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8" r:id="rId2"/>
    <p:sldMasterId id="2147483730" r:id="rId3"/>
    <p:sldMasterId id="2147483742" r:id="rId4"/>
  </p:sldMasterIdLst>
  <p:notesMasterIdLst>
    <p:notesMasterId r:id="rId64"/>
  </p:notesMasterIdLst>
  <p:sldIdLst>
    <p:sldId id="257" r:id="rId5"/>
    <p:sldId id="396" r:id="rId6"/>
    <p:sldId id="576" r:id="rId7"/>
    <p:sldId id="571" r:id="rId8"/>
    <p:sldId id="488" r:id="rId9"/>
    <p:sldId id="540" r:id="rId10"/>
    <p:sldId id="541" r:id="rId11"/>
    <p:sldId id="542" r:id="rId12"/>
    <p:sldId id="543" r:id="rId13"/>
    <p:sldId id="479" r:id="rId14"/>
    <p:sldId id="480" r:id="rId15"/>
    <p:sldId id="563" r:id="rId16"/>
    <p:sldId id="564" r:id="rId17"/>
    <p:sldId id="497" r:id="rId18"/>
    <p:sldId id="629" r:id="rId19"/>
    <p:sldId id="590" r:id="rId20"/>
    <p:sldId id="601" r:id="rId21"/>
    <p:sldId id="602" r:id="rId22"/>
    <p:sldId id="603" r:id="rId23"/>
    <p:sldId id="604" r:id="rId24"/>
    <p:sldId id="605" r:id="rId25"/>
    <p:sldId id="606" r:id="rId26"/>
    <p:sldId id="630" r:id="rId27"/>
    <p:sldId id="607" r:id="rId28"/>
    <p:sldId id="608" r:id="rId29"/>
    <p:sldId id="609" r:id="rId30"/>
    <p:sldId id="610" r:id="rId31"/>
    <p:sldId id="611" r:id="rId32"/>
    <p:sldId id="612" r:id="rId33"/>
    <p:sldId id="613" r:id="rId34"/>
    <p:sldId id="614" r:id="rId35"/>
    <p:sldId id="615" r:id="rId36"/>
    <p:sldId id="616" r:id="rId37"/>
    <p:sldId id="617" r:id="rId38"/>
    <p:sldId id="484" r:id="rId39"/>
    <p:sldId id="578" r:id="rId40"/>
    <p:sldId id="519" r:id="rId41"/>
    <p:sldId id="619" r:id="rId42"/>
    <p:sldId id="547" r:id="rId43"/>
    <p:sldId id="549" r:id="rId44"/>
    <p:sldId id="631" r:id="rId45"/>
    <p:sldId id="637" r:id="rId46"/>
    <p:sldId id="552" r:id="rId47"/>
    <p:sldId id="559" r:id="rId48"/>
    <p:sldId id="524" r:id="rId49"/>
    <p:sldId id="638" r:id="rId50"/>
    <p:sldId id="639" r:id="rId51"/>
    <p:sldId id="525" r:id="rId52"/>
    <p:sldId id="625" r:id="rId53"/>
    <p:sldId id="526" r:id="rId54"/>
    <p:sldId id="632" r:id="rId55"/>
    <p:sldId id="633" r:id="rId56"/>
    <p:sldId id="634" r:id="rId57"/>
    <p:sldId id="635" r:id="rId58"/>
    <p:sldId id="636" r:id="rId59"/>
    <p:sldId id="626" r:id="rId60"/>
    <p:sldId id="627" r:id="rId61"/>
    <p:sldId id="561" r:id="rId62"/>
    <p:sldId id="569" r:id="rId63"/>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112"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112"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112"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112"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112"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112"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112"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112"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112"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G. Dietterich" initials="TG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E70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5" autoAdjust="0"/>
    <p:restoredTop sz="83092" autoAdjust="0"/>
  </p:normalViewPr>
  <p:slideViewPr>
    <p:cSldViewPr>
      <p:cViewPr varScale="1">
        <p:scale>
          <a:sx n="98" d="100"/>
          <a:sy n="98" d="100"/>
        </p:scale>
        <p:origin x="950" y="5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y\Documents\Presentation\user-study-ba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y\Documents\Presentation\user-study-ba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Health Difference Achieved</a:t>
            </a:r>
            <a:r>
              <a:rPr lang="en-US" baseline="0"/>
              <a:t> by Users</a:t>
            </a:r>
            <a:endParaRPr lang="en-US"/>
          </a:p>
        </c:rich>
      </c:tx>
      <c:layout>
        <c:manualLayout>
          <c:xMode val="edge"/>
          <c:yMode val="edge"/>
          <c:x val="0.16356255468066488"/>
          <c:y val="1.3888888888888999E-2"/>
        </c:manualLayout>
      </c:layout>
      <c:overlay val="0"/>
    </c:title>
    <c:autoTitleDeleted val="0"/>
    <c:plotArea>
      <c:layout/>
      <c:barChart>
        <c:barDir val="col"/>
        <c:grouping val="clustered"/>
        <c:varyColors val="0"/>
        <c:ser>
          <c:idx val="0"/>
          <c:order val="0"/>
          <c:tx>
            <c:strRef>
              <c:f>Sheet1!$B$10</c:f>
              <c:strCache>
                <c:ptCount val="1"/>
                <c:pt idx="0">
                  <c:v>Supervised</c:v>
                </c:pt>
              </c:strCache>
            </c:strRef>
          </c:tx>
          <c:invertIfNegative val="0"/>
          <c:cat>
            <c:numRef>
              <c:f>Sheet1!$A$2:$A$6</c:f>
              <c:numCache>
                <c:formatCode>0</c:formatCode>
                <c:ptCount val="5"/>
                <c:pt idx="0">
                  <c:v>-50</c:v>
                </c:pt>
                <c:pt idx="1">
                  <c:v>0</c:v>
                </c:pt>
                <c:pt idx="2">
                  <c:v>50</c:v>
                </c:pt>
                <c:pt idx="3">
                  <c:v>80</c:v>
                </c:pt>
                <c:pt idx="4">
                  <c:v>100</c:v>
                </c:pt>
              </c:numCache>
            </c:numRef>
          </c:cat>
          <c:val>
            <c:numRef>
              <c:f>Sheet1!$B$11:$B$15</c:f>
              <c:numCache>
                <c:formatCode>General</c:formatCode>
                <c:ptCount val="5"/>
                <c:pt idx="0">
                  <c:v>10</c:v>
                </c:pt>
                <c:pt idx="1">
                  <c:v>0</c:v>
                </c:pt>
                <c:pt idx="2">
                  <c:v>0</c:v>
                </c:pt>
                <c:pt idx="3">
                  <c:v>0</c:v>
                </c:pt>
                <c:pt idx="4">
                  <c:v>0</c:v>
                </c:pt>
              </c:numCache>
            </c:numRef>
          </c:val>
        </c:ser>
        <c:ser>
          <c:idx val="1"/>
          <c:order val="1"/>
          <c:tx>
            <c:strRef>
              <c:f>Sheet1!$C$10</c:f>
              <c:strCache>
                <c:ptCount val="1"/>
                <c:pt idx="0">
                  <c:v>Combined</c:v>
                </c:pt>
              </c:strCache>
            </c:strRef>
          </c:tx>
          <c:invertIfNegative val="0"/>
          <c:cat>
            <c:numRef>
              <c:f>Sheet1!$A$2:$A$6</c:f>
              <c:numCache>
                <c:formatCode>0</c:formatCode>
                <c:ptCount val="5"/>
                <c:pt idx="0">
                  <c:v>-50</c:v>
                </c:pt>
                <c:pt idx="1">
                  <c:v>0</c:v>
                </c:pt>
                <c:pt idx="2">
                  <c:v>50</c:v>
                </c:pt>
                <c:pt idx="3">
                  <c:v>80</c:v>
                </c:pt>
                <c:pt idx="4">
                  <c:v>100</c:v>
                </c:pt>
              </c:numCache>
            </c:numRef>
          </c:cat>
          <c:val>
            <c:numRef>
              <c:f>Sheet1!$C$11:$C$15</c:f>
              <c:numCache>
                <c:formatCode>General</c:formatCode>
                <c:ptCount val="5"/>
                <c:pt idx="0">
                  <c:v>10</c:v>
                </c:pt>
                <c:pt idx="1">
                  <c:v>0</c:v>
                </c:pt>
                <c:pt idx="2">
                  <c:v>0</c:v>
                </c:pt>
                <c:pt idx="3">
                  <c:v>0</c:v>
                </c:pt>
                <c:pt idx="4">
                  <c:v>0</c:v>
                </c:pt>
              </c:numCache>
            </c:numRef>
          </c:val>
        </c:ser>
        <c:dLbls>
          <c:showLegendKey val="0"/>
          <c:showVal val="0"/>
          <c:showCatName val="0"/>
          <c:showSerName val="0"/>
          <c:showPercent val="0"/>
          <c:showBubbleSize val="0"/>
        </c:dLbls>
        <c:gapWidth val="150"/>
        <c:axId val="206257536"/>
        <c:axId val="206256360"/>
      </c:barChart>
      <c:catAx>
        <c:axId val="206257536"/>
        <c:scaling>
          <c:orientation val="minMax"/>
        </c:scaling>
        <c:delete val="0"/>
        <c:axPos val="b"/>
        <c:title>
          <c:tx>
            <c:rich>
              <a:bodyPr/>
              <a:lstStyle/>
              <a:p>
                <a:pPr>
                  <a:defRPr/>
                </a:pPr>
                <a:r>
                  <a:rPr lang="en-US"/>
                  <a:t>Health Difference</a:t>
                </a:r>
              </a:p>
            </c:rich>
          </c:tx>
          <c:layout/>
          <c:overlay val="0"/>
        </c:title>
        <c:numFmt formatCode="0" sourceLinked="1"/>
        <c:majorTickMark val="out"/>
        <c:minorTickMark val="none"/>
        <c:tickLblPos val="nextTo"/>
        <c:crossAx val="206256360"/>
        <c:crosses val="autoZero"/>
        <c:auto val="1"/>
        <c:lblAlgn val="ctr"/>
        <c:lblOffset val="100"/>
        <c:noMultiLvlLbl val="0"/>
      </c:catAx>
      <c:valAx>
        <c:axId val="206256360"/>
        <c:scaling>
          <c:orientation val="minMax"/>
          <c:max val="10"/>
        </c:scaling>
        <c:delete val="0"/>
        <c:axPos val="l"/>
        <c:title>
          <c:tx>
            <c:rich>
              <a:bodyPr rot="-5400000" vert="horz"/>
              <a:lstStyle/>
              <a:p>
                <a:pPr>
                  <a:defRPr/>
                </a:pPr>
                <a:r>
                  <a:rPr lang="en-US"/>
                  <a:t>Number of Users</a:t>
                </a:r>
              </a:p>
            </c:rich>
          </c:tx>
          <c:layout/>
          <c:overlay val="0"/>
        </c:title>
        <c:numFmt formatCode="General" sourceLinked="1"/>
        <c:majorTickMark val="out"/>
        <c:minorTickMark val="none"/>
        <c:tickLblPos val="nextTo"/>
        <c:crossAx val="206257536"/>
        <c:crosses val="autoZero"/>
        <c:crossBetween val="between"/>
      </c:valAx>
    </c:plotArea>
    <c:legend>
      <c:legendPos val="r"/>
      <c:layou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a:t>Health Difference </a:t>
            </a:r>
            <a:r>
              <a:rPr lang="en-US"/>
              <a:t>Achieved</a:t>
            </a:r>
            <a:r>
              <a:rPr lang="en-US" baseline="0"/>
              <a:t> by Users</a:t>
            </a:r>
            <a:endParaRPr lang="en-US"/>
          </a:p>
        </c:rich>
      </c:tx>
      <c:layout>
        <c:manualLayout>
          <c:xMode val="edge"/>
          <c:yMode val="edge"/>
          <c:x val="0.16356255468066488"/>
          <c:y val="1.3888888888888978E-2"/>
        </c:manualLayout>
      </c:layout>
      <c:overlay val="0"/>
    </c:title>
    <c:autoTitleDeleted val="0"/>
    <c:plotArea>
      <c:layout/>
      <c:barChart>
        <c:barDir val="col"/>
        <c:grouping val="clustered"/>
        <c:varyColors val="0"/>
        <c:ser>
          <c:idx val="0"/>
          <c:order val="0"/>
          <c:tx>
            <c:strRef>
              <c:f>Sheet1!$B$1</c:f>
              <c:strCache>
                <c:ptCount val="1"/>
                <c:pt idx="0">
                  <c:v>Supervised</c:v>
                </c:pt>
              </c:strCache>
            </c:strRef>
          </c:tx>
          <c:invertIfNegative val="0"/>
          <c:cat>
            <c:numRef>
              <c:f>Sheet1!$A$2:$A$6</c:f>
              <c:numCache>
                <c:formatCode>0</c:formatCode>
                <c:ptCount val="5"/>
                <c:pt idx="0">
                  <c:v>-50</c:v>
                </c:pt>
                <c:pt idx="1">
                  <c:v>0</c:v>
                </c:pt>
                <c:pt idx="2">
                  <c:v>50</c:v>
                </c:pt>
                <c:pt idx="3">
                  <c:v>80</c:v>
                </c:pt>
                <c:pt idx="4">
                  <c:v>100</c:v>
                </c:pt>
              </c:numCache>
            </c:numRef>
          </c:cat>
          <c:val>
            <c:numRef>
              <c:f>Sheet1!$B$2:$B$6</c:f>
              <c:numCache>
                <c:formatCode>General</c:formatCode>
                <c:ptCount val="5"/>
                <c:pt idx="0">
                  <c:v>10</c:v>
                </c:pt>
                <c:pt idx="1">
                  <c:v>10</c:v>
                </c:pt>
                <c:pt idx="2">
                  <c:v>9</c:v>
                </c:pt>
                <c:pt idx="3">
                  <c:v>6</c:v>
                </c:pt>
                <c:pt idx="4">
                  <c:v>2</c:v>
                </c:pt>
              </c:numCache>
            </c:numRef>
          </c:val>
        </c:ser>
        <c:ser>
          <c:idx val="1"/>
          <c:order val="1"/>
          <c:tx>
            <c:strRef>
              <c:f>Sheet1!$C$1</c:f>
              <c:strCache>
                <c:ptCount val="1"/>
                <c:pt idx="0">
                  <c:v>Combined</c:v>
                </c:pt>
              </c:strCache>
            </c:strRef>
          </c:tx>
          <c:invertIfNegative val="0"/>
          <c:cat>
            <c:numRef>
              <c:f>Sheet1!$A$2:$A$6</c:f>
              <c:numCache>
                <c:formatCode>0</c:formatCode>
                <c:ptCount val="5"/>
                <c:pt idx="0">
                  <c:v>-50</c:v>
                </c:pt>
                <c:pt idx="1">
                  <c:v>0</c:v>
                </c:pt>
                <c:pt idx="2">
                  <c:v>50</c:v>
                </c:pt>
                <c:pt idx="3">
                  <c:v>80</c:v>
                </c:pt>
                <c:pt idx="4">
                  <c:v>100</c:v>
                </c:pt>
              </c:numCache>
            </c:numRef>
          </c:cat>
          <c:val>
            <c:numRef>
              <c:f>Sheet1!$C$2:$C$6</c:f>
              <c:numCache>
                <c:formatCode>General</c:formatCode>
                <c:ptCount val="5"/>
                <c:pt idx="0">
                  <c:v>10</c:v>
                </c:pt>
                <c:pt idx="1">
                  <c:v>9</c:v>
                </c:pt>
                <c:pt idx="2">
                  <c:v>6</c:v>
                </c:pt>
                <c:pt idx="3">
                  <c:v>4</c:v>
                </c:pt>
                <c:pt idx="4">
                  <c:v>2</c:v>
                </c:pt>
              </c:numCache>
            </c:numRef>
          </c:val>
        </c:ser>
        <c:dLbls>
          <c:showLegendKey val="0"/>
          <c:showVal val="0"/>
          <c:showCatName val="0"/>
          <c:showSerName val="0"/>
          <c:showPercent val="0"/>
          <c:showBubbleSize val="0"/>
        </c:dLbls>
        <c:gapWidth val="150"/>
        <c:axId val="206258712"/>
        <c:axId val="206259104"/>
      </c:barChart>
      <c:catAx>
        <c:axId val="206258712"/>
        <c:scaling>
          <c:orientation val="minMax"/>
        </c:scaling>
        <c:delete val="0"/>
        <c:axPos val="b"/>
        <c:title>
          <c:tx>
            <c:rich>
              <a:bodyPr/>
              <a:lstStyle/>
              <a:p>
                <a:pPr>
                  <a:defRPr/>
                </a:pPr>
                <a:r>
                  <a:rPr lang="en-US"/>
                  <a:t>Health Difference</a:t>
                </a:r>
              </a:p>
            </c:rich>
          </c:tx>
          <c:layout/>
          <c:overlay val="0"/>
        </c:title>
        <c:numFmt formatCode="0" sourceLinked="1"/>
        <c:majorTickMark val="out"/>
        <c:minorTickMark val="none"/>
        <c:tickLblPos val="nextTo"/>
        <c:crossAx val="206259104"/>
        <c:crosses val="autoZero"/>
        <c:auto val="1"/>
        <c:lblAlgn val="ctr"/>
        <c:lblOffset val="100"/>
        <c:noMultiLvlLbl val="0"/>
      </c:catAx>
      <c:valAx>
        <c:axId val="206259104"/>
        <c:scaling>
          <c:orientation val="minMax"/>
          <c:max val="10"/>
        </c:scaling>
        <c:delete val="0"/>
        <c:axPos val="l"/>
        <c:title>
          <c:tx>
            <c:rich>
              <a:bodyPr rot="-5400000" vert="horz"/>
              <a:lstStyle/>
              <a:p>
                <a:pPr>
                  <a:defRPr/>
                </a:pPr>
                <a:r>
                  <a:rPr lang="en-US"/>
                  <a:t>Number of Users</a:t>
                </a:r>
              </a:p>
            </c:rich>
          </c:tx>
          <c:layout/>
          <c:overlay val="0"/>
        </c:title>
        <c:numFmt formatCode="General" sourceLinked="1"/>
        <c:majorTickMark val="out"/>
        <c:minorTickMark val="none"/>
        <c:tickLblPos val="nextTo"/>
        <c:crossAx val="206258712"/>
        <c:crosses val="autoZero"/>
        <c:crossBetween val="between"/>
      </c:valAx>
    </c:plotArea>
    <c:legend>
      <c:legendPos val="r"/>
      <c:layou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09-01-05T10:51:54.359" idx="6">
    <p:pos x="10" y="10"/>
    <p:text>Are you showing a movie here?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9-01-05T10:51:54.359" idx="12">
    <p:pos x="10" y="10"/>
    <p:text>Are you showing a movie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48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5855733-4C9F-4D56-BF52-21DE7608F818}" type="slidenum">
              <a:rPr lang="en-US"/>
              <a:pPr>
                <a:defRPr/>
              </a:pPr>
              <a:t>‹#›</a:t>
            </a:fld>
            <a:endParaRPr lang="en-US"/>
          </a:p>
        </p:txBody>
      </p:sp>
    </p:spTree>
    <p:extLst>
      <p:ext uri="{BB962C8B-B14F-4D97-AF65-F5344CB8AC3E}">
        <p14:creationId xmlns:p14="http://schemas.microsoft.com/office/powerpoint/2010/main" val="335280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3C23291-A152-4E98-B1C7-A32B203FF78B}" type="slidenum">
              <a:rPr lang="en-US"/>
              <a:pPr/>
              <a:t>1</a:t>
            </a:fld>
            <a:endParaRPr lang="en-US"/>
          </a:p>
        </p:txBody>
      </p:sp>
      <p:sp>
        <p:nvSpPr>
          <p:cNvPr id="35843" name="Rectangle 7"/>
          <p:cNvSpPr txBox="1">
            <a:spLocks noGrp="1" noChangeArrowheads="1"/>
          </p:cNvSpPr>
          <p:nvPr/>
        </p:nvSpPr>
        <p:spPr bwMode="auto">
          <a:xfrm>
            <a:off x="3886200" y="8653463"/>
            <a:ext cx="2971800" cy="454025"/>
          </a:xfrm>
          <a:prstGeom prst="rect">
            <a:avLst/>
          </a:prstGeom>
          <a:noFill/>
          <a:ln w="9525">
            <a:noFill/>
            <a:miter lim="800000"/>
            <a:headEnd/>
            <a:tailEnd/>
          </a:ln>
        </p:spPr>
        <p:txBody>
          <a:bodyPr lIns="91224" tIns="45612" rIns="91224" bIns="45612" anchor="b"/>
          <a:lstStyle/>
          <a:p>
            <a:pPr algn="r" defTabSz="912813" eaLnBrk="0" hangingPunct="0"/>
            <a:fld id="{C1C48E02-6ADC-4139-8029-3421B927176C}" type="slidenum">
              <a:rPr lang="en-US" sz="1200">
                <a:latin typeface="Helvetica"/>
              </a:rPr>
              <a:pPr algn="r" defTabSz="912813" eaLnBrk="0" hangingPunct="0"/>
              <a:t>1</a:t>
            </a:fld>
            <a:endParaRPr lang="en-US" sz="1200">
              <a:latin typeface="Helvetica"/>
            </a:endParaRPr>
          </a:p>
        </p:txBody>
      </p:sp>
      <p:sp>
        <p:nvSpPr>
          <p:cNvPr id="35844" name="Rectangle 2"/>
          <p:cNvSpPr>
            <a:spLocks noGrp="1" noRot="1" noChangeAspect="1" noChangeArrowheads="1" noTextEdit="1"/>
          </p:cNvSpPr>
          <p:nvPr>
            <p:ph type="sldImg"/>
          </p:nvPr>
        </p:nvSpPr>
        <p:spPr>
          <a:xfrm>
            <a:off x="379413" y="684213"/>
            <a:ext cx="6097587" cy="3430587"/>
          </a:xfrm>
          <a:ln/>
        </p:spPr>
      </p:sp>
      <p:sp>
        <p:nvSpPr>
          <p:cNvPr id="35845" name="Rectangle 3"/>
          <p:cNvSpPr>
            <a:spLocks noGrp="1" noChangeArrowheads="1"/>
          </p:cNvSpPr>
          <p:nvPr>
            <p:ph type="body" idx="1"/>
          </p:nvPr>
        </p:nvSpPr>
        <p:spPr>
          <a:xfrm>
            <a:off x="914400" y="4343400"/>
            <a:ext cx="5029200" cy="4116388"/>
          </a:xfrm>
          <a:solidFill>
            <a:srgbClr val="FFFFFF"/>
          </a:solidFill>
          <a:ln>
            <a:solidFill>
              <a:srgbClr val="000000"/>
            </a:solidFill>
          </a:ln>
        </p:spPr>
        <p:txBody>
          <a:bodyPr lIns="91224" tIns="45612" rIns="91224" bIns="45612"/>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451993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0BAC3-5645-45FF-B851-DBBFEF42C63D}" type="slidenum">
              <a:rPr lang="en-US"/>
              <a:pPr/>
              <a:t>10</a:t>
            </a:fld>
            <a:endParaRPr lang="en-US"/>
          </a:p>
        </p:txBody>
      </p:sp>
      <p:sp>
        <p:nvSpPr>
          <p:cNvPr id="32770" name="Rectangle 2"/>
          <p:cNvSpPr>
            <a:spLocks noGrp="1" noRot="1" noChangeAspect="1" noChangeArrowheads="1" noTextEdit="1"/>
          </p:cNvSpPr>
          <p:nvPr>
            <p:ph type="sldImg"/>
          </p:nvPr>
        </p:nvSpPr>
        <p:spPr>
          <a:xfrm>
            <a:off x="381000" y="685800"/>
            <a:ext cx="6096000" cy="3429000"/>
          </a:xfrm>
          <a:ln/>
        </p:spPr>
      </p:sp>
      <p:sp>
        <p:nvSpPr>
          <p:cNvPr id="32771" name="Rectangle 3"/>
          <p:cNvSpPr>
            <a:spLocks noGrp="1" noChangeArrowheads="1"/>
          </p:cNvSpPr>
          <p:nvPr>
            <p:ph type="body" idx="1"/>
          </p:nvPr>
        </p:nvSpPr>
        <p:spPr/>
        <p:txBody>
          <a:bodyPr/>
          <a:lstStyle/>
          <a:p>
            <a:pPr marL="228600" indent="-228600">
              <a:buAutoNum type="arabicPeriod"/>
            </a:pPr>
            <a:r>
              <a:rPr lang="en-US" dirty="0" smtClean="0"/>
              <a:t>First part of the talk is on RL via practice and critique advice. </a:t>
            </a:r>
          </a:p>
          <a:p>
            <a:pPr marL="228600" indent="-228600">
              <a:buAutoNum type="arabicPeriod"/>
            </a:pPr>
            <a:r>
              <a:rPr lang="en-US" dirty="0" smtClean="0"/>
              <a:t>You can say that it is inspired by how teachers teach human students, e.g. a teacher teaching a</a:t>
            </a:r>
            <a:r>
              <a:rPr lang="en-US" baseline="0" dirty="0" smtClean="0"/>
              <a:t> child student how to play chess, or a coach teaching a team how to play football …</a:t>
            </a:r>
          </a:p>
          <a:p>
            <a:pPr marL="228600" indent="-228600">
              <a:buAutoNum type="arabicPeriod"/>
            </a:pPr>
            <a:r>
              <a:rPr lang="en-US" baseline="0" dirty="0" smtClean="0"/>
              <a:t>There is an initial lesson. Then students practice the task on their own. Then later on the teacher critiques at places where the student is still making mistakes in order to improve student’s behavior. Then student practices more keeping teacher’s critique in mind and so forth. </a:t>
            </a:r>
            <a:endParaRPr lang="en-US" dirty="0"/>
          </a:p>
        </p:txBody>
      </p:sp>
    </p:spTree>
    <p:extLst>
      <p:ext uri="{BB962C8B-B14F-4D97-AF65-F5344CB8AC3E}">
        <p14:creationId xmlns:p14="http://schemas.microsoft.com/office/powerpoint/2010/main" val="268545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6A984107-78BD-44E5-A6A1-A5DFB0E418EE}" type="slidenum">
              <a:rPr lang="en-US" smtClean="0">
                <a:solidFill>
                  <a:prstClr val="black"/>
                </a:solidFill>
              </a:rPr>
              <a:pPr/>
              <a:t>11</a:t>
            </a:fld>
            <a:endParaRPr lang="en-US" smtClean="0">
              <a:solidFill>
                <a:prstClr val="black"/>
              </a:solidFill>
            </a:endParaRPr>
          </a:p>
        </p:txBody>
      </p:sp>
      <p:sp>
        <p:nvSpPr>
          <p:cNvPr id="21506" name="Rectangle 2"/>
          <p:cNvSpPr>
            <a:spLocks noGrp="1" noRot="1" noChangeAspect="1" noChangeArrowheads="1" noTextEdit="1"/>
          </p:cNvSpPr>
          <p:nvPr>
            <p:ph type="sldImg"/>
          </p:nvPr>
        </p:nvSpPr>
        <p:spPr>
          <a:xfrm>
            <a:off x="381000" y="685800"/>
            <a:ext cx="6096000" cy="3429000"/>
          </a:xfrm>
          <a:ln/>
        </p:spPr>
      </p:sp>
      <p:sp>
        <p:nvSpPr>
          <p:cNvPr id="21507"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t>RL </a:t>
            </a:r>
            <a:r>
              <a:rPr lang="en-US" dirty="0" smtClean="0"/>
              <a:t>can take millions of episodes or practice sessions to learn good </a:t>
            </a:r>
            <a:r>
              <a:rPr lang="en-US" dirty="0" smtClean="0"/>
              <a:t>behavior</a:t>
            </a:r>
          </a:p>
          <a:p>
            <a:pPr marL="228600" indent="-228600" eaLnBrk="1" hangingPunct="1">
              <a:buAutoNum type="arabicPeriod"/>
            </a:pPr>
            <a:r>
              <a:rPr lang="en-US" dirty="0" smtClean="0"/>
              <a:t>We introduce a teacher in the RL loop where the teacher</a:t>
            </a:r>
            <a:r>
              <a:rPr lang="en-US" baseline="0" dirty="0" smtClean="0"/>
              <a:t> can observe student practice the task and can critique at places where the student is still making mistakes. Or even commend the student at places where it did the right thing. E.g. a coach watching his team play and then later on critique places where mistakes were made. </a:t>
            </a:r>
            <a:endParaRPr lang="en-US" dirty="0" smtClean="0"/>
          </a:p>
        </p:txBody>
      </p:sp>
    </p:spTree>
    <p:extLst>
      <p:ext uri="{BB962C8B-B14F-4D97-AF65-F5344CB8AC3E}">
        <p14:creationId xmlns:p14="http://schemas.microsoft.com/office/powerpoint/2010/main" val="422653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xfrm>
            <a:off x="381000" y="685800"/>
            <a:ext cx="6096000" cy="3429000"/>
          </a:xfrm>
          <a:ln/>
        </p:spPr>
      </p:sp>
      <p:sp>
        <p:nvSpPr>
          <p:cNvPr id="20482" name="Notes Placeholder 2"/>
          <p:cNvSpPr>
            <a:spLocks noGrp="1"/>
          </p:cNvSpPr>
          <p:nvPr>
            <p:ph type="body" idx="1"/>
          </p:nvPr>
        </p:nvSpPr>
        <p:spPr>
          <a:noFill/>
          <a:ln/>
        </p:spPr>
        <p:txBody>
          <a:bodyPr/>
          <a:lstStyle/>
          <a:p>
            <a:pPr marL="228600" indent="-228600" eaLnBrk="1" hangingPunct="1">
              <a:buFontTx/>
              <a:buAutoNum type="arabicPeriod"/>
            </a:pPr>
            <a:r>
              <a:rPr lang="en-US" dirty="0" smtClean="0"/>
              <a:t>Our setup alternates between two sessions: practice, where experience is gathered and critique where teacher sees agents best behavior (greedy policy) and gives critique. </a:t>
            </a:r>
          </a:p>
          <a:p>
            <a:pPr marL="228600" indent="-228600" eaLnBrk="1" hangingPunct="1">
              <a:buFontTx/>
              <a:buAutoNum type="arabicPeriod"/>
            </a:pPr>
            <a:r>
              <a:rPr lang="en-US" dirty="0" smtClean="0"/>
              <a:t> Mention little bit about Wargus picture while talking about practice session.</a:t>
            </a:r>
          </a:p>
          <a:p>
            <a:pPr marL="228600" indent="-228600" eaLnBrk="1" hangingPunct="1">
              <a:buFontTx/>
              <a:buAutoNum type="arabicPeriod"/>
            </a:pPr>
            <a:r>
              <a:rPr lang="en-US" dirty="0" smtClean="0"/>
              <a:t>Mention what we assume about incompleteness of critique data.</a:t>
            </a:r>
          </a:p>
        </p:txBody>
      </p:sp>
    </p:spTree>
    <p:extLst>
      <p:ext uri="{BB962C8B-B14F-4D97-AF65-F5344CB8AC3E}">
        <p14:creationId xmlns:p14="http://schemas.microsoft.com/office/powerpoint/2010/main" val="2549592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381000" y="685800"/>
            <a:ext cx="6096000" cy="3429000"/>
          </a:xfrm>
          <a:ln/>
        </p:spPr>
      </p:sp>
      <p:sp>
        <p:nvSpPr>
          <p:cNvPr id="22530" name="Notes Placeholder 2"/>
          <p:cNvSpPr>
            <a:spLocks noGrp="1"/>
          </p:cNvSpPr>
          <p:nvPr>
            <p:ph type="body" idx="1"/>
          </p:nvPr>
        </p:nvSpPr>
        <p:spPr>
          <a:noFill/>
          <a:ln/>
        </p:spPr>
        <p:txBody>
          <a:bodyPr/>
          <a:lstStyle/>
          <a:p>
            <a:pPr eaLnBrk="1" hangingPunct="1"/>
            <a:r>
              <a:rPr lang="en-US" dirty="0" smtClean="0"/>
              <a:t>We want a solution approach to select</a:t>
            </a:r>
            <a:r>
              <a:rPr lang="en-US" baseline="0" dirty="0" smtClean="0"/>
              <a:t> \theta based on experience data T and critique data C. </a:t>
            </a:r>
            <a:endParaRPr lang="en-US" dirty="0" smtClean="0"/>
          </a:p>
        </p:txBody>
      </p:sp>
    </p:spTree>
    <p:extLst>
      <p:ext uri="{BB962C8B-B14F-4D97-AF65-F5344CB8AC3E}">
        <p14:creationId xmlns:p14="http://schemas.microsoft.com/office/powerpoint/2010/main" val="219877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381000" y="685800"/>
            <a:ext cx="6096000" cy="3429000"/>
          </a:xfrm>
          <a:ln/>
        </p:spPr>
      </p:sp>
      <p:sp>
        <p:nvSpPr>
          <p:cNvPr id="22530" name="Notes Placeholder 2"/>
          <p:cNvSpPr>
            <a:spLocks noGrp="1"/>
          </p:cNvSpPr>
          <p:nvPr>
            <p:ph type="body" idx="1"/>
          </p:nvPr>
        </p:nvSpPr>
        <p:spPr>
          <a:noFill/>
          <a:ln/>
        </p:spPr>
        <p:txBody>
          <a:bodyPr/>
          <a:lstStyle/>
          <a:p>
            <a:pPr eaLnBrk="1" hangingPunct="1"/>
            <a:r>
              <a:rPr lang="en-US" dirty="0" smtClean="0"/>
              <a:t>Our solution approach to selecting</a:t>
            </a:r>
            <a:r>
              <a:rPr lang="en-US" baseline="0" dirty="0" smtClean="0"/>
              <a:t> \theta is based on defining an objective function J(\theta) using trajectory and critique data and optimizing it using gradient ascent to obtain \theta. Before we look into how J is defined, lets quickly go over gradient ascent optimization procedure. </a:t>
            </a:r>
            <a:endParaRPr lang="en-US" dirty="0" smtClean="0"/>
          </a:p>
        </p:txBody>
      </p:sp>
    </p:spTree>
    <p:extLst>
      <p:ext uri="{BB962C8B-B14F-4D97-AF65-F5344CB8AC3E}">
        <p14:creationId xmlns:p14="http://schemas.microsoft.com/office/powerpoint/2010/main" val="2838380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855733-4C9F-4D56-BF52-21DE7608F818}" type="slidenum">
              <a:rPr lang="en-US" smtClean="0"/>
              <a:pPr>
                <a:defRPr/>
              </a:pPr>
              <a:t>15</a:t>
            </a:fld>
            <a:endParaRPr lang="en-US"/>
          </a:p>
        </p:txBody>
      </p:sp>
    </p:spTree>
    <p:extLst>
      <p:ext uri="{BB962C8B-B14F-4D97-AF65-F5344CB8AC3E}">
        <p14:creationId xmlns:p14="http://schemas.microsoft.com/office/powerpoint/2010/main" val="2879213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381000" y="685800"/>
            <a:ext cx="6096000" cy="3429000"/>
          </a:xfrm>
          <a:ln/>
        </p:spPr>
      </p:sp>
      <p:sp>
        <p:nvSpPr>
          <p:cNvPr id="22530" name="Notes Placeholder 2"/>
          <p:cNvSpPr>
            <a:spLocks noGrp="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45058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pPr marL="228600" indent="-228600" eaLnBrk="1" hangingPunct="1">
              <a:buAutoNum type="arabicPeriod"/>
            </a:pPr>
            <a:r>
              <a:rPr lang="en-US" dirty="0" smtClean="0"/>
              <a:t>Remind them about</a:t>
            </a:r>
            <a:r>
              <a:rPr lang="en-US" baseline="0" dirty="0" smtClean="0"/>
              <a:t> the incompleteness of the critique data. </a:t>
            </a:r>
          </a:p>
          <a:p>
            <a:pPr marL="228600" indent="-228600" eaLnBrk="1" hangingPunct="1">
              <a:buAutoNum type="arabicPeriod"/>
            </a:pPr>
            <a:r>
              <a:rPr lang="en-US" baseline="0" dirty="0" smtClean="0"/>
              <a:t>Then say that imagine our teacher were an ideal teacher …</a:t>
            </a:r>
            <a:endParaRPr lang="en-US" dirty="0" smtClean="0"/>
          </a:p>
        </p:txBody>
      </p:sp>
    </p:spTree>
    <p:extLst>
      <p:ext uri="{BB962C8B-B14F-4D97-AF65-F5344CB8AC3E}">
        <p14:creationId xmlns:p14="http://schemas.microsoft.com/office/powerpoint/2010/main" val="360487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31431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8769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Many applications require ability to teach sequential decision policies to computer</a:t>
            </a:r>
            <a:r>
              <a:rPr lang="en-US" baseline="0" dirty="0" smtClean="0"/>
              <a:t> agents. Customizable simulators is one such application where we would like to teach complex behaviors to computer agents so as to create realistic training scenarios for the users of the simulators. </a:t>
            </a:r>
          </a:p>
          <a:p>
            <a:pPr marL="228600" indent="-228600">
              <a:buAutoNum type="arabicPeriod"/>
            </a:pPr>
            <a:endParaRPr lang="en-US" baseline="0" dirty="0" smtClean="0"/>
          </a:p>
          <a:p>
            <a:pPr marL="228600" indent="-228600">
              <a:buAutoNum type="arabicPeriod"/>
            </a:pPr>
            <a:r>
              <a:rPr lang="en-US" baseline="0" dirty="0" smtClean="0"/>
              <a:t>Here, we would like to teach a complex criminal-like behavior to a computer agent in order to simulate a realistic disarm and arrest practice scenario. </a:t>
            </a:r>
            <a:endParaRPr lang="en-US" dirty="0"/>
          </a:p>
        </p:txBody>
      </p:sp>
      <p:sp>
        <p:nvSpPr>
          <p:cNvPr id="4" name="Slide Number Placeholder 3"/>
          <p:cNvSpPr>
            <a:spLocks noGrp="1"/>
          </p:cNvSpPr>
          <p:nvPr>
            <p:ph type="sldNum" sz="quarter" idx="10"/>
          </p:nvPr>
        </p:nvSpPr>
        <p:spPr/>
        <p:txBody>
          <a:bodyPr/>
          <a:lstStyle/>
          <a:p>
            <a:pPr>
              <a:defRPr/>
            </a:pPr>
            <a:fld id="{75855733-4C9F-4D56-BF52-21DE7608F818}" type="slidenum">
              <a:rPr lang="en-US" smtClean="0"/>
              <a:pPr>
                <a:defRPr/>
              </a:pPr>
              <a:t>2</a:t>
            </a:fld>
            <a:endParaRPr lang="en-US"/>
          </a:p>
        </p:txBody>
      </p:sp>
    </p:spTree>
    <p:extLst>
      <p:ext uri="{BB962C8B-B14F-4D97-AF65-F5344CB8AC3E}">
        <p14:creationId xmlns:p14="http://schemas.microsoft.com/office/powerpoint/2010/main" val="269302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smtClean="0"/>
              <a:t>We can get the distribution P(ALL) for each such any-label-learning problem using state independence and the user model.</a:t>
            </a:r>
          </a:p>
          <a:p>
            <a:pPr eaLnBrk="1" hangingPunct="1"/>
            <a:endParaRPr lang="en-US" smtClean="0"/>
          </a:p>
          <a:p>
            <a:pPr eaLnBrk="1" hangingPunct="1"/>
            <a:r>
              <a:rPr lang="en-US" smtClean="0"/>
              <a:t>Expected loss is nothing but the negative log of expected value of all such any-label-learning problems.</a:t>
            </a:r>
          </a:p>
        </p:txBody>
      </p:sp>
    </p:spTree>
    <p:extLst>
      <p:ext uri="{BB962C8B-B14F-4D97-AF65-F5344CB8AC3E}">
        <p14:creationId xmlns:p14="http://schemas.microsoft.com/office/powerpoint/2010/main" val="2280376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pPr eaLnBrk="1" hangingPunct="1">
              <a:buFont typeface="Wingdings" pitchFamily="2" charset="2"/>
              <a:buChar char="q"/>
            </a:pPr>
            <a:r>
              <a:rPr lang="en-US" dirty="0" smtClean="0"/>
              <a:t>Evaluated 3 Learning Systems:</a:t>
            </a:r>
          </a:p>
          <a:p>
            <a:pPr lvl="1" eaLnBrk="1" hangingPunct="1">
              <a:buFont typeface="Wingdings" pitchFamily="2" charset="2"/>
              <a:buChar char="q"/>
            </a:pPr>
            <a:r>
              <a:rPr lang="en-US" dirty="0" smtClean="0"/>
              <a:t> Pure RL, corresponds to removing the critique stage from our algorithm and setting </a:t>
            </a:r>
            <a:r>
              <a:rPr lang="en-US" dirty="0" smtClean="0">
                <a:sym typeface="Symbol" pitchFamily="18" charset="2"/>
              </a:rPr>
              <a:t>=1.</a:t>
            </a:r>
          </a:p>
          <a:p>
            <a:pPr lvl="1" eaLnBrk="1" hangingPunct="1">
              <a:buFont typeface="Wingdings" pitchFamily="2" charset="2"/>
              <a:buChar char="q"/>
            </a:pPr>
            <a:endParaRPr lang="en-US" dirty="0" smtClean="0">
              <a:sym typeface="Symbol" pitchFamily="18" charset="2"/>
            </a:endParaRPr>
          </a:p>
          <a:p>
            <a:pPr lvl="1" eaLnBrk="1" hangingPunct="1">
              <a:buFont typeface="Wingdings" pitchFamily="2" charset="2"/>
              <a:buChar char="q"/>
            </a:pPr>
            <a:r>
              <a:rPr lang="en-US" dirty="0" smtClean="0">
                <a:sym typeface="Symbol" pitchFamily="18" charset="2"/>
              </a:rPr>
              <a:t> Pure Supervised, corresponds to removing practice stage from our algorithm  and setting =0.</a:t>
            </a:r>
          </a:p>
          <a:p>
            <a:pPr lvl="1" eaLnBrk="1" hangingPunct="1">
              <a:buFont typeface="Wingdings" pitchFamily="2" charset="2"/>
              <a:buChar char="q"/>
            </a:pPr>
            <a:endParaRPr lang="en-US" dirty="0" smtClean="0">
              <a:sym typeface="Symbol" pitchFamily="18" charset="2"/>
            </a:endParaRPr>
          </a:p>
          <a:p>
            <a:pPr lvl="1" eaLnBrk="1" hangingPunct="1">
              <a:buFont typeface="Wingdings" pitchFamily="2" charset="2"/>
              <a:buChar char="q"/>
            </a:pPr>
            <a:r>
              <a:rPr lang="en-US" dirty="0" smtClean="0">
                <a:sym typeface="Symbol" pitchFamily="18" charset="2"/>
              </a:rPr>
              <a:t> Combined System, which learns from both types of data according to our algorithm.</a:t>
            </a:r>
          </a:p>
          <a:p>
            <a:pPr eaLnBrk="1" hangingPunct="1">
              <a:buFont typeface="Wingdings" pitchFamily="2" charset="2"/>
              <a:buNone/>
            </a:pPr>
            <a:endParaRPr lang="en-US" dirty="0" smtClean="0"/>
          </a:p>
        </p:txBody>
      </p:sp>
    </p:spTree>
    <p:extLst>
      <p:ext uri="{BB962C8B-B14F-4D97-AF65-F5344CB8AC3E}">
        <p14:creationId xmlns:p14="http://schemas.microsoft.com/office/powerpoint/2010/main" val="1709009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eaLnBrk="1" hangingPunct="1">
              <a:buFont typeface="Wingdings" pitchFamily="2" charset="2"/>
              <a:buChar char="q"/>
            </a:pPr>
            <a:endParaRPr lang="en-US" smtClean="0"/>
          </a:p>
          <a:p>
            <a:pPr eaLnBrk="1" hangingPunct="1">
              <a:buFont typeface="Wingdings" pitchFamily="2" charset="2"/>
              <a:buChar char="q"/>
            </a:pPr>
            <a:r>
              <a:rPr lang="en-US" smtClean="0"/>
              <a:t> Difficulty: Fast pace and multiple units acting in parallel</a:t>
            </a:r>
          </a:p>
          <a:p>
            <a:pPr lvl="1" eaLnBrk="1" hangingPunct="1">
              <a:buFont typeface="Wingdings" pitchFamily="2" charset="2"/>
              <a:buChar char="q"/>
            </a:pPr>
            <a:r>
              <a:rPr lang="en-US" smtClean="0"/>
              <a:t> Makes providing real-time numeric feedback as in the TAMER system (Knox and Stone 2009) difficult. </a:t>
            </a:r>
          </a:p>
          <a:p>
            <a:pPr lvl="1" eaLnBrk="1" hangingPunct="1">
              <a:buFont typeface="Wingdings" pitchFamily="2" charset="2"/>
              <a:buChar char="q"/>
            </a:pPr>
            <a:r>
              <a:rPr lang="en-US" smtClean="0"/>
              <a:t> It is also difficult to provide demonstrations due to the inherent difficulty of the control.</a:t>
            </a:r>
          </a:p>
          <a:p>
            <a:pPr eaLnBrk="1" hangingPunct="1">
              <a:buFont typeface="Wingdings" pitchFamily="2" charset="2"/>
              <a:buChar char="q"/>
            </a:pPr>
            <a:endParaRPr lang="en-US" smtClean="0"/>
          </a:p>
          <a:p>
            <a:pPr eaLnBrk="1" hangingPunct="1">
              <a:buFont typeface="Wingdings" pitchFamily="2" charset="2"/>
              <a:buChar char="q"/>
            </a:pPr>
            <a:r>
              <a:rPr lang="en-US" smtClean="0"/>
              <a:t> Our setup: Provide end-users with an interface that allows to watch a battle and pause at any moment. The user can then scroll back and forth within the episode and mark any possible action of any agent as good or bad.</a:t>
            </a:r>
          </a:p>
          <a:p>
            <a:pPr eaLnBrk="1" hangingPunct="1">
              <a:buFont typeface="Wingdings" pitchFamily="2" charset="2"/>
              <a:buChar char="q"/>
            </a:pPr>
            <a:endParaRPr lang="en-US" smtClean="0"/>
          </a:p>
          <a:p>
            <a:pPr eaLnBrk="1" hangingPunct="1">
              <a:buFont typeface="Wingdings" pitchFamily="2" charset="2"/>
              <a:buChar char="q"/>
            </a:pPr>
            <a:r>
              <a:rPr lang="en-US" smtClean="0"/>
              <a:t> Available actions for each military unit are to attack any of the units on the map (enemy or friendly) giving a total of 9 actions per unit. </a:t>
            </a:r>
          </a:p>
          <a:p>
            <a:pPr eaLnBrk="1" hangingPunct="1">
              <a:buFont typeface="Wingdings" pitchFamily="2" charset="2"/>
              <a:buNone/>
            </a:pPr>
            <a:endParaRPr lang="en-US" smtClean="0"/>
          </a:p>
        </p:txBody>
      </p:sp>
    </p:spTree>
    <p:extLst>
      <p:ext uri="{BB962C8B-B14F-4D97-AF65-F5344CB8AC3E}">
        <p14:creationId xmlns:p14="http://schemas.microsoft.com/office/powerpoint/2010/main" val="1653345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eaLnBrk="1" hangingPunct="1">
              <a:buFont typeface="Wingdings" pitchFamily="2" charset="2"/>
              <a:buChar char="q"/>
            </a:pPr>
            <a:endParaRPr lang="en-US" smtClean="0"/>
          </a:p>
          <a:p>
            <a:pPr eaLnBrk="1" hangingPunct="1">
              <a:buFont typeface="Wingdings" pitchFamily="2" charset="2"/>
              <a:buChar char="q"/>
            </a:pPr>
            <a:r>
              <a:rPr lang="en-US" smtClean="0"/>
              <a:t> Difficulty: Fast pace and multiple units acting in parallel</a:t>
            </a:r>
          </a:p>
          <a:p>
            <a:pPr lvl="1" eaLnBrk="1" hangingPunct="1">
              <a:buFont typeface="Wingdings" pitchFamily="2" charset="2"/>
              <a:buChar char="q"/>
            </a:pPr>
            <a:r>
              <a:rPr lang="en-US" smtClean="0"/>
              <a:t> Makes providing real-time numeric feedback as in the TAMER system (Knox and Stone 2009) difficult. </a:t>
            </a:r>
          </a:p>
          <a:p>
            <a:pPr lvl="1" eaLnBrk="1" hangingPunct="1">
              <a:buFont typeface="Wingdings" pitchFamily="2" charset="2"/>
              <a:buChar char="q"/>
            </a:pPr>
            <a:r>
              <a:rPr lang="en-US" smtClean="0"/>
              <a:t> It is also difficult to provide demonstrations due to the inherent difficulty of the control.</a:t>
            </a:r>
          </a:p>
          <a:p>
            <a:pPr eaLnBrk="1" hangingPunct="1">
              <a:buFont typeface="Wingdings" pitchFamily="2" charset="2"/>
              <a:buChar char="q"/>
            </a:pPr>
            <a:endParaRPr lang="en-US" smtClean="0"/>
          </a:p>
          <a:p>
            <a:pPr eaLnBrk="1" hangingPunct="1">
              <a:buFont typeface="Wingdings" pitchFamily="2" charset="2"/>
              <a:buChar char="q"/>
            </a:pPr>
            <a:r>
              <a:rPr lang="en-US" smtClean="0"/>
              <a:t> Our setup: Provide end-users with an interface that allows to watch a battle and pause at any moment. The user can then scroll back and forth within the episode and mark any possible action of any agent as good or bad.</a:t>
            </a:r>
          </a:p>
          <a:p>
            <a:pPr eaLnBrk="1" hangingPunct="1">
              <a:buFont typeface="Wingdings" pitchFamily="2" charset="2"/>
              <a:buChar char="q"/>
            </a:pPr>
            <a:endParaRPr lang="en-US" smtClean="0"/>
          </a:p>
          <a:p>
            <a:pPr eaLnBrk="1" hangingPunct="1">
              <a:buFont typeface="Wingdings" pitchFamily="2" charset="2"/>
              <a:buChar char="q"/>
            </a:pPr>
            <a:r>
              <a:rPr lang="en-US" smtClean="0"/>
              <a:t> Available actions for each military unit are to attack any of the units on the map (enemy or friendly) giving a total of 9 actions per unit. </a:t>
            </a:r>
          </a:p>
          <a:p>
            <a:pPr eaLnBrk="1" hangingPunct="1">
              <a:buFont typeface="Wingdings" pitchFamily="2" charset="2"/>
              <a:buNone/>
            </a:pPr>
            <a:endParaRPr lang="en-US" smtClean="0"/>
          </a:p>
        </p:txBody>
      </p:sp>
    </p:spTree>
    <p:extLst>
      <p:ext uri="{BB962C8B-B14F-4D97-AF65-F5344CB8AC3E}">
        <p14:creationId xmlns:p14="http://schemas.microsoft.com/office/powerpoint/2010/main" val="660932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smtClean="0">
              <a:sym typeface="Symbol" pitchFamily="18" charset="2"/>
            </a:endParaRPr>
          </a:p>
          <a:p>
            <a:pPr eaLnBrk="1" hangingPunct="1">
              <a:buFont typeface="Wingdings" pitchFamily="2" charset="2"/>
              <a:buChar char="q"/>
            </a:pPr>
            <a:r>
              <a:rPr lang="en-US" smtClean="0">
                <a:sym typeface="Symbol" pitchFamily="18" charset="2"/>
              </a:rPr>
              <a:t> We attempted to maintain a balance between which map and learning system was used first by each user. </a:t>
            </a:r>
          </a:p>
          <a:p>
            <a:pPr eaLnBrk="1" hangingPunct="1"/>
            <a:endParaRPr lang="en-US" smtClean="0"/>
          </a:p>
        </p:txBody>
      </p:sp>
    </p:spTree>
    <p:extLst>
      <p:ext uri="{BB962C8B-B14F-4D97-AF65-F5344CB8AC3E}">
        <p14:creationId xmlns:p14="http://schemas.microsoft.com/office/powerpoint/2010/main" val="1955653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eaLnBrk="1" hangingPunct="1">
              <a:buFont typeface="Wingdings" pitchFamily="2" charset="2"/>
              <a:buNone/>
            </a:pPr>
            <a:r>
              <a:rPr lang="en-US" smtClean="0"/>
              <a:t> We first present results of simulated experiments conducted using real critique data from our user-studies to test learning capability with varying amount of critique and practice data</a:t>
            </a:r>
          </a:p>
          <a:p>
            <a:pPr eaLnBrk="1" hangingPunct="1">
              <a:buFont typeface="Wingdings" pitchFamily="2" charset="2"/>
              <a:buNone/>
            </a:pPr>
            <a:endParaRPr lang="en-US" smtClean="0">
              <a:sym typeface="Symbol" pitchFamily="18" charset="2"/>
            </a:endParaRPr>
          </a:p>
          <a:p>
            <a:pPr eaLnBrk="1" hangingPunct="1">
              <a:buFont typeface="Wingdings" pitchFamily="2" charset="2"/>
              <a:buNone/>
            </a:pPr>
            <a:r>
              <a:rPr lang="en-US" smtClean="0">
                <a:sym typeface="Symbol" pitchFamily="18" charset="2"/>
              </a:rPr>
              <a:t>This time difference is intended to give the users the chance of providing roughly the same amount of advice in both cases.</a:t>
            </a:r>
          </a:p>
          <a:p>
            <a:pPr eaLnBrk="1" hangingPunct="1">
              <a:buFont typeface="Wingdings" pitchFamily="2" charset="2"/>
              <a:buNone/>
            </a:pPr>
            <a:endParaRPr lang="en-US" smtClean="0">
              <a:sym typeface="Symbol" pitchFamily="18" charset="2"/>
            </a:endParaRPr>
          </a:p>
          <a:p>
            <a:pPr eaLnBrk="1" hangingPunct="1">
              <a:buFont typeface="Wingdings" pitchFamily="2" charset="2"/>
              <a:buNone/>
            </a:pPr>
            <a:r>
              <a:rPr lang="en-US" smtClean="0"/>
              <a:t>Note that in a real training scenario, an end-user would not be confined to the system during the practice stages, as they are in the user study, meaning that the practice sessions will typically have lower cost to the user in reality than in the user study. It also means that we necessarily had to use shorter practice stages than might typically be used in a real application. In our studies, practice session times ranged from 3 to 7 minutes depending on the amount of data and convergence rate of gradient descent.</a:t>
            </a:r>
          </a:p>
          <a:p>
            <a:pPr eaLnBrk="1" hangingPunct="1">
              <a:buFont typeface="Wingdings" pitchFamily="2" charset="2"/>
              <a:buNone/>
            </a:pPr>
            <a:endParaRPr lang="en-US" smtClean="0"/>
          </a:p>
        </p:txBody>
      </p:sp>
    </p:spTree>
    <p:extLst>
      <p:ext uri="{BB962C8B-B14F-4D97-AF65-F5344CB8AC3E}">
        <p14:creationId xmlns:p14="http://schemas.microsoft.com/office/powerpoint/2010/main" val="2454098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Thus</a:t>
            </a:r>
            <a:r>
              <a:rPr lang="en-US" baseline="0" dirty="0" smtClean="0"/>
              <a:t> simulated </a:t>
            </a:r>
            <a:r>
              <a:rPr lang="en-US" baseline="0" dirty="0" err="1" smtClean="0"/>
              <a:t>exps</a:t>
            </a:r>
            <a:r>
              <a:rPr lang="en-US" baseline="0" dirty="0" smtClean="0"/>
              <a:t> show the benefit of using both forms of data over just using only one form of data of either type. </a:t>
            </a:r>
            <a:endParaRPr lang="en-US" dirty="0"/>
          </a:p>
        </p:txBody>
      </p:sp>
      <p:sp>
        <p:nvSpPr>
          <p:cNvPr id="4" name="Slide Number Placeholder 3"/>
          <p:cNvSpPr>
            <a:spLocks noGrp="1"/>
          </p:cNvSpPr>
          <p:nvPr>
            <p:ph type="sldNum" sz="quarter" idx="10"/>
          </p:nvPr>
        </p:nvSpPr>
        <p:spPr/>
        <p:txBody>
          <a:bodyPr/>
          <a:lstStyle/>
          <a:p>
            <a:pPr>
              <a:defRPr/>
            </a:pPr>
            <a:fld id="{75855733-4C9F-4D56-BF52-21DE7608F818}" type="slidenum">
              <a:rPr lang="en-US" smtClean="0"/>
              <a:pPr>
                <a:defRPr/>
              </a:pPr>
              <a:t>31</a:t>
            </a:fld>
            <a:endParaRPr lang="en-US"/>
          </a:p>
        </p:txBody>
      </p:sp>
    </p:spTree>
    <p:extLst>
      <p:ext uri="{BB962C8B-B14F-4D97-AF65-F5344CB8AC3E}">
        <p14:creationId xmlns:p14="http://schemas.microsoft.com/office/powerpoint/2010/main" val="3590166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pPr eaLnBrk="1" hangingPunct="1"/>
            <a:endParaRPr lang="en-US" smtClean="0">
              <a:sym typeface="Symbol" pitchFamily="18" charset="2"/>
            </a:endParaRPr>
          </a:p>
          <a:p>
            <a:pPr eaLnBrk="1" hangingPunct="1">
              <a:buFont typeface="Wingdings" pitchFamily="2" charset="2"/>
              <a:buChar char="q"/>
            </a:pPr>
            <a:r>
              <a:rPr lang="en-US" smtClean="0">
                <a:sym typeface="Symbol" pitchFamily="18" charset="2"/>
              </a:rPr>
              <a:t> We attempted to maintain a balance between which map and learning system was used first by each user. </a:t>
            </a:r>
          </a:p>
          <a:p>
            <a:pPr eaLnBrk="1" hangingPunct="1"/>
            <a:endParaRPr lang="en-US" smtClean="0"/>
          </a:p>
        </p:txBody>
      </p:sp>
    </p:spTree>
    <p:extLst>
      <p:ext uri="{BB962C8B-B14F-4D97-AF65-F5344CB8AC3E}">
        <p14:creationId xmlns:p14="http://schemas.microsoft.com/office/powerpoint/2010/main" val="280665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buFont typeface="Wingdings" pitchFamily="2" charset="2"/>
              <a:buNone/>
            </a:pPr>
            <a:endParaRPr lang="en-US" dirty="0" smtClean="0"/>
          </a:p>
        </p:txBody>
      </p:sp>
    </p:spTree>
    <p:extLst>
      <p:ext uri="{BB962C8B-B14F-4D97-AF65-F5344CB8AC3E}">
        <p14:creationId xmlns:p14="http://schemas.microsoft.com/office/powerpoint/2010/main" val="3011121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345243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Another example</a:t>
            </a:r>
            <a:r>
              <a:rPr lang="en-US" baseline="0" dirty="0" smtClean="0"/>
              <a:t> is to be able to teach new game playing behaviors to computer players in a game environment. </a:t>
            </a:r>
          </a:p>
          <a:p>
            <a:pPr marL="228600" indent="-228600">
              <a:buAutoNum type="arabicPeriod"/>
            </a:pPr>
            <a:endParaRPr lang="en-US" baseline="0" dirty="0" smtClean="0"/>
          </a:p>
          <a:p>
            <a:pPr marL="228600" indent="-228600">
              <a:buAutoNum type="arabicPeriod"/>
            </a:pPr>
            <a:r>
              <a:rPr lang="en-US" baseline="0" dirty="0" smtClean="0"/>
              <a:t>We want end-users to be able to teach such new behaviors in a natural and efficient way (i.e. not by reprogramming the agent’s behavior). </a:t>
            </a:r>
            <a:endParaRPr lang="en-US" dirty="0"/>
          </a:p>
        </p:txBody>
      </p:sp>
      <p:sp>
        <p:nvSpPr>
          <p:cNvPr id="4" name="Slide Number Placeholder 3"/>
          <p:cNvSpPr>
            <a:spLocks noGrp="1"/>
          </p:cNvSpPr>
          <p:nvPr>
            <p:ph type="sldNum" sz="quarter" idx="10"/>
          </p:nvPr>
        </p:nvSpPr>
        <p:spPr/>
        <p:txBody>
          <a:bodyPr/>
          <a:lstStyle/>
          <a:p>
            <a:pPr>
              <a:defRPr/>
            </a:pPr>
            <a:fld id="{75855733-4C9F-4D56-BF52-21DE7608F818}" type="slidenum">
              <a:rPr lang="en-US" smtClean="0"/>
              <a:pPr>
                <a:defRPr/>
              </a:pPr>
              <a:t>3</a:t>
            </a:fld>
            <a:endParaRPr lang="en-US"/>
          </a:p>
        </p:txBody>
      </p:sp>
    </p:spTree>
    <p:extLst>
      <p:ext uri="{BB962C8B-B14F-4D97-AF65-F5344CB8AC3E}">
        <p14:creationId xmlns:p14="http://schemas.microsoft.com/office/powerpoint/2010/main" val="48773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AB81B261-D73F-47C8-8702-C0CEC6F1CB31}" type="slidenum">
              <a:rPr lang="en-US" smtClean="0">
                <a:solidFill>
                  <a:prstClr val="black"/>
                </a:solidFill>
              </a:rPr>
              <a:pPr/>
              <a:t>35</a:t>
            </a:fld>
            <a:endParaRPr lang="en-US" smtClean="0">
              <a:solidFill>
                <a:prstClr val="black"/>
              </a:solidFill>
            </a:endParaRPr>
          </a:p>
        </p:txBody>
      </p:sp>
      <p:sp>
        <p:nvSpPr>
          <p:cNvPr id="90114" name="Rectangle 2"/>
          <p:cNvSpPr>
            <a:spLocks noGrp="1" noRot="1" noChangeAspect="1" noChangeArrowheads="1" noTextEdit="1"/>
          </p:cNvSpPr>
          <p:nvPr>
            <p:ph type="sldImg"/>
          </p:nvPr>
        </p:nvSpPr>
        <p:spPr>
          <a:xfrm>
            <a:off x="381000" y="685800"/>
            <a:ext cx="6096000" cy="3429000"/>
          </a:xfrm>
          <a:ln/>
        </p:spPr>
      </p:sp>
      <p:sp>
        <p:nvSpPr>
          <p:cNvPr id="90115" name="Rectangle 3"/>
          <p:cNvSpPr>
            <a:spLocks noGrp="1" noChangeArrowheads="1"/>
          </p:cNvSpPr>
          <p:nvPr>
            <p:ph type="body" idx="1"/>
          </p:nvPr>
        </p:nvSpPr>
        <p:spPr>
          <a:noFill/>
          <a:ln/>
        </p:spPr>
        <p:txBody>
          <a:bodyPr/>
          <a:lstStyle/>
          <a:p>
            <a:pPr eaLnBrk="1" hangingPunct="1">
              <a:buFont typeface="Wingdings" pitchFamily="2" charset="2"/>
              <a:buNone/>
            </a:pPr>
            <a:r>
              <a:rPr lang="en-US" smtClean="0"/>
              <a:t>Nevertheless, in general, it is likely that with our current combined system, users will experience occasional decreases in performance after practice and perceive that the system has not taken their critiques into account. A lesson from this study is that such behavior can be detrimental to the user experience and the overall performance achieved.</a:t>
            </a:r>
          </a:p>
          <a:p>
            <a:pPr eaLnBrk="1" hangingPunct="1">
              <a:buFont typeface="Wingdings" pitchFamily="2" charset="2"/>
              <a:buNone/>
            </a:pPr>
            <a:endParaRPr lang="en-US" smtClean="0"/>
          </a:p>
        </p:txBody>
      </p:sp>
    </p:spTree>
    <p:extLst>
      <p:ext uri="{BB962C8B-B14F-4D97-AF65-F5344CB8AC3E}">
        <p14:creationId xmlns:p14="http://schemas.microsoft.com/office/powerpoint/2010/main" val="1048225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baseline="0" dirty="0" smtClean="0"/>
              <a:t>Say that a similar issue arises in the imitation learning setting where users may feel that it is tedious to provide full demonstrations. </a:t>
            </a:r>
          </a:p>
          <a:p>
            <a:pPr marL="228600" indent="-228600">
              <a:buAutoNum type="arabicPeriod"/>
            </a:pPr>
            <a:r>
              <a:rPr lang="en-US" baseline="0" dirty="0" smtClean="0"/>
              <a:t>We tried to make such interactions more efficient for the user by having the student request one-step action demonstrations rather than the teacher examining or providing full demonstrations. </a:t>
            </a:r>
          </a:p>
          <a:p>
            <a:pPr marL="228600" indent="-228600">
              <a:buAutoNum type="arabicPeriod"/>
            </a:pPr>
            <a:r>
              <a:rPr lang="en-US" baseline="0" dirty="0" smtClean="0"/>
              <a:t>We showed the effectiveness of such an approach in the imitation learning setting. We call the approach active imitation learning. </a:t>
            </a:r>
            <a:endParaRPr lang="en-US" dirty="0"/>
          </a:p>
        </p:txBody>
      </p:sp>
      <p:sp>
        <p:nvSpPr>
          <p:cNvPr id="4" name="Slide Number Placeholder 3"/>
          <p:cNvSpPr>
            <a:spLocks noGrp="1"/>
          </p:cNvSpPr>
          <p:nvPr>
            <p:ph type="sldNum" sz="quarter" idx="10"/>
          </p:nvPr>
        </p:nvSpPr>
        <p:spPr/>
        <p:txBody>
          <a:bodyPr/>
          <a:lstStyle/>
          <a:p>
            <a:pPr>
              <a:defRPr/>
            </a:pPr>
            <a:fld id="{75855733-4C9F-4D56-BF52-21DE7608F818}" type="slidenum">
              <a:rPr lang="en-US" smtClean="0"/>
              <a:pPr>
                <a:defRPr/>
              </a:pPr>
              <a:t>36</a:t>
            </a:fld>
            <a:endParaRPr lang="en-US"/>
          </a:p>
        </p:txBody>
      </p:sp>
    </p:spTree>
    <p:extLst>
      <p:ext uri="{BB962C8B-B14F-4D97-AF65-F5344CB8AC3E}">
        <p14:creationId xmlns:p14="http://schemas.microsoft.com/office/powerpoint/2010/main" val="3301502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381000" y="685800"/>
            <a:ext cx="6096000" cy="3429000"/>
          </a:xfrm>
          <a:ln/>
        </p:spPr>
      </p:sp>
      <p:sp>
        <p:nvSpPr>
          <p:cNvPr id="22530" name="Notes Placeholder 2"/>
          <p:cNvSpPr>
            <a:spLocks noGrp="1"/>
          </p:cNvSpPr>
          <p:nvPr>
            <p:ph type="body" idx="1"/>
          </p:nvPr>
        </p:nvSpPr>
        <p:spPr>
          <a:noFill/>
        </p:spPr>
        <p:txBody>
          <a:bodyPr/>
          <a:lstStyle/>
          <a:p>
            <a:pPr marL="228600" indent="-228600">
              <a:buFontTx/>
              <a:buAutoNum type="arabicPeriod"/>
            </a:pPr>
            <a:endParaRPr lang="en-US" smtClean="0">
              <a:latin typeface="Times" pitchFamily="18" charset="0"/>
            </a:endParaRPr>
          </a:p>
        </p:txBody>
      </p:sp>
    </p:spTree>
    <p:extLst>
      <p:ext uri="{BB962C8B-B14F-4D97-AF65-F5344CB8AC3E}">
        <p14:creationId xmlns:p14="http://schemas.microsoft.com/office/powerpoint/2010/main" val="1099596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p:txBody>
          <a:bodyPr/>
          <a:lstStyle/>
          <a:p>
            <a:pPr marL="228600" indent="-228600" eaLnBrk="1" hangingPunct="1">
              <a:buFontTx/>
              <a:buAutoNum type="arabicPeriod"/>
            </a:pPr>
            <a:r>
              <a:rPr lang="en-US" smtClean="0">
                <a:latin typeface="Times" pitchFamily="18" charset="0"/>
              </a:rPr>
              <a:t>Don’t say wargus, just say we want to create a controller for rts game, we will have to demo how to play game and its tedious to control each unit at each timestep.</a:t>
            </a:r>
          </a:p>
          <a:p>
            <a:pPr marL="228600" indent="-228600" eaLnBrk="1" hangingPunct="1">
              <a:buFontTx/>
              <a:buAutoNum type="arabicPeriod"/>
            </a:pPr>
            <a:r>
              <a:rPr lang="en-US" smtClean="0">
                <a:latin typeface="Times" pitchFamily="18" charset="0"/>
              </a:rPr>
              <a:t>Same problem has been found in other domains where people have reported that providing demos is hard.</a:t>
            </a:r>
          </a:p>
          <a:p>
            <a:pPr marL="228600" indent="-228600" eaLnBrk="1" hangingPunct="1"/>
            <a:r>
              <a:rPr lang="en-US" smtClean="0">
                <a:latin typeface="Times" pitchFamily="18" charset="0"/>
              </a:rPr>
              <a:t>2. Plus there are other issues with passive setting e.g. demonstrations can be highly redundant and because it is difficult to provide full demonstrations, it places a bar on who can be considered as an expert. </a:t>
            </a:r>
          </a:p>
        </p:txBody>
      </p:sp>
    </p:spTree>
    <p:extLst>
      <p:ext uri="{BB962C8B-B14F-4D97-AF65-F5344CB8AC3E}">
        <p14:creationId xmlns:p14="http://schemas.microsoft.com/office/powerpoint/2010/main" val="3875766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381000" y="685800"/>
            <a:ext cx="6096000" cy="3429000"/>
          </a:xfrm>
          <a:ln/>
        </p:spPr>
      </p:sp>
      <p:sp>
        <p:nvSpPr>
          <p:cNvPr id="45059" name="Notes Placeholder 2"/>
          <p:cNvSpPr>
            <a:spLocks noGrp="1"/>
          </p:cNvSpPr>
          <p:nvPr>
            <p:ph type="body" idx="1"/>
          </p:nvPr>
        </p:nvSpPr>
        <p:spPr>
          <a:noFill/>
        </p:spPr>
        <p:txBody>
          <a:bodyPr/>
          <a:lstStyle/>
          <a:p>
            <a:r>
              <a:rPr lang="en-US" dirty="0" smtClean="0">
                <a:latin typeface="Times" pitchFamily="18" charset="0"/>
              </a:rPr>
              <a:t>We consider an alternate form for imitation learning.</a:t>
            </a:r>
          </a:p>
        </p:txBody>
      </p:sp>
    </p:spTree>
    <p:extLst>
      <p:ext uri="{BB962C8B-B14F-4D97-AF65-F5344CB8AC3E}">
        <p14:creationId xmlns:p14="http://schemas.microsoft.com/office/powerpoint/2010/main" val="172979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46083" name="Notes Placeholder 2"/>
          <p:cNvSpPr>
            <a:spLocks noGrp="1"/>
          </p:cNvSpPr>
          <p:nvPr>
            <p:ph type="body" idx="1"/>
          </p:nvPr>
        </p:nvSpPr>
        <p:spPr>
          <a:noFill/>
        </p:spPr>
        <p:txBody>
          <a:bodyPr/>
          <a:lstStyle/>
          <a:p>
            <a:r>
              <a:rPr lang="en-US" smtClean="0">
                <a:latin typeface="Times" pitchFamily="18" charset="0"/>
              </a:rPr>
              <a:t>Say where we define label complexity of passive imit learning as # of actions taken by the teacher while demonstrating how to perform the task, because that’s the amount of labeled data that is given to the passive iid learner.</a:t>
            </a:r>
          </a:p>
        </p:txBody>
      </p:sp>
    </p:spTree>
    <p:extLst>
      <p:ext uri="{BB962C8B-B14F-4D97-AF65-F5344CB8AC3E}">
        <p14:creationId xmlns:p14="http://schemas.microsoft.com/office/powerpoint/2010/main" val="3789642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p:spPr>
      </p:sp>
      <p:sp>
        <p:nvSpPr>
          <p:cNvPr id="47107" name="Notes Placeholder 2"/>
          <p:cNvSpPr>
            <a:spLocks noGrp="1"/>
          </p:cNvSpPr>
          <p:nvPr>
            <p:ph type="body" idx="1"/>
          </p:nvPr>
        </p:nvSpPr>
        <p:spPr>
          <a:noFill/>
        </p:spPr>
        <p:txBody>
          <a:bodyPr/>
          <a:lstStyle/>
          <a:p>
            <a:pPr marL="228600" indent="-228600">
              <a:buFontTx/>
              <a:buAutoNum type="arabicPeriod"/>
            </a:pPr>
            <a:r>
              <a:rPr lang="en-US" smtClean="0">
                <a:latin typeface="Times" pitchFamily="18" charset="0"/>
              </a:rPr>
              <a:t>Say that we are interested in knowing how many labeled examples are needed to achieve learning goal. Then show passive label complexity. Then show active setup and active label complexity.</a:t>
            </a:r>
          </a:p>
          <a:p>
            <a:pPr marL="228600" indent="-228600">
              <a:buFontTx/>
              <a:buAutoNum type="arabicPeriod"/>
            </a:pPr>
            <a:r>
              <a:rPr lang="en-US" smtClean="0">
                <a:latin typeface="Times" pitchFamily="18" charset="0"/>
              </a:rPr>
              <a:t>Say in active setup, the learner is given access to unlabeled data dist.  And an oracle to provide true labels</a:t>
            </a:r>
          </a:p>
          <a:p>
            <a:pPr marL="228600" indent="-228600">
              <a:buFontTx/>
              <a:buAutoNum type="arabicPeriod"/>
            </a:pPr>
            <a:r>
              <a:rPr lang="en-US" smtClean="0">
                <a:latin typeface="Times" pitchFamily="18" charset="0"/>
              </a:rPr>
              <a:t>Say realizable setting</a:t>
            </a:r>
          </a:p>
          <a:p>
            <a:pPr marL="228600" indent="-228600">
              <a:buFontTx/>
              <a:buAutoNum type="arabicPeriod"/>
            </a:pPr>
            <a:r>
              <a:rPr lang="en-US" smtClean="0">
                <a:latin typeface="Times" pitchFamily="18" charset="0"/>
              </a:rPr>
              <a:t>Explain why active has better label complexity: mainly because obtaining unlabeled data is cheap but obtaining labels is expensive. So by actively obtaining labels, active learner is able to learn with fewer labels!!</a:t>
            </a:r>
          </a:p>
        </p:txBody>
      </p:sp>
    </p:spTree>
    <p:extLst>
      <p:ext uri="{BB962C8B-B14F-4D97-AF65-F5344CB8AC3E}">
        <p14:creationId xmlns:p14="http://schemas.microsoft.com/office/powerpoint/2010/main" val="3875834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p:spPr>
      </p:sp>
      <p:sp>
        <p:nvSpPr>
          <p:cNvPr id="47107" name="Notes Placeholder 2"/>
          <p:cNvSpPr>
            <a:spLocks noGrp="1"/>
          </p:cNvSpPr>
          <p:nvPr>
            <p:ph type="body" idx="1"/>
          </p:nvPr>
        </p:nvSpPr>
        <p:spPr>
          <a:noFill/>
        </p:spPr>
        <p:txBody>
          <a:bodyPr/>
          <a:lstStyle/>
          <a:p>
            <a:pPr marL="228600" indent="-228600">
              <a:buFontTx/>
              <a:buAutoNum type="arabicPeriod"/>
            </a:pPr>
            <a:r>
              <a:rPr lang="en-US" smtClean="0">
                <a:latin typeface="Times" pitchFamily="18" charset="0"/>
              </a:rPr>
              <a:t>Say that we are interested in knowing how many labeled examples are needed to achieve learning goal. Then show passive label complexity. Then show active setup and active label complexity.</a:t>
            </a:r>
          </a:p>
          <a:p>
            <a:pPr marL="228600" indent="-228600">
              <a:buFontTx/>
              <a:buAutoNum type="arabicPeriod"/>
            </a:pPr>
            <a:r>
              <a:rPr lang="en-US" smtClean="0">
                <a:latin typeface="Times" pitchFamily="18" charset="0"/>
              </a:rPr>
              <a:t>Say in active setup, the learner is given access to unlabeled data dist.  And an oracle to provide true labels</a:t>
            </a:r>
          </a:p>
          <a:p>
            <a:pPr marL="228600" indent="-228600">
              <a:buFontTx/>
              <a:buAutoNum type="arabicPeriod"/>
            </a:pPr>
            <a:r>
              <a:rPr lang="en-US" smtClean="0">
                <a:latin typeface="Times" pitchFamily="18" charset="0"/>
              </a:rPr>
              <a:t>Say realizable setting</a:t>
            </a:r>
          </a:p>
          <a:p>
            <a:pPr marL="228600" indent="-228600">
              <a:buFontTx/>
              <a:buAutoNum type="arabicPeriod"/>
            </a:pPr>
            <a:r>
              <a:rPr lang="en-US" smtClean="0">
                <a:latin typeface="Times" pitchFamily="18" charset="0"/>
              </a:rPr>
              <a:t>Explain why active has better label complexity: mainly because obtaining unlabeled data is cheap but obtaining labels is expensive. So by actively obtaining labels, active learner is able to learn with fewer labels!!</a:t>
            </a:r>
          </a:p>
        </p:txBody>
      </p:sp>
    </p:spTree>
    <p:extLst>
      <p:ext uri="{BB962C8B-B14F-4D97-AF65-F5344CB8AC3E}">
        <p14:creationId xmlns:p14="http://schemas.microsoft.com/office/powerpoint/2010/main" val="4257905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xfrm>
            <a:off x="381000" y="685800"/>
            <a:ext cx="6096000" cy="3429000"/>
          </a:xfrm>
          <a:ln/>
        </p:spPr>
      </p:sp>
      <p:sp>
        <p:nvSpPr>
          <p:cNvPr id="30722" name="Notes Placeholder 2"/>
          <p:cNvSpPr>
            <a:spLocks noGrp="1"/>
          </p:cNvSpPr>
          <p:nvPr>
            <p:ph type="body" idx="1"/>
          </p:nvPr>
        </p:nvSpPr>
        <p:spPr>
          <a:noFill/>
        </p:spPr>
        <p:txBody>
          <a:bodyPr/>
          <a:lstStyle/>
          <a:p>
            <a:r>
              <a:rPr lang="en-US" dirty="0" smtClean="0">
                <a:latin typeface="Times" pitchFamily="18" charset="0"/>
              </a:rPr>
              <a:t>1. Tell that RAIL stands for Reduction</a:t>
            </a:r>
            <a:r>
              <a:rPr lang="en-US" baseline="0" dirty="0" smtClean="0">
                <a:latin typeface="Times" pitchFamily="18" charset="0"/>
              </a:rPr>
              <a:t> based Active Imitation Learning. </a:t>
            </a:r>
            <a:endParaRPr lang="en-US" dirty="0" smtClean="0">
              <a:latin typeface="Times" pitchFamily="18" charset="0"/>
            </a:endParaRPr>
          </a:p>
        </p:txBody>
      </p:sp>
    </p:spTree>
    <p:extLst>
      <p:ext uri="{BB962C8B-B14F-4D97-AF65-F5344CB8AC3E}">
        <p14:creationId xmlns:p14="http://schemas.microsoft.com/office/powerpoint/2010/main" val="909820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xfrm>
            <a:off x="381000" y="685800"/>
            <a:ext cx="6096000" cy="3429000"/>
          </a:xfrm>
          <a:ln/>
        </p:spPr>
      </p:sp>
      <p:sp>
        <p:nvSpPr>
          <p:cNvPr id="30722" name="Notes Placeholder 2"/>
          <p:cNvSpPr>
            <a:spLocks noGrp="1"/>
          </p:cNvSpPr>
          <p:nvPr>
            <p:ph type="body" idx="1"/>
          </p:nvPr>
        </p:nvSpPr>
        <p:spPr>
          <a:noFill/>
        </p:spPr>
        <p:txBody>
          <a:bodyPr/>
          <a:lstStyle/>
          <a:p>
            <a:r>
              <a:rPr lang="en-US" dirty="0" smtClean="0">
                <a:latin typeface="Times" pitchFamily="18" charset="0"/>
              </a:rPr>
              <a:t>1. Tell that RAIL stands for </a:t>
            </a:r>
            <a:r>
              <a:rPr lang="en-US" dirty="0" err="1" smtClean="0">
                <a:latin typeface="Times" pitchFamily="18" charset="0"/>
              </a:rPr>
              <a:t>Reducition</a:t>
            </a:r>
            <a:r>
              <a:rPr lang="en-US" baseline="0" dirty="0" smtClean="0">
                <a:latin typeface="Times" pitchFamily="18" charset="0"/>
              </a:rPr>
              <a:t> based Active Imitation Learning. </a:t>
            </a:r>
            <a:endParaRPr lang="en-US" dirty="0" smtClean="0">
              <a:latin typeface="Times" pitchFamily="18" charset="0"/>
            </a:endParaRPr>
          </a:p>
        </p:txBody>
      </p:sp>
    </p:spTree>
    <p:extLst>
      <p:ext uri="{BB962C8B-B14F-4D97-AF65-F5344CB8AC3E}">
        <p14:creationId xmlns:p14="http://schemas.microsoft.com/office/powerpoint/2010/main" val="392054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0BAC3-5645-45FF-B851-DBBFEF42C63D}" type="slidenum">
              <a:rPr lang="en-US"/>
              <a:pPr/>
              <a:t>4</a:t>
            </a:fld>
            <a:endParaRPr lang="en-US"/>
          </a:p>
        </p:txBody>
      </p:sp>
      <p:sp>
        <p:nvSpPr>
          <p:cNvPr id="32770" name="Rectangle 2"/>
          <p:cNvSpPr>
            <a:spLocks noGrp="1" noRot="1" noChangeAspect="1" noChangeArrowheads="1" noTextEdit="1"/>
          </p:cNvSpPr>
          <p:nvPr>
            <p:ph type="sldImg"/>
          </p:nvPr>
        </p:nvSpPr>
        <p:spPr>
          <a:xfrm>
            <a:off x="381000" y="685800"/>
            <a:ext cx="6096000" cy="3429000"/>
          </a:xfrm>
          <a:ln/>
        </p:spPr>
      </p:sp>
      <p:sp>
        <p:nvSpPr>
          <p:cNvPr id="32771" name="Rectangle 3"/>
          <p:cNvSpPr>
            <a:spLocks noGrp="1" noChangeArrowheads="1"/>
          </p:cNvSpPr>
          <p:nvPr>
            <p:ph type="body" idx="1"/>
          </p:nvPr>
        </p:nvSpPr>
        <p:spPr/>
        <p:txBody>
          <a:bodyPr/>
          <a:lstStyle/>
          <a:p>
            <a:r>
              <a:rPr lang="en-US" dirty="0" smtClean="0"/>
              <a:t>Goal:</a:t>
            </a:r>
            <a:r>
              <a:rPr lang="en-US" baseline="0" dirty="0" smtClean="0"/>
              <a:t> allow non-programmers to </a:t>
            </a:r>
            <a:endParaRPr lang="en-US" dirty="0"/>
          </a:p>
        </p:txBody>
      </p:sp>
    </p:spTree>
    <p:extLst>
      <p:ext uri="{BB962C8B-B14F-4D97-AF65-F5344CB8AC3E}">
        <p14:creationId xmlns:p14="http://schemas.microsoft.com/office/powerpoint/2010/main" val="1405708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xfrm>
            <a:off x="381000" y="685800"/>
            <a:ext cx="6096000" cy="3429000"/>
          </a:xfrm>
          <a:ln/>
        </p:spPr>
      </p:sp>
      <p:sp>
        <p:nvSpPr>
          <p:cNvPr id="30722" name="Notes Placeholder 2"/>
          <p:cNvSpPr>
            <a:spLocks noGrp="1"/>
          </p:cNvSpPr>
          <p:nvPr>
            <p:ph type="body" idx="1"/>
          </p:nvPr>
        </p:nvSpPr>
        <p:spPr>
          <a:noFill/>
        </p:spPr>
        <p:txBody>
          <a:bodyPr/>
          <a:lstStyle/>
          <a:p>
            <a:r>
              <a:rPr lang="en-US" dirty="0" smtClean="0">
                <a:latin typeface="Times" pitchFamily="18" charset="0"/>
              </a:rPr>
              <a:t>1. Tell that RAIL stands for </a:t>
            </a:r>
            <a:r>
              <a:rPr lang="en-US" dirty="0" err="1" smtClean="0">
                <a:latin typeface="Times" pitchFamily="18" charset="0"/>
              </a:rPr>
              <a:t>Reducition</a:t>
            </a:r>
            <a:r>
              <a:rPr lang="en-US" baseline="0" dirty="0" smtClean="0">
                <a:latin typeface="Times" pitchFamily="18" charset="0"/>
              </a:rPr>
              <a:t> based Active Imitation Learning. </a:t>
            </a:r>
            <a:endParaRPr lang="en-US" dirty="0" smtClean="0">
              <a:latin typeface="Times" pitchFamily="18" charset="0"/>
            </a:endParaRPr>
          </a:p>
        </p:txBody>
      </p:sp>
    </p:spTree>
    <p:extLst>
      <p:ext uri="{BB962C8B-B14F-4D97-AF65-F5344CB8AC3E}">
        <p14:creationId xmlns:p14="http://schemas.microsoft.com/office/powerpoint/2010/main" val="165941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smtClean="0">
                <a:latin typeface="Times" pitchFamily="18" charset="0"/>
              </a:rPr>
              <a:t>1. Explain how each leaner operates as you present each learner to the audience. For example, explain what it means that Passive simulates standard passive imitation learning; same for other baselines!!</a:t>
            </a:r>
          </a:p>
        </p:txBody>
      </p:sp>
    </p:spTree>
    <p:extLst>
      <p:ext uri="{BB962C8B-B14F-4D97-AF65-F5344CB8AC3E}">
        <p14:creationId xmlns:p14="http://schemas.microsoft.com/office/powerpoint/2010/main" val="2306133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855733-4C9F-4D56-BF52-21DE7608F818}" type="slidenum">
              <a:rPr lang="en-US" smtClean="0"/>
              <a:pPr>
                <a:defRPr/>
              </a:pPr>
              <a:t>57</a:t>
            </a:fld>
            <a:endParaRPr lang="en-US"/>
          </a:p>
        </p:txBody>
      </p:sp>
    </p:spTree>
    <p:extLst>
      <p:ext uri="{BB962C8B-B14F-4D97-AF65-F5344CB8AC3E}">
        <p14:creationId xmlns:p14="http://schemas.microsoft.com/office/powerpoint/2010/main" val="3015252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0BAC3-5645-45FF-B851-DBBFEF42C63D}" type="slidenum">
              <a:rPr lang="en-US"/>
              <a:pPr/>
              <a:t>5</a:t>
            </a:fld>
            <a:endParaRPr lang="en-US"/>
          </a:p>
        </p:txBody>
      </p:sp>
      <p:sp>
        <p:nvSpPr>
          <p:cNvPr id="32770" name="Rectangle 2"/>
          <p:cNvSpPr>
            <a:spLocks noGrp="1" noRot="1" noChangeAspect="1" noChangeArrowheads="1" noTextEdit="1"/>
          </p:cNvSpPr>
          <p:nvPr>
            <p:ph type="sldImg"/>
          </p:nvPr>
        </p:nvSpPr>
        <p:spPr>
          <a:xfrm>
            <a:off x="381000" y="685800"/>
            <a:ext cx="6096000" cy="3429000"/>
          </a:xfrm>
          <a:ln/>
        </p:spPr>
      </p:sp>
      <p:sp>
        <p:nvSpPr>
          <p:cNvPr id="32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80226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0BAC3-5645-45FF-B851-DBBFEF42C63D}" type="slidenum">
              <a:rPr lang="en-US"/>
              <a:pPr/>
              <a:t>6</a:t>
            </a:fld>
            <a:endParaRPr lang="en-US"/>
          </a:p>
        </p:txBody>
      </p:sp>
      <p:sp>
        <p:nvSpPr>
          <p:cNvPr id="32770" name="Rectangle 2"/>
          <p:cNvSpPr>
            <a:spLocks noGrp="1" noRot="1" noChangeAspect="1" noChangeArrowheads="1" noTextEdit="1"/>
          </p:cNvSpPr>
          <p:nvPr>
            <p:ph type="sldImg"/>
          </p:nvPr>
        </p:nvSpPr>
        <p:spPr>
          <a:xfrm>
            <a:off x="381000" y="685800"/>
            <a:ext cx="6096000" cy="3429000"/>
          </a:xfrm>
          <a:ln/>
        </p:spPr>
      </p:sp>
      <p:sp>
        <p:nvSpPr>
          <p:cNvPr id="3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610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0BAC3-5645-45FF-B851-DBBFEF42C63D}" type="slidenum">
              <a:rPr lang="en-US"/>
              <a:pPr/>
              <a:t>7</a:t>
            </a:fld>
            <a:endParaRPr lang="en-US"/>
          </a:p>
        </p:txBody>
      </p:sp>
      <p:sp>
        <p:nvSpPr>
          <p:cNvPr id="32770" name="Rectangle 2"/>
          <p:cNvSpPr>
            <a:spLocks noGrp="1" noRot="1" noChangeAspect="1" noChangeArrowheads="1" noTextEdit="1"/>
          </p:cNvSpPr>
          <p:nvPr>
            <p:ph type="sldImg"/>
          </p:nvPr>
        </p:nvSpPr>
        <p:spPr>
          <a:xfrm>
            <a:off x="381000" y="685800"/>
            <a:ext cx="6096000" cy="3429000"/>
          </a:xfrm>
          <a:ln/>
        </p:spPr>
      </p:sp>
      <p:sp>
        <p:nvSpPr>
          <p:cNvPr id="3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879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0BAC3-5645-45FF-B851-DBBFEF42C63D}" type="slidenum">
              <a:rPr lang="en-US"/>
              <a:pPr/>
              <a:t>8</a:t>
            </a:fld>
            <a:endParaRPr lang="en-US"/>
          </a:p>
        </p:txBody>
      </p:sp>
      <p:sp>
        <p:nvSpPr>
          <p:cNvPr id="32770" name="Rectangle 2"/>
          <p:cNvSpPr>
            <a:spLocks noGrp="1" noRot="1" noChangeAspect="1" noChangeArrowheads="1" noTextEdit="1"/>
          </p:cNvSpPr>
          <p:nvPr>
            <p:ph type="sldImg"/>
          </p:nvPr>
        </p:nvSpPr>
        <p:spPr>
          <a:xfrm>
            <a:off x="381000" y="685800"/>
            <a:ext cx="6096000" cy="3429000"/>
          </a:xfrm>
          <a:ln/>
        </p:spPr>
      </p:sp>
      <p:sp>
        <p:nvSpPr>
          <p:cNvPr id="32771" name="Rectangle 3"/>
          <p:cNvSpPr>
            <a:spLocks noGrp="1" noChangeArrowheads="1"/>
          </p:cNvSpPr>
          <p:nvPr>
            <p:ph type="body" idx="1"/>
          </p:nvPr>
        </p:nvSpPr>
        <p:spPr/>
        <p:txBody>
          <a:bodyPr/>
          <a:lstStyle/>
          <a:p>
            <a:pPr marL="228600" indent="-228600">
              <a:buAutoNum type="arabicPeriod"/>
            </a:pPr>
            <a:r>
              <a:rPr lang="en-US" dirty="0" smtClean="0"/>
              <a:t>All these existing</a:t>
            </a:r>
            <a:r>
              <a:rPr lang="en-US" baseline="0" dirty="0" smtClean="0"/>
              <a:t> techniques for teaching policies to computer agents create a frustrated teacher-student relationship.  </a:t>
            </a:r>
          </a:p>
          <a:p>
            <a:pPr marL="228600" indent="-228600">
              <a:buAutoNum type="arabicPeriod"/>
            </a:pPr>
            <a:r>
              <a:rPr lang="en-US" baseline="0" dirty="0" smtClean="0"/>
              <a:t>From the teacher’s point of view, the frustration comes due to lack of natural ways to specify the desired behavior or policy. Teacher’s are constrained to either learn a formal language, or learn how to design a precise reward function or be limited to just providing full demonstrations. </a:t>
            </a:r>
          </a:p>
          <a:p>
            <a:pPr marL="228600" indent="-228600">
              <a:buAutoNum type="arabicPeriod"/>
            </a:pPr>
            <a:r>
              <a:rPr lang="en-US" baseline="0" dirty="0" smtClean="0"/>
              <a:t>Teacher’s often would like to express much more in a natural manner. </a:t>
            </a:r>
          </a:p>
          <a:p>
            <a:pPr marL="228600" indent="-228600">
              <a:buAutoNum type="arabicPeriod"/>
            </a:pPr>
            <a:endParaRPr lang="en-US" baseline="0" dirty="0" smtClean="0"/>
          </a:p>
          <a:p>
            <a:pPr marL="228600" indent="-228600">
              <a:buAutoNum type="arabicPeriod"/>
            </a:pPr>
            <a:r>
              <a:rPr lang="en-US" baseline="0" dirty="0" smtClean="0"/>
              <a:t>From the computer student’s point of view, the inefficiency comes from the inability to ask questions to the teacher or request more guidance. </a:t>
            </a:r>
            <a:endParaRPr lang="en-US" dirty="0"/>
          </a:p>
        </p:txBody>
      </p:sp>
    </p:spTree>
    <p:extLst>
      <p:ext uri="{BB962C8B-B14F-4D97-AF65-F5344CB8AC3E}">
        <p14:creationId xmlns:p14="http://schemas.microsoft.com/office/powerpoint/2010/main" val="66480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Today’s talk is about some small steps that we</a:t>
            </a:r>
            <a:r>
              <a:rPr lang="en-US" baseline="0" dirty="0" smtClean="0"/>
              <a:t> have taken to address these limitations of the existing techniques. </a:t>
            </a:r>
          </a:p>
          <a:p>
            <a:pPr marL="228600" indent="-228600">
              <a:buAutoNum type="arabicPeriod"/>
            </a:pPr>
            <a:r>
              <a:rPr lang="en-US" baseline="0" dirty="0" smtClean="0"/>
              <a:t>As a first step in this direction, we restrict ourselves on teaching parameterized reactive policies to a computer student. </a:t>
            </a:r>
          </a:p>
          <a:p>
            <a:pPr marL="228600" indent="-228600">
              <a:buAutoNum type="arabicPeriod"/>
            </a:pPr>
            <a:r>
              <a:rPr lang="en-US" baseline="0" dirty="0" smtClean="0"/>
              <a:t>Reactive policies are still applicable on a wide range of domains and it is good to be able to learn such policies from end-users effectively. </a:t>
            </a:r>
          </a:p>
          <a:p>
            <a:pPr marL="228600" indent="-228600">
              <a:buAutoNum type="arabicPeriod"/>
            </a:pPr>
            <a:endParaRPr lang="en-US" baseline="0" dirty="0" smtClean="0"/>
          </a:p>
          <a:p>
            <a:pPr marL="228600" indent="-228600">
              <a:buAutoNum type="arabicPeriod"/>
            </a:pPr>
            <a:r>
              <a:rPr lang="en-US" baseline="0" dirty="0" smtClean="0"/>
              <a:t>I will talk about how a teacher can provide action critiques to an RL agent who aims to learn such a parameterized reactive policy. </a:t>
            </a:r>
          </a:p>
          <a:p>
            <a:pPr marL="228600" indent="-228600">
              <a:buAutoNum type="arabicPeriod"/>
            </a:pPr>
            <a:r>
              <a:rPr lang="en-US" baseline="0" dirty="0" smtClean="0"/>
              <a:t>Then I will talk about how a student can request one step action demonstrations from a teacher in an imitation learning setting. </a:t>
            </a:r>
            <a:endParaRPr lang="en-US" dirty="0"/>
          </a:p>
        </p:txBody>
      </p:sp>
      <p:sp>
        <p:nvSpPr>
          <p:cNvPr id="4" name="Slide Number Placeholder 3"/>
          <p:cNvSpPr>
            <a:spLocks noGrp="1"/>
          </p:cNvSpPr>
          <p:nvPr>
            <p:ph type="sldNum" sz="quarter" idx="10"/>
          </p:nvPr>
        </p:nvSpPr>
        <p:spPr/>
        <p:txBody>
          <a:bodyPr/>
          <a:lstStyle/>
          <a:p>
            <a:pPr>
              <a:defRPr/>
            </a:pPr>
            <a:fld id="{75855733-4C9F-4D56-BF52-21DE7608F818}" type="slidenum">
              <a:rPr lang="en-US" smtClean="0"/>
              <a:pPr>
                <a:defRPr/>
              </a:pPr>
              <a:t>9</a:t>
            </a:fld>
            <a:endParaRPr lang="en-US"/>
          </a:p>
        </p:txBody>
      </p:sp>
    </p:spTree>
    <p:extLst>
      <p:ext uri="{BB962C8B-B14F-4D97-AF65-F5344CB8AC3E}">
        <p14:creationId xmlns:p14="http://schemas.microsoft.com/office/powerpoint/2010/main" val="7499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7359650" y="4305314"/>
            <a:ext cx="514350" cy="385763"/>
          </a:xfrm>
          <a:prstGeom prst="rect">
            <a:avLst/>
          </a:prstGeom>
          <a:noFill/>
          <a:ln w="9525">
            <a:noFill/>
            <a:miter lim="800000"/>
            <a:headEnd/>
            <a:tailEnd/>
          </a:ln>
        </p:spPr>
        <p:txBody>
          <a:bodyPr/>
          <a:lstStyle/>
          <a:p>
            <a:pPr>
              <a:defRPr/>
            </a:pPr>
            <a:endParaRPr lang="en-US" sz="1800"/>
          </a:p>
        </p:txBody>
      </p:sp>
      <p:sp>
        <p:nvSpPr>
          <p:cNvPr id="4" name="Rectangle 3"/>
          <p:cNvSpPr>
            <a:spLocks noChangeArrowheads="1"/>
          </p:cNvSpPr>
          <p:nvPr/>
        </p:nvSpPr>
        <p:spPr bwMode="auto">
          <a:xfrm>
            <a:off x="7740650" y="4305314"/>
            <a:ext cx="438150" cy="385763"/>
          </a:xfrm>
          <a:prstGeom prst="rect">
            <a:avLst/>
          </a:prstGeom>
          <a:noFill/>
          <a:ln w="9525">
            <a:noFill/>
            <a:miter lim="800000"/>
            <a:headEnd/>
            <a:tailEnd/>
          </a:ln>
        </p:spPr>
        <p:txBody>
          <a:bodyPr/>
          <a:lstStyle/>
          <a:p>
            <a:pPr>
              <a:defRPr/>
            </a:pPr>
            <a:endParaRPr lang="en-US" sz="1800"/>
          </a:p>
        </p:txBody>
      </p:sp>
      <p:sp>
        <p:nvSpPr>
          <p:cNvPr id="5" name="Rectangle 4"/>
          <p:cNvSpPr>
            <a:spLocks noChangeArrowheads="1"/>
          </p:cNvSpPr>
          <p:nvPr/>
        </p:nvSpPr>
        <p:spPr bwMode="auto">
          <a:xfrm>
            <a:off x="8045450" y="4305314"/>
            <a:ext cx="476250" cy="385763"/>
          </a:xfrm>
          <a:prstGeom prst="rect">
            <a:avLst/>
          </a:prstGeom>
          <a:noFill/>
          <a:ln w="9525">
            <a:noFill/>
            <a:miter lim="800000"/>
            <a:headEnd/>
            <a:tailEnd/>
          </a:ln>
        </p:spPr>
        <p:txBody>
          <a:bodyPr/>
          <a:lstStyle/>
          <a:p>
            <a:pPr>
              <a:defRPr/>
            </a:pPr>
            <a:endParaRPr lang="en-US" sz="1800"/>
          </a:p>
        </p:txBody>
      </p:sp>
      <p:sp>
        <p:nvSpPr>
          <p:cNvPr id="89093" name="Rectangle 5"/>
          <p:cNvSpPr>
            <a:spLocks noGrp="1" noChangeArrowheads="1"/>
          </p:cNvSpPr>
          <p:nvPr>
            <p:ph type="ctrTitle" sz="quarter"/>
          </p:nvPr>
        </p:nvSpPr>
        <p:spPr>
          <a:xfrm>
            <a:off x="685800" y="469107"/>
            <a:ext cx="7772400" cy="2102644"/>
          </a:xfrm>
        </p:spPr>
        <p:txBody>
          <a:bodyPr/>
          <a:lstStyle>
            <a:lvl1pPr algn="ctr">
              <a:defRPr sz="4000">
                <a:effectLst>
                  <a:outerShdw blurRad="38100" dist="38100" dir="2700000" algn="tl">
                    <a:srgbClr val="C0C0C0"/>
                  </a:outerShdw>
                </a:effectLst>
              </a:defRPr>
            </a:lvl1pPr>
          </a:lstStyle>
          <a:p>
            <a:r>
              <a:rPr lang="en-US"/>
              <a:t>Click to edit Master title style</a:t>
            </a:r>
          </a:p>
        </p:txBody>
      </p:sp>
      <p:sp>
        <p:nvSpPr>
          <p:cNvPr id="6" name="Rectangle 6"/>
          <p:cNvSpPr>
            <a:spLocks noGrp="1" noChangeArrowheads="1"/>
          </p:cNvSpPr>
          <p:nvPr>
            <p:ph type="sldNum" sz="quarter" idx="10"/>
          </p:nvPr>
        </p:nvSpPr>
        <p:spPr bwMode="auto">
          <a:xfrm>
            <a:off x="7162800" y="4903008"/>
            <a:ext cx="1905000" cy="246221"/>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r" eaLnBrk="0" hangingPunct="0">
              <a:defRPr sz="1000" smtClean="0"/>
            </a:lvl1pPr>
          </a:lstStyle>
          <a:p>
            <a:pPr>
              <a:defRPr/>
            </a:pPr>
            <a:fld id="{474876C5-A23F-4D20-90ED-643D482509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223840"/>
            <a:ext cx="1947862" cy="42707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23840"/>
            <a:ext cx="5695950" cy="4270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470238C-B777-4791-8A92-B1BC7F79B24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99480B-48FE-46EF-9203-549A81F31968}" type="datetime1">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C4D15B-B8D5-41E5-8D37-672B1039E2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7563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6574FB-330C-46E2-A9DC-B2AE2FA97E41}" type="datetime1">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42DDEF-30E3-4F51-9B82-4CE7FC8264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759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B2B9C2-F04B-4948-B075-6D1AD9F4C148}" type="datetime1">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91324A-1E79-4C52-8E48-8B00D9B9A7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3992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E39F94-FA80-44BB-B29D-32419C9609D3}" type="datetime1">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4386F6-DC58-4FCD-ACE9-1DBE089892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2090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557181-7EC6-4A36-B02F-7D79C387E547}" type="datetime1">
              <a:rPr lang="en-US">
                <a:solidFill>
                  <a:prstClr val="black">
                    <a:tint val="75000"/>
                  </a:prstClr>
                </a:solidFill>
              </a:rPr>
              <a:pPr>
                <a:defRPr/>
              </a:pPr>
              <a:t>11/19/2013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1DDF8EC-C35D-4617-9451-7E8B7CC63E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4064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EC0D98C-7B97-4C5E-B516-83AD7266CF6F}" type="datetime1">
              <a:rPr lang="en-US">
                <a:solidFill>
                  <a:prstClr val="black">
                    <a:tint val="75000"/>
                  </a:prstClr>
                </a:solidFill>
              </a:rPr>
              <a:pPr>
                <a:defRPr/>
              </a:pPr>
              <a:t>11/19/2013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17B78AA-4748-4AB4-B112-ACFE189D58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2736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D86AD3-69F3-46CD-A2ED-3849C96205C1}" type="datetime1">
              <a:rPr lang="en-US">
                <a:solidFill>
                  <a:prstClr val="black">
                    <a:tint val="75000"/>
                  </a:prstClr>
                </a:solidFill>
              </a:rPr>
              <a:pPr>
                <a:defRPr/>
              </a:pPr>
              <a:t>11/19/2013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0B0ED38-24B9-4A87-9CC5-FE91A2940A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382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2AA5C0-E393-4072-9E07-9843D6B6E7D9}" type="datetime1">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F670BEE-3808-420C-87D1-1DF42FAEEF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4290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DF64B2-D867-468D-9AEC-2980BB0A29F7}" type="datetime1">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7EC816-B9A0-452A-B8E8-1F9C9A53DB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0334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E23038-6A70-4C50-9735-C600C2D76677}" type="datetime1">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BA82B0-9D31-42DE-8B2E-0D53F0003E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9831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E63EC7-B9A1-4B3A-A03B-442FC9C24AB5}" type="datetime1">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DB186B-8C78-4705-A60F-5740A41FE7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4415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4DF0BA53-CAAE-43A7-957C-663D1484362C}" type="slidenum">
              <a:rPr lang="en-US"/>
              <a:pPr>
                <a:defRPr/>
              </a:pPr>
              <a:t>‹#›</a:t>
            </a:fld>
            <a:endParaRPr lang="en-US"/>
          </a:p>
        </p:txBody>
      </p:sp>
    </p:spTree>
    <p:extLst>
      <p:ext uri="{BB962C8B-B14F-4D97-AF65-F5344CB8AC3E}">
        <p14:creationId xmlns:p14="http://schemas.microsoft.com/office/powerpoint/2010/main" val="2707543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84262DF8-C220-48DE-B5A2-DF9AC30BF130}" type="slidenum">
              <a:rPr lang="en-US"/>
              <a:pPr>
                <a:defRPr/>
              </a:pPr>
              <a:t>‹#›</a:t>
            </a:fld>
            <a:endParaRPr lang="en-US"/>
          </a:p>
        </p:txBody>
      </p:sp>
    </p:spTree>
    <p:extLst>
      <p:ext uri="{BB962C8B-B14F-4D97-AF65-F5344CB8AC3E}">
        <p14:creationId xmlns:p14="http://schemas.microsoft.com/office/powerpoint/2010/main" val="474537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744D89F-FCBF-4E45-8FCB-93ED5DE6F13E}" type="slidenum">
              <a:rPr lang="en-US"/>
              <a:pPr>
                <a:defRPr/>
              </a:pPr>
              <a:t>‹#›</a:t>
            </a:fld>
            <a:endParaRPr lang="en-US"/>
          </a:p>
        </p:txBody>
      </p:sp>
    </p:spTree>
    <p:extLst>
      <p:ext uri="{BB962C8B-B14F-4D97-AF65-F5344CB8AC3E}">
        <p14:creationId xmlns:p14="http://schemas.microsoft.com/office/powerpoint/2010/main" val="895112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00150"/>
            <a:ext cx="3810000"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3810000"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59197283-8824-499B-A07E-CA025658D02A}" type="slidenum">
              <a:rPr lang="en-US"/>
              <a:pPr>
                <a:defRPr/>
              </a:pPr>
              <a:t>‹#›</a:t>
            </a:fld>
            <a:endParaRPr lang="en-US"/>
          </a:p>
        </p:txBody>
      </p:sp>
    </p:spTree>
    <p:extLst>
      <p:ext uri="{BB962C8B-B14F-4D97-AF65-F5344CB8AC3E}">
        <p14:creationId xmlns:p14="http://schemas.microsoft.com/office/powerpoint/2010/main" val="785355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2AAB511D-F64E-4875-81F4-11F270A5E27A}" type="slidenum">
              <a:rPr lang="en-US"/>
              <a:pPr>
                <a:defRPr/>
              </a:pPr>
              <a:t>‹#›</a:t>
            </a:fld>
            <a:endParaRPr lang="en-US"/>
          </a:p>
        </p:txBody>
      </p:sp>
    </p:spTree>
    <p:extLst>
      <p:ext uri="{BB962C8B-B14F-4D97-AF65-F5344CB8AC3E}">
        <p14:creationId xmlns:p14="http://schemas.microsoft.com/office/powerpoint/2010/main" val="3084165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7D055CB-4717-4D92-93FA-056492773F66}" type="slidenum">
              <a:rPr lang="en-US"/>
              <a:pPr>
                <a:defRPr/>
              </a:pPr>
              <a:t>‹#›</a:t>
            </a:fld>
            <a:endParaRPr lang="en-US"/>
          </a:p>
        </p:txBody>
      </p:sp>
    </p:spTree>
    <p:extLst>
      <p:ext uri="{BB962C8B-B14F-4D97-AF65-F5344CB8AC3E}">
        <p14:creationId xmlns:p14="http://schemas.microsoft.com/office/powerpoint/2010/main" val="312908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076E6D1-5CB5-447E-911A-82BB37D281AC}" type="slidenum">
              <a:rPr lang="en-US"/>
              <a:pPr>
                <a:defRPr/>
              </a:pPr>
              <a:t>‹#›</a:t>
            </a:fld>
            <a:endParaRPr lang="en-US"/>
          </a:p>
        </p:txBody>
      </p:sp>
    </p:spTree>
    <p:extLst>
      <p:ext uri="{BB962C8B-B14F-4D97-AF65-F5344CB8AC3E}">
        <p14:creationId xmlns:p14="http://schemas.microsoft.com/office/powerpoint/2010/main" val="2795498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261C06F-C41F-4F76-B725-CC0C621E634A}" type="slidenum">
              <a:rPr lang="en-US"/>
              <a:pPr>
                <a:defRPr/>
              </a:pPr>
              <a:t>‹#›</a:t>
            </a:fld>
            <a:endParaRPr lang="en-US"/>
          </a:p>
        </p:txBody>
      </p:sp>
    </p:spTree>
    <p:extLst>
      <p:ext uri="{BB962C8B-B14F-4D97-AF65-F5344CB8AC3E}">
        <p14:creationId xmlns:p14="http://schemas.microsoft.com/office/powerpoint/2010/main" val="2805469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E0772ED-3EFC-4C25-A72D-44F9ED0059FA}" type="slidenum">
              <a:rPr lang="en-US"/>
              <a:pPr>
                <a:defRPr/>
              </a:pPr>
              <a:t>‹#›</a:t>
            </a:fld>
            <a:endParaRPr lang="en-US"/>
          </a:p>
        </p:txBody>
      </p:sp>
    </p:spTree>
    <p:extLst>
      <p:ext uri="{BB962C8B-B14F-4D97-AF65-F5344CB8AC3E}">
        <p14:creationId xmlns:p14="http://schemas.microsoft.com/office/powerpoint/2010/main" val="484666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BEBE986C-BE6D-43E9-85F7-63D7781D5FC4}" type="slidenum">
              <a:rPr lang="en-US"/>
              <a:pPr>
                <a:defRPr/>
              </a:pPr>
              <a:t>‹#›</a:t>
            </a:fld>
            <a:endParaRPr lang="en-US"/>
          </a:p>
        </p:txBody>
      </p:sp>
    </p:spTree>
    <p:extLst>
      <p:ext uri="{BB962C8B-B14F-4D97-AF65-F5344CB8AC3E}">
        <p14:creationId xmlns:p14="http://schemas.microsoft.com/office/powerpoint/2010/main" val="1841750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71450"/>
            <a:ext cx="1943100" cy="4629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71450"/>
            <a:ext cx="5676900" cy="4629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3359100-63A9-4CEE-9301-6B995B80FCAB}" type="slidenum">
              <a:rPr lang="en-US"/>
              <a:pPr>
                <a:defRPr/>
              </a:pPr>
              <a:t>‹#›</a:t>
            </a:fld>
            <a:endParaRPr lang="en-US"/>
          </a:p>
        </p:txBody>
      </p:sp>
    </p:spTree>
    <p:extLst>
      <p:ext uri="{BB962C8B-B14F-4D97-AF65-F5344CB8AC3E}">
        <p14:creationId xmlns:p14="http://schemas.microsoft.com/office/powerpoint/2010/main" val="1280325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2B62F927-3567-4EA7-A739-6898CCF190AB}" type="slidenum">
              <a:rPr lang="en-US"/>
              <a:pPr>
                <a:defRPr/>
              </a:pPr>
              <a:t>‹#›</a:t>
            </a:fld>
            <a:endParaRPr lang="en-US"/>
          </a:p>
        </p:txBody>
      </p:sp>
    </p:spTree>
    <p:extLst>
      <p:ext uri="{BB962C8B-B14F-4D97-AF65-F5344CB8AC3E}">
        <p14:creationId xmlns:p14="http://schemas.microsoft.com/office/powerpoint/2010/main" val="1301556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A7D7A7D-CFAA-4879-92D9-6B5A76D10961}" type="slidenum">
              <a:rPr lang="en-US"/>
              <a:pPr>
                <a:defRPr/>
              </a:pPr>
              <a:t>‹#›</a:t>
            </a:fld>
            <a:endParaRPr lang="en-US"/>
          </a:p>
        </p:txBody>
      </p:sp>
    </p:spTree>
    <p:extLst>
      <p:ext uri="{BB962C8B-B14F-4D97-AF65-F5344CB8AC3E}">
        <p14:creationId xmlns:p14="http://schemas.microsoft.com/office/powerpoint/2010/main" val="2923567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DDD5E80-4BB9-4E82-B893-E996E578D5BF}" type="slidenum">
              <a:rPr lang="en-US"/>
              <a:pPr>
                <a:defRPr/>
              </a:pPr>
              <a:t>‹#›</a:t>
            </a:fld>
            <a:endParaRPr lang="en-US"/>
          </a:p>
        </p:txBody>
      </p:sp>
    </p:spTree>
    <p:extLst>
      <p:ext uri="{BB962C8B-B14F-4D97-AF65-F5344CB8AC3E}">
        <p14:creationId xmlns:p14="http://schemas.microsoft.com/office/powerpoint/2010/main" val="2367201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00150"/>
            <a:ext cx="3810000"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3810000"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D60F4715-F7BD-4721-92ED-C51F6BEC4700}" type="slidenum">
              <a:rPr lang="en-US"/>
              <a:pPr>
                <a:defRPr/>
              </a:pPr>
              <a:t>‹#›</a:t>
            </a:fld>
            <a:endParaRPr lang="en-US"/>
          </a:p>
        </p:txBody>
      </p:sp>
    </p:spTree>
    <p:extLst>
      <p:ext uri="{BB962C8B-B14F-4D97-AF65-F5344CB8AC3E}">
        <p14:creationId xmlns:p14="http://schemas.microsoft.com/office/powerpoint/2010/main" val="3255310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3E98277F-D006-45EE-A92F-0936B552072D}" type="slidenum">
              <a:rPr lang="en-US"/>
              <a:pPr>
                <a:defRPr/>
              </a:pPr>
              <a:t>‹#›</a:t>
            </a:fld>
            <a:endParaRPr lang="en-US"/>
          </a:p>
        </p:txBody>
      </p:sp>
    </p:spTree>
    <p:extLst>
      <p:ext uri="{BB962C8B-B14F-4D97-AF65-F5344CB8AC3E}">
        <p14:creationId xmlns:p14="http://schemas.microsoft.com/office/powerpoint/2010/main" val="8309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740570"/>
            <a:ext cx="3810000" cy="37540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40570"/>
            <a:ext cx="3810000" cy="37540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227D6557-B629-409D-9B1A-2CB845BC46A7}" type="slidenum">
              <a:rPr lang="en-US"/>
              <a:pPr>
                <a:defRPr/>
              </a:pPr>
              <a:t>‹#›</a:t>
            </a:fld>
            <a:endParaRPr lang="en-US"/>
          </a:p>
        </p:txBody>
      </p:sp>
    </p:spTree>
    <p:extLst>
      <p:ext uri="{BB962C8B-B14F-4D97-AF65-F5344CB8AC3E}">
        <p14:creationId xmlns:p14="http://schemas.microsoft.com/office/powerpoint/2010/main" val="792259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60B6D80-D1C2-47EC-8409-3AB6F4DAE6DD}" type="slidenum">
              <a:rPr lang="en-US"/>
              <a:pPr>
                <a:defRPr/>
              </a:pPr>
              <a:t>‹#›</a:t>
            </a:fld>
            <a:endParaRPr lang="en-US"/>
          </a:p>
        </p:txBody>
      </p:sp>
    </p:spTree>
    <p:extLst>
      <p:ext uri="{BB962C8B-B14F-4D97-AF65-F5344CB8AC3E}">
        <p14:creationId xmlns:p14="http://schemas.microsoft.com/office/powerpoint/2010/main" val="352105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79CBE97-F5D6-49AB-A770-6A1FE5C7BE83}" type="slidenum">
              <a:rPr lang="en-US"/>
              <a:pPr>
                <a:defRPr/>
              </a:pPr>
              <a:t>‹#›</a:t>
            </a:fld>
            <a:endParaRPr lang="en-US"/>
          </a:p>
        </p:txBody>
      </p:sp>
    </p:spTree>
    <p:extLst>
      <p:ext uri="{BB962C8B-B14F-4D97-AF65-F5344CB8AC3E}">
        <p14:creationId xmlns:p14="http://schemas.microsoft.com/office/powerpoint/2010/main" val="2322898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E3841AA-39A1-4982-B4DF-6890BDC011ED}" type="slidenum">
              <a:rPr lang="en-US"/>
              <a:pPr>
                <a:defRPr/>
              </a:pPr>
              <a:t>‹#›</a:t>
            </a:fld>
            <a:endParaRPr lang="en-US"/>
          </a:p>
        </p:txBody>
      </p:sp>
    </p:spTree>
    <p:extLst>
      <p:ext uri="{BB962C8B-B14F-4D97-AF65-F5344CB8AC3E}">
        <p14:creationId xmlns:p14="http://schemas.microsoft.com/office/powerpoint/2010/main" val="40221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27B7189-CCD3-41E4-810B-FA45FC0AF399}" type="slidenum">
              <a:rPr lang="en-US"/>
              <a:pPr>
                <a:defRPr/>
              </a:pPr>
              <a:t>‹#›</a:t>
            </a:fld>
            <a:endParaRPr lang="en-US"/>
          </a:p>
        </p:txBody>
      </p:sp>
    </p:spTree>
    <p:extLst>
      <p:ext uri="{BB962C8B-B14F-4D97-AF65-F5344CB8AC3E}">
        <p14:creationId xmlns:p14="http://schemas.microsoft.com/office/powerpoint/2010/main" val="3702852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71450"/>
            <a:ext cx="1943100" cy="4629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71450"/>
            <a:ext cx="5676900" cy="4629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168A701-3833-43F2-B07E-835C9E95A6A8}" type="slidenum">
              <a:rPr lang="en-US"/>
              <a:pPr>
                <a:defRPr/>
              </a:pPr>
              <a:t>‹#›</a:t>
            </a:fld>
            <a:endParaRPr lang="en-US"/>
          </a:p>
        </p:txBody>
      </p:sp>
    </p:spTree>
    <p:extLst>
      <p:ext uri="{BB962C8B-B14F-4D97-AF65-F5344CB8AC3E}">
        <p14:creationId xmlns:p14="http://schemas.microsoft.com/office/powerpoint/2010/main" val="205458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8520113" y="4777981"/>
            <a:ext cx="207962" cy="183356"/>
          </a:xfrm>
          <a:prstGeom prst="rect">
            <a:avLst/>
          </a:prstGeom>
          <a:noFill/>
          <a:ln w="9525">
            <a:noFill/>
            <a:miter lim="800000"/>
            <a:headEnd/>
            <a:tailEnd/>
          </a:ln>
        </p:spPr>
        <p:txBody>
          <a:bodyPr/>
          <a:lstStyle/>
          <a:p>
            <a:pPr>
              <a:defRPr/>
            </a:pPr>
            <a:endParaRPr lang="en-US" sz="1800"/>
          </a:p>
        </p:txBody>
      </p:sp>
      <p:sp>
        <p:nvSpPr>
          <p:cNvPr id="88067" name="Rectangle 3"/>
          <p:cNvSpPr>
            <a:spLocks noChangeArrowheads="1"/>
          </p:cNvSpPr>
          <p:nvPr/>
        </p:nvSpPr>
        <p:spPr bwMode="auto">
          <a:xfrm>
            <a:off x="8664604" y="4777981"/>
            <a:ext cx="227013" cy="183356"/>
          </a:xfrm>
          <a:prstGeom prst="rect">
            <a:avLst/>
          </a:prstGeom>
          <a:noFill/>
          <a:ln w="9525">
            <a:noFill/>
            <a:miter lim="800000"/>
            <a:headEnd/>
            <a:tailEnd/>
          </a:ln>
        </p:spPr>
        <p:txBody>
          <a:bodyPr/>
          <a:lstStyle/>
          <a:p>
            <a:pPr>
              <a:defRPr/>
            </a:pPr>
            <a:endParaRPr lang="en-US" sz="1800"/>
          </a:p>
        </p:txBody>
      </p:sp>
      <p:sp>
        <p:nvSpPr>
          <p:cNvPr id="2052" name="Rectangle 4"/>
          <p:cNvSpPr>
            <a:spLocks noGrp="1" noChangeArrowheads="1"/>
          </p:cNvSpPr>
          <p:nvPr>
            <p:ph type="title"/>
          </p:nvPr>
        </p:nvSpPr>
        <p:spPr bwMode="auto">
          <a:xfrm>
            <a:off x="661988" y="223837"/>
            <a:ext cx="7772400" cy="4631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685800" y="740570"/>
            <a:ext cx="7772400" cy="37540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3786" name="Rectangle 10"/>
          <p:cNvSpPr>
            <a:spLocks noChangeArrowheads="1"/>
          </p:cNvSpPr>
          <p:nvPr/>
        </p:nvSpPr>
        <p:spPr bwMode="auto">
          <a:xfrm>
            <a:off x="650875" y="4504136"/>
            <a:ext cx="4654550" cy="738664"/>
          </a:xfrm>
          <a:prstGeom prst="rect">
            <a:avLst/>
          </a:prstGeom>
          <a:noFill/>
          <a:ln w="9525" algn="ctr">
            <a:noFill/>
            <a:miter lim="800000"/>
            <a:headEnd/>
            <a:tailEnd/>
          </a:ln>
          <a:effectLst/>
        </p:spPr>
        <p:txBody>
          <a:bodyPr lIns="0" tIns="0" rIns="0" bIns="0">
            <a:spAutoFit/>
          </a:bodyPr>
          <a:lstStyle/>
          <a:p>
            <a:pPr marL="300038" indent="-300038" defTabSz="631825" eaLnBrk="0" hangingPunct="0">
              <a:tabLst>
                <a:tab pos="236538" algn="l"/>
                <a:tab pos="473075" algn="l"/>
                <a:tab pos="2679700" algn="l"/>
                <a:tab pos="2913063" algn="l"/>
                <a:tab pos="3149600" algn="l"/>
              </a:tabLst>
              <a:defRPr/>
            </a:pPr>
            <a:r>
              <a:rPr lang="en-GB" sz="1200">
                <a:solidFill>
                  <a:srgbClr val="A6A6A6"/>
                </a:solidFill>
                <a:latin typeface="Frutiger 55 Roman"/>
              </a:rPr>
              <a:t>Prasad Tadepalli, Alan Fern, Krisitan Kersting</a:t>
            </a:r>
          </a:p>
          <a:p>
            <a:pPr marL="300038" indent="-300038" defTabSz="631825" eaLnBrk="0" hangingPunct="0">
              <a:tabLst>
                <a:tab pos="236538" algn="l"/>
                <a:tab pos="473075" algn="l"/>
                <a:tab pos="2679700" algn="l"/>
                <a:tab pos="2913063" algn="l"/>
                <a:tab pos="3149600" algn="l"/>
              </a:tabLst>
              <a:defRPr/>
            </a:pPr>
            <a:r>
              <a:rPr lang="en-GB" sz="1200">
                <a:solidFill>
                  <a:srgbClr val="A6A6A6"/>
                </a:solidFill>
                <a:latin typeface="Frutiger 55 Roman"/>
              </a:rPr>
              <a:t>Decision-Theoretic Planning and Learning in Relational Domains</a:t>
            </a:r>
          </a:p>
          <a:p>
            <a:pPr marL="300038" indent="-300038" defTabSz="631825" eaLnBrk="0" hangingPunct="0">
              <a:tabLst>
                <a:tab pos="236538" algn="l"/>
                <a:tab pos="473075" algn="l"/>
                <a:tab pos="2679700" algn="l"/>
                <a:tab pos="2913063" algn="l"/>
                <a:tab pos="3149600" algn="l"/>
              </a:tabLst>
              <a:defRPr/>
            </a:pPr>
            <a:r>
              <a:rPr lang="en-US" sz="1200">
                <a:solidFill>
                  <a:srgbClr val="A6A6A6"/>
                </a:solidFill>
                <a:latin typeface="Frutiger 55 Roman"/>
              </a:rPr>
              <a:t>Twenty-Third AAAI Conference on Artificial Intelligence,</a:t>
            </a:r>
          </a:p>
          <a:p>
            <a:pPr marL="300038" indent="-300038" defTabSz="631825" eaLnBrk="0" hangingPunct="0">
              <a:tabLst>
                <a:tab pos="236538" algn="l"/>
                <a:tab pos="473075" algn="l"/>
                <a:tab pos="2679700" algn="l"/>
                <a:tab pos="2913063" algn="l"/>
                <a:tab pos="3149600" algn="l"/>
              </a:tabLst>
              <a:defRPr/>
            </a:pPr>
            <a:r>
              <a:rPr lang="en-US" sz="1200">
                <a:solidFill>
                  <a:srgbClr val="A6A6A6"/>
                </a:solidFill>
                <a:latin typeface="Frutiger 55 Roman"/>
              </a:rPr>
              <a:t>Chicago, Illinois, USA, July 13-–17 2008</a:t>
            </a:r>
            <a:endParaRPr lang="en-GB" sz="1200">
              <a:solidFill>
                <a:srgbClr val="A6A6A6"/>
              </a:solidFill>
              <a:latin typeface="Frutiger 55 Roman"/>
            </a:endParaRPr>
          </a:p>
        </p:txBody>
      </p:sp>
      <p:pic>
        <p:nvPicPr>
          <p:cNvPr id="2055" name="Picture 3" descr="iais"/>
          <p:cNvPicPr>
            <a:picLocks noChangeAspect="1" noChangeArrowheads="1"/>
          </p:cNvPicPr>
          <p:nvPr/>
        </p:nvPicPr>
        <p:blipFill>
          <a:blip r:embed="rId14" cstate="print"/>
          <a:srcRect/>
          <a:stretch>
            <a:fillRect/>
          </a:stretch>
        </p:blipFill>
        <p:spPr bwMode="auto">
          <a:xfrm>
            <a:off x="7015163" y="4613687"/>
            <a:ext cx="1630362" cy="511969"/>
          </a:xfrm>
          <a:prstGeom prst="rect">
            <a:avLst/>
          </a:prstGeom>
          <a:noFill/>
          <a:ln w="9525">
            <a:noFill/>
            <a:miter lim="800000"/>
            <a:headEnd/>
            <a:tailEnd/>
          </a:ln>
        </p:spPr>
      </p:pic>
      <p:pic>
        <p:nvPicPr>
          <p:cNvPr id="2056" name="Picture 14" descr="unibonn_logo.gif                                               001CCF56Macintosh HD                   BC879B3C:"/>
          <p:cNvPicPr>
            <a:picLocks noChangeAspect="1" noChangeArrowheads="1"/>
          </p:cNvPicPr>
          <p:nvPr/>
        </p:nvPicPr>
        <p:blipFill>
          <a:blip r:embed="rId15" cstate="print"/>
          <a:srcRect/>
          <a:stretch>
            <a:fillRect/>
          </a:stretch>
        </p:blipFill>
        <p:spPr bwMode="auto">
          <a:xfrm>
            <a:off x="5775325" y="4719652"/>
            <a:ext cx="1163638" cy="389335"/>
          </a:xfrm>
          <a:prstGeom prst="rect">
            <a:avLst/>
          </a:prstGeom>
          <a:noFill/>
          <a:ln w="9525">
            <a:noFill/>
            <a:miter lim="800000"/>
            <a:headEnd/>
            <a:tailEnd/>
          </a:ln>
        </p:spPr>
      </p:pic>
      <p:pic>
        <p:nvPicPr>
          <p:cNvPr id="2057" name="Grafik 11" descr="img-osu_logonew.gif"/>
          <p:cNvPicPr>
            <a:picLocks noChangeAspect="1"/>
          </p:cNvPicPr>
          <p:nvPr/>
        </p:nvPicPr>
        <p:blipFill>
          <a:blip r:embed="rId16" cstate="print"/>
          <a:srcRect/>
          <a:stretch>
            <a:fillRect/>
          </a:stretch>
        </p:blipFill>
        <p:spPr bwMode="auto">
          <a:xfrm>
            <a:off x="5854705" y="4502958"/>
            <a:ext cx="1452563" cy="207169"/>
          </a:xfrm>
          <a:prstGeom prst="rect">
            <a:avLst/>
          </a:prstGeom>
          <a:noFill/>
          <a:ln w="9525">
            <a:noFill/>
            <a:miter lim="800000"/>
            <a:headEnd/>
            <a:tailEnd/>
          </a:ln>
        </p:spPr>
      </p:pic>
      <p:pic>
        <p:nvPicPr>
          <p:cNvPr id="2058" name="Picture 12" descr="csaillogo150.gif                                               001973F7Macintosh HD                   BC87EF9C:"/>
          <p:cNvPicPr>
            <a:picLocks noChangeAspect="1" noChangeArrowheads="1"/>
          </p:cNvPicPr>
          <p:nvPr/>
        </p:nvPicPr>
        <p:blipFill>
          <a:blip r:embed="rId17" cstate="print"/>
          <a:srcRect/>
          <a:stretch>
            <a:fillRect/>
          </a:stretch>
        </p:blipFill>
        <p:spPr bwMode="auto">
          <a:xfrm>
            <a:off x="7961332" y="4516056"/>
            <a:ext cx="642937" cy="39171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p:txStyles>
    <p:titleStyle>
      <a:lvl1pPr algn="l" rtl="0" eaLnBrk="0" fontAlgn="base" hangingPunct="0">
        <a:spcBef>
          <a:spcPct val="0"/>
        </a:spcBef>
        <a:spcAft>
          <a:spcPct val="0"/>
        </a:spcAft>
        <a:defRPr kumimoji="1" sz="3600" b="1">
          <a:solidFill>
            <a:srgbClr val="0066FF"/>
          </a:solidFill>
          <a:latin typeface="+mj-lt"/>
          <a:ea typeface="ＭＳ Ｐゴシック" pitchFamily="-112" charset="-128"/>
          <a:cs typeface="+mj-cs"/>
        </a:defRPr>
      </a:lvl1pPr>
      <a:lvl2pPr algn="l" rtl="0" eaLnBrk="0" fontAlgn="base" hangingPunct="0">
        <a:spcBef>
          <a:spcPct val="0"/>
        </a:spcBef>
        <a:spcAft>
          <a:spcPct val="0"/>
        </a:spcAft>
        <a:defRPr kumimoji="1" sz="3600" b="1">
          <a:solidFill>
            <a:srgbClr val="0066FF"/>
          </a:solidFill>
          <a:latin typeface="Arial" charset="0"/>
          <a:ea typeface="ＭＳ Ｐゴシック" pitchFamily="-112" charset="-128"/>
        </a:defRPr>
      </a:lvl2pPr>
      <a:lvl3pPr algn="l" rtl="0" eaLnBrk="0" fontAlgn="base" hangingPunct="0">
        <a:spcBef>
          <a:spcPct val="0"/>
        </a:spcBef>
        <a:spcAft>
          <a:spcPct val="0"/>
        </a:spcAft>
        <a:defRPr kumimoji="1" sz="3600" b="1">
          <a:solidFill>
            <a:srgbClr val="0066FF"/>
          </a:solidFill>
          <a:latin typeface="Arial" charset="0"/>
          <a:ea typeface="ＭＳ Ｐゴシック" pitchFamily="-112" charset="-128"/>
        </a:defRPr>
      </a:lvl3pPr>
      <a:lvl4pPr algn="l" rtl="0" eaLnBrk="0" fontAlgn="base" hangingPunct="0">
        <a:spcBef>
          <a:spcPct val="0"/>
        </a:spcBef>
        <a:spcAft>
          <a:spcPct val="0"/>
        </a:spcAft>
        <a:defRPr kumimoji="1" sz="3600" b="1">
          <a:solidFill>
            <a:srgbClr val="0066FF"/>
          </a:solidFill>
          <a:latin typeface="Arial" charset="0"/>
          <a:ea typeface="ＭＳ Ｐゴシック" pitchFamily="-112" charset="-128"/>
        </a:defRPr>
      </a:lvl4pPr>
      <a:lvl5pPr algn="l" rtl="0" eaLnBrk="0" fontAlgn="base" hangingPunct="0">
        <a:spcBef>
          <a:spcPct val="0"/>
        </a:spcBef>
        <a:spcAft>
          <a:spcPct val="0"/>
        </a:spcAft>
        <a:defRPr kumimoji="1" sz="3600" b="1">
          <a:solidFill>
            <a:srgbClr val="0066FF"/>
          </a:solidFill>
          <a:latin typeface="Arial" charset="0"/>
          <a:ea typeface="ＭＳ Ｐゴシック" pitchFamily="-112" charset="-128"/>
        </a:defRPr>
      </a:lvl5pPr>
      <a:lvl6pPr marL="457200" algn="l" rtl="0" fontAlgn="base">
        <a:spcBef>
          <a:spcPct val="0"/>
        </a:spcBef>
        <a:spcAft>
          <a:spcPct val="0"/>
        </a:spcAft>
        <a:defRPr kumimoji="1" sz="3600" b="1">
          <a:solidFill>
            <a:srgbClr val="0066FF"/>
          </a:solidFill>
          <a:latin typeface="Arial" charset="0"/>
        </a:defRPr>
      </a:lvl6pPr>
      <a:lvl7pPr marL="914400" algn="l" rtl="0" fontAlgn="base">
        <a:spcBef>
          <a:spcPct val="0"/>
        </a:spcBef>
        <a:spcAft>
          <a:spcPct val="0"/>
        </a:spcAft>
        <a:defRPr kumimoji="1" sz="3600" b="1">
          <a:solidFill>
            <a:srgbClr val="0066FF"/>
          </a:solidFill>
          <a:latin typeface="Arial" charset="0"/>
        </a:defRPr>
      </a:lvl7pPr>
      <a:lvl8pPr marL="1371600" algn="l" rtl="0" fontAlgn="base">
        <a:spcBef>
          <a:spcPct val="0"/>
        </a:spcBef>
        <a:spcAft>
          <a:spcPct val="0"/>
        </a:spcAft>
        <a:defRPr kumimoji="1" sz="3600" b="1">
          <a:solidFill>
            <a:srgbClr val="0066FF"/>
          </a:solidFill>
          <a:latin typeface="Arial" charset="0"/>
        </a:defRPr>
      </a:lvl8pPr>
      <a:lvl9pPr marL="1828800" algn="l" rtl="0" fontAlgn="base">
        <a:spcBef>
          <a:spcPct val="0"/>
        </a:spcBef>
        <a:spcAft>
          <a:spcPct val="0"/>
        </a:spcAft>
        <a:defRPr kumimoji="1" sz="3600" b="1">
          <a:solidFill>
            <a:srgbClr val="0066FF"/>
          </a:solidFill>
          <a:latin typeface="Arial" charset="0"/>
        </a:defRPr>
      </a:lvl9pPr>
    </p:titleStyle>
    <p:bodyStyle>
      <a:lvl1pPr marL="342900" indent="-342900" algn="l" rtl="0" eaLnBrk="0" fontAlgn="base" hangingPunct="0">
        <a:spcBef>
          <a:spcPct val="50000"/>
        </a:spcBef>
        <a:spcAft>
          <a:spcPct val="0"/>
        </a:spcAft>
        <a:buClr>
          <a:srgbClr val="FF3300"/>
        </a:buClr>
        <a:buSzPct val="85000"/>
        <a:buFont typeface="Marlett" pitchFamily="2" charset="2"/>
        <a:buChar char="h"/>
        <a:defRPr kumimoji="1" sz="28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lr>
          <a:srgbClr val="339933"/>
        </a:buClr>
        <a:buSzPct val="85000"/>
        <a:buFont typeface="Marlett" pitchFamily="2" charset="2"/>
        <a:buChar char="5"/>
        <a:defRPr kumimoji="1"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0000FF"/>
        </a:buClr>
        <a:buSzPct val="50000"/>
        <a:buFont typeface="Marlett" pitchFamily="2" charset="2"/>
        <a:buChar char="g"/>
        <a:defRPr kumimoji="1"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Font typeface="Marlett" pitchFamily="2" charset="2"/>
        <a:buChar char="6"/>
        <a:defRPr kumimoji="1"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1"/>
        </a:buClr>
        <a:buSzPct val="120000"/>
        <a:buChar char="»"/>
        <a:defRPr kumimoji="1"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tx1"/>
        </a:buClr>
        <a:buSzPct val="120000"/>
        <a:buChar char="»"/>
        <a:defRPr kumimoji="1" sz="2000">
          <a:solidFill>
            <a:schemeClr val="tx1"/>
          </a:solidFill>
          <a:latin typeface="+mn-lt"/>
        </a:defRPr>
      </a:lvl6pPr>
      <a:lvl7pPr marL="2971800" indent="-228600" algn="l" rtl="0" fontAlgn="base">
        <a:spcBef>
          <a:spcPct val="20000"/>
        </a:spcBef>
        <a:spcAft>
          <a:spcPct val="0"/>
        </a:spcAft>
        <a:buClr>
          <a:schemeClr val="tx1"/>
        </a:buClr>
        <a:buSzPct val="120000"/>
        <a:buChar char="»"/>
        <a:defRPr kumimoji="1" sz="2000">
          <a:solidFill>
            <a:schemeClr val="tx1"/>
          </a:solidFill>
          <a:latin typeface="+mn-lt"/>
        </a:defRPr>
      </a:lvl7pPr>
      <a:lvl8pPr marL="3429000" indent="-228600" algn="l" rtl="0" fontAlgn="base">
        <a:spcBef>
          <a:spcPct val="20000"/>
        </a:spcBef>
        <a:spcAft>
          <a:spcPct val="0"/>
        </a:spcAft>
        <a:buClr>
          <a:schemeClr val="tx1"/>
        </a:buClr>
        <a:buSzPct val="120000"/>
        <a:buChar char="»"/>
        <a:defRPr kumimoji="1" sz="2000">
          <a:solidFill>
            <a:schemeClr val="tx1"/>
          </a:solidFill>
          <a:latin typeface="+mn-lt"/>
        </a:defRPr>
      </a:lvl8pPr>
      <a:lvl9pPr marL="3886200" indent="-228600" algn="l" rtl="0" fontAlgn="base">
        <a:spcBef>
          <a:spcPct val="20000"/>
        </a:spcBef>
        <a:spcAft>
          <a:spcPct val="0"/>
        </a:spcAft>
        <a:buClr>
          <a:schemeClr val="tx1"/>
        </a:buClr>
        <a:buSzPct val="12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fld id="{AD08CAE0-B9DC-4BCA-BCDC-2D75906D78D3}" type="datetime1">
              <a:rPr lang="en-US">
                <a:solidFill>
                  <a:prstClr val="black">
                    <a:tint val="75000"/>
                  </a:prstClr>
                </a:solidFill>
                <a:latin typeface="Garamond" pitchFamily="18" charset="0"/>
                <a:ea typeface="+mn-ea"/>
              </a:rPr>
              <a:pPr>
                <a:defRPr/>
              </a:pPr>
              <a:t>11/19/2013</a:t>
            </a:fld>
            <a:endParaRPr lang="en-US">
              <a:solidFill>
                <a:prstClr val="black">
                  <a:tint val="75000"/>
                </a:prstClr>
              </a:solidFill>
              <a:latin typeface="Garamond" pitchFamily="18" charset="0"/>
              <a:ea typeface="+mn-ea"/>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solidFill>
                <a:prstClr val="black">
                  <a:tint val="75000"/>
                </a:prstClr>
              </a:solidFill>
              <a:latin typeface="Garamond" pitchFamily="18" charset="0"/>
              <a:ea typeface="+mn-ea"/>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90CD8DA4-2F3D-414B-9B4A-954D9171FAD4}" type="slidenum">
              <a:rPr lang="en-US">
                <a:solidFill>
                  <a:prstClr val="black">
                    <a:tint val="75000"/>
                  </a:prstClr>
                </a:solidFill>
                <a:latin typeface="Garamond" pitchFamily="18" charset="0"/>
                <a:ea typeface="+mn-ea"/>
              </a:rPr>
              <a:pPr>
                <a:defRPr/>
              </a:pPr>
              <a:t>‹#›</a:t>
            </a:fld>
            <a:endParaRPr lang="en-US">
              <a:solidFill>
                <a:prstClr val="black">
                  <a:tint val="75000"/>
                </a:prstClr>
              </a:solidFill>
              <a:latin typeface="Garamond" pitchFamily="18" charset="0"/>
              <a:ea typeface="+mn-ea"/>
            </a:endParaRPr>
          </a:p>
        </p:txBody>
      </p:sp>
    </p:spTree>
    <p:extLst>
      <p:ext uri="{BB962C8B-B14F-4D97-AF65-F5344CB8AC3E}">
        <p14:creationId xmlns:p14="http://schemas.microsoft.com/office/powerpoint/2010/main" val="282162018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7145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00150"/>
            <a:ext cx="777240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5" descr="pc_wm_v_2c"/>
          <p:cNvPicPr>
            <a:picLocks noChangeAspect="1" noChangeArrowheads="1"/>
          </p:cNvPicPr>
          <p:nvPr/>
        </p:nvPicPr>
        <p:blipFill>
          <a:blip r:embed="rId13"/>
          <a:srcRect/>
          <a:stretch>
            <a:fillRect/>
          </a:stretch>
        </p:blipFill>
        <p:spPr bwMode="auto">
          <a:xfrm>
            <a:off x="152400" y="114300"/>
            <a:ext cx="914400" cy="628650"/>
          </a:xfrm>
          <a:prstGeom prst="rect">
            <a:avLst/>
          </a:prstGeom>
          <a:noFill/>
          <a:ln w="9525">
            <a:noFill/>
            <a:miter lim="800000"/>
            <a:headEnd/>
            <a:tailEnd/>
          </a:ln>
        </p:spPr>
      </p:pic>
      <p:sp>
        <p:nvSpPr>
          <p:cNvPr id="9"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eaLnBrk="0" hangingPunct="0">
              <a:defRPr sz="1200">
                <a:solidFill>
                  <a:prstClr val="black">
                    <a:tint val="75000"/>
                  </a:prstClr>
                </a:solidFill>
                <a:cs typeface="Arial" pitchFamily="34" charset="0"/>
              </a:defRPr>
            </a:lvl1pPr>
          </a:lstStyle>
          <a:p>
            <a:pPr>
              <a:defRPr/>
            </a:pPr>
            <a:fld id="{F54840F4-6D5B-4042-BB48-574F2AA7DCC0}" type="slidenum">
              <a:rPr lang="en-US">
                <a:latin typeface="Times New Roman" pitchFamily="18" charset="0"/>
                <a:ea typeface="+mn-ea"/>
              </a:rPr>
              <a:pPr>
                <a:defRPr/>
              </a:pPr>
              <a:t>‹#›</a:t>
            </a:fld>
            <a:endParaRPr lang="en-US">
              <a:latin typeface="Times New Roman" pitchFamily="18" charset="0"/>
              <a:ea typeface="+mn-ea"/>
            </a:endParaRPr>
          </a:p>
        </p:txBody>
      </p:sp>
    </p:spTree>
    <p:extLst>
      <p:ext uri="{BB962C8B-B14F-4D97-AF65-F5344CB8AC3E}">
        <p14:creationId xmlns:p14="http://schemas.microsoft.com/office/powerpoint/2010/main" val="398397629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3200">
          <a:solidFill>
            <a:srgbClr val="110569"/>
          </a:solidFill>
          <a:latin typeface="+mj-lt"/>
          <a:ea typeface="+mj-ea"/>
          <a:cs typeface="+mj-cs"/>
        </a:defRPr>
      </a:lvl1pPr>
      <a:lvl2pPr algn="ctr" rtl="0" eaLnBrk="0" fontAlgn="base" hangingPunct="0">
        <a:spcBef>
          <a:spcPct val="0"/>
        </a:spcBef>
        <a:spcAft>
          <a:spcPct val="0"/>
        </a:spcAft>
        <a:defRPr sz="3200">
          <a:solidFill>
            <a:srgbClr val="110569"/>
          </a:solidFill>
          <a:latin typeface="Arial" charset="0"/>
        </a:defRPr>
      </a:lvl2pPr>
      <a:lvl3pPr algn="ctr" rtl="0" eaLnBrk="0" fontAlgn="base" hangingPunct="0">
        <a:spcBef>
          <a:spcPct val="0"/>
        </a:spcBef>
        <a:spcAft>
          <a:spcPct val="0"/>
        </a:spcAft>
        <a:defRPr sz="3200">
          <a:solidFill>
            <a:srgbClr val="110569"/>
          </a:solidFill>
          <a:latin typeface="Arial" charset="0"/>
        </a:defRPr>
      </a:lvl3pPr>
      <a:lvl4pPr algn="ctr" rtl="0" eaLnBrk="0" fontAlgn="base" hangingPunct="0">
        <a:spcBef>
          <a:spcPct val="0"/>
        </a:spcBef>
        <a:spcAft>
          <a:spcPct val="0"/>
        </a:spcAft>
        <a:defRPr sz="3200">
          <a:solidFill>
            <a:srgbClr val="110569"/>
          </a:solidFill>
          <a:latin typeface="Arial" charset="0"/>
        </a:defRPr>
      </a:lvl4pPr>
      <a:lvl5pPr algn="ctr" rtl="0" eaLnBrk="0" fontAlgn="base" hangingPunct="0">
        <a:spcBef>
          <a:spcPct val="0"/>
        </a:spcBef>
        <a:spcAft>
          <a:spcPct val="0"/>
        </a:spcAft>
        <a:defRPr sz="3200">
          <a:solidFill>
            <a:srgbClr val="110569"/>
          </a:solidFill>
          <a:latin typeface="Arial" charset="0"/>
        </a:defRPr>
      </a:lvl5pPr>
      <a:lvl6pPr marL="457200" algn="ctr" rtl="0" fontAlgn="base">
        <a:spcBef>
          <a:spcPct val="0"/>
        </a:spcBef>
        <a:spcAft>
          <a:spcPct val="0"/>
        </a:spcAft>
        <a:defRPr sz="3200">
          <a:solidFill>
            <a:srgbClr val="110569"/>
          </a:solidFill>
          <a:latin typeface="Arial" charset="0"/>
        </a:defRPr>
      </a:lvl6pPr>
      <a:lvl7pPr marL="914400" algn="ctr" rtl="0" fontAlgn="base">
        <a:spcBef>
          <a:spcPct val="0"/>
        </a:spcBef>
        <a:spcAft>
          <a:spcPct val="0"/>
        </a:spcAft>
        <a:defRPr sz="3200">
          <a:solidFill>
            <a:srgbClr val="110569"/>
          </a:solidFill>
          <a:latin typeface="Arial" charset="0"/>
        </a:defRPr>
      </a:lvl7pPr>
      <a:lvl8pPr marL="1371600" algn="ctr" rtl="0" fontAlgn="base">
        <a:spcBef>
          <a:spcPct val="0"/>
        </a:spcBef>
        <a:spcAft>
          <a:spcPct val="0"/>
        </a:spcAft>
        <a:defRPr sz="3200">
          <a:solidFill>
            <a:srgbClr val="110569"/>
          </a:solidFill>
          <a:latin typeface="Arial" charset="0"/>
        </a:defRPr>
      </a:lvl8pPr>
      <a:lvl9pPr marL="1828800" algn="ctr" rtl="0" fontAlgn="base">
        <a:spcBef>
          <a:spcPct val="0"/>
        </a:spcBef>
        <a:spcAft>
          <a:spcPct val="0"/>
        </a:spcAft>
        <a:defRPr sz="3200">
          <a:solidFill>
            <a:srgbClr val="110569"/>
          </a:solidFill>
          <a:latin typeface="Arial" charset="0"/>
        </a:defRPr>
      </a:lvl9pPr>
    </p:titleStyle>
    <p:bodyStyle>
      <a:lvl1pPr marL="342900" indent="-342900" algn="l" rtl="0" eaLnBrk="0" fontAlgn="base" hangingPunct="0">
        <a:spcBef>
          <a:spcPct val="20000"/>
        </a:spcBef>
        <a:spcAft>
          <a:spcPct val="0"/>
        </a:spcAft>
        <a:buChar char="•"/>
        <a:defRPr sz="2000">
          <a:solidFill>
            <a:srgbClr val="110569"/>
          </a:solidFill>
          <a:latin typeface="+mn-lt"/>
          <a:ea typeface="+mn-ea"/>
          <a:cs typeface="+mn-cs"/>
        </a:defRPr>
      </a:lvl1pPr>
      <a:lvl2pPr marL="742950" indent="-285750" algn="l" rtl="0" eaLnBrk="0" fontAlgn="base" hangingPunct="0">
        <a:spcBef>
          <a:spcPct val="20000"/>
        </a:spcBef>
        <a:spcAft>
          <a:spcPct val="0"/>
        </a:spcAft>
        <a:defRPr sz="2000">
          <a:solidFill>
            <a:srgbClr val="110569"/>
          </a:solidFill>
          <a:latin typeface="+mn-lt"/>
        </a:defRPr>
      </a:lvl2pPr>
      <a:lvl3pPr marL="1143000" indent="-228600" algn="l" rtl="0" eaLnBrk="0" fontAlgn="base" hangingPunct="0">
        <a:spcBef>
          <a:spcPct val="20000"/>
        </a:spcBef>
        <a:spcAft>
          <a:spcPct val="0"/>
        </a:spcAft>
        <a:buChar char="•"/>
        <a:defRPr sz="2000">
          <a:solidFill>
            <a:srgbClr val="110569"/>
          </a:solidFill>
          <a:latin typeface="+mn-lt"/>
        </a:defRPr>
      </a:lvl3pPr>
      <a:lvl4pPr marL="1600200" indent="-228600" algn="l" rtl="0" eaLnBrk="0" fontAlgn="base" hangingPunct="0">
        <a:spcBef>
          <a:spcPct val="20000"/>
        </a:spcBef>
        <a:spcAft>
          <a:spcPct val="0"/>
        </a:spcAft>
        <a:defRPr sz="2000">
          <a:solidFill>
            <a:srgbClr val="110569"/>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7145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00150"/>
            <a:ext cx="777240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eaLnBrk="0" hangingPunct="0">
              <a:defRPr sz="1200">
                <a:solidFill>
                  <a:prstClr val="black">
                    <a:tint val="75000"/>
                  </a:prstClr>
                </a:solidFill>
                <a:cs typeface="Arial" pitchFamily="34" charset="0"/>
              </a:defRPr>
            </a:lvl1pPr>
          </a:lstStyle>
          <a:p>
            <a:pPr>
              <a:defRPr/>
            </a:pPr>
            <a:fld id="{81FBE4EB-83E8-42B9-9B85-13830B9C199D}" type="slidenum">
              <a:rPr lang="en-US">
                <a:latin typeface="Times New Roman" pitchFamily="18" charset="0"/>
                <a:ea typeface="+mn-ea"/>
              </a:rPr>
              <a:pPr>
                <a:defRPr/>
              </a:pPr>
              <a:t>‹#›</a:t>
            </a:fld>
            <a:endParaRPr lang="en-US">
              <a:latin typeface="Times New Roman" pitchFamily="18" charset="0"/>
              <a:ea typeface="+mn-ea"/>
            </a:endParaRPr>
          </a:p>
        </p:txBody>
      </p:sp>
    </p:spTree>
    <p:extLst>
      <p:ext uri="{BB962C8B-B14F-4D97-AF65-F5344CB8AC3E}">
        <p14:creationId xmlns:p14="http://schemas.microsoft.com/office/powerpoint/2010/main" val="42449300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ctr" rtl="0" eaLnBrk="0" fontAlgn="base" hangingPunct="0">
        <a:spcBef>
          <a:spcPct val="0"/>
        </a:spcBef>
        <a:spcAft>
          <a:spcPct val="0"/>
        </a:spcAft>
        <a:defRPr sz="3200">
          <a:solidFill>
            <a:srgbClr val="110569"/>
          </a:solidFill>
          <a:latin typeface="+mj-lt"/>
          <a:ea typeface="+mj-ea"/>
          <a:cs typeface="+mj-cs"/>
        </a:defRPr>
      </a:lvl1pPr>
      <a:lvl2pPr algn="ctr" rtl="0" eaLnBrk="0" fontAlgn="base" hangingPunct="0">
        <a:spcBef>
          <a:spcPct val="0"/>
        </a:spcBef>
        <a:spcAft>
          <a:spcPct val="0"/>
        </a:spcAft>
        <a:defRPr sz="3200">
          <a:solidFill>
            <a:srgbClr val="110569"/>
          </a:solidFill>
          <a:latin typeface="Arial" charset="0"/>
        </a:defRPr>
      </a:lvl2pPr>
      <a:lvl3pPr algn="ctr" rtl="0" eaLnBrk="0" fontAlgn="base" hangingPunct="0">
        <a:spcBef>
          <a:spcPct val="0"/>
        </a:spcBef>
        <a:spcAft>
          <a:spcPct val="0"/>
        </a:spcAft>
        <a:defRPr sz="3200">
          <a:solidFill>
            <a:srgbClr val="110569"/>
          </a:solidFill>
          <a:latin typeface="Arial" charset="0"/>
        </a:defRPr>
      </a:lvl3pPr>
      <a:lvl4pPr algn="ctr" rtl="0" eaLnBrk="0" fontAlgn="base" hangingPunct="0">
        <a:spcBef>
          <a:spcPct val="0"/>
        </a:spcBef>
        <a:spcAft>
          <a:spcPct val="0"/>
        </a:spcAft>
        <a:defRPr sz="3200">
          <a:solidFill>
            <a:srgbClr val="110569"/>
          </a:solidFill>
          <a:latin typeface="Arial" charset="0"/>
        </a:defRPr>
      </a:lvl4pPr>
      <a:lvl5pPr algn="ctr" rtl="0" eaLnBrk="0" fontAlgn="base" hangingPunct="0">
        <a:spcBef>
          <a:spcPct val="0"/>
        </a:spcBef>
        <a:spcAft>
          <a:spcPct val="0"/>
        </a:spcAft>
        <a:defRPr sz="3200">
          <a:solidFill>
            <a:srgbClr val="110569"/>
          </a:solidFill>
          <a:latin typeface="Arial" charset="0"/>
        </a:defRPr>
      </a:lvl5pPr>
      <a:lvl6pPr marL="457200" algn="ctr" rtl="0" fontAlgn="base">
        <a:spcBef>
          <a:spcPct val="0"/>
        </a:spcBef>
        <a:spcAft>
          <a:spcPct val="0"/>
        </a:spcAft>
        <a:defRPr sz="3200">
          <a:solidFill>
            <a:srgbClr val="110569"/>
          </a:solidFill>
          <a:latin typeface="Arial" charset="0"/>
        </a:defRPr>
      </a:lvl6pPr>
      <a:lvl7pPr marL="914400" algn="ctr" rtl="0" fontAlgn="base">
        <a:spcBef>
          <a:spcPct val="0"/>
        </a:spcBef>
        <a:spcAft>
          <a:spcPct val="0"/>
        </a:spcAft>
        <a:defRPr sz="3200">
          <a:solidFill>
            <a:srgbClr val="110569"/>
          </a:solidFill>
          <a:latin typeface="Arial" charset="0"/>
        </a:defRPr>
      </a:lvl7pPr>
      <a:lvl8pPr marL="1371600" algn="ctr" rtl="0" fontAlgn="base">
        <a:spcBef>
          <a:spcPct val="0"/>
        </a:spcBef>
        <a:spcAft>
          <a:spcPct val="0"/>
        </a:spcAft>
        <a:defRPr sz="3200">
          <a:solidFill>
            <a:srgbClr val="110569"/>
          </a:solidFill>
          <a:latin typeface="Arial" charset="0"/>
        </a:defRPr>
      </a:lvl8pPr>
      <a:lvl9pPr marL="1828800" algn="ctr" rtl="0" fontAlgn="base">
        <a:spcBef>
          <a:spcPct val="0"/>
        </a:spcBef>
        <a:spcAft>
          <a:spcPct val="0"/>
        </a:spcAft>
        <a:defRPr sz="3200">
          <a:solidFill>
            <a:srgbClr val="110569"/>
          </a:solidFill>
          <a:latin typeface="Arial" charset="0"/>
        </a:defRPr>
      </a:lvl9pPr>
    </p:titleStyle>
    <p:bodyStyle>
      <a:lvl1pPr marL="342900" indent="-342900" algn="l" rtl="0" eaLnBrk="0" fontAlgn="base" hangingPunct="0">
        <a:spcBef>
          <a:spcPct val="20000"/>
        </a:spcBef>
        <a:spcAft>
          <a:spcPct val="0"/>
        </a:spcAft>
        <a:buChar char="•"/>
        <a:defRPr sz="2000">
          <a:solidFill>
            <a:srgbClr val="110569"/>
          </a:solidFill>
          <a:latin typeface="+mn-lt"/>
          <a:ea typeface="+mn-ea"/>
          <a:cs typeface="+mn-cs"/>
        </a:defRPr>
      </a:lvl1pPr>
      <a:lvl2pPr marL="742950" indent="-285750" algn="l" rtl="0" eaLnBrk="0" fontAlgn="base" hangingPunct="0">
        <a:spcBef>
          <a:spcPct val="20000"/>
        </a:spcBef>
        <a:spcAft>
          <a:spcPct val="0"/>
        </a:spcAft>
        <a:defRPr sz="2000">
          <a:solidFill>
            <a:srgbClr val="110569"/>
          </a:solidFill>
          <a:latin typeface="+mn-lt"/>
        </a:defRPr>
      </a:lvl2pPr>
      <a:lvl3pPr marL="1143000" indent="-228600" algn="l" rtl="0" eaLnBrk="0" fontAlgn="base" hangingPunct="0">
        <a:spcBef>
          <a:spcPct val="20000"/>
        </a:spcBef>
        <a:spcAft>
          <a:spcPct val="0"/>
        </a:spcAft>
        <a:buChar char="•"/>
        <a:defRPr sz="2000">
          <a:solidFill>
            <a:srgbClr val="110569"/>
          </a:solidFill>
          <a:latin typeface="+mn-lt"/>
        </a:defRPr>
      </a:lvl3pPr>
      <a:lvl4pPr marL="1600200" indent="-228600" algn="l" rtl="0" eaLnBrk="0" fontAlgn="base" hangingPunct="0">
        <a:spcBef>
          <a:spcPct val="20000"/>
        </a:spcBef>
        <a:spcAft>
          <a:spcPct val="0"/>
        </a:spcAft>
        <a:defRPr sz="2000">
          <a:solidFill>
            <a:srgbClr val="110569"/>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hyperlink" Target="http://maru.bonyari.jp/texclip/texclip.php?s=$T_i%20=%20\left\%7b(s%5e1_i,%20a%5e1_i,%20r%5e1_i),%20...,%20(s%5e%7bL_i%7d_i,%20a%5e%7bL_i%7d_i,%20r%5e%7bL_i%7d_i)\right\%7d$" TargetMode="External"/><Relationship Id="rId11" Type="http://schemas.openxmlformats.org/officeDocument/2006/relationships/hyperlink" Target="http://maru.bonyari.jp/texclip/texclip.php?s=\begin%7balign*%7d%0d%0aC%20=%20\%7b(s_1,c_1%5e+,c_1%5e-),%20\dots,%20(s_M,c_M%5e+,c_M%5e-)\%7d%0d%0a\end%7balign*%7d" TargetMode="External"/><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hyperlink" Target="http://maru.bonyari.jp/texclip/texclip.php?s=\begin%7balign*%7d%0d%0aT%20=%20\%7bT_1,%20\dots,%20T_N\%7d%0d%0a\end%7balign*%7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maru.bonyari.jp/texclip/texclip.php?s=\begin%7balign*%7d%0d%0aT%20=%20\%7bT_1,%20\dots,%20T_N\%7d%0d%0a\end%7balign*%7d" TargetMode="External"/><Relationship Id="rId3" Type="http://schemas.openxmlformats.org/officeDocument/2006/relationships/image" Target="../media/image20.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hyperlink" Target="http://maru.bonyari.jp/texclip/texclip.php?s=$T_i%20=%20\left\%7b(s%5e1_i,%20a%5e1_i,%20r%5e1_i),%20...,%20(s%5e%7bL_i%7d_i,%20a%5e%7bL_i%7d_i,%20r%5e%7bL_i%7d_i)\right\%7d$" TargetMode="External"/><Relationship Id="rId10" Type="http://schemas.openxmlformats.org/officeDocument/2006/relationships/hyperlink" Target="http://maru.bonyari.jp/texclip/texclip.php?s=\begin%7balign*%7d%0d%0aC%20=%20\%7b(s_1,c_1%5e+,c_1%5e-),%20\dots,%20(s_M,c_M%5e+,c_M%5e-)\%7d%0d%0a\end%7balign*%7d" TargetMode="External"/><Relationship Id="rId4" Type="http://schemas.openxmlformats.org/officeDocument/2006/relationships/image" Target="../media/image14.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hyperlink" Target="http://maru.bonyari.jp/texclip/texclip.php?s=\begin%7balign*%7d%0d%0aT%20=%20\%7bT_1,%20\dots,%20T_N\%7d%0d%0a\end%7balign*%7d" TargetMode="External"/><Relationship Id="rId13" Type="http://schemas.openxmlformats.org/officeDocument/2006/relationships/image" Target="../media/image25.png"/><Relationship Id="rId3" Type="http://schemas.openxmlformats.org/officeDocument/2006/relationships/image" Target="../media/image190.png"/><Relationship Id="rId7" Type="http://schemas.openxmlformats.org/officeDocument/2006/relationships/image" Target="../media/image15.png"/><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hyperlink" Target="http://maru.bonyari.jp/texclip/texclip.php?s=$T_i%20=%20\left\%7b(s%5e1_i,%20a%5e1_i,%20r%5e1_i),%20...,%20(s%5e%7bL_i%7d_i,%20a%5e%7bL_i%7d_i,%20r%5e%7bL_i%7d_i)\right\%7d$" TargetMode="External"/><Relationship Id="rId10" Type="http://schemas.openxmlformats.org/officeDocument/2006/relationships/hyperlink" Target="http://maru.bonyari.jp/texclip/texclip.php?s=\begin%7balign*%7d%0d%0aC%20=%20\%7b(s_1,c_1%5e+,c_1%5e-),%20\dots,%20(s_M,c_M%5e+,c_M%5e-)\%7d%0d%0a\end%7balign*%7d" TargetMode="External"/><Relationship Id="rId4" Type="http://schemas.openxmlformats.org/officeDocument/2006/relationships/image" Target="../media/image14.png"/><Relationship Id="rId9" Type="http://schemas.openxmlformats.org/officeDocument/2006/relationships/image" Target="../media/image17.pn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hyperlink" Target="http://maru.bonyari.jp/texclip/texclip.php?s=\begin%7balign*%7d%0d%0aC%20=%20\%7b(s_1,c_1%5e+,c_1%5e-),%20\dots,%20(s_M,c_M%5e+,c_M%5e-)\%7d%0d%0a\end%7balign*%7d"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hyperlink" Target="http://maru.bonyari.jp/texclip/texclip.php?s=$C%20=%20\left\%7b(s_1,%20O(s_1)),%20....,%20(s_M,%20O(s_M))\right\%7d$" TargetMode="External"/><Relationship Id="rId4" Type="http://schemas.openxmlformats.org/officeDocument/2006/relationships/image" Target="../media/image15.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jpeg"/><Relationship Id="rId7" Type="http://schemas.openxmlformats.org/officeDocument/2006/relationships/hyperlink" Target="http://maru.bonyari.jp/texclip/texclip.php?s=\begin%7balign*%7d%0d%0a\sum_%7bi=1%7d%5e%7bM%7d%20%7blog(\pi_%7b\theta%7d(O(s_i)%20\mid%20s_i))%7d;%20\hspace%7b0.1in%7d%20\pi_%7b\theta%7d(O(s_i)%20\mid%20s_i)%20=%20\sum_%7ba%20\in%20O(s_i)%7d%20%7b\pi_%7b\theta%7d(a%20\mid%20s_i)%7d%0d%0a\end%7balign*%7d"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hyperlink" Target="http://maru.bonyari.jp/texclip/texclip.php?s=$C%20=%20\left\%7b(s_1,%20O(s_1)),%20....,%20(s_M,%20O(s_M))\right\%7d$"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hyperlink" Target="http://maru.bonyari.jp/texclip/texclip.php?s=$c_%7bi%7d%5e%7b-%7d$" TargetMode="External"/><Relationship Id="rId12"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hyperlink" Target="http://maru.bonyari.jp/texclip/texclip.php?s=\begin%7balign*%7d%0d%0aC%20=%20\%7b(s_1,c_1%5e+,c_1%5e-),%20\dots,%20(s_M,c_M%5e+,c_M%5e-)\%7d%0d%0a\end%7balign*%7d" TargetMode="External"/><Relationship Id="rId5" Type="http://schemas.openxmlformats.org/officeDocument/2006/relationships/hyperlink" Target="http://maru.bonyari.jp/texclip/texclip.php?s=$c_%7bi%7d%5e%7b+%7d$" TargetMode="External"/><Relationship Id="rId10" Type="http://schemas.openxmlformats.org/officeDocument/2006/relationships/image" Target="../media/image34.png"/><Relationship Id="rId4" Type="http://schemas.openxmlformats.org/officeDocument/2006/relationships/image" Target="../media/image15.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maru.bonyari.jp/texclip/texclip.php?s=$c_%7bi%7d%5e%7b-%7d$" TargetMode="External"/><Relationship Id="rId18" Type="http://schemas.openxmlformats.org/officeDocument/2006/relationships/hyperlink" Target="http://maru.bonyari.jp/texclip/texclip.php?s=\begin%7balign*%7d%0d%0aC%20=%20\%7b(s_1,c_1%5e+,c_1%5e-),%20\dots,%20(s_M,c_M%5e+,c_M%5e-)\%7d%0d%0a\end%7balign*%7d" TargetMode="External"/><Relationship Id="rId3" Type="http://schemas.openxmlformats.org/officeDocument/2006/relationships/hyperlink" Target="http://maru.bonyari.jp/texclip/texclip.php?s=\begin%7balign*%7d%0d%0a(s_i,c_i%5e+,c_i%5e-)%0d%0a\end%7balign*%7d" TargetMode="External"/><Relationship Id="rId21" Type="http://schemas.openxmlformats.org/officeDocument/2006/relationships/image" Target="../media/image40.png"/><Relationship Id="rId7" Type="http://schemas.openxmlformats.org/officeDocument/2006/relationships/hyperlink" Target="http://maru.bonyari.jp/texclip/texclip.php?s=\begin%7balign*%7d%0d%0aO_i%5e2,\hspace%7b1%20mm%7dP(O_i%5e2\vert%20c_i%5e+,c_i%5e-)%0d%0a\end%7balign*%7d" TargetMode="External"/><Relationship Id="rId12" Type="http://schemas.openxmlformats.org/officeDocument/2006/relationships/image" Target="../media/image31.png"/><Relationship Id="rId17" Type="http://schemas.openxmlformats.org/officeDocument/2006/relationships/image" Target="../media/image39.png"/><Relationship Id="rId2" Type="http://schemas.openxmlformats.org/officeDocument/2006/relationships/notesSlide" Target="../notesSlides/notesSlide20.xml"/><Relationship Id="rId16" Type="http://schemas.openxmlformats.org/officeDocument/2006/relationships/hyperlink" Target="http://maru.bonyari.jp/texclip/texclip.php?s=\begin%7balign*%7d%0d%0aP(O|c%5e+,c%5e-)%0d%0a\end%7balign*%7d" TargetMode="External"/><Relationship Id="rId20" Type="http://schemas.openxmlformats.org/officeDocument/2006/relationships/hyperlink" Target="http://maru.bonyari.jp/texclip/texclip.php?s=\begin%7balign*%7d%0d%0a\%7bs_1,s_2,\dots,s_M\%7d%0d%0a\end%7balign*%7d" TargetMode="External"/><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hyperlink" Target="http://maru.bonyari.jp/texclip/texclip.php?s=$c_%7bi%7d%5e%7b+%7d$" TargetMode="External"/><Relationship Id="rId24" Type="http://schemas.openxmlformats.org/officeDocument/2006/relationships/image" Target="../media/image42.png"/><Relationship Id="rId5" Type="http://schemas.openxmlformats.org/officeDocument/2006/relationships/hyperlink" Target="http://maru.bonyari.jp/texclip/texclip.php?s=\begin%7balign*%7d%0d%0aO_i%5e1,\hspace%7b1%20mm%7dP(O_i%5e1\vert%20c_i%5e+,c_i%5e-)%0d%0a\end%7balign*%7d" TargetMode="External"/><Relationship Id="rId15" Type="http://schemas.openxmlformats.org/officeDocument/2006/relationships/image" Target="../media/image29.jpeg"/><Relationship Id="rId23" Type="http://schemas.openxmlformats.org/officeDocument/2006/relationships/image" Target="../media/image41.png"/><Relationship Id="rId10" Type="http://schemas.openxmlformats.org/officeDocument/2006/relationships/image" Target="../media/image38.png"/><Relationship Id="rId19" Type="http://schemas.openxmlformats.org/officeDocument/2006/relationships/image" Target="../media/image18.png"/><Relationship Id="rId4" Type="http://schemas.openxmlformats.org/officeDocument/2006/relationships/image" Target="../media/image35.png"/><Relationship Id="rId9" Type="http://schemas.openxmlformats.org/officeDocument/2006/relationships/hyperlink" Target="http://maru.bonyari.jp/texclip/texclip.php?s=\begin%7balign*%7d%0d%0aO_i%5e%7b2%5e%7b\vert%20A\vert%7d%7d,\hspace%7b1%20mm%7dP(O_i%5e%7b2%5e%7b\vert%20A\vert%7d%7d\vert%20c_i%5e+,c_i%5e-)%0d%0a\end%7balign*%7d" TargetMode="External"/><Relationship Id="rId14" Type="http://schemas.openxmlformats.org/officeDocument/2006/relationships/image" Target="../media/image32.png"/><Relationship Id="rId22" Type="http://schemas.openxmlformats.org/officeDocument/2006/relationships/hyperlink" Target="http://maru.bonyari.jp/texclip/texclip.php?s=\begin%7balign*%7d%0d%0aL(\theta,%20C)%20=%20-\sum_%7bi=1%7d%5e%7bM%7d%20%7blog(E%5b\pi_%7b\theta%7d(O(s_i)%20\mid%20s_i)%20\mid%20c_i%5e+,%20c_i%5e-%5d)%7d%0d%0a\end%7balign*%7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hyperlink" Target="http://maru.bonyari.jp/texclip/texclip.php?s=$\hat%7b\pi%7d:S%20\mapsto%20A$" TargetMode="External"/><Relationship Id="rId13" Type="http://schemas.openxmlformats.org/officeDocument/2006/relationships/image" Target="../media/image58.png"/><Relationship Id="rId18" Type="http://schemas.openxmlformats.org/officeDocument/2006/relationships/hyperlink" Target="http://maru.bonyari.jp/texclip/texclip.php?s=$s_2$" TargetMode="External"/><Relationship Id="rId3" Type="http://schemas.openxmlformats.org/officeDocument/2006/relationships/image" Target="../media/image52.jpeg"/><Relationship Id="rId21" Type="http://schemas.openxmlformats.org/officeDocument/2006/relationships/image" Target="../media/image9.png"/><Relationship Id="rId7" Type="http://schemas.openxmlformats.org/officeDocument/2006/relationships/image" Target="../media/image55.png"/><Relationship Id="rId12" Type="http://schemas.openxmlformats.org/officeDocument/2006/relationships/hyperlink" Target="http://maru.bonyari.jp/texclip/texclip.php?s=$s_1$" TargetMode="External"/><Relationship Id="rId17" Type="http://schemas.openxmlformats.org/officeDocument/2006/relationships/image" Target="../media/image60.png"/><Relationship Id="rId2" Type="http://schemas.openxmlformats.org/officeDocument/2006/relationships/notesSlide" Target="../notesSlides/notesSlide32.xml"/><Relationship Id="rId16" Type="http://schemas.openxmlformats.org/officeDocument/2006/relationships/hyperlink" Target="http://maru.bonyari.jp/texclip/texclip.php?s=$a_2$" TargetMode="External"/><Relationship Id="rId20" Type="http://schemas.openxmlformats.org/officeDocument/2006/relationships/image" Target="../media/image29.jpeg"/><Relationship Id="rId1" Type="http://schemas.openxmlformats.org/officeDocument/2006/relationships/slideLayout" Target="../slideLayouts/slideLayout30.xml"/><Relationship Id="rId6" Type="http://schemas.openxmlformats.org/officeDocument/2006/relationships/hyperlink" Target="http://maru.bonyari.jp/texclip/texclip.php?s=$\pi%5e*$" TargetMode="External"/><Relationship Id="rId11" Type="http://schemas.openxmlformats.org/officeDocument/2006/relationships/image" Target="../media/image57.png"/><Relationship Id="rId5" Type="http://schemas.openxmlformats.org/officeDocument/2006/relationships/image" Target="../media/image54.jpeg"/><Relationship Id="rId15" Type="http://schemas.openxmlformats.org/officeDocument/2006/relationships/image" Target="../media/image59.png"/><Relationship Id="rId10" Type="http://schemas.openxmlformats.org/officeDocument/2006/relationships/hyperlink" Target="http://maru.bonyari.jp/texclip/texclip.php?s=$\ldots$" TargetMode="External"/><Relationship Id="rId19" Type="http://schemas.openxmlformats.org/officeDocument/2006/relationships/image" Target="../media/image61.png"/><Relationship Id="rId4" Type="http://schemas.openxmlformats.org/officeDocument/2006/relationships/image" Target="../media/image53.png"/><Relationship Id="rId9" Type="http://schemas.openxmlformats.org/officeDocument/2006/relationships/image" Target="../media/image56.png"/><Relationship Id="rId14" Type="http://schemas.openxmlformats.org/officeDocument/2006/relationships/hyperlink" Target="http://maru.bonyari.jp/texclip/texclip.php?s=$a_1$"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maru.bonyari.jp/texclip/texclip.php?s=$s_1$" TargetMode="External"/><Relationship Id="rId13" Type="http://schemas.openxmlformats.org/officeDocument/2006/relationships/image" Target="../media/image60.png"/><Relationship Id="rId18" Type="http://schemas.openxmlformats.org/officeDocument/2006/relationships/image" Target="../media/image55.png"/><Relationship Id="rId3" Type="http://schemas.openxmlformats.org/officeDocument/2006/relationships/image" Target="../media/image14.png"/><Relationship Id="rId7" Type="http://schemas.openxmlformats.org/officeDocument/2006/relationships/image" Target="../media/image57.png"/><Relationship Id="rId12" Type="http://schemas.openxmlformats.org/officeDocument/2006/relationships/hyperlink" Target="http://maru.bonyari.jp/texclip/texclip.php?s=$a_2$" TargetMode="External"/><Relationship Id="rId17" Type="http://schemas.openxmlformats.org/officeDocument/2006/relationships/hyperlink" Target="http://maru.bonyari.jp/texclip/texclip.php?s=$\pi%5e*$" TargetMode="External"/><Relationship Id="rId2" Type="http://schemas.openxmlformats.org/officeDocument/2006/relationships/notesSlide" Target="../notesSlides/notesSlide33.xml"/><Relationship Id="rId16" Type="http://schemas.openxmlformats.org/officeDocument/2006/relationships/image" Target="../media/image29.jpeg"/><Relationship Id="rId1" Type="http://schemas.openxmlformats.org/officeDocument/2006/relationships/slideLayout" Target="../slideLayouts/slideLayout30.xml"/><Relationship Id="rId6" Type="http://schemas.openxmlformats.org/officeDocument/2006/relationships/hyperlink" Target="http://maru.bonyari.jp/texclip/texclip.php?s=$\ldots$" TargetMode="External"/><Relationship Id="rId11" Type="http://schemas.openxmlformats.org/officeDocument/2006/relationships/image" Target="../media/image59.png"/><Relationship Id="rId5" Type="http://schemas.openxmlformats.org/officeDocument/2006/relationships/image" Target="../media/image56.png"/><Relationship Id="rId15" Type="http://schemas.openxmlformats.org/officeDocument/2006/relationships/image" Target="../media/image61.png"/><Relationship Id="rId10" Type="http://schemas.openxmlformats.org/officeDocument/2006/relationships/hyperlink" Target="http://maru.bonyari.jp/texclip/texclip.php?s=$a_1$" TargetMode="External"/><Relationship Id="rId19" Type="http://schemas.openxmlformats.org/officeDocument/2006/relationships/image" Target="../media/image9.png"/><Relationship Id="rId4" Type="http://schemas.openxmlformats.org/officeDocument/2006/relationships/hyperlink" Target="http://maru.bonyari.jp/texclip/texclip.php?s=$\hat%7b\pi%7d:S%20\mapsto%20A$" TargetMode="External"/><Relationship Id="rId9" Type="http://schemas.openxmlformats.org/officeDocument/2006/relationships/image" Target="../media/image58.png"/><Relationship Id="rId14" Type="http://schemas.openxmlformats.org/officeDocument/2006/relationships/hyperlink" Target="http://maru.bonyari.jp/texclip/texclip.php?s=$s_2$"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maru.bonyari.jp/texclip/texclip.php?s=$\pi%5e*(s)$" TargetMode="External"/><Relationship Id="rId3" Type="http://schemas.openxmlformats.org/officeDocument/2006/relationships/image" Target="../media/image29.jpeg"/><Relationship Id="rId7" Type="http://schemas.openxmlformats.org/officeDocument/2006/relationships/image" Target="../media/image62.png"/><Relationship Id="rId12"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30.xml"/><Relationship Id="rId6" Type="http://schemas.openxmlformats.org/officeDocument/2006/relationships/hyperlink" Target="http://maru.bonyari.jp/texclip/texclip.php?s=$s$" TargetMode="External"/><Relationship Id="rId11" Type="http://schemas.openxmlformats.org/officeDocument/2006/relationships/image" Target="../media/image64.png"/><Relationship Id="rId5" Type="http://schemas.openxmlformats.org/officeDocument/2006/relationships/image" Target="../media/image55.png"/><Relationship Id="rId10" Type="http://schemas.openxmlformats.org/officeDocument/2006/relationships/hyperlink" Target="http://maru.bonyari.jp/texclip/texclip.php?s=$(s,\pi%5e*(s))$" TargetMode="External"/><Relationship Id="rId4" Type="http://schemas.openxmlformats.org/officeDocument/2006/relationships/hyperlink" Target="http://maru.bonyari.jp/texclip/texclip.php?s=$\pi%5e*$" TargetMode="External"/><Relationship Id="rId9"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maru.bonyari.jp/texclip/texclip.php?s=$(x,%20y)$" TargetMode="External"/><Relationship Id="rId7" Type="http://schemas.openxmlformats.org/officeDocument/2006/relationships/hyperlink" Target="http://maru.bonyari.jp/texclip/texclip.php?s=$y%5e*$" TargetMode="External"/><Relationship Id="rId12"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41.xml"/><Relationship Id="rId6" Type="http://schemas.openxmlformats.org/officeDocument/2006/relationships/image" Target="../media/image66.png"/><Relationship Id="rId11" Type="http://schemas.openxmlformats.org/officeDocument/2006/relationships/image" Target="../media/image69.jpeg"/><Relationship Id="rId5" Type="http://schemas.openxmlformats.org/officeDocument/2006/relationships/hyperlink" Target="http://maru.bonyari.jp/texclip/texclip.php?s=$x%5e*$" TargetMode="External"/><Relationship Id="rId10" Type="http://schemas.openxmlformats.org/officeDocument/2006/relationships/image" Target="../media/image68.png"/><Relationship Id="rId4" Type="http://schemas.openxmlformats.org/officeDocument/2006/relationships/image" Target="../media/image65.png"/><Relationship Id="rId9" Type="http://schemas.openxmlformats.org/officeDocument/2006/relationships/hyperlink" Target="http://maru.bonyari.jp/texclip/texclip.php?s=$(x%5e*,%20y%5e*)$"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maru.bonyari.jp/texclip/texclip.php?s=$\pi%5e*$" TargetMode="External"/><Relationship Id="rId3" Type="http://schemas.openxmlformats.org/officeDocument/2006/relationships/image" Target="../media/image29.jpeg"/><Relationship Id="rId7" Type="http://schemas.openxmlformats.org/officeDocument/2006/relationships/image" Target="../media/image63.png"/><Relationship Id="rId12"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41.xml"/><Relationship Id="rId6" Type="http://schemas.openxmlformats.org/officeDocument/2006/relationships/hyperlink" Target="http://maru.bonyari.jp/texclip/texclip.php?s=$\pi%5e*(s)$" TargetMode="External"/><Relationship Id="rId11" Type="http://schemas.openxmlformats.org/officeDocument/2006/relationships/image" Target="../media/image64.png"/><Relationship Id="rId5" Type="http://schemas.openxmlformats.org/officeDocument/2006/relationships/image" Target="../media/image62.png"/><Relationship Id="rId10" Type="http://schemas.openxmlformats.org/officeDocument/2006/relationships/hyperlink" Target="http://maru.bonyari.jp/texclip/texclip.php?s=$(s,\pi%5e*(s))$" TargetMode="External"/><Relationship Id="rId4" Type="http://schemas.openxmlformats.org/officeDocument/2006/relationships/hyperlink" Target="http://maru.bonyari.jp/texclip/texclip.php?s=$s$" TargetMode="External"/><Relationship Id="rId9" Type="http://schemas.openxmlformats.org/officeDocument/2006/relationships/image" Target="../media/image55.png"/></Relationships>
</file>

<file path=ppt/slides/_rels/slide4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maru.bonyari.jp/texclip/texclip.php?s=$s$" TargetMode="External"/><Relationship Id="rId7" Type="http://schemas.openxmlformats.org/officeDocument/2006/relationships/hyperlink" Target="http://maru.bonyari.jp/texclip/texclip.php?s=$\pi%5e*$" TargetMode="External"/><Relationship Id="rId2" Type="http://schemas.openxmlformats.org/officeDocument/2006/relationships/image" Target="../media/image29.jpeg"/><Relationship Id="rId1" Type="http://schemas.openxmlformats.org/officeDocument/2006/relationships/slideLayout" Target="../slideLayouts/slideLayout41.xml"/><Relationship Id="rId6" Type="http://schemas.openxmlformats.org/officeDocument/2006/relationships/image" Target="../media/image63.png"/><Relationship Id="rId11" Type="http://schemas.openxmlformats.org/officeDocument/2006/relationships/image" Target="../media/image9.png"/><Relationship Id="rId5" Type="http://schemas.openxmlformats.org/officeDocument/2006/relationships/hyperlink" Target="http://maru.bonyari.jp/texclip/texclip.php?s=$\pi%5e*(s)$" TargetMode="External"/><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hyperlink" Target="http://maru.bonyari.jp/texclip/texclip.php?s=$(s,\pi%5e*(s))$"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maru.bonyari.jp/texclip/texclip.php?s=$\pi%5e*$" TargetMode="External"/><Relationship Id="rId7" Type="http://schemas.openxmlformats.org/officeDocument/2006/relationships/image" Target="../media/image70.jpeg"/><Relationship Id="rId2" Type="http://schemas.openxmlformats.org/officeDocument/2006/relationships/image" Target="../media/image29.jpeg"/><Relationship Id="rId1" Type="http://schemas.openxmlformats.org/officeDocument/2006/relationships/slideLayout" Target="../slideLayouts/slideLayout41.xml"/><Relationship Id="rId6" Type="http://schemas.openxmlformats.org/officeDocument/2006/relationships/image" Target="../media/image64.png"/><Relationship Id="rId5" Type="http://schemas.openxmlformats.org/officeDocument/2006/relationships/hyperlink" Target="http://maru.bonyari.jp/texclip/texclip.php?s=$(s,\pi%5e*(s))$" TargetMode="Externa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63.png"/><Relationship Id="rId3" Type="http://schemas.openxmlformats.org/officeDocument/2006/relationships/hyperlink" Target="http://maru.bonyari.jp/texclip/texclip.php?s=$\ldots$" TargetMode="External"/><Relationship Id="rId7" Type="http://schemas.openxmlformats.org/officeDocument/2006/relationships/hyperlink" Target="http://maru.bonyari.jp/texclip/texclip.php?s=$\hat%7b\pi%7d%5e0$" TargetMode="External"/><Relationship Id="rId12" Type="http://schemas.openxmlformats.org/officeDocument/2006/relationships/hyperlink" Target="http://maru.bonyari.jp/texclip/texclip.php?s=$\pi%5e*(s)$" TargetMode="External"/><Relationship Id="rId17" Type="http://schemas.openxmlformats.org/officeDocument/2006/relationships/image" Target="../media/image9.png"/><Relationship Id="rId2" Type="http://schemas.openxmlformats.org/officeDocument/2006/relationships/notesSlide" Target="../notesSlides/notesSlide38.xml"/><Relationship Id="rId16" Type="http://schemas.openxmlformats.org/officeDocument/2006/relationships/image" Target="../media/image75.png"/><Relationship Id="rId1" Type="http://schemas.openxmlformats.org/officeDocument/2006/relationships/slideLayout" Target="../slideLayouts/slideLayout30.xml"/><Relationship Id="rId6" Type="http://schemas.openxmlformats.org/officeDocument/2006/relationships/image" Target="../media/image71.png"/><Relationship Id="rId11" Type="http://schemas.openxmlformats.org/officeDocument/2006/relationships/image" Target="../media/image62.png"/><Relationship Id="rId5" Type="http://schemas.openxmlformats.org/officeDocument/2006/relationships/hyperlink" Target="http://maru.bonyari.jp/texclip/texclip.php?s=$\hat%7b\pi%7d%5e1$" TargetMode="External"/><Relationship Id="rId15" Type="http://schemas.openxmlformats.org/officeDocument/2006/relationships/hyperlink" Target="http://maru.bonyari.jp/texclip/texclip.php?s=s%5e*" TargetMode="External"/><Relationship Id="rId10" Type="http://schemas.openxmlformats.org/officeDocument/2006/relationships/hyperlink" Target="http://maru.bonyari.jp/texclip/texclip.php?s=$s$" TargetMode="External"/><Relationship Id="rId4" Type="http://schemas.openxmlformats.org/officeDocument/2006/relationships/image" Target="../media/image57.png"/><Relationship Id="rId9" Type="http://schemas.openxmlformats.org/officeDocument/2006/relationships/image" Target="../media/image73.jpeg"/><Relationship Id="rId14" Type="http://schemas.openxmlformats.org/officeDocument/2006/relationships/image" Target="../media/image74.png"/></Relationships>
</file>

<file path=ppt/slides/_rels/slide46.xml.rels><?xml version="1.0" encoding="UTF-8" standalone="yes"?>
<Relationships xmlns="http://schemas.openxmlformats.org/package/2006/relationships"><Relationship Id="rId8" Type="http://schemas.openxmlformats.org/officeDocument/2006/relationships/hyperlink" Target="http://maru.bonyari.jp/texclip/texclip.php?s=$s$" TargetMode="External"/><Relationship Id="rId13" Type="http://schemas.openxmlformats.org/officeDocument/2006/relationships/hyperlink" Target="http://maru.bonyari.jp/texclip/texclip.php?s=s%5e*" TargetMode="External"/><Relationship Id="rId3" Type="http://schemas.openxmlformats.org/officeDocument/2006/relationships/hyperlink" Target="http://maru.bonyari.jp/texclip/texclip.php?s=$\hat%7b\pi%7d%5e1$" TargetMode="External"/><Relationship Id="rId7" Type="http://schemas.openxmlformats.org/officeDocument/2006/relationships/image" Target="../media/image73.jpeg"/><Relationship Id="rId12" Type="http://schemas.openxmlformats.org/officeDocument/2006/relationships/image" Target="../media/image74.png"/><Relationship Id="rId17" Type="http://schemas.openxmlformats.org/officeDocument/2006/relationships/image" Target="../media/image76.png"/><Relationship Id="rId2" Type="http://schemas.openxmlformats.org/officeDocument/2006/relationships/notesSlide" Target="../notesSlides/notesSlide39.xml"/><Relationship Id="rId16" Type="http://schemas.openxmlformats.org/officeDocument/2006/relationships/hyperlink" Target="http://maru.bonyari.jp/texclip/texclip.php?s=$\hat%7b\pi%7d%5e2$" TargetMode="External"/><Relationship Id="rId1" Type="http://schemas.openxmlformats.org/officeDocument/2006/relationships/slideLayout" Target="../slideLayouts/slideLayout30.xml"/><Relationship Id="rId6" Type="http://schemas.openxmlformats.org/officeDocument/2006/relationships/image" Target="../media/image57.png"/><Relationship Id="rId11" Type="http://schemas.openxmlformats.org/officeDocument/2006/relationships/image" Target="../media/image63.png"/><Relationship Id="rId5" Type="http://schemas.openxmlformats.org/officeDocument/2006/relationships/hyperlink" Target="http://maru.bonyari.jp/texclip/texclip.php?s=$\ldots$" TargetMode="External"/><Relationship Id="rId15" Type="http://schemas.openxmlformats.org/officeDocument/2006/relationships/image" Target="../media/image9.png"/><Relationship Id="rId10" Type="http://schemas.openxmlformats.org/officeDocument/2006/relationships/hyperlink" Target="http://maru.bonyari.jp/texclip/texclip.php?s=$\pi%5e*(s)$" TargetMode="External"/><Relationship Id="rId4" Type="http://schemas.openxmlformats.org/officeDocument/2006/relationships/image" Target="../media/image71.png"/><Relationship Id="rId9" Type="http://schemas.openxmlformats.org/officeDocument/2006/relationships/image" Target="../media/image62.png"/><Relationship Id="rId14" Type="http://schemas.openxmlformats.org/officeDocument/2006/relationships/image" Target="../media/image75.png"/></Relationships>
</file>

<file path=ppt/slides/_rels/slide47.xml.rels><?xml version="1.0" encoding="UTF-8" standalone="yes"?>
<Relationships xmlns="http://schemas.openxmlformats.org/package/2006/relationships"><Relationship Id="rId8" Type="http://schemas.openxmlformats.org/officeDocument/2006/relationships/hyperlink" Target="http://maru.bonyari.jp/texclip/texclip.php?s=$\pi%5e*(s)$" TargetMode="External"/><Relationship Id="rId13" Type="http://schemas.openxmlformats.org/officeDocument/2006/relationships/image" Target="../media/image9.png"/><Relationship Id="rId18" Type="http://schemas.openxmlformats.org/officeDocument/2006/relationships/image" Target="../media/image770.png"/><Relationship Id="rId3" Type="http://schemas.openxmlformats.org/officeDocument/2006/relationships/hyperlink" Target="http://maru.bonyari.jp/texclip/texclip.php?s=$\ldots$" TargetMode="External"/><Relationship Id="rId7" Type="http://schemas.openxmlformats.org/officeDocument/2006/relationships/image" Target="../media/image62.png"/><Relationship Id="rId12" Type="http://schemas.openxmlformats.org/officeDocument/2006/relationships/image" Target="../media/image75.png"/><Relationship Id="rId17" Type="http://schemas.openxmlformats.org/officeDocument/2006/relationships/image" Target="../media/image78.png"/><Relationship Id="rId2" Type="http://schemas.openxmlformats.org/officeDocument/2006/relationships/notesSlide" Target="../notesSlides/notesSlide40.xml"/><Relationship Id="rId16" Type="http://schemas.openxmlformats.org/officeDocument/2006/relationships/hyperlink" Target="http://maru.bonyari.jp/texclip/texclip.php?s=$\hat%7b\pi%7d%5eH$" TargetMode="External"/><Relationship Id="rId1" Type="http://schemas.openxmlformats.org/officeDocument/2006/relationships/slideLayout" Target="../slideLayouts/slideLayout30.xml"/><Relationship Id="rId6" Type="http://schemas.openxmlformats.org/officeDocument/2006/relationships/hyperlink" Target="http://maru.bonyari.jp/texclip/texclip.php?s=$s$" TargetMode="External"/><Relationship Id="rId11" Type="http://schemas.openxmlformats.org/officeDocument/2006/relationships/hyperlink" Target="http://maru.bonyari.jp/texclip/texclip.php?s=s%5e*" TargetMode="External"/><Relationship Id="rId5" Type="http://schemas.openxmlformats.org/officeDocument/2006/relationships/image" Target="../media/image73.jpeg"/><Relationship Id="rId15" Type="http://schemas.openxmlformats.org/officeDocument/2006/relationships/image" Target="../media/image77.png"/><Relationship Id="rId10" Type="http://schemas.openxmlformats.org/officeDocument/2006/relationships/image" Target="../media/image74.png"/><Relationship Id="rId4" Type="http://schemas.openxmlformats.org/officeDocument/2006/relationships/image" Target="../media/image57.png"/><Relationship Id="rId9" Type="http://schemas.openxmlformats.org/officeDocument/2006/relationships/image" Target="../media/image63.png"/><Relationship Id="rId14" Type="http://schemas.openxmlformats.org/officeDocument/2006/relationships/hyperlink" Target="http://maru.bonyari.jp/texclip/texclip.php?s=$\hat%7b\pi%7d%5e%7bH-1%7d$"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maru.bonyari.jp/texclip/texclip.php?s=$O(H%20\log%20\frac%7bH%7d%7b\epsilon%5e*%7d)$" TargetMode="External"/><Relationship Id="rId2" Type="http://schemas.openxmlformats.org/officeDocument/2006/relationships/image" Target="../media/image79.png"/><Relationship Id="rId1" Type="http://schemas.openxmlformats.org/officeDocument/2006/relationships/slideLayout" Target="../slideLayouts/slideLayout30.xml"/><Relationship Id="rId6" Type="http://schemas.openxmlformats.org/officeDocument/2006/relationships/image" Target="../media/image81.png"/><Relationship Id="rId5" Type="http://schemas.openxmlformats.org/officeDocument/2006/relationships/hyperlink" Target="http://maru.bonyari.jp/texclip/texclip.php?s=$O(\frac%7bH%5e3%7d%7b\epsilon%5e*%7d)$" TargetMode="External"/><Relationship Id="rId4" Type="http://schemas.openxmlformats.org/officeDocument/2006/relationships/image" Target="../media/image8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 name="Rectangle 30"/>
          <p:cNvSpPr>
            <a:spLocks noGrp="1" noChangeArrowheads="1"/>
          </p:cNvSpPr>
          <p:nvPr>
            <p:ph type="ctrTitle" idx="4294967295"/>
          </p:nvPr>
        </p:nvSpPr>
        <p:spPr>
          <a:xfrm>
            <a:off x="279400" y="250032"/>
            <a:ext cx="8597900" cy="2102644"/>
          </a:xfrm>
        </p:spPr>
        <p:txBody>
          <a:bodyPr/>
          <a:lstStyle/>
          <a:p>
            <a:pPr algn="ctr" eaLnBrk="1" hangingPunct="1">
              <a:lnSpc>
                <a:spcPct val="120000"/>
              </a:lnSpc>
              <a:defRPr/>
            </a:pPr>
            <a:r>
              <a:rPr lang="en-US" sz="4400" dirty="0">
                <a:effectLst>
                  <a:outerShdw blurRad="38100" dist="38100" dir="2700000" algn="tl">
                    <a:srgbClr val="C0C0C0"/>
                  </a:outerShdw>
                </a:effectLst>
              </a:rPr>
              <a:t>New Modes of Human-Assisted Policy </a:t>
            </a:r>
            <a:r>
              <a:rPr lang="en-US" sz="4400" dirty="0" smtClean="0">
                <a:effectLst>
                  <a:outerShdw blurRad="38100" dist="38100" dir="2700000" algn="tl">
                    <a:srgbClr val="C0C0C0"/>
                  </a:outerShdw>
                </a:effectLst>
              </a:rPr>
              <a:t>Learning</a:t>
            </a:r>
          </a:p>
        </p:txBody>
      </p:sp>
      <p:sp>
        <p:nvSpPr>
          <p:cNvPr id="14339" name="Rectangle 34"/>
          <p:cNvSpPr txBox="1">
            <a:spLocks noChangeArrowheads="1"/>
          </p:cNvSpPr>
          <p:nvPr/>
        </p:nvSpPr>
        <p:spPr bwMode="auto">
          <a:xfrm>
            <a:off x="990600" y="2416983"/>
            <a:ext cx="7543800" cy="2059781"/>
          </a:xfrm>
          <a:prstGeom prst="rect">
            <a:avLst/>
          </a:prstGeom>
          <a:noFill/>
          <a:ln w="9525">
            <a:noFill/>
            <a:miter lim="800000"/>
            <a:headEnd/>
            <a:tailEnd/>
          </a:ln>
        </p:spPr>
        <p:txBody>
          <a:bodyPr/>
          <a:lstStyle/>
          <a:p>
            <a:pPr algn="ctr">
              <a:spcBef>
                <a:spcPct val="50000"/>
              </a:spcBef>
              <a:buClr>
                <a:srgbClr val="FF3300"/>
              </a:buClr>
              <a:buSzPct val="85000"/>
            </a:pPr>
            <a:r>
              <a:rPr kumimoji="1" lang="en-US" b="1" dirty="0" smtClean="0">
                <a:solidFill>
                  <a:srgbClr val="660033"/>
                </a:solidFill>
              </a:rPr>
              <a:t>Kshitij Judah</a:t>
            </a:r>
            <a:endParaRPr kumimoji="1" lang="en-US" b="1" dirty="0">
              <a:solidFill>
                <a:srgbClr val="660033"/>
              </a:solidFill>
            </a:endParaRPr>
          </a:p>
          <a:p>
            <a:pPr algn="ctr">
              <a:spcBef>
                <a:spcPct val="50000"/>
              </a:spcBef>
              <a:buClr>
                <a:srgbClr val="FF3300"/>
              </a:buClr>
              <a:buSzPct val="85000"/>
              <a:buFont typeface="Marlett" pitchFamily="2" charset="2"/>
              <a:buNone/>
            </a:pPr>
            <a:r>
              <a:rPr kumimoji="1" lang="en-US" b="1" dirty="0" smtClean="0"/>
              <a:t>Oregon </a:t>
            </a:r>
            <a:r>
              <a:rPr kumimoji="1" lang="en-US" b="1" dirty="0"/>
              <a:t>State University</a:t>
            </a:r>
          </a:p>
          <a:p>
            <a:pPr algn="ctr">
              <a:spcBef>
                <a:spcPct val="50000"/>
              </a:spcBef>
              <a:buClr>
                <a:srgbClr val="FF3300"/>
              </a:buClr>
              <a:buSzPct val="85000"/>
              <a:buFont typeface="Marlett" pitchFamily="2" charset="2"/>
              <a:buNone/>
            </a:pPr>
            <a:r>
              <a:rPr kumimoji="1" lang="en-US" b="1" dirty="0" smtClean="0">
                <a:solidFill>
                  <a:srgbClr val="FF0000"/>
                </a:solidFill>
              </a:rPr>
              <a:t>Joint work with</a:t>
            </a:r>
          </a:p>
          <a:p>
            <a:pPr algn="ctr">
              <a:spcBef>
                <a:spcPct val="50000"/>
              </a:spcBef>
              <a:buClr>
                <a:srgbClr val="FF3300"/>
              </a:buClr>
              <a:buSzPct val="85000"/>
              <a:buFont typeface="Marlett" pitchFamily="2" charset="2"/>
              <a:buNone/>
            </a:pPr>
            <a:r>
              <a:rPr kumimoji="1" lang="en-US" b="1" dirty="0" smtClean="0">
                <a:solidFill>
                  <a:srgbClr val="FF0000"/>
                </a:solidFill>
              </a:rPr>
              <a:t> </a:t>
            </a:r>
            <a:r>
              <a:rPr kumimoji="1" lang="en-US" b="1" dirty="0" err="1" smtClean="0">
                <a:solidFill>
                  <a:srgbClr val="FF0000"/>
                </a:solidFill>
              </a:rPr>
              <a:t>Saikat</a:t>
            </a:r>
            <a:r>
              <a:rPr kumimoji="1" lang="en-US" b="1" dirty="0" smtClean="0">
                <a:solidFill>
                  <a:srgbClr val="FF0000"/>
                </a:solidFill>
              </a:rPr>
              <a:t> Roy, Alan Fern, Tom </a:t>
            </a:r>
            <a:r>
              <a:rPr kumimoji="1" lang="en-US" b="1" dirty="0" err="1" smtClean="0">
                <a:solidFill>
                  <a:srgbClr val="FF0000"/>
                </a:solidFill>
              </a:rPr>
              <a:t>Dietterich</a:t>
            </a:r>
            <a:endParaRPr kumimoji="1" lang="en-US" b="1" dirty="0">
              <a:solidFill>
                <a:srgbClr val="FF0000"/>
              </a:solidFill>
            </a:endParaRPr>
          </a:p>
        </p:txBody>
      </p:sp>
      <p:pic>
        <p:nvPicPr>
          <p:cNvPr id="14340" name="Picture 3" descr="pc_wm_v_2c.wmf"/>
          <p:cNvPicPr>
            <a:picLocks noChangeAspect="1"/>
          </p:cNvPicPr>
          <p:nvPr/>
        </p:nvPicPr>
        <p:blipFill>
          <a:blip r:embed="rId3" cstate="print"/>
          <a:srcRect/>
          <a:stretch>
            <a:fillRect/>
          </a:stretch>
        </p:blipFill>
        <p:spPr bwMode="auto">
          <a:xfrm>
            <a:off x="152419" y="4394596"/>
            <a:ext cx="1095375" cy="691754"/>
          </a:xfrm>
          <a:prstGeom prst="rect">
            <a:avLst/>
          </a:prstGeom>
          <a:noFill/>
          <a:ln w="9525">
            <a:noFill/>
            <a:miter lim="800000"/>
            <a:headEnd/>
            <a:tailEnd/>
          </a:ln>
        </p:spPr>
      </p:pic>
    </p:spTree>
  </p:cSld>
  <p:clrMapOvr>
    <a:masterClrMapping/>
  </p:clrMapOvr>
  <p:transition advTm="2083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381000" y="432196"/>
            <a:ext cx="8915400" cy="4631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b="1" i="0" u="none" strike="noStrike" kern="0" cap="none" spc="0" normalizeH="0" baseline="0" noProof="0" dirty="0" smtClean="0">
                <a:ln>
                  <a:noFill/>
                </a:ln>
                <a:solidFill>
                  <a:srgbClr val="0066FF"/>
                </a:solidFill>
                <a:effectLst/>
                <a:uLnTx/>
                <a:uFillTx/>
                <a:latin typeface="+mj-lt"/>
                <a:ea typeface="ＭＳ Ｐゴシック" pitchFamily="-112" charset="-128"/>
                <a:cs typeface="+mj-cs"/>
              </a:rPr>
              <a:t>Reinforcement</a:t>
            </a:r>
            <a:r>
              <a:rPr kumimoji="1" lang="en-US" b="1" i="0" u="none" strike="noStrike" kern="0" cap="none" spc="0" normalizeH="0" noProof="0" dirty="0" smtClean="0">
                <a:ln>
                  <a:noFill/>
                </a:ln>
                <a:solidFill>
                  <a:srgbClr val="0066FF"/>
                </a:solidFill>
                <a:effectLst/>
                <a:uLnTx/>
                <a:uFillTx/>
                <a:latin typeface="+mj-lt"/>
                <a:ea typeface="ＭＳ Ｐゴシック" pitchFamily="-112" charset="-128"/>
                <a:cs typeface="+mj-cs"/>
              </a:rPr>
              <a:t> Learning via Practice and Critique Advice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000" b="1" kern="0" noProof="0" dirty="0" smtClean="0">
                <a:solidFill>
                  <a:srgbClr val="0066FF"/>
                </a:solidFill>
                <a:latin typeface="+mj-lt"/>
                <a:cs typeface="+mj-cs"/>
              </a:rPr>
              <a:t>[Judah et. al., AAAI-10]</a:t>
            </a:r>
            <a:endParaRPr kumimoji="1" lang="en-US" b="1" i="0" u="none" strike="noStrike" kern="0" cap="none" spc="0" normalizeH="0" noProof="0" dirty="0" smtClean="0">
              <a:ln>
                <a:noFill/>
              </a:ln>
              <a:solidFill>
                <a:srgbClr val="0066FF"/>
              </a:solidFill>
              <a:effectLst/>
              <a:uLnTx/>
              <a:uFillTx/>
              <a:latin typeface="+mj-lt"/>
              <a:ea typeface="ＭＳ Ｐゴシック" pitchFamily="-112" charset="-128"/>
              <a:cs typeface="+mj-cs"/>
            </a:endParaRPr>
          </a:p>
        </p:txBody>
      </p:sp>
      <p:pic>
        <p:nvPicPr>
          <p:cNvPr id="10" name="Picture 5"/>
          <p:cNvPicPr>
            <a:picLocks noChangeAspect="1" noChangeArrowheads="1"/>
          </p:cNvPicPr>
          <p:nvPr/>
        </p:nvPicPr>
        <p:blipFill>
          <a:blip r:embed="rId3" cstate="print"/>
          <a:srcRect/>
          <a:stretch>
            <a:fillRect/>
          </a:stretch>
        </p:blipFill>
        <p:spPr bwMode="auto">
          <a:xfrm>
            <a:off x="609609" y="1466850"/>
            <a:ext cx="2972825" cy="3314700"/>
          </a:xfrm>
          <a:prstGeom prst="rect">
            <a:avLst/>
          </a:prstGeom>
          <a:noFill/>
          <a:ln w="9525">
            <a:noFill/>
            <a:miter lim="800000"/>
            <a:headEnd/>
            <a:tailEnd/>
          </a:ln>
        </p:spPr>
      </p:pic>
      <p:pic>
        <p:nvPicPr>
          <p:cNvPr id="11" name="Picture 8"/>
          <p:cNvPicPr>
            <a:picLocks noChangeAspect="1" noChangeArrowheads="1"/>
          </p:cNvPicPr>
          <p:nvPr/>
        </p:nvPicPr>
        <p:blipFill>
          <a:blip r:embed="rId4" cstate="print"/>
          <a:srcRect/>
          <a:stretch>
            <a:fillRect/>
          </a:stretch>
        </p:blipFill>
        <p:spPr bwMode="auto">
          <a:xfrm>
            <a:off x="4099896" y="1638300"/>
            <a:ext cx="4510704" cy="2571750"/>
          </a:xfrm>
          <a:prstGeom prst="rect">
            <a:avLst/>
          </a:prstGeom>
          <a:noFill/>
          <a:ln w="9525">
            <a:noFill/>
            <a:miter lim="800000"/>
            <a:headEnd/>
            <a:tailEnd/>
          </a:ln>
        </p:spPr>
      </p:pic>
    </p:spTree>
  </p:cSld>
  <p:clrMapOvr>
    <a:masterClrMapping/>
  </p:clrMapOvr>
  <p:transition advTm="114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8"/>
          <p:cNvSpPr txBox="1">
            <a:spLocks noChangeArrowheads="1"/>
          </p:cNvSpPr>
          <p:nvPr/>
        </p:nvSpPr>
        <p:spPr bwMode="auto">
          <a:xfrm>
            <a:off x="685800" y="865822"/>
            <a:ext cx="7391400" cy="1477328"/>
          </a:xfrm>
          <a:prstGeom prst="rect">
            <a:avLst/>
          </a:prstGeom>
          <a:noFill/>
          <a:ln w="9525">
            <a:noFill/>
            <a:miter lim="800000"/>
            <a:headEnd/>
            <a:tailEnd/>
          </a:ln>
        </p:spPr>
        <p:txBody>
          <a:bodyPr>
            <a:spAutoFit/>
          </a:bodyPr>
          <a:lstStyle/>
          <a:p>
            <a:pPr eaLnBrk="0" hangingPunct="0"/>
            <a:r>
              <a:rPr lang="en-US" sz="1800" b="1" dirty="0" smtClean="0">
                <a:solidFill>
                  <a:srgbClr val="FF0000"/>
                </a:solidFill>
                <a:latin typeface="Garamond" pitchFamily="18" charset="0"/>
                <a:ea typeface="+mn-ea"/>
              </a:rPr>
              <a:t>PROBLEM</a:t>
            </a:r>
            <a:r>
              <a:rPr lang="en-US" sz="1800" b="1" dirty="0">
                <a:solidFill>
                  <a:srgbClr val="FF0000"/>
                </a:solidFill>
                <a:latin typeface="Garamond" pitchFamily="18" charset="0"/>
                <a:ea typeface="+mn-ea"/>
              </a:rPr>
              <a:t>:</a:t>
            </a:r>
            <a:r>
              <a:rPr lang="en-US" sz="1800" dirty="0">
                <a:solidFill>
                  <a:prstClr val="black"/>
                </a:solidFill>
                <a:latin typeface="Garamond" pitchFamily="18" charset="0"/>
                <a:ea typeface="+mn-ea"/>
              </a:rPr>
              <a:t>  </a:t>
            </a:r>
            <a:r>
              <a:rPr lang="en-US" sz="1800" dirty="0" smtClean="0">
                <a:solidFill>
                  <a:prstClr val="black"/>
                </a:solidFill>
                <a:latin typeface="Garamond" pitchFamily="18" charset="0"/>
                <a:ea typeface="+mn-ea"/>
              </a:rPr>
              <a:t>RL </a:t>
            </a:r>
            <a:r>
              <a:rPr lang="en-US" sz="1800" dirty="0">
                <a:solidFill>
                  <a:prstClr val="black"/>
                </a:solidFill>
                <a:latin typeface="Garamond" pitchFamily="18" charset="0"/>
                <a:ea typeface="+mn-ea"/>
              </a:rPr>
              <a:t>takes a long time </a:t>
            </a:r>
            <a:r>
              <a:rPr lang="en-US" sz="1800" dirty="0" smtClean="0">
                <a:solidFill>
                  <a:prstClr val="black"/>
                </a:solidFill>
                <a:latin typeface="Garamond" pitchFamily="18" charset="0"/>
                <a:ea typeface="+mn-ea"/>
              </a:rPr>
              <a:t>(millions </a:t>
            </a:r>
            <a:r>
              <a:rPr lang="en-US" sz="1800" dirty="0">
                <a:solidFill>
                  <a:prstClr val="black"/>
                </a:solidFill>
                <a:latin typeface="Garamond" pitchFamily="18" charset="0"/>
                <a:ea typeface="+mn-ea"/>
              </a:rPr>
              <a:t>of episodes) to learn </a:t>
            </a:r>
            <a:r>
              <a:rPr lang="en-US" sz="1800" dirty="0" smtClean="0">
                <a:solidFill>
                  <a:prstClr val="black"/>
                </a:solidFill>
                <a:latin typeface="Garamond" pitchFamily="18" charset="0"/>
                <a:ea typeface="+mn-ea"/>
              </a:rPr>
              <a:t>good behavior for hard problems, if it can learn at all</a:t>
            </a:r>
            <a:endParaRPr lang="en-US" sz="1800" b="1" dirty="0">
              <a:solidFill>
                <a:prstClr val="black"/>
              </a:solidFill>
              <a:latin typeface="Garamond" pitchFamily="18" charset="0"/>
              <a:ea typeface="+mn-ea"/>
            </a:endParaRPr>
          </a:p>
          <a:p>
            <a:pPr eaLnBrk="0" hangingPunct="0">
              <a:buFont typeface="Wingdings" pitchFamily="2" charset="2"/>
              <a:buChar char="q"/>
            </a:pPr>
            <a:endParaRPr lang="en-US" sz="1800" dirty="0">
              <a:solidFill>
                <a:prstClr val="black"/>
              </a:solidFill>
              <a:latin typeface="Garamond" pitchFamily="18" charset="0"/>
              <a:ea typeface="+mn-ea"/>
            </a:endParaRPr>
          </a:p>
          <a:p>
            <a:pPr eaLnBrk="0" hangingPunct="0">
              <a:buFont typeface="Wingdings" pitchFamily="2" charset="2"/>
              <a:buChar char="q"/>
            </a:pPr>
            <a:endParaRPr lang="en-US" sz="1800" dirty="0">
              <a:solidFill>
                <a:prstClr val="black"/>
              </a:solidFill>
              <a:latin typeface="Garamond" pitchFamily="18" charset="0"/>
              <a:ea typeface="+mn-ea"/>
            </a:endParaRPr>
          </a:p>
          <a:p>
            <a:pPr eaLnBrk="0" hangingPunct="0">
              <a:buFont typeface="Wingdings" pitchFamily="2" charset="2"/>
              <a:buChar char="q"/>
            </a:pPr>
            <a:endParaRPr lang="en-US" sz="1800" b="1" dirty="0">
              <a:solidFill>
                <a:prstClr val="black"/>
              </a:solidFill>
              <a:latin typeface="Garamond" pitchFamily="18" charset="0"/>
              <a:ea typeface="+mn-ea"/>
            </a:endParaRPr>
          </a:p>
        </p:txBody>
      </p:sp>
      <p:sp>
        <p:nvSpPr>
          <p:cNvPr id="6" name="Rectangle 2"/>
          <p:cNvSpPr txBox="1">
            <a:spLocks noChangeArrowheads="1"/>
          </p:cNvSpPr>
          <p:nvPr/>
        </p:nvSpPr>
        <p:spPr>
          <a:xfrm>
            <a:off x="228600" y="114300"/>
            <a:ext cx="8763000" cy="514350"/>
          </a:xfrm>
          <a:prstGeom prst="rect">
            <a:avLst/>
          </a:prstGeom>
          <a:ln>
            <a:noFill/>
          </a:ln>
        </p:spPr>
        <p:txBody>
          <a:bodyPr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rPr>
              <a:t>Reinforcement Learning</a:t>
            </a:r>
          </a:p>
        </p:txBody>
      </p:sp>
      <p:grpSp>
        <p:nvGrpSpPr>
          <p:cNvPr id="2" name="Group 38"/>
          <p:cNvGrpSpPr>
            <a:grpSpLocks/>
          </p:cNvGrpSpPr>
          <p:nvPr/>
        </p:nvGrpSpPr>
        <p:grpSpPr bwMode="auto">
          <a:xfrm>
            <a:off x="1828801" y="1679974"/>
            <a:ext cx="3886200" cy="1444226"/>
            <a:chOff x="2826092" y="2239617"/>
            <a:chExt cx="3886114" cy="1925553"/>
          </a:xfrm>
        </p:grpSpPr>
        <p:cxnSp>
          <p:nvCxnSpPr>
            <p:cNvPr id="20" name="Straight Arrow Connector 19"/>
            <p:cNvCxnSpPr>
              <a:stCxn id="11" idx="0"/>
            </p:cNvCxnSpPr>
            <p:nvPr/>
          </p:nvCxnSpPr>
          <p:spPr>
            <a:xfrm flipH="1" flipV="1">
              <a:off x="4670391" y="3380979"/>
              <a:ext cx="1767979" cy="784191"/>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grpSp>
          <p:nvGrpSpPr>
            <p:cNvPr id="3" name="Group 37"/>
            <p:cNvGrpSpPr>
              <a:grpSpLocks/>
            </p:cNvGrpSpPr>
            <p:nvPr/>
          </p:nvGrpSpPr>
          <p:grpSpPr bwMode="auto">
            <a:xfrm>
              <a:off x="2826092" y="2239617"/>
              <a:ext cx="3886114" cy="1644341"/>
              <a:chOff x="2826092" y="2239617"/>
              <a:chExt cx="3886114" cy="1644341"/>
            </a:xfrm>
          </p:grpSpPr>
          <p:pic>
            <p:nvPicPr>
              <p:cNvPr id="20501" name="Picture 27" descr="teacher.jpg"/>
              <p:cNvPicPr>
                <a:picLocks noChangeAspect="1"/>
              </p:cNvPicPr>
              <p:nvPr/>
            </p:nvPicPr>
            <p:blipFill>
              <a:blip r:embed="rId4" cstate="print"/>
              <a:srcRect/>
              <a:stretch>
                <a:fillRect/>
              </a:stretch>
            </p:blipFill>
            <p:spPr bwMode="auto">
              <a:xfrm>
                <a:off x="4010617" y="2239617"/>
                <a:ext cx="1088156" cy="1141476"/>
              </a:xfrm>
              <a:prstGeom prst="rect">
                <a:avLst/>
              </a:prstGeom>
              <a:noFill/>
              <a:ln w="9525">
                <a:noFill/>
                <a:miter lim="800000"/>
                <a:headEnd/>
                <a:tailEnd/>
              </a:ln>
            </p:spPr>
          </p:pic>
          <p:sp>
            <p:nvSpPr>
              <p:cNvPr id="12" name="Rectangle 11"/>
              <p:cNvSpPr/>
              <p:nvPr/>
            </p:nvSpPr>
            <p:spPr>
              <a:xfrm>
                <a:off x="2826092" y="2311049"/>
                <a:ext cx="1895433" cy="68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b="1" dirty="0" smtClean="0">
                    <a:solidFill>
                      <a:prstClr val="black"/>
                    </a:solidFill>
                    <a:latin typeface="Garamond" pitchFamily="18" charset="0"/>
                  </a:rPr>
                  <a:t>Teacher</a:t>
                </a:r>
                <a:endParaRPr lang="en-US" sz="1800" b="1" dirty="0">
                  <a:solidFill>
                    <a:prstClr val="white"/>
                  </a:solidFill>
                  <a:latin typeface="Garamond" pitchFamily="18" charset="0"/>
                </a:endParaRPr>
              </a:p>
            </p:txBody>
          </p:sp>
          <p:sp>
            <p:nvSpPr>
              <p:cNvPr id="20498" name="TextBox 20"/>
              <p:cNvSpPr txBox="1">
                <a:spLocks noChangeArrowheads="1"/>
              </p:cNvSpPr>
              <p:nvPr/>
            </p:nvSpPr>
            <p:spPr bwMode="auto">
              <a:xfrm>
                <a:off x="5639437" y="3022220"/>
                <a:ext cx="1072769" cy="861738"/>
              </a:xfrm>
              <a:prstGeom prst="rect">
                <a:avLst/>
              </a:prstGeom>
              <a:noFill/>
              <a:ln w="9525">
                <a:noFill/>
                <a:miter lim="800000"/>
                <a:headEnd/>
                <a:tailEnd/>
              </a:ln>
            </p:spPr>
            <p:txBody>
              <a:bodyPr wrap="square">
                <a:spAutoFit/>
              </a:bodyPr>
              <a:lstStyle/>
              <a:p>
                <a:pPr eaLnBrk="0" hangingPunct="0"/>
                <a:r>
                  <a:rPr lang="en-US" sz="1800" b="1" dirty="0" smtClean="0">
                    <a:solidFill>
                      <a:prstClr val="black"/>
                    </a:solidFill>
                    <a:latin typeface="Garamond" pitchFamily="18" charset="0"/>
                    <a:ea typeface="+mn-ea"/>
                  </a:rPr>
                  <a:t>observed behavior</a:t>
                </a:r>
                <a:endParaRPr lang="en-US" sz="1400" b="1" dirty="0">
                  <a:solidFill>
                    <a:prstClr val="black"/>
                  </a:solidFill>
                  <a:latin typeface="Garamond" pitchFamily="18" charset="0"/>
                  <a:ea typeface="+mn-ea"/>
                </a:endParaRPr>
              </a:p>
            </p:txBody>
          </p:sp>
          <p:cxnSp>
            <p:nvCxnSpPr>
              <p:cNvPr id="22" name="Straight Arrow Connector 21"/>
              <p:cNvCxnSpPr>
                <a:stCxn id="28" idx="2"/>
              </p:cNvCxnSpPr>
              <p:nvPr/>
            </p:nvCxnSpPr>
            <p:spPr>
              <a:xfrm rot="5400000">
                <a:off x="3645228" y="2853939"/>
                <a:ext cx="382572" cy="143665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0500" name="TextBox 22"/>
              <p:cNvSpPr txBox="1">
                <a:spLocks noChangeArrowheads="1"/>
              </p:cNvSpPr>
              <p:nvPr/>
            </p:nvSpPr>
            <p:spPr bwMode="auto">
              <a:xfrm>
                <a:off x="2867365" y="3123816"/>
                <a:ext cx="1177900" cy="492422"/>
              </a:xfrm>
              <a:prstGeom prst="rect">
                <a:avLst/>
              </a:prstGeom>
              <a:noFill/>
              <a:ln w="9525">
                <a:noFill/>
                <a:miter lim="800000"/>
                <a:headEnd/>
                <a:tailEnd/>
              </a:ln>
            </p:spPr>
            <p:txBody>
              <a:bodyPr wrap="square">
                <a:spAutoFit/>
              </a:bodyPr>
              <a:lstStyle/>
              <a:p>
                <a:pPr eaLnBrk="0" hangingPunct="0"/>
                <a:r>
                  <a:rPr lang="en-US" sz="1800" b="1" dirty="0" smtClean="0">
                    <a:solidFill>
                      <a:prstClr val="black"/>
                    </a:solidFill>
                    <a:latin typeface="Garamond" pitchFamily="18" charset="0"/>
                    <a:ea typeface="+mn-ea"/>
                  </a:rPr>
                  <a:t>critique</a:t>
                </a:r>
                <a:endParaRPr lang="en-US" sz="1800" b="1" dirty="0">
                  <a:solidFill>
                    <a:prstClr val="black"/>
                  </a:solidFill>
                  <a:latin typeface="Garamond" pitchFamily="18" charset="0"/>
                  <a:ea typeface="+mn-ea"/>
                </a:endParaRPr>
              </a:p>
            </p:txBody>
          </p:sp>
        </p:grpSp>
      </p:grpSp>
      <p:grpSp>
        <p:nvGrpSpPr>
          <p:cNvPr id="4" name="Group 36"/>
          <p:cNvGrpSpPr>
            <a:grpSpLocks/>
          </p:cNvGrpSpPr>
          <p:nvPr/>
        </p:nvGrpSpPr>
        <p:grpSpPr bwMode="auto">
          <a:xfrm>
            <a:off x="2598738" y="2980551"/>
            <a:ext cx="3789362" cy="858023"/>
            <a:chOff x="3595836" y="3974137"/>
            <a:chExt cx="3788937" cy="1144031"/>
          </a:xfrm>
        </p:grpSpPr>
        <p:sp>
          <p:nvSpPr>
            <p:cNvPr id="11" name="Rectangle 10"/>
            <p:cNvSpPr/>
            <p:nvPr/>
          </p:nvSpPr>
          <p:spPr>
            <a:xfrm>
              <a:off x="5491098" y="4165668"/>
              <a:ext cx="1893675" cy="952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b="1" dirty="0" smtClean="0">
                  <a:solidFill>
                    <a:prstClr val="black"/>
                  </a:solidFill>
                  <a:latin typeface="Garamond" pitchFamily="18" charset="0"/>
                </a:rPr>
                <a:t>Practice</a:t>
              </a:r>
            </a:p>
            <a:p>
              <a:pPr algn="ctr" eaLnBrk="0" hangingPunct="0">
                <a:defRPr/>
              </a:pPr>
              <a:r>
                <a:rPr lang="en-US" sz="1800" b="1" dirty="0" smtClean="0">
                  <a:solidFill>
                    <a:prstClr val="black"/>
                  </a:solidFill>
                  <a:latin typeface="Garamond" pitchFamily="18" charset="0"/>
                </a:rPr>
                <a:t>Environment</a:t>
              </a:r>
              <a:endParaRPr lang="en-US" sz="1800" b="1" dirty="0">
                <a:solidFill>
                  <a:prstClr val="white"/>
                </a:solidFill>
                <a:latin typeface="Garamond" pitchFamily="18" charset="0"/>
              </a:endParaRPr>
            </a:p>
          </p:txBody>
        </p:sp>
        <p:cxnSp>
          <p:nvCxnSpPr>
            <p:cNvPr id="13" name="Straight Arrow Connector 12"/>
            <p:cNvCxnSpPr/>
            <p:nvPr/>
          </p:nvCxnSpPr>
          <p:spPr>
            <a:xfrm>
              <a:off x="3597424" y="4849880"/>
              <a:ext cx="1895262"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3595836" y="4295843"/>
              <a:ext cx="1895262"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0491" name="TextBox 15"/>
            <p:cNvSpPr txBox="1">
              <a:spLocks noChangeArrowheads="1"/>
            </p:cNvSpPr>
            <p:nvPr/>
          </p:nvSpPr>
          <p:spPr bwMode="auto">
            <a:xfrm>
              <a:off x="3968856" y="3974137"/>
              <a:ext cx="1262145" cy="369332"/>
            </a:xfrm>
            <a:prstGeom prst="rect">
              <a:avLst/>
            </a:prstGeom>
            <a:noFill/>
            <a:ln w="9525">
              <a:noFill/>
              <a:miter lim="800000"/>
              <a:headEnd/>
              <a:tailEnd/>
            </a:ln>
          </p:spPr>
          <p:txBody>
            <a:bodyPr wrap="square">
              <a:spAutoFit/>
            </a:bodyPr>
            <a:lstStyle/>
            <a:p>
              <a:pPr eaLnBrk="0" hangingPunct="0"/>
              <a:r>
                <a:rPr lang="en-US" sz="1200" b="1" dirty="0" smtClean="0">
                  <a:solidFill>
                    <a:prstClr val="black"/>
                  </a:solidFill>
                  <a:latin typeface="Garamond" pitchFamily="18" charset="0"/>
                  <a:ea typeface="+mn-ea"/>
                </a:rPr>
                <a:t>State &amp; Reward</a:t>
              </a:r>
              <a:endParaRPr lang="en-US" sz="1200" b="1" dirty="0">
                <a:solidFill>
                  <a:prstClr val="black"/>
                </a:solidFill>
                <a:latin typeface="Garamond" pitchFamily="18" charset="0"/>
                <a:ea typeface="+mn-ea"/>
              </a:endParaRPr>
            </a:p>
          </p:txBody>
        </p:sp>
        <p:sp>
          <p:nvSpPr>
            <p:cNvPr id="20492" name="TextBox 16"/>
            <p:cNvSpPr txBox="1">
              <a:spLocks noChangeArrowheads="1"/>
            </p:cNvSpPr>
            <p:nvPr/>
          </p:nvSpPr>
          <p:spPr bwMode="auto">
            <a:xfrm>
              <a:off x="4273622" y="4482136"/>
              <a:ext cx="792986" cy="369332"/>
            </a:xfrm>
            <a:prstGeom prst="rect">
              <a:avLst/>
            </a:prstGeom>
            <a:noFill/>
            <a:ln w="9525">
              <a:noFill/>
              <a:miter lim="800000"/>
              <a:headEnd/>
              <a:tailEnd/>
            </a:ln>
          </p:spPr>
          <p:txBody>
            <a:bodyPr>
              <a:spAutoFit/>
            </a:bodyPr>
            <a:lstStyle/>
            <a:p>
              <a:pPr eaLnBrk="0" hangingPunct="0"/>
              <a:r>
                <a:rPr lang="en-US" sz="1200" b="1" dirty="0">
                  <a:solidFill>
                    <a:prstClr val="black"/>
                  </a:solidFill>
                  <a:latin typeface="Garamond" pitchFamily="18" charset="0"/>
                  <a:ea typeface="+mn-ea"/>
                </a:rPr>
                <a:t>A</a:t>
              </a:r>
              <a:r>
                <a:rPr lang="en-US" sz="1200" b="1" dirty="0" smtClean="0">
                  <a:solidFill>
                    <a:prstClr val="black"/>
                  </a:solidFill>
                  <a:latin typeface="Garamond" pitchFamily="18" charset="0"/>
                  <a:ea typeface="+mn-ea"/>
                </a:rPr>
                <a:t>ction</a:t>
              </a:r>
              <a:endParaRPr lang="en-US" sz="1200" b="1" dirty="0">
                <a:solidFill>
                  <a:prstClr val="black"/>
                </a:solidFill>
                <a:latin typeface="Garamond" pitchFamily="18" charset="0"/>
                <a:ea typeface="+mn-ea"/>
              </a:endParaRPr>
            </a:p>
          </p:txBody>
        </p:sp>
      </p:grpSp>
      <p:sp>
        <p:nvSpPr>
          <p:cNvPr id="35" name="Rectangle 34"/>
          <p:cNvSpPr>
            <a:spLocks noChangeArrowheads="1"/>
          </p:cNvSpPr>
          <p:nvPr/>
        </p:nvSpPr>
        <p:spPr bwMode="auto">
          <a:xfrm>
            <a:off x="1417638" y="4258881"/>
            <a:ext cx="6781800" cy="646331"/>
          </a:xfrm>
          <a:prstGeom prst="rect">
            <a:avLst/>
          </a:prstGeom>
          <a:noFill/>
          <a:ln w="9525">
            <a:noFill/>
            <a:miter lim="800000"/>
            <a:headEnd/>
            <a:tailEnd/>
          </a:ln>
        </p:spPr>
        <p:txBody>
          <a:bodyPr>
            <a:spAutoFit/>
          </a:bodyPr>
          <a:lstStyle/>
          <a:p>
            <a:pPr eaLnBrk="0" hangingPunct="0"/>
            <a:r>
              <a:rPr lang="en-US" sz="1800" b="1" dirty="0">
                <a:solidFill>
                  <a:srgbClr val="FF0000"/>
                </a:solidFill>
                <a:latin typeface="Garamond" pitchFamily="18" charset="0"/>
                <a:ea typeface="+mn-ea"/>
              </a:rPr>
              <a:t>RESEARCH QUESTION:</a:t>
            </a:r>
            <a:r>
              <a:rPr lang="en-US" sz="1800" b="1" dirty="0">
                <a:solidFill>
                  <a:prstClr val="black"/>
                </a:solidFill>
                <a:latin typeface="Garamond" pitchFamily="18" charset="0"/>
                <a:ea typeface="+mn-ea"/>
              </a:rPr>
              <a:t> </a:t>
            </a:r>
            <a:r>
              <a:rPr lang="en-US" sz="1800" dirty="0">
                <a:solidFill>
                  <a:prstClr val="black"/>
                </a:solidFill>
                <a:latin typeface="Garamond" pitchFamily="18" charset="0"/>
                <a:ea typeface="+mn-ea"/>
              </a:rPr>
              <a:t>Can we </a:t>
            </a:r>
            <a:r>
              <a:rPr lang="en-US" sz="1800" dirty="0" smtClean="0">
                <a:solidFill>
                  <a:prstClr val="black"/>
                </a:solidFill>
                <a:latin typeface="Garamond" pitchFamily="18" charset="0"/>
                <a:ea typeface="+mn-ea"/>
              </a:rPr>
              <a:t>synergistically integrate teacher critiques and practice (via RL) to effectively learn?  </a:t>
            </a:r>
            <a:endParaRPr lang="en-US" sz="1800" dirty="0">
              <a:solidFill>
                <a:prstClr val="black"/>
              </a:solidFill>
              <a:latin typeface="Garamond" pitchFamily="18" charset="0"/>
              <a:ea typeface="+mn-ea"/>
            </a:endParaRPr>
          </a:p>
        </p:txBody>
      </p:sp>
      <p:pic>
        <p:nvPicPr>
          <p:cNvPr id="23" name="Picture 3"/>
          <p:cNvPicPr>
            <a:picLocks noChangeAspect="1" noChangeArrowheads="1"/>
          </p:cNvPicPr>
          <p:nvPr/>
        </p:nvPicPr>
        <p:blipFill>
          <a:blip r:embed="rId5" cstate="print"/>
          <a:srcRect/>
          <a:stretch>
            <a:fillRect/>
          </a:stretch>
        </p:blipFill>
        <p:spPr bwMode="auto">
          <a:xfrm>
            <a:off x="1217631" y="2853877"/>
            <a:ext cx="1373177" cy="1255020"/>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79"/>
    </mc:Choice>
    <mc:Fallback xmlns="">
      <p:transition spd="slow" advTm="19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9940"/>
            <a:ext cx="8763000" cy="514350"/>
          </a:xfrm>
          <a:prstGeom prst="rect">
            <a:avLst/>
          </a:prstGeom>
          <a:ln>
            <a:noFill/>
          </a:ln>
        </p:spPr>
        <p:txBody>
          <a:bodyPr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rPr>
              <a:t>Student-Teacher Protocol</a:t>
            </a:r>
            <a:endPar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endParaRPr>
          </a:p>
        </p:txBody>
      </p:sp>
      <p:grpSp>
        <p:nvGrpSpPr>
          <p:cNvPr id="41" name="Group 40"/>
          <p:cNvGrpSpPr>
            <a:grpSpLocks/>
          </p:cNvGrpSpPr>
          <p:nvPr/>
        </p:nvGrpSpPr>
        <p:grpSpPr bwMode="auto">
          <a:xfrm>
            <a:off x="762006" y="1163432"/>
            <a:ext cx="2361959" cy="1579781"/>
            <a:chOff x="990600" y="1551225"/>
            <a:chExt cx="2362200" cy="2106375"/>
          </a:xfrm>
        </p:grpSpPr>
        <p:pic>
          <p:nvPicPr>
            <p:cNvPr id="19475" name="Picture 34" descr="environment2.png"/>
            <p:cNvPicPr>
              <a:picLocks noChangeAspect="1"/>
            </p:cNvPicPr>
            <p:nvPr/>
          </p:nvPicPr>
          <p:blipFill>
            <a:blip r:embed="rId4">
              <a:lum bright="62000" contrast="100000"/>
            </a:blip>
            <a:srcRect/>
            <a:stretch>
              <a:fillRect/>
            </a:stretch>
          </p:blipFill>
          <p:spPr bwMode="auto">
            <a:xfrm>
              <a:off x="1066800" y="2426677"/>
              <a:ext cx="2286000" cy="1230923"/>
            </a:xfrm>
            <a:prstGeom prst="rect">
              <a:avLst/>
            </a:prstGeom>
            <a:noFill/>
            <a:ln w="9525">
              <a:noFill/>
              <a:miter lim="800000"/>
              <a:headEnd/>
              <a:tailEnd/>
            </a:ln>
          </p:spPr>
        </p:pic>
        <p:sp>
          <p:nvSpPr>
            <p:cNvPr id="19478" name="TextBox 77"/>
            <p:cNvSpPr txBox="1">
              <a:spLocks noChangeArrowheads="1"/>
            </p:cNvSpPr>
            <p:nvPr/>
          </p:nvSpPr>
          <p:spPr bwMode="auto">
            <a:xfrm>
              <a:off x="990600" y="1551225"/>
              <a:ext cx="2133600" cy="861775"/>
            </a:xfrm>
            <a:prstGeom prst="rect">
              <a:avLst/>
            </a:prstGeom>
            <a:noFill/>
            <a:ln w="9525">
              <a:noFill/>
              <a:miter lim="800000"/>
              <a:headEnd/>
              <a:tailEnd/>
            </a:ln>
          </p:spPr>
          <p:txBody>
            <a:bodyPr>
              <a:spAutoFit/>
            </a:bodyPr>
            <a:lstStyle/>
            <a:p>
              <a:pPr algn="ctr" eaLnBrk="0" hangingPunct="0"/>
              <a:r>
                <a:rPr lang="en-US" sz="1800" b="1" i="1" dirty="0" smtClean="0">
                  <a:solidFill>
                    <a:prstClr val="black"/>
                  </a:solidFill>
                  <a:latin typeface="Garamond" pitchFamily="18" charset="0"/>
                  <a:ea typeface="+mn-ea"/>
                </a:rPr>
                <a:t>Autonomous Practice </a:t>
              </a:r>
              <a:r>
                <a:rPr lang="en-US" sz="1800" b="1" i="1" dirty="0">
                  <a:solidFill>
                    <a:prstClr val="black"/>
                  </a:solidFill>
                  <a:latin typeface="Garamond" pitchFamily="18" charset="0"/>
                  <a:ea typeface="+mn-ea"/>
                </a:rPr>
                <a:t>Session</a:t>
              </a:r>
            </a:p>
          </p:txBody>
        </p:sp>
      </p:grpSp>
      <p:sp>
        <p:nvSpPr>
          <p:cNvPr id="29" name="Curved Up Arrow 28"/>
          <p:cNvSpPr/>
          <p:nvPr/>
        </p:nvSpPr>
        <p:spPr bwMode="auto">
          <a:xfrm rot="10800000">
            <a:off x="3124257" y="1600200"/>
            <a:ext cx="3429000" cy="457200"/>
          </a:xfrm>
          <a:prstGeom prst="curved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solidFill>
                <a:prstClr val="black"/>
              </a:solidFill>
            </a:endParaRPr>
          </a:p>
        </p:txBody>
      </p:sp>
      <p:pic>
        <p:nvPicPr>
          <p:cNvPr id="19470" name="Picture 33" descr="advice-gui.png"/>
          <p:cNvPicPr>
            <a:picLocks noChangeAspect="1"/>
          </p:cNvPicPr>
          <p:nvPr/>
        </p:nvPicPr>
        <p:blipFill>
          <a:blip r:embed="rId5"/>
          <a:srcRect/>
          <a:stretch>
            <a:fillRect/>
          </a:stretch>
        </p:blipFill>
        <p:spPr bwMode="auto">
          <a:xfrm>
            <a:off x="6628962" y="1828580"/>
            <a:ext cx="2361898" cy="1328475"/>
          </a:xfrm>
          <a:prstGeom prst="rect">
            <a:avLst/>
          </a:prstGeom>
          <a:noFill/>
          <a:ln w="9525">
            <a:noFill/>
            <a:miter lim="800000"/>
            <a:headEnd/>
            <a:tailEnd/>
          </a:ln>
        </p:spPr>
      </p:pic>
      <p:sp>
        <p:nvSpPr>
          <p:cNvPr id="19471" name="TextBox 87"/>
          <p:cNvSpPr txBox="1">
            <a:spLocks noChangeArrowheads="1"/>
          </p:cNvSpPr>
          <p:nvPr/>
        </p:nvSpPr>
        <p:spPr bwMode="auto">
          <a:xfrm>
            <a:off x="6705154" y="2137305"/>
            <a:ext cx="1794722" cy="369332"/>
          </a:xfrm>
          <a:prstGeom prst="rect">
            <a:avLst/>
          </a:prstGeom>
          <a:noFill/>
          <a:ln w="9525">
            <a:noFill/>
            <a:miter lim="800000"/>
            <a:headEnd/>
            <a:tailEnd/>
          </a:ln>
        </p:spPr>
        <p:txBody>
          <a:bodyPr wrap="none">
            <a:spAutoFit/>
          </a:bodyPr>
          <a:lstStyle/>
          <a:p>
            <a:pPr eaLnBrk="0" hangingPunct="0"/>
            <a:r>
              <a:rPr lang="en-US" sz="1800" b="1" i="1" dirty="0">
                <a:solidFill>
                  <a:prstClr val="black"/>
                </a:solidFill>
                <a:latin typeface="Garamond" pitchFamily="18" charset="0"/>
                <a:ea typeface="+mn-ea"/>
              </a:rPr>
              <a:t>Advice Interface</a:t>
            </a:r>
          </a:p>
        </p:txBody>
      </p:sp>
      <p:pic>
        <p:nvPicPr>
          <p:cNvPr id="19472" name="Picture 30" descr="teacher.jpg"/>
          <p:cNvPicPr>
            <a:picLocks noChangeAspect="1"/>
          </p:cNvPicPr>
          <p:nvPr/>
        </p:nvPicPr>
        <p:blipFill>
          <a:blip r:embed="rId6"/>
          <a:srcRect/>
          <a:stretch>
            <a:fillRect/>
          </a:stretch>
        </p:blipFill>
        <p:spPr bwMode="auto">
          <a:xfrm>
            <a:off x="7771824" y="458391"/>
            <a:ext cx="1088017" cy="855938"/>
          </a:xfrm>
          <a:prstGeom prst="rect">
            <a:avLst/>
          </a:prstGeom>
          <a:noFill/>
          <a:ln w="9525">
            <a:noFill/>
            <a:miter lim="800000"/>
            <a:headEnd/>
            <a:tailEnd/>
          </a:ln>
        </p:spPr>
      </p:pic>
      <p:sp>
        <p:nvSpPr>
          <p:cNvPr id="93" name="Rounded Rectangular Callout 92"/>
          <p:cNvSpPr/>
          <p:nvPr/>
        </p:nvSpPr>
        <p:spPr bwMode="auto">
          <a:xfrm>
            <a:off x="3733857" y="685800"/>
            <a:ext cx="2286000" cy="857250"/>
          </a:xfrm>
          <a:prstGeom prst="wedgeRoundRectCallout">
            <a:avLst>
              <a:gd name="adj1" fmla="val 136015"/>
              <a:gd name="adj2" fmla="val 8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1800" dirty="0" smtClean="0">
                <a:solidFill>
                  <a:prstClr val="black"/>
                </a:solidFill>
              </a:rPr>
              <a:t>In </a:t>
            </a:r>
            <a:r>
              <a:rPr lang="en-US" sz="1800" dirty="0">
                <a:solidFill>
                  <a:prstClr val="black"/>
                </a:solidFill>
              </a:rPr>
              <a:t>state </a:t>
            </a:r>
            <a:r>
              <a:rPr lang="en-US" sz="1800" i="1" dirty="0">
                <a:solidFill>
                  <a:prstClr val="black"/>
                </a:solidFill>
              </a:rPr>
              <a:t>s</a:t>
            </a:r>
            <a:r>
              <a:rPr lang="en-US" sz="1800" i="1" baseline="-25000" dirty="0">
                <a:solidFill>
                  <a:prstClr val="black"/>
                </a:solidFill>
              </a:rPr>
              <a:t>i</a:t>
            </a:r>
            <a:r>
              <a:rPr lang="en-US" sz="1800" i="1" dirty="0">
                <a:solidFill>
                  <a:prstClr val="black"/>
                </a:solidFill>
              </a:rPr>
              <a:t> </a:t>
            </a:r>
            <a:r>
              <a:rPr lang="en-US" sz="1800" dirty="0">
                <a:solidFill>
                  <a:prstClr val="black"/>
                </a:solidFill>
              </a:rPr>
              <a:t>action </a:t>
            </a:r>
            <a:r>
              <a:rPr lang="en-US" sz="1800" i="1" dirty="0" err="1">
                <a:solidFill>
                  <a:prstClr val="black"/>
                </a:solidFill>
              </a:rPr>
              <a:t>a</a:t>
            </a:r>
            <a:r>
              <a:rPr lang="en-US" sz="1800" i="1" baseline="-25000" dirty="0" err="1">
                <a:solidFill>
                  <a:prstClr val="black"/>
                </a:solidFill>
              </a:rPr>
              <a:t>i</a:t>
            </a:r>
            <a:r>
              <a:rPr lang="en-US" sz="1800" dirty="0">
                <a:solidFill>
                  <a:prstClr val="black"/>
                </a:solidFill>
              </a:rPr>
              <a:t> is bad, whereas action </a:t>
            </a:r>
            <a:r>
              <a:rPr lang="en-US" sz="1800" i="1" dirty="0" err="1">
                <a:solidFill>
                  <a:prstClr val="black"/>
                </a:solidFill>
              </a:rPr>
              <a:t>a</a:t>
            </a:r>
            <a:r>
              <a:rPr lang="en-US" sz="1800" i="1" baseline="-25000" dirty="0" err="1">
                <a:solidFill>
                  <a:prstClr val="black"/>
                </a:solidFill>
              </a:rPr>
              <a:t>j</a:t>
            </a:r>
            <a:r>
              <a:rPr lang="en-US" sz="1800" dirty="0">
                <a:solidFill>
                  <a:prstClr val="black"/>
                </a:solidFill>
              </a:rPr>
              <a:t> is good.</a:t>
            </a:r>
          </a:p>
        </p:txBody>
      </p:sp>
      <p:sp>
        <p:nvSpPr>
          <p:cNvPr id="19474" name="TextBox 147"/>
          <p:cNvSpPr txBox="1">
            <a:spLocks noChangeArrowheads="1"/>
          </p:cNvSpPr>
          <p:nvPr/>
        </p:nvSpPr>
        <p:spPr bwMode="auto">
          <a:xfrm>
            <a:off x="8076577" y="1200052"/>
            <a:ext cx="888448" cy="369332"/>
          </a:xfrm>
          <a:prstGeom prst="rect">
            <a:avLst/>
          </a:prstGeom>
          <a:noFill/>
          <a:ln w="9525">
            <a:noFill/>
            <a:miter lim="800000"/>
            <a:headEnd/>
            <a:tailEnd/>
          </a:ln>
        </p:spPr>
        <p:txBody>
          <a:bodyPr wrap="none">
            <a:spAutoFit/>
          </a:bodyPr>
          <a:lstStyle/>
          <a:p>
            <a:pPr eaLnBrk="0" hangingPunct="0"/>
            <a:r>
              <a:rPr lang="en-US" sz="1800">
                <a:solidFill>
                  <a:prstClr val="black"/>
                </a:solidFill>
                <a:latin typeface="Garamond" pitchFamily="18" charset="0"/>
                <a:ea typeface="+mn-ea"/>
              </a:rPr>
              <a:t>Teacher</a:t>
            </a:r>
          </a:p>
        </p:txBody>
      </p:sp>
      <p:sp>
        <p:nvSpPr>
          <p:cNvPr id="27" name="Curved Up Arrow 26"/>
          <p:cNvSpPr/>
          <p:nvPr/>
        </p:nvSpPr>
        <p:spPr bwMode="auto">
          <a:xfrm>
            <a:off x="3200400" y="2571750"/>
            <a:ext cx="3429000" cy="457200"/>
          </a:xfrm>
          <a:prstGeom prst="curved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solidFill>
                <a:prstClr val="black"/>
              </a:solidFill>
            </a:endParaRPr>
          </a:p>
        </p:txBody>
      </p:sp>
      <p:sp>
        <p:nvSpPr>
          <p:cNvPr id="19467" name="TextBox 43"/>
          <p:cNvSpPr txBox="1">
            <a:spLocks noChangeArrowheads="1"/>
          </p:cNvSpPr>
          <p:nvPr/>
        </p:nvSpPr>
        <p:spPr bwMode="auto">
          <a:xfrm>
            <a:off x="6705161" y="1485745"/>
            <a:ext cx="2133327" cy="369332"/>
          </a:xfrm>
          <a:prstGeom prst="rect">
            <a:avLst/>
          </a:prstGeom>
          <a:noFill/>
          <a:ln w="9525">
            <a:noFill/>
            <a:miter lim="800000"/>
            <a:headEnd/>
            <a:tailEnd/>
          </a:ln>
        </p:spPr>
        <p:txBody>
          <a:bodyPr>
            <a:spAutoFit/>
          </a:bodyPr>
          <a:lstStyle/>
          <a:p>
            <a:pPr algn="ctr" eaLnBrk="0" hangingPunct="0"/>
            <a:r>
              <a:rPr lang="en-US" sz="1800" b="1" i="1">
                <a:solidFill>
                  <a:prstClr val="black"/>
                </a:solidFill>
                <a:latin typeface="Garamond" pitchFamily="18" charset="0"/>
                <a:ea typeface="+mn-ea"/>
              </a:rPr>
              <a:t>Critique Session</a:t>
            </a:r>
          </a:p>
        </p:txBody>
      </p:sp>
      <p:sp>
        <p:nvSpPr>
          <p:cNvPr id="5" name="TextBox 4"/>
          <p:cNvSpPr txBox="1"/>
          <p:nvPr/>
        </p:nvSpPr>
        <p:spPr>
          <a:xfrm>
            <a:off x="3124257" y="3140546"/>
            <a:ext cx="3300968" cy="646331"/>
          </a:xfrm>
          <a:prstGeom prst="rect">
            <a:avLst/>
          </a:prstGeom>
          <a:noFill/>
        </p:spPr>
        <p:txBody>
          <a:bodyPr wrap="none" rtlCol="0">
            <a:spAutoFit/>
          </a:bodyPr>
          <a:lstStyle/>
          <a:p>
            <a:r>
              <a:rPr lang="en-US" sz="1800" dirty="0" smtClean="0"/>
              <a:t>Teacher Periodically Observes</a:t>
            </a:r>
          </a:p>
          <a:p>
            <a:r>
              <a:rPr lang="en-US" sz="1800" dirty="0" smtClean="0"/>
              <a:t>&amp; Critiques Behavior </a:t>
            </a:r>
            <a:endParaRPr lang="en-US" sz="1800" dirty="0"/>
          </a:p>
        </p:txBody>
      </p:sp>
    </p:spTree>
    <p:custDataLst>
      <p:tags r:id="rId1"/>
    </p:custDataLst>
    <p:extLst>
      <p:ext uri="{BB962C8B-B14F-4D97-AF65-F5344CB8AC3E}">
        <p14:creationId xmlns:p14="http://schemas.microsoft.com/office/powerpoint/2010/main" val="2747462528"/>
      </p:ext>
    </p:extLst>
  </p:cSld>
  <p:clrMapOvr>
    <a:masterClrMapping/>
  </p:clrMapOvr>
  <mc:AlternateContent xmlns:mc="http://schemas.openxmlformats.org/markup-compatibility/2006" xmlns:p14="http://schemas.microsoft.com/office/powerpoint/2010/main">
    <mc:Choice Requires="p14">
      <p:transition spd="slow" p14:dur="2000" advTm="2818"/>
    </mc:Choice>
    <mc:Fallback xmlns="">
      <p:transition spd="slow" advTm="28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9471" grpId="0"/>
      <p:bldP spid="93" grpId="0" animBg="1"/>
      <p:bldP spid="19474" grpId="0"/>
      <p:bldP spid="27" grpId="0" animBg="1"/>
      <p:bldP spid="1946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28600" y="9940"/>
                <a:ext cx="8763000" cy="514350"/>
              </a:xfrm>
              <a:prstGeom prst="rect">
                <a:avLst/>
              </a:prstGeom>
              <a:ln>
                <a:noFill/>
              </a:ln>
            </p:spPr>
            <p:txBody>
              <a:bodyPr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rPr>
                  <a:t>Solution Approach: Selecting </a:t>
                </a:r>
                <a14:m>
                  <m:oMath xmlns:m="http://schemas.openxmlformats.org/officeDocument/2006/math">
                    <m:r>
                      <a:rPr lang="en-US" sz="4000" b="1" i="1" smtClean="0">
                        <a:solidFill>
                          <a:srgbClr val="9BBB59">
                            <a:tint val="90000"/>
                            <a:satMod val="120000"/>
                          </a:srgbClr>
                        </a:solidFill>
                        <a:effectLst>
                          <a:outerShdw blurRad="38100" dist="25400" dir="5400000" algn="tl" rotWithShape="0">
                            <a:srgbClr val="000000">
                              <a:alpha val="43000"/>
                            </a:srgbClr>
                          </a:outerShdw>
                        </a:effectLst>
                        <a:latin typeface="Cambria Math"/>
                        <a:ea typeface="+mn-ea"/>
                      </a:rPr>
                      <m:t>𝜽</m:t>
                    </m:r>
                  </m:oMath>
                </a14:m>
                <a:endPar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endParaRPr>
              </a:p>
            </p:txBody>
          </p:sp>
        </mc:Choice>
        <mc:Fallback xmlns="">
          <p:sp>
            <p:nvSpPr>
              <p:cNvPr id="4" name="Rectangle 2"/>
              <p:cNvSpPr txBox="1">
                <a:spLocks noRot="1" noChangeAspect="1" noMove="1" noResize="1" noEditPoints="1" noAdjustHandles="1" noChangeArrowheads="1" noChangeShapeType="1" noTextEdit="1"/>
              </p:cNvSpPr>
              <p:nvPr/>
            </p:nvSpPr>
            <p:spPr>
              <a:xfrm>
                <a:off x="228600" y="9940"/>
                <a:ext cx="8763000" cy="514350"/>
              </a:xfrm>
              <a:prstGeom prst="rect">
                <a:avLst/>
              </a:prstGeom>
              <a:blipFill rotWithShape="1">
                <a:blip r:embed="rId4"/>
                <a:stretch>
                  <a:fillRect t="-41667" b="-65476"/>
                </a:stretch>
              </a:blipFill>
              <a:ln>
                <a:noFill/>
              </a:ln>
            </p:spPr>
            <p:txBody>
              <a:bodyPr/>
              <a:lstStyle/>
              <a:p>
                <a:r>
                  <a:rPr lang="en-US">
                    <a:noFill/>
                  </a:rPr>
                  <a:t> </a:t>
                </a:r>
              </a:p>
            </p:txBody>
          </p:sp>
        </mc:Fallback>
      </mc:AlternateContent>
      <p:pic>
        <p:nvPicPr>
          <p:cNvPr id="21529" name="Picture 34" descr="environment2.png"/>
          <p:cNvPicPr>
            <a:picLocks noChangeAspect="1"/>
          </p:cNvPicPr>
          <p:nvPr/>
        </p:nvPicPr>
        <p:blipFill>
          <a:blip r:embed="rId5">
            <a:lum bright="62000" contrast="100000"/>
          </a:blip>
          <a:srcRect/>
          <a:stretch>
            <a:fillRect/>
          </a:stretch>
        </p:blipFill>
        <p:spPr bwMode="auto">
          <a:xfrm>
            <a:off x="914400" y="1053232"/>
            <a:ext cx="2285767" cy="923192"/>
          </a:xfrm>
          <a:prstGeom prst="rect">
            <a:avLst/>
          </a:prstGeom>
          <a:noFill/>
          <a:ln w="9525">
            <a:noFill/>
            <a:miter lim="800000"/>
            <a:headEnd/>
            <a:tailEnd/>
          </a:ln>
        </p:spPr>
      </p:pic>
      <p:pic>
        <p:nvPicPr>
          <p:cNvPr id="21530" name="Picture 2" descr="$T_i = \left\{(s^1_i, a^1_i, r^1_i), ..., (s^{L_i}_i, a^{L_i}_i, r^{L_i}_i)\right\}$">
            <a:hlinkClick r:id="rId6"/>
          </p:cNvPr>
          <p:cNvPicPr>
            <a:picLocks noChangeAspect="1" noChangeArrowheads="1"/>
          </p:cNvPicPr>
          <p:nvPr/>
        </p:nvPicPr>
        <p:blipFill>
          <a:blip r:embed="rId7"/>
          <a:srcRect/>
          <a:stretch>
            <a:fillRect/>
          </a:stretch>
        </p:blipFill>
        <p:spPr bwMode="auto">
          <a:xfrm>
            <a:off x="389247" y="2590800"/>
            <a:ext cx="2971495" cy="228600"/>
          </a:xfrm>
          <a:prstGeom prst="rect">
            <a:avLst/>
          </a:prstGeom>
          <a:noFill/>
          <a:ln w="9525">
            <a:noFill/>
            <a:miter lim="800000"/>
            <a:headEnd/>
            <a:tailEnd/>
          </a:ln>
        </p:spPr>
      </p:pic>
      <p:sp>
        <p:nvSpPr>
          <p:cNvPr id="21531" name="Rectangle 52"/>
          <p:cNvSpPr>
            <a:spLocks noChangeArrowheads="1"/>
          </p:cNvSpPr>
          <p:nvPr/>
        </p:nvSpPr>
        <p:spPr bwMode="auto">
          <a:xfrm>
            <a:off x="257178" y="1957374"/>
            <a:ext cx="2076915" cy="369332"/>
          </a:xfrm>
          <a:prstGeom prst="rect">
            <a:avLst/>
          </a:prstGeom>
          <a:noFill/>
          <a:ln w="9525">
            <a:noFill/>
            <a:miter lim="800000"/>
            <a:headEnd/>
            <a:tailEnd/>
          </a:ln>
        </p:spPr>
        <p:txBody>
          <a:bodyPr wrap="none">
            <a:spAutoFit/>
          </a:bodyPr>
          <a:lstStyle/>
          <a:p>
            <a:pPr eaLnBrk="0" hangingPunct="0"/>
            <a:r>
              <a:rPr lang="en-US" sz="1800" i="1" dirty="0" smtClean="0">
                <a:solidFill>
                  <a:prstClr val="black"/>
                </a:solidFill>
                <a:latin typeface="Garamond" pitchFamily="18" charset="0"/>
                <a:ea typeface="+mn-ea"/>
              </a:rPr>
              <a:t>Practice Trajectory </a:t>
            </a:r>
            <a:r>
              <a:rPr lang="en-US" sz="1800" i="1" dirty="0">
                <a:solidFill>
                  <a:prstClr val="black"/>
                </a:solidFill>
                <a:latin typeface="Garamond" pitchFamily="18" charset="0"/>
                <a:ea typeface="+mn-ea"/>
              </a:rPr>
              <a:t>Data</a:t>
            </a:r>
          </a:p>
        </p:txBody>
      </p:sp>
      <p:sp>
        <p:nvSpPr>
          <p:cNvPr id="21532" name="TextBox 77"/>
          <p:cNvSpPr txBox="1">
            <a:spLocks noChangeArrowheads="1"/>
          </p:cNvSpPr>
          <p:nvPr/>
        </p:nvSpPr>
        <p:spPr bwMode="auto">
          <a:xfrm>
            <a:off x="990528" y="719124"/>
            <a:ext cx="2133382" cy="369332"/>
          </a:xfrm>
          <a:prstGeom prst="rect">
            <a:avLst/>
          </a:prstGeom>
          <a:noFill/>
          <a:ln w="9525">
            <a:noFill/>
            <a:miter lim="800000"/>
            <a:headEnd/>
            <a:tailEnd/>
          </a:ln>
        </p:spPr>
        <p:txBody>
          <a:bodyPr>
            <a:spAutoFit/>
          </a:bodyPr>
          <a:lstStyle/>
          <a:p>
            <a:pPr algn="ctr" eaLnBrk="0" hangingPunct="0"/>
            <a:r>
              <a:rPr lang="en-US" sz="1800" b="1" i="1">
                <a:solidFill>
                  <a:prstClr val="black"/>
                </a:solidFill>
                <a:latin typeface="Garamond" pitchFamily="18" charset="0"/>
                <a:ea typeface="+mn-ea"/>
              </a:rPr>
              <a:t>Practice Session</a:t>
            </a:r>
          </a:p>
        </p:txBody>
      </p:sp>
      <p:sp>
        <p:nvSpPr>
          <p:cNvPr id="29" name="Curved Up Arrow 28"/>
          <p:cNvSpPr/>
          <p:nvPr/>
        </p:nvSpPr>
        <p:spPr>
          <a:xfrm rot="10800000">
            <a:off x="3200400" y="833424"/>
            <a:ext cx="3429000" cy="457200"/>
          </a:xfrm>
          <a:prstGeom prst="curved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solidFill>
                <a:prstClr val="black"/>
              </a:solidFill>
            </a:endParaRPr>
          </a:p>
        </p:txBody>
      </p:sp>
      <p:grpSp>
        <p:nvGrpSpPr>
          <p:cNvPr id="21509" name="Group 44"/>
          <p:cNvGrpSpPr>
            <a:grpSpLocks/>
          </p:cNvGrpSpPr>
          <p:nvPr/>
        </p:nvGrpSpPr>
        <p:grpSpPr bwMode="auto">
          <a:xfrm>
            <a:off x="3276600" y="719155"/>
            <a:ext cx="5715000" cy="1671608"/>
            <a:chOff x="3276600" y="1981200"/>
            <a:chExt cx="5715000" cy="2228850"/>
          </a:xfrm>
        </p:grpSpPr>
        <p:grpSp>
          <p:nvGrpSpPr>
            <p:cNvPr id="21520" name="Group 29"/>
            <p:cNvGrpSpPr>
              <a:grpSpLocks/>
            </p:cNvGrpSpPr>
            <p:nvPr/>
          </p:nvGrpSpPr>
          <p:grpSpPr bwMode="auto">
            <a:xfrm>
              <a:off x="3276600" y="2438400"/>
              <a:ext cx="5715000" cy="1771650"/>
              <a:chOff x="3276600" y="2438400"/>
              <a:chExt cx="5715000" cy="1771650"/>
            </a:xfrm>
          </p:grpSpPr>
          <p:grpSp>
            <p:nvGrpSpPr>
              <p:cNvPr id="21522" name="Group 155"/>
              <p:cNvGrpSpPr>
                <a:grpSpLocks/>
              </p:cNvGrpSpPr>
              <p:nvPr/>
            </p:nvGrpSpPr>
            <p:grpSpPr bwMode="auto">
              <a:xfrm>
                <a:off x="6629400" y="2438400"/>
                <a:ext cx="2362200" cy="1771650"/>
                <a:chOff x="6629400" y="2438400"/>
                <a:chExt cx="2362200" cy="1771650"/>
              </a:xfrm>
            </p:grpSpPr>
            <p:pic>
              <p:nvPicPr>
                <p:cNvPr id="21524" name="Picture 33" descr="advice-gui.png"/>
                <p:cNvPicPr>
                  <a:picLocks noChangeAspect="1"/>
                </p:cNvPicPr>
                <p:nvPr/>
              </p:nvPicPr>
              <p:blipFill>
                <a:blip r:embed="rId8"/>
                <a:srcRect/>
                <a:stretch>
                  <a:fillRect/>
                </a:stretch>
              </p:blipFill>
              <p:spPr bwMode="auto">
                <a:xfrm>
                  <a:off x="6629400" y="2438400"/>
                  <a:ext cx="2362200" cy="1771650"/>
                </a:xfrm>
                <a:prstGeom prst="rect">
                  <a:avLst/>
                </a:prstGeom>
                <a:noFill/>
                <a:ln w="9525">
                  <a:noFill/>
                  <a:miter lim="800000"/>
                  <a:headEnd/>
                  <a:tailEnd/>
                </a:ln>
              </p:spPr>
            </p:pic>
            <p:sp>
              <p:nvSpPr>
                <p:cNvPr id="21525" name="TextBox 87"/>
                <p:cNvSpPr txBox="1">
                  <a:spLocks noChangeArrowheads="1"/>
                </p:cNvSpPr>
                <p:nvPr/>
              </p:nvSpPr>
              <p:spPr bwMode="auto">
                <a:xfrm>
                  <a:off x="6705600" y="2850118"/>
                  <a:ext cx="1794722" cy="492451"/>
                </a:xfrm>
                <a:prstGeom prst="rect">
                  <a:avLst/>
                </a:prstGeom>
                <a:noFill/>
                <a:ln w="9525">
                  <a:noFill/>
                  <a:miter lim="800000"/>
                  <a:headEnd/>
                  <a:tailEnd/>
                </a:ln>
              </p:spPr>
              <p:txBody>
                <a:bodyPr wrap="none">
                  <a:spAutoFit/>
                </a:bodyPr>
                <a:lstStyle/>
                <a:p>
                  <a:pPr eaLnBrk="0" hangingPunct="0"/>
                  <a:r>
                    <a:rPr lang="en-US" sz="1800" b="1" i="1">
                      <a:solidFill>
                        <a:prstClr val="black"/>
                      </a:solidFill>
                      <a:latin typeface="Garamond" pitchFamily="18" charset="0"/>
                      <a:ea typeface="+mn-ea"/>
                    </a:rPr>
                    <a:t>Advice Interface</a:t>
                  </a:r>
                </a:p>
              </p:txBody>
            </p:sp>
          </p:grpSp>
          <p:sp>
            <p:nvSpPr>
              <p:cNvPr id="27" name="Curved Up Arrow 26"/>
              <p:cNvSpPr/>
              <p:nvPr/>
            </p:nvSpPr>
            <p:spPr>
              <a:xfrm>
                <a:off x="3276600" y="3428986"/>
                <a:ext cx="3429000" cy="609611"/>
              </a:xfrm>
              <a:prstGeom prst="curved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solidFill>
                    <a:prstClr val="black"/>
                  </a:solidFill>
                </a:endParaRPr>
              </a:p>
            </p:txBody>
          </p:sp>
        </p:grpSp>
        <p:sp>
          <p:nvSpPr>
            <p:cNvPr id="21521" name="TextBox 43"/>
            <p:cNvSpPr txBox="1">
              <a:spLocks noChangeArrowheads="1"/>
            </p:cNvSpPr>
            <p:nvPr/>
          </p:nvSpPr>
          <p:spPr bwMode="auto">
            <a:xfrm>
              <a:off x="6705600" y="1981200"/>
              <a:ext cx="2133600" cy="492451"/>
            </a:xfrm>
            <a:prstGeom prst="rect">
              <a:avLst/>
            </a:prstGeom>
            <a:noFill/>
            <a:ln w="9525">
              <a:noFill/>
              <a:miter lim="800000"/>
              <a:headEnd/>
              <a:tailEnd/>
            </a:ln>
          </p:spPr>
          <p:txBody>
            <a:bodyPr>
              <a:spAutoFit/>
            </a:bodyPr>
            <a:lstStyle/>
            <a:p>
              <a:pPr algn="ctr" eaLnBrk="0" hangingPunct="0"/>
              <a:r>
                <a:rPr lang="en-US" sz="1800" b="1" i="1">
                  <a:solidFill>
                    <a:prstClr val="black"/>
                  </a:solidFill>
                  <a:latin typeface="Garamond" pitchFamily="18" charset="0"/>
                  <a:ea typeface="+mn-ea"/>
                </a:rPr>
                <a:t>Critique Session</a:t>
              </a:r>
            </a:p>
          </p:txBody>
        </p:sp>
      </p:grpSp>
      <p:sp>
        <p:nvSpPr>
          <p:cNvPr id="42" name="Rectangle 41"/>
          <p:cNvSpPr/>
          <p:nvPr/>
        </p:nvSpPr>
        <p:spPr>
          <a:xfrm>
            <a:off x="2667000" y="3426768"/>
            <a:ext cx="4495800" cy="821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solidFill>
                <a:prstClr val="white"/>
              </a:solidFill>
            </a:endParaRPr>
          </a:p>
        </p:txBody>
      </p:sp>
      <p:sp>
        <p:nvSpPr>
          <p:cNvPr id="21512" name="Rectangle 42"/>
          <p:cNvSpPr>
            <a:spLocks noChangeArrowheads="1"/>
          </p:cNvSpPr>
          <p:nvPr/>
        </p:nvSpPr>
        <p:spPr bwMode="auto">
          <a:xfrm>
            <a:off x="2133600" y="4575585"/>
            <a:ext cx="5334000" cy="461665"/>
          </a:xfrm>
          <a:prstGeom prst="rect">
            <a:avLst/>
          </a:prstGeom>
          <a:noFill/>
          <a:ln w="9525">
            <a:noFill/>
            <a:miter lim="800000"/>
            <a:headEnd/>
            <a:tailEnd/>
          </a:ln>
        </p:spPr>
        <p:txBody>
          <a:bodyPr>
            <a:spAutoFit/>
          </a:bodyPr>
          <a:lstStyle/>
          <a:p>
            <a:pPr algn="ctr" eaLnBrk="0" hangingPunct="0"/>
            <a:r>
              <a:rPr lang="en-US" b="1" i="1">
                <a:solidFill>
                  <a:prstClr val="black"/>
                </a:solidFill>
                <a:latin typeface="Garamond" pitchFamily="18" charset="0"/>
                <a:ea typeface="+mn-ea"/>
                <a:sym typeface="Symbol" pitchFamily="18" charset="2"/>
              </a:rPr>
              <a:t>Policy Parameters</a:t>
            </a:r>
            <a:r>
              <a:rPr lang="en-US" b="1" i="1">
                <a:solidFill>
                  <a:srgbClr val="FF0000"/>
                </a:solidFill>
                <a:latin typeface="Garamond" pitchFamily="18" charset="0"/>
                <a:ea typeface="+mn-ea"/>
                <a:sym typeface="Symbol" pitchFamily="18" charset="2"/>
              </a:rPr>
              <a:t> </a:t>
            </a:r>
            <a:endParaRPr lang="en-US" b="1" i="1">
              <a:solidFill>
                <a:srgbClr val="FF0000"/>
              </a:solidFill>
              <a:latin typeface="Garamond" pitchFamily="18" charset="0"/>
              <a:ea typeface="+mn-ea"/>
            </a:endParaRPr>
          </a:p>
        </p:txBody>
      </p:sp>
      <p:cxnSp>
        <p:nvCxnSpPr>
          <p:cNvPr id="45" name="Straight Arrow Connector 44"/>
          <p:cNvCxnSpPr/>
          <p:nvPr/>
        </p:nvCxnSpPr>
        <p:spPr>
          <a:xfrm rot="5400000">
            <a:off x="4733132" y="4542645"/>
            <a:ext cx="285750"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1516" name="Picture 2" descr="\begin{align*}&#10;T = \{T_1, \dots, T_N\}&#10;\end{align*}">
            <a:hlinkClick r:id="rId9"/>
          </p:cNvPr>
          <p:cNvPicPr>
            <a:picLocks noChangeAspect="1" noChangeArrowheads="1"/>
          </p:cNvPicPr>
          <p:nvPr/>
        </p:nvPicPr>
        <p:blipFill>
          <a:blip r:embed="rId10"/>
          <a:srcRect/>
          <a:stretch>
            <a:fillRect/>
          </a:stretch>
        </p:blipFill>
        <p:spPr bwMode="auto">
          <a:xfrm>
            <a:off x="381000" y="2338387"/>
            <a:ext cx="1600200" cy="157163"/>
          </a:xfrm>
          <a:prstGeom prst="rect">
            <a:avLst/>
          </a:prstGeom>
          <a:noFill/>
          <a:ln w="9525">
            <a:noFill/>
            <a:miter lim="800000"/>
            <a:headEnd/>
            <a:tailEnd/>
          </a:ln>
        </p:spPr>
      </p:pic>
      <p:sp>
        <p:nvSpPr>
          <p:cNvPr id="21517" name="Rectangle 32"/>
          <p:cNvSpPr>
            <a:spLocks noChangeArrowheads="1"/>
          </p:cNvSpPr>
          <p:nvPr/>
        </p:nvSpPr>
        <p:spPr bwMode="auto">
          <a:xfrm>
            <a:off x="6537349" y="2400300"/>
            <a:ext cx="1301959" cy="369332"/>
          </a:xfrm>
          <a:prstGeom prst="rect">
            <a:avLst/>
          </a:prstGeom>
          <a:noFill/>
          <a:ln w="9525">
            <a:noFill/>
            <a:miter lim="800000"/>
            <a:headEnd/>
            <a:tailEnd/>
          </a:ln>
        </p:spPr>
        <p:txBody>
          <a:bodyPr wrap="none">
            <a:spAutoFit/>
          </a:bodyPr>
          <a:lstStyle/>
          <a:p>
            <a:pPr eaLnBrk="0" hangingPunct="0"/>
            <a:r>
              <a:rPr lang="en-US" sz="1800" i="1" dirty="0">
                <a:solidFill>
                  <a:prstClr val="black"/>
                </a:solidFill>
                <a:latin typeface="Garamond" pitchFamily="18" charset="0"/>
                <a:ea typeface="+mn-ea"/>
              </a:rPr>
              <a:t>Critique Data</a:t>
            </a:r>
          </a:p>
        </p:txBody>
      </p:sp>
      <p:pic>
        <p:nvPicPr>
          <p:cNvPr id="21518" name="Picture 4" descr="\begin{align*}&#10;C = \{(s_1,c_1^+,c_1^-), \dots, (s_M,c_M^+,c_M^-)\}&#10;\end{align*}">
            <a:hlinkClick r:id="rId11"/>
          </p:cNvPr>
          <p:cNvPicPr>
            <a:picLocks noChangeAspect="1" noChangeArrowheads="1"/>
          </p:cNvPicPr>
          <p:nvPr/>
        </p:nvPicPr>
        <p:blipFill>
          <a:blip r:embed="rId12"/>
          <a:srcRect/>
          <a:stretch>
            <a:fillRect/>
          </a:stretch>
        </p:blipFill>
        <p:spPr bwMode="auto">
          <a:xfrm>
            <a:off x="5999163" y="2719400"/>
            <a:ext cx="3124200" cy="176213"/>
          </a:xfrm>
          <a:prstGeom prst="rect">
            <a:avLst/>
          </a:prstGeom>
          <a:noFill/>
          <a:ln w="9525">
            <a:noFill/>
            <a:miter lim="800000"/>
            <a:headEnd/>
            <a:tailEnd/>
          </a:ln>
        </p:spPr>
      </p:pic>
      <p:cxnSp>
        <p:nvCxnSpPr>
          <p:cNvPr id="30" name="Straight Arrow Connector 29"/>
          <p:cNvCxnSpPr/>
          <p:nvPr/>
        </p:nvCxnSpPr>
        <p:spPr>
          <a:xfrm>
            <a:off x="1754206" y="2909398"/>
            <a:ext cx="1751013" cy="4243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26" y="3886213"/>
            <a:ext cx="184731" cy="461665"/>
          </a:xfrm>
          <a:prstGeom prst="rect">
            <a:avLst/>
          </a:prstGeom>
          <a:noFill/>
        </p:spPr>
        <p:txBody>
          <a:bodyPr wrap="none" rtlCol="0">
            <a:spAutoFit/>
          </a:bodyPr>
          <a:lstStyle/>
          <a:p>
            <a:endParaRPr lang="en-US" dirty="0"/>
          </a:p>
        </p:txBody>
      </p:sp>
      <p:cxnSp>
        <p:nvCxnSpPr>
          <p:cNvPr id="35" name="Straight Arrow Connector 34"/>
          <p:cNvCxnSpPr/>
          <p:nvPr/>
        </p:nvCxnSpPr>
        <p:spPr>
          <a:xfrm flipH="1">
            <a:off x="5638800" y="3034536"/>
            <a:ext cx="1407348" cy="2992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368070" y="3562354"/>
            <a:ext cx="699230" cy="461665"/>
          </a:xfrm>
          <a:prstGeom prst="rect">
            <a:avLst/>
          </a:prstGeom>
          <a:noFill/>
        </p:spPr>
        <p:txBody>
          <a:bodyPr wrap="none" rtlCol="0">
            <a:spAutoFit/>
          </a:bodyPr>
          <a:lstStyle/>
          <a:p>
            <a:r>
              <a:rPr lang="en-US" dirty="0" smtClean="0"/>
              <a:t>???</a:t>
            </a:r>
            <a:endParaRPr lang="en-US" dirty="0"/>
          </a:p>
        </p:txBody>
      </p:sp>
    </p:spTree>
    <p:custDataLst>
      <p:tags r:id="rId1"/>
    </p:custDataLst>
    <p:extLst>
      <p:ext uri="{BB962C8B-B14F-4D97-AF65-F5344CB8AC3E}">
        <p14:creationId xmlns:p14="http://schemas.microsoft.com/office/powerpoint/2010/main" val="3127644029"/>
      </p:ext>
    </p:extLst>
  </p:cSld>
  <p:clrMapOvr>
    <a:masterClrMapping/>
  </p:clrMapOvr>
  <mc:AlternateContent xmlns:mc="http://schemas.openxmlformats.org/markup-compatibility/2006" xmlns:p14="http://schemas.microsoft.com/office/powerpoint/2010/main">
    <mc:Choice Requires="p14">
      <p:transition spd="slow" p14:dur="2000" advTm="32619"/>
    </mc:Choice>
    <mc:Fallback xmlns="">
      <p:transition spd="slow" advTm="326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1" grpId="0"/>
      <p:bldP spid="42" grpId="0" animBg="1"/>
      <p:bldP spid="21512" grpId="0"/>
      <p:bldP spid="2151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28600" y="9940"/>
                <a:ext cx="8763000" cy="514350"/>
              </a:xfrm>
              <a:prstGeom prst="rect">
                <a:avLst/>
              </a:prstGeom>
              <a:ln>
                <a:noFill/>
              </a:ln>
            </p:spPr>
            <p:txBody>
              <a:bodyPr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rPr>
                  <a:t>Solution Approach: Selecting </a:t>
                </a:r>
                <a14:m>
                  <m:oMath xmlns:m="http://schemas.openxmlformats.org/officeDocument/2006/math">
                    <m:r>
                      <a:rPr lang="en-US" sz="4000" b="1" i="1" smtClean="0">
                        <a:solidFill>
                          <a:srgbClr val="9BBB59">
                            <a:tint val="90000"/>
                            <a:satMod val="120000"/>
                          </a:srgbClr>
                        </a:solidFill>
                        <a:effectLst>
                          <a:outerShdw blurRad="38100" dist="25400" dir="5400000" algn="tl" rotWithShape="0">
                            <a:srgbClr val="000000">
                              <a:alpha val="43000"/>
                            </a:srgbClr>
                          </a:outerShdw>
                        </a:effectLst>
                        <a:latin typeface="Cambria Math"/>
                        <a:ea typeface="+mn-ea"/>
                      </a:rPr>
                      <m:t>𝜽</m:t>
                    </m:r>
                  </m:oMath>
                </a14:m>
                <a:endPar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endParaRPr>
              </a:p>
            </p:txBody>
          </p:sp>
        </mc:Choice>
        <mc:Fallback xmlns="">
          <p:sp>
            <p:nvSpPr>
              <p:cNvPr id="4" name="Rectangle 2"/>
              <p:cNvSpPr txBox="1">
                <a:spLocks noRot="1" noChangeAspect="1" noMove="1" noResize="1" noEditPoints="1" noAdjustHandles="1" noChangeArrowheads="1" noChangeShapeType="1" noTextEdit="1"/>
              </p:cNvSpPr>
              <p:nvPr/>
            </p:nvSpPr>
            <p:spPr>
              <a:xfrm>
                <a:off x="228600" y="9940"/>
                <a:ext cx="8763000" cy="514350"/>
              </a:xfrm>
              <a:prstGeom prst="rect">
                <a:avLst/>
              </a:prstGeom>
              <a:blipFill rotWithShape="1">
                <a:blip r:embed="rId3"/>
                <a:stretch>
                  <a:fillRect t="-41667" b="-65476"/>
                </a:stretch>
              </a:blipFill>
              <a:ln>
                <a:noFill/>
              </a:ln>
            </p:spPr>
            <p:txBody>
              <a:bodyPr/>
              <a:lstStyle/>
              <a:p>
                <a:r>
                  <a:rPr lang="en-US">
                    <a:noFill/>
                  </a:rPr>
                  <a:t> </a:t>
                </a:r>
              </a:p>
            </p:txBody>
          </p:sp>
        </mc:Fallback>
      </mc:AlternateContent>
      <p:grpSp>
        <p:nvGrpSpPr>
          <p:cNvPr id="21506" name="Group 82"/>
          <p:cNvGrpSpPr>
            <a:grpSpLocks/>
          </p:cNvGrpSpPr>
          <p:nvPr/>
        </p:nvGrpSpPr>
        <p:grpSpPr bwMode="auto">
          <a:xfrm>
            <a:off x="152400" y="742950"/>
            <a:ext cx="3103563" cy="2076450"/>
            <a:chOff x="257175" y="1981200"/>
            <a:chExt cx="3103880" cy="2768600"/>
          </a:xfrm>
        </p:grpSpPr>
        <p:pic>
          <p:nvPicPr>
            <p:cNvPr id="21529" name="Picture 34" descr="environment2.png"/>
            <p:cNvPicPr>
              <a:picLocks noChangeAspect="1"/>
            </p:cNvPicPr>
            <p:nvPr/>
          </p:nvPicPr>
          <p:blipFill>
            <a:blip r:embed="rId4">
              <a:lum bright="62000" contrast="100000"/>
            </a:blip>
            <a:srcRect/>
            <a:stretch>
              <a:fillRect/>
            </a:stretch>
          </p:blipFill>
          <p:spPr bwMode="auto">
            <a:xfrm>
              <a:off x="1066800" y="2426677"/>
              <a:ext cx="2286000" cy="1230923"/>
            </a:xfrm>
            <a:prstGeom prst="rect">
              <a:avLst/>
            </a:prstGeom>
            <a:noFill/>
            <a:ln w="9525">
              <a:noFill/>
              <a:miter lim="800000"/>
              <a:headEnd/>
              <a:tailEnd/>
            </a:ln>
          </p:spPr>
        </p:pic>
        <p:pic>
          <p:nvPicPr>
            <p:cNvPr id="21530" name="Picture 2" descr="$T_i = \left\{(s^1_i, a^1_i, r^1_i), ..., (s^{L_i}_i, a^{L_i}_i, r^{L_i}_i)\right\}$">
              <a:hlinkClick r:id="rId5"/>
            </p:cNvPr>
            <p:cNvPicPr>
              <a:picLocks noChangeAspect="1" noChangeArrowheads="1"/>
            </p:cNvPicPr>
            <p:nvPr/>
          </p:nvPicPr>
          <p:blipFill>
            <a:blip r:embed="rId6"/>
            <a:srcRect/>
            <a:stretch>
              <a:fillRect/>
            </a:stretch>
          </p:blipFill>
          <p:spPr bwMode="auto">
            <a:xfrm>
              <a:off x="389256" y="4445000"/>
              <a:ext cx="2971799" cy="304800"/>
            </a:xfrm>
            <a:prstGeom prst="rect">
              <a:avLst/>
            </a:prstGeom>
            <a:noFill/>
            <a:ln w="9525">
              <a:noFill/>
              <a:miter lim="800000"/>
              <a:headEnd/>
              <a:tailEnd/>
            </a:ln>
          </p:spPr>
        </p:pic>
        <p:sp>
          <p:nvSpPr>
            <p:cNvPr id="21531" name="Rectangle 52"/>
            <p:cNvSpPr>
              <a:spLocks noChangeArrowheads="1"/>
            </p:cNvSpPr>
            <p:nvPr/>
          </p:nvSpPr>
          <p:spPr bwMode="auto">
            <a:xfrm>
              <a:off x="257175" y="3632200"/>
              <a:ext cx="2077127" cy="492443"/>
            </a:xfrm>
            <a:prstGeom prst="rect">
              <a:avLst/>
            </a:prstGeom>
            <a:noFill/>
            <a:ln w="9525">
              <a:noFill/>
              <a:miter lim="800000"/>
              <a:headEnd/>
              <a:tailEnd/>
            </a:ln>
          </p:spPr>
          <p:txBody>
            <a:bodyPr wrap="none">
              <a:spAutoFit/>
            </a:bodyPr>
            <a:lstStyle/>
            <a:p>
              <a:pPr eaLnBrk="0" hangingPunct="0"/>
              <a:r>
                <a:rPr lang="en-US" sz="1800" i="1" dirty="0" smtClean="0">
                  <a:solidFill>
                    <a:prstClr val="black"/>
                  </a:solidFill>
                  <a:latin typeface="Garamond" pitchFamily="18" charset="0"/>
                  <a:ea typeface="+mn-ea"/>
                </a:rPr>
                <a:t>Practice Trajectory </a:t>
              </a:r>
              <a:r>
                <a:rPr lang="en-US" sz="1800" i="1" dirty="0">
                  <a:solidFill>
                    <a:prstClr val="black"/>
                  </a:solidFill>
                  <a:latin typeface="Garamond" pitchFamily="18" charset="0"/>
                  <a:ea typeface="+mn-ea"/>
                </a:rPr>
                <a:t>Data</a:t>
              </a:r>
            </a:p>
          </p:txBody>
        </p:sp>
        <p:sp>
          <p:nvSpPr>
            <p:cNvPr id="21532" name="TextBox 77"/>
            <p:cNvSpPr txBox="1">
              <a:spLocks noChangeArrowheads="1"/>
            </p:cNvSpPr>
            <p:nvPr/>
          </p:nvSpPr>
          <p:spPr bwMode="auto">
            <a:xfrm>
              <a:off x="990600" y="1981200"/>
              <a:ext cx="2133600" cy="492443"/>
            </a:xfrm>
            <a:prstGeom prst="rect">
              <a:avLst/>
            </a:prstGeom>
            <a:noFill/>
            <a:ln w="9525">
              <a:noFill/>
              <a:miter lim="800000"/>
              <a:headEnd/>
              <a:tailEnd/>
            </a:ln>
          </p:spPr>
          <p:txBody>
            <a:bodyPr>
              <a:spAutoFit/>
            </a:bodyPr>
            <a:lstStyle/>
            <a:p>
              <a:pPr algn="ctr" eaLnBrk="0" hangingPunct="0"/>
              <a:r>
                <a:rPr lang="en-US" sz="1800" b="1" i="1">
                  <a:solidFill>
                    <a:prstClr val="black"/>
                  </a:solidFill>
                  <a:latin typeface="Garamond" pitchFamily="18" charset="0"/>
                  <a:ea typeface="+mn-ea"/>
                </a:rPr>
                <a:t>Practice Session</a:t>
              </a:r>
            </a:p>
          </p:txBody>
        </p:sp>
      </p:grpSp>
      <p:sp>
        <p:nvSpPr>
          <p:cNvPr id="29" name="Curved Up Arrow 28"/>
          <p:cNvSpPr/>
          <p:nvPr/>
        </p:nvSpPr>
        <p:spPr>
          <a:xfrm rot="10800000">
            <a:off x="3200400" y="857250"/>
            <a:ext cx="3429000" cy="457200"/>
          </a:xfrm>
          <a:prstGeom prst="curved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solidFill>
                <a:prstClr val="black"/>
              </a:solidFill>
            </a:endParaRPr>
          </a:p>
        </p:txBody>
      </p:sp>
      <p:grpSp>
        <p:nvGrpSpPr>
          <p:cNvPr id="21509" name="Group 44"/>
          <p:cNvGrpSpPr>
            <a:grpSpLocks/>
          </p:cNvGrpSpPr>
          <p:nvPr/>
        </p:nvGrpSpPr>
        <p:grpSpPr bwMode="auto">
          <a:xfrm>
            <a:off x="3276600" y="742981"/>
            <a:ext cx="5715000" cy="1671608"/>
            <a:chOff x="3276600" y="1981200"/>
            <a:chExt cx="5715000" cy="2228850"/>
          </a:xfrm>
        </p:grpSpPr>
        <p:grpSp>
          <p:nvGrpSpPr>
            <p:cNvPr id="21520" name="Group 29"/>
            <p:cNvGrpSpPr>
              <a:grpSpLocks/>
            </p:cNvGrpSpPr>
            <p:nvPr/>
          </p:nvGrpSpPr>
          <p:grpSpPr bwMode="auto">
            <a:xfrm>
              <a:off x="3276600" y="2438400"/>
              <a:ext cx="5715000" cy="1771650"/>
              <a:chOff x="3276600" y="2438400"/>
              <a:chExt cx="5715000" cy="1771650"/>
            </a:xfrm>
          </p:grpSpPr>
          <p:grpSp>
            <p:nvGrpSpPr>
              <p:cNvPr id="21522" name="Group 155"/>
              <p:cNvGrpSpPr>
                <a:grpSpLocks/>
              </p:cNvGrpSpPr>
              <p:nvPr/>
            </p:nvGrpSpPr>
            <p:grpSpPr bwMode="auto">
              <a:xfrm>
                <a:off x="6629400" y="2438400"/>
                <a:ext cx="2362200" cy="1771650"/>
                <a:chOff x="6629400" y="2438400"/>
                <a:chExt cx="2362200" cy="1771650"/>
              </a:xfrm>
            </p:grpSpPr>
            <p:pic>
              <p:nvPicPr>
                <p:cNvPr id="21524" name="Picture 33" descr="advice-gui.png"/>
                <p:cNvPicPr>
                  <a:picLocks noChangeAspect="1"/>
                </p:cNvPicPr>
                <p:nvPr/>
              </p:nvPicPr>
              <p:blipFill>
                <a:blip r:embed="rId7"/>
                <a:srcRect/>
                <a:stretch>
                  <a:fillRect/>
                </a:stretch>
              </p:blipFill>
              <p:spPr bwMode="auto">
                <a:xfrm>
                  <a:off x="6629400" y="2438400"/>
                  <a:ext cx="2362200" cy="1771650"/>
                </a:xfrm>
                <a:prstGeom prst="rect">
                  <a:avLst/>
                </a:prstGeom>
                <a:noFill/>
                <a:ln w="9525">
                  <a:noFill/>
                  <a:miter lim="800000"/>
                  <a:headEnd/>
                  <a:tailEnd/>
                </a:ln>
              </p:spPr>
            </p:pic>
            <p:sp>
              <p:nvSpPr>
                <p:cNvPr id="21525" name="TextBox 87"/>
                <p:cNvSpPr txBox="1">
                  <a:spLocks noChangeArrowheads="1"/>
                </p:cNvSpPr>
                <p:nvPr/>
              </p:nvSpPr>
              <p:spPr bwMode="auto">
                <a:xfrm>
                  <a:off x="6705600" y="2850118"/>
                  <a:ext cx="1794722" cy="492451"/>
                </a:xfrm>
                <a:prstGeom prst="rect">
                  <a:avLst/>
                </a:prstGeom>
                <a:noFill/>
                <a:ln w="9525">
                  <a:noFill/>
                  <a:miter lim="800000"/>
                  <a:headEnd/>
                  <a:tailEnd/>
                </a:ln>
              </p:spPr>
              <p:txBody>
                <a:bodyPr wrap="none">
                  <a:spAutoFit/>
                </a:bodyPr>
                <a:lstStyle/>
                <a:p>
                  <a:pPr eaLnBrk="0" hangingPunct="0"/>
                  <a:r>
                    <a:rPr lang="en-US" sz="1800" b="1" i="1">
                      <a:solidFill>
                        <a:prstClr val="black"/>
                      </a:solidFill>
                      <a:latin typeface="Garamond" pitchFamily="18" charset="0"/>
                      <a:ea typeface="+mn-ea"/>
                    </a:rPr>
                    <a:t>Advice Interface</a:t>
                  </a:r>
                </a:p>
              </p:txBody>
            </p:sp>
          </p:grpSp>
          <p:sp>
            <p:nvSpPr>
              <p:cNvPr id="27" name="Curved Up Arrow 26"/>
              <p:cNvSpPr/>
              <p:nvPr/>
            </p:nvSpPr>
            <p:spPr>
              <a:xfrm>
                <a:off x="3276600" y="3428986"/>
                <a:ext cx="3429000" cy="609611"/>
              </a:xfrm>
              <a:prstGeom prst="curved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solidFill>
                    <a:prstClr val="black"/>
                  </a:solidFill>
                </a:endParaRPr>
              </a:p>
            </p:txBody>
          </p:sp>
        </p:grpSp>
        <p:sp>
          <p:nvSpPr>
            <p:cNvPr id="21521" name="TextBox 43"/>
            <p:cNvSpPr txBox="1">
              <a:spLocks noChangeArrowheads="1"/>
            </p:cNvSpPr>
            <p:nvPr/>
          </p:nvSpPr>
          <p:spPr bwMode="auto">
            <a:xfrm>
              <a:off x="6705600" y="1981200"/>
              <a:ext cx="2133600" cy="492451"/>
            </a:xfrm>
            <a:prstGeom prst="rect">
              <a:avLst/>
            </a:prstGeom>
            <a:noFill/>
            <a:ln w="9525">
              <a:noFill/>
              <a:miter lim="800000"/>
              <a:headEnd/>
              <a:tailEnd/>
            </a:ln>
          </p:spPr>
          <p:txBody>
            <a:bodyPr>
              <a:spAutoFit/>
            </a:bodyPr>
            <a:lstStyle/>
            <a:p>
              <a:pPr algn="ctr" eaLnBrk="0" hangingPunct="0"/>
              <a:r>
                <a:rPr lang="en-US" sz="1800" b="1" i="1">
                  <a:solidFill>
                    <a:prstClr val="black"/>
                  </a:solidFill>
                  <a:latin typeface="Garamond" pitchFamily="18" charset="0"/>
                  <a:ea typeface="+mn-ea"/>
                </a:rPr>
                <a:t>Critique Session</a:t>
              </a:r>
            </a:p>
          </p:txBody>
        </p:sp>
      </p:grpSp>
      <p:sp>
        <p:nvSpPr>
          <p:cNvPr id="42" name="Rectangle 41"/>
          <p:cNvSpPr/>
          <p:nvPr/>
        </p:nvSpPr>
        <p:spPr>
          <a:xfrm>
            <a:off x="2667000" y="3426768"/>
            <a:ext cx="4648200" cy="821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solidFill>
                <a:prstClr val="white"/>
              </a:solidFill>
            </a:endParaRPr>
          </a:p>
        </p:txBody>
      </p:sp>
      <p:sp>
        <p:nvSpPr>
          <p:cNvPr id="21512" name="Rectangle 42"/>
          <p:cNvSpPr>
            <a:spLocks noChangeArrowheads="1"/>
          </p:cNvSpPr>
          <p:nvPr/>
        </p:nvSpPr>
        <p:spPr bwMode="auto">
          <a:xfrm>
            <a:off x="2133600" y="4575585"/>
            <a:ext cx="5334000" cy="461665"/>
          </a:xfrm>
          <a:prstGeom prst="rect">
            <a:avLst/>
          </a:prstGeom>
          <a:noFill/>
          <a:ln w="9525">
            <a:noFill/>
            <a:miter lim="800000"/>
            <a:headEnd/>
            <a:tailEnd/>
          </a:ln>
        </p:spPr>
        <p:txBody>
          <a:bodyPr>
            <a:spAutoFit/>
          </a:bodyPr>
          <a:lstStyle/>
          <a:p>
            <a:pPr algn="ctr" eaLnBrk="0" hangingPunct="0"/>
            <a:r>
              <a:rPr lang="en-US" b="1" i="1" dirty="0">
                <a:solidFill>
                  <a:prstClr val="black"/>
                </a:solidFill>
                <a:latin typeface="Garamond" pitchFamily="18" charset="0"/>
                <a:ea typeface="+mn-ea"/>
                <a:sym typeface="Symbol" pitchFamily="18" charset="2"/>
              </a:rPr>
              <a:t>Policy Parameters</a:t>
            </a:r>
            <a:r>
              <a:rPr lang="en-US" b="1" i="1" dirty="0">
                <a:solidFill>
                  <a:srgbClr val="FF0000"/>
                </a:solidFill>
                <a:latin typeface="Garamond" pitchFamily="18" charset="0"/>
                <a:ea typeface="+mn-ea"/>
                <a:sym typeface="Symbol" pitchFamily="18" charset="2"/>
              </a:rPr>
              <a:t> </a:t>
            </a:r>
            <a:endParaRPr lang="en-US" b="1" i="1" dirty="0">
              <a:solidFill>
                <a:srgbClr val="FF0000"/>
              </a:solidFill>
              <a:latin typeface="Garamond" pitchFamily="18" charset="0"/>
              <a:ea typeface="+mn-ea"/>
            </a:endParaRPr>
          </a:p>
        </p:txBody>
      </p:sp>
      <p:cxnSp>
        <p:nvCxnSpPr>
          <p:cNvPr id="45" name="Straight Arrow Connector 44"/>
          <p:cNvCxnSpPr/>
          <p:nvPr/>
        </p:nvCxnSpPr>
        <p:spPr>
          <a:xfrm rot="5400000">
            <a:off x="4733132" y="4542645"/>
            <a:ext cx="285750"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1516" name="Picture 2" descr="\begin{align*}&#10;T = \{T_1, \dots, T_N\}&#10;\end{align*}">
            <a:hlinkClick r:id="rId8"/>
          </p:cNvPr>
          <p:cNvPicPr>
            <a:picLocks noChangeAspect="1" noChangeArrowheads="1"/>
          </p:cNvPicPr>
          <p:nvPr/>
        </p:nvPicPr>
        <p:blipFill>
          <a:blip r:embed="rId9"/>
          <a:srcRect/>
          <a:stretch>
            <a:fillRect/>
          </a:stretch>
        </p:blipFill>
        <p:spPr bwMode="auto">
          <a:xfrm>
            <a:off x="381000" y="2362213"/>
            <a:ext cx="1600200" cy="157163"/>
          </a:xfrm>
          <a:prstGeom prst="rect">
            <a:avLst/>
          </a:prstGeom>
          <a:noFill/>
          <a:ln w="9525">
            <a:noFill/>
            <a:miter lim="800000"/>
            <a:headEnd/>
            <a:tailEnd/>
          </a:ln>
        </p:spPr>
      </p:pic>
      <p:sp>
        <p:nvSpPr>
          <p:cNvPr id="21517" name="Rectangle 32"/>
          <p:cNvSpPr>
            <a:spLocks noChangeArrowheads="1"/>
          </p:cNvSpPr>
          <p:nvPr/>
        </p:nvSpPr>
        <p:spPr bwMode="auto">
          <a:xfrm>
            <a:off x="6537349" y="2400300"/>
            <a:ext cx="1301959" cy="369332"/>
          </a:xfrm>
          <a:prstGeom prst="rect">
            <a:avLst/>
          </a:prstGeom>
          <a:noFill/>
          <a:ln w="9525">
            <a:noFill/>
            <a:miter lim="800000"/>
            <a:headEnd/>
            <a:tailEnd/>
          </a:ln>
        </p:spPr>
        <p:txBody>
          <a:bodyPr wrap="none">
            <a:spAutoFit/>
          </a:bodyPr>
          <a:lstStyle/>
          <a:p>
            <a:pPr eaLnBrk="0" hangingPunct="0"/>
            <a:r>
              <a:rPr lang="en-US" sz="1800" i="1">
                <a:solidFill>
                  <a:prstClr val="black"/>
                </a:solidFill>
                <a:latin typeface="Garamond" pitchFamily="18" charset="0"/>
                <a:ea typeface="+mn-ea"/>
              </a:rPr>
              <a:t>Critique Data</a:t>
            </a:r>
          </a:p>
        </p:txBody>
      </p:sp>
      <p:pic>
        <p:nvPicPr>
          <p:cNvPr id="21518" name="Picture 4" descr="\begin{align*}&#10;C = \{(s_1,c_1^+,c_1^-), \dots, (s_M,c_M^+,c_M^-)\}&#10;\end{align*}">
            <a:hlinkClick r:id="rId10"/>
          </p:cNvPr>
          <p:cNvPicPr>
            <a:picLocks noChangeAspect="1" noChangeArrowheads="1"/>
          </p:cNvPicPr>
          <p:nvPr/>
        </p:nvPicPr>
        <p:blipFill>
          <a:blip r:embed="rId11"/>
          <a:srcRect/>
          <a:stretch>
            <a:fillRect/>
          </a:stretch>
        </p:blipFill>
        <p:spPr bwMode="auto">
          <a:xfrm>
            <a:off x="5999163" y="2719400"/>
            <a:ext cx="3124200" cy="176213"/>
          </a:xfrm>
          <a:prstGeom prst="rect">
            <a:avLst/>
          </a:prstGeom>
          <a:noFill/>
          <a:ln w="9525">
            <a:noFill/>
            <a:miter lim="800000"/>
            <a:headEnd/>
            <a:tailEnd/>
          </a:ln>
        </p:spPr>
      </p:pic>
      <p:cxnSp>
        <p:nvCxnSpPr>
          <p:cNvPr id="30" name="Straight Arrow Connector 29"/>
          <p:cNvCxnSpPr/>
          <p:nvPr/>
        </p:nvCxnSpPr>
        <p:spPr>
          <a:xfrm>
            <a:off x="1754206" y="2909398"/>
            <a:ext cx="1751013" cy="4243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26" y="3886213"/>
            <a:ext cx="184731" cy="461665"/>
          </a:xfrm>
          <a:prstGeom prst="rect">
            <a:avLst/>
          </a:prstGeom>
          <a:noFill/>
        </p:spPr>
        <p:txBody>
          <a:bodyPr wrap="none" rtlCol="0">
            <a:spAutoFit/>
          </a:bodyPr>
          <a:lstStyle/>
          <a:p>
            <a:endParaRPr lang="en-US" dirty="0"/>
          </a:p>
        </p:txBody>
      </p:sp>
      <p:cxnSp>
        <p:nvCxnSpPr>
          <p:cNvPr id="35" name="Straight Arrow Connector 34"/>
          <p:cNvCxnSpPr/>
          <p:nvPr/>
        </p:nvCxnSpPr>
        <p:spPr>
          <a:xfrm flipH="1">
            <a:off x="5638800" y="3034536"/>
            <a:ext cx="1407348" cy="2992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p:cNvSpPr txBox="1"/>
              <p:nvPr/>
            </p:nvSpPr>
            <p:spPr>
              <a:xfrm>
                <a:off x="2667002" y="3486150"/>
                <a:ext cx="4716099" cy="584775"/>
              </a:xfrm>
              <a:prstGeom prst="rect">
                <a:avLst/>
              </a:prstGeom>
              <a:noFill/>
            </p:spPr>
            <p:txBody>
              <a:bodyPr wrap="none" rtlCol="0">
                <a:spAutoFit/>
              </a:bodyPr>
              <a:lstStyle/>
              <a:p>
                <a:r>
                  <a:rPr lang="en-US" sz="1600" dirty="0" smtClean="0"/>
                  <a:t>1)  Define objective function </a:t>
                </a:r>
                <a:r>
                  <a:rPr lang="en-US" sz="1600" i="1" dirty="0" smtClean="0"/>
                  <a:t>J</a:t>
                </a:r>
                <a14:m>
                  <m:oMath xmlns:m="http://schemas.openxmlformats.org/officeDocument/2006/math">
                    <m:d>
                      <m:dPr>
                        <m:ctrlPr>
                          <a:rPr lang="en-US" sz="1600" b="0" i="1" smtClean="0">
                            <a:latin typeface="Cambria Math" panose="02040503050406030204" pitchFamily="18" charset="0"/>
                          </a:rPr>
                        </m:ctrlPr>
                      </m:dPr>
                      <m:e>
                        <m:r>
                          <a:rPr lang="en-US" sz="1600" b="0" i="1" smtClean="0">
                            <a:latin typeface="Cambria Math"/>
                          </a:rPr>
                          <m:t>𝜃</m:t>
                        </m:r>
                        <m:r>
                          <a:rPr lang="en-US" sz="1600" b="0" i="1" smtClean="0">
                            <a:latin typeface="Cambria Math"/>
                          </a:rPr>
                          <m:t>,</m:t>
                        </m:r>
                        <m:r>
                          <a:rPr lang="en-US" sz="1600" b="0" i="1" smtClean="0">
                            <a:latin typeface="Cambria Math"/>
                          </a:rPr>
                          <m:t>𝐶</m:t>
                        </m:r>
                        <m:r>
                          <a:rPr lang="en-US" sz="1600" b="0" i="1" smtClean="0">
                            <a:latin typeface="Cambria Math"/>
                          </a:rPr>
                          <m:t>,</m:t>
                        </m:r>
                        <m:r>
                          <a:rPr lang="en-US" sz="1600" b="0" i="1" smtClean="0">
                            <a:latin typeface="Cambria Math"/>
                          </a:rPr>
                          <m:t>𝑇</m:t>
                        </m:r>
                      </m:e>
                    </m:d>
                  </m:oMath>
                </a14:m>
                <a:endParaRPr lang="en-US" sz="1600" b="0" i="1" dirty="0" smtClean="0"/>
              </a:p>
              <a:p>
                <a:r>
                  <a:rPr lang="en-US" sz="1600" dirty="0" smtClean="0"/>
                  <a:t>2)  Optimize </a:t>
                </a:r>
                <a:r>
                  <a:rPr lang="en-US" sz="1600" i="1" dirty="0"/>
                  <a:t>J</a:t>
                </a:r>
                <a14:m>
                  <m:oMath xmlns:m="http://schemas.openxmlformats.org/officeDocument/2006/math">
                    <m:d>
                      <m:dPr>
                        <m:ctrlPr>
                          <a:rPr lang="en-US" sz="1600" i="1">
                            <a:latin typeface="Cambria Math" panose="02040503050406030204" pitchFamily="18" charset="0"/>
                          </a:rPr>
                        </m:ctrlPr>
                      </m:dPr>
                      <m:e>
                        <m:r>
                          <a:rPr lang="en-US" sz="1600" i="1">
                            <a:latin typeface="Cambria Math"/>
                          </a:rPr>
                          <m:t>𝜃</m:t>
                        </m:r>
                        <m:r>
                          <a:rPr lang="en-US" sz="1600" i="1">
                            <a:latin typeface="Cambria Math"/>
                          </a:rPr>
                          <m:t>,</m:t>
                        </m:r>
                        <m:r>
                          <a:rPr lang="en-US" sz="1600" i="1">
                            <a:latin typeface="Cambria Math"/>
                          </a:rPr>
                          <m:t>𝐶</m:t>
                        </m:r>
                        <m:r>
                          <a:rPr lang="en-US" sz="1600" i="1">
                            <a:latin typeface="Cambria Math"/>
                          </a:rPr>
                          <m:t>,</m:t>
                        </m:r>
                        <m:r>
                          <a:rPr lang="en-US" sz="1600" i="1">
                            <a:latin typeface="Cambria Math"/>
                          </a:rPr>
                          <m:t>𝑇</m:t>
                        </m:r>
                      </m:e>
                    </m:d>
                    <m:r>
                      <a:rPr lang="en-US" sz="1600" i="1">
                        <a:latin typeface="Cambria Math"/>
                      </a:rPr>
                      <m:t> </m:t>
                    </m:r>
                    <m:r>
                      <a:rPr lang="en-US" sz="1600" b="0" i="0" smtClean="0">
                        <a:latin typeface="Cambria Math"/>
                      </a:rPr>
                      <m:t> </m:t>
                    </m:r>
                  </m:oMath>
                </a14:m>
                <a:r>
                  <a:rPr lang="en-US" sz="1600" dirty="0" smtClean="0"/>
                  <a:t>over </a:t>
                </a:r>
                <a14:m>
                  <m:oMath xmlns:m="http://schemas.openxmlformats.org/officeDocument/2006/math">
                    <m:r>
                      <a:rPr lang="en-US" sz="1600" b="0" i="1" smtClean="0">
                        <a:latin typeface="Cambria Math"/>
                      </a:rPr>
                      <m:t>𝜃</m:t>
                    </m:r>
                  </m:oMath>
                </a14:m>
                <a:r>
                  <a:rPr lang="en-US" sz="1600" dirty="0" smtClean="0"/>
                  <a:t> via gradient ascent</a:t>
                </a:r>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002" y="3486150"/>
                <a:ext cx="4716099" cy="584775"/>
              </a:xfrm>
              <a:prstGeom prst="rect">
                <a:avLst/>
              </a:prstGeom>
              <a:blipFill rotWithShape="0">
                <a:blip r:embed="rId12"/>
                <a:stretch>
                  <a:fillRect l="-776" t="-3125" b="-12500"/>
                </a:stretch>
              </a:blipFill>
            </p:spPr>
            <p:txBody>
              <a:bodyPr/>
              <a:lstStyle/>
              <a:p>
                <a:r>
                  <a:rPr lang="en-US">
                    <a:noFill/>
                  </a:rPr>
                  <a:t> </a:t>
                </a:r>
              </a:p>
            </p:txBody>
          </p:sp>
        </mc:Fallback>
      </mc:AlternateContent>
    </p:spTree>
    <p:extLst>
      <p:ext uri="{BB962C8B-B14F-4D97-AF65-F5344CB8AC3E}">
        <p14:creationId xmlns:p14="http://schemas.microsoft.com/office/powerpoint/2010/main" val="894945112"/>
      </p:ext>
    </p:extLst>
  </p:cSld>
  <p:clrMapOvr>
    <a:masterClrMapping/>
  </p:clrMapOvr>
  <mc:AlternateContent xmlns:mc="http://schemas.openxmlformats.org/markup-compatibility/2006" xmlns:p14="http://schemas.microsoft.com/office/powerpoint/2010/main">
    <mc:Choice Requires="p14">
      <p:transition spd="slow" p14:dur="2000" advTm="20606"/>
    </mc:Choice>
    <mc:Fallback xmlns="">
      <p:transition spd="slow" advTm="2060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28600" y="57150"/>
            <a:ext cx="8763000" cy="314740"/>
          </a:xfrm>
          <a:prstGeom prst="rect">
            <a:avLst/>
          </a:prstGeom>
          <a:ln>
            <a:noFill/>
          </a:ln>
        </p:spPr>
        <p:txBody>
          <a:bodyPr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rPr>
              <a:t>Aside: Gradient Ascent</a:t>
            </a:r>
            <a:endParaRPr lang="en-US"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endParaRPr>
          </a:p>
        </p:txBody>
      </p:sp>
      <p:sp>
        <p:nvSpPr>
          <p:cNvPr id="9" name="TextBox 3"/>
          <p:cNvSpPr txBox="1">
            <a:spLocks noChangeArrowheads="1"/>
          </p:cNvSpPr>
          <p:nvPr/>
        </p:nvSpPr>
        <p:spPr bwMode="auto">
          <a:xfrm>
            <a:off x="2379134" y="3196558"/>
            <a:ext cx="5029200" cy="1754326"/>
          </a:xfrm>
          <a:prstGeom prst="rect">
            <a:avLst/>
          </a:prstGeom>
          <a:noFill/>
          <a:ln w="9525">
            <a:noFill/>
            <a:miter lim="800000"/>
            <a:headEnd/>
            <a:tailEnd/>
          </a:ln>
        </p:spPr>
        <p:txBody>
          <a:bodyPr wrap="square">
            <a:spAutoFit/>
          </a:bodyPr>
          <a:lstStyle/>
          <a:p>
            <a:pPr lvl="1" eaLnBrk="0" hangingPunct="0">
              <a:buFont typeface="Wingdings" pitchFamily="2" charset="2"/>
              <a:buChar char="q"/>
            </a:pPr>
            <a:r>
              <a:rPr lang="en-US" sz="1800" dirty="0" smtClean="0">
                <a:solidFill>
                  <a:prstClr val="black"/>
                </a:solidFill>
                <a:latin typeface="Garamond" pitchFamily="18" charset="0"/>
                <a:ea typeface="+mn-ea"/>
              </a:rPr>
              <a:t> Initialize                to a random value</a:t>
            </a:r>
          </a:p>
          <a:p>
            <a:pPr lvl="1" eaLnBrk="0" hangingPunct="0">
              <a:buFont typeface="Wingdings" pitchFamily="2" charset="2"/>
              <a:buChar char="q"/>
            </a:pPr>
            <a:endParaRPr lang="en-US" sz="1800" dirty="0">
              <a:solidFill>
                <a:prstClr val="black"/>
              </a:solidFill>
              <a:latin typeface="Garamond" pitchFamily="18" charset="0"/>
              <a:ea typeface="+mn-ea"/>
            </a:endParaRPr>
          </a:p>
          <a:p>
            <a:pPr lvl="1" eaLnBrk="0" hangingPunct="0">
              <a:buFont typeface="Wingdings" pitchFamily="2" charset="2"/>
              <a:buChar char="q"/>
            </a:pPr>
            <a:r>
              <a:rPr lang="en-US" sz="1800" dirty="0" smtClean="0">
                <a:solidFill>
                  <a:prstClr val="black"/>
                </a:solidFill>
                <a:latin typeface="Garamond" pitchFamily="18" charset="0"/>
                <a:ea typeface="+mn-ea"/>
              </a:rPr>
              <a:t> Repeat until stopping condition</a:t>
            </a:r>
          </a:p>
          <a:p>
            <a:pPr lvl="1" eaLnBrk="0" hangingPunct="0"/>
            <a:r>
              <a:rPr lang="en-US" sz="1800" dirty="0" smtClean="0">
                <a:solidFill>
                  <a:prstClr val="black"/>
                </a:solidFill>
                <a:latin typeface="Garamond" pitchFamily="18" charset="0"/>
                <a:ea typeface="+mn-ea"/>
              </a:rPr>
              <a:t> </a:t>
            </a:r>
            <a:endParaRPr lang="en-US" sz="1800" dirty="0">
              <a:solidFill>
                <a:prstClr val="black"/>
              </a:solidFill>
              <a:latin typeface="Garamond" pitchFamily="18" charset="0"/>
              <a:ea typeface="+mn-ea"/>
            </a:endParaRPr>
          </a:p>
          <a:p>
            <a:pPr marL="742950" lvl="1" indent="-285750" eaLnBrk="0" hangingPunct="0">
              <a:buFont typeface="Wingdings" panose="05000000000000000000" pitchFamily="2" charset="2"/>
              <a:buChar char="q"/>
            </a:pPr>
            <a:endParaRPr lang="en-US" sz="1800" dirty="0" smtClean="0">
              <a:solidFill>
                <a:prstClr val="black"/>
              </a:solidFill>
              <a:latin typeface="Garamond" pitchFamily="18" charset="0"/>
              <a:ea typeface="+mn-ea"/>
            </a:endParaRPr>
          </a:p>
          <a:p>
            <a:pPr marL="742950" lvl="1" indent="-285750" eaLnBrk="0" hangingPunct="0">
              <a:buFont typeface="Wingdings" panose="05000000000000000000" pitchFamily="2" charset="2"/>
              <a:buChar char="q"/>
            </a:pPr>
            <a:r>
              <a:rPr lang="en-US" sz="1800" dirty="0" smtClean="0">
                <a:solidFill>
                  <a:prstClr val="black"/>
                </a:solidFill>
                <a:latin typeface="Garamond" pitchFamily="18" charset="0"/>
                <a:ea typeface="+mn-ea"/>
              </a:rPr>
              <a:t>Can be shown to converge to local optima</a:t>
            </a:r>
          </a:p>
        </p:txBody>
      </p:sp>
      <p:pic>
        <p:nvPicPr>
          <p:cNvPr id="14340" name="Picture 4" descr="$\theta = (\theta_0, \theta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732" y="3322401"/>
            <a:ext cx="816973" cy="17373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heta \leftarrow \theta + \alpha \nabla_{\theta} J(\the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4180417"/>
            <a:ext cx="1692728" cy="228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6723" y="363641"/>
            <a:ext cx="5444677" cy="2834640"/>
          </a:xfrm>
          <a:prstGeom prst="rect">
            <a:avLst/>
          </a:prstGeom>
        </p:spPr>
      </p:pic>
      <p:grpSp>
        <p:nvGrpSpPr>
          <p:cNvPr id="10" name="Group 9"/>
          <p:cNvGrpSpPr/>
          <p:nvPr/>
        </p:nvGrpSpPr>
        <p:grpSpPr>
          <a:xfrm>
            <a:off x="1676400" y="573616"/>
            <a:ext cx="2438400" cy="550334"/>
            <a:chOff x="1524000" y="802216"/>
            <a:chExt cx="2438400" cy="550334"/>
          </a:xfrm>
        </p:grpSpPr>
        <p:cxnSp>
          <p:nvCxnSpPr>
            <p:cNvPr id="11" name="Straight Arrow Connector 10"/>
            <p:cNvCxnSpPr/>
            <p:nvPr/>
          </p:nvCxnSpPr>
          <p:spPr bwMode="auto">
            <a:xfrm>
              <a:off x="3048000" y="1047750"/>
              <a:ext cx="914400" cy="304800"/>
            </a:xfrm>
            <a:prstGeom prst="straightConnector1">
              <a:avLst/>
            </a:prstGeom>
            <a:solidFill>
              <a:srgbClr val="FFD7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1524000" y="802216"/>
              <a:ext cx="1620957" cy="338554"/>
            </a:xfrm>
            <a:prstGeom prst="rect">
              <a:avLst/>
            </a:prstGeom>
            <a:noFill/>
          </p:spPr>
          <p:txBody>
            <a:bodyPr wrap="none" rtlCol="0">
              <a:spAutoFit/>
            </a:bodyPr>
            <a:lstStyle/>
            <a:p>
              <a:r>
                <a:rPr lang="en-US" sz="1600" dirty="0" smtClean="0"/>
                <a:t>Local maximum</a:t>
              </a:r>
              <a:endParaRPr lang="en-US" sz="1600" dirty="0"/>
            </a:p>
          </p:txBody>
        </p:sp>
      </p:grpSp>
      <p:cxnSp>
        <p:nvCxnSpPr>
          <p:cNvPr id="16" name="Straight Arrow Connector 15"/>
          <p:cNvCxnSpPr/>
          <p:nvPr/>
        </p:nvCxnSpPr>
        <p:spPr bwMode="auto">
          <a:xfrm flipH="1">
            <a:off x="5715000" y="666750"/>
            <a:ext cx="609600" cy="245420"/>
          </a:xfrm>
          <a:prstGeom prst="straightConnector1">
            <a:avLst/>
          </a:prstGeom>
          <a:solidFill>
            <a:srgbClr val="FFD7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6248400" y="421216"/>
            <a:ext cx="1677062" cy="338554"/>
          </a:xfrm>
          <a:prstGeom prst="rect">
            <a:avLst/>
          </a:prstGeom>
          <a:noFill/>
        </p:spPr>
        <p:txBody>
          <a:bodyPr wrap="none" rtlCol="0">
            <a:spAutoFit/>
          </a:bodyPr>
          <a:lstStyle/>
          <a:p>
            <a:r>
              <a:rPr lang="en-US" sz="1600" dirty="0" smtClean="0"/>
              <a:t>global maximum</a:t>
            </a:r>
            <a:endParaRPr lang="en-US" sz="1600" dirty="0"/>
          </a:p>
        </p:txBody>
      </p:sp>
    </p:spTree>
    <p:extLst>
      <p:ext uri="{BB962C8B-B14F-4D97-AF65-F5344CB8AC3E}">
        <p14:creationId xmlns:p14="http://schemas.microsoft.com/office/powerpoint/2010/main" val="3946240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28600" y="9940"/>
                <a:ext cx="8763000" cy="514350"/>
              </a:xfrm>
              <a:prstGeom prst="rect">
                <a:avLst/>
              </a:prstGeom>
              <a:ln>
                <a:noFill/>
              </a:ln>
            </p:spPr>
            <p:txBody>
              <a:bodyPr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rPr>
                  <a:t>Solution Approach: Selecting </a:t>
                </a:r>
                <a14:m>
                  <m:oMath xmlns:m="http://schemas.openxmlformats.org/officeDocument/2006/math">
                    <m:r>
                      <a:rPr lang="en-US" sz="4000" b="1" i="1" smtClean="0">
                        <a:solidFill>
                          <a:srgbClr val="9BBB59">
                            <a:tint val="90000"/>
                            <a:satMod val="120000"/>
                          </a:srgbClr>
                        </a:solidFill>
                        <a:effectLst>
                          <a:outerShdw blurRad="38100" dist="25400" dir="5400000" algn="tl" rotWithShape="0">
                            <a:srgbClr val="000000">
                              <a:alpha val="43000"/>
                            </a:srgbClr>
                          </a:outerShdw>
                        </a:effectLst>
                        <a:latin typeface="Cambria Math"/>
                        <a:ea typeface="+mn-ea"/>
                      </a:rPr>
                      <m:t>𝜽</m:t>
                    </m:r>
                  </m:oMath>
                </a14:m>
                <a:endPar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endParaRPr>
              </a:p>
            </p:txBody>
          </p:sp>
        </mc:Choice>
        <mc:Fallback xmlns="">
          <p:sp>
            <p:nvSpPr>
              <p:cNvPr id="4" name="Rectangle 2"/>
              <p:cNvSpPr txBox="1">
                <a:spLocks noRot="1" noChangeAspect="1" noMove="1" noResize="1" noEditPoints="1" noAdjustHandles="1" noChangeArrowheads="1" noChangeShapeType="1" noTextEdit="1"/>
              </p:cNvSpPr>
              <p:nvPr/>
            </p:nvSpPr>
            <p:spPr>
              <a:xfrm>
                <a:off x="228600" y="9940"/>
                <a:ext cx="8763000" cy="514350"/>
              </a:xfrm>
              <a:prstGeom prst="rect">
                <a:avLst/>
              </a:prstGeom>
              <a:blipFill rotWithShape="0">
                <a:blip r:embed="rId3"/>
                <a:stretch>
                  <a:fillRect b="-8333"/>
                </a:stretch>
              </a:blipFill>
              <a:ln>
                <a:noFill/>
              </a:ln>
            </p:spPr>
            <p:txBody>
              <a:bodyPr/>
              <a:lstStyle/>
              <a:p>
                <a:r>
                  <a:rPr lang="en-US">
                    <a:noFill/>
                  </a:rPr>
                  <a:t> </a:t>
                </a:r>
              </a:p>
            </p:txBody>
          </p:sp>
        </mc:Fallback>
      </mc:AlternateContent>
      <p:grpSp>
        <p:nvGrpSpPr>
          <p:cNvPr id="21506" name="Group 82"/>
          <p:cNvGrpSpPr>
            <a:grpSpLocks/>
          </p:cNvGrpSpPr>
          <p:nvPr/>
        </p:nvGrpSpPr>
        <p:grpSpPr bwMode="auto">
          <a:xfrm>
            <a:off x="152400" y="742950"/>
            <a:ext cx="3103563" cy="2076450"/>
            <a:chOff x="257175" y="1981200"/>
            <a:chExt cx="3103880" cy="2768600"/>
          </a:xfrm>
        </p:grpSpPr>
        <p:pic>
          <p:nvPicPr>
            <p:cNvPr id="21529" name="Picture 34" descr="environment2.png"/>
            <p:cNvPicPr>
              <a:picLocks noChangeAspect="1"/>
            </p:cNvPicPr>
            <p:nvPr/>
          </p:nvPicPr>
          <p:blipFill>
            <a:blip r:embed="rId4">
              <a:lum bright="62000" contrast="100000"/>
            </a:blip>
            <a:srcRect/>
            <a:stretch>
              <a:fillRect/>
            </a:stretch>
          </p:blipFill>
          <p:spPr bwMode="auto">
            <a:xfrm>
              <a:off x="1066800" y="2426677"/>
              <a:ext cx="2286000" cy="1230923"/>
            </a:xfrm>
            <a:prstGeom prst="rect">
              <a:avLst/>
            </a:prstGeom>
            <a:noFill/>
            <a:ln w="9525">
              <a:noFill/>
              <a:miter lim="800000"/>
              <a:headEnd/>
              <a:tailEnd/>
            </a:ln>
          </p:spPr>
        </p:pic>
        <p:pic>
          <p:nvPicPr>
            <p:cNvPr id="21530" name="Picture 2" descr="$T_i = \left\{(s^1_i, a^1_i, r^1_i), ..., (s^{L_i}_i, a^{L_i}_i, r^{L_i}_i)\right\}$">
              <a:hlinkClick r:id="rId5"/>
            </p:cNvPr>
            <p:cNvPicPr>
              <a:picLocks noChangeAspect="1" noChangeArrowheads="1"/>
            </p:cNvPicPr>
            <p:nvPr/>
          </p:nvPicPr>
          <p:blipFill>
            <a:blip r:embed="rId6"/>
            <a:srcRect/>
            <a:stretch>
              <a:fillRect/>
            </a:stretch>
          </p:blipFill>
          <p:spPr bwMode="auto">
            <a:xfrm>
              <a:off x="389256" y="4445000"/>
              <a:ext cx="2971799" cy="304800"/>
            </a:xfrm>
            <a:prstGeom prst="rect">
              <a:avLst/>
            </a:prstGeom>
            <a:noFill/>
            <a:ln w="9525">
              <a:noFill/>
              <a:miter lim="800000"/>
              <a:headEnd/>
              <a:tailEnd/>
            </a:ln>
          </p:spPr>
        </p:pic>
        <p:sp>
          <p:nvSpPr>
            <p:cNvPr id="21531" name="Rectangle 52"/>
            <p:cNvSpPr>
              <a:spLocks noChangeArrowheads="1"/>
            </p:cNvSpPr>
            <p:nvPr/>
          </p:nvSpPr>
          <p:spPr bwMode="auto">
            <a:xfrm>
              <a:off x="257175" y="3632200"/>
              <a:ext cx="2077127" cy="492443"/>
            </a:xfrm>
            <a:prstGeom prst="rect">
              <a:avLst/>
            </a:prstGeom>
            <a:noFill/>
            <a:ln w="9525">
              <a:noFill/>
              <a:miter lim="800000"/>
              <a:headEnd/>
              <a:tailEnd/>
            </a:ln>
          </p:spPr>
          <p:txBody>
            <a:bodyPr wrap="none">
              <a:spAutoFit/>
            </a:bodyPr>
            <a:lstStyle/>
            <a:p>
              <a:pPr eaLnBrk="0" hangingPunct="0"/>
              <a:r>
                <a:rPr lang="en-US" sz="1800" i="1" dirty="0" smtClean="0">
                  <a:solidFill>
                    <a:prstClr val="black"/>
                  </a:solidFill>
                  <a:latin typeface="Garamond" pitchFamily="18" charset="0"/>
                  <a:ea typeface="+mn-ea"/>
                </a:rPr>
                <a:t>Practice Trajectory </a:t>
              </a:r>
              <a:r>
                <a:rPr lang="en-US" sz="1800" i="1" dirty="0">
                  <a:solidFill>
                    <a:prstClr val="black"/>
                  </a:solidFill>
                  <a:latin typeface="Garamond" pitchFamily="18" charset="0"/>
                  <a:ea typeface="+mn-ea"/>
                </a:rPr>
                <a:t>Data</a:t>
              </a:r>
            </a:p>
          </p:txBody>
        </p:sp>
        <p:sp>
          <p:nvSpPr>
            <p:cNvPr id="21532" name="TextBox 77"/>
            <p:cNvSpPr txBox="1">
              <a:spLocks noChangeArrowheads="1"/>
            </p:cNvSpPr>
            <p:nvPr/>
          </p:nvSpPr>
          <p:spPr bwMode="auto">
            <a:xfrm>
              <a:off x="990600" y="1981200"/>
              <a:ext cx="2133600" cy="492443"/>
            </a:xfrm>
            <a:prstGeom prst="rect">
              <a:avLst/>
            </a:prstGeom>
            <a:noFill/>
            <a:ln w="9525">
              <a:noFill/>
              <a:miter lim="800000"/>
              <a:headEnd/>
              <a:tailEnd/>
            </a:ln>
          </p:spPr>
          <p:txBody>
            <a:bodyPr>
              <a:spAutoFit/>
            </a:bodyPr>
            <a:lstStyle/>
            <a:p>
              <a:pPr algn="ctr" eaLnBrk="0" hangingPunct="0"/>
              <a:r>
                <a:rPr lang="en-US" sz="1800" b="1" i="1">
                  <a:solidFill>
                    <a:prstClr val="black"/>
                  </a:solidFill>
                  <a:latin typeface="Garamond" pitchFamily="18" charset="0"/>
                  <a:ea typeface="+mn-ea"/>
                </a:rPr>
                <a:t>Practice Session</a:t>
              </a:r>
            </a:p>
          </p:txBody>
        </p:sp>
      </p:grpSp>
      <p:sp>
        <p:nvSpPr>
          <p:cNvPr id="29" name="Curved Up Arrow 28"/>
          <p:cNvSpPr/>
          <p:nvPr/>
        </p:nvSpPr>
        <p:spPr>
          <a:xfrm rot="10800000">
            <a:off x="3200400" y="857250"/>
            <a:ext cx="3429000" cy="457200"/>
          </a:xfrm>
          <a:prstGeom prst="curved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solidFill>
                <a:prstClr val="black"/>
              </a:solidFill>
            </a:endParaRPr>
          </a:p>
        </p:txBody>
      </p:sp>
      <p:grpSp>
        <p:nvGrpSpPr>
          <p:cNvPr id="21509" name="Group 44"/>
          <p:cNvGrpSpPr>
            <a:grpSpLocks/>
          </p:cNvGrpSpPr>
          <p:nvPr/>
        </p:nvGrpSpPr>
        <p:grpSpPr bwMode="auto">
          <a:xfrm>
            <a:off x="3276600" y="742981"/>
            <a:ext cx="5715000" cy="1671608"/>
            <a:chOff x="3276600" y="1981200"/>
            <a:chExt cx="5715000" cy="2228850"/>
          </a:xfrm>
        </p:grpSpPr>
        <p:grpSp>
          <p:nvGrpSpPr>
            <p:cNvPr id="21520" name="Group 29"/>
            <p:cNvGrpSpPr>
              <a:grpSpLocks/>
            </p:cNvGrpSpPr>
            <p:nvPr/>
          </p:nvGrpSpPr>
          <p:grpSpPr bwMode="auto">
            <a:xfrm>
              <a:off x="3276600" y="2438400"/>
              <a:ext cx="5715000" cy="1771650"/>
              <a:chOff x="3276600" y="2438400"/>
              <a:chExt cx="5715000" cy="1771650"/>
            </a:xfrm>
          </p:grpSpPr>
          <p:grpSp>
            <p:nvGrpSpPr>
              <p:cNvPr id="21522" name="Group 155"/>
              <p:cNvGrpSpPr>
                <a:grpSpLocks/>
              </p:cNvGrpSpPr>
              <p:nvPr/>
            </p:nvGrpSpPr>
            <p:grpSpPr bwMode="auto">
              <a:xfrm>
                <a:off x="6629400" y="2438400"/>
                <a:ext cx="2362200" cy="1771650"/>
                <a:chOff x="6629400" y="2438400"/>
                <a:chExt cx="2362200" cy="1771650"/>
              </a:xfrm>
            </p:grpSpPr>
            <p:pic>
              <p:nvPicPr>
                <p:cNvPr id="21524" name="Picture 33" descr="advice-gui.png"/>
                <p:cNvPicPr>
                  <a:picLocks noChangeAspect="1"/>
                </p:cNvPicPr>
                <p:nvPr/>
              </p:nvPicPr>
              <p:blipFill>
                <a:blip r:embed="rId7"/>
                <a:srcRect/>
                <a:stretch>
                  <a:fillRect/>
                </a:stretch>
              </p:blipFill>
              <p:spPr bwMode="auto">
                <a:xfrm>
                  <a:off x="6629400" y="2438400"/>
                  <a:ext cx="2362200" cy="1771650"/>
                </a:xfrm>
                <a:prstGeom prst="rect">
                  <a:avLst/>
                </a:prstGeom>
                <a:noFill/>
                <a:ln w="9525">
                  <a:noFill/>
                  <a:miter lim="800000"/>
                  <a:headEnd/>
                  <a:tailEnd/>
                </a:ln>
              </p:spPr>
            </p:pic>
            <p:sp>
              <p:nvSpPr>
                <p:cNvPr id="21525" name="TextBox 87"/>
                <p:cNvSpPr txBox="1">
                  <a:spLocks noChangeArrowheads="1"/>
                </p:cNvSpPr>
                <p:nvPr/>
              </p:nvSpPr>
              <p:spPr bwMode="auto">
                <a:xfrm>
                  <a:off x="6705600" y="2850118"/>
                  <a:ext cx="1794722" cy="492451"/>
                </a:xfrm>
                <a:prstGeom prst="rect">
                  <a:avLst/>
                </a:prstGeom>
                <a:noFill/>
                <a:ln w="9525">
                  <a:noFill/>
                  <a:miter lim="800000"/>
                  <a:headEnd/>
                  <a:tailEnd/>
                </a:ln>
              </p:spPr>
              <p:txBody>
                <a:bodyPr wrap="none">
                  <a:spAutoFit/>
                </a:bodyPr>
                <a:lstStyle/>
                <a:p>
                  <a:pPr eaLnBrk="0" hangingPunct="0"/>
                  <a:r>
                    <a:rPr lang="en-US" sz="1800" b="1" i="1">
                      <a:solidFill>
                        <a:prstClr val="black"/>
                      </a:solidFill>
                      <a:latin typeface="Garamond" pitchFamily="18" charset="0"/>
                      <a:ea typeface="+mn-ea"/>
                    </a:rPr>
                    <a:t>Advice Interface</a:t>
                  </a:r>
                </a:p>
              </p:txBody>
            </p:sp>
          </p:grpSp>
          <p:sp>
            <p:nvSpPr>
              <p:cNvPr id="27" name="Curved Up Arrow 26"/>
              <p:cNvSpPr/>
              <p:nvPr/>
            </p:nvSpPr>
            <p:spPr>
              <a:xfrm>
                <a:off x="3276600" y="3428986"/>
                <a:ext cx="3429000" cy="609611"/>
              </a:xfrm>
              <a:prstGeom prst="curved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solidFill>
                    <a:prstClr val="black"/>
                  </a:solidFill>
                </a:endParaRPr>
              </a:p>
            </p:txBody>
          </p:sp>
        </p:grpSp>
        <p:sp>
          <p:nvSpPr>
            <p:cNvPr id="21521" name="TextBox 43"/>
            <p:cNvSpPr txBox="1">
              <a:spLocks noChangeArrowheads="1"/>
            </p:cNvSpPr>
            <p:nvPr/>
          </p:nvSpPr>
          <p:spPr bwMode="auto">
            <a:xfrm>
              <a:off x="6705600" y="1981200"/>
              <a:ext cx="2133600" cy="492451"/>
            </a:xfrm>
            <a:prstGeom prst="rect">
              <a:avLst/>
            </a:prstGeom>
            <a:noFill/>
            <a:ln w="9525">
              <a:noFill/>
              <a:miter lim="800000"/>
              <a:headEnd/>
              <a:tailEnd/>
            </a:ln>
          </p:spPr>
          <p:txBody>
            <a:bodyPr>
              <a:spAutoFit/>
            </a:bodyPr>
            <a:lstStyle/>
            <a:p>
              <a:pPr algn="ctr" eaLnBrk="0" hangingPunct="0"/>
              <a:r>
                <a:rPr lang="en-US" sz="1800" b="1" i="1">
                  <a:solidFill>
                    <a:prstClr val="black"/>
                  </a:solidFill>
                  <a:latin typeface="Garamond" pitchFamily="18" charset="0"/>
                  <a:ea typeface="+mn-ea"/>
                </a:rPr>
                <a:t>Critique Session</a:t>
              </a:r>
            </a:p>
          </p:txBody>
        </p:sp>
      </p:grpSp>
      <p:sp>
        <p:nvSpPr>
          <p:cNvPr id="42" name="Rectangle 41"/>
          <p:cNvSpPr/>
          <p:nvPr/>
        </p:nvSpPr>
        <p:spPr>
          <a:xfrm>
            <a:off x="2667000" y="3426768"/>
            <a:ext cx="4495800" cy="821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solidFill>
                <a:prstClr val="white"/>
              </a:solidFill>
            </a:endParaRPr>
          </a:p>
        </p:txBody>
      </p:sp>
      <p:pic>
        <p:nvPicPr>
          <p:cNvPr id="21516" name="Picture 2" descr="\begin{align*}&#10;T = \{T_1, \dots, T_N\}&#10;\end{align*}">
            <a:hlinkClick r:id="rId8"/>
          </p:cNvPr>
          <p:cNvPicPr>
            <a:picLocks noChangeAspect="1" noChangeArrowheads="1"/>
          </p:cNvPicPr>
          <p:nvPr/>
        </p:nvPicPr>
        <p:blipFill>
          <a:blip r:embed="rId9"/>
          <a:srcRect/>
          <a:stretch>
            <a:fillRect/>
          </a:stretch>
        </p:blipFill>
        <p:spPr bwMode="auto">
          <a:xfrm>
            <a:off x="381000" y="2362213"/>
            <a:ext cx="1600200" cy="157163"/>
          </a:xfrm>
          <a:prstGeom prst="rect">
            <a:avLst/>
          </a:prstGeom>
          <a:noFill/>
          <a:ln w="9525">
            <a:noFill/>
            <a:miter lim="800000"/>
            <a:headEnd/>
            <a:tailEnd/>
          </a:ln>
        </p:spPr>
      </p:pic>
      <p:sp>
        <p:nvSpPr>
          <p:cNvPr id="21517" name="Rectangle 32"/>
          <p:cNvSpPr>
            <a:spLocks noChangeArrowheads="1"/>
          </p:cNvSpPr>
          <p:nvPr/>
        </p:nvSpPr>
        <p:spPr bwMode="auto">
          <a:xfrm>
            <a:off x="6537349" y="2400300"/>
            <a:ext cx="1301959" cy="369332"/>
          </a:xfrm>
          <a:prstGeom prst="rect">
            <a:avLst/>
          </a:prstGeom>
          <a:noFill/>
          <a:ln w="9525">
            <a:noFill/>
            <a:miter lim="800000"/>
            <a:headEnd/>
            <a:tailEnd/>
          </a:ln>
        </p:spPr>
        <p:txBody>
          <a:bodyPr wrap="none">
            <a:spAutoFit/>
          </a:bodyPr>
          <a:lstStyle/>
          <a:p>
            <a:pPr eaLnBrk="0" hangingPunct="0"/>
            <a:r>
              <a:rPr lang="en-US" sz="1800" i="1">
                <a:solidFill>
                  <a:prstClr val="black"/>
                </a:solidFill>
                <a:latin typeface="Garamond" pitchFamily="18" charset="0"/>
                <a:ea typeface="+mn-ea"/>
              </a:rPr>
              <a:t>Critique Data</a:t>
            </a:r>
          </a:p>
        </p:txBody>
      </p:sp>
      <p:pic>
        <p:nvPicPr>
          <p:cNvPr id="21518" name="Picture 4" descr="\begin{align*}&#10;C = \{(s_1,c_1^+,c_1^-), \dots, (s_M,c_M^+,c_M^-)\}&#10;\end{align*}">
            <a:hlinkClick r:id="rId10"/>
          </p:cNvPr>
          <p:cNvPicPr>
            <a:picLocks noChangeAspect="1" noChangeArrowheads="1"/>
          </p:cNvPicPr>
          <p:nvPr/>
        </p:nvPicPr>
        <p:blipFill>
          <a:blip r:embed="rId11"/>
          <a:srcRect/>
          <a:stretch>
            <a:fillRect/>
          </a:stretch>
        </p:blipFill>
        <p:spPr bwMode="auto">
          <a:xfrm>
            <a:off x="5999163" y="2719400"/>
            <a:ext cx="3124200" cy="176213"/>
          </a:xfrm>
          <a:prstGeom prst="rect">
            <a:avLst/>
          </a:prstGeom>
          <a:noFill/>
          <a:ln w="9525">
            <a:noFill/>
            <a:miter lim="800000"/>
            <a:headEnd/>
            <a:tailEnd/>
          </a:ln>
        </p:spPr>
      </p:pic>
      <p:cxnSp>
        <p:nvCxnSpPr>
          <p:cNvPr id="30" name="Straight Arrow Connector 29"/>
          <p:cNvCxnSpPr/>
          <p:nvPr/>
        </p:nvCxnSpPr>
        <p:spPr>
          <a:xfrm>
            <a:off x="1754206" y="2909398"/>
            <a:ext cx="1751013" cy="4243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638800" y="3034536"/>
            <a:ext cx="1407348" cy="2992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Line Callout 1 27"/>
              <p:cNvSpPr/>
              <p:nvPr/>
            </p:nvSpPr>
            <p:spPr>
              <a:xfrm>
                <a:off x="1295400" y="4400550"/>
                <a:ext cx="2590800" cy="553791"/>
              </a:xfrm>
              <a:prstGeom prst="borderCallout1">
                <a:avLst>
                  <a:gd name="adj1" fmla="val -73729"/>
                  <a:gd name="adj2" fmla="val 124035"/>
                  <a:gd name="adj3" fmla="val 51575"/>
                  <a:gd name="adj4" fmla="val 1001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prstClr val="black"/>
                    </a:solidFill>
                  </a:rPr>
                  <a:t>Estimated Value of policy </a:t>
                </a:r>
                <a14:m>
                  <m:oMath xmlns:m="http://schemas.openxmlformats.org/officeDocument/2006/math">
                    <m:sSub>
                      <m:sSubPr>
                        <m:ctrlPr>
                          <a:rPr lang="en-US" sz="1600" b="0" i="1" smtClean="0">
                            <a:solidFill>
                              <a:prstClr val="black"/>
                            </a:solidFill>
                            <a:latin typeface="Cambria Math" panose="02040503050406030204" pitchFamily="18" charset="0"/>
                          </a:rPr>
                        </m:ctrlPr>
                      </m:sSubPr>
                      <m:e>
                        <m:r>
                          <a:rPr lang="en-US" sz="1600" b="0" i="1" smtClean="0">
                            <a:solidFill>
                              <a:prstClr val="black"/>
                            </a:solidFill>
                            <a:latin typeface="Cambria Math"/>
                          </a:rPr>
                          <m:t>𝜋</m:t>
                        </m:r>
                      </m:e>
                      <m:sub>
                        <m:r>
                          <a:rPr lang="en-US" sz="1600" b="0" i="1" smtClean="0">
                            <a:solidFill>
                              <a:prstClr val="black"/>
                            </a:solidFill>
                            <a:latin typeface="Cambria Math"/>
                          </a:rPr>
                          <m:t>𝜃</m:t>
                        </m:r>
                      </m:sub>
                    </m:sSub>
                  </m:oMath>
                </a14:m>
                <a:endParaRPr lang="en-US" sz="1400" dirty="0">
                  <a:solidFill>
                    <a:prstClr val="white"/>
                  </a:solidFill>
                </a:endParaRPr>
              </a:p>
            </p:txBody>
          </p:sp>
        </mc:Choice>
        <mc:Fallback xmlns="">
          <p:sp>
            <p:nvSpPr>
              <p:cNvPr id="28" name="Line Callout 1 27"/>
              <p:cNvSpPr>
                <a:spLocks noRot="1" noChangeAspect="1" noMove="1" noResize="1" noEditPoints="1" noAdjustHandles="1" noChangeArrowheads="1" noChangeShapeType="1" noTextEdit="1"/>
              </p:cNvSpPr>
              <p:nvPr/>
            </p:nvSpPr>
            <p:spPr>
              <a:xfrm>
                <a:off x="1295400" y="4400550"/>
                <a:ext cx="2590800" cy="553791"/>
              </a:xfrm>
              <a:prstGeom prst="borderCallout1">
                <a:avLst>
                  <a:gd name="adj1" fmla="val -73729"/>
                  <a:gd name="adj2" fmla="val 124035"/>
                  <a:gd name="adj3" fmla="val 51575"/>
                  <a:gd name="adj4" fmla="val 100122"/>
                </a:avLst>
              </a:prstGeom>
              <a:blipFill rotWithShape="0">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Line Callout 1 30"/>
              <p:cNvSpPr/>
              <p:nvPr/>
            </p:nvSpPr>
            <p:spPr>
              <a:xfrm>
                <a:off x="6248399" y="4324350"/>
                <a:ext cx="2416065" cy="742950"/>
              </a:xfrm>
              <a:prstGeom prst="borderCallout1">
                <a:avLst>
                  <a:gd name="adj1" fmla="val -42540"/>
                  <a:gd name="adj2" fmla="val 14372"/>
                  <a:gd name="adj3" fmla="val -2110"/>
                  <a:gd name="adj4" fmla="val 500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prstClr val="black"/>
                    </a:solidFill>
                  </a:rPr>
                  <a:t>“Loss” of policy </a:t>
                </a:r>
                <a14:m>
                  <m:oMath xmlns:m="http://schemas.openxmlformats.org/officeDocument/2006/math">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a:rPr>
                          <m:t>𝜋</m:t>
                        </m:r>
                      </m:e>
                      <m:sub>
                        <m:r>
                          <a:rPr lang="en-US" sz="1600" i="1">
                            <a:solidFill>
                              <a:prstClr val="black"/>
                            </a:solidFill>
                            <a:latin typeface="Cambria Math"/>
                          </a:rPr>
                          <m:t>𝜃</m:t>
                        </m:r>
                      </m:sub>
                    </m:sSub>
                  </m:oMath>
                </a14:m>
                <a:r>
                  <a:rPr lang="en-US" sz="1600" dirty="0" smtClean="0">
                    <a:solidFill>
                      <a:prstClr val="black"/>
                    </a:solidFill>
                  </a:rPr>
                  <a:t> with </a:t>
                </a:r>
              </a:p>
              <a:p>
                <a:pPr algn="ctr">
                  <a:defRPr/>
                </a:pPr>
                <a:r>
                  <a:rPr lang="en-US" sz="1600" dirty="0" smtClean="0">
                    <a:solidFill>
                      <a:prstClr val="black"/>
                    </a:solidFill>
                  </a:rPr>
                  <a:t>respect to critique data</a:t>
                </a:r>
              </a:p>
            </p:txBody>
          </p:sp>
        </mc:Choice>
        <mc:Fallback xmlns="">
          <p:sp>
            <p:nvSpPr>
              <p:cNvPr id="31" name="Line Callout 1 30"/>
              <p:cNvSpPr>
                <a:spLocks noRot="1" noChangeAspect="1" noMove="1" noResize="1" noEditPoints="1" noAdjustHandles="1" noChangeArrowheads="1" noChangeShapeType="1" noTextEdit="1"/>
              </p:cNvSpPr>
              <p:nvPr/>
            </p:nvSpPr>
            <p:spPr>
              <a:xfrm>
                <a:off x="6248399" y="4324350"/>
                <a:ext cx="2416065" cy="742950"/>
              </a:xfrm>
              <a:prstGeom prst="borderCallout1">
                <a:avLst>
                  <a:gd name="adj1" fmla="val -42540"/>
                  <a:gd name="adj2" fmla="val 14372"/>
                  <a:gd name="adj3" fmla="val -2110"/>
                  <a:gd name="adj4" fmla="val 50064"/>
                </a:avLst>
              </a:prstGeom>
              <a:blipFill rotWithShape="0">
                <a:blip r:embed="rId13"/>
                <a:stretch>
                  <a:fillRect/>
                </a:stretch>
              </a:blipFill>
              <a:ln>
                <a:solidFill>
                  <a:schemeClr val="tx1"/>
                </a:solidFill>
              </a:ln>
            </p:spPr>
            <p:txBody>
              <a:bodyPr/>
              <a:lstStyle/>
              <a:p>
                <a:r>
                  <a:rPr lang="en-US">
                    <a:noFill/>
                  </a:rPr>
                  <a:t> </a:t>
                </a:r>
              </a:p>
            </p:txBody>
          </p:sp>
        </mc:Fallback>
      </mc:AlternateContent>
      <p:pic>
        <p:nvPicPr>
          <p:cNvPr id="15362" name="Picture 2" descr="$J(\theta, C, T) = \lambda V(\theta, T) - (1 - \lambda)L(\theta, 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50557" y="3692836"/>
            <a:ext cx="4151376" cy="250514"/>
          </a:xfrm>
          <a:prstGeom prst="rect">
            <a:avLst/>
          </a:prstGeom>
          <a:noFill/>
          <a:extLst>
            <a:ext uri="{909E8E84-426E-40DD-AFC4-6F175D3DCCD1}">
              <a14:hiddenFill xmlns:a14="http://schemas.microsoft.com/office/drawing/2010/main">
                <a:solidFill>
                  <a:srgbClr val="FFFFFF"/>
                </a:solidFill>
              </a14:hiddenFill>
            </a:ext>
          </a:extLst>
        </p:spPr>
      </p:pic>
      <p:sp>
        <p:nvSpPr>
          <p:cNvPr id="36" name="Line Callout 1 35"/>
          <p:cNvSpPr/>
          <p:nvPr/>
        </p:nvSpPr>
        <p:spPr>
          <a:xfrm>
            <a:off x="4419599" y="4400550"/>
            <a:ext cx="1181865" cy="553791"/>
          </a:xfrm>
          <a:prstGeom prst="borderCallout1">
            <a:avLst>
              <a:gd name="adj1" fmla="val -81373"/>
              <a:gd name="adj2" fmla="val 133286"/>
              <a:gd name="adj3" fmla="val 51575"/>
              <a:gd name="adj4" fmla="val 1001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prstClr val="black"/>
                </a:solidFill>
              </a:rPr>
              <a:t>Tradeoff parameter</a:t>
            </a:r>
            <a:endParaRPr lang="en-US" sz="1400" dirty="0">
              <a:solidFill>
                <a:prstClr val="white"/>
              </a:solidFill>
            </a:endParaRPr>
          </a:p>
        </p:txBody>
      </p:sp>
      <p:cxnSp>
        <p:nvCxnSpPr>
          <p:cNvPr id="7" name="Straight Connector 6"/>
          <p:cNvCxnSpPr/>
          <p:nvPr/>
        </p:nvCxnSpPr>
        <p:spPr>
          <a:xfrm flipV="1">
            <a:off x="5486400" y="3943350"/>
            <a:ext cx="512763" cy="609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566680"/>
      </p:ext>
    </p:extLst>
  </p:cSld>
  <p:clrMapOvr>
    <a:masterClrMapping/>
  </p:clrMapOvr>
  <mc:AlternateContent xmlns:mc="http://schemas.openxmlformats.org/markup-compatibility/2006" xmlns:p14="http://schemas.microsoft.com/office/powerpoint/2010/main">
    <mc:Choice Requires="p14">
      <p:transition spd="slow" p14:dur="2000" advTm="20606"/>
    </mc:Choice>
    <mc:Fallback xmlns="">
      <p:transition spd="slow" advTm="2060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299542" y="0"/>
            <a:ext cx="6572250" cy="514350"/>
          </a:xfrm>
          <a:prstGeom prst="rect">
            <a:avLst/>
          </a:prstGeom>
          <a:ln>
            <a:noFill/>
          </a:ln>
        </p:spPr>
        <p:txBody>
          <a:bodyPr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ea typeface="+mj-ea"/>
                <a:cs typeface="+mj-cs"/>
              </a:rPr>
              <a:t>Critique Data </a:t>
            </a:r>
            <a:r>
              <a:rPr lang="en-US" sz="32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rPr>
              <a:t>Objective:</a:t>
            </a:r>
            <a:r>
              <a:rPr lang="en-US" sz="3000" b="1" dirty="0" smtClean="0">
                <a:solidFill>
                  <a:schemeClr val="accent3">
                    <a:tint val="90000"/>
                    <a:satMod val="120000"/>
                  </a:schemeClr>
                </a:solidFill>
                <a:effectLst>
                  <a:outerShdw blurRad="38100" dist="25400" dir="5400000" algn="tl" rotWithShape="0">
                    <a:srgbClr val="000000">
                      <a:alpha val="43000"/>
                    </a:srgbClr>
                  </a:outerShdw>
                </a:effectLst>
                <a:ea typeface="+mj-ea"/>
                <a:cs typeface="+mj-cs"/>
              </a:rPr>
              <a:t> </a:t>
            </a:r>
            <a:r>
              <a:rPr lang="en-US" sz="3000" b="1" i="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rPr>
              <a:t>L(</a:t>
            </a:r>
            <a:r>
              <a:rPr lang="el-GR" sz="3000" b="1" i="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rPr>
              <a:t>θ</a:t>
            </a:r>
            <a:r>
              <a:rPr lang="en-US" sz="3000" b="1" i="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rPr>
              <a:t>,C)</a:t>
            </a:r>
            <a:r>
              <a:rPr lang="en-US" sz="3000" b="1" dirty="0">
                <a:solidFill>
                  <a:schemeClr val="accent3">
                    <a:tint val="90000"/>
                    <a:satMod val="120000"/>
                  </a:schemeClr>
                </a:solidFill>
                <a:effectLst>
                  <a:outerShdw blurRad="38100" dist="25400" dir="5400000" algn="tl" rotWithShape="0">
                    <a:srgbClr val="000000">
                      <a:alpha val="43000"/>
                    </a:srgbClr>
                  </a:outerShdw>
                </a:effectLst>
                <a:ea typeface="+mj-ea"/>
                <a:cs typeface="+mj-cs"/>
              </a:rPr>
              <a:t> </a:t>
            </a:r>
          </a:p>
        </p:txBody>
      </p:sp>
      <p:sp>
        <p:nvSpPr>
          <p:cNvPr id="18" name="Rounded Rectangle 17"/>
          <p:cNvSpPr/>
          <p:nvPr/>
        </p:nvSpPr>
        <p:spPr>
          <a:xfrm>
            <a:off x="1622822" y="2440898"/>
            <a:ext cx="5578077" cy="427185"/>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tx1"/>
                </a:solidFill>
                <a:latin typeface="Garamond" pitchFamily="18" charset="0"/>
              </a:rPr>
              <a:t>Imagine:</a:t>
            </a:r>
            <a:r>
              <a:rPr lang="en-US" sz="1400" dirty="0">
                <a:solidFill>
                  <a:schemeClr val="tx1"/>
                </a:solidFill>
                <a:latin typeface="Garamond" pitchFamily="18" charset="0"/>
              </a:rPr>
              <a:t> Our teacher is an </a:t>
            </a:r>
            <a:r>
              <a:rPr lang="en-US" sz="1400" b="1" i="1" dirty="0">
                <a:solidFill>
                  <a:schemeClr val="tx1"/>
                </a:solidFill>
                <a:latin typeface="Garamond" pitchFamily="18" charset="0"/>
              </a:rPr>
              <a:t>Ideal</a:t>
            </a:r>
            <a:r>
              <a:rPr lang="en-US" sz="1400" dirty="0">
                <a:solidFill>
                  <a:schemeClr val="tx1"/>
                </a:solidFill>
                <a:latin typeface="Garamond" pitchFamily="18" charset="0"/>
              </a:rPr>
              <a:t> </a:t>
            </a:r>
            <a:r>
              <a:rPr lang="en-US" sz="1400" b="1" i="1" dirty="0">
                <a:solidFill>
                  <a:schemeClr val="tx1"/>
                </a:solidFill>
                <a:latin typeface="Garamond" pitchFamily="18" charset="0"/>
              </a:rPr>
              <a:t>Teacher (Provides All Good Actions)</a:t>
            </a:r>
          </a:p>
        </p:txBody>
      </p:sp>
      <p:grpSp>
        <p:nvGrpSpPr>
          <p:cNvPr id="30" name="Group 29"/>
          <p:cNvGrpSpPr>
            <a:grpSpLocks/>
          </p:cNvGrpSpPr>
          <p:nvPr/>
        </p:nvGrpSpPr>
        <p:grpSpPr bwMode="auto">
          <a:xfrm>
            <a:off x="1314450" y="3008710"/>
            <a:ext cx="6572250" cy="1791890"/>
            <a:chOff x="228600" y="4012095"/>
            <a:chExt cx="8763000" cy="2388705"/>
          </a:xfrm>
        </p:grpSpPr>
        <p:grpSp>
          <p:nvGrpSpPr>
            <p:cNvPr id="23569" name="Group 36"/>
            <p:cNvGrpSpPr>
              <a:grpSpLocks/>
            </p:cNvGrpSpPr>
            <p:nvPr/>
          </p:nvGrpSpPr>
          <p:grpSpPr bwMode="auto">
            <a:xfrm>
              <a:off x="304800" y="4012095"/>
              <a:ext cx="8686800" cy="2388705"/>
              <a:chOff x="304800" y="4012095"/>
              <a:chExt cx="8686800" cy="2388705"/>
            </a:xfrm>
          </p:grpSpPr>
          <p:grpSp>
            <p:nvGrpSpPr>
              <p:cNvPr id="23571" name="Group 32"/>
              <p:cNvGrpSpPr>
                <a:grpSpLocks/>
              </p:cNvGrpSpPr>
              <p:nvPr/>
            </p:nvGrpSpPr>
            <p:grpSpPr bwMode="auto">
              <a:xfrm>
                <a:off x="304800" y="4012095"/>
                <a:ext cx="8686800" cy="2388705"/>
                <a:chOff x="304800" y="4012095"/>
                <a:chExt cx="8686800" cy="2388705"/>
              </a:xfrm>
            </p:grpSpPr>
            <p:pic>
              <p:nvPicPr>
                <p:cNvPr id="23573" name="Picture 19" descr="teacher.jpg"/>
                <p:cNvPicPr>
                  <a:picLocks noChangeAspect="1"/>
                </p:cNvPicPr>
                <p:nvPr/>
              </p:nvPicPr>
              <p:blipFill>
                <a:blip r:embed="rId3"/>
                <a:srcRect/>
                <a:stretch>
                  <a:fillRect/>
                </a:stretch>
              </p:blipFill>
              <p:spPr bwMode="auto">
                <a:xfrm>
                  <a:off x="304800" y="4723857"/>
                  <a:ext cx="1066800" cy="981456"/>
                </a:xfrm>
                <a:prstGeom prst="rect">
                  <a:avLst/>
                </a:prstGeom>
                <a:noFill/>
                <a:ln w="9525">
                  <a:noFill/>
                  <a:miter lim="800000"/>
                  <a:headEnd/>
                  <a:tailEnd/>
                </a:ln>
              </p:spPr>
            </p:pic>
            <p:pic>
              <p:nvPicPr>
                <p:cNvPr id="23574" name="Picture 20" descr="advice-gui.png"/>
                <p:cNvPicPr>
                  <a:picLocks noChangeAspect="1"/>
                </p:cNvPicPr>
                <p:nvPr/>
              </p:nvPicPr>
              <p:blipFill>
                <a:blip r:embed="rId4"/>
                <a:srcRect/>
                <a:stretch>
                  <a:fillRect/>
                </a:stretch>
              </p:blipFill>
              <p:spPr bwMode="auto">
                <a:xfrm>
                  <a:off x="2446915" y="4324350"/>
                  <a:ext cx="2362200" cy="1771650"/>
                </a:xfrm>
                <a:prstGeom prst="rect">
                  <a:avLst/>
                </a:prstGeom>
                <a:noFill/>
                <a:ln w="9525">
                  <a:noFill/>
                  <a:miter lim="800000"/>
                  <a:headEnd/>
                  <a:tailEnd/>
                </a:ln>
              </p:spPr>
            </p:pic>
            <p:cxnSp>
              <p:nvCxnSpPr>
                <p:cNvPr id="22" name="Straight Arrow Connector 21"/>
                <p:cNvCxnSpPr/>
                <p:nvPr/>
              </p:nvCxnSpPr>
              <p:spPr>
                <a:xfrm flipV="1">
                  <a:off x="1447800" y="5258031"/>
                  <a:ext cx="838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953000" y="5208829"/>
                  <a:ext cx="530225" cy="4920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5178425" y="4012095"/>
                  <a:ext cx="1219200" cy="761846"/>
                </a:xfrm>
                <a:prstGeom prst="wedgeRoundRectCallout">
                  <a:avLst>
                    <a:gd name="adj1" fmla="val 64764"/>
                    <a:gd name="adj2" fmla="val 91196"/>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latin typeface="Garamond" pitchFamily="18" charset="0"/>
                    </a:rPr>
                    <a:t>Set of all </a:t>
                  </a:r>
                </a:p>
                <a:p>
                  <a:pPr algn="ctr" eaLnBrk="0" hangingPunct="0">
                    <a:defRPr/>
                  </a:pPr>
                  <a:r>
                    <a:rPr lang="en-US" sz="1200" dirty="0">
                      <a:solidFill>
                        <a:schemeClr val="tx1"/>
                      </a:solidFill>
                      <a:latin typeface="Garamond" pitchFamily="18" charset="0"/>
                    </a:rPr>
                    <a:t>Good</a:t>
                  </a:r>
                </a:p>
                <a:p>
                  <a:pPr algn="ctr" eaLnBrk="0" hangingPunct="0">
                    <a:defRPr/>
                  </a:pPr>
                  <a:r>
                    <a:rPr lang="en-US" sz="1200" dirty="0">
                      <a:solidFill>
                        <a:schemeClr val="tx1"/>
                      </a:solidFill>
                      <a:latin typeface="Garamond" pitchFamily="18" charset="0"/>
                    </a:rPr>
                    <a:t>actions</a:t>
                  </a:r>
                </a:p>
              </p:txBody>
            </p:sp>
            <p:pic>
              <p:nvPicPr>
                <p:cNvPr id="23578" name="Picture 2" descr="$C = \left\{(s_1, O(s_1)), ...., (s_M, O(s_M))\right\}$">
                  <a:hlinkClick r:id="rId5"/>
                </p:cNvPr>
                <p:cNvPicPr>
                  <a:picLocks noChangeAspect="1" noChangeArrowheads="1"/>
                </p:cNvPicPr>
                <p:nvPr/>
              </p:nvPicPr>
              <p:blipFill>
                <a:blip r:embed="rId6"/>
                <a:srcRect/>
                <a:stretch>
                  <a:fillRect/>
                </a:stretch>
              </p:blipFill>
              <p:spPr bwMode="auto">
                <a:xfrm>
                  <a:off x="5562600" y="5105400"/>
                  <a:ext cx="3429000" cy="228600"/>
                </a:xfrm>
                <a:prstGeom prst="rect">
                  <a:avLst/>
                </a:prstGeom>
                <a:noFill/>
                <a:ln w="9525">
                  <a:noFill/>
                  <a:miter lim="800000"/>
                  <a:headEnd/>
                  <a:tailEnd/>
                </a:ln>
              </p:spPr>
            </p:pic>
            <p:sp>
              <p:nvSpPr>
                <p:cNvPr id="29" name="Rounded Rectangle 28"/>
                <p:cNvSpPr/>
                <p:nvPr/>
              </p:nvSpPr>
              <p:spPr>
                <a:xfrm>
                  <a:off x="6145213" y="5562769"/>
                  <a:ext cx="2438400" cy="838031"/>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latin typeface="Garamond" pitchFamily="18" charset="0"/>
                    </a:rPr>
                    <a:t>Any action not in </a:t>
                  </a:r>
                  <a:r>
                    <a:rPr lang="en-US" sz="1200" i="1" dirty="0">
                      <a:solidFill>
                        <a:schemeClr val="tx1"/>
                      </a:solidFill>
                      <a:latin typeface="Garamond" pitchFamily="18" charset="0"/>
                    </a:rPr>
                    <a:t>O(</a:t>
                  </a:r>
                  <a:r>
                    <a:rPr lang="en-US" sz="1200" i="1" dirty="0" err="1">
                      <a:solidFill>
                        <a:schemeClr val="tx1"/>
                      </a:solidFill>
                      <a:latin typeface="Garamond" pitchFamily="18" charset="0"/>
                    </a:rPr>
                    <a:t>s</a:t>
                  </a:r>
                  <a:r>
                    <a:rPr lang="en-US" sz="1200" i="1" baseline="-25000" dirty="0" err="1">
                      <a:solidFill>
                        <a:schemeClr val="tx1"/>
                      </a:solidFill>
                      <a:latin typeface="Garamond" pitchFamily="18" charset="0"/>
                    </a:rPr>
                    <a:t>i</a:t>
                  </a:r>
                  <a:r>
                    <a:rPr lang="en-US" sz="1200" i="1" dirty="0">
                      <a:solidFill>
                        <a:schemeClr val="tx1"/>
                      </a:solidFill>
                      <a:latin typeface="Garamond" pitchFamily="18" charset="0"/>
                    </a:rPr>
                    <a:t>)</a:t>
                  </a:r>
                  <a:r>
                    <a:rPr lang="en-US" sz="1200" dirty="0">
                      <a:solidFill>
                        <a:schemeClr val="tx1"/>
                      </a:solidFill>
                      <a:latin typeface="Garamond" pitchFamily="18" charset="0"/>
                    </a:rPr>
                    <a:t> is suboptimal according to </a:t>
                  </a:r>
                  <a:r>
                    <a:rPr lang="en-US" sz="1200" i="1" dirty="0">
                      <a:solidFill>
                        <a:schemeClr val="tx1"/>
                      </a:solidFill>
                      <a:latin typeface="Garamond" pitchFamily="18" charset="0"/>
                    </a:rPr>
                    <a:t>Ideal Teacher</a:t>
                  </a:r>
                </a:p>
              </p:txBody>
            </p:sp>
            <p:sp>
              <p:nvSpPr>
                <p:cNvPr id="32" name="Rounded Rectangular Callout 31"/>
                <p:cNvSpPr/>
                <p:nvPr/>
              </p:nvSpPr>
              <p:spPr>
                <a:xfrm>
                  <a:off x="6735763" y="4032728"/>
                  <a:ext cx="1341437" cy="761846"/>
                </a:xfrm>
                <a:prstGeom prst="wedgeRoundRectCallout">
                  <a:avLst>
                    <a:gd name="adj1" fmla="val -53744"/>
                    <a:gd name="adj2" fmla="val 88587"/>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latin typeface="Garamond" pitchFamily="18" charset="0"/>
                    </a:rPr>
                    <a:t>All  actions are equally</a:t>
                  </a:r>
                </a:p>
                <a:p>
                  <a:pPr algn="ctr" eaLnBrk="0" hangingPunct="0">
                    <a:defRPr/>
                  </a:pPr>
                  <a:r>
                    <a:rPr lang="en-US" sz="1200" dirty="0">
                      <a:solidFill>
                        <a:schemeClr val="tx1"/>
                      </a:solidFill>
                      <a:latin typeface="Garamond" pitchFamily="18" charset="0"/>
                    </a:rPr>
                    <a:t>good</a:t>
                  </a:r>
                </a:p>
              </p:txBody>
            </p:sp>
          </p:grpSp>
          <p:sp>
            <p:nvSpPr>
              <p:cNvPr id="23572" name="TextBox 26"/>
              <p:cNvSpPr txBox="1">
                <a:spLocks noChangeArrowheads="1"/>
              </p:cNvSpPr>
              <p:nvPr/>
            </p:nvSpPr>
            <p:spPr bwMode="auto">
              <a:xfrm>
                <a:off x="2438400" y="5029201"/>
                <a:ext cx="1915653" cy="410287"/>
              </a:xfrm>
              <a:prstGeom prst="rect">
                <a:avLst/>
              </a:prstGeom>
              <a:noFill/>
              <a:ln w="9525">
                <a:noFill/>
                <a:miter lim="800000"/>
                <a:headEnd/>
                <a:tailEnd/>
              </a:ln>
            </p:spPr>
            <p:txBody>
              <a:bodyPr wrap="none">
                <a:spAutoFit/>
              </a:bodyPr>
              <a:lstStyle/>
              <a:p>
                <a:pPr eaLnBrk="0" hangingPunct="0"/>
                <a:r>
                  <a:rPr lang="en-US" sz="1400" b="1" i="1" dirty="0">
                    <a:latin typeface="Garamond" panose="02020404030301010803" pitchFamily="18" charset="0"/>
                  </a:rPr>
                  <a:t>Advice Interface</a:t>
                </a:r>
              </a:p>
            </p:txBody>
          </p:sp>
        </p:grpSp>
        <p:sp>
          <p:nvSpPr>
            <p:cNvPr id="23570" name="TextBox 27"/>
            <p:cNvSpPr txBox="1">
              <a:spLocks noChangeArrowheads="1"/>
            </p:cNvSpPr>
            <p:nvPr/>
          </p:nvSpPr>
          <p:spPr bwMode="auto">
            <a:xfrm>
              <a:off x="228600" y="5715000"/>
              <a:ext cx="2098865" cy="492343"/>
            </a:xfrm>
            <a:prstGeom prst="rect">
              <a:avLst/>
            </a:prstGeom>
            <a:noFill/>
            <a:ln w="9525">
              <a:noFill/>
              <a:miter lim="800000"/>
              <a:headEnd/>
              <a:tailEnd/>
            </a:ln>
          </p:spPr>
          <p:txBody>
            <a:bodyPr wrap="none">
              <a:spAutoFit/>
            </a:bodyPr>
            <a:lstStyle/>
            <a:p>
              <a:pPr eaLnBrk="0" hangingPunct="0"/>
              <a:r>
                <a:rPr lang="en-US" sz="1800" i="1"/>
                <a:t>Ideal Teacher</a:t>
              </a:r>
            </a:p>
          </p:txBody>
        </p:sp>
      </p:grpSp>
      <p:grpSp>
        <p:nvGrpSpPr>
          <p:cNvPr id="38" name="Group 37"/>
          <p:cNvGrpSpPr>
            <a:grpSpLocks/>
          </p:cNvGrpSpPr>
          <p:nvPr/>
        </p:nvGrpSpPr>
        <p:grpSpPr bwMode="auto">
          <a:xfrm>
            <a:off x="1452562" y="571500"/>
            <a:ext cx="6367463" cy="1714500"/>
            <a:chOff x="412712" y="762000"/>
            <a:chExt cx="8489438" cy="2286000"/>
          </a:xfrm>
        </p:grpSpPr>
        <p:grpSp>
          <p:nvGrpSpPr>
            <p:cNvPr id="23557" name="Group 34"/>
            <p:cNvGrpSpPr>
              <a:grpSpLocks/>
            </p:cNvGrpSpPr>
            <p:nvPr/>
          </p:nvGrpSpPr>
          <p:grpSpPr bwMode="auto">
            <a:xfrm>
              <a:off x="412712" y="1074255"/>
              <a:ext cx="4920953" cy="1771650"/>
              <a:chOff x="412712" y="1074255"/>
              <a:chExt cx="4920953" cy="1771650"/>
            </a:xfrm>
          </p:grpSpPr>
          <p:pic>
            <p:nvPicPr>
              <p:cNvPr id="23564" name="Picture 4" descr="teacher.jpg"/>
              <p:cNvPicPr>
                <a:picLocks noChangeAspect="1"/>
              </p:cNvPicPr>
              <p:nvPr/>
            </p:nvPicPr>
            <p:blipFill>
              <a:blip r:embed="rId7"/>
              <a:srcRect/>
              <a:stretch>
                <a:fillRect/>
              </a:stretch>
            </p:blipFill>
            <p:spPr bwMode="auto">
              <a:xfrm>
                <a:off x="412712" y="1163706"/>
                <a:ext cx="1066800" cy="1601569"/>
              </a:xfrm>
              <a:prstGeom prst="rect">
                <a:avLst/>
              </a:prstGeom>
              <a:noFill/>
              <a:ln w="9525">
                <a:noFill/>
                <a:miter lim="800000"/>
                <a:headEnd/>
                <a:tailEnd/>
              </a:ln>
            </p:spPr>
          </p:pic>
          <p:pic>
            <p:nvPicPr>
              <p:cNvPr id="23565" name="Picture 5" descr="advice-gui.png"/>
              <p:cNvPicPr>
                <a:picLocks noChangeAspect="1"/>
              </p:cNvPicPr>
              <p:nvPr/>
            </p:nvPicPr>
            <p:blipFill>
              <a:blip r:embed="rId4"/>
              <a:srcRect/>
              <a:stretch>
                <a:fillRect/>
              </a:stretch>
            </p:blipFill>
            <p:spPr bwMode="auto">
              <a:xfrm>
                <a:off x="2374027" y="1074255"/>
                <a:ext cx="2362200" cy="1771650"/>
              </a:xfrm>
              <a:prstGeom prst="rect">
                <a:avLst/>
              </a:prstGeom>
              <a:noFill/>
              <a:ln w="9525">
                <a:noFill/>
                <a:miter lim="800000"/>
                <a:headEnd/>
                <a:tailEnd/>
              </a:ln>
            </p:spPr>
          </p:pic>
          <p:cxnSp>
            <p:nvCxnSpPr>
              <p:cNvPr id="7" name="Straight Arrow Connector 6"/>
              <p:cNvCxnSpPr/>
              <p:nvPr/>
            </p:nvCxnSpPr>
            <p:spPr>
              <a:xfrm flipV="1">
                <a:off x="1411190" y="1960563"/>
                <a:ext cx="895296" cy="47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800297" y="1958975"/>
                <a:ext cx="533368" cy="222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3568" name="TextBox 25"/>
              <p:cNvSpPr txBox="1">
                <a:spLocks noChangeArrowheads="1"/>
              </p:cNvSpPr>
              <p:nvPr/>
            </p:nvSpPr>
            <p:spPr bwMode="auto">
              <a:xfrm>
                <a:off x="2357121" y="1676400"/>
                <a:ext cx="1915537" cy="410369"/>
              </a:xfrm>
              <a:prstGeom prst="rect">
                <a:avLst/>
              </a:prstGeom>
              <a:noFill/>
              <a:ln w="9525">
                <a:noFill/>
                <a:miter lim="800000"/>
                <a:headEnd/>
                <a:tailEnd/>
              </a:ln>
            </p:spPr>
            <p:txBody>
              <a:bodyPr wrap="none">
                <a:spAutoFit/>
              </a:bodyPr>
              <a:lstStyle/>
              <a:p>
                <a:pPr eaLnBrk="0" hangingPunct="0"/>
                <a:r>
                  <a:rPr lang="en-US" sz="1400" b="1" i="1" dirty="0">
                    <a:latin typeface="Garamond" panose="02020404030301010803" pitchFamily="18" charset="0"/>
                  </a:rPr>
                  <a:t>Advice Interface</a:t>
                </a:r>
              </a:p>
            </p:txBody>
          </p:sp>
        </p:grpSp>
        <p:grpSp>
          <p:nvGrpSpPr>
            <p:cNvPr id="23558" name="Group 33"/>
            <p:cNvGrpSpPr>
              <a:grpSpLocks/>
            </p:cNvGrpSpPr>
            <p:nvPr/>
          </p:nvGrpSpPr>
          <p:grpSpPr bwMode="auto">
            <a:xfrm>
              <a:off x="5105400" y="762000"/>
              <a:ext cx="3796750" cy="2286000"/>
              <a:chOff x="5105400" y="762000"/>
              <a:chExt cx="3796750" cy="2286000"/>
            </a:xfrm>
          </p:grpSpPr>
          <p:grpSp>
            <p:nvGrpSpPr>
              <p:cNvPr id="23559" name="Group 35"/>
              <p:cNvGrpSpPr>
                <a:grpSpLocks/>
              </p:cNvGrpSpPr>
              <p:nvPr/>
            </p:nvGrpSpPr>
            <p:grpSpPr bwMode="auto">
              <a:xfrm>
                <a:off x="5105400" y="762000"/>
                <a:ext cx="3124200" cy="2286000"/>
                <a:chOff x="5105400" y="762000"/>
                <a:chExt cx="3124200" cy="2286000"/>
              </a:xfrm>
            </p:grpSpPr>
            <p:sp>
              <p:nvSpPr>
                <p:cNvPr id="13" name="Rounded Rectangular Callout 12"/>
                <p:cNvSpPr/>
                <p:nvPr/>
              </p:nvSpPr>
              <p:spPr>
                <a:xfrm>
                  <a:off x="5105079" y="762000"/>
                  <a:ext cx="1371517" cy="762000"/>
                </a:xfrm>
                <a:prstGeom prst="wedgeRoundRectCallout">
                  <a:avLst>
                    <a:gd name="adj1" fmla="val 46558"/>
                    <a:gd name="adj2" fmla="val 87283"/>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latin typeface="Garamond" pitchFamily="18" charset="0"/>
                    </a:rPr>
                    <a:t>Some good </a:t>
                  </a:r>
                </a:p>
                <a:p>
                  <a:pPr algn="ctr" eaLnBrk="0" hangingPunct="0">
                    <a:defRPr/>
                  </a:pPr>
                  <a:r>
                    <a:rPr lang="en-US" sz="1200" dirty="0">
                      <a:solidFill>
                        <a:schemeClr val="tx1"/>
                      </a:solidFill>
                      <a:latin typeface="Garamond" pitchFamily="18" charset="0"/>
                    </a:rPr>
                    <a:t>actions</a:t>
                  </a:r>
                </a:p>
              </p:txBody>
            </p:sp>
            <p:sp>
              <p:nvSpPr>
                <p:cNvPr id="14" name="Rounded Rectangular Callout 13"/>
                <p:cNvSpPr/>
                <p:nvPr/>
              </p:nvSpPr>
              <p:spPr>
                <a:xfrm>
                  <a:off x="6705183" y="762000"/>
                  <a:ext cx="1523908" cy="685800"/>
                </a:xfrm>
                <a:prstGeom prst="wedgeRoundRectCallout">
                  <a:avLst>
                    <a:gd name="adj1" fmla="val -42190"/>
                    <a:gd name="adj2" fmla="val 102718"/>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latin typeface="Garamond" pitchFamily="18" charset="0"/>
                    </a:rPr>
                    <a:t>Some bad actions</a:t>
                  </a:r>
                  <a:endParaRPr lang="en-US" sz="1200" dirty="0">
                    <a:latin typeface="Garamond" pitchFamily="18" charset="0"/>
                  </a:endParaRPr>
                </a:p>
              </p:txBody>
            </p:sp>
            <p:sp>
              <p:nvSpPr>
                <p:cNvPr id="17" name="Rounded Rectangle 16"/>
                <p:cNvSpPr/>
                <p:nvPr/>
              </p:nvSpPr>
              <p:spPr>
                <a:xfrm>
                  <a:off x="6059110" y="2286000"/>
                  <a:ext cx="1484223" cy="762000"/>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latin typeface="Garamond" pitchFamily="18" charset="0"/>
                    </a:rPr>
                    <a:t>Some actions unlabeled</a:t>
                  </a:r>
                </a:p>
              </p:txBody>
            </p:sp>
          </p:grpSp>
          <p:pic>
            <p:nvPicPr>
              <p:cNvPr id="23560" name="Picture 4" descr="\begin{align*}&#10;C = \{(s_1,c_1^+,c_1^-), \dots, (s_M,c_M^+,c_M^-)\}&#10;\end{align*}">
                <a:hlinkClick r:id="rId8"/>
              </p:cNvPr>
              <p:cNvPicPr>
                <a:picLocks noChangeAspect="1" noChangeArrowheads="1"/>
              </p:cNvPicPr>
              <p:nvPr/>
            </p:nvPicPr>
            <p:blipFill>
              <a:blip r:embed="rId9"/>
              <a:srcRect/>
              <a:stretch>
                <a:fillRect/>
              </a:stretch>
            </p:blipFill>
            <p:spPr bwMode="auto">
              <a:xfrm>
                <a:off x="5396950" y="1798983"/>
                <a:ext cx="3505200" cy="264239"/>
              </a:xfrm>
              <a:prstGeom prst="rect">
                <a:avLst/>
              </a:prstGeom>
              <a:noFill/>
              <a:ln w="9525">
                <a:noFill/>
                <a:miter lim="800000"/>
                <a:headEnd/>
                <a:tailEnd/>
              </a:ln>
            </p:spPr>
          </p:pic>
        </p:grpSp>
      </p:grpSp>
    </p:spTree>
    <p:extLst>
      <p:ext uri="{BB962C8B-B14F-4D97-AF65-F5344CB8AC3E}">
        <p14:creationId xmlns:p14="http://schemas.microsoft.com/office/powerpoint/2010/main" val="126596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299542" y="0"/>
            <a:ext cx="6572250" cy="514350"/>
          </a:xfrm>
          <a:prstGeom prst="rect">
            <a:avLst/>
          </a:prstGeom>
          <a:ln>
            <a:noFill/>
          </a:ln>
        </p:spPr>
        <p:txBody>
          <a:bodyPr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rPr>
              <a:t>‘Any Label Learning’ </a:t>
            </a:r>
            <a:r>
              <a:rPr lang="en-US" sz="3000" b="1" dirty="0">
                <a:solidFill>
                  <a:srgbClr val="C00000"/>
                </a:solidFill>
                <a:effectLst>
                  <a:outerShdw blurRad="38100" dist="25400" dir="5400000" algn="tl" rotWithShape="0">
                    <a:srgbClr val="000000">
                      <a:alpha val="43000"/>
                    </a:srgbClr>
                  </a:outerShdw>
                </a:effectLst>
              </a:rPr>
              <a:t>(</a:t>
            </a:r>
            <a:r>
              <a:rPr lang="en-US" sz="3000" b="1" i="1" dirty="0">
                <a:solidFill>
                  <a:srgbClr val="C00000"/>
                </a:solidFill>
                <a:effectLst>
                  <a:outerShdw blurRad="38100" dist="25400" dir="5400000" algn="tl" rotWithShape="0">
                    <a:srgbClr val="000000">
                      <a:alpha val="43000"/>
                    </a:srgbClr>
                  </a:outerShdw>
                </a:effectLst>
              </a:rPr>
              <a:t>ALL</a:t>
            </a:r>
            <a:r>
              <a:rPr lang="en-US" sz="3000" b="1" dirty="0">
                <a:solidFill>
                  <a:srgbClr val="C00000"/>
                </a:solidFill>
                <a:effectLst>
                  <a:outerShdw blurRad="38100" dist="25400" dir="5400000" algn="tl" rotWithShape="0">
                    <a:srgbClr val="000000">
                      <a:alpha val="43000"/>
                    </a:srgbClr>
                  </a:outerShdw>
                </a:effectLst>
              </a:rPr>
              <a:t>)</a:t>
            </a:r>
          </a:p>
        </p:txBody>
      </p:sp>
      <p:grpSp>
        <p:nvGrpSpPr>
          <p:cNvPr id="25603" name="Group 29"/>
          <p:cNvGrpSpPr>
            <a:grpSpLocks/>
          </p:cNvGrpSpPr>
          <p:nvPr/>
        </p:nvGrpSpPr>
        <p:grpSpPr bwMode="auto">
          <a:xfrm>
            <a:off x="1314450" y="3181350"/>
            <a:ext cx="6572250" cy="1791890"/>
            <a:chOff x="228600" y="4012095"/>
            <a:chExt cx="8763000" cy="2388705"/>
          </a:xfrm>
        </p:grpSpPr>
        <p:grpSp>
          <p:nvGrpSpPr>
            <p:cNvPr id="25611" name="Group 36"/>
            <p:cNvGrpSpPr>
              <a:grpSpLocks/>
            </p:cNvGrpSpPr>
            <p:nvPr/>
          </p:nvGrpSpPr>
          <p:grpSpPr bwMode="auto">
            <a:xfrm>
              <a:off x="304800" y="4012095"/>
              <a:ext cx="8686800" cy="2388705"/>
              <a:chOff x="304800" y="4012095"/>
              <a:chExt cx="8686800" cy="2388705"/>
            </a:xfrm>
          </p:grpSpPr>
          <p:grpSp>
            <p:nvGrpSpPr>
              <p:cNvPr id="25613" name="Group 32"/>
              <p:cNvGrpSpPr>
                <a:grpSpLocks/>
              </p:cNvGrpSpPr>
              <p:nvPr/>
            </p:nvGrpSpPr>
            <p:grpSpPr bwMode="auto">
              <a:xfrm>
                <a:off x="304800" y="4012095"/>
                <a:ext cx="8686800" cy="2388705"/>
                <a:chOff x="304800" y="4012095"/>
                <a:chExt cx="8686800" cy="2388705"/>
              </a:xfrm>
            </p:grpSpPr>
            <p:pic>
              <p:nvPicPr>
                <p:cNvPr id="25615" name="Picture 19" descr="teacher.jpg"/>
                <p:cNvPicPr>
                  <a:picLocks noChangeAspect="1"/>
                </p:cNvPicPr>
                <p:nvPr/>
              </p:nvPicPr>
              <p:blipFill>
                <a:blip r:embed="rId3"/>
                <a:srcRect/>
                <a:stretch>
                  <a:fillRect/>
                </a:stretch>
              </p:blipFill>
              <p:spPr bwMode="auto">
                <a:xfrm>
                  <a:off x="304800" y="4723857"/>
                  <a:ext cx="1066800" cy="981456"/>
                </a:xfrm>
                <a:prstGeom prst="rect">
                  <a:avLst/>
                </a:prstGeom>
                <a:noFill/>
                <a:ln w="9525">
                  <a:noFill/>
                  <a:miter lim="800000"/>
                  <a:headEnd/>
                  <a:tailEnd/>
                </a:ln>
              </p:spPr>
            </p:pic>
            <p:pic>
              <p:nvPicPr>
                <p:cNvPr id="25616" name="Picture 20" descr="advice-gui.png"/>
                <p:cNvPicPr>
                  <a:picLocks noChangeAspect="1"/>
                </p:cNvPicPr>
                <p:nvPr/>
              </p:nvPicPr>
              <p:blipFill>
                <a:blip r:embed="rId4"/>
                <a:srcRect/>
                <a:stretch>
                  <a:fillRect/>
                </a:stretch>
              </p:blipFill>
              <p:spPr bwMode="auto">
                <a:xfrm>
                  <a:off x="2446915" y="4324350"/>
                  <a:ext cx="2362200" cy="1771650"/>
                </a:xfrm>
                <a:prstGeom prst="rect">
                  <a:avLst/>
                </a:prstGeom>
                <a:noFill/>
                <a:ln w="9525">
                  <a:noFill/>
                  <a:miter lim="800000"/>
                  <a:headEnd/>
                  <a:tailEnd/>
                </a:ln>
              </p:spPr>
            </p:pic>
            <p:cxnSp>
              <p:nvCxnSpPr>
                <p:cNvPr id="22" name="Straight Arrow Connector 21"/>
                <p:cNvCxnSpPr/>
                <p:nvPr/>
              </p:nvCxnSpPr>
              <p:spPr>
                <a:xfrm flipV="1">
                  <a:off x="1447800" y="5258031"/>
                  <a:ext cx="838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953000" y="5208829"/>
                  <a:ext cx="530225" cy="4920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5178425" y="4012095"/>
                  <a:ext cx="1219200" cy="761846"/>
                </a:xfrm>
                <a:prstGeom prst="wedgeRoundRectCallout">
                  <a:avLst>
                    <a:gd name="adj1" fmla="val 66395"/>
                    <a:gd name="adj2" fmla="val 95109"/>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latin typeface="Garamond" pitchFamily="18" charset="0"/>
                    </a:rPr>
                    <a:t>Set of all </a:t>
                  </a:r>
                </a:p>
                <a:p>
                  <a:pPr algn="ctr" eaLnBrk="0" hangingPunct="0">
                    <a:defRPr/>
                  </a:pPr>
                  <a:r>
                    <a:rPr lang="en-US" sz="1200" dirty="0">
                      <a:solidFill>
                        <a:schemeClr val="tx1"/>
                      </a:solidFill>
                      <a:latin typeface="Garamond" pitchFamily="18" charset="0"/>
                    </a:rPr>
                    <a:t>Good</a:t>
                  </a:r>
                </a:p>
                <a:p>
                  <a:pPr algn="ctr" eaLnBrk="0" hangingPunct="0">
                    <a:defRPr/>
                  </a:pPr>
                  <a:r>
                    <a:rPr lang="en-US" sz="1200" dirty="0">
                      <a:solidFill>
                        <a:schemeClr val="tx1"/>
                      </a:solidFill>
                      <a:latin typeface="Garamond" pitchFamily="18" charset="0"/>
                    </a:rPr>
                    <a:t>actions</a:t>
                  </a:r>
                </a:p>
              </p:txBody>
            </p:sp>
            <p:pic>
              <p:nvPicPr>
                <p:cNvPr id="25620" name="Picture 2" descr="$C = \left\{(s_1, O(s_1)), ...., (s_M, O(s_M))\right\}$">
                  <a:hlinkClick r:id="rId5"/>
                </p:cNvPr>
                <p:cNvPicPr>
                  <a:picLocks noChangeAspect="1" noChangeArrowheads="1"/>
                </p:cNvPicPr>
                <p:nvPr/>
              </p:nvPicPr>
              <p:blipFill>
                <a:blip r:embed="rId6"/>
                <a:srcRect/>
                <a:stretch>
                  <a:fillRect/>
                </a:stretch>
              </p:blipFill>
              <p:spPr bwMode="auto">
                <a:xfrm>
                  <a:off x="5562600" y="5105400"/>
                  <a:ext cx="3429000" cy="228600"/>
                </a:xfrm>
                <a:prstGeom prst="rect">
                  <a:avLst/>
                </a:prstGeom>
                <a:noFill/>
                <a:ln w="9525">
                  <a:noFill/>
                  <a:miter lim="800000"/>
                  <a:headEnd/>
                  <a:tailEnd/>
                </a:ln>
              </p:spPr>
            </p:pic>
            <p:sp>
              <p:nvSpPr>
                <p:cNvPr id="29" name="Rounded Rectangle 28"/>
                <p:cNvSpPr/>
                <p:nvPr/>
              </p:nvSpPr>
              <p:spPr>
                <a:xfrm>
                  <a:off x="6145213" y="5562769"/>
                  <a:ext cx="2438400" cy="838031"/>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latin typeface="Garamond" pitchFamily="18" charset="0"/>
                    </a:rPr>
                    <a:t>Any action not in </a:t>
                  </a:r>
                  <a:r>
                    <a:rPr lang="en-US" sz="1200" i="1" dirty="0">
                      <a:solidFill>
                        <a:schemeClr val="tx1"/>
                      </a:solidFill>
                      <a:latin typeface="Garamond" pitchFamily="18" charset="0"/>
                    </a:rPr>
                    <a:t>O(</a:t>
                  </a:r>
                  <a:r>
                    <a:rPr lang="en-US" sz="1200" i="1" dirty="0" err="1">
                      <a:solidFill>
                        <a:schemeClr val="tx1"/>
                      </a:solidFill>
                      <a:latin typeface="Garamond" pitchFamily="18" charset="0"/>
                    </a:rPr>
                    <a:t>s</a:t>
                  </a:r>
                  <a:r>
                    <a:rPr lang="en-US" sz="1200" i="1" baseline="-25000" dirty="0" err="1">
                      <a:solidFill>
                        <a:schemeClr val="tx1"/>
                      </a:solidFill>
                      <a:latin typeface="Garamond" pitchFamily="18" charset="0"/>
                    </a:rPr>
                    <a:t>i</a:t>
                  </a:r>
                  <a:r>
                    <a:rPr lang="en-US" sz="1200" i="1" dirty="0">
                      <a:solidFill>
                        <a:schemeClr val="tx1"/>
                      </a:solidFill>
                      <a:latin typeface="Garamond" pitchFamily="18" charset="0"/>
                    </a:rPr>
                    <a:t>)</a:t>
                  </a:r>
                  <a:r>
                    <a:rPr lang="en-US" sz="1200" dirty="0">
                      <a:solidFill>
                        <a:schemeClr val="tx1"/>
                      </a:solidFill>
                      <a:latin typeface="Garamond" pitchFamily="18" charset="0"/>
                    </a:rPr>
                    <a:t> is suboptimal according to </a:t>
                  </a:r>
                  <a:r>
                    <a:rPr lang="en-US" sz="1200" i="1" dirty="0">
                      <a:solidFill>
                        <a:schemeClr val="tx1"/>
                      </a:solidFill>
                      <a:latin typeface="Garamond" pitchFamily="18" charset="0"/>
                    </a:rPr>
                    <a:t>Ideal Teacher</a:t>
                  </a:r>
                </a:p>
              </p:txBody>
            </p:sp>
            <p:sp>
              <p:nvSpPr>
                <p:cNvPr id="32" name="Rounded Rectangular Callout 31"/>
                <p:cNvSpPr/>
                <p:nvPr/>
              </p:nvSpPr>
              <p:spPr>
                <a:xfrm>
                  <a:off x="6735763" y="4032728"/>
                  <a:ext cx="1341437" cy="761846"/>
                </a:xfrm>
                <a:prstGeom prst="wedgeRoundRectCallout">
                  <a:avLst>
                    <a:gd name="adj1" fmla="val -58188"/>
                    <a:gd name="adj2" fmla="val 91196"/>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latin typeface="Garamond" pitchFamily="18" charset="0"/>
                    </a:rPr>
                    <a:t>All  actions are equally</a:t>
                  </a:r>
                </a:p>
                <a:p>
                  <a:pPr algn="ctr" eaLnBrk="0" hangingPunct="0">
                    <a:defRPr/>
                  </a:pPr>
                  <a:r>
                    <a:rPr lang="en-US" sz="1200" dirty="0">
                      <a:solidFill>
                        <a:schemeClr val="tx1"/>
                      </a:solidFill>
                      <a:latin typeface="Garamond" pitchFamily="18" charset="0"/>
                    </a:rPr>
                    <a:t>good</a:t>
                  </a:r>
                </a:p>
              </p:txBody>
            </p:sp>
          </p:grpSp>
          <p:sp>
            <p:nvSpPr>
              <p:cNvPr id="25614" name="TextBox 26"/>
              <p:cNvSpPr txBox="1">
                <a:spLocks noChangeArrowheads="1"/>
              </p:cNvSpPr>
              <p:nvPr/>
            </p:nvSpPr>
            <p:spPr bwMode="auto">
              <a:xfrm>
                <a:off x="2444929" y="5029201"/>
                <a:ext cx="1915653" cy="410287"/>
              </a:xfrm>
              <a:prstGeom prst="rect">
                <a:avLst/>
              </a:prstGeom>
              <a:noFill/>
              <a:ln w="9525">
                <a:noFill/>
                <a:miter lim="800000"/>
                <a:headEnd/>
                <a:tailEnd/>
              </a:ln>
            </p:spPr>
            <p:txBody>
              <a:bodyPr wrap="none">
                <a:spAutoFit/>
              </a:bodyPr>
              <a:lstStyle/>
              <a:p>
                <a:pPr eaLnBrk="0" hangingPunct="0"/>
                <a:r>
                  <a:rPr lang="en-US" sz="1400" b="1" i="1" dirty="0">
                    <a:latin typeface="Garamond" panose="02020404030301010803" pitchFamily="18" charset="0"/>
                  </a:rPr>
                  <a:t>Advice Interface</a:t>
                </a:r>
              </a:p>
            </p:txBody>
          </p:sp>
        </p:grpSp>
        <p:sp>
          <p:nvSpPr>
            <p:cNvPr id="25612" name="TextBox 27"/>
            <p:cNvSpPr txBox="1">
              <a:spLocks noChangeArrowheads="1"/>
            </p:cNvSpPr>
            <p:nvPr/>
          </p:nvSpPr>
          <p:spPr bwMode="auto">
            <a:xfrm>
              <a:off x="228600" y="5715000"/>
              <a:ext cx="2098865" cy="492343"/>
            </a:xfrm>
            <a:prstGeom prst="rect">
              <a:avLst/>
            </a:prstGeom>
            <a:noFill/>
            <a:ln w="9525">
              <a:noFill/>
              <a:miter lim="800000"/>
              <a:headEnd/>
              <a:tailEnd/>
            </a:ln>
          </p:spPr>
          <p:txBody>
            <a:bodyPr wrap="none">
              <a:spAutoFit/>
            </a:bodyPr>
            <a:lstStyle/>
            <a:p>
              <a:pPr eaLnBrk="0" hangingPunct="0"/>
              <a:r>
                <a:rPr lang="en-US" sz="1800" i="1"/>
                <a:t>Ideal Teacher</a:t>
              </a:r>
            </a:p>
          </p:txBody>
        </p:sp>
      </p:grpSp>
      <p:sp>
        <p:nvSpPr>
          <p:cNvPr id="30" name="Rectangle 29"/>
          <p:cNvSpPr>
            <a:spLocks noChangeArrowheads="1"/>
          </p:cNvSpPr>
          <p:nvPr/>
        </p:nvSpPr>
        <p:spPr bwMode="auto">
          <a:xfrm>
            <a:off x="1219200" y="505420"/>
            <a:ext cx="6652592" cy="646331"/>
          </a:xfrm>
          <a:prstGeom prst="rect">
            <a:avLst/>
          </a:prstGeom>
          <a:noFill/>
          <a:ln w="9525">
            <a:noFill/>
            <a:miter lim="800000"/>
            <a:headEnd/>
            <a:tailEnd/>
          </a:ln>
        </p:spPr>
        <p:txBody>
          <a:bodyPr wrap="square">
            <a:spAutoFit/>
          </a:bodyPr>
          <a:lstStyle/>
          <a:p>
            <a:pPr eaLnBrk="0" hangingPunct="0">
              <a:buFont typeface="Wingdings" pitchFamily="2" charset="2"/>
              <a:buChar char="q"/>
            </a:pPr>
            <a:r>
              <a:rPr lang="en-US" sz="1800" dirty="0">
                <a:latin typeface="Garamond" panose="02020404030301010803" pitchFamily="18" charset="0"/>
                <a:sym typeface="Symbol" pitchFamily="18" charset="2"/>
              </a:rPr>
              <a:t> </a:t>
            </a:r>
            <a:r>
              <a:rPr lang="en-US" sz="1800" b="1" dirty="0">
                <a:solidFill>
                  <a:srgbClr val="FF0000"/>
                </a:solidFill>
                <a:latin typeface="Garamond" panose="02020404030301010803" pitchFamily="18" charset="0"/>
                <a:sym typeface="Symbol" pitchFamily="18" charset="2"/>
              </a:rPr>
              <a:t>Learning Goal:</a:t>
            </a:r>
            <a:r>
              <a:rPr lang="en-US" sz="1800" dirty="0">
                <a:latin typeface="Garamond" panose="02020404030301010803" pitchFamily="18" charset="0"/>
                <a:sym typeface="Symbol" pitchFamily="18" charset="2"/>
              </a:rPr>
              <a:t> Find a probabilistic policy, or classifier, that has a high probability of returning an action in </a:t>
            </a:r>
            <a:r>
              <a:rPr lang="en-US" sz="1800" i="1" dirty="0">
                <a:latin typeface="Garamond" panose="02020404030301010803" pitchFamily="18" charset="0"/>
                <a:sym typeface="Symbol" pitchFamily="18" charset="2"/>
              </a:rPr>
              <a:t>O(s)</a:t>
            </a:r>
            <a:r>
              <a:rPr lang="en-US" sz="1800" dirty="0">
                <a:latin typeface="Garamond" panose="02020404030301010803" pitchFamily="18" charset="0"/>
                <a:sym typeface="Symbol" pitchFamily="18" charset="2"/>
              </a:rPr>
              <a:t> when applied to </a:t>
            </a:r>
            <a:r>
              <a:rPr lang="en-US" sz="1800" i="1" dirty="0">
                <a:latin typeface="Garamond" panose="02020404030301010803" pitchFamily="18" charset="0"/>
                <a:sym typeface="Symbol" pitchFamily="18" charset="2"/>
              </a:rPr>
              <a:t>s</a:t>
            </a:r>
            <a:r>
              <a:rPr lang="en-US" sz="1800" dirty="0">
                <a:latin typeface="Garamond" panose="02020404030301010803" pitchFamily="18" charset="0"/>
                <a:sym typeface="Symbol" pitchFamily="18" charset="2"/>
              </a:rPr>
              <a:t>. </a:t>
            </a:r>
            <a:endParaRPr lang="en-US" sz="1800" dirty="0">
              <a:latin typeface="Garamond" panose="02020404030301010803" pitchFamily="18" charset="0"/>
            </a:endParaRPr>
          </a:p>
        </p:txBody>
      </p:sp>
      <p:grpSp>
        <p:nvGrpSpPr>
          <p:cNvPr id="2" name="Group 1"/>
          <p:cNvGrpSpPr/>
          <p:nvPr/>
        </p:nvGrpSpPr>
        <p:grpSpPr>
          <a:xfrm>
            <a:off x="922867" y="1290997"/>
            <a:ext cx="7620242" cy="899753"/>
            <a:chOff x="922867" y="1290997"/>
            <a:chExt cx="7620242" cy="899753"/>
          </a:xfrm>
        </p:grpSpPr>
        <p:sp>
          <p:nvSpPr>
            <p:cNvPr id="25608" name="Rectangle 35"/>
            <p:cNvSpPr>
              <a:spLocks noChangeArrowheads="1"/>
            </p:cNvSpPr>
            <p:nvPr/>
          </p:nvSpPr>
          <p:spPr bwMode="auto">
            <a:xfrm>
              <a:off x="922867" y="1351225"/>
              <a:ext cx="5993393" cy="369333"/>
            </a:xfrm>
            <a:prstGeom prst="rect">
              <a:avLst/>
            </a:prstGeom>
            <a:noFill/>
            <a:ln w="9525">
              <a:noFill/>
              <a:miter lim="800000"/>
              <a:headEnd/>
              <a:tailEnd/>
            </a:ln>
          </p:spPr>
          <p:txBody>
            <a:bodyPr>
              <a:spAutoFit/>
            </a:bodyPr>
            <a:lstStyle/>
            <a:p>
              <a:pPr eaLnBrk="0" hangingPunct="0">
                <a:buFont typeface="Wingdings" pitchFamily="2" charset="2"/>
                <a:buChar char="q"/>
              </a:pPr>
              <a:r>
                <a:rPr lang="en-US" sz="1800" i="1" dirty="0">
                  <a:latin typeface="Garamond" panose="02020404030301010803" pitchFamily="18" charset="0"/>
                </a:rPr>
                <a:t> </a:t>
              </a:r>
              <a:r>
                <a:rPr lang="en-US" sz="1800" b="1" i="1" dirty="0">
                  <a:solidFill>
                    <a:srgbClr val="FF0000"/>
                  </a:solidFill>
                  <a:latin typeface="Garamond" panose="02020404030301010803" pitchFamily="18" charset="0"/>
                </a:rPr>
                <a:t>ALL</a:t>
              </a:r>
              <a:r>
                <a:rPr lang="en-US" sz="1800" b="1" dirty="0">
                  <a:solidFill>
                    <a:srgbClr val="FF0000"/>
                  </a:solidFill>
                  <a:latin typeface="Garamond" panose="02020404030301010803" pitchFamily="18" charset="0"/>
                </a:rPr>
                <a:t> </a:t>
              </a:r>
              <a:r>
                <a:rPr lang="en-US" sz="1800" b="1" i="1" dirty="0" smtClean="0">
                  <a:solidFill>
                    <a:srgbClr val="FF0000"/>
                  </a:solidFill>
                  <a:latin typeface="Garamond" panose="02020404030301010803" pitchFamily="18" charset="0"/>
                </a:rPr>
                <a:t>Log-likelihood </a:t>
              </a:r>
              <a:r>
                <a:rPr lang="en-US" sz="1800" b="1" i="1" dirty="0">
                  <a:solidFill>
                    <a:srgbClr val="FF0000"/>
                  </a:solidFill>
                  <a:latin typeface="Garamond" panose="02020404030301010803" pitchFamily="18" charset="0"/>
                </a:rPr>
                <a:t>(L</a:t>
              </a:r>
              <a:r>
                <a:rPr lang="en-US" sz="1800" b="1" i="1" baseline="-25000" dirty="0">
                  <a:solidFill>
                    <a:srgbClr val="FF0000"/>
                  </a:solidFill>
                  <a:latin typeface="Garamond" panose="02020404030301010803" pitchFamily="18" charset="0"/>
                </a:rPr>
                <a:t>ALL</a:t>
              </a:r>
              <a:r>
                <a:rPr lang="en-US" sz="1800" b="1" i="1" dirty="0">
                  <a:solidFill>
                    <a:srgbClr val="FF0000"/>
                  </a:solidFill>
                  <a:latin typeface="Garamond" panose="02020404030301010803" pitchFamily="18" charset="0"/>
                </a:rPr>
                <a:t>(</a:t>
              </a:r>
              <a:r>
                <a:rPr lang="en-US" sz="1800" b="1" i="1" dirty="0">
                  <a:solidFill>
                    <a:srgbClr val="FF0000"/>
                  </a:solidFill>
                  <a:latin typeface="Garamond" panose="02020404030301010803" pitchFamily="18" charset="0"/>
                  <a:sym typeface="Symbol" pitchFamily="18" charset="2"/>
                </a:rPr>
                <a:t>,C</a:t>
              </a:r>
              <a:r>
                <a:rPr lang="en-US" sz="1800" b="1" i="1" dirty="0">
                  <a:solidFill>
                    <a:srgbClr val="FF0000"/>
                  </a:solidFill>
                  <a:latin typeface="Garamond" panose="02020404030301010803" pitchFamily="18" charset="0"/>
                </a:rPr>
                <a:t>)) </a:t>
              </a:r>
              <a:r>
                <a:rPr lang="en-US" sz="1800" b="1" dirty="0">
                  <a:solidFill>
                    <a:srgbClr val="FF0000"/>
                  </a:solidFill>
                  <a:latin typeface="Garamond" panose="02020404030301010803" pitchFamily="18" charset="0"/>
                </a:rPr>
                <a:t>:</a:t>
              </a:r>
            </a:p>
          </p:txBody>
        </p:sp>
        <p:sp>
          <p:nvSpPr>
            <p:cNvPr id="25609" name="TextBox 33"/>
            <p:cNvSpPr txBox="1">
              <a:spLocks noChangeArrowheads="1"/>
            </p:cNvSpPr>
            <p:nvPr/>
          </p:nvSpPr>
          <p:spPr bwMode="auto">
            <a:xfrm>
              <a:off x="3134572" y="1821418"/>
              <a:ext cx="5008421" cy="369332"/>
            </a:xfrm>
            <a:prstGeom prst="rect">
              <a:avLst/>
            </a:prstGeom>
            <a:noFill/>
            <a:ln w="9525">
              <a:noFill/>
              <a:miter lim="800000"/>
              <a:headEnd/>
              <a:tailEnd/>
            </a:ln>
          </p:spPr>
          <p:txBody>
            <a:bodyPr wrap="none">
              <a:spAutoFit/>
            </a:bodyPr>
            <a:lstStyle/>
            <a:p>
              <a:pPr eaLnBrk="0" hangingPunct="0"/>
              <a:r>
                <a:rPr lang="en-US" sz="1800" dirty="0">
                  <a:latin typeface="Garamond" panose="02020404030301010803" pitchFamily="18" charset="0"/>
                </a:rPr>
                <a:t>Probability of selecting </a:t>
              </a:r>
              <a:r>
                <a:rPr lang="en-US" sz="1800" dirty="0" smtClean="0">
                  <a:latin typeface="Garamond" panose="02020404030301010803" pitchFamily="18" charset="0"/>
                </a:rPr>
                <a:t>an </a:t>
              </a:r>
              <a:r>
                <a:rPr lang="en-US" sz="1800" dirty="0">
                  <a:latin typeface="Garamond" panose="02020404030301010803" pitchFamily="18" charset="0"/>
                </a:rPr>
                <a:t>action in </a:t>
              </a:r>
              <a:r>
                <a:rPr lang="en-US" sz="1800" i="1" dirty="0">
                  <a:latin typeface="Garamond" panose="02020404030301010803" pitchFamily="18" charset="0"/>
                </a:rPr>
                <a:t>O(S</a:t>
              </a:r>
              <a:r>
                <a:rPr lang="en-US" sz="1800" i="1" baseline="-25000" dirty="0">
                  <a:latin typeface="Garamond" panose="02020404030301010803" pitchFamily="18" charset="0"/>
                </a:rPr>
                <a:t>i</a:t>
              </a:r>
              <a:r>
                <a:rPr lang="en-US" sz="1800" i="1" dirty="0">
                  <a:latin typeface="Garamond" panose="02020404030301010803" pitchFamily="18" charset="0"/>
                </a:rPr>
                <a:t>) </a:t>
              </a:r>
              <a:r>
                <a:rPr lang="en-US" sz="1800" dirty="0">
                  <a:latin typeface="Garamond" panose="02020404030301010803" pitchFamily="18" charset="0"/>
                </a:rPr>
                <a:t>given state </a:t>
              </a:r>
              <a:r>
                <a:rPr lang="en-US" sz="1800" i="1" dirty="0">
                  <a:latin typeface="Garamond" panose="02020404030301010803" pitchFamily="18" charset="0"/>
                </a:rPr>
                <a:t>s</a:t>
              </a:r>
              <a:r>
                <a:rPr lang="en-US" sz="1800" i="1" baseline="-25000" dirty="0">
                  <a:latin typeface="Garamond" panose="02020404030301010803" pitchFamily="18" charset="0"/>
                </a:rPr>
                <a:t>i</a:t>
              </a:r>
              <a:endParaRPr lang="en-US" sz="1800" i="1" dirty="0">
                <a:latin typeface="Garamond" panose="02020404030301010803" pitchFamily="18" charset="0"/>
              </a:endParaRPr>
            </a:p>
          </p:txBody>
        </p:sp>
        <p:cxnSp>
          <p:nvCxnSpPr>
            <p:cNvPr id="35" name="Straight Arrow Connector 34"/>
            <p:cNvCxnSpPr/>
            <p:nvPr/>
          </p:nvCxnSpPr>
          <p:spPr bwMode="auto">
            <a:xfrm flipH="1" flipV="1">
              <a:off x="5314950" y="1657350"/>
              <a:ext cx="247650" cy="22860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5607" name="Picture 8" descr="\begin{align*}&#10;\sum_{i=1}^{M} {log(\pi_{\theta}(O(s_i) \mid s_i))}; \hspace{0.1in} \pi_{\theta}(O(s_i) \mid s_i) = \sum_{a \in O(s_i)} {\pi_{\theta}(a \mid s_i)}&#10;\end{align*}">
              <a:hlinkClick r:id="rId7"/>
            </p:cNvPr>
            <p:cNvPicPr>
              <a:picLocks noChangeAspect="1" noChangeArrowheads="1"/>
            </p:cNvPicPr>
            <p:nvPr/>
          </p:nvPicPr>
          <p:blipFill>
            <a:blip r:embed="rId8"/>
            <a:srcRect/>
            <a:stretch>
              <a:fillRect/>
            </a:stretch>
          </p:blipFill>
          <p:spPr bwMode="auto">
            <a:xfrm>
              <a:off x="4542544" y="1290997"/>
              <a:ext cx="4000565" cy="518753"/>
            </a:xfrm>
            <a:prstGeom prst="rect">
              <a:avLst/>
            </a:prstGeom>
            <a:noFill/>
            <a:ln w="9525">
              <a:noFill/>
              <a:miter lim="800000"/>
              <a:headEnd/>
              <a:tailEnd/>
            </a:ln>
          </p:spPr>
        </p:pic>
      </p:grpSp>
      <p:sp>
        <p:nvSpPr>
          <p:cNvPr id="27" name="Rounded Rectangle 26"/>
          <p:cNvSpPr/>
          <p:nvPr/>
        </p:nvSpPr>
        <p:spPr>
          <a:xfrm>
            <a:off x="1622822" y="2525565"/>
            <a:ext cx="5578077" cy="427185"/>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tx1"/>
                </a:solidFill>
                <a:latin typeface="Garamond" pitchFamily="18" charset="0"/>
              </a:rPr>
              <a:t>Imagine:</a:t>
            </a:r>
            <a:r>
              <a:rPr lang="en-US" sz="1400" dirty="0">
                <a:solidFill>
                  <a:schemeClr val="tx1"/>
                </a:solidFill>
                <a:latin typeface="Garamond" pitchFamily="18" charset="0"/>
              </a:rPr>
              <a:t> Our teacher is an </a:t>
            </a:r>
            <a:r>
              <a:rPr lang="en-US" sz="1400" b="1" i="1" dirty="0">
                <a:solidFill>
                  <a:schemeClr val="tx1"/>
                </a:solidFill>
                <a:latin typeface="Garamond" pitchFamily="18" charset="0"/>
              </a:rPr>
              <a:t>Ideal</a:t>
            </a:r>
            <a:r>
              <a:rPr lang="en-US" sz="1400" dirty="0">
                <a:solidFill>
                  <a:schemeClr val="tx1"/>
                </a:solidFill>
                <a:latin typeface="Garamond" pitchFamily="18" charset="0"/>
              </a:rPr>
              <a:t> </a:t>
            </a:r>
            <a:r>
              <a:rPr lang="en-US" sz="1400" b="1" i="1" dirty="0">
                <a:solidFill>
                  <a:schemeClr val="tx1"/>
                </a:solidFill>
                <a:latin typeface="Garamond" pitchFamily="18" charset="0"/>
              </a:rPr>
              <a:t>Teacher (Provides All Good Actions)</a:t>
            </a:r>
          </a:p>
        </p:txBody>
      </p:sp>
    </p:spTree>
    <p:extLst>
      <p:ext uri="{BB962C8B-B14F-4D97-AF65-F5344CB8AC3E}">
        <p14:creationId xmlns:p14="http://schemas.microsoft.com/office/powerpoint/2010/main" val="202950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299542" y="0"/>
            <a:ext cx="6572250" cy="514350"/>
          </a:xfrm>
          <a:prstGeom prst="rect">
            <a:avLst/>
          </a:prstGeom>
          <a:ln>
            <a:noFill/>
          </a:ln>
        </p:spPr>
        <p:txBody>
          <a:bodyPr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rPr>
              <a:t>Critique Data </a:t>
            </a:r>
            <a:r>
              <a:rPr lang="en-US" sz="32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rPr>
              <a:t>Objective:</a:t>
            </a:r>
            <a:r>
              <a:rPr lang="en-US" sz="3000" b="1" dirty="0">
                <a:solidFill>
                  <a:schemeClr val="accent3">
                    <a:tint val="90000"/>
                    <a:satMod val="120000"/>
                  </a:schemeClr>
                </a:solidFill>
                <a:effectLst>
                  <a:outerShdw blurRad="38100" dist="25400" dir="5400000" algn="tl" rotWithShape="0">
                    <a:srgbClr val="000000">
                      <a:alpha val="43000"/>
                    </a:srgbClr>
                  </a:outerShdw>
                </a:effectLst>
              </a:rPr>
              <a:t> </a:t>
            </a:r>
            <a:r>
              <a:rPr lang="en-US" sz="3000" b="1" i="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rPr>
              <a:t>L(</a:t>
            </a:r>
            <a:r>
              <a:rPr lang="el-GR" sz="3000" b="1" i="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rPr>
              <a:t>θ</a:t>
            </a:r>
            <a:r>
              <a:rPr lang="en-US" sz="3000" b="1" i="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rPr>
              <a:t>,C)</a:t>
            </a:r>
            <a:r>
              <a:rPr lang="en-US" sz="3000" b="1" dirty="0">
                <a:solidFill>
                  <a:schemeClr val="accent3">
                    <a:tint val="90000"/>
                    <a:satMod val="120000"/>
                  </a:schemeClr>
                </a:solidFill>
                <a:effectLst>
                  <a:outerShdw blurRad="38100" dist="25400" dir="5400000" algn="tl" rotWithShape="0">
                    <a:srgbClr val="000000">
                      <a:alpha val="43000"/>
                    </a:srgbClr>
                  </a:outerShdw>
                </a:effectLst>
              </a:rPr>
              <a:t> </a:t>
            </a:r>
          </a:p>
        </p:txBody>
      </p:sp>
      <p:sp>
        <p:nvSpPr>
          <p:cNvPr id="27650" name="Rectangle 4"/>
          <p:cNvSpPr>
            <a:spLocks noChangeArrowheads="1"/>
          </p:cNvSpPr>
          <p:nvPr/>
        </p:nvSpPr>
        <p:spPr bwMode="auto">
          <a:xfrm>
            <a:off x="1828800" y="571500"/>
            <a:ext cx="5772150" cy="369332"/>
          </a:xfrm>
          <a:prstGeom prst="rect">
            <a:avLst/>
          </a:prstGeom>
          <a:noFill/>
          <a:ln w="9525">
            <a:noFill/>
            <a:miter lim="800000"/>
            <a:headEnd/>
            <a:tailEnd/>
          </a:ln>
        </p:spPr>
        <p:txBody>
          <a:bodyPr>
            <a:spAutoFit/>
          </a:bodyPr>
          <a:lstStyle/>
          <a:p>
            <a:pPr eaLnBrk="0" hangingPunct="0">
              <a:buFont typeface="Wingdings" pitchFamily="2" charset="2"/>
              <a:buChar char="q"/>
            </a:pPr>
            <a:r>
              <a:rPr lang="en-US" sz="1800" dirty="0">
                <a:latin typeface="Garamond" panose="02020404030301010803" pitchFamily="18" charset="0"/>
                <a:sym typeface="Symbol" pitchFamily="18" charset="2"/>
              </a:rPr>
              <a:t> Coming back to reality: </a:t>
            </a:r>
            <a:r>
              <a:rPr lang="en-US" sz="1800" b="1" i="1" dirty="0">
                <a:latin typeface="Garamond" panose="02020404030301010803" pitchFamily="18" charset="0"/>
                <a:sym typeface="Symbol" pitchFamily="18" charset="2"/>
              </a:rPr>
              <a:t>Not All Teachers are Ideal !</a:t>
            </a:r>
            <a:endParaRPr lang="en-US" sz="1800" b="1" i="1" dirty="0">
              <a:latin typeface="Garamond" panose="02020404030301010803" pitchFamily="18" charset="0"/>
            </a:endParaRPr>
          </a:p>
        </p:txBody>
      </p:sp>
      <p:pic>
        <p:nvPicPr>
          <p:cNvPr id="27651" name="Picture 6" descr="teacher.jpg"/>
          <p:cNvPicPr>
            <a:picLocks noChangeAspect="1"/>
          </p:cNvPicPr>
          <p:nvPr/>
        </p:nvPicPr>
        <p:blipFill>
          <a:blip r:embed="rId3"/>
          <a:srcRect/>
          <a:stretch>
            <a:fillRect/>
          </a:stretch>
        </p:blipFill>
        <p:spPr bwMode="auto">
          <a:xfrm>
            <a:off x="1452563" y="1258491"/>
            <a:ext cx="800100" cy="1200150"/>
          </a:xfrm>
          <a:prstGeom prst="rect">
            <a:avLst/>
          </a:prstGeom>
          <a:noFill/>
          <a:ln w="9525">
            <a:noFill/>
            <a:miter lim="800000"/>
            <a:headEnd/>
            <a:tailEnd/>
          </a:ln>
        </p:spPr>
      </p:pic>
      <p:pic>
        <p:nvPicPr>
          <p:cNvPr id="27652" name="Picture 7" descr="advice-gui.png"/>
          <p:cNvPicPr>
            <a:picLocks noChangeAspect="1"/>
          </p:cNvPicPr>
          <p:nvPr/>
        </p:nvPicPr>
        <p:blipFill>
          <a:blip r:embed="rId4"/>
          <a:srcRect/>
          <a:stretch>
            <a:fillRect/>
          </a:stretch>
        </p:blipFill>
        <p:spPr bwMode="auto">
          <a:xfrm>
            <a:off x="2922985" y="1190625"/>
            <a:ext cx="1771650" cy="1328738"/>
          </a:xfrm>
          <a:prstGeom prst="rect">
            <a:avLst/>
          </a:prstGeom>
          <a:noFill/>
          <a:ln w="9525">
            <a:noFill/>
            <a:miter lim="800000"/>
            <a:headEnd/>
            <a:tailEnd/>
          </a:ln>
        </p:spPr>
      </p:pic>
      <p:cxnSp>
        <p:nvCxnSpPr>
          <p:cNvPr id="9" name="Straight Arrow Connector 8"/>
          <p:cNvCxnSpPr/>
          <p:nvPr/>
        </p:nvCxnSpPr>
        <p:spPr>
          <a:xfrm flipV="1">
            <a:off x="2252663" y="1854994"/>
            <a:ext cx="670322" cy="35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4635" y="1853804"/>
            <a:ext cx="506015" cy="11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a:grpSpLocks/>
          </p:cNvGrpSpPr>
          <p:nvPr/>
        </p:nvGrpSpPr>
        <p:grpSpPr bwMode="auto">
          <a:xfrm>
            <a:off x="5687616" y="1028700"/>
            <a:ext cx="1828800" cy="571500"/>
            <a:chOff x="6059556" y="1371600"/>
            <a:chExt cx="2438400" cy="762000"/>
          </a:xfrm>
        </p:grpSpPr>
        <p:sp>
          <p:nvSpPr>
            <p:cNvPr id="14" name="Rounded Rectangle 13"/>
            <p:cNvSpPr/>
            <p:nvPr/>
          </p:nvSpPr>
          <p:spPr>
            <a:xfrm>
              <a:off x="6059556" y="1371600"/>
              <a:ext cx="2438400" cy="762000"/>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sym typeface="Symbol"/>
                </a:rPr>
                <a:t>and      provide partial evidence about </a:t>
              </a:r>
              <a:r>
                <a:rPr lang="en-US" sz="1200" i="1" dirty="0">
                  <a:solidFill>
                    <a:schemeClr val="tx1"/>
                  </a:solidFill>
                  <a:sym typeface="Symbol"/>
                </a:rPr>
                <a:t>O(</a:t>
              </a:r>
              <a:r>
                <a:rPr lang="en-US" sz="1200" i="1" dirty="0" err="1">
                  <a:solidFill>
                    <a:schemeClr val="tx1"/>
                  </a:solidFill>
                  <a:sym typeface="Symbol"/>
                </a:rPr>
                <a:t>s</a:t>
              </a:r>
              <a:r>
                <a:rPr lang="en-US" sz="1200" i="1" baseline="-25000" dirty="0" err="1">
                  <a:solidFill>
                    <a:schemeClr val="tx1"/>
                  </a:solidFill>
                  <a:sym typeface="Symbol"/>
                </a:rPr>
                <a:t>i</a:t>
              </a:r>
              <a:r>
                <a:rPr lang="en-US" sz="1200" i="1" dirty="0">
                  <a:solidFill>
                    <a:schemeClr val="tx1"/>
                  </a:solidFill>
                  <a:sym typeface="Symbol"/>
                </a:rPr>
                <a:t>)</a:t>
              </a:r>
              <a:endParaRPr lang="en-US" sz="1200" dirty="0">
                <a:solidFill>
                  <a:schemeClr val="tx1"/>
                </a:solidFill>
                <a:latin typeface="Garamond" pitchFamily="18" charset="0"/>
              </a:endParaRPr>
            </a:p>
          </p:txBody>
        </p:sp>
        <p:pic>
          <p:nvPicPr>
            <p:cNvPr id="27668" name="Picture 6" descr="$c_{i}^{+}$">
              <a:hlinkClick r:id="rId5"/>
            </p:cNvPr>
            <p:cNvPicPr>
              <a:picLocks noChangeAspect="1" noChangeArrowheads="1"/>
            </p:cNvPicPr>
            <p:nvPr/>
          </p:nvPicPr>
          <p:blipFill>
            <a:blip r:embed="rId6"/>
            <a:srcRect/>
            <a:stretch>
              <a:fillRect/>
            </a:stretch>
          </p:blipFill>
          <p:spPr bwMode="auto">
            <a:xfrm>
              <a:off x="6142383" y="1524000"/>
              <a:ext cx="190500" cy="228600"/>
            </a:xfrm>
            <a:prstGeom prst="rect">
              <a:avLst/>
            </a:prstGeom>
            <a:noFill/>
            <a:ln w="9525">
              <a:noFill/>
              <a:miter lim="800000"/>
              <a:headEnd/>
              <a:tailEnd/>
            </a:ln>
          </p:spPr>
        </p:pic>
        <p:pic>
          <p:nvPicPr>
            <p:cNvPr id="27669" name="Picture 8" descr="$c_{i}^{-}$">
              <a:hlinkClick r:id="rId7"/>
            </p:cNvPr>
            <p:cNvPicPr>
              <a:picLocks noChangeAspect="1" noChangeArrowheads="1"/>
            </p:cNvPicPr>
            <p:nvPr/>
          </p:nvPicPr>
          <p:blipFill>
            <a:blip r:embed="rId8"/>
            <a:srcRect/>
            <a:stretch>
              <a:fillRect/>
            </a:stretch>
          </p:blipFill>
          <p:spPr bwMode="auto">
            <a:xfrm>
              <a:off x="6730035" y="1563756"/>
              <a:ext cx="180975" cy="180975"/>
            </a:xfrm>
            <a:prstGeom prst="rect">
              <a:avLst/>
            </a:prstGeom>
            <a:noFill/>
            <a:ln w="9525">
              <a:noFill/>
              <a:miter lim="800000"/>
              <a:headEnd/>
              <a:tailEnd/>
            </a:ln>
          </p:spPr>
        </p:pic>
      </p:grpSp>
      <p:sp>
        <p:nvSpPr>
          <p:cNvPr id="27656" name="TextBox 26"/>
          <p:cNvSpPr txBox="1">
            <a:spLocks noChangeArrowheads="1"/>
          </p:cNvSpPr>
          <p:nvPr/>
        </p:nvSpPr>
        <p:spPr bwMode="auto">
          <a:xfrm>
            <a:off x="2913018" y="1603639"/>
            <a:ext cx="1436740" cy="307777"/>
          </a:xfrm>
          <a:prstGeom prst="rect">
            <a:avLst/>
          </a:prstGeom>
          <a:noFill/>
          <a:ln w="9525">
            <a:noFill/>
            <a:miter lim="800000"/>
            <a:headEnd/>
            <a:tailEnd/>
          </a:ln>
        </p:spPr>
        <p:txBody>
          <a:bodyPr wrap="none">
            <a:spAutoFit/>
          </a:bodyPr>
          <a:lstStyle/>
          <a:p>
            <a:pPr eaLnBrk="0" hangingPunct="0"/>
            <a:r>
              <a:rPr lang="en-US" sz="1400" b="1" i="1" dirty="0">
                <a:latin typeface="Garamond" panose="02020404030301010803" pitchFamily="18" charset="0"/>
              </a:rPr>
              <a:t>Advice Interface</a:t>
            </a:r>
          </a:p>
        </p:txBody>
      </p:sp>
      <p:grpSp>
        <p:nvGrpSpPr>
          <p:cNvPr id="32" name="Group 31"/>
          <p:cNvGrpSpPr>
            <a:grpSpLocks/>
          </p:cNvGrpSpPr>
          <p:nvPr/>
        </p:nvGrpSpPr>
        <p:grpSpPr bwMode="auto">
          <a:xfrm>
            <a:off x="1714500" y="2686053"/>
            <a:ext cx="6515100" cy="646331"/>
            <a:chOff x="762000" y="3581400"/>
            <a:chExt cx="6705600" cy="860479"/>
          </a:xfrm>
        </p:grpSpPr>
        <p:sp>
          <p:nvSpPr>
            <p:cNvPr id="27665" name="Rectangle 16"/>
            <p:cNvSpPr>
              <a:spLocks noChangeArrowheads="1"/>
            </p:cNvSpPr>
            <p:nvPr/>
          </p:nvSpPr>
          <p:spPr bwMode="auto">
            <a:xfrm>
              <a:off x="762000" y="3581400"/>
              <a:ext cx="6705600" cy="860479"/>
            </a:xfrm>
            <a:prstGeom prst="rect">
              <a:avLst/>
            </a:prstGeom>
            <a:noFill/>
            <a:ln w="9525">
              <a:noFill/>
              <a:miter lim="800000"/>
              <a:headEnd/>
              <a:tailEnd/>
            </a:ln>
          </p:spPr>
          <p:txBody>
            <a:bodyPr>
              <a:spAutoFit/>
            </a:bodyPr>
            <a:lstStyle/>
            <a:p>
              <a:pPr eaLnBrk="0" hangingPunct="0">
                <a:buFont typeface="Wingdings" pitchFamily="2" charset="2"/>
                <a:buChar char="q"/>
              </a:pPr>
              <a:r>
                <a:rPr lang="en-US" sz="1800" dirty="0">
                  <a:latin typeface="Garamond" panose="02020404030301010803" pitchFamily="18" charset="0"/>
                </a:rPr>
                <a:t> What about the naïve approach of treating      as the true set </a:t>
              </a:r>
              <a:r>
                <a:rPr lang="en-US" sz="1800" i="1" dirty="0">
                  <a:latin typeface="Garamond" panose="02020404030301010803" pitchFamily="18" charset="0"/>
                </a:rPr>
                <a:t>O(</a:t>
              </a:r>
              <a:r>
                <a:rPr lang="en-US" sz="1800" i="1" dirty="0" err="1">
                  <a:latin typeface="Garamond" panose="02020404030301010803" pitchFamily="18" charset="0"/>
                </a:rPr>
                <a:t>s</a:t>
              </a:r>
              <a:r>
                <a:rPr lang="en-US" sz="1800" i="1" baseline="-25000" dirty="0" err="1">
                  <a:latin typeface="Garamond" panose="02020404030301010803" pitchFamily="18" charset="0"/>
                </a:rPr>
                <a:t>i</a:t>
              </a:r>
              <a:r>
                <a:rPr lang="en-US" sz="1800" i="1" dirty="0">
                  <a:latin typeface="Garamond" panose="02020404030301010803" pitchFamily="18" charset="0"/>
                </a:rPr>
                <a:t>) </a:t>
              </a:r>
              <a:r>
                <a:rPr lang="en-US" sz="1800" dirty="0">
                  <a:latin typeface="Garamond" panose="02020404030301010803" pitchFamily="18" charset="0"/>
                </a:rPr>
                <a:t>?</a:t>
              </a:r>
            </a:p>
          </p:txBody>
        </p:sp>
        <p:pic>
          <p:nvPicPr>
            <p:cNvPr id="27666" name="Picture 2" descr="\begin{align*}&#10;c_{i}^{+}&#10;\end{align*}"/>
            <p:cNvPicPr>
              <a:picLocks noChangeAspect="1" noChangeArrowheads="1"/>
            </p:cNvPicPr>
            <p:nvPr/>
          </p:nvPicPr>
          <p:blipFill>
            <a:blip r:embed="rId9"/>
            <a:srcRect/>
            <a:stretch>
              <a:fillRect/>
            </a:stretch>
          </p:blipFill>
          <p:spPr bwMode="auto">
            <a:xfrm>
              <a:off x="5065872" y="3689067"/>
              <a:ext cx="248316" cy="301752"/>
            </a:xfrm>
            <a:prstGeom prst="rect">
              <a:avLst/>
            </a:prstGeom>
            <a:noFill/>
            <a:ln w="9525">
              <a:noFill/>
              <a:miter lim="800000"/>
              <a:headEnd/>
              <a:tailEnd/>
            </a:ln>
          </p:spPr>
        </p:pic>
      </p:grpSp>
      <p:grpSp>
        <p:nvGrpSpPr>
          <p:cNvPr id="33" name="Group 32"/>
          <p:cNvGrpSpPr>
            <a:grpSpLocks/>
          </p:cNvGrpSpPr>
          <p:nvPr/>
        </p:nvGrpSpPr>
        <p:grpSpPr bwMode="auto">
          <a:xfrm>
            <a:off x="1709737" y="3053954"/>
            <a:ext cx="5948363" cy="2308324"/>
            <a:chOff x="755372" y="4071732"/>
            <a:chExt cx="7931427" cy="3079149"/>
          </a:xfrm>
        </p:grpSpPr>
        <p:sp>
          <p:nvSpPr>
            <p:cNvPr id="27660" name="Rectangle 18"/>
            <p:cNvSpPr>
              <a:spLocks noChangeArrowheads="1"/>
            </p:cNvSpPr>
            <p:nvPr/>
          </p:nvSpPr>
          <p:spPr bwMode="auto">
            <a:xfrm>
              <a:off x="755372" y="4071732"/>
              <a:ext cx="7931427" cy="3079149"/>
            </a:xfrm>
            <a:prstGeom prst="rect">
              <a:avLst/>
            </a:prstGeom>
            <a:noFill/>
            <a:ln w="9525">
              <a:noFill/>
              <a:miter lim="800000"/>
              <a:headEnd/>
              <a:tailEnd/>
            </a:ln>
          </p:spPr>
          <p:txBody>
            <a:bodyPr>
              <a:spAutoFit/>
            </a:bodyPr>
            <a:lstStyle/>
            <a:p>
              <a:pPr eaLnBrk="0" hangingPunct="0">
                <a:buFont typeface="Wingdings" pitchFamily="2" charset="2"/>
                <a:buChar char="q"/>
              </a:pPr>
              <a:r>
                <a:rPr lang="en-US" sz="1800" b="1" dirty="0">
                  <a:solidFill>
                    <a:srgbClr val="FF0000"/>
                  </a:solidFill>
                  <a:latin typeface="Garamond" panose="02020404030301010803" pitchFamily="18" charset="0"/>
                  <a:sym typeface="Symbol" pitchFamily="18" charset="2"/>
                </a:rPr>
                <a:t> Difficulties:</a:t>
              </a:r>
            </a:p>
            <a:p>
              <a:pPr lvl="1" eaLnBrk="0" hangingPunct="0">
                <a:buFont typeface="Wingdings" pitchFamily="2" charset="2"/>
                <a:buChar char="q"/>
              </a:pPr>
              <a:r>
                <a:rPr lang="en-US" sz="1800" dirty="0">
                  <a:latin typeface="Garamond" panose="02020404030301010803" pitchFamily="18" charset="0"/>
                  <a:sym typeface="Symbol" pitchFamily="18" charset="2"/>
                </a:rPr>
                <a:t> When there are actions outside of     that are equally good compared to those in     , the learning problem becomes </a:t>
              </a:r>
              <a:r>
                <a:rPr lang="en-US" sz="1800" dirty="0" smtClean="0">
                  <a:latin typeface="Garamond" panose="02020404030301010803" pitchFamily="18" charset="0"/>
                  <a:sym typeface="Symbol" pitchFamily="18" charset="2"/>
                </a:rPr>
                <a:t>even harder.</a:t>
              </a:r>
              <a:endParaRPr lang="en-US" sz="1800" dirty="0">
                <a:latin typeface="Garamond" panose="02020404030301010803" pitchFamily="18" charset="0"/>
                <a:sym typeface="Symbol" pitchFamily="18" charset="2"/>
              </a:endParaRPr>
            </a:p>
            <a:p>
              <a:pPr lvl="1" eaLnBrk="0" hangingPunct="0">
                <a:buFont typeface="Wingdings" pitchFamily="2" charset="2"/>
                <a:buChar char="q"/>
              </a:pPr>
              <a:endParaRPr lang="en-US" sz="1800" dirty="0">
                <a:latin typeface="Garamond" panose="02020404030301010803" pitchFamily="18" charset="0"/>
                <a:sym typeface="Symbol" pitchFamily="18" charset="2"/>
              </a:endParaRPr>
            </a:p>
            <a:p>
              <a:pPr lvl="1" eaLnBrk="0" hangingPunct="0">
                <a:buFont typeface="Wingdings" pitchFamily="2" charset="2"/>
                <a:buChar char="q"/>
              </a:pPr>
              <a:r>
                <a:rPr lang="en-US" sz="1800" dirty="0">
                  <a:latin typeface="Garamond" panose="02020404030301010803" pitchFamily="18" charset="0"/>
                  <a:sym typeface="Symbol" pitchFamily="18" charset="2"/>
                </a:rPr>
                <a:t> We want a principled way of handling the situation where either     or      can be empty.</a:t>
              </a:r>
            </a:p>
            <a:p>
              <a:pPr lvl="1" eaLnBrk="0" hangingPunct="0">
                <a:buFont typeface="Wingdings" pitchFamily="2" charset="2"/>
                <a:buChar char="q"/>
              </a:pPr>
              <a:endParaRPr lang="en-US" sz="1800" dirty="0">
                <a:latin typeface="Garamond" panose="02020404030301010803" pitchFamily="18" charset="0"/>
                <a:sym typeface="Symbol" pitchFamily="18" charset="2"/>
              </a:endParaRPr>
            </a:p>
          </p:txBody>
        </p:sp>
        <p:pic>
          <p:nvPicPr>
            <p:cNvPr id="27661" name="Picture 2" descr="\begin{align*}&#10;c_{i}^{+}&#10;\end{align*}"/>
            <p:cNvPicPr>
              <a:picLocks noChangeAspect="1" noChangeArrowheads="1"/>
            </p:cNvPicPr>
            <p:nvPr/>
          </p:nvPicPr>
          <p:blipFill>
            <a:blip r:embed="rId9"/>
            <a:srcRect/>
            <a:stretch>
              <a:fillRect/>
            </a:stretch>
          </p:blipFill>
          <p:spPr bwMode="auto">
            <a:xfrm>
              <a:off x="5905654" y="4514940"/>
              <a:ext cx="248317" cy="301752"/>
            </a:xfrm>
            <a:prstGeom prst="rect">
              <a:avLst/>
            </a:prstGeom>
            <a:noFill/>
            <a:ln w="9525">
              <a:noFill/>
              <a:miter lim="800000"/>
              <a:headEnd/>
              <a:tailEnd/>
            </a:ln>
          </p:spPr>
        </p:pic>
        <p:pic>
          <p:nvPicPr>
            <p:cNvPr id="27662" name="Picture 2" descr="\begin{align*}&#10;c_{i}^{+}&#10;\end{align*}"/>
            <p:cNvPicPr>
              <a:picLocks noChangeAspect="1" noChangeArrowheads="1"/>
            </p:cNvPicPr>
            <p:nvPr/>
          </p:nvPicPr>
          <p:blipFill>
            <a:blip r:embed="rId9"/>
            <a:srcRect/>
            <a:stretch>
              <a:fillRect/>
            </a:stretch>
          </p:blipFill>
          <p:spPr bwMode="auto">
            <a:xfrm>
              <a:off x="4764790" y="4909906"/>
              <a:ext cx="248317" cy="301752"/>
            </a:xfrm>
            <a:prstGeom prst="rect">
              <a:avLst/>
            </a:prstGeom>
            <a:noFill/>
            <a:ln w="9525">
              <a:noFill/>
              <a:miter lim="800000"/>
              <a:headEnd/>
              <a:tailEnd/>
            </a:ln>
          </p:spPr>
        </p:pic>
        <p:pic>
          <p:nvPicPr>
            <p:cNvPr id="27663" name="Picture 2" descr="\begin{align*}&#10;c_{i}^{+}&#10;\end{align*}"/>
            <p:cNvPicPr>
              <a:picLocks noChangeAspect="1" noChangeArrowheads="1"/>
            </p:cNvPicPr>
            <p:nvPr/>
          </p:nvPicPr>
          <p:blipFill>
            <a:blip r:embed="rId9"/>
            <a:srcRect/>
            <a:stretch>
              <a:fillRect/>
            </a:stretch>
          </p:blipFill>
          <p:spPr bwMode="auto">
            <a:xfrm>
              <a:off x="3024578" y="6379414"/>
              <a:ext cx="248317" cy="301752"/>
            </a:xfrm>
            <a:prstGeom prst="rect">
              <a:avLst/>
            </a:prstGeom>
            <a:noFill/>
            <a:ln w="9525">
              <a:noFill/>
              <a:miter lim="800000"/>
              <a:headEnd/>
              <a:tailEnd/>
            </a:ln>
          </p:spPr>
        </p:pic>
        <p:pic>
          <p:nvPicPr>
            <p:cNvPr id="27664" name="Picture 6" descr="\begin{align*}&#10;c_{i}^{-}&#10;\end{align*}"/>
            <p:cNvPicPr>
              <a:picLocks noChangeAspect="1" noChangeArrowheads="1"/>
            </p:cNvPicPr>
            <p:nvPr/>
          </p:nvPicPr>
          <p:blipFill>
            <a:blip r:embed="rId10"/>
            <a:srcRect/>
            <a:stretch>
              <a:fillRect/>
            </a:stretch>
          </p:blipFill>
          <p:spPr bwMode="auto">
            <a:xfrm>
              <a:off x="3735803" y="6425797"/>
              <a:ext cx="246889" cy="237513"/>
            </a:xfrm>
            <a:prstGeom prst="rect">
              <a:avLst/>
            </a:prstGeom>
            <a:noFill/>
            <a:ln w="9525">
              <a:noFill/>
              <a:miter lim="800000"/>
              <a:headEnd/>
              <a:tailEnd/>
            </a:ln>
          </p:spPr>
        </p:pic>
      </p:grpSp>
      <p:pic>
        <p:nvPicPr>
          <p:cNvPr id="27659" name="Picture 4" descr="\begin{align*}&#10;C = \{(s_1,c_1^+,c_1^-), \dots, (s_M,c_M^+,c_M^-)\}&#10;\end{align*}">
            <a:hlinkClick r:id="rId11"/>
          </p:cNvPr>
          <p:cNvPicPr>
            <a:picLocks noChangeAspect="1" noChangeArrowheads="1"/>
          </p:cNvPicPr>
          <p:nvPr/>
        </p:nvPicPr>
        <p:blipFill>
          <a:blip r:embed="rId12"/>
          <a:srcRect/>
          <a:stretch>
            <a:fillRect/>
          </a:stretch>
        </p:blipFill>
        <p:spPr bwMode="auto">
          <a:xfrm>
            <a:off x="5220891" y="1759744"/>
            <a:ext cx="2628900" cy="198835"/>
          </a:xfrm>
          <a:prstGeom prst="rect">
            <a:avLst/>
          </a:prstGeom>
          <a:noFill/>
          <a:ln w="9525">
            <a:noFill/>
            <a:miter lim="800000"/>
            <a:headEnd/>
            <a:tailEnd/>
          </a:ln>
        </p:spPr>
      </p:pic>
    </p:spTree>
    <p:extLst>
      <p:ext uri="{BB962C8B-B14F-4D97-AF65-F5344CB8AC3E}">
        <p14:creationId xmlns:p14="http://schemas.microsoft.com/office/powerpoint/2010/main" val="356107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539750" y="51196"/>
            <a:ext cx="8072438" cy="463154"/>
          </a:xfrm>
        </p:spPr>
        <p:txBody>
          <a:bodyPr/>
          <a:lstStyle/>
          <a:p>
            <a:pPr eaLnBrk="1" hangingPunct="1"/>
            <a:r>
              <a:rPr lang="en-US" sz="2800" dirty="0" smtClean="0"/>
              <a:t>Customizable Simulators</a:t>
            </a:r>
          </a:p>
        </p:txBody>
      </p:sp>
      <p:sp>
        <p:nvSpPr>
          <p:cNvPr id="16" name="Rectangle 15"/>
          <p:cNvSpPr/>
          <p:nvPr/>
        </p:nvSpPr>
        <p:spPr>
          <a:xfrm>
            <a:off x="76200" y="576917"/>
            <a:ext cx="8686800" cy="830997"/>
          </a:xfrm>
          <a:prstGeom prst="rect">
            <a:avLst/>
          </a:prstGeom>
        </p:spPr>
        <p:txBody>
          <a:bodyPr wrap="square">
            <a:spAutoFit/>
          </a:bodyPr>
          <a:lstStyle/>
          <a:p>
            <a:pPr marL="342900" lvl="0" indent="-342900">
              <a:spcBef>
                <a:spcPct val="50000"/>
              </a:spcBef>
              <a:buClr>
                <a:srgbClr val="FF3300"/>
              </a:buClr>
              <a:buSzPct val="85000"/>
              <a:buFont typeface="Marlett" pitchFamily="2" charset="2"/>
              <a:buChar char="h"/>
              <a:defRPr/>
            </a:pPr>
            <a:r>
              <a:rPr kumimoji="1" lang="en-US" kern="0" dirty="0" smtClean="0"/>
              <a:t>Allow end users to teach behaviors to agents in complex simulation environments</a:t>
            </a:r>
          </a:p>
        </p:txBody>
      </p:sp>
      <p:pic>
        <p:nvPicPr>
          <p:cNvPr id="18" name="Picture 2"/>
          <p:cNvPicPr>
            <a:picLocks noChangeAspect="1" noChangeArrowheads="1"/>
          </p:cNvPicPr>
          <p:nvPr/>
        </p:nvPicPr>
        <p:blipFill>
          <a:blip r:embed="rId3" cstate="print"/>
          <a:srcRect/>
          <a:stretch>
            <a:fillRect/>
          </a:stretch>
        </p:blipFill>
        <p:spPr bwMode="auto">
          <a:xfrm>
            <a:off x="1219200" y="2106009"/>
            <a:ext cx="5276343" cy="2738422"/>
          </a:xfrm>
          <a:prstGeom prst="rect">
            <a:avLst/>
          </a:prstGeom>
          <a:noFill/>
          <a:ln w="9525">
            <a:noFill/>
            <a:miter lim="800000"/>
            <a:headEnd/>
            <a:tailEnd/>
          </a:ln>
        </p:spPr>
      </p:pic>
      <p:sp>
        <p:nvSpPr>
          <p:cNvPr id="19" name="TextBox 18"/>
          <p:cNvSpPr txBox="1"/>
          <p:nvPr/>
        </p:nvSpPr>
        <p:spPr>
          <a:xfrm>
            <a:off x="2140612" y="1638240"/>
            <a:ext cx="3345788" cy="400110"/>
          </a:xfrm>
          <a:prstGeom prst="rect">
            <a:avLst/>
          </a:prstGeom>
          <a:noFill/>
        </p:spPr>
        <p:txBody>
          <a:bodyPr wrap="none" rtlCol="0">
            <a:spAutoFit/>
          </a:bodyPr>
          <a:lstStyle/>
          <a:p>
            <a:r>
              <a:rPr lang="en-US" sz="2000" dirty="0" smtClean="0"/>
              <a:t>Immersive real-time training</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advTm="55449"/>
    </mc:Choice>
    <mc:Fallback xmlns="">
      <p:transition spd="slow" advTm="5544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14450" y="0"/>
            <a:ext cx="6572250" cy="514350"/>
          </a:xfrm>
          <a:prstGeom prst="rect">
            <a:avLst/>
          </a:prstGeom>
          <a:ln>
            <a:noFill/>
          </a:ln>
        </p:spPr>
        <p:txBody>
          <a:bodyPr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rgbClr val="002060"/>
                </a:solidFill>
                <a:effectLst>
                  <a:outerShdw blurRad="38100" dist="25400" dir="5400000" algn="tl" rotWithShape="0">
                    <a:srgbClr val="000000">
                      <a:alpha val="43000"/>
                    </a:srgbClr>
                  </a:outerShdw>
                </a:effectLst>
                <a:ea typeface="+mj-ea"/>
                <a:cs typeface="+mj-cs"/>
              </a:rPr>
              <a:t>Expected</a:t>
            </a:r>
            <a:r>
              <a:rPr lang="en-US" sz="3000" b="1" dirty="0">
                <a:solidFill>
                  <a:schemeClr val="accent3">
                    <a:tint val="90000"/>
                    <a:satMod val="120000"/>
                  </a:schemeClr>
                </a:solidFill>
                <a:effectLst>
                  <a:outerShdw blurRad="38100" dist="25400" dir="5400000" algn="tl" rotWithShape="0">
                    <a:srgbClr val="000000">
                      <a:alpha val="43000"/>
                    </a:srgbClr>
                  </a:outerShdw>
                </a:effectLst>
                <a:ea typeface="+mj-ea"/>
                <a:cs typeface="+mj-cs"/>
              </a:rPr>
              <a:t> Any-Label Learning</a:t>
            </a:r>
          </a:p>
        </p:txBody>
      </p:sp>
      <p:grpSp>
        <p:nvGrpSpPr>
          <p:cNvPr id="71" name="Group 70"/>
          <p:cNvGrpSpPr>
            <a:grpSpLocks/>
          </p:cNvGrpSpPr>
          <p:nvPr/>
        </p:nvGrpSpPr>
        <p:grpSpPr bwMode="auto">
          <a:xfrm>
            <a:off x="2837260" y="1257300"/>
            <a:ext cx="3367088" cy="1588294"/>
            <a:chOff x="2259712" y="1676400"/>
            <a:chExt cx="4488400" cy="2118360"/>
          </a:xfrm>
        </p:grpSpPr>
        <p:cxnSp>
          <p:nvCxnSpPr>
            <p:cNvPr id="41" name="Straight Arrow Connector 40"/>
            <p:cNvCxnSpPr/>
            <p:nvPr/>
          </p:nvCxnSpPr>
          <p:spPr>
            <a:xfrm flipV="1">
              <a:off x="3429425" y="1827258"/>
              <a:ext cx="761822" cy="12957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429425" y="2513264"/>
              <a:ext cx="758648" cy="60978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9730" idx="1"/>
            </p:cNvCxnSpPr>
            <p:nvPr/>
          </p:nvCxnSpPr>
          <p:spPr>
            <a:xfrm>
              <a:off x="3429425" y="3124635"/>
              <a:ext cx="685376" cy="1726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429425" y="3124634"/>
              <a:ext cx="761822" cy="48750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9729" name="Picture 2" descr="\begin{align*}&#10;(s_i,c_i^+,c_i^-)&#10;\end{align*}">
              <a:hlinkClick r:id="rId3"/>
            </p:cNvPr>
            <p:cNvPicPr>
              <a:picLocks noChangeAspect="1" noChangeArrowheads="1"/>
            </p:cNvPicPr>
            <p:nvPr/>
          </p:nvPicPr>
          <p:blipFill>
            <a:blip r:embed="rId4"/>
            <a:srcRect/>
            <a:stretch>
              <a:fillRect/>
            </a:stretch>
          </p:blipFill>
          <p:spPr bwMode="auto">
            <a:xfrm>
              <a:off x="2259712" y="2971800"/>
              <a:ext cx="1169288" cy="301752"/>
            </a:xfrm>
            <a:prstGeom prst="rect">
              <a:avLst/>
            </a:prstGeom>
            <a:noFill/>
            <a:ln w="9525">
              <a:noFill/>
              <a:miter lim="800000"/>
              <a:headEnd/>
              <a:tailEnd/>
            </a:ln>
          </p:spPr>
        </p:pic>
        <p:sp>
          <p:nvSpPr>
            <p:cNvPr id="29730" name="TextBox 62"/>
            <p:cNvSpPr txBox="1">
              <a:spLocks noChangeArrowheads="1"/>
            </p:cNvSpPr>
            <p:nvPr/>
          </p:nvSpPr>
          <p:spPr bwMode="auto">
            <a:xfrm>
              <a:off x="4114800" y="2895600"/>
              <a:ext cx="553868" cy="492590"/>
            </a:xfrm>
            <a:prstGeom prst="rect">
              <a:avLst/>
            </a:prstGeom>
            <a:noFill/>
            <a:ln w="9525">
              <a:noFill/>
              <a:miter lim="800000"/>
              <a:headEnd/>
              <a:tailEnd/>
            </a:ln>
          </p:spPr>
          <p:txBody>
            <a:bodyPr wrap="none">
              <a:spAutoFit/>
            </a:bodyPr>
            <a:lstStyle/>
            <a:p>
              <a:pPr eaLnBrk="0" hangingPunct="0"/>
              <a:r>
                <a:rPr lang="en-US" sz="1800" b="1"/>
                <a:t>…</a:t>
              </a:r>
            </a:p>
          </p:txBody>
        </p:sp>
        <p:pic>
          <p:nvPicPr>
            <p:cNvPr id="29731" name="Picture 10" descr="\begin{align*}&#10;O_i^1,\hspace{1 mm}P(O_i^1\vert c_i^+,c_i^-)&#10;\end{align*}">
              <a:hlinkClick r:id="rId5"/>
            </p:cNvPr>
            <p:cNvPicPr>
              <a:picLocks noChangeAspect="1" noChangeArrowheads="1"/>
            </p:cNvPicPr>
            <p:nvPr/>
          </p:nvPicPr>
          <p:blipFill>
            <a:blip r:embed="rId6"/>
            <a:srcRect/>
            <a:stretch>
              <a:fillRect/>
            </a:stretch>
          </p:blipFill>
          <p:spPr bwMode="auto">
            <a:xfrm>
              <a:off x="4191000" y="1676400"/>
              <a:ext cx="1947389" cy="301752"/>
            </a:xfrm>
            <a:prstGeom prst="rect">
              <a:avLst/>
            </a:prstGeom>
            <a:noFill/>
            <a:ln w="9525">
              <a:noFill/>
              <a:miter lim="800000"/>
              <a:headEnd/>
              <a:tailEnd/>
            </a:ln>
          </p:spPr>
        </p:pic>
        <p:pic>
          <p:nvPicPr>
            <p:cNvPr id="29732" name="Picture 12" descr="\begin{align*}&#10;O_i^2,\hspace{1 mm}P(O_i^2\vert c_i^+,c_i^-)&#10;\end{align*}">
              <a:hlinkClick r:id="rId7"/>
            </p:cNvPr>
            <p:cNvPicPr>
              <a:picLocks noChangeAspect="1" noChangeArrowheads="1"/>
            </p:cNvPicPr>
            <p:nvPr/>
          </p:nvPicPr>
          <p:blipFill>
            <a:blip r:embed="rId8"/>
            <a:srcRect/>
            <a:stretch>
              <a:fillRect/>
            </a:stretch>
          </p:blipFill>
          <p:spPr bwMode="auto">
            <a:xfrm>
              <a:off x="4187952" y="2362200"/>
              <a:ext cx="1947389" cy="301752"/>
            </a:xfrm>
            <a:prstGeom prst="rect">
              <a:avLst/>
            </a:prstGeom>
            <a:noFill/>
            <a:ln w="9525">
              <a:noFill/>
              <a:miter lim="800000"/>
              <a:headEnd/>
              <a:tailEnd/>
            </a:ln>
          </p:spPr>
        </p:pic>
        <p:pic>
          <p:nvPicPr>
            <p:cNvPr id="29733" name="Picture 14" descr="\begin{align*}&#10;O_i^{2^{\vert A\vert}},\hspace{1 mm}P(O_i^{2^{\vert A\vert}}\vert c_i^+,c_i^-)&#10;\end{align*}">
              <a:hlinkClick r:id="rId9"/>
            </p:cNvPr>
            <p:cNvPicPr>
              <a:picLocks noChangeAspect="1" noChangeArrowheads="1"/>
            </p:cNvPicPr>
            <p:nvPr/>
          </p:nvPicPr>
          <p:blipFill>
            <a:blip r:embed="rId10"/>
            <a:srcRect/>
            <a:stretch>
              <a:fillRect/>
            </a:stretch>
          </p:blipFill>
          <p:spPr bwMode="auto">
            <a:xfrm>
              <a:off x="4191000" y="3429000"/>
              <a:ext cx="2557112" cy="365760"/>
            </a:xfrm>
            <a:prstGeom prst="rect">
              <a:avLst/>
            </a:prstGeom>
            <a:noFill/>
            <a:ln w="9525">
              <a:noFill/>
              <a:miter lim="800000"/>
              <a:headEnd/>
              <a:tailEnd/>
            </a:ln>
          </p:spPr>
        </p:pic>
      </p:grpSp>
      <p:grpSp>
        <p:nvGrpSpPr>
          <p:cNvPr id="39" name="Group 38"/>
          <p:cNvGrpSpPr>
            <a:grpSpLocks/>
          </p:cNvGrpSpPr>
          <p:nvPr/>
        </p:nvGrpSpPr>
        <p:grpSpPr bwMode="auto">
          <a:xfrm>
            <a:off x="1200151" y="514350"/>
            <a:ext cx="2613422" cy="3028950"/>
            <a:chOff x="76200" y="685800"/>
            <a:chExt cx="3485322" cy="4038600"/>
          </a:xfrm>
        </p:grpSpPr>
        <p:grpSp>
          <p:nvGrpSpPr>
            <p:cNvPr id="29713" name="Group 39"/>
            <p:cNvGrpSpPr>
              <a:grpSpLocks/>
            </p:cNvGrpSpPr>
            <p:nvPr/>
          </p:nvGrpSpPr>
          <p:grpSpPr bwMode="auto">
            <a:xfrm>
              <a:off x="76200" y="685800"/>
              <a:ext cx="3011556" cy="4038600"/>
              <a:chOff x="76200" y="685800"/>
              <a:chExt cx="3011556" cy="4038600"/>
            </a:xfrm>
          </p:grpSpPr>
          <p:grpSp>
            <p:nvGrpSpPr>
              <p:cNvPr id="29715" name="Group 12"/>
              <p:cNvGrpSpPr>
                <a:grpSpLocks/>
              </p:cNvGrpSpPr>
              <p:nvPr/>
            </p:nvGrpSpPr>
            <p:grpSpPr bwMode="auto">
              <a:xfrm>
                <a:off x="649356" y="685800"/>
                <a:ext cx="2438400" cy="762000"/>
                <a:chOff x="6059556" y="1371600"/>
                <a:chExt cx="2438400" cy="762000"/>
              </a:xfrm>
            </p:grpSpPr>
            <p:sp>
              <p:nvSpPr>
                <p:cNvPr id="14" name="Rounded Rectangle 13"/>
                <p:cNvSpPr/>
                <p:nvPr/>
              </p:nvSpPr>
              <p:spPr>
                <a:xfrm>
                  <a:off x="6059613" y="1371600"/>
                  <a:ext cx="2438931" cy="762000"/>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sym typeface="Symbol"/>
                    </a:rPr>
                    <a:t>and      provide partial evidence about </a:t>
                  </a:r>
                  <a:r>
                    <a:rPr lang="en-US" sz="1200" i="1" dirty="0">
                      <a:solidFill>
                        <a:schemeClr val="tx1"/>
                      </a:solidFill>
                      <a:sym typeface="Symbol"/>
                    </a:rPr>
                    <a:t>O(</a:t>
                  </a:r>
                  <a:r>
                    <a:rPr lang="en-US" sz="1200" i="1" dirty="0" err="1">
                      <a:solidFill>
                        <a:schemeClr val="tx1"/>
                      </a:solidFill>
                      <a:sym typeface="Symbol"/>
                    </a:rPr>
                    <a:t>s</a:t>
                  </a:r>
                  <a:r>
                    <a:rPr lang="en-US" sz="1200" i="1" baseline="-25000" dirty="0" err="1">
                      <a:solidFill>
                        <a:schemeClr val="tx1"/>
                      </a:solidFill>
                      <a:sym typeface="Symbol"/>
                    </a:rPr>
                    <a:t>i</a:t>
                  </a:r>
                  <a:r>
                    <a:rPr lang="en-US" sz="1200" i="1" dirty="0">
                      <a:solidFill>
                        <a:schemeClr val="tx1"/>
                      </a:solidFill>
                      <a:sym typeface="Symbol"/>
                    </a:rPr>
                    <a:t>)</a:t>
                  </a:r>
                  <a:endParaRPr lang="en-US" sz="1200" dirty="0">
                    <a:solidFill>
                      <a:schemeClr val="tx1"/>
                    </a:solidFill>
                    <a:latin typeface="Garamond" pitchFamily="18" charset="0"/>
                  </a:endParaRPr>
                </a:p>
              </p:txBody>
            </p:sp>
            <p:pic>
              <p:nvPicPr>
                <p:cNvPr id="29723" name="Picture 6" descr="$c_{i}^{+}$">
                  <a:hlinkClick r:id="rId11"/>
                </p:cNvPr>
                <p:cNvPicPr>
                  <a:picLocks noChangeAspect="1" noChangeArrowheads="1"/>
                </p:cNvPicPr>
                <p:nvPr/>
              </p:nvPicPr>
              <p:blipFill>
                <a:blip r:embed="rId12"/>
                <a:srcRect/>
                <a:stretch>
                  <a:fillRect/>
                </a:stretch>
              </p:blipFill>
              <p:spPr bwMode="auto">
                <a:xfrm>
                  <a:off x="6142383" y="1524000"/>
                  <a:ext cx="190500" cy="228600"/>
                </a:xfrm>
                <a:prstGeom prst="rect">
                  <a:avLst/>
                </a:prstGeom>
                <a:noFill/>
                <a:ln w="9525">
                  <a:noFill/>
                  <a:miter lim="800000"/>
                  <a:headEnd/>
                  <a:tailEnd/>
                </a:ln>
              </p:spPr>
            </p:pic>
            <p:pic>
              <p:nvPicPr>
                <p:cNvPr id="29724" name="Picture 8" descr="$c_{i}^{-}$">
                  <a:hlinkClick r:id="rId13"/>
                </p:cNvPr>
                <p:cNvPicPr>
                  <a:picLocks noChangeAspect="1" noChangeArrowheads="1"/>
                </p:cNvPicPr>
                <p:nvPr/>
              </p:nvPicPr>
              <p:blipFill>
                <a:blip r:embed="rId14"/>
                <a:srcRect/>
                <a:stretch>
                  <a:fillRect/>
                </a:stretch>
              </p:blipFill>
              <p:spPr bwMode="auto">
                <a:xfrm>
                  <a:off x="6730035" y="1563756"/>
                  <a:ext cx="180975" cy="180975"/>
                </a:xfrm>
                <a:prstGeom prst="rect">
                  <a:avLst/>
                </a:prstGeom>
                <a:noFill/>
                <a:ln w="9525">
                  <a:noFill/>
                  <a:miter lim="800000"/>
                  <a:headEnd/>
                  <a:tailEnd/>
                </a:ln>
              </p:spPr>
            </p:pic>
          </p:grpSp>
          <p:cxnSp>
            <p:nvCxnSpPr>
              <p:cNvPr id="23" name="Shape 22"/>
              <p:cNvCxnSpPr/>
              <p:nvPr/>
            </p:nvCxnSpPr>
            <p:spPr>
              <a:xfrm rot="5400000">
                <a:off x="1274268" y="1807303"/>
                <a:ext cx="347662" cy="609733"/>
              </a:xfrm>
              <a:prstGeom prst="curvedConnector3">
                <a:avLst>
                  <a:gd name="adj1" fmla="val 15715"/>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9717" name="Group 31"/>
              <p:cNvGrpSpPr>
                <a:grpSpLocks/>
              </p:cNvGrpSpPr>
              <p:nvPr/>
            </p:nvGrpSpPr>
            <p:grpSpPr bwMode="auto">
              <a:xfrm>
                <a:off x="76200" y="2236969"/>
                <a:ext cx="2057848" cy="2487431"/>
                <a:chOff x="76200" y="2008369"/>
                <a:chExt cx="2057848" cy="2487431"/>
              </a:xfrm>
            </p:grpSpPr>
            <p:sp>
              <p:nvSpPr>
                <p:cNvPr id="29720" name="TextBox 9"/>
                <p:cNvSpPr txBox="1">
                  <a:spLocks noChangeArrowheads="1"/>
                </p:cNvSpPr>
                <p:nvPr/>
              </p:nvSpPr>
              <p:spPr bwMode="auto">
                <a:xfrm>
                  <a:off x="328078" y="2008369"/>
                  <a:ext cx="1464823" cy="492443"/>
                </a:xfrm>
                <a:prstGeom prst="rect">
                  <a:avLst/>
                </a:prstGeom>
                <a:noFill/>
                <a:ln w="9525">
                  <a:noFill/>
                  <a:miter lim="800000"/>
                  <a:headEnd/>
                  <a:tailEnd/>
                </a:ln>
              </p:spPr>
              <p:txBody>
                <a:bodyPr wrap="none">
                  <a:spAutoFit/>
                </a:bodyPr>
                <a:lstStyle/>
                <a:p>
                  <a:pPr eaLnBrk="0" hangingPunct="0"/>
                  <a:r>
                    <a:rPr lang="en-US" sz="1800" i="1" u="sng" dirty="0">
                      <a:latin typeface="Garamond" panose="02020404030301010803" pitchFamily="18" charset="0"/>
                    </a:rPr>
                    <a:t>User Model</a:t>
                  </a:r>
                </a:p>
              </p:txBody>
            </p:sp>
            <p:sp>
              <p:nvSpPr>
                <p:cNvPr id="31" name="Rounded Rectangle 30"/>
                <p:cNvSpPr/>
                <p:nvPr/>
              </p:nvSpPr>
              <p:spPr>
                <a:xfrm>
                  <a:off x="76200" y="2057400"/>
                  <a:ext cx="2057848"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p>
              </p:txBody>
            </p:sp>
          </p:grpSp>
          <p:pic>
            <p:nvPicPr>
              <p:cNvPr id="29718" name="Picture 28" descr="teacher.jpg"/>
              <p:cNvPicPr>
                <a:picLocks noChangeAspect="1"/>
              </p:cNvPicPr>
              <p:nvPr/>
            </p:nvPicPr>
            <p:blipFill>
              <a:blip r:embed="rId15"/>
              <a:srcRect/>
              <a:stretch>
                <a:fillRect/>
              </a:stretch>
            </p:blipFill>
            <p:spPr bwMode="auto">
              <a:xfrm>
                <a:off x="501822" y="2743201"/>
                <a:ext cx="1066800" cy="1371600"/>
              </a:xfrm>
              <a:prstGeom prst="rect">
                <a:avLst/>
              </a:prstGeom>
              <a:noFill/>
              <a:ln w="9525">
                <a:noFill/>
                <a:miter lim="800000"/>
                <a:headEnd/>
                <a:tailEnd/>
              </a:ln>
            </p:spPr>
          </p:pic>
          <p:pic>
            <p:nvPicPr>
              <p:cNvPr id="29719" name="Picture 24" descr="\begin{align*}&#10;P(O|c^+,c^-)&#10;\end{align*}">
                <a:hlinkClick r:id="rId16"/>
              </p:cNvPr>
              <p:cNvPicPr>
                <a:picLocks noChangeAspect="1" noChangeArrowheads="1"/>
              </p:cNvPicPr>
              <p:nvPr/>
            </p:nvPicPr>
            <p:blipFill>
              <a:blip r:embed="rId17"/>
              <a:srcRect/>
              <a:stretch>
                <a:fillRect/>
              </a:stretch>
            </p:blipFill>
            <p:spPr bwMode="auto">
              <a:xfrm>
                <a:off x="381000" y="4267200"/>
                <a:ext cx="1415912" cy="301752"/>
              </a:xfrm>
              <a:prstGeom prst="rect">
                <a:avLst/>
              </a:prstGeom>
              <a:noFill/>
              <a:ln w="9525">
                <a:noFill/>
                <a:miter lim="800000"/>
                <a:headEnd/>
                <a:tailEnd/>
              </a:ln>
            </p:spPr>
          </p:pic>
        </p:grpSp>
        <p:pic>
          <p:nvPicPr>
            <p:cNvPr id="29714" name="Picture 4" descr="\begin{align*}&#10;C = \{(s_1,c_1^+,c_1^-), \dots, (s_M,c_M^+,c_M^-)\}&#10;\end{align*}">
              <a:hlinkClick r:id="rId18"/>
            </p:cNvPr>
            <p:cNvPicPr>
              <a:picLocks noChangeAspect="1" noChangeArrowheads="1"/>
            </p:cNvPicPr>
            <p:nvPr/>
          </p:nvPicPr>
          <p:blipFill>
            <a:blip r:embed="rId19"/>
            <a:srcRect/>
            <a:stretch>
              <a:fillRect/>
            </a:stretch>
          </p:blipFill>
          <p:spPr bwMode="auto">
            <a:xfrm>
              <a:off x="208722" y="1610140"/>
              <a:ext cx="3352800" cy="252750"/>
            </a:xfrm>
            <a:prstGeom prst="rect">
              <a:avLst/>
            </a:prstGeom>
            <a:noFill/>
            <a:ln w="9525">
              <a:noFill/>
              <a:miter lim="800000"/>
              <a:headEnd/>
              <a:tailEnd/>
            </a:ln>
          </p:spPr>
        </p:pic>
      </p:grpSp>
      <p:grpSp>
        <p:nvGrpSpPr>
          <p:cNvPr id="49" name="Group 48"/>
          <p:cNvGrpSpPr>
            <a:grpSpLocks/>
          </p:cNvGrpSpPr>
          <p:nvPr/>
        </p:nvGrpSpPr>
        <p:grpSpPr bwMode="auto">
          <a:xfrm>
            <a:off x="1363133" y="1714500"/>
            <a:ext cx="7114950" cy="2961503"/>
            <a:chOff x="292919" y="2286000"/>
            <a:chExt cx="9487233" cy="3948008"/>
          </a:xfrm>
        </p:grpSpPr>
        <p:grpSp>
          <p:nvGrpSpPr>
            <p:cNvPr id="29702" name="Group 43"/>
            <p:cNvGrpSpPr>
              <a:grpSpLocks/>
            </p:cNvGrpSpPr>
            <p:nvPr/>
          </p:nvGrpSpPr>
          <p:grpSpPr bwMode="auto">
            <a:xfrm>
              <a:off x="462971" y="2286000"/>
              <a:ext cx="9317181" cy="3191697"/>
              <a:chOff x="462971" y="2415207"/>
              <a:chExt cx="9317181" cy="3191697"/>
            </a:xfrm>
          </p:grpSpPr>
          <p:grpSp>
            <p:nvGrpSpPr>
              <p:cNvPr id="29706" name="Group 77"/>
              <p:cNvGrpSpPr>
                <a:grpSpLocks/>
              </p:cNvGrpSpPr>
              <p:nvPr/>
            </p:nvGrpSpPr>
            <p:grpSpPr bwMode="auto">
              <a:xfrm>
                <a:off x="462971" y="2415207"/>
                <a:ext cx="9166487" cy="3191697"/>
                <a:chOff x="462971" y="2415207"/>
                <a:chExt cx="9166487" cy="3191697"/>
              </a:xfrm>
            </p:grpSpPr>
            <p:sp>
              <p:nvSpPr>
                <p:cNvPr id="29708" name="TextBox 71"/>
                <p:cNvSpPr txBox="1">
                  <a:spLocks noChangeArrowheads="1"/>
                </p:cNvSpPr>
                <p:nvPr/>
              </p:nvSpPr>
              <p:spPr bwMode="auto">
                <a:xfrm>
                  <a:off x="6654600" y="2415207"/>
                  <a:ext cx="2974858" cy="779569"/>
                </a:xfrm>
                <a:prstGeom prst="rect">
                  <a:avLst/>
                </a:prstGeom>
                <a:noFill/>
                <a:ln w="9525">
                  <a:noFill/>
                  <a:miter lim="800000"/>
                  <a:headEnd/>
                  <a:tailEnd/>
                </a:ln>
              </p:spPr>
              <p:txBody>
                <a:bodyPr wrap="none">
                  <a:spAutoFit/>
                </a:bodyPr>
                <a:lstStyle/>
                <a:p>
                  <a:pPr eaLnBrk="0" hangingPunct="0">
                    <a:buFont typeface="Wingdings" pitchFamily="2" charset="2"/>
                    <a:buChar char="ü"/>
                  </a:pPr>
                  <a:r>
                    <a:rPr lang="en-US" sz="1600" dirty="0">
                      <a:latin typeface="Garamond" panose="02020404030301010803" pitchFamily="18" charset="0"/>
                    </a:rPr>
                    <a:t> Assume independence </a:t>
                  </a:r>
                </a:p>
                <a:p>
                  <a:pPr eaLnBrk="0" hangingPunct="0"/>
                  <a:r>
                    <a:rPr lang="en-US" sz="1600" dirty="0">
                      <a:latin typeface="Garamond" panose="02020404030301010803" pitchFamily="18" charset="0"/>
                    </a:rPr>
                    <a:t>among different states.</a:t>
                  </a:r>
                </a:p>
              </p:txBody>
            </p:sp>
            <p:sp>
              <p:nvSpPr>
                <p:cNvPr id="29709" name="TextBox 74"/>
                <p:cNvSpPr txBox="1">
                  <a:spLocks noChangeArrowheads="1"/>
                </p:cNvSpPr>
                <p:nvPr/>
              </p:nvSpPr>
              <p:spPr bwMode="auto">
                <a:xfrm>
                  <a:off x="462971" y="5111497"/>
                  <a:ext cx="2712291" cy="492360"/>
                </a:xfrm>
                <a:prstGeom prst="rect">
                  <a:avLst/>
                </a:prstGeom>
                <a:noFill/>
                <a:ln w="9525">
                  <a:noFill/>
                  <a:miter lim="800000"/>
                  <a:headEnd/>
                  <a:tailEnd/>
                </a:ln>
              </p:spPr>
              <p:txBody>
                <a:bodyPr wrap="none">
                  <a:spAutoFit/>
                </a:bodyPr>
                <a:lstStyle/>
                <a:p>
                  <a:pPr eaLnBrk="0" hangingPunct="0"/>
                  <a:r>
                    <a:rPr lang="en-US" sz="1800" dirty="0">
                      <a:latin typeface="Garamond" panose="02020404030301010803" pitchFamily="18" charset="0"/>
                    </a:rPr>
                    <a:t>From corresponding</a:t>
                  </a:r>
                </a:p>
              </p:txBody>
            </p:sp>
            <p:pic>
              <p:nvPicPr>
                <p:cNvPr id="29710" name="Picture 18" descr="\begin{align*}&#10;\{s_1,s_2,\dots,s_M\}&#10;\end{align*}">
                  <a:hlinkClick r:id="rId20"/>
                </p:cNvPr>
                <p:cNvPicPr>
                  <a:picLocks noChangeAspect="1" noChangeArrowheads="1"/>
                </p:cNvPicPr>
                <p:nvPr/>
              </p:nvPicPr>
              <p:blipFill>
                <a:blip r:embed="rId21"/>
                <a:srcRect/>
                <a:stretch>
                  <a:fillRect/>
                </a:stretch>
              </p:blipFill>
              <p:spPr bwMode="auto">
                <a:xfrm>
                  <a:off x="5998604" y="5194952"/>
                  <a:ext cx="2004495" cy="301752"/>
                </a:xfrm>
                <a:prstGeom prst="rect">
                  <a:avLst/>
                </a:prstGeom>
                <a:noFill/>
                <a:ln w="9525">
                  <a:noFill/>
                  <a:miter lim="800000"/>
                  <a:headEnd/>
                  <a:tailEnd/>
                </a:ln>
              </p:spPr>
            </p:pic>
            <p:sp>
              <p:nvSpPr>
                <p:cNvPr id="29711" name="Rectangle 75"/>
                <p:cNvSpPr>
                  <a:spLocks noChangeArrowheads="1"/>
                </p:cNvSpPr>
                <p:nvPr/>
              </p:nvSpPr>
              <p:spPr bwMode="auto">
                <a:xfrm>
                  <a:off x="4414932" y="5114544"/>
                  <a:ext cx="1684762" cy="492360"/>
                </a:xfrm>
                <a:prstGeom prst="rect">
                  <a:avLst/>
                </a:prstGeom>
                <a:noFill/>
                <a:ln w="9525">
                  <a:noFill/>
                  <a:miter lim="800000"/>
                  <a:headEnd/>
                  <a:tailEnd/>
                </a:ln>
              </p:spPr>
              <p:txBody>
                <a:bodyPr wrap="none">
                  <a:spAutoFit/>
                </a:bodyPr>
                <a:lstStyle/>
                <a:p>
                  <a:pPr eaLnBrk="0" hangingPunct="0"/>
                  <a:r>
                    <a:rPr lang="en-US" sz="1800" dirty="0">
                      <a:latin typeface="Garamond" panose="02020404030301010803" pitchFamily="18" charset="0"/>
                    </a:rPr>
                    <a:t>for all states</a:t>
                  </a:r>
                </a:p>
              </p:txBody>
            </p:sp>
            <p:pic>
              <p:nvPicPr>
                <p:cNvPr id="29712" name="Picture 24" descr="\begin{align*}&#10;P(O|c^+,c^-)&#10;\end{align*}">
                  <a:hlinkClick r:id="rId16"/>
                </p:cNvPr>
                <p:cNvPicPr>
                  <a:picLocks noChangeAspect="1" noChangeArrowheads="1"/>
                </p:cNvPicPr>
                <p:nvPr/>
              </p:nvPicPr>
              <p:blipFill>
                <a:blip r:embed="rId17"/>
                <a:srcRect/>
                <a:stretch>
                  <a:fillRect/>
                </a:stretch>
              </p:blipFill>
              <p:spPr bwMode="auto">
                <a:xfrm>
                  <a:off x="3065788" y="5229782"/>
                  <a:ext cx="1415912" cy="301752"/>
                </a:xfrm>
                <a:prstGeom prst="rect">
                  <a:avLst/>
                </a:prstGeom>
                <a:noFill/>
                <a:ln w="9525">
                  <a:noFill/>
                  <a:miter lim="800000"/>
                  <a:headEnd/>
                  <a:tailEnd/>
                </a:ln>
              </p:spPr>
            </p:pic>
          </p:grpSp>
          <p:sp>
            <p:nvSpPr>
              <p:cNvPr id="29707" name="TextBox 41"/>
              <p:cNvSpPr txBox="1">
                <a:spLocks noChangeArrowheads="1"/>
              </p:cNvSpPr>
              <p:nvPr/>
            </p:nvSpPr>
            <p:spPr bwMode="auto">
              <a:xfrm>
                <a:off x="7913105" y="5105400"/>
                <a:ext cx="1867047" cy="492360"/>
              </a:xfrm>
              <a:prstGeom prst="rect">
                <a:avLst/>
              </a:prstGeom>
              <a:noFill/>
              <a:ln w="9525">
                <a:noFill/>
                <a:miter lim="800000"/>
                <a:headEnd/>
                <a:tailEnd/>
              </a:ln>
            </p:spPr>
            <p:txBody>
              <a:bodyPr wrap="none">
                <a:spAutoFit/>
              </a:bodyPr>
              <a:lstStyle/>
              <a:p>
                <a:pPr eaLnBrk="0" hangingPunct="0"/>
                <a:r>
                  <a:rPr lang="en-US" sz="1800" dirty="0">
                    <a:latin typeface="Garamond" panose="02020404030301010803" pitchFamily="18" charset="0"/>
                  </a:rPr>
                  <a:t>, we can get:  </a:t>
                </a:r>
              </a:p>
            </p:txBody>
          </p:sp>
        </p:grpSp>
        <p:grpSp>
          <p:nvGrpSpPr>
            <p:cNvPr id="29703" name="Group 47"/>
            <p:cNvGrpSpPr>
              <a:grpSpLocks/>
            </p:cNvGrpSpPr>
            <p:nvPr/>
          </p:nvGrpSpPr>
          <p:grpSpPr bwMode="auto">
            <a:xfrm>
              <a:off x="292919" y="5495297"/>
              <a:ext cx="8712128" cy="738711"/>
              <a:chOff x="292919" y="5495297"/>
              <a:chExt cx="8712128" cy="738711"/>
            </a:xfrm>
          </p:grpSpPr>
          <p:sp>
            <p:nvSpPr>
              <p:cNvPr id="29704" name="TextBox 32"/>
              <p:cNvSpPr txBox="1">
                <a:spLocks noChangeArrowheads="1"/>
              </p:cNvSpPr>
              <p:nvPr/>
            </p:nvSpPr>
            <p:spPr bwMode="auto">
              <a:xfrm>
                <a:off x="292919" y="5618635"/>
                <a:ext cx="4022310" cy="451330"/>
              </a:xfrm>
              <a:prstGeom prst="rect">
                <a:avLst/>
              </a:prstGeom>
              <a:noFill/>
              <a:ln w="9525">
                <a:noFill/>
                <a:miter lim="800000"/>
                <a:headEnd/>
                <a:tailEnd/>
              </a:ln>
            </p:spPr>
            <p:txBody>
              <a:bodyPr wrap="none">
                <a:spAutoFit/>
              </a:bodyPr>
              <a:lstStyle/>
              <a:p>
                <a:pPr eaLnBrk="0" hangingPunct="0"/>
                <a:r>
                  <a:rPr lang="en-US" sz="1600" b="1" i="1" dirty="0">
                    <a:solidFill>
                      <a:srgbClr val="FF0000"/>
                    </a:solidFill>
                    <a:latin typeface="Garamond" panose="02020404030301010803" pitchFamily="18" charset="0"/>
                  </a:rPr>
                  <a:t>Expected ALL</a:t>
                </a:r>
                <a:r>
                  <a:rPr lang="en-US" sz="1600" b="1" dirty="0">
                    <a:solidFill>
                      <a:srgbClr val="FF0000"/>
                    </a:solidFill>
                    <a:latin typeface="Garamond" panose="02020404030301010803" pitchFamily="18" charset="0"/>
                  </a:rPr>
                  <a:t> </a:t>
                </a:r>
                <a:r>
                  <a:rPr lang="en-US" sz="1600" b="1" i="1" dirty="0" smtClean="0">
                    <a:solidFill>
                      <a:srgbClr val="FF0000"/>
                    </a:solidFill>
                    <a:latin typeface="Garamond" panose="02020404030301010803" pitchFamily="18" charset="0"/>
                  </a:rPr>
                  <a:t>Log-likelihood </a:t>
                </a:r>
                <a:r>
                  <a:rPr lang="en-US" sz="1600" b="1" dirty="0">
                    <a:solidFill>
                      <a:srgbClr val="FF0000"/>
                    </a:solidFill>
                    <a:latin typeface="Garamond" panose="02020404030301010803" pitchFamily="18" charset="0"/>
                  </a:rPr>
                  <a:t>:</a:t>
                </a:r>
                <a:r>
                  <a:rPr lang="en-US" sz="1600" dirty="0" smtClean="0">
                    <a:latin typeface="Garamond" panose="02020404030301010803" pitchFamily="18" charset="0"/>
                  </a:rPr>
                  <a:t> </a:t>
                </a:r>
                <a:endParaRPr lang="en-US" sz="1600" b="1" i="1" dirty="0">
                  <a:latin typeface="Garamond" panose="02020404030301010803" pitchFamily="18" charset="0"/>
                </a:endParaRPr>
              </a:p>
            </p:txBody>
          </p:sp>
          <p:pic>
            <p:nvPicPr>
              <p:cNvPr id="29705" name="Picture 2" descr="\begin{align*}&#10;L(\theta, C) = -\sum_{i=1}^{M} {log(E[\pi_{\theta}(O(s_i) \mid s_i) \mid c_i^+, c_i^-])}&#10;\end{align*}">
                <a:hlinkClick r:id="rId22"/>
              </p:cNvPr>
              <p:cNvPicPr>
                <a:picLocks noChangeAspect="1" noChangeArrowheads="1"/>
              </p:cNvPicPr>
              <p:nvPr/>
            </p:nvPicPr>
            <p:blipFill>
              <a:blip r:embed="rId23"/>
              <a:srcRect/>
              <a:stretch>
                <a:fillRect/>
              </a:stretch>
            </p:blipFill>
            <p:spPr bwMode="auto">
              <a:xfrm>
                <a:off x="4052047" y="5495297"/>
                <a:ext cx="4953000" cy="738711"/>
              </a:xfrm>
              <a:prstGeom prst="rect">
                <a:avLst/>
              </a:prstGeom>
              <a:noFill/>
              <a:ln w="9525">
                <a:noFill/>
                <a:miter lim="800000"/>
                <a:headEnd/>
                <a:tailEnd/>
              </a:ln>
            </p:spPr>
          </p:pic>
        </p:grpSp>
      </p:grpSp>
      <p:grpSp>
        <p:nvGrpSpPr>
          <p:cNvPr id="2" name="Group 1"/>
          <p:cNvGrpSpPr/>
          <p:nvPr/>
        </p:nvGrpSpPr>
        <p:grpSpPr>
          <a:xfrm>
            <a:off x="1989909" y="4717018"/>
            <a:ext cx="5457391" cy="369332"/>
            <a:chOff x="1989909" y="4717018"/>
            <a:chExt cx="5457391" cy="369332"/>
          </a:xfrm>
        </p:grpSpPr>
        <p:sp>
          <p:nvSpPr>
            <p:cNvPr id="52" name="TextBox 51"/>
            <p:cNvSpPr txBox="1">
              <a:spLocks noChangeArrowheads="1"/>
            </p:cNvSpPr>
            <p:nvPr/>
          </p:nvSpPr>
          <p:spPr bwMode="auto">
            <a:xfrm>
              <a:off x="1989909" y="4717018"/>
              <a:ext cx="5457391" cy="369332"/>
            </a:xfrm>
            <a:prstGeom prst="rect">
              <a:avLst/>
            </a:prstGeom>
            <a:noFill/>
            <a:ln w="9525">
              <a:noFill/>
              <a:miter lim="800000"/>
              <a:headEnd/>
              <a:tailEnd/>
            </a:ln>
          </p:spPr>
          <p:txBody>
            <a:bodyPr wrap="none">
              <a:spAutoFit/>
            </a:bodyPr>
            <a:lstStyle/>
            <a:p>
              <a:pPr eaLnBrk="0" hangingPunct="0">
                <a:buFont typeface="Wingdings" pitchFamily="2" charset="2"/>
                <a:buChar char="ü"/>
              </a:pPr>
              <a:r>
                <a:rPr lang="en-US" sz="1800" dirty="0">
                  <a:latin typeface="Garamond" panose="02020404030301010803" pitchFamily="18" charset="0"/>
                </a:rPr>
                <a:t> </a:t>
              </a:r>
              <a:r>
                <a:rPr lang="en-US" sz="1800" b="1" dirty="0">
                  <a:latin typeface="Garamond" panose="02020404030301010803" pitchFamily="18" charset="0"/>
                </a:rPr>
                <a:t>The Gradient of </a:t>
              </a:r>
              <a:r>
                <a:rPr lang="en-US" sz="1800" b="1" dirty="0" smtClean="0">
                  <a:latin typeface="Garamond" panose="02020404030301010803" pitchFamily="18" charset="0"/>
                </a:rPr>
                <a:t>            has </a:t>
              </a:r>
              <a:r>
                <a:rPr lang="en-US" sz="1800" b="1" dirty="0">
                  <a:latin typeface="Garamond" panose="02020404030301010803" pitchFamily="18" charset="0"/>
                </a:rPr>
                <a:t>a compact closed form.</a:t>
              </a:r>
            </a:p>
          </p:txBody>
        </p:sp>
        <p:pic>
          <p:nvPicPr>
            <p:cNvPr id="17412" name="Picture 4" descr="$L(\theta, C)$"/>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944740" y="4837095"/>
              <a:ext cx="635727" cy="1828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21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0-#ppt_w/2"/>
                                          </p:val>
                                        </p:tav>
                                        <p:tav tm="100000">
                                          <p:val>
                                            <p:strVal val="#ppt_x"/>
                                          </p:val>
                                        </p:tav>
                                      </p:tavLst>
                                    </p:anim>
                                    <p:anim calcmode="lin" valueType="num">
                                      <p:cBhvr additive="base">
                                        <p:cTn id="13"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blinds(horizontal)">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14450" y="0"/>
            <a:ext cx="6572250" cy="514350"/>
          </a:xfrm>
          <a:prstGeom prst="rect">
            <a:avLst/>
          </a:prstGeom>
          <a:ln>
            <a:noFill/>
          </a:ln>
        </p:spPr>
        <p:txBody>
          <a:bodyPr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endParaRPr lang="en-US" sz="3000" b="1" dirty="0">
              <a:solidFill>
                <a:schemeClr val="accent3">
                  <a:tint val="90000"/>
                  <a:satMod val="120000"/>
                </a:schemeClr>
              </a:solidFill>
              <a:effectLst>
                <a:outerShdw blurRad="38100" dist="25400" dir="5400000" algn="tl" rotWithShape="0">
                  <a:srgbClr val="000000">
                    <a:alpha val="43000"/>
                  </a:srgbClr>
                </a:outerShdw>
              </a:effectLst>
              <a:ea typeface="+mj-ea"/>
              <a:cs typeface="+mj-cs"/>
            </a:endParaRPr>
          </a:p>
        </p:txBody>
      </p:sp>
      <p:pic>
        <p:nvPicPr>
          <p:cNvPr id="31746" name="Picture 3" descr="map-1.png"/>
          <p:cNvPicPr>
            <a:picLocks noChangeAspect="1"/>
          </p:cNvPicPr>
          <p:nvPr/>
        </p:nvPicPr>
        <p:blipFill>
          <a:blip r:embed="rId3">
            <a:lum bright="62000" contrast="100000"/>
          </a:blip>
          <a:srcRect/>
          <a:stretch>
            <a:fillRect/>
          </a:stretch>
        </p:blipFill>
        <p:spPr bwMode="auto">
          <a:xfrm>
            <a:off x="991643" y="658041"/>
            <a:ext cx="3396772" cy="2651760"/>
          </a:xfrm>
          <a:prstGeom prst="rect">
            <a:avLst/>
          </a:prstGeom>
          <a:noFill/>
          <a:ln w="9525">
            <a:noFill/>
            <a:miter lim="800000"/>
            <a:headEnd/>
            <a:tailEnd/>
          </a:ln>
        </p:spPr>
      </p:pic>
      <p:pic>
        <p:nvPicPr>
          <p:cNvPr id="31747" name="Picture 5" descr="map-2.png"/>
          <p:cNvPicPr>
            <a:picLocks noChangeAspect="1"/>
          </p:cNvPicPr>
          <p:nvPr/>
        </p:nvPicPr>
        <p:blipFill>
          <a:blip r:embed="rId4">
            <a:lum bright="62000" contrast="100000"/>
          </a:blip>
          <a:srcRect/>
          <a:stretch>
            <a:fillRect/>
          </a:stretch>
        </p:blipFill>
        <p:spPr bwMode="auto">
          <a:xfrm>
            <a:off x="4438502" y="658041"/>
            <a:ext cx="3410098" cy="2651760"/>
          </a:xfrm>
          <a:prstGeom prst="rect">
            <a:avLst/>
          </a:prstGeom>
          <a:noFill/>
          <a:ln w="9525">
            <a:noFill/>
            <a:miter lim="800000"/>
            <a:headEnd/>
            <a:tailEnd/>
          </a:ln>
        </p:spPr>
      </p:pic>
      <p:sp>
        <p:nvSpPr>
          <p:cNvPr id="7" name="Rectangle 6"/>
          <p:cNvSpPr/>
          <p:nvPr/>
        </p:nvSpPr>
        <p:spPr>
          <a:xfrm>
            <a:off x="2343150" y="3314700"/>
            <a:ext cx="9144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050" b="1" dirty="0">
                <a:solidFill>
                  <a:schemeClr val="tx1"/>
                </a:solidFill>
                <a:latin typeface="Garamond" pitchFamily="18" charset="0"/>
              </a:rPr>
              <a:t>Map 1</a:t>
            </a:r>
          </a:p>
        </p:txBody>
      </p:sp>
      <p:sp>
        <p:nvSpPr>
          <p:cNvPr id="8" name="Rectangle 7"/>
          <p:cNvSpPr/>
          <p:nvPr/>
        </p:nvSpPr>
        <p:spPr>
          <a:xfrm>
            <a:off x="5943600" y="3314700"/>
            <a:ext cx="9144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050" b="1" dirty="0">
                <a:solidFill>
                  <a:schemeClr val="tx1"/>
                </a:solidFill>
                <a:latin typeface="Garamond" pitchFamily="18" charset="0"/>
              </a:rPr>
              <a:t>Map 2</a:t>
            </a:r>
          </a:p>
        </p:txBody>
      </p:sp>
      <p:sp>
        <p:nvSpPr>
          <p:cNvPr id="10" name="Rectangle 2"/>
          <p:cNvSpPr txBox="1">
            <a:spLocks noChangeArrowheads="1"/>
          </p:cNvSpPr>
          <p:nvPr/>
        </p:nvSpPr>
        <p:spPr>
          <a:xfrm>
            <a:off x="533400" y="-247650"/>
            <a:ext cx="8077200" cy="666750"/>
          </a:xfrm>
          <a:prstGeom prst="rect">
            <a:avLst/>
          </a:prstGeom>
          <a:ln>
            <a:noFill/>
          </a:ln>
        </p:spPr>
        <p:txBody>
          <a:bodyPr lIns="0" tIns="0" rIns="13716" bIns="0" anchor="b">
            <a:no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rPr>
              <a:t>Experiments: </a:t>
            </a:r>
            <a:r>
              <a:rPr lang="en-US"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rPr>
              <a:t>Teaching Tactical </a:t>
            </a:r>
            <a:r>
              <a:rPr lang="en-US"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rPr>
              <a:t>Battle Micromanagement</a:t>
            </a:r>
            <a:endParaRPr lang="en-US"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ndParaRPr>
          </a:p>
        </p:txBody>
      </p:sp>
      <p:sp>
        <p:nvSpPr>
          <p:cNvPr id="12" name="Rectangle 11"/>
          <p:cNvSpPr>
            <a:spLocks noChangeArrowheads="1"/>
          </p:cNvSpPr>
          <p:nvPr/>
        </p:nvSpPr>
        <p:spPr bwMode="auto">
          <a:xfrm>
            <a:off x="1257300" y="3543300"/>
            <a:ext cx="2743200" cy="1600438"/>
          </a:xfrm>
          <a:prstGeom prst="rect">
            <a:avLst/>
          </a:prstGeom>
          <a:noFill/>
          <a:ln w="9525">
            <a:noFill/>
            <a:miter lim="800000"/>
            <a:headEnd/>
            <a:tailEnd/>
          </a:ln>
        </p:spPr>
        <p:txBody>
          <a:bodyPr>
            <a:spAutoFit/>
          </a:bodyPr>
          <a:lstStyle/>
          <a:p>
            <a:pPr eaLnBrk="0" hangingPunct="0">
              <a:buFont typeface="Wingdings" pitchFamily="2" charset="2"/>
              <a:buChar char="q"/>
            </a:pPr>
            <a:r>
              <a:rPr lang="en-US" sz="1400" dirty="0">
                <a:latin typeface="Garamond" panose="02020404030301010803" pitchFamily="18" charset="0"/>
              </a:rPr>
              <a:t> Our Domain: Micro-management in tactical battles in the Real Time Strategy (RTS) game of Wargus.</a:t>
            </a:r>
          </a:p>
          <a:p>
            <a:pPr eaLnBrk="0" hangingPunct="0">
              <a:buFont typeface="Wingdings" pitchFamily="2" charset="2"/>
              <a:buChar char="q"/>
            </a:pPr>
            <a:endParaRPr lang="en-US" sz="1400" dirty="0">
              <a:latin typeface="Garamond" panose="02020404030301010803" pitchFamily="18" charset="0"/>
            </a:endParaRPr>
          </a:p>
          <a:p>
            <a:pPr eaLnBrk="0" hangingPunct="0">
              <a:buFont typeface="Wingdings" pitchFamily="2" charset="2"/>
              <a:buChar char="q"/>
            </a:pPr>
            <a:r>
              <a:rPr lang="en-US" sz="1400" dirty="0">
                <a:latin typeface="Garamond" panose="02020404030301010803" pitchFamily="18" charset="0"/>
              </a:rPr>
              <a:t> 5 friendly footmen against a group of 5 enemy footmen (Wargus AI).</a:t>
            </a:r>
          </a:p>
        </p:txBody>
      </p:sp>
      <p:sp>
        <p:nvSpPr>
          <p:cNvPr id="13" name="Rectangle 12"/>
          <p:cNvSpPr>
            <a:spLocks noChangeArrowheads="1"/>
          </p:cNvSpPr>
          <p:nvPr/>
        </p:nvSpPr>
        <p:spPr bwMode="auto">
          <a:xfrm>
            <a:off x="4229100" y="3543300"/>
            <a:ext cx="3771900" cy="1169551"/>
          </a:xfrm>
          <a:prstGeom prst="rect">
            <a:avLst/>
          </a:prstGeom>
          <a:noFill/>
          <a:ln w="9525">
            <a:noFill/>
            <a:miter lim="800000"/>
            <a:headEnd/>
            <a:tailEnd/>
          </a:ln>
        </p:spPr>
        <p:txBody>
          <a:bodyPr>
            <a:spAutoFit/>
          </a:bodyPr>
          <a:lstStyle/>
          <a:p>
            <a:pPr eaLnBrk="0" hangingPunct="0">
              <a:buFont typeface="Wingdings" pitchFamily="2" charset="2"/>
              <a:buChar char="q"/>
            </a:pPr>
            <a:r>
              <a:rPr lang="en-US" sz="1400" dirty="0">
                <a:latin typeface="Garamond" panose="02020404030301010803" pitchFamily="18" charset="0"/>
                <a:sym typeface="Symbol" pitchFamily="18" charset="2"/>
              </a:rPr>
              <a:t> Two battle maps, which differed only in the initial placement of the units. </a:t>
            </a:r>
          </a:p>
          <a:p>
            <a:pPr eaLnBrk="0" hangingPunct="0">
              <a:buFont typeface="Wingdings" pitchFamily="2" charset="2"/>
              <a:buChar char="q"/>
            </a:pPr>
            <a:endParaRPr lang="en-US" sz="1400" dirty="0">
              <a:latin typeface="Garamond" panose="02020404030301010803" pitchFamily="18" charset="0"/>
              <a:sym typeface="Symbol" pitchFamily="18" charset="2"/>
            </a:endParaRPr>
          </a:p>
          <a:p>
            <a:pPr eaLnBrk="0" hangingPunct="0">
              <a:buFont typeface="Wingdings" pitchFamily="2" charset="2"/>
              <a:buChar char="q"/>
            </a:pPr>
            <a:r>
              <a:rPr lang="en-US" sz="1400" dirty="0">
                <a:latin typeface="Garamond" panose="02020404030301010803" pitchFamily="18" charset="0"/>
                <a:sym typeface="Symbol" pitchFamily="18" charset="2"/>
              </a:rPr>
              <a:t> Both maps had winning strategies for the friendly team and are of roughly the same difficulty</a:t>
            </a:r>
            <a:r>
              <a:rPr lang="en-US" sz="1400" dirty="0" smtClean="0">
                <a:latin typeface="Garamond" panose="02020404030301010803" pitchFamily="18" charset="0"/>
                <a:sym typeface="Symbol" pitchFamily="18" charset="2"/>
              </a:rPr>
              <a:t>.</a:t>
            </a:r>
            <a:endParaRPr lang="en-US" sz="1400" dirty="0">
              <a:latin typeface="Garamond" panose="02020404030301010803" pitchFamily="18" charset="0"/>
              <a:sym typeface="Symbol" pitchFamily="18" charset="2"/>
            </a:endParaRPr>
          </a:p>
        </p:txBody>
      </p:sp>
    </p:spTree>
    <p:extLst>
      <p:ext uri="{BB962C8B-B14F-4D97-AF65-F5344CB8AC3E}">
        <p14:creationId xmlns:p14="http://schemas.microsoft.com/office/powerpoint/2010/main" val="40926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14450" y="0"/>
            <a:ext cx="6572250" cy="514350"/>
          </a:xfrm>
          <a:prstGeom prst="rect">
            <a:avLst/>
          </a:prstGeom>
          <a:ln>
            <a:noFill/>
          </a:ln>
        </p:spPr>
        <p:txBody>
          <a:bodyPr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Advice Interface</a:t>
            </a:r>
          </a:p>
        </p:txBody>
      </p:sp>
      <p:pic>
        <p:nvPicPr>
          <p:cNvPr id="33794" name="Picture 2" descr="advice-gui.png"/>
          <p:cNvPicPr>
            <a:picLocks noChangeAspect="1"/>
          </p:cNvPicPr>
          <p:nvPr/>
        </p:nvPicPr>
        <p:blipFill>
          <a:blip r:embed="rId3"/>
          <a:srcRect/>
          <a:stretch>
            <a:fillRect/>
          </a:stretch>
        </p:blipFill>
        <p:spPr bwMode="auto">
          <a:xfrm>
            <a:off x="1200150" y="571501"/>
            <a:ext cx="4457700" cy="4345781"/>
          </a:xfrm>
          <a:prstGeom prst="rect">
            <a:avLst/>
          </a:prstGeom>
          <a:noFill/>
          <a:ln w="9525">
            <a:noFill/>
            <a:miter lim="800000"/>
            <a:headEnd/>
            <a:tailEnd/>
          </a:ln>
        </p:spPr>
      </p:pic>
      <p:sp>
        <p:nvSpPr>
          <p:cNvPr id="33795" name="Rectangle 3"/>
          <p:cNvSpPr>
            <a:spLocks noChangeArrowheads="1"/>
          </p:cNvSpPr>
          <p:nvPr/>
        </p:nvSpPr>
        <p:spPr bwMode="auto">
          <a:xfrm>
            <a:off x="5867400" y="971550"/>
            <a:ext cx="3028950" cy="2492990"/>
          </a:xfrm>
          <a:prstGeom prst="rect">
            <a:avLst/>
          </a:prstGeom>
          <a:noFill/>
          <a:ln w="9525">
            <a:noFill/>
            <a:miter lim="800000"/>
            <a:headEnd/>
            <a:tailEnd/>
          </a:ln>
        </p:spPr>
        <p:txBody>
          <a:bodyPr wrap="square">
            <a:spAutoFit/>
          </a:bodyPr>
          <a:lstStyle/>
          <a:p>
            <a:pPr eaLnBrk="0" hangingPunct="0">
              <a:buFont typeface="Wingdings" pitchFamily="2" charset="2"/>
              <a:buChar char="q"/>
            </a:pPr>
            <a:r>
              <a:rPr lang="en-US" sz="1600" b="1" dirty="0">
                <a:solidFill>
                  <a:srgbClr val="FF0000"/>
                </a:solidFill>
                <a:latin typeface="Garamond" panose="02020404030301010803" pitchFamily="18" charset="0"/>
              </a:rPr>
              <a:t> Difficulty:</a:t>
            </a:r>
          </a:p>
          <a:p>
            <a:pPr lvl="1" eaLnBrk="0" hangingPunct="0">
              <a:buFont typeface="Wingdings" pitchFamily="2" charset="2"/>
              <a:buChar char="q"/>
            </a:pPr>
            <a:r>
              <a:rPr lang="en-US" sz="1600" dirty="0" smtClean="0">
                <a:latin typeface="Garamond" panose="02020404030301010803" pitchFamily="18" charset="0"/>
              </a:rPr>
              <a:t> Fast </a:t>
            </a:r>
            <a:r>
              <a:rPr lang="en-US" sz="1600" dirty="0">
                <a:latin typeface="Garamond" panose="02020404030301010803" pitchFamily="18" charset="0"/>
              </a:rPr>
              <a:t>pace and multiple units acting in parallel</a:t>
            </a:r>
          </a:p>
          <a:p>
            <a:pPr eaLnBrk="0" hangingPunct="0"/>
            <a:endParaRPr lang="en-US" sz="1800" dirty="0"/>
          </a:p>
          <a:p>
            <a:pPr eaLnBrk="0" hangingPunct="0">
              <a:buFont typeface="Wingdings" pitchFamily="2" charset="2"/>
              <a:buChar char="q"/>
            </a:pPr>
            <a:r>
              <a:rPr lang="en-US" sz="1800" b="1" dirty="0">
                <a:solidFill>
                  <a:srgbClr val="00B050"/>
                </a:solidFill>
                <a:latin typeface="Garamond" panose="02020404030301010803" pitchFamily="18" charset="0"/>
              </a:rPr>
              <a:t> Our setup:</a:t>
            </a:r>
          </a:p>
          <a:p>
            <a:pPr lvl="1" eaLnBrk="0" hangingPunct="0">
              <a:buFont typeface="Wingdings" pitchFamily="2" charset="2"/>
              <a:buChar char="q"/>
            </a:pPr>
            <a:r>
              <a:rPr lang="en-US" sz="1800" dirty="0">
                <a:latin typeface="Garamond" panose="02020404030301010803" pitchFamily="18" charset="0"/>
              </a:rPr>
              <a:t> Provide end-users with an Advice Interface that allows to watch a battle and pause at any moment. </a:t>
            </a:r>
          </a:p>
        </p:txBody>
      </p:sp>
    </p:spTree>
    <p:extLst>
      <p:ext uri="{BB962C8B-B14F-4D97-AF65-F5344CB8AC3E}">
        <p14:creationId xmlns:p14="http://schemas.microsoft.com/office/powerpoint/2010/main" val="287260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14450" y="0"/>
            <a:ext cx="6572250" cy="514350"/>
          </a:xfrm>
          <a:prstGeom prst="rect">
            <a:avLst/>
          </a:prstGeom>
          <a:ln>
            <a:noFill/>
          </a:ln>
        </p:spPr>
        <p:txBody>
          <a:bodyPr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smtClean="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Demo</a:t>
            </a:r>
            <a:endPar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endParaRPr>
          </a:p>
        </p:txBody>
      </p:sp>
    </p:spTree>
    <p:extLst>
      <p:ext uri="{BB962C8B-B14F-4D97-AF65-F5344CB8AC3E}">
        <p14:creationId xmlns:p14="http://schemas.microsoft.com/office/powerpoint/2010/main" val="3785773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90550"/>
            <a:ext cx="7848600" cy="4247317"/>
          </a:xfrm>
          <a:prstGeom prst="rect">
            <a:avLst/>
          </a:prstGeom>
        </p:spPr>
        <p:txBody>
          <a:bodyPr wrap="square">
            <a:spAutoFit/>
          </a:bodyPr>
          <a:lstStyle/>
          <a:p>
            <a:pPr eaLnBrk="0" hangingPunct="0">
              <a:buFont typeface="Wingdings" pitchFamily="2" charset="2"/>
              <a:buChar char="q"/>
              <a:defRPr/>
            </a:pPr>
            <a:r>
              <a:rPr lang="en-US" sz="1800" dirty="0">
                <a:latin typeface="Garamond" panose="02020404030301010803" pitchFamily="18" charset="0"/>
                <a:sym typeface="Symbol"/>
              </a:rPr>
              <a:t> Goal is to evaluate two systems</a:t>
            </a:r>
          </a:p>
          <a:p>
            <a:pPr marL="685800" lvl="1" indent="-342900" eaLnBrk="0" hangingPunct="0">
              <a:buFont typeface="+mj-lt"/>
              <a:buAutoNum type="arabicPeriod"/>
              <a:defRPr/>
            </a:pPr>
            <a:r>
              <a:rPr lang="en-US" sz="1800" b="1" dirty="0">
                <a:latin typeface="Garamond" panose="02020404030301010803" pitchFamily="18" charset="0"/>
                <a:sym typeface="Symbol"/>
              </a:rPr>
              <a:t>Supervised System</a:t>
            </a:r>
            <a:r>
              <a:rPr lang="en-US" sz="1800" dirty="0">
                <a:latin typeface="Garamond" panose="02020404030301010803" pitchFamily="18" charset="0"/>
                <a:sym typeface="Symbol"/>
              </a:rPr>
              <a:t> = no practice session</a:t>
            </a:r>
          </a:p>
          <a:p>
            <a:pPr marL="685800" lvl="1" indent="-342900" eaLnBrk="0" hangingPunct="0">
              <a:buFont typeface="+mj-lt"/>
              <a:buAutoNum type="arabicPeriod"/>
              <a:defRPr/>
            </a:pPr>
            <a:r>
              <a:rPr lang="en-US" sz="1800" b="1" dirty="0">
                <a:latin typeface="Garamond" panose="02020404030301010803" pitchFamily="18" charset="0"/>
                <a:sym typeface="Symbol"/>
              </a:rPr>
              <a:t>Combined System  </a:t>
            </a:r>
            <a:r>
              <a:rPr lang="en-US" sz="1800" dirty="0">
                <a:latin typeface="Garamond" panose="02020404030301010803" pitchFamily="18" charset="0"/>
                <a:sym typeface="Symbol"/>
              </a:rPr>
              <a:t>= includes practice and critique</a:t>
            </a:r>
            <a:endParaRPr lang="en-US" sz="1800" b="1" dirty="0">
              <a:latin typeface="Garamond" panose="02020404030301010803" pitchFamily="18" charset="0"/>
              <a:sym typeface="Symbol"/>
            </a:endParaRPr>
          </a:p>
          <a:p>
            <a:pPr eaLnBrk="0" hangingPunct="0">
              <a:buFont typeface="Wingdings" pitchFamily="2" charset="2"/>
              <a:buChar char="q"/>
              <a:defRPr/>
            </a:pPr>
            <a:endParaRPr lang="en-US" sz="1800" dirty="0">
              <a:latin typeface="Garamond" panose="02020404030301010803" pitchFamily="18" charset="0"/>
              <a:sym typeface="Symbol"/>
            </a:endParaRPr>
          </a:p>
          <a:p>
            <a:pPr eaLnBrk="0" hangingPunct="0">
              <a:buFont typeface="Wingdings" pitchFamily="2" charset="2"/>
              <a:buChar char="q"/>
              <a:defRPr/>
            </a:pPr>
            <a:r>
              <a:rPr lang="en-US" sz="1800" dirty="0">
                <a:latin typeface="Garamond" panose="02020404030301010803" pitchFamily="18" charset="0"/>
                <a:sym typeface="Symbol"/>
              </a:rPr>
              <a:t> The user study involved 10 end-users</a:t>
            </a:r>
          </a:p>
          <a:p>
            <a:pPr lvl="1" eaLnBrk="0" hangingPunct="0">
              <a:buFont typeface="Wingdings" pitchFamily="2" charset="2"/>
              <a:buChar char="§"/>
              <a:defRPr/>
            </a:pPr>
            <a:r>
              <a:rPr lang="en-US" sz="1800" dirty="0">
                <a:latin typeface="Garamond" panose="02020404030301010803" pitchFamily="18" charset="0"/>
                <a:sym typeface="Symbol"/>
              </a:rPr>
              <a:t> 6 with CS background</a:t>
            </a:r>
          </a:p>
          <a:p>
            <a:pPr lvl="1" eaLnBrk="0" hangingPunct="0">
              <a:buFont typeface="Wingdings" pitchFamily="2" charset="2"/>
              <a:buChar char="§"/>
              <a:defRPr/>
            </a:pPr>
            <a:r>
              <a:rPr lang="en-US" sz="1800" dirty="0">
                <a:latin typeface="Garamond" panose="02020404030301010803" pitchFamily="18" charset="0"/>
                <a:sym typeface="Symbol"/>
              </a:rPr>
              <a:t> 4 no CS background</a:t>
            </a:r>
          </a:p>
          <a:p>
            <a:pPr eaLnBrk="0" hangingPunct="0">
              <a:defRPr/>
            </a:pPr>
            <a:endParaRPr lang="en-US" sz="1800" dirty="0">
              <a:latin typeface="Garamond" panose="02020404030301010803" pitchFamily="18" charset="0"/>
              <a:sym typeface="Symbol"/>
            </a:endParaRPr>
          </a:p>
          <a:p>
            <a:pPr eaLnBrk="0" hangingPunct="0">
              <a:buFont typeface="Wingdings" pitchFamily="2" charset="2"/>
              <a:buChar char="q"/>
              <a:defRPr/>
            </a:pPr>
            <a:r>
              <a:rPr lang="en-US" sz="1800" dirty="0">
                <a:latin typeface="Garamond" panose="02020404030301010803" pitchFamily="18" charset="0"/>
                <a:sym typeface="Symbol"/>
              </a:rPr>
              <a:t> Each user trained both the supervised and combined systems</a:t>
            </a:r>
          </a:p>
          <a:p>
            <a:pPr lvl="1" eaLnBrk="0" hangingPunct="0">
              <a:buFont typeface="Wingdings" pitchFamily="2" charset="2"/>
              <a:buChar char="§"/>
              <a:defRPr/>
            </a:pPr>
            <a:r>
              <a:rPr lang="en-US" sz="1800" dirty="0">
                <a:latin typeface="Garamond" panose="02020404030301010803" pitchFamily="18" charset="0"/>
                <a:sym typeface="Symbol"/>
              </a:rPr>
              <a:t> 30 minutes total for supervised</a:t>
            </a:r>
          </a:p>
          <a:p>
            <a:pPr lvl="1" eaLnBrk="0" hangingPunct="0">
              <a:buFont typeface="Wingdings" pitchFamily="2" charset="2"/>
              <a:buChar char="§"/>
              <a:defRPr/>
            </a:pPr>
            <a:r>
              <a:rPr lang="en-US" sz="1800" dirty="0">
                <a:latin typeface="Garamond" panose="02020404030301010803" pitchFamily="18" charset="0"/>
                <a:sym typeface="Symbol"/>
              </a:rPr>
              <a:t> 60 minutes for combined due to additional time for practice</a:t>
            </a:r>
          </a:p>
          <a:p>
            <a:pPr lvl="1" eaLnBrk="0" hangingPunct="0">
              <a:buFont typeface="Wingdings" pitchFamily="2" charset="2"/>
              <a:buChar char="§"/>
              <a:defRPr/>
            </a:pPr>
            <a:endParaRPr lang="en-US" sz="1800" dirty="0">
              <a:latin typeface="Garamond" panose="02020404030301010803" pitchFamily="18" charset="0"/>
              <a:sym typeface="Symbol"/>
            </a:endParaRPr>
          </a:p>
          <a:p>
            <a:pPr eaLnBrk="0" hangingPunct="0">
              <a:buFont typeface="Wingdings" pitchFamily="2" charset="2"/>
              <a:buChar char="q"/>
              <a:defRPr/>
            </a:pPr>
            <a:r>
              <a:rPr lang="en-US" sz="1800" dirty="0">
                <a:latin typeface="Garamond" panose="02020404030301010803" pitchFamily="18" charset="0"/>
                <a:sym typeface="Symbol"/>
              </a:rPr>
              <a:t> Since repeated runs are not practical results are qualitative</a:t>
            </a:r>
          </a:p>
          <a:p>
            <a:pPr eaLnBrk="0" hangingPunct="0">
              <a:buFont typeface="Wingdings" pitchFamily="2" charset="2"/>
              <a:buChar char="q"/>
              <a:defRPr/>
            </a:pPr>
            <a:endParaRPr lang="en-US" sz="1800" dirty="0">
              <a:latin typeface="Garamond" panose="02020404030301010803" pitchFamily="18" charset="0"/>
              <a:sym typeface="Symbol"/>
            </a:endParaRPr>
          </a:p>
          <a:p>
            <a:pPr eaLnBrk="0" hangingPunct="0">
              <a:buFont typeface="Wingdings" pitchFamily="2" charset="2"/>
              <a:buChar char="q"/>
              <a:defRPr/>
            </a:pPr>
            <a:r>
              <a:rPr lang="en-US" sz="1800" dirty="0">
                <a:latin typeface="Garamond" panose="02020404030301010803" pitchFamily="18" charset="0"/>
                <a:sym typeface="Symbol"/>
              </a:rPr>
              <a:t> To provide statistical results we first present simulated experiments</a:t>
            </a:r>
          </a:p>
        </p:txBody>
      </p:sp>
      <p:sp>
        <p:nvSpPr>
          <p:cNvPr id="6" name="Rectangle 2"/>
          <p:cNvSpPr txBox="1">
            <a:spLocks noChangeArrowheads="1"/>
          </p:cNvSpPr>
          <p:nvPr/>
        </p:nvSpPr>
        <p:spPr>
          <a:xfrm>
            <a:off x="609600" y="-86541"/>
            <a:ext cx="7772400" cy="514350"/>
          </a:xfrm>
          <a:prstGeom prst="rect">
            <a:avLst/>
          </a:prstGeom>
          <a:ln>
            <a:noFill/>
          </a:ln>
        </p:spPr>
        <p:txBody>
          <a:bodyPr lIns="0" tIns="0" rIns="13716" bIns="0" anchor="b">
            <a:no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rPr>
              <a:t>User Study: Teaching Tactical Battle Micromanagement</a:t>
            </a:r>
          </a:p>
        </p:txBody>
      </p:sp>
    </p:spTree>
    <p:extLst>
      <p:ext uri="{BB962C8B-B14F-4D97-AF65-F5344CB8AC3E}">
        <p14:creationId xmlns:p14="http://schemas.microsoft.com/office/powerpoint/2010/main" val="9253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linds(horizontal)">
                                      <p:cBhvr>
                                        <p:cTn id="16" dur="500"/>
                                        <p:tgtEl>
                                          <p:spTgt spid="4">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blinds(horizontal)">
                                      <p:cBhvr>
                                        <p:cTn id="19" dur="500"/>
                                        <p:tgtEl>
                                          <p:spTgt spid="4">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linds(horizont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blinds(horizontal)">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blinds(horizontal)">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blinds(horizontal)">
                                      <p:cBhvr>
                                        <p:cTn id="42" dur="500"/>
                                        <p:tgtEl>
                                          <p:spTgt spid="4">
                                            <p:txEl>
                                              <p:pRg st="12" end="1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4">
                                            <p:txEl>
                                              <p:pRg st="14" end="14"/>
                                            </p:txEl>
                                          </p:spTgt>
                                        </p:tgtEl>
                                        <p:attrNameLst>
                                          <p:attrName>style.visibility</p:attrName>
                                        </p:attrNameLst>
                                      </p:cBhvr>
                                      <p:to>
                                        <p:strVal val="visible"/>
                                      </p:to>
                                    </p:set>
                                    <p:animEffect transition="in" filter="blinds(horizontal)">
                                      <p:cBhvr>
                                        <p:cTn id="45"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14450" y="76200"/>
            <a:ext cx="6572250" cy="514350"/>
          </a:xfrm>
          <a:prstGeom prst="rect">
            <a:avLst/>
          </a:prstGeom>
          <a:ln>
            <a:noFill/>
          </a:ln>
        </p:spPr>
        <p:txBody>
          <a:bodyPr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2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Simulated Experiments</a:t>
            </a:r>
          </a:p>
        </p:txBody>
      </p:sp>
      <p:sp>
        <p:nvSpPr>
          <p:cNvPr id="5" name="TextBox 4"/>
          <p:cNvSpPr txBox="1">
            <a:spLocks noChangeArrowheads="1"/>
          </p:cNvSpPr>
          <p:nvPr/>
        </p:nvSpPr>
        <p:spPr bwMode="auto">
          <a:xfrm>
            <a:off x="609600" y="628650"/>
            <a:ext cx="7772400" cy="3416320"/>
          </a:xfrm>
          <a:prstGeom prst="rect">
            <a:avLst/>
          </a:prstGeom>
          <a:noFill/>
          <a:ln w="9525">
            <a:noFill/>
            <a:miter lim="800000"/>
            <a:headEnd/>
            <a:tailEnd/>
          </a:ln>
        </p:spPr>
        <p:txBody>
          <a:bodyPr wrap="square">
            <a:spAutoFit/>
          </a:bodyPr>
          <a:lstStyle/>
          <a:p>
            <a:pPr eaLnBrk="0" hangingPunct="0"/>
            <a:endParaRPr lang="en-US" sz="1800" dirty="0">
              <a:latin typeface="Garamond" panose="02020404030301010803" pitchFamily="18" charset="0"/>
            </a:endParaRPr>
          </a:p>
          <a:p>
            <a:pPr eaLnBrk="0" hangingPunct="0">
              <a:buFont typeface="Wingdings" pitchFamily="2" charset="2"/>
              <a:buChar char="q"/>
            </a:pPr>
            <a:r>
              <a:rPr lang="en-US" sz="1800" dirty="0">
                <a:latin typeface="Garamond" panose="02020404030301010803" pitchFamily="18" charset="0"/>
              </a:rPr>
              <a:t>  After user study, selected the worst and best performing users on each map when training the combined system</a:t>
            </a:r>
          </a:p>
          <a:p>
            <a:pPr eaLnBrk="0" hangingPunct="0">
              <a:buFont typeface="Wingdings" pitchFamily="2" charset="2"/>
              <a:buChar char="q"/>
            </a:pPr>
            <a:endParaRPr lang="en-US" sz="1800" dirty="0">
              <a:latin typeface="Garamond" panose="02020404030301010803" pitchFamily="18" charset="0"/>
            </a:endParaRPr>
          </a:p>
          <a:p>
            <a:pPr eaLnBrk="0" hangingPunct="0">
              <a:buFont typeface="Wingdings" pitchFamily="2" charset="2"/>
              <a:buChar char="q"/>
            </a:pPr>
            <a:r>
              <a:rPr lang="en-US" sz="1800" dirty="0">
                <a:latin typeface="Garamond" panose="02020404030301010803" pitchFamily="18" charset="0"/>
              </a:rPr>
              <a:t> Total Critique data: User#1: 36, User#2: 91, User#3: 115, User#4: 33.</a:t>
            </a:r>
          </a:p>
          <a:p>
            <a:pPr eaLnBrk="0" hangingPunct="0">
              <a:buFont typeface="Wingdings" pitchFamily="2" charset="2"/>
              <a:buChar char="q"/>
            </a:pPr>
            <a:endParaRPr lang="en-US" sz="1800" dirty="0">
              <a:latin typeface="Garamond" panose="02020404030301010803" pitchFamily="18" charset="0"/>
            </a:endParaRPr>
          </a:p>
          <a:p>
            <a:pPr eaLnBrk="0" hangingPunct="0">
              <a:buFont typeface="Wingdings" pitchFamily="2" charset="2"/>
              <a:buChar char="q"/>
            </a:pPr>
            <a:r>
              <a:rPr lang="en-US" sz="1800" dirty="0">
                <a:latin typeface="Garamond" panose="02020404030301010803" pitchFamily="18" charset="0"/>
              </a:rPr>
              <a:t> For each user: divide critique data into 4 equal sized segments creating four data-sets per user containing 25%, 50%, 75%, and 100% of their respective critique data.</a:t>
            </a:r>
          </a:p>
          <a:p>
            <a:pPr eaLnBrk="0" hangingPunct="0">
              <a:buFont typeface="Wingdings" pitchFamily="2" charset="2"/>
              <a:buChar char="q"/>
            </a:pPr>
            <a:endParaRPr lang="en-US" sz="1800" dirty="0">
              <a:latin typeface="Garamond" panose="02020404030301010803" pitchFamily="18" charset="0"/>
            </a:endParaRPr>
          </a:p>
          <a:p>
            <a:pPr eaLnBrk="0" hangingPunct="0">
              <a:buFont typeface="Wingdings" pitchFamily="2" charset="2"/>
              <a:buChar char="q"/>
            </a:pPr>
            <a:r>
              <a:rPr lang="en-US" sz="1800" dirty="0">
                <a:latin typeface="Garamond" panose="02020404030301010803" pitchFamily="18" charset="0"/>
              </a:rPr>
              <a:t> We provided the combined system with each of these data sets and allowed it to practice for 100 episodes. All results are averaged over 5 runs.</a:t>
            </a:r>
          </a:p>
          <a:p>
            <a:pPr eaLnBrk="0" hangingPunct="0">
              <a:buFont typeface="Wingdings" pitchFamily="2" charset="2"/>
              <a:buChar char="q"/>
            </a:pPr>
            <a:endParaRPr lang="en-US" sz="1800" dirty="0">
              <a:latin typeface="Garamond" panose="02020404030301010803" pitchFamily="18" charset="0"/>
            </a:endParaRPr>
          </a:p>
        </p:txBody>
      </p:sp>
    </p:spTree>
    <p:extLst>
      <p:ext uri="{BB962C8B-B14F-4D97-AF65-F5344CB8AC3E}">
        <p14:creationId xmlns:p14="http://schemas.microsoft.com/office/powerpoint/2010/main" val="33877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blinds(horizontal)">
                                      <p:cBhvr>
                                        <p:cTn id="15" dur="500"/>
                                        <p:tgtEl>
                                          <p:spTgt spid="5">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blinds(horizontal)">
                                      <p:cBhvr>
                                        <p:cTn id="1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Content Placeholder 3" descr="0%.png"/>
          <p:cNvPicPr>
            <a:picLocks noGrp="1" noChangeAspect="1"/>
          </p:cNvPicPr>
          <p:nvPr>
            <p:ph idx="1"/>
          </p:nvPr>
        </p:nvPicPr>
        <p:blipFill>
          <a:blip r:embed="rId2"/>
          <a:srcRect/>
          <a:stretch>
            <a:fillRect/>
          </a:stretch>
        </p:blipFill>
        <p:spPr>
          <a:xfrm>
            <a:off x="2057400" y="1597818"/>
            <a:ext cx="4268893" cy="3200400"/>
          </a:xfrm>
        </p:spPr>
      </p:pic>
      <p:sp>
        <p:nvSpPr>
          <p:cNvPr id="5" name="Rectangle 2"/>
          <p:cNvSpPr txBox="1">
            <a:spLocks noChangeArrowheads="1"/>
          </p:cNvSpPr>
          <p:nvPr/>
        </p:nvSpPr>
        <p:spPr>
          <a:xfrm>
            <a:off x="1314450" y="114299"/>
            <a:ext cx="6572250" cy="648831"/>
          </a:xfrm>
          <a:prstGeom prst="rect">
            <a:avLst/>
          </a:prstGeom>
          <a:ln>
            <a:noFill/>
          </a:ln>
        </p:spPr>
        <p:txBody>
          <a:bodyPr lIns="0" tIns="0" rIns="13716" bIns="0" anchor="b">
            <a:normAutofit fontScale="85000" lnSpcReduction="2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Simulated Experiments Results:</a:t>
            </a:r>
          </a:p>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Benefit of Critiques (User #1)</a:t>
            </a:r>
          </a:p>
        </p:txBody>
      </p:sp>
      <p:sp>
        <p:nvSpPr>
          <p:cNvPr id="39939" name="Rectangle 7"/>
          <p:cNvSpPr>
            <a:spLocks noChangeArrowheads="1"/>
          </p:cNvSpPr>
          <p:nvPr/>
        </p:nvSpPr>
        <p:spPr bwMode="auto">
          <a:xfrm>
            <a:off x="5676900" y="2264569"/>
            <a:ext cx="2857500" cy="738664"/>
          </a:xfrm>
          <a:prstGeom prst="rect">
            <a:avLst/>
          </a:prstGeom>
          <a:noFill/>
          <a:ln w="9525">
            <a:noFill/>
            <a:miter lim="800000"/>
            <a:headEnd/>
            <a:tailEnd/>
          </a:ln>
        </p:spPr>
        <p:txBody>
          <a:bodyPr wrap="square">
            <a:spAutoFit/>
          </a:bodyPr>
          <a:lstStyle/>
          <a:p>
            <a:pPr lvl="1" eaLnBrk="0" hangingPunct="0">
              <a:buFont typeface="Wingdings" pitchFamily="2" charset="2"/>
              <a:buChar char="q"/>
            </a:pPr>
            <a:r>
              <a:rPr lang="en-US" sz="1400" dirty="0">
                <a:latin typeface="Garamond" panose="02020404030301010803" pitchFamily="18" charset="0"/>
              </a:rPr>
              <a:t> RL is unable to learn a winning policy (i.e. achieve a positive value).</a:t>
            </a:r>
          </a:p>
        </p:txBody>
      </p:sp>
    </p:spTree>
    <p:extLst>
      <p:ext uri="{BB962C8B-B14F-4D97-AF65-F5344CB8AC3E}">
        <p14:creationId xmlns:p14="http://schemas.microsoft.com/office/powerpoint/2010/main" val="4083885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3" descr="25%.png"/>
          <p:cNvPicPr>
            <a:picLocks noGrp="1" noChangeAspect="1"/>
          </p:cNvPicPr>
          <p:nvPr>
            <p:ph idx="1"/>
          </p:nvPr>
        </p:nvPicPr>
        <p:blipFill>
          <a:blip r:embed="rId2"/>
          <a:srcRect/>
          <a:stretch>
            <a:fillRect/>
          </a:stretch>
        </p:blipFill>
        <p:spPr>
          <a:xfrm>
            <a:off x="2057400" y="1597818"/>
            <a:ext cx="4268892" cy="3200400"/>
          </a:xfrm>
        </p:spPr>
      </p:pic>
      <p:sp>
        <p:nvSpPr>
          <p:cNvPr id="40963" name="Rectangle 6"/>
          <p:cNvSpPr>
            <a:spLocks noChangeArrowheads="1"/>
          </p:cNvSpPr>
          <p:nvPr/>
        </p:nvSpPr>
        <p:spPr bwMode="auto">
          <a:xfrm>
            <a:off x="5867400" y="2458819"/>
            <a:ext cx="2743200" cy="738664"/>
          </a:xfrm>
          <a:prstGeom prst="rect">
            <a:avLst/>
          </a:prstGeom>
          <a:noFill/>
          <a:ln w="9525">
            <a:noFill/>
            <a:miter lim="800000"/>
            <a:headEnd/>
            <a:tailEnd/>
          </a:ln>
        </p:spPr>
        <p:txBody>
          <a:bodyPr wrap="square">
            <a:spAutoFit/>
          </a:bodyPr>
          <a:lstStyle/>
          <a:p>
            <a:pPr lvl="1" eaLnBrk="0" hangingPunct="0">
              <a:buFont typeface="Wingdings" pitchFamily="2" charset="2"/>
              <a:buChar char="q"/>
            </a:pPr>
            <a:r>
              <a:rPr lang="en-US" sz="1400" dirty="0">
                <a:latin typeface="Garamond" panose="02020404030301010803" pitchFamily="18" charset="0"/>
              </a:rPr>
              <a:t> With more critiques performance increases a little bit.</a:t>
            </a:r>
          </a:p>
        </p:txBody>
      </p:sp>
      <p:sp>
        <p:nvSpPr>
          <p:cNvPr id="6" name="Rectangle 2"/>
          <p:cNvSpPr txBox="1">
            <a:spLocks noChangeArrowheads="1"/>
          </p:cNvSpPr>
          <p:nvPr/>
        </p:nvSpPr>
        <p:spPr>
          <a:xfrm>
            <a:off x="1314450" y="114299"/>
            <a:ext cx="6572250" cy="648831"/>
          </a:xfrm>
          <a:prstGeom prst="rect">
            <a:avLst/>
          </a:prstGeom>
          <a:ln>
            <a:noFill/>
          </a:ln>
        </p:spPr>
        <p:txBody>
          <a:bodyPr lIns="0" tIns="0" rIns="13716" bIns="0" anchor="b">
            <a:normAutofit fontScale="85000" lnSpcReduction="2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Simulated Experiments Results:</a:t>
            </a:r>
          </a:p>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Benefit of Critiques (User #1)</a:t>
            </a:r>
          </a:p>
        </p:txBody>
      </p:sp>
    </p:spTree>
    <p:extLst>
      <p:ext uri="{BB962C8B-B14F-4D97-AF65-F5344CB8AC3E}">
        <p14:creationId xmlns:p14="http://schemas.microsoft.com/office/powerpoint/2010/main" val="3631336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Content Placeholder 3" descr="100%.png"/>
          <p:cNvPicPr>
            <a:picLocks noGrp="1" noChangeAspect="1"/>
          </p:cNvPicPr>
          <p:nvPr>
            <p:ph idx="1"/>
          </p:nvPr>
        </p:nvPicPr>
        <p:blipFill>
          <a:blip r:embed="rId2"/>
          <a:srcRect/>
          <a:stretch>
            <a:fillRect/>
          </a:stretch>
        </p:blipFill>
        <p:spPr>
          <a:xfrm>
            <a:off x="2057400" y="1597818"/>
            <a:ext cx="4268893" cy="3200400"/>
          </a:xfrm>
        </p:spPr>
      </p:pic>
      <p:sp>
        <p:nvSpPr>
          <p:cNvPr id="41986" name="Rectangle 6"/>
          <p:cNvSpPr>
            <a:spLocks noChangeArrowheads="1"/>
          </p:cNvSpPr>
          <p:nvPr/>
        </p:nvSpPr>
        <p:spPr bwMode="auto">
          <a:xfrm>
            <a:off x="5600700" y="2264569"/>
            <a:ext cx="3086100" cy="1815882"/>
          </a:xfrm>
          <a:prstGeom prst="rect">
            <a:avLst/>
          </a:prstGeom>
          <a:noFill/>
          <a:ln w="9525">
            <a:noFill/>
            <a:miter lim="800000"/>
            <a:headEnd/>
            <a:tailEnd/>
          </a:ln>
        </p:spPr>
        <p:txBody>
          <a:bodyPr wrap="square">
            <a:spAutoFit/>
          </a:bodyPr>
          <a:lstStyle/>
          <a:p>
            <a:pPr lvl="1" eaLnBrk="0" hangingPunct="0">
              <a:buFont typeface="Wingdings" pitchFamily="2" charset="2"/>
              <a:buChar char="q"/>
            </a:pPr>
            <a:r>
              <a:rPr lang="en-US" sz="1400" dirty="0">
                <a:latin typeface="Garamond" panose="02020404030301010803" pitchFamily="18" charset="0"/>
              </a:rPr>
              <a:t> As the amount of critique data increases, the performance improves for a fixed number of practice episodes.</a:t>
            </a:r>
          </a:p>
          <a:p>
            <a:pPr lvl="1" eaLnBrk="0" hangingPunct="0">
              <a:buFont typeface="Wingdings" pitchFamily="2" charset="2"/>
              <a:buChar char="q"/>
            </a:pPr>
            <a:endParaRPr lang="en-US" sz="1400" dirty="0">
              <a:latin typeface="Garamond" panose="02020404030301010803" pitchFamily="18" charset="0"/>
            </a:endParaRPr>
          </a:p>
          <a:p>
            <a:pPr lvl="1" eaLnBrk="0" hangingPunct="0">
              <a:buFont typeface="Wingdings" pitchFamily="2" charset="2"/>
              <a:buChar char="q"/>
            </a:pPr>
            <a:r>
              <a:rPr lang="en-US" sz="1400" dirty="0">
                <a:latin typeface="Garamond" panose="02020404030301010803" pitchFamily="18" charset="0"/>
              </a:rPr>
              <a:t> RL did not go past 12 health difference on any map even after 500 trajectories.</a:t>
            </a:r>
          </a:p>
        </p:txBody>
      </p:sp>
      <p:sp>
        <p:nvSpPr>
          <p:cNvPr id="5" name="Rectangle 2"/>
          <p:cNvSpPr txBox="1">
            <a:spLocks noChangeArrowheads="1"/>
          </p:cNvSpPr>
          <p:nvPr/>
        </p:nvSpPr>
        <p:spPr>
          <a:xfrm>
            <a:off x="1314450" y="114299"/>
            <a:ext cx="6572250" cy="648831"/>
          </a:xfrm>
          <a:prstGeom prst="rect">
            <a:avLst/>
          </a:prstGeom>
          <a:ln>
            <a:noFill/>
          </a:ln>
        </p:spPr>
        <p:txBody>
          <a:bodyPr lIns="0" tIns="0" rIns="13716" bIns="0" anchor="b">
            <a:normAutofit fontScale="85000" lnSpcReduction="2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Simulated Experiments Results:</a:t>
            </a:r>
          </a:p>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Benefit of Critiques (User #1)</a:t>
            </a:r>
          </a:p>
        </p:txBody>
      </p:sp>
    </p:spTree>
    <p:extLst>
      <p:ext uri="{BB962C8B-B14F-4D97-AF65-F5344CB8AC3E}">
        <p14:creationId xmlns:p14="http://schemas.microsoft.com/office/powerpoint/2010/main" val="337760681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3" descr="0.png"/>
          <p:cNvPicPr>
            <a:picLocks noGrp="1" noChangeAspect="1"/>
          </p:cNvPicPr>
          <p:nvPr>
            <p:ph idx="1"/>
          </p:nvPr>
        </p:nvPicPr>
        <p:blipFill>
          <a:blip r:embed="rId2"/>
          <a:srcRect/>
          <a:stretch>
            <a:fillRect/>
          </a:stretch>
        </p:blipFill>
        <p:spPr>
          <a:xfrm>
            <a:off x="2055019" y="1597818"/>
            <a:ext cx="4268893" cy="3200400"/>
          </a:xfrm>
        </p:spPr>
      </p:pic>
      <p:sp>
        <p:nvSpPr>
          <p:cNvPr id="9" name="Rectangle 8"/>
          <p:cNvSpPr>
            <a:spLocks noChangeArrowheads="1"/>
          </p:cNvSpPr>
          <p:nvPr/>
        </p:nvSpPr>
        <p:spPr bwMode="auto">
          <a:xfrm>
            <a:off x="5676900" y="2264569"/>
            <a:ext cx="2705100" cy="1384995"/>
          </a:xfrm>
          <a:prstGeom prst="rect">
            <a:avLst/>
          </a:prstGeom>
          <a:noFill/>
          <a:ln w="9525">
            <a:noFill/>
            <a:miter lim="800000"/>
            <a:headEnd/>
            <a:tailEnd/>
          </a:ln>
        </p:spPr>
        <p:txBody>
          <a:bodyPr wrap="square">
            <a:spAutoFit/>
          </a:bodyPr>
          <a:lstStyle/>
          <a:p>
            <a:pPr lvl="1" eaLnBrk="0" hangingPunct="0">
              <a:buFont typeface="Wingdings" pitchFamily="2" charset="2"/>
              <a:buChar char="q"/>
            </a:pPr>
            <a:r>
              <a:rPr lang="en-US" sz="1400" dirty="0">
                <a:latin typeface="Garamond" panose="02020404030301010803" pitchFamily="18" charset="0"/>
              </a:rPr>
              <a:t> Even with no practice, the critique data was sufficient to outperform RL.</a:t>
            </a:r>
          </a:p>
          <a:p>
            <a:pPr lvl="1" eaLnBrk="0" hangingPunct="0">
              <a:buFont typeface="Wingdings" pitchFamily="2" charset="2"/>
              <a:buChar char="q"/>
            </a:pPr>
            <a:endParaRPr lang="en-US" sz="1400" dirty="0">
              <a:latin typeface="Garamond" panose="02020404030301010803" pitchFamily="18" charset="0"/>
            </a:endParaRPr>
          </a:p>
          <a:p>
            <a:pPr lvl="1" eaLnBrk="0" hangingPunct="0">
              <a:buFont typeface="Wingdings" pitchFamily="2" charset="2"/>
              <a:buChar char="q"/>
            </a:pPr>
            <a:r>
              <a:rPr lang="en-US" sz="1400" dirty="0">
                <a:latin typeface="Garamond" panose="02020404030301010803" pitchFamily="18" charset="0"/>
              </a:rPr>
              <a:t> RL did not go past 12 health difference.</a:t>
            </a:r>
          </a:p>
        </p:txBody>
      </p:sp>
      <p:sp>
        <p:nvSpPr>
          <p:cNvPr id="5" name="Rectangle 2"/>
          <p:cNvSpPr txBox="1">
            <a:spLocks noChangeArrowheads="1"/>
          </p:cNvSpPr>
          <p:nvPr/>
        </p:nvSpPr>
        <p:spPr>
          <a:xfrm>
            <a:off x="1314450" y="114299"/>
            <a:ext cx="6572250" cy="648831"/>
          </a:xfrm>
          <a:prstGeom prst="rect">
            <a:avLst/>
          </a:prstGeom>
          <a:ln>
            <a:noFill/>
          </a:ln>
        </p:spPr>
        <p:txBody>
          <a:bodyPr lIns="0" tIns="0" rIns="13716" bIns="0" anchor="b">
            <a:normAutofit fontScale="85000" lnSpcReduction="2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Simulated Experiments Results:</a:t>
            </a:r>
          </a:p>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Benefit of </a:t>
            </a:r>
            <a:r>
              <a:rPr lang="en-US" sz="3000" b="1" dirty="0" smtClean="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Practice </a:t>
            </a: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(User #1)</a:t>
            </a:r>
          </a:p>
        </p:txBody>
      </p:sp>
    </p:spTree>
    <p:extLst>
      <p:ext uri="{BB962C8B-B14F-4D97-AF65-F5344CB8AC3E}">
        <p14:creationId xmlns:p14="http://schemas.microsoft.com/office/powerpoint/2010/main" val="134075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txBox="1">
            <a:spLocks noGrp="1"/>
          </p:cNvSpPr>
          <p:nvPr/>
        </p:nvSpPr>
        <p:spPr bwMode="auto">
          <a:xfrm>
            <a:off x="7239000" y="4929188"/>
            <a:ext cx="1905000" cy="171450"/>
          </a:xfrm>
          <a:prstGeom prst="rect">
            <a:avLst/>
          </a:prstGeom>
          <a:noFill/>
          <a:ln w="9525">
            <a:noFill/>
            <a:miter lim="800000"/>
            <a:headEnd/>
            <a:tailEnd/>
          </a:ln>
        </p:spPr>
        <p:txBody>
          <a:bodyPr/>
          <a:lstStyle/>
          <a:p>
            <a:pPr algn="r" eaLnBrk="0" hangingPunct="0"/>
            <a:fld id="{3EBC335A-2077-4A20-AEB8-B739ED4A594B}" type="slidenum">
              <a:rPr lang="en-US" sz="1400">
                <a:latin typeface="Comic Sans MS" pitchFamily="66" charset="0"/>
              </a:rPr>
              <a:pPr algn="r" eaLnBrk="0" hangingPunct="0"/>
              <a:t>3</a:t>
            </a:fld>
            <a:endParaRPr lang="en-US" sz="1400">
              <a:latin typeface="Comic Sans MS" pitchFamily="66" charset="0"/>
            </a:endParaRPr>
          </a:p>
        </p:txBody>
      </p:sp>
      <p:sp>
        <p:nvSpPr>
          <p:cNvPr id="30723" name="Rectangle 2"/>
          <p:cNvSpPr>
            <a:spLocks noGrp="1" noChangeArrowheads="1"/>
          </p:cNvSpPr>
          <p:nvPr>
            <p:ph type="title" idx="4294967295"/>
          </p:nvPr>
        </p:nvSpPr>
        <p:spPr>
          <a:xfrm>
            <a:off x="1071562" y="108346"/>
            <a:ext cx="8072438" cy="463154"/>
          </a:xfrm>
        </p:spPr>
        <p:txBody>
          <a:bodyPr/>
          <a:lstStyle/>
          <a:p>
            <a:pPr eaLnBrk="1" hangingPunct="1"/>
            <a:r>
              <a:rPr lang="en-US" sz="2800" dirty="0" smtClean="0"/>
              <a:t>Training Game Assistants/Opponents</a:t>
            </a:r>
          </a:p>
        </p:txBody>
      </p:sp>
      <p:sp>
        <p:nvSpPr>
          <p:cNvPr id="30724" name="Rectangle 3"/>
          <p:cNvSpPr>
            <a:spLocks noGrp="1" noChangeArrowheads="1"/>
          </p:cNvSpPr>
          <p:nvPr>
            <p:ph type="body" idx="4294967295"/>
          </p:nvPr>
        </p:nvSpPr>
        <p:spPr>
          <a:xfrm>
            <a:off x="534988" y="540544"/>
            <a:ext cx="8089900" cy="3968354"/>
          </a:xfrm>
        </p:spPr>
        <p:txBody>
          <a:bodyPr/>
          <a:lstStyle/>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pic>
        <p:nvPicPr>
          <p:cNvPr id="3074" name="Picture 2"/>
          <p:cNvPicPr>
            <a:picLocks noChangeAspect="1" noChangeArrowheads="1"/>
          </p:cNvPicPr>
          <p:nvPr/>
        </p:nvPicPr>
        <p:blipFill>
          <a:blip r:embed="rId3" cstate="print">
            <a:lum bright="40000" contrast="40000"/>
          </a:blip>
          <a:srcRect/>
          <a:stretch>
            <a:fillRect/>
          </a:stretch>
        </p:blipFill>
        <p:spPr bwMode="auto">
          <a:xfrm>
            <a:off x="1143000" y="971436"/>
            <a:ext cx="6781800" cy="3657714"/>
          </a:xfrm>
          <a:prstGeom prst="rect">
            <a:avLst/>
          </a:prstGeom>
          <a:noFill/>
          <a:ln w="9525">
            <a:noFill/>
            <a:miter lim="800000"/>
            <a:headEnd/>
            <a:tailEnd/>
          </a:ln>
        </p:spPr>
      </p:pic>
    </p:spTree>
    <p:extLst>
      <p:ext uri="{BB962C8B-B14F-4D97-AF65-F5344CB8AC3E}">
        <p14:creationId xmlns:p14="http://schemas.microsoft.com/office/powerpoint/2010/main" val="692724035"/>
      </p:ext>
    </p:extLst>
  </p:cSld>
  <p:clrMapOvr>
    <a:masterClrMapping/>
  </p:clrMapOvr>
  <mc:AlternateContent xmlns:mc="http://schemas.openxmlformats.org/markup-compatibility/2006" xmlns:p14="http://schemas.microsoft.com/office/powerpoint/2010/main">
    <mc:Choice Requires="p14">
      <p:transition spd="slow" p14:dur="2000" advTm="553"/>
    </mc:Choice>
    <mc:Fallback xmlns="">
      <p:transition spd="slow" advTm="55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Content Placeholder 3" descr="20.png"/>
          <p:cNvPicPr>
            <a:picLocks noGrp="1" noChangeAspect="1"/>
          </p:cNvPicPr>
          <p:nvPr>
            <p:ph idx="1"/>
          </p:nvPr>
        </p:nvPicPr>
        <p:blipFill>
          <a:blip r:embed="rId2"/>
          <a:srcRect/>
          <a:stretch>
            <a:fillRect/>
          </a:stretch>
        </p:blipFill>
        <p:spPr>
          <a:xfrm>
            <a:off x="2055019" y="1597818"/>
            <a:ext cx="4268893" cy="3200400"/>
          </a:xfrm>
        </p:spPr>
      </p:pic>
      <p:sp>
        <p:nvSpPr>
          <p:cNvPr id="44035" name="Rectangle 6"/>
          <p:cNvSpPr>
            <a:spLocks noChangeArrowheads="1"/>
          </p:cNvSpPr>
          <p:nvPr/>
        </p:nvSpPr>
        <p:spPr bwMode="auto">
          <a:xfrm>
            <a:off x="5600700" y="2264569"/>
            <a:ext cx="2705100" cy="523220"/>
          </a:xfrm>
          <a:prstGeom prst="rect">
            <a:avLst/>
          </a:prstGeom>
          <a:noFill/>
          <a:ln w="9525">
            <a:noFill/>
            <a:miter lim="800000"/>
            <a:headEnd/>
            <a:tailEnd/>
          </a:ln>
        </p:spPr>
        <p:txBody>
          <a:bodyPr wrap="square">
            <a:spAutoFit/>
          </a:bodyPr>
          <a:lstStyle/>
          <a:p>
            <a:pPr lvl="1" eaLnBrk="0" hangingPunct="0">
              <a:buFont typeface="Wingdings" pitchFamily="2" charset="2"/>
              <a:buChar char="q"/>
            </a:pPr>
            <a:r>
              <a:rPr lang="en-US" sz="1400" dirty="0">
                <a:latin typeface="Garamond" panose="02020404030301010803" pitchFamily="18" charset="0"/>
              </a:rPr>
              <a:t> With more practice performance increases too.</a:t>
            </a:r>
          </a:p>
        </p:txBody>
      </p:sp>
      <p:sp>
        <p:nvSpPr>
          <p:cNvPr id="6" name="Rectangle 2"/>
          <p:cNvSpPr txBox="1">
            <a:spLocks noChangeArrowheads="1"/>
          </p:cNvSpPr>
          <p:nvPr/>
        </p:nvSpPr>
        <p:spPr>
          <a:xfrm>
            <a:off x="1314450" y="114299"/>
            <a:ext cx="6572250" cy="648831"/>
          </a:xfrm>
          <a:prstGeom prst="rect">
            <a:avLst/>
          </a:prstGeom>
          <a:ln>
            <a:noFill/>
          </a:ln>
        </p:spPr>
        <p:txBody>
          <a:bodyPr lIns="0" tIns="0" rIns="13716" bIns="0" anchor="b">
            <a:normAutofit fontScale="85000" lnSpcReduction="2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Simulated Experiments Results:</a:t>
            </a:r>
          </a:p>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Benefit of </a:t>
            </a: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rPr>
              <a:t>Practice </a:t>
            </a:r>
            <a:r>
              <a:rPr lang="en-US" sz="3000" b="1" dirty="0" smtClean="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a:t>
            </a: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User #1)</a:t>
            </a:r>
          </a:p>
        </p:txBody>
      </p:sp>
    </p:spTree>
    <p:extLst>
      <p:ext uri="{BB962C8B-B14F-4D97-AF65-F5344CB8AC3E}">
        <p14:creationId xmlns:p14="http://schemas.microsoft.com/office/powerpoint/2010/main" val="4230772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Content Placeholder 3" descr="100.png"/>
          <p:cNvPicPr>
            <a:picLocks noGrp="1" noChangeAspect="1"/>
          </p:cNvPicPr>
          <p:nvPr>
            <p:ph idx="1"/>
          </p:nvPr>
        </p:nvPicPr>
        <p:blipFill>
          <a:blip r:embed="rId3"/>
          <a:srcRect/>
          <a:stretch>
            <a:fillRect/>
          </a:stretch>
        </p:blipFill>
        <p:spPr>
          <a:xfrm>
            <a:off x="2055019" y="1597818"/>
            <a:ext cx="4268893" cy="3200400"/>
          </a:xfrm>
        </p:spPr>
      </p:pic>
      <p:sp>
        <p:nvSpPr>
          <p:cNvPr id="45059" name="Rectangle 4"/>
          <p:cNvSpPr>
            <a:spLocks noChangeArrowheads="1"/>
          </p:cNvSpPr>
          <p:nvPr/>
        </p:nvSpPr>
        <p:spPr bwMode="auto">
          <a:xfrm>
            <a:off x="5600700" y="2264569"/>
            <a:ext cx="3162300" cy="954107"/>
          </a:xfrm>
          <a:prstGeom prst="rect">
            <a:avLst/>
          </a:prstGeom>
          <a:noFill/>
          <a:ln w="9525">
            <a:noFill/>
            <a:miter lim="800000"/>
            <a:headEnd/>
            <a:tailEnd/>
          </a:ln>
        </p:spPr>
        <p:txBody>
          <a:bodyPr wrap="square">
            <a:spAutoFit/>
          </a:bodyPr>
          <a:lstStyle/>
          <a:p>
            <a:pPr lvl="1" eaLnBrk="0" hangingPunct="0">
              <a:buFont typeface="Wingdings" pitchFamily="2" charset="2"/>
              <a:buChar char="q"/>
            </a:pPr>
            <a:r>
              <a:rPr lang="en-US" sz="1400" dirty="0">
                <a:latin typeface="Garamond" panose="02020404030301010803" pitchFamily="18" charset="0"/>
              </a:rPr>
              <a:t> Our approach is able to leverage practice episodes in order to improve the effectiveness on a given amount of critique data.</a:t>
            </a:r>
          </a:p>
        </p:txBody>
      </p:sp>
      <p:sp>
        <p:nvSpPr>
          <p:cNvPr id="5" name="Rectangle 2"/>
          <p:cNvSpPr txBox="1">
            <a:spLocks noChangeArrowheads="1"/>
          </p:cNvSpPr>
          <p:nvPr/>
        </p:nvSpPr>
        <p:spPr>
          <a:xfrm>
            <a:off x="1314450" y="114299"/>
            <a:ext cx="6572250" cy="648831"/>
          </a:xfrm>
          <a:prstGeom prst="rect">
            <a:avLst/>
          </a:prstGeom>
          <a:ln>
            <a:noFill/>
          </a:ln>
        </p:spPr>
        <p:txBody>
          <a:bodyPr lIns="0" tIns="0" rIns="13716" bIns="0" anchor="b">
            <a:normAutofit fontScale="85000" lnSpcReduction="2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Simulated Experiments Results:</a:t>
            </a:r>
          </a:p>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Benefit of </a:t>
            </a: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rPr>
              <a:t>Practice </a:t>
            </a:r>
            <a:r>
              <a:rPr lang="en-US" sz="3000" b="1" dirty="0" smtClean="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a:t>
            </a: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User #1)</a:t>
            </a:r>
          </a:p>
        </p:txBody>
      </p:sp>
    </p:spTree>
    <p:extLst>
      <p:ext uri="{BB962C8B-B14F-4D97-AF65-F5344CB8AC3E}">
        <p14:creationId xmlns:p14="http://schemas.microsoft.com/office/powerpoint/2010/main" val="2019489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50" y="1028700"/>
            <a:ext cx="6343650" cy="3139321"/>
          </a:xfrm>
          <a:prstGeom prst="rect">
            <a:avLst/>
          </a:prstGeom>
        </p:spPr>
        <p:txBody>
          <a:bodyPr>
            <a:spAutoFit/>
          </a:bodyPr>
          <a:lstStyle/>
          <a:p>
            <a:pPr eaLnBrk="0" hangingPunct="0">
              <a:buFont typeface="Wingdings" pitchFamily="2" charset="2"/>
              <a:buChar char="q"/>
              <a:defRPr/>
            </a:pPr>
            <a:r>
              <a:rPr lang="en-US" sz="1800" dirty="0">
                <a:latin typeface="Garamond" panose="02020404030301010803" pitchFamily="18" charset="0"/>
                <a:sym typeface="Symbol"/>
              </a:rPr>
              <a:t> Goal is to evaluate two systems</a:t>
            </a:r>
          </a:p>
          <a:p>
            <a:pPr marL="685800" lvl="1" indent="-342900" eaLnBrk="0" hangingPunct="0">
              <a:buFont typeface="+mj-lt"/>
              <a:buAutoNum type="arabicPeriod"/>
              <a:defRPr/>
            </a:pPr>
            <a:r>
              <a:rPr lang="en-US" sz="1800" b="1" dirty="0">
                <a:latin typeface="Garamond" panose="02020404030301010803" pitchFamily="18" charset="0"/>
                <a:sym typeface="Symbol"/>
              </a:rPr>
              <a:t>Supervised System</a:t>
            </a:r>
            <a:r>
              <a:rPr lang="en-US" sz="1800" dirty="0">
                <a:latin typeface="Garamond" panose="02020404030301010803" pitchFamily="18" charset="0"/>
                <a:sym typeface="Symbol"/>
              </a:rPr>
              <a:t> = no practice session</a:t>
            </a:r>
          </a:p>
          <a:p>
            <a:pPr marL="685800" lvl="1" indent="-342900" eaLnBrk="0" hangingPunct="0">
              <a:buFont typeface="+mj-lt"/>
              <a:buAutoNum type="arabicPeriod"/>
              <a:defRPr/>
            </a:pPr>
            <a:r>
              <a:rPr lang="en-US" sz="1800" b="1" dirty="0">
                <a:latin typeface="Garamond" panose="02020404030301010803" pitchFamily="18" charset="0"/>
                <a:sym typeface="Symbol"/>
              </a:rPr>
              <a:t>Combined System  </a:t>
            </a:r>
            <a:r>
              <a:rPr lang="en-US" sz="1800" dirty="0">
                <a:latin typeface="Garamond" panose="02020404030301010803" pitchFamily="18" charset="0"/>
                <a:sym typeface="Symbol"/>
              </a:rPr>
              <a:t>= includes practice and critique</a:t>
            </a:r>
            <a:endParaRPr lang="en-US" sz="1800" b="1" dirty="0">
              <a:latin typeface="Garamond" panose="02020404030301010803" pitchFamily="18" charset="0"/>
              <a:sym typeface="Symbol"/>
            </a:endParaRPr>
          </a:p>
          <a:p>
            <a:pPr eaLnBrk="0" hangingPunct="0">
              <a:buFont typeface="Wingdings" pitchFamily="2" charset="2"/>
              <a:buChar char="q"/>
              <a:defRPr/>
            </a:pPr>
            <a:endParaRPr lang="en-US" sz="1800" dirty="0">
              <a:latin typeface="Garamond" panose="02020404030301010803" pitchFamily="18" charset="0"/>
              <a:sym typeface="Symbol"/>
            </a:endParaRPr>
          </a:p>
          <a:p>
            <a:pPr eaLnBrk="0" hangingPunct="0">
              <a:buFont typeface="Wingdings" pitchFamily="2" charset="2"/>
              <a:buChar char="q"/>
              <a:defRPr/>
            </a:pPr>
            <a:r>
              <a:rPr lang="en-US" sz="1800" dirty="0">
                <a:latin typeface="Garamond" panose="02020404030301010803" pitchFamily="18" charset="0"/>
                <a:sym typeface="Symbol"/>
              </a:rPr>
              <a:t> The user study involved 10 end-users</a:t>
            </a:r>
          </a:p>
          <a:p>
            <a:pPr lvl="1" eaLnBrk="0" hangingPunct="0">
              <a:buFont typeface="Wingdings" pitchFamily="2" charset="2"/>
              <a:buChar char="§"/>
              <a:defRPr/>
            </a:pPr>
            <a:r>
              <a:rPr lang="en-US" sz="1800" dirty="0">
                <a:latin typeface="Garamond" panose="02020404030301010803" pitchFamily="18" charset="0"/>
                <a:sym typeface="Symbol"/>
              </a:rPr>
              <a:t> 6 with CS background</a:t>
            </a:r>
          </a:p>
          <a:p>
            <a:pPr lvl="1" eaLnBrk="0" hangingPunct="0">
              <a:buFont typeface="Wingdings" pitchFamily="2" charset="2"/>
              <a:buChar char="§"/>
              <a:defRPr/>
            </a:pPr>
            <a:r>
              <a:rPr lang="en-US" sz="1800" dirty="0">
                <a:latin typeface="Garamond" panose="02020404030301010803" pitchFamily="18" charset="0"/>
                <a:sym typeface="Symbol"/>
              </a:rPr>
              <a:t> 4 no CS background</a:t>
            </a:r>
          </a:p>
          <a:p>
            <a:pPr eaLnBrk="0" hangingPunct="0">
              <a:defRPr/>
            </a:pPr>
            <a:endParaRPr lang="en-US" sz="1800" dirty="0">
              <a:latin typeface="Garamond" panose="02020404030301010803" pitchFamily="18" charset="0"/>
              <a:sym typeface="Symbol"/>
            </a:endParaRPr>
          </a:p>
          <a:p>
            <a:pPr eaLnBrk="0" hangingPunct="0">
              <a:buFont typeface="Wingdings" pitchFamily="2" charset="2"/>
              <a:buChar char="q"/>
              <a:defRPr/>
            </a:pPr>
            <a:r>
              <a:rPr lang="en-US" sz="1800" dirty="0">
                <a:latin typeface="Garamond" panose="02020404030301010803" pitchFamily="18" charset="0"/>
                <a:sym typeface="Symbol"/>
              </a:rPr>
              <a:t> Each user trained both the supervised and combined systems</a:t>
            </a:r>
          </a:p>
          <a:p>
            <a:pPr lvl="1" eaLnBrk="0" hangingPunct="0">
              <a:buFont typeface="Wingdings" pitchFamily="2" charset="2"/>
              <a:buChar char="§"/>
              <a:defRPr/>
            </a:pPr>
            <a:r>
              <a:rPr lang="en-US" sz="1800" dirty="0">
                <a:latin typeface="Garamond" panose="02020404030301010803" pitchFamily="18" charset="0"/>
                <a:sym typeface="Symbol"/>
              </a:rPr>
              <a:t> 30 minutes total for supervised</a:t>
            </a:r>
          </a:p>
          <a:p>
            <a:pPr lvl="1" eaLnBrk="0" hangingPunct="0">
              <a:buFont typeface="Wingdings" pitchFamily="2" charset="2"/>
              <a:buChar char="§"/>
              <a:defRPr/>
            </a:pPr>
            <a:r>
              <a:rPr lang="en-US" sz="1800" dirty="0">
                <a:latin typeface="Garamond" panose="02020404030301010803" pitchFamily="18" charset="0"/>
                <a:sym typeface="Symbol"/>
              </a:rPr>
              <a:t> 60 minutes for combined due to additional time for practice</a:t>
            </a:r>
          </a:p>
        </p:txBody>
      </p:sp>
      <p:sp>
        <p:nvSpPr>
          <p:cNvPr id="6" name="Rectangle 2"/>
          <p:cNvSpPr txBox="1">
            <a:spLocks noChangeArrowheads="1"/>
          </p:cNvSpPr>
          <p:nvPr/>
        </p:nvSpPr>
        <p:spPr>
          <a:xfrm>
            <a:off x="1314450" y="0"/>
            <a:ext cx="6572250" cy="514350"/>
          </a:xfrm>
          <a:prstGeom prst="rect">
            <a:avLst/>
          </a:prstGeom>
          <a:ln>
            <a:noFill/>
          </a:ln>
        </p:spPr>
        <p:txBody>
          <a:bodyPr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Results for Actual User Study</a:t>
            </a:r>
          </a:p>
        </p:txBody>
      </p:sp>
    </p:spTree>
    <p:extLst>
      <p:ext uri="{BB962C8B-B14F-4D97-AF65-F5344CB8AC3E}">
        <p14:creationId xmlns:p14="http://schemas.microsoft.com/office/powerpoint/2010/main" val="402723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linds(horizontal)">
                                      <p:cBhvr>
                                        <p:cTn id="16" dur="500"/>
                                        <p:tgtEl>
                                          <p:spTgt spid="4">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blinds(horizontal)">
                                      <p:cBhvr>
                                        <p:cTn id="19" dur="500"/>
                                        <p:tgtEl>
                                          <p:spTgt spid="4">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blinds(horizontal)">
                                      <p:cBhvr>
                                        <p:cTn id="25" dur="500"/>
                                        <p:tgtEl>
                                          <p:spTgt spid="4">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blinds(horizontal)">
                                      <p:cBhvr>
                                        <p:cTn id="28" dur="500"/>
                                        <p:tgtEl>
                                          <p:spTgt spid="4">
                                            <p:txEl>
                                              <p:pRg st="9" end="9"/>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blinds(horizontal)">
                                      <p:cBhvr>
                                        <p:cTn id="3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14450" y="0"/>
            <a:ext cx="6572250" cy="514350"/>
          </a:xfrm>
          <a:prstGeom prst="rect">
            <a:avLst/>
          </a:prstGeom>
          <a:ln>
            <a:noFill/>
          </a:ln>
        </p:spPr>
        <p:txBody>
          <a:bodyPr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Results of User Study</a:t>
            </a:r>
          </a:p>
        </p:txBody>
      </p:sp>
      <p:graphicFrame>
        <p:nvGraphicFramePr>
          <p:cNvPr id="4" name="Chart 3"/>
          <p:cNvGraphicFramePr/>
          <p:nvPr>
            <p:extLst>
              <p:ext uri="{D42A27DB-BD31-4B8C-83A1-F6EECF244321}">
                <p14:modId xmlns:p14="http://schemas.microsoft.com/office/powerpoint/2010/main" val="3527107460"/>
              </p:ext>
            </p:extLst>
          </p:nvPr>
        </p:nvGraphicFramePr>
        <p:xfrm>
          <a:off x="2857500" y="731520"/>
          <a:ext cx="4480560"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1796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1314450" y="0"/>
            <a:ext cx="6572250" cy="514350"/>
          </a:xfrm>
          <a:prstGeom prst="rect">
            <a:avLst/>
          </a:prstGeom>
          <a:ln>
            <a:noFill/>
          </a:ln>
        </p:spPr>
        <p:txBody>
          <a:bodyPr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chemeClr val="accent3">
                    <a:tint val="90000"/>
                    <a:satMod val="120000"/>
                  </a:schemeClr>
                </a:solidFill>
                <a:effectLst>
                  <a:outerShdw blurRad="38100" dist="25400" dir="5400000" algn="tl" rotWithShape="0">
                    <a:srgbClr val="000000">
                      <a:alpha val="43000"/>
                    </a:srgbClr>
                  </a:outerShdw>
                </a:effectLst>
                <a:latin typeface="Garamond" panose="02020404030301010803" pitchFamily="18" charset="0"/>
                <a:ea typeface="+mj-ea"/>
                <a:cs typeface="+mj-cs"/>
              </a:rPr>
              <a:t>Results of User Study</a:t>
            </a:r>
          </a:p>
        </p:txBody>
      </p:sp>
      <p:sp>
        <p:nvSpPr>
          <p:cNvPr id="12" name="Rectangle 11"/>
          <p:cNvSpPr>
            <a:spLocks noChangeArrowheads="1"/>
          </p:cNvSpPr>
          <p:nvPr/>
        </p:nvSpPr>
        <p:spPr bwMode="auto">
          <a:xfrm>
            <a:off x="1485900" y="3139405"/>
            <a:ext cx="4343400" cy="1384995"/>
          </a:xfrm>
          <a:prstGeom prst="rect">
            <a:avLst/>
          </a:prstGeom>
          <a:noFill/>
          <a:ln w="9525">
            <a:noFill/>
            <a:miter lim="800000"/>
            <a:headEnd/>
            <a:tailEnd/>
          </a:ln>
        </p:spPr>
        <p:txBody>
          <a:bodyPr>
            <a:spAutoFit/>
          </a:bodyPr>
          <a:lstStyle/>
          <a:p>
            <a:pPr eaLnBrk="0" hangingPunct="0">
              <a:buFont typeface="Wingdings" pitchFamily="2" charset="2"/>
              <a:buChar char="q"/>
            </a:pPr>
            <a:r>
              <a:rPr lang="en-US" sz="1400" b="1" dirty="0">
                <a:solidFill>
                  <a:srgbClr val="FF0000"/>
                </a:solidFill>
                <a:latin typeface="Garamond" panose="02020404030301010803" pitchFamily="18" charset="0"/>
              </a:rPr>
              <a:t> Comparing to RL:</a:t>
            </a:r>
          </a:p>
          <a:p>
            <a:pPr lvl="1" eaLnBrk="0" hangingPunct="0">
              <a:buFont typeface="Wingdings" pitchFamily="2" charset="2"/>
              <a:buChar char="q"/>
            </a:pPr>
            <a:r>
              <a:rPr lang="en-US" sz="1400" dirty="0">
                <a:latin typeface="Garamond" panose="02020404030301010803" pitchFamily="18" charset="0"/>
              </a:rPr>
              <a:t> </a:t>
            </a:r>
            <a:r>
              <a:rPr lang="en-US" sz="1400" b="1" dirty="0">
                <a:latin typeface="Garamond" panose="02020404030301010803" pitchFamily="18" charset="0"/>
              </a:rPr>
              <a:t>9 out of 10</a:t>
            </a:r>
            <a:r>
              <a:rPr lang="en-US" sz="1400" dirty="0">
                <a:latin typeface="Garamond" panose="02020404030301010803" pitchFamily="18" charset="0"/>
              </a:rPr>
              <a:t> users achieved </a:t>
            </a:r>
            <a:r>
              <a:rPr lang="en-US" sz="1400" b="1" dirty="0">
                <a:latin typeface="Garamond" panose="02020404030301010803" pitchFamily="18" charset="0"/>
              </a:rPr>
              <a:t>50</a:t>
            </a:r>
            <a:r>
              <a:rPr lang="en-US" sz="1400" dirty="0">
                <a:latin typeface="Garamond" panose="02020404030301010803" pitchFamily="18" charset="0"/>
              </a:rPr>
              <a:t> or more performance using Supervised </a:t>
            </a:r>
            <a:r>
              <a:rPr lang="en-US" sz="1400" dirty="0" smtClean="0">
                <a:latin typeface="Garamond" panose="02020404030301010803" pitchFamily="18" charset="0"/>
              </a:rPr>
              <a:t>System</a:t>
            </a:r>
          </a:p>
          <a:p>
            <a:pPr lvl="1" eaLnBrk="0" hangingPunct="0"/>
            <a:endParaRPr lang="en-US" sz="1400" dirty="0">
              <a:latin typeface="Garamond" panose="02020404030301010803" pitchFamily="18" charset="0"/>
            </a:endParaRPr>
          </a:p>
          <a:p>
            <a:pPr lvl="1" eaLnBrk="0" hangingPunct="0">
              <a:buFont typeface="Wingdings" pitchFamily="2" charset="2"/>
              <a:buChar char="q"/>
            </a:pPr>
            <a:r>
              <a:rPr lang="en-US" sz="1400" dirty="0">
                <a:latin typeface="Garamond" panose="02020404030301010803" pitchFamily="18" charset="0"/>
              </a:rPr>
              <a:t> </a:t>
            </a:r>
            <a:r>
              <a:rPr lang="en-US" sz="1400" b="1" dirty="0">
                <a:latin typeface="Garamond" panose="02020404030301010803" pitchFamily="18" charset="0"/>
              </a:rPr>
              <a:t>6 out of 10 </a:t>
            </a:r>
            <a:r>
              <a:rPr lang="en-US" sz="1400" dirty="0">
                <a:latin typeface="Garamond" panose="02020404030301010803" pitchFamily="18" charset="0"/>
              </a:rPr>
              <a:t>users achieved </a:t>
            </a:r>
            <a:r>
              <a:rPr lang="en-US" sz="1400" b="1" dirty="0">
                <a:latin typeface="Garamond" panose="02020404030301010803" pitchFamily="18" charset="0"/>
              </a:rPr>
              <a:t>50</a:t>
            </a:r>
            <a:r>
              <a:rPr lang="en-US" sz="1400" dirty="0">
                <a:latin typeface="Garamond" panose="02020404030301010803" pitchFamily="18" charset="0"/>
              </a:rPr>
              <a:t> or more performance using Combined System</a:t>
            </a:r>
          </a:p>
        </p:txBody>
      </p:sp>
      <p:sp>
        <p:nvSpPr>
          <p:cNvPr id="7" name="Rectangle 6"/>
          <p:cNvSpPr>
            <a:spLocks noChangeArrowheads="1"/>
          </p:cNvSpPr>
          <p:nvPr/>
        </p:nvSpPr>
        <p:spPr bwMode="auto">
          <a:xfrm>
            <a:off x="1828800" y="4525663"/>
            <a:ext cx="5257800" cy="584775"/>
          </a:xfrm>
          <a:prstGeom prst="rect">
            <a:avLst/>
          </a:prstGeom>
          <a:noFill/>
          <a:ln w="9525">
            <a:noFill/>
            <a:miter lim="800000"/>
            <a:headEnd/>
            <a:tailEnd/>
          </a:ln>
        </p:spPr>
        <p:txBody>
          <a:bodyPr wrap="square">
            <a:spAutoFit/>
          </a:bodyPr>
          <a:lstStyle/>
          <a:p>
            <a:pPr lvl="1" algn="ctr" eaLnBrk="0" hangingPunct="0">
              <a:buFont typeface="Wingdings" pitchFamily="2" charset="2"/>
              <a:buChar char="q"/>
            </a:pPr>
            <a:r>
              <a:rPr lang="en-US" sz="1600" dirty="0">
                <a:latin typeface="Garamond" panose="02020404030301010803" pitchFamily="18" charset="0"/>
              </a:rPr>
              <a:t> </a:t>
            </a:r>
            <a:r>
              <a:rPr lang="en-US" sz="1600" b="1" i="1" dirty="0">
                <a:latin typeface="Garamond" panose="02020404030301010803" pitchFamily="18" charset="0"/>
              </a:rPr>
              <a:t>Users effectively performed better than RL using either </a:t>
            </a:r>
            <a:r>
              <a:rPr lang="en-US" sz="1600" b="1" i="1" dirty="0" smtClean="0">
                <a:latin typeface="Garamond" panose="02020404030301010803" pitchFamily="18" charset="0"/>
              </a:rPr>
              <a:t>the </a:t>
            </a:r>
            <a:r>
              <a:rPr lang="en-US" sz="1600" b="1" i="1" dirty="0">
                <a:latin typeface="Garamond" panose="02020404030301010803" pitchFamily="18" charset="0"/>
              </a:rPr>
              <a:t>Supervised or Combined Systems.</a:t>
            </a:r>
            <a:endParaRPr lang="en-US" sz="1600" dirty="0">
              <a:latin typeface="Garamond" panose="02020404030301010803" pitchFamily="18" charset="0"/>
            </a:endParaRPr>
          </a:p>
        </p:txBody>
      </p:sp>
      <p:sp>
        <p:nvSpPr>
          <p:cNvPr id="16" name="Rectangle 15"/>
          <p:cNvSpPr>
            <a:spLocks noChangeArrowheads="1"/>
          </p:cNvSpPr>
          <p:nvPr/>
        </p:nvSpPr>
        <p:spPr bwMode="auto">
          <a:xfrm>
            <a:off x="5791200" y="3141785"/>
            <a:ext cx="2895600" cy="1046440"/>
          </a:xfrm>
          <a:prstGeom prst="rect">
            <a:avLst/>
          </a:prstGeom>
          <a:noFill/>
          <a:ln w="9525">
            <a:noFill/>
            <a:miter lim="800000"/>
            <a:headEnd/>
            <a:tailEnd/>
          </a:ln>
        </p:spPr>
        <p:txBody>
          <a:bodyPr wrap="square">
            <a:spAutoFit/>
          </a:bodyPr>
          <a:lstStyle/>
          <a:p>
            <a:pPr marL="0" lvl="1" eaLnBrk="0" hangingPunct="0">
              <a:buFont typeface="Wingdings" pitchFamily="2" charset="2"/>
              <a:buChar char="q"/>
            </a:pPr>
            <a:r>
              <a:rPr lang="en-US" sz="2000" dirty="0">
                <a:latin typeface="Garamond" panose="02020404030301010803" pitchFamily="18" charset="0"/>
              </a:rPr>
              <a:t> </a:t>
            </a:r>
            <a:r>
              <a:rPr lang="en-US" sz="1400" b="1" dirty="0">
                <a:solidFill>
                  <a:srgbClr val="FF0000"/>
                </a:solidFill>
                <a:latin typeface="Garamond" panose="02020404030301010803" pitchFamily="18" charset="0"/>
              </a:rPr>
              <a:t>RL</a:t>
            </a:r>
            <a:r>
              <a:rPr lang="en-US" sz="1400" dirty="0">
                <a:latin typeface="Garamond" panose="02020404030301010803" pitchFamily="18" charset="0"/>
              </a:rPr>
              <a:t> did not go past 12 health difference on any map even after 500 trajectories.</a:t>
            </a:r>
          </a:p>
          <a:p>
            <a:pPr eaLnBrk="0" hangingPunct="0">
              <a:buFont typeface="Wingdings" pitchFamily="2" charset="2"/>
              <a:buChar char="q"/>
            </a:pPr>
            <a:endParaRPr lang="en-US" sz="1400" dirty="0"/>
          </a:p>
        </p:txBody>
      </p:sp>
      <p:graphicFrame>
        <p:nvGraphicFramePr>
          <p:cNvPr id="8" name="Chart 7"/>
          <p:cNvGraphicFramePr/>
          <p:nvPr>
            <p:extLst>
              <p:ext uri="{D42A27DB-BD31-4B8C-83A1-F6EECF244321}">
                <p14:modId xmlns:p14="http://schemas.microsoft.com/office/powerpoint/2010/main" val="2030305782"/>
              </p:ext>
            </p:extLst>
          </p:nvPr>
        </p:nvGraphicFramePr>
        <p:xfrm>
          <a:off x="2857500" y="731520"/>
          <a:ext cx="4480560" cy="22860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a:stCxn id="10" idx="1"/>
          </p:cNvCxnSpPr>
          <p:nvPr/>
        </p:nvCxnSpPr>
        <p:spPr>
          <a:xfrm flipH="1">
            <a:off x="4386044" y="1165295"/>
            <a:ext cx="152400" cy="1362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38444" y="996018"/>
            <a:ext cx="817853" cy="338554"/>
          </a:xfrm>
          <a:prstGeom prst="rect">
            <a:avLst/>
          </a:prstGeom>
          <a:noFill/>
        </p:spPr>
        <p:txBody>
          <a:bodyPr wrap="none" rtlCol="0">
            <a:spAutoFit/>
          </a:bodyPr>
          <a:lstStyle/>
          <a:p>
            <a:r>
              <a:rPr lang="en-US" sz="1600" dirty="0" smtClean="0">
                <a:latin typeface="Garamond" panose="02020404030301010803" pitchFamily="18" charset="0"/>
              </a:rPr>
              <a:t>winning</a:t>
            </a:r>
            <a:endParaRPr lang="en-US" sz="1400" dirty="0">
              <a:latin typeface="Garamond" panose="02020404030301010803" pitchFamily="18" charset="0"/>
            </a:endParaRPr>
          </a:p>
        </p:txBody>
      </p:sp>
      <p:cxnSp>
        <p:nvCxnSpPr>
          <p:cNvPr id="11" name="Straight Arrow Connector 10"/>
          <p:cNvCxnSpPr>
            <a:stCxn id="13" idx="1"/>
          </p:cNvCxnSpPr>
          <p:nvPr/>
        </p:nvCxnSpPr>
        <p:spPr>
          <a:xfrm flipH="1">
            <a:off x="4953000" y="1368728"/>
            <a:ext cx="762000" cy="288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15000" y="1199451"/>
            <a:ext cx="1371600" cy="338554"/>
          </a:xfrm>
          <a:prstGeom prst="rect">
            <a:avLst/>
          </a:prstGeom>
          <a:noFill/>
        </p:spPr>
        <p:txBody>
          <a:bodyPr wrap="square" rtlCol="0">
            <a:spAutoFit/>
          </a:bodyPr>
          <a:lstStyle/>
          <a:p>
            <a:r>
              <a:rPr lang="en-US" sz="1600" dirty="0" smtClean="0">
                <a:latin typeface="Garamond" panose="02020404030301010803" pitchFamily="18" charset="0"/>
              </a:rPr>
              <a:t>Crushing win</a:t>
            </a:r>
            <a:endParaRPr lang="en-US" sz="1600" dirty="0">
              <a:latin typeface="Garamond" panose="02020404030301010803" pitchFamily="18" charset="0"/>
            </a:endParaRPr>
          </a:p>
        </p:txBody>
      </p:sp>
      <p:cxnSp>
        <p:nvCxnSpPr>
          <p:cNvPr id="18" name="Straight Arrow Connector 17"/>
          <p:cNvCxnSpPr>
            <a:stCxn id="13" idx="1"/>
          </p:cNvCxnSpPr>
          <p:nvPr/>
        </p:nvCxnSpPr>
        <p:spPr>
          <a:xfrm flipH="1">
            <a:off x="5486400" y="1368728"/>
            <a:ext cx="228600" cy="441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1"/>
          </p:cNvCxnSpPr>
          <p:nvPr/>
        </p:nvCxnSpPr>
        <p:spPr>
          <a:xfrm>
            <a:off x="5715000" y="1368728"/>
            <a:ext cx="304800" cy="745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6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228600" y="0"/>
            <a:ext cx="8763000" cy="514350"/>
          </a:xfrm>
          <a:prstGeom prst="rect">
            <a:avLst/>
          </a:prstGeom>
          <a:ln>
            <a:noFill/>
          </a:ln>
        </p:spPr>
        <p:txBody>
          <a:bodyPr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rPr>
              <a:t>Qualitative Results</a:t>
            </a:r>
            <a:endPar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endParaRPr>
          </a:p>
        </p:txBody>
      </p:sp>
      <p:sp>
        <p:nvSpPr>
          <p:cNvPr id="89090" name="TextBox 3"/>
          <p:cNvSpPr txBox="1">
            <a:spLocks noChangeArrowheads="1"/>
          </p:cNvSpPr>
          <p:nvPr/>
        </p:nvSpPr>
        <p:spPr bwMode="auto">
          <a:xfrm>
            <a:off x="381000" y="1048762"/>
            <a:ext cx="8382000" cy="3046988"/>
          </a:xfrm>
          <a:prstGeom prst="rect">
            <a:avLst/>
          </a:prstGeom>
          <a:noFill/>
          <a:ln w="9525">
            <a:noFill/>
            <a:miter lim="800000"/>
            <a:headEnd/>
            <a:tailEnd/>
          </a:ln>
        </p:spPr>
        <p:txBody>
          <a:bodyPr wrap="square">
            <a:spAutoFit/>
          </a:bodyPr>
          <a:lstStyle/>
          <a:p>
            <a:pPr eaLnBrk="0" hangingPunct="0">
              <a:buFont typeface="Wingdings" pitchFamily="2" charset="2"/>
              <a:buChar char="q"/>
            </a:pPr>
            <a:r>
              <a:rPr lang="en-US" dirty="0" smtClean="0">
                <a:solidFill>
                  <a:prstClr val="black"/>
                </a:solidFill>
                <a:latin typeface="Garamond" pitchFamily="18" charset="0"/>
                <a:ea typeface="+mn-ea"/>
              </a:rPr>
              <a:t> Not all teachers were as successful as others</a:t>
            </a:r>
          </a:p>
          <a:p>
            <a:pPr marL="800100" lvl="1" indent="-342900" eaLnBrk="0" hangingPunct="0">
              <a:buFont typeface="Arial" pitchFamily="34" charset="0"/>
              <a:buChar char="•"/>
            </a:pPr>
            <a:r>
              <a:rPr lang="en-US" dirty="0" smtClean="0">
                <a:solidFill>
                  <a:prstClr val="black"/>
                </a:solidFill>
                <a:latin typeface="Garamond" pitchFamily="18" charset="0"/>
                <a:ea typeface="+mn-ea"/>
              </a:rPr>
              <a:t> Not a complete success story.</a:t>
            </a:r>
          </a:p>
          <a:p>
            <a:pPr lvl="1" eaLnBrk="0" hangingPunct="0"/>
            <a:endParaRPr lang="en-US" dirty="0" smtClean="0">
              <a:solidFill>
                <a:prstClr val="black"/>
              </a:solidFill>
              <a:latin typeface="Garamond" pitchFamily="18" charset="0"/>
              <a:ea typeface="+mn-ea"/>
            </a:endParaRPr>
          </a:p>
          <a:p>
            <a:pPr eaLnBrk="0" hangingPunct="0">
              <a:buFont typeface="Wingdings" pitchFamily="2" charset="2"/>
              <a:buChar char="q"/>
            </a:pPr>
            <a:r>
              <a:rPr lang="en-US" dirty="0" smtClean="0">
                <a:solidFill>
                  <a:prstClr val="black"/>
                </a:solidFill>
                <a:latin typeface="Garamond" pitchFamily="18" charset="0"/>
                <a:ea typeface="+mn-ea"/>
              </a:rPr>
              <a:t> Most significant user complaints:</a:t>
            </a:r>
          </a:p>
          <a:p>
            <a:pPr marL="800100" lvl="1" indent="-342900" eaLnBrk="0" hangingPunct="0">
              <a:buFont typeface="Arial" pitchFamily="34" charset="0"/>
              <a:buChar char="•"/>
            </a:pPr>
            <a:r>
              <a:rPr lang="en-US" dirty="0" smtClean="0">
                <a:solidFill>
                  <a:prstClr val="black"/>
                </a:solidFill>
                <a:latin typeface="Garamond" pitchFamily="18" charset="0"/>
                <a:ea typeface="+mn-ea"/>
              </a:rPr>
              <a:t>Tired of waiting during practice (only an issue in user study) </a:t>
            </a:r>
          </a:p>
          <a:p>
            <a:pPr marL="800100" lvl="1" indent="-342900" eaLnBrk="0" hangingPunct="0">
              <a:buFont typeface="Arial" pitchFamily="34" charset="0"/>
              <a:buChar char="•"/>
            </a:pPr>
            <a:r>
              <a:rPr lang="en-US" dirty="0" smtClean="0">
                <a:solidFill>
                  <a:prstClr val="black"/>
                </a:solidFill>
                <a:latin typeface="Garamond" pitchFamily="18" charset="0"/>
                <a:ea typeface="+mn-ea"/>
              </a:rPr>
              <a:t>Sometimes after practice students do worse than before</a:t>
            </a:r>
          </a:p>
          <a:p>
            <a:pPr marL="800100" lvl="1" indent="-342900" eaLnBrk="0" hangingPunct="0">
              <a:buFont typeface="Arial" pitchFamily="34" charset="0"/>
              <a:buChar char="•"/>
            </a:pPr>
            <a:r>
              <a:rPr lang="en-US" dirty="0" smtClean="0">
                <a:solidFill>
                  <a:prstClr val="black"/>
                </a:solidFill>
                <a:latin typeface="Garamond" pitchFamily="18" charset="0"/>
                <a:ea typeface="+mn-ea"/>
              </a:rPr>
              <a:t>Sometimes students seem to forget critique advice</a:t>
            </a:r>
          </a:p>
          <a:p>
            <a:pPr marL="800100" lvl="1" indent="-342900" eaLnBrk="0" hangingPunct="0">
              <a:buFont typeface="Arial" pitchFamily="34" charset="0"/>
              <a:buChar char="•"/>
            </a:pPr>
            <a:r>
              <a:rPr lang="en-US" dirty="0" smtClean="0">
                <a:solidFill>
                  <a:prstClr val="black"/>
                </a:solidFill>
                <a:latin typeface="Garamond" pitchFamily="18" charset="0"/>
                <a:ea typeface="+mn-ea"/>
              </a:rPr>
              <a:t>Can be tedious to look through full trajectories</a:t>
            </a:r>
          </a:p>
        </p:txBody>
      </p:sp>
      <p:sp>
        <p:nvSpPr>
          <p:cNvPr id="4" name="Oval 3"/>
          <p:cNvSpPr/>
          <p:nvPr/>
        </p:nvSpPr>
        <p:spPr>
          <a:xfrm>
            <a:off x="609600" y="3562350"/>
            <a:ext cx="6781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90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09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09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909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85788" y="127396"/>
            <a:ext cx="8253412" cy="463154"/>
          </a:xfrm>
        </p:spPr>
        <p:txBody>
          <a:bodyPr/>
          <a:lstStyle/>
          <a:p>
            <a:pPr eaLnBrk="1" hangingPunct="1"/>
            <a:r>
              <a:rPr lang="en-US" sz="3200" dirty="0" smtClean="0"/>
              <a:t>Reducing Teacher Effort</a:t>
            </a:r>
          </a:p>
        </p:txBody>
      </p:sp>
      <p:sp>
        <p:nvSpPr>
          <p:cNvPr id="2" name="Content Placeholder 1"/>
          <p:cNvSpPr>
            <a:spLocks noGrp="1"/>
          </p:cNvSpPr>
          <p:nvPr>
            <p:ph idx="1"/>
          </p:nvPr>
        </p:nvSpPr>
        <p:spPr>
          <a:xfrm>
            <a:off x="228600" y="875111"/>
            <a:ext cx="8610600" cy="3754041"/>
          </a:xfrm>
        </p:spPr>
        <p:txBody>
          <a:bodyPr/>
          <a:lstStyle/>
          <a:p>
            <a:pPr lvl="1"/>
            <a:endParaRPr lang="en-US" sz="2000" dirty="0"/>
          </a:p>
          <a:p>
            <a:pPr marL="457200" lvl="1" indent="0">
              <a:buNone/>
            </a:pPr>
            <a:r>
              <a:rPr lang="en-US" sz="2000" b="0" dirty="0" smtClean="0"/>
              <a:t>			</a:t>
            </a:r>
          </a:p>
        </p:txBody>
      </p:sp>
      <p:pic>
        <p:nvPicPr>
          <p:cNvPr id="4" name="Picture 2"/>
          <p:cNvPicPr>
            <a:picLocks noChangeAspect="1" noChangeArrowheads="1"/>
          </p:cNvPicPr>
          <p:nvPr/>
        </p:nvPicPr>
        <p:blipFill>
          <a:blip r:embed="rId4" cstate="print"/>
          <a:srcRect/>
          <a:stretch>
            <a:fillRect/>
          </a:stretch>
        </p:blipFill>
        <p:spPr bwMode="auto">
          <a:xfrm>
            <a:off x="758990" y="2116743"/>
            <a:ext cx="1603210" cy="1902809"/>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5943604" y="2266951"/>
            <a:ext cx="2009973" cy="1837022"/>
          </a:xfrm>
          <a:prstGeom prst="rect">
            <a:avLst/>
          </a:prstGeom>
          <a:noFill/>
          <a:ln w="9525">
            <a:noFill/>
            <a:miter lim="800000"/>
            <a:headEnd/>
            <a:tailEnd/>
          </a:ln>
        </p:spPr>
      </p:pic>
      <p:sp>
        <p:nvSpPr>
          <p:cNvPr id="8" name="TextBox 7"/>
          <p:cNvSpPr txBox="1"/>
          <p:nvPr/>
        </p:nvSpPr>
        <p:spPr>
          <a:xfrm>
            <a:off x="2945175" y="2419350"/>
            <a:ext cx="1981633" cy="400110"/>
          </a:xfrm>
          <a:prstGeom prst="rect">
            <a:avLst/>
          </a:prstGeom>
          <a:noFill/>
        </p:spPr>
        <p:txBody>
          <a:bodyPr wrap="none" rtlCol="0">
            <a:spAutoFit/>
          </a:bodyPr>
          <a:lstStyle/>
          <a:p>
            <a:r>
              <a:rPr lang="en-US" sz="2000" dirty="0" smtClean="0"/>
              <a:t>Action Critiques</a:t>
            </a:r>
            <a:endParaRPr lang="en-US" sz="2000" dirty="0"/>
          </a:p>
        </p:txBody>
      </p:sp>
      <p:sp>
        <p:nvSpPr>
          <p:cNvPr id="9" name="Down Arrow 8"/>
          <p:cNvSpPr/>
          <p:nvPr/>
        </p:nvSpPr>
        <p:spPr>
          <a:xfrm rot="16200000">
            <a:off x="4028877" y="1219199"/>
            <a:ext cx="342900" cy="342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Callout 11"/>
          <p:cNvSpPr/>
          <p:nvPr/>
        </p:nvSpPr>
        <p:spPr>
          <a:xfrm>
            <a:off x="1493160" y="666750"/>
            <a:ext cx="6772434" cy="1603248"/>
          </a:xfrm>
          <a:prstGeom prst="cloudCallout">
            <a:avLst>
              <a:gd name="adj1" fmla="val -44025"/>
              <a:gd name="adj2" fmla="val 5197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smtClean="0"/>
              <a:t>Its tedious to look through full trajectories.</a:t>
            </a:r>
          </a:p>
          <a:p>
            <a:pPr algn="ctr"/>
            <a:endParaRPr lang="en-US" sz="1800" dirty="0"/>
          </a:p>
          <a:p>
            <a:pPr algn="ctr"/>
            <a:r>
              <a:rPr lang="en-US" sz="1800" dirty="0" smtClean="0"/>
              <a:t>Which critiques will be most helpful ???</a:t>
            </a:r>
          </a:p>
        </p:txBody>
      </p:sp>
      <p:sp>
        <p:nvSpPr>
          <p:cNvPr id="7" name="Rectangle 6"/>
          <p:cNvSpPr/>
          <p:nvPr/>
        </p:nvSpPr>
        <p:spPr>
          <a:xfrm>
            <a:off x="885627" y="4324351"/>
            <a:ext cx="6629400" cy="646331"/>
          </a:xfrm>
          <a:prstGeom prst="rect">
            <a:avLst/>
          </a:prstGeom>
        </p:spPr>
        <p:txBody>
          <a:bodyPr wrap="square">
            <a:spAutoFit/>
          </a:bodyPr>
          <a:lstStyle/>
          <a:p>
            <a:pPr marL="0" indent="0">
              <a:buNone/>
            </a:pPr>
            <a:r>
              <a:rPr lang="en-US" sz="1800" dirty="0">
                <a:solidFill>
                  <a:srgbClr val="FF0000"/>
                </a:solidFill>
              </a:rPr>
              <a:t>Active Imitation Learning via Reduction to I.I.D. Active Learning</a:t>
            </a:r>
            <a:br>
              <a:rPr lang="en-US" sz="1800" dirty="0">
                <a:solidFill>
                  <a:srgbClr val="FF0000"/>
                </a:solidFill>
              </a:rPr>
            </a:br>
            <a:r>
              <a:rPr lang="en-US" sz="1800" dirty="0">
                <a:solidFill>
                  <a:srgbClr val="FF0000"/>
                </a:solidFill>
              </a:rPr>
              <a:t>[Judah et. al., UAI-12]</a:t>
            </a:r>
            <a:r>
              <a:rPr lang="en-US" sz="1800" dirty="0"/>
              <a:t> </a:t>
            </a:r>
          </a:p>
        </p:txBody>
      </p:sp>
      <p:sp>
        <p:nvSpPr>
          <p:cNvPr id="14" name="Down Arrow 13"/>
          <p:cNvSpPr/>
          <p:nvPr/>
        </p:nvSpPr>
        <p:spPr>
          <a:xfrm rot="5400000">
            <a:off x="4036760" y="1657520"/>
            <a:ext cx="342900" cy="342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1188" y="3543470"/>
            <a:ext cx="2991525" cy="400110"/>
          </a:xfrm>
          <a:prstGeom prst="rect">
            <a:avLst/>
          </a:prstGeom>
          <a:noFill/>
        </p:spPr>
        <p:txBody>
          <a:bodyPr wrap="none" rtlCol="0">
            <a:spAutoFit/>
          </a:bodyPr>
          <a:lstStyle/>
          <a:p>
            <a:r>
              <a:rPr lang="en-US" sz="2000" dirty="0" smtClean="0"/>
              <a:t>Active Imitation Learning</a:t>
            </a:r>
            <a:endParaRPr lang="en-US" sz="2000" dirty="0"/>
          </a:p>
        </p:txBody>
      </p:sp>
    </p:spTree>
    <p:custDataLst>
      <p:tags r:id="rId1"/>
    </p:custDataLst>
    <p:extLst>
      <p:ext uri="{BB962C8B-B14F-4D97-AF65-F5344CB8AC3E}">
        <p14:creationId xmlns:p14="http://schemas.microsoft.com/office/powerpoint/2010/main" val="3239099882"/>
      </p:ext>
    </p:extLst>
  </p:cSld>
  <p:clrMapOvr>
    <a:masterClrMapping/>
  </p:clrMapOvr>
  <mc:AlternateContent xmlns:mc="http://schemas.openxmlformats.org/markup-compatibility/2006" xmlns:p14="http://schemas.microsoft.com/office/powerpoint/2010/main">
    <mc:Choice Requires="p14">
      <p:transition spd="slow" p14:dur="2000" advTm="1138"/>
    </mc:Choice>
    <mc:Fallback xmlns="">
      <p:transition spd="slow" advTm="11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
          <p:cNvSpPr txBox="1">
            <a:spLocks noChangeArrowheads="1"/>
          </p:cNvSpPr>
          <p:nvPr/>
        </p:nvSpPr>
        <p:spPr>
          <a:xfrm>
            <a:off x="304800" y="-19050"/>
            <a:ext cx="8763000" cy="514350"/>
          </a:xfrm>
          <a:prstGeom prst="rect">
            <a:avLst/>
          </a:prstGeom>
          <a:ln>
            <a:noFill/>
          </a:ln>
        </p:spPr>
        <p:txBody>
          <a:bodyPr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2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Passive Imitation </a:t>
            </a:r>
            <a:r>
              <a:rPr lang="en-US" sz="32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Learning</a:t>
            </a:r>
          </a:p>
        </p:txBody>
      </p:sp>
      <p:grpSp>
        <p:nvGrpSpPr>
          <p:cNvPr id="21508" name="Group 113"/>
          <p:cNvGrpSpPr>
            <a:grpSpLocks/>
          </p:cNvGrpSpPr>
          <p:nvPr/>
        </p:nvGrpSpPr>
        <p:grpSpPr bwMode="auto">
          <a:xfrm>
            <a:off x="609600" y="2971829"/>
            <a:ext cx="7883620" cy="2051340"/>
            <a:chOff x="822325" y="3962399"/>
            <a:chExt cx="7883620" cy="2734478"/>
          </a:xfrm>
        </p:grpSpPr>
        <p:grpSp>
          <p:nvGrpSpPr>
            <p:cNvPr id="21509" name="Group 104"/>
            <p:cNvGrpSpPr>
              <a:grpSpLocks/>
            </p:cNvGrpSpPr>
            <p:nvPr/>
          </p:nvGrpSpPr>
          <p:grpSpPr bwMode="auto">
            <a:xfrm>
              <a:off x="822325" y="4032250"/>
              <a:ext cx="2343150" cy="2321126"/>
              <a:chOff x="822325" y="4032084"/>
              <a:chExt cx="2343150" cy="2320539"/>
            </a:xfrm>
          </p:grpSpPr>
          <p:sp>
            <p:nvSpPr>
              <p:cNvPr id="21518" name="Rectangle 52"/>
              <p:cNvSpPr>
                <a:spLocks noChangeArrowheads="1"/>
              </p:cNvSpPr>
              <p:nvPr/>
            </p:nvSpPr>
            <p:spPr bwMode="auto">
              <a:xfrm>
                <a:off x="1393825" y="5860421"/>
                <a:ext cx="1183529" cy="492202"/>
              </a:xfrm>
              <a:prstGeom prst="rect">
                <a:avLst/>
              </a:prstGeom>
              <a:noFill/>
              <a:ln w="9525">
                <a:noFill/>
                <a:miter lim="800000"/>
                <a:headEnd/>
                <a:tailEnd/>
              </a:ln>
            </p:spPr>
            <p:txBody>
              <a:bodyPr wrap="none">
                <a:spAutoFit/>
              </a:bodyPr>
              <a:lstStyle/>
              <a:p>
                <a:pPr eaLnBrk="0" hangingPunct="0"/>
                <a:r>
                  <a:rPr lang="en-US" sz="1800">
                    <a:solidFill>
                      <a:srgbClr val="000000"/>
                    </a:solidFill>
                    <a:latin typeface="Garamond" pitchFamily="18" charset="0"/>
                    <a:ea typeface="+mn-ea"/>
                    <a:cs typeface="Arial" charset="0"/>
                  </a:rPr>
                  <a:t>Car driving</a:t>
                </a:r>
              </a:p>
            </p:txBody>
          </p:sp>
          <p:pic>
            <p:nvPicPr>
              <p:cNvPr id="21519" name="Picture 104" descr="alvinn1.jpg"/>
              <p:cNvPicPr>
                <a:picLocks noChangeAspect="1"/>
              </p:cNvPicPr>
              <p:nvPr/>
            </p:nvPicPr>
            <p:blipFill>
              <a:blip r:embed="rId3"/>
              <a:srcRect/>
              <a:stretch>
                <a:fillRect/>
              </a:stretch>
            </p:blipFill>
            <p:spPr bwMode="auto">
              <a:xfrm>
                <a:off x="822325" y="4032084"/>
                <a:ext cx="2343150" cy="1755775"/>
              </a:xfrm>
              <a:prstGeom prst="rect">
                <a:avLst/>
              </a:prstGeom>
              <a:noFill/>
              <a:ln w="9525">
                <a:noFill/>
                <a:miter lim="800000"/>
                <a:headEnd/>
                <a:tailEnd/>
              </a:ln>
            </p:spPr>
          </p:pic>
        </p:grpSp>
        <p:sp>
          <p:nvSpPr>
            <p:cNvPr id="21510" name="Rectangle 52"/>
            <p:cNvSpPr>
              <a:spLocks noChangeArrowheads="1"/>
            </p:cNvSpPr>
            <p:nvPr/>
          </p:nvSpPr>
          <p:spPr bwMode="auto">
            <a:xfrm>
              <a:off x="3901440" y="5842000"/>
              <a:ext cx="1808480" cy="492327"/>
            </a:xfrm>
            <a:prstGeom prst="rect">
              <a:avLst/>
            </a:prstGeom>
            <a:noFill/>
            <a:ln w="9525">
              <a:noFill/>
              <a:miter lim="800000"/>
              <a:headEnd/>
              <a:tailEnd/>
            </a:ln>
          </p:spPr>
          <p:txBody>
            <a:bodyPr>
              <a:spAutoFit/>
            </a:bodyPr>
            <a:lstStyle/>
            <a:p>
              <a:pPr eaLnBrk="0" hangingPunct="0"/>
              <a:r>
                <a:rPr lang="en-US" sz="1800">
                  <a:solidFill>
                    <a:srgbClr val="000000"/>
                  </a:solidFill>
                  <a:latin typeface="Garamond" pitchFamily="18" charset="0"/>
                  <a:ea typeface="+mn-ea"/>
                  <a:cs typeface="Arial" charset="0"/>
                </a:rPr>
                <a:t>Flight simulation</a:t>
              </a:r>
            </a:p>
          </p:txBody>
        </p:sp>
        <p:grpSp>
          <p:nvGrpSpPr>
            <p:cNvPr id="21511" name="Group 106"/>
            <p:cNvGrpSpPr>
              <a:grpSpLocks/>
            </p:cNvGrpSpPr>
            <p:nvPr/>
          </p:nvGrpSpPr>
          <p:grpSpPr bwMode="auto">
            <a:xfrm>
              <a:off x="6324600" y="3962399"/>
              <a:ext cx="2371725" cy="2404375"/>
              <a:chOff x="6324413" y="3961748"/>
              <a:chExt cx="2371725" cy="2405305"/>
            </a:xfrm>
          </p:grpSpPr>
          <p:sp>
            <p:nvSpPr>
              <p:cNvPr id="21516" name="TextBox 6"/>
              <p:cNvSpPr txBox="1">
                <a:spLocks noChangeArrowheads="1"/>
              </p:cNvSpPr>
              <p:nvPr/>
            </p:nvSpPr>
            <p:spPr bwMode="auto">
              <a:xfrm>
                <a:off x="6645817" y="5874536"/>
                <a:ext cx="1728165" cy="492517"/>
              </a:xfrm>
              <a:prstGeom prst="rect">
                <a:avLst/>
              </a:prstGeom>
              <a:noFill/>
              <a:ln w="9525">
                <a:noFill/>
                <a:miter lim="800000"/>
                <a:headEnd/>
                <a:tailEnd/>
              </a:ln>
            </p:spPr>
            <p:txBody>
              <a:bodyPr wrap="none">
                <a:spAutoFit/>
              </a:bodyPr>
              <a:lstStyle/>
              <a:p>
                <a:r>
                  <a:rPr lang="en-US" sz="1800">
                    <a:solidFill>
                      <a:srgbClr val="000000"/>
                    </a:solidFill>
                    <a:latin typeface="Garamond" pitchFamily="18" charset="0"/>
                    <a:ea typeface="+mn-ea"/>
                    <a:cs typeface="Arial" charset="0"/>
                  </a:rPr>
                  <a:t>Electronic games</a:t>
                </a:r>
              </a:p>
            </p:txBody>
          </p:sp>
          <p:pic>
            <p:nvPicPr>
              <p:cNvPr id="21517" name="Picture 89" descr="super-mario-bros.png"/>
              <p:cNvPicPr>
                <a:picLocks noChangeAspect="1"/>
              </p:cNvPicPr>
              <p:nvPr/>
            </p:nvPicPr>
            <p:blipFill>
              <a:blip r:embed="rId4"/>
              <a:srcRect/>
              <a:stretch>
                <a:fillRect/>
              </a:stretch>
            </p:blipFill>
            <p:spPr bwMode="auto">
              <a:xfrm>
                <a:off x="6324413" y="3961748"/>
                <a:ext cx="2371725" cy="1786206"/>
              </a:xfrm>
              <a:prstGeom prst="rect">
                <a:avLst/>
              </a:prstGeom>
              <a:noFill/>
              <a:ln w="9525">
                <a:noFill/>
                <a:miter lim="800000"/>
                <a:headEnd/>
                <a:tailEnd/>
              </a:ln>
            </p:spPr>
          </p:pic>
        </p:grpSp>
        <p:sp>
          <p:nvSpPr>
            <p:cNvPr id="21512" name="Rectangle 52"/>
            <p:cNvSpPr>
              <a:spLocks noChangeArrowheads="1"/>
            </p:cNvSpPr>
            <p:nvPr/>
          </p:nvSpPr>
          <p:spPr bwMode="auto">
            <a:xfrm>
              <a:off x="1160463" y="6135689"/>
              <a:ext cx="1641027" cy="492327"/>
            </a:xfrm>
            <a:prstGeom prst="rect">
              <a:avLst/>
            </a:prstGeom>
            <a:noFill/>
            <a:ln w="9525">
              <a:noFill/>
              <a:miter lim="800000"/>
              <a:headEnd/>
              <a:tailEnd/>
            </a:ln>
          </p:spPr>
          <p:txBody>
            <a:bodyPr wrap="none">
              <a:spAutoFit/>
            </a:bodyPr>
            <a:lstStyle/>
            <a:p>
              <a:pPr eaLnBrk="0" hangingPunct="0"/>
              <a:r>
                <a:rPr lang="en-US" sz="1800">
                  <a:solidFill>
                    <a:srgbClr val="000000"/>
                  </a:solidFill>
                  <a:latin typeface="Garamond" pitchFamily="18" charset="0"/>
                  <a:ea typeface="+mn-ea"/>
                  <a:cs typeface="Arial" charset="0"/>
                </a:rPr>
                <a:t> [Pomerleau, 89]</a:t>
              </a:r>
            </a:p>
          </p:txBody>
        </p:sp>
        <p:sp>
          <p:nvSpPr>
            <p:cNvPr id="21513" name="Rectangle 52"/>
            <p:cNvSpPr>
              <a:spLocks noChangeArrowheads="1"/>
            </p:cNvSpPr>
            <p:nvPr/>
          </p:nvSpPr>
          <p:spPr bwMode="auto">
            <a:xfrm>
              <a:off x="3842067" y="6194424"/>
              <a:ext cx="2193607" cy="492327"/>
            </a:xfrm>
            <a:prstGeom prst="rect">
              <a:avLst/>
            </a:prstGeom>
            <a:noFill/>
            <a:ln w="9525">
              <a:noFill/>
              <a:miter lim="800000"/>
              <a:headEnd/>
              <a:tailEnd/>
            </a:ln>
          </p:spPr>
          <p:txBody>
            <a:bodyPr>
              <a:spAutoFit/>
            </a:bodyPr>
            <a:lstStyle/>
            <a:p>
              <a:pPr eaLnBrk="0" hangingPunct="0"/>
              <a:r>
                <a:rPr lang="en-US" sz="1800">
                  <a:solidFill>
                    <a:srgbClr val="000000"/>
                  </a:solidFill>
                  <a:latin typeface="Garamond" pitchFamily="18" charset="0"/>
                  <a:ea typeface="+mn-ea"/>
                  <a:cs typeface="Arial" charset="0"/>
                </a:rPr>
                <a:t>[Sammut et. al., 92]</a:t>
              </a:r>
            </a:p>
          </p:txBody>
        </p:sp>
        <p:sp>
          <p:nvSpPr>
            <p:cNvPr id="21514" name="TextBox 6"/>
            <p:cNvSpPr txBox="1">
              <a:spLocks noChangeArrowheads="1"/>
            </p:cNvSpPr>
            <p:nvPr/>
          </p:nvSpPr>
          <p:spPr bwMode="auto">
            <a:xfrm>
              <a:off x="6324524" y="6204550"/>
              <a:ext cx="2381421" cy="492327"/>
            </a:xfrm>
            <a:prstGeom prst="rect">
              <a:avLst/>
            </a:prstGeom>
            <a:noFill/>
            <a:ln w="9525">
              <a:noFill/>
              <a:miter lim="800000"/>
              <a:headEnd/>
              <a:tailEnd/>
            </a:ln>
          </p:spPr>
          <p:txBody>
            <a:bodyPr wrap="none">
              <a:spAutoFit/>
            </a:bodyPr>
            <a:lstStyle/>
            <a:p>
              <a:r>
                <a:rPr lang="en-US" sz="1800" dirty="0">
                  <a:solidFill>
                    <a:srgbClr val="000000"/>
                  </a:solidFill>
                  <a:latin typeface="Garamond" pitchFamily="18" charset="0"/>
                  <a:ea typeface="+mn-ea"/>
                  <a:cs typeface="Arial" charset="0"/>
                </a:rPr>
                <a:t>[Ross and Bagnell, 2010]</a:t>
              </a:r>
            </a:p>
          </p:txBody>
        </p:sp>
        <p:pic>
          <p:nvPicPr>
            <p:cNvPr id="21515" name="Picture 112" descr="flight-simulator.jpg"/>
            <p:cNvPicPr>
              <a:picLocks noChangeAspect="1"/>
            </p:cNvPicPr>
            <p:nvPr/>
          </p:nvPicPr>
          <p:blipFill>
            <a:blip r:embed="rId5"/>
            <a:srcRect/>
            <a:stretch>
              <a:fillRect/>
            </a:stretch>
          </p:blipFill>
          <p:spPr bwMode="auto">
            <a:xfrm>
              <a:off x="3569970" y="4032250"/>
              <a:ext cx="2340864" cy="1715666"/>
            </a:xfrm>
            <a:prstGeom prst="rect">
              <a:avLst/>
            </a:prstGeom>
            <a:noFill/>
            <a:ln w="9525">
              <a:noFill/>
              <a:miter lim="800000"/>
              <a:headEnd/>
              <a:tailEnd/>
            </a:ln>
          </p:spPr>
        </p:pic>
      </p:grpSp>
      <p:pic>
        <p:nvPicPr>
          <p:cNvPr id="21521" name="Picture 101" descr="$\pi^*$">
            <a:hlinkClick r:id="rId6"/>
          </p:cNvPr>
          <p:cNvPicPr>
            <a:picLocks noChangeAspect="1" noChangeArrowheads="1"/>
          </p:cNvPicPr>
          <p:nvPr/>
        </p:nvPicPr>
        <p:blipFill>
          <a:blip r:embed="rId7"/>
          <a:srcRect/>
          <a:stretch>
            <a:fillRect/>
          </a:stretch>
        </p:blipFill>
        <p:spPr bwMode="auto">
          <a:xfrm>
            <a:off x="5181600" y="2647950"/>
            <a:ext cx="237743" cy="137160"/>
          </a:xfrm>
          <a:prstGeom prst="rect">
            <a:avLst/>
          </a:prstGeom>
          <a:noFill/>
          <a:ln w="9525">
            <a:noFill/>
            <a:miter lim="800000"/>
            <a:headEnd/>
            <a:tailEnd/>
          </a:ln>
        </p:spPr>
      </p:pic>
      <p:grpSp>
        <p:nvGrpSpPr>
          <p:cNvPr id="7" name="Group 6"/>
          <p:cNvGrpSpPr/>
          <p:nvPr/>
        </p:nvGrpSpPr>
        <p:grpSpPr>
          <a:xfrm>
            <a:off x="-174625" y="590563"/>
            <a:ext cx="8966202" cy="2295517"/>
            <a:chOff x="-174625" y="590563"/>
            <a:chExt cx="8966202" cy="2295517"/>
          </a:xfrm>
        </p:grpSpPr>
        <p:sp>
          <p:nvSpPr>
            <p:cNvPr id="21526" name="Rectangle 116"/>
            <p:cNvSpPr>
              <a:spLocks noChangeArrowheads="1"/>
            </p:cNvSpPr>
            <p:nvPr/>
          </p:nvSpPr>
          <p:spPr bwMode="auto">
            <a:xfrm>
              <a:off x="1663700" y="2516986"/>
              <a:ext cx="5667376" cy="369094"/>
            </a:xfrm>
            <a:prstGeom prst="rect">
              <a:avLst/>
            </a:prstGeom>
            <a:noFill/>
            <a:ln w="9525">
              <a:noFill/>
              <a:miter lim="800000"/>
              <a:headEnd/>
              <a:tailEnd/>
            </a:ln>
          </p:spPr>
          <p:txBody>
            <a:bodyPr>
              <a:spAutoFit/>
            </a:bodyPr>
            <a:lstStyle/>
            <a:p>
              <a:pPr eaLnBrk="0" hangingPunct="0"/>
              <a:r>
                <a:rPr lang="en-US" sz="1800" b="1" dirty="0">
                  <a:solidFill>
                    <a:srgbClr val="FF0000"/>
                  </a:solidFill>
                  <a:latin typeface="Garamond" pitchFamily="18" charset="0"/>
                  <a:ea typeface="+mn-ea"/>
                  <a:cs typeface="Arial" charset="0"/>
                </a:rPr>
                <a:t>GOAL:</a:t>
              </a:r>
              <a:r>
                <a:rPr lang="en-US" sz="1800" b="1" dirty="0">
                  <a:solidFill>
                    <a:srgbClr val="000000"/>
                  </a:solidFill>
                  <a:latin typeface="Garamond" pitchFamily="18" charset="0"/>
                  <a:ea typeface="+mn-ea"/>
                  <a:cs typeface="Arial" charset="0"/>
                </a:rPr>
                <a:t> </a:t>
              </a:r>
              <a:r>
                <a:rPr lang="en-US" sz="1800" dirty="0">
                  <a:solidFill>
                    <a:srgbClr val="000000"/>
                  </a:solidFill>
                  <a:latin typeface="Garamond" pitchFamily="18" charset="0"/>
                  <a:ea typeface="+mn-ea"/>
                  <a:cs typeface="Arial" charset="0"/>
                </a:rPr>
                <a:t>Teacher wants to teach policy      </a:t>
              </a:r>
              <a:r>
                <a:rPr lang="en-US" sz="1800" dirty="0" smtClean="0">
                  <a:solidFill>
                    <a:srgbClr val="000000"/>
                  </a:solidFill>
                  <a:latin typeface="Garamond" pitchFamily="18" charset="0"/>
                  <a:ea typeface="+mn-ea"/>
                  <a:cs typeface="Arial" charset="0"/>
                </a:rPr>
                <a:t> to </a:t>
              </a:r>
              <a:r>
                <a:rPr lang="en-US" sz="1800" dirty="0">
                  <a:solidFill>
                    <a:srgbClr val="000000"/>
                  </a:solidFill>
                  <a:latin typeface="Garamond" pitchFamily="18" charset="0"/>
                  <a:ea typeface="+mn-ea"/>
                  <a:cs typeface="Arial" charset="0"/>
                </a:rPr>
                <a:t>the learner</a:t>
              </a:r>
            </a:p>
          </p:txBody>
        </p:sp>
        <p:grpSp>
          <p:nvGrpSpPr>
            <p:cNvPr id="6" name="Group 5"/>
            <p:cNvGrpSpPr/>
            <p:nvPr/>
          </p:nvGrpSpPr>
          <p:grpSpPr>
            <a:xfrm>
              <a:off x="-174625" y="590563"/>
              <a:ext cx="8966202" cy="1929995"/>
              <a:chOff x="-174625" y="590563"/>
              <a:chExt cx="8966202" cy="1929995"/>
            </a:xfrm>
          </p:grpSpPr>
          <p:grpSp>
            <p:nvGrpSpPr>
              <p:cNvPr id="21506" name="Group 102"/>
              <p:cNvGrpSpPr>
                <a:grpSpLocks/>
              </p:cNvGrpSpPr>
              <p:nvPr/>
            </p:nvGrpSpPr>
            <p:grpSpPr bwMode="auto">
              <a:xfrm>
                <a:off x="1219221" y="590563"/>
                <a:ext cx="6416675" cy="1655101"/>
                <a:chOff x="1219200" y="773747"/>
                <a:chExt cx="6416675" cy="2206167"/>
              </a:xfrm>
            </p:grpSpPr>
            <p:pic>
              <p:nvPicPr>
                <p:cNvPr id="21531" name="Picture 2" descr="$\hat{\pi}:S \mapsto A$">
                  <a:hlinkClick r:id="rId8"/>
                </p:cNvPr>
                <p:cNvPicPr>
                  <a:picLocks noChangeAspect="1" noChangeArrowheads="1"/>
                </p:cNvPicPr>
                <p:nvPr/>
              </p:nvPicPr>
              <p:blipFill>
                <a:blip r:embed="rId9"/>
                <a:srcRect/>
                <a:stretch>
                  <a:fillRect/>
                </a:stretch>
              </p:blipFill>
              <p:spPr bwMode="auto">
                <a:xfrm>
                  <a:off x="6243638" y="2130426"/>
                  <a:ext cx="1131887" cy="187325"/>
                </a:xfrm>
                <a:prstGeom prst="rect">
                  <a:avLst/>
                </a:prstGeom>
                <a:noFill/>
                <a:ln w="9525">
                  <a:noFill/>
                  <a:miter lim="800000"/>
                  <a:headEnd/>
                  <a:tailEnd/>
                </a:ln>
              </p:spPr>
            </p:pic>
            <p:grpSp>
              <p:nvGrpSpPr>
                <p:cNvPr id="21532" name="Group 25"/>
                <p:cNvGrpSpPr>
                  <a:grpSpLocks/>
                </p:cNvGrpSpPr>
                <p:nvPr/>
              </p:nvGrpSpPr>
              <p:grpSpPr bwMode="auto">
                <a:xfrm>
                  <a:off x="1219200" y="2038351"/>
                  <a:ext cx="6416675" cy="941387"/>
                  <a:chOff x="1050351" y="1725471"/>
                  <a:chExt cx="6417249" cy="941529"/>
                </a:xfrm>
              </p:grpSpPr>
              <p:cxnSp>
                <p:nvCxnSpPr>
                  <p:cNvPr id="34" name="Straight Arrow Connector 33"/>
                  <p:cNvCxnSpPr/>
                  <p:nvPr/>
                </p:nvCxnSpPr>
                <p:spPr>
                  <a:xfrm>
                    <a:off x="1050351" y="2133673"/>
                    <a:ext cx="2429092" cy="111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3479443" y="1725741"/>
                    <a:ext cx="2302081" cy="838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rPr>
                      <a:t>Machine</a:t>
                    </a:r>
                  </a:p>
                  <a:p>
                    <a:pPr algn="ctr" eaLnBrk="0" hangingPunct="0">
                      <a:defRPr/>
                    </a:pPr>
                    <a:r>
                      <a:rPr lang="en-US" sz="1400" b="1" dirty="0">
                        <a:solidFill>
                          <a:prstClr val="black"/>
                        </a:solidFill>
                      </a:rPr>
                      <a:t>Learning</a:t>
                    </a:r>
                  </a:p>
                  <a:p>
                    <a:pPr algn="ctr" eaLnBrk="0" hangingPunct="0">
                      <a:defRPr/>
                    </a:pPr>
                    <a:r>
                      <a:rPr lang="en-US" sz="1400" b="1" dirty="0">
                        <a:solidFill>
                          <a:prstClr val="black"/>
                        </a:solidFill>
                      </a:rPr>
                      <a:t>Algorithm</a:t>
                    </a:r>
                  </a:p>
                </p:txBody>
              </p:sp>
              <p:cxnSp>
                <p:nvCxnSpPr>
                  <p:cNvPr id="39" name="Straight Arrow Connector 38"/>
                  <p:cNvCxnSpPr/>
                  <p:nvPr/>
                </p:nvCxnSpPr>
                <p:spPr>
                  <a:xfrm>
                    <a:off x="5791050" y="2140022"/>
                    <a:ext cx="167655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ular Callout 40"/>
                  <p:cNvSpPr/>
                  <p:nvPr/>
                </p:nvSpPr>
                <p:spPr>
                  <a:xfrm>
                    <a:off x="6019670" y="2362242"/>
                    <a:ext cx="1143102" cy="304758"/>
                  </a:xfrm>
                  <a:prstGeom prst="wedgeRectCallout">
                    <a:avLst>
                      <a:gd name="adj1" fmla="val -36000"/>
                      <a:gd name="adj2" fmla="val -14619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0000"/>
                        </a:solidFill>
                        <a:cs typeface="Arial" charset="0"/>
                      </a:rPr>
                      <a:t>Policy</a:t>
                    </a:r>
                  </a:p>
                </p:txBody>
              </p:sp>
            </p:grpSp>
            <p:sp>
              <p:nvSpPr>
                <p:cNvPr id="21533" name="Rectangle 52"/>
                <p:cNvSpPr>
                  <a:spLocks noChangeArrowheads="1"/>
                </p:cNvSpPr>
                <p:nvPr/>
              </p:nvSpPr>
              <p:spPr bwMode="auto">
                <a:xfrm>
                  <a:off x="1555750" y="2487613"/>
                  <a:ext cx="1341906" cy="492301"/>
                </a:xfrm>
                <a:prstGeom prst="rect">
                  <a:avLst/>
                </a:prstGeom>
                <a:noFill/>
                <a:ln w="9525">
                  <a:noFill/>
                  <a:miter lim="800000"/>
                  <a:headEnd/>
                  <a:tailEnd/>
                </a:ln>
              </p:spPr>
              <p:txBody>
                <a:bodyPr wrap="none">
                  <a:spAutoFit/>
                </a:bodyPr>
                <a:lstStyle/>
                <a:p>
                  <a:pPr eaLnBrk="0" hangingPunct="0"/>
                  <a:r>
                    <a:rPr lang="en-US" sz="1800" b="1" i="1" dirty="0">
                      <a:solidFill>
                        <a:srgbClr val="000000"/>
                      </a:solidFill>
                      <a:latin typeface="Garamond" pitchFamily="18" charset="0"/>
                      <a:ea typeface="+mn-ea"/>
                      <a:cs typeface="Arial" charset="0"/>
                    </a:rPr>
                    <a:t>Trajectories</a:t>
                  </a:r>
                </a:p>
              </p:txBody>
            </p:sp>
            <p:grpSp>
              <p:nvGrpSpPr>
                <p:cNvPr id="21534" name="Group 97"/>
                <p:cNvGrpSpPr>
                  <a:grpSpLocks/>
                </p:cNvGrpSpPr>
                <p:nvPr/>
              </p:nvGrpSpPr>
              <p:grpSpPr bwMode="auto">
                <a:xfrm>
                  <a:off x="1375410" y="773747"/>
                  <a:ext cx="2194560" cy="1645920"/>
                  <a:chOff x="1375410" y="773747"/>
                  <a:chExt cx="2194560" cy="1645920"/>
                </a:xfrm>
              </p:grpSpPr>
              <p:grpSp>
                <p:nvGrpSpPr>
                  <p:cNvPr id="21535" name="Group 100"/>
                  <p:cNvGrpSpPr>
                    <a:grpSpLocks/>
                  </p:cNvGrpSpPr>
                  <p:nvPr/>
                </p:nvGrpSpPr>
                <p:grpSpPr bwMode="auto">
                  <a:xfrm>
                    <a:off x="1375410" y="773747"/>
                    <a:ext cx="2194560" cy="1645920"/>
                    <a:chOff x="3391257" y="906517"/>
                    <a:chExt cx="2157010" cy="1387803"/>
                  </a:xfrm>
                </p:grpSpPr>
                <p:grpSp>
                  <p:nvGrpSpPr>
                    <p:cNvPr id="21540" name="Group 47"/>
                    <p:cNvGrpSpPr>
                      <a:grpSpLocks/>
                    </p:cNvGrpSpPr>
                    <p:nvPr/>
                  </p:nvGrpSpPr>
                  <p:grpSpPr bwMode="auto">
                    <a:xfrm>
                      <a:off x="3428037" y="906517"/>
                      <a:ext cx="2120230" cy="245960"/>
                      <a:chOff x="1117598" y="3587179"/>
                      <a:chExt cx="2463570" cy="303760"/>
                    </a:xfrm>
                  </p:grpSpPr>
                  <p:sp>
                    <p:nvSpPr>
                      <p:cNvPr id="94" name="Oval 7"/>
                      <p:cNvSpPr/>
                      <p:nvPr/>
                    </p:nvSpPr>
                    <p:spPr bwMode="auto">
                      <a:xfrm>
                        <a:off x="1117649" y="3646673"/>
                        <a:ext cx="183115"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95" name="Straight Arrow Connector 94"/>
                      <p:cNvCxnSpPr/>
                      <p:nvPr/>
                    </p:nvCxnSpPr>
                    <p:spPr bwMode="auto">
                      <a:xfrm flipV="1">
                        <a:off x="1300764" y="3687989"/>
                        <a:ext cx="346284" cy="4792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Oval 95"/>
                      <p:cNvSpPr/>
                      <p:nvPr/>
                    </p:nvSpPr>
                    <p:spPr bwMode="auto">
                      <a:xfrm>
                        <a:off x="1637984" y="3587179"/>
                        <a:ext cx="183113"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97" name="Oval 96"/>
                      <p:cNvSpPr/>
                      <p:nvPr/>
                    </p:nvSpPr>
                    <p:spPr bwMode="auto">
                      <a:xfrm>
                        <a:off x="2053163" y="3697904"/>
                        <a:ext cx="183115" cy="18344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1582" name="Straight Arrow Connector 97"/>
                      <p:cNvCxnSpPr>
                        <a:cxnSpLocks noChangeShapeType="1"/>
                        <a:stCxn id="96" idx="5"/>
                        <a:endCxn id="97"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99" name="Oval 98"/>
                      <p:cNvSpPr/>
                      <p:nvPr/>
                    </p:nvSpPr>
                    <p:spPr bwMode="auto">
                      <a:xfrm>
                        <a:off x="2446587" y="3702863"/>
                        <a:ext cx="184927"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1584" name="Straight Arrow Connector 99"/>
                      <p:cNvCxnSpPr>
                        <a:cxnSpLocks noChangeShapeType="1"/>
                        <a:stCxn id="97" idx="6"/>
                        <a:endCxn id="99"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21585" name="Straight Arrow Connector 100"/>
                      <p:cNvCxnSpPr>
                        <a:cxnSpLocks noChangeShapeType="1"/>
                        <a:stCxn id="99"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21586" name="Picture 14" descr="$\ldots$">
                        <a:hlinkClick r:id="rId10"/>
                      </p:cNvPr>
                      <p:cNvPicPr>
                        <a:picLocks noChangeAspect="1" noChangeArrowheads="1"/>
                      </p:cNvPicPr>
                      <p:nvPr/>
                    </p:nvPicPr>
                    <p:blipFill>
                      <a:blip r:embed="rId11"/>
                      <a:srcRect/>
                      <a:stretch>
                        <a:fillRect/>
                      </a:stretch>
                    </p:blipFill>
                    <p:spPr bwMode="auto">
                      <a:xfrm>
                        <a:off x="2858812" y="3780234"/>
                        <a:ext cx="274320" cy="33348"/>
                      </a:xfrm>
                      <a:prstGeom prst="rect">
                        <a:avLst/>
                      </a:prstGeom>
                      <a:noFill/>
                      <a:ln w="9525">
                        <a:noFill/>
                        <a:miter lim="800000"/>
                        <a:headEnd/>
                        <a:tailEnd/>
                      </a:ln>
                    </p:spPr>
                  </p:pic>
                  <p:cxnSp>
                    <p:nvCxnSpPr>
                      <p:cNvPr id="21587" name="Straight Arrow Connector 102"/>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104" name="Oval 103"/>
                      <p:cNvSpPr/>
                      <p:nvPr/>
                    </p:nvSpPr>
                    <p:spPr bwMode="auto">
                      <a:xfrm>
                        <a:off x="3398417" y="3709473"/>
                        <a:ext cx="183115"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nvGrpSpPr>
                    <p:cNvPr id="21541" name="Group 48"/>
                    <p:cNvGrpSpPr>
                      <a:grpSpLocks/>
                    </p:cNvGrpSpPr>
                    <p:nvPr/>
                  </p:nvGrpSpPr>
                  <p:grpSpPr bwMode="auto">
                    <a:xfrm>
                      <a:off x="3412277" y="1206057"/>
                      <a:ext cx="2120230" cy="245960"/>
                      <a:chOff x="1117598" y="3587179"/>
                      <a:chExt cx="2463570" cy="303760"/>
                    </a:xfrm>
                  </p:grpSpPr>
                  <p:sp>
                    <p:nvSpPr>
                      <p:cNvPr id="83" name="Oval 82"/>
                      <p:cNvSpPr/>
                      <p:nvPr/>
                    </p:nvSpPr>
                    <p:spPr bwMode="auto">
                      <a:xfrm>
                        <a:off x="1105140" y="3646931"/>
                        <a:ext cx="183113" cy="1834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84" name="Straight Arrow Connector 83"/>
                      <p:cNvCxnSpPr>
                        <a:stCxn id="83" idx="6"/>
                      </p:cNvCxnSpPr>
                      <p:nvPr/>
                    </p:nvCxnSpPr>
                    <p:spPr bwMode="auto">
                      <a:xfrm flipV="1">
                        <a:off x="1288254" y="3688246"/>
                        <a:ext cx="344472" cy="4957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Oval 84"/>
                      <p:cNvSpPr/>
                      <p:nvPr/>
                    </p:nvSpPr>
                    <p:spPr bwMode="auto">
                      <a:xfrm>
                        <a:off x="1625474" y="3589088"/>
                        <a:ext cx="184927"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6" name="Oval 85"/>
                      <p:cNvSpPr/>
                      <p:nvPr/>
                    </p:nvSpPr>
                    <p:spPr bwMode="auto">
                      <a:xfrm>
                        <a:off x="2053344" y="3699815"/>
                        <a:ext cx="183115"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1571" name="Straight Arrow Connector 86"/>
                      <p:cNvCxnSpPr>
                        <a:cxnSpLocks noChangeShapeType="1"/>
                        <a:stCxn id="85" idx="5"/>
                        <a:endCxn id="86"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88" name="Oval 87"/>
                      <p:cNvSpPr/>
                      <p:nvPr/>
                    </p:nvSpPr>
                    <p:spPr bwMode="auto">
                      <a:xfrm>
                        <a:off x="2446768" y="3703120"/>
                        <a:ext cx="183113" cy="1834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1573" name="Straight Arrow Connector 88"/>
                      <p:cNvCxnSpPr>
                        <a:cxnSpLocks noChangeShapeType="1"/>
                        <a:stCxn id="86" idx="6"/>
                        <a:endCxn id="88"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21574" name="Straight Arrow Connector 89"/>
                      <p:cNvCxnSpPr>
                        <a:cxnSpLocks noChangeShapeType="1"/>
                        <a:stCxn id="88"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21575" name="Picture 14" descr="$\ldots$">
                        <a:hlinkClick r:id="rId10"/>
                      </p:cNvPr>
                      <p:cNvPicPr>
                        <a:picLocks noChangeAspect="1" noChangeArrowheads="1"/>
                      </p:cNvPicPr>
                      <p:nvPr/>
                    </p:nvPicPr>
                    <p:blipFill>
                      <a:blip r:embed="rId11"/>
                      <a:srcRect/>
                      <a:stretch>
                        <a:fillRect/>
                      </a:stretch>
                    </p:blipFill>
                    <p:spPr bwMode="auto">
                      <a:xfrm>
                        <a:off x="2858812" y="3780234"/>
                        <a:ext cx="274320" cy="33348"/>
                      </a:xfrm>
                      <a:prstGeom prst="rect">
                        <a:avLst/>
                      </a:prstGeom>
                      <a:noFill/>
                      <a:ln w="9525">
                        <a:noFill/>
                        <a:miter lim="800000"/>
                        <a:headEnd/>
                        <a:tailEnd/>
                      </a:ln>
                    </p:spPr>
                  </p:pic>
                  <p:cxnSp>
                    <p:nvCxnSpPr>
                      <p:cNvPr id="21576" name="Straight Arrow Connector 91"/>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93" name="Oval 92"/>
                      <p:cNvSpPr/>
                      <p:nvPr/>
                    </p:nvSpPr>
                    <p:spPr bwMode="auto">
                      <a:xfrm>
                        <a:off x="3400412" y="3709730"/>
                        <a:ext cx="183113" cy="1834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nvGrpSpPr>
                    <p:cNvPr id="21542" name="Group 60"/>
                    <p:cNvGrpSpPr>
                      <a:grpSpLocks/>
                    </p:cNvGrpSpPr>
                    <p:nvPr/>
                  </p:nvGrpSpPr>
                  <p:grpSpPr bwMode="auto">
                    <a:xfrm>
                      <a:off x="3428037" y="1555676"/>
                      <a:ext cx="2120230" cy="289486"/>
                      <a:chOff x="1117598" y="3644979"/>
                      <a:chExt cx="2463570" cy="357515"/>
                    </a:xfrm>
                  </p:grpSpPr>
                  <p:sp>
                    <p:nvSpPr>
                      <p:cNvPr id="72" name="Oval 71"/>
                      <p:cNvSpPr/>
                      <p:nvPr/>
                    </p:nvSpPr>
                    <p:spPr bwMode="auto">
                      <a:xfrm>
                        <a:off x="1117649" y="3644792"/>
                        <a:ext cx="183115" cy="18344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73" name="Straight Arrow Connector 72"/>
                      <p:cNvCxnSpPr>
                        <a:stCxn id="72" idx="6"/>
                        <a:endCxn id="74" idx="2"/>
                      </p:cNvCxnSpPr>
                      <p:nvPr/>
                    </p:nvCxnSpPr>
                    <p:spPr bwMode="auto">
                      <a:xfrm>
                        <a:off x="1300764" y="3735687"/>
                        <a:ext cx="337220" cy="13716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bwMode="auto">
                      <a:xfrm>
                        <a:off x="1637984" y="3781960"/>
                        <a:ext cx="183113"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75" name="Oval 74"/>
                      <p:cNvSpPr/>
                      <p:nvPr/>
                    </p:nvSpPr>
                    <p:spPr bwMode="auto">
                      <a:xfrm>
                        <a:off x="2053163" y="3697676"/>
                        <a:ext cx="183115"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1560" name="Straight Arrow Connector 75"/>
                      <p:cNvCxnSpPr>
                        <a:cxnSpLocks noChangeShapeType="1"/>
                        <a:stCxn id="74" idx="5"/>
                        <a:endCxn id="75" idx="2"/>
                      </p:cNvCxnSpPr>
                      <p:nvPr/>
                    </p:nvCxnSpPr>
                    <p:spPr bwMode="auto">
                      <a:xfrm flipV="1">
                        <a:off x="1793945" y="3788990"/>
                        <a:ext cx="259052" cy="148994"/>
                      </a:xfrm>
                      <a:prstGeom prst="straightConnector1">
                        <a:avLst/>
                      </a:prstGeom>
                      <a:noFill/>
                      <a:ln w="15875" algn="ctr">
                        <a:solidFill>
                          <a:schemeClr val="tx1"/>
                        </a:solidFill>
                        <a:round/>
                        <a:headEnd/>
                        <a:tailEnd type="arrow" w="med" len="med"/>
                      </a:ln>
                    </p:spPr>
                  </p:cxnSp>
                  <p:sp>
                    <p:nvSpPr>
                      <p:cNvPr id="77" name="Oval 76"/>
                      <p:cNvSpPr/>
                      <p:nvPr/>
                    </p:nvSpPr>
                    <p:spPr bwMode="auto">
                      <a:xfrm>
                        <a:off x="2446587" y="3819970"/>
                        <a:ext cx="184927"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1562" name="Straight Arrow Connector 77"/>
                      <p:cNvCxnSpPr>
                        <a:cxnSpLocks noChangeShapeType="1"/>
                        <a:stCxn id="75" idx="6"/>
                        <a:endCxn id="77" idx="2"/>
                      </p:cNvCxnSpPr>
                      <p:nvPr/>
                    </p:nvCxnSpPr>
                    <p:spPr bwMode="auto">
                      <a:xfrm>
                        <a:off x="2235878" y="3788975"/>
                        <a:ext cx="211250" cy="122078"/>
                      </a:xfrm>
                      <a:prstGeom prst="straightConnector1">
                        <a:avLst/>
                      </a:prstGeom>
                      <a:noFill/>
                      <a:ln w="15875" algn="ctr">
                        <a:solidFill>
                          <a:schemeClr val="tx1"/>
                        </a:solidFill>
                        <a:round/>
                        <a:headEnd/>
                        <a:tailEnd type="arrow" w="med" len="med"/>
                      </a:ln>
                    </p:spPr>
                  </p:cxnSp>
                  <p:cxnSp>
                    <p:nvCxnSpPr>
                      <p:cNvPr id="21563" name="Straight Arrow Connector 78"/>
                      <p:cNvCxnSpPr>
                        <a:cxnSpLocks noChangeShapeType="1"/>
                        <a:stCxn id="77" idx="6"/>
                      </p:cNvCxnSpPr>
                      <p:nvPr/>
                    </p:nvCxnSpPr>
                    <p:spPr bwMode="auto">
                      <a:xfrm flipV="1">
                        <a:off x="2630009" y="3796902"/>
                        <a:ext cx="228802" cy="114151"/>
                      </a:xfrm>
                      <a:prstGeom prst="straightConnector1">
                        <a:avLst/>
                      </a:prstGeom>
                      <a:noFill/>
                      <a:ln w="15875" algn="ctr">
                        <a:solidFill>
                          <a:schemeClr val="tx1"/>
                        </a:solidFill>
                        <a:round/>
                        <a:headEnd/>
                        <a:tailEnd type="arrow" w="med" len="med"/>
                      </a:ln>
                    </p:spPr>
                  </p:cxnSp>
                  <p:pic>
                    <p:nvPicPr>
                      <p:cNvPr id="21564" name="Picture 14" descr="$\ldots$">
                        <a:hlinkClick r:id="rId10"/>
                      </p:cNvPr>
                      <p:cNvPicPr>
                        <a:picLocks noChangeAspect="1" noChangeArrowheads="1"/>
                      </p:cNvPicPr>
                      <p:nvPr/>
                    </p:nvPicPr>
                    <p:blipFill>
                      <a:blip r:embed="rId11"/>
                      <a:srcRect/>
                      <a:stretch>
                        <a:fillRect/>
                      </a:stretch>
                    </p:blipFill>
                    <p:spPr bwMode="auto">
                      <a:xfrm>
                        <a:off x="2858812" y="3780234"/>
                        <a:ext cx="274320" cy="33348"/>
                      </a:xfrm>
                      <a:prstGeom prst="rect">
                        <a:avLst/>
                      </a:prstGeom>
                      <a:noFill/>
                      <a:ln w="9525">
                        <a:noFill/>
                        <a:miter lim="800000"/>
                        <a:headEnd/>
                        <a:tailEnd/>
                      </a:ln>
                    </p:spPr>
                  </p:pic>
                  <p:cxnSp>
                    <p:nvCxnSpPr>
                      <p:cNvPr id="21565" name="Straight Arrow Connector 80"/>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82" name="Oval 81"/>
                      <p:cNvSpPr/>
                      <p:nvPr/>
                    </p:nvSpPr>
                    <p:spPr bwMode="auto">
                      <a:xfrm>
                        <a:off x="3398417" y="3707591"/>
                        <a:ext cx="183115" cy="18344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pic>
                  <p:nvPicPr>
                    <p:cNvPr id="59" name="Picture 14" descr="$\ldots$">
                      <a:hlinkClick r:id="rId10"/>
                    </p:cNvPr>
                    <p:cNvPicPr>
                      <a:picLocks noChangeAspect="1" noChangeArrowheads="1"/>
                    </p:cNvPicPr>
                    <p:nvPr/>
                  </p:nvPicPr>
                  <p:blipFill>
                    <a:blip r:embed="rId11" cstate="print"/>
                    <a:srcRect/>
                    <a:stretch>
                      <a:fillRect/>
                    </a:stretch>
                  </p:blipFill>
                  <p:spPr bwMode="auto">
                    <a:xfrm>
                      <a:off x="4320426" y="1952008"/>
                      <a:ext cx="236089" cy="27002"/>
                    </a:xfrm>
                    <a:prstGeom prst="rect">
                      <a:avLst/>
                    </a:prstGeom>
                    <a:noFill/>
                    <a:ln w="9525">
                      <a:noFill/>
                      <a:miter lim="800000"/>
                      <a:headEnd/>
                      <a:tailEnd/>
                    </a:ln>
                    <a:scene3d>
                      <a:camera prst="orthographicFront">
                        <a:rot lat="0" lon="0" rev="5400000"/>
                      </a:camera>
                      <a:lightRig rig="threePt" dir="t"/>
                    </a:scene3d>
                  </p:spPr>
                </p:pic>
                <p:grpSp>
                  <p:nvGrpSpPr>
                    <p:cNvPr id="21544" name="Group 87"/>
                    <p:cNvGrpSpPr>
                      <a:grpSpLocks/>
                    </p:cNvGrpSpPr>
                    <p:nvPr/>
                  </p:nvGrpSpPr>
                  <p:grpSpPr bwMode="auto">
                    <a:xfrm>
                      <a:off x="3391257" y="2048360"/>
                      <a:ext cx="2120230" cy="245960"/>
                      <a:chOff x="1117598" y="3587179"/>
                      <a:chExt cx="2463570" cy="303760"/>
                    </a:xfrm>
                  </p:grpSpPr>
                  <p:sp>
                    <p:nvSpPr>
                      <p:cNvPr id="61" name="Oval 60"/>
                      <p:cNvSpPr/>
                      <p:nvPr/>
                    </p:nvSpPr>
                    <p:spPr bwMode="auto">
                      <a:xfrm>
                        <a:off x="1116873" y="3646188"/>
                        <a:ext cx="183115"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62" name="Straight Arrow Connector 61"/>
                      <p:cNvCxnSpPr>
                        <a:stCxn id="61" idx="6"/>
                      </p:cNvCxnSpPr>
                      <p:nvPr/>
                    </p:nvCxnSpPr>
                    <p:spPr bwMode="auto">
                      <a:xfrm flipV="1">
                        <a:off x="1299987" y="3687504"/>
                        <a:ext cx="344472" cy="4792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Oval 62"/>
                      <p:cNvSpPr/>
                      <p:nvPr/>
                    </p:nvSpPr>
                    <p:spPr bwMode="auto">
                      <a:xfrm>
                        <a:off x="1637207" y="3586694"/>
                        <a:ext cx="181301"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4" name="Oval 63"/>
                      <p:cNvSpPr/>
                      <p:nvPr/>
                    </p:nvSpPr>
                    <p:spPr bwMode="auto">
                      <a:xfrm>
                        <a:off x="2052386" y="3697420"/>
                        <a:ext cx="181301" cy="1834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1549" name="Straight Arrow Connector 64"/>
                      <p:cNvCxnSpPr>
                        <a:cxnSpLocks noChangeShapeType="1"/>
                        <a:stCxn id="63" idx="5"/>
                        <a:endCxn id="64"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66" name="Oval 65"/>
                      <p:cNvSpPr/>
                      <p:nvPr/>
                    </p:nvSpPr>
                    <p:spPr bwMode="auto">
                      <a:xfrm>
                        <a:off x="2445810" y="3702378"/>
                        <a:ext cx="184927"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1551" name="Straight Arrow Connector 66"/>
                      <p:cNvCxnSpPr>
                        <a:cxnSpLocks noChangeShapeType="1"/>
                        <a:stCxn id="64" idx="6"/>
                        <a:endCxn id="66"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21552" name="Straight Arrow Connector 67"/>
                      <p:cNvCxnSpPr>
                        <a:cxnSpLocks noChangeShapeType="1"/>
                        <a:stCxn id="66"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21553" name="Picture 14" descr="$\ldots$">
                        <a:hlinkClick r:id="rId10"/>
                      </p:cNvPr>
                      <p:cNvPicPr>
                        <a:picLocks noChangeAspect="1" noChangeArrowheads="1"/>
                      </p:cNvPicPr>
                      <p:nvPr/>
                    </p:nvPicPr>
                    <p:blipFill>
                      <a:blip r:embed="rId11"/>
                      <a:srcRect/>
                      <a:stretch>
                        <a:fillRect/>
                      </a:stretch>
                    </p:blipFill>
                    <p:spPr bwMode="auto">
                      <a:xfrm>
                        <a:off x="2858812" y="3780234"/>
                        <a:ext cx="274320" cy="33348"/>
                      </a:xfrm>
                      <a:prstGeom prst="rect">
                        <a:avLst/>
                      </a:prstGeom>
                      <a:noFill/>
                      <a:ln w="9525">
                        <a:noFill/>
                        <a:miter lim="800000"/>
                        <a:headEnd/>
                        <a:tailEnd/>
                      </a:ln>
                    </p:spPr>
                  </p:pic>
                  <p:cxnSp>
                    <p:nvCxnSpPr>
                      <p:cNvPr id="21554" name="Straight Arrow Connector 69"/>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71" name="Oval 70"/>
                      <p:cNvSpPr/>
                      <p:nvPr/>
                    </p:nvSpPr>
                    <p:spPr bwMode="auto">
                      <a:xfrm>
                        <a:off x="3397640" y="3708988"/>
                        <a:ext cx="183115"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pic>
                <p:nvPicPr>
                  <p:cNvPr id="21536" name="Picture 91" descr="$s_1$">
                    <a:hlinkClick r:id="rId12"/>
                  </p:cNvPr>
                  <p:cNvPicPr>
                    <a:picLocks noChangeAspect="1" noChangeArrowheads="1"/>
                  </p:cNvPicPr>
                  <p:nvPr/>
                </p:nvPicPr>
                <p:blipFill>
                  <a:blip r:embed="rId13"/>
                  <a:srcRect/>
                  <a:stretch>
                    <a:fillRect/>
                  </a:stretch>
                </p:blipFill>
                <p:spPr bwMode="auto">
                  <a:xfrm>
                    <a:off x="1421447" y="880924"/>
                    <a:ext cx="140970" cy="91440"/>
                  </a:xfrm>
                  <a:prstGeom prst="rect">
                    <a:avLst/>
                  </a:prstGeom>
                  <a:noFill/>
                  <a:ln w="9525">
                    <a:noFill/>
                    <a:miter lim="800000"/>
                    <a:headEnd/>
                    <a:tailEnd/>
                  </a:ln>
                </p:spPr>
              </p:pic>
              <p:pic>
                <p:nvPicPr>
                  <p:cNvPr id="21537" name="Picture 93" descr="$a_1$">
                    <a:hlinkClick r:id="rId14"/>
                  </p:cNvPr>
                  <p:cNvPicPr>
                    <a:picLocks noChangeAspect="1" noChangeArrowheads="1"/>
                  </p:cNvPicPr>
                  <p:nvPr/>
                </p:nvPicPr>
                <p:blipFill>
                  <a:blip r:embed="rId15"/>
                  <a:srcRect/>
                  <a:stretch>
                    <a:fillRect/>
                  </a:stretch>
                </p:blipFill>
                <p:spPr bwMode="auto">
                  <a:xfrm>
                    <a:off x="1622425" y="773747"/>
                    <a:ext cx="156210" cy="91440"/>
                  </a:xfrm>
                  <a:prstGeom prst="rect">
                    <a:avLst/>
                  </a:prstGeom>
                  <a:noFill/>
                  <a:ln w="9525">
                    <a:noFill/>
                    <a:miter lim="800000"/>
                    <a:headEnd/>
                    <a:tailEnd/>
                  </a:ln>
                </p:spPr>
              </p:pic>
              <p:pic>
                <p:nvPicPr>
                  <p:cNvPr id="21538" name="Picture 95" descr="$a_2$">
                    <a:hlinkClick r:id="rId16"/>
                  </p:cNvPr>
                  <p:cNvPicPr>
                    <a:picLocks noChangeAspect="1" noChangeArrowheads="1"/>
                  </p:cNvPicPr>
                  <p:nvPr/>
                </p:nvPicPr>
                <p:blipFill>
                  <a:blip r:embed="rId17"/>
                  <a:srcRect/>
                  <a:stretch>
                    <a:fillRect/>
                  </a:stretch>
                </p:blipFill>
                <p:spPr bwMode="auto">
                  <a:xfrm>
                    <a:off x="2065510" y="804227"/>
                    <a:ext cx="156210" cy="91440"/>
                  </a:xfrm>
                  <a:prstGeom prst="rect">
                    <a:avLst/>
                  </a:prstGeom>
                  <a:noFill/>
                  <a:ln w="9525">
                    <a:noFill/>
                    <a:miter lim="800000"/>
                    <a:headEnd/>
                    <a:tailEnd/>
                  </a:ln>
                </p:spPr>
              </p:pic>
              <p:pic>
                <p:nvPicPr>
                  <p:cNvPr id="21539" name="Picture 97" descr="$s_2$">
                    <a:hlinkClick r:id="rId18"/>
                  </p:cNvPr>
                  <p:cNvPicPr>
                    <a:picLocks noChangeAspect="1" noChangeArrowheads="1"/>
                  </p:cNvPicPr>
                  <p:nvPr/>
                </p:nvPicPr>
                <p:blipFill>
                  <a:blip r:embed="rId19"/>
                  <a:srcRect/>
                  <a:stretch>
                    <a:fillRect/>
                  </a:stretch>
                </p:blipFill>
                <p:spPr bwMode="auto">
                  <a:xfrm>
                    <a:off x="1876743" y="812467"/>
                    <a:ext cx="140970" cy="91440"/>
                  </a:xfrm>
                  <a:prstGeom prst="rect">
                    <a:avLst/>
                  </a:prstGeom>
                  <a:noFill/>
                  <a:ln w="9525">
                    <a:noFill/>
                    <a:miter lim="800000"/>
                    <a:headEnd/>
                    <a:tailEnd/>
                  </a:ln>
                </p:spPr>
              </p:pic>
            </p:grpSp>
          </p:grpSp>
          <p:grpSp>
            <p:nvGrpSpPr>
              <p:cNvPr id="3" name="Group 2"/>
              <p:cNvGrpSpPr/>
              <p:nvPr/>
            </p:nvGrpSpPr>
            <p:grpSpPr>
              <a:xfrm>
                <a:off x="-174625" y="1193012"/>
                <a:ext cx="1895475" cy="1298018"/>
                <a:chOff x="-174625" y="1193012"/>
                <a:chExt cx="1895475" cy="1298018"/>
              </a:xfrm>
            </p:grpSpPr>
            <p:grpSp>
              <p:nvGrpSpPr>
                <p:cNvPr id="21525" name="Group 20"/>
                <p:cNvGrpSpPr>
                  <a:grpSpLocks/>
                </p:cNvGrpSpPr>
                <p:nvPr/>
              </p:nvGrpSpPr>
              <p:grpSpPr bwMode="auto">
                <a:xfrm>
                  <a:off x="-174625" y="1193012"/>
                  <a:ext cx="1895475" cy="1257299"/>
                  <a:chOff x="-238539" y="1752600"/>
                  <a:chExt cx="1895475" cy="1676400"/>
                </a:xfrm>
              </p:grpSpPr>
              <p:sp>
                <p:nvSpPr>
                  <p:cNvPr id="18" name="Rectangle 17"/>
                  <p:cNvSpPr/>
                  <p:nvPr/>
                </p:nvSpPr>
                <p:spPr bwMode="auto">
                  <a:xfrm>
                    <a:off x="-238539" y="2749550"/>
                    <a:ext cx="1895475" cy="679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latin typeface="Garamond" pitchFamily="18" charset="0"/>
                      </a:rPr>
                      <a:t>Teacher</a:t>
                    </a:r>
                    <a:endParaRPr lang="en-US" sz="1400" b="1" dirty="0">
                      <a:solidFill>
                        <a:prstClr val="white"/>
                      </a:solidFill>
                      <a:latin typeface="Garamond" pitchFamily="18" charset="0"/>
                    </a:endParaRPr>
                  </a:p>
                </p:txBody>
              </p:sp>
              <p:pic>
                <p:nvPicPr>
                  <p:cNvPr id="21528" name="Picture 27" descr="teacher.jpg"/>
                  <p:cNvPicPr>
                    <a:picLocks noChangeAspect="1"/>
                  </p:cNvPicPr>
                  <p:nvPr/>
                </p:nvPicPr>
                <p:blipFill>
                  <a:blip r:embed="rId20"/>
                  <a:srcRect/>
                  <a:stretch>
                    <a:fillRect/>
                  </a:stretch>
                </p:blipFill>
                <p:spPr bwMode="auto">
                  <a:xfrm>
                    <a:off x="0" y="1752600"/>
                    <a:ext cx="1089025" cy="1141413"/>
                  </a:xfrm>
                  <a:prstGeom prst="rect">
                    <a:avLst/>
                  </a:prstGeom>
                  <a:noFill/>
                  <a:ln w="9525">
                    <a:noFill/>
                    <a:miter lim="800000"/>
                    <a:headEnd/>
                    <a:tailEnd/>
                  </a:ln>
                </p:spPr>
              </p:pic>
            </p:grpSp>
            <p:pic>
              <p:nvPicPr>
                <p:cNvPr id="21523" name="Picture 101" descr="$\pi^*$">
                  <a:hlinkClick r:id="rId6"/>
                </p:cNvPr>
                <p:cNvPicPr>
                  <a:picLocks noChangeAspect="1" noChangeArrowheads="1"/>
                </p:cNvPicPr>
                <p:nvPr/>
              </p:nvPicPr>
              <p:blipFill>
                <a:blip r:embed="rId7"/>
                <a:srcRect/>
                <a:stretch>
                  <a:fillRect/>
                </a:stretch>
              </p:blipFill>
              <p:spPr bwMode="auto">
                <a:xfrm>
                  <a:off x="610235" y="2353870"/>
                  <a:ext cx="237743" cy="137160"/>
                </a:xfrm>
                <a:prstGeom prst="rect">
                  <a:avLst/>
                </a:prstGeom>
                <a:noFill/>
                <a:ln w="9525">
                  <a:noFill/>
                  <a:miter lim="800000"/>
                  <a:headEnd/>
                  <a:tailEnd/>
                </a:ln>
              </p:spPr>
            </p:pic>
          </p:grpSp>
          <p:grpSp>
            <p:nvGrpSpPr>
              <p:cNvPr id="4" name="Group 3"/>
              <p:cNvGrpSpPr/>
              <p:nvPr/>
            </p:nvGrpSpPr>
            <p:grpSpPr>
              <a:xfrm>
                <a:off x="7499352" y="1367790"/>
                <a:ext cx="1292225" cy="1152768"/>
                <a:chOff x="7499352" y="1367790"/>
                <a:chExt cx="1292225" cy="1152768"/>
              </a:xfrm>
            </p:grpSpPr>
            <p:sp>
              <p:nvSpPr>
                <p:cNvPr id="23" name="Rectangle 22"/>
                <p:cNvSpPr/>
                <p:nvPr/>
              </p:nvSpPr>
              <p:spPr bwMode="auto">
                <a:xfrm>
                  <a:off x="7499352" y="2106221"/>
                  <a:ext cx="1292225" cy="414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latin typeface="Garamond" pitchFamily="18" charset="0"/>
                    </a:rPr>
                    <a:t>Learner</a:t>
                  </a:r>
                  <a:endParaRPr lang="en-US" sz="1400" b="1" dirty="0">
                    <a:solidFill>
                      <a:prstClr val="white"/>
                    </a:solidFill>
                    <a:latin typeface="Garamond" pitchFamily="18" charset="0"/>
                  </a:endParaRPr>
                </a:p>
              </p:txBody>
            </p:sp>
            <p:pic>
              <p:nvPicPr>
                <p:cNvPr id="90" name="Picture 3"/>
                <p:cNvPicPr>
                  <a:picLocks noChangeAspect="1" noChangeArrowheads="1"/>
                </p:cNvPicPr>
                <p:nvPr/>
              </p:nvPicPr>
              <p:blipFill>
                <a:blip r:embed="rId21" cstate="print"/>
                <a:srcRect/>
                <a:stretch>
                  <a:fillRect/>
                </a:stretch>
              </p:blipFill>
              <p:spPr bwMode="auto">
                <a:xfrm>
                  <a:off x="7697620" y="1367790"/>
                  <a:ext cx="900440" cy="822960"/>
                </a:xfrm>
                <a:prstGeom prst="rect">
                  <a:avLst/>
                </a:prstGeom>
                <a:noFill/>
                <a:ln w="9525">
                  <a:noFill/>
                  <a:miter lim="800000"/>
                  <a:headEnd/>
                  <a:tailEnd/>
                </a:ln>
              </p:spPr>
            </p:pic>
          </p:grpSp>
        </p:grpSp>
      </p:grpSp>
    </p:spTree>
    <p:extLst>
      <p:ext uri="{BB962C8B-B14F-4D97-AF65-F5344CB8AC3E}">
        <p14:creationId xmlns:p14="http://schemas.microsoft.com/office/powerpoint/2010/main" val="3368172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5"/>
          <p:cNvSpPr>
            <a:spLocks noGrp="1"/>
          </p:cNvSpPr>
          <p:nvPr>
            <p:ph type="sldNum" sz="quarter" idx="10"/>
          </p:nvPr>
        </p:nvSpPr>
        <p:spPr/>
        <p:txBody>
          <a:bodyPr/>
          <a:lstStyle/>
          <a:p>
            <a:pPr>
              <a:defRPr/>
            </a:pPr>
            <a:fld id="{60480952-24F8-4A09-B6A3-986BF97CE567}" type="slidenum">
              <a:rPr lang="en-US"/>
              <a:pPr>
                <a:defRPr/>
              </a:pPr>
              <a:t>38</a:t>
            </a:fld>
            <a:endParaRPr lang="en-US"/>
          </a:p>
        </p:txBody>
      </p:sp>
      <p:sp>
        <p:nvSpPr>
          <p:cNvPr id="41" name="TextBox 40"/>
          <p:cNvSpPr txBox="1">
            <a:spLocks noChangeArrowheads="1"/>
          </p:cNvSpPr>
          <p:nvPr/>
        </p:nvSpPr>
        <p:spPr bwMode="auto">
          <a:xfrm>
            <a:off x="1428750" y="2495550"/>
            <a:ext cx="5946796" cy="553998"/>
          </a:xfrm>
          <a:prstGeom prst="rect">
            <a:avLst/>
          </a:prstGeom>
          <a:noFill/>
          <a:ln w="9525">
            <a:noFill/>
            <a:miter lim="800000"/>
            <a:headEnd/>
            <a:tailEnd/>
          </a:ln>
        </p:spPr>
        <p:txBody>
          <a:bodyPr wrap="square">
            <a:spAutoFit/>
          </a:bodyPr>
          <a:lstStyle/>
          <a:p>
            <a:pPr eaLnBrk="0" hangingPunct="0">
              <a:defRPr/>
            </a:pPr>
            <a:r>
              <a:rPr lang="en-US" sz="1400" b="1" dirty="0">
                <a:solidFill>
                  <a:srgbClr val="FF0000"/>
                </a:solidFill>
                <a:latin typeface="Garamond" pitchFamily="18" charset="0"/>
              </a:rPr>
              <a:t>DRAWBACK:</a:t>
            </a:r>
            <a:endParaRPr lang="en-US" sz="1400" dirty="0">
              <a:solidFill>
                <a:prstClr val="black"/>
              </a:solidFill>
              <a:latin typeface="Garamond" pitchFamily="18" charset="0"/>
            </a:endParaRPr>
          </a:p>
          <a:p>
            <a:pPr eaLnBrk="0" hangingPunct="0">
              <a:buFont typeface="Wingdings" pitchFamily="2" charset="2"/>
              <a:buChar char="q"/>
              <a:defRPr/>
            </a:pPr>
            <a:r>
              <a:rPr lang="en-US" sz="1600" dirty="0">
                <a:solidFill>
                  <a:prstClr val="black"/>
                </a:solidFill>
                <a:latin typeface="Garamond" pitchFamily="18" charset="0"/>
              </a:rPr>
              <a:t> Generating </a:t>
            </a:r>
            <a:r>
              <a:rPr lang="en-US" sz="1600" dirty="0" smtClean="0">
                <a:solidFill>
                  <a:prstClr val="black"/>
                </a:solidFill>
                <a:latin typeface="Garamond" pitchFamily="18" charset="0"/>
              </a:rPr>
              <a:t>full </a:t>
            </a:r>
            <a:r>
              <a:rPr lang="en-US" sz="1600" dirty="0">
                <a:solidFill>
                  <a:prstClr val="black"/>
                </a:solidFill>
                <a:latin typeface="Garamond" pitchFamily="18" charset="0"/>
              </a:rPr>
              <a:t>trajectories can be tedious and </a:t>
            </a:r>
            <a:r>
              <a:rPr lang="en-US" sz="1600" dirty="0" smtClean="0">
                <a:solidFill>
                  <a:prstClr val="black"/>
                </a:solidFill>
                <a:latin typeface="Garamond" pitchFamily="18" charset="0"/>
              </a:rPr>
              <a:t>sometimes impractical</a:t>
            </a:r>
            <a:r>
              <a:rPr lang="en-US" sz="1600" dirty="0">
                <a:solidFill>
                  <a:prstClr val="black"/>
                </a:solidFill>
                <a:latin typeface="Garamond" pitchFamily="18" charset="0"/>
              </a:rPr>
              <a:t>.</a:t>
            </a:r>
            <a:endParaRPr lang="en-US" sz="1600" b="1" dirty="0">
              <a:solidFill>
                <a:prstClr val="black"/>
              </a:solidFill>
              <a:latin typeface="Garamond" pitchFamily="18" charset="0"/>
            </a:endParaRPr>
          </a:p>
        </p:txBody>
      </p:sp>
      <p:pic>
        <p:nvPicPr>
          <p:cNvPr id="82950" name="Picture 34" descr="environment2.png"/>
          <p:cNvPicPr>
            <a:picLocks noChangeAspect="1"/>
          </p:cNvPicPr>
          <p:nvPr/>
        </p:nvPicPr>
        <p:blipFill>
          <a:blip r:embed="rId3" cstate="print">
            <a:lum bright="62000" contrast="100000"/>
          </a:blip>
          <a:srcRect/>
          <a:stretch>
            <a:fillRect/>
          </a:stretch>
        </p:blipFill>
        <p:spPr bwMode="auto">
          <a:xfrm>
            <a:off x="2829093" y="3085225"/>
            <a:ext cx="2845256" cy="1533251"/>
          </a:xfrm>
          <a:prstGeom prst="rect">
            <a:avLst/>
          </a:prstGeom>
          <a:noFill/>
          <a:ln w="9525">
            <a:noFill/>
            <a:miter lim="800000"/>
            <a:headEnd/>
            <a:tailEnd/>
          </a:ln>
        </p:spPr>
      </p:pic>
      <p:sp>
        <p:nvSpPr>
          <p:cNvPr id="43" name="Rectangle 52"/>
          <p:cNvSpPr>
            <a:spLocks noChangeArrowheads="1"/>
          </p:cNvSpPr>
          <p:nvPr/>
        </p:nvSpPr>
        <p:spPr bwMode="auto">
          <a:xfrm>
            <a:off x="2133600" y="4705350"/>
            <a:ext cx="4516040" cy="307777"/>
          </a:xfrm>
          <a:prstGeom prst="rect">
            <a:avLst/>
          </a:prstGeom>
          <a:noFill/>
          <a:ln w="9525">
            <a:noFill/>
            <a:miter lim="800000"/>
            <a:headEnd/>
            <a:tailEnd/>
          </a:ln>
        </p:spPr>
        <p:txBody>
          <a:bodyPr wrap="square">
            <a:spAutoFit/>
          </a:bodyPr>
          <a:lstStyle/>
          <a:p>
            <a:pPr eaLnBrk="0" hangingPunct="0">
              <a:defRPr/>
            </a:pPr>
            <a:r>
              <a:rPr lang="en-US" sz="1400" dirty="0" smtClean="0">
                <a:solidFill>
                  <a:prstClr val="black"/>
                </a:solidFill>
                <a:latin typeface="Garamond" pitchFamily="18" charset="0"/>
              </a:rPr>
              <a:t>Teaching tactical battle micromanagement via demonstrations</a:t>
            </a:r>
            <a:endParaRPr lang="en-US" sz="1400" dirty="0">
              <a:solidFill>
                <a:prstClr val="black"/>
              </a:solidFill>
              <a:latin typeface="Garamond" pitchFamily="18" charset="0"/>
            </a:endParaRPr>
          </a:p>
        </p:txBody>
      </p:sp>
      <p:grpSp>
        <p:nvGrpSpPr>
          <p:cNvPr id="5" name="Group 4"/>
          <p:cNvGrpSpPr/>
          <p:nvPr/>
        </p:nvGrpSpPr>
        <p:grpSpPr>
          <a:xfrm>
            <a:off x="-174625" y="590563"/>
            <a:ext cx="8966202" cy="1929995"/>
            <a:chOff x="-174625" y="590563"/>
            <a:chExt cx="8966202" cy="1929995"/>
          </a:xfrm>
        </p:grpSpPr>
        <p:grpSp>
          <p:nvGrpSpPr>
            <p:cNvPr id="425" name="Group 102"/>
            <p:cNvGrpSpPr>
              <a:grpSpLocks/>
            </p:cNvGrpSpPr>
            <p:nvPr/>
          </p:nvGrpSpPr>
          <p:grpSpPr bwMode="auto">
            <a:xfrm>
              <a:off x="1219221" y="590563"/>
              <a:ext cx="6416675" cy="1655101"/>
              <a:chOff x="1219200" y="773747"/>
              <a:chExt cx="6416675" cy="2206167"/>
            </a:xfrm>
          </p:grpSpPr>
          <p:pic>
            <p:nvPicPr>
              <p:cNvPr id="426" name="Picture 2" descr="$\hat{\pi}:S \mapsto A$">
                <a:hlinkClick r:id="rId4"/>
              </p:cNvPr>
              <p:cNvPicPr>
                <a:picLocks noChangeAspect="1" noChangeArrowheads="1"/>
              </p:cNvPicPr>
              <p:nvPr/>
            </p:nvPicPr>
            <p:blipFill>
              <a:blip r:embed="rId5"/>
              <a:srcRect/>
              <a:stretch>
                <a:fillRect/>
              </a:stretch>
            </p:blipFill>
            <p:spPr bwMode="auto">
              <a:xfrm>
                <a:off x="6243638" y="2130426"/>
                <a:ext cx="1131887" cy="187325"/>
              </a:xfrm>
              <a:prstGeom prst="rect">
                <a:avLst/>
              </a:prstGeom>
              <a:noFill/>
              <a:ln w="9525">
                <a:noFill/>
                <a:miter lim="800000"/>
                <a:headEnd/>
                <a:tailEnd/>
              </a:ln>
            </p:spPr>
          </p:pic>
          <p:grpSp>
            <p:nvGrpSpPr>
              <p:cNvPr id="427" name="Group 25"/>
              <p:cNvGrpSpPr>
                <a:grpSpLocks/>
              </p:cNvGrpSpPr>
              <p:nvPr/>
            </p:nvGrpSpPr>
            <p:grpSpPr bwMode="auto">
              <a:xfrm>
                <a:off x="1219200" y="2038351"/>
                <a:ext cx="6416675" cy="941387"/>
                <a:chOff x="1050351" y="1725471"/>
                <a:chExt cx="6417249" cy="941529"/>
              </a:xfrm>
            </p:grpSpPr>
            <p:cxnSp>
              <p:nvCxnSpPr>
                <p:cNvPr id="484" name="Straight Arrow Connector 483"/>
                <p:cNvCxnSpPr/>
                <p:nvPr/>
              </p:nvCxnSpPr>
              <p:spPr>
                <a:xfrm>
                  <a:off x="1050351" y="2133673"/>
                  <a:ext cx="2429092" cy="111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5" name="Rectangle 484"/>
                <p:cNvSpPr/>
                <p:nvPr/>
              </p:nvSpPr>
              <p:spPr bwMode="auto">
                <a:xfrm>
                  <a:off x="3479443" y="1725741"/>
                  <a:ext cx="2302081" cy="838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rPr>
                    <a:t>Machine</a:t>
                  </a:r>
                </a:p>
                <a:p>
                  <a:pPr algn="ctr" eaLnBrk="0" hangingPunct="0">
                    <a:defRPr/>
                  </a:pPr>
                  <a:r>
                    <a:rPr lang="en-US" sz="1400" b="1" dirty="0">
                      <a:solidFill>
                        <a:prstClr val="black"/>
                      </a:solidFill>
                    </a:rPr>
                    <a:t>Learning</a:t>
                  </a:r>
                </a:p>
                <a:p>
                  <a:pPr algn="ctr" eaLnBrk="0" hangingPunct="0">
                    <a:defRPr/>
                  </a:pPr>
                  <a:r>
                    <a:rPr lang="en-US" sz="1400" b="1" dirty="0">
                      <a:solidFill>
                        <a:prstClr val="black"/>
                      </a:solidFill>
                    </a:rPr>
                    <a:t>Algorithm</a:t>
                  </a:r>
                </a:p>
              </p:txBody>
            </p:sp>
            <p:cxnSp>
              <p:nvCxnSpPr>
                <p:cNvPr id="486" name="Straight Arrow Connector 485"/>
                <p:cNvCxnSpPr/>
                <p:nvPr/>
              </p:nvCxnSpPr>
              <p:spPr>
                <a:xfrm>
                  <a:off x="5791050" y="2140022"/>
                  <a:ext cx="167655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7" name="Rectangular Callout 486"/>
                <p:cNvSpPr/>
                <p:nvPr/>
              </p:nvSpPr>
              <p:spPr>
                <a:xfrm>
                  <a:off x="6019670" y="2362242"/>
                  <a:ext cx="1143102" cy="304758"/>
                </a:xfrm>
                <a:prstGeom prst="wedgeRectCallout">
                  <a:avLst>
                    <a:gd name="adj1" fmla="val -36000"/>
                    <a:gd name="adj2" fmla="val -14619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0000"/>
                      </a:solidFill>
                      <a:cs typeface="Arial" charset="0"/>
                    </a:rPr>
                    <a:t>Policy</a:t>
                  </a:r>
                </a:p>
              </p:txBody>
            </p:sp>
          </p:grpSp>
          <p:sp>
            <p:nvSpPr>
              <p:cNvPr id="428" name="Rectangle 52"/>
              <p:cNvSpPr>
                <a:spLocks noChangeArrowheads="1"/>
              </p:cNvSpPr>
              <p:nvPr/>
            </p:nvSpPr>
            <p:spPr bwMode="auto">
              <a:xfrm>
                <a:off x="1555750" y="2487613"/>
                <a:ext cx="1341906" cy="492301"/>
              </a:xfrm>
              <a:prstGeom prst="rect">
                <a:avLst/>
              </a:prstGeom>
              <a:noFill/>
              <a:ln w="9525">
                <a:noFill/>
                <a:miter lim="800000"/>
                <a:headEnd/>
                <a:tailEnd/>
              </a:ln>
            </p:spPr>
            <p:txBody>
              <a:bodyPr wrap="none">
                <a:spAutoFit/>
              </a:bodyPr>
              <a:lstStyle/>
              <a:p>
                <a:pPr eaLnBrk="0" hangingPunct="0"/>
                <a:r>
                  <a:rPr lang="en-US" sz="1800" b="1" i="1" dirty="0">
                    <a:solidFill>
                      <a:srgbClr val="000000"/>
                    </a:solidFill>
                    <a:latin typeface="Garamond" pitchFamily="18" charset="0"/>
                    <a:ea typeface="+mn-ea"/>
                    <a:cs typeface="Arial" charset="0"/>
                  </a:rPr>
                  <a:t>Trajectories</a:t>
                </a:r>
              </a:p>
            </p:txBody>
          </p:sp>
          <p:grpSp>
            <p:nvGrpSpPr>
              <p:cNvPr id="429" name="Group 97"/>
              <p:cNvGrpSpPr>
                <a:grpSpLocks/>
              </p:cNvGrpSpPr>
              <p:nvPr/>
            </p:nvGrpSpPr>
            <p:grpSpPr bwMode="auto">
              <a:xfrm>
                <a:off x="1375410" y="773747"/>
                <a:ext cx="2194560" cy="1645920"/>
                <a:chOff x="1375410" y="773747"/>
                <a:chExt cx="2194560" cy="1645920"/>
              </a:xfrm>
            </p:grpSpPr>
            <p:grpSp>
              <p:nvGrpSpPr>
                <p:cNvPr id="430" name="Group 100"/>
                <p:cNvGrpSpPr>
                  <a:grpSpLocks/>
                </p:cNvGrpSpPr>
                <p:nvPr/>
              </p:nvGrpSpPr>
              <p:grpSpPr bwMode="auto">
                <a:xfrm>
                  <a:off x="1375410" y="773747"/>
                  <a:ext cx="2194560" cy="1645920"/>
                  <a:chOff x="3391257" y="906517"/>
                  <a:chExt cx="2157010" cy="1387803"/>
                </a:xfrm>
              </p:grpSpPr>
              <p:grpSp>
                <p:nvGrpSpPr>
                  <p:cNvPr id="435" name="Group 47"/>
                  <p:cNvGrpSpPr>
                    <a:grpSpLocks/>
                  </p:cNvGrpSpPr>
                  <p:nvPr/>
                </p:nvGrpSpPr>
                <p:grpSpPr bwMode="auto">
                  <a:xfrm>
                    <a:off x="3428037" y="906517"/>
                    <a:ext cx="2120230" cy="245960"/>
                    <a:chOff x="1117598" y="3587179"/>
                    <a:chExt cx="2463570" cy="303760"/>
                  </a:xfrm>
                </p:grpSpPr>
                <p:sp>
                  <p:nvSpPr>
                    <p:cNvPr id="473" name="Oval 7"/>
                    <p:cNvSpPr/>
                    <p:nvPr/>
                  </p:nvSpPr>
                  <p:spPr bwMode="auto">
                    <a:xfrm>
                      <a:off x="1117649" y="3646673"/>
                      <a:ext cx="183115"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474" name="Straight Arrow Connector 473"/>
                    <p:cNvCxnSpPr/>
                    <p:nvPr/>
                  </p:nvCxnSpPr>
                  <p:spPr bwMode="auto">
                    <a:xfrm flipV="1">
                      <a:off x="1300764" y="3687989"/>
                      <a:ext cx="346284" cy="4792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5" name="Oval 474"/>
                    <p:cNvSpPr/>
                    <p:nvPr/>
                  </p:nvSpPr>
                  <p:spPr bwMode="auto">
                    <a:xfrm>
                      <a:off x="1637984" y="3587179"/>
                      <a:ext cx="183113"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476" name="Oval 475"/>
                    <p:cNvSpPr/>
                    <p:nvPr/>
                  </p:nvSpPr>
                  <p:spPr bwMode="auto">
                    <a:xfrm>
                      <a:off x="2053163" y="3697904"/>
                      <a:ext cx="183115" cy="18344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477" name="Straight Arrow Connector 97"/>
                    <p:cNvCxnSpPr>
                      <a:cxnSpLocks noChangeShapeType="1"/>
                      <a:stCxn id="475" idx="5"/>
                      <a:endCxn id="476"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478" name="Oval 477"/>
                    <p:cNvSpPr/>
                    <p:nvPr/>
                  </p:nvSpPr>
                  <p:spPr bwMode="auto">
                    <a:xfrm>
                      <a:off x="2446587" y="3702863"/>
                      <a:ext cx="184927"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479" name="Straight Arrow Connector 99"/>
                    <p:cNvCxnSpPr>
                      <a:cxnSpLocks noChangeShapeType="1"/>
                      <a:stCxn id="476" idx="6"/>
                      <a:endCxn id="478"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480" name="Straight Arrow Connector 100"/>
                    <p:cNvCxnSpPr>
                      <a:cxnSpLocks noChangeShapeType="1"/>
                      <a:stCxn id="478"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481" name="Picture 14" descr="$\ldots$">
                      <a:hlinkClick r:id="rId6"/>
                    </p:cNvPr>
                    <p:cNvPicPr>
                      <a:picLocks noChangeAspect="1" noChangeArrowheads="1"/>
                    </p:cNvPicPr>
                    <p:nvPr/>
                  </p:nvPicPr>
                  <p:blipFill>
                    <a:blip r:embed="rId7"/>
                    <a:srcRect/>
                    <a:stretch>
                      <a:fillRect/>
                    </a:stretch>
                  </p:blipFill>
                  <p:spPr bwMode="auto">
                    <a:xfrm>
                      <a:off x="2858812" y="3780234"/>
                      <a:ext cx="274320" cy="33348"/>
                    </a:xfrm>
                    <a:prstGeom prst="rect">
                      <a:avLst/>
                    </a:prstGeom>
                    <a:noFill/>
                    <a:ln w="9525">
                      <a:noFill/>
                      <a:miter lim="800000"/>
                      <a:headEnd/>
                      <a:tailEnd/>
                    </a:ln>
                  </p:spPr>
                </p:pic>
                <p:cxnSp>
                  <p:nvCxnSpPr>
                    <p:cNvPr id="482" name="Straight Arrow Connector 102"/>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483" name="Oval 482"/>
                    <p:cNvSpPr/>
                    <p:nvPr/>
                  </p:nvSpPr>
                  <p:spPr bwMode="auto">
                    <a:xfrm>
                      <a:off x="3398417" y="3709473"/>
                      <a:ext cx="183115"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nvGrpSpPr>
                  <p:cNvPr id="436" name="Group 48"/>
                  <p:cNvGrpSpPr>
                    <a:grpSpLocks/>
                  </p:cNvGrpSpPr>
                  <p:nvPr/>
                </p:nvGrpSpPr>
                <p:grpSpPr bwMode="auto">
                  <a:xfrm>
                    <a:off x="3412277" y="1206057"/>
                    <a:ext cx="2120230" cy="245960"/>
                    <a:chOff x="1117598" y="3587179"/>
                    <a:chExt cx="2463570" cy="303760"/>
                  </a:xfrm>
                </p:grpSpPr>
                <p:sp>
                  <p:nvSpPr>
                    <p:cNvPr id="462" name="Oval 461"/>
                    <p:cNvSpPr/>
                    <p:nvPr/>
                  </p:nvSpPr>
                  <p:spPr bwMode="auto">
                    <a:xfrm>
                      <a:off x="1105140" y="3646931"/>
                      <a:ext cx="183113" cy="1834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463" name="Straight Arrow Connector 462"/>
                    <p:cNvCxnSpPr>
                      <a:stCxn id="462" idx="6"/>
                    </p:cNvCxnSpPr>
                    <p:nvPr/>
                  </p:nvCxnSpPr>
                  <p:spPr bwMode="auto">
                    <a:xfrm flipV="1">
                      <a:off x="1288254" y="3688246"/>
                      <a:ext cx="344472" cy="4957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4" name="Oval 463"/>
                    <p:cNvSpPr/>
                    <p:nvPr/>
                  </p:nvSpPr>
                  <p:spPr bwMode="auto">
                    <a:xfrm>
                      <a:off x="1625474" y="3589088"/>
                      <a:ext cx="184927"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465" name="Oval 464"/>
                    <p:cNvSpPr/>
                    <p:nvPr/>
                  </p:nvSpPr>
                  <p:spPr bwMode="auto">
                    <a:xfrm>
                      <a:off x="2053344" y="3699815"/>
                      <a:ext cx="183115"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466" name="Straight Arrow Connector 86"/>
                    <p:cNvCxnSpPr>
                      <a:cxnSpLocks noChangeShapeType="1"/>
                      <a:stCxn id="464" idx="5"/>
                      <a:endCxn id="465"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467" name="Oval 466"/>
                    <p:cNvSpPr/>
                    <p:nvPr/>
                  </p:nvSpPr>
                  <p:spPr bwMode="auto">
                    <a:xfrm>
                      <a:off x="2446768" y="3703120"/>
                      <a:ext cx="183113" cy="1834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468" name="Straight Arrow Connector 88"/>
                    <p:cNvCxnSpPr>
                      <a:cxnSpLocks noChangeShapeType="1"/>
                      <a:stCxn id="465" idx="6"/>
                      <a:endCxn id="467"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469" name="Straight Arrow Connector 89"/>
                    <p:cNvCxnSpPr>
                      <a:cxnSpLocks noChangeShapeType="1"/>
                      <a:stCxn id="467"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470" name="Picture 14" descr="$\ldots$">
                      <a:hlinkClick r:id="rId6"/>
                    </p:cNvPr>
                    <p:cNvPicPr>
                      <a:picLocks noChangeAspect="1" noChangeArrowheads="1"/>
                    </p:cNvPicPr>
                    <p:nvPr/>
                  </p:nvPicPr>
                  <p:blipFill>
                    <a:blip r:embed="rId7"/>
                    <a:srcRect/>
                    <a:stretch>
                      <a:fillRect/>
                    </a:stretch>
                  </p:blipFill>
                  <p:spPr bwMode="auto">
                    <a:xfrm>
                      <a:off x="2858812" y="3780234"/>
                      <a:ext cx="274320" cy="33348"/>
                    </a:xfrm>
                    <a:prstGeom prst="rect">
                      <a:avLst/>
                    </a:prstGeom>
                    <a:noFill/>
                    <a:ln w="9525">
                      <a:noFill/>
                      <a:miter lim="800000"/>
                      <a:headEnd/>
                      <a:tailEnd/>
                    </a:ln>
                  </p:spPr>
                </p:pic>
                <p:cxnSp>
                  <p:nvCxnSpPr>
                    <p:cNvPr id="471" name="Straight Arrow Connector 91"/>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472" name="Oval 471"/>
                    <p:cNvSpPr/>
                    <p:nvPr/>
                  </p:nvSpPr>
                  <p:spPr bwMode="auto">
                    <a:xfrm>
                      <a:off x="3400412" y="3709730"/>
                      <a:ext cx="183113" cy="1834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nvGrpSpPr>
                  <p:cNvPr id="437" name="Group 60"/>
                  <p:cNvGrpSpPr>
                    <a:grpSpLocks/>
                  </p:cNvGrpSpPr>
                  <p:nvPr/>
                </p:nvGrpSpPr>
                <p:grpSpPr bwMode="auto">
                  <a:xfrm>
                    <a:off x="3428037" y="1555676"/>
                    <a:ext cx="2120230" cy="289486"/>
                    <a:chOff x="1117598" y="3644979"/>
                    <a:chExt cx="2463570" cy="357515"/>
                  </a:xfrm>
                </p:grpSpPr>
                <p:sp>
                  <p:nvSpPr>
                    <p:cNvPr id="451" name="Oval 450"/>
                    <p:cNvSpPr/>
                    <p:nvPr/>
                  </p:nvSpPr>
                  <p:spPr bwMode="auto">
                    <a:xfrm>
                      <a:off x="1117649" y="3644792"/>
                      <a:ext cx="183115" cy="18344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452" name="Straight Arrow Connector 451"/>
                    <p:cNvCxnSpPr>
                      <a:stCxn id="451" idx="6"/>
                      <a:endCxn id="453" idx="2"/>
                    </p:cNvCxnSpPr>
                    <p:nvPr/>
                  </p:nvCxnSpPr>
                  <p:spPr bwMode="auto">
                    <a:xfrm>
                      <a:off x="1300764" y="3735687"/>
                      <a:ext cx="337220" cy="13716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3" name="Oval 452"/>
                    <p:cNvSpPr/>
                    <p:nvPr/>
                  </p:nvSpPr>
                  <p:spPr bwMode="auto">
                    <a:xfrm>
                      <a:off x="1637984" y="3781960"/>
                      <a:ext cx="183113"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454" name="Oval 453"/>
                    <p:cNvSpPr/>
                    <p:nvPr/>
                  </p:nvSpPr>
                  <p:spPr bwMode="auto">
                    <a:xfrm>
                      <a:off x="2053163" y="3697676"/>
                      <a:ext cx="183115"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455" name="Straight Arrow Connector 75"/>
                    <p:cNvCxnSpPr>
                      <a:cxnSpLocks noChangeShapeType="1"/>
                      <a:stCxn id="453" idx="5"/>
                      <a:endCxn id="454" idx="2"/>
                    </p:cNvCxnSpPr>
                    <p:nvPr/>
                  </p:nvCxnSpPr>
                  <p:spPr bwMode="auto">
                    <a:xfrm flipV="1">
                      <a:off x="1793945" y="3788990"/>
                      <a:ext cx="259052" cy="148994"/>
                    </a:xfrm>
                    <a:prstGeom prst="straightConnector1">
                      <a:avLst/>
                    </a:prstGeom>
                    <a:noFill/>
                    <a:ln w="15875" algn="ctr">
                      <a:solidFill>
                        <a:schemeClr val="tx1"/>
                      </a:solidFill>
                      <a:round/>
                      <a:headEnd/>
                      <a:tailEnd type="arrow" w="med" len="med"/>
                    </a:ln>
                  </p:spPr>
                </p:cxnSp>
                <p:sp>
                  <p:nvSpPr>
                    <p:cNvPr id="456" name="Oval 455"/>
                    <p:cNvSpPr/>
                    <p:nvPr/>
                  </p:nvSpPr>
                  <p:spPr bwMode="auto">
                    <a:xfrm>
                      <a:off x="2446587" y="3819970"/>
                      <a:ext cx="184927"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457" name="Straight Arrow Connector 77"/>
                    <p:cNvCxnSpPr>
                      <a:cxnSpLocks noChangeShapeType="1"/>
                      <a:stCxn id="454" idx="6"/>
                      <a:endCxn id="456" idx="2"/>
                    </p:cNvCxnSpPr>
                    <p:nvPr/>
                  </p:nvCxnSpPr>
                  <p:spPr bwMode="auto">
                    <a:xfrm>
                      <a:off x="2235878" y="3788975"/>
                      <a:ext cx="211250" cy="122078"/>
                    </a:xfrm>
                    <a:prstGeom prst="straightConnector1">
                      <a:avLst/>
                    </a:prstGeom>
                    <a:noFill/>
                    <a:ln w="15875" algn="ctr">
                      <a:solidFill>
                        <a:schemeClr val="tx1"/>
                      </a:solidFill>
                      <a:round/>
                      <a:headEnd/>
                      <a:tailEnd type="arrow" w="med" len="med"/>
                    </a:ln>
                  </p:spPr>
                </p:cxnSp>
                <p:cxnSp>
                  <p:nvCxnSpPr>
                    <p:cNvPr id="458" name="Straight Arrow Connector 78"/>
                    <p:cNvCxnSpPr>
                      <a:cxnSpLocks noChangeShapeType="1"/>
                      <a:stCxn id="456" idx="6"/>
                    </p:cNvCxnSpPr>
                    <p:nvPr/>
                  </p:nvCxnSpPr>
                  <p:spPr bwMode="auto">
                    <a:xfrm flipV="1">
                      <a:off x="2630009" y="3796902"/>
                      <a:ext cx="228802" cy="114151"/>
                    </a:xfrm>
                    <a:prstGeom prst="straightConnector1">
                      <a:avLst/>
                    </a:prstGeom>
                    <a:noFill/>
                    <a:ln w="15875" algn="ctr">
                      <a:solidFill>
                        <a:schemeClr val="tx1"/>
                      </a:solidFill>
                      <a:round/>
                      <a:headEnd/>
                      <a:tailEnd type="arrow" w="med" len="med"/>
                    </a:ln>
                  </p:spPr>
                </p:cxnSp>
                <p:pic>
                  <p:nvPicPr>
                    <p:cNvPr id="459" name="Picture 14" descr="$\ldots$">
                      <a:hlinkClick r:id="rId6"/>
                    </p:cNvPr>
                    <p:cNvPicPr>
                      <a:picLocks noChangeAspect="1" noChangeArrowheads="1"/>
                    </p:cNvPicPr>
                    <p:nvPr/>
                  </p:nvPicPr>
                  <p:blipFill>
                    <a:blip r:embed="rId7"/>
                    <a:srcRect/>
                    <a:stretch>
                      <a:fillRect/>
                    </a:stretch>
                  </p:blipFill>
                  <p:spPr bwMode="auto">
                    <a:xfrm>
                      <a:off x="2858812" y="3780234"/>
                      <a:ext cx="274320" cy="33348"/>
                    </a:xfrm>
                    <a:prstGeom prst="rect">
                      <a:avLst/>
                    </a:prstGeom>
                    <a:noFill/>
                    <a:ln w="9525">
                      <a:noFill/>
                      <a:miter lim="800000"/>
                      <a:headEnd/>
                      <a:tailEnd/>
                    </a:ln>
                  </p:spPr>
                </p:pic>
                <p:cxnSp>
                  <p:nvCxnSpPr>
                    <p:cNvPr id="460" name="Straight Arrow Connector 80"/>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461" name="Oval 460"/>
                    <p:cNvSpPr/>
                    <p:nvPr/>
                  </p:nvSpPr>
                  <p:spPr bwMode="auto">
                    <a:xfrm>
                      <a:off x="3398417" y="3707591"/>
                      <a:ext cx="183115" cy="18344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pic>
                <p:nvPicPr>
                  <p:cNvPr id="438" name="Picture 14" descr="$\ldots$">
                    <a:hlinkClick r:id="rId6"/>
                  </p:cNvPr>
                  <p:cNvPicPr>
                    <a:picLocks noChangeAspect="1" noChangeArrowheads="1"/>
                  </p:cNvPicPr>
                  <p:nvPr/>
                </p:nvPicPr>
                <p:blipFill>
                  <a:blip r:embed="rId7" cstate="print"/>
                  <a:srcRect/>
                  <a:stretch>
                    <a:fillRect/>
                  </a:stretch>
                </p:blipFill>
                <p:spPr bwMode="auto">
                  <a:xfrm>
                    <a:off x="4320426" y="1952008"/>
                    <a:ext cx="236089" cy="27002"/>
                  </a:xfrm>
                  <a:prstGeom prst="rect">
                    <a:avLst/>
                  </a:prstGeom>
                  <a:noFill/>
                  <a:ln w="9525">
                    <a:noFill/>
                    <a:miter lim="800000"/>
                    <a:headEnd/>
                    <a:tailEnd/>
                  </a:ln>
                  <a:scene3d>
                    <a:camera prst="orthographicFront">
                      <a:rot lat="0" lon="0" rev="5400000"/>
                    </a:camera>
                    <a:lightRig rig="threePt" dir="t"/>
                  </a:scene3d>
                </p:spPr>
              </p:pic>
              <p:grpSp>
                <p:nvGrpSpPr>
                  <p:cNvPr id="439" name="Group 87"/>
                  <p:cNvGrpSpPr>
                    <a:grpSpLocks/>
                  </p:cNvGrpSpPr>
                  <p:nvPr/>
                </p:nvGrpSpPr>
                <p:grpSpPr bwMode="auto">
                  <a:xfrm>
                    <a:off x="3391257" y="2048360"/>
                    <a:ext cx="2120230" cy="245960"/>
                    <a:chOff x="1117598" y="3587179"/>
                    <a:chExt cx="2463570" cy="303760"/>
                  </a:xfrm>
                </p:grpSpPr>
                <p:sp>
                  <p:nvSpPr>
                    <p:cNvPr id="440" name="Oval 439"/>
                    <p:cNvSpPr/>
                    <p:nvPr/>
                  </p:nvSpPr>
                  <p:spPr bwMode="auto">
                    <a:xfrm>
                      <a:off x="1116873" y="3646188"/>
                      <a:ext cx="183115"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441" name="Straight Arrow Connector 440"/>
                    <p:cNvCxnSpPr>
                      <a:stCxn id="440" idx="6"/>
                    </p:cNvCxnSpPr>
                    <p:nvPr/>
                  </p:nvCxnSpPr>
                  <p:spPr bwMode="auto">
                    <a:xfrm flipV="1">
                      <a:off x="1299987" y="3687504"/>
                      <a:ext cx="344472" cy="4792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2" name="Oval 441"/>
                    <p:cNvSpPr/>
                    <p:nvPr/>
                  </p:nvSpPr>
                  <p:spPr bwMode="auto">
                    <a:xfrm>
                      <a:off x="1637207" y="3586694"/>
                      <a:ext cx="181301"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443" name="Oval 442"/>
                    <p:cNvSpPr/>
                    <p:nvPr/>
                  </p:nvSpPr>
                  <p:spPr bwMode="auto">
                    <a:xfrm>
                      <a:off x="2052386" y="3697420"/>
                      <a:ext cx="181301" cy="1834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444" name="Straight Arrow Connector 64"/>
                    <p:cNvCxnSpPr>
                      <a:cxnSpLocks noChangeShapeType="1"/>
                      <a:stCxn id="442" idx="5"/>
                      <a:endCxn id="443"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445" name="Oval 444"/>
                    <p:cNvSpPr/>
                    <p:nvPr/>
                  </p:nvSpPr>
                  <p:spPr bwMode="auto">
                    <a:xfrm>
                      <a:off x="2445810" y="3702378"/>
                      <a:ext cx="184927"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446" name="Straight Arrow Connector 66"/>
                    <p:cNvCxnSpPr>
                      <a:cxnSpLocks noChangeShapeType="1"/>
                      <a:stCxn id="443" idx="6"/>
                      <a:endCxn id="445"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447" name="Straight Arrow Connector 67"/>
                    <p:cNvCxnSpPr>
                      <a:cxnSpLocks noChangeShapeType="1"/>
                      <a:stCxn id="445"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448" name="Picture 14" descr="$\ldots$">
                      <a:hlinkClick r:id="rId6"/>
                    </p:cNvPr>
                    <p:cNvPicPr>
                      <a:picLocks noChangeAspect="1" noChangeArrowheads="1"/>
                    </p:cNvPicPr>
                    <p:nvPr/>
                  </p:nvPicPr>
                  <p:blipFill>
                    <a:blip r:embed="rId7"/>
                    <a:srcRect/>
                    <a:stretch>
                      <a:fillRect/>
                    </a:stretch>
                  </p:blipFill>
                  <p:spPr bwMode="auto">
                    <a:xfrm>
                      <a:off x="2858812" y="3780234"/>
                      <a:ext cx="274320" cy="33348"/>
                    </a:xfrm>
                    <a:prstGeom prst="rect">
                      <a:avLst/>
                    </a:prstGeom>
                    <a:noFill/>
                    <a:ln w="9525">
                      <a:noFill/>
                      <a:miter lim="800000"/>
                      <a:headEnd/>
                      <a:tailEnd/>
                    </a:ln>
                  </p:spPr>
                </p:pic>
                <p:cxnSp>
                  <p:nvCxnSpPr>
                    <p:cNvPr id="449" name="Straight Arrow Connector 69"/>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450" name="Oval 449"/>
                    <p:cNvSpPr/>
                    <p:nvPr/>
                  </p:nvSpPr>
                  <p:spPr bwMode="auto">
                    <a:xfrm>
                      <a:off x="3397640" y="3708988"/>
                      <a:ext cx="183115" cy="18178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pic>
              <p:nvPicPr>
                <p:cNvPr id="431" name="Picture 91" descr="$s_1$">
                  <a:hlinkClick r:id="rId8"/>
                </p:cNvPr>
                <p:cNvPicPr>
                  <a:picLocks noChangeAspect="1" noChangeArrowheads="1"/>
                </p:cNvPicPr>
                <p:nvPr/>
              </p:nvPicPr>
              <p:blipFill>
                <a:blip r:embed="rId9"/>
                <a:srcRect/>
                <a:stretch>
                  <a:fillRect/>
                </a:stretch>
              </p:blipFill>
              <p:spPr bwMode="auto">
                <a:xfrm>
                  <a:off x="1421447" y="880924"/>
                  <a:ext cx="140970" cy="91440"/>
                </a:xfrm>
                <a:prstGeom prst="rect">
                  <a:avLst/>
                </a:prstGeom>
                <a:noFill/>
                <a:ln w="9525">
                  <a:noFill/>
                  <a:miter lim="800000"/>
                  <a:headEnd/>
                  <a:tailEnd/>
                </a:ln>
              </p:spPr>
            </p:pic>
            <p:pic>
              <p:nvPicPr>
                <p:cNvPr id="432" name="Picture 93" descr="$a_1$">
                  <a:hlinkClick r:id="rId10"/>
                </p:cNvPr>
                <p:cNvPicPr>
                  <a:picLocks noChangeAspect="1" noChangeArrowheads="1"/>
                </p:cNvPicPr>
                <p:nvPr/>
              </p:nvPicPr>
              <p:blipFill>
                <a:blip r:embed="rId11"/>
                <a:srcRect/>
                <a:stretch>
                  <a:fillRect/>
                </a:stretch>
              </p:blipFill>
              <p:spPr bwMode="auto">
                <a:xfrm>
                  <a:off x="1622425" y="773747"/>
                  <a:ext cx="156210" cy="91440"/>
                </a:xfrm>
                <a:prstGeom prst="rect">
                  <a:avLst/>
                </a:prstGeom>
                <a:noFill/>
                <a:ln w="9525">
                  <a:noFill/>
                  <a:miter lim="800000"/>
                  <a:headEnd/>
                  <a:tailEnd/>
                </a:ln>
              </p:spPr>
            </p:pic>
            <p:pic>
              <p:nvPicPr>
                <p:cNvPr id="433" name="Picture 95" descr="$a_2$">
                  <a:hlinkClick r:id="rId12"/>
                </p:cNvPr>
                <p:cNvPicPr>
                  <a:picLocks noChangeAspect="1" noChangeArrowheads="1"/>
                </p:cNvPicPr>
                <p:nvPr/>
              </p:nvPicPr>
              <p:blipFill>
                <a:blip r:embed="rId13"/>
                <a:srcRect/>
                <a:stretch>
                  <a:fillRect/>
                </a:stretch>
              </p:blipFill>
              <p:spPr bwMode="auto">
                <a:xfrm>
                  <a:off x="2065510" y="804227"/>
                  <a:ext cx="156210" cy="91440"/>
                </a:xfrm>
                <a:prstGeom prst="rect">
                  <a:avLst/>
                </a:prstGeom>
                <a:noFill/>
                <a:ln w="9525">
                  <a:noFill/>
                  <a:miter lim="800000"/>
                  <a:headEnd/>
                  <a:tailEnd/>
                </a:ln>
              </p:spPr>
            </p:pic>
            <p:pic>
              <p:nvPicPr>
                <p:cNvPr id="434" name="Picture 97" descr="$s_2$">
                  <a:hlinkClick r:id="rId14"/>
                </p:cNvPr>
                <p:cNvPicPr>
                  <a:picLocks noChangeAspect="1" noChangeArrowheads="1"/>
                </p:cNvPicPr>
                <p:nvPr/>
              </p:nvPicPr>
              <p:blipFill>
                <a:blip r:embed="rId15"/>
                <a:srcRect/>
                <a:stretch>
                  <a:fillRect/>
                </a:stretch>
              </p:blipFill>
              <p:spPr bwMode="auto">
                <a:xfrm>
                  <a:off x="1876743" y="812467"/>
                  <a:ext cx="140970" cy="91440"/>
                </a:xfrm>
                <a:prstGeom prst="rect">
                  <a:avLst/>
                </a:prstGeom>
                <a:noFill/>
                <a:ln w="9525">
                  <a:noFill/>
                  <a:miter lim="800000"/>
                  <a:headEnd/>
                  <a:tailEnd/>
                </a:ln>
              </p:spPr>
            </p:pic>
          </p:grpSp>
        </p:grpSp>
        <p:grpSp>
          <p:nvGrpSpPr>
            <p:cNvPr id="488" name="Group 487"/>
            <p:cNvGrpSpPr/>
            <p:nvPr/>
          </p:nvGrpSpPr>
          <p:grpSpPr>
            <a:xfrm>
              <a:off x="-174625" y="1193012"/>
              <a:ext cx="1895475" cy="1298018"/>
              <a:chOff x="-174625" y="1193012"/>
              <a:chExt cx="1895475" cy="1298018"/>
            </a:xfrm>
          </p:grpSpPr>
          <p:grpSp>
            <p:nvGrpSpPr>
              <p:cNvPr id="489" name="Group 20"/>
              <p:cNvGrpSpPr>
                <a:grpSpLocks/>
              </p:cNvGrpSpPr>
              <p:nvPr/>
            </p:nvGrpSpPr>
            <p:grpSpPr bwMode="auto">
              <a:xfrm>
                <a:off x="-174625" y="1193012"/>
                <a:ext cx="1895475" cy="1257299"/>
                <a:chOff x="-238539" y="1752600"/>
                <a:chExt cx="1895475" cy="1676400"/>
              </a:xfrm>
            </p:grpSpPr>
            <p:sp>
              <p:nvSpPr>
                <p:cNvPr id="491" name="Rectangle 490"/>
                <p:cNvSpPr/>
                <p:nvPr/>
              </p:nvSpPr>
              <p:spPr bwMode="auto">
                <a:xfrm>
                  <a:off x="-238539" y="2749550"/>
                  <a:ext cx="1895475" cy="679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latin typeface="Garamond" pitchFamily="18" charset="0"/>
                    </a:rPr>
                    <a:t>Teacher</a:t>
                  </a:r>
                  <a:endParaRPr lang="en-US" sz="1400" b="1" dirty="0">
                    <a:solidFill>
                      <a:prstClr val="white"/>
                    </a:solidFill>
                    <a:latin typeface="Garamond" pitchFamily="18" charset="0"/>
                  </a:endParaRPr>
                </a:p>
              </p:txBody>
            </p:sp>
            <p:pic>
              <p:nvPicPr>
                <p:cNvPr id="492" name="Picture 27" descr="teacher.jpg"/>
                <p:cNvPicPr>
                  <a:picLocks noChangeAspect="1"/>
                </p:cNvPicPr>
                <p:nvPr/>
              </p:nvPicPr>
              <p:blipFill>
                <a:blip r:embed="rId16"/>
                <a:srcRect/>
                <a:stretch>
                  <a:fillRect/>
                </a:stretch>
              </p:blipFill>
              <p:spPr bwMode="auto">
                <a:xfrm>
                  <a:off x="0" y="1752600"/>
                  <a:ext cx="1089025" cy="1141413"/>
                </a:xfrm>
                <a:prstGeom prst="rect">
                  <a:avLst/>
                </a:prstGeom>
                <a:noFill/>
                <a:ln w="9525">
                  <a:noFill/>
                  <a:miter lim="800000"/>
                  <a:headEnd/>
                  <a:tailEnd/>
                </a:ln>
              </p:spPr>
            </p:pic>
          </p:grpSp>
          <p:pic>
            <p:nvPicPr>
              <p:cNvPr id="490" name="Picture 101" descr="$\pi^*$">
                <a:hlinkClick r:id="rId17"/>
              </p:cNvPr>
              <p:cNvPicPr>
                <a:picLocks noChangeAspect="1" noChangeArrowheads="1"/>
              </p:cNvPicPr>
              <p:nvPr/>
            </p:nvPicPr>
            <p:blipFill>
              <a:blip r:embed="rId18"/>
              <a:srcRect/>
              <a:stretch>
                <a:fillRect/>
              </a:stretch>
            </p:blipFill>
            <p:spPr bwMode="auto">
              <a:xfrm>
                <a:off x="610235" y="2353870"/>
                <a:ext cx="237743" cy="137160"/>
              </a:xfrm>
              <a:prstGeom prst="rect">
                <a:avLst/>
              </a:prstGeom>
              <a:noFill/>
              <a:ln w="9525">
                <a:noFill/>
                <a:miter lim="800000"/>
                <a:headEnd/>
                <a:tailEnd/>
              </a:ln>
            </p:spPr>
          </p:pic>
        </p:grpSp>
        <p:grpSp>
          <p:nvGrpSpPr>
            <p:cNvPr id="493" name="Group 492"/>
            <p:cNvGrpSpPr/>
            <p:nvPr/>
          </p:nvGrpSpPr>
          <p:grpSpPr>
            <a:xfrm>
              <a:off x="7499352" y="1367790"/>
              <a:ext cx="1292225" cy="1152768"/>
              <a:chOff x="7499352" y="1367790"/>
              <a:chExt cx="1292225" cy="1152768"/>
            </a:xfrm>
          </p:grpSpPr>
          <p:sp>
            <p:nvSpPr>
              <p:cNvPr id="494" name="Rectangle 493"/>
              <p:cNvSpPr/>
              <p:nvPr/>
            </p:nvSpPr>
            <p:spPr bwMode="auto">
              <a:xfrm>
                <a:off x="7499352" y="2106221"/>
                <a:ext cx="1292225" cy="414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latin typeface="Garamond" pitchFamily="18" charset="0"/>
                  </a:rPr>
                  <a:t>Learner</a:t>
                </a:r>
                <a:endParaRPr lang="en-US" sz="1400" b="1" dirty="0">
                  <a:solidFill>
                    <a:prstClr val="white"/>
                  </a:solidFill>
                  <a:latin typeface="Garamond" pitchFamily="18" charset="0"/>
                </a:endParaRPr>
              </a:p>
            </p:txBody>
          </p:sp>
          <p:pic>
            <p:nvPicPr>
              <p:cNvPr id="495" name="Picture 3"/>
              <p:cNvPicPr>
                <a:picLocks noChangeAspect="1" noChangeArrowheads="1"/>
              </p:cNvPicPr>
              <p:nvPr/>
            </p:nvPicPr>
            <p:blipFill>
              <a:blip r:embed="rId19" cstate="print"/>
              <a:srcRect/>
              <a:stretch>
                <a:fillRect/>
              </a:stretch>
            </p:blipFill>
            <p:spPr bwMode="auto">
              <a:xfrm>
                <a:off x="7697620" y="1367790"/>
                <a:ext cx="900440" cy="822960"/>
              </a:xfrm>
              <a:prstGeom prst="rect">
                <a:avLst/>
              </a:prstGeom>
              <a:noFill/>
              <a:ln w="9525">
                <a:noFill/>
                <a:miter lim="800000"/>
                <a:headEnd/>
                <a:tailEnd/>
              </a:ln>
            </p:spPr>
          </p:pic>
        </p:grpSp>
      </p:grpSp>
      <p:sp>
        <p:nvSpPr>
          <p:cNvPr id="497" name="Rectangle 2"/>
          <p:cNvSpPr txBox="1">
            <a:spLocks noChangeArrowheads="1"/>
          </p:cNvSpPr>
          <p:nvPr/>
        </p:nvSpPr>
        <p:spPr>
          <a:xfrm>
            <a:off x="304800" y="-19050"/>
            <a:ext cx="8763000" cy="514350"/>
          </a:xfrm>
          <a:prstGeom prst="rect">
            <a:avLst/>
          </a:prstGeom>
          <a:ln>
            <a:noFill/>
          </a:ln>
        </p:spPr>
        <p:txBody>
          <a:bodyPr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2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Passive Imitation </a:t>
            </a:r>
            <a:r>
              <a:rPr lang="en-US" sz="32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Learning</a:t>
            </a:r>
          </a:p>
        </p:txBody>
      </p:sp>
    </p:spTree>
    <p:extLst>
      <p:ext uri="{BB962C8B-B14F-4D97-AF65-F5344CB8AC3E}">
        <p14:creationId xmlns:p14="http://schemas.microsoft.com/office/powerpoint/2010/main" val="1713416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75339" y="41020"/>
            <a:ext cx="7693733" cy="476942"/>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28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cs typeface="+mn-cs"/>
              </a:rPr>
              <a:t>Active Imitation </a:t>
            </a:r>
            <a:r>
              <a:rPr lang="en-US" sz="28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cs typeface="+mn-cs"/>
              </a:rPr>
              <a:t>Learning</a:t>
            </a:r>
            <a:endParaRPr lang="en-US" sz="28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cs typeface="+mn-cs"/>
            </a:endParaRPr>
          </a:p>
        </p:txBody>
      </p:sp>
      <p:grpSp>
        <p:nvGrpSpPr>
          <p:cNvPr id="2" name="Group 29"/>
          <p:cNvGrpSpPr>
            <a:grpSpLocks/>
          </p:cNvGrpSpPr>
          <p:nvPr/>
        </p:nvGrpSpPr>
        <p:grpSpPr bwMode="auto">
          <a:xfrm>
            <a:off x="544513" y="2961096"/>
            <a:ext cx="2462212" cy="887015"/>
            <a:chOff x="655638" y="4059238"/>
            <a:chExt cx="2133600" cy="969962"/>
          </a:xfrm>
        </p:grpSpPr>
        <p:cxnSp>
          <p:nvCxnSpPr>
            <p:cNvPr id="54" name="Straight Arrow Connector 53"/>
            <p:cNvCxnSpPr>
              <a:stCxn id="23" idx="0"/>
              <a:endCxn id="8" idx="2"/>
            </p:cNvCxnSpPr>
            <p:nvPr/>
          </p:nvCxnSpPr>
          <p:spPr bwMode="auto">
            <a:xfrm rot="16200000" flipV="1">
              <a:off x="1535926" y="4232682"/>
              <a:ext cx="360643" cy="137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655638" y="4419881"/>
              <a:ext cx="2133600" cy="6093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black"/>
                  </a:solidFill>
                </a:rPr>
                <a:t>Current Training data</a:t>
              </a:r>
            </a:p>
            <a:p>
              <a:pPr algn="ctr">
                <a:defRPr/>
              </a:pPr>
              <a:r>
                <a:rPr lang="en-US" sz="1600" b="1" dirty="0">
                  <a:solidFill>
                    <a:prstClr val="black"/>
                  </a:solidFill>
                </a:rPr>
                <a:t>(s, a) pairs</a:t>
              </a:r>
            </a:p>
          </p:txBody>
        </p:sp>
      </p:grpSp>
      <p:grpSp>
        <p:nvGrpSpPr>
          <p:cNvPr id="3" name="Group 31"/>
          <p:cNvGrpSpPr>
            <a:grpSpLocks/>
          </p:cNvGrpSpPr>
          <p:nvPr/>
        </p:nvGrpSpPr>
        <p:grpSpPr bwMode="auto">
          <a:xfrm>
            <a:off x="625475" y="742951"/>
            <a:ext cx="2133600" cy="1108472"/>
            <a:chOff x="625475" y="990955"/>
            <a:chExt cx="2133600" cy="1477608"/>
          </a:xfrm>
        </p:grpSpPr>
        <p:sp>
          <p:nvSpPr>
            <p:cNvPr id="35" name="Rectangle 34"/>
            <p:cNvSpPr/>
            <p:nvPr/>
          </p:nvSpPr>
          <p:spPr bwMode="auto">
            <a:xfrm>
              <a:off x="625475" y="990955"/>
              <a:ext cx="2133600" cy="9046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black"/>
                  </a:solidFill>
                </a:rPr>
                <a:t>Dynamics</a:t>
              </a:r>
            </a:p>
            <a:p>
              <a:pPr algn="ctr">
                <a:defRPr/>
              </a:pPr>
              <a:r>
                <a:rPr lang="en-US" sz="1400" b="1" dirty="0">
                  <a:solidFill>
                    <a:prstClr val="black"/>
                  </a:solidFill>
                </a:rPr>
                <a:t>Simulator</a:t>
              </a:r>
            </a:p>
            <a:p>
              <a:pPr algn="ctr">
                <a:defRPr/>
              </a:pPr>
              <a:r>
                <a:rPr lang="en-US" sz="1400" b="1" dirty="0">
                  <a:solidFill>
                    <a:prstClr val="black"/>
                  </a:solidFill>
                </a:rPr>
                <a:t>(No rewards)</a:t>
              </a:r>
            </a:p>
          </p:txBody>
        </p:sp>
        <p:cxnSp>
          <p:nvCxnSpPr>
            <p:cNvPr id="37" name="Straight Arrow Connector 36"/>
            <p:cNvCxnSpPr>
              <a:stCxn id="35" idx="2"/>
            </p:cNvCxnSpPr>
            <p:nvPr/>
          </p:nvCxnSpPr>
          <p:spPr bwMode="auto">
            <a:xfrm>
              <a:off x="1692275" y="1895613"/>
              <a:ext cx="15875" cy="5729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150" name="Group 25"/>
          <p:cNvGrpSpPr>
            <a:grpSpLocks/>
          </p:cNvGrpSpPr>
          <p:nvPr/>
        </p:nvGrpSpPr>
        <p:grpSpPr bwMode="auto">
          <a:xfrm>
            <a:off x="6791352" y="1885951"/>
            <a:ext cx="1895475" cy="1176338"/>
            <a:chOff x="-390939" y="-152400"/>
            <a:chExt cx="1895475" cy="1568670"/>
          </a:xfrm>
        </p:grpSpPr>
        <p:sp>
          <p:nvSpPr>
            <p:cNvPr id="27" name="Rectangle 26"/>
            <p:cNvSpPr/>
            <p:nvPr/>
          </p:nvSpPr>
          <p:spPr bwMode="auto">
            <a:xfrm>
              <a:off x="-390939" y="736725"/>
              <a:ext cx="1895475" cy="679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latin typeface="Garamond" pitchFamily="18" charset="0"/>
                </a:rPr>
                <a:t>Teacher</a:t>
              </a:r>
              <a:endParaRPr lang="en-US" sz="1400" b="1" dirty="0">
                <a:solidFill>
                  <a:prstClr val="white"/>
                </a:solidFill>
                <a:latin typeface="Garamond" pitchFamily="18" charset="0"/>
              </a:endParaRPr>
            </a:p>
          </p:txBody>
        </p:sp>
        <p:pic>
          <p:nvPicPr>
            <p:cNvPr id="6167" name="Picture 27" descr="teacher.jpg"/>
            <p:cNvPicPr>
              <a:picLocks noChangeAspect="1"/>
            </p:cNvPicPr>
            <p:nvPr/>
          </p:nvPicPr>
          <p:blipFill>
            <a:blip r:embed="rId3" cstate="print"/>
            <a:srcRect/>
            <a:stretch>
              <a:fillRect/>
            </a:stretch>
          </p:blipFill>
          <p:spPr bwMode="auto">
            <a:xfrm>
              <a:off x="-152400" y="-152400"/>
              <a:ext cx="1089025" cy="1141413"/>
            </a:xfrm>
            <a:prstGeom prst="rect">
              <a:avLst/>
            </a:prstGeom>
            <a:noFill/>
            <a:ln w="9525">
              <a:noFill/>
              <a:miter lim="800000"/>
              <a:headEnd/>
              <a:tailEnd/>
            </a:ln>
          </p:spPr>
        </p:pic>
      </p:grpSp>
      <p:sp>
        <p:nvSpPr>
          <p:cNvPr id="31" name="Rectangle 30"/>
          <p:cNvSpPr>
            <a:spLocks noChangeArrowheads="1"/>
          </p:cNvSpPr>
          <p:nvPr/>
        </p:nvSpPr>
        <p:spPr bwMode="auto">
          <a:xfrm>
            <a:off x="1721379" y="4288619"/>
            <a:ext cx="5946765" cy="369332"/>
          </a:xfrm>
          <a:prstGeom prst="rect">
            <a:avLst/>
          </a:prstGeom>
          <a:noFill/>
          <a:ln w="9525">
            <a:noFill/>
            <a:miter lim="800000"/>
            <a:headEnd/>
            <a:tailEnd/>
          </a:ln>
        </p:spPr>
        <p:txBody>
          <a:bodyPr wrap="square">
            <a:spAutoFit/>
          </a:bodyPr>
          <a:lstStyle/>
          <a:p>
            <a:pPr eaLnBrk="0" hangingPunct="0">
              <a:defRPr/>
            </a:pPr>
            <a:r>
              <a:rPr lang="en-US" sz="1800" b="1" dirty="0">
                <a:solidFill>
                  <a:srgbClr val="FF0000"/>
                </a:solidFill>
                <a:latin typeface="Garamond" pitchFamily="18" charset="0"/>
                <a:cs typeface="+mn-cs"/>
              </a:rPr>
              <a:t>GOAL:</a:t>
            </a:r>
            <a:r>
              <a:rPr lang="en-US" sz="1800" b="1" dirty="0">
                <a:solidFill>
                  <a:prstClr val="black"/>
                </a:solidFill>
                <a:latin typeface="Garamond" pitchFamily="18" charset="0"/>
                <a:cs typeface="+mn-cs"/>
              </a:rPr>
              <a:t> </a:t>
            </a:r>
            <a:r>
              <a:rPr lang="en-US" sz="1800" dirty="0">
                <a:solidFill>
                  <a:prstClr val="black"/>
                </a:solidFill>
                <a:latin typeface="Garamond" pitchFamily="18" charset="0"/>
                <a:cs typeface="+mn-cs"/>
              </a:rPr>
              <a:t>Learn </a:t>
            </a:r>
            <a:r>
              <a:rPr lang="en-US" sz="1800" dirty="0" smtClean="0">
                <a:solidFill>
                  <a:prstClr val="black"/>
                </a:solidFill>
                <a:latin typeface="Garamond" pitchFamily="18" charset="0"/>
                <a:cs typeface="+mn-cs"/>
              </a:rPr>
              <a:t>teacher policy using </a:t>
            </a:r>
            <a:r>
              <a:rPr lang="en-US" sz="1800" dirty="0">
                <a:solidFill>
                  <a:prstClr val="black"/>
                </a:solidFill>
                <a:latin typeface="Garamond" pitchFamily="18" charset="0"/>
                <a:cs typeface="+mn-cs"/>
              </a:rPr>
              <a:t>as few queries as possible</a:t>
            </a:r>
          </a:p>
        </p:txBody>
      </p:sp>
      <p:pic>
        <p:nvPicPr>
          <p:cNvPr id="6152" name="Picture 101" descr="$\pi^*$">
            <a:hlinkClick r:id="rId4"/>
          </p:cNvPr>
          <p:cNvPicPr>
            <a:picLocks noChangeAspect="1" noChangeArrowheads="1"/>
          </p:cNvPicPr>
          <p:nvPr/>
        </p:nvPicPr>
        <p:blipFill>
          <a:blip r:embed="rId5" cstate="print"/>
          <a:srcRect/>
          <a:stretch>
            <a:fillRect/>
          </a:stretch>
        </p:blipFill>
        <p:spPr bwMode="auto">
          <a:xfrm>
            <a:off x="7686675" y="2878944"/>
            <a:ext cx="236538" cy="138113"/>
          </a:xfrm>
          <a:prstGeom prst="rect">
            <a:avLst/>
          </a:prstGeom>
          <a:noFill/>
          <a:ln w="9525">
            <a:noFill/>
            <a:miter lim="800000"/>
            <a:headEnd/>
            <a:tailEnd/>
          </a:ln>
        </p:spPr>
      </p:pic>
      <p:grpSp>
        <p:nvGrpSpPr>
          <p:cNvPr id="7" name="Group 42"/>
          <p:cNvGrpSpPr>
            <a:grpSpLocks/>
          </p:cNvGrpSpPr>
          <p:nvPr/>
        </p:nvGrpSpPr>
        <p:grpSpPr bwMode="auto">
          <a:xfrm>
            <a:off x="2226736" y="2038363"/>
            <a:ext cx="4640791" cy="590551"/>
            <a:chOff x="2226736" y="2717797"/>
            <a:chExt cx="4640791" cy="787401"/>
          </a:xfrm>
        </p:grpSpPr>
        <p:grpSp>
          <p:nvGrpSpPr>
            <p:cNvPr id="6161" name="Group 28"/>
            <p:cNvGrpSpPr>
              <a:grpSpLocks/>
            </p:cNvGrpSpPr>
            <p:nvPr/>
          </p:nvGrpSpPr>
          <p:grpSpPr bwMode="auto">
            <a:xfrm>
              <a:off x="2226736" y="2717797"/>
              <a:ext cx="4640791" cy="787401"/>
              <a:chOff x="2227417" y="2717716"/>
              <a:chExt cx="4640522" cy="787485"/>
            </a:xfrm>
          </p:grpSpPr>
          <p:cxnSp>
            <p:nvCxnSpPr>
              <p:cNvPr id="12" name="Straight Arrow Connector 11"/>
              <p:cNvCxnSpPr/>
              <p:nvPr/>
            </p:nvCxnSpPr>
            <p:spPr>
              <a:xfrm flipV="1">
                <a:off x="2227417" y="3201957"/>
                <a:ext cx="1219130" cy="47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3551844" y="2717716"/>
                <a:ext cx="1752499" cy="787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b="1" dirty="0">
                    <a:solidFill>
                      <a:prstClr val="black"/>
                    </a:solidFill>
                  </a:rPr>
                  <a:t>Select Best</a:t>
                </a:r>
              </a:p>
              <a:p>
                <a:pPr algn="ctr" eaLnBrk="0" hangingPunct="0">
                  <a:defRPr/>
                </a:pPr>
                <a:r>
                  <a:rPr lang="en-US" sz="1800" b="1" i="1" dirty="0">
                    <a:solidFill>
                      <a:srgbClr val="FF0000"/>
                    </a:solidFill>
                  </a:rPr>
                  <a:t>Action Query</a:t>
                </a:r>
              </a:p>
            </p:txBody>
          </p:sp>
          <p:cxnSp>
            <p:nvCxnSpPr>
              <p:cNvPr id="60" name="Straight Arrow Connector 59"/>
              <p:cNvCxnSpPr/>
              <p:nvPr/>
            </p:nvCxnSpPr>
            <p:spPr>
              <a:xfrm>
                <a:off x="5512292" y="3206719"/>
                <a:ext cx="1355647"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6162" name="Picture 34" descr="$s$">
              <a:hlinkClick r:id="rId6"/>
            </p:cNvPr>
            <p:cNvPicPr>
              <a:picLocks noChangeAspect="1" noChangeArrowheads="1"/>
            </p:cNvPicPr>
            <p:nvPr/>
          </p:nvPicPr>
          <p:blipFill>
            <a:blip r:embed="rId7" cstate="print"/>
            <a:srcRect/>
            <a:stretch>
              <a:fillRect/>
            </a:stretch>
          </p:blipFill>
          <p:spPr bwMode="auto">
            <a:xfrm>
              <a:off x="6100842" y="2971800"/>
              <a:ext cx="152400" cy="171450"/>
            </a:xfrm>
            <a:prstGeom prst="rect">
              <a:avLst/>
            </a:prstGeom>
            <a:noFill/>
            <a:ln w="9525">
              <a:noFill/>
              <a:miter lim="800000"/>
              <a:headEnd/>
              <a:tailEnd/>
            </a:ln>
          </p:spPr>
        </p:pic>
      </p:grpSp>
      <p:grpSp>
        <p:nvGrpSpPr>
          <p:cNvPr id="10" name="Group 43"/>
          <p:cNvGrpSpPr>
            <a:grpSpLocks/>
          </p:cNvGrpSpPr>
          <p:nvPr/>
        </p:nvGrpSpPr>
        <p:grpSpPr bwMode="auto">
          <a:xfrm>
            <a:off x="6227763" y="581025"/>
            <a:ext cx="2667000" cy="971550"/>
            <a:chOff x="6227763" y="774700"/>
            <a:chExt cx="2667000" cy="1295400"/>
          </a:xfrm>
        </p:grpSpPr>
        <p:sp>
          <p:nvSpPr>
            <p:cNvPr id="64" name="Oval Callout 63"/>
            <p:cNvSpPr/>
            <p:nvPr/>
          </p:nvSpPr>
          <p:spPr bwMode="auto">
            <a:xfrm>
              <a:off x="6227763" y="774700"/>
              <a:ext cx="2667000" cy="1295400"/>
            </a:xfrm>
            <a:prstGeom prst="wedgeEllipseCallout">
              <a:avLst>
                <a:gd name="adj1" fmla="val 9353"/>
                <a:gd name="adj2" fmla="val 814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800" dirty="0">
                  <a:solidFill>
                    <a:srgbClr val="000000"/>
                  </a:solidFill>
                  <a:cs typeface="Arial" charset="0"/>
                </a:rPr>
                <a:t>correct action to take in     is </a:t>
              </a:r>
            </a:p>
          </p:txBody>
        </p:sp>
        <p:pic>
          <p:nvPicPr>
            <p:cNvPr id="6159" name="Picture 34" descr="$s$">
              <a:hlinkClick r:id="rId6"/>
            </p:cNvPr>
            <p:cNvPicPr>
              <a:picLocks noChangeAspect="1" noChangeArrowheads="1"/>
            </p:cNvPicPr>
            <p:nvPr/>
          </p:nvPicPr>
          <p:blipFill>
            <a:blip r:embed="rId7" cstate="print"/>
            <a:srcRect/>
            <a:stretch>
              <a:fillRect/>
            </a:stretch>
          </p:blipFill>
          <p:spPr bwMode="auto">
            <a:xfrm>
              <a:off x="7441565" y="1537208"/>
              <a:ext cx="146304" cy="164592"/>
            </a:xfrm>
            <a:prstGeom prst="rect">
              <a:avLst/>
            </a:prstGeom>
            <a:noFill/>
            <a:ln w="9525">
              <a:noFill/>
              <a:miter lim="800000"/>
              <a:headEnd/>
              <a:tailEnd/>
            </a:ln>
          </p:spPr>
        </p:pic>
        <p:pic>
          <p:nvPicPr>
            <p:cNvPr id="6160" name="Picture 36" descr="$\pi^*(s)$">
              <a:hlinkClick r:id="rId8"/>
            </p:cNvPr>
            <p:cNvPicPr>
              <a:picLocks noChangeAspect="1" noChangeArrowheads="1"/>
            </p:cNvPicPr>
            <p:nvPr/>
          </p:nvPicPr>
          <p:blipFill>
            <a:blip r:embed="rId9" cstate="print"/>
            <a:srcRect/>
            <a:stretch>
              <a:fillRect/>
            </a:stretch>
          </p:blipFill>
          <p:spPr bwMode="auto">
            <a:xfrm>
              <a:off x="7967472" y="1498600"/>
              <a:ext cx="566928" cy="258268"/>
            </a:xfrm>
            <a:prstGeom prst="rect">
              <a:avLst/>
            </a:prstGeom>
            <a:noFill/>
            <a:ln w="9525">
              <a:noFill/>
              <a:miter lim="800000"/>
              <a:headEnd/>
              <a:tailEnd/>
            </a:ln>
          </p:spPr>
        </p:pic>
      </p:grpSp>
      <p:grpSp>
        <p:nvGrpSpPr>
          <p:cNvPr id="11" name="Group 44"/>
          <p:cNvGrpSpPr>
            <a:grpSpLocks/>
          </p:cNvGrpSpPr>
          <p:nvPr/>
        </p:nvGrpSpPr>
        <p:grpSpPr bwMode="auto">
          <a:xfrm>
            <a:off x="3006725" y="3062290"/>
            <a:ext cx="4732338" cy="507206"/>
            <a:chOff x="3007360" y="4083051"/>
            <a:chExt cx="4731703" cy="675904"/>
          </a:xfrm>
        </p:grpSpPr>
        <p:cxnSp>
          <p:nvCxnSpPr>
            <p:cNvPr id="38" name="Curved Connector 37"/>
            <p:cNvCxnSpPr>
              <a:stCxn id="27" idx="2"/>
              <a:endCxn id="23" idx="3"/>
            </p:cNvCxnSpPr>
            <p:nvPr/>
          </p:nvCxnSpPr>
          <p:spPr bwMode="auto">
            <a:xfrm rot="5400000">
              <a:off x="5035259" y="2055152"/>
              <a:ext cx="675904" cy="4731703"/>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57" name="Picture 38" descr="$(s,\pi^*(s))$">
              <a:hlinkClick r:id="rId10"/>
            </p:cNvPr>
            <p:cNvPicPr>
              <a:picLocks noChangeAspect="1" noChangeArrowheads="1"/>
            </p:cNvPicPr>
            <p:nvPr/>
          </p:nvPicPr>
          <p:blipFill>
            <a:blip r:embed="rId11" cstate="print"/>
            <a:srcRect/>
            <a:stretch>
              <a:fillRect/>
            </a:stretch>
          </p:blipFill>
          <p:spPr bwMode="auto">
            <a:xfrm>
              <a:off x="4680920" y="4247408"/>
              <a:ext cx="1225516" cy="320040"/>
            </a:xfrm>
            <a:prstGeom prst="rect">
              <a:avLst/>
            </a:prstGeom>
            <a:noFill/>
            <a:ln w="9525">
              <a:noFill/>
              <a:miter lim="800000"/>
              <a:headEnd/>
              <a:tailEnd/>
            </a:ln>
          </p:spPr>
        </p:pic>
      </p:grpSp>
      <p:sp>
        <p:nvSpPr>
          <p:cNvPr id="30" name="Rectangle 29"/>
          <p:cNvSpPr/>
          <p:nvPr/>
        </p:nvSpPr>
        <p:spPr bwMode="auto">
          <a:xfrm>
            <a:off x="1075267" y="2632848"/>
            <a:ext cx="1292225" cy="414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latin typeface="Garamond" pitchFamily="18" charset="0"/>
              </a:rPr>
              <a:t>Learner</a:t>
            </a:r>
            <a:endParaRPr lang="en-US" sz="1400" b="1" dirty="0">
              <a:solidFill>
                <a:prstClr val="white"/>
              </a:solidFill>
              <a:latin typeface="Garamond" pitchFamily="18" charset="0"/>
            </a:endParaRPr>
          </a:p>
        </p:txBody>
      </p:sp>
      <p:pic>
        <p:nvPicPr>
          <p:cNvPr id="32" name="Picture 3"/>
          <p:cNvPicPr>
            <a:picLocks noChangeAspect="1" noChangeArrowheads="1"/>
          </p:cNvPicPr>
          <p:nvPr/>
        </p:nvPicPr>
        <p:blipFill>
          <a:blip r:embed="rId12" cstate="print"/>
          <a:srcRect/>
          <a:stretch>
            <a:fillRect/>
          </a:stretch>
        </p:blipFill>
        <p:spPr bwMode="auto">
          <a:xfrm>
            <a:off x="1278466" y="1894417"/>
            <a:ext cx="900440" cy="822960"/>
          </a:xfrm>
          <a:prstGeom prst="rect">
            <a:avLst/>
          </a:prstGeom>
          <a:noFill/>
          <a:ln w="9525">
            <a:noFill/>
            <a:miter lim="800000"/>
            <a:headEnd/>
            <a:tailEnd/>
          </a:ln>
        </p:spPr>
      </p:pic>
    </p:spTree>
    <p:extLst>
      <p:ext uri="{BB962C8B-B14F-4D97-AF65-F5344CB8AC3E}">
        <p14:creationId xmlns:p14="http://schemas.microsoft.com/office/powerpoint/2010/main" val="43275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246054"/>
            <a:ext cx="9144000" cy="954107"/>
          </a:xfrm>
          <a:prstGeom prst="rect">
            <a:avLst/>
          </a:prstGeom>
        </p:spPr>
        <p:txBody>
          <a:bodyPr wrap="square">
            <a:spAutoFit/>
          </a:bodyPr>
          <a:lstStyle/>
          <a:p>
            <a:pPr lvl="1" eaLnBrk="1" hangingPunct="1"/>
            <a:r>
              <a:rPr lang="en-US" sz="2800" b="1" u="sng" dirty="0" smtClean="0"/>
              <a:t>Goal</a:t>
            </a:r>
            <a:r>
              <a:rPr lang="en-US" sz="2800" b="1" dirty="0" smtClean="0"/>
              <a:t>: </a:t>
            </a:r>
            <a:r>
              <a:rPr lang="en-US" sz="2800" dirty="0" smtClean="0"/>
              <a:t> allow non-programmers to train computer agents for sequential decision making</a:t>
            </a:r>
          </a:p>
        </p:txBody>
      </p:sp>
      <p:pic>
        <p:nvPicPr>
          <p:cNvPr id="13" name="Picture 2"/>
          <p:cNvPicPr>
            <a:picLocks noChangeAspect="1" noChangeArrowheads="1"/>
          </p:cNvPicPr>
          <p:nvPr/>
        </p:nvPicPr>
        <p:blipFill>
          <a:blip r:embed="rId4" cstate="print"/>
          <a:srcRect/>
          <a:stretch>
            <a:fillRect/>
          </a:stretch>
        </p:blipFill>
        <p:spPr bwMode="auto">
          <a:xfrm>
            <a:off x="569306" y="1836132"/>
            <a:ext cx="1877915" cy="2228850"/>
          </a:xfrm>
          <a:prstGeom prst="rect">
            <a:avLst/>
          </a:prstGeom>
          <a:noFill/>
          <a:ln w="9525">
            <a:noFill/>
            <a:miter lim="800000"/>
            <a:headEnd/>
            <a:tailEnd/>
          </a:ln>
        </p:spPr>
      </p:pic>
      <p:sp>
        <p:nvSpPr>
          <p:cNvPr id="14" name="TextBox 13"/>
          <p:cNvSpPr txBox="1"/>
          <p:nvPr/>
        </p:nvSpPr>
        <p:spPr>
          <a:xfrm>
            <a:off x="233916" y="1428752"/>
            <a:ext cx="2661691" cy="461665"/>
          </a:xfrm>
          <a:prstGeom prst="rect">
            <a:avLst/>
          </a:prstGeom>
          <a:noFill/>
        </p:spPr>
        <p:txBody>
          <a:bodyPr wrap="none" rtlCol="0">
            <a:spAutoFit/>
          </a:bodyPr>
          <a:lstStyle/>
          <a:p>
            <a:r>
              <a:rPr lang="en-US" dirty="0" smtClean="0"/>
              <a:t>End-User Teacher</a:t>
            </a:r>
            <a:endParaRPr lang="en-US" dirty="0"/>
          </a:p>
        </p:txBody>
      </p:sp>
      <p:pic>
        <p:nvPicPr>
          <p:cNvPr id="1027" name="Picture 3"/>
          <p:cNvPicPr>
            <a:picLocks noChangeAspect="1" noChangeArrowheads="1"/>
          </p:cNvPicPr>
          <p:nvPr/>
        </p:nvPicPr>
        <p:blipFill>
          <a:blip r:embed="rId5" cstate="print"/>
          <a:srcRect/>
          <a:stretch>
            <a:fillRect/>
          </a:stretch>
        </p:blipFill>
        <p:spPr bwMode="auto">
          <a:xfrm>
            <a:off x="6172228" y="1893282"/>
            <a:ext cx="2409825" cy="2202468"/>
          </a:xfrm>
          <a:prstGeom prst="rect">
            <a:avLst/>
          </a:prstGeom>
          <a:noFill/>
          <a:ln w="9525">
            <a:noFill/>
            <a:miter lim="800000"/>
            <a:headEnd/>
            <a:tailEnd/>
          </a:ln>
        </p:spPr>
      </p:pic>
      <p:sp>
        <p:nvSpPr>
          <p:cNvPr id="15" name="TextBox 14"/>
          <p:cNvSpPr txBox="1"/>
          <p:nvPr/>
        </p:nvSpPr>
        <p:spPr>
          <a:xfrm>
            <a:off x="6050386" y="1428764"/>
            <a:ext cx="2683748" cy="461665"/>
          </a:xfrm>
          <a:prstGeom prst="rect">
            <a:avLst/>
          </a:prstGeom>
          <a:noFill/>
        </p:spPr>
        <p:txBody>
          <a:bodyPr wrap="none" rtlCol="0">
            <a:spAutoFit/>
          </a:bodyPr>
          <a:lstStyle/>
          <a:p>
            <a:r>
              <a:rPr lang="en-US" dirty="0" smtClean="0"/>
              <a:t>Computer Student</a:t>
            </a:r>
            <a:endParaRPr lang="en-US" dirty="0"/>
          </a:p>
        </p:txBody>
      </p:sp>
      <p:sp>
        <p:nvSpPr>
          <p:cNvPr id="21" name="TextBox 20"/>
          <p:cNvSpPr txBox="1"/>
          <p:nvPr/>
        </p:nvSpPr>
        <p:spPr>
          <a:xfrm>
            <a:off x="3050144" y="2064732"/>
            <a:ext cx="2207656" cy="400110"/>
          </a:xfrm>
          <a:prstGeom prst="rect">
            <a:avLst/>
          </a:prstGeom>
          <a:noFill/>
        </p:spPr>
        <p:txBody>
          <a:bodyPr wrap="none" rtlCol="0">
            <a:spAutoFit/>
          </a:bodyPr>
          <a:lstStyle/>
          <a:p>
            <a:r>
              <a:rPr lang="en-US" sz="2000" dirty="0" smtClean="0"/>
              <a:t>natural instruction</a:t>
            </a:r>
            <a:endParaRPr lang="en-US" sz="2000" dirty="0"/>
          </a:p>
        </p:txBody>
      </p:sp>
      <p:sp>
        <p:nvSpPr>
          <p:cNvPr id="22" name="Down Arrow 21"/>
          <p:cNvSpPr/>
          <p:nvPr/>
        </p:nvSpPr>
        <p:spPr>
          <a:xfrm rot="16200000">
            <a:off x="4133850" y="864581"/>
            <a:ext cx="342900" cy="342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5400000">
            <a:off x="4133850" y="1436082"/>
            <a:ext cx="342900" cy="342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112890" y="3322032"/>
            <a:ext cx="2449710" cy="707886"/>
          </a:xfrm>
          <a:prstGeom prst="rect">
            <a:avLst/>
          </a:prstGeom>
          <a:noFill/>
        </p:spPr>
        <p:txBody>
          <a:bodyPr wrap="none" rtlCol="0">
            <a:spAutoFit/>
          </a:bodyPr>
          <a:lstStyle/>
          <a:p>
            <a:r>
              <a:rPr lang="en-US" sz="2000" dirty="0" smtClean="0"/>
              <a:t>natural questions &amp; </a:t>
            </a:r>
            <a:br>
              <a:rPr lang="en-US" sz="2000" dirty="0" smtClean="0"/>
            </a:br>
            <a:r>
              <a:rPr lang="en-US" sz="2000" dirty="0" smtClean="0"/>
              <a:t>explanations</a:t>
            </a:r>
            <a:endParaRPr lang="en-US" sz="2000" dirty="0"/>
          </a:p>
        </p:txBody>
      </p:sp>
      <p:sp>
        <p:nvSpPr>
          <p:cNvPr id="25" name="TextBox 24"/>
          <p:cNvSpPr txBox="1"/>
          <p:nvPr/>
        </p:nvSpPr>
        <p:spPr>
          <a:xfrm>
            <a:off x="685819" y="4472299"/>
            <a:ext cx="7454733" cy="461665"/>
          </a:xfrm>
          <a:prstGeom prst="rect">
            <a:avLst/>
          </a:prstGeom>
          <a:noFill/>
        </p:spPr>
        <p:txBody>
          <a:bodyPr wrap="none" rtlCol="0">
            <a:spAutoFit/>
          </a:bodyPr>
          <a:lstStyle/>
          <a:p>
            <a:r>
              <a:rPr lang="en-US" b="1" dirty="0" smtClean="0"/>
              <a:t>Focus on naturalness and efficiency w.r.t. teacher</a:t>
            </a:r>
            <a:endParaRPr lang="en-US" b="1" dirty="0"/>
          </a:p>
        </p:txBody>
      </p:sp>
    </p:spTree>
    <p:custDataLst>
      <p:tags r:id="rId1"/>
    </p:custDataLst>
    <p:extLst>
      <p:ext uri="{BB962C8B-B14F-4D97-AF65-F5344CB8AC3E}">
        <p14:creationId xmlns:p14="http://schemas.microsoft.com/office/powerpoint/2010/main" val="2479934333"/>
      </p:ext>
    </p:extLst>
  </p:cSld>
  <p:clrMapOvr>
    <a:masterClrMapping/>
  </p:clrMapOvr>
  <p:transition advTm="47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75339" y="41020"/>
            <a:ext cx="7693733" cy="476942"/>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28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Key Questions</a:t>
            </a:r>
            <a:endParaRPr lang="en-US" sz="28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endParaRPr>
          </a:p>
        </p:txBody>
      </p:sp>
      <p:sp>
        <p:nvSpPr>
          <p:cNvPr id="3" name="Content Placeholder 2"/>
          <p:cNvSpPr txBox="1">
            <a:spLocks/>
          </p:cNvSpPr>
          <p:nvPr/>
        </p:nvSpPr>
        <p:spPr bwMode="auto">
          <a:xfrm>
            <a:off x="228617" y="666752"/>
            <a:ext cx="8755063" cy="4074319"/>
          </a:xfrm>
          <a:prstGeom prst="rect">
            <a:avLst/>
          </a:prstGeom>
          <a:noFill/>
          <a:ln w="9525">
            <a:noFill/>
            <a:miter lim="800000"/>
            <a:headEnd/>
            <a:tailEnd/>
          </a:ln>
        </p:spPr>
        <p:txBody>
          <a:bodyPr/>
          <a:lstStyle/>
          <a:p>
            <a:pPr marL="342900" indent="-342900">
              <a:spcBef>
                <a:spcPct val="20000"/>
              </a:spcBef>
              <a:buFontTx/>
              <a:buChar char="•"/>
            </a:pPr>
            <a:r>
              <a:rPr lang="en-US" sz="2000" dirty="0" smtClean="0">
                <a:solidFill>
                  <a:srgbClr val="000000"/>
                </a:solidFill>
                <a:latin typeface="Garamond" pitchFamily="18" charset="0"/>
                <a:ea typeface="+mn-ea"/>
                <a:cs typeface="Arial" charset="0"/>
              </a:rPr>
              <a:t>Can we show that active imitation learning can be more efficient than passive?</a:t>
            </a:r>
          </a:p>
          <a:p>
            <a:pPr marL="914400" lvl="1" indent="-457200">
              <a:spcBef>
                <a:spcPct val="20000"/>
              </a:spcBef>
              <a:buFont typeface="Wingdings" pitchFamily="2" charset="2"/>
              <a:buChar char="§"/>
            </a:pPr>
            <a:r>
              <a:rPr lang="en-US" sz="2000" dirty="0" smtClean="0">
                <a:solidFill>
                  <a:srgbClr val="000000"/>
                </a:solidFill>
                <a:latin typeface="Garamond" pitchFamily="18" charset="0"/>
                <a:ea typeface="+mn-ea"/>
                <a:cs typeface="Arial" charset="0"/>
              </a:rPr>
              <a:t>Theoretically</a:t>
            </a:r>
          </a:p>
          <a:p>
            <a:pPr marL="914400" lvl="1" indent="-457200">
              <a:spcBef>
                <a:spcPct val="20000"/>
              </a:spcBef>
              <a:buFont typeface="Wingdings" pitchFamily="2" charset="2"/>
              <a:buChar char="§"/>
            </a:pPr>
            <a:r>
              <a:rPr lang="en-US" sz="2000" dirty="0" smtClean="0">
                <a:solidFill>
                  <a:srgbClr val="000000"/>
                </a:solidFill>
                <a:latin typeface="Garamond" pitchFamily="18" charset="0"/>
                <a:ea typeface="+mn-ea"/>
                <a:cs typeface="Arial" charset="0"/>
              </a:rPr>
              <a:t>Empirically</a:t>
            </a:r>
          </a:p>
          <a:p>
            <a:pPr marL="342900" indent="-342900">
              <a:spcBef>
                <a:spcPct val="20000"/>
              </a:spcBef>
              <a:buFontTx/>
              <a:buChar char="•"/>
            </a:pPr>
            <a:endParaRPr lang="en-US" sz="2000" b="1" dirty="0" smtClean="0">
              <a:solidFill>
                <a:srgbClr val="000000"/>
              </a:solidFill>
              <a:latin typeface="Garamond" pitchFamily="18" charset="0"/>
              <a:ea typeface="+mn-ea"/>
              <a:cs typeface="Arial" charset="0"/>
            </a:endParaRPr>
          </a:p>
          <a:p>
            <a:pPr marL="342900" indent="-342900">
              <a:spcBef>
                <a:spcPct val="20000"/>
              </a:spcBef>
              <a:buFontTx/>
              <a:buChar char="•"/>
            </a:pPr>
            <a:r>
              <a:rPr lang="en-US" sz="2000" b="1" dirty="0" smtClean="0">
                <a:solidFill>
                  <a:srgbClr val="000000"/>
                </a:solidFill>
                <a:latin typeface="Garamond" pitchFamily="18" charset="0"/>
                <a:ea typeface="+mn-ea"/>
                <a:cs typeface="Arial" charset="0"/>
              </a:rPr>
              <a:t>Consider standard </a:t>
            </a:r>
            <a:r>
              <a:rPr lang="en-US" sz="2000" b="1" dirty="0" err="1" smtClean="0">
                <a:solidFill>
                  <a:srgbClr val="000000"/>
                </a:solidFill>
                <a:latin typeface="Garamond" pitchFamily="18" charset="0"/>
                <a:ea typeface="+mn-ea"/>
                <a:cs typeface="Arial" charset="0"/>
              </a:rPr>
              <a:t>i.i.d</a:t>
            </a:r>
            <a:r>
              <a:rPr lang="en-US" sz="2000" b="1" dirty="0" smtClean="0">
                <a:solidFill>
                  <a:srgbClr val="000000"/>
                </a:solidFill>
                <a:latin typeface="Garamond" pitchFamily="18" charset="0"/>
                <a:ea typeface="+mn-ea"/>
                <a:cs typeface="Arial" charset="0"/>
              </a:rPr>
              <a:t>. learning (non-sequential decision making) : </a:t>
            </a:r>
            <a:br>
              <a:rPr lang="en-US" sz="2000" b="1" dirty="0" smtClean="0">
                <a:solidFill>
                  <a:srgbClr val="000000"/>
                </a:solidFill>
                <a:latin typeface="Garamond" pitchFamily="18" charset="0"/>
                <a:ea typeface="+mn-ea"/>
                <a:cs typeface="Arial" charset="0"/>
              </a:rPr>
            </a:br>
            <a:r>
              <a:rPr lang="en-US" sz="2000" dirty="0" smtClean="0">
                <a:solidFill>
                  <a:srgbClr val="000000"/>
                </a:solidFill>
                <a:latin typeface="Garamond" pitchFamily="18" charset="0"/>
                <a:ea typeface="+mn-ea"/>
                <a:cs typeface="Arial" charset="0"/>
              </a:rPr>
              <a:t>for example learning to classify emails as spam or non-spam</a:t>
            </a:r>
            <a:r>
              <a:rPr lang="en-US" sz="2000" b="1" dirty="0" smtClean="0">
                <a:solidFill>
                  <a:srgbClr val="000000"/>
                </a:solidFill>
                <a:latin typeface="Garamond" pitchFamily="18" charset="0"/>
                <a:ea typeface="+mn-ea"/>
                <a:cs typeface="Arial" charset="0"/>
              </a:rPr>
              <a:t> </a:t>
            </a:r>
          </a:p>
          <a:p>
            <a:pPr marL="800100" lvl="1" indent="-342900">
              <a:spcBef>
                <a:spcPct val="20000"/>
              </a:spcBef>
              <a:buFont typeface="Wingdings" pitchFamily="2" charset="2"/>
              <a:buChar char="§"/>
            </a:pPr>
            <a:r>
              <a:rPr lang="en-US" sz="2000" dirty="0" smtClean="0">
                <a:solidFill>
                  <a:srgbClr val="000000"/>
                </a:solidFill>
                <a:latin typeface="Garamond" pitchFamily="18" charset="0"/>
                <a:ea typeface="+mn-ea"/>
                <a:cs typeface="Arial" charset="0"/>
              </a:rPr>
              <a:t>Many empirically effective active learners have been developed </a:t>
            </a:r>
          </a:p>
          <a:p>
            <a:pPr marL="800100" lvl="1" indent="-342900">
              <a:spcBef>
                <a:spcPct val="20000"/>
              </a:spcBef>
              <a:buFont typeface="Wingdings" pitchFamily="2" charset="2"/>
              <a:buChar char="§"/>
            </a:pPr>
            <a:r>
              <a:rPr lang="en-US" sz="2000" dirty="0" smtClean="0">
                <a:solidFill>
                  <a:srgbClr val="000000"/>
                </a:solidFill>
                <a:latin typeface="Garamond" pitchFamily="18" charset="0"/>
                <a:ea typeface="+mn-ea"/>
                <a:cs typeface="Arial" charset="0"/>
              </a:rPr>
              <a:t>Theoretically active learning can be exponentially more efficient !</a:t>
            </a:r>
          </a:p>
          <a:p>
            <a:pPr marL="342900" indent="-342900">
              <a:spcBef>
                <a:spcPct val="20000"/>
              </a:spcBef>
              <a:buFontTx/>
              <a:buChar char="•"/>
            </a:pPr>
            <a:endParaRPr lang="en-US" sz="2000" dirty="0" smtClean="0">
              <a:solidFill>
                <a:srgbClr val="000000"/>
              </a:solidFill>
              <a:latin typeface="Garamond" pitchFamily="18" charset="0"/>
              <a:ea typeface="+mn-ea"/>
              <a:cs typeface="Arial" charset="0"/>
            </a:endParaRPr>
          </a:p>
          <a:p>
            <a:pPr marL="342900" indent="-342900">
              <a:spcBef>
                <a:spcPct val="20000"/>
              </a:spcBef>
              <a:buFontTx/>
              <a:buChar char="•"/>
            </a:pPr>
            <a:r>
              <a:rPr lang="en-US" sz="2000" dirty="0" smtClean="0">
                <a:solidFill>
                  <a:srgbClr val="000000"/>
                </a:solidFill>
                <a:latin typeface="Garamond" pitchFamily="18" charset="0"/>
                <a:ea typeface="+mn-ea"/>
                <a:cs typeface="Arial" charset="0"/>
              </a:rPr>
              <a:t>Can these results carry over to imitation learning? </a:t>
            </a:r>
            <a:endParaRPr lang="en-US" sz="2000" dirty="0">
              <a:solidFill>
                <a:srgbClr val="000000"/>
              </a:solidFill>
              <a:latin typeface="Garamond" pitchFamily="18" charset="0"/>
              <a:ea typeface="+mn-ea"/>
              <a:cs typeface="Arial" charset="0"/>
            </a:endParaRPr>
          </a:p>
        </p:txBody>
      </p:sp>
      <p:sp>
        <p:nvSpPr>
          <p:cNvPr id="6" name="TextBox 2"/>
          <p:cNvSpPr txBox="1"/>
          <p:nvPr/>
        </p:nvSpPr>
        <p:spPr bwMode="auto">
          <a:xfrm>
            <a:off x="541340" y="4552950"/>
            <a:ext cx="7688263" cy="400110"/>
          </a:xfrm>
          <a:prstGeom prst="rect">
            <a:avLst/>
          </a:prstGeom>
          <a:solidFill>
            <a:schemeClr val="bg2">
              <a:lumMod val="20000"/>
              <a:lumOff val="80000"/>
            </a:schemeClr>
          </a:solidFill>
        </p:spPr>
        <p:txBody>
          <a:bodyPr wrap="square">
            <a:spAutoFit/>
          </a:bodyPr>
          <a:lstStyle/>
          <a:p>
            <a:pPr marL="342900" indent="-342900">
              <a:spcBef>
                <a:spcPct val="20000"/>
              </a:spcBef>
              <a:defRPr/>
            </a:pPr>
            <a:r>
              <a:rPr lang="en-US" sz="2000" b="1" dirty="0" smtClean="0">
                <a:solidFill>
                  <a:srgbClr val="000000"/>
                </a:solidFill>
                <a:latin typeface="Garamond" pitchFamily="18" charset="0"/>
                <a:ea typeface="+mn-ea"/>
                <a:cs typeface="Arial" charset="0"/>
              </a:rPr>
              <a:t>Our </a:t>
            </a:r>
            <a:r>
              <a:rPr lang="en-US" sz="2000" b="1" dirty="0">
                <a:solidFill>
                  <a:srgbClr val="000000"/>
                </a:solidFill>
                <a:latin typeface="Garamond" pitchFamily="18" charset="0"/>
                <a:ea typeface="+mn-ea"/>
                <a:cs typeface="Arial" charset="0"/>
              </a:rPr>
              <a:t>Approach:</a:t>
            </a:r>
            <a:r>
              <a:rPr lang="en-US" sz="2000" dirty="0">
                <a:solidFill>
                  <a:srgbClr val="000000"/>
                </a:solidFill>
                <a:latin typeface="Garamond" pitchFamily="18" charset="0"/>
                <a:ea typeface="+mn-ea"/>
                <a:cs typeface="Arial" charset="0"/>
              </a:rPr>
              <a:t> “reduce” active imitation learning to i.i.d. active </a:t>
            </a:r>
            <a:r>
              <a:rPr lang="en-US" sz="2000" dirty="0" smtClean="0">
                <a:solidFill>
                  <a:srgbClr val="000000"/>
                </a:solidFill>
                <a:latin typeface="Garamond" pitchFamily="18" charset="0"/>
                <a:ea typeface="+mn-ea"/>
                <a:cs typeface="Arial" charset="0"/>
              </a:rPr>
              <a:t>learning</a:t>
            </a:r>
            <a:endParaRPr lang="en-US" sz="2000" dirty="0">
              <a:solidFill>
                <a:srgbClr val="000000"/>
              </a:solidFill>
              <a:latin typeface="Garamond" pitchFamily="18" charset="0"/>
              <a:ea typeface="+mn-ea"/>
              <a:cs typeface="Arial" charset="0"/>
            </a:endParaRPr>
          </a:p>
        </p:txBody>
      </p:sp>
    </p:spTree>
    <p:extLst>
      <p:ext uri="{BB962C8B-B14F-4D97-AF65-F5344CB8AC3E}">
        <p14:creationId xmlns:p14="http://schemas.microsoft.com/office/powerpoint/2010/main" val="76129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3470" y="57150"/>
            <a:ext cx="7693733" cy="476942"/>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28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I.I.D. </a:t>
            </a:r>
            <a:r>
              <a:rPr lang="en-US" sz="28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Active </a:t>
            </a:r>
            <a:r>
              <a:rPr lang="en-US" sz="28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Learning</a:t>
            </a:r>
          </a:p>
        </p:txBody>
      </p:sp>
      <p:sp>
        <p:nvSpPr>
          <p:cNvPr id="111" name="Rectangle 110"/>
          <p:cNvSpPr/>
          <p:nvPr/>
        </p:nvSpPr>
        <p:spPr bwMode="auto">
          <a:xfrm>
            <a:off x="958851" y="2938462"/>
            <a:ext cx="1663700" cy="283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rgbClr val="000000"/>
                </a:solidFill>
                <a:latin typeface="Garamond" pitchFamily="18" charset="0"/>
              </a:rPr>
              <a:t>i.i.d. active learner</a:t>
            </a:r>
            <a:endParaRPr lang="en-US" sz="1400" b="1" dirty="0">
              <a:solidFill>
                <a:srgbClr val="FFFFFF"/>
              </a:solidFill>
              <a:latin typeface="Garamond" pitchFamily="18" charset="0"/>
            </a:endParaRPr>
          </a:p>
        </p:txBody>
      </p:sp>
      <p:cxnSp>
        <p:nvCxnSpPr>
          <p:cNvPr id="91" name="Straight Arrow Connector 90"/>
          <p:cNvCxnSpPr>
            <a:stCxn id="55" idx="3"/>
            <a:endCxn id="92" idx="1"/>
          </p:cNvCxnSpPr>
          <p:nvPr/>
        </p:nvCxnSpPr>
        <p:spPr bwMode="auto">
          <a:xfrm>
            <a:off x="2128719" y="2682479"/>
            <a:ext cx="1460620" cy="77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3589339" y="2408558"/>
            <a:ext cx="1509712" cy="563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b="1" dirty="0">
                <a:solidFill>
                  <a:srgbClr val="000000"/>
                </a:solidFill>
              </a:rPr>
              <a:t>Select Best</a:t>
            </a:r>
          </a:p>
          <a:p>
            <a:pPr algn="ctr" eaLnBrk="0" hangingPunct="0">
              <a:defRPr/>
            </a:pPr>
            <a:r>
              <a:rPr lang="en-US" sz="1200" b="1" i="1" dirty="0">
                <a:solidFill>
                  <a:srgbClr val="000000"/>
                </a:solidFill>
              </a:rPr>
              <a:t>Query</a:t>
            </a:r>
          </a:p>
        </p:txBody>
      </p:sp>
      <p:sp>
        <p:nvSpPr>
          <p:cNvPr id="108" name="Rectangle 107"/>
          <p:cNvSpPr/>
          <p:nvPr/>
        </p:nvSpPr>
        <p:spPr bwMode="auto">
          <a:xfrm>
            <a:off x="6102351" y="2769394"/>
            <a:ext cx="2433638" cy="411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smtClean="0">
                <a:solidFill>
                  <a:srgbClr val="000000"/>
                </a:solidFill>
                <a:latin typeface="Garamond" pitchFamily="18" charset="0"/>
              </a:rPr>
              <a:t>Teacher</a:t>
            </a:r>
            <a:endParaRPr lang="en-US" sz="1400" b="1" dirty="0">
              <a:solidFill>
                <a:srgbClr val="FFFFFF"/>
              </a:solidFill>
              <a:latin typeface="Garamond" pitchFamily="18" charset="0"/>
            </a:endParaRPr>
          </a:p>
        </p:txBody>
      </p:sp>
      <p:cxnSp>
        <p:nvCxnSpPr>
          <p:cNvPr id="94" name="Straight Arrow Connector 93"/>
          <p:cNvCxnSpPr>
            <a:stCxn id="92" idx="3"/>
          </p:cNvCxnSpPr>
          <p:nvPr/>
        </p:nvCxnSpPr>
        <p:spPr bwMode="auto">
          <a:xfrm flipV="1">
            <a:off x="5099052" y="2682477"/>
            <a:ext cx="1673225" cy="77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Oval Callout 94"/>
          <p:cNvSpPr/>
          <p:nvPr/>
        </p:nvSpPr>
        <p:spPr bwMode="auto">
          <a:xfrm>
            <a:off x="5981701" y="1600204"/>
            <a:ext cx="1919288" cy="378619"/>
          </a:xfrm>
          <a:prstGeom prst="wedgeEllipseCallout">
            <a:avLst>
              <a:gd name="adj1" fmla="val 17202"/>
              <a:gd name="adj2" fmla="val 1239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rgbClr val="000000"/>
                </a:solidFill>
              </a:rPr>
              <a:t>True label </a:t>
            </a:r>
            <a:r>
              <a:rPr lang="en-US" sz="1600" dirty="0" smtClean="0">
                <a:solidFill>
                  <a:srgbClr val="000000"/>
                </a:solidFill>
              </a:rPr>
              <a:t>is       </a:t>
            </a:r>
            <a:endParaRPr lang="en-US" sz="1600" dirty="0">
              <a:solidFill>
                <a:srgbClr val="000000"/>
              </a:solidFill>
            </a:endParaRPr>
          </a:p>
        </p:txBody>
      </p:sp>
      <p:cxnSp>
        <p:nvCxnSpPr>
          <p:cNvPr id="100" name="Curved Connector 30"/>
          <p:cNvCxnSpPr>
            <a:endCxn id="102" idx="3"/>
          </p:cNvCxnSpPr>
          <p:nvPr/>
        </p:nvCxnSpPr>
        <p:spPr bwMode="auto">
          <a:xfrm rot="5400000">
            <a:off x="4751195" y="1232499"/>
            <a:ext cx="567928" cy="4568031"/>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bwMode="auto">
          <a:xfrm>
            <a:off x="954089" y="3581400"/>
            <a:ext cx="1797050" cy="438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0000"/>
                </a:solidFill>
              </a:rPr>
              <a:t>Current Training data</a:t>
            </a:r>
          </a:p>
          <a:p>
            <a:pPr algn="ctr">
              <a:defRPr/>
            </a:pPr>
            <a:r>
              <a:rPr lang="en-US" sz="1200" b="1" dirty="0">
                <a:solidFill>
                  <a:srgbClr val="000000"/>
                </a:solidFill>
              </a:rPr>
              <a:t>            pairs</a:t>
            </a:r>
          </a:p>
        </p:txBody>
      </p:sp>
      <p:pic>
        <p:nvPicPr>
          <p:cNvPr id="8216" name="Picture 2" descr="$(x, y)$">
            <a:hlinkClick r:id="rId3"/>
          </p:cNvPr>
          <p:cNvPicPr>
            <a:picLocks noChangeAspect="1" noChangeArrowheads="1"/>
          </p:cNvPicPr>
          <p:nvPr/>
        </p:nvPicPr>
        <p:blipFill>
          <a:blip r:embed="rId4" cstate="print"/>
          <a:srcRect/>
          <a:stretch>
            <a:fillRect/>
          </a:stretch>
        </p:blipFill>
        <p:spPr bwMode="auto">
          <a:xfrm>
            <a:off x="1347806" y="3827872"/>
            <a:ext cx="446407" cy="115478"/>
          </a:xfrm>
          <a:prstGeom prst="rect">
            <a:avLst/>
          </a:prstGeom>
          <a:noFill/>
          <a:ln w="9525">
            <a:noFill/>
            <a:miter lim="800000"/>
            <a:headEnd/>
            <a:tailEnd/>
          </a:ln>
        </p:spPr>
      </p:pic>
      <p:pic>
        <p:nvPicPr>
          <p:cNvPr id="8217" name="Picture 4" descr="$x^*$">
            <a:hlinkClick r:id="rId5"/>
          </p:cNvPr>
          <p:cNvPicPr>
            <a:picLocks noChangeAspect="1" noChangeArrowheads="1"/>
          </p:cNvPicPr>
          <p:nvPr/>
        </p:nvPicPr>
        <p:blipFill>
          <a:blip r:embed="rId6" cstate="print"/>
          <a:srcRect/>
          <a:stretch>
            <a:fillRect/>
          </a:stretch>
        </p:blipFill>
        <p:spPr bwMode="auto">
          <a:xfrm>
            <a:off x="5839334" y="2438402"/>
            <a:ext cx="345842" cy="151593"/>
          </a:xfrm>
          <a:prstGeom prst="rect">
            <a:avLst/>
          </a:prstGeom>
          <a:noFill/>
          <a:ln w="9525">
            <a:noFill/>
            <a:miter lim="800000"/>
            <a:headEnd/>
            <a:tailEnd/>
          </a:ln>
        </p:spPr>
      </p:pic>
      <p:pic>
        <p:nvPicPr>
          <p:cNvPr id="8218" name="Picture 6" descr="$y^*$">
            <a:hlinkClick r:id="rId7"/>
          </p:cNvPr>
          <p:cNvPicPr>
            <a:picLocks noChangeAspect="1" noChangeArrowheads="1"/>
          </p:cNvPicPr>
          <p:nvPr/>
        </p:nvPicPr>
        <p:blipFill>
          <a:blip r:embed="rId8" cstate="print"/>
          <a:srcRect/>
          <a:stretch>
            <a:fillRect/>
          </a:stretch>
        </p:blipFill>
        <p:spPr bwMode="auto">
          <a:xfrm>
            <a:off x="7520921" y="1712981"/>
            <a:ext cx="251479" cy="151593"/>
          </a:xfrm>
          <a:prstGeom prst="rect">
            <a:avLst/>
          </a:prstGeom>
          <a:noFill/>
          <a:ln w="9525">
            <a:noFill/>
            <a:miter lim="800000"/>
            <a:headEnd/>
            <a:tailEnd/>
          </a:ln>
        </p:spPr>
      </p:pic>
      <p:pic>
        <p:nvPicPr>
          <p:cNvPr id="8219" name="Picture 8" descr="$(x^*, y^*)$">
            <a:hlinkClick r:id="rId9"/>
          </p:cNvPr>
          <p:cNvPicPr>
            <a:picLocks noChangeAspect="1" noChangeArrowheads="1"/>
          </p:cNvPicPr>
          <p:nvPr/>
        </p:nvPicPr>
        <p:blipFill>
          <a:blip r:embed="rId10" cstate="print"/>
          <a:srcRect/>
          <a:stretch>
            <a:fillRect/>
          </a:stretch>
        </p:blipFill>
        <p:spPr bwMode="auto">
          <a:xfrm>
            <a:off x="4262613" y="3429809"/>
            <a:ext cx="839071" cy="151593"/>
          </a:xfrm>
          <a:prstGeom prst="rect">
            <a:avLst/>
          </a:prstGeom>
          <a:noFill/>
          <a:ln w="9525">
            <a:noFill/>
            <a:miter lim="800000"/>
            <a:headEnd/>
            <a:tailEnd/>
          </a:ln>
        </p:spPr>
      </p:pic>
      <p:sp>
        <p:nvSpPr>
          <p:cNvPr id="115" name="Cloud 114"/>
          <p:cNvSpPr/>
          <p:nvPr/>
        </p:nvSpPr>
        <p:spPr bwMode="auto">
          <a:xfrm>
            <a:off x="609600" y="1276352"/>
            <a:ext cx="2465386" cy="497777"/>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0000"/>
                </a:solidFill>
              </a:rPr>
              <a:t>Unlabeled data distribution</a:t>
            </a:r>
          </a:p>
        </p:txBody>
      </p:sp>
      <p:sp>
        <p:nvSpPr>
          <p:cNvPr id="8221" name="Down Arrow 115"/>
          <p:cNvSpPr>
            <a:spLocks noChangeArrowheads="1"/>
          </p:cNvSpPr>
          <p:nvPr/>
        </p:nvSpPr>
        <p:spPr bwMode="auto">
          <a:xfrm flipH="1">
            <a:off x="1790629" y="1778549"/>
            <a:ext cx="103520" cy="483989"/>
          </a:xfrm>
          <a:prstGeom prst="downArrow">
            <a:avLst>
              <a:gd name="adj1" fmla="val 50000"/>
              <a:gd name="adj2" fmla="val 50000"/>
            </a:avLst>
          </a:prstGeom>
          <a:solidFill>
            <a:schemeClr val="tx1"/>
          </a:solidFill>
          <a:ln w="9525" algn="ctr">
            <a:solidFill>
              <a:schemeClr val="tx1"/>
            </a:solidFill>
            <a:round/>
            <a:headEnd/>
            <a:tailEnd/>
          </a:ln>
        </p:spPr>
        <p:txBody>
          <a:bodyPr wrap="square" anchor="ctr">
            <a:spAutoFit/>
          </a:bodyPr>
          <a:lstStyle/>
          <a:p>
            <a:pPr eaLnBrk="0" hangingPunct="0"/>
            <a:endParaRPr lang="en-US">
              <a:solidFill>
                <a:srgbClr val="000000"/>
              </a:solidFill>
              <a:latin typeface="Times New Roman" pitchFamily="18" charset="0"/>
              <a:ea typeface="+mn-ea"/>
              <a:cs typeface="Arial" charset="0"/>
            </a:endParaRPr>
          </a:p>
        </p:txBody>
      </p:sp>
      <p:sp>
        <p:nvSpPr>
          <p:cNvPr id="8222" name="Down Arrow 118"/>
          <p:cNvSpPr>
            <a:spLocks noChangeArrowheads="1"/>
          </p:cNvSpPr>
          <p:nvPr/>
        </p:nvSpPr>
        <p:spPr bwMode="auto">
          <a:xfrm rot="10800000" flipH="1">
            <a:off x="1790633" y="3142731"/>
            <a:ext cx="103521" cy="483989"/>
          </a:xfrm>
          <a:prstGeom prst="downArrow">
            <a:avLst>
              <a:gd name="adj1" fmla="val 50000"/>
              <a:gd name="adj2" fmla="val 50000"/>
            </a:avLst>
          </a:prstGeom>
          <a:solidFill>
            <a:schemeClr val="tx1"/>
          </a:solidFill>
          <a:ln w="9525" algn="ctr">
            <a:solidFill>
              <a:schemeClr val="tx1"/>
            </a:solidFill>
            <a:round/>
            <a:headEnd/>
            <a:tailEnd/>
          </a:ln>
        </p:spPr>
        <p:txBody>
          <a:bodyPr wrap="square" anchor="ctr">
            <a:spAutoFit/>
          </a:bodyPr>
          <a:lstStyle/>
          <a:p>
            <a:pPr eaLnBrk="0" hangingPunct="0"/>
            <a:endParaRPr lang="en-US">
              <a:solidFill>
                <a:srgbClr val="000000"/>
              </a:solidFill>
              <a:latin typeface="Times New Roman" pitchFamily="18" charset="0"/>
              <a:ea typeface="+mn-ea"/>
              <a:cs typeface="Arial" charset="0"/>
            </a:endParaRPr>
          </a:p>
        </p:txBody>
      </p:sp>
      <p:pic>
        <p:nvPicPr>
          <p:cNvPr id="8223" name="Picture 27" descr="teacher.jpg"/>
          <p:cNvPicPr>
            <a:picLocks noChangeAspect="1"/>
          </p:cNvPicPr>
          <p:nvPr/>
        </p:nvPicPr>
        <p:blipFill>
          <a:blip r:embed="rId11" cstate="print"/>
          <a:srcRect/>
          <a:stretch>
            <a:fillRect/>
          </a:stretch>
        </p:blipFill>
        <p:spPr bwMode="auto">
          <a:xfrm>
            <a:off x="6826974" y="2278780"/>
            <a:ext cx="711571" cy="607255"/>
          </a:xfrm>
          <a:prstGeom prst="rect">
            <a:avLst/>
          </a:prstGeom>
          <a:noFill/>
          <a:ln w="9525">
            <a:noFill/>
            <a:miter lim="800000"/>
            <a:headEnd/>
            <a:tailEnd/>
          </a:ln>
        </p:spPr>
      </p:pic>
      <p:pic>
        <p:nvPicPr>
          <p:cNvPr id="55" name="Picture 3"/>
          <p:cNvPicPr>
            <a:picLocks noChangeAspect="1" noChangeArrowheads="1"/>
          </p:cNvPicPr>
          <p:nvPr/>
        </p:nvPicPr>
        <p:blipFill>
          <a:blip r:embed="rId12" cstate="print"/>
          <a:srcRect/>
          <a:stretch>
            <a:fillRect/>
          </a:stretch>
        </p:blipFill>
        <p:spPr bwMode="auto">
          <a:xfrm>
            <a:off x="1452539" y="2373479"/>
            <a:ext cx="676180" cy="617997"/>
          </a:xfrm>
          <a:prstGeom prst="rect">
            <a:avLst/>
          </a:prstGeom>
          <a:noFill/>
          <a:ln w="9525">
            <a:noFill/>
            <a:miter lim="800000"/>
            <a:headEnd/>
            <a:tailEnd/>
          </a:ln>
        </p:spPr>
      </p:pic>
    </p:spTree>
    <p:extLst>
      <p:ext uri="{BB962C8B-B14F-4D97-AF65-F5344CB8AC3E}">
        <p14:creationId xmlns:p14="http://schemas.microsoft.com/office/powerpoint/2010/main" val="26950489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57150"/>
            <a:ext cx="8686800" cy="515548"/>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cs typeface="Arial" charset="0"/>
              </a:rPr>
              <a:t>Reducing Active Imitation Learning to I.I.D. Active </a:t>
            </a:r>
            <a:r>
              <a:rPr lang="en-US"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cs typeface="Arial" charset="0"/>
              </a:rPr>
              <a:t>Learning</a:t>
            </a:r>
            <a:endParaRPr lang="en-US"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endParaRPr>
          </a:p>
        </p:txBody>
      </p:sp>
      <p:grpSp>
        <p:nvGrpSpPr>
          <p:cNvPr id="21" name="Group 20"/>
          <p:cNvGrpSpPr/>
          <p:nvPr/>
        </p:nvGrpSpPr>
        <p:grpSpPr>
          <a:xfrm>
            <a:off x="331789" y="819849"/>
            <a:ext cx="8562975" cy="3961701"/>
            <a:chOff x="331789" y="1694147"/>
            <a:chExt cx="8562975" cy="3239104"/>
          </a:xfrm>
        </p:grpSpPr>
        <p:sp>
          <p:nvSpPr>
            <p:cNvPr id="22" name="Down Arrow 61"/>
            <p:cNvSpPr>
              <a:spLocks noChangeArrowheads="1"/>
            </p:cNvSpPr>
            <p:nvPr/>
          </p:nvSpPr>
          <p:spPr bwMode="auto">
            <a:xfrm flipH="1">
              <a:off x="1665286" y="2596426"/>
              <a:ext cx="163514" cy="501848"/>
            </a:xfrm>
            <a:prstGeom prst="downArrow">
              <a:avLst>
                <a:gd name="adj1" fmla="val 50000"/>
                <a:gd name="adj2" fmla="val 49999"/>
              </a:avLst>
            </a:prstGeom>
            <a:solidFill>
              <a:schemeClr val="tx1"/>
            </a:solidFill>
            <a:ln w="9525" algn="ctr">
              <a:solidFill>
                <a:schemeClr val="tx1"/>
              </a:solidFill>
              <a:round/>
              <a:headEnd/>
              <a:tailEnd/>
            </a:ln>
          </p:spPr>
          <p:txBody>
            <a:bodyPr wrap="square" anchor="ctr">
              <a:spAutoFit/>
            </a:bodyPr>
            <a:lstStyle/>
            <a:p>
              <a:pPr eaLnBrk="0" hangingPunct="0"/>
              <a:endParaRPr lang="en-US">
                <a:solidFill>
                  <a:srgbClr val="000000"/>
                </a:solidFill>
                <a:latin typeface="Times New Roman" pitchFamily="18" charset="0"/>
                <a:ea typeface="+mn-ea"/>
                <a:cs typeface="Arial" charset="0"/>
              </a:endParaRPr>
            </a:p>
          </p:txBody>
        </p:sp>
        <p:sp>
          <p:nvSpPr>
            <p:cNvPr id="23" name="Cloud 22"/>
            <p:cNvSpPr/>
            <p:nvPr/>
          </p:nvSpPr>
          <p:spPr bwMode="auto">
            <a:xfrm>
              <a:off x="331789" y="2046574"/>
              <a:ext cx="2925762" cy="54768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rgbClr val="000000"/>
                  </a:solidFill>
                </a:rPr>
                <a:t>Unlabeled State</a:t>
              </a:r>
            </a:p>
            <a:p>
              <a:pPr algn="ctr">
                <a:defRPr/>
              </a:pPr>
              <a:r>
                <a:rPr lang="en-US" sz="1400" b="1" dirty="0" smtClean="0">
                  <a:solidFill>
                    <a:srgbClr val="000000"/>
                  </a:solidFill>
                </a:rPr>
                <a:t>Distribution</a:t>
              </a:r>
              <a:endParaRPr lang="en-US" sz="1400" b="1" dirty="0">
                <a:solidFill>
                  <a:srgbClr val="000000"/>
                </a:solidFill>
              </a:endParaRPr>
            </a:p>
          </p:txBody>
        </p:sp>
        <p:grpSp>
          <p:nvGrpSpPr>
            <p:cNvPr id="24" name="Group 28"/>
            <p:cNvGrpSpPr>
              <a:grpSpLocks/>
            </p:cNvGrpSpPr>
            <p:nvPr/>
          </p:nvGrpSpPr>
          <p:grpSpPr bwMode="auto">
            <a:xfrm>
              <a:off x="2216150" y="3189914"/>
              <a:ext cx="4794250" cy="609258"/>
              <a:chOff x="2074545" y="2805152"/>
              <a:chExt cx="4793566" cy="812548"/>
            </a:xfrm>
          </p:grpSpPr>
          <p:cxnSp>
            <p:nvCxnSpPr>
              <p:cNvPr id="40" name="Straight Arrow Connector 39"/>
              <p:cNvCxnSpPr/>
              <p:nvPr/>
            </p:nvCxnSpPr>
            <p:spPr>
              <a:xfrm>
                <a:off x="2074545" y="3200085"/>
                <a:ext cx="135553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3552297" y="2805152"/>
                <a:ext cx="1752350" cy="812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b="1" dirty="0">
                    <a:solidFill>
                      <a:srgbClr val="000000"/>
                    </a:solidFill>
                    <a:cs typeface="Arial" charset="0"/>
                  </a:rPr>
                  <a:t>Select Best</a:t>
                </a:r>
              </a:p>
              <a:p>
                <a:pPr algn="ctr" eaLnBrk="0" hangingPunct="0">
                  <a:defRPr/>
                </a:pPr>
                <a:r>
                  <a:rPr lang="en-US" sz="1800" b="1" i="1" dirty="0">
                    <a:solidFill>
                      <a:srgbClr val="000000"/>
                    </a:solidFill>
                    <a:cs typeface="Arial" charset="0"/>
                  </a:rPr>
                  <a:t>Action Query</a:t>
                </a:r>
              </a:p>
            </p:txBody>
          </p:sp>
          <p:cxnSp>
            <p:nvCxnSpPr>
              <p:cNvPr id="42" name="Straight Arrow Connector 41"/>
              <p:cNvCxnSpPr/>
              <p:nvPr/>
            </p:nvCxnSpPr>
            <p:spPr>
              <a:xfrm>
                <a:off x="5512579" y="3206436"/>
                <a:ext cx="135553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5"/>
            <p:cNvGrpSpPr>
              <a:grpSpLocks/>
            </p:cNvGrpSpPr>
            <p:nvPr/>
          </p:nvGrpSpPr>
          <p:grpSpPr bwMode="auto">
            <a:xfrm>
              <a:off x="6791147" y="2971977"/>
              <a:ext cx="1895636" cy="1199974"/>
              <a:chOff x="-390939" y="-152400"/>
              <a:chExt cx="1895475" cy="1600200"/>
            </a:xfrm>
          </p:grpSpPr>
          <p:sp>
            <p:nvSpPr>
              <p:cNvPr id="38" name="Rectangle 37"/>
              <p:cNvSpPr/>
              <p:nvPr/>
            </p:nvSpPr>
            <p:spPr bwMode="auto">
              <a:xfrm>
                <a:off x="-390760" y="768101"/>
                <a:ext cx="1895314" cy="67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latin typeface="Garamond" pitchFamily="18" charset="0"/>
                  </a:rPr>
                  <a:t>Teacher</a:t>
                </a:r>
                <a:endParaRPr lang="en-US" sz="1400" b="1" dirty="0">
                  <a:solidFill>
                    <a:prstClr val="white"/>
                  </a:solidFill>
                  <a:latin typeface="Garamond" pitchFamily="18" charset="0"/>
                </a:endParaRPr>
              </a:p>
            </p:txBody>
          </p:sp>
          <p:pic>
            <p:nvPicPr>
              <p:cNvPr id="39" name="Picture 27" descr="teacher.jpg"/>
              <p:cNvPicPr>
                <a:picLocks noChangeAspect="1"/>
              </p:cNvPicPr>
              <p:nvPr/>
            </p:nvPicPr>
            <p:blipFill>
              <a:blip r:embed="rId3" cstate="print"/>
              <a:srcRect/>
              <a:stretch>
                <a:fillRect/>
              </a:stretch>
            </p:blipFill>
            <p:spPr bwMode="auto">
              <a:xfrm>
                <a:off x="-152400" y="-152400"/>
                <a:ext cx="1089025" cy="1141413"/>
              </a:xfrm>
              <a:prstGeom prst="rect">
                <a:avLst/>
              </a:prstGeom>
              <a:noFill/>
              <a:ln w="9525">
                <a:noFill/>
                <a:miter lim="800000"/>
                <a:headEnd/>
                <a:tailEnd/>
              </a:ln>
            </p:spPr>
          </p:pic>
        </p:grpSp>
        <p:cxnSp>
          <p:nvCxnSpPr>
            <p:cNvPr id="26" name="Curved Connector 37"/>
            <p:cNvCxnSpPr>
              <a:stCxn id="38" idx="2"/>
              <a:endCxn id="27" idx="3"/>
            </p:cNvCxnSpPr>
            <p:nvPr/>
          </p:nvCxnSpPr>
          <p:spPr bwMode="auto">
            <a:xfrm rot="5400000">
              <a:off x="5018384" y="1983970"/>
              <a:ext cx="532811" cy="4908550"/>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auto">
            <a:xfrm>
              <a:off x="696914" y="4476051"/>
              <a:ext cx="2133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rPr>
                <a:t>Current Training data</a:t>
              </a:r>
            </a:p>
            <a:p>
              <a:pPr algn="ctr">
                <a:defRPr/>
              </a:pPr>
              <a:r>
                <a:rPr lang="en-US" sz="1400" dirty="0">
                  <a:solidFill>
                    <a:prstClr val="black"/>
                  </a:solidFill>
                </a:rPr>
                <a:t>(s, a) pairs</a:t>
              </a:r>
            </a:p>
          </p:txBody>
        </p:sp>
        <p:sp>
          <p:nvSpPr>
            <p:cNvPr id="28" name="Down Arrow 63"/>
            <p:cNvSpPr>
              <a:spLocks noChangeArrowheads="1"/>
            </p:cNvSpPr>
            <p:nvPr/>
          </p:nvSpPr>
          <p:spPr bwMode="auto">
            <a:xfrm rot="10800000" flipH="1">
              <a:off x="1699472" y="3950296"/>
              <a:ext cx="129331" cy="492919"/>
            </a:xfrm>
            <a:prstGeom prst="downArrow">
              <a:avLst>
                <a:gd name="adj1" fmla="val 50000"/>
                <a:gd name="adj2" fmla="val 50001"/>
              </a:avLst>
            </a:prstGeom>
            <a:solidFill>
              <a:schemeClr val="tx1"/>
            </a:solidFill>
            <a:ln w="9525" algn="ctr">
              <a:solidFill>
                <a:schemeClr val="tx1"/>
              </a:solidFill>
              <a:round/>
              <a:headEnd/>
              <a:tailEnd/>
            </a:ln>
          </p:spPr>
          <p:txBody>
            <a:bodyPr wrap="square" anchor="ctr">
              <a:spAutoFit/>
            </a:bodyPr>
            <a:lstStyle/>
            <a:p>
              <a:pPr eaLnBrk="0" hangingPunct="0"/>
              <a:endParaRPr lang="en-US">
                <a:solidFill>
                  <a:srgbClr val="000000"/>
                </a:solidFill>
                <a:latin typeface="Times New Roman" pitchFamily="18" charset="0"/>
                <a:ea typeface="+mn-ea"/>
                <a:cs typeface="Arial" charset="0"/>
              </a:endParaRPr>
            </a:p>
          </p:txBody>
        </p:sp>
        <p:pic>
          <p:nvPicPr>
            <p:cNvPr id="29" name="Picture 34" descr="$s$">
              <a:hlinkClick r:id="rId4"/>
            </p:cNvPr>
            <p:cNvPicPr>
              <a:picLocks noChangeAspect="1" noChangeArrowheads="1"/>
            </p:cNvPicPr>
            <p:nvPr/>
          </p:nvPicPr>
          <p:blipFill>
            <a:blip r:embed="rId5" cstate="print"/>
            <a:srcRect/>
            <a:stretch>
              <a:fillRect/>
            </a:stretch>
          </p:blipFill>
          <p:spPr bwMode="auto">
            <a:xfrm>
              <a:off x="6100843" y="3303621"/>
              <a:ext cx="152400" cy="128567"/>
            </a:xfrm>
            <a:prstGeom prst="rect">
              <a:avLst/>
            </a:prstGeom>
            <a:noFill/>
            <a:ln w="9525">
              <a:noFill/>
              <a:miter lim="800000"/>
              <a:headEnd/>
              <a:tailEnd/>
            </a:ln>
          </p:spPr>
        </p:pic>
        <p:grpSp>
          <p:nvGrpSpPr>
            <p:cNvPr id="30" name="Group 32"/>
            <p:cNvGrpSpPr>
              <a:grpSpLocks/>
            </p:cNvGrpSpPr>
            <p:nvPr/>
          </p:nvGrpSpPr>
          <p:grpSpPr bwMode="auto">
            <a:xfrm>
              <a:off x="6227764" y="1694147"/>
              <a:ext cx="2667000" cy="971550"/>
              <a:chOff x="6227763" y="774700"/>
              <a:chExt cx="2667000" cy="1295605"/>
            </a:xfrm>
          </p:grpSpPr>
          <p:sp>
            <p:nvSpPr>
              <p:cNvPr id="35" name="Oval Callout 34"/>
              <p:cNvSpPr/>
              <p:nvPr/>
            </p:nvSpPr>
            <p:spPr bwMode="auto">
              <a:xfrm>
                <a:off x="6227763" y="774700"/>
                <a:ext cx="2667000" cy="1295605"/>
              </a:xfrm>
              <a:prstGeom prst="wedgeEllipseCallout">
                <a:avLst>
                  <a:gd name="adj1" fmla="val 9353"/>
                  <a:gd name="adj2" fmla="val 814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800" dirty="0">
                    <a:solidFill>
                      <a:srgbClr val="000000"/>
                    </a:solidFill>
                    <a:cs typeface="Arial" charset="0"/>
                  </a:rPr>
                  <a:t>correct action to take in     </a:t>
                </a:r>
                <a:r>
                  <a:rPr lang="en-US" sz="1800" dirty="0" smtClean="0">
                    <a:solidFill>
                      <a:srgbClr val="000000"/>
                    </a:solidFill>
                    <a:cs typeface="Arial" charset="0"/>
                  </a:rPr>
                  <a:t>is </a:t>
                </a:r>
                <a:endParaRPr lang="en-US" sz="1800" dirty="0">
                  <a:solidFill>
                    <a:srgbClr val="000000"/>
                  </a:solidFill>
                  <a:cs typeface="Arial" charset="0"/>
                </a:endParaRPr>
              </a:p>
            </p:txBody>
          </p:sp>
          <p:pic>
            <p:nvPicPr>
              <p:cNvPr id="36" name="Picture 34" descr="$s$">
                <a:hlinkClick r:id="rId4"/>
              </p:cNvPr>
              <p:cNvPicPr>
                <a:picLocks noChangeAspect="1" noChangeArrowheads="1"/>
              </p:cNvPicPr>
              <p:nvPr/>
            </p:nvPicPr>
            <p:blipFill>
              <a:blip r:embed="rId5" cstate="print"/>
              <a:srcRect/>
              <a:stretch>
                <a:fillRect/>
              </a:stretch>
            </p:blipFill>
            <p:spPr bwMode="auto">
              <a:xfrm>
                <a:off x="7473695" y="1549523"/>
                <a:ext cx="146304" cy="164591"/>
              </a:xfrm>
              <a:prstGeom prst="rect">
                <a:avLst/>
              </a:prstGeom>
              <a:noFill/>
              <a:ln w="9525">
                <a:noFill/>
                <a:miter lim="800000"/>
                <a:headEnd/>
                <a:tailEnd/>
              </a:ln>
            </p:spPr>
          </p:pic>
          <p:pic>
            <p:nvPicPr>
              <p:cNvPr id="37" name="Picture 36" descr="$\pi^*(s)$">
                <a:hlinkClick r:id="rId6"/>
              </p:cNvPr>
              <p:cNvPicPr>
                <a:picLocks noChangeAspect="1" noChangeArrowheads="1"/>
              </p:cNvPicPr>
              <p:nvPr/>
            </p:nvPicPr>
            <p:blipFill>
              <a:blip r:embed="rId7" cstate="print"/>
              <a:srcRect/>
              <a:stretch>
                <a:fillRect/>
              </a:stretch>
            </p:blipFill>
            <p:spPr bwMode="auto">
              <a:xfrm>
                <a:off x="7967471" y="1494487"/>
                <a:ext cx="566928" cy="258268"/>
              </a:xfrm>
              <a:prstGeom prst="rect">
                <a:avLst/>
              </a:prstGeom>
              <a:noFill/>
              <a:ln w="9525">
                <a:noFill/>
                <a:miter lim="800000"/>
                <a:headEnd/>
                <a:tailEnd/>
              </a:ln>
            </p:spPr>
          </p:pic>
        </p:grpSp>
        <p:pic>
          <p:nvPicPr>
            <p:cNvPr id="31" name="Picture 101" descr="$\pi^*$">
              <a:hlinkClick r:id="rId8"/>
            </p:cNvPr>
            <p:cNvPicPr>
              <a:picLocks noChangeAspect="1" noChangeArrowheads="1"/>
            </p:cNvPicPr>
            <p:nvPr/>
          </p:nvPicPr>
          <p:blipFill>
            <a:blip r:embed="rId9" cstate="print"/>
            <a:srcRect/>
            <a:stretch>
              <a:fillRect/>
            </a:stretch>
          </p:blipFill>
          <p:spPr bwMode="auto">
            <a:xfrm>
              <a:off x="7686081" y="3992167"/>
              <a:ext cx="237743" cy="137138"/>
            </a:xfrm>
            <a:prstGeom prst="rect">
              <a:avLst/>
            </a:prstGeom>
            <a:noFill/>
            <a:ln w="9525">
              <a:noFill/>
              <a:miter lim="800000"/>
              <a:headEnd/>
              <a:tailEnd/>
            </a:ln>
          </p:spPr>
        </p:pic>
        <p:pic>
          <p:nvPicPr>
            <p:cNvPr id="32" name="Picture 38" descr="$(s,\pi^*(s))$">
              <a:hlinkClick r:id="rId10"/>
            </p:cNvPr>
            <p:cNvPicPr>
              <a:picLocks noChangeAspect="1" noChangeArrowheads="1"/>
            </p:cNvPicPr>
            <p:nvPr/>
          </p:nvPicPr>
          <p:blipFill>
            <a:blip r:embed="rId11" cstate="print"/>
            <a:srcRect/>
            <a:stretch>
              <a:fillRect/>
            </a:stretch>
          </p:blipFill>
          <p:spPr bwMode="auto">
            <a:xfrm>
              <a:off x="4648200" y="4160559"/>
              <a:ext cx="1225516" cy="239992"/>
            </a:xfrm>
            <a:prstGeom prst="rect">
              <a:avLst/>
            </a:prstGeom>
            <a:noFill/>
            <a:ln w="9525">
              <a:noFill/>
              <a:miter lim="800000"/>
              <a:headEnd/>
              <a:tailEnd/>
            </a:ln>
          </p:spPr>
        </p:pic>
        <p:sp>
          <p:nvSpPr>
            <p:cNvPr id="33" name="Rectangle 32"/>
            <p:cNvSpPr/>
            <p:nvPr/>
          </p:nvSpPr>
          <p:spPr bwMode="auto">
            <a:xfrm>
              <a:off x="838200" y="3733317"/>
              <a:ext cx="1796623" cy="336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b="1" dirty="0">
                  <a:solidFill>
                    <a:srgbClr val="000000"/>
                  </a:solidFill>
                  <a:latin typeface="Garamond" pitchFamily="18" charset="0"/>
                </a:rPr>
                <a:t>i.i.d. active learner</a:t>
              </a:r>
              <a:endParaRPr lang="en-US" sz="1600" b="1" dirty="0">
                <a:solidFill>
                  <a:srgbClr val="FFFFFF"/>
                </a:solidFill>
                <a:latin typeface="Garamond" pitchFamily="18" charset="0"/>
              </a:endParaRPr>
            </a:p>
          </p:txBody>
        </p:sp>
        <p:pic>
          <p:nvPicPr>
            <p:cNvPr id="34" name="Picture 3"/>
            <p:cNvPicPr>
              <a:picLocks noChangeAspect="1" noChangeArrowheads="1"/>
            </p:cNvPicPr>
            <p:nvPr/>
          </p:nvPicPr>
          <p:blipFill>
            <a:blip r:embed="rId12" cstate="print"/>
            <a:srcRect/>
            <a:stretch>
              <a:fillRect/>
            </a:stretch>
          </p:blipFill>
          <p:spPr bwMode="auto">
            <a:xfrm>
              <a:off x="1377068" y="3143429"/>
              <a:ext cx="680332" cy="621792"/>
            </a:xfrm>
            <a:prstGeom prst="rect">
              <a:avLst/>
            </a:prstGeom>
            <a:noFill/>
            <a:ln w="9525">
              <a:noFill/>
              <a:miter lim="800000"/>
              <a:headEnd/>
              <a:tailEnd/>
            </a:ln>
          </p:spPr>
        </p:pic>
      </p:grpSp>
    </p:spTree>
    <p:extLst>
      <p:ext uri="{BB962C8B-B14F-4D97-AF65-F5344CB8AC3E}">
        <p14:creationId xmlns:p14="http://schemas.microsoft.com/office/powerpoint/2010/main" val="129936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10"/>
          </p:nvPr>
        </p:nvSpPr>
        <p:spPr/>
        <p:txBody>
          <a:bodyPr/>
          <a:lstStyle/>
          <a:p>
            <a:pPr>
              <a:defRPr/>
            </a:pPr>
            <a:fld id="{FB559398-91D0-40DC-96D7-52B8DCBFA46C}" type="slidenum">
              <a:rPr lang="en-US"/>
              <a:pPr>
                <a:defRPr/>
              </a:pPr>
              <a:t>43</a:t>
            </a:fld>
            <a:endParaRPr lang="en-US"/>
          </a:p>
        </p:txBody>
      </p:sp>
      <p:sp>
        <p:nvSpPr>
          <p:cNvPr id="2" name="Rectangle 2"/>
          <p:cNvSpPr txBox="1">
            <a:spLocks noChangeArrowheads="1"/>
          </p:cNvSpPr>
          <p:nvPr/>
        </p:nvSpPr>
        <p:spPr>
          <a:xfrm>
            <a:off x="228600" y="76200"/>
            <a:ext cx="8763000" cy="514350"/>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Reducing Active Imitation </a:t>
            </a:r>
            <a:r>
              <a:rPr lang="en-US"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Learning to </a:t>
            </a:r>
            <a:r>
              <a:rPr lang="en-US"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I.I.D. Active Learning</a:t>
            </a:r>
          </a:p>
        </p:txBody>
      </p:sp>
      <p:grpSp>
        <p:nvGrpSpPr>
          <p:cNvPr id="9" name="Group 65"/>
          <p:cNvGrpSpPr>
            <a:grpSpLocks/>
          </p:cNvGrpSpPr>
          <p:nvPr/>
        </p:nvGrpSpPr>
        <p:grpSpPr bwMode="auto">
          <a:xfrm>
            <a:off x="228601" y="583409"/>
            <a:ext cx="8755063" cy="1988343"/>
            <a:chOff x="228600" y="777875"/>
            <a:chExt cx="8755063" cy="2650567"/>
          </a:xfrm>
        </p:grpSpPr>
        <p:sp>
          <p:nvSpPr>
            <p:cNvPr id="59" name="Content Placeholder 2"/>
            <p:cNvSpPr txBox="1">
              <a:spLocks/>
            </p:cNvSpPr>
            <p:nvPr/>
          </p:nvSpPr>
          <p:spPr bwMode="auto">
            <a:xfrm>
              <a:off x="228600" y="777875"/>
              <a:ext cx="8755063" cy="777711"/>
            </a:xfrm>
            <a:prstGeom prst="rect">
              <a:avLst/>
            </a:prstGeom>
            <a:noFill/>
            <a:ln w="9525">
              <a:noFill/>
              <a:miter lim="800000"/>
              <a:headEnd/>
              <a:tailEnd/>
            </a:ln>
          </p:spPr>
          <p:txBody>
            <a:bodyPr/>
            <a:lstStyle/>
            <a:p>
              <a:pPr>
                <a:spcBef>
                  <a:spcPct val="20000"/>
                </a:spcBef>
                <a:defRPr/>
              </a:pPr>
              <a:endParaRPr lang="en-US" sz="2000" kern="0" dirty="0">
                <a:solidFill>
                  <a:srgbClr val="000000"/>
                </a:solidFill>
                <a:latin typeface="Garamond" pitchFamily="18" charset="0"/>
                <a:ea typeface="+mn-ea"/>
                <a:cs typeface="Arial" charset="0"/>
              </a:endParaRPr>
            </a:p>
            <a:p>
              <a:pPr marL="342900" indent="-342900">
                <a:spcBef>
                  <a:spcPct val="20000"/>
                </a:spcBef>
                <a:buFontTx/>
                <a:buChar char="•"/>
                <a:defRPr/>
              </a:pPr>
              <a:r>
                <a:rPr lang="en-US" sz="2000" b="1" kern="0" dirty="0">
                  <a:solidFill>
                    <a:srgbClr val="000000"/>
                  </a:solidFill>
                  <a:latin typeface="Garamond" pitchFamily="18" charset="0"/>
                  <a:ea typeface="+mn-ea"/>
                  <a:cs typeface="Arial" charset="0"/>
                </a:rPr>
                <a:t>Key Challenge:</a:t>
              </a:r>
              <a:r>
                <a:rPr lang="en-US" sz="2000" kern="0" dirty="0">
                  <a:solidFill>
                    <a:srgbClr val="000000"/>
                  </a:solidFill>
                  <a:latin typeface="Garamond" pitchFamily="18" charset="0"/>
                  <a:ea typeface="+mn-ea"/>
                  <a:cs typeface="Arial" charset="0"/>
                </a:rPr>
                <a:t> what unlabeled data distribution do we give to the i.i.d. active learner?</a:t>
              </a:r>
              <a:endParaRPr lang="en-US" sz="2000" b="1" kern="0" dirty="0">
                <a:solidFill>
                  <a:srgbClr val="000000"/>
                </a:solidFill>
                <a:latin typeface="Garamond" pitchFamily="18" charset="0"/>
                <a:ea typeface="+mn-ea"/>
                <a:cs typeface="Arial" charset="0"/>
              </a:endParaRPr>
            </a:p>
          </p:txBody>
        </p:sp>
        <p:sp>
          <p:nvSpPr>
            <p:cNvPr id="65" name="TextBox 64"/>
            <p:cNvSpPr txBox="1"/>
            <p:nvPr/>
          </p:nvSpPr>
          <p:spPr>
            <a:xfrm>
              <a:off x="1600199" y="2730962"/>
              <a:ext cx="198530" cy="697480"/>
            </a:xfrm>
            <a:prstGeom prst="rect">
              <a:avLst/>
            </a:prstGeom>
            <a:noFill/>
          </p:spPr>
          <p:txBody>
            <a:bodyPr wrap="square">
              <a:spAutoFit/>
            </a:bodyPr>
            <a:lstStyle/>
            <a:p>
              <a:pPr>
                <a:defRPr/>
              </a:pPr>
              <a:r>
                <a:rPr lang="en-US" sz="2800" b="1" dirty="0">
                  <a:solidFill>
                    <a:srgbClr val="000000"/>
                  </a:solidFill>
                  <a:latin typeface="Arial"/>
                  <a:ea typeface="+mn-ea"/>
                  <a:cs typeface="Arial" charset="0"/>
                </a:rPr>
                <a:t>?</a:t>
              </a:r>
              <a:endParaRPr lang="en-US" sz="3200" b="1" dirty="0">
                <a:solidFill>
                  <a:srgbClr val="000000"/>
                </a:solidFill>
                <a:latin typeface="Arial"/>
                <a:ea typeface="+mn-ea"/>
                <a:cs typeface="Arial" charset="0"/>
              </a:endParaRPr>
            </a:p>
          </p:txBody>
        </p:sp>
      </p:grpSp>
      <p:grpSp>
        <p:nvGrpSpPr>
          <p:cNvPr id="3" name="Group 2"/>
          <p:cNvGrpSpPr/>
          <p:nvPr/>
        </p:nvGrpSpPr>
        <p:grpSpPr>
          <a:xfrm>
            <a:off x="331789" y="1694147"/>
            <a:ext cx="8562975" cy="3239104"/>
            <a:chOff x="331789" y="1694147"/>
            <a:chExt cx="8562975" cy="3239104"/>
          </a:xfrm>
        </p:grpSpPr>
        <p:sp>
          <p:nvSpPr>
            <p:cNvPr id="10247" name="Down Arrow 61"/>
            <p:cNvSpPr>
              <a:spLocks noChangeArrowheads="1"/>
            </p:cNvSpPr>
            <p:nvPr/>
          </p:nvSpPr>
          <p:spPr bwMode="auto">
            <a:xfrm flipH="1">
              <a:off x="1665286" y="2596426"/>
              <a:ext cx="163514" cy="501848"/>
            </a:xfrm>
            <a:prstGeom prst="downArrow">
              <a:avLst>
                <a:gd name="adj1" fmla="val 50000"/>
                <a:gd name="adj2" fmla="val 49999"/>
              </a:avLst>
            </a:prstGeom>
            <a:solidFill>
              <a:schemeClr val="tx1"/>
            </a:solidFill>
            <a:ln w="9525" algn="ctr">
              <a:solidFill>
                <a:schemeClr val="tx1"/>
              </a:solidFill>
              <a:round/>
              <a:headEnd/>
              <a:tailEnd/>
            </a:ln>
          </p:spPr>
          <p:txBody>
            <a:bodyPr wrap="square" anchor="ctr">
              <a:spAutoFit/>
            </a:bodyPr>
            <a:lstStyle/>
            <a:p>
              <a:pPr eaLnBrk="0" hangingPunct="0"/>
              <a:endParaRPr lang="en-US">
                <a:solidFill>
                  <a:srgbClr val="000000"/>
                </a:solidFill>
                <a:latin typeface="Times New Roman" pitchFamily="18" charset="0"/>
                <a:ea typeface="+mn-ea"/>
                <a:cs typeface="Arial" charset="0"/>
              </a:endParaRPr>
            </a:p>
          </p:txBody>
        </p:sp>
        <p:sp>
          <p:nvSpPr>
            <p:cNvPr id="33" name="Cloud 32"/>
            <p:cNvSpPr/>
            <p:nvPr/>
          </p:nvSpPr>
          <p:spPr bwMode="auto">
            <a:xfrm>
              <a:off x="331789" y="2046574"/>
              <a:ext cx="2925762" cy="54768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rgbClr val="000000"/>
                </a:solidFill>
              </a:endParaRPr>
            </a:p>
          </p:txBody>
        </p:sp>
        <p:grpSp>
          <p:nvGrpSpPr>
            <p:cNvPr id="10258" name="Group 28"/>
            <p:cNvGrpSpPr>
              <a:grpSpLocks/>
            </p:cNvGrpSpPr>
            <p:nvPr/>
          </p:nvGrpSpPr>
          <p:grpSpPr bwMode="auto">
            <a:xfrm>
              <a:off x="2216150" y="3189914"/>
              <a:ext cx="4794250" cy="609258"/>
              <a:chOff x="2074545" y="2805152"/>
              <a:chExt cx="4793566" cy="812548"/>
            </a:xfrm>
          </p:grpSpPr>
          <p:cxnSp>
            <p:nvCxnSpPr>
              <p:cNvPr id="60" name="Straight Arrow Connector 59"/>
              <p:cNvCxnSpPr/>
              <p:nvPr/>
            </p:nvCxnSpPr>
            <p:spPr>
              <a:xfrm>
                <a:off x="2074545" y="3200085"/>
                <a:ext cx="135553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a:off x="3552297" y="2805152"/>
                <a:ext cx="1752350" cy="812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b="1" dirty="0">
                    <a:solidFill>
                      <a:srgbClr val="000000"/>
                    </a:solidFill>
                    <a:cs typeface="Arial" charset="0"/>
                  </a:rPr>
                  <a:t>Select Best</a:t>
                </a:r>
              </a:p>
              <a:p>
                <a:pPr algn="ctr" eaLnBrk="0" hangingPunct="0">
                  <a:defRPr/>
                </a:pPr>
                <a:r>
                  <a:rPr lang="en-US" sz="1800" b="1" i="1" dirty="0">
                    <a:solidFill>
                      <a:srgbClr val="000000"/>
                    </a:solidFill>
                    <a:cs typeface="Arial" charset="0"/>
                  </a:rPr>
                  <a:t>Action Query</a:t>
                </a:r>
              </a:p>
            </p:txBody>
          </p:sp>
          <p:cxnSp>
            <p:nvCxnSpPr>
              <p:cNvPr id="62" name="Straight Arrow Connector 61"/>
              <p:cNvCxnSpPr/>
              <p:nvPr/>
            </p:nvCxnSpPr>
            <p:spPr>
              <a:xfrm>
                <a:off x="5512579" y="3206436"/>
                <a:ext cx="135553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259" name="Group 25"/>
            <p:cNvGrpSpPr>
              <a:grpSpLocks/>
            </p:cNvGrpSpPr>
            <p:nvPr/>
          </p:nvGrpSpPr>
          <p:grpSpPr bwMode="auto">
            <a:xfrm>
              <a:off x="6791147" y="2971977"/>
              <a:ext cx="1895636" cy="1199974"/>
              <a:chOff x="-390939" y="-152400"/>
              <a:chExt cx="1895475" cy="1600200"/>
            </a:xfrm>
          </p:grpSpPr>
          <p:sp>
            <p:nvSpPr>
              <p:cNvPr id="57" name="Rectangle 56"/>
              <p:cNvSpPr/>
              <p:nvPr/>
            </p:nvSpPr>
            <p:spPr bwMode="auto">
              <a:xfrm>
                <a:off x="-390760" y="768101"/>
                <a:ext cx="1895314" cy="67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latin typeface="Garamond" pitchFamily="18" charset="0"/>
                  </a:rPr>
                  <a:t>Teacher</a:t>
                </a:r>
                <a:endParaRPr lang="en-US" sz="1400" b="1" dirty="0">
                  <a:solidFill>
                    <a:prstClr val="white"/>
                  </a:solidFill>
                  <a:latin typeface="Garamond" pitchFamily="18" charset="0"/>
                </a:endParaRPr>
              </a:p>
            </p:txBody>
          </p:sp>
          <p:pic>
            <p:nvPicPr>
              <p:cNvPr id="10264" name="Picture 27" descr="teacher.jpg"/>
              <p:cNvPicPr>
                <a:picLocks noChangeAspect="1"/>
              </p:cNvPicPr>
              <p:nvPr/>
            </p:nvPicPr>
            <p:blipFill>
              <a:blip r:embed="rId2" cstate="print"/>
              <a:srcRect/>
              <a:stretch>
                <a:fillRect/>
              </a:stretch>
            </p:blipFill>
            <p:spPr bwMode="auto">
              <a:xfrm>
                <a:off x="-152400" y="-152400"/>
                <a:ext cx="1089025" cy="1141413"/>
              </a:xfrm>
              <a:prstGeom prst="rect">
                <a:avLst/>
              </a:prstGeom>
              <a:noFill/>
              <a:ln w="9525">
                <a:noFill/>
                <a:miter lim="800000"/>
                <a:headEnd/>
                <a:tailEnd/>
              </a:ln>
            </p:spPr>
          </p:pic>
        </p:grpSp>
        <p:cxnSp>
          <p:nvCxnSpPr>
            <p:cNvPr id="53" name="Curved Connector 37"/>
            <p:cNvCxnSpPr>
              <a:stCxn id="57" idx="2"/>
              <a:endCxn id="54" idx="3"/>
            </p:cNvCxnSpPr>
            <p:nvPr/>
          </p:nvCxnSpPr>
          <p:spPr bwMode="auto">
            <a:xfrm rot="5400000">
              <a:off x="5018384" y="1983970"/>
              <a:ext cx="532811" cy="4908550"/>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696914" y="4476051"/>
              <a:ext cx="2133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rPr>
                <a:t>Current Training data</a:t>
              </a:r>
            </a:p>
            <a:p>
              <a:pPr algn="ctr">
                <a:defRPr/>
              </a:pPr>
              <a:r>
                <a:rPr lang="en-US" sz="1400" dirty="0">
                  <a:solidFill>
                    <a:prstClr val="black"/>
                  </a:solidFill>
                </a:rPr>
                <a:t>(s, a) pairs</a:t>
              </a:r>
            </a:p>
          </p:txBody>
        </p:sp>
        <p:sp>
          <p:nvSpPr>
            <p:cNvPr id="10262" name="Down Arrow 63"/>
            <p:cNvSpPr>
              <a:spLocks noChangeArrowheads="1"/>
            </p:cNvSpPr>
            <p:nvPr/>
          </p:nvSpPr>
          <p:spPr bwMode="auto">
            <a:xfrm rot="10800000" flipH="1">
              <a:off x="1699472" y="3950296"/>
              <a:ext cx="129331" cy="492919"/>
            </a:xfrm>
            <a:prstGeom prst="downArrow">
              <a:avLst>
                <a:gd name="adj1" fmla="val 50000"/>
                <a:gd name="adj2" fmla="val 50001"/>
              </a:avLst>
            </a:prstGeom>
            <a:solidFill>
              <a:schemeClr val="tx1"/>
            </a:solidFill>
            <a:ln w="9525" algn="ctr">
              <a:solidFill>
                <a:schemeClr val="tx1"/>
              </a:solidFill>
              <a:round/>
              <a:headEnd/>
              <a:tailEnd/>
            </a:ln>
          </p:spPr>
          <p:txBody>
            <a:bodyPr wrap="square" anchor="ctr">
              <a:spAutoFit/>
            </a:bodyPr>
            <a:lstStyle/>
            <a:p>
              <a:pPr eaLnBrk="0" hangingPunct="0"/>
              <a:endParaRPr lang="en-US">
                <a:solidFill>
                  <a:srgbClr val="000000"/>
                </a:solidFill>
                <a:latin typeface="Times New Roman" pitchFamily="18" charset="0"/>
                <a:ea typeface="+mn-ea"/>
                <a:cs typeface="Arial" charset="0"/>
              </a:endParaRPr>
            </a:p>
          </p:txBody>
        </p:sp>
        <p:pic>
          <p:nvPicPr>
            <p:cNvPr id="10250" name="Picture 34" descr="$s$">
              <a:hlinkClick r:id="rId3"/>
            </p:cNvPr>
            <p:cNvPicPr>
              <a:picLocks noChangeAspect="1" noChangeArrowheads="1"/>
            </p:cNvPicPr>
            <p:nvPr/>
          </p:nvPicPr>
          <p:blipFill>
            <a:blip r:embed="rId4" cstate="print"/>
            <a:srcRect/>
            <a:stretch>
              <a:fillRect/>
            </a:stretch>
          </p:blipFill>
          <p:spPr bwMode="auto">
            <a:xfrm>
              <a:off x="6100843" y="3303621"/>
              <a:ext cx="152400" cy="128567"/>
            </a:xfrm>
            <a:prstGeom prst="rect">
              <a:avLst/>
            </a:prstGeom>
            <a:noFill/>
            <a:ln w="9525">
              <a:noFill/>
              <a:miter lim="800000"/>
              <a:headEnd/>
              <a:tailEnd/>
            </a:ln>
          </p:spPr>
        </p:pic>
        <p:grpSp>
          <p:nvGrpSpPr>
            <p:cNvPr id="10251" name="Group 32"/>
            <p:cNvGrpSpPr>
              <a:grpSpLocks/>
            </p:cNvGrpSpPr>
            <p:nvPr/>
          </p:nvGrpSpPr>
          <p:grpSpPr bwMode="auto">
            <a:xfrm>
              <a:off x="6227764" y="1694147"/>
              <a:ext cx="2667000" cy="971550"/>
              <a:chOff x="6227763" y="774700"/>
              <a:chExt cx="2667000" cy="1295605"/>
            </a:xfrm>
          </p:grpSpPr>
          <p:sp>
            <p:nvSpPr>
              <p:cNvPr id="42" name="Oval Callout 41"/>
              <p:cNvSpPr/>
              <p:nvPr/>
            </p:nvSpPr>
            <p:spPr bwMode="auto">
              <a:xfrm>
                <a:off x="6227763" y="774700"/>
                <a:ext cx="2667000" cy="1295605"/>
              </a:xfrm>
              <a:prstGeom prst="wedgeEllipseCallout">
                <a:avLst>
                  <a:gd name="adj1" fmla="val 9353"/>
                  <a:gd name="adj2" fmla="val 814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800" dirty="0">
                    <a:solidFill>
                      <a:srgbClr val="000000"/>
                    </a:solidFill>
                    <a:cs typeface="Arial" charset="0"/>
                  </a:rPr>
                  <a:t>correct action to take in     </a:t>
                </a:r>
                <a:r>
                  <a:rPr lang="en-US" sz="1800" dirty="0" smtClean="0">
                    <a:solidFill>
                      <a:srgbClr val="000000"/>
                    </a:solidFill>
                    <a:cs typeface="Arial" charset="0"/>
                  </a:rPr>
                  <a:t>is </a:t>
                </a:r>
                <a:endParaRPr lang="en-US" sz="1800" dirty="0">
                  <a:solidFill>
                    <a:srgbClr val="000000"/>
                  </a:solidFill>
                  <a:cs typeface="Arial" charset="0"/>
                </a:endParaRPr>
              </a:p>
            </p:txBody>
          </p:sp>
          <p:pic>
            <p:nvPicPr>
              <p:cNvPr id="10255" name="Picture 34" descr="$s$">
                <a:hlinkClick r:id="rId3"/>
              </p:cNvPr>
              <p:cNvPicPr>
                <a:picLocks noChangeAspect="1" noChangeArrowheads="1"/>
              </p:cNvPicPr>
              <p:nvPr/>
            </p:nvPicPr>
            <p:blipFill>
              <a:blip r:embed="rId4" cstate="print"/>
              <a:srcRect/>
              <a:stretch>
                <a:fillRect/>
              </a:stretch>
            </p:blipFill>
            <p:spPr bwMode="auto">
              <a:xfrm>
                <a:off x="7473695" y="1549523"/>
                <a:ext cx="146304" cy="164591"/>
              </a:xfrm>
              <a:prstGeom prst="rect">
                <a:avLst/>
              </a:prstGeom>
              <a:noFill/>
              <a:ln w="9525">
                <a:noFill/>
                <a:miter lim="800000"/>
                <a:headEnd/>
                <a:tailEnd/>
              </a:ln>
            </p:spPr>
          </p:pic>
          <p:pic>
            <p:nvPicPr>
              <p:cNvPr id="10256" name="Picture 36" descr="$\pi^*(s)$">
                <a:hlinkClick r:id="rId5"/>
              </p:cNvPr>
              <p:cNvPicPr>
                <a:picLocks noChangeAspect="1" noChangeArrowheads="1"/>
              </p:cNvPicPr>
              <p:nvPr/>
            </p:nvPicPr>
            <p:blipFill>
              <a:blip r:embed="rId6" cstate="print"/>
              <a:srcRect/>
              <a:stretch>
                <a:fillRect/>
              </a:stretch>
            </p:blipFill>
            <p:spPr bwMode="auto">
              <a:xfrm>
                <a:off x="7967471" y="1494487"/>
                <a:ext cx="566928" cy="258268"/>
              </a:xfrm>
              <a:prstGeom prst="rect">
                <a:avLst/>
              </a:prstGeom>
              <a:noFill/>
              <a:ln w="9525">
                <a:noFill/>
                <a:miter lim="800000"/>
                <a:headEnd/>
                <a:tailEnd/>
              </a:ln>
            </p:spPr>
          </p:pic>
        </p:grpSp>
        <p:pic>
          <p:nvPicPr>
            <p:cNvPr id="10252" name="Picture 101" descr="$\pi^*$">
              <a:hlinkClick r:id="rId7"/>
            </p:cNvPr>
            <p:cNvPicPr>
              <a:picLocks noChangeAspect="1" noChangeArrowheads="1"/>
            </p:cNvPicPr>
            <p:nvPr/>
          </p:nvPicPr>
          <p:blipFill>
            <a:blip r:embed="rId8" cstate="print"/>
            <a:srcRect/>
            <a:stretch>
              <a:fillRect/>
            </a:stretch>
          </p:blipFill>
          <p:spPr bwMode="auto">
            <a:xfrm>
              <a:off x="7686081" y="3992167"/>
              <a:ext cx="237743" cy="137138"/>
            </a:xfrm>
            <a:prstGeom prst="rect">
              <a:avLst/>
            </a:prstGeom>
            <a:noFill/>
            <a:ln w="9525">
              <a:noFill/>
              <a:miter lim="800000"/>
              <a:headEnd/>
              <a:tailEnd/>
            </a:ln>
          </p:spPr>
        </p:pic>
        <p:pic>
          <p:nvPicPr>
            <p:cNvPr id="10253" name="Picture 38" descr="$(s,\pi^*(s))$">
              <a:hlinkClick r:id="rId9"/>
            </p:cNvPr>
            <p:cNvPicPr>
              <a:picLocks noChangeAspect="1" noChangeArrowheads="1"/>
            </p:cNvPicPr>
            <p:nvPr/>
          </p:nvPicPr>
          <p:blipFill>
            <a:blip r:embed="rId10" cstate="print"/>
            <a:srcRect/>
            <a:stretch>
              <a:fillRect/>
            </a:stretch>
          </p:blipFill>
          <p:spPr bwMode="auto">
            <a:xfrm>
              <a:off x="4648200" y="4160559"/>
              <a:ext cx="1225516" cy="239992"/>
            </a:xfrm>
            <a:prstGeom prst="rect">
              <a:avLst/>
            </a:prstGeom>
            <a:noFill/>
            <a:ln w="9525">
              <a:noFill/>
              <a:miter lim="800000"/>
              <a:headEnd/>
              <a:tailEnd/>
            </a:ln>
          </p:spPr>
        </p:pic>
        <p:sp>
          <p:nvSpPr>
            <p:cNvPr id="32" name="Rectangle 31"/>
            <p:cNvSpPr/>
            <p:nvPr/>
          </p:nvSpPr>
          <p:spPr bwMode="auto">
            <a:xfrm>
              <a:off x="838200" y="3733317"/>
              <a:ext cx="1796623" cy="336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b="1" dirty="0">
                  <a:solidFill>
                    <a:srgbClr val="000000"/>
                  </a:solidFill>
                  <a:latin typeface="Garamond" pitchFamily="18" charset="0"/>
                </a:rPr>
                <a:t>i.i.d. active learner</a:t>
              </a:r>
              <a:endParaRPr lang="en-US" sz="1600" b="1" dirty="0">
                <a:solidFill>
                  <a:srgbClr val="FFFFFF"/>
                </a:solidFill>
                <a:latin typeface="Garamond" pitchFamily="18" charset="0"/>
              </a:endParaRPr>
            </a:p>
          </p:txBody>
        </p:sp>
        <p:pic>
          <p:nvPicPr>
            <p:cNvPr id="35" name="Picture 3"/>
            <p:cNvPicPr>
              <a:picLocks noChangeAspect="1" noChangeArrowheads="1"/>
            </p:cNvPicPr>
            <p:nvPr/>
          </p:nvPicPr>
          <p:blipFill>
            <a:blip r:embed="rId11" cstate="print"/>
            <a:srcRect/>
            <a:stretch>
              <a:fillRect/>
            </a:stretch>
          </p:blipFill>
          <p:spPr bwMode="auto">
            <a:xfrm>
              <a:off x="1377068" y="3143429"/>
              <a:ext cx="680332" cy="621792"/>
            </a:xfrm>
            <a:prstGeom prst="rect">
              <a:avLst/>
            </a:prstGeom>
            <a:noFill/>
            <a:ln w="9525">
              <a:noFill/>
              <a:miter lim="800000"/>
              <a:headEnd/>
              <a:tailEnd/>
            </a:ln>
          </p:spPr>
        </p:pic>
      </p:grpSp>
    </p:spTree>
    <p:extLst>
      <p:ext uri="{BB962C8B-B14F-4D97-AF65-F5344CB8AC3E}">
        <p14:creationId xmlns:p14="http://schemas.microsoft.com/office/powerpoint/2010/main" val="386978583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10"/>
          </p:nvPr>
        </p:nvSpPr>
        <p:spPr/>
        <p:txBody>
          <a:bodyPr/>
          <a:lstStyle/>
          <a:p>
            <a:pPr>
              <a:defRPr/>
            </a:pPr>
            <a:fld id="{FB559398-91D0-40DC-96D7-52B8DCBFA46C}" type="slidenum">
              <a:rPr lang="en-US"/>
              <a:pPr>
                <a:defRPr/>
              </a:pPr>
              <a:t>44</a:t>
            </a:fld>
            <a:endParaRPr lang="en-US" dirty="0"/>
          </a:p>
        </p:txBody>
      </p:sp>
      <p:sp>
        <p:nvSpPr>
          <p:cNvPr id="2" name="Rectangle 2"/>
          <p:cNvSpPr txBox="1">
            <a:spLocks noChangeArrowheads="1"/>
          </p:cNvSpPr>
          <p:nvPr/>
        </p:nvSpPr>
        <p:spPr>
          <a:xfrm>
            <a:off x="228600" y="-19050"/>
            <a:ext cx="8763000" cy="514350"/>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Reducing Active Imitation </a:t>
            </a:r>
            <a:r>
              <a:rPr lang="en-US"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Learning to </a:t>
            </a:r>
            <a:r>
              <a:rPr lang="en-US"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I.I.D. Active Learning</a:t>
            </a:r>
          </a:p>
        </p:txBody>
      </p:sp>
      <p:sp>
        <p:nvSpPr>
          <p:cNvPr id="10247" name="Down Arrow 61"/>
          <p:cNvSpPr>
            <a:spLocks noChangeArrowheads="1"/>
          </p:cNvSpPr>
          <p:nvPr/>
        </p:nvSpPr>
        <p:spPr bwMode="auto">
          <a:xfrm flipH="1">
            <a:off x="1698673" y="2647915"/>
            <a:ext cx="133444" cy="432524"/>
          </a:xfrm>
          <a:prstGeom prst="downArrow">
            <a:avLst>
              <a:gd name="adj1" fmla="val 50000"/>
              <a:gd name="adj2" fmla="val 49999"/>
            </a:avLst>
          </a:prstGeom>
          <a:solidFill>
            <a:schemeClr val="tx1"/>
          </a:solidFill>
          <a:ln w="9525" algn="ctr">
            <a:solidFill>
              <a:schemeClr val="tx1"/>
            </a:solidFill>
            <a:round/>
            <a:headEnd/>
            <a:tailEnd/>
          </a:ln>
        </p:spPr>
        <p:txBody>
          <a:bodyPr wrap="square" anchor="ctr">
            <a:spAutoFit/>
          </a:bodyPr>
          <a:lstStyle/>
          <a:p>
            <a:pPr eaLnBrk="0" hangingPunct="0"/>
            <a:endParaRPr lang="en-US">
              <a:solidFill>
                <a:srgbClr val="000000"/>
              </a:solidFill>
              <a:latin typeface="Times New Roman" pitchFamily="18" charset="0"/>
              <a:ea typeface="+mn-ea"/>
              <a:cs typeface="Arial" charset="0"/>
            </a:endParaRPr>
          </a:p>
        </p:txBody>
      </p:sp>
      <p:sp>
        <p:nvSpPr>
          <p:cNvPr id="33" name="Cloud 32"/>
          <p:cNvSpPr/>
          <p:nvPr/>
        </p:nvSpPr>
        <p:spPr bwMode="auto">
          <a:xfrm>
            <a:off x="331789" y="2046574"/>
            <a:ext cx="2925762" cy="54768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rgbClr val="000000"/>
              </a:solidFill>
            </a:endParaRPr>
          </a:p>
        </p:txBody>
      </p:sp>
      <p:grpSp>
        <p:nvGrpSpPr>
          <p:cNvPr id="10258" name="Group 28"/>
          <p:cNvGrpSpPr>
            <a:grpSpLocks/>
          </p:cNvGrpSpPr>
          <p:nvPr/>
        </p:nvGrpSpPr>
        <p:grpSpPr bwMode="auto">
          <a:xfrm>
            <a:off x="2216150" y="3189914"/>
            <a:ext cx="4794250" cy="609258"/>
            <a:chOff x="2074545" y="2805152"/>
            <a:chExt cx="4793566" cy="812548"/>
          </a:xfrm>
        </p:grpSpPr>
        <p:cxnSp>
          <p:nvCxnSpPr>
            <p:cNvPr id="60" name="Straight Arrow Connector 59"/>
            <p:cNvCxnSpPr/>
            <p:nvPr/>
          </p:nvCxnSpPr>
          <p:spPr>
            <a:xfrm>
              <a:off x="2074545" y="3200084"/>
              <a:ext cx="677765" cy="113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a:off x="2906276" y="2805152"/>
              <a:ext cx="1752350" cy="812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b="1" dirty="0">
                  <a:solidFill>
                    <a:srgbClr val="000000"/>
                  </a:solidFill>
                  <a:cs typeface="Arial" charset="0"/>
                </a:rPr>
                <a:t>Select Best</a:t>
              </a:r>
            </a:p>
            <a:p>
              <a:pPr algn="ctr" eaLnBrk="0" hangingPunct="0">
                <a:defRPr/>
              </a:pPr>
              <a:r>
                <a:rPr lang="en-US" sz="1800" b="1" i="1" dirty="0">
                  <a:solidFill>
                    <a:srgbClr val="000000"/>
                  </a:solidFill>
                  <a:cs typeface="Arial" charset="0"/>
                </a:rPr>
                <a:t>Action Query</a:t>
              </a:r>
            </a:p>
          </p:txBody>
        </p:sp>
        <p:cxnSp>
          <p:nvCxnSpPr>
            <p:cNvPr id="62" name="Straight Arrow Connector 61"/>
            <p:cNvCxnSpPr/>
            <p:nvPr/>
          </p:nvCxnSpPr>
          <p:spPr>
            <a:xfrm>
              <a:off x="4811005" y="3200084"/>
              <a:ext cx="2057106" cy="79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259" name="Group 25"/>
          <p:cNvGrpSpPr>
            <a:grpSpLocks/>
          </p:cNvGrpSpPr>
          <p:nvPr/>
        </p:nvGrpSpPr>
        <p:grpSpPr bwMode="auto">
          <a:xfrm>
            <a:off x="6791147" y="2971977"/>
            <a:ext cx="1895636" cy="1199974"/>
            <a:chOff x="-390939" y="-152400"/>
            <a:chExt cx="1895475" cy="1600200"/>
          </a:xfrm>
        </p:grpSpPr>
        <p:sp>
          <p:nvSpPr>
            <p:cNvPr id="57" name="Rectangle 56"/>
            <p:cNvSpPr/>
            <p:nvPr/>
          </p:nvSpPr>
          <p:spPr bwMode="auto">
            <a:xfrm>
              <a:off x="-390760" y="768101"/>
              <a:ext cx="1895314" cy="67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latin typeface="Garamond" pitchFamily="18" charset="0"/>
                </a:rPr>
                <a:t>Teacher</a:t>
              </a:r>
              <a:endParaRPr lang="en-US" sz="1400" b="1" dirty="0">
                <a:solidFill>
                  <a:prstClr val="white"/>
                </a:solidFill>
                <a:latin typeface="Garamond" pitchFamily="18" charset="0"/>
              </a:endParaRPr>
            </a:p>
          </p:txBody>
        </p:sp>
        <p:pic>
          <p:nvPicPr>
            <p:cNvPr id="10264" name="Picture 27" descr="teacher.jpg"/>
            <p:cNvPicPr>
              <a:picLocks noChangeAspect="1"/>
            </p:cNvPicPr>
            <p:nvPr/>
          </p:nvPicPr>
          <p:blipFill>
            <a:blip r:embed="rId2" cstate="print"/>
            <a:srcRect/>
            <a:stretch>
              <a:fillRect/>
            </a:stretch>
          </p:blipFill>
          <p:spPr bwMode="auto">
            <a:xfrm>
              <a:off x="-152400" y="-152400"/>
              <a:ext cx="1089025" cy="1141413"/>
            </a:xfrm>
            <a:prstGeom prst="rect">
              <a:avLst/>
            </a:prstGeom>
            <a:noFill/>
            <a:ln w="9525">
              <a:noFill/>
              <a:miter lim="800000"/>
              <a:headEnd/>
              <a:tailEnd/>
            </a:ln>
          </p:spPr>
        </p:pic>
      </p:grpSp>
      <p:cxnSp>
        <p:nvCxnSpPr>
          <p:cNvPr id="53" name="Curved Connector 37"/>
          <p:cNvCxnSpPr>
            <a:stCxn id="57" idx="2"/>
            <a:endCxn id="54" idx="3"/>
          </p:cNvCxnSpPr>
          <p:nvPr/>
        </p:nvCxnSpPr>
        <p:spPr bwMode="auto">
          <a:xfrm rot="5400000">
            <a:off x="5056138" y="1946219"/>
            <a:ext cx="457311" cy="4908550"/>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696914" y="4400550"/>
            <a:ext cx="2133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Current Training data</a:t>
            </a:r>
          </a:p>
          <a:p>
            <a:pPr algn="ctr">
              <a:defRPr/>
            </a:pPr>
            <a:r>
              <a:rPr lang="en-US" sz="1600" dirty="0">
                <a:solidFill>
                  <a:prstClr val="black"/>
                </a:solidFill>
              </a:rPr>
              <a:t>(s, a) pairs</a:t>
            </a:r>
          </a:p>
        </p:txBody>
      </p:sp>
      <p:sp>
        <p:nvSpPr>
          <p:cNvPr id="10262" name="Down Arrow 63"/>
          <p:cNvSpPr>
            <a:spLocks noChangeArrowheads="1"/>
          </p:cNvSpPr>
          <p:nvPr/>
        </p:nvSpPr>
        <p:spPr bwMode="auto">
          <a:xfrm rot="10800000" flipH="1">
            <a:off x="1699469" y="3993017"/>
            <a:ext cx="99262" cy="380380"/>
          </a:xfrm>
          <a:prstGeom prst="downArrow">
            <a:avLst>
              <a:gd name="adj1" fmla="val 50000"/>
              <a:gd name="adj2" fmla="val 50001"/>
            </a:avLst>
          </a:prstGeom>
          <a:solidFill>
            <a:schemeClr val="tx1"/>
          </a:solidFill>
          <a:ln w="9525" algn="ctr">
            <a:solidFill>
              <a:schemeClr val="tx1"/>
            </a:solidFill>
            <a:round/>
            <a:headEnd/>
            <a:tailEnd/>
          </a:ln>
        </p:spPr>
        <p:txBody>
          <a:bodyPr wrap="square" anchor="ctr">
            <a:spAutoFit/>
          </a:bodyPr>
          <a:lstStyle/>
          <a:p>
            <a:pPr eaLnBrk="0" hangingPunct="0"/>
            <a:endParaRPr lang="en-US">
              <a:solidFill>
                <a:srgbClr val="000000"/>
              </a:solidFill>
              <a:latin typeface="Times New Roman" pitchFamily="18" charset="0"/>
              <a:ea typeface="+mn-ea"/>
              <a:cs typeface="Arial" charset="0"/>
            </a:endParaRPr>
          </a:p>
        </p:txBody>
      </p:sp>
      <p:pic>
        <p:nvPicPr>
          <p:cNvPr id="10252" name="Picture 101" descr="$\pi^*$">
            <a:hlinkClick r:id="rId3"/>
          </p:cNvPr>
          <p:cNvPicPr>
            <a:picLocks noChangeAspect="1" noChangeArrowheads="1"/>
          </p:cNvPicPr>
          <p:nvPr/>
        </p:nvPicPr>
        <p:blipFill>
          <a:blip r:embed="rId4" cstate="print"/>
          <a:srcRect/>
          <a:stretch>
            <a:fillRect/>
          </a:stretch>
        </p:blipFill>
        <p:spPr bwMode="auto">
          <a:xfrm>
            <a:off x="7686081" y="3992167"/>
            <a:ext cx="237743" cy="137138"/>
          </a:xfrm>
          <a:prstGeom prst="rect">
            <a:avLst/>
          </a:prstGeom>
          <a:noFill/>
          <a:ln w="9525">
            <a:noFill/>
            <a:miter lim="800000"/>
            <a:headEnd/>
            <a:tailEnd/>
          </a:ln>
        </p:spPr>
      </p:pic>
      <p:pic>
        <p:nvPicPr>
          <p:cNvPr id="10253" name="Picture 38" descr="$(s,\pi^*(s))$">
            <a:hlinkClick r:id="rId5"/>
          </p:cNvPr>
          <p:cNvPicPr>
            <a:picLocks noChangeAspect="1" noChangeArrowheads="1"/>
          </p:cNvPicPr>
          <p:nvPr/>
        </p:nvPicPr>
        <p:blipFill>
          <a:blip r:embed="rId6" cstate="print"/>
          <a:srcRect/>
          <a:stretch>
            <a:fillRect/>
          </a:stretch>
        </p:blipFill>
        <p:spPr bwMode="auto">
          <a:xfrm>
            <a:off x="4648200" y="4160559"/>
            <a:ext cx="1225516" cy="239992"/>
          </a:xfrm>
          <a:prstGeom prst="rect">
            <a:avLst/>
          </a:prstGeom>
          <a:noFill/>
          <a:ln w="9525">
            <a:noFill/>
            <a:miter lim="800000"/>
            <a:headEnd/>
            <a:tailEnd/>
          </a:ln>
        </p:spPr>
      </p:pic>
      <p:sp>
        <p:nvSpPr>
          <p:cNvPr id="65" name="TextBox 64"/>
          <p:cNvSpPr txBox="1"/>
          <p:nvPr/>
        </p:nvSpPr>
        <p:spPr bwMode="auto">
          <a:xfrm>
            <a:off x="1600200" y="2048530"/>
            <a:ext cx="198530" cy="523220"/>
          </a:xfrm>
          <a:prstGeom prst="rect">
            <a:avLst/>
          </a:prstGeom>
          <a:noFill/>
        </p:spPr>
        <p:txBody>
          <a:bodyPr wrap="square">
            <a:spAutoFit/>
          </a:bodyPr>
          <a:lstStyle/>
          <a:p>
            <a:pPr>
              <a:defRPr/>
            </a:pPr>
            <a:r>
              <a:rPr lang="en-US" sz="2800" b="1" dirty="0">
                <a:solidFill>
                  <a:srgbClr val="000000"/>
                </a:solidFill>
                <a:latin typeface="Arial"/>
                <a:ea typeface="+mn-ea"/>
                <a:cs typeface="Arial" charset="0"/>
              </a:rPr>
              <a:t>?</a:t>
            </a:r>
            <a:endParaRPr lang="en-US" sz="3200" b="1" dirty="0">
              <a:solidFill>
                <a:srgbClr val="000000"/>
              </a:solidFill>
              <a:latin typeface="Arial"/>
              <a:ea typeface="+mn-ea"/>
              <a:cs typeface="Arial" charset="0"/>
            </a:endParaRPr>
          </a:p>
        </p:txBody>
      </p:sp>
      <p:sp>
        <p:nvSpPr>
          <p:cNvPr id="28" name="Content Placeholder 2"/>
          <p:cNvSpPr txBox="1">
            <a:spLocks/>
          </p:cNvSpPr>
          <p:nvPr/>
        </p:nvSpPr>
        <p:spPr bwMode="auto">
          <a:xfrm>
            <a:off x="228601" y="590550"/>
            <a:ext cx="8755063" cy="901303"/>
          </a:xfrm>
          <a:prstGeom prst="rect">
            <a:avLst/>
          </a:prstGeom>
          <a:noFill/>
          <a:ln w="9525">
            <a:noFill/>
            <a:miter lim="800000"/>
            <a:headEnd/>
            <a:tailEnd/>
          </a:ln>
        </p:spPr>
        <p:txBody>
          <a:bodyPr/>
          <a:lstStyle/>
          <a:p>
            <a:pPr marL="342900" indent="-342900">
              <a:spcBef>
                <a:spcPct val="20000"/>
              </a:spcBef>
              <a:buFontTx/>
              <a:buChar char="•"/>
            </a:pPr>
            <a:r>
              <a:rPr lang="en-US" sz="2000" b="1" dirty="0">
                <a:solidFill>
                  <a:srgbClr val="000000"/>
                </a:solidFill>
                <a:latin typeface="Garamond" pitchFamily="18" charset="0"/>
                <a:ea typeface="+mn-ea"/>
                <a:cs typeface="Arial" charset="0"/>
              </a:rPr>
              <a:t>Naïve Approach:</a:t>
            </a:r>
            <a:r>
              <a:rPr lang="en-US" sz="2000" dirty="0">
                <a:solidFill>
                  <a:srgbClr val="000000"/>
                </a:solidFill>
                <a:latin typeface="Garamond" pitchFamily="18" charset="0"/>
                <a:ea typeface="+mn-ea"/>
                <a:cs typeface="Arial" charset="0"/>
              </a:rPr>
              <a:t> use an arbitrary distribution</a:t>
            </a:r>
          </a:p>
          <a:p>
            <a:pPr marL="800100" lvl="1" indent="-342900">
              <a:spcBef>
                <a:spcPct val="20000"/>
              </a:spcBef>
              <a:buFontTx/>
              <a:buChar char="•"/>
            </a:pPr>
            <a:r>
              <a:rPr lang="en-US" sz="2000" dirty="0" smtClean="0">
                <a:solidFill>
                  <a:srgbClr val="000000"/>
                </a:solidFill>
                <a:latin typeface="Garamond" pitchFamily="18" charset="0"/>
                <a:ea typeface="+mn-ea"/>
                <a:cs typeface="Arial" charset="0"/>
              </a:rPr>
              <a:t>Often leads to useless/bizarre queries</a:t>
            </a:r>
            <a:endParaRPr lang="en-US" sz="2000" dirty="0">
              <a:solidFill>
                <a:srgbClr val="000000"/>
              </a:solidFill>
              <a:latin typeface="Garamond" pitchFamily="18" charset="0"/>
              <a:ea typeface="+mn-ea"/>
              <a:cs typeface="Arial" charset="0"/>
            </a:endParaRPr>
          </a:p>
          <a:p>
            <a:pPr marL="342900" indent="-342900">
              <a:spcBef>
                <a:spcPct val="20000"/>
              </a:spcBef>
              <a:buFont typeface="Arial" charset="0"/>
              <a:buChar char="•"/>
            </a:pPr>
            <a:endParaRPr lang="en-US" sz="2000" b="1" dirty="0">
              <a:solidFill>
                <a:srgbClr val="000000"/>
              </a:solidFill>
              <a:latin typeface="Garamond" pitchFamily="18" charset="0"/>
              <a:ea typeface="+mn-ea"/>
              <a:cs typeface="Arial" charset="0"/>
            </a:endParaRPr>
          </a:p>
        </p:txBody>
      </p:sp>
      <p:sp>
        <p:nvSpPr>
          <p:cNvPr id="31" name="Rectangle 30"/>
          <p:cNvSpPr/>
          <p:nvPr/>
        </p:nvSpPr>
        <p:spPr bwMode="auto">
          <a:xfrm>
            <a:off x="833507" y="3733317"/>
            <a:ext cx="1796623" cy="336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b="1" dirty="0">
                <a:solidFill>
                  <a:srgbClr val="000000"/>
                </a:solidFill>
                <a:latin typeface="Garamond" pitchFamily="18" charset="0"/>
              </a:rPr>
              <a:t>i.i.d. active learner</a:t>
            </a:r>
            <a:endParaRPr lang="en-US" sz="1600" b="1" dirty="0">
              <a:solidFill>
                <a:srgbClr val="FFFFFF"/>
              </a:solidFill>
              <a:latin typeface="Garamond" pitchFamily="18" charset="0"/>
            </a:endParaRPr>
          </a:p>
        </p:txBody>
      </p:sp>
      <p:pic>
        <p:nvPicPr>
          <p:cNvPr id="2050" name="Picture 2" descr="five queens"/>
          <p:cNvPicPr>
            <a:picLocks noChangeAspect="1" noChangeArrowheads="1"/>
          </p:cNvPicPr>
          <p:nvPr/>
        </p:nvPicPr>
        <p:blipFill rotWithShape="1">
          <a:blip r:embed="rId7">
            <a:extLst>
              <a:ext uri="{28A0092B-C50C-407E-A947-70E740481C1C}">
                <a14:useLocalDpi xmlns:a14="http://schemas.microsoft.com/office/drawing/2010/main" val="0"/>
              </a:ext>
            </a:extLst>
          </a:blip>
          <a:srcRect l="11117" t="9622" r="26553"/>
          <a:stretch/>
        </p:blipFill>
        <p:spPr bwMode="auto">
          <a:xfrm>
            <a:off x="5092791" y="1415677"/>
            <a:ext cx="1917609" cy="1984267"/>
          </a:xfrm>
          <a:prstGeom prst="rect">
            <a:avLst/>
          </a:prstGeom>
          <a:noFill/>
          <a:extLst>
            <a:ext uri="{909E8E84-426E-40DD-AFC4-6F175D3DCCD1}">
              <a14:hiddenFill xmlns:a14="http://schemas.microsoft.com/office/drawing/2010/main">
                <a:solidFill>
                  <a:srgbClr val="FFFFFF"/>
                </a:solidFill>
              </a14:hiddenFill>
            </a:ext>
          </a:extLst>
        </p:spPr>
      </p:pic>
      <p:sp>
        <p:nvSpPr>
          <p:cNvPr id="25" name="Oval Callout 24"/>
          <p:cNvSpPr/>
          <p:nvPr/>
        </p:nvSpPr>
        <p:spPr bwMode="auto">
          <a:xfrm>
            <a:off x="7240939" y="1562755"/>
            <a:ext cx="1808164" cy="971550"/>
          </a:xfrm>
          <a:prstGeom prst="wedgeEllipseCallout">
            <a:avLst>
              <a:gd name="adj1" fmla="val -14004"/>
              <a:gd name="adj2" fmla="val 949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smtClean="0">
                <a:solidFill>
                  <a:srgbClr val="000000"/>
                </a:solidFill>
                <a:cs typeface="Arial" charset="0"/>
              </a:rPr>
              <a:t>What the #?&amp;@!</a:t>
            </a:r>
            <a:endParaRPr lang="en-US" sz="1800" dirty="0">
              <a:solidFill>
                <a:srgbClr val="000000"/>
              </a:solidFill>
              <a:cs typeface="Arial" charset="0"/>
            </a:endParaRPr>
          </a:p>
        </p:txBody>
      </p:sp>
      <p:pic>
        <p:nvPicPr>
          <p:cNvPr id="26" name="Picture 3"/>
          <p:cNvPicPr>
            <a:picLocks noChangeAspect="1" noChangeArrowheads="1"/>
          </p:cNvPicPr>
          <p:nvPr/>
        </p:nvPicPr>
        <p:blipFill>
          <a:blip r:embed="rId8" cstate="print"/>
          <a:srcRect/>
          <a:stretch>
            <a:fillRect/>
          </a:stretch>
        </p:blipFill>
        <p:spPr bwMode="auto">
          <a:xfrm>
            <a:off x="1377068" y="3143429"/>
            <a:ext cx="680332" cy="621792"/>
          </a:xfrm>
          <a:prstGeom prst="rect">
            <a:avLst/>
          </a:prstGeom>
          <a:noFill/>
          <a:ln w="9525">
            <a:noFill/>
            <a:miter lim="800000"/>
            <a:headEnd/>
            <a:tailEnd/>
          </a:ln>
        </p:spPr>
      </p:pic>
    </p:spTree>
    <p:extLst>
      <p:ext uri="{BB962C8B-B14F-4D97-AF65-F5344CB8AC3E}">
        <p14:creationId xmlns:p14="http://schemas.microsoft.com/office/powerpoint/2010/main" val="4223419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31372"/>
            <a:ext cx="8763000" cy="514350"/>
          </a:xfrm>
          <a:prstGeom prst="rect">
            <a:avLst/>
          </a:prstGeom>
          <a:ln>
            <a:noFill/>
          </a:ln>
        </p:spPr>
        <p:txBody>
          <a:bodyPr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RAIL Algorithm</a:t>
            </a:r>
          </a:p>
        </p:txBody>
      </p:sp>
      <p:grpSp>
        <p:nvGrpSpPr>
          <p:cNvPr id="164" name="Group 163"/>
          <p:cNvGrpSpPr>
            <a:grpSpLocks/>
          </p:cNvGrpSpPr>
          <p:nvPr/>
        </p:nvGrpSpPr>
        <p:grpSpPr bwMode="auto">
          <a:xfrm>
            <a:off x="3327819" y="671514"/>
            <a:ext cx="4219156" cy="1551624"/>
            <a:chOff x="3328368" y="896007"/>
            <a:chExt cx="4218056" cy="2068453"/>
          </a:xfrm>
        </p:grpSpPr>
        <p:sp>
          <p:nvSpPr>
            <p:cNvPr id="4" name="Rectangle 3"/>
            <p:cNvSpPr/>
            <p:nvPr/>
          </p:nvSpPr>
          <p:spPr>
            <a:xfrm>
              <a:off x="5602245" y="2154665"/>
              <a:ext cx="1944179" cy="719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Extract unlabeled</a:t>
              </a:r>
            </a:p>
            <a:p>
              <a:pPr algn="ctr">
                <a:defRPr/>
              </a:pPr>
              <a:r>
                <a:rPr lang="en-US" sz="1600" dirty="0">
                  <a:solidFill>
                    <a:prstClr val="black"/>
                  </a:solidFill>
                </a:rPr>
                <a:t>states</a:t>
              </a:r>
            </a:p>
          </p:txBody>
        </p:sp>
        <p:grpSp>
          <p:nvGrpSpPr>
            <p:cNvPr id="29741" name="Group 160"/>
            <p:cNvGrpSpPr>
              <a:grpSpLocks/>
            </p:cNvGrpSpPr>
            <p:nvPr/>
          </p:nvGrpSpPr>
          <p:grpSpPr bwMode="auto">
            <a:xfrm>
              <a:off x="3328368" y="896007"/>
              <a:ext cx="2329544" cy="2068453"/>
              <a:chOff x="3328368" y="896007"/>
              <a:chExt cx="2329544" cy="2068453"/>
            </a:xfrm>
          </p:grpSpPr>
          <p:grpSp>
            <p:nvGrpSpPr>
              <p:cNvPr id="29742" name="Group 100"/>
              <p:cNvGrpSpPr>
                <a:grpSpLocks/>
              </p:cNvGrpSpPr>
              <p:nvPr/>
            </p:nvGrpSpPr>
            <p:grpSpPr bwMode="auto">
              <a:xfrm>
                <a:off x="3464827" y="896007"/>
                <a:ext cx="1831381" cy="1298163"/>
                <a:chOff x="3391257" y="906517"/>
                <a:chExt cx="2157010" cy="1387803"/>
              </a:xfrm>
            </p:grpSpPr>
            <p:grpSp>
              <p:nvGrpSpPr>
                <p:cNvPr id="29745" name="Group 47"/>
                <p:cNvGrpSpPr>
                  <a:grpSpLocks/>
                </p:cNvGrpSpPr>
                <p:nvPr/>
              </p:nvGrpSpPr>
              <p:grpSpPr bwMode="auto">
                <a:xfrm>
                  <a:off x="3428037" y="906517"/>
                  <a:ext cx="2120230" cy="245960"/>
                  <a:chOff x="1117598" y="3587179"/>
                  <a:chExt cx="2463570" cy="303760"/>
                </a:xfrm>
              </p:grpSpPr>
              <p:sp>
                <p:nvSpPr>
                  <p:cNvPr id="8" name="Oval 7"/>
                  <p:cNvSpPr/>
                  <p:nvPr/>
                </p:nvSpPr>
                <p:spPr bwMode="auto">
                  <a:xfrm>
                    <a:off x="1117772" y="3645855"/>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 name="Straight Arrow Connector 28"/>
                  <p:cNvCxnSpPr>
                    <a:stCxn id="8" idx="6"/>
                  </p:cNvCxnSpPr>
                  <p:nvPr/>
                </p:nvCxnSpPr>
                <p:spPr bwMode="auto">
                  <a:xfrm flipV="1">
                    <a:off x="1300218" y="3687766"/>
                    <a:ext cx="345346" cy="4819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1636876" y="3587179"/>
                    <a:ext cx="184618"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36" name="Oval 35"/>
                  <p:cNvSpPr/>
                  <p:nvPr/>
                </p:nvSpPr>
                <p:spPr bwMode="auto">
                  <a:xfrm>
                    <a:off x="2053896" y="3698244"/>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87" name="Straight Arrow Connector 37"/>
                  <p:cNvCxnSpPr>
                    <a:cxnSpLocks noChangeShapeType="1"/>
                    <a:stCxn id="35" idx="5"/>
                    <a:endCxn id="36"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39" name="Oval 38"/>
                  <p:cNvSpPr/>
                  <p:nvPr/>
                </p:nvSpPr>
                <p:spPr bwMode="auto">
                  <a:xfrm>
                    <a:off x="2447024" y="3702435"/>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89" name="Straight Arrow Connector 40"/>
                  <p:cNvCxnSpPr>
                    <a:cxnSpLocks noChangeShapeType="1"/>
                    <a:stCxn id="36" idx="6"/>
                    <a:endCxn id="39"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29790" name="Straight Arrow Connector 42"/>
                  <p:cNvCxnSpPr>
                    <a:cxnSpLocks noChangeShapeType="1"/>
                    <a:stCxn id="39"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29791" name="Picture 14" descr="$\ldots$">
                    <a:hlinkClick r:id="rId3"/>
                  </p:cNvPr>
                  <p:cNvPicPr>
                    <a:picLocks noChangeAspect="1" noChangeArrowheads="1"/>
                  </p:cNvPicPr>
                  <p:nvPr/>
                </p:nvPicPr>
                <p:blipFill>
                  <a:blip r:embed="rId4"/>
                  <a:srcRect/>
                  <a:stretch>
                    <a:fillRect/>
                  </a:stretch>
                </p:blipFill>
                <p:spPr bwMode="auto">
                  <a:xfrm>
                    <a:off x="2858812" y="3780234"/>
                    <a:ext cx="274320" cy="33348"/>
                  </a:xfrm>
                  <a:prstGeom prst="rect">
                    <a:avLst/>
                  </a:prstGeom>
                  <a:noFill/>
                  <a:ln w="9525">
                    <a:noFill/>
                    <a:miter lim="800000"/>
                    <a:headEnd/>
                    <a:tailEnd/>
                  </a:ln>
                </p:spPr>
              </p:pic>
              <p:cxnSp>
                <p:nvCxnSpPr>
                  <p:cNvPr id="29792" name="Straight Arrow Connector 45"/>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47" name="Oval 46"/>
                  <p:cNvSpPr/>
                  <p:nvPr/>
                </p:nvSpPr>
                <p:spPr bwMode="auto">
                  <a:xfrm>
                    <a:off x="3398351" y="3708721"/>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nvGrpSpPr>
                <p:cNvPr id="29746" name="Group 48"/>
                <p:cNvGrpSpPr>
                  <a:grpSpLocks/>
                </p:cNvGrpSpPr>
                <p:nvPr/>
              </p:nvGrpSpPr>
              <p:grpSpPr bwMode="auto">
                <a:xfrm>
                  <a:off x="3412277" y="1206057"/>
                  <a:ext cx="2120230" cy="245960"/>
                  <a:chOff x="1117598" y="3587179"/>
                  <a:chExt cx="2463570" cy="303760"/>
                </a:xfrm>
              </p:grpSpPr>
              <p:sp>
                <p:nvSpPr>
                  <p:cNvPr id="50" name="Oval 49"/>
                  <p:cNvSpPr/>
                  <p:nvPr/>
                </p:nvSpPr>
                <p:spPr bwMode="auto">
                  <a:xfrm>
                    <a:off x="1116538" y="3646838"/>
                    <a:ext cx="182446" cy="194886"/>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51" name="Straight Arrow Connector 50"/>
                  <p:cNvCxnSpPr>
                    <a:stCxn id="50" idx="6"/>
                  </p:cNvCxnSpPr>
                  <p:nvPr/>
                </p:nvCxnSpPr>
                <p:spPr bwMode="auto">
                  <a:xfrm flipV="1">
                    <a:off x="1298984" y="3688749"/>
                    <a:ext cx="345344" cy="4819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1637813" y="3588162"/>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53" name="Oval 52"/>
                  <p:cNvSpPr/>
                  <p:nvPr/>
                </p:nvSpPr>
                <p:spPr bwMode="auto">
                  <a:xfrm>
                    <a:off x="2052660" y="3699226"/>
                    <a:ext cx="182446" cy="194887"/>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76" name="Straight Arrow Connector 53"/>
                  <p:cNvCxnSpPr>
                    <a:cxnSpLocks noChangeShapeType="1"/>
                    <a:stCxn id="52" idx="5"/>
                    <a:endCxn id="53"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55" name="Oval 54"/>
                  <p:cNvSpPr/>
                  <p:nvPr/>
                </p:nvSpPr>
                <p:spPr bwMode="auto">
                  <a:xfrm>
                    <a:off x="2447961" y="3703417"/>
                    <a:ext cx="182446" cy="194887"/>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78" name="Straight Arrow Connector 55"/>
                  <p:cNvCxnSpPr>
                    <a:cxnSpLocks noChangeShapeType="1"/>
                    <a:stCxn id="53" idx="6"/>
                    <a:endCxn id="55"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29779" name="Straight Arrow Connector 56"/>
                  <p:cNvCxnSpPr>
                    <a:cxnSpLocks noChangeShapeType="1"/>
                    <a:stCxn id="55"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29780" name="Picture 14" descr="$\ldots$">
                    <a:hlinkClick r:id="rId3"/>
                  </p:cNvPr>
                  <p:cNvPicPr>
                    <a:picLocks noChangeAspect="1" noChangeArrowheads="1"/>
                  </p:cNvPicPr>
                  <p:nvPr/>
                </p:nvPicPr>
                <p:blipFill>
                  <a:blip r:embed="rId4"/>
                  <a:srcRect/>
                  <a:stretch>
                    <a:fillRect/>
                  </a:stretch>
                </p:blipFill>
                <p:spPr bwMode="auto">
                  <a:xfrm>
                    <a:off x="2858812" y="3780234"/>
                    <a:ext cx="274320" cy="33348"/>
                  </a:xfrm>
                  <a:prstGeom prst="rect">
                    <a:avLst/>
                  </a:prstGeom>
                  <a:noFill/>
                  <a:ln w="9525">
                    <a:noFill/>
                    <a:miter lim="800000"/>
                    <a:headEnd/>
                    <a:tailEnd/>
                  </a:ln>
                </p:spPr>
              </p:pic>
              <p:cxnSp>
                <p:nvCxnSpPr>
                  <p:cNvPr id="29781" name="Straight Arrow Connector 58"/>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60" name="Oval 59"/>
                  <p:cNvSpPr/>
                  <p:nvPr/>
                </p:nvSpPr>
                <p:spPr bwMode="auto">
                  <a:xfrm>
                    <a:off x="3399288" y="3709705"/>
                    <a:ext cx="182446" cy="194886"/>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nvGrpSpPr>
                <p:cNvPr id="29747" name="Group 60"/>
                <p:cNvGrpSpPr>
                  <a:grpSpLocks/>
                </p:cNvGrpSpPr>
                <p:nvPr/>
              </p:nvGrpSpPr>
              <p:grpSpPr bwMode="auto">
                <a:xfrm>
                  <a:off x="3428037" y="1555676"/>
                  <a:ext cx="2120230" cy="289486"/>
                  <a:chOff x="1117598" y="3644979"/>
                  <a:chExt cx="2463570" cy="357515"/>
                </a:xfrm>
              </p:grpSpPr>
              <p:sp>
                <p:nvSpPr>
                  <p:cNvPr id="62" name="Oval 61"/>
                  <p:cNvSpPr/>
                  <p:nvPr/>
                </p:nvSpPr>
                <p:spPr bwMode="auto">
                  <a:xfrm>
                    <a:off x="1117772" y="3645867"/>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63" name="Straight Arrow Connector 62"/>
                  <p:cNvCxnSpPr>
                    <a:stCxn id="62" idx="6"/>
                    <a:endCxn id="64" idx="2"/>
                  </p:cNvCxnSpPr>
                  <p:nvPr/>
                </p:nvCxnSpPr>
                <p:spPr bwMode="auto">
                  <a:xfrm>
                    <a:off x="1300218" y="3735976"/>
                    <a:ext cx="336658" cy="13830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bwMode="auto">
                  <a:xfrm>
                    <a:off x="1636876" y="3782078"/>
                    <a:ext cx="184618"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5" name="Oval 64"/>
                  <p:cNvSpPr/>
                  <p:nvPr/>
                </p:nvSpPr>
                <p:spPr bwMode="auto">
                  <a:xfrm>
                    <a:off x="2053896" y="3698256"/>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65" name="Straight Arrow Connector 65"/>
                  <p:cNvCxnSpPr>
                    <a:cxnSpLocks noChangeShapeType="1"/>
                    <a:stCxn id="64" idx="5"/>
                    <a:endCxn id="65" idx="2"/>
                  </p:cNvCxnSpPr>
                  <p:nvPr/>
                </p:nvCxnSpPr>
                <p:spPr bwMode="auto">
                  <a:xfrm flipV="1">
                    <a:off x="1793945" y="3788990"/>
                    <a:ext cx="259052" cy="148994"/>
                  </a:xfrm>
                  <a:prstGeom prst="straightConnector1">
                    <a:avLst/>
                  </a:prstGeom>
                  <a:noFill/>
                  <a:ln w="15875" algn="ctr">
                    <a:solidFill>
                      <a:schemeClr val="tx1"/>
                    </a:solidFill>
                    <a:round/>
                    <a:headEnd/>
                    <a:tailEnd type="arrow" w="med" len="med"/>
                  </a:ln>
                </p:spPr>
              </p:cxnSp>
              <p:sp>
                <p:nvSpPr>
                  <p:cNvPr id="67" name="Oval 66"/>
                  <p:cNvSpPr/>
                  <p:nvPr/>
                </p:nvSpPr>
                <p:spPr bwMode="auto">
                  <a:xfrm>
                    <a:off x="2447024" y="3819798"/>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67" name="Straight Arrow Connector 67"/>
                  <p:cNvCxnSpPr>
                    <a:cxnSpLocks noChangeShapeType="1"/>
                    <a:stCxn id="65" idx="6"/>
                    <a:endCxn id="67" idx="2"/>
                  </p:cNvCxnSpPr>
                  <p:nvPr/>
                </p:nvCxnSpPr>
                <p:spPr bwMode="auto">
                  <a:xfrm>
                    <a:off x="2235878" y="3788975"/>
                    <a:ext cx="211250" cy="122078"/>
                  </a:xfrm>
                  <a:prstGeom prst="straightConnector1">
                    <a:avLst/>
                  </a:prstGeom>
                  <a:noFill/>
                  <a:ln w="15875" algn="ctr">
                    <a:solidFill>
                      <a:schemeClr val="tx1"/>
                    </a:solidFill>
                    <a:round/>
                    <a:headEnd/>
                    <a:tailEnd type="arrow" w="med" len="med"/>
                  </a:ln>
                </p:spPr>
              </p:cxnSp>
              <p:cxnSp>
                <p:nvCxnSpPr>
                  <p:cNvPr id="29768" name="Straight Arrow Connector 68"/>
                  <p:cNvCxnSpPr>
                    <a:cxnSpLocks noChangeShapeType="1"/>
                    <a:stCxn id="67" idx="6"/>
                  </p:cNvCxnSpPr>
                  <p:nvPr/>
                </p:nvCxnSpPr>
                <p:spPr bwMode="auto">
                  <a:xfrm flipV="1">
                    <a:off x="2630009" y="3796902"/>
                    <a:ext cx="228802" cy="114151"/>
                  </a:xfrm>
                  <a:prstGeom prst="straightConnector1">
                    <a:avLst/>
                  </a:prstGeom>
                  <a:noFill/>
                  <a:ln w="15875" algn="ctr">
                    <a:solidFill>
                      <a:schemeClr val="tx1"/>
                    </a:solidFill>
                    <a:round/>
                    <a:headEnd/>
                    <a:tailEnd type="arrow" w="med" len="med"/>
                  </a:ln>
                </p:spPr>
              </p:cxnSp>
              <p:pic>
                <p:nvPicPr>
                  <p:cNvPr id="29769" name="Picture 14" descr="$\ldots$">
                    <a:hlinkClick r:id="rId3"/>
                  </p:cNvPr>
                  <p:cNvPicPr>
                    <a:picLocks noChangeAspect="1" noChangeArrowheads="1"/>
                  </p:cNvPicPr>
                  <p:nvPr/>
                </p:nvPicPr>
                <p:blipFill>
                  <a:blip r:embed="rId4"/>
                  <a:srcRect/>
                  <a:stretch>
                    <a:fillRect/>
                  </a:stretch>
                </p:blipFill>
                <p:spPr bwMode="auto">
                  <a:xfrm>
                    <a:off x="2858812" y="3780234"/>
                    <a:ext cx="274320" cy="33348"/>
                  </a:xfrm>
                  <a:prstGeom prst="rect">
                    <a:avLst/>
                  </a:prstGeom>
                  <a:noFill/>
                  <a:ln w="9525">
                    <a:noFill/>
                    <a:miter lim="800000"/>
                    <a:headEnd/>
                    <a:tailEnd/>
                  </a:ln>
                </p:spPr>
              </p:pic>
              <p:cxnSp>
                <p:nvCxnSpPr>
                  <p:cNvPr id="29770" name="Straight Arrow Connector 70"/>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72" name="Oval 71"/>
                  <p:cNvSpPr/>
                  <p:nvPr/>
                </p:nvSpPr>
                <p:spPr bwMode="auto">
                  <a:xfrm>
                    <a:off x="3398351" y="3708734"/>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pic>
              <p:nvPicPr>
                <p:cNvPr id="75" name="Picture 14" descr="$\ldots$">
                  <a:hlinkClick r:id="rId3"/>
                </p:cNvPr>
                <p:cNvPicPr>
                  <a:picLocks noChangeAspect="1" noChangeArrowheads="1"/>
                </p:cNvPicPr>
                <p:nvPr/>
              </p:nvPicPr>
              <p:blipFill>
                <a:blip r:embed="rId4" cstate="print"/>
                <a:srcRect/>
                <a:stretch>
                  <a:fillRect/>
                </a:stretch>
              </p:blipFill>
              <p:spPr bwMode="auto">
                <a:xfrm>
                  <a:off x="4320426" y="1952008"/>
                  <a:ext cx="236089" cy="27002"/>
                </a:xfrm>
                <a:prstGeom prst="rect">
                  <a:avLst/>
                </a:prstGeom>
                <a:noFill/>
                <a:ln w="9525">
                  <a:noFill/>
                  <a:miter lim="800000"/>
                  <a:headEnd/>
                  <a:tailEnd/>
                </a:ln>
                <a:scene3d>
                  <a:camera prst="orthographicFront">
                    <a:rot lat="0" lon="0" rev="5400000"/>
                  </a:camera>
                  <a:lightRig rig="threePt" dir="t"/>
                </a:scene3d>
              </p:spPr>
            </p:pic>
            <p:grpSp>
              <p:nvGrpSpPr>
                <p:cNvPr id="29749" name="Group 87"/>
                <p:cNvGrpSpPr>
                  <a:grpSpLocks/>
                </p:cNvGrpSpPr>
                <p:nvPr/>
              </p:nvGrpSpPr>
              <p:grpSpPr bwMode="auto">
                <a:xfrm>
                  <a:off x="3391257" y="2048360"/>
                  <a:ext cx="2120230" cy="245960"/>
                  <a:chOff x="1117598" y="3587179"/>
                  <a:chExt cx="2463570" cy="303760"/>
                </a:xfrm>
              </p:grpSpPr>
              <p:sp>
                <p:nvSpPr>
                  <p:cNvPr id="89" name="Oval 88"/>
                  <p:cNvSpPr/>
                  <p:nvPr/>
                </p:nvSpPr>
                <p:spPr bwMode="auto">
                  <a:xfrm>
                    <a:off x="1117069" y="3645991"/>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90" name="Straight Arrow Connector 89"/>
                  <p:cNvCxnSpPr>
                    <a:stCxn id="89" idx="6"/>
                  </p:cNvCxnSpPr>
                  <p:nvPr/>
                </p:nvCxnSpPr>
                <p:spPr bwMode="auto">
                  <a:xfrm flipV="1">
                    <a:off x="1299515" y="3687902"/>
                    <a:ext cx="345346" cy="4819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Oval 90"/>
                  <p:cNvSpPr/>
                  <p:nvPr/>
                </p:nvSpPr>
                <p:spPr bwMode="auto">
                  <a:xfrm>
                    <a:off x="1636172" y="3587315"/>
                    <a:ext cx="184618"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92" name="Oval 91"/>
                  <p:cNvSpPr/>
                  <p:nvPr/>
                </p:nvSpPr>
                <p:spPr bwMode="auto">
                  <a:xfrm>
                    <a:off x="2053193" y="3698379"/>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54" name="Straight Arrow Connector 92"/>
                  <p:cNvCxnSpPr>
                    <a:cxnSpLocks noChangeShapeType="1"/>
                    <a:stCxn id="91" idx="5"/>
                    <a:endCxn id="92"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94" name="Oval 93"/>
                  <p:cNvSpPr/>
                  <p:nvPr/>
                </p:nvSpPr>
                <p:spPr bwMode="auto">
                  <a:xfrm>
                    <a:off x="2446320" y="3702570"/>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56" name="Straight Arrow Connector 94"/>
                  <p:cNvCxnSpPr>
                    <a:cxnSpLocks noChangeShapeType="1"/>
                    <a:stCxn id="92" idx="6"/>
                    <a:endCxn id="94"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29757" name="Straight Arrow Connector 95"/>
                  <p:cNvCxnSpPr>
                    <a:cxnSpLocks noChangeShapeType="1"/>
                    <a:stCxn id="94"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29758" name="Picture 14" descr="$\ldots$">
                    <a:hlinkClick r:id="rId3"/>
                  </p:cNvPr>
                  <p:cNvPicPr>
                    <a:picLocks noChangeAspect="1" noChangeArrowheads="1"/>
                  </p:cNvPicPr>
                  <p:nvPr/>
                </p:nvPicPr>
                <p:blipFill>
                  <a:blip r:embed="rId4"/>
                  <a:srcRect/>
                  <a:stretch>
                    <a:fillRect/>
                  </a:stretch>
                </p:blipFill>
                <p:spPr bwMode="auto">
                  <a:xfrm>
                    <a:off x="2858812" y="3780234"/>
                    <a:ext cx="274320" cy="33348"/>
                  </a:xfrm>
                  <a:prstGeom prst="rect">
                    <a:avLst/>
                  </a:prstGeom>
                  <a:noFill/>
                  <a:ln w="9525">
                    <a:noFill/>
                    <a:miter lim="800000"/>
                    <a:headEnd/>
                    <a:tailEnd/>
                  </a:ln>
                </p:spPr>
              </p:pic>
              <p:cxnSp>
                <p:nvCxnSpPr>
                  <p:cNvPr id="29759" name="Straight Arrow Connector 97"/>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99" name="Oval 98"/>
                  <p:cNvSpPr/>
                  <p:nvPr/>
                </p:nvSpPr>
                <p:spPr bwMode="auto">
                  <a:xfrm>
                    <a:off x="3397648" y="3708857"/>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cxnSp>
            <p:nvCxnSpPr>
              <p:cNvPr id="100" name="Straight Arrow Connector 99"/>
              <p:cNvCxnSpPr/>
              <p:nvPr/>
            </p:nvCxnSpPr>
            <p:spPr bwMode="auto">
              <a:xfrm flipH="1">
                <a:off x="3328368" y="2489130"/>
                <a:ext cx="2329544" cy="0"/>
              </a:xfrm>
              <a:prstGeom prst="straightConnector1">
                <a:avLst/>
              </a:prstGeom>
              <a:solidFill>
                <a:srgbClr val="FFD7FF"/>
              </a:solidFill>
              <a:ln w="34925" cap="flat" cmpd="sng" algn="ctr">
                <a:solidFill>
                  <a:schemeClr val="tx1"/>
                </a:solidFill>
                <a:prstDash val="solid"/>
                <a:round/>
                <a:headEnd type="none" w="med" len="med"/>
                <a:tailEnd type="arrow"/>
              </a:ln>
              <a:effectLst/>
              <a:scene3d>
                <a:camera prst="orthographicFront">
                  <a:rot lat="0" lon="0" rev="10800000"/>
                </a:camera>
                <a:lightRig rig="threePt" dir="t"/>
              </a:scene3d>
              <a:extLst/>
            </p:spPr>
          </p:cxnSp>
          <p:sp>
            <p:nvSpPr>
              <p:cNvPr id="104" name="Rectangle 52"/>
              <p:cNvSpPr>
                <a:spLocks noChangeArrowheads="1"/>
              </p:cNvSpPr>
              <p:nvPr/>
            </p:nvSpPr>
            <p:spPr bwMode="auto">
              <a:xfrm>
                <a:off x="3592994" y="2472107"/>
                <a:ext cx="1341556" cy="492353"/>
              </a:xfrm>
              <a:prstGeom prst="rect">
                <a:avLst/>
              </a:prstGeom>
              <a:noFill/>
              <a:ln w="9525">
                <a:noFill/>
                <a:miter lim="800000"/>
                <a:headEnd/>
                <a:tailEnd/>
              </a:ln>
            </p:spPr>
            <p:txBody>
              <a:bodyPr wrap="none">
                <a:spAutoFit/>
              </a:bodyPr>
              <a:lstStyle/>
              <a:p>
                <a:pPr eaLnBrk="0" hangingPunct="0">
                  <a:defRPr/>
                </a:pPr>
                <a:r>
                  <a:rPr lang="en-US" sz="1800" b="1" i="1" dirty="0">
                    <a:solidFill>
                      <a:prstClr val="black"/>
                    </a:solidFill>
                    <a:latin typeface="Garamond" pitchFamily="18" charset="0"/>
                    <a:ea typeface="+mn-ea"/>
                    <a:cs typeface="Arial" charset="0"/>
                  </a:rPr>
                  <a:t>Trajectories</a:t>
                </a:r>
              </a:p>
            </p:txBody>
          </p:sp>
        </p:grpSp>
      </p:grpSp>
      <p:grpSp>
        <p:nvGrpSpPr>
          <p:cNvPr id="160" name="Group 159"/>
          <p:cNvGrpSpPr>
            <a:grpSpLocks/>
          </p:cNvGrpSpPr>
          <p:nvPr/>
        </p:nvGrpSpPr>
        <p:grpSpPr bwMode="auto">
          <a:xfrm>
            <a:off x="898361" y="1641872"/>
            <a:ext cx="2195679" cy="457200"/>
            <a:chOff x="1086786" y="2173450"/>
            <a:chExt cx="2195738" cy="609600"/>
          </a:xfrm>
        </p:grpSpPr>
        <p:cxnSp>
          <p:nvCxnSpPr>
            <p:cNvPr id="5" name="Straight Arrow Connector 4"/>
            <p:cNvCxnSpPr/>
            <p:nvPr/>
          </p:nvCxnSpPr>
          <p:spPr bwMode="auto">
            <a:xfrm flipH="1">
              <a:off x="1086786" y="2395700"/>
              <a:ext cx="802340" cy="0"/>
            </a:xfrm>
            <a:prstGeom prst="straightConnector1">
              <a:avLst/>
            </a:prstGeom>
            <a:solidFill>
              <a:srgbClr val="FFD7FF"/>
            </a:solidFill>
            <a:ln w="34925" cap="flat" cmpd="sng" algn="ctr">
              <a:solidFill>
                <a:schemeClr val="tx1"/>
              </a:solidFill>
              <a:prstDash val="solid"/>
              <a:round/>
              <a:headEnd type="none" w="med" len="med"/>
              <a:tailEnd type="arrow"/>
            </a:ln>
            <a:effectLst/>
            <a:scene3d>
              <a:camera prst="orthographicFront">
                <a:rot lat="0" lon="0" rev="10800000"/>
              </a:camera>
              <a:lightRig rig="threePt" dir="t"/>
            </a:scene3d>
            <a:extLst/>
          </p:spPr>
        </p:cxnSp>
        <p:sp>
          <p:nvSpPr>
            <p:cNvPr id="105" name="Rectangle 104"/>
            <p:cNvSpPr/>
            <p:nvPr/>
          </p:nvSpPr>
          <p:spPr>
            <a:xfrm>
              <a:off x="1748958" y="2173450"/>
              <a:ext cx="1533566"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Generate</a:t>
              </a:r>
            </a:p>
            <a:p>
              <a:pPr algn="ctr">
                <a:defRPr/>
              </a:pPr>
              <a:r>
                <a:rPr lang="en-US" sz="1600" dirty="0">
                  <a:solidFill>
                    <a:prstClr val="black"/>
                  </a:solidFill>
                </a:rPr>
                <a:t>trajectories</a:t>
              </a:r>
            </a:p>
          </p:txBody>
        </p:sp>
      </p:grpSp>
      <p:grpSp>
        <p:nvGrpSpPr>
          <p:cNvPr id="169" name="Group 168"/>
          <p:cNvGrpSpPr>
            <a:grpSpLocks/>
          </p:cNvGrpSpPr>
          <p:nvPr/>
        </p:nvGrpSpPr>
        <p:grpSpPr bwMode="auto">
          <a:xfrm>
            <a:off x="794579" y="2155043"/>
            <a:ext cx="4092636" cy="1871710"/>
            <a:chOff x="793829" y="2873673"/>
            <a:chExt cx="3277250" cy="2500732"/>
          </a:xfrm>
        </p:grpSpPr>
        <p:cxnSp>
          <p:nvCxnSpPr>
            <p:cNvPr id="29729" name="Straight Arrow Connector 157"/>
            <p:cNvCxnSpPr>
              <a:cxnSpLocks noChangeShapeType="1"/>
            </p:cNvCxnSpPr>
            <p:nvPr/>
          </p:nvCxnSpPr>
          <p:spPr bwMode="auto">
            <a:xfrm flipH="1" flipV="1">
              <a:off x="793829" y="2873673"/>
              <a:ext cx="3277250" cy="2500732"/>
            </a:xfrm>
            <a:prstGeom prst="straightConnector1">
              <a:avLst/>
            </a:prstGeom>
            <a:noFill/>
            <a:ln w="38100" algn="ctr">
              <a:solidFill>
                <a:schemeClr val="tx1"/>
              </a:solidFill>
              <a:round/>
              <a:headEnd/>
              <a:tailEnd type="arrow" w="med" len="med"/>
            </a:ln>
          </p:spPr>
        </p:cxnSp>
        <p:pic>
          <p:nvPicPr>
            <p:cNvPr id="29730" name="Picture 2" descr="$\hat{\pi}^1$">
              <a:hlinkClick r:id="rId5"/>
            </p:cNvPr>
            <p:cNvPicPr>
              <a:picLocks noChangeAspect="1" noChangeArrowheads="1"/>
            </p:cNvPicPr>
            <p:nvPr/>
          </p:nvPicPr>
          <p:blipFill>
            <a:blip r:embed="rId6"/>
            <a:srcRect/>
            <a:stretch>
              <a:fillRect/>
            </a:stretch>
          </p:blipFill>
          <p:spPr bwMode="auto">
            <a:xfrm>
              <a:off x="2354221" y="3634039"/>
              <a:ext cx="361950" cy="342901"/>
            </a:xfrm>
            <a:prstGeom prst="rect">
              <a:avLst/>
            </a:prstGeom>
            <a:noFill/>
            <a:ln w="9525">
              <a:noFill/>
              <a:miter lim="800000"/>
              <a:headEnd/>
              <a:tailEnd/>
            </a:ln>
          </p:spPr>
        </p:pic>
      </p:grpSp>
      <p:grpSp>
        <p:nvGrpSpPr>
          <p:cNvPr id="7" name="Group 6"/>
          <p:cNvGrpSpPr/>
          <p:nvPr/>
        </p:nvGrpSpPr>
        <p:grpSpPr>
          <a:xfrm>
            <a:off x="303800" y="1173281"/>
            <a:ext cx="2337806" cy="751962"/>
            <a:chOff x="303800" y="1173281"/>
            <a:chExt cx="2337806" cy="751962"/>
          </a:xfrm>
        </p:grpSpPr>
        <p:pic>
          <p:nvPicPr>
            <p:cNvPr id="3" name="Picture 6" descr="$\hat{\pi}^0$">
              <a:hlinkClick r:id="rId7"/>
            </p:cNvPr>
            <p:cNvPicPr>
              <a:picLocks noChangeAspect="1" noChangeArrowheads="1"/>
            </p:cNvPicPr>
            <p:nvPr/>
          </p:nvPicPr>
          <p:blipFill>
            <a:blip r:embed="rId8"/>
            <a:srcRect/>
            <a:stretch>
              <a:fillRect/>
            </a:stretch>
          </p:blipFill>
          <p:spPr bwMode="auto">
            <a:xfrm>
              <a:off x="303800" y="1668068"/>
              <a:ext cx="371475" cy="257175"/>
            </a:xfrm>
            <a:prstGeom prst="rect">
              <a:avLst/>
            </a:prstGeom>
            <a:noFill/>
            <a:ln w="9525">
              <a:noFill/>
              <a:miter lim="800000"/>
              <a:headEnd/>
              <a:tailEnd/>
            </a:ln>
          </p:spPr>
        </p:pic>
        <p:sp>
          <p:nvSpPr>
            <p:cNvPr id="170" name="TextBox 169"/>
            <p:cNvSpPr txBox="1">
              <a:spLocks noChangeArrowheads="1"/>
            </p:cNvSpPr>
            <p:nvPr/>
          </p:nvSpPr>
          <p:spPr bwMode="auto">
            <a:xfrm>
              <a:off x="585793" y="1173281"/>
              <a:ext cx="2055813" cy="461665"/>
            </a:xfrm>
            <a:prstGeom prst="rect">
              <a:avLst/>
            </a:prstGeom>
            <a:noFill/>
            <a:ln w="9525">
              <a:noFill/>
              <a:miter lim="800000"/>
              <a:headEnd/>
              <a:tailEnd/>
            </a:ln>
          </p:spPr>
          <p:txBody>
            <a:bodyPr>
              <a:spAutoFit/>
            </a:bodyPr>
            <a:lstStyle/>
            <a:p>
              <a:r>
                <a:rPr lang="en-US" b="1" i="1" dirty="0">
                  <a:solidFill>
                    <a:srgbClr val="000000"/>
                  </a:solidFill>
                  <a:latin typeface="Garamond" pitchFamily="18" charset="0"/>
                  <a:ea typeface="+mn-ea"/>
                  <a:cs typeface="Arial" charset="0"/>
                </a:rPr>
                <a:t>Iteration  </a:t>
              </a:r>
              <a:r>
                <a:rPr lang="en-US" b="1" i="1" dirty="0" smtClean="0">
                  <a:solidFill>
                    <a:srgbClr val="000000"/>
                  </a:solidFill>
                  <a:latin typeface="Garamond" pitchFamily="18" charset="0"/>
                  <a:ea typeface="+mn-ea"/>
                  <a:cs typeface="Arial" charset="0"/>
                </a:rPr>
                <a:t>t =1</a:t>
              </a:r>
              <a:endParaRPr lang="en-US" b="1" i="1" dirty="0">
                <a:solidFill>
                  <a:srgbClr val="000000"/>
                </a:solidFill>
                <a:latin typeface="Garamond" pitchFamily="18" charset="0"/>
                <a:ea typeface="+mn-ea"/>
                <a:cs typeface="Arial" charset="0"/>
              </a:endParaRPr>
            </a:p>
          </p:txBody>
        </p:sp>
      </p:grpSp>
      <p:grpSp>
        <p:nvGrpSpPr>
          <p:cNvPr id="10" name="Group 9"/>
          <p:cNvGrpSpPr/>
          <p:nvPr/>
        </p:nvGrpSpPr>
        <p:grpSpPr>
          <a:xfrm>
            <a:off x="6027738" y="2266950"/>
            <a:ext cx="3052779" cy="2036138"/>
            <a:chOff x="6027738" y="2266950"/>
            <a:chExt cx="3052779" cy="2036138"/>
          </a:xfrm>
        </p:grpSpPr>
        <p:grpSp>
          <p:nvGrpSpPr>
            <p:cNvPr id="9" name="Group 8"/>
            <p:cNvGrpSpPr/>
            <p:nvPr/>
          </p:nvGrpSpPr>
          <p:grpSpPr>
            <a:xfrm>
              <a:off x="6137292" y="2266950"/>
              <a:ext cx="2943225" cy="2036138"/>
              <a:chOff x="6137292" y="2266950"/>
              <a:chExt cx="2943225" cy="2036138"/>
            </a:xfrm>
          </p:grpSpPr>
          <p:grpSp>
            <p:nvGrpSpPr>
              <p:cNvPr id="168" name="Group 167"/>
              <p:cNvGrpSpPr>
                <a:grpSpLocks/>
              </p:cNvGrpSpPr>
              <p:nvPr/>
            </p:nvGrpSpPr>
            <p:grpSpPr bwMode="auto">
              <a:xfrm>
                <a:off x="6137292" y="3254147"/>
                <a:ext cx="2943225" cy="1048941"/>
                <a:chOff x="6138041" y="4236052"/>
                <a:chExt cx="2942905" cy="1397493"/>
              </a:xfrm>
            </p:grpSpPr>
            <p:grpSp>
              <p:nvGrpSpPr>
                <p:cNvPr id="29734" name="Group 34"/>
                <p:cNvGrpSpPr>
                  <a:grpSpLocks/>
                </p:cNvGrpSpPr>
                <p:nvPr/>
              </p:nvGrpSpPr>
              <p:grpSpPr bwMode="auto">
                <a:xfrm>
                  <a:off x="7146008" y="4236052"/>
                  <a:ext cx="1934938" cy="1397493"/>
                  <a:chOff x="5027605" y="976313"/>
                  <a:chExt cx="1895475" cy="1239838"/>
                </a:xfrm>
              </p:grpSpPr>
              <p:pic>
                <p:nvPicPr>
                  <p:cNvPr id="29736" name="Picture 10" descr="teacher.jpg"/>
                  <p:cNvPicPr>
                    <a:picLocks noChangeAspect="1"/>
                  </p:cNvPicPr>
                  <p:nvPr/>
                </p:nvPicPr>
                <p:blipFill>
                  <a:blip r:embed="rId9"/>
                  <a:srcRect/>
                  <a:stretch>
                    <a:fillRect/>
                  </a:stretch>
                </p:blipFill>
                <p:spPr bwMode="auto">
                  <a:xfrm>
                    <a:off x="5400676" y="1342545"/>
                    <a:ext cx="808038" cy="873606"/>
                  </a:xfrm>
                  <a:prstGeom prst="rect">
                    <a:avLst/>
                  </a:prstGeom>
                  <a:noFill/>
                  <a:ln w="9525">
                    <a:noFill/>
                    <a:miter lim="800000"/>
                    <a:headEnd/>
                    <a:tailEnd/>
                  </a:ln>
                </p:spPr>
              </p:pic>
              <p:sp>
                <p:nvSpPr>
                  <p:cNvPr id="118" name="Rectangle 117"/>
                  <p:cNvSpPr/>
                  <p:nvPr/>
                </p:nvSpPr>
                <p:spPr bwMode="auto">
                  <a:xfrm>
                    <a:off x="5027591" y="976313"/>
                    <a:ext cx="1895489" cy="679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latin typeface="Garamond" pitchFamily="18" charset="0"/>
                      </a:rPr>
                      <a:t>Teacher</a:t>
                    </a:r>
                    <a:endParaRPr lang="en-US" sz="1400" b="1" dirty="0">
                      <a:solidFill>
                        <a:prstClr val="white"/>
                      </a:solidFill>
                      <a:latin typeface="Garamond" pitchFamily="18" charset="0"/>
                    </a:endParaRPr>
                  </a:p>
                </p:txBody>
              </p:sp>
            </p:grpSp>
            <p:cxnSp>
              <p:nvCxnSpPr>
                <p:cNvPr id="29735" name="Straight Arrow Connector 123"/>
                <p:cNvCxnSpPr>
                  <a:cxnSpLocks noChangeShapeType="1"/>
                </p:cNvCxnSpPr>
                <p:nvPr/>
              </p:nvCxnSpPr>
              <p:spPr bwMode="auto">
                <a:xfrm>
                  <a:off x="6138041" y="4945450"/>
                  <a:ext cx="1408383" cy="0"/>
                </a:xfrm>
                <a:prstGeom prst="straightConnector1">
                  <a:avLst/>
                </a:prstGeom>
                <a:noFill/>
                <a:ln w="28575" algn="ctr">
                  <a:solidFill>
                    <a:schemeClr val="tx1"/>
                  </a:solidFill>
                  <a:round/>
                  <a:headEnd/>
                  <a:tailEnd type="arrow" w="med" len="med"/>
                </a:ln>
              </p:spPr>
            </p:cxnSp>
          </p:grpSp>
          <p:grpSp>
            <p:nvGrpSpPr>
              <p:cNvPr id="101" name="Group 32"/>
              <p:cNvGrpSpPr>
                <a:grpSpLocks/>
              </p:cNvGrpSpPr>
              <p:nvPr/>
            </p:nvGrpSpPr>
            <p:grpSpPr bwMode="auto">
              <a:xfrm>
                <a:off x="6915150" y="2266950"/>
                <a:ext cx="2000250" cy="822960"/>
                <a:chOff x="6227763" y="774700"/>
                <a:chExt cx="2667000" cy="1295400"/>
              </a:xfrm>
            </p:grpSpPr>
            <p:sp>
              <p:nvSpPr>
                <p:cNvPr id="102" name="Oval Callout 101"/>
                <p:cNvSpPr/>
                <p:nvPr/>
              </p:nvSpPr>
              <p:spPr bwMode="auto">
                <a:xfrm>
                  <a:off x="6227763" y="774700"/>
                  <a:ext cx="2667000" cy="1295400"/>
                </a:xfrm>
                <a:prstGeom prst="wedgeEllipseCallout">
                  <a:avLst>
                    <a:gd name="adj1" fmla="val 9772"/>
                    <a:gd name="adj2" fmla="val 855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350" dirty="0">
                      <a:solidFill>
                        <a:srgbClr val="000000"/>
                      </a:solidFill>
                      <a:cs typeface="Arial" charset="0"/>
                    </a:rPr>
                    <a:t>correct action to take in     is </a:t>
                  </a:r>
                </a:p>
              </p:txBody>
            </p:sp>
            <p:pic>
              <p:nvPicPr>
                <p:cNvPr id="103" name="Picture 34" descr="$s$">
                  <a:hlinkClick r:id="rId10"/>
                </p:cNvPr>
                <p:cNvPicPr>
                  <a:picLocks noChangeAspect="1" noChangeArrowheads="1"/>
                </p:cNvPicPr>
                <p:nvPr/>
              </p:nvPicPr>
              <p:blipFill>
                <a:blip r:embed="rId11" cstate="print"/>
                <a:srcRect/>
                <a:stretch>
                  <a:fillRect/>
                </a:stretch>
              </p:blipFill>
              <p:spPr bwMode="auto">
                <a:xfrm>
                  <a:off x="7486307" y="1519799"/>
                  <a:ext cx="146304" cy="164591"/>
                </a:xfrm>
                <a:prstGeom prst="rect">
                  <a:avLst/>
                </a:prstGeom>
                <a:noFill/>
                <a:ln w="9525">
                  <a:noFill/>
                  <a:miter lim="800000"/>
                  <a:headEnd/>
                  <a:tailEnd/>
                </a:ln>
              </p:spPr>
            </p:pic>
            <p:pic>
              <p:nvPicPr>
                <p:cNvPr id="106" name="Picture 36" descr="$\pi^*(s)$">
                  <a:hlinkClick r:id="rId12"/>
                </p:cNvPr>
                <p:cNvPicPr>
                  <a:picLocks noChangeAspect="1" noChangeArrowheads="1"/>
                </p:cNvPicPr>
                <p:nvPr/>
              </p:nvPicPr>
              <p:blipFill>
                <a:blip r:embed="rId13" cstate="print"/>
                <a:srcRect/>
                <a:stretch>
                  <a:fillRect/>
                </a:stretch>
              </p:blipFill>
              <p:spPr bwMode="auto">
                <a:xfrm>
                  <a:off x="7935106" y="1469635"/>
                  <a:ext cx="566928" cy="258268"/>
                </a:xfrm>
                <a:prstGeom prst="rect">
                  <a:avLst/>
                </a:prstGeom>
                <a:noFill/>
                <a:ln w="9525">
                  <a:noFill/>
                  <a:miter lim="800000"/>
                  <a:headEnd/>
                  <a:tailEnd/>
                </a:ln>
              </p:spPr>
            </p:pic>
          </p:grpSp>
        </p:grpSp>
        <p:grpSp>
          <p:nvGrpSpPr>
            <p:cNvPr id="6" name="Group 5"/>
            <p:cNvGrpSpPr/>
            <p:nvPr/>
          </p:nvGrpSpPr>
          <p:grpSpPr>
            <a:xfrm>
              <a:off x="6027738" y="3961520"/>
              <a:ext cx="1408112" cy="295019"/>
              <a:chOff x="6027738" y="3961520"/>
              <a:chExt cx="1408112" cy="295019"/>
            </a:xfrm>
          </p:grpSpPr>
          <p:cxnSp>
            <p:nvCxnSpPr>
              <p:cNvPr id="125" name="Straight Arrow Connector 124"/>
              <p:cNvCxnSpPr/>
              <p:nvPr/>
            </p:nvCxnSpPr>
            <p:spPr bwMode="auto">
              <a:xfrm>
                <a:off x="6027738" y="4256539"/>
                <a:ext cx="1408112" cy="0"/>
              </a:xfrm>
              <a:prstGeom prst="straightConnector1">
                <a:avLst/>
              </a:prstGeom>
              <a:solidFill>
                <a:srgbClr val="FFD7FF"/>
              </a:solidFill>
              <a:ln w="28575" cap="flat" cmpd="sng" algn="ctr">
                <a:solidFill>
                  <a:schemeClr val="tx1"/>
                </a:solidFill>
                <a:prstDash val="solid"/>
                <a:round/>
                <a:headEnd type="none" w="med" len="med"/>
                <a:tailEnd type="arrow"/>
              </a:ln>
              <a:effectLst/>
              <a:scene3d>
                <a:camera prst="orthographicFront">
                  <a:rot lat="0" lon="0" rev="10800000"/>
                </a:camera>
                <a:lightRig rig="threePt" dir="t"/>
              </a:scene3d>
              <a:extLst/>
            </p:spPr>
          </p:cxnSp>
          <p:pic>
            <p:nvPicPr>
              <p:cNvPr id="11266" name="Picture 2" descr="$\pi^*(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36494" y="3961520"/>
                <a:ext cx="646611" cy="246888"/>
              </a:xfrm>
              <a:prstGeom prst="rect">
                <a:avLst/>
              </a:prstGeom>
              <a:noFill/>
              <a:extLst>
                <a:ext uri="{909E8E84-426E-40DD-AFC4-6F175D3DCCD1}">
                  <a14:hiddenFill xmlns:a14="http://schemas.microsoft.com/office/drawing/2010/main">
                    <a:solidFill>
                      <a:srgbClr val="FFFFFF"/>
                    </a:solidFill>
                  </a14:hiddenFill>
                </a:ext>
              </a:extLst>
            </p:spPr>
          </p:pic>
        </p:grpSp>
        <p:pic>
          <p:nvPicPr>
            <p:cNvPr id="109" name="Picture 6" descr="s^*">
              <a:hlinkClick r:id="rId15"/>
            </p:cNvPr>
            <p:cNvPicPr>
              <a:picLocks noChangeAspect="1" noChangeArrowheads="1"/>
            </p:cNvPicPr>
            <p:nvPr/>
          </p:nvPicPr>
          <p:blipFill>
            <a:blip r:embed="rId16"/>
            <a:srcRect/>
            <a:stretch>
              <a:fillRect/>
            </a:stretch>
          </p:blipFill>
          <p:spPr bwMode="auto">
            <a:xfrm>
              <a:off x="6689111" y="3590256"/>
              <a:ext cx="219623" cy="164801"/>
            </a:xfrm>
            <a:prstGeom prst="rect">
              <a:avLst/>
            </a:prstGeom>
            <a:noFill/>
            <a:ln w="9525">
              <a:noFill/>
              <a:miter lim="800000"/>
              <a:headEnd/>
              <a:tailEnd/>
            </a:ln>
          </p:spPr>
        </p:pic>
      </p:grpSp>
      <p:grpSp>
        <p:nvGrpSpPr>
          <p:cNvPr id="12" name="Group 11"/>
          <p:cNvGrpSpPr/>
          <p:nvPr/>
        </p:nvGrpSpPr>
        <p:grpSpPr>
          <a:xfrm>
            <a:off x="4267200" y="2139565"/>
            <a:ext cx="3104240" cy="2605689"/>
            <a:chOff x="4267200" y="2139565"/>
            <a:chExt cx="3104240" cy="2605689"/>
          </a:xfrm>
        </p:grpSpPr>
        <p:cxnSp>
          <p:nvCxnSpPr>
            <p:cNvPr id="29708" name="Straight Arrow Connector 109"/>
            <p:cNvCxnSpPr>
              <a:cxnSpLocks noChangeShapeType="1"/>
            </p:cNvCxnSpPr>
            <p:nvPr/>
          </p:nvCxnSpPr>
          <p:spPr bwMode="auto">
            <a:xfrm flipH="1">
              <a:off x="5603477" y="2139565"/>
              <a:ext cx="971950" cy="1443905"/>
            </a:xfrm>
            <a:prstGeom prst="straightConnector1">
              <a:avLst/>
            </a:prstGeom>
            <a:noFill/>
            <a:ln w="38100" algn="ctr">
              <a:solidFill>
                <a:schemeClr val="tx1"/>
              </a:solidFill>
              <a:round/>
              <a:headEnd/>
              <a:tailEnd type="arrow" w="med" len="med"/>
            </a:ln>
          </p:spPr>
        </p:cxnSp>
        <p:grpSp>
          <p:nvGrpSpPr>
            <p:cNvPr id="29709" name="Group 161"/>
            <p:cNvGrpSpPr>
              <a:grpSpLocks/>
            </p:cNvGrpSpPr>
            <p:nvPr/>
          </p:nvGrpSpPr>
          <p:grpSpPr bwMode="auto">
            <a:xfrm>
              <a:off x="4819318" y="2272126"/>
              <a:ext cx="1224723" cy="465265"/>
              <a:chOff x="4587806" y="3281675"/>
              <a:chExt cx="1224427" cy="620481"/>
            </a:xfrm>
          </p:grpSpPr>
          <p:grpSp>
            <p:nvGrpSpPr>
              <p:cNvPr id="29711" name="Group 143"/>
              <p:cNvGrpSpPr>
                <a:grpSpLocks/>
              </p:cNvGrpSpPr>
              <p:nvPr/>
            </p:nvGrpSpPr>
            <p:grpSpPr bwMode="auto">
              <a:xfrm>
                <a:off x="4587806" y="3360495"/>
                <a:ext cx="1224427" cy="541661"/>
                <a:chOff x="4587806" y="3360495"/>
                <a:chExt cx="1224427" cy="541661"/>
              </a:xfrm>
            </p:grpSpPr>
            <p:cxnSp>
              <p:nvCxnSpPr>
                <p:cNvPr id="29724" name="Straight Connector 127"/>
                <p:cNvCxnSpPr>
                  <a:cxnSpLocks noChangeShapeType="1"/>
                </p:cNvCxnSpPr>
                <p:nvPr/>
              </p:nvCxnSpPr>
              <p:spPr bwMode="auto">
                <a:xfrm>
                  <a:off x="4587806" y="3365745"/>
                  <a:ext cx="210207" cy="0"/>
                </a:xfrm>
                <a:prstGeom prst="line">
                  <a:avLst/>
                </a:prstGeom>
                <a:noFill/>
                <a:ln w="34925" algn="ctr">
                  <a:solidFill>
                    <a:schemeClr val="tx1"/>
                  </a:solidFill>
                  <a:round/>
                  <a:headEnd/>
                  <a:tailEnd/>
                </a:ln>
              </p:spPr>
            </p:cxnSp>
            <p:cxnSp>
              <p:nvCxnSpPr>
                <p:cNvPr id="29725" name="Straight Connector 129"/>
                <p:cNvCxnSpPr>
                  <a:cxnSpLocks noChangeShapeType="1"/>
                </p:cNvCxnSpPr>
                <p:nvPr/>
              </p:nvCxnSpPr>
              <p:spPr bwMode="auto">
                <a:xfrm>
                  <a:off x="4798013" y="3365745"/>
                  <a:ext cx="0" cy="536411"/>
                </a:xfrm>
                <a:prstGeom prst="line">
                  <a:avLst/>
                </a:prstGeom>
                <a:noFill/>
                <a:ln w="34925" algn="ctr">
                  <a:solidFill>
                    <a:schemeClr val="tx1"/>
                  </a:solidFill>
                  <a:round/>
                  <a:headEnd/>
                  <a:tailEnd/>
                </a:ln>
              </p:spPr>
            </p:cxnSp>
            <p:cxnSp>
              <p:nvCxnSpPr>
                <p:cNvPr id="29726" name="Straight Connector 131"/>
                <p:cNvCxnSpPr>
                  <a:cxnSpLocks noChangeShapeType="1"/>
                </p:cNvCxnSpPr>
                <p:nvPr/>
              </p:nvCxnSpPr>
              <p:spPr bwMode="auto">
                <a:xfrm>
                  <a:off x="4798013" y="3902156"/>
                  <a:ext cx="797760" cy="0"/>
                </a:xfrm>
                <a:prstGeom prst="line">
                  <a:avLst/>
                </a:prstGeom>
                <a:noFill/>
                <a:ln w="34925" algn="ctr">
                  <a:solidFill>
                    <a:schemeClr val="tx1"/>
                  </a:solidFill>
                  <a:round/>
                  <a:headEnd/>
                  <a:tailEnd/>
                </a:ln>
              </p:spPr>
            </p:cxnSp>
            <p:cxnSp>
              <p:nvCxnSpPr>
                <p:cNvPr id="29727" name="Straight Connector 139"/>
                <p:cNvCxnSpPr>
                  <a:cxnSpLocks noChangeShapeType="1"/>
                </p:cNvCxnSpPr>
                <p:nvPr/>
              </p:nvCxnSpPr>
              <p:spPr bwMode="auto">
                <a:xfrm>
                  <a:off x="5602033" y="3360495"/>
                  <a:ext cx="0" cy="536411"/>
                </a:xfrm>
                <a:prstGeom prst="line">
                  <a:avLst/>
                </a:prstGeom>
                <a:noFill/>
                <a:ln w="34925" algn="ctr">
                  <a:solidFill>
                    <a:schemeClr val="tx1"/>
                  </a:solidFill>
                  <a:round/>
                  <a:headEnd/>
                  <a:tailEnd/>
                </a:ln>
              </p:spPr>
            </p:cxnSp>
            <p:cxnSp>
              <p:nvCxnSpPr>
                <p:cNvPr id="29728" name="Straight Connector 140"/>
                <p:cNvCxnSpPr>
                  <a:cxnSpLocks noChangeShapeType="1"/>
                </p:cNvCxnSpPr>
                <p:nvPr/>
              </p:nvCxnSpPr>
              <p:spPr bwMode="auto">
                <a:xfrm>
                  <a:off x="5602026" y="3360495"/>
                  <a:ext cx="210207" cy="0"/>
                </a:xfrm>
                <a:prstGeom prst="line">
                  <a:avLst/>
                </a:prstGeom>
                <a:noFill/>
                <a:ln w="34925" algn="ctr">
                  <a:solidFill>
                    <a:schemeClr val="tx1"/>
                  </a:solidFill>
                  <a:round/>
                  <a:headEnd/>
                  <a:tailEnd/>
                </a:ln>
              </p:spPr>
            </p:cxnSp>
          </p:grpSp>
          <p:sp>
            <p:nvSpPr>
              <p:cNvPr id="145" name="Oval 144"/>
              <p:cNvSpPr/>
              <p:nvPr/>
            </p:nvSpPr>
            <p:spPr bwMode="auto">
              <a:xfrm>
                <a:off x="4886518" y="3365293"/>
                <a:ext cx="133318" cy="13814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6" name="Oval 145"/>
              <p:cNvSpPr/>
              <p:nvPr/>
            </p:nvSpPr>
            <p:spPr bwMode="auto">
              <a:xfrm>
                <a:off x="5048403" y="3727318"/>
                <a:ext cx="134905" cy="13972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7" name="Oval 146"/>
              <p:cNvSpPr/>
              <p:nvPr/>
            </p:nvSpPr>
            <p:spPr bwMode="auto">
              <a:xfrm>
                <a:off x="5243619" y="3722554"/>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8" name="Oval 147"/>
              <p:cNvSpPr/>
              <p:nvPr/>
            </p:nvSpPr>
            <p:spPr bwMode="auto">
              <a:xfrm>
                <a:off x="5416614" y="3717791"/>
                <a:ext cx="133318" cy="13814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9" name="Oval 148"/>
              <p:cNvSpPr/>
              <p:nvPr/>
            </p:nvSpPr>
            <p:spPr bwMode="auto">
              <a:xfrm>
                <a:off x="4865886" y="3733669"/>
                <a:ext cx="133318" cy="13814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0" name="Oval 149"/>
              <p:cNvSpPr/>
              <p:nvPr/>
            </p:nvSpPr>
            <p:spPr bwMode="auto">
              <a:xfrm>
                <a:off x="4859537" y="3560596"/>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1" name="Oval 150"/>
              <p:cNvSpPr/>
              <p:nvPr/>
            </p:nvSpPr>
            <p:spPr bwMode="auto">
              <a:xfrm>
                <a:off x="5023009" y="3544717"/>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2" name="Oval 151"/>
              <p:cNvSpPr/>
              <p:nvPr/>
            </p:nvSpPr>
            <p:spPr bwMode="auto">
              <a:xfrm>
                <a:off x="5196005" y="3506609"/>
                <a:ext cx="133318" cy="13972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3" name="Oval 152"/>
              <p:cNvSpPr/>
              <p:nvPr/>
            </p:nvSpPr>
            <p:spPr bwMode="auto">
              <a:xfrm>
                <a:off x="5359478" y="3397050"/>
                <a:ext cx="133318" cy="13814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4" name="Oval 153"/>
              <p:cNvSpPr/>
              <p:nvPr/>
            </p:nvSpPr>
            <p:spPr bwMode="auto">
              <a:xfrm>
                <a:off x="5380111" y="3544717"/>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5" name="Oval 154"/>
              <p:cNvSpPr/>
              <p:nvPr/>
            </p:nvSpPr>
            <p:spPr bwMode="auto">
              <a:xfrm>
                <a:off x="5070623" y="3338300"/>
                <a:ext cx="133318" cy="13972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6" name="Oval 155"/>
              <p:cNvSpPr/>
              <p:nvPr/>
            </p:nvSpPr>
            <p:spPr bwMode="auto">
              <a:xfrm>
                <a:off x="5232509" y="3281138"/>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sp>
          <p:nvSpPr>
            <p:cNvPr id="171" name="Rectangle 52"/>
            <p:cNvSpPr>
              <a:spLocks noChangeArrowheads="1"/>
            </p:cNvSpPr>
            <p:nvPr/>
          </p:nvSpPr>
          <p:spPr bwMode="auto">
            <a:xfrm>
              <a:off x="4818066" y="2728924"/>
              <a:ext cx="1352549" cy="646331"/>
            </a:xfrm>
            <a:prstGeom prst="rect">
              <a:avLst/>
            </a:prstGeom>
            <a:noFill/>
            <a:ln w="9525">
              <a:noFill/>
              <a:miter lim="800000"/>
              <a:headEnd/>
              <a:tailEnd/>
            </a:ln>
          </p:spPr>
          <p:txBody>
            <a:bodyPr>
              <a:spAutoFit/>
            </a:bodyPr>
            <a:lstStyle/>
            <a:p>
              <a:pPr eaLnBrk="0" hangingPunct="0">
                <a:defRPr/>
              </a:pPr>
              <a:r>
                <a:rPr lang="en-US" sz="1800" b="1" i="1" dirty="0">
                  <a:solidFill>
                    <a:prstClr val="black"/>
                  </a:solidFill>
                  <a:latin typeface="Garamond" pitchFamily="18" charset="0"/>
                  <a:ea typeface="+mn-ea"/>
                  <a:cs typeface="Arial" charset="0"/>
                </a:rPr>
                <a:t>Unlabeled</a:t>
              </a:r>
            </a:p>
            <a:p>
              <a:pPr eaLnBrk="0" hangingPunct="0">
                <a:defRPr/>
              </a:pPr>
              <a:r>
                <a:rPr lang="en-US" sz="1800" b="1" i="1" dirty="0">
                  <a:solidFill>
                    <a:prstClr val="black"/>
                  </a:solidFill>
                  <a:latin typeface="Garamond" pitchFamily="18" charset="0"/>
                  <a:ea typeface="+mn-ea"/>
                  <a:cs typeface="Arial" charset="0"/>
                </a:rPr>
                <a:t>states</a:t>
              </a:r>
            </a:p>
          </p:txBody>
        </p:sp>
        <p:pic>
          <p:nvPicPr>
            <p:cNvPr id="110" name="Picture 3"/>
            <p:cNvPicPr>
              <a:picLocks noChangeAspect="1" noChangeArrowheads="1"/>
            </p:cNvPicPr>
            <p:nvPr/>
          </p:nvPicPr>
          <p:blipFill>
            <a:blip r:embed="rId17" cstate="print"/>
            <a:srcRect/>
            <a:stretch>
              <a:fillRect/>
            </a:stretch>
          </p:blipFill>
          <p:spPr bwMode="auto">
            <a:xfrm>
              <a:off x="5224465" y="3613236"/>
              <a:ext cx="802889" cy="733803"/>
            </a:xfrm>
            <a:prstGeom prst="rect">
              <a:avLst/>
            </a:prstGeom>
            <a:noFill/>
            <a:ln w="9525">
              <a:noFill/>
              <a:miter lim="800000"/>
              <a:headEnd/>
              <a:tailEnd/>
            </a:ln>
          </p:spPr>
        </p:pic>
        <p:sp>
          <p:nvSpPr>
            <p:cNvPr id="111" name="Rectangle 110"/>
            <p:cNvSpPr/>
            <p:nvPr/>
          </p:nvSpPr>
          <p:spPr bwMode="auto">
            <a:xfrm>
              <a:off x="4267200" y="4248150"/>
              <a:ext cx="3104240" cy="497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b="1" dirty="0">
                  <a:solidFill>
                    <a:srgbClr val="000000"/>
                  </a:solidFill>
                  <a:latin typeface="Garamond" pitchFamily="18" charset="0"/>
                </a:rPr>
                <a:t>i.i.d. </a:t>
              </a:r>
              <a:r>
                <a:rPr lang="en-US" sz="1600" b="1" dirty="0" smtClean="0">
                  <a:solidFill>
                    <a:srgbClr val="000000"/>
                  </a:solidFill>
                  <a:latin typeface="Garamond" pitchFamily="18" charset="0"/>
                </a:rPr>
                <a:t>active </a:t>
              </a:r>
              <a:r>
                <a:rPr lang="en-US" sz="1600" b="1" dirty="0" smtClean="0">
                  <a:solidFill>
                    <a:srgbClr val="000000"/>
                  </a:solidFill>
                  <a:latin typeface="Garamond" pitchFamily="18" charset="0"/>
                </a:rPr>
                <a:t>l</a:t>
              </a:r>
              <a:r>
                <a:rPr lang="en-US" sz="1600" b="1" dirty="0" smtClean="0">
                  <a:solidFill>
                    <a:srgbClr val="000000"/>
                  </a:solidFill>
                  <a:latin typeface="Garamond" pitchFamily="18" charset="0"/>
                </a:rPr>
                <a:t>earning algorithm</a:t>
              </a:r>
              <a:endParaRPr lang="en-US" sz="1600" b="1" dirty="0">
                <a:solidFill>
                  <a:srgbClr val="FFFFFF"/>
                </a:solidFill>
                <a:latin typeface="Garamond" pitchFamily="18" charset="0"/>
              </a:endParaRPr>
            </a:p>
          </p:txBody>
        </p:sp>
      </p:grpSp>
    </p:spTree>
    <p:extLst>
      <p:ext uri="{BB962C8B-B14F-4D97-AF65-F5344CB8AC3E}">
        <p14:creationId xmlns:p14="http://schemas.microsoft.com/office/powerpoint/2010/main" val="188254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blinds(horizontal)">
                                      <p:cBhvr>
                                        <p:cTn id="12" dur="5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blinds(horizontal)">
                                      <p:cBhvr>
                                        <p:cTn id="17" dur="500"/>
                                        <p:tgtEl>
                                          <p:spTgt spid="16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9"/>
                                        </p:tgtEl>
                                        <p:attrNameLst>
                                          <p:attrName>style.visibility</p:attrName>
                                        </p:attrNameLst>
                                      </p:cBhvr>
                                      <p:to>
                                        <p:strVal val="visible"/>
                                      </p:to>
                                    </p:set>
                                    <p:animEffect transition="in" filter="blinds(horizontal)">
                                      <p:cBhvr>
                                        <p:cTn id="32"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31372"/>
            <a:ext cx="8763000" cy="514350"/>
          </a:xfrm>
          <a:prstGeom prst="rect">
            <a:avLst/>
          </a:prstGeom>
          <a:ln>
            <a:noFill/>
          </a:ln>
        </p:spPr>
        <p:txBody>
          <a:bodyPr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RAIL Algorithm</a:t>
            </a:r>
          </a:p>
        </p:txBody>
      </p:sp>
      <p:grpSp>
        <p:nvGrpSpPr>
          <p:cNvPr id="12" name="Group 11"/>
          <p:cNvGrpSpPr/>
          <p:nvPr/>
        </p:nvGrpSpPr>
        <p:grpSpPr>
          <a:xfrm>
            <a:off x="259860" y="1173281"/>
            <a:ext cx="2381746" cy="720484"/>
            <a:chOff x="259860" y="1173281"/>
            <a:chExt cx="2381746" cy="720484"/>
          </a:xfrm>
        </p:grpSpPr>
        <p:sp>
          <p:nvSpPr>
            <p:cNvPr id="170" name="TextBox 169"/>
            <p:cNvSpPr txBox="1">
              <a:spLocks noChangeArrowheads="1"/>
            </p:cNvSpPr>
            <p:nvPr/>
          </p:nvSpPr>
          <p:spPr bwMode="auto">
            <a:xfrm>
              <a:off x="585793" y="1173281"/>
              <a:ext cx="2055813" cy="461665"/>
            </a:xfrm>
            <a:prstGeom prst="rect">
              <a:avLst/>
            </a:prstGeom>
            <a:noFill/>
            <a:ln w="9525">
              <a:noFill/>
              <a:miter lim="800000"/>
              <a:headEnd/>
              <a:tailEnd/>
            </a:ln>
          </p:spPr>
          <p:txBody>
            <a:bodyPr>
              <a:spAutoFit/>
            </a:bodyPr>
            <a:lstStyle/>
            <a:p>
              <a:r>
                <a:rPr lang="en-US" b="1" i="1" dirty="0">
                  <a:solidFill>
                    <a:srgbClr val="000000"/>
                  </a:solidFill>
                  <a:latin typeface="Garamond" pitchFamily="18" charset="0"/>
                  <a:ea typeface="+mn-ea"/>
                  <a:cs typeface="Arial" charset="0"/>
                </a:rPr>
                <a:t>Iteration  </a:t>
              </a:r>
              <a:r>
                <a:rPr lang="en-US" b="1" i="1" dirty="0" smtClean="0">
                  <a:solidFill>
                    <a:srgbClr val="000000"/>
                  </a:solidFill>
                  <a:latin typeface="Garamond" pitchFamily="18" charset="0"/>
                  <a:ea typeface="+mn-ea"/>
                  <a:cs typeface="Arial" charset="0"/>
                </a:rPr>
                <a:t>t </a:t>
              </a:r>
              <a:r>
                <a:rPr lang="en-US" b="1" i="1" dirty="0" smtClean="0">
                  <a:solidFill>
                    <a:srgbClr val="000000"/>
                  </a:solidFill>
                  <a:latin typeface="Garamond" pitchFamily="18" charset="0"/>
                  <a:ea typeface="+mn-ea"/>
                  <a:cs typeface="Arial" charset="0"/>
                </a:rPr>
                <a:t>=2</a:t>
              </a:r>
              <a:endParaRPr lang="en-US" b="1" i="1" dirty="0">
                <a:solidFill>
                  <a:srgbClr val="000000"/>
                </a:solidFill>
                <a:latin typeface="Garamond" pitchFamily="18" charset="0"/>
                <a:ea typeface="+mn-ea"/>
                <a:cs typeface="Arial" charset="0"/>
              </a:endParaRPr>
            </a:p>
          </p:txBody>
        </p:sp>
        <p:pic>
          <p:nvPicPr>
            <p:cNvPr id="108" name="Picture 2" descr="$\hat{\pi}^1$">
              <a:hlinkClick r:id="rId3"/>
            </p:cNvPr>
            <p:cNvPicPr>
              <a:picLocks noChangeAspect="1" noChangeArrowheads="1"/>
            </p:cNvPicPr>
            <p:nvPr/>
          </p:nvPicPr>
          <p:blipFill>
            <a:blip r:embed="rId4"/>
            <a:srcRect/>
            <a:stretch>
              <a:fillRect/>
            </a:stretch>
          </p:blipFill>
          <p:spPr bwMode="auto">
            <a:xfrm>
              <a:off x="259860" y="1636598"/>
              <a:ext cx="361878" cy="257167"/>
            </a:xfrm>
            <a:prstGeom prst="rect">
              <a:avLst/>
            </a:prstGeom>
            <a:noFill/>
            <a:ln w="9525">
              <a:noFill/>
              <a:miter lim="800000"/>
              <a:headEnd/>
              <a:tailEnd/>
            </a:ln>
          </p:spPr>
        </p:pic>
      </p:grpSp>
      <p:grpSp>
        <p:nvGrpSpPr>
          <p:cNvPr id="13" name="Group 12"/>
          <p:cNvGrpSpPr/>
          <p:nvPr/>
        </p:nvGrpSpPr>
        <p:grpSpPr>
          <a:xfrm>
            <a:off x="794579" y="671514"/>
            <a:ext cx="8285938" cy="4073740"/>
            <a:chOff x="794579" y="671514"/>
            <a:chExt cx="8285938" cy="4073740"/>
          </a:xfrm>
        </p:grpSpPr>
        <p:grpSp>
          <p:nvGrpSpPr>
            <p:cNvPr id="164" name="Group 163"/>
            <p:cNvGrpSpPr>
              <a:grpSpLocks/>
            </p:cNvGrpSpPr>
            <p:nvPr/>
          </p:nvGrpSpPr>
          <p:grpSpPr bwMode="auto">
            <a:xfrm>
              <a:off x="3327819" y="671514"/>
              <a:ext cx="4219156" cy="1551624"/>
              <a:chOff x="3328368" y="896007"/>
              <a:chExt cx="4218056" cy="2068453"/>
            </a:xfrm>
          </p:grpSpPr>
          <p:sp>
            <p:nvSpPr>
              <p:cNvPr id="4" name="Rectangle 3"/>
              <p:cNvSpPr/>
              <p:nvPr/>
            </p:nvSpPr>
            <p:spPr>
              <a:xfrm>
                <a:off x="5602245" y="2154665"/>
                <a:ext cx="1944179" cy="719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Extract unlabeled</a:t>
                </a:r>
              </a:p>
              <a:p>
                <a:pPr algn="ctr">
                  <a:defRPr/>
                </a:pPr>
                <a:r>
                  <a:rPr lang="en-US" sz="1600" dirty="0">
                    <a:solidFill>
                      <a:prstClr val="black"/>
                    </a:solidFill>
                  </a:rPr>
                  <a:t>states</a:t>
                </a:r>
              </a:p>
            </p:txBody>
          </p:sp>
          <p:grpSp>
            <p:nvGrpSpPr>
              <p:cNvPr id="29741" name="Group 160"/>
              <p:cNvGrpSpPr>
                <a:grpSpLocks/>
              </p:cNvGrpSpPr>
              <p:nvPr/>
            </p:nvGrpSpPr>
            <p:grpSpPr bwMode="auto">
              <a:xfrm>
                <a:off x="3328368" y="896007"/>
                <a:ext cx="2329544" cy="2068453"/>
                <a:chOff x="3328368" y="896007"/>
                <a:chExt cx="2329544" cy="2068453"/>
              </a:xfrm>
            </p:grpSpPr>
            <p:grpSp>
              <p:nvGrpSpPr>
                <p:cNvPr id="29742" name="Group 100"/>
                <p:cNvGrpSpPr>
                  <a:grpSpLocks/>
                </p:cNvGrpSpPr>
                <p:nvPr/>
              </p:nvGrpSpPr>
              <p:grpSpPr bwMode="auto">
                <a:xfrm>
                  <a:off x="3464827" y="896007"/>
                  <a:ext cx="1831381" cy="1298163"/>
                  <a:chOff x="3391257" y="906517"/>
                  <a:chExt cx="2157010" cy="1387803"/>
                </a:xfrm>
              </p:grpSpPr>
              <p:grpSp>
                <p:nvGrpSpPr>
                  <p:cNvPr id="29745" name="Group 47"/>
                  <p:cNvGrpSpPr>
                    <a:grpSpLocks/>
                  </p:cNvGrpSpPr>
                  <p:nvPr/>
                </p:nvGrpSpPr>
                <p:grpSpPr bwMode="auto">
                  <a:xfrm>
                    <a:off x="3428037" y="906517"/>
                    <a:ext cx="2120230" cy="245960"/>
                    <a:chOff x="1117598" y="3587179"/>
                    <a:chExt cx="2463570" cy="303760"/>
                  </a:xfrm>
                </p:grpSpPr>
                <p:sp>
                  <p:nvSpPr>
                    <p:cNvPr id="8" name="Oval 7"/>
                    <p:cNvSpPr/>
                    <p:nvPr/>
                  </p:nvSpPr>
                  <p:spPr bwMode="auto">
                    <a:xfrm>
                      <a:off x="1117772" y="3645855"/>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 name="Straight Arrow Connector 28"/>
                    <p:cNvCxnSpPr>
                      <a:stCxn id="8" idx="6"/>
                    </p:cNvCxnSpPr>
                    <p:nvPr/>
                  </p:nvCxnSpPr>
                  <p:spPr bwMode="auto">
                    <a:xfrm flipV="1">
                      <a:off x="1300218" y="3687766"/>
                      <a:ext cx="345346" cy="4819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1636876" y="3587179"/>
                      <a:ext cx="184618"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36" name="Oval 35"/>
                    <p:cNvSpPr/>
                    <p:nvPr/>
                  </p:nvSpPr>
                  <p:spPr bwMode="auto">
                    <a:xfrm>
                      <a:off x="2053896" y="3698244"/>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87" name="Straight Arrow Connector 37"/>
                    <p:cNvCxnSpPr>
                      <a:cxnSpLocks noChangeShapeType="1"/>
                      <a:stCxn id="35" idx="5"/>
                      <a:endCxn id="36"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39" name="Oval 38"/>
                    <p:cNvSpPr/>
                    <p:nvPr/>
                  </p:nvSpPr>
                  <p:spPr bwMode="auto">
                    <a:xfrm>
                      <a:off x="2447024" y="3702435"/>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89" name="Straight Arrow Connector 40"/>
                    <p:cNvCxnSpPr>
                      <a:cxnSpLocks noChangeShapeType="1"/>
                      <a:stCxn id="36" idx="6"/>
                      <a:endCxn id="39"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29790" name="Straight Arrow Connector 42"/>
                    <p:cNvCxnSpPr>
                      <a:cxnSpLocks noChangeShapeType="1"/>
                      <a:stCxn id="39"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29791" name="Picture 14" descr="$\ldots$">
                      <a:hlinkClick r:id="rId5"/>
                    </p:cNvPr>
                    <p:cNvPicPr>
                      <a:picLocks noChangeAspect="1" noChangeArrowheads="1"/>
                    </p:cNvPicPr>
                    <p:nvPr/>
                  </p:nvPicPr>
                  <p:blipFill>
                    <a:blip r:embed="rId6"/>
                    <a:srcRect/>
                    <a:stretch>
                      <a:fillRect/>
                    </a:stretch>
                  </p:blipFill>
                  <p:spPr bwMode="auto">
                    <a:xfrm>
                      <a:off x="2858812" y="3780234"/>
                      <a:ext cx="274320" cy="33348"/>
                    </a:xfrm>
                    <a:prstGeom prst="rect">
                      <a:avLst/>
                    </a:prstGeom>
                    <a:noFill/>
                    <a:ln w="9525">
                      <a:noFill/>
                      <a:miter lim="800000"/>
                      <a:headEnd/>
                      <a:tailEnd/>
                    </a:ln>
                  </p:spPr>
                </p:pic>
                <p:cxnSp>
                  <p:nvCxnSpPr>
                    <p:cNvPr id="29792" name="Straight Arrow Connector 45"/>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47" name="Oval 46"/>
                    <p:cNvSpPr/>
                    <p:nvPr/>
                  </p:nvSpPr>
                  <p:spPr bwMode="auto">
                    <a:xfrm>
                      <a:off x="3398351" y="3708721"/>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nvGrpSpPr>
                  <p:cNvPr id="29746" name="Group 48"/>
                  <p:cNvGrpSpPr>
                    <a:grpSpLocks/>
                  </p:cNvGrpSpPr>
                  <p:nvPr/>
                </p:nvGrpSpPr>
                <p:grpSpPr bwMode="auto">
                  <a:xfrm>
                    <a:off x="3412277" y="1206057"/>
                    <a:ext cx="2120230" cy="245960"/>
                    <a:chOff x="1117598" y="3587179"/>
                    <a:chExt cx="2463570" cy="303760"/>
                  </a:xfrm>
                </p:grpSpPr>
                <p:sp>
                  <p:nvSpPr>
                    <p:cNvPr id="50" name="Oval 49"/>
                    <p:cNvSpPr/>
                    <p:nvPr/>
                  </p:nvSpPr>
                  <p:spPr bwMode="auto">
                    <a:xfrm>
                      <a:off x="1116538" y="3646838"/>
                      <a:ext cx="182446" cy="194886"/>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51" name="Straight Arrow Connector 50"/>
                    <p:cNvCxnSpPr>
                      <a:stCxn id="50" idx="6"/>
                    </p:cNvCxnSpPr>
                    <p:nvPr/>
                  </p:nvCxnSpPr>
                  <p:spPr bwMode="auto">
                    <a:xfrm flipV="1">
                      <a:off x="1298984" y="3688749"/>
                      <a:ext cx="345344" cy="4819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1637813" y="3588162"/>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53" name="Oval 52"/>
                    <p:cNvSpPr/>
                    <p:nvPr/>
                  </p:nvSpPr>
                  <p:spPr bwMode="auto">
                    <a:xfrm>
                      <a:off x="2052660" y="3699226"/>
                      <a:ext cx="182446" cy="194887"/>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76" name="Straight Arrow Connector 53"/>
                    <p:cNvCxnSpPr>
                      <a:cxnSpLocks noChangeShapeType="1"/>
                      <a:stCxn id="52" idx="5"/>
                      <a:endCxn id="53"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55" name="Oval 54"/>
                    <p:cNvSpPr/>
                    <p:nvPr/>
                  </p:nvSpPr>
                  <p:spPr bwMode="auto">
                    <a:xfrm>
                      <a:off x="2447961" y="3703417"/>
                      <a:ext cx="182446" cy="194887"/>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78" name="Straight Arrow Connector 55"/>
                    <p:cNvCxnSpPr>
                      <a:cxnSpLocks noChangeShapeType="1"/>
                      <a:stCxn id="53" idx="6"/>
                      <a:endCxn id="55"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29779" name="Straight Arrow Connector 56"/>
                    <p:cNvCxnSpPr>
                      <a:cxnSpLocks noChangeShapeType="1"/>
                      <a:stCxn id="55"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29780" name="Picture 14" descr="$\ldots$">
                      <a:hlinkClick r:id="rId5"/>
                    </p:cNvPr>
                    <p:cNvPicPr>
                      <a:picLocks noChangeAspect="1" noChangeArrowheads="1"/>
                    </p:cNvPicPr>
                    <p:nvPr/>
                  </p:nvPicPr>
                  <p:blipFill>
                    <a:blip r:embed="rId6"/>
                    <a:srcRect/>
                    <a:stretch>
                      <a:fillRect/>
                    </a:stretch>
                  </p:blipFill>
                  <p:spPr bwMode="auto">
                    <a:xfrm>
                      <a:off x="2858812" y="3780234"/>
                      <a:ext cx="274320" cy="33348"/>
                    </a:xfrm>
                    <a:prstGeom prst="rect">
                      <a:avLst/>
                    </a:prstGeom>
                    <a:noFill/>
                    <a:ln w="9525">
                      <a:noFill/>
                      <a:miter lim="800000"/>
                      <a:headEnd/>
                      <a:tailEnd/>
                    </a:ln>
                  </p:spPr>
                </p:pic>
                <p:cxnSp>
                  <p:nvCxnSpPr>
                    <p:cNvPr id="29781" name="Straight Arrow Connector 58"/>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60" name="Oval 59"/>
                    <p:cNvSpPr/>
                    <p:nvPr/>
                  </p:nvSpPr>
                  <p:spPr bwMode="auto">
                    <a:xfrm>
                      <a:off x="3399288" y="3709705"/>
                      <a:ext cx="182446" cy="194886"/>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nvGrpSpPr>
                  <p:cNvPr id="29747" name="Group 60"/>
                  <p:cNvGrpSpPr>
                    <a:grpSpLocks/>
                  </p:cNvGrpSpPr>
                  <p:nvPr/>
                </p:nvGrpSpPr>
                <p:grpSpPr bwMode="auto">
                  <a:xfrm>
                    <a:off x="3428037" y="1555676"/>
                    <a:ext cx="2120230" cy="289486"/>
                    <a:chOff x="1117598" y="3644979"/>
                    <a:chExt cx="2463570" cy="357515"/>
                  </a:xfrm>
                </p:grpSpPr>
                <p:sp>
                  <p:nvSpPr>
                    <p:cNvPr id="62" name="Oval 61"/>
                    <p:cNvSpPr/>
                    <p:nvPr/>
                  </p:nvSpPr>
                  <p:spPr bwMode="auto">
                    <a:xfrm>
                      <a:off x="1117772" y="3645867"/>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63" name="Straight Arrow Connector 62"/>
                    <p:cNvCxnSpPr>
                      <a:stCxn id="62" idx="6"/>
                      <a:endCxn id="64" idx="2"/>
                    </p:cNvCxnSpPr>
                    <p:nvPr/>
                  </p:nvCxnSpPr>
                  <p:spPr bwMode="auto">
                    <a:xfrm>
                      <a:off x="1300218" y="3735976"/>
                      <a:ext cx="336658" cy="13830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bwMode="auto">
                    <a:xfrm>
                      <a:off x="1636876" y="3782078"/>
                      <a:ext cx="184618"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5" name="Oval 64"/>
                    <p:cNvSpPr/>
                    <p:nvPr/>
                  </p:nvSpPr>
                  <p:spPr bwMode="auto">
                    <a:xfrm>
                      <a:off x="2053896" y="3698256"/>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65" name="Straight Arrow Connector 65"/>
                    <p:cNvCxnSpPr>
                      <a:cxnSpLocks noChangeShapeType="1"/>
                      <a:stCxn id="64" idx="5"/>
                      <a:endCxn id="65" idx="2"/>
                    </p:cNvCxnSpPr>
                    <p:nvPr/>
                  </p:nvCxnSpPr>
                  <p:spPr bwMode="auto">
                    <a:xfrm flipV="1">
                      <a:off x="1793945" y="3788990"/>
                      <a:ext cx="259052" cy="148994"/>
                    </a:xfrm>
                    <a:prstGeom prst="straightConnector1">
                      <a:avLst/>
                    </a:prstGeom>
                    <a:noFill/>
                    <a:ln w="15875" algn="ctr">
                      <a:solidFill>
                        <a:schemeClr val="tx1"/>
                      </a:solidFill>
                      <a:round/>
                      <a:headEnd/>
                      <a:tailEnd type="arrow" w="med" len="med"/>
                    </a:ln>
                  </p:spPr>
                </p:cxnSp>
                <p:sp>
                  <p:nvSpPr>
                    <p:cNvPr id="67" name="Oval 66"/>
                    <p:cNvSpPr/>
                    <p:nvPr/>
                  </p:nvSpPr>
                  <p:spPr bwMode="auto">
                    <a:xfrm>
                      <a:off x="2447024" y="3819798"/>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67" name="Straight Arrow Connector 67"/>
                    <p:cNvCxnSpPr>
                      <a:cxnSpLocks noChangeShapeType="1"/>
                      <a:stCxn id="65" idx="6"/>
                      <a:endCxn id="67" idx="2"/>
                    </p:cNvCxnSpPr>
                    <p:nvPr/>
                  </p:nvCxnSpPr>
                  <p:spPr bwMode="auto">
                    <a:xfrm>
                      <a:off x="2235878" y="3788975"/>
                      <a:ext cx="211250" cy="122078"/>
                    </a:xfrm>
                    <a:prstGeom prst="straightConnector1">
                      <a:avLst/>
                    </a:prstGeom>
                    <a:noFill/>
                    <a:ln w="15875" algn="ctr">
                      <a:solidFill>
                        <a:schemeClr val="tx1"/>
                      </a:solidFill>
                      <a:round/>
                      <a:headEnd/>
                      <a:tailEnd type="arrow" w="med" len="med"/>
                    </a:ln>
                  </p:spPr>
                </p:cxnSp>
                <p:cxnSp>
                  <p:nvCxnSpPr>
                    <p:cNvPr id="29768" name="Straight Arrow Connector 68"/>
                    <p:cNvCxnSpPr>
                      <a:cxnSpLocks noChangeShapeType="1"/>
                      <a:stCxn id="67" idx="6"/>
                    </p:cNvCxnSpPr>
                    <p:nvPr/>
                  </p:nvCxnSpPr>
                  <p:spPr bwMode="auto">
                    <a:xfrm flipV="1">
                      <a:off x="2630009" y="3796902"/>
                      <a:ext cx="228802" cy="114151"/>
                    </a:xfrm>
                    <a:prstGeom prst="straightConnector1">
                      <a:avLst/>
                    </a:prstGeom>
                    <a:noFill/>
                    <a:ln w="15875" algn="ctr">
                      <a:solidFill>
                        <a:schemeClr val="tx1"/>
                      </a:solidFill>
                      <a:round/>
                      <a:headEnd/>
                      <a:tailEnd type="arrow" w="med" len="med"/>
                    </a:ln>
                  </p:spPr>
                </p:cxnSp>
                <p:pic>
                  <p:nvPicPr>
                    <p:cNvPr id="29769" name="Picture 14" descr="$\ldots$">
                      <a:hlinkClick r:id="rId5"/>
                    </p:cNvPr>
                    <p:cNvPicPr>
                      <a:picLocks noChangeAspect="1" noChangeArrowheads="1"/>
                    </p:cNvPicPr>
                    <p:nvPr/>
                  </p:nvPicPr>
                  <p:blipFill>
                    <a:blip r:embed="rId6"/>
                    <a:srcRect/>
                    <a:stretch>
                      <a:fillRect/>
                    </a:stretch>
                  </p:blipFill>
                  <p:spPr bwMode="auto">
                    <a:xfrm>
                      <a:off x="2858812" y="3780234"/>
                      <a:ext cx="274320" cy="33348"/>
                    </a:xfrm>
                    <a:prstGeom prst="rect">
                      <a:avLst/>
                    </a:prstGeom>
                    <a:noFill/>
                    <a:ln w="9525">
                      <a:noFill/>
                      <a:miter lim="800000"/>
                      <a:headEnd/>
                      <a:tailEnd/>
                    </a:ln>
                  </p:spPr>
                </p:pic>
                <p:cxnSp>
                  <p:nvCxnSpPr>
                    <p:cNvPr id="29770" name="Straight Arrow Connector 70"/>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72" name="Oval 71"/>
                    <p:cNvSpPr/>
                    <p:nvPr/>
                  </p:nvSpPr>
                  <p:spPr bwMode="auto">
                    <a:xfrm>
                      <a:off x="3398351" y="3708734"/>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pic>
                <p:nvPicPr>
                  <p:cNvPr id="75" name="Picture 14" descr="$\ldots$">
                    <a:hlinkClick r:id="rId5"/>
                  </p:cNvPr>
                  <p:cNvPicPr>
                    <a:picLocks noChangeAspect="1" noChangeArrowheads="1"/>
                  </p:cNvPicPr>
                  <p:nvPr/>
                </p:nvPicPr>
                <p:blipFill>
                  <a:blip r:embed="rId6" cstate="print"/>
                  <a:srcRect/>
                  <a:stretch>
                    <a:fillRect/>
                  </a:stretch>
                </p:blipFill>
                <p:spPr bwMode="auto">
                  <a:xfrm>
                    <a:off x="4320426" y="1952008"/>
                    <a:ext cx="236089" cy="27002"/>
                  </a:xfrm>
                  <a:prstGeom prst="rect">
                    <a:avLst/>
                  </a:prstGeom>
                  <a:noFill/>
                  <a:ln w="9525">
                    <a:noFill/>
                    <a:miter lim="800000"/>
                    <a:headEnd/>
                    <a:tailEnd/>
                  </a:ln>
                  <a:scene3d>
                    <a:camera prst="orthographicFront">
                      <a:rot lat="0" lon="0" rev="5400000"/>
                    </a:camera>
                    <a:lightRig rig="threePt" dir="t"/>
                  </a:scene3d>
                </p:spPr>
              </p:pic>
              <p:grpSp>
                <p:nvGrpSpPr>
                  <p:cNvPr id="29749" name="Group 87"/>
                  <p:cNvGrpSpPr>
                    <a:grpSpLocks/>
                  </p:cNvGrpSpPr>
                  <p:nvPr/>
                </p:nvGrpSpPr>
                <p:grpSpPr bwMode="auto">
                  <a:xfrm>
                    <a:off x="3391257" y="2048360"/>
                    <a:ext cx="2120230" cy="245960"/>
                    <a:chOff x="1117598" y="3587179"/>
                    <a:chExt cx="2463570" cy="303760"/>
                  </a:xfrm>
                </p:grpSpPr>
                <p:sp>
                  <p:nvSpPr>
                    <p:cNvPr id="89" name="Oval 88"/>
                    <p:cNvSpPr/>
                    <p:nvPr/>
                  </p:nvSpPr>
                  <p:spPr bwMode="auto">
                    <a:xfrm>
                      <a:off x="1117069" y="3645991"/>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90" name="Straight Arrow Connector 89"/>
                    <p:cNvCxnSpPr>
                      <a:stCxn id="89" idx="6"/>
                    </p:cNvCxnSpPr>
                    <p:nvPr/>
                  </p:nvCxnSpPr>
                  <p:spPr bwMode="auto">
                    <a:xfrm flipV="1">
                      <a:off x="1299515" y="3687902"/>
                      <a:ext cx="345346" cy="4819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Oval 90"/>
                    <p:cNvSpPr/>
                    <p:nvPr/>
                  </p:nvSpPr>
                  <p:spPr bwMode="auto">
                    <a:xfrm>
                      <a:off x="1636172" y="3587315"/>
                      <a:ext cx="184618"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92" name="Oval 91"/>
                    <p:cNvSpPr/>
                    <p:nvPr/>
                  </p:nvSpPr>
                  <p:spPr bwMode="auto">
                    <a:xfrm>
                      <a:off x="2053193" y="3698379"/>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54" name="Straight Arrow Connector 92"/>
                    <p:cNvCxnSpPr>
                      <a:cxnSpLocks noChangeShapeType="1"/>
                      <a:stCxn id="91" idx="5"/>
                      <a:endCxn id="92"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94" name="Oval 93"/>
                    <p:cNvSpPr/>
                    <p:nvPr/>
                  </p:nvSpPr>
                  <p:spPr bwMode="auto">
                    <a:xfrm>
                      <a:off x="2446320" y="3702570"/>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56" name="Straight Arrow Connector 94"/>
                    <p:cNvCxnSpPr>
                      <a:cxnSpLocks noChangeShapeType="1"/>
                      <a:stCxn id="92" idx="6"/>
                      <a:endCxn id="94"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29757" name="Straight Arrow Connector 95"/>
                    <p:cNvCxnSpPr>
                      <a:cxnSpLocks noChangeShapeType="1"/>
                      <a:stCxn id="94"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29758" name="Picture 14" descr="$\ldots$">
                      <a:hlinkClick r:id="rId5"/>
                    </p:cNvPr>
                    <p:cNvPicPr>
                      <a:picLocks noChangeAspect="1" noChangeArrowheads="1"/>
                    </p:cNvPicPr>
                    <p:nvPr/>
                  </p:nvPicPr>
                  <p:blipFill>
                    <a:blip r:embed="rId6"/>
                    <a:srcRect/>
                    <a:stretch>
                      <a:fillRect/>
                    </a:stretch>
                  </p:blipFill>
                  <p:spPr bwMode="auto">
                    <a:xfrm>
                      <a:off x="2858812" y="3780234"/>
                      <a:ext cx="274320" cy="33348"/>
                    </a:xfrm>
                    <a:prstGeom prst="rect">
                      <a:avLst/>
                    </a:prstGeom>
                    <a:noFill/>
                    <a:ln w="9525">
                      <a:noFill/>
                      <a:miter lim="800000"/>
                      <a:headEnd/>
                      <a:tailEnd/>
                    </a:ln>
                  </p:spPr>
                </p:pic>
                <p:cxnSp>
                  <p:nvCxnSpPr>
                    <p:cNvPr id="29759" name="Straight Arrow Connector 97"/>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99" name="Oval 98"/>
                    <p:cNvSpPr/>
                    <p:nvPr/>
                  </p:nvSpPr>
                  <p:spPr bwMode="auto">
                    <a:xfrm>
                      <a:off x="3397648" y="3708857"/>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cxnSp>
              <p:nvCxnSpPr>
                <p:cNvPr id="100" name="Straight Arrow Connector 99"/>
                <p:cNvCxnSpPr/>
                <p:nvPr/>
              </p:nvCxnSpPr>
              <p:spPr bwMode="auto">
                <a:xfrm flipH="1">
                  <a:off x="3328368" y="2489130"/>
                  <a:ext cx="2329544" cy="0"/>
                </a:xfrm>
                <a:prstGeom prst="straightConnector1">
                  <a:avLst/>
                </a:prstGeom>
                <a:solidFill>
                  <a:srgbClr val="FFD7FF"/>
                </a:solidFill>
                <a:ln w="34925" cap="flat" cmpd="sng" algn="ctr">
                  <a:solidFill>
                    <a:schemeClr val="tx1"/>
                  </a:solidFill>
                  <a:prstDash val="solid"/>
                  <a:round/>
                  <a:headEnd type="none" w="med" len="med"/>
                  <a:tailEnd type="arrow"/>
                </a:ln>
                <a:effectLst/>
                <a:scene3d>
                  <a:camera prst="orthographicFront">
                    <a:rot lat="0" lon="0" rev="10800000"/>
                  </a:camera>
                  <a:lightRig rig="threePt" dir="t"/>
                </a:scene3d>
                <a:extLst/>
              </p:spPr>
            </p:cxnSp>
            <p:sp>
              <p:nvSpPr>
                <p:cNvPr id="104" name="Rectangle 52"/>
                <p:cNvSpPr>
                  <a:spLocks noChangeArrowheads="1"/>
                </p:cNvSpPr>
                <p:nvPr/>
              </p:nvSpPr>
              <p:spPr bwMode="auto">
                <a:xfrm>
                  <a:off x="3592994" y="2472107"/>
                  <a:ext cx="1341556" cy="492353"/>
                </a:xfrm>
                <a:prstGeom prst="rect">
                  <a:avLst/>
                </a:prstGeom>
                <a:noFill/>
                <a:ln w="9525">
                  <a:noFill/>
                  <a:miter lim="800000"/>
                  <a:headEnd/>
                  <a:tailEnd/>
                </a:ln>
              </p:spPr>
              <p:txBody>
                <a:bodyPr wrap="none">
                  <a:spAutoFit/>
                </a:bodyPr>
                <a:lstStyle/>
                <a:p>
                  <a:pPr eaLnBrk="0" hangingPunct="0">
                    <a:defRPr/>
                  </a:pPr>
                  <a:r>
                    <a:rPr lang="en-US" sz="1800" b="1" i="1" dirty="0">
                      <a:solidFill>
                        <a:prstClr val="black"/>
                      </a:solidFill>
                      <a:latin typeface="Garamond" pitchFamily="18" charset="0"/>
                      <a:ea typeface="+mn-ea"/>
                      <a:cs typeface="Arial" charset="0"/>
                    </a:rPr>
                    <a:t>Trajectories</a:t>
                  </a:r>
                </a:p>
              </p:txBody>
            </p:sp>
          </p:grpSp>
        </p:grpSp>
        <p:grpSp>
          <p:nvGrpSpPr>
            <p:cNvPr id="160" name="Group 159"/>
            <p:cNvGrpSpPr>
              <a:grpSpLocks/>
            </p:cNvGrpSpPr>
            <p:nvPr/>
          </p:nvGrpSpPr>
          <p:grpSpPr bwMode="auto">
            <a:xfrm>
              <a:off x="898361" y="1641872"/>
              <a:ext cx="2195679" cy="457200"/>
              <a:chOff x="1086786" y="2173450"/>
              <a:chExt cx="2195738" cy="609600"/>
            </a:xfrm>
          </p:grpSpPr>
          <p:cxnSp>
            <p:nvCxnSpPr>
              <p:cNvPr id="5" name="Straight Arrow Connector 4"/>
              <p:cNvCxnSpPr/>
              <p:nvPr/>
            </p:nvCxnSpPr>
            <p:spPr bwMode="auto">
              <a:xfrm flipH="1">
                <a:off x="1086786" y="2395700"/>
                <a:ext cx="802340" cy="0"/>
              </a:xfrm>
              <a:prstGeom prst="straightConnector1">
                <a:avLst/>
              </a:prstGeom>
              <a:solidFill>
                <a:srgbClr val="FFD7FF"/>
              </a:solidFill>
              <a:ln w="34925" cap="flat" cmpd="sng" algn="ctr">
                <a:solidFill>
                  <a:schemeClr val="tx1"/>
                </a:solidFill>
                <a:prstDash val="solid"/>
                <a:round/>
                <a:headEnd type="none" w="med" len="med"/>
                <a:tailEnd type="arrow"/>
              </a:ln>
              <a:effectLst/>
              <a:scene3d>
                <a:camera prst="orthographicFront">
                  <a:rot lat="0" lon="0" rev="10800000"/>
                </a:camera>
                <a:lightRig rig="threePt" dir="t"/>
              </a:scene3d>
              <a:extLst/>
            </p:spPr>
          </p:cxnSp>
          <p:sp>
            <p:nvSpPr>
              <p:cNvPr id="105" name="Rectangle 104"/>
              <p:cNvSpPr/>
              <p:nvPr/>
            </p:nvSpPr>
            <p:spPr>
              <a:xfrm>
                <a:off x="1748958" y="2173450"/>
                <a:ext cx="1533566"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Generate</a:t>
                </a:r>
              </a:p>
              <a:p>
                <a:pPr algn="ctr">
                  <a:defRPr/>
                </a:pPr>
                <a:r>
                  <a:rPr lang="en-US" sz="1600" dirty="0">
                    <a:solidFill>
                      <a:prstClr val="black"/>
                    </a:solidFill>
                  </a:rPr>
                  <a:t>trajectories</a:t>
                </a:r>
              </a:p>
            </p:txBody>
          </p:sp>
        </p:grpSp>
        <p:cxnSp>
          <p:nvCxnSpPr>
            <p:cNvPr id="29729" name="Straight Arrow Connector 157"/>
            <p:cNvCxnSpPr>
              <a:cxnSpLocks noChangeShapeType="1"/>
            </p:cNvCxnSpPr>
            <p:nvPr/>
          </p:nvCxnSpPr>
          <p:spPr bwMode="auto">
            <a:xfrm flipH="1" flipV="1">
              <a:off x="794579" y="2155043"/>
              <a:ext cx="4092636" cy="1871710"/>
            </a:xfrm>
            <a:prstGeom prst="straightConnector1">
              <a:avLst/>
            </a:prstGeom>
            <a:noFill/>
            <a:ln w="38100" algn="ctr">
              <a:solidFill>
                <a:schemeClr val="tx1"/>
              </a:solidFill>
              <a:round/>
              <a:headEnd/>
              <a:tailEnd type="arrow" w="med" len="med"/>
            </a:ln>
          </p:spPr>
        </p:cxnSp>
        <p:cxnSp>
          <p:nvCxnSpPr>
            <p:cNvPr id="29708" name="Straight Arrow Connector 109"/>
            <p:cNvCxnSpPr>
              <a:cxnSpLocks noChangeShapeType="1"/>
            </p:cNvCxnSpPr>
            <p:nvPr/>
          </p:nvCxnSpPr>
          <p:spPr bwMode="auto">
            <a:xfrm flipH="1">
              <a:off x="5603477" y="2139565"/>
              <a:ext cx="971950" cy="1443905"/>
            </a:xfrm>
            <a:prstGeom prst="straightConnector1">
              <a:avLst/>
            </a:prstGeom>
            <a:noFill/>
            <a:ln w="38100" algn="ctr">
              <a:solidFill>
                <a:schemeClr val="tx1"/>
              </a:solidFill>
              <a:round/>
              <a:headEnd/>
              <a:tailEnd type="arrow" w="med" len="med"/>
            </a:ln>
          </p:spPr>
        </p:cxnSp>
        <p:grpSp>
          <p:nvGrpSpPr>
            <p:cNvPr id="29709" name="Group 161"/>
            <p:cNvGrpSpPr>
              <a:grpSpLocks/>
            </p:cNvGrpSpPr>
            <p:nvPr/>
          </p:nvGrpSpPr>
          <p:grpSpPr bwMode="auto">
            <a:xfrm>
              <a:off x="4819318" y="2272126"/>
              <a:ext cx="1224723" cy="465265"/>
              <a:chOff x="4587806" y="3281675"/>
              <a:chExt cx="1224427" cy="620481"/>
            </a:xfrm>
          </p:grpSpPr>
          <p:grpSp>
            <p:nvGrpSpPr>
              <p:cNvPr id="29711" name="Group 143"/>
              <p:cNvGrpSpPr>
                <a:grpSpLocks/>
              </p:cNvGrpSpPr>
              <p:nvPr/>
            </p:nvGrpSpPr>
            <p:grpSpPr bwMode="auto">
              <a:xfrm>
                <a:off x="4587806" y="3360495"/>
                <a:ext cx="1224427" cy="541661"/>
                <a:chOff x="4587806" y="3360495"/>
                <a:chExt cx="1224427" cy="541661"/>
              </a:xfrm>
            </p:grpSpPr>
            <p:cxnSp>
              <p:nvCxnSpPr>
                <p:cNvPr id="29724" name="Straight Connector 127"/>
                <p:cNvCxnSpPr>
                  <a:cxnSpLocks noChangeShapeType="1"/>
                </p:cNvCxnSpPr>
                <p:nvPr/>
              </p:nvCxnSpPr>
              <p:spPr bwMode="auto">
                <a:xfrm>
                  <a:off x="4587806" y="3365745"/>
                  <a:ext cx="210207" cy="0"/>
                </a:xfrm>
                <a:prstGeom prst="line">
                  <a:avLst/>
                </a:prstGeom>
                <a:noFill/>
                <a:ln w="34925" algn="ctr">
                  <a:solidFill>
                    <a:schemeClr val="tx1"/>
                  </a:solidFill>
                  <a:round/>
                  <a:headEnd/>
                  <a:tailEnd/>
                </a:ln>
              </p:spPr>
            </p:cxnSp>
            <p:cxnSp>
              <p:nvCxnSpPr>
                <p:cNvPr id="29725" name="Straight Connector 129"/>
                <p:cNvCxnSpPr>
                  <a:cxnSpLocks noChangeShapeType="1"/>
                </p:cNvCxnSpPr>
                <p:nvPr/>
              </p:nvCxnSpPr>
              <p:spPr bwMode="auto">
                <a:xfrm>
                  <a:off x="4798013" y="3365745"/>
                  <a:ext cx="0" cy="536411"/>
                </a:xfrm>
                <a:prstGeom prst="line">
                  <a:avLst/>
                </a:prstGeom>
                <a:noFill/>
                <a:ln w="34925" algn="ctr">
                  <a:solidFill>
                    <a:schemeClr val="tx1"/>
                  </a:solidFill>
                  <a:round/>
                  <a:headEnd/>
                  <a:tailEnd/>
                </a:ln>
              </p:spPr>
            </p:cxnSp>
            <p:cxnSp>
              <p:nvCxnSpPr>
                <p:cNvPr id="29726" name="Straight Connector 131"/>
                <p:cNvCxnSpPr>
                  <a:cxnSpLocks noChangeShapeType="1"/>
                </p:cNvCxnSpPr>
                <p:nvPr/>
              </p:nvCxnSpPr>
              <p:spPr bwMode="auto">
                <a:xfrm>
                  <a:off x="4798013" y="3902156"/>
                  <a:ext cx="797760" cy="0"/>
                </a:xfrm>
                <a:prstGeom prst="line">
                  <a:avLst/>
                </a:prstGeom>
                <a:noFill/>
                <a:ln w="34925" algn="ctr">
                  <a:solidFill>
                    <a:schemeClr val="tx1"/>
                  </a:solidFill>
                  <a:round/>
                  <a:headEnd/>
                  <a:tailEnd/>
                </a:ln>
              </p:spPr>
            </p:cxnSp>
            <p:cxnSp>
              <p:nvCxnSpPr>
                <p:cNvPr id="29727" name="Straight Connector 139"/>
                <p:cNvCxnSpPr>
                  <a:cxnSpLocks noChangeShapeType="1"/>
                </p:cNvCxnSpPr>
                <p:nvPr/>
              </p:nvCxnSpPr>
              <p:spPr bwMode="auto">
                <a:xfrm>
                  <a:off x="5602033" y="3360495"/>
                  <a:ext cx="0" cy="536411"/>
                </a:xfrm>
                <a:prstGeom prst="line">
                  <a:avLst/>
                </a:prstGeom>
                <a:noFill/>
                <a:ln w="34925" algn="ctr">
                  <a:solidFill>
                    <a:schemeClr val="tx1"/>
                  </a:solidFill>
                  <a:round/>
                  <a:headEnd/>
                  <a:tailEnd/>
                </a:ln>
              </p:spPr>
            </p:cxnSp>
            <p:cxnSp>
              <p:nvCxnSpPr>
                <p:cNvPr id="29728" name="Straight Connector 140"/>
                <p:cNvCxnSpPr>
                  <a:cxnSpLocks noChangeShapeType="1"/>
                </p:cNvCxnSpPr>
                <p:nvPr/>
              </p:nvCxnSpPr>
              <p:spPr bwMode="auto">
                <a:xfrm>
                  <a:off x="5602026" y="3360495"/>
                  <a:ext cx="210207" cy="0"/>
                </a:xfrm>
                <a:prstGeom prst="line">
                  <a:avLst/>
                </a:prstGeom>
                <a:noFill/>
                <a:ln w="34925" algn="ctr">
                  <a:solidFill>
                    <a:schemeClr val="tx1"/>
                  </a:solidFill>
                  <a:round/>
                  <a:headEnd/>
                  <a:tailEnd/>
                </a:ln>
              </p:spPr>
            </p:cxnSp>
          </p:grpSp>
          <p:sp>
            <p:nvSpPr>
              <p:cNvPr id="145" name="Oval 144"/>
              <p:cNvSpPr/>
              <p:nvPr/>
            </p:nvSpPr>
            <p:spPr bwMode="auto">
              <a:xfrm>
                <a:off x="4886518" y="3365293"/>
                <a:ext cx="133318" cy="13814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6" name="Oval 145"/>
              <p:cNvSpPr/>
              <p:nvPr/>
            </p:nvSpPr>
            <p:spPr bwMode="auto">
              <a:xfrm>
                <a:off x="5048403" y="3727318"/>
                <a:ext cx="134905" cy="13972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7" name="Oval 146"/>
              <p:cNvSpPr/>
              <p:nvPr/>
            </p:nvSpPr>
            <p:spPr bwMode="auto">
              <a:xfrm>
                <a:off x="5243619" y="3722554"/>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8" name="Oval 147"/>
              <p:cNvSpPr/>
              <p:nvPr/>
            </p:nvSpPr>
            <p:spPr bwMode="auto">
              <a:xfrm>
                <a:off x="5416614" y="3717791"/>
                <a:ext cx="133318" cy="13814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9" name="Oval 148"/>
              <p:cNvSpPr/>
              <p:nvPr/>
            </p:nvSpPr>
            <p:spPr bwMode="auto">
              <a:xfrm>
                <a:off x="4865886" y="3733669"/>
                <a:ext cx="133318" cy="13814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0" name="Oval 149"/>
              <p:cNvSpPr/>
              <p:nvPr/>
            </p:nvSpPr>
            <p:spPr bwMode="auto">
              <a:xfrm>
                <a:off x="4859537" y="3560596"/>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1" name="Oval 150"/>
              <p:cNvSpPr/>
              <p:nvPr/>
            </p:nvSpPr>
            <p:spPr bwMode="auto">
              <a:xfrm>
                <a:off x="5023009" y="3544717"/>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2" name="Oval 151"/>
              <p:cNvSpPr/>
              <p:nvPr/>
            </p:nvSpPr>
            <p:spPr bwMode="auto">
              <a:xfrm>
                <a:off x="5196005" y="3506609"/>
                <a:ext cx="133318" cy="13972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3" name="Oval 152"/>
              <p:cNvSpPr/>
              <p:nvPr/>
            </p:nvSpPr>
            <p:spPr bwMode="auto">
              <a:xfrm>
                <a:off x="5359478" y="3397050"/>
                <a:ext cx="133318" cy="13814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4" name="Oval 153"/>
              <p:cNvSpPr/>
              <p:nvPr/>
            </p:nvSpPr>
            <p:spPr bwMode="auto">
              <a:xfrm>
                <a:off x="5380111" y="3544717"/>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5" name="Oval 154"/>
              <p:cNvSpPr/>
              <p:nvPr/>
            </p:nvSpPr>
            <p:spPr bwMode="auto">
              <a:xfrm>
                <a:off x="5070623" y="3338300"/>
                <a:ext cx="133318" cy="13972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6" name="Oval 155"/>
              <p:cNvSpPr/>
              <p:nvPr/>
            </p:nvSpPr>
            <p:spPr bwMode="auto">
              <a:xfrm>
                <a:off x="5232509" y="3281138"/>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sp>
          <p:nvSpPr>
            <p:cNvPr id="171" name="Rectangle 52"/>
            <p:cNvSpPr>
              <a:spLocks noChangeArrowheads="1"/>
            </p:cNvSpPr>
            <p:nvPr/>
          </p:nvSpPr>
          <p:spPr bwMode="auto">
            <a:xfrm>
              <a:off x="4818066" y="2728924"/>
              <a:ext cx="1352549" cy="646331"/>
            </a:xfrm>
            <a:prstGeom prst="rect">
              <a:avLst/>
            </a:prstGeom>
            <a:noFill/>
            <a:ln w="9525">
              <a:noFill/>
              <a:miter lim="800000"/>
              <a:headEnd/>
              <a:tailEnd/>
            </a:ln>
          </p:spPr>
          <p:txBody>
            <a:bodyPr>
              <a:spAutoFit/>
            </a:bodyPr>
            <a:lstStyle/>
            <a:p>
              <a:pPr eaLnBrk="0" hangingPunct="0">
                <a:defRPr/>
              </a:pPr>
              <a:r>
                <a:rPr lang="en-US" sz="1800" b="1" i="1" dirty="0">
                  <a:solidFill>
                    <a:prstClr val="black"/>
                  </a:solidFill>
                  <a:latin typeface="Garamond" pitchFamily="18" charset="0"/>
                  <a:ea typeface="+mn-ea"/>
                  <a:cs typeface="Arial" charset="0"/>
                </a:rPr>
                <a:t>Unlabeled</a:t>
              </a:r>
            </a:p>
            <a:p>
              <a:pPr eaLnBrk="0" hangingPunct="0">
                <a:defRPr/>
              </a:pPr>
              <a:r>
                <a:rPr lang="en-US" sz="1800" b="1" i="1" dirty="0">
                  <a:solidFill>
                    <a:prstClr val="black"/>
                  </a:solidFill>
                  <a:latin typeface="Garamond" pitchFamily="18" charset="0"/>
                  <a:ea typeface="+mn-ea"/>
                  <a:cs typeface="Arial" charset="0"/>
                </a:rPr>
                <a:t>states</a:t>
              </a:r>
            </a:p>
          </p:txBody>
        </p:sp>
        <p:grpSp>
          <p:nvGrpSpPr>
            <p:cNvPr id="10" name="Group 9"/>
            <p:cNvGrpSpPr/>
            <p:nvPr/>
          </p:nvGrpSpPr>
          <p:grpSpPr>
            <a:xfrm>
              <a:off x="6027738" y="2266950"/>
              <a:ext cx="3052779" cy="2036138"/>
              <a:chOff x="6027738" y="2266950"/>
              <a:chExt cx="3052779" cy="2036138"/>
            </a:xfrm>
          </p:grpSpPr>
          <p:grpSp>
            <p:nvGrpSpPr>
              <p:cNvPr id="9" name="Group 8"/>
              <p:cNvGrpSpPr/>
              <p:nvPr/>
            </p:nvGrpSpPr>
            <p:grpSpPr>
              <a:xfrm>
                <a:off x="6137292" y="2266950"/>
                <a:ext cx="2943225" cy="2036138"/>
                <a:chOff x="6137292" y="2266950"/>
                <a:chExt cx="2943225" cy="2036138"/>
              </a:xfrm>
            </p:grpSpPr>
            <p:grpSp>
              <p:nvGrpSpPr>
                <p:cNvPr id="168" name="Group 167"/>
                <p:cNvGrpSpPr>
                  <a:grpSpLocks/>
                </p:cNvGrpSpPr>
                <p:nvPr/>
              </p:nvGrpSpPr>
              <p:grpSpPr bwMode="auto">
                <a:xfrm>
                  <a:off x="6137292" y="3254147"/>
                  <a:ext cx="2943225" cy="1048941"/>
                  <a:chOff x="6138041" y="4236052"/>
                  <a:chExt cx="2942905" cy="1397493"/>
                </a:xfrm>
              </p:grpSpPr>
              <p:grpSp>
                <p:nvGrpSpPr>
                  <p:cNvPr id="29734" name="Group 34"/>
                  <p:cNvGrpSpPr>
                    <a:grpSpLocks/>
                  </p:cNvGrpSpPr>
                  <p:nvPr/>
                </p:nvGrpSpPr>
                <p:grpSpPr bwMode="auto">
                  <a:xfrm>
                    <a:off x="7146008" y="4236052"/>
                    <a:ext cx="1934938" cy="1397493"/>
                    <a:chOff x="5027605" y="976313"/>
                    <a:chExt cx="1895475" cy="1239838"/>
                  </a:xfrm>
                </p:grpSpPr>
                <p:pic>
                  <p:nvPicPr>
                    <p:cNvPr id="29736" name="Picture 10" descr="teacher.jpg"/>
                    <p:cNvPicPr>
                      <a:picLocks noChangeAspect="1"/>
                    </p:cNvPicPr>
                    <p:nvPr/>
                  </p:nvPicPr>
                  <p:blipFill>
                    <a:blip r:embed="rId7"/>
                    <a:srcRect/>
                    <a:stretch>
                      <a:fillRect/>
                    </a:stretch>
                  </p:blipFill>
                  <p:spPr bwMode="auto">
                    <a:xfrm>
                      <a:off x="5400676" y="1342545"/>
                      <a:ext cx="808038" cy="873606"/>
                    </a:xfrm>
                    <a:prstGeom prst="rect">
                      <a:avLst/>
                    </a:prstGeom>
                    <a:noFill/>
                    <a:ln w="9525">
                      <a:noFill/>
                      <a:miter lim="800000"/>
                      <a:headEnd/>
                      <a:tailEnd/>
                    </a:ln>
                  </p:spPr>
                </p:pic>
                <p:sp>
                  <p:nvSpPr>
                    <p:cNvPr id="118" name="Rectangle 117"/>
                    <p:cNvSpPr/>
                    <p:nvPr/>
                  </p:nvSpPr>
                  <p:spPr bwMode="auto">
                    <a:xfrm>
                      <a:off x="5027591" y="976313"/>
                      <a:ext cx="1895489" cy="679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latin typeface="Garamond" pitchFamily="18" charset="0"/>
                        </a:rPr>
                        <a:t>Teacher</a:t>
                      </a:r>
                      <a:endParaRPr lang="en-US" sz="1400" b="1" dirty="0">
                        <a:solidFill>
                          <a:prstClr val="white"/>
                        </a:solidFill>
                        <a:latin typeface="Garamond" pitchFamily="18" charset="0"/>
                      </a:endParaRPr>
                    </a:p>
                  </p:txBody>
                </p:sp>
              </p:grpSp>
              <p:cxnSp>
                <p:nvCxnSpPr>
                  <p:cNvPr id="29735" name="Straight Arrow Connector 123"/>
                  <p:cNvCxnSpPr>
                    <a:cxnSpLocks noChangeShapeType="1"/>
                  </p:cNvCxnSpPr>
                  <p:nvPr/>
                </p:nvCxnSpPr>
                <p:spPr bwMode="auto">
                  <a:xfrm>
                    <a:off x="6138041" y="4945450"/>
                    <a:ext cx="1408383" cy="0"/>
                  </a:xfrm>
                  <a:prstGeom prst="straightConnector1">
                    <a:avLst/>
                  </a:prstGeom>
                  <a:noFill/>
                  <a:ln w="28575" algn="ctr">
                    <a:solidFill>
                      <a:schemeClr val="tx1"/>
                    </a:solidFill>
                    <a:round/>
                    <a:headEnd/>
                    <a:tailEnd type="arrow" w="med" len="med"/>
                  </a:ln>
                </p:spPr>
              </p:cxnSp>
            </p:grpSp>
            <p:grpSp>
              <p:nvGrpSpPr>
                <p:cNvPr id="101" name="Group 32"/>
                <p:cNvGrpSpPr>
                  <a:grpSpLocks/>
                </p:cNvGrpSpPr>
                <p:nvPr/>
              </p:nvGrpSpPr>
              <p:grpSpPr bwMode="auto">
                <a:xfrm>
                  <a:off x="6915150" y="2266950"/>
                  <a:ext cx="2000250" cy="822960"/>
                  <a:chOff x="6227763" y="774700"/>
                  <a:chExt cx="2667000" cy="1295400"/>
                </a:xfrm>
              </p:grpSpPr>
              <p:sp>
                <p:nvSpPr>
                  <p:cNvPr id="102" name="Oval Callout 101"/>
                  <p:cNvSpPr/>
                  <p:nvPr/>
                </p:nvSpPr>
                <p:spPr bwMode="auto">
                  <a:xfrm>
                    <a:off x="6227763" y="774700"/>
                    <a:ext cx="2667000" cy="1295400"/>
                  </a:xfrm>
                  <a:prstGeom prst="wedgeEllipseCallout">
                    <a:avLst>
                      <a:gd name="adj1" fmla="val 9772"/>
                      <a:gd name="adj2" fmla="val 855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350" dirty="0">
                        <a:solidFill>
                          <a:srgbClr val="000000"/>
                        </a:solidFill>
                        <a:cs typeface="Arial" charset="0"/>
                      </a:rPr>
                      <a:t>correct action to take in     is </a:t>
                    </a:r>
                  </a:p>
                </p:txBody>
              </p:sp>
              <p:pic>
                <p:nvPicPr>
                  <p:cNvPr id="103" name="Picture 34" descr="$s$">
                    <a:hlinkClick r:id="rId8"/>
                  </p:cNvPr>
                  <p:cNvPicPr>
                    <a:picLocks noChangeAspect="1" noChangeArrowheads="1"/>
                  </p:cNvPicPr>
                  <p:nvPr/>
                </p:nvPicPr>
                <p:blipFill>
                  <a:blip r:embed="rId9" cstate="print"/>
                  <a:srcRect/>
                  <a:stretch>
                    <a:fillRect/>
                  </a:stretch>
                </p:blipFill>
                <p:spPr bwMode="auto">
                  <a:xfrm>
                    <a:off x="7486307" y="1519799"/>
                    <a:ext cx="146304" cy="164591"/>
                  </a:xfrm>
                  <a:prstGeom prst="rect">
                    <a:avLst/>
                  </a:prstGeom>
                  <a:noFill/>
                  <a:ln w="9525">
                    <a:noFill/>
                    <a:miter lim="800000"/>
                    <a:headEnd/>
                    <a:tailEnd/>
                  </a:ln>
                </p:spPr>
              </p:pic>
              <p:pic>
                <p:nvPicPr>
                  <p:cNvPr id="106" name="Picture 36" descr="$\pi^*(s)$">
                    <a:hlinkClick r:id="rId10"/>
                  </p:cNvPr>
                  <p:cNvPicPr>
                    <a:picLocks noChangeAspect="1" noChangeArrowheads="1"/>
                  </p:cNvPicPr>
                  <p:nvPr/>
                </p:nvPicPr>
                <p:blipFill>
                  <a:blip r:embed="rId11" cstate="print"/>
                  <a:srcRect/>
                  <a:stretch>
                    <a:fillRect/>
                  </a:stretch>
                </p:blipFill>
                <p:spPr bwMode="auto">
                  <a:xfrm>
                    <a:off x="7935106" y="1469635"/>
                    <a:ext cx="566928" cy="258268"/>
                  </a:xfrm>
                  <a:prstGeom prst="rect">
                    <a:avLst/>
                  </a:prstGeom>
                  <a:noFill/>
                  <a:ln w="9525">
                    <a:noFill/>
                    <a:miter lim="800000"/>
                    <a:headEnd/>
                    <a:tailEnd/>
                  </a:ln>
                </p:spPr>
              </p:pic>
            </p:grpSp>
          </p:grpSp>
          <p:grpSp>
            <p:nvGrpSpPr>
              <p:cNvPr id="6" name="Group 5"/>
              <p:cNvGrpSpPr/>
              <p:nvPr/>
            </p:nvGrpSpPr>
            <p:grpSpPr>
              <a:xfrm>
                <a:off x="6027738" y="3961520"/>
                <a:ext cx="1408112" cy="295019"/>
                <a:chOff x="6027738" y="3961520"/>
                <a:chExt cx="1408112" cy="295019"/>
              </a:xfrm>
            </p:grpSpPr>
            <p:cxnSp>
              <p:nvCxnSpPr>
                <p:cNvPr id="125" name="Straight Arrow Connector 124"/>
                <p:cNvCxnSpPr/>
                <p:nvPr/>
              </p:nvCxnSpPr>
              <p:spPr bwMode="auto">
                <a:xfrm>
                  <a:off x="6027738" y="4256539"/>
                  <a:ext cx="1408112" cy="0"/>
                </a:xfrm>
                <a:prstGeom prst="straightConnector1">
                  <a:avLst/>
                </a:prstGeom>
                <a:solidFill>
                  <a:srgbClr val="FFD7FF"/>
                </a:solidFill>
                <a:ln w="28575" cap="flat" cmpd="sng" algn="ctr">
                  <a:solidFill>
                    <a:schemeClr val="tx1"/>
                  </a:solidFill>
                  <a:prstDash val="solid"/>
                  <a:round/>
                  <a:headEnd type="none" w="med" len="med"/>
                  <a:tailEnd type="arrow"/>
                </a:ln>
                <a:effectLst/>
                <a:scene3d>
                  <a:camera prst="orthographicFront">
                    <a:rot lat="0" lon="0" rev="10800000"/>
                  </a:camera>
                  <a:lightRig rig="threePt" dir="t"/>
                </a:scene3d>
                <a:extLst/>
              </p:spPr>
            </p:cxnSp>
            <p:pic>
              <p:nvPicPr>
                <p:cNvPr id="11266" name="Picture 2" descr="$\pi^*(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36494" y="3961520"/>
                  <a:ext cx="646611" cy="246888"/>
                </a:xfrm>
                <a:prstGeom prst="rect">
                  <a:avLst/>
                </a:prstGeom>
                <a:noFill/>
                <a:extLst>
                  <a:ext uri="{909E8E84-426E-40DD-AFC4-6F175D3DCCD1}">
                    <a14:hiddenFill xmlns:a14="http://schemas.microsoft.com/office/drawing/2010/main">
                      <a:solidFill>
                        <a:srgbClr val="FFFFFF"/>
                      </a:solidFill>
                    </a14:hiddenFill>
                  </a:ext>
                </a:extLst>
              </p:spPr>
            </p:pic>
          </p:grpSp>
          <p:pic>
            <p:nvPicPr>
              <p:cNvPr id="109" name="Picture 6" descr="s^*">
                <a:hlinkClick r:id="rId13"/>
              </p:cNvPr>
              <p:cNvPicPr>
                <a:picLocks noChangeAspect="1" noChangeArrowheads="1"/>
              </p:cNvPicPr>
              <p:nvPr/>
            </p:nvPicPr>
            <p:blipFill>
              <a:blip r:embed="rId14"/>
              <a:srcRect/>
              <a:stretch>
                <a:fillRect/>
              </a:stretch>
            </p:blipFill>
            <p:spPr bwMode="auto">
              <a:xfrm>
                <a:off x="6689111" y="3590256"/>
                <a:ext cx="219623" cy="164801"/>
              </a:xfrm>
              <a:prstGeom prst="rect">
                <a:avLst/>
              </a:prstGeom>
              <a:noFill/>
              <a:ln w="9525">
                <a:noFill/>
                <a:miter lim="800000"/>
                <a:headEnd/>
                <a:tailEnd/>
              </a:ln>
            </p:spPr>
          </p:pic>
        </p:grpSp>
        <p:pic>
          <p:nvPicPr>
            <p:cNvPr id="110" name="Picture 3"/>
            <p:cNvPicPr>
              <a:picLocks noChangeAspect="1" noChangeArrowheads="1"/>
            </p:cNvPicPr>
            <p:nvPr/>
          </p:nvPicPr>
          <p:blipFill>
            <a:blip r:embed="rId15" cstate="print"/>
            <a:srcRect/>
            <a:stretch>
              <a:fillRect/>
            </a:stretch>
          </p:blipFill>
          <p:spPr bwMode="auto">
            <a:xfrm>
              <a:off x="5224465" y="3613236"/>
              <a:ext cx="802889" cy="733803"/>
            </a:xfrm>
            <a:prstGeom prst="rect">
              <a:avLst/>
            </a:prstGeom>
            <a:noFill/>
            <a:ln w="9525">
              <a:noFill/>
              <a:miter lim="800000"/>
              <a:headEnd/>
              <a:tailEnd/>
            </a:ln>
          </p:spPr>
        </p:pic>
        <p:pic>
          <p:nvPicPr>
            <p:cNvPr id="111" name="Picture 2" descr="$\hat{\pi}^2$">
              <a:hlinkClick r:id="rId16"/>
            </p:cNvPr>
            <p:cNvPicPr>
              <a:picLocks noChangeAspect="1" noChangeArrowheads="1"/>
            </p:cNvPicPr>
            <p:nvPr/>
          </p:nvPicPr>
          <p:blipFill>
            <a:blip r:embed="rId17" cstate="print"/>
            <a:srcRect/>
            <a:stretch>
              <a:fillRect/>
            </a:stretch>
          </p:blipFill>
          <p:spPr bwMode="auto">
            <a:xfrm>
              <a:off x="2762817" y="2724150"/>
              <a:ext cx="277368" cy="256032"/>
            </a:xfrm>
            <a:prstGeom prst="rect">
              <a:avLst/>
            </a:prstGeom>
            <a:noFill/>
            <a:ln w="9525">
              <a:noFill/>
              <a:miter lim="800000"/>
              <a:headEnd/>
              <a:tailEnd/>
            </a:ln>
          </p:spPr>
        </p:pic>
        <p:sp>
          <p:nvSpPr>
            <p:cNvPr id="112" name="Rectangle 111"/>
            <p:cNvSpPr/>
            <p:nvPr/>
          </p:nvSpPr>
          <p:spPr bwMode="auto">
            <a:xfrm>
              <a:off x="4267200" y="4248150"/>
              <a:ext cx="3104240" cy="497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b="1" dirty="0">
                  <a:solidFill>
                    <a:srgbClr val="000000"/>
                  </a:solidFill>
                  <a:latin typeface="Garamond" pitchFamily="18" charset="0"/>
                </a:rPr>
                <a:t>i.i.d. </a:t>
              </a:r>
              <a:r>
                <a:rPr lang="en-US" sz="1600" b="1" dirty="0" smtClean="0">
                  <a:solidFill>
                    <a:srgbClr val="000000"/>
                  </a:solidFill>
                  <a:latin typeface="Garamond" pitchFamily="18" charset="0"/>
                </a:rPr>
                <a:t>active </a:t>
              </a:r>
              <a:r>
                <a:rPr lang="en-US" sz="1600" b="1" dirty="0" smtClean="0">
                  <a:solidFill>
                    <a:srgbClr val="000000"/>
                  </a:solidFill>
                  <a:latin typeface="Garamond" pitchFamily="18" charset="0"/>
                </a:rPr>
                <a:t>l</a:t>
              </a:r>
              <a:r>
                <a:rPr lang="en-US" sz="1600" b="1" dirty="0" smtClean="0">
                  <a:solidFill>
                    <a:srgbClr val="000000"/>
                  </a:solidFill>
                  <a:latin typeface="Garamond" pitchFamily="18" charset="0"/>
                </a:rPr>
                <a:t>earning algorithm</a:t>
              </a:r>
              <a:endParaRPr lang="en-US" sz="1600" b="1" dirty="0">
                <a:solidFill>
                  <a:srgbClr val="FFFFFF"/>
                </a:solidFill>
                <a:latin typeface="Garamond" pitchFamily="18" charset="0"/>
              </a:endParaRPr>
            </a:p>
          </p:txBody>
        </p:sp>
      </p:grpSp>
    </p:spTree>
    <p:extLst>
      <p:ext uri="{BB962C8B-B14F-4D97-AF65-F5344CB8AC3E}">
        <p14:creationId xmlns:p14="http://schemas.microsoft.com/office/powerpoint/2010/main" val="49288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31372"/>
            <a:ext cx="8763000" cy="514350"/>
          </a:xfrm>
          <a:prstGeom prst="rect">
            <a:avLst/>
          </a:prstGeom>
          <a:ln>
            <a:noFill/>
          </a:ln>
        </p:spPr>
        <p:txBody>
          <a:bodyPr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RAIL Algorithm</a:t>
            </a:r>
          </a:p>
        </p:txBody>
      </p:sp>
      <p:grpSp>
        <p:nvGrpSpPr>
          <p:cNvPr id="164" name="Group 163"/>
          <p:cNvGrpSpPr>
            <a:grpSpLocks/>
          </p:cNvGrpSpPr>
          <p:nvPr/>
        </p:nvGrpSpPr>
        <p:grpSpPr bwMode="auto">
          <a:xfrm>
            <a:off x="3327819" y="671514"/>
            <a:ext cx="4219156" cy="1551624"/>
            <a:chOff x="3328368" y="896007"/>
            <a:chExt cx="4218056" cy="2068453"/>
          </a:xfrm>
        </p:grpSpPr>
        <p:sp>
          <p:nvSpPr>
            <p:cNvPr id="4" name="Rectangle 3"/>
            <p:cNvSpPr/>
            <p:nvPr/>
          </p:nvSpPr>
          <p:spPr>
            <a:xfrm>
              <a:off x="5602245" y="2154665"/>
              <a:ext cx="1944179" cy="719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Extract unlabeled</a:t>
              </a:r>
            </a:p>
            <a:p>
              <a:pPr algn="ctr">
                <a:defRPr/>
              </a:pPr>
              <a:r>
                <a:rPr lang="en-US" sz="1600" dirty="0">
                  <a:solidFill>
                    <a:prstClr val="black"/>
                  </a:solidFill>
                </a:rPr>
                <a:t>states</a:t>
              </a:r>
            </a:p>
          </p:txBody>
        </p:sp>
        <p:grpSp>
          <p:nvGrpSpPr>
            <p:cNvPr id="29741" name="Group 160"/>
            <p:cNvGrpSpPr>
              <a:grpSpLocks/>
            </p:cNvGrpSpPr>
            <p:nvPr/>
          </p:nvGrpSpPr>
          <p:grpSpPr bwMode="auto">
            <a:xfrm>
              <a:off x="3328368" y="896007"/>
              <a:ext cx="2329544" cy="2068453"/>
              <a:chOff x="3328368" y="896007"/>
              <a:chExt cx="2329544" cy="2068453"/>
            </a:xfrm>
          </p:grpSpPr>
          <p:grpSp>
            <p:nvGrpSpPr>
              <p:cNvPr id="29742" name="Group 100"/>
              <p:cNvGrpSpPr>
                <a:grpSpLocks/>
              </p:cNvGrpSpPr>
              <p:nvPr/>
            </p:nvGrpSpPr>
            <p:grpSpPr bwMode="auto">
              <a:xfrm>
                <a:off x="3464827" y="896007"/>
                <a:ext cx="1831381" cy="1298163"/>
                <a:chOff x="3391257" y="906517"/>
                <a:chExt cx="2157010" cy="1387803"/>
              </a:xfrm>
            </p:grpSpPr>
            <p:grpSp>
              <p:nvGrpSpPr>
                <p:cNvPr id="29745" name="Group 47"/>
                <p:cNvGrpSpPr>
                  <a:grpSpLocks/>
                </p:cNvGrpSpPr>
                <p:nvPr/>
              </p:nvGrpSpPr>
              <p:grpSpPr bwMode="auto">
                <a:xfrm>
                  <a:off x="3428037" y="906517"/>
                  <a:ext cx="2120230" cy="245960"/>
                  <a:chOff x="1117598" y="3587179"/>
                  <a:chExt cx="2463570" cy="303760"/>
                </a:xfrm>
              </p:grpSpPr>
              <p:sp>
                <p:nvSpPr>
                  <p:cNvPr id="8" name="Oval 7"/>
                  <p:cNvSpPr/>
                  <p:nvPr/>
                </p:nvSpPr>
                <p:spPr bwMode="auto">
                  <a:xfrm>
                    <a:off x="1117772" y="3645855"/>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 name="Straight Arrow Connector 28"/>
                  <p:cNvCxnSpPr>
                    <a:stCxn id="8" idx="6"/>
                  </p:cNvCxnSpPr>
                  <p:nvPr/>
                </p:nvCxnSpPr>
                <p:spPr bwMode="auto">
                  <a:xfrm flipV="1">
                    <a:off x="1300218" y="3687766"/>
                    <a:ext cx="345346" cy="4819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1636876" y="3587179"/>
                    <a:ext cx="184618"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36" name="Oval 35"/>
                  <p:cNvSpPr/>
                  <p:nvPr/>
                </p:nvSpPr>
                <p:spPr bwMode="auto">
                  <a:xfrm>
                    <a:off x="2053896" y="3698244"/>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87" name="Straight Arrow Connector 37"/>
                  <p:cNvCxnSpPr>
                    <a:cxnSpLocks noChangeShapeType="1"/>
                    <a:stCxn id="35" idx="5"/>
                    <a:endCxn id="36"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39" name="Oval 38"/>
                  <p:cNvSpPr/>
                  <p:nvPr/>
                </p:nvSpPr>
                <p:spPr bwMode="auto">
                  <a:xfrm>
                    <a:off x="2447024" y="3702435"/>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89" name="Straight Arrow Connector 40"/>
                  <p:cNvCxnSpPr>
                    <a:cxnSpLocks noChangeShapeType="1"/>
                    <a:stCxn id="36" idx="6"/>
                    <a:endCxn id="39"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29790" name="Straight Arrow Connector 42"/>
                  <p:cNvCxnSpPr>
                    <a:cxnSpLocks noChangeShapeType="1"/>
                    <a:stCxn id="39"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29791" name="Picture 14" descr="$\ldots$">
                    <a:hlinkClick r:id="rId3"/>
                  </p:cNvPr>
                  <p:cNvPicPr>
                    <a:picLocks noChangeAspect="1" noChangeArrowheads="1"/>
                  </p:cNvPicPr>
                  <p:nvPr/>
                </p:nvPicPr>
                <p:blipFill>
                  <a:blip r:embed="rId4"/>
                  <a:srcRect/>
                  <a:stretch>
                    <a:fillRect/>
                  </a:stretch>
                </p:blipFill>
                <p:spPr bwMode="auto">
                  <a:xfrm>
                    <a:off x="2858812" y="3780234"/>
                    <a:ext cx="274320" cy="33348"/>
                  </a:xfrm>
                  <a:prstGeom prst="rect">
                    <a:avLst/>
                  </a:prstGeom>
                  <a:noFill/>
                  <a:ln w="9525">
                    <a:noFill/>
                    <a:miter lim="800000"/>
                    <a:headEnd/>
                    <a:tailEnd/>
                  </a:ln>
                </p:spPr>
              </p:pic>
              <p:cxnSp>
                <p:nvCxnSpPr>
                  <p:cNvPr id="29792" name="Straight Arrow Connector 45"/>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47" name="Oval 46"/>
                  <p:cNvSpPr/>
                  <p:nvPr/>
                </p:nvSpPr>
                <p:spPr bwMode="auto">
                  <a:xfrm>
                    <a:off x="3398351" y="3708721"/>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nvGrpSpPr>
                <p:cNvPr id="29746" name="Group 48"/>
                <p:cNvGrpSpPr>
                  <a:grpSpLocks/>
                </p:cNvGrpSpPr>
                <p:nvPr/>
              </p:nvGrpSpPr>
              <p:grpSpPr bwMode="auto">
                <a:xfrm>
                  <a:off x="3412277" y="1206057"/>
                  <a:ext cx="2120230" cy="245960"/>
                  <a:chOff x="1117598" y="3587179"/>
                  <a:chExt cx="2463570" cy="303760"/>
                </a:xfrm>
              </p:grpSpPr>
              <p:sp>
                <p:nvSpPr>
                  <p:cNvPr id="50" name="Oval 49"/>
                  <p:cNvSpPr/>
                  <p:nvPr/>
                </p:nvSpPr>
                <p:spPr bwMode="auto">
                  <a:xfrm>
                    <a:off x="1116538" y="3646838"/>
                    <a:ext cx="182446" cy="194886"/>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51" name="Straight Arrow Connector 50"/>
                  <p:cNvCxnSpPr>
                    <a:stCxn id="50" idx="6"/>
                  </p:cNvCxnSpPr>
                  <p:nvPr/>
                </p:nvCxnSpPr>
                <p:spPr bwMode="auto">
                  <a:xfrm flipV="1">
                    <a:off x="1298984" y="3688749"/>
                    <a:ext cx="345344" cy="4819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1637813" y="3588162"/>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53" name="Oval 52"/>
                  <p:cNvSpPr/>
                  <p:nvPr/>
                </p:nvSpPr>
                <p:spPr bwMode="auto">
                  <a:xfrm>
                    <a:off x="2052660" y="3699226"/>
                    <a:ext cx="182446" cy="194887"/>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76" name="Straight Arrow Connector 53"/>
                  <p:cNvCxnSpPr>
                    <a:cxnSpLocks noChangeShapeType="1"/>
                    <a:stCxn id="52" idx="5"/>
                    <a:endCxn id="53"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55" name="Oval 54"/>
                  <p:cNvSpPr/>
                  <p:nvPr/>
                </p:nvSpPr>
                <p:spPr bwMode="auto">
                  <a:xfrm>
                    <a:off x="2447961" y="3703417"/>
                    <a:ext cx="182446" cy="194887"/>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78" name="Straight Arrow Connector 55"/>
                  <p:cNvCxnSpPr>
                    <a:cxnSpLocks noChangeShapeType="1"/>
                    <a:stCxn id="53" idx="6"/>
                    <a:endCxn id="55"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29779" name="Straight Arrow Connector 56"/>
                  <p:cNvCxnSpPr>
                    <a:cxnSpLocks noChangeShapeType="1"/>
                    <a:stCxn id="55"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29780" name="Picture 14" descr="$\ldots$">
                    <a:hlinkClick r:id="rId3"/>
                  </p:cNvPr>
                  <p:cNvPicPr>
                    <a:picLocks noChangeAspect="1" noChangeArrowheads="1"/>
                  </p:cNvPicPr>
                  <p:nvPr/>
                </p:nvPicPr>
                <p:blipFill>
                  <a:blip r:embed="rId4"/>
                  <a:srcRect/>
                  <a:stretch>
                    <a:fillRect/>
                  </a:stretch>
                </p:blipFill>
                <p:spPr bwMode="auto">
                  <a:xfrm>
                    <a:off x="2858812" y="3780234"/>
                    <a:ext cx="274320" cy="33348"/>
                  </a:xfrm>
                  <a:prstGeom prst="rect">
                    <a:avLst/>
                  </a:prstGeom>
                  <a:noFill/>
                  <a:ln w="9525">
                    <a:noFill/>
                    <a:miter lim="800000"/>
                    <a:headEnd/>
                    <a:tailEnd/>
                  </a:ln>
                </p:spPr>
              </p:pic>
              <p:cxnSp>
                <p:nvCxnSpPr>
                  <p:cNvPr id="29781" name="Straight Arrow Connector 58"/>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60" name="Oval 59"/>
                  <p:cNvSpPr/>
                  <p:nvPr/>
                </p:nvSpPr>
                <p:spPr bwMode="auto">
                  <a:xfrm>
                    <a:off x="3399288" y="3709705"/>
                    <a:ext cx="182446" cy="194886"/>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nvGrpSpPr>
                <p:cNvPr id="29747" name="Group 60"/>
                <p:cNvGrpSpPr>
                  <a:grpSpLocks/>
                </p:cNvGrpSpPr>
                <p:nvPr/>
              </p:nvGrpSpPr>
              <p:grpSpPr bwMode="auto">
                <a:xfrm>
                  <a:off x="3428037" y="1555676"/>
                  <a:ext cx="2120230" cy="289486"/>
                  <a:chOff x="1117598" y="3644979"/>
                  <a:chExt cx="2463570" cy="357515"/>
                </a:xfrm>
              </p:grpSpPr>
              <p:sp>
                <p:nvSpPr>
                  <p:cNvPr id="62" name="Oval 61"/>
                  <p:cNvSpPr/>
                  <p:nvPr/>
                </p:nvSpPr>
                <p:spPr bwMode="auto">
                  <a:xfrm>
                    <a:off x="1117772" y="3645867"/>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63" name="Straight Arrow Connector 62"/>
                  <p:cNvCxnSpPr>
                    <a:stCxn id="62" idx="6"/>
                    <a:endCxn id="64" idx="2"/>
                  </p:cNvCxnSpPr>
                  <p:nvPr/>
                </p:nvCxnSpPr>
                <p:spPr bwMode="auto">
                  <a:xfrm>
                    <a:off x="1300218" y="3735976"/>
                    <a:ext cx="336658" cy="13830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bwMode="auto">
                  <a:xfrm>
                    <a:off x="1636876" y="3782078"/>
                    <a:ext cx="184618"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5" name="Oval 64"/>
                  <p:cNvSpPr/>
                  <p:nvPr/>
                </p:nvSpPr>
                <p:spPr bwMode="auto">
                  <a:xfrm>
                    <a:off x="2053896" y="3698256"/>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65" name="Straight Arrow Connector 65"/>
                  <p:cNvCxnSpPr>
                    <a:cxnSpLocks noChangeShapeType="1"/>
                    <a:stCxn id="64" idx="5"/>
                    <a:endCxn id="65" idx="2"/>
                  </p:cNvCxnSpPr>
                  <p:nvPr/>
                </p:nvCxnSpPr>
                <p:spPr bwMode="auto">
                  <a:xfrm flipV="1">
                    <a:off x="1793945" y="3788990"/>
                    <a:ext cx="259052" cy="148994"/>
                  </a:xfrm>
                  <a:prstGeom prst="straightConnector1">
                    <a:avLst/>
                  </a:prstGeom>
                  <a:noFill/>
                  <a:ln w="15875" algn="ctr">
                    <a:solidFill>
                      <a:schemeClr val="tx1"/>
                    </a:solidFill>
                    <a:round/>
                    <a:headEnd/>
                    <a:tailEnd type="arrow" w="med" len="med"/>
                  </a:ln>
                </p:spPr>
              </p:cxnSp>
              <p:sp>
                <p:nvSpPr>
                  <p:cNvPr id="67" name="Oval 66"/>
                  <p:cNvSpPr/>
                  <p:nvPr/>
                </p:nvSpPr>
                <p:spPr bwMode="auto">
                  <a:xfrm>
                    <a:off x="2447024" y="3819798"/>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67" name="Straight Arrow Connector 67"/>
                  <p:cNvCxnSpPr>
                    <a:cxnSpLocks noChangeShapeType="1"/>
                    <a:stCxn id="65" idx="6"/>
                    <a:endCxn id="67" idx="2"/>
                  </p:cNvCxnSpPr>
                  <p:nvPr/>
                </p:nvCxnSpPr>
                <p:spPr bwMode="auto">
                  <a:xfrm>
                    <a:off x="2235878" y="3788975"/>
                    <a:ext cx="211250" cy="122078"/>
                  </a:xfrm>
                  <a:prstGeom prst="straightConnector1">
                    <a:avLst/>
                  </a:prstGeom>
                  <a:noFill/>
                  <a:ln w="15875" algn="ctr">
                    <a:solidFill>
                      <a:schemeClr val="tx1"/>
                    </a:solidFill>
                    <a:round/>
                    <a:headEnd/>
                    <a:tailEnd type="arrow" w="med" len="med"/>
                  </a:ln>
                </p:spPr>
              </p:cxnSp>
              <p:cxnSp>
                <p:nvCxnSpPr>
                  <p:cNvPr id="29768" name="Straight Arrow Connector 68"/>
                  <p:cNvCxnSpPr>
                    <a:cxnSpLocks noChangeShapeType="1"/>
                    <a:stCxn id="67" idx="6"/>
                  </p:cNvCxnSpPr>
                  <p:nvPr/>
                </p:nvCxnSpPr>
                <p:spPr bwMode="auto">
                  <a:xfrm flipV="1">
                    <a:off x="2630009" y="3796902"/>
                    <a:ext cx="228802" cy="114151"/>
                  </a:xfrm>
                  <a:prstGeom prst="straightConnector1">
                    <a:avLst/>
                  </a:prstGeom>
                  <a:noFill/>
                  <a:ln w="15875" algn="ctr">
                    <a:solidFill>
                      <a:schemeClr val="tx1"/>
                    </a:solidFill>
                    <a:round/>
                    <a:headEnd/>
                    <a:tailEnd type="arrow" w="med" len="med"/>
                  </a:ln>
                </p:spPr>
              </p:cxnSp>
              <p:pic>
                <p:nvPicPr>
                  <p:cNvPr id="29769" name="Picture 14" descr="$\ldots$">
                    <a:hlinkClick r:id="rId3"/>
                  </p:cNvPr>
                  <p:cNvPicPr>
                    <a:picLocks noChangeAspect="1" noChangeArrowheads="1"/>
                  </p:cNvPicPr>
                  <p:nvPr/>
                </p:nvPicPr>
                <p:blipFill>
                  <a:blip r:embed="rId4"/>
                  <a:srcRect/>
                  <a:stretch>
                    <a:fillRect/>
                  </a:stretch>
                </p:blipFill>
                <p:spPr bwMode="auto">
                  <a:xfrm>
                    <a:off x="2858812" y="3780234"/>
                    <a:ext cx="274320" cy="33348"/>
                  </a:xfrm>
                  <a:prstGeom prst="rect">
                    <a:avLst/>
                  </a:prstGeom>
                  <a:noFill/>
                  <a:ln w="9525">
                    <a:noFill/>
                    <a:miter lim="800000"/>
                    <a:headEnd/>
                    <a:tailEnd/>
                  </a:ln>
                </p:spPr>
              </p:pic>
              <p:cxnSp>
                <p:nvCxnSpPr>
                  <p:cNvPr id="29770" name="Straight Arrow Connector 70"/>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72" name="Oval 71"/>
                  <p:cNvSpPr/>
                  <p:nvPr/>
                </p:nvSpPr>
                <p:spPr bwMode="auto">
                  <a:xfrm>
                    <a:off x="3398351" y="3708734"/>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pic>
              <p:nvPicPr>
                <p:cNvPr id="75" name="Picture 14" descr="$\ldots$">
                  <a:hlinkClick r:id="rId3"/>
                </p:cNvPr>
                <p:cNvPicPr>
                  <a:picLocks noChangeAspect="1" noChangeArrowheads="1"/>
                </p:cNvPicPr>
                <p:nvPr/>
              </p:nvPicPr>
              <p:blipFill>
                <a:blip r:embed="rId4" cstate="print"/>
                <a:srcRect/>
                <a:stretch>
                  <a:fillRect/>
                </a:stretch>
              </p:blipFill>
              <p:spPr bwMode="auto">
                <a:xfrm>
                  <a:off x="4320426" y="1952008"/>
                  <a:ext cx="236089" cy="27002"/>
                </a:xfrm>
                <a:prstGeom prst="rect">
                  <a:avLst/>
                </a:prstGeom>
                <a:noFill/>
                <a:ln w="9525">
                  <a:noFill/>
                  <a:miter lim="800000"/>
                  <a:headEnd/>
                  <a:tailEnd/>
                </a:ln>
                <a:scene3d>
                  <a:camera prst="orthographicFront">
                    <a:rot lat="0" lon="0" rev="5400000"/>
                  </a:camera>
                  <a:lightRig rig="threePt" dir="t"/>
                </a:scene3d>
              </p:spPr>
            </p:pic>
            <p:grpSp>
              <p:nvGrpSpPr>
                <p:cNvPr id="29749" name="Group 87"/>
                <p:cNvGrpSpPr>
                  <a:grpSpLocks/>
                </p:cNvGrpSpPr>
                <p:nvPr/>
              </p:nvGrpSpPr>
              <p:grpSpPr bwMode="auto">
                <a:xfrm>
                  <a:off x="3391257" y="2048360"/>
                  <a:ext cx="2120230" cy="245960"/>
                  <a:chOff x="1117598" y="3587179"/>
                  <a:chExt cx="2463570" cy="303760"/>
                </a:xfrm>
              </p:grpSpPr>
              <p:sp>
                <p:nvSpPr>
                  <p:cNvPr id="89" name="Oval 88"/>
                  <p:cNvSpPr/>
                  <p:nvPr/>
                </p:nvSpPr>
                <p:spPr bwMode="auto">
                  <a:xfrm>
                    <a:off x="1117069" y="3645991"/>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90" name="Straight Arrow Connector 89"/>
                  <p:cNvCxnSpPr>
                    <a:stCxn id="89" idx="6"/>
                  </p:cNvCxnSpPr>
                  <p:nvPr/>
                </p:nvCxnSpPr>
                <p:spPr bwMode="auto">
                  <a:xfrm flipV="1">
                    <a:off x="1299515" y="3687902"/>
                    <a:ext cx="345346" cy="4819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Oval 90"/>
                  <p:cNvSpPr/>
                  <p:nvPr/>
                </p:nvSpPr>
                <p:spPr bwMode="auto">
                  <a:xfrm>
                    <a:off x="1636172" y="3587315"/>
                    <a:ext cx="184618"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92" name="Oval 91"/>
                  <p:cNvSpPr/>
                  <p:nvPr/>
                </p:nvSpPr>
                <p:spPr bwMode="auto">
                  <a:xfrm>
                    <a:off x="2053193" y="3698379"/>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54" name="Straight Arrow Connector 92"/>
                  <p:cNvCxnSpPr>
                    <a:cxnSpLocks noChangeShapeType="1"/>
                    <a:stCxn id="91" idx="5"/>
                    <a:endCxn id="92" idx="2"/>
                  </p:cNvCxnSpPr>
                  <p:nvPr/>
                </p:nvCxnSpPr>
                <p:spPr bwMode="auto">
                  <a:xfrm>
                    <a:off x="1793946" y="3743277"/>
                    <a:ext cx="259052" cy="45702"/>
                  </a:xfrm>
                  <a:prstGeom prst="straightConnector1">
                    <a:avLst/>
                  </a:prstGeom>
                  <a:noFill/>
                  <a:ln w="15875" algn="ctr">
                    <a:solidFill>
                      <a:schemeClr val="tx1"/>
                    </a:solidFill>
                    <a:round/>
                    <a:headEnd/>
                    <a:tailEnd type="arrow" w="med" len="med"/>
                  </a:ln>
                </p:spPr>
              </p:cxnSp>
              <p:sp>
                <p:nvSpPr>
                  <p:cNvPr id="94" name="Oval 93"/>
                  <p:cNvSpPr/>
                  <p:nvPr/>
                </p:nvSpPr>
                <p:spPr bwMode="auto">
                  <a:xfrm>
                    <a:off x="2446320" y="3702570"/>
                    <a:ext cx="182446" cy="18231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cxnSp>
                <p:nvCxnSpPr>
                  <p:cNvPr id="29756" name="Straight Arrow Connector 94"/>
                  <p:cNvCxnSpPr>
                    <a:cxnSpLocks noChangeShapeType="1"/>
                    <a:stCxn id="92" idx="6"/>
                    <a:endCxn id="94" idx="2"/>
                  </p:cNvCxnSpPr>
                  <p:nvPr/>
                </p:nvCxnSpPr>
                <p:spPr bwMode="auto">
                  <a:xfrm>
                    <a:off x="2235878" y="3788979"/>
                    <a:ext cx="211250" cy="5260"/>
                  </a:xfrm>
                  <a:prstGeom prst="straightConnector1">
                    <a:avLst/>
                  </a:prstGeom>
                  <a:noFill/>
                  <a:ln w="15875" algn="ctr">
                    <a:solidFill>
                      <a:schemeClr val="tx1"/>
                    </a:solidFill>
                    <a:round/>
                    <a:headEnd/>
                    <a:tailEnd type="arrow" w="med" len="med"/>
                  </a:ln>
                </p:spPr>
              </p:cxnSp>
              <p:cxnSp>
                <p:nvCxnSpPr>
                  <p:cNvPr id="29757" name="Straight Arrow Connector 95"/>
                  <p:cNvCxnSpPr>
                    <a:cxnSpLocks noChangeShapeType="1"/>
                    <a:stCxn id="94" idx="6"/>
                  </p:cNvCxnSpPr>
                  <p:nvPr/>
                </p:nvCxnSpPr>
                <p:spPr bwMode="auto">
                  <a:xfrm>
                    <a:off x="2630008" y="3794239"/>
                    <a:ext cx="186764" cy="0"/>
                  </a:xfrm>
                  <a:prstGeom prst="straightConnector1">
                    <a:avLst/>
                  </a:prstGeom>
                  <a:noFill/>
                  <a:ln w="15875" algn="ctr">
                    <a:solidFill>
                      <a:schemeClr val="tx1"/>
                    </a:solidFill>
                    <a:round/>
                    <a:headEnd/>
                    <a:tailEnd type="arrow" w="med" len="med"/>
                  </a:ln>
                </p:spPr>
              </p:cxnSp>
              <p:pic>
                <p:nvPicPr>
                  <p:cNvPr id="29758" name="Picture 14" descr="$\ldots$">
                    <a:hlinkClick r:id="rId3"/>
                  </p:cNvPr>
                  <p:cNvPicPr>
                    <a:picLocks noChangeAspect="1" noChangeArrowheads="1"/>
                  </p:cNvPicPr>
                  <p:nvPr/>
                </p:nvPicPr>
                <p:blipFill>
                  <a:blip r:embed="rId4"/>
                  <a:srcRect/>
                  <a:stretch>
                    <a:fillRect/>
                  </a:stretch>
                </p:blipFill>
                <p:spPr bwMode="auto">
                  <a:xfrm>
                    <a:off x="2858812" y="3780234"/>
                    <a:ext cx="274320" cy="33348"/>
                  </a:xfrm>
                  <a:prstGeom prst="rect">
                    <a:avLst/>
                  </a:prstGeom>
                  <a:noFill/>
                  <a:ln w="9525">
                    <a:noFill/>
                    <a:miter lim="800000"/>
                    <a:headEnd/>
                    <a:tailEnd/>
                  </a:ln>
                </p:spPr>
              </p:pic>
              <p:cxnSp>
                <p:nvCxnSpPr>
                  <p:cNvPr id="29759" name="Straight Arrow Connector 97"/>
                  <p:cNvCxnSpPr>
                    <a:cxnSpLocks noChangeShapeType="1"/>
                  </p:cNvCxnSpPr>
                  <p:nvPr/>
                </p:nvCxnSpPr>
                <p:spPr bwMode="auto">
                  <a:xfrm>
                    <a:off x="3202808" y="3799499"/>
                    <a:ext cx="186764" cy="0"/>
                  </a:xfrm>
                  <a:prstGeom prst="straightConnector1">
                    <a:avLst/>
                  </a:prstGeom>
                  <a:noFill/>
                  <a:ln w="15875" algn="ctr">
                    <a:solidFill>
                      <a:schemeClr val="tx1"/>
                    </a:solidFill>
                    <a:round/>
                    <a:headEnd/>
                    <a:tailEnd type="arrow" w="med" len="med"/>
                  </a:ln>
                </p:spPr>
              </p:cxnSp>
              <p:sp>
                <p:nvSpPr>
                  <p:cNvPr id="99" name="Oval 98"/>
                  <p:cNvSpPr/>
                  <p:nvPr/>
                </p:nvSpPr>
                <p:spPr bwMode="auto">
                  <a:xfrm>
                    <a:off x="3397648" y="3708857"/>
                    <a:ext cx="182446" cy="182313"/>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grpSp>
          <p:cxnSp>
            <p:nvCxnSpPr>
              <p:cNvPr id="100" name="Straight Arrow Connector 99"/>
              <p:cNvCxnSpPr/>
              <p:nvPr/>
            </p:nvCxnSpPr>
            <p:spPr bwMode="auto">
              <a:xfrm flipH="1">
                <a:off x="3328368" y="2489130"/>
                <a:ext cx="2329544" cy="0"/>
              </a:xfrm>
              <a:prstGeom prst="straightConnector1">
                <a:avLst/>
              </a:prstGeom>
              <a:solidFill>
                <a:srgbClr val="FFD7FF"/>
              </a:solidFill>
              <a:ln w="34925" cap="flat" cmpd="sng" algn="ctr">
                <a:solidFill>
                  <a:schemeClr val="tx1"/>
                </a:solidFill>
                <a:prstDash val="solid"/>
                <a:round/>
                <a:headEnd type="none" w="med" len="med"/>
                <a:tailEnd type="arrow"/>
              </a:ln>
              <a:effectLst/>
              <a:scene3d>
                <a:camera prst="orthographicFront">
                  <a:rot lat="0" lon="0" rev="10800000"/>
                </a:camera>
                <a:lightRig rig="threePt" dir="t"/>
              </a:scene3d>
              <a:extLst/>
            </p:spPr>
          </p:cxnSp>
          <p:sp>
            <p:nvSpPr>
              <p:cNvPr id="104" name="Rectangle 52"/>
              <p:cNvSpPr>
                <a:spLocks noChangeArrowheads="1"/>
              </p:cNvSpPr>
              <p:nvPr/>
            </p:nvSpPr>
            <p:spPr bwMode="auto">
              <a:xfrm>
                <a:off x="3592994" y="2472107"/>
                <a:ext cx="1341556" cy="492353"/>
              </a:xfrm>
              <a:prstGeom prst="rect">
                <a:avLst/>
              </a:prstGeom>
              <a:noFill/>
              <a:ln w="9525">
                <a:noFill/>
                <a:miter lim="800000"/>
                <a:headEnd/>
                <a:tailEnd/>
              </a:ln>
            </p:spPr>
            <p:txBody>
              <a:bodyPr wrap="none">
                <a:spAutoFit/>
              </a:bodyPr>
              <a:lstStyle/>
              <a:p>
                <a:pPr eaLnBrk="0" hangingPunct="0">
                  <a:defRPr/>
                </a:pPr>
                <a:r>
                  <a:rPr lang="en-US" sz="1800" b="1" i="1" dirty="0">
                    <a:solidFill>
                      <a:prstClr val="black"/>
                    </a:solidFill>
                    <a:latin typeface="Garamond" pitchFamily="18" charset="0"/>
                    <a:ea typeface="+mn-ea"/>
                    <a:cs typeface="Arial" charset="0"/>
                  </a:rPr>
                  <a:t>Trajectories</a:t>
                </a:r>
              </a:p>
            </p:txBody>
          </p:sp>
        </p:grpSp>
      </p:grpSp>
      <p:grpSp>
        <p:nvGrpSpPr>
          <p:cNvPr id="160" name="Group 159"/>
          <p:cNvGrpSpPr>
            <a:grpSpLocks/>
          </p:cNvGrpSpPr>
          <p:nvPr/>
        </p:nvGrpSpPr>
        <p:grpSpPr bwMode="auto">
          <a:xfrm>
            <a:off x="898361" y="1641872"/>
            <a:ext cx="2195679" cy="457200"/>
            <a:chOff x="1086786" y="2173450"/>
            <a:chExt cx="2195738" cy="609600"/>
          </a:xfrm>
        </p:grpSpPr>
        <p:cxnSp>
          <p:nvCxnSpPr>
            <p:cNvPr id="5" name="Straight Arrow Connector 4"/>
            <p:cNvCxnSpPr/>
            <p:nvPr/>
          </p:nvCxnSpPr>
          <p:spPr bwMode="auto">
            <a:xfrm flipH="1">
              <a:off x="1086786" y="2395700"/>
              <a:ext cx="802340" cy="0"/>
            </a:xfrm>
            <a:prstGeom prst="straightConnector1">
              <a:avLst/>
            </a:prstGeom>
            <a:solidFill>
              <a:srgbClr val="FFD7FF"/>
            </a:solidFill>
            <a:ln w="34925" cap="flat" cmpd="sng" algn="ctr">
              <a:solidFill>
                <a:schemeClr val="tx1"/>
              </a:solidFill>
              <a:prstDash val="solid"/>
              <a:round/>
              <a:headEnd type="none" w="med" len="med"/>
              <a:tailEnd type="arrow"/>
            </a:ln>
            <a:effectLst/>
            <a:scene3d>
              <a:camera prst="orthographicFront">
                <a:rot lat="0" lon="0" rev="10800000"/>
              </a:camera>
              <a:lightRig rig="threePt" dir="t"/>
            </a:scene3d>
            <a:extLst/>
          </p:spPr>
        </p:cxnSp>
        <p:sp>
          <p:nvSpPr>
            <p:cNvPr id="105" name="Rectangle 104"/>
            <p:cNvSpPr/>
            <p:nvPr/>
          </p:nvSpPr>
          <p:spPr>
            <a:xfrm>
              <a:off x="1748958" y="2173450"/>
              <a:ext cx="1533566"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Generate</a:t>
              </a:r>
            </a:p>
            <a:p>
              <a:pPr algn="ctr">
                <a:defRPr/>
              </a:pPr>
              <a:r>
                <a:rPr lang="en-US" sz="1600" dirty="0">
                  <a:solidFill>
                    <a:prstClr val="black"/>
                  </a:solidFill>
                </a:rPr>
                <a:t>trajectories</a:t>
              </a:r>
            </a:p>
          </p:txBody>
        </p:sp>
      </p:grpSp>
      <p:sp>
        <p:nvSpPr>
          <p:cNvPr id="170" name="TextBox 169"/>
          <p:cNvSpPr txBox="1">
            <a:spLocks noChangeArrowheads="1"/>
          </p:cNvSpPr>
          <p:nvPr/>
        </p:nvSpPr>
        <p:spPr bwMode="auto">
          <a:xfrm>
            <a:off x="585793" y="1173281"/>
            <a:ext cx="2193922" cy="461665"/>
          </a:xfrm>
          <a:prstGeom prst="rect">
            <a:avLst/>
          </a:prstGeom>
          <a:noFill/>
          <a:ln w="9525">
            <a:noFill/>
            <a:miter lim="800000"/>
            <a:headEnd/>
            <a:tailEnd/>
          </a:ln>
        </p:spPr>
        <p:txBody>
          <a:bodyPr wrap="square">
            <a:spAutoFit/>
          </a:bodyPr>
          <a:lstStyle/>
          <a:p>
            <a:r>
              <a:rPr lang="en-US" b="1" i="1" dirty="0">
                <a:solidFill>
                  <a:srgbClr val="000000"/>
                </a:solidFill>
                <a:latin typeface="Garamond" pitchFamily="18" charset="0"/>
                <a:ea typeface="+mn-ea"/>
                <a:cs typeface="Arial" charset="0"/>
              </a:rPr>
              <a:t>Iteration  </a:t>
            </a:r>
            <a:r>
              <a:rPr lang="en-US" b="1" i="1" dirty="0" smtClean="0">
                <a:solidFill>
                  <a:srgbClr val="000000"/>
                </a:solidFill>
                <a:latin typeface="Garamond" pitchFamily="18" charset="0"/>
                <a:ea typeface="+mn-ea"/>
                <a:cs typeface="Arial" charset="0"/>
              </a:rPr>
              <a:t>t </a:t>
            </a:r>
            <a:r>
              <a:rPr lang="en-US" b="1" i="1" dirty="0" smtClean="0">
                <a:solidFill>
                  <a:srgbClr val="000000"/>
                </a:solidFill>
                <a:latin typeface="Garamond" pitchFamily="18" charset="0"/>
                <a:ea typeface="+mn-ea"/>
                <a:cs typeface="Arial" charset="0"/>
              </a:rPr>
              <a:t>=H</a:t>
            </a:r>
            <a:endParaRPr lang="en-US" b="1" i="1" dirty="0">
              <a:solidFill>
                <a:srgbClr val="000000"/>
              </a:solidFill>
              <a:latin typeface="Garamond" pitchFamily="18" charset="0"/>
              <a:ea typeface="+mn-ea"/>
              <a:cs typeface="Arial" charset="0"/>
            </a:endParaRPr>
          </a:p>
        </p:txBody>
      </p:sp>
      <p:cxnSp>
        <p:nvCxnSpPr>
          <p:cNvPr id="29708" name="Straight Arrow Connector 109"/>
          <p:cNvCxnSpPr>
            <a:cxnSpLocks noChangeShapeType="1"/>
          </p:cNvCxnSpPr>
          <p:nvPr/>
        </p:nvCxnSpPr>
        <p:spPr bwMode="auto">
          <a:xfrm flipH="1">
            <a:off x="5603477" y="2139565"/>
            <a:ext cx="971950" cy="1443905"/>
          </a:xfrm>
          <a:prstGeom prst="straightConnector1">
            <a:avLst/>
          </a:prstGeom>
          <a:noFill/>
          <a:ln w="38100" algn="ctr">
            <a:solidFill>
              <a:schemeClr val="tx1"/>
            </a:solidFill>
            <a:round/>
            <a:headEnd/>
            <a:tailEnd type="arrow" w="med" len="med"/>
          </a:ln>
        </p:spPr>
      </p:cxnSp>
      <p:grpSp>
        <p:nvGrpSpPr>
          <p:cNvPr id="29709" name="Group 161"/>
          <p:cNvGrpSpPr>
            <a:grpSpLocks/>
          </p:cNvGrpSpPr>
          <p:nvPr/>
        </p:nvGrpSpPr>
        <p:grpSpPr bwMode="auto">
          <a:xfrm>
            <a:off x="4819318" y="2272126"/>
            <a:ext cx="1224723" cy="465265"/>
            <a:chOff x="4587806" y="3281675"/>
            <a:chExt cx="1224427" cy="620481"/>
          </a:xfrm>
        </p:grpSpPr>
        <p:grpSp>
          <p:nvGrpSpPr>
            <p:cNvPr id="29711" name="Group 143"/>
            <p:cNvGrpSpPr>
              <a:grpSpLocks/>
            </p:cNvGrpSpPr>
            <p:nvPr/>
          </p:nvGrpSpPr>
          <p:grpSpPr bwMode="auto">
            <a:xfrm>
              <a:off x="4587806" y="3360495"/>
              <a:ext cx="1224427" cy="541661"/>
              <a:chOff x="4587806" y="3360495"/>
              <a:chExt cx="1224427" cy="541661"/>
            </a:xfrm>
          </p:grpSpPr>
          <p:cxnSp>
            <p:nvCxnSpPr>
              <p:cNvPr id="29724" name="Straight Connector 127"/>
              <p:cNvCxnSpPr>
                <a:cxnSpLocks noChangeShapeType="1"/>
              </p:cNvCxnSpPr>
              <p:nvPr/>
            </p:nvCxnSpPr>
            <p:spPr bwMode="auto">
              <a:xfrm>
                <a:off x="4587806" y="3365745"/>
                <a:ext cx="210207" cy="0"/>
              </a:xfrm>
              <a:prstGeom prst="line">
                <a:avLst/>
              </a:prstGeom>
              <a:noFill/>
              <a:ln w="34925" algn="ctr">
                <a:solidFill>
                  <a:schemeClr val="tx1"/>
                </a:solidFill>
                <a:round/>
                <a:headEnd/>
                <a:tailEnd/>
              </a:ln>
            </p:spPr>
          </p:cxnSp>
          <p:cxnSp>
            <p:nvCxnSpPr>
              <p:cNvPr id="29725" name="Straight Connector 129"/>
              <p:cNvCxnSpPr>
                <a:cxnSpLocks noChangeShapeType="1"/>
              </p:cNvCxnSpPr>
              <p:nvPr/>
            </p:nvCxnSpPr>
            <p:spPr bwMode="auto">
              <a:xfrm>
                <a:off x="4798013" y="3365745"/>
                <a:ext cx="0" cy="536411"/>
              </a:xfrm>
              <a:prstGeom prst="line">
                <a:avLst/>
              </a:prstGeom>
              <a:noFill/>
              <a:ln w="34925" algn="ctr">
                <a:solidFill>
                  <a:schemeClr val="tx1"/>
                </a:solidFill>
                <a:round/>
                <a:headEnd/>
                <a:tailEnd/>
              </a:ln>
            </p:spPr>
          </p:cxnSp>
          <p:cxnSp>
            <p:nvCxnSpPr>
              <p:cNvPr id="29726" name="Straight Connector 131"/>
              <p:cNvCxnSpPr>
                <a:cxnSpLocks noChangeShapeType="1"/>
              </p:cNvCxnSpPr>
              <p:nvPr/>
            </p:nvCxnSpPr>
            <p:spPr bwMode="auto">
              <a:xfrm>
                <a:off x="4798013" y="3902156"/>
                <a:ext cx="797760" cy="0"/>
              </a:xfrm>
              <a:prstGeom prst="line">
                <a:avLst/>
              </a:prstGeom>
              <a:noFill/>
              <a:ln w="34925" algn="ctr">
                <a:solidFill>
                  <a:schemeClr val="tx1"/>
                </a:solidFill>
                <a:round/>
                <a:headEnd/>
                <a:tailEnd/>
              </a:ln>
            </p:spPr>
          </p:cxnSp>
          <p:cxnSp>
            <p:nvCxnSpPr>
              <p:cNvPr id="29727" name="Straight Connector 139"/>
              <p:cNvCxnSpPr>
                <a:cxnSpLocks noChangeShapeType="1"/>
              </p:cNvCxnSpPr>
              <p:nvPr/>
            </p:nvCxnSpPr>
            <p:spPr bwMode="auto">
              <a:xfrm>
                <a:off x="5602033" y="3360495"/>
                <a:ext cx="0" cy="536411"/>
              </a:xfrm>
              <a:prstGeom prst="line">
                <a:avLst/>
              </a:prstGeom>
              <a:noFill/>
              <a:ln w="34925" algn="ctr">
                <a:solidFill>
                  <a:schemeClr val="tx1"/>
                </a:solidFill>
                <a:round/>
                <a:headEnd/>
                <a:tailEnd/>
              </a:ln>
            </p:spPr>
          </p:cxnSp>
          <p:cxnSp>
            <p:nvCxnSpPr>
              <p:cNvPr id="29728" name="Straight Connector 140"/>
              <p:cNvCxnSpPr>
                <a:cxnSpLocks noChangeShapeType="1"/>
              </p:cNvCxnSpPr>
              <p:nvPr/>
            </p:nvCxnSpPr>
            <p:spPr bwMode="auto">
              <a:xfrm>
                <a:off x="5602026" y="3360495"/>
                <a:ext cx="210207" cy="0"/>
              </a:xfrm>
              <a:prstGeom prst="line">
                <a:avLst/>
              </a:prstGeom>
              <a:noFill/>
              <a:ln w="34925" algn="ctr">
                <a:solidFill>
                  <a:schemeClr val="tx1"/>
                </a:solidFill>
                <a:round/>
                <a:headEnd/>
                <a:tailEnd/>
              </a:ln>
            </p:spPr>
          </p:cxnSp>
        </p:grpSp>
        <p:sp>
          <p:nvSpPr>
            <p:cNvPr id="145" name="Oval 144"/>
            <p:cNvSpPr/>
            <p:nvPr/>
          </p:nvSpPr>
          <p:spPr bwMode="auto">
            <a:xfrm>
              <a:off x="4886518" y="3365293"/>
              <a:ext cx="133318" cy="13814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6" name="Oval 145"/>
            <p:cNvSpPr/>
            <p:nvPr/>
          </p:nvSpPr>
          <p:spPr bwMode="auto">
            <a:xfrm>
              <a:off x="5048403" y="3727318"/>
              <a:ext cx="134905" cy="13972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7" name="Oval 146"/>
            <p:cNvSpPr/>
            <p:nvPr/>
          </p:nvSpPr>
          <p:spPr bwMode="auto">
            <a:xfrm>
              <a:off x="5243619" y="3722554"/>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8" name="Oval 147"/>
            <p:cNvSpPr/>
            <p:nvPr/>
          </p:nvSpPr>
          <p:spPr bwMode="auto">
            <a:xfrm>
              <a:off x="5416614" y="3717791"/>
              <a:ext cx="133318" cy="13814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49" name="Oval 148"/>
            <p:cNvSpPr/>
            <p:nvPr/>
          </p:nvSpPr>
          <p:spPr bwMode="auto">
            <a:xfrm>
              <a:off x="4865886" y="3733669"/>
              <a:ext cx="133318" cy="13814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0" name="Oval 149"/>
            <p:cNvSpPr/>
            <p:nvPr/>
          </p:nvSpPr>
          <p:spPr bwMode="auto">
            <a:xfrm>
              <a:off x="4859537" y="3560596"/>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1" name="Oval 150"/>
            <p:cNvSpPr/>
            <p:nvPr/>
          </p:nvSpPr>
          <p:spPr bwMode="auto">
            <a:xfrm>
              <a:off x="5023009" y="3544717"/>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2" name="Oval 151"/>
            <p:cNvSpPr/>
            <p:nvPr/>
          </p:nvSpPr>
          <p:spPr bwMode="auto">
            <a:xfrm>
              <a:off x="5196005" y="3506609"/>
              <a:ext cx="133318" cy="13972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3" name="Oval 152"/>
            <p:cNvSpPr/>
            <p:nvPr/>
          </p:nvSpPr>
          <p:spPr bwMode="auto">
            <a:xfrm>
              <a:off x="5359478" y="3397050"/>
              <a:ext cx="133318" cy="13814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4" name="Oval 153"/>
            <p:cNvSpPr/>
            <p:nvPr/>
          </p:nvSpPr>
          <p:spPr bwMode="auto">
            <a:xfrm>
              <a:off x="5380111" y="3544717"/>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5" name="Oval 154"/>
            <p:cNvSpPr/>
            <p:nvPr/>
          </p:nvSpPr>
          <p:spPr bwMode="auto">
            <a:xfrm>
              <a:off x="5070623" y="3338300"/>
              <a:ext cx="133318" cy="13972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56" name="Oval 155"/>
            <p:cNvSpPr/>
            <p:nvPr/>
          </p:nvSpPr>
          <p:spPr bwMode="auto">
            <a:xfrm>
              <a:off x="5232509" y="3281138"/>
              <a:ext cx="133318" cy="138141"/>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sp>
        <p:nvSpPr>
          <p:cNvPr id="171" name="Rectangle 52"/>
          <p:cNvSpPr>
            <a:spLocks noChangeArrowheads="1"/>
          </p:cNvSpPr>
          <p:nvPr/>
        </p:nvSpPr>
        <p:spPr bwMode="auto">
          <a:xfrm>
            <a:off x="4818066" y="2728924"/>
            <a:ext cx="1352549" cy="646331"/>
          </a:xfrm>
          <a:prstGeom prst="rect">
            <a:avLst/>
          </a:prstGeom>
          <a:noFill/>
          <a:ln w="9525">
            <a:noFill/>
            <a:miter lim="800000"/>
            <a:headEnd/>
            <a:tailEnd/>
          </a:ln>
        </p:spPr>
        <p:txBody>
          <a:bodyPr>
            <a:spAutoFit/>
          </a:bodyPr>
          <a:lstStyle/>
          <a:p>
            <a:pPr eaLnBrk="0" hangingPunct="0">
              <a:defRPr/>
            </a:pPr>
            <a:r>
              <a:rPr lang="en-US" sz="1800" b="1" i="1" dirty="0">
                <a:solidFill>
                  <a:prstClr val="black"/>
                </a:solidFill>
                <a:latin typeface="Garamond" pitchFamily="18" charset="0"/>
                <a:ea typeface="+mn-ea"/>
                <a:cs typeface="Arial" charset="0"/>
              </a:rPr>
              <a:t>Unlabeled</a:t>
            </a:r>
          </a:p>
          <a:p>
            <a:pPr eaLnBrk="0" hangingPunct="0">
              <a:defRPr/>
            </a:pPr>
            <a:r>
              <a:rPr lang="en-US" sz="1800" b="1" i="1" dirty="0">
                <a:solidFill>
                  <a:prstClr val="black"/>
                </a:solidFill>
                <a:latin typeface="Garamond" pitchFamily="18" charset="0"/>
                <a:ea typeface="+mn-ea"/>
                <a:cs typeface="Arial" charset="0"/>
              </a:rPr>
              <a:t>states</a:t>
            </a:r>
          </a:p>
        </p:txBody>
      </p:sp>
      <p:grpSp>
        <p:nvGrpSpPr>
          <p:cNvPr id="10" name="Group 9"/>
          <p:cNvGrpSpPr/>
          <p:nvPr/>
        </p:nvGrpSpPr>
        <p:grpSpPr>
          <a:xfrm>
            <a:off x="6027738" y="2266950"/>
            <a:ext cx="3052779" cy="2036138"/>
            <a:chOff x="6027738" y="2266950"/>
            <a:chExt cx="3052779" cy="2036138"/>
          </a:xfrm>
        </p:grpSpPr>
        <p:grpSp>
          <p:nvGrpSpPr>
            <p:cNvPr id="9" name="Group 8"/>
            <p:cNvGrpSpPr/>
            <p:nvPr/>
          </p:nvGrpSpPr>
          <p:grpSpPr>
            <a:xfrm>
              <a:off x="6137292" y="2266950"/>
              <a:ext cx="2943225" cy="2036138"/>
              <a:chOff x="6137292" y="2266950"/>
              <a:chExt cx="2943225" cy="2036138"/>
            </a:xfrm>
          </p:grpSpPr>
          <p:grpSp>
            <p:nvGrpSpPr>
              <p:cNvPr id="168" name="Group 167"/>
              <p:cNvGrpSpPr>
                <a:grpSpLocks/>
              </p:cNvGrpSpPr>
              <p:nvPr/>
            </p:nvGrpSpPr>
            <p:grpSpPr bwMode="auto">
              <a:xfrm>
                <a:off x="6137292" y="3254147"/>
                <a:ext cx="2943225" cy="1048941"/>
                <a:chOff x="6138041" y="4236052"/>
                <a:chExt cx="2942905" cy="1397493"/>
              </a:xfrm>
            </p:grpSpPr>
            <p:grpSp>
              <p:nvGrpSpPr>
                <p:cNvPr id="29734" name="Group 34"/>
                <p:cNvGrpSpPr>
                  <a:grpSpLocks/>
                </p:cNvGrpSpPr>
                <p:nvPr/>
              </p:nvGrpSpPr>
              <p:grpSpPr bwMode="auto">
                <a:xfrm>
                  <a:off x="7146008" y="4236052"/>
                  <a:ext cx="1934938" cy="1397493"/>
                  <a:chOff x="5027605" y="976313"/>
                  <a:chExt cx="1895475" cy="1239838"/>
                </a:xfrm>
              </p:grpSpPr>
              <p:pic>
                <p:nvPicPr>
                  <p:cNvPr id="29736" name="Picture 10" descr="teacher.jpg"/>
                  <p:cNvPicPr>
                    <a:picLocks noChangeAspect="1"/>
                  </p:cNvPicPr>
                  <p:nvPr/>
                </p:nvPicPr>
                <p:blipFill>
                  <a:blip r:embed="rId5"/>
                  <a:srcRect/>
                  <a:stretch>
                    <a:fillRect/>
                  </a:stretch>
                </p:blipFill>
                <p:spPr bwMode="auto">
                  <a:xfrm>
                    <a:off x="5400676" y="1342545"/>
                    <a:ext cx="808038" cy="873606"/>
                  </a:xfrm>
                  <a:prstGeom prst="rect">
                    <a:avLst/>
                  </a:prstGeom>
                  <a:noFill/>
                  <a:ln w="9525">
                    <a:noFill/>
                    <a:miter lim="800000"/>
                    <a:headEnd/>
                    <a:tailEnd/>
                  </a:ln>
                </p:spPr>
              </p:pic>
              <p:sp>
                <p:nvSpPr>
                  <p:cNvPr id="118" name="Rectangle 117"/>
                  <p:cNvSpPr/>
                  <p:nvPr/>
                </p:nvSpPr>
                <p:spPr bwMode="auto">
                  <a:xfrm>
                    <a:off x="5027591" y="976313"/>
                    <a:ext cx="1895489" cy="679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prstClr val="black"/>
                        </a:solidFill>
                        <a:latin typeface="Garamond" pitchFamily="18" charset="0"/>
                      </a:rPr>
                      <a:t>Teacher</a:t>
                    </a:r>
                    <a:endParaRPr lang="en-US" sz="1400" b="1" dirty="0">
                      <a:solidFill>
                        <a:prstClr val="white"/>
                      </a:solidFill>
                      <a:latin typeface="Garamond" pitchFamily="18" charset="0"/>
                    </a:endParaRPr>
                  </a:p>
                </p:txBody>
              </p:sp>
            </p:grpSp>
            <p:cxnSp>
              <p:nvCxnSpPr>
                <p:cNvPr id="29735" name="Straight Arrow Connector 123"/>
                <p:cNvCxnSpPr>
                  <a:cxnSpLocks noChangeShapeType="1"/>
                </p:cNvCxnSpPr>
                <p:nvPr/>
              </p:nvCxnSpPr>
              <p:spPr bwMode="auto">
                <a:xfrm>
                  <a:off x="6138041" y="4945450"/>
                  <a:ext cx="1408383" cy="0"/>
                </a:xfrm>
                <a:prstGeom prst="straightConnector1">
                  <a:avLst/>
                </a:prstGeom>
                <a:noFill/>
                <a:ln w="28575" algn="ctr">
                  <a:solidFill>
                    <a:schemeClr val="tx1"/>
                  </a:solidFill>
                  <a:round/>
                  <a:headEnd/>
                  <a:tailEnd type="arrow" w="med" len="med"/>
                </a:ln>
              </p:spPr>
            </p:cxnSp>
          </p:grpSp>
          <p:grpSp>
            <p:nvGrpSpPr>
              <p:cNvPr id="101" name="Group 32"/>
              <p:cNvGrpSpPr>
                <a:grpSpLocks/>
              </p:cNvGrpSpPr>
              <p:nvPr/>
            </p:nvGrpSpPr>
            <p:grpSpPr bwMode="auto">
              <a:xfrm>
                <a:off x="6915150" y="2266950"/>
                <a:ext cx="2000250" cy="822960"/>
                <a:chOff x="6227763" y="774700"/>
                <a:chExt cx="2667000" cy="1295400"/>
              </a:xfrm>
            </p:grpSpPr>
            <p:sp>
              <p:nvSpPr>
                <p:cNvPr id="102" name="Oval Callout 101"/>
                <p:cNvSpPr/>
                <p:nvPr/>
              </p:nvSpPr>
              <p:spPr bwMode="auto">
                <a:xfrm>
                  <a:off x="6227763" y="774700"/>
                  <a:ext cx="2667000" cy="1295400"/>
                </a:xfrm>
                <a:prstGeom prst="wedgeEllipseCallout">
                  <a:avLst>
                    <a:gd name="adj1" fmla="val 9772"/>
                    <a:gd name="adj2" fmla="val 855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350" dirty="0">
                      <a:solidFill>
                        <a:srgbClr val="000000"/>
                      </a:solidFill>
                      <a:cs typeface="Arial" charset="0"/>
                    </a:rPr>
                    <a:t>correct action to take in     is </a:t>
                  </a:r>
                </a:p>
              </p:txBody>
            </p:sp>
            <p:pic>
              <p:nvPicPr>
                <p:cNvPr id="103" name="Picture 34" descr="$s$">
                  <a:hlinkClick r:id="rId6"/>
                </p:cNvPr>
                <p:cNvPicPr>
                  <a:picLocks noChangeAspect="1" noChangeArrowheads="1"/>
                </p:cNvPicPr>
                <p:nvPr/>
              </p:nvPicPr>
              <p:blipFill>
                <a:blip r:embed="rId7" cstate="print"/>
                <a:srcRect/>
                <a:stretch>
                  <a:fillRect/>
                </a:stretch>
              </p:blipFill>
              <p:spPr bwMode="auto">
                <a:xfrm>
                  <a:off x="7486307" y="1519799"/>
                  <a:ext cx="146304" cy="164591"/>
                </a:xfrm>
                <a:prstGeom prst="rect">
                  <a:avLst/>
                </a:prstGeom>
                <a:noFill/>
                <a:ln w="9525">
                  <a:noFill/>
                  <a:miter lim="800000"/>
                  <a:headEnd/>
                  <a:tailEnd/>
                </a:ln>
              </p:spPr>
            </p:pic>
            <p:pic>
              <p:nvPicPr>
                <p:cNvPr id="106" name="Picture 36" descr="$\pi^*(s)$">
                  <a:hlinkClick r:id="rId8"/>
                </p:cNvPr>
                <p:cNvPicPr>
                  <a:picLocks noChangeAspect="1" noChangeArrowheads="1"/>
                </p:cNvPicPr>
                <p:nvPr/>
              </p:nvPicPr>
              <p:blipFill>
                <a:blip r:embed="rId9" cstate="print"/>
                <a:srcRect/>
                <a:stretch>
                  <a:fillRect/>
                </a:stretch>
              </p:blipFill>
              <p:spPr bwMode="auto">
                <a:xfrm>
                  <a:off x="7935106" y="1469635"/>
                  <a:ext cx="566928" cy="258268"/>
                </a:xfrm>
                <a:prstGeom prst="rect">
                  <a:avLst/>
                </a:prstGeom>
                <a:noFill/>
                <a:ln w="9525">
                  <a:noFill/>
                  <a:miter lim="800000"/>
                  <a:headEnd/>
                  <a:tailEnd/>
                </a:ln>
              </p:spPr>
            </p:pic>
          </p:grpSp>
        </p:grpSp>
        <p:grpSp>
          <p:nvGrpSpPr>
            <p:cNvPr id="6" name="Group 5"/>
            <p:cNvGrpSpPr/>
            <p:nvPr/>
          </p:nvGrpSpPr>
          <p:grpSpPr>
            <a:xfrm>
              <a:off x="6027738" y="3961520"/>
              <a:ext cx="1408112" cy="295019"/>
              <a:chOff x="6027738" y="3961520"/>
              <a:chExt cx="1408112" cy="295019"/>
            </a:xfrm>
          </p:grpSpPr>
          <p:cxnSp>
            <p:nvCxnSpPr>
              <p:cNvPr id="125" name="Straight Arrow Connector 124"/>
              <p:cNvCxnSpPr/>
              <p:nvPr/>
            </p:nvCxnSpPr>
            <p:spPr bwMode="auto">
              <a:xfrm>
                <a:off x="6027738" y="4256539"/>
                <a:ext cx="1408112" cy="0"/>
              </a:xfrm>
              <a:prstGeom prst="straightConnector1">
                <a:avLst/>
              </a:prstGeom>
              <a:solidFill>
                <a:srgbClr val="FFD7FF"/>
              </a:solidFill>
              <a:ln w="28575" cap="flat" cmpd="sng" algn="ctr">
                <a:solidFill>
                  <a:schemeClr val="tx1"/>
                </a:solidFill>
                <a:prstDash val="solid"/>
                <a:round/>
                <a:headEnd type="none" w="med" len="med"/>
                <a:tailEnd type="arrow"/>
              </a:ln>
              <a:effectLst/>
              <a:scene3d>
                <a:camera prst="orthographicFront">
                  <a:rot lat="0" lon="0" rev="10800000"/>
                </a:camera>
                <a:lightRig rig="threePt" dir="t"/>
              </a:scene3d>
              <a:extLst/>
            </p:spPr>
          </p:cxnSp>
          <p:pic>
            <p:nvPicPr>
              <p:cNvPr id="11266" name="Picture 2" descr="$\pi^*(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36494" y="3961520"/>
                <a:ext cx="646611" cy="246888"/>
              </a:xfrm>
              <a:prstGeom prst="rect">
                <a:avLst/>
              </a:prstGeom>
              <a:noFill/>
              <a:extLst>
                <a:ext uri="{909E8E84-426E-40DD-AFC4-6F175D3DCCD1}">
                  <a14:hiddenFill xmlns:a14="http://schemas.microsoft.com/office/drawing/2010/main">
                    <a:solidFill>
                      <a:srgbClr val="FFFFFF"/>
                    </a:solidFill>
                  </a14:hiddenFill>
                </a:ext>
              </a:extLst>
            </p:spPr>
          </p:pic>
        </p:grpSp>
        <p:pic>
          <p:nvPicPr>
            <p:cNvPr id="109" name="Picture 6" descr="s^*">
              <a:hlinkClick r:id="rId11"/>
            </p:cNvPr>
            <p:cNvPicPr>
              <a:picLocks noChangeAspect="1" noChangeArrowheads="1"/>
            </p:cNvPicPr>
            <p:nvPr/>
          </p:nvPicPr>
          <p:blipFill>
            <a:blip r:embed="rId12"/>
            <a:srcRect/>
            <a:stretch>
              <a:fillRect/>
            </a:stretch>
          </p:blipFill>
          <p:spPr bwMode="auto">
            <a:xfrm>
              <a:off x="6689111" y="3590256"/>
              <a:ext cx="219623" cy="164801"/>
            </a:xfrm>
            <a:prstGeom prst="rect">
              <a:avLst/>
            </a:prstGeom>
            <a:noFill/>
            <a:ln w="9525">
              <a:noFill/>
              <a:miter lim="800000"/>
              <a:headEnd/>
              <a:tailEnd/>
            </a:ln>
          </p:spPr>
        </p:pic>
      </p:grpSp>
      <p:grpSp>
        <p:nvGrpSpPr>
          <p:cNvPr id="11" name="Group 10"/>
          <p:cNvGrpSpPr/>
          <p:nvPr/>
        </p:nvGrpSpPr>
        <p:grpSpPr>
          <a:xfrm>
            <a:off x="4267200" y="3613236"/>
            <a:ext cx="3104240" cy="1132018"/>
            <a:chOff x="4267200" y="3613236"/>
            <a:chExt cx="3104240" cy="1132018"/>
          </a:xfrm>
        </p:grpSpPr>
        <p:sp>
          <p:nvSpPr>
            <p:cNvPr id="107" name="Rectangle 106"/>
            <p:cNvSpPr/>
            <p:nvPr/>
          </p:nvSpPr>
          <p:spPr bwMode="auto">
            <a:xfrm>
              <a:off x="4267200" y="4248150"/>
              <a:ext cx="3104240" cy="497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b="1" dirty="0">
                  <a:solidFill>
                    <a:srgbClr val="000000"/>
                  </a:solidFill>
                  <a:latin typeface="Garamond" pitchFamily="18" charset="0"/>
                </a:rPr>
                <a:t>i.i.d. </a:t>
              </a:r>
              <a:r>
                <a:rPr lang="en-US" sz="1600" b="1" dirty="0" smtClean="0">
                  <a:solidFill>
                    <a:srgbClr val="000000"/>
                  </a:solidFill>
                  <a:latin typeface="Garamond" pitchFamily="18" charset="0"/>
                </a:rPr>
                <a:t>active </a:t>
              </a:r>
              <a:r>
                <a:rPr lang="en-US" sz="1600" b="1" dirty="0" smtClean="0">
                  <a:solidFill>
                    <a:srgbClr val="000000"/>
                  </a:solidFill>
                  <a:latin typeface="Garamond" pitchFamily="18" charset="0"/>
                </a:rPr>
                <a:t>l</a:t>
              </a:r>
              <a:r>
                <a:rPr lang="en-US" sz="1600" b="1" dirty="0" smtClean="0">
                  <a:solidFill>
                    <a:srgbClr val="000000"/>
                  </a:solidFill>
                  <a:latin typeface="Garamond" pitchFamily="18" charset="0"/>
                </a:rPr>
                <a:t>earning algorithm</a:t>
              </a:r>
              <a:endParaRPr lang="en-US" sz="1600" b="1" dirty="0">
                <a:solidFill>
                  <a:srgbClr val="FFFFFF"/>
                </a:solidFill>
                <a:latin typeface="Garamond" pitchFamily="18" charset="0"/>
              </a:endParaRPr>
            </a:p>
          </p:txBody>
        </p:sp>
        <p:pic>
          <p:nvPicPr>
            <p:cNvPr id="110" name="Picture 3"/>
            <p:cNvPicPr>
              <a:picLocks noChangeAspect="1" noChangeArrowheads="1"/>
            </p:cNvPicPr>
            <p:nvPr/>
          </p:nvPicPr>
          <p:blipFill>
            <a:blip r:embed="rId13" cstate="print"/>
            <a:srcRect/>
            <a:stretch>
              <a:fillRect/>
            </a:stretch>
          </p:blipFill>
          <p:spPr bwMode="auto">
            <a:xfrm>
              <a:off x="5224465" y="3613236"/>
              <a:ext cx="802889" cy="733803"/>
            </a:xfrm>
            <a:prstGeom prst="rect">
              <a:avLst/>
            </a:prstGeom>
            <a:noFill/>
            <a:ln w="9525">
              <a:noFill/>
              <a:miter lim="800000"/>
              <a:headEnd/>
              <a:tailEnd/>
            </a:ln>
          </p:spPr>
        </p:pic>
      </p:grpSp>
      <p:pic>
        <p:nvPicPr>
          <p:cNvPr id="112" name="Picture 2" descr="$\hat{\pi}^{H-1}$">
            <a:hlinkClick r:id="rId14"/>
          </p:cNvPr>
          <p:cNvPicPr>
            <a:picLocks noChangeAspect="1" noChangeArrowheads="1"/>
          </p:cNvPicPr>
          <p:nvPr/>
        </p:nvPicPr>
        <p:blipFill>
          <a:blip r:embed="rId15" cstate="print"/>
          <a:srcRect/>
          <a:stretch>
            <a:fillRect/>
          </a:stretch>
        </p:blipFill>
        <p:spPr bwMode="auto">
          <a:xfrm>
            <a:off x="67566" y="1673268"/>
            <a:ext cx="631825" cy="252412"/>
          </a:xfrm>
          <a:prstGeom prst="rect">
            <a:avLst/>
          </a:prstGeom>
          <a:noFill/>
          <a:ln w="9525">
            <a:noFill/>
            <a:miter lim="800000"/>
            <a:headEnd/>
            <a:tailEnd/>
          </a:ln>
        </p:spPr>
      </p:pic>
      <p:cxnSp>
        <p:nvCxnSpPr>
          <p:cNvPr id="113" name="Straight Arrow Connector 157"/>
          <p:cNvCxnSpPr>
            <a:cxnSpLocks noChangeShapeType="1"/>
          </p:cNvCxnSpPr>
          <p:nvPr/>
        </p:nvCxnSpPr>
        <p:spPr bwMode="auto">
          <a:xfrm flipH="1">
            <a:off x="2049202" y="4019550"/>
            <a:ext cx="2939192" cy="6190"/>
          </a:xfrm>
          <a:prstGeom prst="straightConnector1">
            <a:avLst/>
          </a:prstGeom>
          <a:noFill/>
          <a:ln w="38100" algn="ctr">
            <a:solidFill>
              <a:schemeClr val="tx1"/>
            </a:solidFill>
            <a:round/>
            <a:headEnd/>
            <a:tailEnd type="arrow" w="med" len="med"/>
          </a:ln>
        </p:spPr>
      </p:cxnSp>
      <p:pic>
        <p:nvPicPr>
          <p:cNvPr id="114" name="Picture 12" descr="$\hat{\pi}^H$">
            <a:hlinkClick r:id="rId16"/>
          </p:cNvPr>
          <p:cNvPicPr>
            <a:picLocks noChangeAspect="1" noChangeArrowheads="1"/>
          </p:cNvPicPr>
          <p:nvPr/>
        </p:nvPicPr>
        <p:blipFill>
          <a:blip r:embed="rId17" cstate="print"/>
          <a:srcRect/>
          <a:stretch>
            <a:fillRect/>
          </a:stretch>
        </p:blipFill>
        <p:spPr bwMode="auto">
          <a:xfrm>
            <a:off x="1584282" y="3871708"/>
            <a:ext cx="397356" cy="283464"/>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15" name="TextBox 114"/>
              <p:cNvSpPr txBox="1"/>
              <p:nvPr/>
            </p:nvSpPr>
            <p:spPr>
              <a:xfrm>
                <a:off x="441532" y="4647275"/>
                <a:ext cx="4968668" cy="461665"/>
              </a:xfrm>
              <a:prstGeom prst="rect">
                <a:avLst/>
              </a:prstGeom>
              <a:noFill/>
            </p:spPr>
            <p:txBody>
              <a:bodyPr wrap="none" rtlCol="0">
                <a:spAutoFit/>
              </a:bodyPr>
              <a:lstStyle/>
              <a:p>
                <a:r>
                  <a:rPr lang="en-US" dirty="0" smtClean="0">
                    <a:solidFill>
                      <a:srgbClr val="000000"/>
                    </a:solidFill>
                    <a:latin typeface="Times New Roman" pitchFamily="18" charset="0"/>
                    <a:ea typeface="+mn-ea"/>
                    <a:cs typeface="Arial" charset="0"/>
                  </a:rPr>
                  <a:t>Repeat loop for H iterations return </a:t>
                </a:r>
                <a14:m>
                  <m:oMath xmlns:m="http://schemas.openxmlformats.org/officeDocument/2006/math">
                    <m:sSup>
                      <m:sSupPr>
                        <m:ctrlPr>
                          <a:rPr lang="en-US" i="1" dirty="0" smtClean="0">
                            <a:solidFill>
                              <a:srgbClr val="000000"/>
                            </a:solidFill>
                            <a:latin typeface="Cambria Math" panose="02040503050406030204" pitchFamily="18" charset="0"/>
                            <a:ea typeface="+mn-ea"/>
                          </a:rPr>
                        </m:ctrlPr>
                      </m:sSupPr>
                      <m:e>
                        <m:acc>
                          <m:accPr>
                            <m:chr m:val="̂"/>
                            <m:ctrlPr>
                              <a:rPr lang="en-US" i="1" smtClean="0">
                                <a:solidFill>
                                  <a:srgbClr val="000000"/>
                                </a:solidFill>
                                <a:latin typeface="Cambria Math" panose="02040503050406030204" pitchFamily="18" charset="0"/>
                                <a:ea typeface="+mn-ea"/>
                              </a:rPr>
                            </m:ctrlPr>
                          </m:accPr>
                          <m:e>
                            <m:r>
                              <a:rPr lang="en-US" i="1" smtClean="0">
                                <a:solidFill>
                                  <a:srgbClr val="000000"/>
                                </a:solidFill>
                                <a:latin typeface="Cambria Math"/>
                                <a:ea typeface="+mn-ea"/>
                              </a:rPr>
                              <m:t>𝜋</m:t>
                            </m:r>
                          </m:e>
                        </m:acc>
                      </m:e>
                      <m:sup>
                        <m:r>
                          <a:rPr lang="en-US" i="1" dirty="0" smtClean="0">
                            <a:solidFill>
                              <a:srgbClr val="000000"/>
                            </a:solidFill>
                            <a:latin typeface="Cambria Math"/>
                            <a:ea typeface="+mn-ea"/>
                          </a:rPr>
                          <m:t>𝐻</m:t>
                        </m:r>
                      </m:sup>
                    </m:sSup>
                  </m:oMath>
                </a14:m>
                <a:r>
                  <a:rPr lang="en-US" dirty="0" smtClean="0">
                    <a:solidFill>
                      <a:srgbClr val="000000"/>
                    </a:solidFill>
                    <a:latin typeface="Times New Roman" pitchFamily="18" charset="0"/>
                    <a:ea typeface="+mn-ea"/>
                    <a:cs typeface="Arial" charset="0"/>
                  </a:rPr>
                  <a:t>.</a:t>
                </a:r>
                <a:endParaRPr lang="en-US" dirty="0">
                  <a:solidFill>
                    <a:srgbClr val="000000"/>
                  </a:solidFill>
                  <a:latin typeface="Times New Roman" pitchFamily="18" charset="0"/>
                  <a:ea typeface="+mn-ea"/>
                  <a:cs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41532" y="4647275"/>
                <a:ext cx="4968668" cy="461665"/>
              </a:xfrm>
              <a:prstGeom prst="rect">
                <a:avLst/>
              </a:prstGeom>
              <a:blipFill rotWithShape="0">
                <a:blip r:embed="rId18"/>
                <a:stretch>
                  <a:fillRect l="-1838" t="-10526" r="-1348" b="-28947"/>
                </a:stretch>
              </a:blipFill>
            </p:spPr>
            <p:txBody>
              <a:bodyPr/>
              <a:lstStyle/>
              <a:p>
                <a:r>
                  <a:rPr lang="en-US">
                    <a:noFill/>
                  </a:rPr>
                  <a:t> </a:t>
                </a:r>
              </a:p>
            </p:txBody>
          </p:sp>
        </mc:Fallback>
      </mc:AlternateContent>
    </p:spTree>
    <p:extLst>
      <p:ext uri="{BB962C8B-B14F-4D97-AF65-F5344CB8AC3E}">
        <p14:creationId xmlns:p14="http://schemas.microsoft.com/office/powerpoint/2010/main" val="24219925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txBox="1">
            <a:spLocks noChangeArrowheads="1"/>
          </p:cNvSpPr>
          <p:nvPr/>
        </p:nvSpPr>
        <p:spPr>
          <a:xfrm>
            <a:off x="180474" y="-28782"/>
            <a:ext cx="8763000" cy="693719"/>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        Main Theoretical Result</a:t>
            </a:r>
          </a:p>
        </p:txBody>
      </p:sp>
      <p:sp>
        <p:nvSpPr>
          <p:cNvPr id="3" name="TextBox 2"/>
          <p:cNvSpPr txBox="1">
            <a:spLocks noRot="1" noChangeAspect="1" noMove="1" noResize="1" noEditPoints="1" noAdjustHandles="1" noChangeArrowheads="1" noChangeShapeType="1" noTextEdit="1"/>
          </p:cNvSpPr>
          <p:nvPr/>
        </p:nvSpPr>
        <p:spPr>
          <a:xfrm>
            <a:off x="515007" y="1445447"/>
            <a:ext cx="8132738" cy="2008242"/>
          </a:xfrm>
          <a:prstGeom prst="rect">
            <a:avLst/>
          </a:prstGeom>
          <a:blipFill rotWithShape="1">
            <a:blip r:embed="rId2"/>
            <a:stretch>
              <a:fillRect l="-1124" t="-1822" r="-75"/>
            </a:stretch>
          </a:blipFill>
        </p:spPr>
        <p:txBody>
          <a:bodyPr/>
          <a:lstStyle/>
          <a:p>
            <a:pPr>
              <a:defRPr/>
            </a:pPr>
            <a:r>
              <a:rPr lang="en-US">
                <a:noFill/>
                <a:latin typeface="Times New Roman" pitchFamily="18" charset="0"/>
                <a:ea typeface="+mn-ea"/>
                <a:cs typeface="Arial" charset="0"/>
              </a:rPr>
              <a:t> </a:t>
            </a:r>
          </a:p>
        </p:txBody>
      </p:sp>
      <p:pic>
        <p:nvPicPr>
          <p:cNvPr id="89094" name="Picture 6" descr="$O(H \log \frac{H}{\epsilon^*})$">
            <a:hlinkClick r:id="rId3"/>
          </p:cNvPr>
          <p:cNvPicPr>
            <a:picLocks noChangeAspect="1" noChangeArrowheads="1"/>
          </p:cNvPicPr>
          <p:nvPr/>
        </p:nvPicPr>
        <p:blipFill>
          <a:blip r:embed="rId4"/>
          <a:srcRect/>
          <a:stretch>
            <a:fillRect/>
          </a:stretch>
        </p:blipFill>
        <p:spPr bwMode="auto">
          <a:xfrm>
            <a:off x="1727200" y="2730118"/>
            <a:ext cx="1392238" cy="264319"/>
          </a:xfrm>
          <a:prstGeom prst="rect">
            <a:avLst/>
          </a:prstGeom>
          <a:solidFill>
            <a:schemeClr val="accent3">
              <a:lumMod val="95000"/>
            </a:schemeClr>
          </a:solidFill>
        </p:spPr>
      </p:pic>
      <p:pic>
        <p:nvPicPr>
          <p:cNvPr id="89096" name="Picture 8" descr="$O(\frac{H^3}{\epsilon^*})$">
            <a:hlinkClick r:id="rId5"/>
          </p:cNvPr>
          <p:cNvPicPr>
            <a:picLocks noChangeAspect="1" noChangeArrowheads="1"/>
          </p:cNvPicPr>
          <p:nvPr/>
        </p:nvPicPr>
        <p:blipFill>
          <a:blip r:embed="rId6"/>
          <a:srcRect/>
          <a:stretch>
            <a:fillRect/>
          </a:stretch>
        </p:blipFill>
        <p:spPr bwMode="auto">
          <a:xfrm>
            <a:off x="4443423" y="2670587"/>
            <a:ext cx="904875" cy="345281"/>
          </a:xfrm>
          <a:prstGeom prst="rect">
            <a:avLst/>
          </a:prstGeom>
          <a:solidFill>
            <a:schemeClr val="accent3">
              <a:lumMod val="95000"/>
            </a:schemeClr>
          </a:solidFill>
        </p:spPr>
      </p:pic>
      <p:sp>
        <p:nvSpPr>
          <p:cNvPr id="4" name="TextBox 3"/>
          <p:cNvSpPr txBox="1"/>
          <p:nvPr/>
        </p:nvSpPr>
        <p:spPr>
          <a:xfrm>
            <a:off x="457200" y="4019554"/>
            <a:ext cx="8127546" cy="461665"/>
          </a:xfrm>
          <a:prstGeom prst="rect">
            <a:avLst/>
          </a:prstGeom>
          <a:noFill/>
        </p:spPr>
        <p:txBody>
          <a:bodyPr wrap="none" rtlCol="0">
            <a:spAutoFit/>
          </a:bodyPr>
          <a:lstStyle/>
          <a:p>
            <a:r>
              <a:rPr lang="en-US" dirty="0" smtClean="0"/>
              <a:t>In practice we use an incremental version called RAIL-DW</a:t>
            </a:r>
            <a:endParaRPr lang="en-US" dirty="0"/>
          </a:p>
        </p:txBody>
      </p:sp>
      <p:sp>
        <p:nvSpPr>
          <p:cNvPr id="5" name="TextBox 4"/>
          <p:cNvSpPr txBox="1"/>
          <p:nvPr/>
        </p:nvSpPr>
        <p:spPr>
          <a:xfrm>
            <a:off x="570279" y="855674"/>
            <a:ext cx="3706079" cy="461665"/>
          </a:xfrm>
          <a:prstGeom prst="rect">
            <a:avLst/>
          </a:prstGeom>
          <a:noFill/>
        </p:spPr>
        <p:txBody>
          <a:bodyPr wrap="none" rtlCol="0">
            <a:spAutoFit/>
          </a:bodyPr>
          <a:lstStyle/>
          <a:p>
            <a:r>
              <a:rPr lang="en-US" dirty="0" smtClean="0"/>
              <a:t>PAC Learning Framework</a:t>
            </a:r>
            <a:endParaRPr lang="en-US" dirty="0"/>
          </a:p>
        </p:txBody>
      </p:sp>
    </p:spTree>
    <p:extLst>
      <p:ext uri="{BB962C8B-B14F-4D97-AF65-F5344CB8AC3E}">
        <p14:creationId xmlns:p14="http://schemas.microsoft.com/office/powerpoint/2010/main" val="135756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0"/>
          </p:nvPr>
        </p:nvSpPr>
        <p:spPr/>
        <p:txBody>
          <a:bodyPr/>
          <a:lstStyle/>
          <a:p>
            <a:pPr>
              <a:defRPr/>
            </a:pPr>
            <a:fld id="{9CC07246-1C6D-4151-AFDE-519343EFC683}" type="slidenum">
              <a:rPr lang="en-US"/>
              <a:pPr>
                <a:defRPr/>
              </a:pPr>
              <a:t>49</a:t>
            </a:fld>
            <a:endParaRPr lang="en-US"/>
          </a:p>
        </p:txBody>
      </p:sp>
      <p:sp>
        <p:nvSpPr>
          <p:cNvPr id="5" name="Rectangle 2"/>
          <p:cNvSpPr txBox="1">
            <a:spLocks noChangeArrowheads="1"/>
          </p:cNvSpPr>
          <p:nvPr/>
        </p:nvSpPr>
        <p:spPr>
          <a:xfrm>
            <a:off x="1314450" y="-61712"/>
            <a:ext cx="6572250" cy="514350"/>
          </a:xfrm>
          <a:prstGeom prst="rect">
            <a:avLst/>
          </a:prstGeom>
          <a:ln>
            <a:noFill/>
          </a:ln>
        </p:spPr>
        <p:txBody>
          <a:bodyPr lIns="0" tIns="0" rIns="13716"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rPr>
              <a:t>Experiments</a:t>
            </a:r>
          </a:p>
        </p:txBody>
      </p:sp>
      <p:sp>
        <p:nvSpPr>
          <p:cNvPr id="3" name="TextBox 2"/>
          <p:cNvSpPr txBox="1">
            <a:spLocks noChangeArrowheads="1"/>
          </p:cNvSpPr>
          <p:nvPr/>
        </p:nvSpPr>
        <p:spPr bwMode="auto">
          <a:xfrm>
            <a:off x="1771650" y="685801"/>
            <a:ext cx="6115050" cy="1338828"/>
          </a:xfrm>
          <a:prstGeom prst="rect">
            <a:avLst/>
          </a:prstGeom>
          <a:noFill/>
          <a:ln w="9525">
            <a:noFill/>
            <a:miter lim="800000"/>
            <a:headEnd/>
            <a:tailEnd/>
          </a:ln>
        </p:spPr>
        <p:txBody>
          <a:bodyPr>
            <a:spAutoFit/>
          </a:bodyPr>
          <a:lstStyle/>
          <a:p>
            <a:pPr marL="285750" indent="-285750" eaLnBrk="0" hangingPunct="0">
              <a:buFont typeface="Arial" panose="020B0604020202020204" pitchFamily="34" charset="0"/>
              <a:buChar char="•"/>
            </a:pPr>
            <a:r>
              <a:rPr lang="en-US" sz="1350" dirty="0">
                <a:solidFill>
                  <a:srgbClr val="000000"/>
                </a:solidFill>
                <a:latin typeface="Garamond" pitchFamily="18" charset="0"/>
              </a:rPr>
              <a:t>  We performed experiments in the following domains:</a:t>
            </a:r>
          </a:p>
          <a:p>
            <a:pPr marL="742950" lvl="1" indent="-285750" eaLnBrk="0" hangingPunct="0">
              <a:buFont typeface="Arial" panose="020B0604020202020204" pitchFamily="34" charset="0"/>
              <a:buChar char="•"/>
            </a:pPr>
            <a:r>
              <a:rPr lang="en-US" sz="1350" b="1" dirty="0">
                <a:solidFill>
                  <a:srgbClr val="000000"/>
                </a:solidFill>
                <a:latin typeface="Garamond" pitchFamily="18" charset="0"/>
              </a:rPr>
              <a:t> Bicycle </a:t>
            </a:r>
            <a:r>
              <a:rPr lang="en-US" sz="1350" b="1" dirty="0" smtClean="0">
                <a:solidFill>
                  <a:srgbClr val="000000"/>
                </a:solidFill>
                <a:latin typeface="Garamond" pitchFamily="18" charset="0"/>
              </a:rPr>
              <a:t>Balancing</a:t>
            </a:r>
          </a:p>
          <a:p>
            <a:pPr marL="742950" lvl="1" indent="-285750" eaLnBrk="0" hangingPunct="0">
              <a:buFont typeface="Arial" panose="020B0604020202020204" pitchFamily="34" charset="0"/>
              <a:buChar char="•"/>
            </a:pPr>
            <a:r>
              <a:rPr lang="en-US" sz="1350" b="1" dirty="0">
                <a:solidFill>
                  <a:srgbClr val="000000"/>
                </a:solidFill>
                <a:latin typeface="Garamond" pitchFamily="18" charset="0"/>
              </a:rPr>
              <a:t> </a:t>
            </a:r>
            <a:r>
              <a:rPr lang="en-US" sz="1350" b="1" dirty="0" smtClean="0">
                <a:solidFill>
                  <a:srgbClr val="000000"/>
                </a:solidFill>
                <a:latin typeface="Garamond" pitchFamily="18" charset="0"/>
              </a:rPr>
              <a:t>Car Driving</a:t>
            </a:r>
            <a:endParaRPr lang="en-US" sz="1350" b="1" dirty="0">
              <a:solidFill>
                <a:srgbClr val="000000"/>
              </a:solidFill>
              <a:latin typeface="Garamond" pitchFamily="18" charset="0"/>
            </a:endParaRPr>
          </a:p>
          <a:p>
            <a:pPr marL="742950" lvl="1" indent="-285750" eaLnBrk="0" hangingPunct="0">
              <a:buFont typeface="Arial" panose="020B0604020202020204" pitchFamily="34" charset="0"/>
              <a:buChar char="•"/>
            </a:pPr>
            <a:r>
              <a:rPr lang="en-US" sz="1350" b="1" dirty="0">
                <a:solidFill>
                  <a:srgbClr val="000000"/>
                </a:solidFill>
                <a:latin typeface="Garamond" pitchFamily="18" charset="0"/>
              </a:rPr>
              <a:t> Wargus</a:t>
            </a:r>
          </a:p>
          <a:p>
            <a:pPr marL="742950" lvl="1" indent="-285750" eaLnBrk="0" hangingPunct="0">
              <a:buFont typeface="Arial" panose="020B0604020202020204" pitchFamily="34" charset="0"/>
              <a:buChar char="•"/>
            </a:pPr>
            <a:r>
              <a:rPr lang="en-US" sz="1350" b="1" dirty="0">
                <a:solidFill>
                  <a:srgbClr val="000000"/>
                </a:solidFill>
                <a:latin typeface="Garamond" pitchFamily="18" charset="0"/>
              </a:rPr>
              <a:t> Cart pole</a:t>
            </a:r>
          </a:p>
          <a:p>
            <a:pPr marL="742950" lvl="1" indent="-285750" eaLnBrk="0" hangingPunct="0">
              <a:buFont typeface="Arial" panose="020B0604020202020204" pitchFamily="34" charset="0"/>
              <a:buChar char="•"/>
            </a:pPr>
            <a:r>
              <a:rPr lang="en-US" sz="1350" b="1" dirty="0">
                <a:solidFill>
                  <a:srgbClr val="000000"/>
                </a:solidFill>
                <a:latin typeface="Garamond" pitchFamily="18" charset="0"/>
              </a:rPr>
              <a:t> Structured prediction</a:t>
            </a:r>
            <a:endParaRPr lang="en-US" sz="1350" dirty="0">
              <a:solidFill>
                <a:srgbClr val="000000"/>
              </a:solidFill>
              <a:latin typeface="Garamond" pitchFamily="18" charset="0"/>
            </a:endParaRPr>
          </a:p>
        </p:txBody>
      </p:sp>
      <p:sp>
        <p:nvSpPr>
          <p:cNvPr id="6" name="TextBox 5"/>
          <p:cNvSpPr txBox="1">
            <a:spLocks noChangeArrowheads="1"/>
          </p:cNvSpPr>
          <p:nvPr/>
        </p:nvSpPr>
        <p:spPr bwMode="auto">
          <a:xfrm>
            <a:off x="1764506" y="2064678"/>
            <a:ext cx="6115050" cy="2793072"/>
          </a:xfrm>
          <a:prstGeom prst="rect">
            <a:avLst/>
          </a:prstGeom>
          <a:noFill/>
          <a:ln w="9525">
            <a:noFill/>
            <a:miter lim="800000"/>
            <a:headEnd/>
            <a:tailEnd/>
          </a:ln>
        </p:spPr>
        <p:txBody>
          <a:bodyPr>
            <a:spAutoFit/>
          </a:bodyPr>
          <a:lstStyle/>
          <a:p>
            <a:pPr marL="285750" indent="-285750" eaLnBrk="0" hangingPunct="0">
              <a:buFont typeface="Arial" panose="020B0604020202020204" pitchFamily="34" charset="0"/>
              <a:buChar char="•"/>
            </a:pPr>
            <a:r>
              <a:rPr lang="en-US" sz="1350" dirty="0">
                <a:solidFill>
                  <a:srgbClr val="000000"/>
                </a:solidFill>
                <a:latin typeface="Garamond" pitchFamily="18" charset="0"/>
              </a:rPr>
              <a:t>  We compared RAIL-DW against following baselines </a:t>
            </a:r>
            <a:r>
              <a:rPr lang="en-US" sz="1350" dirty="0" smtClean="0">
                <a:solidFill>
                  <a:srgbClr val="000000"/>
                </a:solidFill>
                <a:latin typeface="Garamond" pitchFamily="18" charset="0"/>
              </a:rPr>
              <a:t>:</a:t>
            </a:r>
          </a:p>
          <a:p>
            <a:pPr marL="742950" lvl="1" indent="-285750" eaLnBrk="0" hangingPunct="0">
              <a:buFont typeface="Arial" panose="020B0604020202020204" pitchFamily="34" charset="0"/>
              <a:buChar char="•"/>
            </a:pPr>
            <a:r>
              <a:rPr lang="en-US" sz="1350" dirty="0">
                <a:solidFill>
                  <a:srgbClr val="000000"/>
                </a:solidFill>
                <a:latin typeface="Garamond" pitchFamily="18" charset="0"/>
              </a:rPr>
              <a:t> </a:t>
            </a:r>
            <a:r>
              <a:rPr lang="en-US" sz="1350" b="1" dirty="0">
                <a:solidFill>
                  <a:srgbClr val="000000"/>
                </a:solidFill>
                <a:latin typeface="Garamond" pitchFamily="18" charset="0"/>
              </a:rPr>
              <a:t>Passive imitation learning (Passive):</a:t>
            </a:r>
          </a:p>
          <a:p>
            <a:pPr marL="1200150" lvl="2" indent="-285750" eaLnBrk="0" hangingPunct="0">
              <a:buFont typeface="Arial" panose="020B0604020202020204" pitchFamily="34" charset="0"/>
              <a:buChar char="•"/>
            </a:pPr>
            <a:r>
              <a:rPr lang="en-US" sz="1350" dirty="0">
                <a:solidFill>
                  <a:srgbClr val="000000"/>
                </a:solidFill>
                <a:latin typeface="Garamond" pitchFamily="18" charset="0"/>
              </a:rPr>
              <a:t> Simulates standard passive imitation </a:t>
            </a:r>
            <a:r>
              <a:rPr lang="en-US" sz="1350" dirty="0" smtClean="0">
                <a:solidFill>
                  <a:srgbClr val="000000"/>
                </a:solidFill>
                <a:latin typeface="Garamond" pitchFamily="18" charset="0"/>
              </a:rPr>
              <a:t>learning</a:t>
            </a:r>
          </a:p>
          <a:p>
            <a:pPr eaLnBrk="0" hangingPunct="0"/>
            <a:endParaRPr lang="en-US" sz="1350" dirty="0" smtClean="0">
              <a:solidFill>
                <a:srgbClr val="000000"/>
              </a:solidFill>
              <a:latin typeface="Garamond" pitchFamily="18" charset="0"/>
            </a:endParaRPr>
          </a:p>
          <a:p>
            <a:pPr marL="742950" lvl="1" indent="-285750" eaLnBrk="0" hangingPunct="0">
              <a:buFont typeface="Arial" panose="020B0604020202020204" pitchFamily="34" charset="0"/>
              <a:buChar char="•"/>
            </a:pPr>
            <a:r>
              <a:rPr lang="en-US" sz="1350" dirty="0" smtClean="0">
                <a:solidFill>
                  <a:srgbClr val="000000"/>
                </a:solidFill>
                <a:latin typeface="Garamond" pitchFamily="18" charset="0"/>
              </a:rPr>
              <a:t> </a:t>
            </a:r>
            <a:r>
              <a:rPr lang="en-US" sz="1350" b="1" dirty="0">
                <a:solidFill>
                  <a:srgbClr val="000000"/>
                </a:solidFill>
                <a:latin typeface="Garamond" pitchFamily="18" charset="0"/>
              </a:rPr>
              <a:t>unif-RAND: </a:t>
            </a:r>
          </a:p>
          <a:p>
            <a:pPr marL="1200150" lvl="2" indent="-285750" eaLnBrk="0" hangingPunct="0">
              <a:buFont typeface="Arial" panose="020B0604020202020204" pitchFamily="34" charset="0"/>
              <a:buChar char="•"/>
            </a:pPr>
            <a:r>
              <a:rPr lang="en-US" sz="1350" dirty="0">
                <a:solidFill>
                  <a:srgbClr val="000000"/>
                </a:solidFill>
                <a:latin typeface="Garamond" pitchFamily="18" charset="0"/>
              </a:rPr>
              <a:t> Selects states to query uniformly at </a:t>
            </a:r>
            <a:r>
              <a:rPr lang="en-US" sz="1350" dirty="0" smtClean="0">
                <a:solidFill>
                  <a:srgbClr val="000000"/>
                </a:solidFill>
                <a:latin typeface="Garamond" pitchFamily="18" charset="0"/>
              </a:rPr>
              <a:t>random</a:t>
            </a:r>
          </a:p>
          <a:p>
            <a:pPr marL="742950" lvl="1" indent="-285750" eaLnBrk="0" hangingPunct="0">
              <a:buFont typeface="Arial" panose="020B0604020202020204" pitchFamily="34" charset="0"/>
              <a:buChar char="•"/>
            </a:pPr>
            <a:endParaRPr lang="en-US" sz="1350" dirty="0" smtClean="0">
              <a:solidFill>
                <a:srgbClr val="000000"/>
              </a:solidFill>
              <a:latin typeface="Garamond" pitchFamily="18" charset="0"/>
            </a:endParaRPr>
          </a:p>
          <a:p>
            <a:pPr marL="742950" lvl="1" indent="-285750" eaLnBrk="0" hangingPunct="0">
              <a:buFont typeface="Arial" panose="020B0604020202020204" pitchFamily="34" charset="0"/>
              <a:buChar char="•"/>
            </a:pPr>
            <a:r>
              <a:rPr lang="en-US" sz="1350" dirty="0" smtClean="0">
                <a:solidFill>
                  <a:srgbClr val="000000"/>
                </a:solidFill>
                <a:latin typeface="Garamond" pitchFamily="18" charset="0"/>
              </a:rPr>
              <a:t> </a:t>
            </a:r>
            <a:r>
              <a:rPr lang="en-US" sz="1350" b="1" dirty="0" err="1">
                <a:solidFill>
                  <a:srgbClr val="000000"/>
                </a:solidFill>
                <a:latin typeface="Garamond" pitchFamily="18" charset="0"/>
              </a:rPr>
              <a:t>unif</a:t>
            </a:r>
            <a:r>
              <a:rPr lang="en-US" sz="1350" b="1" dirty="0">
                <a:solidFill>
                  <a:srgbClr val="000000"/>
                </a:solidFill>
                <a:latin typeface="Garamond" pitchFamily="18" charset="0"/>
              </a:rPr>
              <a:t>-QBC:</a:t>
            </a:r>
          </a:p>
          <a:p>
            <a:pPr marL="1200150" lvl="2" indent="-285750" eaLnBrk="0" hangingPunct="0">
              <a:buFont typeface="Arial" panose="020B0604020202020204" pitchFamily="34" charset="0"/>
              <a:buChar char="•"/>
            </a:pPr>
            <a:r>
              <a:rPr lang="en-US" sz="1350" dirty="0">
                <a:solidFill>
                  <a:srgbClr val="000000"/>
                </a:solidFill>
                <a:latin typeface="Garamond" pitchFamily="18" charset="0"/>
              </a:rPr>
              <a:t> Treats all states as </a:t>
            </a:r>
            <a:r>
              <a:rPr lang="en-US" sz="1350" dirty="0" err="1">
                <a:solidFill>
                  <a:srgbClr val="000000"/>
                </a:solidFill>
                <a:latin typeface="Garamond" pitchFamily="18" charset="0"/>
              </a:rPr>
              <a:t>i.i.d</a:t>
            </a:r>
            <a:r>
              <a:rPr lang="en-US" sz="1350" dirty="0">
                <a:solidFill>
                  <a:srgbClr val="000000"/>
                </a:solidFill>
                <a:latin typeface="Garamond" pitchFamily="18" charset="0"/>
              </a:rPr>
              <a:t>. and applies standard </a:t>
            </a:r>
            <a:r>
              <a:rPr lang="en-US" sz="1350" dirty="0" smtClean="0">
                <a:solidFill>
                  <a:srgbClr val="000000"/>
                </a:solidFill>
                <a:latin typeface="Garamond" pitchFamily="18" charset="0"/>
              </a:rPr>
              <a:t>QBC</a:t>
            </a:r>
            <a:endParaRPr lang="en-US" sz="1350" dirty="0">
              <a:solidFill>
                <a:srgbClr val="000000"/>
              </a:solidFill>
              <a:latin typeface="Garamond" pitchFamily="18" charset="0"/>
            </a:endParaRPr>
          </a:p>
          <a:p>
            <a:pPr marL="742950" lvl="1" indent="-285750" eaLnBrk="0" hangingPunct="0">
              <a:buFont typeface="Arial" panose="020B0604020202020204" pitchFamily="34" charset="0"/>
              <a:buChar char="•"/>
            </a:pPr>
            <a:endParaRPr lang="en-US" sz="1350" dirty="0">
              <a:solidFill>
                <a:srgbClr val="000000"/>
              </a:solidFill>
              <a:latin typeface="Garamond" pitchFamily="18" charset="0"/>
            </a:endParaRPr>
          </a:p>
          <a:p>
            <a:pPr marL="742950" lvl="1" indent="-285750" eaLnBrk="0" hangingPunct="0">
              <a:buFont typeface="Arial" panose="020B0604020202020204" pitchFamily="34" charset="0"/>
              <a:buChar char="•"/>
            </a:pPr>
            <a:r>
              <a:rPr lang="en-US" sz="1350" dirty="0">
                <a:solidFill>
                  <a:srgbClr val="000000"/>
                </a:solidFill>
                <a:latin typeface="Garamond" pitchFamily="18" charset="0"/>
              </a:rPr>
              <a:t> </a:t>
            </a:r>
            <a:r>
              <a:rPr lang="en-US" sz="1350" b="1" dirty="0">
                <a:solidFill>
                  <a:srgbClr val="000000"/>
                </a:solidFill>
                <a:latin typeface="Garamond" pitchFamily="18" charset="0"/>
              </a:rPr>
              <a:t>Confidence based autonomy (CBA) [</a:t>
            </a:r>
            <a:r>
              <a:rPr lang="en-US" sz="1350" b="1" dirty="0" err="1">
                <a:solidFill>
                  <a:srgbClr val="000000"/>
                </a:solidFill>
                <a:latin typeface="Garamond" pitchFamily="18" charset="0"/>
              </a:rPr>
              <a:t>Chernova</a:t>
            </a:r>
            <a:r>
              <a:rPr lang="en-US" sz="1350" b="1" dirty="0">
                <a:solidFill>
                  <a:srgbClr val="000000"/>
                </a:solidFill>
                <a:latin typeface="Garamond" pitchFamily="18" charset="0"/>
              </a:rPr>
              <a:t> &amp; </a:t>
            </a:r>
            <a:r>
              <a:rPr lang="en-US" sz="1350" b="1" dirty="0" err="1">
                <a:solidFill>
                  <a:srgbClr val="000000"/>
                </a:solidFill>
                <a:latin typeface="Garamond" pitchFamily="18" charset="0"/>
              </a:rPr>
              <a:t>Veloso</a:t>
            </a:r>
            <a:r>
              <a:rPr lang="en-US" sz="1350" b="1" dirty="0">
                <a:solidFill>
                  <a:srgbClr val="000000"/>
                </a:solidFill>
                <a:latin typeface="Garamond" pitchFamily="18" charset="0"/>
              </a:rPr>
              <a:t>, 2009]:</a:t>
            </a:r>
          </a:p>
          <a:p>
            <a:pPr marL="1200150" lvl="2" indent="-285750" eaLnBrk="0" hangingPunct="0">
              <a:buFont typeface="Arial" panose="020B0604020202020204" pitchFamily="34" charset="0"/>
              <a:buChar char="•"/>
            </a:pPr>
            <a:r>
              <a:rPr lang="en-US" sz="1350" dirty="0">
                <a:solidFill>
                  <a:srgbClr val="000000"/>
                </a:solidFill>
                <a:latin typeface="Garamond" pitchFamily="18" charset="0"/>
              </a:rPr>
              <a:t> Query the teacher if confidence &lt; threshold (automatically computed)</a:t>
            </a:r>
          </a:p>
          <a:p>
            <a:pPr marL="1200150" lvl="2" indent="-285750" eaLnBrk="0" hangingPunct="0">
              <a:buFont typeface="Arial" panose="020B0604020202020204" pitchFamily="34" charset="0"/>
              <a:buChar char="•"/>
            </a:pPr>
            <a:r>
              <a:rPr lang="en-US" sz="1350" dirty="0">
                <a:solidFill>
                  <a:srgbClr val="000000"/>
                </a:solidFill>
                <a:latin typeface="Garamond" pitchFamily="18" charset="0"/>
              </a:rPr>
              <a:t> Performance can be quite sensitive to threshold adjustment</a:t>
            </a:r>
          </a:p>
        </p:txBody>
      </p:sp>
      <p:sp>
        <p:nvSpPr>
          <p:cNvPr id="8" name="Oval 7"/>
          <p:cNvSpPr/>
          <p:nvPr/>
        </p:nvSpPr>
        <p:spPr>
          <a:xfrm>
            <a:off x="1981200" y="853018"/>
            <a:ext cx="2590800" cy="5164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13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linds(horizontal)">
                                      <p:cBhvr>
                                        <p:cTn id="20" dur="500"/>
                                        <p:tgtEl>
                                          <p:spTgt spid="6">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linds(horizontal)">
                                      <p:cBhvr>
                                        <p:cTn id="23" dur="5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blinds(horizontal)">
                                      <p:cBhvr>
                                        <p:cTn id="28" dur="500"/>
                                        <p:tgtEl>
                                          <p:spTgt spid="6">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blinds(horizontal)">
                                      <p:cBhvr>
                                        <p:cTn id="31" dur="500"/>
                                        <p:tgtEl>
                                          <p:spTgt spid="6">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blinds(horizontal)">
                                      <p:cBhvr>
                                        <p:cTn id="36" dur="500"/>
                                        <p:tgtEl>
                                          <p:spTgt spid="6">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blinds(horizontal)">
                                      <p:cBhvr>
                                        <p:cTn id="39" dur="500"/>
                                        <p:tgtEl>
                                          <p:spTgt spid="6">
                                            <p:txEl>
                                              <p:pRg st="11" end="1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6">
                                            <p:txEl>
                                              <p:pRg st="12" end="12"/>
                                            </p:txEl>
                                          </p:spTgt>
                                        </p:tgtEl>
                                        <p:attrNameLst>
                                          <p:attrName>style.visibility</p:attrName>
                                        </p:attrNameLst>
                                      </p:cBhvr>
                                      <p:to>
                                        <p:strVal val="visible"/>
                                      </p:to>
                                    </p:set>
                                    <p:animEffect transition="in" filter="blinds(horizontal)">
                                      <p:cBhvr>
                                        <p:cTn id="42" dur="500"/>
                                        <p:tgtEl>
                                          <p:spTgt spid="6">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print"/>
          <a:srcRect/>
          <a:stretch>
            <a:fillRect/>
          </a:stretch>
        </p:blipFill>
        <p:spPr bwMode="auto">
          <a:xfrm>
            <a:off x="569306" y="2217131"/>
            <a:ext cx="1877915" cy="22288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172228" y="2274281"/>
            <a:ext cx="2409825" cy="2202468"/>
          </a:xfrm>
          <a:prstGeom prst="rect">
            <a:avLst/>
          </a:prstGeom>
          <a:noFill/>
          <a:ln w="9525">
            <a:noFill/>
            <a:miter lim="800000"/>
            <a:headEnd/>
            <a:tailEnd/>
          </a:ln>
        </p:spPr>
      </p:pic>
      <p:sp>
        <p:nvSpPr>
          <p:cNvPr id="22" name="Down Arrow 21"/>
          <p:cNvSpPr/>
          <p:nvPr/>
        </p:nvSpPr>
        <p:spPr>
          <a:xfrm rot="16200000">
            <a:off x="4133850" y="1142999"/>
            <a:ext cx="342900" cy="342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285750"/>
            <a:ext cx="9144000" cy="892552"/>
          </a:xfrm>
          <a:prstGeom prst="rect">
            <a:avLst/>
          </a:prstGeom>
        </p:spPr>
        <p:txBody>
          <a:bodyPr wrap="square">
            <a:spAutoFit/>
          </a:bodyPr>
          <a:lstStyle/>
          <a:p>
            <a:pPr lvl="1" eaLnBrk="1" hangingPunct="1"/>
            <a:r>
              <a:rPr lang="en-US" b="1" u="sng" dirty="0" smtClean="0"/>
              <a:t>Autonomous Planning</a:t>
            </a:r>
            <a:r>
              <a:rPr lang="en-US" b="1" dirty="0" smtClean="0"/>
              <a:t>: </a:t>
            </a:r>
            <a:r>
              <a:rPr lang="en-US" dirty="0" smtClean="0"/>
              <a:t>teacher simply provides task description in some formal language</a:t>
            </a:r>
            <a:r>
              <a:rPr lang="en-US" sz="2800" dirty="0"/>
              <a:t> </a:t>
            </a:r>
            <a:r>
              <a:rPr lang="en-US" dirty="0"/>
              <a:t>(e.g. PDDL)</a:t>
            </a:r>
            <a:endParaRPr lang="en-US" sz="2800" dirty="0" smtClean="0"/>
          </a:p>
        </p:txBody>
      </p:sp>
      <p:sp>
        <p:nvSpPr>
          <p:cNvPr id="12" name="TextBox 11"/>
          <p:cNvSpPr txBox="1"/>
          <p:nvPr/>
        </p:nvSpPr>
        <p:spPr>
          <a:xfrm>
            <a:off x="381000" y="5234297"/>
            <a:ext cx="269626" cy="461665"/>
          </a:xfrm>
          <a:prstGeom prst="rect">
            <a:avLst/>
          </a:prstGeom>
          <a:noFill/>
        </p:spPr>
        <p:txBody>
          <a:bodyPr wrap="none" rtlCol="0">
            <a:spAutoFit/>
          </a:bodyPr>
          <a:lstStyle/>
          <a:p>
            <a:r>
              <a:rPr lang="en-US" b="1" dirty="0" smtClean="0"/>
              <a:t> </a:t>
            </a:r>
            <a:endParaRPr lang="en-US" b="1" dirty="0"/>
          </a:p>
        </p:txBody>
      </p:sp>
      <p:sp>
        <p:nvSpPr>
          <p:cNvPr id="2" name="Oval Callout 1"/>
          <p:cNvSpPr/>
          <p:nvPr/>
        </p:nvSpPr>
        <p:spPr>
          <a:xfrm>
            <a:off x="2837792" y="3105150"/>
            <a:ext cx="3105808" cy="1219198"/>
          </a:xfrm>
          <a:prstGeom prst="wedgeEllipseCallout">
            <a:avLst>
              <a:gd name="adj1" fmla="val -88266"/>
              <a:gd name="adj2" fmla="val -745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smtClean="0"/>
              <a:t>Here are the rules of chess ….</a:t>
            </a:r>
            <a:endParaRPr lang="en-US" sz="1800" dirty="0"/>
          </a:p>
          <a:p>
            <a:pPr algn="ctr"/>
            <a:r>
              <a:rPr lang="en-US" sz="1800" dirty="0" smtClean="0"/>
              <a:t/>
            </a:r>
            <a:br>
              <a:rPr lang="en-US" sz="1800" dirty="0" smtClean="0"/>
            </a:br>
            <a:r>
              <a:rPr lang="en-US" sz="1800" dirty="0" smtClean="0"/>
              <a:t>Go figure it out.</a:t>
            </a:r>
          </a:p>
        </p:txBody>
      </p:sp>
    </p:spTree>
    <p:custDataLst>
      <p:tags r:id="rId1"/>
    </p:custDataLst>
    <p:extLst>
      <p:ext uri="{BB962C8B-B14F-4D97-AF65-F5344CB8AC3E}">
        <p14:creationId xmlns:p14="http://schemas.microsoft.com/office/powerpoint/2010/main" val="1293587995"/>
      </p:ext>
    </p:extLst>
  </p:cSld>
  <p:clrMapOvr>
    <a:masterClrMapping/>
  </p:clrMapOvr>
  <p:transition advTm="13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a:xfrm>
            <a:off x="228600" y="84483"/>
            <a:ext cx="8763000" cy="514350"/>
          </a:xfrm>
          <a:prstGeom prst="rect">
            <a:avLst/>
          </a:prstGeom>
          <a:ln>
            <a:noFill/>
          </a:ln>
        </p:spPr>
        <p:txBody>
          <a:bodyPr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Simulated Bicycle Balancing</a:t>
            </a:r>
          </a:p>
        </p:txBody>
      </p:sp>
      <p:sp>
        <p:nvSpPr>
          <p:cNvPr id="9" name="TextBox 8"/>
          <p:cNvSpPr txBox="1">
            <a:spLocks noChangeArrowheads="1"/>
          </p:cNvSpPr>
          <p:nvPr/>
        </p:nvSpPr>
        <p:spPr bwMode="auto">
          <a:xfrm>
            <a:off x="533400" y="3143270"/>
            <a:ext cx="8153400" cy="2031325"/>
          </a:xfrm>
          <a:prstGeom prst="rect">
            <a:avLst/>
          </a:prstGeom>
          <a:noFill/>
          <a:ln w="9525">
            <a:noFill/>
            <a:miter lim="800000"/>
            <a:headEnd/>
            <a:tailEnd/>
          </a:ln>
        </p:spPr>
        <p:txBody>
          <a:bodyPr>
            <a:spAutoFit/>
          </a:bodyPr>
          <a:lstStyle/>
          <a:p>
            <a:pPr lvl="1" eaLnBrk="0" hangingPunct="0">
              <a:buFont typeface="Arial" pitchFamily="34" charset="0"/>
              <a:buChar char="•"/>
              <a:defRPr/>
            </a:pPr>
            <a:r>
              <a:rPr lang="en-US" sz="1800" dirty="0">
                <a:solidFill>
                  <a:prstClr val="black"/>
                </a:solidFill>
                <a:latin typeface="Garamond" pitchFamily="18" charset="0"/>
                <a:ea typeface="+mn-ea"/>
                <a:cs typeface="Arial" charset="0"/>
              </a:rPr>
              <a:t> Goal is to balance a moving bike for 1000 time steps</a:t>
            </a:r>
          </a:p>
          <a:p>
            <a:pPr lvl="1" eaLnBrk="0" hangingPunct="0">
              <a:buFont typeface="Arial" pitchFamily="34" charset="0"/>
              <a:buChar char="•"/>
              <a:defRPr/>
            </a:pPr>
            <a:r>
              <a:rPr lang="en-US" sz="1800" dirty="0">
                <a:solidFill>
                  <a:prstClr val="black"/>
                </a:solidFill>
                <a:latin typeface="Garamond" pitchFamily="18" charset="0"/>
                <a:ea typeface="+mn-ea"/>
                <a:cs typeface="Arial" charset="0"/>
              </a:rPr>
              <a:t> State is described using variables measuring various angles, angular velocity and position of the bike</a:t>
            </a:r>
          </a:p>
          <a:p>
            <a:pPr lvl="1" eaLnBrk="0" hangingPunct="0">
              <a:buFont typeface="Arial" pitchFamily="34" charset="0"/>
              <a:buChar char="•"/>
              <a:defRPr/>
            </a:pPr>
            <a:r>
              <a:rPr lang="en-US" sz="1800" dirty="0">
                <a:solidFill>
                  <a:prstClr val="black"/>
                </a:solidFill>
                <a:latin typeface="Garamond" pitchFamily="18" charset="0"/>
                <a:ea typeface="+mn-ea"/>
                <a:cs typeface="Arial" charset="0"/>
              </a:rPr>
              <a:t> Five actions each specifying a particular handle-bar torque and rider </a:t>
            </a:r>
            <a:r>
              <a:rPr lang="en-US" sz="1800" dirty="0" smtClean="0">
                <a:solidFill>
                  <a:prstClr val="black"/>
                </a:solidFill>
                <a:latin typeface="Garamond" pitchFamily="18" charset="0"/>
                <a:ea typeface="+mn-ea"/>
                <a:cs typeface="Arial" charset="0"/>
              </a:rPr>
              <a:t>displacement</a:t>
            </a:r>
            <a:endParaRPr lang="en-US" sz="1800" dirty="0">
              <a:solidFill>
                <a:prstClr val="black"/>
              </a:solidFill>
              <a:latin typeface="Garamond" pitchFamily="18" charset="0"/>
              <a:ea typeface="+mn-ea"/>
              <a:cs typeface="Arial" charset="0"/>
            </a:endParaRPr>
          </a:p>
          <a:p>
            <a:pPr lvl="1" eaLnBrk="0" hangingPunct="0">
              <a:buFont typeface="Wingdings" pitchFamily="2" charset="2"/>
              <a:buChar char="q"/>
              <a:defRPr/>
            </a:pPr>
            <a:endParaRPr lang="en-US" sz="1800" dirty="0">
              <a:solidFill>
                <a:prstClr val="black"/>
              </a:solidFill>
              <a:latin typeface="Garamond" pitchFamily="18" charset="0"/>
              <a:ea typeface="+mn-ea"/>
              <a:cs typeface="Arial" charset="0"/>
            </a:endParaRPr>
          </a:p>
          <a:p>
            <a:pPr lvl="1" eaLnBrk="0" hangingPunct="0">
              <a:buFont typeface="Wingdings" pitchFamily="2" charset="2"/>
              <a:buChar char="q"/>
              <a:defRPr/>
            </a:pPr>
            <a:endParaRPr lang="en-US" sz="1800" dirty="0">
              <a:solidFill>
                <a:prstClr val="black"/>
              </a:solidFill>
              <a:latin typeface="Garamond" pitchFamily="18" charset="0"/>
              <a:ea typeface="+mn-ea"/>
              <a:cs typeface="Arial" charset="0"/>
            </a:endParaRPr>
          </a:p>
          <a:p>
            <a:pPr lvl="1" eaLnBrk="0" hangingPunct="0">
              <a:buFont typeface="Wingdings" pitchFamily="2" charset="2"/>
              <a:buChar char="q"/>
              <a:defRPr/>
            </a:pPr>
            <a:endParaRPr lang="en-US" sz="1800" dirty="0">
              <a:solidFill>
                <a:prstClr val="black"/>
              </a:solidFill>
              <a:latin typeface="Garamond" pitchFamily="18" charset="0"/>
              <a:ea typeface="+mn-ea"/>
              <a:cs typeface="Arial" charset="0"/>
            </a:endParaRPr>
          </a:p>
        </p:txBody>
      </p:sp>
      <p:pic>
        <p:nvPicPr>
          <p:cNvPr id="38915" name="Picture 2"/>
          <p:cNvPicPr>
            <a:picLocks noChangeAspect="1" noChangeArrowheads="1"/>
          </p:cNvPicPr>
          <p:nvPr/>
        </p:nvPicPr>
        <p:blipFill>
          <a:blip r:embed="rId2"/>
          <a:srcRect/>
          <a:stretch>
            <a:fillRect/>
          </a:stretch>
        </p:blipFill>
        <p:spPr bwMode="auto">
          <a:xfrm>
            <a:off x="2678113" y="748918"/>
            <a:ext cx="3865562" cy="2196703"/>
          </a:xfrm>
          <a:prstGeom prst="rect">
            <a:avLst/>
          </a:prstGeom>
          <a:noFill/>
          <a:ln w="9525">
            <a:noFill/>
            <a:miter lim="800000"/>
            <a:headEnd/>
            <a:tailEnd/>
          </a:ln>
        </p:spPr>
      </p:pic>
    </p:spTree>
    <p:extLst>
      <p:ext uri="{BB962C8B-B14F-4D97-AF65-F5344CB8AC3E}">
        <p14:creationId xmlns:p14="http://schemas.microsoft.com/office/powerpoint/2010/main" val="3255731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28600" y="-75744"/>
            <a:ext cx="8763000" cy="514350"/>
          </a:xfrm>
          <a:prstGeom prst="rect">
            <a:avLst/>
          </a:prstGeom>
          <a:ln>
            <a:noFill/>
          </a:ln>
        </p:spPr>
        <p:txBody>
          <a:bodyPr lIns="0" tIns="0" rIns="18288" bIns="0" anchor="b">
            <a:normAutofit fontScale="77500" lnSpcReduction="2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Simulated Bicycle </a:t>
            </a:r>
            <a:r>
              <a:rPr lang="en-US" sz="40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Balancing (simulated teacher)</a:t>
            </a:r>
            <a:endPar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60" y="609600"/>
            <a:ext cx="5367528" cy="4163068"/>
          </a:xfrm>
          <a:prstGeom prst="rect">
            <a:avLst/>
          </a:prstGeom>
        </p:spPr>
      </p:pic>
    </p:spTree>
    <p:extLst>
      <p:ext uri="{BB962C8B-B14F-4D97-AF65-F5344CB8AC3E}">
        <p14:creationId xmlns:p14="http://schemas.microsoft.com/office/powerpoint/2010/main" val="2598375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28600" y="-75744"/>
            <a:ext cx="8763000" cy="514350"/>
          </a:xfrm>
          <a:prstGeom prst="rect">
            <a:avLst/>
          </a:prstGeom>
          <a:ln>
            <a:noFill/>
          </a:ln>
        </p:spPr>
        <p:txBody>
          <a:bodyPr lIns="0" tIns="0" rIns="18288" bIns="0" anchor="b">
            <a:normAutofit fontScale="77500" lnSpcReduction="2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Simulated Bicycle </a:t>
            </a:r>
            <a:r>
              <a:rPr lang="en-US" sz="40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Balancing (simulated teacher)</a:t>
            </a:r>
            <a:endPar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60" y="605790"/>
            <a:ext cx="5353847" cy="4160520"/>
          </a:xfrm>
          <a:prstGeom prst="rect">
            <a:avLst/>
          </a:prstGeom>
        </p:spPr>
      </p:pic>
    </p:spTree>
    <p:extLst>
      <p:ext uri="{BB962C8B-B14F-4D97-AF65-F5344CB8AC3E}">
        <p14:creationId xmlns:p14="http://schemas.microsoft.com/office/powerpoint/2010/main" val="18788956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28600" y="-75744"/>
            <a:ext cx="8763000" cy="514350"/>
          </a:xfrm>
          <a:prstGeom prst="rect">
            <a:avLst/>
          </a:prstGeom>
          <a:ln>
            <a:noFill/>
          </a:ln>
        </p:spPr>
        <p:txBody>
          <a:bodyPr lIns="0" tIns="0" rIns="18288" bIns="0" anchor="b">
            <a:normAutofit fontScale="77500" lnSpcReduction="2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Simulated Bicycle </a:t>
            </a:r>
            <a:r>
              <a:rPr lang="en-US" sz="40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Balancing (simulated teacher)</a:t>
            </a:r>
            <a:endPar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60" y="598170"/>
            <a:ext cx="5333176" cy="4160520"/>
          </a:xfrm>
          <a:prstGeom prst="rect">
            <a:avLst/>
          </a:prstGeom>
        </p:spPr>
      </p:pic>
    </p:spTree>
    <p:extLst>
      <p:ext uri="{BB962C8B-B14F-4D97-AF65-F5344CB8AC3E}">
        <p14:creationId xmlns:p14="http://schemas.microsoft.com/office/powerpoint/2010/main" val="1001739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28600" y="-75744"/>
            <a:ext cx="8763000" cy="514350"/>
          </a:xfrm>
          <a:prstGeom prst="rect">
            <a:avLst/>
          </a:prstGeom>
          <a:ln>
            <a:noFill/>
          </a:ln>
        </p:spPr>
        <p:txBody>
          <a:bodyPr lIns="0" tIns="0" rIns="18288" bIns="0" anchor="b">
            <a:normAutofit fontScale="77500" lnSpcReduction="2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Simulated Bicycle </a:t>
            </a:r>
            <a:r>
              <a:rPr lang="en-US" sz="40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Balancing (simulated teacher)</a:t>
            </a:r>
            <a:endPar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60" y="605790"/>
            <a:ext cx="5353847" cy="4160520"/>
          </a:xfrm>
          <a:prstGeom prst="rect">
            <a:avLst/>
          </a:prstGeom>
        </p:spPr>
      </p:pic>
    </p:spTree>
    <p:extLst>
      <p:ext uri="{BB962C8B-B14F-4D97-AF65-F5344CB8AC3E}">
        <p14:creationId xmlns:p14="http://schemas.microsoft.com/office/powerpoint/2010/main" val="4159230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28600" y="-75744"/>
            <a:ext cx="8763000" cy="514350"/>
          </a:xfrm>
          <a:prstGeom prst="rect">
            <a:avLst/>
          </a:prstGeom>
          <a:ln>
            <a:noFill/>
          </a:ln>
        </p:spPr>
        <p:txBody>
          <a:bodyPr lIns="0" tIns="0" rIns="18288" bIns="0" anchor="b">
            <a:normAutofit fontScale="77500" lnSpcReduction="2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Simulated Bicycle </a:t>
            </a:r>
            <a:r>
              <a:rPr lang="en-US" sz="40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Balancing (simulated teacher)</a:t>
            </a:r>
            <a:endPar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780" y="601980"/>
            <a:ext cx="5327397" cy="4160520"/>
          </a:xfrm>
          <a:prstGeom prst="rect">
            <a:avLst/>
          </a:prstGeom>
        </p:spPr>
      </p:pic>
      <p:grpSp>
        <p:nvGrpSpPr>
          <p:cNvPr id="5" name="Group 4"/>
          <p:cNvGrpSpPr/>
          <p:nvPr/>
        </p:nvGrpSpPr>
        <p:grpSpPr>
          <a:xfrm>
            <a:off x="2675645" y="819150"/>
            <a:ext cx="1143000" cy="634998"/>
            <a:chOff x="2133600" y="946152"/>
            <a:chExt cx="1143000" cy="634998"/>
          </a:xfrm>
        </p:grpSpPr>
        <p:cxnSp>
          <p:nvCxnSpPr>
            <p:cNvPr id="7" name="Straight Arrow Connector 6"/>
            <p:cNvCxnSpPr/>
            <p:nvPr/>
          </p:nvCxnSpPr>
          <p:spPr bwMode="auto">
            <a:xfrm>
              <a:off x="2743200" y="1200150"/>
              <a:ext cx="533400" cy="381000"/>
            </a:xfrm>
            <a:prstGeom prst="straightConnector1">
              <a:avLst/>
            </a:prstGeom>
            <a:solidFill>
              <a:srgbClr val="FFD7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133600" y="946152"/>
              <a:ext cx="942887" cy="307777"/>
            </a:xfrm>
            <a:prstGeom prst="rect">
              <a:avLst/>
            </a:prstGeom>
            <a:noFill/>
          </p:spPr>
          <p:txBody>
            <a:bodyPr wrap="none" rtlCol="0">
              <a:spAutoFit/>
            </a:bodyPr>
            <a:lstStyle/>
            <a:p>
              <a:r>
                <a:rPr lang="en-US" sz="1400" dirty="0" smtClean="0"/>
                <a:t>RAIL-DW</a:t>
              </a:r>
              <a:endParaRPr lang="en-US" sz="1400" dirty="0"/>
            </a:p>
          </p:txBody>
        </p:sp>
      </p:grpSp>
      <p:grpSp>
        <p:nvGrpSpPr>
          <p:cNvPr id="9" name="Group 8"/>
          <p:cNvGrpSpPr/>
          <p:nvPr/>
        </p:nvGrpSpPr>
        <p:grpSpPr>
          <a:xfrm>
            <a:off x="4352045" y="2114781"/>
            <a:ext cx="829555" cy="553422"/>
            <a:chOff x="4191000" y="2571750"/>
            <a:chExt cx="829555" cy="553422"/>
          </a:xfrm>
        </p:grpSpPr>
        <p:cxnSp>
          <p:nvCxnSpPr>
            <p:cNvPr id="10" name="Straight Arrow Connector 9"/>
            <p:cNvCxnSpPr/>
            <p:nvPr/>
          </p:nvCxnSpPr>
          <p:spPr bwMode="auto">
            <a:xfrm flipH="1" flipV="1">
              <a:off x="4191000" y="2571750"/>
              <a:ext cx="304800" cy="304800"/>
            </a:xfrm>
            <a:prstGeom prst="straightConnector1">
              <a:avLst/>
            </a:prstGeom>
            <a:solidFill>
              <a:srgbClr val="FFD7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4207512" y="2817395"/>
              <a:ext cx="813043" cy="307777"/>
            </a:xfrm>
            <a:prstGeom prst="rect">
              <a:avLst/>
            </a:prstGeom>
            <a:noFill/>
          </p:spPr>
          <p:txBody>
            <a:bodyPr wrap="none" rtlCol="0">
              <a:spAutoFit/>
            </a:bodyPr>
            <a:lstStyle/>
            <a:p>
              <a:r>
                <a:rPr lang="en-US" sz="1400" dirty="0" smtClean="0"/>
                <a:t>Passive</a:t>
              </a:r>
              <a:endParaRPr lang="en-US" sz="1600" dirty="0"/>
            </a:p>
          </p:txBody>
        </p:sp>
      </p:grpSp>
    </p:spTree>
    <p:extLst>
      <p:ext uri="{BB962C8B-B14F-4D97-AF65-F5344CB8AC3E}">
        <p14:creationId xmlns:p14="http://schemas.microsoft.com/office/powerpoint/2010/main" val="10220068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28600" y="84483"/>
            <a:ext cx="8763000" cy="514350"/>
          </a:xfrm>
          <a:prstGeom prst="rect">
            <a:avLst/>
          </a:prstGeom>
          <a:ln>
            <a:noFill/>
          </a:ln>
        </p:spPr>
        <p:txBody>
          <a:bodyPr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Simulated </a:t>
            </a:r>
            <a:r>
              <a:rPr lang="en-US" sz="40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Car Driving</a:t>
            </a:r>
            <a:endParaRPr lang="en-US" sz="40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endParaRPr>
          </a:p>
        </p:txBody>
      </p:sp>
      <p:sp>
        <p:nvSpPr>
          <p:cNvPr id="9" name="TextBox 8"/>
          <p:cNvSpPr txBox="1">
            <a:spLocks noChangeArrowheads="1"/>
          </p:cNvSpPr>
          <p:nvPr/>
        </p:nvSpPr>
        <p:spPr bwMode="auto">
          <a:xfrm>
            <a:off x="533400" y="3332024"/>
            <a:ext cx="8153400" cy="1754326"/>
          </a:xfrm>
          <a:prstGeom prst="rect">
            <a:avLst/>
          </a:prstGeom>
          <a:noFill/>
          <a:ln w="9525">
            <a:noFill/>
            <a:miter lim="800000"/>
            <a:headEnd/>
            <a:tailEnd/>
          </a:ln>
        </p:spPr>
        <p:txBody>
          <a:bodyPr>
            <a:spAutoFit/>
          </a:bodyPr>
          <a:lstStyle/>
          <a:p>
            <a:pPr lvl="1" eaLnBrk="0" hangingPunct="0">
              <a:buFont typeface="Arial" pitchFamily="34" charset="0"/>
              <a:buChar char="•"/>
              <a:defRPr/>
            </a:pPr>
            <a:r>
              <a:rPr lang="en-US" sz="1800" dirty="0">
                <a:solidFill>
                  <a:prstClr val="black"/>
                </a:solidFill>
                <a:latin typeface="Garamond" pitchFamily="18" charset="0"/>
                <a:ea typeface="+mn-ea"/>
                <a:cs typeface="Arial" charset="0"/>
              </a:rPr>
              <a:t> Goal is to </a:t>
            </a:r>
            <a:r>
              <a:rPr lang="en-US" sz="1800" dirty="0" smtClean="0">
                <a:solidFill>
                  <a:prstClr val="black"/>
                </a:solidFill>
                <a:latin typeface="Garamond" pitchFamily="18" charset="0"/>
                <a:ea typeface="+mn-ea"/>
                <a:cs typeface="Arial" charset="0"/>
              </a:rPr>
              <a:t>navigate a car on a 5-lane highway for </a:t>
            </a:r>
            <a:r>
              <a:rPr lang="en-US" sz="1800" dirty="0">
                <a:solidFill>
                  <a:prstClr val="black"/>
                </a:solidFill>
                <a:latin typeface="Garamond" pitchFamily="18" charset="0"/>
                <a:ea typeface="+mn-ea"/>
                <a:cs typeface="Arial" charset="0"/>
              </a:rPr>
              <a:t>1000 time steps</a:t>
            </a:r>
          </a:p>
          <a:p>
            <a:pPr lvl="1" eaLnBrk="0" hangingPunct="0">
              <a:buFont typeface="Arial" pitchFamily="34" charset="0"/>
              <a:buChar char="•"/>
              <a:defRPr/>
            </a:pPr>
            <a:r>
              <a:rPr lang="en-US" sz="1800" dirty="0">
                <a:solidFill>
                  <a:prstClr val="black"/>
                </a:solidFill>
                <a:latin typeface="Garamond" pitchFamily="18" charset="0"/>
                <a:ea typeface="+mn-ea"/>
                <a:cs typeface="Arial" charset="0"/>
              </a:rPr>
              <a:t> State is described </a:t>
            </a:r>
            <a:r>
              <a:rPr lang="en-US" sz="1800" dirty="0" smtClean="0">
                <a:solidFill>
                  <a:prstClr val="black"/>
                </a:solidFill>
                <a:latin typeface="Garamond" pitchFamily="18" charset="0"/>
                <a:ea typeface="+mn-ea"/>
                <a:cs typeface="Arial" charset="0"/>
              </a:rPr>
              <a:t>using various binary features that specify:</a:t>
            </a:r>
          </a:p>
          <a:p>
            <a:pPr lvl="2" eaLnBrk="0" hangingPunct="0">
              <a:buFont typeface="Arial" pitchFamily="34" charset="0"/>
              <a:buChar char="•"/>
              <a:defRPr/>
            </a:pPr>
            <a:r>
              <a:rPr lang="en-US" sz="1800" dirty="0" smtClean="0">
                <a:solidFill>
                  <a:prstClr val="black"/>
                </a:solidFill>
                <a:latin typeface="Garamond" pitchFamily="18" charset="0"/>
                <a:ea typeface="+mn-ea"/>
                <a:cs typeface="Arial" charset="0"/>
              </a:rPr>
              <a:t> Car’s current lane</a:t>
            </a:r>
          </a:p>
          <a:p>
            <a:pPr lvl="2" eaLnBrk="0" hangingPunct="0">
              <a:buFont typeface="Arial" pitchFamily="34" charset="0"/>
              <a:buChar char="•"/>
              <a:defRPr/>
            </a:pPr>
            <a:r>
              <a:rPr lang="en-US" sz="1800" dirty="0" smtClean="0">
                <a:solidFill>
                  <a:prstClr val="black"/>
                </a:solidFill>
                <a:latin typeface="Garamond" pitchFamily="18" charset="0"/>
                <a:ea typeface="+mn-ea"/>
                <a:cs typeface="Arial" charset="0"/>
              </a:rPr>
              <a:t> Whether car is colliding, tailgating or trailing another car</a:t>
            </a:r>
          </a:p>
          <a:p>
            <a:pPr lvl="2" eaLnBrk="0" hangingPunct="0">
              <a:buFont typeface="Arial" pitchFamily="34" charset="0"/>
              <a:buChar char="•"/>
              <a:defRPr/>
            </a:pPr>
            <a:r>
              <a:rPr lang="en-US" sz="1800" dirty="0" smtClean="0">
                <a:solidFill>
                  <a:prstClr val="black"/>
                </a:solidFill>
                <a:latin typeface="Garamond" pitchFamily="18" charset="0"/>
                <a:ea typeface="+mn-ea"/>
                <a:cs typeface="Arial" charset="0"/>
              </a:rPr>
              <a:t> Whether car will collide with another car in near future (gives view of traffic)</a:t>
            </a:r>
            <a:endParaRPr lang="en-US" sz="1800" dirty="0">
              <a:solidFill>
                <a:prstClr val="black"/>
              </a:solidFill>
              <a:latin typeface="Garamond" pitchFamily="18" charset="0"/>
              <a:ea typeface="+mn-ea"/>
              <a:cs typeface="Arial" charset="0"/>
            </a:endParaRPr>
          </a:p>
          <a:p>
            <a:pPr lvl="1" eaLnBrk="0" hangingPunct="0">
              <a:buFont typeface="Arial" pitchFamily="34" charset="0"/>
              <a:buChar char="•"/>
              <a:defRPr/>
            </a:pPr>
            <a:r>
              <a:rPr lang="en-US" sz="1800" dirty="0">
                <a:solidFill>
                  <a:prstClr val="black"/>
                </a:solidFill>
                <a:latin typeface="Garamond" pitchFamily="18" charset="0"/>
                <a:ea typeface="+mn-ea"/>
                <a:cs typeface="Arial" charset="0"/>
              </a:rPr>
              <a:t> </a:t>
            </a:r>
            <a:r>
              <a:rPr lang="en-US" sz="1800" dirty="0" smtClean="0">
                <a:solidFill>
                  <a:prstClr val="black"/>
                </a:solidFill>
                <a:latin typeface="Garamond" pitchFamily="18" charset="0"/>
                <a:ea typeface="+mn-ea"/>
                <a:cs typeface="Arial" charset="0"/>
              </a:rPr>
              <a:t>Three actions: Left, Right, Stay</a:t>
            </a:r>
            <a:endParaRPr lang="en-US" sz="1800" dirty="0">
              <a:solidFill>
                <a:prstClr val="black"/>
              </a:solidFill>
              <a:latin typeface="Garamond" pitchFamily="18" charset="0"/>
              <a:ea typeface="+mn-ea"/>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1" y="1428750"/>
            <a:ext cx="2666999" cy="1080476"/>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29051381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28600" y="-75744"/>
            <a:ext cx="8763000" cy="514350"/>
          </a:xfrm>
          <a:prstGeom prst="rect">
            <a:avLst/>
          </a:prstGeom>
          <a:ln>
            <a:noFill/>
          </a:ln>
        </p:spPr>
        <p:txBody>
          <a:bodyPr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28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cs typeface="Arial" charset="0"/>
              </a:rPr>
              <a:t>Simulated Car </a:t>
            </a:r>
            <a:r>
              <a:rPr lang="en-US" sz="28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cs typeface="Arial" charset="0"/>
              </a:rPr>
              <a:t>Driving</a:t>
            </a:r>
            <a:r>
              <a:rPr lang="en-US" sz="28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rPr>
              <a:t> (simulated teacher)</a:t>
            </a:r>
            <a:endParaRPr lang="en-US" sz="28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601980"/>
            <a:ext cx="5103307" cy="4187952"/>
          </a:xfrm>
          <a:prstGeom prst="rect">
            <a:avLst/>
          </a:prstGeom>
        </p:spPr>
      </p:pic>
      <p:grpSp>
        <p:nvGrpSpPr>
          <p:cNvPr id="19" name="Group 18"/>
          <p:cNvGrpSpPr/>
          <p:nvPr/>
        </p:nvGrpSpPr>
        <p:grpSpPr>
          <a:xfrm>
            <a:off x="1621451" y="1327150"/>
            <a:ext cx="1301480" cy="568328"/>
            <a:chOff x="1975120" y="1012822"/>
            <a:chExt cx="1301480" cy="568328"/>
          </a:xfrm>
        </p:grpSpPr>
        <p:cxnSp>
          <p:nvCxnSpPr>
            <p:cNvPr id="20" name="Straight Arrow Connector 19"/>
            <p:cNvCxnSpPr/>
            <p:nvPr/>
          </p:nvCxnSpPr>
          <p:spPr bwMode="auto">
            <a:xfrm>
              <a:off x="2743200" y="1200150"/>
              <a:ext cx="533400" cy="381000"/>
            </a:xfrm>
            <a:prstGeom prst="straightConnector1">
              <a:avLst/>
            </a:prstGeom>
            <a:solidFill>
              <a:srgbClr val="FFD7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1975120" y="1012822"/>
              <a:ext cx="833883" cy="276999"/>
            </a:xfrm>
            <a:prstGeom prst="rect">
              <a:avLst/>
            </a:prstGeom>
            <a:noFill/>
          </p:spPr>
          <p:txBody>
            <a:bodyPr wrap="none" rtlCol="0">
              <a:spAutoFit/>
            </a:bodyPr>
            <a:lstStyle/>
            <a:p>
              <a:r>
                <a:rPr lang="en-US" sz="1200" dirty="0" smtClean="0"/>
                <a:t>RAIL-DW</a:t>
              </a:r>
              <a:endParaRPr lang="en-US" sz="1400" dirty="0"/>
            </a:p>
          </p:txBody>
        </p:sp>
      </p:grpSp>
      <p:grpSp>
        <p:nvGrpSpPr>
          <p:cNvPr id="22" name="Group 21"/>
          <p:cNvGrpSpPr/>
          <p:nvPr/>
        </p:nvGrpSpPr>
        <p:grpSpPr>
          <a:xfrm>
            <a:off x="4274344" y="2419350"/>
            <a:ext cx="738184" cy="548045"/>
            <a:chOff x="4191000" y="2571750"/>
            <a:chExt cx="738184" cy="548045"/>
          </a:xfrm>
        </p:grpSpPr>
        <p:cxnSp>
          <p:nvCxnSpPr>
            <p:cNvPr id="23" name="Straight Arrow Connector 22"/>
            <p:cNvCxnSpPr/>
            <p:nvPr/>
          </p:nvCxnSpPr>
          <p:spPr bwMode="auto">
            <a:xfrm flipH="1" flipV="1">
              <a:off x="4191000" y="2571750"/>
              <a:ext cx="304800" cy="304800"/>
            </a:xfrm>
            <a:prstGeom prst="straightConnector1">
              <a:avLst/>
            </a:prstGeom>
            <a:solidFill>
              <a:srgbClr val="FFD7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4207512" y="2842796"/>
              <a:ext cx="721672" cy="276999"/>
            </a:xfrm>
            <a:prstGeom prst="rect">
              <a:avLst/>
            </a:prstGeom>
            <a:noFill/>
          </p:spPr>
          <p:txBody>
            <a:bodyPr wrap="none" rtlCol="0">
              <a:spAutoFit/>
            </a:bodyPr>
            <a:lstStyle/>
            <a:p>
              <a:r>
                <a:rPr lang="en-US" sz="1200" dirty="0" smtClean="0"/>
                <a:t>Passive</a:t>
              </a:r>
              <a:endParaRPr lang="en-US" sz="1400" dirty="0"/>
            </a:p>
          </p:txBody>
        </p:sp>
      </p:grpSp>
      <p:cxnSp>
        <p:nvCxnSpPr>
          <p:cNvPr id="26" name="Straight Arrow Connector 25"/>
          <p:cNvCxnSpPr/>
          <p:nvPr/>
        </p:nvCxnSpPr>
        <p:spPr bwMode="auto">
          <a:xfrm flipH="1" flipV="1">
            <a:off x="3200403" y="1467545"/>
            <a:ext cx="304797" cy="273570"/>
          </a:xfrm>
          <a:prstGeom prst="straightConnector1">
            <a:avLst/>
          </a:prstGeom>
          <a:solidFill>
            <a:srgbClr val="FFD7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3432695" y="1618479"/>
            <a:ext cx="816249" cy="276999"/>
          </a:xfrm>
          <a:prstGeom prst="rect">
            <a:avLst/>
          </a:prstGeom>
          <a:noFill/>
        </p:spPr>
        <p:txBody>
          <a:bodyPr wrap="none" rtlCol="0">
            <a:spAutoFit/>
          </a:bodyPr>
          <a:lstStyle/>
          <a:p>
            <a:r>
              <a:rPr lang="en-US" sz="1200" dirty="0"/>
              <a:t>u</a:t>
            </a:r>
            <a:r>
              <a:rPr lang="en-US" sz="1200" dirty="0" smtClean="0"/>
              <a:t>nif-QBC</a:t>
            </a:r>
            <a:endParaRPr lang="en-US" sz="1400" dirty="0"/>
          </a:p>
        </p:txBody>
      </p:sp>
    </p:spTree>
    <p:extLst>
      <p:ext uri="{BB962C8B-B14F-4D97-AF65-F5344CB8AC3E}">
        <p14:creationId xmlns:p14="http://schemas.microsoft.com/office/powerpoint/2010/main" val="5422491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66750"/>
            <a:ext cx="8534400" cy="4267200"/>
          </a:xfrm>
        </p:spPr>
        <p:txBody>
          <a:bodyPr/>
          <a:lstStyle/>
          <a:p>
            <a:r>
              <a:rPr lang="en-US" dirty="0" smtClean="0">
                <a:solidFill>
                  <a:schemeClr val="tx1"/>
                </a:solidFill>
                <a:latin typeface="Garamond" panose="02020404030301010803" pitchFamily="18" charset="0"/>
              </a:rPr>
              <a:t>Just scratching the surface 	</a:t>
            </a:r>
          </a:p>
          <a:p>
            <a:pPr marL="800100" lvl="1" indent="-342900">
              <a:buFont typeface="Wingdings" pitchFamily="2" charset="2"/>
              <a:buChar char="§"/>
            </a:pPr>
            <a:r>
              <a:rPr lang="en-US" dirty="0" smtClean="0">
                <a:solidFill>
                  <a:schemeClr val="tx1"/>
                </a:solidFill>
                <a:latin typeface="Garamond" panose="02020404030301010803" pitchFamily="18" charset="0"/>
              </a:rPr>
              <a:t>Allow richer, more natural teacher input (e.g. preference queries)</a:t>
            </a:r>
          </a:p>
          <a:p>
            <a:pPr marL="800100" lvl="1" indent="-342900">
              <a:buFont typeface="Wingdings" pitchFamily="2" charset="2"/>
              <a:buChar char="§"/>
            </a:pPr>
            <a:r>
              <a:rPr lang="en-US" dirty="0" smtClean="0">
                <a:solidFill>
                  <a:schemeClr val="tx1"/>
                </a:solidFill>
                <a:latin typeface="Garamond" panose="02020404030301010803" pitchFamily="18" charset="0"/>
              </a:rPr>
              <a:t>Allow more natural and more efficient queries</a:t>
            </a:r>
          </a:p>
          <a:p>
            <a:pPr marL="457200" lvl="1" indent="0">
              <a:buNone/>
            </a:pPr>
            <a:endParaRPr lang="en-US" dirty="0" smtClean="0">
              <a:solidFill>
                <a:schemeClr val="tx1"/>
              </a:solidFill>
              <a:latin typeface="Garamond" panose="02020404030301010803" pitchFamily="18" charset="0"/>
            </a:endParaRPr>
          </a:p>
          <a:p>
            <a:r>
              <a:rPr lang="en-US" dirty="0" smtClean="0">
                <a:solidFill>
                  <a:schemeClr val="tx1"/>
                </a:solidFill>
                <a:latin typeface="Garamond" panose="02020404030301010803" pitchFamily="18" charset="0"/>
              </a:rPr>
              <a:t>Move from students based on reactive policies to students based on deliberative planning</a:t>
            </a:r>
          </a:p>
          <a:p>
            <a:pPr marL="800100" lvl="1" indent="-342900">
              <a:buFont typeface="Wingdings" pitchFamily="2" charset="2"/>
              <a:buChar char="§"/>
            </a:pPr>
            <a:r>
              <a:rPr lang="en-US" dirty="0" smtClean="0">
                <a:solidFill>
                  <a:schemeClr val="tx1"/>
                </a:solidFill>
                <a:latin typeface="Garamond" panose="02020404030301010803" pitchFamily="18" charset="0"/>
              </a:rPr>
              <a:t>What type of knowledge can be naturally specified and reliably incorporated into a planner</a:t>
            </a:r>
          </a:p>
          <a:p>
            <a:pPr marL="457200" lvl="1" indent="0"/>
            <a:endParaRPr lang="en-US" dirty="0" smtClean="0">
              <a:solidFill>
                <a:schemeClr val="tx1"/>
              </a:solidFill>
              <a:latin typeface="Garamond" panose="02020404030301010803" pitchFamily="18" charset="0"/>
            </a:endParaRPr>
          </a:p>
          <a:p>
            <a:r>
              <a:rPr lang="en-US" dirty="0" smtClean="0">
                <a:solidFill>
                  <a:schemeClr val="tx1"/>
                </a:solidFill>
                <a:latin typeface="Garamond" panose="02020404030301010803" pitchFamily="18" charset="0"/>
              </a:rPr>
              <a:t>More user studies under realistic conditions</a:t>
            </a:r>
          </a:p>
          <a:p>
            <a:pPr marL="800100" lvl="1" indent="-342900">
              <a:buFont typeface="Wingdings" pitchFamily="2" charset="2"/>
              <a:buChar char="§"/>
            </a:pPr>
            <a:r>
              <a:rPr lang="en-US" dirty="0" smtClean="0">
                <a:solidFill>
                  <a:schemeClr val="tx1"/>
                </a:solidFill>
                <a:latin typeface="Garamond" panose="02020404030301010803" pitchFamily="18" charset="0"/>
              </a:rPr>
              <a:t>Will require more sophisticated models of teachers</a:t>
            </a:r>
            <a:endParaRPr lang="en-US" dirty="0">
              <a:solidFill>
                <a:schemeClr val="tx1"/>
              </a:solidFill>
              <a:latin typeface="Garamond" panose="02020404030301010803" pitchFamily="18" charset="0"/>
            </a:endParaRPr>
          </a:p>
        </p:txBody>
      </p:sp>
      <p:sp>
        <p:nvSpPr>
          <p:cNvPr id="5" name="Rectangle 2"/>
          <p:cNvSpPr txBox="1">
            <a:spLocks noChangeArrowheads="1"/>
          </p:cNvSpPr>
          <p:nvPr/>
        </p:nvSpPr>
        <p:spPr>
          <a:xfrm>
            <a:off x="228600" y="85045"/>
            <a:ext cx="8763000" cy="437694"/>
          </a:xfrm>
          <a:prstGeom prst="rect">
            <a:avLst/>
          </a:prstGeom>
          <a:ln>
            <a:noFill/>
          </a:ln>
        </p:spPr>
        <p:txBody>
          <a:bodyPr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200" b="1" dirty="0" smtClean="0">
                <a:solidFill>
                  <a:srgbClr val="9BBB59">
                    <a:tint val="90000"/>
                    <a:satMod val="120000"/>
                  </a:srgbClr>
                </a:solidFill>
                <a:effectLst>
                  <a:outerShdw blurRad="38100" dist="25400" dir="5400000" algn="tl" rotWithShape="0">
                    <a:srgbClr val="000000">
                      <a:alpha val="43000"/>
                    </a:srgbClr>
                  </a:outerShdw>
                </a:effectLst>
                <a:latin typeface="Garamond" pitchFamily="18" charset="0"/>
                <a:cs typeface="Arial" charset="0"/>
              </a:rPr>
              <a:t>Future Work</a:t>
            </a:r>
            <a:endParaRPr lang="en-US" sz="3200" b="1" dirty="0">
              <a:solidFill>
                <a:srgbClr val="9BBB59">
                  <a:tint val="90000"/>
                  <a:satMod val="120000"/>
                </a:srgbClr>
              </a:solidFill>
              <a:effectLst>
                <a:outerShdw blurRad="38100" dist="25400" dir="5400000" algn="tl" rotWithShape="0">
                  <a:srgbClr val="000000">
                    <a:alpha val="43000"/>
                  </a:srgbClr>
                </a:outerShdw>
              </a:effectLst>
              <a:latin typeface="Garamond" pitchFamily="18" charset="0"/>
              <a:ea typeface="+mn-ea"/>
              <a:cs typeface="Arial" charset="0"/>
            </a:endParaRPr>
          </a:p>
        </p:txBody>
      </p:sp>
    </p:spTree>
    <p:extLst>
      <p:ext uri="{BB962C8B-B14F-4D97-AF65-F5344CB8AC3E}">
        <p14:creationId xmlns:p14="http://schemas.microsoft.com/office/powerpoint/2010/main" val="25144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038350"/>
            <a:ext cx="8253412" cy="463154"/>
          </a:xfrm>
        </p:spPr>
        <p:txBody>
          <a:bodyPr/>
          <a:lstStyle/>
          <a:p>
            <a:pPr eaLnBrk="1" hangingPunct="1"/>
            <a:r>
              <a:rPr lang="en-US" sz="7200" dirty="0" smtClean="0">
                <a:solidFill>
                  <a:schemeClr val="tx1"/>
                </a:solidFill>
                <a:latin typeface="Garamond" panose="02020404030301010803" pitchFamily="18" charset="0"/>
              </a:rPr>
              <a:t>Thanks!</a:t>
            </a:r>
          </a:p>
        </p:txBody>
      </p:sp>
    </p:spTree>
    <p:extLst>
      <p:ext uri="{BB962C8B-B14F-4D97-AF65-F5344CB8AC3E}">
        <p14:creationId xmlns:p14="http://schemas.microsoft.com/office/powerpoint/2010/main" val="2542512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print"/>
          <a:srcRect/>
          <a:stretch>
            <a:fillRect/>
          </a:stretch>
        </p:blipFill>
        <p:spPr bwMode="auto">
          <a:xfrm>
            <a:off x="569306" y="2217131"/>
            <a:ext cx="1877915" cy="22288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172228" y="2274281"/>
            <a:ext cx="2409825" cy="2202468"/>
          </a:xfrm>
          <a:prstGeom prst="rect">
            <a:avLst/>
          </a:prstGeom>
          <a:noFill/>
          <a:ln w="9525">
            <a:noFill/>
            <a:miter lim="800000"/>
            <a:headEnd/>
            <a:tailEnd/>
          </a:ln>
        </p:spPr>
      </p:pic>
      <p:sp>
        <p:nvSpPr>
          <p:cNvPr id="22" name="Down Arrow 21"/>
          <p:cNvSpPr/>
          <p:nvPr/>
        </p:nvSpPr>
        <p:spPr>
          <a:xfrm rot="16200000">
            <a:off x="4133850" y="1142999"/>
            <a:ext cx="342900" cy="342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272368"/>
            <a:ext cx="9144000" cy="1384995"/>
          </a:xfrm>
          <a:prstGeom prst="rect">
            <a:avLst/>
          </a:prstGeom>
        </p:spPr>
        <p:txBody>
          <a:bodyPr wrap="square">
            <a:spAutoFit/>
          </a:bodyPr>
          <a:lstStyle/>
          <a:p>
            <a:pPr lvl="1" eaLnBrk="1" hangingPunct="1"/>
            <a:r>
              <a:rPr lang="en-US" sz="2800" b="1" u="sng" dirty="0" smtClean="0"/>
              <a:t>Reinforcement Learning</a:t>
            </a:r>
            <a:r>
              <a:rPr lang="en-US" sz="2800" b="1" dirty="0" smtClean="0"/>
              <a:t>: </a:t>
            </a:r>
            <a:r>
              <a:rPr lang="en-US" sz="2800" dirty="0" smtClean="0"/>
              <a:t>teacher simply provides reward/goal and practice environment</a:t>
            </a:r>
          </a:p>
          <a:p>
            <a:pPr lvl="1" eaLnBrk="1" hangingPunct="1"/>
            <a:r>
              <a:rPr lang="en-US" sz="2800" dirty="0"/>
              <a:t>	</a:t>
            </a:r>
            <a:endParaRPr lang="en-US" sz="2800" dirty="0" smtClean="0"/>
          </a:p>
        </p:txBody>
      </p:sp>
      <p:sp>
        <p:nvSpPr>
          <p:cNvPr id="12" name="TextBox 11"/>
          <p:cNvSpPr txBox="1"/>
          <p:nvPr/>
        </p:nvSpPr>
        <p:spPr>
          <a:xfrm>
            <a:off x="381000" y="5234297"/>
            <a:ext cx="269626" cy="461665"/>
          </a:xfrm>
          <a:prstGeom prst="rect">
            <a:avLst/>
          </a:prstGeom>
          <a:noFill/>
        </p:spPr>
        <p:txBody>
          <a:bodyPr wrap="none" rtlCol="0">
            <a:spAutoFit/>
          </a:bodyPr>
          <a:lstStyle/>
          <a:p>
            <a:r>
              <a:rPr lang="en-US" b="1" dirty="0" smtClean="0"/>
              <a:t> </a:t>
            </a:r>
            <a:endParaRPr lang="en-US" b="1" dirty="0"/>
          </a:p>
        </p:txBody>
      </p:sp>
      <p:sp>
        <p:nvSpPr>
          <p:cNvPr id="10" name="Oval Callout 9"/>
          <p:cNvSpPr/>
          <p:nvPr/>
        </p:nvSpPr>
        <p:spPr>
          <a:xfrm>
            <a:off x="2837792" y="3105150"/>
            <a:ext cx="3105808" cy="1219198"/>
          </a:xfrm>
          <a:prstGeom prst="wedgeEllipseCallout">
            <a:avLst>
              <a:gd name="adj1" fmla="val -88266"/>
              <a:gd name="adj2" fmla="val -745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smtClean="0"/>
              <a:t>Your goal is to win. </a:t>
            </a:r>
          </a:p>
          <a:p>
            <a:pPr algn="ctr"/>
            <a:r>
              <a:rPr lang="en-US" sz="1800" dirty="0" smtClean="0"/>
              <a:t/>
            </a:r>
            <a:br>
              <a:rPr lang="en-US" sz="1800" dirty="0" smtClean="0"/>
            </a:br>
            <a:r>
              <a:rPr lang="en-US" sz="1800" dirty="0" smtClean="0"/>
              <a:t>Now go practice.</a:t>
            </a:r>
            <a:endParaRPr lang="en-US" sz="1800" dirty="0"/>
          </a:p>
        </p:txBody>
      </p:sp>
    </p:spTree>
    <p:custDataLst>
      <p:tags r:id="rId1"/>
    </p:custDataLst>
    <p:extLst>
      <p:ext uri="{BB962C8B-B14F-4D97-AF65-F5344CB8AC3E}">
        <p14:creationId xmlns:p14="http://schemas.microsoft.com/office/powerpoint/2010/main" val="1850023104"/>
      </p:ext>
    </p:extLst>
  </p:cSld>
  <p:clrMapOvr>
    <a:masterClrMapping/>
  </p:clrMapOvr>
  <p:transition advTm="44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print"/>
          <a:srcRect/>
          <a:stretch>
            <a:fillRect/>
          </a:stretch>
        </p:blipFill>
        <p:spPr bwMode="auto">
          <a:xfrm>
            <a:off x="569306" y="2217131"/>
            <a:ext cx="1877915" cy="22288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353175" y="2274281"/>
            <a:ext cx="2409825" cy="2202468"/>
          </a:xfrm>
          <a:prstGeom prst="rect">
            <a:avLst/>
          </a:prstGeom>
          <a:noFill/>
          <a:ln w="9525">
            <a:noFill/>
            <a:miter lim="800000"/>
            <a:headEnd/>
            <a:tailEnd/>
          </a:ln>
        </p:spPr>
      </p:pic>
      <p:sp>
        <p:nvSpPr>
          <p:cNvPr id="22" name="Down Arrow 21"/>
          <p:cNvSpPr/>
          <p:nvPr/>
        </p:nvSpPr>
        <p:spPr>
          <a:xfrm rot="16200000">
            <a:off x="4133850" y="1142999"/>
            <a:ext cx="342900" cy="342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169856"/>
            <a:ext cx="9144000" cy="954107"/>
          </a:xfrm>
          <a:prstGeom prst="rect">
            <a:avLst/>
          </a:prstGeom>
        </p:spPr>
        <p:txBody>
          <a:bodyPr wrap="square">
            <a:spAutoFit/>
          </a:bodyPr>
          <a:lstStyle/>
          <a:p>
            <a:pPr lvl="1" eaLnBrk="1" hangingPunct="1"/>
            <a:r>
              <a:rPr lang="en-US" sz="2800" b="1" u="sng" dirty="0" smtClean="0"/>
              <a:t>Imitation Learning</a:t>
            </a:r>
            <a:r>
              <a:rPr lang="en-US" sz="2800" b="1" dirty="0" smtClean="0"/>
              <a:t>: </a:t>
            </a:r>
            <a:r>
              <a:rPr lang="en-US" sz="2800" dirty="0" smtClean="0"/>
              <a:t>teacher provides demonstrations of the desired behavior</a:t>
            </a:r>
            <a:r>
              <a:rPr lang="en-US" sz="2800" dirty="0"/>
              <a:t>	</a:t>
            </a:r>
            <a:endParaRPr lang="en-US" sz="2800" dirty="0" smtClean="0"/>
          </a:p>
        </p:txBody>
      </p:sp>
      <p:sp>
        <p:nvSpPr>
          <p:cNvPr id="12" name="TextBox 11"/>
          <p:cNvSpPr txBox="1"/>
          <p:nvPr/>
        </p:nvSpPr>
        <p:spPr>
          <a:xfrm>
            <a:off x="381000" y="5234297"/>
            <a:ext cx="269626" cy="461665"/>
          </a:xfrm>
          <a:prstGeom prst="rect">
            <a:avLst/>
          </a:prstGeom>
          <a:noFill/>
        </p:spPr>
        <p:txBody>
          <a:bodyPr wrap="none" rtlCol="0">
            <a:spAutoFit/>
          </a:bodyPr>
          <a:lstStyle/>
          <a:p>
            <a:r>
              <a:rPr lang="en-US" b="1" dirty="0" smtClean="0"/>
              <a:t> </a:t>
            </a:r>
            <a:endParaRPr lang="en-US" b="1" dirty="0"/>
          </a:p>
        </p:txBody>
      </p:sp>
      <p:sp>
        <p:nvSpPr>
          <p:cNvPr id="10" name="Oval Callout 9"/>
          <p:cNvSpPr/>
          <p:nvPr/>
        </p:nvSpPr>
        <p:spPr>
          <a:xfrm>
            <a:off x="2181224" y="3105150"/>
            <a:ext cx="4067176" cy="1219198"/>
          </a:xfrm>
          <a:prstGeom prst="wedgeEllipseCallout">
            <a:avLst>
              <a:gd name="adj1" fmla="val -58435"/>
              <a:gd name="adj2" fmla="val -745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smtClean="0"/>
              <a:t>Here are 100 grandmaster chess games.</a:t>
            </a:r>
          </a:p>
          <a:p>
            <a:pPr algn="ctr"/>
            <a:endParaRPr lang="en-US" sz="1800" dirty="0"/>
          </a:p>
          <a:p>
            <a:pPr algn="ctr"/>
            <a:r>
              <a:rPr lang="en-US" sz="1800" dirty="0" smtClean="0"/>
              <a:t>Try to play like them.</a:t>
            </a:r>
            <a:endParaRPr lang="en-US" sz="1800" dirty="0"/>
          </a:p>
        </p:txBody>
      </p:sp>
    </p:spTree>
    <p:custDataLst>
      <p:tags r:id="rId1"/>
    </p:custDataLst>
    <p:extLst>
      <p:ext uri="{BB962C8B-B14F-4D97-AF65-F5344CB8AC3E}">
        <p14:creationId xmlns:p14="http://schemas.microsoft.com/office/powerpoint/2010/main" val="2065193834"/>
      </p:ext>
    </p:extLst>
  </p:cSld>
  <p:clrMapOvr>
    <a:masterClrMapping/>
  </p:clrMapOvr>
  <p:transition advTm="71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print"/>
          <a:srcRect/>
          <a:stretch>
            <a:fillRect/>
          </a:stretch>
        </p:blipFill>
        <p:spPr bwMode="auto">
          <a:xfrm>
            <a:off x="304818" y="2598131"/>
            <a:ext cx="1877915" cy="22288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505581" y="2655281"/>
            <a:ext cx="2409825" cy="2202468"/>
          </a:xfrm>
          <a:prstGeom prst="rect">
            <a:avLst/>
          </a:prstGeom>
          <a:noFill/>
          <a:ln w="9525">
            <a:noFill/>
            <a:miter lim="800000"/>
            <a:headEnd/>
            <a:tailEnd/>
          </a:ln>
        </p:spPr>
      </p:pic>
      <p:sp>
        <p:nvSpPr>
          <p:cNvPr id="12" name="TextBox 11"/>
          <p:cNvSpPr txBox="1"/>
          <p:nvPr/>
        </p:nvSpPr>
        <p:spPr>
          <a:xfrm>
            <a:off x="381000" y="5234297"/>
            <a:ext cx="269626" cy="461665"/>
          </a:xfrm>
          <a:prstGeom prst="rect">
            <a:avLst/>
          </a:prstGeom>
          <a:noFill/>
        </p:spPr>
        <p:txBody>
          <a:bodyPr wrap="none" rtlCol="0">
            <a:spAutoFit/>
          </a:bodyPr>
          <a:lstStyle/>
          <a:p>
            <a:r>
              <a:rPr lang="en-US" b="1" dirty="0" smtClean="0"/>
              <a:t> </a:t>
            </a:r>
            <a:endParaRPr lang="en-US" b="1" dirty="0"/>
          </a:p>
        </p:txBody>
      </p:sp>
      <p:sp>
        <p:nvSpPr>
          <p:cNvPr id="11" name="Rectangle 2"/>
          <p:cNvSpPr txBox="1">
            <a:spLocks noChangeArrowheads="1"/>
          </p:cNvSpPr>
          <p:nvPr/>
        </p:nvSpPr>
        <p:spPr bwMode="auto">
          <a:xfrm>
            <a:off x="842962" y="133351"/>
            <a:ext cx="8072438" cy="4631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0066FF"/>
                </a:solidFill>
                <a:latin typeface="+mj-lt"/>
                <a:ea typeface="ＭＳ Ｐゴシック" pitchFamily="-112" charset="-128"/>
                <a:cs typeface="+mj-cs"/>
              </a:defRPr>
            </a:lvl1pPr>
            <a:lvl2pPr algn="l" rtl="0" eaLnBrk="0" fontAlgn="base" hangingPunct="0">
              <a:spcBef>
                <a:spcPct val="0"/>
              </a:spcBef>
              <a:spcAft>
                <a:spcPct val="0"/>
              </a:spcAft>
              <a:defRPr kumimoji="1" sz="3600" b="1">
                <a:solidFill>
                  <a:srgbClr val="0066FF"/>
                </a:solidFill>
                <a:latin typeface="Arial" charset="0"/>
                <a:ea typeface="ＭＳ Ｐゴシック" pitchFamily="-112" charset="-128"/>
              </a:defRPr>
            </a:lvl2pPr>
            <a:lvl3pPr algn="l" rtl="0" eaLnBrk="0" fontAlgn="base" hangingPunct="0">
              <a:spcBef>
                <a:spcPct val="0"/>
              </a:spcBef>
              <a:spcAft>
                <a:spcPct val="0"/>
              </a:spcAft>
              <a:defRPr kumimoji="1" sz="3600" b="1">
                <a:solidFill>
                  <a:srgbClr val="0066FF"/>
                </a:solidFill>
                <a:latin typeface="Arial" charset="0"/>
                <a:ea typeface="ＭＳ Ｐゴシック" pitchFamily="-112" charset="-128"/>
              </a:defRPr>
            </a:lvl3pPr>
            <a:lvl4pPr algn="l" rtl="0" eaLnBrk="0" fontAlgn="base" hangingPunct="0">
              <a:spcBef>
                <a:spcPct val="0"/>
              </a:spcBef>
              <a:spcAft>
                <a:spcPct val="0"/>
              </a:spcAft>
              <a:defRPr kumimoji="1" sz="3600" b="1">
                <a:solidFill>
                  <a:srgbClr val="0066FF"/>
                </a:solidFill>
                <a:latin typeface="Arial" charset="0"/>
                <a:ea typeface="ＭＳ Ｐゴシック" pitchFamily="-112" charset="-128"/>
              </a:defRPr>
            </a:lvl4pPr>
            <a:lvl5pPr algn="l" rtl="0" eaLnBrk="0" fontAlgn="base" hangingPunct="0">
              <a:spcBef>
                <a:spcPct val="0"/>
              </a:spcBef>
              <a:spcAft>
                <a:spcPct val="0"/>
              </a:spcAft>
              <a:defRPr kumimoji="1" sz="3600" b="1">
                <a:solidFill>
                  <a:srgbClr val="0066FF"/>
                </a:solidFill>
                <a:latin typeface="Arial" charset="0"/>
                <a:ea typeface="ＭＳ Ｐゴシック" pitchFamily="-112" charset="-128"/>
              </a:defRPr>
            </a:lvl5pPr>
            <a:lvl6pPr marL="457200" algn="l" rtl="0" fontAlgn="base">
              <a:spcBef>
                <a:spcPct val="0"/>
              </a:spcBef>
              <a:spcAft>
                <a:spcPct val="0"/>
              </a:spcAft>
              <a:defRPr kumimoji="1" sz="3600" b="1">
                <a:solidFill>
                  <a:srgbClr val="0066FF"/>
                </a:solidFill>
                <a:latin typeface="Arial" charset="0"/>
              </a:defRPr>
            </a:lvl6pPr>
            <a:lvl7pPr marL="914400" algn="l" rtl="0" fontAlgn="base">
              <a:spcBef>
                <a:spcPct val="0"/>
              </a:spcBef>
              <a:spcAft>
                <a:spcPct val="0"/>
              </a:spcAft>
              <a:defRPr kumimoji="1" sz="3600" b="1">
                <a:solidFill>
                  <a:srgbClr val="0066FF"/>
                </a:solidFill>
                <a:latin typeface="Arial" charset="0"/>
              </a:defRPr>
            </a:lvl7pPr>
            <a:lvl8pPr marL="1371600" algn="l" rtl="0" fontAlgn="base">
              <a:spcBef>
                <a:spcPct val="0"/>
              </a:spcBef>
              <a:spcAft>
                <a:spcPct val="0"/>
              </a:spcAft>
              <a:defRPr kumimoji="1" sz="3600" b="1">
                <a:solidFill>
                  <a:srgbClr val="0066FF"/>
                </a:solidFill>
                <a:latin typeface="Arial" charset="0"/>
              </a:defRPr>
            </a:lvl8pPr>
            <a:lvl9pPr marL="1828800" algn="l" rtl="0" fontAlgn="base">
              <a:spcBef>
                <a:spcPct val="0"/>
              </a:spcBef>
              <a:spcAft>
                <a:spcPct val="0"/>
              </a:spcAft>
              <a:defRPr kumimoji="1" sz="3600" b="1">
                <a:solidFill>
                  <a:srgbClr val="0066FF"/>
                </a:solidFill>
                <a:latin typeface="Arial" charset="0"/>
              </a:defRPr>
            </a:lvl9pPr>
          </a:lstStyle>
          <a:p>
            <a:pPr eaLnBrk="1" hangingPunct="1"/>
            <a:r>
              <a:rPr lang="en-US" sz="2800" kern="0" dirty="0" smtClean="0"/>
              <a:t>A Frustrated Teacher-Student Relationship</a:t>
            </a:r>
          </a:p>
        </p:txBody>
      </p:sp>
      <p:sp>
        <p:nvSpPr>
          <p:cNvPr id="3" name="Cloud Callout 2"/>
          <p:cNvSpPr/>
          <p:nvPr/>
        </p:nvSpPr>
        <p:spPr>
          <a:xfrm>
            <a:off x="1761966" y="742950"/>
            <a:ext cx="5638801" cy="1603248"/>
          </a:xfrm>
          <a:prstGeom prst="cloudCallout">
            <a:avLst>
              <a:gd name="adj1" fmla="val -45422"/>
              <a:gd name="adj2" fmla="val 827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PDDL ???</a:t>
            </a:r>
          </a:p>
          <a:p>
            <a:pPr algn="ctr"/>
            <a:r>
              <a:rPr lang="en-US" sz="2000" dirty="0"/>
              <a:t>Reward Function </a:t>
            </a:r>
            <a:r>
              <a:rPr lang="en-US" sz="2000" dirty="0" smtClean="0"/>
              <a:t>???</a:t>
            </a:r>
          </a:p>
          <a:p>
            <a:pPr algn="ctr"/>
            <a:r>
              <a:rPr lang="en-US" sz="2000" dirty="0" smtClean="0"/>
              <a:t>Why is it doing that ???</a:t>
            </a:r>
          </a:p>
          <a:p>
            <a:pPr algn="ctr"/>
            <a:r>
              <a:rPr lang="en-US" sz="2000" dirty="0" smtClean="0"/>
              <a:t>I have so much more to say!!!</a:t>
            </a:r>
          </a:p>
        </p:txBody>
      </p:sp>
      <p:sp>
        <p:nvSpPr>
          <p:cNvPr id="16" name="Cloud Callout 15"/>
          <p:cNvSpPr/>
          <p:nvPr/>
        </p:nvSpPr>
        <p:spPr>
          <a:xfrm>
            <a:off x="2286000" y="3095520"/>
            <a:ext cx="4114800" cy="1609830"/>
          </a:xfrm>
          <a:prstGeom prst="cloudCallout">
            <a:avLst>
              <a:gd name="adj1" fmla="val 72214"/>
              <a:gd name="adj2" fmla="val -566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900" dirty="0" smtClean="0"/>
              <a:t>This is too hard, more guidance please …</a:t>
            </a:r>
            <a:br>
              <a:rPr lang="en-US" sz="1900" dirty="0" smtClean="0"/>
            </a:br>
            <a:r>
              <a:rPr lang="en-US" sz="1900" dirty="0" smtClean="0"/>
              <a:t/>
            </a:r>
            <a:br>
              <a:rPr lang="en-US" sz="1900" dirty="0" smtClean="0"/>
            </a:br>
            <a:r>
              <a:rPr lang="en-US" sz="1900" dirty="0" smtClean="0"/>
              <a:t>May I ask a question?</a:t>
            </a:r>
          </a:p>
        </p:txBody>
      </p:sp>
    </p:spTree>
    <p:custDataLst>
      <p:tags r:id="rId1"/>
    </p:custDataLst>
    <p:extLst>
      <p:ext uri="{BB962C8B-B14F-4D97-AF65-F5344CB8AC3E}">
        <p14:creationId xmlns:p14="http://schemas.microsoft.com/office/powerpoint/2010/main" val="4054121802"/>
      </p:ext>
    </p:extLst>
  </p:cSld>
  <p:clrMapOvr>
    <a:masterClrMapping/>
  </p:clrMapOvr>
  <p:transition advTm="225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85788" y="127396"/>
            <a:ext cx="8253412" cy="463154"/>
          </a:xfrm>
        </p:spPr>
        <p:txBody>
          <a:bodyPr/>
          <a:lstStyle/>
          <a:p>
            <a:pPr eaLnBrk="1" hangingPunct="1"/>
            <a:r>
              <a:rPr lang="en-US" sz="3200" dirty="0" smtClean="0"/>
              <a:t>New Modes of Policy Learning</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28600" y="875111"/>
                <a:ext cx="8610600" cy="3754041"/>
              </a:xfrm>
            </p:spPr>
            <p:txBody>
              <a:bodyPr/>
              <a:lstStyle/>
              <a:p>
                <a:r>
                  <a:rPr lang="en-US" sz="2400" b="1" dirty="0" smtClean="0"/>
                  <a:t>Today’s Talk:</a:t>
                </a:r>
                <a:r>
                  <a:rPr lang="en-US" sz="2400" dirty="0" smtClean="0"/>
                  <a:t> some baby steps</a:t>
                </a:r>
              </a:p>
              <a:p>
                <a:pPr lvl="1"/>
                <a:r>
                  <a:rPr lang="en-US" sz="2000" dirty="0" smtClean="0"/>
                  <a:t>Focus on learning parameterized reactive policies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𝜋</m:t>
                        </m:r>
                      </m:e>
                      <m:sub>
                        <m:r>
                          <a:rPr lang="en-US" sz="2000" b="0" i="1" smtClean="0">
                            <a:latin typeface="Cambria Math"/>
                          </a:rPr>
                          <m:t>𝜃</m:t>
                        </m:r>
                      </m:sub>
                    </m:sSub>
                  </m:oMath>
                </a14:m>
                <a:r>
                  <a:rPr lang="en-US" sz="2000" dirty="0" smtClean="0"/>
                  <a:t> </a:t>
                </a:r>
              </a:p>
              <a:p>
                <a:pPr lvl="1"/>
                <a:r>
                  <a:rPr lang="en-US" sz="2000" dirty="0" smtClean="0"/>
                  <a:t>Defined by parameter vector </a:t>
                </a:r>
                <a14:m>
                  <m:oMath xmlns:m="http://schemas.openxmlformats.org/officeDocument/2006/math">
                    <m:r>
                      <a:rPr lang="en-US" sz="2000" b="0" i="1" smtClean="0">
                        <a:latin typeface="Cambria Math"/>
                      </a:rPr>
                      <m:t>𝜃</m:t>
                    </m:r>
                  </m:oMath>
                </a14:m>
                <a:endParaRPr lang="en-US" sz="2000" b="0" dirty="0" smtClean="0"/>
              </a:p>
              <a:p>
                <a:pPr lvl="1"/>
                <a:endParaRPr lang="en-US" sz="2000" dirty="0"/>
              </a:p>
              <a:p>
                <a:pPr marL="457200" lvl="1" indent="0">
                  <a:buNone/>
                </a:pPr>
                <a:r>
                  <a:rPr lang="en-US" sz="2000" b="0" dirty="0" smtClean="0"/>
                  <a:t>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28600" y="875111"/>
                <a:ext cx="8610600" cy="3754041"/>
              </a:xfrm>
              <a:blipFill rotWithShape="1">
                <a:blip r:embed="rId4"/>
                <a:stretch>
                  <a:fillRect l="-496" t="-1138"/>
                </a:stretch>
              </a:blipFill>
            </p:spPr>
            <p:txBody>
              <a:bodyPr/>
              <a:lstStyle/>
              <a:p>
                <a:r>
                  <a:rPr lang="en-US">
                    <a:noFill/>
                  </a:rPr>
                  <a:t> </a:t>
                </a:r>
              </a:p>
            </p:txBody>
          </p:sp>
        </mc:Fallback>
      </mc:AlternateContent>
      <p:pic>
        <p:nvPicPr>
          <p:cNvPr id="4" name="Picture 2"/>
          <p:cNvPicPr>
            <a:picLocks noChangeAspect="1" noChangeArrowheads="1"/>
          </p:cNvPicPr>
          <p:nvPr/>
        </p:nvPicPr>
        <p:blipFill>
          <a:blip r:embed="rId5" cstate="print"/>
          <a:srcRect/>
          <a:stretch>
            <a:fillRect/>
          </a:stretch>
        </p:blipFill>
        <p:spPr bwMode="auto">
          <a:xfrm>
            <a:off x="550430" y="2876550"/>
            <a:ext cx="1603210" cy="1902809"/>
          </a:xfrm>
          <a:prstGeom prst="rect">
            <a:avLst/>
          </a:prstGeom>
          <a:noFill/>
          <a:ln w="9525">
            <a:noFill/>
            <a:miter lim="800000"/>
            <a:headEnd/>
            <a:tailEnd/>
          </a:ln>
        </p:spPr>
      </p:pic>
      <p:pic>
        <p:nvPicPr>
          <p:cNvPr id="6" name="Picture 3"/>
          <p:cNvPicPr>
            <a:picLocks noChangeAspect="1" noChangeArrowheads="1"/>
          </p:cNvPicPr>
          <p:nvPr/>
        </p:nvPicPr>
        <p:blipFill>
          <a:blip r:embed="rId6" cstate="print"/>
          <a:srcRect/>
          <a:stretch>
            <a:fillRect/>
          </a:stretch>
        </p:blipFill>
        <p:spPr bwMode="auto">
          <a:xfrm>
            <a:off x="6172204" y="2973106"/>
            <a:ext cx="2009973" cy="1837022"/>
          </a:xfrm>
          <a:prstGeom prst="rect">
            <a:avLst/>
          </a:prstGeom>
          <a:noFill/>
          <a:ln w="9525">
            <a:noFill/>
            <a:miter lim="800000"/>
            <a:headEnd/>
            <a:tailEnd/>
          </a:ln>
        </p:spPr>
      </p:pic>
      <p:sp>
        <p:nvSpPr>
          <p:cNvPr id="8" name="TextBox 7"/>
          <p:cNvSpPr txBox="1"/>
          <p:nvPr/>
        </p:nvSpPr>
        <p:spPr>
          <a:xfrm>
            <a:off x="2897748" y="2952750"/>
            <a:ext cx="1981633" cy="400110"/>
          </a:xfrm>
          <a:prstGeom prst="rect">
            <a:avLst/>
          </a:prstGeom>
          <a:noFill/>
        </p:spPr>
        <p:txBody>
          <a:bodyPr wrap="none" rtlCol="0">
            <a:spAutoFit/>
          </a:bodyPr>
          <a:lstStyle/>
          <a:p>
            <a:r>
              <a:rPr lang="en-US" sz="2000" dirty="0" smtClean="0"/>
              <a:t>Action Critiques</a:t>
            </a:r>
            <a:endParaRPr lang="en-US" sz="2000" dirty="0"/>
          </a:p>
        </p:txBody>
      </p:sp>
      <p:sp>
        <p:nvSpPr>
          <p:cNvPr id="9" name="Down Arrow 8"/>
          <p:cNvSpPr/>
          <p:nvPr/>
        </p:nvSpPr>
        <p:spPr>
          <a:xfrm rot="16200000">
            <a:off x="3981450" y="1752599"/>
            <a:ext cx="342900" cy="342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a:off x="3981450" y="2324100"/>
            <a:ext cx="342900" cy="342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85881" y="4210050"/>
            <a:ext cx="2991525" cy="400110"/>
          </a:xfrm>
          <a:prstGeom prst="rect">
            <a:avLst/>
          </a:prstGeom>
          <a:noFill/>
        </p:spPr>
        <p:txBody>
          <a:bodyPr wrap="none" rtlCol="0">
            <a:spAutoFit/>
          </a:bodyPr>
          <a:lstStyle/>
          <a:p>
            <a:r>
              <a:rPr lang="en-US" sz="2000" dirty="0" smtClean="0"/>
              <a:t>Active Imitation Learning</a:t>
            </a:r>
            <a:endParaRPr lang="en-US" sz="2000" dirty="0"/>
          </a:p>
        </p:txBody>
      </p:sp>
      <mc:AlternateContent xmlns:mc="http://schemas.openxmlformats.org/markup-compatibility/2006" xmlns:a14="http://schemas.microsoft.com/office/drawing/2010/main">
        <mc:Choice Requires="a14">
          <p:sp>
            <p:nvSpPr>
              <p:cNvPr id="3" name="Cloud Callout 2"/>
              <p:cNvSpPr/>
              <p:nvPr/>
            </p:nvSpPr>
            <p:spPr>
              <a:xfrm>
                <a:off x="5334000" y="2190750"/>
                <a:ext cx="1752600" cy="762000"/>
              </a:xfrm>
              <a:prstGeom prst="cloudCallout">
                <a:avLst>
                  <a:gd name="adj1" fmla="val 37753"/>
                  <a:gd name="adj2" fmla="val 81704"/>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𝜋</m:t>
                          </m:r>
                        </m:e>
                        <m:sub>
                          <m:r>
                            <a:rPr lang="en-US" b="0" i="1" smtClean="0">
                              <a:latin typeface="Cambria Math"/>
                            </a:rPr>
                            <m:t>𝜃</m:t>
                          </m:r>
                        </m:sub>
                      </m:sSub>
                    </m:oMath>
                  </m:oMathPara>
                </a14:m>
                <a:endParaRPr lang="en-US" dirty="0"/>
              </a:p>
            </p:txBody>
          </p:sp>
        </mc:Choice>
        <mc:Fallback xmlns="">
          <p:sp>
            <p:nvSpPr>
              <p:cNvPr id="3" name="Cloud Callout 2"/>
              <p:cNvSpPr>
                <a:spLocks noRot="1" noChangeAspect="1" noMove="1" noResize="1" noEditPoints="1" noAdjustHandles="1" noChangeArrowheads="1" noChangeShapeType="1" noTextEdit="1"/>
              </p:cNvSpPr>
              <p:nvPr/>
            </p:nvSpPr>
            <p:spPr>
              <a:xfrm>
                <a:off x="5334000" y="2190750"/>
                <a:ext cx="1752600" cy="762000"/>
              </a:xfrm>
              <a:prstGeom prst="cloudCallout">
                <a:avLst>
                  <a:gd name="adj1" fmla="val 37753"/>
                  <a:gd name="adj2" fmla="val 81704"/>
                </a:avLst>
              </a:prstGeom>
              <a:blipFill rotWithShape="1">
                <a:blip r:embed="rId7"/>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43905719"/>
      </p:ext>
    </p:extLst>
  </p:cSld>
  <p:clrMapOvr>
    <a:masterClrMapping/>
  </p:clrMapOvr>
  <mc:AlternateContent xmlns:mc="http://schemas.openxmlformats.org/markup-compatibility/2006" xmlns:p14="http://schemas.microsoft.com/office/powerpoint/2010/main">
    <mc:Choice Requires="p14">
      <p:transition spd="slow" p14:dur="2000" advTm="1138"/>
    </mc:Choice>
    <mc:Fallback xmlns="">
      <p:transition spd="slow" advTm="11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0.1|0.1"/>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0.1"/>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ags/tag5.xml><?xml version="1.0" encoding="utf-8"?>
<p:tagLst xmlns:a="http://schemas.openxmlformats.org/drawingml/2006/main" xmlns:r="http://schemas.openxmlformats.org/officeDocument/2006/relationships" xmlns:p="http://schemas.openxmlformats.org/presentationml/2006/main">
  <p:tag name="TIMING" val="|1|0.7"/>
</p:tagLst>
</file>

<file path=ppt/tags/tag6.xml><?xml version="1.0" encoding="utf-8"?>
<p:tagLst xmlns:a="http://schemas.openxmlformats.org/drawingml/2006/main" xmlns:r="http://schemas.openxmlformats.org/officeDocument/2006/relationships" xmlns:p="http://schemas.openxmlformats.org/presentationml/2006/main">
  <p:tag name="TIMING" val="|0.6"/>
</p:tagLst>
</file>

<file path=ppt/tags/tag7.xml><?xml version="1.0" encoding="utf-8"?>
<p:tagLst xmlns:a="http://schemas.openxmlformats.org/drawingml/2006/main" xmlns:r="http://schemas.openxmlformats.org/officeDocument/2006/relationships" xmlns:p="http://schemas.openxmlformats.org/presentationml/2006/main">
  <p:tag name="TIMING" val="|0.5|0.6"/>
</p:tagLst>
</file>

<file path=ppt/tags/tag8.xml><?xml version="1.0" encoding="utf-8"?>
<p:tagLst xmlns:a="http://schemas.openxmlformats.org/drawingml/2006/main" xmlns:r="http://schemas.openxmlformats.org/officeDocument/2006/relationships" xmlns:p="http://schemas.openxmlformats.org/presentationml/2006/main">
  <p:tag name="TIMING" val="|0.9|0.5"/>
</p:tagLst>
</file>

<file path=ppt/tags/tag9.xml><?xml version="1.0" encoding="utf-8"?>
<p:tagLst xmlns:a="http://schemas.openxmlformats.org/drawingml/2006/main" xmlns:r="http://schemas.openxmlformats.org/officeDocument/2006/relationships" xmlns:p="http://schemas.openxmlformats.org/presentationml/2006/main">
  <p:tag name="TIMING" val="|0.9|0.4|0.3"/>
</p:tagLst>
</file>

<file path=ppt/theme/theme1.xml><?xml version="1.0" encoding="utf-8"?>
<a:theme xmlns:a="http://schemas.openxmlformats.org/drawingml/2006/main" name="ngi">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ng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i 1">
        <a:dk1>
          <a:srgbClr val="000000"/>
        </a:dk1>
        <a:lt1>
          <a:srgbClr val="FFFFFF"/>
        </a:lt1>
        <a:dk2>
          <a:srgbClr val="000000"/>
        </a:dk2>
        <a:lt2>
          <a:srgbClr val="393939"/>
        </a:lt2>
        <a:accent1>
          <a:srgbClr val="FF0000"/>
        </a:accent1>
        <a:accent2>
          <a:srgbClr val="00FF00"/>
        </a:accent2>
        <a:accent3>
          <a:srgbClr val="FFFFFF"/>
        </a:accent3>
        <a:accent4>
          <a:srgbClr val="000000"/>
        </a:accent4>
        <a:accent5>
          <a:srgbClr val="FFAAAA"/>
        </a:accent5>
        <a:accent6>
          <a:srgbClr val="00E700"/>
        </a:accent6>
        <a:hlink>
          <a:srgbClr val="0000FF"/>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nd blue">
  <a:themeElements>
    <a:clrScheme name="white and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nd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D7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D7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te and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and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and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and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and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and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and 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and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and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and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and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and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hite and blue">
  <a:themeElements>
    <a:clrScheme name="white and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nd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D7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D7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te and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and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and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and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and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and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and 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and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and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and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and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and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23926</TotalTime>
  <Words>3924</Words>
  <Application>Microsoft Office PowerPoint</Application>
  <PresentationFormat>On-screen Show (16:9)</PresentationFormat>
  <Paragraphs>559</Paragraphs>
  <Slides>59</Slides>
  <Notes>42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59</vt:i4>
      </vt:variant>
    </vt:vector>
  </HeadingPairs>
  <TitlesOfParts>
    <vt:vector size="76" baseType="lpstr">
      <vt:lpstr>ＭＳ Ｐゴシック</vt:lpstr>
      <vt:lpstr>Arial</vt:lpstr>
      <vt:lpstr>Calibri</vt:lpstr>
      <vt:lpstr>Cambria Math</vt:lpstr>
      <vt:lpstr>Comic Sans MS</vt:lpstr>
      <vt:lpstr>Frutiger 55 Roman</vt:lpstr>
      <vt:lpstr>Garamond</vt:lpstr>
      <vt:lpstr>Helvetica</vt:lpstr>
      <vt:lpstr>Marlett</vt:lpstr>
      <vt:lpstr>Symbol</vt:lpstr>
      <vt:lpstr>Times</vt:lpstr>
      <vt:lpstr>Times New Roman</vt:lpstr>
      <vt:lpstr>Wingdings</vt:lpstr>
      <vt:lpstr>ngi</vt:lpstr>
      <vt:lpstr>1_Office Theme</vt:lpstr>
      <vt:lpstr>white and blue</vt:lpstr>
      <vt:lpstr>1_white and blue</vt:lpstr>
      <vt:lpstr>New Modes of Human-Assisted Policy Learning</vt:lpstr>
      <vt:lpstr>Customizable Simulators</vt:lpstr>
      <vt:lpstr>Training Game Assistants/Opponents</vt:lpstr>
      <vt:lpstr>PowerPoint Presentation</vt:lpstr>
      <vt:lpstr>PowerPoint Presentation</vt:lpstr>
      <vt:lpstr>PowerPoint Presentation</vt:lpstr>
      <vt:lpstr>PowerPoint Presentation</vt:lpstr>
      <vt:lpstr>PowerPoint Presentation</vt:lpstr>
      <vt:lpstr>New Modes of Policy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Reducing Teacher Effort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Oregon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Relational Reinforcement Learning</dc:title>
  <dc:creator>tadepall</dc:creator>
  <cp:lastModifiedBy>judahk</cp:lastModifiedBy>
  <cp:revision>639</cp:revision>
  <dcterms:created xsi:type="dcterms:W3CDTF">2008-07-09T01:36:22Z</dcterms:created>
  <dcterms:modified xsi:type="dcterms:W3CDTF">2013-11-20T14:07:20Z</dcterms:modified>
</cp:coreProperties>
</file>