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62"/>
  </p:notesMasterIdLst>
  <p:sldIdLst>
    <p:sldId id="257" r:id="rId2"/>
    <p:sldId id="462" r:id="rId3"/>
    <p:sldId id="499" r:id="rId4"/>
    <p:sldId id="500" r:id="rId5"/>
    <p:sldId id="501" r:id="rId6"/>
    <p:sldId id="502" r:id="rId7"/>
    <p:sldId id="503" r:id="rId8"/>
    <p:sldId id="504" r:id="rId9"/>
    <p:sldId id="505" r:id="rId10"/>
    <p:sldId id="470" r:id="rId11"/>
    <p:sldId id="471" r:id="rId12"/>
    <p:sldId id="472" r:id="rId13"/>
    <p:sldId id="473" r:id="rId14"/>
    <p:sldId id="474" r:id="rId15"/>
    <p:sldId id="475" r:id="rId16"/>
    <p:sldId id="476" r:id="rId17"/>
    <p:sldId id="477" r:id="rId18"/>
    <p:sldId id="478" r:id="rId19"/>
    <p:sldId id="479" r:id="rId20"/>
    <p:sldId id="480" r:id="rId21"/>
    <p:sldId id="329" r:id="rId22"/>
    <p:sldId id="330" r:id="rId23"/>
    <p:sldId id="333" r:id="rId24"/>
    <p:sldId id="334" r:id="rId25"/>
    <p:sldId id="433" r:id="rId26"/>
    <p:sldId id="434" r:id="rId27"/>
    <p:sldId id="435" r:id="rId28"/>
    <p:sldId id="436" r:id="rId29"/>
    <p:sldId id="437" r:id="rId30"/>
    <p:sldId id="438" r:id="rId31"/>
    <p:sldId id="439" r:id="rId32"/>
    <p:sldId id="335" r:id="rId33"/>
    <p:sldId id="336" r:id="rId34"/>
    <p:sldId id="337" r:id="rId35"/>
    <p:sldId id="338" r:id="rId36"/>
    <p:sldId id="339" r:id="rId37"/>
    <p:sldId id="340" r:id="rId38"/>
    <p:sldId id="341" r:id="rId39"/>
    <p:sldId id="342" r:id="rId40"/>
    <p:sldId id="343" r:id="rId41"/>
    <p:sldId id="492" r:id="rId42"/>
    <p:sldId id="493" r:id="rId43"/>
    <p:sldId id="397" r:id="rId44"/>
    <p:sldId id="481" r:id="rId45"/>
    <p:sldId id="482" r:id="rId46"/>
    <p:sldId id="483" r:id="rId47"/>
    <p:sldId id="484" r:id="rId48"/>
    <p:sldId id="485" r:id="rId49"/>
    <p:sldId id="486" r:id="rId50"/>
    <p:sldId id="487" r:id="rId51"/>
    <p:sldId id="488" r:id="rId52"/>
    <p:sldId id="489" r:id="rId53"/>
    <p:sldId id="491" r:id="rId54"/>
    <p:sldId id="468" r:id="rId55"/>
    <p:sldId id="490" r:id="rId56"/>
    <p:sldId id="494" r:id="rId57"/>
    <p:sldId id="495" r:id="rId58"/>
    <p:sldId id="496" r:id="rId59"/>
    <p:sldId id="465" r:id="rId60"/>
    <p:sldId id="498"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70" y="-102"/>
      </p:cViewPr>
      <p:guideLst>
        <p:guide orient="horz" pos="2160"/>
        <p:guide pos="2880"/>
      </p:guideLst>
    </p:cSldViewPr>
  </p:slideViewPr>
  <p:notesTextViewPr>
    <p:cViewPr>
      <p:scale>
        <a:sx n="100" d="100"/>
        <a:sy n="100" d="100"/>
      </p:scale>
      <p:origin x="0" y="0"/>
    </p:cViewPr>
  </p:notesTextViewPr>
  <p:sorterViewPr>
    <p:cViewPr>
      <p:scale>
        <a:sx n="70" d="100"/>
        <a:sy n="70"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F0FD10-B395-4D48-BA24-15C512994B81}" type="datetimeFigureOut">
              <a:rPr lang="en-US" smtClean="0"/>
              <a:pPr/>
              <a:t>11/2/2013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3B33BF-308D-4251-AC85-338D24DD8A8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E8EA062-FD6B-408E-BCEC-FEF4E2B99F50}"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13</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14</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15</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16</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17</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18</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19</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20</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E8EA062-FD6B-408E-BCEC-FEF4E2B99F50}" type="slidenum">
              <a:rPr lang="en-GB" smtClean="0"/>
              <a:pPr/>
              <a:t>21</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22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E8EA062-FD6B-408E-BCEC-FEF4E2B99F50}" type="slidenum">
              <a:rPr lang="en-GB" smtClean="0"/>
              <a:pPr/>
              <a:t>3</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23</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24</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E8EA062-FD6B-408E-BCEC-FEF4E2B99F50}" type="slidenum">
              <a:rPr lang="en-GB" smtClean="0"/>
              <a:pPr/>
              <a:t>25</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26</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27</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latin typeface="Times New Roman" pitchFamily="18" charset="0"/>
                <a:cs typeface="Times New Roman" pitchFamily="18" charset="0"/>
              </a:rPr>
              <a:t>JNBE </a:t>
            </a:r>
            <a:r>
              <a:rPr lang="en-US" b="0" dirty="0" smtClean="0">
                <a:latin typeface="Times New Roman" pitchFamily="18" charset="0"/>
                <a:cs typeface="Times New Roman" pitchFamily="18" charset="0"/>
                <a:sym typeface="Wingdings" pitchFamily="2" charset="2"/>
              </a:rPr>
              <a:t> </a:t>
            </a:r>
            <a:r>
              <a:rPr lang="en-US" b="0" dirty="0" smtClean="0">
                <a:latin typeface="Times New Roman" pitchFamily="18" charset="0"/>
                <a:cs typeface="Times New Roman" pitchFamily="18" charset="0"/>
              </a:rPr>
              <a:t>Not Below or Equal</a:t>
            </a:r>
          </a:p>
          <a:p>
            <a:pPr marL="0" marR="0" indent="0" algn="l" defTabSz="914400" rtl="0" eaLnBrk="1" fontAlgn="auto" latinLnBrk="0" hangingPunct="1">
              <a:lnSpc>
                <a:spcPct val="100000"/>
              </a:lnSpc>
              <a:spcBef>
                <a:spcPts val="0"/>
              </a:spcBef>
              <a:spcAft>
                <a:spcPts val="0"/>
              </a:spcAft>
              <a:buClrTx/>
              <a:buSzTx/>
              <a:buFontTx/>
              <a:buNone/>
              <a:tabLst/>
              <a:defRPr/>
            </a:pPr>
            <a:r>
              <a:rPr lang="en-US" b="0" dirty="0" smtClean="0">
                <a:latin typeface="Times New Roman" pitchFamily="18" charset="0"/>
                <a:cs typeface="Times New Roman" pitchFamily="18" charset="0"/>
              </a:rPr>
              <a:t>JNLE </a:t>
            </a:r>
            <a:r>
              <a:rPr lang="en-US" b="0" dirty="0" smtClean="0">
                <a:latin typeface="Times New Roman" pitchFamily="18" charset="0"/>
                <a:cs typeface="Times New Roman" pitchFamily="18" charset="0"/>
                <a:sym typeface="Wingdings" pitchFamily="2" charset="2"/>
              </a:rPr>
              <a:t> </a:t>
            </a:r>
            <a:r>
              <a:rPr lang="en-US" b="0" dirty="0" smtClean="0">
                <a:latin typeface="Times New Roman" pitchFamily="18" charset="0"/>
                <a:cs typeface="Times New Roman" pitchFamily="18" charset="0"/>
              </a:rPr>
              <a:t>Not Less or Equal</a:t>
            </a:r>
            <a:endParaRPr lang="en-US" b="0"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28</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29</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30</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31</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32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4</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33</a:t>
            </a:fld>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34</a:t>
            </a:fld>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35</a:t>
            </a:fld>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36</a:t>
            </a:fld>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37</a:t>
            </a:fld>
            <a:endParaRPr lang="en-GB"/>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38</a:t>
            </a:fld>
            <a:endParaRPr lang="en-GB"/>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39</a:t>
            </a:fld>
            <a:endParaRPr lang="en-GB"/>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40</a:t>
            </a:fld>
            <a:endParaRPr lang="en-GB"/>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41</a:t>
            </a:fld>
            <a:endParaRPr lang="en-GB"/>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42</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6</a:t>
            </a:fld>
            <a:endParaRPr lang="en-GB"/>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43</a:t>
            </a:fld>
            <a:endParaRPr lang="en-GB"/>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E8EA062-FD6B-408E-BCEC-FEF4E2B99F50}" type="slidenum">
              <a:rPr lang="en-GB" smtClean="0"/>
              <a:pPr/>
              <a:t>44</a:t>
            </a:fld>
            <a:endParaRPr lang="en-GB"/>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45</a:t>
            </a:fld>
            <a:endParaRPr lang="en-GB"/>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46</a:t>
            </a:fld>
            <a:endParaRPr lang="en-GB"/>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47</a:t>
            </a:fld>
            <a:endParaRPr lang="en-GB"/>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48</a:t>
            </a:fld>
            <a:endParaRPr lang="en-GB"/>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E8EA062-FD6B-408E-BCEC-FEF4E2B99F50}" type="slidenum">
              <a:rPr lang="en-GB" smtClean="0"/>
              <a:pPr/>
              <a:t>49</a:t>
            </a:fld>
            <a:endParaRPr lang="en-GB"/>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54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8</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9</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DE8EA062-FD6B-408E-BCEC-FEF4E2B99F50}" type="slidenum">
              <a:rPr lang="en-GB" smtClean="0"/>
              <a:pPr/>
              <a:t>10</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11</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DE8EA062-FD6B-408E-BCEC-FEF4E2B99F50}" type="slidenum">
              <a:rPr lang="en-GB" smtClean="0"/>
              <a:pPr/>
              <a:t>12</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720131-C09D-4059-BFE7-16383A6DE595}" type="datetime1">
              <a:rPr lang="en-US" smtClean="0"/>
              <a:pPr/>
              <a:t>11/2/2013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3D834-5935-498E-BF30-74CFB2D7933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E7E72E-EDD1-42A5-9CAB-A4D0CBA5FADE}" type="datetime1">
              <a:rPr lang="en-US" smtClean="0"/>
              <a:pPr/>
              <a:t>11/2/2013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3D834-5935-498E-BF30-74CFB2D7933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748A41-1AD7-49E2-9E28-80652BDDF138}" type="datetime1">
              <a:rPr lang="en-US" smtClean="0"/>
              <a:pPr/>
              <a:t>11/2/2013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3D834-5935-498E-BF30-74CFB2D7933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C28FFCF-E0DF-47F8-B893-0F16F260B5F6}" type="datetime1">
              <a:rPr lang="en-US" smtClean="0"/>
              <a:pPr/>
              <a:t>11/2/2013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3D834-5935-498E-BF30-74CFB2D7933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A375CE-9F5C-41CA-A891-61A0E89AB9DA}" type="datetime1">
              <a:rPr lang="en-US" smtClean="0"/>
              <a:pPr/>
              <a:t>11/2/2013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053D834-5935-498E-BF30-74CFB2D7933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23DFF30-2BF3-4EE7-89A3-7E4CBD3F89A4}" type="datetime1">
              <a:rPr lang="en-US" smtClean="0"/>
              <a:pPr/>
              <a:t>11/2/2013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53D834-5935-498E-BF30-74CFB2D7933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51129E-D7C2-49AD-9667-732A0DBD961E}" type="datetime1">
              <a:rPr lang="en-US" smtClean="0"/>
              <a:pPr/>
              <a:t>11/2/2013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053D834-5935-498E-BF30-74CFB2D7933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979CDB-28C0-463D-BDD4-E4AB72FA9704}" type="datetime1">
              <a:rPr lang="en-US" smtClean="0"/>
              <a:pPr/>
              <a:t>11/2/2013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053D834-5935-498E-BF30-74CFB2D7933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60C774-F982-467A-AF0D-B1DD956EB5AF}" type="datetime1">
              <a:rPr lang="en-US" smtClean="0"/>
              <a:pPr/>
              <a:t>11/2/2013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053D834-5935-498E-BF30-74CFB2D7933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7D0E44-96C3-432F-A92A-E645E8585860}" type="datetime1">
              <a:rPr lang="en-US" smtClean="0"/>
              <a:pPr/>
              <a:t>11/2/2013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53D834-5935-498E-BF30-74CFB2D7933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60D516-9EB1-4F59-95D8-F1ECAA86BDDA}" type="datetime1">
              <a:rPr lang="en-US" smtClean="0"/>
              <a:pPr/>
              <a:t>11/2/2013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053D834-5935-498E-BF30-74CFB2D7933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37DDC-9EDF-44A5-8AB6-BDE9B17279F3}" type="datetime1">
              <a:rPr lang="en-US" smtClean="0"/>
              <a:pPr/>
              <a:t>11/2/2013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53D834-5935-498E-BF30-74CFB2D7933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mailto:ahd.abdelrazek@hotmail.com" TargetMode="External"/><Relationship Id="rId7" Type="http://schemas.openxmlformats.org/officeDocument/2006/relationships/hyperlink" Target="mailto:hanan.hendy@cis.asu.edu.eg" TargetMode="External"/><Relationship Id="rId2" Type="http://schemas.openxmlformats.org/officeDocument/2006/relationships/hyperlink" Target="mailto:Amr.elsehemy@cis.asu.edu.eg" TargetMode="External"/><Relationship Id="rId1" Type="http://schemas.openxmlformats.org/officeDocument/2006/relationships/slideLayout" Target="../slideLayouts/slideLayout2.xml"/><Relationship Id="rId6" Type="http://schemas.openxmlformats.org/officeDocument/2006/relationships/hyperlink" Target="mailto:nora.youssef.fahmy@outlook.com" TargetMode="External"/><Relationship Id="rId5" Type="http://schemas.openxmlformats.org/officeDocument/2006/relationships/hyperlink" Target="mailto:yasserhtd@hotmail.com" TargetMode="External"/><Relationship Id="rId4" Type="http://schemas.openxmlformats.org/officeDocument/2006/relationships/hyperlink" Target="mailto:loubna.abdelhamid@gmail.com" TargetMode="Externa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2362200"/>
            <a:ext cx="8153400" cy="110799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cap="none" spc="0" dirty="0" smtClean="0">
                <a:ln w="11430"/>
                <a:latin typeface="Times New Roman" pitchFamily="18" charset="0"/>
                <a:cs typeface="Times New Roman" pitchFamily="18" charset="0"/>
              </a:rPr>
              <a:t>Assembly Language</a:t>
            </a:r>
            <a:endParaRPr lang="en-US" sz="6600" b="1" cap="none" spc="0" dirty="0">
              <a:ln w="11430"/>
              <a:latin typeface="Times New Roman" pitchFamily="18" charset="0"/>
              <a:cs typeface="Times New Roman" pitchFamily="18" charset="0"/>
            </a:endParaRPr>
          </a:p>
        </p:txBody>
      </p:sp>
      <p:sp>
        <p:nvSpPr>
          <p:cNvPr id="3" name="Rectangle 2"/>
          <p:cNvSpPr/>
          <p:nvPr/>
        </p:nvSpPr>
        <p:spPr>
          <a:xfrm>
            <a:off x="2209800" y="3733800"/>
            <a:ext cx="4859399" cy="110799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dirty="0" smtClean="0">
                <a:ln w="11430"/>
                <a:latin typeface="Times New Roman" pitchFamily="18" charset="0"/>
                <a:cs typeface="Times New Roman" pitchFamily="18" charset="0"/>
              </a:rPr>
              <a:t>Lab (5)</a:t>
            </a:r>
            <a:endParaRPr lang="en-US" sz="6600" b="1" dirty="0">
              <a:ln w="1143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636912"/>
            <a:ext cx="8534400" cy="1477888"/>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4400" b="1" dirty="0" smtClean="0">
                <a:ln w="11430"/>
                <a:latin typeface="Times New Roman" pitchFamily="18" charset="0"/>
                <a:cs typeface="Times New Roman" pitchFamily="18" charset="0"/>
              </a:rPr>
              <a:t>Boolean and Comparison Instructions</a:t>
            </a:r>
            <a:endParaRPr lang="en-US" sz="4400" b="1" dirty="0">
              <a:ln w="1143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AND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The </a:t>
            </a:r>
            <a:r>
              <a:rPr lang="en-US" sz="2800" b="1" dirty="0" smtClean="0">
                <a:solidFill>
                  <a:schemeClr val="accent2">
                    <a:lumMod val="50000"/>
                  </a:schemeClr>
                </a:solidFill>
                <a:latin typeface="Times New Roman" pitchFamily="18" charset="0"/>
                <a:cs typeface="Times New Roman" pitchFamily="18" charset="0"/>
              </a:rPr>
              <a:t>AND</a:t>
            </a:r>
            <a:r>
              <a:rPr lang="en-US" sz="2800" dirty="0" smtClean="0">
                <a:solidFill>
                  <a:schemeClr val="accent2">
                    <a:lumMod val="50000"/>
                  </a:schemeClr>
                </a:solidFill>
                <a:latin typeface="Times New Roman" pitchFamily="18" charset="0"/>
                <a:cs typeface="Times New Roman" pitchFamily="18" charset="0"/>
              </a:rPr>
              <a:t> instruction </a:t>
            </a:r>
            <a:r>
              <a:rPr lang="en-US" sz="2800" b="1" dirty="0" smtClean="0">
                <a:solidFill>
                  <a:schemeClr val="accent2">
                    <a:lumMod val="50000"/>
                  </a:schemeClr>
                </a:solidFill>
                <a:latin typeface="Times New Roman" pitchFamily="18" charset="0"/>
                <a:cs typeface="Times New Roman" pitchFamily="18" charset="0"/>
              </a:rPr>
              <a:t>performs a </a:t>
            </a:r>
            <a:r>
              <a:rPr lang="en-US" sz="2800" b="1" dirty="0" err="1" smtClean="0">
                <a:solidFill>
                  <a:schemeClr val="accent2">
                    <a:lumMod val="50000"/>
                  </a:schemeClr>
                </a:solidFill>
                <a:latin typeface="Times New Roman" pitchFamily="18" charset="0"/>
                <a:cs typeface="Times New Roman" pitchFamily="18" charset="0"/>
              </a:rPr>
              <a:t>boolean</a:t>
            </a:r>
            <a:r>
              <a:rPr lang="en-US" sz="2800" b="1" dirty="0" smtClean="0">
                <a:solidFill>
                  <a:schemeClr val="accent2">
                    <a:lumMod val="50000"/>
                  </a:schemeClr>
                </a:solidFill>
                <a:latin typeface="Times New Roman" pitchFamily="18" charset="0"/>
                <a:cs typeface="Times New Roman" pitchFamily="18" charset="0"/>
              </a:rPr>
              <a:t> (bitwise) </a:t>
            </a:r>
            <a:r>
              <a:rPr lang="en-US" sz="2800" b="1" dirty="0" smtClean="0">
                <a:solidFill>
                  <a:schemeClr val="accent6">
                    <a:lumMod val="75000"/>
                  </a:schemeClr>
                </a:solidFill>
                <a:latin typeface="Times New Roman" pitchFamily="18" charset="0"/>
                <a:cs typeface="Times New Roman" pitchFamily="18" charset="0"/>
              </a:rPr>
              <a:t>AND</a:t>
            </a:r>
            <a:r>
              <a:rPr lang="en-US" sz="2800" b="1" dirty="0" smtClean="0">
                <a:solidFill>
                  <a:schemeClr val="accent2">
                    <a:lumMod val="50000"/>
                  </a:schemeClr>
                </a:solidFill>
                <a:latin typeface="Times New Roman" pitchFamily="18" charset="0"/>
                <a:cs typeface="Times New Roman" pitchFamily="18" charset="0"/>
              </a:rPr>
              <a:t> operation</a:t>
            </a:r>
            <a:r>
              <a:rPr lang="en-US" sz="2800" dirty="0" smtClean="0">
                <a:solidFill>
                  <a:schemeClr val="accent2">
                    <a:lumMod val="50000"/>
                  </a:schemeClr>
                </a:solidFill>
                <a:latin typeface="Times New Roman" pitchFamily="18" charset="0"/>
                <a:cs typeface="Times New Roman" pitchFamily="18" charset="0"/>
              </a:rPr>
              <a:t> between each pair of matching bits in two operands and places the result in the </a:t>
            </a:r>
            <a:r>
              <a:rPr lang="en-US" sz="2800" b="1" dirty="0" smtClean="0">
                <a:solidFill>
                  <a:schemeClr val="accent2">
                    <a:lumMod val="50000"/>
                  </a:schemeClr>
                </a:solidFill>
                <a:latin typeface="Times New Roman" pitchFamily="18" charset="0"/>
                <a:cs typeface="Times New Roman" pitchFamily="18" charset="0"/>
              </a:rPr>
              <a:t>destination</a:t>
            </a:r>
            <a:r>
              <a:rPr lang="en-US" sz="2800" dirty="0" smtClean="0">
                <a:solidFill>
                  <a:schemeClr val="accent2">
                    <a:lumMod val="50000"/>
                  </a:schemeClr>
                </a:solidFill>
                <a:latin typeface="Times New Roman" pitchFamily="18" charset="0"/>
                <a:cs typeface="Times New Roman" pitchFamily="18" charset="0"/>
              </a:rPr>
              <a:t> operand.</a:t>
            </a:r>
          </a:p>
          <a:p>
            <a:pPr marL="342900" lvl="1"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The </a:t>
            </a:r>
            <a:r>
              <a:rPr lang="en-US" sz="2800" b="1" dirty="0">
                <a:solidFill>
                  <a:schemeClr val="accent2">
                    <a:lumMod val="50000"/>
                  </a:schemeClr>
                </a:solidFill>
                <a:latin typeface="Times New Roman" pitchFamily="18" charset="0"/>
                <a:cs typeface="Times New Roman" pitchFamily="18" charset="0"/>
              </a:rPr>
              <a:t>AND</a:t>
            </a:r>
            <a:r>
              <a:rPr lang="en-US" sz="2800" dirty="0">
                <a:solidFill>
                  <a:schemeClr val="accent2">
                    <a:lumMod val="50000"/>
                  </a:schemeClr>
                </a:solidFill>
                <a:latin typeface="Times New Roman" pitchFamily="18" charset="0"/>
                <a:cs typeface="Times New Roman" pitchFamily="18" charset="0"/>
              </a:rPr>
              <a:t> instruction lets you </a:t>
            </a:r>
            <a:r>
              <a:rPr lang="en-US" sz="2800" b="1" dirty="0">
                <a:solidFill>
                  <a:schemeClr val="accent6">
                    <a:lumMod val="75000"/>
                  </a:schemeClr>
                </a:solidFill>
                <a:latin typeface="Times New Roman" pitchFamily="18" charset="0"/>
                <a:cs typeface="Times New Roman" pitchFamily="18" charset="0"/>
              </a:rPr>
              <a:t>clear</a:t>
            </a:r>
            <a:r>
              <a:rPr lang="en-US" sz="2800" dirty="0">
                <a:solidFill>
                  <a:schemeClr val="accent2">
                    <a:lumMod val="50000"/>
                  </a:schemeClr>
                </a:solidFill>
                <a:latin typeface="Times New Roman" pitchFamily="18" charset="0"/>
                <a:cs typeface="Times New Roman" pitchFamily="18" charset="0"/>
              </a:rPr>
              <a:t> one or more bits in an operand without affecting other bits</a:t>
            </a:r>
            <a:r>
              <a:rPr lang="en-GB" sz="2800" dirty="0">
                <a:solidFill>
                  <a:schemeClr val="accent2">
                    <a:lumMod val="50000"/>
                  </a:schemeClr>
                </a:solidFill>
                <a:latin typeface="Times New Roman" pitchFamily="18" charset="0"/>
                <a:cs typeface="Times New Roman" pitchFamily="18" charset="0"/>
              </a:rPr>
              <a:t>.</a:t>
            </a:r>
          </a:p>
          <a:p>
            <a:pPr marL="342900" lvl="1" indent="-342900" algn="just">
              <a:spcBef>
                <a:spcPct val="20000"/>
              </a:spcBef>
              <a:buFont typeface="Arial" pitchFamily="34" charset="0"/>
              <a:buChar char="•"/>
              <a:defRPr/>
            </a:pPr>
            <a:endParaRPr lang="en-US"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54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5400" dirty="0" smtClean="0">
              <a:solidFill>
                <a:schemeClr val="accent2">
                  <a:lumMod val="50000"/>
                </a:schemeClr>
              </a:solidFill>
              <a:latin typeface="Times New Roman" pitchFamily="18" charset="0"/>
              <a:cs typeface="Times New Roman" pitchFamily="18" charset="0"/>
            </a:endParaRPr>
          </a:p>
        </p:txBody>
      </p:sp>
      <p:sp>
        <p:nvSpPr>
          <p:cNvPr id="7" name="Rounded Rectangle 6"/>
          <p:cNvSpPr/>
          <p:nvPr/>
        </p:nvSpPr>
        <p:spPr>
          <a:xfrm>
            <a:off x="2051720" y="4724400"/>
            <a:ext cx="5040560"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smtClean="0">
                <a:solidFill>
                  <a:schemeClr val="accent2">
                    <a:lumMod val="50000"/>
                  </a:schemeClr>
                </a:solidFill>
                <a:latin typeface="Times New Roman" pitchFamily="18" charset="0"/>
                <a:cs typeface="Times New Roman" pitchFamily="18" charset="0"/>
              </a:rPr>
              <a:t>AND </a:t>
            </a:r>
            <a:r>
              <a:rPr lang="en-US" sz="3200" b="1" i="1" dirty="0" smtClean="0">
                <a:solidFill>
                  <a:schemeClr val="accent2">
                    <a:lumMod val="50000"/>
                  </a:schemeClr>
                </a:solidFill>
                <a:latin typeface="Times New Roman" pitchFamily="18" charset="0"/>
                <a:cs typeface="Times New Roman" pitchFamily="18" charset="0"/>
              </a:rPr>
              <a:t>destination, source</a:t>
            </a:r>
          </a:p>
        </p:txBody>
      </p:sp>
      <p:sp>
        <p:nvSpPr>
          <p:cNvPr id="9" name="Rounded Rectangle 8"/>
          <p:cNvSpPr/>
          <p:nvPr/>
        </p:nvSpPr>
        <p:spPr>
          <a:xfrm>
            <a:off x="1447800" y="5486400"/>
            <a:ext cx="6192688" cy="113536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justLow"/>
            <a:r>
              <a:rPr lang="en-US" sz="2400" b="1" dirty="0" err="1" smtClean="0">
                <a:solidFill>
                  <a:srgbClr val="0000FF"/>
                </a:solidFill>
                <a:latin typeface="Times New Roman" pitchFamily="18" charset="0"/>
                <a:cs typeface="Times New Roman" pitchFamily="18" charset="0"/>
              </a:rPr>
              <a:t>mov</a:t>
            </a:r>
            <a:r>
              <a:rPr lang="en-US" sz="2400" b="1" dirty="0" smtClean="0">
                <a:solidFill>
                  <a:srgbClr val="0000FF"/>
                </a:solidFill>
                <a:latin typeface="Times New Roman" pitchFamily="18" charset="0"/>
                <a:cs typeface="Times New Roman" pitchFamily="18" charset="0"/>
              </a:rPr>
              <a:t> </a:t>
            </a:r>
            <a:r>
              <a:rPr lang="en-US" sz="2400" b="1" dirty="0" smtClean="0">
                <a:solidFill>
                  <a:srgbClr val="800000"/>
                </a:solidFill>
                <a:latin typeface="Times New Roman" pitchFamily="18" charset="0"/>
                <a:cs typeface="Times New Roman" pitchFamily="18" charset="0"/>
              </a:rPr>
              <a:t>al, </a:t>
            </a:r>
            <a:r>
              <a:rPr lang="en-US" sz="2400" b="1" dirty="0" smtClean="0">
                <a:solidFill>
                  <a:srgbClr val="000080"/>
                </a:solidFill>
                <a:latin typeface="Times New Roman" pitchFamily="18" charset="0"/>
                <a:cs typeface="Times New Roman" pitchFamily="18" charset="0"/>
              </a:rPr>
              <a:t>1010</a:t>
            </a:r>
            <a:r>
              <a:rPr lang="en-US" sz="2400" b="1" dirty="0" smtClean="0">
                <a:solidFill>
                  <a:srgbClr val="FF0000"/>
                </a:solidFill>
                <a:latin typeface="Times New Roman" pitchFamily="18" charset="0"/>
                <a:cs typeface="Times New Roman" pitchFamily="18" charset="0"/>
              </a:rPr>
              <a:t>1</a:t>
            </a:r>
            <a:r>
              <a:rPr lang="en-US" sz="2400" b="1" dirty="0" smtClean="0">
                <a:solidFill>
                  <a:srgbClr val="000080"/>
                </a:solidFill>
                <a:latin typeface="Times New Roman" pitchFamily="18" charset="0"/>
                <a:cs typeface="Times New Roman" pitchFamily="18" charset="0"/>
              </a:rPr>
              <a:t>11</a:t>
            </a:r>
            <a:r>
              <a:rPr lang="en-US" sz="2400" b="1" dirty="0" smtClean="0">
                <a:solidFill>
                  <a:srgbClr val="FF0000"/>
                </a:solidFill>
                <a:latin typeface="Times New Roman" pitchFamily="18" charset="0"/>
                <a:cs typeface="Times New Roman" pitchFamily="18" charset="0"/>
              </a:rPr>
              <a:t>1</a:t>
            </a:r>
            <a:r>
              <a:rPr lang="en-US" sz="2400" b="1" dirty="0" smtClean="0">
                <a:solidFill>
                  <a:srgbClr val="000080"/>
                </a:solidFill>
                <a:latin typeface="Times New Roman" pitchFamily="18" charset="0"/>
                <a:cs typeface="Times New Roman" pitchFamily="18" charset="0"/>
              </a:rPr>
              <a:t>b		</a:t>
            </a:r>
            <a:r>
              <a:rPr lang="en-US" sz="2400" b="1" dirty="0" smtClean="0">
                <a:solidFill>
                  <a:srgbClr val="008000"/>
                </a:solidFill>
                <a:latin typeface="Times New Roman" pitchFamily="18" charset="0"/>
                <a:cs typeface="Times New Roman" pitchFamily="18" charset="0"/>
              </a:rPr>
              <a:t>; al = 1010</a:t>
            </a:r>
            <a:r>
              <a:rPr lang="en-US" sz="2400" b="1" dirty="0" smtClean="0">
                <a:solidFill>
                  <a:srgbClr val="FF0000"/>
                </a:solidFill>
                <a:latin typeface="Times New Roman" pitchFamily="18" charset="0"/>
                <a:cs typeface="Times New Roman" pitchFamily="18" charset="0"/>
              </a:rPr>
              <a:t>1</a:t>
            </a:r>
            <a:r>
              <a:rPr lang="en-US" sz="2400" b="1" dirty="0" smtClean="0">
                <a:solidFill>
                  <a:srgbClr val="008000"/>
                </a:solidFill>
                <a:latin typeface="Times New Roman" pitchFamily="18" charset="0"/>
                <a:cs typeface="Times New Roman" pitchFamily="18" charset="0"/>
              </a:rPr>
              <a:t>11</a:t>
            </a:r>
            <a:r>
              <a:rPr lang="en-US" sz="2400" b="1" dirty="0" smtClean="0">
                <a:solidFill>
                  <a:srgbClr val="FF0000"/>
                </a:solidFill>
                <a:latin typeface="Times New Roman" pitchFamily="18" charset="0"/>
                <a:cs typeface="Times New Roman" pitchFamily="18" charset="0"/>
              </a:rPr>
              <a:t>1</a:t>
            </a:r>
            <a:r>
              <a:rPr lang="en-US" sz="2400" b="1" dirty="0" smtClean="0">
                <a:solidFill>
                  <a:srgbClr val="008000"/>
                </a:solidFill>
                <a:latin typeface="Times New Roman" pitchFamily="18" charset="0"/>
                <a:cs typeface="Times New Roman" pitchFamily="18" charset="0"/>
              </a:rPr>
              <a:t>b</a:t>
            </a:r>
          </a:p>
          <a:p>
            <a:pPr algn="justLow"/>
            <a:r>
              <a:rPr lang="en-US" sz="2400" b="1" dirty="0" smtClean="0">
                <a:solidFill>
                  <a:srgbClr val="0000FF"/>
                </a:solidFill>
                <a:latin typeface="Times New Roman" pitchFamily="18" charset="0"/>
                <a:cs typeface="Times New Roman" pitchFamily="18" charset="0"/>
              </a:rPr>
              <a:t>and  </a:t>
            </a:r>
            <a:r>
              <a:rPr lang="en-US" sz="2400" b="1" dirty="0" smtClean="0">
                <a:solidFill>
                  <a:srgbClr val="800000"/>
                </a:solidFill>
                <a:latin typeface="Times New Roman" pitchFamily="18" charset="0"/>
                <a:cs typeface="Times New Roman" pitchFamily="18" charset="0"/>
              </a:rPr>
              <a:t>al, </a:t>
            </a:r>
            <a:r>
              <a:rPr lang="en-US" sz="2400" b="1" dirty="0" smtClean="0">
                <a:solidFill>
                  <a:srgbClr val="000080"/>
                </a:solidFill>
                <a:latin typeface="Times New Roman" pitchFamily="18" charset="0"/>
                <a:cs typeface="Times New Roman" pitchFamily="18" charset="0"/>
              </a:rPr>
              <a:t>1111</a:t>
            </a:r>
            <a:r>
              <a:rPr lang="en-US" sz="2400" b="1" dirty="0" smtClean="0">
                <a:solidFill>
                  <a:srgbClr val="FF0000"/>
                </a:solidFill>
                <a:latin typeface="Times New Roman" pitchFamily="18" charset="0"/>
                <a:cs typeface="Times New Roman" pitchFamily="18" charset="0"/>
              </a:rPr>
              <a:t>0</a:t>
            </a:r>
            <a:r>
              <a:rPr lang="en-US" sz="2400" b="1" dirty="0" smtClean="0">
                <a:solidFill>
                  <a:srgbClr val="000080"/>
                </a:solidFill>
                <a:latin typeface="Times New Roman" pitchFamily="18" charset="0"/>
                <a:cs typeface="Times New Roman" pitchFamily="18" charset="0"/>
              </a:rPr>
              <a:t>11</a:t>
            </a:r>
            <a:r>
              <a:rPr lang="en-US" sz="2400" b="1" dirty="0" smtClean="0">
                <a:solidFill>
                  <a:srgbClr val="FF0000"/>
                </a:solidFill>
                <a:latin typeface="Times New Roman" pitchFamily="18" charset="0"/>
                <a:cs typeface="Times New Roman" pitchFamily="18" charset="0"/>
              </a:rPr>
              <a:t>0</a:t>
            </a:r>
            <a:r>
              <a:rPr lang="en-US" sz="2400" b="1" dirty="0" smtClean="0">
                <a:solidFill>
                  <a:srgbClr val="000080"/>
                </a:solidFill>
                <a:latin typeface="Times New Roman" pitchFamily="18" charset="0"/>
                <a:cs typeface="Times New Roman" pitchFamily="18" charset="0"/>
              </a:rPr>
              <a:t>b		</a:t>
            </a:r>
            <a:r>
              <a:rPr lang="en-US" sz="2400" b="1" dirty="0" smtClean="0">
                <a:solidFill>
                  <a:srgbClr val="008000"/>
                </a:solidFill>
                <a:latin typeface="Times New Roman" pitchFamily="18" charset="0"/>
                <a:cs typeface="Times New Roman" pitchFamily="18" charset="0"/>
              </a:rPr>
              <a:t>; al = 1010</a:t>
            </a:r>
            <a:r>
              <a:rPr lang="en-US" sz="2400" b="1" dirty="0" smtClean="0">
                <a:solidFill>
                  <a:srgbClr val="FF0000"/>
                </a:solidFill>
                <a:latin typeface="Times New Roman" pitchFamily="18" charset="0"/>
                <a:cs typeface="Times New Roman" pitchFamily="18" charset="0"/>
              </a:rPr>
              <a:t>0</a:t>
            </a:r>
            <a:r>
              <a:rPr lang="en-US" sz="2400" b="1" dirty="0" smtClean="0">
                <a:solidFill>
                  <a:srgbClr val="008000"/>
                </a:solidFill>
                <a:latin typeface="Times New Roman" pitchFamily="18" charset="0"/>
                <a:cs typeface="Times New Roman" pitchFamily="18" charset="0"/>
              </a:rPr>
              <a:t>11</a:t>
            </a:r>
            <a:r>
              <a:rPr lang="en-US" sz="2400" b="1" dirty="0" smtClean="0">
                <a:solidFill>
                  <a:srgbClr val="FF0000"/>
                </a:solidFill>
                <a:latin typeface="Times New Roman" pitchFamily="18" charset="0"/>
                <a:cs typeface="Times New Roman" pitchFamily="18" charset="0"/>
              </a:rPr>
              <a:t>0</a:t>
            </a:r>
            <a:r>
              <a:rPr lang="en-US" sz="2400" b="1" dirty="0" smtClean="0">
                <a:solidFill>
                  <a:srgbClr val="008000"/>
                </a:solidFill>
                <a:latin typeface="Times New Roman" pitchFamily="18" charset="0"/>
                <a:cs typeface="Times New Roman" pitchFamily="18" charset="0"/>
              </a:rPr>
              <a:t>b</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9">
                                            <p:bg/>
                                          </p:spTgt>
                                        </p:tgtEl>
                                        <p:attrNameLst>
                                          <p:attrName>style.visibility</p:attrName>
                                        </p:attrNameLst>
                                      </p:cBhvr>
                                      <p:to>
                                        <p:strVal val="visible"/>
                                      </p:to>
                                    </p:set>
                                    <p:anim calcmode="lin" valueType="num">
                                      <p:cBhvr>
                                        <p:cTn id="13" dur="500" fill="hold"/>
                                        <p:tgtEl>
                                          <p:spTgt spid="9">
                                            <p:bg/>
                                          </p:spTgt>
                                        </p:tgtEl>
                                        <p:attrNameLst>
                                          <p:attrName>ppt_w</p:attrName>
                                        </p:attrNameLst>
                                      </p:cBhvr>
                                      <p:tavLst>
                                        <p:tav tm="0">
                                          <p:val>
                                            <p:fltVal val="0"/>
                                          </p:val>
                                        </p:tav>
                                        <p:tav tm="100000">
                                          <p:val>
                                            <p:strVal val="#ppt_w"/>
                                          </p:val>
                                        </p:tav>
                                      </p:tavLst>
                                    </p:anim>
                                    <p:anim calcmode="lin" valueType="num">
                                      <p:cBhvr>
                                        <p:cTn id="14" dur="500" fill="hold"/>
                                        <p:tgtEl>
                                          <p:spTgt spid="9">
                                            <p:bg/>
                                          </p:spTgt>
                                        </p:tgtEl>
                                        <p:attrNameLst>
                                          <p:attrName>ppt_h</p:attrName>
                                        </p:attrNameLst>
                                      </p:cBhvr>
                                      <p:tavLst>
                                        <p:tav tm="0">
                                          <p:val>
                                            <p:fltVal val="0"/>
                                          </p:val>
                                        </p:tav>
                                        <p:tav tm="100000">
                                          <p:val>
                                            <p:strVal val="#ppt_h"/>
                                          </p:val>
                                        </p:tav>
                                      </p:tavLst>
                                    </p:anim>
                                    <p:animEffect transition="in" filter="fade">
                                      <p:cBhvr>
                                        <p:cTn id="15" dur="500"/>
                                        <p:tgtEl>
                                          <p:spTgt spid="9">
                                            <p:bg/>
                                          </p:spTgt>
                                        </p:tgtEl>
                                      </p:cBhvr>
                                    </p:animEffect>
                                  </p:childTnLst>
                                </p:cTn>
                              </p:par>
                              <p:par>
                                <p:cTn id="16" presetID="53" presetClass="entr" presetSubtype="0" fill="hold" nodeType="withEffect">
                                  <p:stCondLst>
                                    <p:cond delay="0"/>
                                  </p:stCondLst>
                                  <p:childTnLst>
                                    <p:set>
                                      <p:cBhvr>
                                        <p:cTn id="17" dur="1" fill="hold">
                                          <p:stCondLst>
                                            <p:cond delay="0"/>
                                          </p:stCondLst>
                                        </p:cTn>
                                        <p:tgtEl>
                                          <p:spTgt spid="9">
                                            <p:txEl>
                                              <p:pRg st="0" end="0"/>
                                            </p:txEl>
                                          </p:spTgt>
                                        </p:tgtEl>
                                        <p:attrNameLst>
                                          <p:attrName>style.visibility</p:attrName>
                                        </p:attrNameLst>
                                      </p:cBhvr>
                                      <p:to>
                                        <p:strVal val="visible"/>
                                      </p:to>
                                    </p:set>
                                    <p:anim calcmode="lin" valueType="num">
                                      <p:cBhvr>
                                        <p:cTn id="18"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9">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nodeType="clickEffect">
                                  <p:stCondLst>
                                    <p:cond delay="0"/>
                                  </p:stCondLst>
                                  <p:childTnLst>
                                    <p:set>
                                      <p:cBhvr>
                                        <p:cTn id="24" dur="1" fill="hold">
                                          <p:stCondLst>
                                            <p:cond delay="0"/>
                                          </p:stCondLst>
                                        </p:cTn>
                                        <p:tgtEl>
                                          <p:spTgt spid="9">
                                            <p:txEl>
                                              <p:pRg st="1" end="1"/>
                                            </p:txEl>
                                          </p:spTgt>
                                        </p:tgtEl>
                                        <p:attrNameLst>
                                          <p:attrName>style.visibility</p:attrName>
                                        </p:attrNameLst>
                                      </p:cBhvr>
                                      <p:to>
                                        <p:strVal val="visible"/>
                                      </p:to>
                                    </p:set>
                                    <p:anim calcmode="lin" valueType="num">
                                      <p:cBhvr>
                                        <p:cTn id="25" dur="500" fill="hold"/>
                                        <p:tgtEl>
                                          <p:spTgt spid="9">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9">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build="allAtOnce"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OR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US" sz="2900" dirty="0" smtClean="0">
                <a:solidFill>
                  <a:schemeClr val="accent2">
                    <a:lumMod val="50000"/>
                  </a:schemeClr>
                </a:solidFill>
                <a:latin typeface="Times New Roman" pitchFamily="18" charset="0"/>
                <a:cs typeface="Times New Roman" pitchFamily="18" charset="0"/>
              </a:rPr>
              <a:t>The </a:t>
            </a:r>
            <a:r>
              <a:rPr lang="en-US" sz="2900" b="1" dirty="0" smtClean="0">
                <a:solidFill>
                  <a:schemeClr val="accent2">
                    <a:lumMod val="50000"/>
                  </a:schemeClr>
                </a:solidFill>
                <a:latin typeface="Times New Roman" pitchFamily="18" charset="0"/>
                <a:cs typeface="Times New Roman" pitchFamily="18" charset="0"/>
              </a:rPr>
              <a:t>OR </a:t>
            </a:r>
            <a:r>
              <a:rPr lang="en-US" sz="2900" dirty="0" smtClean="0">
                <a:solidFill>
                  <a:schemeClr val="accent2">
                    <a:lumMod val="50000"/>
                  </a:schemeClr>
                </a:solidFill>
                <a:latin typeface="Times New Roman" pitchFamily="18" charset="0"/>
                <a:cs typeface="Times New Roman" pitchFamily="18" charset="0"/>
              </a:rPr>
              <a:t>instruction </a:t>
            </a:r>
            <a:r>
              <a:rPr lang="en-US" sz="2900" b="1" dirty="0" smtClean="0">
                <a:solidFill>
                  <a:schemeClr val="accent2">
                    <a:lumMod val="50000"/>
                  </a:schemeClr>
                </a:solidFill>
                <a:latin typeface="Times New Roman" pitchFamily="18" charset="0"/>
                <a:cs typeface="Times New Roman" pitchFamily="18" charset="0"/>
              </a:rPr>
              <a:t>performs a </a:t>
            </a:r>
            <a:r>
              <a:rPr lang="en-US" sz="2900" b="1" dirty="0" err="1" smtClean="0">
                <a:solidFill>
                  <a:schemeClr val="accent2">
                    <a:lumMod val="50000"/>
                  </a:schemeClr>
                </a:solidFill>
                <a:latin typeface="Times New Roman" pitchFamily="18" charset="0"/>
                <a:cs typeface="Times New Roman" pitchFamily="18" charset="0"/>
              </a:rPr>
              <a:t>boolean</a:t>
            </a:r>
            <a:r>
              <a:rPr lang="en-US" sz="2900" b="1" dirty="0" smtClean="0">
                <a:solidFill>
                  <a:schemeClr val="accent2">
                    <a:lumMod val="50000"/>
                  </a:schemeClr>
                </a:solidFill>
                <a:latin typeface="Times New Roman" pitchFamily="18" charset="0"/>
                <a:cs typeface="Times New Roman" pitchFamily="18" charset="0"/>
              </a:rPr>
              <a:t> (bitwise) </a:t>
            </a:r>
            <a:r>
              <a:rPr lang="en-US" sz="2900" b="1" dirty="0" smtClean="0">
                <a:solidFill>
                  <a:schemeClr val="accent6">
                    <a:lumMod val="75000"/>
                  </a:schemeClr>
                </a:solidFill>
                <a:latin typeface="Times New Roman" pitchFamily="18" charset="0"/>
                <a:cs typeface="Times New Roman" pitchFamily="18" charset="0"/>
              </a:rPr>
              <a:t>OR</a:t>
            </a:r>
            <a:r>
              <a:rPr lang="en-US" sz="2900" b="1" dirty="0" smtClean="0">
                <a:solidFill>
                  <a:schemeClr val="accent2">
                    <a:lumMod val="50000"/>
                  </a:schemeClr>
                </a:solidFill>
                <a:latin typeface="Times New Roman" pitchFamily="18" charset="0"/>
                <a:cs typeface="Times New Roman" pitchFamily="18" charset="0"/>
              </a:rPr>
              <a:t> operation</a:t>
            </a:r>
            <a:r>
              <a:rPr lang="en-US" sz="2900" dirty="0" smtClean="0">
                <a:solidFill>
                  <a:schemeClr val="accent2">
                    <a:lumMod val="50000"/>
                  </a:schemeClr>
                </a:solidFill>
                <a:latin typeface="Times New Roman" pitchFamily="18" charset="0"/>
                <a:cs typeface="Times New Roman" pitchFamily="18" charset="0"/>
              </a:rPr>
              <a:t> between each pair of matching bits in two operands and places the result in the </a:t>
            </a:r>
            <a:r>
              <a:rPr lang="en-US" sz="2900" b="1" dirty="0" smtClean="0">
                <a:solidFill>
                  <a:schemeClr val="accent2">
                    <a:lumMod val="50000"/>
                  </a:schemeClr>
                </a:solidFill>
                <a:latin typeface="Times New Roman" pitchFamily="18" charset="0"/>
                <a:cs typeface="Times New Roman" pitchFamily="18" charset="0"/>
              </a:rPr>
              <a:t>destination</a:t>
            </a:r>
            <a:r>
              <a:rPr lang="en-US" sz="2900" dirty="0" smtClean="0">
                <a:solidFill>
                  <a:schemeClr val="accent2">
                    <a:lumMod val="50000"/>
                  </a:schemeClr>
                </a:solidFill>
                <a:latin typeface="Times New Roman" pitchFamily="18" charset="0"/>
                <a:cs typeface="Times New Roman" pitchFamily="18" charset="0"/>
              </a:rPr>
              <a:t> operand.</a:t>
            </a:r>
          </a:p>
          <a:p>
            <a:pPr marL="342900" lvl="1" indent="-342900" algn="just">
              <a:spcBef>
                <a:spcPct val="20000"/>
              </a:spcBef>
              <a:buFont typeface="Arial" pitchFamily="34" charset="0"/>
              <a:buChar char="•"/>
              <a:defRPr/>
            </a:pPr>
            <a:r>
              <a:rPr lang="en-US" sz="3200" dirty="0">
                <a:solidFill>
                  <a:schemeClr val="accent2">
                    <a:lumMod val="50000"/>
                  </a:schemeClr>
                </a:solidFill>
                <a:latin typeface="Times New Roman" pitchFamily="18" charset="0"/>
                <a:cs typeface="Times New Roman" pitchFamily="18" charset="0"/>
              </a:rPr>
              <a:t>The </a:t>
            </a:r>
            <a:r>
              <a:rPr lang="en-US" sz="3200" b="1" dirty="0">
                <a:solidFill>
                  <a:schemeClr val="accent2">
                    <a:lumMod val="50000"/>
                  </a:schemeClr>
                </a:solidFill>
                <a:latin typeface="Times New Roman" pitchFamily="18" charset="0"/>
                <a:cs typeface="Times New Roman" pitchFamily="18" charset="0"/>
              </a:rPr>
              <a:t>OR </a:t>
            </a:r>
            <a:r>
              <a:rPr lang="en-US" sz="3200" dirty="0">
                <a:solidFill>
                  <a:schemeClr val="accent2">
                    <a:lumMod val="50000"/>
                  </a:schemeClr>
                </a:solidFill>
                <a:latin typeface="Times New Roman" pitchFamily="18" charset="0"/>
                <a:cs typeface="Times New Roman" pitchFamily="18" charset="0"/>
              </a:rPr>
              <a:t>instruction lets you </a:t>
            </a:r>
            <a:r>
              <a:rPr lang="en-US" sz="3200" b="1" dirty="0">
                <a:solidFill>
                  <a:schemeClr val="accent6">
                    <a:lumMod val="75000"/>
                  </a:schemeClr>
                </a:solidFill>
                <a:latin typeface="Times New Roman" pitchFamily="18" charset="0"/>
                <a:cs typeface="Times New Roman" pitchFamily="18" charset="0"/>
              </a:rPr>
              <a:t>set</a:t>
            </a:r>
            <a:r>
              <a:rPr lang="en-US" sz="3200" b="1" dirty="0">
                <a:solidFill>
                  <a:schemeClr val="accent2">
                    <a:lumMod val="50000"/>
                  </a:schemeClr>
                </a:solidFill>
                <a:latin typeface="Times New Roman" pitchFamily="18" charset="0"/>
                <a:cs typeface="Times New Roman" pitchFamily="18" charset="0"/>
              </a:rPr>
              <a:t> </a:t>
            </a:r>
            <a:r>
              <a:rPr lang="en-US" sz="3200" dirty="0">
                <a:solidFill>
                  <a:schemeClr val="accent2">
                    <a:lumMod val="50000"/>
                  </a:schemeClr>
                </a:solidFill>
                <a:latin typeface="Times New Roman" pitchFamily="18" charset="0"/>
                <a:cs typeface="Times New Roman" pitchFamily="18" charset="0"/>
              </a:rPr>
              <a:t>one or more bits in an operand without affecting other bits</a:t>
            </a:r>
            <a:r>
              <a:rPr lang="en-GB" sz="3200" dirty="0">
                <a:solidFill>
                  <a:schemeClr val="accent2">
                    <a:lumMod val="50000"/>
                  </a:schemeClr>
                </a:solidFill>
                <a:latin typeface="Times New Roman" pitchFamily="18" charset="0"/>
                <a:cs typeface="Times New Roman" pitchFamily="18" charset="0"/>
              </a:rPr>
              <a:t>.</a:t>
            </a:r>
          </a:p>
          <a:p>
            <a:pPr marL="342900" lvl="1" indent="-342900" algn="just">
              <a:spcBef>
                <a:spcPct val="20000"/>
              </a:spcBef>
              <a:buFont typeface="Arial" pitchFamily="34" charset="0"/>
              <a:buChar char="•"/>
              <a:defRPr/>
            </a:pPr>
            <a:endParaRPr lang="en-US" sz="2900" dirty="0" smtClean="0">
              <a:solidFill>
                <a:schemeClr val="accent2">
                  <a:lumMod val="50000"/>
                </a:schemeClr>
              </a:solidFill>
              <a:latin typeface="Times New Roman" pitchFamily="18" charset="0"/>
              <a:cs typeface="Times New Roman" pitchFamily="18" charset="0"/>
            </a:endParaRPr>
          </a:p>
        </p:txBody>
      </p:sp>
      <p:sp>
        <p:nvSpPr>
          <p:cNvPr id="7" name="Rounded Rectangle 6"/>
          <p:cNvSpPr/>
          <p:nvPr/>
        </p:nvSpPr>
        <p:spPr>
          <a:xfrm>
            <a:off x="2057400" y="4800600"/>
            <a:ext cx="5040560"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smtClean="0">
                <a:solidFill>
                  <a:schemeClr val="accent2">
                    <a:lumMod val="50000"/>
                  </a:schemeClr>
                </a:solidFill>
                <a:latin typeface="Times New Roman" pitchFamily="18" charset="0"/>
                <a:cs typeface="Times New Roman" pitchFamily="18" charset="0"/>
              </a:rPr>
              <a:t>OR </a:t>
            </a:r>
            <a:r>
              <a:rPr lang="en-US" sz="3200" b="1" i="1" dirty="0" smtClean="0">
                <a:solidFill>
                  <a:schemeClr val="accent2">
                    <a:lumMod val="50000"/>
                  </a:schemeClr>
                </a:solidFill>
                <a:latin typeface="Times New Roman" pitchFamily="18" charset="0"/>
                <a:cs typeface="Times New Roman" pitchFamily="18" charset="0"/>
              </a:rPr>
              <a:t>destination, source</a:t>
            </a:r>
          </a:p>
        </p:txBody>
      </p:sp>
      <p:sp>
        <p:nvSpPr>
          <p:cNvPr id="9" name="Rounded Rectangle 8"/>
          <p:cNvSpPr/>
          <p:nvPr/>
        </p:nvSpPr>
        <p:spPr>
          <a:xfrm>
            <a:off x="1600200" y="5638800"/>
            <a:ext cx="6264696" cy="105077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sz="2400" b="1" dirty="0" err="1" smtClean="0">
                <a:solidFill>
                  <a:srgbClr val="0000FF"/>
                </a:solidFill>
                <a:latin typeface="Times New Roman" pitchFamily="18" charset="0"/>
                <a:cs typeface="Times New Roman" pitchFamily="18" charset="0"/>
              </a:rPr>
              <a:t>mov</a:t>
            </a:r>
            <a:r>
              <a:rPr lang="en-US" sz="2400" b="1" dirty="0" smtClean="0">
                <a:solidFill>
                  <a:srgbClr val="0000FF"/>
                </a:solidFill>
                <a:latin typeface="Times New Roman" pitchFamily="18" charset="0"/>
                <a:cs typeface="Times New Roman" pitchFamily="18" charset="0"/>
              </a:rPr>
              <a:t> </a:t>
            </a:r>
            <a:r>
              <a:rPr lang="en-US" sz="2400" b="1" dirty="0" smtClean="0">
                <a:solidFill>
                  <a:srgbClr val="800000"/>
                </a:solidFill>
                <a:latin typeface="Times New Roman" pitchFamily="18" charset="0"/>
                <a:cs typeface="Times New Roman" pitchFamily="18" charset="0"/>
              </a:rPr>
              <a:t>al, </a:t>
            </a:r>
            <a:r>
              <a:rPr lang="en-US" sz="2400" b="1" dirty="0" smtClean="0">
                <a:solidFill>
                  <a:srgbClr val="000080"/>
                </a:solidFill>
                <a:latin typeface="Times New Roman" pitchFamily="18" charset="0"/>
                <a:cs typeface="Times New Roman" pitchFamily="18" charset="0"/>
              </a:rPr>
              <a:t>11100</a:t>
            </a:r>
            <a:r>
              <a:rPr lang="en-US" sz="2400" b="1" dirty="0" smtClean="0">
                <a:solidFill>
                  <a:srgbClr val="FF0000"/>
                </a:solidFill>
                <a:latin typeface="Times New Roman" pitchFamily="18" charset="0"/>
                <a:cs typeface="Times New Roman" pitchFamily="18" charset="0"/>
              </a:rPr>
              <a:t>0</a:t>
            </a:r>
            <a:r>
              <a:rPr lang="en-US" sz="2400" b="1" dirty="0" smtClean="0">
                <a:solidFill>
                  <a:srgbClr val="000080"/>
                </a:solidFill>
                <a:latin typeface="Times New Roman" pitchFamily="18" charset="0"/>
                <a:cs typeface="Times New Roman" pitchFamily="18" charset="0"/>
              </a:rPr>
              <a:t>11b</a:t>
            </a:r>
            <a:r>
              <a:rPr lang="en-US" sz="2400" b="1" dirty="0" smtClean="0">
                <a:solidFill>
                  <a:srgbClr val="800080"/>
                </a:solidFill>
                <a:latin typeface="Times New Roman" pitchFamily="18" charset="0"/>
                <a:cs typeface="Times New Roman" pitchFamily="18" charset="0"/>
              </a:rPr>
              <a:t>		</a:t>
            </a:r>
            <a:r>
              <a:rPr lang="en-US" sz="2400" b="1" dirty="0" smtClean="0">
                <a:solidFill>
                  <a:srgbClr val="008000"/>
                </a:solidFill>
                <a:latin typeface="Times New Roman" pitchFamily="18" charset="0"/>
                <a:cs typeface="Times New Roman" pitchFamily="18" charset="0"/>
              </a:rPr>
              <a:t>; al = 11100</a:t>
            </a:r>
            <a:r>
              <a:rPr lang="en-US" sz="2400" b="1" dirty="0" smtClean="0">
                <a:solidFill>
                  <a:srgbClr val="FF0000"/>
                </a:solidFill>
                <a:latin typeface="Times New Roman" pitchFamily="18" charset="0"/>
                <a:cs typeface="Times New Roman" pitchFamily="18" charset="0"/>
              </a:rPr>
              <a:t>0</a:t>
            </a:r>
            <a:r>
              <a:rPr lang="en-US" sz="2400" b="1" dirty="0" smtClean="0">
                <a:solidFill>
                  <a:srgbClr val="008000"/>
                </a:solidFill>
                <a:latin typeface="Times New Roman" pitchFamily="18" charset="0"/>
                <a:cs typeface="Times New Roman" pitchFamily="18" charset="0"/>
              </a:rPr>
              <a:t>11b</a:t>
            </a:r>
          </a:p>
          <a:p>
            <a:r>
              <a:rPr lang="en-US" sz="2400" b="1" dirty="0" smtClean="0">
                <a:solidFill>
                  <a:srgbClr val="0000FF"/>
                </a:solidFill>
                <a:latin typeface="Times New Roman" pitchFamily="18" charset="0"/>
                <a:cs typeface="Times New Roman" pitchFamily="18" charset="0"/>
              </a:rPr>
              <a:t>or    </a:t>
            </a:r>
            <a:r>
              <a:rPr lang="en-US" sz="2400" b="1" dirty="0" smtClean="0">
                <a:solidFill>
                  <a:srgbClr val="800000"/>
                </a:solidFill>
                <a:latin typeface="Times New Roman" pitchFamily="18" charset="0"/>
                <a:cs typeface="Times New Roman" pitchFamily="18" charset="0"/>
              </a:rPr>
              <a:t>al, </a:t>
            </a:r>
            <a:r>
              <a:rPr lang="en-US" sz="2400" b="1" dirty="0" smtClean="0">
                <a:solidFill>
                  <a:srgbClr val="000080"/>
                </a:solidFill>
                <a:latin typeface="Times New Roman" pitchFamily="18" charset="0"/>
                <a:cs typeface="Times New Roman" pitchFamily="18" charset="0"/>
              </a:rPr>
              <a:t>00000</a:t>
            </a:r>
            <a:r>
              <a:rPr lang="en-US" sz="2400" b="1" dirty="0" smtClean="0">
                <a:solidFill>
                  <a:srgbClr val="FF0000"/>
                </a:solidFill>
                <a:latin typeface="Times New Roman" pitchFamily="18" charset="0"/>
                <a:cs typeface="Times New Roman" pitchFamily="18" charset="0"/>
              </a:rPr>
              <a:t>1</a:t>
            </a:r>
            <a:r>
              <a:rPr lang="en-US" sz="2400" b="1" dirty="0" smtClean="0">
                <a:solidFill>
                  <a:srgbClr val="000080"/>
                </a:solidFill>
                <a:latin typeface="Times New Roman" pitchFamily="18" charset="0"/>
                <a:cs typeface="Times New Roman" pitchFamily="18" charset="0"/>
              </a:rPr>
              <a:t>00b</a:t>
            </a:r>
            <a:r>
              <a:rPr lang="en-US" sz="2400" b="1" dirty="0" smtClean="0">
                <a:solidFill>
                  <a:srgbClr val="800080"/>
                </a:solidFill>
                <a:latin typeface="Times New Roman" pitchFamily="18" charset="0"/>
                <a:cs typeface="Times New Roman" pitchFamily="18" charset="0"/>
              </a:rPr>
              <a:t>		</a:t>
            </a:r>
            <a:r>
              <a:rPr lang="en-US" sz="2400" b="1" dirty="0" smtClean="0">
                <a:solidFill>
                  <a:srgbClr val="008000"/>
                </a:solidFill>
                <a:latin typeface="Times New Roman" pitchFamily="18" charset="0"/>
                <a:cs typeface="Times New Roman" pitchFamily="18" charset="0"/>
              </a:rPr>
              <a:t>; al = 11100</a:t>
            </a:r>
            <a:r>
              <a:rPr lang="en-US" sz="2400" b="1" dirty="0" smtClean="0">
                <a:solidFill>
                  <a:srgbClr val="FF0000"/>
                </a:solidFill>
                <a:latin typeface="Times New Roman" pitchFamily="18" charset="0"/>
                <a:cs typeface="Times New Roman" pitchFamily="18" charset="0"/>
              </a:rPr>
              <a:t>1</a:t>
            </a:r>
            <a:r>
              <a:rPr lang="en-US" sz="2400" b="1" dirty="0" smtClean="0">
                <a:solidFill>
                  <a:srgbClr val="008000"/>
                </a:solidFill>
                <a:latin typeface="Times New Roman" pitchFamily="18" charset="0"/>
                <a:cs typeface="Times New Roman" pitchFamily="18" charset="0"/>
              </a:rPr>
              <a:t>11b</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9">
                                            <p:bg/>
                                          </p:spTgt>
                                        </p:tgtEl>
                                        <p:attrNameLst>
                                          <p:attrName>style.visibility</p:attrName>
                                        </p:attrNameLst>
                                      </p:cBhvr>
                                      <p:to>
                                        <p:strVal val="visible"/>
                                      </p:to>
                                    </p:set>
                                    <p:anim calcmode="lin" valueType="num">
                                      <p:cBhvr>
                                        <p:cTn id="13" dur="500" fill="hold"/>
                                        <p:tgtEl>
                                          <p:spTgt spid="9">
                                            <p:bg/>
                                          </p:spTgt>
                                        </p:tgtEl>
                                        <p:attrNameLst>
                                          <p:attrName>ppt_w</p:attrName>
                                        </p:attrNameLst>
                                      </p:cBhvr>
                                      <p:tavLst>
                                        <p:tav tm="0">
                                          <p:val>
                                            <p:fltVal val="0"/>
                                          </p:val>
                                        </p:tav>
                                        <p:tav tm="100000">
                                          <p:val>
                                            <p:strVal val="#ppt_w"/>
                                          </p:val>
                                        </p:tav>
                                      </p:tavLst>
                                    </p:anim>
                                    <p:anim calcmode="lin" valueType="num">
                                      <p:cBhvr>
                                        <p:cTn id="14" dur="500" fill="hold"/>
                                        <p:tgtEl>
                                          <p:spTgt spid="9">
                                            <p:bg/>
                                          </p:spTgt>
                                        </p:tgtEl>
                                        <p:attrNameLst>
                                          <p:attrName>ppt_h</p:attrName>
                                        </p:attrNameLst>
                                      </p:cBhvr>
                                      <p:tavLst>
                                        <p:tav tm="0">
                                          <p:val>
                                            <p:fltVal val="0"/>
                                          </p:val>
                                        </p:tav>
                                        <p:tav tm="100000">
                                          <p:val>
                                            <p:strVal val="#ppt_h"/>
                                          </p:val>
                                        </p:tav>
                                      </p:tavLst>
                                    </p:anim>
                                    <p:animEffect transition="in" filter="fade">
                                      <p:cBhvr>
                                        <p:cTn id="15" dur="500"/>
                                        <p:tgtEl>
                                          <p:spTgt spid="9">
                                            <p:bg/>
                                          </p:spTgt>
                                        </p:tgtEl>
                                      </p:cBhvr>
                                    </p:animEffect>
                                  </p:childTnLst>
                                </p:cTn>
                              </p:par>
                              <p:par>
                                <p:cTn id="16" presetID="53" presetClass="entr" presetSubtype="0" fill="hold" nodeType="withEffect">
                                  <p:stCondLst>
                                    <p:cond delay="0"/>
                                  </p:stCondLst>
                                  <p:childTnLst>
                                    <p:set>
                                      <p:cBhvr>
                                        <p:cTn id="17" dur="1" fill="hold">
                                          <p:stCondLst>
                                            <p:cond delay="0"/>
                                          </p:stCondLst>
                                        </p:cTn>
                                        <p:tgtEl>
                                          <p:spTgt spid="9">
                                            <p:txEl>
                                              <p:pRg st="0" end="0"/>
                                            </p:txEl>
                                          </p:spTgt>
                                        </p:tgtEl>
                                        <p:attrNameLst>
                                          <p:attrName>style.visibility</p:attrName>
                                        </p:attrNameLst>
                                      </p:cBhvr>
                                      <p:to>
                                        <p:strVal val="visible"/>
                                      </p:to>
                                    </p:set>
                                    <p:anim calcmode="lin" valueType="num">
                                      <p:cBhvr>
                                        <p:cTn id="18"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9">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9">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nodeType="clickEffect">
                                  <p:stCondLst>
                                    <p:cond delay="0"/>
                                  </p:stCondLst>
                                  <p:childTnLst>
                                    <p:set>
                                      <p:cBhvr>
                                        <p:cTn id="24" dur="1" fill="hold">
                                          <p:stCondLst>
                                            <p:cond delay="0"/>
                                          </p:stCondLst>
                                        </p:cTn>
                                        <p:tgtEl>
                                          <p:spTgt spid="9">
                                            <p:txEl>
                                              <p:pRg st="1" end="1"/>
                                            </p:txEl>
                                          </p:spTgt>
                                        </p:tgtEl>
                                        <p:attrNameLst>
                                          <p:attrName>style.visibility</p:attrName>
                                        </p:attrNameLst>
                                      </p:cBhvr>
                                      <p:to>
                                        <p:strVal val="visible"/>
                                      </p:to>
                                    </p:set>
                                    <p:anim calcmode="lin" valueType="num">
                                      <p:cBhvr>
                                        <p:cTn id="25" dur="500" fill="hold"/>
                                        <p:tgtEl>
                                          <p:spTgt spid="9">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9">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build="allAtOnce"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XOR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US" sz="2900" dirty="0" smtClean="0">
                <a:solidFill>
                  <a:schemeClr val="accent2">
                    <a:lumMod val="50000"/>
                  </a:schemeClr>
                </a:solidFill>
                <a:latin typeface="Times New Roman" pitchFamily="18" charset="0"/>
                <a:cs typeface="Times New Roman" pitchFamily="18" charset="0"/>
              </a:rPr>
              <a:t>The </a:t>
            </a:r>
            <a:r>
              <a:rPr lang="en-US" sz="2900" b="1" dirty="0" smtClean="0">
                <a:solidFill>
                  <a:schemeClr val="accent2">
                    <a:lumMod val="50000"/>
                  </a:schemeClr>
                </a:solidFill>
                <a:latin typeface="Times New Roman" pitchFamily="18" charset="0"/>
                <a:cs typeface="Times New Roman" pitchFamily="18" charset="0"/>
              </a:rPr>
              <a:t>XOR </a:t>
            </a:r>
            <a:r>
              <a:rPr lang="en-US" sz="2900" dirty="0" smtClean="0">
                <a:solidFill>
                  <a:schemeClr val="accent2">
                    <a:lumMod val="50000"/>
                  </a:schemeClr>
                </a:solidFill>
                <a:latin typeface="Times New Roman" pitchFamily="18" charset="0"/>
                <a:cs typeface="Times New Roman" pitchFamily="18" charset="0"/>
              </a:rPr>
              <a:t>instruction </a:t>
            </a:r>
            <a:r>
              <a:rPr lang="en-US" sz="2900" b="1" dirty="0" smtClean="0">
                <a:solidFill>
                  <a:schemeClr val="accent2">
                    <a:lumMod val="50000"/>
                  </a:schemeClr>
                </a:solidFill>
                <a:latin typeface="Times New Roman" pitchFamily="18" charset="0"/>
                <a:cs typeface="Times New Roman" pitchFamily="18" charset="0"/>
              </a:rPr>
              <a:t>performs a </a:t>
            </a:r>
            <a:r>
              <a:rPr lang="en-US" sz="2900" b="1" dirty="0" err="1" smtClean="0">
                <a:solidFill>
                  <a:schemeClr val="accent2">
                    <a:lumMod val="50000"/>
                  </a:schemeClr>
                </a:solidFill>
                <a:latin typeface="Times New Roman" pitchFamily="18" charset="0"/>
                <a:cs typeface="Times New Roman" pitchFamily="18" charset="0"/>
              </a:rPr>
              <a:t>boolean</a:t>
            </a:r>
            <a:r>
              <a:rPr lang="en-US" sz="2900" b="1" dirty="0" smtClean="0">
                <a:solidFill>
                  <a:schemeClr val="accent2">
                    <a:lumMod val="50000"/>
                  </a:schemeClr>
                </a:solidFill>
                <a:latin typeface="Times New Roman" pitchFamily="18" charset="0"/>
                <a:cs typeface="Times New Roman" pitchFamily="18" charset="0"/>
              </a:rPr>
              <a:t> (bitwise) </a:t>
            </a:r>
            <a:r>
              <a:rPr lang="en-US" sz="2900" b="1" dirty="0" smtClean="0">
                <a:solidFill>
                  <a:schemeClr val="accent6">
                    <a:lumMod val="75000"/>
                  </a:schemeClr>
                </a:solidFill>
                <a:latin typeface="Times New Roman" pitchFamily="18" charset="0"/>
                <a:cs typeface="Times New Roman" pitchFamily="18" charset="0"/>
              </a:rPr>
              <a:t>XOR</a:t>
            </a:r>
            <a:r>
              <a:rPr lang="en-US" sz="2900" b="1" dirty="0" smtClean="0">
                <a:solidFill>
                  <a:schemeClr val="accent2">
                    <a:lumMod val="50000"/>
                  </a:schemeClr>
                </a:solidFill>
                <a:latin typeface="Times New Roman" pitchFamily="18" charset="0"/>
                <a:cs typeface="Times New Roman" pitchFamily="18" charset="0"/>
              </a:rPr>
              <a:t> operation</a:t>
            </a:r>
            <a:r>
              <a:rPr lang="en-US" sz="2900" dirty="0" smtClean="0">
                <a:solidFill>
                  <a:schemeClr val="accent2">
                    <a:lumMod val="50000"/>
                  </a:schemeClr>
                </a:solidFill>
                <a:latin typeface="Times New Roman" pitchFamily="18" charset="0"/>
                <a:cs typeface="Times New Roman" pitchFamily="18" charset="0"/>
              </a:rPr>
              <a:t> between each pair of matching bits in two operands and places the result in the </a:t>
            </a:r>
            <a:r>
              <a:rPr lang="en-US" sz="2900" b="1" dirty="0" smtClean="0">
                <a:solidFill>
                  <a:schemeClr val="accent2">
                    <a:lumMod val="50000"/>
                  </a:schemeClr>
                </a:solidFill>
                <a:latin typeface="Times New Roman" pitchFamily="18" charset="0"/>
                <a:cs typeface="Times New Roman" pitchFamily="18" charset="0"/>
              </a:rPr>
              <a:t>destination</a:t>
            </a:r>
            <a:r>
              <a:rPr lang="en-US" sz="2900" dirty="0" smtClean="0">
                <a:solidFill>
                  <a:schemeClr val="accent2">
                    <a:lumMod val="50000"/>
                  </a:schemeClr>
                </a:solidFill>
                <a:latin typeface="Times New Roman" pitchFamily="18" charset="0"/>
                <a:cs typeface="Times New Roman" pitchFamily="18" charset="0"/>
              </a:rPr>
              <a:t> operand.</a:t>
            </a:r>
          </a:p>
        </p:txBody>
      </p:sp>
      <p:sp>
        <p:nvSpPr>
          <p:cNvPr id="7" name="Rounded Rectangle 6"/>
          <p:cNvSpPr/>
          <p:nvPr/>
        </p:nvSpPr>
        <p:spPr>
          <a:xfrm>
            <a:off x="2051720" y="3789040"/>
            <a:ext cx="5040560"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smtClean="0">
                <a:solidFill>
                  <a:schemeClr val="accent2">
                    <a:lumMod val="50000"/>
                  </a:schemeClr>
                </a:solidFill>
                <a:latin typeface="Times New Roman" pitchFamily="18" charset="0"/>
                <a:cs typeface="Times New Roman" pitchFamily="18" charset="0"/>
              </a:rPr>
              <a:t>XOR </a:t>
            </a:r>
            <a:r>
              <a:rPr lang="en-US" sz="3200" b="1" i="1" dirty="0" smtClean="0">
                <a:solidFill>
                  <a:schemeClr val="accent2">
                    <a:lumMod val="50000"/>
                  </a:schemeClr>
                </a:solidFill>
                <a:latin typeface="Times New Roman" pitchFamily="18" charset="0"/>
                <a:cs typeface="Times New Roman" pitchFamily="18" charset="0"/>
              </a:rPr>
              <a:t>destination, source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NOT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US" sz="2900" dirty="0" smtClean="0">
                <a:solidFill>
                  <a:schemeClr val="accent2">
                    <a:lumMod val="50000"/>
                  </a:schemeClr>
                </a:solidFill>
                <a:latin typeface="Times New Roman" pitchFamily="18" charset="0"/>
                <a:cs typeface="Times New Roman" pitchFamily="18" charset="0"/>
              </a:rPr>
              <a:t>The </a:t>
            </a:r>
            <a:r>
              <a:rPr lang="en-US" sz="2900" b="1" dirty="0" smtClean="0">
                <a:solidFill>
                  <a:schemeClr val="accent2">
                    <a:lumMod val="50000"/>
                  </a:schemeClr>
                </a:solidFill>
                <a:latin typeface="Times New Roman" pitchFamily="18" charset="0"/>
                <a:cs typeface="Times New Roman" pitchFamily="18" charset="0"/>
              </a:rPr>
              <a:t>NOT </a:t>
            </a:r>
            <a:r>
              <a:rPr lang="en-US" sz="2900" dirty="0" smtClean="0">
                <a:solidFill>
                  <a:schemeClr val="accent2">
                    <a:lumMod val="50000"/>
                  </a:schemeClr>
                </a:solidFill>
                <a:latin typeface="Times New Roman" pitchFamily="18" charset="0"/>
                <a:cs typeface="Times New Roman" pitchFamily="18" charset="0"/>
              </a:rPr>
              <a:t>instruction </a:t>
            </a:r>
            <a:r>
              <a:rPr lang="en-US" sz="2900" b="1" dirty="0" smtClean="0">
                <a:solidFill>
                  <a:schemeClr val="accent6">
                    <a:lumMod val="75000"/>
                  </a:schemeClr>
                </a:solidFill>
                <a:latin typeface="Times New Roman" pitchFamily="18" charset="0"/>
                <a:cs typeface="Times New Roman" pitchFamily="18" charset="0"/>
              </a:rPr>
              <a:t>toggles</a:t>
            </a:r>
            <a:r>
              <a:rPr lang="en-US" sz="2900" b="1" dirty="0" smtClean="0">
                <a:solidFill>
                  <a:schemeClr val="accent2">
                    <a:lumMod val="50000"/>
                  </a:schemeClr>
                </a:solidFill>
                <a:latin typeface="Times New Roman" pitchFamily="18" charset="0"/>
                <a:cs typeface="Times New Roman" pitchFamily="18" charset="0"/>
              </a:rPr>
              <a:t> (inverts) all bits in an operand</a:t>
            </a:r>
            <a:r>
              <a:rPr lang="en-US" sz="2900" dirty="0" smtClean="0">
                <a:solidFill>
                  <a:schemeClr val="accent2">
                    <a:lumMod val="50000"/>
                  </a:schemeClr>
                </a:solidFill>
                <a:latin typeface="Times New Roman" pitchFamily="18" charset="0"/>
                <a:cs typeface="Times New Roman" pitchFamily="18" charset="0"/>
              </a:rPr>
              <a:t>.</a:t>
            </a:r>
          </a:p>
          <a:p>
            <a:pPr marL="342900" lvl="1" indent="-342900" algn="just">
              <a:spcBef>
                <a:spcPct val="20000"/>
              </a:spcBef>
              <a:buFont typeface="Arial" pitchFamily="34" charset="0"/>
              <a:buChar char="•"/>
              <a:defRPr/>
            </a:pPr>
            <a:r>
              <a:rPr lang="en-US" sz="2900" dirty="0" smtClean="0">
                <a:solidFill>
                  <a:schemeClr val="accent2">
                    <a:lumMod val="50000"/>
                  </a:schemeClr>
                </a:solidFill>
                <a:latin typeface="Times New Roman" pitchFamily="18" charset="0"/>
                <a:cs typeface="Times New Roman" pitchFamily="18" charset="0"/>
              </a:rPr>
              <a:t>The result is called the </a:t>
            </a:r>
            <a:r>
              <a:rPr lang="en-US" sz="2900" b="1" dirty="0" smtClean="0">
                <a:solidFill>
                  <a:schemeClr val="accent6">
                    <a:lumMod val="75000"/>
                  </a:schemeClr>
                </a:solidFill>
                <a:latin typeface="Times New Roman" pitchFamily="18" charset="0"/>
                <a:cs typeface="Times New Roman" pitchFamily="18" charset="0"/>
              </a:rPr>
              <a:t>one’s complement</a:t>
            </a:r>
            <a:r>
              <a:rPr lang="en-US" sz="2900" dirty="0" smtClean="0">
                <a:solidFill>
                  <a:schemeClr val="accent2">
                    <a:lumMod val="50000"/>
                  </a:schemeClr>
                </a:solidFill>
                <a:latin typeface="Times New Roman" pitchFamily="18" charset="0"/>
                <a:cs typeface="Times New Roman" pitchFamily="18" charset="0"/>
              </a:rPr>
              <a:t>.</a:t>
            </a:r>
          </a:p>
        </p:txBody>
      </p:sp>
      <p:sp>
        <p:nvSpPr>
          <p:cNvPr id="7" name="Rounded Rectangle 6"/>
          <p:cNvSpPr/>
          <p:nvPr/>
        </p:nvSpPr>
        <p:spPr>
          <a:xfrm>
            <a:off x="2987824" y="3573016"/>
            <a:ext cx="3096344"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smtClean="0">
                <a:solidFill>
                  <a:schemeClr val="accent2">
                    <a:lumMod val="50000"/>
                  </a:schemeClr>
                </a:solidFill>
                <a:latin typeface="Times New Roman" pitchFamily="18" charset="0"/>
                <a:cs typeface="Times New Roman" pitchFamily="18" charset="0"/>
              </a:rPr>
              <a:t>NOT </a:t>
            </a:r>
            <a:r>
              <a:rPr lang="en-US" sz="3200" b="1" i="1" dirty="0" err="1" smtClean="0">
                <a:solidFill>
                  <a:schemeClr val="accent2">
                    <a:lumMod val="50000"/>
                  </a:schemeClr>
                </a:solidFill>
                <a:latin typeface="Times New Roman" pitchFamily="18" charset="0"/>
                <a:cs typeface="Times New Roman" pitchFamily="18" charset="0"/>
              </a:rPr>
              <a:t>reg</a:t>
            </a:r>
            <a:endParaRPr lang="en-US" sz="3200" b="1" i="1" dirty="0" smtClean="0">
              <a:solidFill>
                <a:schemeClr val="accent2">
                  <a:lumMod val="50000"/>
                </a:schemeClr>
              </a:solidFill>
              <a:latin typeface="Times New Roman" pitchFamily="18" charset="0"/>
              <a:cs typeface="Times New Roman" pitchFamily="18" charset="0"/>
            </a:endParaRPr>
          </a:p>
        </p:txBody>
      </p:sp>
      <p:sp>
        <p:nvSpPr>
          <p:cNvPr id="9" name="Rounded Rectangle 8"/>
          <p:cNvSpPr/>
          <p:nvPr/>
        </p:nvSpPr>
        <p:spPr>
          <a:xfrm>
            <a:off x="2987824" y="4221088"/>
            <a:ext cx="3096344"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smtClean="0">
                <a:solidFill>
                  <a:schemeClr val="accent2">
                    <a:lumMod val="50000"/>
                  </a:schemeClr>
                </a:solidFill>
                <a:latin typeface="Times New Roman" pitchFamily="18" charset="0"/>
                <a:cs typeface="Times New Roman" pitchFamily="18" charset="0"/>
              </a:rPr>
              <a:t>NOT </a:t>
            </a:r>
            <a:r>
              <a:rPr lang="en-US" sz="3200" b="1" i="1" dirty="0" err="1" smtClean="0">
                <a:solidFill>
                  <a:schemeClr val="accent2">
                    <a:lumMod val="50000"/>
                  </a:schemeClr>
                </a:solidFill>
                <a:latin typeface="Times New Roman" pitchFamily="18" charset="0"/>
                <a:cs typeface="Times New Roman" pitchFamily="18" charset="0"/>
              </a:rPr>
              <a:t>mem</a:t>
            </a:r>
            <a:endParaRPr lang="en-US" sz="3200" b="1" i="1" dirty="0" smtClean="0">
              <a:solidFill>
                <a:schemeClr val="accent2">
                  <a:lumMod val="50000"/>
                </a:schemeClr>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p:cTn id="11" dur="500" fill="hold"/>
                                        <p:tgtEl>
                                          <p:spTgt spid="9"/>
                                        </p:tgtEl>
                                        <p:attrNameLst>
                                          <p:attrName>ppt_w</p:attrName>
                                        </p:attrNameLst>
                                      </p:cBhvr>
                                      <p:tavLst>
                                        <p:tav tm="0">
                                          <p:val>
                                            <p:fltVal val="0"/>
                                          </p:val>
                                        </p:tav>
                                        <p:tav tm="100000">
                                          <p:val>
                                            <p:strVal val="#ppt_w"/>
                                          </p:val>
                                        </p:tav>
                                      </p:tavLst>
                                    </p:anim>
                                    <p:anim calcmode="lin" valueType="num">
                                      <p:cBhvr>
                                        <p:cTn id="12"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TEST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US" sz="2400" dirty="0" smtClean="0">
                <a:solidFill>
                  <a:schemeClr val="accent2">
                    <a:lumMod val="50000"/>
                  </a:schemeClr>
                </a:solidFill>
                <a:latin typeface="Times New Roman" pitchFamily="18" charset="0"/>
                <a:cs typeface="Times New Roman" pitchFamily="18" charset="0"/>
              </a:rPr>
              <a:t>The </a:t>
            </a:r>
            <a:r>
              <a:rPr lang="en-US" sz="2400" b="1" dirty="0" smtClean="0">
                <a:solidFill>
                  <a:schemeClr val="accent2">
                    <a:lumMod val="50000"/>
                  </a:schemeClr>
                </a:solidFill>
                <a:latin typeface="Times New Roman" pitchFamily="18" charset="0"/>
                <a:cs typeface="Times New Roman" pitchFamily="18" charset="0"/>
              </a:rPr>
              <a:t>TEST</a:t>
            </a:r>
            <a:r>
              <a:rPr lang="en-US" sz="2400" dirty="0" smtClean="0">
                <a:solidFill>
                  <a:schemeClr val="accent2">
                    <a:lumMod val="50000"/>
                  </a:schemeClr>
                </a:solidFill>
                <a:latin typeface="Times New Roman" pitchFamily="18" charset="0"/>
                <a:cs typeface="Times New Roman" pitchFamily="18" charset="0"/>
              </a:rPr>
              <a:t> instruction performs an implied </a:t>
            </a:r>
            <a:r>
              <a:rPr lang="en-US" sz="2400" b="1" dirty="0" smtClean="0">
                <a:solidFill>
                  <a:schemeClr val="accent2">
                    <a:lumMod val="50000"/>
                  </a:schemeClr>
                </a:solidFill>
                <a:latin typeface="Times New Roman" pitchFamily="18" charset="0"/>
                <a:cs typeface="Times New Roman" pitchFamily="18" charset="0"/>
              </a:rPr>
              <a:t>AND</a:t>
            </a:r>
            <a:r>
              <a:rPr lang="en-US" sz="2400" dirty="0" smtClean="0">
                <a:solidFill>
                  <a:schemeClr val="accent2">
                    <a:lumMod val="50000"/>
                  </a:schemeClr>
                </a:solidFill>
                <a:latin typeface="Times New Roman" pitchFamily="18" charset="0"/>
                <a:cs typeface="Times New Roman" pitchFamily="18" charset="0"/>
              </a:rPr>
              <a:t> operation between each pair of matching bits in two operands.</a:t>
            </a:r>
          </a:p>
          <a:p>
            <a:pPr marL="342900" lvl="1" indent="-342900" algn="just">
              <a:spcBef>
                <a:spcPct val="20000"/>
              </a:spcBef>
              <a:buFont typeface="Arial" pitchFamily="34" charset="0"/>
              <a:buChar char="•"/>
              <a:defRPr/>
            </a:pPr>
            <a:endParaRPr lang="en-US" sz="24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US" sz="2400" b="1" dirty="0" smtClean="0">
                <a:solidFill>
                  <a:schemeClr val="accent2">
                    <a:lumMod val="50000"/>
                  </a:schemeClr>
                </a:solidFill>
                <a:latin typeface="Times New Roman" pitchFamily="18" charset="0"/>
                <a:cs typeface="Times New Roman" pitchFamily="18" charset="0"/>
              </a:rPr>
              <a:t>TEST</a:t>
            </a:r>
            <a:r>
              <a:rPr lang="en-US" sz="2400" dirty="0" smtClean="0">
                <a:solidFill>
                  <a:schemeClr val="accent2">
                    <a:lumMod val="50000"/>
                  </a:schemeClr>
                </a:solidFill>
                <a:latin typeface="Times New Roman" pitchFamily="18" charset="0"/>
                <a:cs typeface="Times New Roman" pitchFamily="18" charset="0"/>
              </a:rPr>
              <a:t> doesn’t modify the </a:t>
            </a:r>
            <a:r>
              <a:rPr lang="en-US" sz="2400" b="1" dirty="0" smtClean="0">
                <a:solidFill>
                  <a:schemeClr val="accent2">
                    <a:lumMod val="50000"/>
                  </a:schemeClr>
                </a:solidFill>
                <a:latin typeface="Times New Roman" pitchFamily="18" charset="0"/>
                <a:cs typeface="Times New Roman" pitchFamily="18" charset="0"/>
              </a:rPr>
              <a:t>destination</a:t>
            </a:r>
            <a:r>
              <a:rPr lang="en-US" sz="2400" dirty="0" smtClean="0">
                <a:solidFill>
                  <a:schemeClr val="accent2">
                    <a:lumMod val="50000"/>
                  </a:schemeClr>
                </a:solidFill>
                <a:latin typeface="Times New Roman" pitchFamily="18" charset="0"/>
                <a:cs typeface="Times New Roman" pitchFamily="18" charset="0"/>
              </a:rPr>
              <a:t> operand, but it sets the </a:t>
            </a:r>
            <a:r>
              <a:rPr lang="en-US" sz="2400" b="1" dirty="0" smtClean="0">
                <a:solidFill>
                  <a:schemeClr val="accent6">
                    <a:lumMod val="75000"/>
                  </a:schemeClr>
                </a:solidFill>
                <a:latin typeface="Times New Roman" pitchFamily="18" charset="0"/>
                <a:cs typeface="Times New Roman" pitchFamily="18" charset="0"/>
              </a:rPr>
              <a:t>Sign</a:t>
            </a:r>
            <a:r>
              <a:rPr lang="en-US" sz="2400" dirty="0" smtClean="0">
                <a:solidFill>
                  <a:schemeClr val="accent2">
                    <a:lumMod val="50000"/>
                  </a:schemeClr>
                </a:solidFill>
                <a:latin typeface="Times New Roman" pitchFamily="18" charset="0"/>
                <a:cs typeface="Times New Roman" pitchFamily="18" charset="0"/>
              </a:rPr>
              <a:t>, </a:t>
            </a:r>
            <a:r>
              <a:rPr lang="en-US" sz="2400" b="1" dirty="0" smtClean="0">
                <a:solidFill>
                  <a:schemeClr val="accent6">
                    <a:lumMod val="75000"/>
                  </a:schemeClr>
                </a:solidFill>
                <a:latin typeface="Times New Roman" pitchFamily="18" charset="0"/>
                <a:cs typeface="Times New Roman" pitchFamily="18" charset="0"/>
              </a:rPr>
              <a:t>Zero</a:t>
            </a:r>
            <a:r>
              <a:rPr lang="en-US" sz="2400" dirty="0" smtClean="0">
                <a:solidFill>
                  <a:schemeClr val="accent2">
                    <a:lumMod val="50000"/>
                  </a:schemeClr>
                </a:solidFill>
                <a:latin typeface="Times New Roman" pitchFamily="18" charset="0"/>
                <a:cs typeface="Times New Roman" pitchFamily="18" charset="0"/>
              </a:rPr>
              <a:t> and </a:t>
            </a:r>
            <a:r>
              <a:rPr lang="en-US" sz="2400" b="1" dirty="0" smtClean="0">
                <a:solidFill>
                  <a:schemeClr val="accent6">
                    <a:lumMod val="75000"/>
                  </a:schemeClr>
                </a:solidFill>
                <a:latin typeface="Times New Roman" pitchFamily="18" charset="0"/>
                <a:cs typeface="Times New Roman" pitchFamily="18" charset="0"/>
              </a:rPr>
              <a:t>Parity</a:t>
            </a:r>
            <a:r>
              <a:rPr lang="en-US" sz="2400" dirty="0" smtClean="0">
                <a:solidFill>
                  <a:schemeClr val="accent2">
                    <a:lumMod val="50000"/>
                  </a:schemeClr>
                </a:solidFill>
                <a:latin typeface="Times New Roman" pitchFamily="18" charset="0"/>
                <a:cs typeface="Times New Roman" pitchFamily="18" charset="0"/>
              </a:rPr>
              <a:t> flags.</a:t>
            </a:r>
          </a:p>
          <a:p>
            <a:pPr marL="342900" lvl="1" indent="-342900" algn="just">
              <a:spcBef>
                <a:spcPct val="20000"/>
              </a:spcBef>
              <a:buFont typeface="Arial" pitchFamily="34" charset="0"/>
              <a:buChar char="•"/>
              <a:defRPr/>
            </a:pPr>
            <a:endParaRPr lang="en-US" sz="24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US" sz="2400" b="1" dirty="0" smtClean="0">
                <a:solidFill>
                  <a:schemeClr val="accent2">
                    <a:lumMod val="50000"/>
                  </a:schemeClr>
                </a:solidFill>
                <a:latin typeface="Times New Roman" pitchFamily="18" charset="0"/>
                <a:cs typeface="Times New Roman" pitchFamily="18" charset="0"/>
              </a:rPr>
              <a:t>TEST</a:t>
            </a:r>
            <a:r>
              <a:rPr lang="en-US" sz="2400" dirty="0" smtClean="0">
                <a:solidFill>
                  <a:schemeClr val="accent2">
                    <a:lumMod val="50000"/>
                  </a:schemeClr>
                </a:solidFill>
                <a:latin typeface="Times New Roman" pitchFamily="18" charset="0"/>
                <a:cs typeface="Times New Roman" pitchFamily="18" charset="0"/>
              </a:rPr>
              <a:t> is particularly valuable for finding out whether individual bits in an operand are set.</a:t>
            </a:r>
          </a:p>
        </p:txBody>
      </p:sp>
      <p:sp>
        <p:nvSpPr>
          <p:cNvPr id="9" name="Rounded Rectangle 8"/>
          <p:cNvSpPr/>
          <p:nvPr/>
        </p:nvSpPr>
        <p:spPr>
          <a:xfrm>
            <a:off x="2051720" y="5445224"/>
            <a:ext cx="532859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smtClean="0">
                <a:solidFill>
                  <a:schemeClr val="accent2">
                    <a:lumMod val="50000"/>
                  </a:schemeClr>
                </a:solidFill>
                <a:latin typeface="Times New Roman" pitchFamily="18" charset="0"/>
                <a:cs typeface="Times New Roman" pitchFamily="18" charset="0"/>
              </a:rPr>
              <a:t>TEST </a:t>
            </a:r>
            <a:r>
              <a:rPr lang="en-US" sz="3200" b="1" i="1" dirty="0" smtClean="0">
                <a:solidFill>
                  <a:schemeClr val="accent2">
                    <a:lumMod val="50000"/>
                  </a:schemeClr>
                </a:solidFill>
                <a:latin typeface="Times New Roman" pitchFamily="18" charset="0"/>
                <a:cs typeface="Times New Roman" pitchFamily="18" charset="0"/>
              </a:rPr>
              <a:t>destination</a:t>
            </a:r>
            <a:r>
              <a:rPr lang="en-US" sz="3200" b="1" dirty="0" smtClean="0">
                <a:solidFill>
                  <a:schemeClr val="accent2">
                    <a:lumMod val="50000"/>
                  </a:schemeClr>
                </a:solidFill>
                <a:latin typeface="Times New Roman" pitchFamily="18" charset="0"/>
                <a:cs typeface="Times New Roman" pitchFamily="18" charset="0"/>
              </a:rPr>
              <a:t>, </a:t>
            </a:r>
            <a:r>
              <a:rPr lang="en-US" sz="3200" b="1" i="1" dirty="0" smtClean="0">
                <a:solidFill>
                  <a:schemeClr val="accent2">
                    <a:lumMod val="50000"/>
                  </a:schemeClr>
                </a:solidFill>
                <a:latin typeface="Times New Roman" pitchFamily="18" charset="0"/>
                <a:cs typeface="Times New Roman" pitchFamily="18" charset="0"/>
              </a:rPr>
              <a:t>Source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p:cTn id="13"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6">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nodeType="clickEffect">
                                  <p:stCondLst>
                                    <p:cond delay="0"/>
                                  </p:stCondLst>
                                  <p:childTnLst>
                                    <p:set>
                                      <p:cBhvr>
                                        <p:cTn id="19" dur="1" fill="hold">
                                          <p:stCondLst>
                                            <p:cond delay="0"/>
                                          </p:stCondLst>
                                        </p:cTn>
                                        <p:tgtEl>
                                          <p:spTgt spid="6">
                                            <p:txEl>
                                              <p:pRg st="4" end="4"/>
                                            </p:txEl>
                                          </p:spTgt>
                                        </p:tgtEl>
                                        <p:attrNameLst>
                                          <p:attrName>style.visibility</p:attrName>
                                        </p:attrNameLst>
                                      </p:cBhvr>
                                      <p:to>
                                        <p:strVal val="visible"/>
                                      </p:to>
                                    </p:set>
                                    <p:anim calcmode="lin" valueType="num">
                                      <p:cBhvr>
                                        <p:cTn id="20"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21" dur="5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2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TEST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467544" y="1844824"/>
            <a:ext cx="8280920" cy="4752528"/>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Suppose we want to know whether bit </a:t>
            </a:r>
            <a:r>
              <a:rPr lang="en-US" sz="2800" b="1" dirty="0" smtClean="0">
                <a:solidFill>
                  <a:schemeClr val="accent2">
                    <a:lumMod val="50000"/>
                  </a:schemeClr>
                </a:solidFill>
                <a:latin typeface="Times New Roman" pitchFamily="18" charset="0"/>
                <a:cs typeface="Times New Roman" pitchFamily="18" charset="0"/>
              </a:rPr>
              <a:t>0</a:t>
            </a:r>
            <a:r>
              <a:rPr lang="en-US" sz="2800" dirty="0" smtClean="0">
                <a:solidFill>
                  <a:schemeClr val="accent2">
                    <a:lumMod val="50000"/>
                  </a:schemeClr>
                </a:solidFill>
                <a:latin typeface="Times New Roman" pitchFamily="18" charset="0"/>
                <a:cs typeface="Times New Roman" pitchFamily="18" charset="0"/>
              </a:rPr>
              <a:t> or bit </a:t>
            </a:r>
            <a:r>
              <a:rPr lang="en-US" sz="2800" b="1" dirty="0" smtClean="0">
                <a:solidFill>
                  <a:schemeClr val="accent2">
                    <a:lumMod val="50000"/>
                  </a:schemeClr>
                </a:solidFill>
                <a:latin typeface="Times New Roman" pitchFamily="18" charset="0"/>
                <a:cs typeface="Times New Roman" pitchFamily="18" charset="0"/>
              </a:rPr>
              <a:t>3</a:t>
            </a:r>
            <a:r>
              <a:rPr lang="en-US" sz="2800" dirty="0" smtClean="0">
                <a:solidFill>
                  <a:schemeClr val="accent2">
                    <a:lumMod val="50000"/>
                  </a:schemeClr>
                </a:solidFill>
                <a:latin typeface="Times New Roman" pitchFamily="18" charset="0"/>
                <a:cs typeface="Times New Roman" pitchFamily="18" charset="0"/>
              </a:rPr>
              <a:t> is set in the </a:t>
            </a:r>
            <a:r>
              <a:rPr lang="en-US" sz="2800" b="1" dirty="0" smtClean="0">
                <a:solidFill>
                  <a:schemeClr val="accent2">
                    <a:lumMod val="50000"/>
                  </a:schemeClr>
                </a:solidFill>
                <a:latin typeface="Times New Roman" pitchFamily="18" charset="0"/>
                <a:cs typeface="Times New Roman" pitchFamily="18" charset="0"/>
              </a:rPr>
              <a:t>AL</a:t>
            </a:r>
            <a:r>
              <a:rPr lang="en-US" sz="2800" dirty="0" smtClean="0">
                <a:solidFill>
                  <a:schemeClr val="accent2">
                    <a:lumMod val="50000"/>
                  </a:schemeClr>
                </a:solidFill>
                <a:latin typeface="Times New Roman" pitchFamily="18" charset="0"/>
                <a:cs typeface="Times New Roman" pitchFamily="18" charset="0"/>
              </a:rPr>
              <a:t> register.</a:t>
            </a:r>
          </a:p>
          <a:p>
            <a:pPr marL="342900" lvl="1" indent="-342900" algn="just">
              <a:spcBef>
                <a:spcPct val="20000"/>
              </a:spcBef>
              <a:buFont typeface="Arial" pitchFamily="34" charset="0"/>
              <a:buChar char="•"/>
              <a:defRPr/>
            </a:pPr>
            <a:endParaRPr lang="en-US"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US"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US"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US"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US"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We can infer that the Zero flag is set only when </a:t>
            </a:r>
            <a:r>
              <a:rPr lang="en-US" sz="2800" b="1" dirty="0" smtClean="0">
                <a:solidFill>
                  <a:schemeClr val="accent2">
                    <a:lumMod val="50000"/>
                  </a:schemeClr>
                </a:solidFill>
                <a:latin typeface="Times New Roman" pitchFamily="18" charset="0"/>
                <a:cs typeface="Times New Roman" pitchFamily="18" charset="0"/>
              </a:rPr>
              <a:t>all </a:t>
            </a:r>
            <a:r>
              <a:rPr lang="en-US" sz="2800" dirty="0" smtClean="0">
                <a:solidFill>
                  <a:schemeClr val="accent2">
                    <a:lumMod val="50000"/>
                  </a:schemeClr>
                </a:solidFill>
                <a:latin typeface="Times New Roman" pitchFamily="18" charset="0"/>
                <a:cs typeface="Times New Roman" pitchFamily="18" charset="0"/>
              </a:rPr>
              <a:t>tested bits are </a:t>
            </a:r>
            <a:r>
              <a:rPr lang="en-US" sz="2800" b="1" dirty="0" smtClean="0">
                <a:solidFill>
                  <a:schemeClr val="accent2">
                    <a:lumMod val="50000"/>
                  </a:schemeClr>
                </a:solidFill>
                <a:latin typeface="Times New Roman" pitchFamily="18" charset="0"/>
                <a:cs typeface="Times New Roman" pitchFamily="18" charset="0"/>
              </a:rPr>
              <a:t>clear</a:t>
            </a:r>
            <a:r>
              <a:rPr lang="en-GB" sz="2800" dirty="0" smtClean="0">
                <a:solidFill>
                  <a:schemeClr val="accent2">
                    <a:lumMod val="50000"/>
                  </a:schemeClr>
                </a:solidFill>
                <a:latin typeface="Times New Roman" pitchFamily="18" charset="0"/>
                <a:cs typeface="Times New Roman" pitchFamily="18" charset="0"/>
              </a:rPr>
              <a:t>.</a:t>
            </a:r>
            <a:endParaRPr lang="en-GB" sz="5400" b="1" dirty="0" smtClean="0">
              <a:solidFill>
                <a:schemeClr val="accent2">
                  <a:lumMod val="50000"/>
                </a:schemeClr>
              </a:solidFill>
              <a:latin typeface="Times New Roman" pitchFamily="18" charset="0"/>
              <a:cs typeface="Times New Roman" pitchFamily="18" charset="0"/>
            </a:endParaRPr>
          </a:p>
        </p:txBody>
      </p:sp>
      <p:sp>
        <p:nvSpPr>
          <p:cNvPr id="8" name="Rounded Rectangle 7"/>
          <p:cNvSpPr/>
          <p:nvPr/>
        </p:nvSpPr>
        <p:spPr>
          <a:xfrm>
            <a:off x="1475656" y="2996952"/>
            <a:ext cx="6264696" cy="1008112"/>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sz="2000" b="1" dirty="0" err="1" smtClean="0">
                <a:solidFill>
                  <a:srgbClr val="0000FF"/>
                </a:solidFill>
                <a:latin typeface="Times New Roman" pitchFamily="18" charset="0"/>
                <a:cs typeface="Times New Roman" pitchFamily="18" charset="0"/>
              </a:rPr>
              <a:t>mov</a:t>
            </a:r>
            <a:r>
              <a:rPr lang="en-US" sz="2000" b="1" dirty="0" smtClean="0">
                <a:solidFill>
                  <a:srgbClr val="0000FF"/>
                </a:solidFill>
                <a:latin typeface="Times New Roman" pitchFamily="18" charset="0"/>
                <a:cs typeface="Times New Roman" pitchFamily="18" charset="0"/>
              </a:rPr>
              <a:t> </a:t>
            </a:r>
            <a:r>
              <a:rPr lang="en-US" sz="2000" b="1" dirty="0" smtClean="0">
                <a:solidFill>
                  <a:srgbClr val="800000"/>
                </a:solidFill>
                <a:latin typeface="Times New Roman" pitchFamily="18" charset="0"/>
                <a:cs typeface="Times New Roman" pitchFamily="18" charset="0"/>
              </a:rPr>
              <a:t>al, </a:t>
            </a:r>
            <a:r>
              <a:rPr lang="en-US" sz="2000" b="1" dirty="0" smtClean="0">
                <a:solidFill>
                  <a:srgbClr val="000080"/>
                </a:solidFill>
                <a:latin typeface="Times New Roman" pitchFamily="18" charset="0"/>
                <a:cs typeface="Times New Roman" pitchFamily="18" charset="0"/>
              </a:rPr>
              <a:t>0010</a:t>
            </a:r>
            <a:r>
              <a:rPr lang="en-US" sz="2000" b="1" dirty="0" smtClean="0">
                <a:solidFill>
                  <a:srgbClr val="FF0000"/>
                </a:solidFill>
                <a:latin typeface="Times New Roman" pitchFamily="18" charset="0"/>
                <a:cs typeface="Times New Roman" pitchFamily="18" charset="0"/>
              </a:rPr>
              <a:t>0</a:t>
            </a:r>
            <a:r>
              <a:rPr lang="en-US" sz="2000" b="1" dirty="0" smtClean="0">
                <a:solidFill>
                  <a:srgbClr val="000080"/>
                </a:solidFill>
                <a:latin typeface="Times New Roman" pitchFamily="18" charset="0"/>
                <a:cs typeface="Times New Roman" pitchFamily="18" charset="0"/>
              </a:rPr>
              <a:t>10</a:t>
            </a:r>
            <a:r>
              <a:rPr lang="en-US" sz="2000" b="1" dirty="0" smtClean="0">
                <a:solidFill>
                  <a:srgbClr val="FF0000"/>
                </a:solidFill>
                <a:latin typeface="Times New Roman" pitchFamily="18" charset="0"/>
                <a:cs typeface="Times New Roman" pitchFamily="18" charset="0"/>
              </a:rPr>
              <a:t>1</a:t>
            </a:r>
            <a:r>
              <a:rPr lang="en-US" sz="2000" b="1" dirty="0" smtClean="0">
                <a:solidFill>
                  <a:srgbClr val="000080"/>
                </a:solidFill>
                <a:latin typeface="Times New Roman" pitchFamily="18" charset="0"/>
                <a:cs typeface="Times New Roman" pitchFamily="18" charset="0"/>
              </a:rPr>
              <a:t>b</a:t>
            </a:r>
            <a:r>
              <a:rPr lang="en-US" sz="2000" b="1" dirty="0" smtClean="0">
                <a:solidFill>
                  <a:srgbClr val="800080"/>
                </a:solidFill>
                <a:latin typeface="Times New Roman" pitchFamily="18" charset="0"/>
                <a:cs typeface="Times New Roman" pitchFamily="18" charset="0"/>
              </a:rPr>
              <a:t>	</a:t>
            </a:r>
            <a:endParaRPr lang="en-US" sz="2000" b="1" dirty="0" smtClean="0">
              <a:solidFill>
                <a:srgbClr val="008000"/>
              </a:solidFill>
              <a:latin typeface="Times New Roman" pitchFamily="18" charset="0"/>
              <a:cs typeface="Times New Roman" pitchFamily="18" charset="0"/>
            </a:endParaRPr>
          </a:p>
          <a:p>
            <a:r>
              <a:rPr lang="en-US" sz="2000" b="1" dirty="0" smtClean="0">
                <a:solidFill>
                  <a:srgbClr val="0000FF"/>
                </a:solidFill>
                <a:latin typeface="Times New Roman" pitchFamily="18" charset="0"/>
                <a:cs typeface="Times New Roman" pitchFamily="18" charset="0"/>
              </a:rPr>
              <a:t>test  </a:t>
            </a:r>
            <a:r>
              <a:rPr lang="en-US" sz="2000" b="1" dirty="0" smtClean="0">
                <a:solidFill>
                  <a:srgbClr val="800000"/>
                </a:solidFill>
                <a:latin typeface="Times New Roman" pitchFamily="18" charset="0"/>
                <a:cs typeface="Times New Roman" pitchFamily="18" charset="0"/>
              </a:rPr>
              <a:t>al, </a:t>
            </a:r>
            <a:r>
              <a:rPr lang="en-US" sz="2000" b="1" dirty="0" smtClean="0">
                <a:solidFill>
                  <a:srgbClr val="000080"/>
                </a:solidFill>
                <a:latin typeface="Times New Roman" pitchFamily="18" charset="0"/>
                <a:cs typeface="Times New Roman" pitchFamily="18" charset="0"/>
              </a:rPr>
              <a:t>0000</a:t>
            </a:r>
            <a:r>
              <a:rPr lang="en-US" sz="2000" b="1" dirty="0" smtClean="0">
                <a:solidFill>
                  <a:srgbClr val="FF0000"/>
                </a:solidFill>
                <a:latin typeface="Times New Roman" pitchFamily="18" charset="0"/>
                <a:cs typeface="Times New Roman" pitchFamily="18" charset="0"/>
              </a:rPr>
              <a:t>1</a:t>
            </a:r>
            <a:r>
              <a:rPr lang="en-US" sz="2000" b="1" dirty="0" smtClean="0">
                <a:solidFill>
                  <a:srgbClr val="000080"/>
                </a:solidFill>
                <a:latin typeface="Times New Roman" pitchFamily="18" charset="0"/>
                <a:cs typeface="Times New Roman" pitchFamily="18" charset="0"/>
              </a:rPr>
              <a:t>00</a:t>
            </a:r>
            <a:r>
              <a:rPr lang="en-US" sz="2000" b="1" dirty="0" smtClean="0">
                <a:solidFill>
                  <a:srgbClr val="FF0000"/>
                </a:solidFill>
                <a:latin typeface="Times New Roman" pitchFamily="18" charset="0"/>
                <a:cs typeface="Times New Roman" pitchFamily="18" charset="0"/>
              </a:rPr>
              <a:t>1</a:t>
            </a:r>
            <a:r>
              <a:rPr lang="en-US" sz="2000" b="1" dirty="0" smtClean="0">
                <a:solidFill>
                  <a:srgbClr val="000080"/>
                </a:solidFill>
                <a:latin typeface="Times New Roman" pitchFamily="18" charset="0"/>
                <a:cs typeface="Times New Roman" pitchFamily="18" charset="0"/>
              </a:rPr>
              <a:t>b	</a:t>
            </a:r>
            <a:r>
              <a:rPr lang="en-US" sz="2000" b="1" dirty="0" smtClean="0">
                <a:solidFill>
                  <a:srgbClr val="008000"/>
                </a:solidFill>
                <a:latin typeface="Times New Roman" pitchFamily="18" charset="0"/>
                <a:cs typeface="Times New Roman" pitchFamily="18" charset="0"/>
              </a:rPr>
              <a:t>; Result </a:t>
            </a:r>
            <a:r>
              <a:rPr lang="en-US" sz="2000" b="1" dirty="0" smtClean="0">
                <a:solidFill>
                  <a:srgbClr val="008000"/>
                </a:solidFill>
                <a:latin typeface="Times New Roman" pitchFamily="18" charset="0"/>
                <a:cs typeface="Times New Roman" pitchFamily="18" charset="0"/>
                <a:sym typeface="Wingdings" pitchFamily="2" charset="2"/>
              </a:rPr>
              <a:t>= 00000001b, ZF = 0</a:t>
            </a:r>
            <a:endParaRPr lang="en-US" sz="2000" b="1" dirty="0" smtClean="0">
              <a:solidFill>
                <a:srgbClr val="008000"/>
              </a:solidFill>
              <a:latin typeface="Times New Roman" pitchFamily="18" charset="0"/>
              <a:cs typeface="Times New Roman" pitchFamily="18" charset="0"/>
            </a:endParaRPr>
          </a:p>
        </p:txBody>
      </p:sp>
      <p:sp>
        <p:nvSpPr>
          <p:cNvPr id="7" name="Rounded Rectangle 6"/>
          <p:cNvSpPr/>
          <p:nvPr/>
        </p:nvSpPr>
        <p:spPr>
          <a:xfrm>
            <a:off x="1475656" y="4149080"/>
            <a:ext cx="6264696" cy="1008112"/>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sz="2000" b="1" dirty="0" err="1" smtClean="0">
                <a:solidFill>
                  <a:srgbClr val="0000FF"/>
                </a:solidFill>
                <a:latin typeface="Times New Roman" pitchFamily="18" charset="0"/>
                <a:cs typeface="Times New Roman" pitchFamily="18" charset="0"/>
              </a:rPr>
              <a:t>mov</a:t>
            </a:r>
            <a:r>
              <a:rPr lang="en-US" sz="2000" b="1" dirty="0" smtClean="0">
                <a:solidFill>
                  <a:srgbClr val="0000FF"/>
                </a:solidFill>
                <a:latin typeface="Times New Roman" pitchFamily="18" charset="0"/>
                <a:cs typeface="Times New Roman" pitchFamily="18" charset="0"/>
              </a:rPr>
              <a:t> </a:t>
            </a:r>
            <a:r>
              <a:rPr lang="en-US" sz="2000" b="1" dirty="0" smtClean="0">
                <a:solidFill>
                  <a:srgbClr val="800000"/>
                </a:solidFill>
                <a:latin typeface="Times New Roman" pitchFamily="18" charset="0"/>
                <a:cs typeface="Times New Roman" pitchFamily="18" charset="0"/>
              </a:rPr>
              <a:t>al, </a:t>
            </a:r>
            <a:r>
              <a:rPr lang="en-US" sz="2000" b="1" dirty="0" smtClean="0">
                <a:solidFill>
                  <a:srgbClr val="000080"/>
                </a:solidFill>
                <a:latin typeface="Times New Roman" pitchFamily="18" charset="0"/>
                <a:cs typeface="Times New Roman" pitchFamily="18" charset="0"/>
              </a:rPr>
              <a:t>0010</a:t>
            </a:r>
            <a:r>
              <a:rPr lang="en-US" sz="2000" b="1" dirty="0" smtClean="0">
                <a:solidFill>
                  <a:srgbClr val="FF0000"/>
                </a:solidFill>
                <a:latin typeface="Times New Roman" pitchFamily="18" charset="0"/>
                <a:cs typeface="Times New Roman" pitchFamily="18" charset="0"/>
              </a:rPr>
              <a:t>0</a:t>
            </a:r>
            <a:r>
              <a:rPr lang="en-US" sz="2000" b="1" dirty="0" smtClean="0">
                <a:solidFill>
                  <a:srgbClr val="000080"/>
                </a:solidFill>
                <a:latin typeface="Times New Roman" pitchFamily="18" charset="0"/>
                <a:cs typeface="Times New Roman" pitchFamily="18" charset="0"/>
              </a:rPr>
              <a:t>10</a:t>
            </a:r>
            <a:r>
              <a:rPr lang="en-US" sz="2000" b="1" dirty="0" smtClean="0">
                <a:solidFill>
                  <a:srgbClr val="FF0000"/>
                </a:solidFill>
                <a:latin typeface="Times New Roman" pitchFamily="18" charset="0"/>
                <a:cs typeface="Times New Roman" pitchFamily="18" charset="0"/>
              </a:rPr>
              <a:t>0</a:t>
            </a:r>
            <a:r>
              <a:rPr lang="en-US" sz="2000" b="1" dirty="0" smtClean="0">
                <a:solidFill>
                  <a:srgbClr val="000080"/>
                </a:solidFill>
                <a:latin typeface="Times New Roman" pitchFamily="18" charset="0"/>
                <a:cs typeface="Times New Roman" pitchFamily="18" charset="0"/>
              </a:rPr>
              <a:t>b</a:t>
            </a:r>
            <a:r>
              <a:rPr lang="en-US" sz="2000" b="1" dirty="0" smtClean="0">
                <a:solidFill>
                  <a:srgbClr val="800080"/>
                </a:solidFill>
                <a:latin typeface="Times New Roman" pitchFamily="18" charset="0"/>
                <a:cs typeface="Times New Roman" pitchFamily="18" charset="0"/>
              </a:rPr>
              <a:t>	</a:t>
            </a:r>
            <a:endParaRPr lang="en-US" sz="2000" b="1" dirty="0" smtClean="0">
              <a:solidFill>
                <a:srgbClr val="008000"/>
              </a:solidFill>
              <a:latin typeface="Times New Roman" pitchFamily="18" charset="0"/>
              <a:cs typeface="Times New Roman" pitchFamily="18" charset="0"/>
            </a:endParaRPr>
          </a:p>
          <a:p>
            <a:r>
              <a:rPr lang="en-US" sz="2000" b="1" dirty="0" smtClean="0">
                <a:solidFill>
                  <a:srgbClr val="0000FF"/>
                </a:solidFill>
                <a:latin typeface="Times New Roman" pitchFamily="18" charset="0"/>
                <a:cs typeface="Times New Roman" pitchFamily="18" charset="0"/>
              </a:rPr>
              <a:t>test  </a:t>
            </a:r>
            <a:r>
              <a:rPr lang="en-US" sz="2000" b="1" dirty="0" smtClean="0">
                <a:solidFill>
                  <a:srgbClr val="800000"/>
                </a:solidFill>
                <a:latin typeface="Times New Roman" pitchFamily="18" charset="0"/>
                <a:cs typeface="Times New Roman" pitchFamily="18" charset="0"/>
              </a:rPr>
              <a:t>al, </a:t>
            </a:r>
            <a:r>
              <a:rPr lang="en-US" sz="2000" b="1" dirty="0" smtClean="0">
                <a:solidFill>
                  <a:srgbClr val="000080"/>
                </a:solidFill>
                <a:latin typeface="Times New Roman" pitchFamily="18" charset="0"/>
                <a:cs typeface="Times New Roman" pitchFamily="18" charset="0"/>
              </a:rPr>
              <a:t>0000</a:t>
            </a:r>
            <a:r>
              <a:rPr lang="en-US" sz="2000" b="1" dirty="0" smtClean="0">
                <a:solidFill>
                  <a:srgbClr val="FF0000"/>
                </a:solidFill>
                <a:latin typeface="Times New Roman" pitchFamily="18" charset="0"/>
                <a:cs typeface="Times New Roman" pitchFamily="18" charset="0"/>
              </a:rPr>
              <a:t>1</a:t>
            </a:r>
            <a:r>
              <a:rPr lang="en-US" sz="2000" b="1" dirty="0" smtClean="0">
                <a:solidFill>
                  <a:srgbClr val="000080"/>
                </a:solidFill>
                <a:latin typeface="Times New Roman" pitchFamily="18" charset="0"/>
                <a:cs typeface="Times New Roman" pitchFamily="18" charset="0"/>
              </a:rPr>
              <a:t>00</a:t>
            </a:r>
            <a:r>
              <a:rPr lang="en-US" sz="2000" b="1" dirty="0" smtClean="0">
                <a:solidFill>
                  <a:srgbClr val="FF0000"/>
                </a:solidFill>
                <a:latin typeface="Times New Roman" pitchFamily="18" charset="0"/>
                <a:cs typeface="Times New Roman" pitchFamily="18" charset="0"/>
              </a:rPr>
              <a:t>1</a:t>
            </a:r>
            <a:r>
              <a:rPr lang="en-US" sz="2000" b="1" dirty="0" smtClean="0">
                <a:solidFill>
                  <a:srgbClr val="000080"/>
                </a:solidFill>
                <a:latin typeface="Times New Roman" pitchFamily="18" charset="0"/>
                <a:cs typeface="Times New Roman" pitchFamily="18" charset="0"/>
              </a:rPr>
              <a:t>b	</a:t>
            </a:r>
            <a:r>
              <a:rPr lang="en-US" sz="2000" b="1" dirty="0" smtClean="0">
                <a:solidFill>
                  <a:srgbClr val="008000"/>
                </a:solidFill>
                <a:latin typeface="Times New Roman" pitchFamily="18" charset="0"/>
                <a:cs typeface="Times New Roman" pitchFamily="18" charset="0"/>
              </a:rPr>
              <a:t>; Result =</a:t>
            </a:r>
            <a:r>
              <a:rPr lang="en-US" sz="2000" b="1" dirty="0" smtClean="0">
                <a:solidFill>
                  <a:srgbClr val="008000"/>
                </a:solidFill>
                <a:latin typeface="Times New Roman" pitchFamily="18" charset="0"/>
                <a:cs typeface="Times New Roman" pitchFamily="18" charset="0"/>
                <a:sym typeface="Wingdings" pitchFamily="2" charset="2"/>
              </a:rPr>
              <a:t> 00000000b, ZF = 1</a:t>
            </a:r>
            <a:endParaRPr lang="en-US" sz="2000" b="1" dirty="0" smtClean="0">
              <a:solidFill>
                <a:srgbClr val="0080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8">
                                            <p:bg/>
                                          </p:spTgt>
                                        </p:tgtEl>
                                        <p:attrNameLst>
                                          <p:attrName>style.visibility</p:attrName>
                                        </p:attrNameLst>
                                      </p:cBhvr>
                                      <p:to>
                                        <p:strVal val="visible"/>
                                      </p:to>
                                    </p:set>
                                    <p:anim calcmode="lin" valueType="num">
                                      <p:cBhvr>
                                        <p:cTn id="7" dur="500" fill="hold"/>
                                        <p:tgtEl>
                                          <p:spTgt spid="8">
                                            <p:bg/>
                                          </p:spTgt>
                                        </p:tgtEl>
                                        <p:attrNameLst>
                                          <p:attrName>ppt_w</p:attrName>
                                        </p:attrNameLst>
                                      </p:cBhvr>
                                      <p:tavLst>
                                        <p:tav tm="0">
                                          <p:val>
                                            <p:fltVal val="0"/>
                                          </p:val>
                                        </p:tav>
                                        <p:tav tm="100000">
                                          <p:val>
                                            <p:strVal val="#ppt_w"/>
                                          </p:val>
                                        </p:tav>
                                      </p:tavLst>
                                    </p:anim>
                                    <p:anim calcmode="lin" valueType="num">
                                      <p:cBhvr>
                                        <p:cTn id="8" dur="500" fill="hold"/>
                                        <p:tgtEl>
                                          <p:spTgt spid="8">
                                            <p:bg/>
                                          </p:spTgt>
                                        </p:tgtEl>
                                        <p:attrNameLst>
                                          <p:attrName>ppt_h</p:attrName>
                                        </p:attrNameLst>
                                      </p:cBhvr>
                                      <p:tavLst>
                                        <p:tav tm="0">
                                          <p:val>
                                            <p:fltVal val="0"/>
                                          </p:val>
                                        </p:tav>
                                        <p:tav tm="100000">
                                          <p:val>
                                            <p:strVal val="#ppt_h"/>
                                          </p:val>
                                        </p:tav>
                                      </p:tavLst>
                                    </p:anim>
                                    <p:animEffect transition="in" filter="fade">
                                      <p:cBhvr>
                                        <p:cTn id="9" dur="500"/>
                                        <p:tgtEl>
                                          <p:spTgt spid="8">
                                            <p:bg/>
                                          </p:spTgt>
                                        </p:tgtEl>
                                      </p:cBhvr>
                                    </p:animEffect>
                                  </p:childTnLst>
                                </p:cTn>
                              </p:par>
                              <p:par>
                                <p:cTn id="10" presetID="53" presetClass="entr" presetSubtype="0" fill="hold" nodeType="with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 calcmode="lin" valueType="num">
                                      <p:cBhvr>
                                        <p:cTn id="12"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8">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nodeType="clickEffect">
                                  <p:stCondLst>
                                    <p:cond delay="0"/>
                                  </p:stCondLst>
                                  <p:childTnLst>
                                    <p:set>
                                      <p:cBhvr>
                                        <p:cTn id="18" dur="1" fill="hold">
                                          <p:stCondLst>
                                            <p:cond delay="0"/>
                                          </p:stCondLst>
                                        </p:cTn>
                                        <p:tgtEl>
                                          <p:spTgt spid="8">
                                            <p:txEl>
                                              <p:pRg st="1" end="1"/>
                                            </p:txEl>
                                          </p:spTgt>
                                        </p:tgtEl>
                                        <p:attrNameLst>
                                          <p:attrName>style.visibility</p:attrName>
                                        </p:attrNameLst>
                                      </p:cBhvr>
                                      <p:to>
                                        <p:strVal val="visible"/>
                                      </p:to>
                                    </p:set>
                                    <p:anim calcmode="lin" valueType="num">
                                      <p:cBhvr>
                                        <p:cTn id="19"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21" dur="500"/>
                                        <p:tgtEl>
                                          <p:spTgt spid="8">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0" fill="hold" grpId="0" nodeType="clickEffect">
                                  <p:stCondLst>
                                    <p:cond delay="0"/>
                                  </p:stCondLst>
                                  <p:childTnLst>
                                    <p:set>
                                      <p:cBhvr>
                                        <p:cTn id="25" dur="1" fill="hold">
                                          <p:stCondLst>
                                            <p:cond delay="0"/>
                                          </p:stCondLst>
                                        </p:cTn>
                                        <p:tgtEl>
                                          <p:spTgt spid="7">
                                            <p:bg/>
                                          </p:spTgt>
                                        </p:tgtEl>
                                        <p:attrNameLst>
                                          <p:attrName>style.visibility</p:attrName>
                                        </p:attrNameLst>
                                      </p:cBhvr>
                                      <p:to>
                                        <p:strVal val="visible"/>
                                      </p:to>
                                    </p:set>
                                    <p:anim calcmode="lin" valueType="num">
                                      <p:cBhvr>
                                        <p:cTn id="26" dur="500" fill="hold"/>
                                        <p:tgtEl>
                                          <p:spTgt spid="7">
                                            <p:bg/>
                                          </p:spTgt>
                                        </p:tgtEl>
                                        <p:attrNameLst>
                                          <p:attrName>ppt_w</p:attrName>
                                        </p:attrNameLst>
                                      </p:cBhvr>
                                      <p:tavLst>
                                        <p:tav tm="0">
                                          <p:val>
                                            <p:fltVal val="0"/>
                                          </p:val>
                                        </p:tav>
                                        <p:tav tm="100000">
                                          <p:val>
                                            <p:strVal val="#ppt_w"/>
                                          </p:val>
                                        </p:tav>
                                      </p:tavLst>
                                    </p:anim>
                                    <p:anim calcmode="lin" valueType="num">
                                      <p:cBhvr>
                                        <p:cTn id="27" dur="500" fill="hold"/>
                                        <p:tgtEl>
                                          <p:spTgt spid="7">
                                            <p:bg/>
                                          </p:spTgt>
                                        </p:tgtEl>
                                        <p:attrNameLst>
                                          <p:attrName>ppt_h</p:attrName>
                                        </p:attrNameLst>
                                      </p:cBhvr>
                                      <p:tavLst>
                                        <p:tav tm="0">
                                          <p:val>
                                            <p:fltVal val="0"/>
                                          </p:val>
                                        </p:tav>
                                        <p:tav tm="100000">
                                          <p:val>
                                            <p:strVal val="#ppt_h"/>
                                          </p:val>
                                        </p:tav>
                                      </p:tavLst>
                                    </p:anim>
                                    <p:animEffect transition="in" filter="fade">
                                      <p:cBhvr>
                                        <p:cTn id="28" dur="500"/>
                                        <p:tgtEl>
                                          <p:spTgt spid="7">
                                            <p:bg/>
                                          </p:spTgt>
                                        </p:tgtEl>
                                      </p:cBhvr>
                                    </p:animEffect>
                                  </p:childTnLst>
                                </p:cTn>
                              </p:par>
                              <p:par>
                                <p:cTn id="29" presetID="53" presetClass="entr" presetSubtype="0" fill="hold" nodeType="with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 calcmode="lin" valueType="num">
                                      <p:cBhvr>
                                        <p:cTn id="31" dur="500" fill="hold"/>
                                        <p:tgtEl>
                                          <p:spTgt spid="7">
                                            <p:txEl>
                                              <p:pRg st="0" end="0"/>
                                            </p:txEl>
                                          </p:spTgt>
                                        </p:tgtEl>
                                        <p:attrNameLst>
                                          <p:attrName>ppt_w</p:attrName>
                                        </p:attrNameLst>
                                      </p:cBhvr>
                                      <p:tavLst>
                                        <p:tav tm="0">
                                          <p:val>
                                            <p:fltVal val="0"/>
                                          </p:val>
                                        </p:tav>
                                        <p:tav tm="100000">
                                          <p:val>
                                            <p:strVal val="#ppt_w"/>
                                          </p:val>
                                        </p:tav>
                                      </p:tavLst>
                                    </p:anim>
                                    <p:anim calcmode="lin" valueType="num">
                                      <p:cBhvr>
                                        <p:cTn id="32" dur="5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33" dur="500"/>
                                        <p:tgtEl>
                                          <p:spTgt spid="7">
                                            <p:txEl>
                                              <p:pRg st="0" end="0"/>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3" presetClass="entr" presetSubtype="0" fill="hold" nodeType="clickEffect">
                                  <p:stCondLst>
                                    <p:cond delay="0"/>
                                  </p:stCondLst>
                                  <p:childTnLst>
                                    <p:set>
                                      <p:cBhvr>
                                        <p:cTn id="37" dur="1" fill="hold">
                                          <p:stCondLst>
                                            <p:cond delay="0"/>
                                          </p:stCondLst>
                                        </p:cTn>
                                        <p:tgtEl>
                                          <p:spTgt spid="7">
                                            <p:txEl>
                                              <p:pRg st="1" end="1"/>
                                            </p:txEl>
                                          </p:spTgt>
                                        </p:tgtEl>
                                        <p:attrNameLst>
                                          <p:attrName>style.visibility</p:attrName>
                                        </p:attrNameLst>
                                      </p:cBhvr>
                                      <p:to>
                                        <p:strVal val="visible"/>
                                      </p:to>
                                    </p:set>
                                    <p:anim calcmode="lin" valueType="num">
                                      <p:cBhvr>
                                        <p:cTn id="38" dur="500" fill="hold"/>
                                        <p:tgtEl>
                                          <p:spTgt spid="7">
                                            <p:txEl>
                                              <p:pRg st="1" end="1"/>
                                            </p:txEl>
                                          </p:spTgt>
                                        </p:tgtEl>
                                        <p:attrNameLst>
                                          <p:attrName>ppt_w</p:attrName>
                                        </p:attrNameLst>
                                      </p:cBhvr>
                                      <p:tavLst>
                                        <p:tav tm="0">
                                          <p:val>
                                            <p:fltVal val="0"/>
                                          </p:val>
                                        </p:tav>
                                        <p:tav tm="100000">
                                          <p:val>
                                            <p:strVal val="#ppt_w"/>
                                          </p:val>
                                        </p:tav>
                                      </p:tavLst>
                                    </p:anim>
                                    <p:anim calcmode="lin" valueType="num">
                                      <p:cBhvr>
                                        <p:cTn id="39" dur="500" fill="hold"/>
                                        <p:tgtEl>
                                          <p:spTgt spid="7">
                                            <p:txEl>
                                              <p:pRg st="1" end="1"/>
                                            </p:txEl>
                                          </p:spTgt>
                                        </p:tgtEl>
                                        <p:attrNameLst>
                                          <p:attrName>ppt_h</p:attrName>
                                        </p:attrNameLst>
                                      </p:cBhvr>
                                      <p:tavLst>
                                        <p:tav tm="0">
                                          <p:val>
                                            <p:fltVal val="0"/>
                                          </p:val>
                                        </p:tav>
                                        <p:tav tm="100000">
                                          <p:val>
                                            <p:strVal val="#ppt_h"/>
                                          </p:val>
                                        </p:tav>
                                      </p:tavLst>
                                    </p:anim>
                                    <p:animEffect transition="in" filter="fade">
                                      <p:cBhvr>
                                        <p:cTn id="40" dur="500"/>
                                        <p:tgtEl>
                                          <p:spTgt spid="7">
                                            <p:txEl>
                                              <p:pRg st="1" end="1"/>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53" presetClass="entr" presetSubtype="0" fill="hold" nodeType="clickEffect">
                                  <p:stCondLst>
                                    <p:cond delay="0"/>
                                  </p:stCondLst>
                                  <p:childTnLst>
                                    <p:set>
                                      <p:cBhvr>
                                        <p:cTn id="44" dur="1" fill="hold">
                                          <p:stCondLst>
                                            <p:cond delay="0"/>
                                          </p:stCondLst>
                                        </p:cTn>
                                        <p:tgtEl>
                                          <p:spTgt spid="6">
                                            <p:txEl>
                                              <p:pRg st="6" end="6"/>
                                            </p:txEl>
                                          </p:spTgt>
                                        </p:tgtEl>
                                        <p:attrNameLst>
                                          <p:attrName>style.visibility</p:attrName>
                                        </p:attrNameLst>
                                      </p:cBhvr>
                                      <p:to>
                                        <p:strVal val="visible"/>
                                      </p:to>
                                    </p:set>
                                    <p:anim calcmode="lin" valueType="num">
                                      <p:cBhvr>
                                        <p:cTn id="45" dur="500" fill="hold"/>
                                        <p:tgtEl>
                                          <p:spTgt spid="6">
                                            <p:txEl>
                                              <p:pRg st="6" end="6"/>
                                            </p:txEl>
                                          </p:spTgt>
                                        </p:tgtEl>
                                        <p:attrNameLst>
                                          <p:attrName>ppt_w</p:attrName>
                                        </p:attrNameLst>
                                      </p:cBhvr>
                                      <p:tavLst>
                                        <p:tav tm="0">
                                          <p:val>
                                            <p:fltVal val="0"/>
                                          </p:val>
                                        </p:tav>
                                        <p:tav tm="100000">
                                          <p:val>
                                            <p:strVal val="#ppt_w"/>
                                          </p:val>
                                        </p:tav>
                                      </p:tavLst>
                                    </p:anim>
                                    <p:anim calcmode="lin" valueType="num">
                                      <p:cBhvr>
                                        <p:cTn id="46" dur="500" fill="hold"/>
                                        <p:tgtEl>
                                          <p:spTgt spid="6">
                                            <p:txEl>
                                              <p:pRg st="6" end="6"/>
                                            </p:txEl>
                                          </p:spTgt>
                                        </p:tgtEl>
                                        <p:attrNameLst>
                                          <p:attrName>ppt_h</p:attrName>
                                        </p:attrNameLst>
                                      </p:cBhvr>
                                      <p:tavLst>
                                        <p:tav tm="0">
                                          <p:val>
                                            <p:fltVal val="0"/>
                                          </p:val>
                                        </p:tav>
                                        <p:tav tm="100000">
                                          <p:val>
                                            <p:strVal val="#ppt_h"/>
                                          </p:val>
                                        </p:tav>
                                      </p:tavLst>
                                    </p:anim>
                                    <p:animEffect transition="in" filter="fade">
                                      <p:cBhvr>
                                        <p:cTn id="47" dur="5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allAtOnce" animBg="1"/>
      <p:bldP spid="7" grpId="0" build="allAtOnce"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CMP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The CMP instruction </a:t>
            </a:r>
            <a:r>
              <a:rPr lang="en-US" sz="2800" b="1" dirty="0" smtClean="0">
                <a:solidFill>
                  <a:schemeClr val="accent6">
                    <a:lumMod val="75000"/>
                  </a:schemeClr>
                </a:solidFill>
                <a:latin typeface="Times New Roman" pitchFamily="18" charset="0"/>
                <a:cs typeface="Times New Roman" pitchFamily="18" charset="0"/>
              </a:rPr>
              <a:t>compares</a:t>
            </a:r>
            <a:r>
              <a:rPr lang="en-US" sz="2800" dirty="0" smtClean="0">
                <a:solidFill>
                  <a:schemeClr val="accent2">
                    <a:lumMod val="50000"/>
                  </a:schemeClr>
                </a:solidFill>
                <a:latin typeface="Times New Roman" pitchFamily="18" charset="0"/>
                <a:cs typeface="Times New Roman" pitchFamily="18" charset="0"/>
              </a:rPr>
              <a:t> the </a:t>
            </a:r>
            <a:r>
              <a:rPr lang="en-US" sz="2800" b="1" dirty="0" smtClean="0">
                <a:solidFill>
                  <a:schemeClr val="accent2">
                    <a:lumMod val="50000"/>
                  </a:schemeClr>
                </a:solidFill>
                <a:latin typeface="Times New Roman" pitchFamily="18" charset="0"/>
                <a:cs typeface="Times New Roman" pitchFamily="18" charset="0"/>
              </a:rPr>
              <a:t>destination</a:t>
            </a:r>
            <a:r>
              <a:rPr lang="en-US" sz="2800" dirty="0" smtClean="0">
                <a:solidFill>
                  <a:schemeClr val="accent2">
                    <a:lumMod val="50000"/>
                  </a:schemeClr>
                </a:solidFill>
                <a:latin typeface="Times New Roman" pitchFamily="18" charset="0"/>
                <a:cs typeface="Times New Roman" pitchFamily="18" charset="0"/>
              </a:rPr>
              <a:t> operand to the </a:t>
            </a:r>
            <a:r>
              <a:rPr lang="en-US" sz="2800" b="1" dirty="0" smtClean="0">
                <a:solidFill>
                  <a:schemeClr val="accent2">
                    <a:lumMod val="50000"/>
                  </a:schemeClr>
                </a:solidFill>
                <a:latin typeface="Times New Roman" pitchFamily="18" charset="0"/>
                <a:cs typeface="Times New Roman" pitchFamily="18" charset="0"/>
              </a:rPr>
              <a:t>source</a:t>
            </a:r>
            <a:r>
              <a:rPr lang="en-US" sz="2800" dirty="0" smtClean="0">
                <a:solidFill>
                  <a:schemeClr val="accent2">
                    <a:lumMod val="50000"/>
                  </a:schemeClr>
                </a:solidFill>
                <a:latin typeface="Times New Roman" pitchFamily="18" charset="0"/>
                <a:cs typeface="Times New Roman" pitchFamily="18" charset="0"/>
              </a:rPr>
              <a:t> operand.</a:t>
            </a:r>
          </a:p>
          <a:p>
            <a:pPr marL="342900" lvl="1"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It performs an implied </a:t>
            </a:r>
            <a:r>
              <a:rPr lang="en-US" sz="2800" b="1" dirty="0" smtClean="0">
                <a:solidFill>
                  <a:schemeClr val="accent6">
                    <a:lumMod val="75000"/>
                  </a:schemeClr>
                </a:solidFill>
                <a:latin typeface="Times New Roman" pitchFamily="18" charset="0"/>
                <a:cs typeface="Times New Roman" pitchFamily="18" charset="0"/>
              </a:rPr>
              <a:t>subtraction</a:t>
            </a:r>
            <a:r>
              <a:rPr lang="en-US" sz="2800" dirty="0" smtClean="0">
                <a:solidFill>
                  <a:schemeClr val="accent2">
                    <a:lumMod val="50000"/>
                  </a:schemeClr>
                </a:solidFill>
                <a:latin typeface="Times New Roman" pitchFamily="18" charset="0"/>
                <a:cs typeface="Times New Roman" pitchFamily="18" charset="0"/>
              </a:rPr>
              <a:t> of a </a:t>
            </a:r>
            <a:r>
              <a:rPr lang="en-US" sz="2800" b="1" dirty="0" smtClean="0">
                <a:solidFill>
                  <a:schemeClr val="accent2">
                    <a:lumMod val="50000"/>
                  </a:schemeClr>
                </a:solidFill>
                <a:latin typeface="Times New Roman" pitchFamily="18" charset="0"/>
                <a:cs typeface="Times New Roman" pitchFamily="18" charset="0"/>
              </a:rPr>
              <a:t>source</a:t>
            </a:r>
            <a:r>
              <a:rPr lang="en-US" sz="2800" dirty="0" smtClean="0">
                <a:solidFill>
                  <a:schemeClr val="accent2">
                    <a:lumMod val="50000"/>
                  </a:schemeClr>
                </a:solidFill>
                <a:latin typeface="Times New Roman" pitchFamily="18" charset="0"/>
                <a:cs typeface="Times New Roman" pitchFamily="18" charset="0"/>
              </a:rPr>
              <a:t> operand </a:t>
            </a:r>
            <a:r>
              <a:rPr lang="en-US" sz="2800" b="1" dirty="0" smtClean="0">
                <a:solidFill>
                  <a:schemeClr val="accent2">
                    <a:lumMod val="50000"/>
                  </a:schemeClr>
                </a:solidFill>
                <a:latin typeface="Times New Roman" pitchFamily="18" charset="0"/>
                <a:cs typeface="Times New Roman" pitchFamily="18" charset="0"/>
              </a:rPr>
              <a:t>from</a:t>
            </a:r>
            <a:r>
              <a:rPr lang="en-US" sz="2800" dirty="0" smtClean="0">
                <a:solidFill>
                  <a:schemeClr val="accent2">
                    <a:lumMod val="50000"/>
                  </a:schemeClr>
                </a:solidFill>
                <a:latin typeface="Times New Roman" pitchFamily="18" charset="0"/>
                <a:cs typeface="Times New Roman" pitchFamily="18" charset="0"/>
              </a:rPr>
              <a:t> a </a:t>
            </a:r>
            <a:r>
              <a:rPr lang="en-US" sz="2800" b="1" dirty="0" smtClean="0">
                <a:solidFill>
                  <a:schemeClr val="accent2">
                    <a:lumMod val="50000"/>
                  </a:schemeClr>
                </a:solidFill>
                <a:latin typeface="Times New Roman" pitchFamily="18" charset="0"/>
                <a:cs typeface="Times New Roman" pitchFamily="18" charset="0"/>
              </a:rPr>
              <a:t>destination</a:t>
            </a:r>
            <a:r>
              <a:rPr lang="en-US" sz="2800" dirty="0" smtClean="0">
                <a:solidFill>
                  <a:schemeClr val="accent2">
                    <a:lumMod val="50000"/>
                  </a:schemeClr>
                </a:solidFill>
                <a:latin typeface="Times New Roman" pitchFamily="18" charset="0"/>
                <a:cs typeface="Times New Roman" pitchFamily="18" charset="0"/>
              </a:rPr>
              <a:t> operand. </a:t>
            </a:r>
          </a:p>
          <a:p>
            <a:pPr marL="342900" lvl="1"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Neither operand is modified.</a:t>
            </a:r>
          </a:p>
          <a:p>
            <a:pPr marL="342900" lvl="1" indent="-342900" algn="just">
              <a:spcBef>
                <a:spcPct val="20000"/>
              </a:spcBef>
              <a:buFont typeface="Arial" pitchFamily="34" charset="0"/>
              <a:buChar char="•"/>
              <a:defRPr/>
            </a:pPr>
            <a:r>
              <a:rPr lang="en-US" sz="2800" b="1" dirty="0" smtClean="0">
                <a:solidFill>
                  <a:schemeClr val="accent2">
                    <a:lumMod val="50000"/>
                  </a:schemeClr>
                </a:solidFill>
                <a:latin typeface="Times New Roman" pitchFamily="18" charset="0"/>
                <a:cs typeface="Times New Roman" pitchFamily="18" charset="0"/>
              </a:rPr>
              <a:t>CMP</a:t>
            </a:r>
            <a:r>
              <a:rPr lang="en-US" sz="2800" dirty="0" smtClean="0">
                <a:solidFill>
                  <a:schemeClr val="accent2">
                    <a:lumMod val="50000"/>
                  </a:schemeClr>
                </a:solidFill>
                <a:latin typeface="Times New Roman" pitchFamily="18" charset="0"/>
                <a:cs typeface="Times New Roman" pitchFamily="18" charset="0"/>
              </a:rPr>
              <a:t> is a valuable tool for creating conditional logic structures</a:t>
            </a:r>
            <a:r>
              <a:rPr lang="en-GB" sz="2800" dirty="0" smtClean="0">
                <a:solidFill>
                  <a:schemeClr val="accent2">
                    <a:lumMod val="50000"/>
                  </a:schemeClr>
                </a:solidFill>
                <a:latin typeface="Times New Roman" pitchFamily="18" charset="0"/>
                <a:cs typeface="Times New Roman" pitchFamily="18" charset="0"/>
              </a:rPr>
              <a:t>.</a:t>
            </a:r>
          </a:p>
        </p:txBody>
      </p:sp>
      <p:sp>
        <p:nvSpPr>
          <p:cNvPr id="7" name="Rounded Rectangle 6"/>
          <p:cNvSpPr/>
          <p:nvPr/>
        </p:nvSpPr>
        <p:spPr>
          <a:xfrm>
            <a:off x="1907704" y="5445224"/>
            <a:ext cx="532859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smtClean="0">
                <a:solidFill>
                  <a:schemeClr val="accent2">
                    <a:lumMod val="50000"/>
                  </a:schemeClr>
                </a:solidFill>
                <a:latin typeface="Times New Roman" pitchFamily="18" charset="0"/>
                <a:cs typeface="Times New Roman" pitchFamily="18" charset="0"/>
              </a:rPr>
              <a:t>CMP </a:t>
            </a:r>
            <a:r>
              <a:rPr lang="en-US" sz="3200" b="1" i="1" dirty="0" smtClean="0">
                <a:solidFill>
                  <a:schemeClr val="accent2">
                    <a:lumMod val="50000"/>
                  </a:schemeClr>
                </a:solidFill>
                <a:latin typeface="Times New Roman" pitchFamily="18" charset="0"/>
                <a:cs typeface="Times New Roman" pitchFamily="18" charset="0"/>
              </a:rPr>
              <a:t>destination</a:t>
            </a:r>
            <a:r>
              <a:rPr lang="en-US" sz="3200" b="1" dirty="0" smtClean="0">
                <a:solidFill>
                  <a:schemeClr val="accent2">
                    <a:lumMod val="50000"/>
                  </a:schemeClr>
                </a:solidFill>
                <a:latin typeface="Times New Roman" pitchFamily="18" charset="0"/>
                <a:cs typeface="Times New Roman" pitchFamily="18" charset="0"/>
              </a:rPr>
              <a:t>, </a:t>
            </a:r>
            <a:r>
              <a:rPr lang="en-US" sz="3200" b="1" i="1" dirty="0" smtClean="0">
                <a:solidFill>
                  <a:schemeClr val="accent2">
                    <a:lumMod val="50000"/>
                  </a:schemeClr>
                </a:solidFill>
                <a:latin typeface="Times New Roman" pitchFamily="18" charset="0"/>
                <a:cs typeface="Times New Roman" pitchFamily="18" charset="0"/>
              </a:rPr>
              <a:t>Source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6">
                                            <p:txEl>
                                              <p:pRg st="1" end="1"/>
                                            </p:txEl>
                                          </p:spTgt>
                                        </p:tgtEl>
                                        <p:attrNameLst>
                                          <p:attrName>style.visibility</p:attrName>
                                        </p:attrNameLst>
                                      </p:cBhvr>
                                      <p:to>
                                        <p:strVal val="visible"/>
                                      </p:to>
                                    </p:set>
                                    <p:anim calcmode="lin" valueType="num">
                                      <p:cBhvr>
                                        <p:cTn id="13"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6">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anim calcmode="lin" valueType="num">
                                      <p:cBhvr>
                                        <p:cTn id="20"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nodeType="clickEffect">
                                  <p:stCondLst>
                                    <p:cond delay="0"/>
                                  </p:stCondLst>
                                  <p:childTnLst>
                                    <p:set>
                                      <p:cBhvr>
                                        <p:cTn id="26" dur="1" fill="hold">
                                          <p:stCondLst>
                                            <p:cond delay="0"/>
                                          </p:stCondLst>
                                        </p:cTn>
                                        <p:tgtEl>
                                          <p:spTgt spid="6">
                                            <p:txEl>
                                              <p:pRg st="3" end="3"/>
                                            </p:txEl>
                                          </p:spTgt>
                                        </p:tgtEl>
                                        <p:attrNameLst>
                                          <p:attrName>style.visibility</p:attrName>
                                        </p:attrNameLst>
                                      </p:cBhvr>
                                      <p:to>
                                        <p:strVal val="visible"/>
                                      </p:to>
                                    </p:set>
                                    <p:anim calcmode="lin" valueType="num">
                                      <p:cBhvr>
                                        <p:cTn id="27"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6">
                                            <p:txEl>
                                              <p:pRg st="3" end="3"/>
                                            </p:txEl>
                                          </p:spTgt>
                                        </p:tgtEl>
                                        <p:attrNameLst>
                                          <p:attrName>ppt_h</p:attrName>
                                        </p:attrNameLst>
                                      </p:cBhvr>
                                      <p:tavLst>
                                        <p:tav tm="0">
                                          <p:val>
                                            <p:fltVal val="0"/>
                                          </p:val>
                                        </p:tav>
                                        <p:tav tm="100000">
                                          <p:val>
                                            <p:strVal val="#ppt_h"/>
                                          </p:val>
                                        </p:tav>
                                      </p:tavLst>
                                    </p:anim>
                                    <p:animEffect transition="in" filter="fade">
                                      <p:cBhvr>
                                        <p:cTn id="29"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CMP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US" sz="3200" dirty="0" smtClean="0">
                <a:solidFill>
                  <a:schemeClr val="accent2">
                    <a:lumMod val="50000"/>
                  </a:schemeClr>
                </a:solidFill>
                <a:latin typeface="Times New Roman" pitchFamily="18" charset="0"/>
                <a:cs typeface="Times New Roman" pitchFamily="18" charset="0"/>
              </a:rPr>
              <a:t>When two </a:t>
            </a:r>
            <a:r>
              <a:rPr lang="en-US" sz="3200" b="1" dirty="0" smtClean="0">
                <a:solidFill>
                  <a:schemeClr val="accent2">
                    <a:lumMod val="50000"/>
                  </a:schemeClr>
                </a:solidFill>
                <a:latin typeface="Times New Roman" pitchFamily="18" charset="0"/>
                <a:cs typeface="Times New Roman" pitchFamily="18" charset="0"/>
              </a:rPr>
              <a:t>unsigned</a:t>
            </a:r>
            <a:r>
              <a:rPr lang="en-US" sz="3200" dirty="0" smtClean="0">
                <a:solidFill>
                  <a:schemeClr val="accent2">
                    <a:lumMod val="50000"/>
                  </a:schemeClr>
                </a:solidFill>
                <a:latin typeface="Times New Roman" pitchFamily="18" charset="0"/>
                <a:cs typeface="Times New Roman" pitchFamily="18" charset="0"/>
              </a:rPr>
              <a:t> operands are compared, the </a:t>
            </a:r>
            <a:r>
              <a:rPr lang="en-US" sz="3200" b="1" dirty="0" smtClean="0">
                <a:solidFill>
                  <a:schemeClr val="accent2">
                    <a:lumMod val="50000"/>
                  </a:schemeClr>
                </a:solidFill>
                <a:latin typeface="Times New Roman" pitchFamily="18" charset="0"/>
                <a:cs typeface="Times New Roman" pitchFamily="18" charset="0"/>
              </a:rPr>
              <a:t>Zero</a:t>
            </a:r>
            <a:r>
              <a:rPr lang="en-US" sz="3200" dirty="0" smtClean="0">
                <a:solidFill>
                  <a:schemeClr val="accent2">
                    <a:lumMod val="50000"/>
                  </a:schemeClr>
                </a:solidFill>
                <a:latin typeface="Times New Roman" pitchFamily="18" charset="0"/>
                <a:cs typeface="Times New Roman" pitchFamily="18" charset="0"/>
              </a:rPr>
              <a:t> and </a:t>
            </a:r>
            <a:r>
              <a:rPr lang="en-US" sz="3200" b="1" dirty="0" smtClean="0">
                <a:solidFill>
                  <a:schemeClr val="accent2">
                    <a:lumMod val="50000"/>
                  </a:schemeClr>
                </a:solidFill>
                <a:latin typeface="Times New Roman" pitchFamily="18" charset="0"/>
                <a:cs typeface="Times New Roman" pitchFamily="18" charset="0"/>
              </a:rPr>
              <a:t>Carry</a:t>
            </a:r>
            <a:r>
              <a:rPr lang="en-US" sz="3200" dirty="0" smtClean="0">
                <a:solidFill>
                  <a:schemeClr val="accent2">
                    <a:lumMod val="50000"/>
                  </a:schemeClr>
                </a:solidFill>
                <a:latin typeface="Times New Roman" pitchFamily="18" charset="0"/>
                <a:cs typeface="Times New Roman" pitchFamily="18" charset="0"/>
              </a:rPr>
              <a:t> flags indicate the following relations between operands.</a:t>
            </a:r>
            <a:endParaRPr lang="en-GB" sz="5400" dirty="0" smtClean="0">
              <a:solidFill>
                <a:schemeClr val="accent2">
                  <a:lumMod val="50000"/>
                </a:schemeClr>
              </a:solidFill>
              <a:latin typeface="Times New Roman" pitchFamily="18" charset="0"/>
              <a:cs typeface="Times New Roman" pitchFamily="18" charset="0"/>
            </a:endParaRPr>
          </a:p>
        </p:txBody>
      </p:sp>
      <p:graphicFrame>
        <p:nvGraphicFramePr>
          <p:cNvPr id="8" name="Table 7"/>
          <p:cNvGraphicFramePr>
            <a:graphicFrameLocks noGrp="1"/>
          </p:cNvGraphicFramePr>
          <p:nvPr/>
        </p:nvGraphicFramePr>
        <p:xfrm>
          <a:off x="2195737" y="4000231"/>
          <a:ext cx="4752527" cy="1733025"/>
        </p:xfrm>
        <a:graphic>
          <a:graphicData uri="http://schemas.openxmlformats.org/drawingml/2006/table">
            <a:tbl>
              <a:tblPr firstRow="1" bandRow="1">
                <a:tableStyleId>{5DA37D80-6434-44D0-A028-1B22A696006F}</a:tableStyleId>
              </a:tblPr>
              <a:tblGrid>
                <a:gridCol w="2409732"/>
                <a:gridCol w="1204867"/>
                <a:gridCol w="1137928"/>
              </a:tblGrid>
              <a:tr h="452365">
                <a:tc>
                  <a:txBody>
                    <a:bodyPr/>
                    <a:lstStyle/>
                    <a:p>
                      <a:pPr algn="ctr"/>
                      <a:r>
                        <a:rPr lang="en-US" sz="2400" b="1" dirty="0" smtClean="0">
                          <a:solidFill>
                            <a:schemeClr val="accent6">
                              <a:lumMod val="75000"/>
                            </a:schemeClr>
                          </a:solidFill>
                          <a:latin typeface="Times New Roman" pitchFamily="18" charset="0"/>
                          <a:cs typeface="Times New Roman" pitchFamily="18" charset="0"/>
                        </a:rPr>
                        <a:t>CMP Results</a:t>
                      </a:r>
                      <a:endParaRPr lang="en-US" sz="2400" b="1" dirty="0">
                        <a:solidFill>
                          <a:schemeClr val="accent6">
                            <a:lumMod val="75000"/>
                          </a:schemeClr>
                        </a:solidFill>
                        <a:latin typeface="Times New Roman" pitchFamily="18" charset="0"/>
                        <a:cs typeface="Times New Roman" pitchFamily="18" charset="0"/>
                      </a:endParaRPr>
                    </a:p>
                  </a:txBody>
                  <a:tcPr/>
                </a:tc>
                <a:tc>
                  <a:txBody>
                    <a:bodyPr/>
                    <a:lstStyle/>
                    <a:p>
                      <a:pPr algn="ctr"/>
                      <a:r>
                        <a:rPr lang="en-US" sz="2400" b="1" dirty="0" smtClean="0">
                          <a:solidFill>
                            <a:schemeClr val="accent6">
                              <a:lumMod val="75000"/>
                            </a:schemeClr>
                          </a:solidFill>
                          <a:latin typeface="Times New Roman" pitchFamily="18" charset="0"/>
                          <a:cs typeface="Times New Roman" pitchFamily="18" charset="0"/>
                        </a:rPr>
                        <a:t>ZF</a:t>
                      </a:r>
                      <a:endParaRPr lang="en-US" sz="2400" b="1" dirty="0">
                        <a:solidFill>
                          <a:schemeClr val="accent6">
                            <a:lumMod val="75000"/>
                          </a:schemeClr>
                        </a:solidFill>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solidFill>
                            <a:schemeClr val="accent6">
                              <a:lumMod val="75000"/>
                            </a:schemeClr>
                          </a:solidFill>
                          <a:latin typeface="Times New Roman" pitchFamily="18" charset="0"/>
                          <a:cs typeface="Times New Roman" pitchFamily="18" charset="0"/>
                        </a:rPr>
                        <a:t>CF</a:t>
                      </a:r>
                      <a:endParaRPr lang="en-US" sz="2400" b="1" dirty="0">
                        <a:solidFill>
                          <a:schemeClr val="accent6">
                            <a:lumMod val="75000"/>
                          </a:schemeClr>
                        </a:solidFill>
                        <a:latin typeface="Times New Roman" pitchFamily="18" charset="0"/>
                        <a:cs typeface="Times New Roman" pitchFamily="18" charset="0"/>
                      </a:endParaRPr>
                    </a:p>
                  </a:txBody>
                  <a:tcPr/>
                </a:tc>
              </a:tr>
              <a:tr h="425275">
                <a:tc>
                  <a:txBody>
                    <a:bodyPr/>
                    <a:lstStyle/>
                    <a:p>
                      <a:pPr algn="ctr"/>
                      <a:r>
                        <a:rPr lang="en-US" sz="1800" b="1" kern="1200" baseline="0" dirty="0" smtClean="0">
                          <a:solidFill>
                            <a:schemeClr val="tx1"/>
                          </a:solidFill>
                          <a:latin typeface="Times New Roman" pitchFamily="18" charset="0"/>
                          <a:ea typeface="+mn-ea"/>
                          <a:cs typeface="Times New Roman" pitchFamily="18" charset="0"/>
                        </a:rPr>
                        <a:t>Destination &lt; source</a:t>
                      </a:r>
                      <a:endParaRPr lang="en-US" b="1" dirty="0">
                        <a:latin typeface="Times New Roman" pitchFamily="18" charset="0"/>
                        <a:cs typeface="Times New Roman" pitchFamily="18" charset="0"/>
                      </a:endParaRPr>
                    </a:p>
                  </a:txBody>
                  <a:tcPr/>
                </a:tc>
                <a:tc>
                  <a:txBody>
                    <a:bodyPr/>
                    <a:lstStyle/>
                    <a:p>
                      <a:pPr algn="ctr"/>
                      <a:r>
                        <a:rPr lang="en-US" b="1" dirty="0" smtClean="0">
                          <a:latin typeface="Times New Roman" pitchFamily="18" charset="0"/>
                          <a:cs typeface="Times New Roman" pitchFamily="18" charset="0"/>
                        </a:rPr>
                        <a:t>0</a:t>
                      </a:r>
                      <a:endParaRPr lang="en-US" b="1" dirty="0">
                        <a:latin typeface="Times New Roman" pitchFamily="18" charset="0"/>
                        <a:cs typeface="Times New Roman" pitchFamily="18" charset="0"/>
                      </a:endParaRPr>
                    </a:p>
                  </a:txBody>
                  <a:tcPr/>
                </a:tc>
                <a:tc>
                  <a:txBody>
                    <a:bodyPr/>
                    <a:lstStyle/>
                    <a:p>
                      <a:pPr algn="ctr"/>
                      <a:r>
                        <a:rPr lang="en-US" b="1" dirty="0" smtClean="0">
                          <a:latin typeface="Times New Roman" pitchFamily="18" charset="0"/>
                          <a:cs typeface="Times New Roman" pitchFamily="18" charset="0"/>
                        </a:rPr>
                        <a:t>1</a:t>
                      </a:r>
                      <a:endParaRPr lang="en-US" b="1" dirty="0">
                        <a:latin typeface="Times New Roman" pitchFamily="18" charset="0"/>
                        <a:cs typeface="Times New Roman" pitchFamily="18" charset="0"/>
                      </a:endParaRPr>
                    </a:p>
                  </a:txBody>
                  <a:tcPr/>
                </a:tc>
              </a:tr>
              <a:tr h="425275">
                <a:tc>
                  <a:txBody>
                    <a:bodyPr/>
                    <a:lstStyle/>
                    <a:p>
                      <a:pPr algn="ctr"/>
                      <a:r>
                        <a:rPr lang="en-US" sz="1800" b="1" kern="1200" baseline="0" dirty="0" smtClean="0">
                          <a:solidFill>
                            <a:schemeClr val="tx1"/>
                          </a:solidFill>
                          <a:latin typeface="Times New Roman" pitchFamily="18" charset="0"/>
                          <a:ea typeface="+mn-ea"/>
                          <a:cs typeface="Times New Roman" pitchFamily="18" charset="0"/>
                        </a:rPr>
                        <a:t>Destination &gt; source</a:t>
                      </a:r>
                      <a:endParaRPr lang="en-US" b="1" dirty="0">
                        <a:latin typeface="Times New Roman" pitchFamily="18" charset="0"/>
                        <a:cs typeface="Times New Roman" pitchFamily="18" charset="0"/>
                      </a:endParaRPr>
                    </a:p>
                  </a:txBody>
                  <a:tcPr/>
                </a:tc>
                <a:tc>
                  <a:txBody>
                    <a:bodyPr/>
                    <a:lstStyle/>
                    <a:p>
                      <a:pPr algn="ctr"/>
                      <a:r>
                        <a:rPr lang="en-US" b="1" dirty="0" smtClean="0">
                          <a:latin typeface="Times New Roman" pitchFamily="18" charset="0"/>
                          <a:cs typeface="Times New Roman" pitchFamily="18" charset="0"/>
                        </a:rPr>
                        <a:t>0</a:t>
                      </a:r>
                      <a:endParaRPr lang="en-US" b="1" dirty="0">
                        <a:latin typeface="Times New Roman" pitchFamily="18" charset="0"/>
                        <a:cs typeface="Times New Roman" pitchFamily="18" charset="0"/>
                      </a:endParaRPr>
                    </a:p>
                  </a:txBody>
                  <a:tcPr/>
                </a:tc>
                <a:tc>
                  <a:txBody>
                    <a:bodyPr/>
                    <a:lstStyle/>
                    <a:p>
                      <a:pPr algn="ctr"/>
                      <a:r>
                        <a:rPr lang="en-US" b="1" dirty="0" smtClean="0">
                          <a:latin typeface="Times New Roman" pitchFamily="18" charset="0"/>
                          <a:cs typeface="Times New Roman" pitchFamily="18" charset="0"/>
                        </a:rPr>
                        <a:t>0</a:t>
                      </a:r>
                      <a:endParaRPr lang="en-US" b="1" dirty="0">
                        <a:latin typeface="Times New Roman" pitchFamily="18" charset="0"/>
                        <a:cs typeface="Times New Roman" pitchFamily="18" charset="0"/>
                      </a:endParaRPr>
                    </a:p>
                  </a:txBody>
                  <a:tcPr/>
                </a:tc>
              </a:tr>
              <a:tr h="425275">
                <a:tc>
                  <a:txBody>
                    <a:bodyPr/>
                    <a:lstStyle/>
                    <a:p>
                      <a:pPr algn="ctr"/>
                      <a:r>
                        <a:rPr lang="en-US" sz="1800" b="1" kern="1200" baseline="0" dirty="0" smtClean="0">
                          <a:solidFill>
                            <a:schemeClr val="tx1"/>
                          </a:solidFill>
                          <a:latin typeface="Times New Roman" pitchFamily="18" charset="0"/>
                          <a:ea typeface="+mn-ea"/>
                          <a:cs typeface="Times New Roman" pitchFamily="18" charset="0"/>
                        </a:rPr>
                        <a:t>Destination = source</a:t>
                      </a:r>
                      <a:endParaRPr lang="en-US" b="1" dirty="0">
                        <a:latin typeface="Times New Roman" pitchFamily="18" charset="0"/>
                        <a:cs typeface="Times New Roman" pitchFamily="18" charset="0"/>
                      </a:endParaRPr>
                    </a:p>
                  </a:txBody>
                  <a:tcPr/>
                </a:tc>
                <a:tc>
                  <a:txBody>
                    <a:bodyPr/>
                    <a:lstStyle/>
                    <a:p>
                      <a:pPr algn="ctr"/>
                      <a:r>
                        <a:rPr lang="en-US" b="1" dirty="0" smtClean="0">
                          <a:latin typeface="Times New Roman" pitchFamily="18" charset="0"/>
                          <a:cs typeface="Times New Roman" pitchFamily="18" charset="0"/>
                        </a:rPr>
                        <a:t>1</a:t>
                      </a:r>
                      <a:endParaRPr lang="en-US" b="1" dirty="0">
                        <a:latin typeface="Times New Roman" pitchFamily="18" charset="0"/>
                        <a:cs typeface="Times New Roman" pitchFamily="18" charset="0"/>
                      </a:endParaRPr>
                    </a:p>
                  </a:txBody>
                  <a:tcPr/>
                </a:tc>
                <a:tc>
                  <a:txBody>
                    <a:bodyPr/>
                    <a:lstStyle/>
                    <a:p>
                      <a:pPr algn="ctr"/>
                      <a:r>
                        <a:rPr lang="en-US" b="1" dirty="0" smtClean="0">
                          <a:latin typeface="Times New Roman" pitchFamily="18" charset="0"/>
                          <a:cs typeface="Times New Roman" pitchFamily="18" charset="0"/>
                        </a:rPr>
                        <a:t>0</a:t>
                      </a:r>
                      <a:endParaRPr lang="en-US" b="1" dirty="0">
                        <a:latin typeface="Times New Roman" pitchFamily="18" charset="0"/>
                        <a:cs typeface="Times New Roman" pitchFamily="18" charset="0"/>
                      </a:endParaRPr>
                    </a:p>
                  </a:txBody>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CMP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p:txBody>
      </p:sp>
      <p:sp>
        <p:nvSpPr>
          <p:cNvPr id="8" name="Rounded Rectangle 7"/>
          <p:cNvSpPr/>
          <p:nvPr/>
        </p:nvSpPr>
        <p:spPr>
          <a:xfrm>
            <a:off x="1763688" y="1844824"/>
            <a:ext cx="2304256" cy="1368152"/>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sz="2400" b="1" dirty="0" err="1" smtClean="0">
                <a:solidFill>
                  <a:srgbClr val="0000FF"/>
                </a:solidFill>
                <a:latin typeface="Times New Roman" pitchFamily="18" charset="0"/>
                <a:cs typeface="Times New Roman" pitchFamily="18" charset="0"/>
              </a:rPr>
              <a:t>mov</a:t>
            </a:r>
            <a:r>
              <a:rPr lang="en-US" sz="2400" b="1" dirty="0" smtClean="0">
                <a:solidFill>
                  <a:srgbClr val="0000FF"/>
                </a:solidFill>
                <a:latin typeface="Times New Roman" pitchFamily="18" charset="0"/>
                <a:cs typeface="Times New Roman" pitchFamily="18" charset="0"/>
              </a:rPr>
              <a:t> </a:t>
            </a:r>
            <a:r>
              <a:rPr lang="en-US" sz="2400" b="1" dirty="0" smtClean="0">
                <a:solidFill>
                  <a:srgbClr val="800000"/>
                </a:solidFill>
                <a:latin typeface="Times New Roman" pitchFamily="18" charset="0"/>
                <a:cs typeface="Times New Roman" pitchFamily="18" charset="0"/>
              </a:rPr>
              <a:t>ax, </a:t>
            </a:r>
            <a:r>
              <a:rPr lang="en-US" sz="2400" b="1" dirty="0" smtClean="0">
                <a:solidFill>
                  <a:srgbClr val="000080"/>
                </a:solidFill>
                <a:latin typeface="Times New Roman" pitchFamily="18" charset="0"/>
                <a:cs typeface="Times New Roman" pitchFamily="18" charset="0"/>
              </a:rPr>
              <a:t>5</a:t>
            </a:r>
          </a:p>
          <a:p>
            <a:r>
              <a:rPr lang="en-US" sz="2400" b="1" dirty="0" err="1" smtClean="0">
                <a:solidFill>
                  <a:srgbClr val="0000FF"/>
                </a:solidFill>
                <a:latin typeface="Times New Roman" pitchFamily="18" charset="0"/>
                <a:cs typeface="Times New Roman" pitchFamily="18" charset="0"/>
              </a:rPr>
              <a:t>cmp</a:t>
            </a:r>
            <a:r>
              <a:rPr lang="en-US" sz="2400" b="1" dirty="0" smtClean="0">
                <a:solidFill>
                  <a:srgbClr val="0000FF"/>
                </a:solidFill>
                <a:latin typeface="Times New Roman" pitchFamily="18" charset="0"/>
                <a:cs typeface="Times New Roman" pitchFamily="18" charset="0"/>
              </a:rPr>
              <a:t> </a:t>
            </a:r>
            <a:r>
              <a:rPr lang="en-US" sz="2400" b="1" dirty="0" smtClean="0">
                <a:solidFill>
                  <a:srgbClr val="800000"/>
                </a:solidFill>
                <a:latin typeface="Times New Roman" pitchFamily="18" charset="0"/>
                <a:cs typeface="Times New Roman" pitchFamily="18" charset="0"/>
              </a:rPr>
              <a:t>ax, </a:t>
            </a:r>
            <a:r>
              <a:rPr lang="en-US" sz="2400" b="1" dirty="0" smtClean="0">
                <a:solidFill>
                  <a:srgbClr val="000080"/>
                </a:solidFill>
                <a:latin typeface="Times New Roman" pitchFamily="18" charset="0"/>
                <a:cs typeface="Times New Roman" pitchFamily="18" charset="0"/>
              </a:rPr>
              <a:t>10</a:t>
            </a:r>
          </a:p>
        </p:txBody>
      </p:sp>
      <p:sp>
        <p:nvSpPr>
          <p:cNvPr id="9" name="Rounded Rectangle 8"/>
          <p:cNvSpPr/>
          <p:nvPr/>
        </p:nvSpPr>
        <p:spPr>
          <a:xfrm>
            <a:off x="4572000" y="2132856"/>
            <a:ext cx="280831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b="1" dirty="0" smtClean="0">
                <a:solidFill>
                  <a:schemeClr val="tx2">
                    <a:lumMod val="50000"/>
                  </a:schemeClr>
                </a:solidFill>
                <a:latin typeface="Times New Roman" pitchFamily="18" charset="0"/>
                <a:cs typeface="Times New Roman" pitchFamily="18" charset="0"/>
              </a:rPr>
              <a:t>  ZF = 0, CF = 1</a:t>
            </a:r>
          </a:p>
        </p:txBody>
      </p:sp>
      <p:sp>
        <p:nvSpPr>
          <p:cNvPr id="10" name="Rounded Rectangle 9"/>
          <p:cNvSpPr/>
          <p:nvPr/>
        </p:nvSpPr>
        <p:spPr>
          <a:xfrm>
            <a:off x="1763688" y="3429000"/>
            <a:ext cx="2304256" cy="1368152"/>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sz="2400" b="1" dirty="0" err="1" smtClean="0">
                <a:solidFill>
                  <a:srgbClr val="0000FF"/>
                </a:solidFill>
                <a:latin typeface="Times New Roman" pitchFamily="18" charset="0"/>
                <a:cs typeface="Times New Roman" pitchFamily="18" charset="0"/>
              </a:rPr>
              <a:t>mov</a:t>
            </a:r>
            <a:r>
              <a:rPr lang="en-US" sz="2400" b="1" dirty="0" smtClean="0">
                <a:solidFill>
                  <a:srgbClr val="0000FF"/>
                </a:solidFill>
                <a:latin typeface="Times New Roman" pitchFamily="18" charset="0"/>
                <a:cs typeface="Times New Roman" pitchFamily="18" charset="0"/>
              </a:rPr>
              <a:t> </a:t>
            </a:r>
            <a:r>
              <a:rPr lang="en-US" sz="2400" b="1" dirty="0" smtClean="0">
                <a:solidFill>
                  <a:srgbClr val="800000"/>
                </a:solidFill>
                <a:latin typeface="Times New Roman" pitchFamily="18" charset="0"/>
                <a:cs typeface="Times New Roman" pitchFamily="18" charset="0"/>
              </a:rPr>
              <a:t>ax, </a:t>
            </a:r>
            <a:r>
              <a:rPr lang="en-US" sz="2400" b="1" dirty="0" smtClean="0">
                <a:solidFill>
                  <a:srgbClr val="000080"/>
                </a:solidFill>
                <a:latin typeface="Times New Roman" pitchFamily="18" charset="0"/>
                <a:cs typeface="Times New Roman" pitchFamily="18" charset="0"/>
              </a:rPr>
              <a:t>1000</a:t>
            </a:r>
          </a:p>
          <a:p>
            <a:r>
              <a:rPr lang="en-US" sz="2400" b="1" dirty="0" err="1" smtClean="0">
                <a:solidFill>
                  <a:srgbClr val="0000FF"/>
                </a:solidFill>
                <a:latin typeface="Times New Roman" pitchFamily="18" charset="0"/>
                <a:cs typeface="Times New Roman" pitchFamily="18" charset="0"/>
              </a:rPr>
              <a:t>mov</a:t>
            </a:r>
            <a:r>
              <a:rPr lang="en-US" sz="2400" b="1" dirty="0" smtClean="0">
                <a:solidFill>
                  <a:srgbClr val="0000FF"/>
                </a:solidFill>
                <a:latin typeface="Times New Roman" pitchFamily="18" charset="0"/>
                <a:cs typeface="Times New Roman" pitchFamily="18" charset="0"/>
              </a:rPr>
              <a:t> </a:t>
            </a:r>
            <a:r>
              <a:rPr lang="en-US" sz="2400" b="1" dirty="0" err="1" smtClean="0">
                <a:solidFill>
                  <a:srgbClr val="800000"/>
                </a:solidFill>
                <a:latin typeface="Times New Roman" pitchFamily="18" charset="0"/>
                <a:cs typeface="Times New Roman" pitchFamily="18" charset="0"/>
              </a:rPr>
              <a:t>cx</a:t>
            </a:r>
            <a:r>
              <a:rPr lang="en-US" sz="2400" b="1" dirty="0" smtClean="0">
                <a:solidFill>
                  <a:srgbClr val="800000"/>
                </a:solidFill>
                <a:latin typeface="Times New Roman" pitchFamily="18" charset="0"/>
                <a:cs typeface="Times New Roman" pitchFamily="18" charset="0"/>
              </a:rPr>
              <a:t>, </a:t>
            </a:r>
            <a:r>
              <a:rPr lang="en-US" sz="2400" b="1" dirty="0" smtClean="0">
                <a:solidFill>
                  <a:srgbClr val="000080"/>
                </a:solidFill>
                <a:latin typeface="Times New Roman" pitchFamily="18" charset="0"/>
                <a:cs typeface="Times New Roman" pitchFamily="18" charset="0"/>
              </a:rPr>
              <a:t>1000</a:t>
            </a:r>
          </a:p>
          <a:p>
            <a:r>
              <a:rPr lang="en-US" sz="2400" b="1" dirty="0" err="1" smtClean="0">
                <a:solidFill>
                  <a:srgbClr val="0000FF"/>
                </a:solidFill>
                <a:latin typeface="Times New Roman" pitchFamily="18" charset="0"/>
                <a:cs typeface="Times New Roman" pitchFamily="18" charset="0"/>
              </a:rPr>
              <a:t>cmp</a:t>
            </a:r>
            <a:r>
              <a:rPr lang="en-US" sz="2400" b="1" dirty="0" smtClean="0">
                <a:solidFill>
                  <a:srgbClr val="000080"/>
                </a:solidFill>
                <a:latin typeface="Times New Roman" pitchFamily="18" charset="0"/>
                <a:cs typeface="Times New Roman" pitchFamily="18" charset="0"/>
              </a:rPr>
              <a:t> </a:t>
            </a:r>
            <a:r>
              <a:rPr lang="en-US" sz="2400" b="1" dirty="0" err="1" smtClean="0">
                <a:solidFill>
                  <a:srgbClr val="800000"/>
                </a:solidFill>
                <a:latin typeface="Times New Roman" pitchFamily="18" charset="0"/>
                <a:cs typeface="Times New Roman" pitchFamily="18" charset="0"/>
              </a:rPr>
              <a:t>cx</a:t>
            </a:r>
            <a:r>
              <a:rPr lang="en-US" sz="2400" b="1" dirty="0" smtClean="0">
                <a:solidFill>
                  <a:srgbClr val="800000"/>
                </a:solidFill>
                <a:latin typeface="Times New Roman" pitchFamily="18" charset="0"/>
                <a:cs typeface="Times New Roman" pitchFamily="18" charset="0"/>
              </a:rPr>
              <a:t>, ax</a:t>
            </a:r>
          </a:p>
        </p:txBody>
      </p:sp>
      <p:sp>
        <p:nvSpPr>
          <p:cNvPr id="12" name="Rounded Rectangle 11"/>
          <p:cNvSpPr/>
          <p:nvPr/>
        </p:nvSpPr>
        <p:spPr>
          <a:xfrm>
            <a:off x="1763688" y="5013176"/>
            <a:ext cx="2304256" cy="1368152"/>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sz="2400" b="1" dirty="0" err="1" smtClean="0">
                <a:solidFill>
                  <a:srgbClr val="0000FF"/>
                </a:solidFill>
                <a:latin typeface="Times New Roman" pitchFamily="18" charset="0"/>
                <a:cs typeface="Times New Roman" pitchFamily="18" charset="0"/>
              </a:rPr>
              <a:t>mov</a:t>
            </a:r>
            <a:r>
              <a:rPr lang="en-US" sz="2400" b="1" dirty="0" smtClean="0">
                <a:solidFill>
                  <a:srgbClr val="0000FF"/>
                </a:solidFill>
                <a:latin typeface="Times New Roman" pitchFamily="18" charset="0"/>
                <a:cs typeface="Times New Roman" pitchFamily="18" charset="0"/>
              </a:rPr>
              <a:t> </a:t>
            </a:r>
            <a:r>
              <a:rPr lang="en-US" sz="2400" b="1" dirty="0" err="1" smtClean="0">
                <a:solidFill>
                  <a:srgbClr val="800000"/>
                </a:solidFill>
                <a:latin typeface="Times New Roman" pitchFamily="18" charset="0"/>
                <a:cs typeface="Times New Roman" pitchFamily="18" charset="0"/>
              </a:rPr>
              <a:t>si</a:t>
            </a:r>
            <a:r>
              <a:rPr lang="en-US" sz="2400" b="1" dirty="0" smtClean="0">
                <a:solidFill>
                  <a:srgbClr val="800000"/>
                </a:solidFill>
                <a:latin typeface="Times New Roman" pitchFamily="18" charset="0"/>
                <a:cs typeface="Times New Roman" pitchFamily="18" charset="0"/>
              </a:rPr>
              <a:t>, </a:t>
            </a:r>
            <a:r>
              <a:rPr lang="en-US" sz="2400" b="1" dirty="0" smtClean="0">
                <a:solidFill>
                  <a:srgbClr val="000080"/>
                </a:solidFill>
                <a:latin typeface="Times New Roman" pitchFamily="18" charset="0"/>
                <a:cs typeface="Times New Roman" pitchFamily="18" charset="0"/>
              </a:rPr>
              <a:t>105</a:t>
            </a:r>
          </a:p>
          <a:p>
            <a:r>
              <a:rPr lang="en-US" sz="2400" b="1" dirty="0" err="1" smtClean="0">
                <a:solidFill>
                  <a:srgbClr val="0000FF"/>
                </a:solidFill>
                <a:latin typeface="Times New Roman" pitchFamily="18" charset="0"/>
                <a:cs typeface="Times New Roman" pitchFamily="18" charset="0"/>
              </a:rPr>
              <a:t>cmp</a:t>
            </a:r>
            <a:r>
              <a:rPr lang="en-US" sz="2400" b="1" dirty="0" smtClean="0">
                <a:solidFill>
                  <a:srgbClr val="0000FF"/>
                </a:solidFill>
                <a:latin typeface="Times New Roman" pitchFamily="18" charset="0"/>
                <a:cs typeface="Times New Roman" pitchFamily="18" charset="0"/>
              </a:rPr>
              <a:t> </a:t>
            </a:r>
            <a:r>
              <a:rPr lang="en-US" sz="2400" b="1" dirty="0" err="1" smtClean="0">
                <a:solidFill>
                  <a:srgbClr val="800000"/>
                </a:solidFill>
                <a:latin typeface="Times New Roman" pitchFamily="18" charset="0"/>
                <a:cs typeface="Times New Roman" pitchFamily="18" charset="0"/>
              </a:rPr>
              <a:t>si</a:t>
            </a:r>
            <a:r>
              <a:rPr lang="en-US" sz="2400" b="1" dirty="0" smtClean="0">
                <a:solidFill>
                  <a:srgbClr val="800000"/>
                </a:solidFill>
                <a:latin typeface="Times New Roman" pitchFamily="18" charset="0"/>
                <a:cs typeface="Times New Roman" pitchFamily="18" charset="0"/>
              </a:rPr>
              <a:t>, </a:t>
            </a:r>
            <a:r>
              <a:rPr lang="en-US" sz="2400" b="1" dirty="0" smtClean="0">
                <a:solidFill>
                  <a:srgbClr val="000080"/>
                </a:solidFill>
                <a:latin typeface="Times New Roman" pitchFamily="18" charset="0"/>
                <a:cs typeface="Times New Roman" pitchFamily="18" charset="0"/>
              </a:rPr>
              <a:t>0</a:t>
            </a:r>
          </a:p>
        </p:txBody>
      </p:sp>
      <p:sp>
        <p:nvSpPr>
          <p:cNvPr id="14" name="Rounded Rectangle 13"/>
          <p:cNvSpPr/>
          <p:nvPr/>
        </p:nvSpPr>
        <p:spPr>
          <a:xfrm>
            <a:off x="4572000" y="3717032"/>
            <a:ext cx="280831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b="1" dirty="0" smtClean="0">
                <a:solidFill>
                  <a:schemeClr val="tx2">
                    <a:lumMod val="50000"/>
                  </a:schemeClr>
                </a:solidFill>
                <a:latin typeface="Times New Roman" pitchFamily="18" charset="0"/>
                <a:cs typeface="Times New Roman" pitchFamily="18" charset="0"/>
              </a:rPr>
              <a:t>  ZF = 1, CF = 0</a:t>
            </a:r>
          </a:p>
        </p:txBody>
      </p:sp>
      <p:sp>
        <p:nvSpPr>
          <p:cNvPr id="15" name="Rounded Rectangle 14"/>
          <p:cNvSpPr/>
          <p:nvPr/>
        </p:nvSpPr>
        <p:spPr>
          <a:xfrm>
            <a:off x="4572000" y="5301208"/>
            <a:ext cx="280831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400" b="1" dirty="0" smtClean="0">
                <a:solidFill>
                  <a:schemeClr val="tx2">
                    <a:lumMod val="50000"/>
                  </a:schemeClr>
                </a:solidFill>
                <a:latin typeface="Times New Roman" pitchFamily="18" charset="0"/>
                <a:cs typeface="Times New Roman" pitchFamily="18" charset="0"/>
              </a:rPr>
              <a:t>  ZF = 0, CF = 0</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23" presetClass="entr" presetSubtype="16"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 calcmode="lin" valueType="num">
                                      <p:cBhvr>
                                        <p:cTn id="20" dur="500" fill="hold"/>
                                        <p:tgtEl>
                                          <p:spTgt spid="10"/>
                                        </p:tgtEl>
                                        <p:attrNameLst>
                                          <p:attrName>ppt_w</p:attrName>
                                        </p:attrNameLst>
                                      </p:cBhvr>
                                      <p:tavLst>
                                        <p:tav tm="0">
                                          <p:val>
                                            <p:fltVal val="0"/>
                                          </p:val>
                                        </p:tav>
                                        <p:tav tm="100000">
                                          <p:val>
                                            <p:strVal val="#ppt_w"/>
                                          </p:val>
                                        </p:tav>
                                      </p:tavLst>
                                    </p:anim>
                                    <p:anim calcmode="lin" valueType="num">
                                      <p:cBhvr>
                                        <p:cTn id="21" dur="500" fill="hold"/>
                                        <p:tgtEl>
                                          <p:spTgt spid="10"/>
                                        </p:tgtEl>
                                        <p:attrNameLst>
                                          <p:attrName>ppt_h</p:attrName>
                                        </p:attrNameLst>
                                      </p:cBhvr>
                                      <p:tavLst>
                                        <p:tav tm="0">
                                          <p:val>
                                            <p:fltVal val="0"/>
                                          </p:val>
                                        </p:tav>
                                        <p:tav tm="100000">
                                          <p:val>
                                            <p:strVal val="#ppt_h"/>
                                          </p:val>
                                        </p:tav>
                                      </p:tavLst>
                                    </p:anim>
                                    <p:animEffect transition="in" filter="fade">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500" fill="hold"/>
                                        <p:tgtEl>
                                          <p:spTgt spid="14"/>
                                        </p:tgtEl>
                                        <p:attrNameLst>
                                          <p:attrName>ppt_w</p:attrName>
                                        </p:attrNameLst>
                                      </p:cBhvr>
                                      <p:tavLst>
                                        <p:tav tm="0">
                                          <p:val>
                                            <p:fltVal val="0"/>
                                          </p:val>
                                        </p:tav>
                                        <p:tav tm="100000">
                                          <p:val>
                                            <p:strVal val="#ppt_w"/>
                                          </p:val>
                                        </p:tav>
                                      </p:tavLst>
                                    </p:anim>
                                    <p:anim calcmode="lin" valueType="num">
                                      <p:cBhvr>
                                        <p:cTn id="28" dur="500" fill="hold"/>
                                        <p:tgtEl>
                                          <p:spTgt spid="14"/>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p:cTn id="33" dur="500" fill="hold"/>
                                        <p:tgtEl>
                                          <p:spTgt spid="12"/>
                                        </p:tgtEl>
                                        <p:attrNameLst>
                                          <p:attrName>ppt_w</p:attrName>
                                        </p:attrNameLst>
                                      </p:cBhvr>
                                      <p:tavLst>
                                        <p:tav tm="0">
                                          <p:val>
                                            <p:fltVal val="0"/>
                                          </p:val>
                                        </p:tav>
                                        <p:tav tm="100000">
                                          <p:val>
                                            <p:strVal val="#ppt_w"/>
                                          </p:val>
                                        </p:tav>
                                      </p:tavLst>
                                    </p:anim>
                                    <p:anim calcmode="lin" valueType="num">
                                      <p:cBhvr>
                                        <p:cTn id="34" dur="500" fill="hold"/>
                                        <p:tgtEl>
                                          <p:spTgt spid="12"/>
                                        </p:tgtEl>
                                        <p:attrNameLst>
                                          <p:attrName>ppt_h</p:attrName>
                                        </p:attrNameLst>
                                      </p:cBhvr>
                                      <p:tavLst>
                                        <p:tav tm="0">
                                          <p:val>
                                            <p:fltVal val="0"/>
                                          </p:val>
                                        </p:tav>
                                        <p:tav tm="100000">
                                          <p:val>
                                            <p:strVal val="#ppt_h"/>
                                          </p:val>
                                        </p:tav>
                                      </p:tavLst>
                                    </p:anim>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23" presetClass="entr" presetSubtype="16" fill="hold" grpId="0" nodeType="clickEffect">
                                  <p:stCondLst>
                                    <p:cond delay="0"/>
                                  </p:stCondLst>
                                  <p:childTnLst>
                                    <p:set>
                                      <p:cBhvr>
                                        <p:cTn id="39" dur="1" fill="hold">
                                          <p:stCondLst>
                                            <p:cond delay="0"/>
                                          </p:stCondLst>
                                        </p:cTn>
                                        <p:tgtEl>
                                          <p:spTgt spid="15"/>
                                        </p:tgtEl>
                                        <p:attrNameLst>
                                          <p:attrName>style.visibility</p:attrName>
                                        </p:attrNameLst>
                                      </p:cBhvr>
                                      <p:to>
                                        <p:strVal val="visible"/>
                                      </p:to>
                                    </p:set>
                                    <p:anim calcmode="lin" valueType="num">
                                      <p:cBhvr>
                                        <p:cTn id="40" dur="500" fill="hold"/>
                                        <p:tgtEl>
                                          <p:spTgt spid="15"/>
                                        </p:tgtEl>
                                        <p:attrNameLst>
                                          <p:attrName>ppt_w</p:attrName>
                                        </p:attrNameLst>
                                      </p:cBhvr>
                                      <p:tavLst>
                                        <p:tav tm="0">
                                          <p:val>
                                            <p:fltVal val="0"/>
                                          </p:val>
                                        </p:tav>
                                        <p:tav tm="100000">
                                          <p:val>
                                            <p:strVal val="#ppt_w"/>
                                          </p:val>
                                        </p:tav>
                                      </p:tavLst>
                                    </p:anim>
                                    <p:anim calcmode="lin" valueType="num">
                                      <p:cBhvr>
                                        <p:cTn id="41" dur="500" fill="hold"/>
                                        <p:tgtEl>
                                          <p:spTgt spid="1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2" grpId="0" animBg="1"/>
      <p:bldP spid="14" grpId="0" animBg="1"/>
      <p:bldP spid="1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u="sng" dirty="0" smtClean="0"/>
              <a:t>Agenda</a:t>
            </a:r>
            <a:endParaRPr lang="en-US" sz="6000" b="1" u="sng" dirty="0"/>
          </a:p>
        </p:txBody>
      </p:sp>
      <p:sp>
        <p:nvSpPr>
          <p:cNvPr id="3" name="Content Placeholder 2"/>
          <p:cNvSpPr>
            <a:spLocks noGrp="1"/>
          </p:cNvSpPr>
          <p:nvPr>
            <p:ph idx="1"/>
          </p:nvPr>
        </p:nvSpPr>
        <p:spPr/>
        <p:txBody>
          <a:bodyPr>
            <a:noAutofit/>
          </a:bodyPr>
          <a:lstStyle/>
          <a:p>
            <a:pPr marL="342900" lvl="1" indent="-342900" algn="just">
              <a:spcBef>
                <a:spcPct val="20000"/>
              </a:spcBef>
              <a:buFont typeface="Arial" pitchFamily="34" charset="0"/>
              <a:buChar char="•"/>
              <a:defRPr/>
            </a:pPr>
            <a:r>
              <a:rPr lang="en-GB" sz="3200" dirty="0" smtClean="0">
                <a:latin typeface="Times New Roman" pitchFamily="18" charset="0"/>
                <a:cs typeface="Times New Roman" pitchFamily="18" charset="0"/>
              </a:rPr>
              <a:t>Lab 4 cont:</a:t>
            </a:r>
          </a:p>
          <a:p>
            <a:pPr marL="742950" lvl="2" indent="-342900" algn="just">
              <a:defRPr/>
            </a:pPr>
            <a:r>
              <a:rPr lang="en-GB" dirty="0" smtClean="0">
                <a:latin typeface="Times New Roman" pitchFamily="18" charset="0"/>
                <a:cs typeface="Times New Roman" pitchFamily="18" charset="0"/>
              </a:rPr>
              <a:t>Data-Related Operators and Directives</a:t>
            </a:r>
          </a:p>
          <a:p>
            <a:pPr marL="742950" lvl="2" indent="-342900" algn="just">
              <a:defRPr/>
            </a:pPr>
            <a:r>
              <a:rPr lang="en-GB" dirty="0" smtClean="0">
                <a:latin typeface="Times New Roman" pitchFamily="18" charset="0"/>
                <a:cs typeface="Times New Roman" pitchFamily="18" charset="0"/>
              </a:rPr>
              <a:t>Boolean and comparison instructions</a:t>
            </a:r>
          </a:p>
          <a:p>
            <a:pPr marL="742950" lvl="2" indent="-342900" algn="just">
              <a:defRPr/>
            </a:pPr>
            <a:r>
              <a:rPr lang="en-GB" dirty="0" smtClean="0">
                <a:latin typeface="Times New Roman" pitchFamily="18" charset="0"/>
                <a:cs typeface="Times New Roman" pitchFamily="18" charset="0"/>
              </a:rPr>
              <a:t>Conditional JMP </a:t>
            </a:r>
          </a:p>
          <a:p>
            <a:pPr marL="742950" lvl="2" indent="-342900" algn="just">
              <a:defRPr/>
            </a:pPr>
            <a:r>
              <a:rPr lang="en-GB" dirty="0" smtClean="0">
                <a:latin typeface="Times New Roman" pitchFamily="18" charset="0"/>
                <a:cs typeface="Times New Roman" pitchFamily="18" charset="0"/>
              </a:rPr>
              <a:t>LOOP</a:t>
            </a:r>
          </a:p>
          <a:p>
            <a:pPr marL="742950" lvl="2" indent="-342900" algn="just">
              <a:defRPr/>
            </a:pPr>
            <a:r>
              <a:rPr lang="en-GB" dirty="0" smtClean="0">
                <a:latin typeface="Times New Roman" pitchFamily="18" charset="0"/>
                <a:cs typeface="Times New Roman" pitchFamily="18" charset="0"/>
              </a:rPr>
              <a:t>Conditional LOOP</a:t>
            </a:r>
          </a:p>
          <a:p>
            <a:pPr marL="742950" lvl="2" indent="-342900" algn="just">
              <a:defRPr/>
            </a:pPr>
            <a:endParaRPr lang="en-GB" dirty="0" smtClean="0">
              <a:latin typeface="Times New Roman" pitchFamily="18" charset="0"/>
              <a:cs typeface="Times New Roman" pitchFamily="18" charset="0"/>
            </a:endParaRPr>
          </a:p>
          <a:p>
            <a:pPr marL="342900" lvl="1" indent="-342900" algn="just">
              <a:buFont typeface="Arial" pitchFamily="34" charset="0"/>
              <a:buChar char="•"/>
              <a:defRPr/>
            </a:pPr>
            <a:r>
              <a:rPr lang="en-GB" sz="3200" dirty="0" smtClean="0">
                <a:latin typeface="Times New Roman" pitchFamily="18" charset="0"/>
                <a:cs typeface="Times New Roman" pitchFamily="18" charset="0"/>
              </a:rPr>
              <a:t>MASM directives</a:t>
            </a:r>
          </a:p>
          <a:p>
            <a:pPr marL="342900" lvl="1" indent="-342900" algn="just">
              <a:buFont typeface="Arial" pitchFamily="34" charset="0"/>
              <a:buChar char="•"/>
              <a:defRPr/>
            </a:pPr>
            <a:r>
              <a:rPr lang="en-GB" sz="3200" dirty="0" smtClean="0">
                <a:latin typeface="Times New Roman" pitchFamily="18" charset="0"/>
                <a:cs typeface="Times New Roman" pitchFamily="18" charset="0"/>
              </a:rPr>
              <a:t>Hands On</a:t>
            </a:r>
          </a:p>
          <a:p>
            <a:pPr marL="342900" lvl="1" indent="-342900" algn="just">
              <a:buFont typeface="Arial" pitchFamily="34" charset="0"/>
              <a:buChar char="•"/>
              <a:defRPr/>
            </a:pPr>
            <a:r>
              <a:rPr lang="en-GB" sz="3200" dirty="0" smtClean="0">
                <a:latin typeface="Times New Roman" pitchFamily="18" charset="0"/>
                <a:cs typeface="Times New Roman" pitchFamily="18" charset="0"/>
              </a:rPr>
              <a:t>Assignment</a:t>
            </a:r>
          </a:p>
          <a:p>
            <a:pPr marL="342900" lvl="1" indent="-342900" algn="just">
              <a:spcBef>
                <a:spcPct val="20000"/>
              </a:spcBef>
              <a:buFont typeface="Arial" pitchFamily="34" charset="0"/>
              <a:buChar char="•"/>
              <a:defRPr/>
            </a:pPr>
            <a:endParaRPr lang="en-GB" sz="3200" dirty="0" smtClean="0">
              <a:latin typeface="Times New Roman" pitchFamily="18" charset="0"/>
              <a:cs typeface="Times New Roman" pitchFamily="18" charset="0"/>
            </a:endParaRPr>
          </a:p>
          <a:p>
            <a:endParaRPr lang="en-US" sz="3600"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CMP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US" sz="3200" dirty="0" smtClean="0">
                <a:solidFill>
                  <a:schemeClr val="accent2">
                    <a:lumMod val="50000"/>
                  </a:schemeClr>
                </a:solidFill>
                <a:latin typeface="Times New Roman" pitchFamily="18" charset="0"/>
                <a:cs typeface="Times New Roman" pitchFamily="18" charset="0"/>
              </a:rPr>
              <a:t>When two </a:t>
            </a:r>
            <a:r>
              <a:rPr lang="en-US" sz="3200" b="1" dirty="0" smtClean="0">
                <a:solidFill>
                  <a:schemeClr val="accent2">
                    <a:lumMod val="50000"/>
                  </a:schemeClr>
                </a:solidFill>
                <a:latin typeface="Times New Roman" pitchFamily="18" charset="0"/>
                <a:cs typeface="Times New Roman" pitchFamily="18" charset="0"/>
              </a:rPr>
              <a:t>signed</a:t>
            </a:r>
            <a:r>
              <a:rPr lang="en-US" sz="3200" dirty="0" smtClean="0">
                <a:solidFill>
                  <a:schemeClr val="accent2">
                    <a:lumMod val="50000"/>
                  </a:schemeClr>
                </a:solidFill>
                <a:latin typeface="Times New Roman" pitchFamily="18" charset="0"/>
                <a:cs typeface="Times New Roman" pitchFamily="18" charset="0"/>
              </a:rPr>
              <a:t> operands are compared, the </a:t>
            </a:r>
            <a:r>
              <a:rPr lang="en-US" sz="3200" b="1" dirty="0" smtClean="0">
                <a:solidFill>
                  <a:schemeClr val="accent2">
                    <a:lumMod val="50000"/>
                  </a:schemeClr>
                </a:solidFill>
                <a:latin typeface="Times New Roman" pitchFamily="18" charset="0"/>
                <a:cs typeface="Times New Roman" pitchFamily="18" charset="0"/>
              </a:rPr>
              <a:t>Sign</a:t>
            </a:r>
            <a:r>
              <a:rPr lang="en-US" sz="3200" dirty="0" smtClean="0">
                <a:solidFill>
                  <a:schemeClr val="accent2">
                    <a:lumMod val="50000"/>
                  </a:schemeClr>
                </a:solidFill>
                <a:latin typeface="Times New Roman" pitchFamily="18" charset="0"/>
                <a:cs typeface="Times New Roman" pitchFamily="18" charset="0"/>
              </a:rPr>
              <a:t>, </a:t>
            </a:r>
            <a:r>
              <a:rPr lang="en-US" sz="3200" b="1" dirty="0" smtClean="0">
                <a:solidFill>
                  <a:schemeClr val="accent2">
                    <a:lumMod val="50000"/>
                  </a:schemeClr>
                </a:solidFill>
                <a:latin typeface="Times New Roman" pitchFamily="18" charset="0"/>
                <a:cs typeface="Times New Roman" pitchFamily="18" charset="0"/>
              </a:rPr>
              <a:t>Zero</a:t>
            </a:r>
            <a:r>
              <a:rPr lang="en-US" sz="3200" dirty="0" smtClean="0">
                <a:solidFill>
                  <a:schemeClr val="accent2">
                    <a:lumMod val="50000"/>
                  </a:schemeClr>
                </a:solidFill>
                <a:latin typeface="Times New Roman" pitchFamily="18" charset="0"/>
                <a:cs typeface="Times New Roman" pitchFamily="18" charset="0"/>
              </a:rPr>
              <a:t> and </a:t>
            </a:r>
            <a:r>
              <a:rPr lang="en-US" sz="3200" b="1" dirty="0" smtClean="0">
                <a:solidFill>
                  <a:schemeClr val="accent2">
                    <a:lumMod val="50000"/>
                  </a:schemeClr>
                </a:solidFill>
                <a:latin typeface="Times New Roman" pitchFamily="18" charset="0"/>
                <a:cs typeface="Times New Roman" pitchFamily="18" charset="0"/>
              </a:rPr>
              <a:t>Overflow </a:t>
            </a:r>
            <a:r>
              <a:rPr lang="en-US" sz="3200" dirty="0" smtClean="0">
                <a:solidFill>
                  <a:schemeClr val="accent2">
                    <a:lumMod val="50000"/>
                  </a:schemeClr>
                </a:solidFill>
                <a:latin typeface="Times New Roman" pitchFamily="18" charset="0"/>
                <a:cs typeface="Times New Roman" pitchFamily="18" charset="0"/>
              </a:rPr>
              <a:t>flags indicate the following relations between operands.</a:t>
            </a:r>
            <a:endParaRPr lang="en-GB" sz="5400" dirty="0" smtClean="0">
              <a:solidFill>
                <a:schemeClr val="accent2">
                  <a:lumMod val="50000"/>
                </a:schemeClr>
              </a:solidFill>
              <a:latin typeface="Times New Roman" pitchFamily="18" charset="0"/>
              <a:cs typeface="Times New Roman" pitchFamily="18" charset="0"/>
            </a:endParaRPr>
          </a:p>
        </p:txBody>
      </p:sp>
      <p:graphicFrame>
        <p:nvGraphicFramePr>
          <p:cNvPr id="8" name="Table 7"/>
          <p:cNvGraphicFramePr>
            <a:graphicFrameLocks noGrp="1"/>
          </p:cNvGraphicFramePr>
          <p:nvPr/>
        </p:nvGraphicFramePr>
        <p:xfrm>
          <a:off x="2757601" y="4000231"/>
          <a:ext cx="3614599" cy="1733025"/>
        </p:xfrm>
        <a:graphic>
          <a:graphicData uri="http://schemas.openxmlformats.org/drawingml/2006/table">
            <a:tbl>
              <a:tblPr firstRow="1" bandRow="1">
                <a:tableStyleId>{5DA37D80-6434-44D0-A028-1B22A696006F}</a:tableStyleId>
              </a:tblPr>
              <a:tblGrid>
                <a:gridCol w="2409732"/>
                <a:gridCol w="1204867"/>
              </a:tblGrid>
              <a:tr h="452365">
                <a:tc>
                  <a:txBody>
                    <a:bodyPr/>
                    <a:lstStyle/>
                    <a:p>
                      <a:pPr algn="ctr"/>
                      <a:r>
                        <a:rPr lang="en-US" sz="2400" b="1" dirty="0" smtClean="0">
                          <a:solidFill>
                            <a:schemeClr val="accent6">
                              <a:lumMod val="75000"/>
                            </a:schemeClr>
                          </a:solidFill>
                          <a:latin typeface="Times New Roman" pitchFamily="18" charset="0"/>
                          <a:cs typeface="Times New Roman" pitchFamily="18" charset="0"/>
                        </a:rPr>
                        <a:t>CMP Results</a:t>
                      </a:r>
                      <a:endParaRPr lang="en-US" sz="2400" b="1" dirty="0">
                        <a:solidFill>
                          <a:schemeClr val="accent6">
                            <a:lumMod val="75000"/>
                          </a:schemeClr>
                        </a:solidFill>
                        <a:latin typeface="Times New Roman" pitchFamily="18" charset="0"/>
                        <a:cs typeface="Times New Roman" pitchFamily="18" charset="0"/>
                      </a:endParaRPr>
                    </a:p>
                  </a:txBody>
                  <a:tcPr/>
                </a:tc>
                <a:tc>
                  <a:txBody>
                    <a:bodyPr/>
                    <a:lstStyle/>
                    <a:p>
                      <a:pPr algn="ctr"/>
                      <a:r>
                        <a:rPr lang="en-US" sz="2400" b="1" dirty="0" smtClean="0">
                          <a:solidFill>
                            <a:schemeClr val="accent6">
                              <a:lumMod val="75000"/>
                            </a:schemeClr>
                          </a:solidFill>
                          <a:latin typeface="Times New Roman" pitchFamily="18" charset="0"/>
                          <a:cs typeface="Times New Roman" pitchFamily="18" charset="0"/>
                        </a:rPr>
                        <a:t>Flags</a:t>
                      </a:r>
                      <a:endParaRPr lang="en-US" sz="2400" b="1" dirty="0">
                        <a:solidFill>
                          <a:schemeClr val="accent6">
                            <a:lumMod val="75000"/>
                          </a:schemeClr>
                        </a:solidFill>
                        <a:latin typeface="Times New Roman" pitchFamily="18" charset="0"/>
                        <a:cs typeface="Times New Roman" pitchFamily="18" charset="0"/>
                      </a:endParaRPr>
                    </a:p>
                  </a:txBody>
                  <a:tcPr/>
                </a:tc>
              </a:tr>
              <a:tr h="425275">
                <a:tc>
                  <a:txBody>
                    <a:bodyPr/>
                    <a:lstStyle/>
                    <a:p>
                      <a:pPr algn="ctr"/>
                      <a:r>
                        <a:rPr lang="en-US" sz="1800" b="1" kern="1200" baseline="0" dirty="0" smtClean="0">
                          <a:solidFill>
                            <a:schemeClr val="tx1"/>
                          </a:solidFill>
                          <a:latin typeface="Times New Roman" pitchFamily="18" charset="0"/>
                          <a:ea typeface="+mn-ea"/>
                          <a:cs typeface="Times New Roman" pitchFamily="18" charset="0"/>
                        </a:rPr>
                        <a:t>Destination &lt; source</a:t>
                      </a:r>
                      <a:endParaRPr lang="en-US"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tx1"/>
                          </a:solidFill>
                          <a:latin typeface="Times New Roman" pitchFamily="18" charset="0"/>
                          <a:ea typeface="+mn-ea"/>
                          <a:cs typeface="Times New Roman" pitchFamily="18" charset="0"/>
                        </a:rPr>
                        <a:t>SF ≠ OF</a:t>
                      </a:r>
                      <a:endParaRPr lang="en-US" b="1" dirty="0">
                        <a:latin typeface="Times New Roman" pitchFamily="18" charset="0"/>
                        <a:cs typeface="Times New Roman" pitchFamily="18" charset="0"/>
                      </a:endParaRPr>
                    </a:p>
                  </a:txBody>
                  <a:tcPr/>
                </a:tc>
              </a:tr>
              <a:tr h="425275">
                <a:tc>
                  <a:txBody>
                    <a:bodyPr/>
                    <a:lstStyle/>
                    <a:p>
                      <a:pPr algn="ctr"/>
                      <a:r>
                        <a:rPr lang="en-US" sz="1800" b="1" kern="1200" baseline="0" dirty="0" smtClean="0">
                          <a:solidFill>
                            <a:schemeClr val="tx1"/>
                          </a:solidFill>
                          <a:latin typeface="Times New Roman" pitchFamily="18" charset="0"/>
                          <a:ea typeface="+mn-ea"/>
                          <a:cs typeface="Times New Roman" pitchFamily="18" charset="0"/>
                        </a:rPr>
                        <a:t>Destination &gt; source</a:t>
                      </a:r>
                      <a:endParaRPr lang="en-US" b="1" dirty="0">
                        <a:latin typeface="Times New Roman" pitchFamily="18" charset="0"/>
                        <a:cs typeface="Times New Roman" pitchFamily="18"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1" kern="1200" dirty="0" smtClean="0">
                          <a:solidFill>
                            <a:schemeClr val="tx1"/>
                          </a:solidFill>
                          <a:latin typeface="Times New Roman" pitchFamily="18" charset="0"/>
                          <a:ea typeface="+mn-ea"/>
                          <a:cs typeface="Times New Roman" pitchFamily="18" charset="0"/>
                        </a:rPr>
                        <a:t>SF = OF</a:t>
                      </a:r>
                      <a:endParaRPr lang="en-US" b="1" dirty="0">
                        <a:latin typeface="Times New Roman" pitchFamily="18" charset="0"/>
                        <a:cs typeface="Times New Roman" pitchFamily="18" charset="0"/>
                      </a:endParaRPr>
                    </a:p>
                  </a:txBody>
                  <a:tcPr/>
                </a:tc>
              </a:tr>
              <a:tr h="425275">
                <a:tc>
                  <a:txBody>
                    <a:bodyPr/>
                    <a:lstStyle/>
                    <a:p>
                      <a:pPr algn="ctr"/>
                      <a:r>
                        <a:rPr lang="en-US" sz="1800" b="1" kern="1200" baseline="0" dirty="0" smtClean="0">
                          <a:solidFill>
                            <a:schemeClr val="tx1"/>
                          </a:solidFill>
                          <a:latin typeface="Times New Roman" pitchFamily="18" charset="0"/>
                          <a:ea typeface="+mn-ea"/>
                          <a:cs typeface="Times New Roman" pitchFamily="18" charset="0"/>
                        </a:rPr>
                        <a:t>Destination = source</a:t>
                      </a:r>
                      <a:endParaRPr lang="en-US" b="1" dirty="0">
                        <a:latin typeface="Times New Roman" pitchFamily="18" charset="0"/>
                        <a:cs typeface="Times New Roman" pitchFamily="18" charset="0"/>
                      </a:endParaRPr>
                    </a:p>
                  </a:txBody>
                  <a:tcPr/>
                </a:tc>
                <a:tc>
                  <a:txBody>
                    <a:bodyPr/>
                    <a:lstStyle/>
                    <a:p>
                      <a:pPr algn="ctr"/>
                      <a:r>
                        <a:rPr lang="en-US" b="1" dirty="0" smtClean="0">
                          <a:latin typeface="Times New Roman" pitchFamily="18" charset="0"/>
                          <a:cs typeface="Times New Roman" pitchFamily="18" charset="0"/>
                        </a:rPr>
                        <a:t>ZF = 1</a:t>
                      </a:r>
                      <a:endParaRPr lang="en-US" b="1" dirty="0">
                        <a:latin typeface="Times New Roman" pitchFamily="18" charset="0"/>
                        <a:cs typeface="Times New Roman" pitchFamily="18" charset="0"/>
                      </a:endParaRPr>
                    </a:p>
                  </a:txBody>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2971800"/>
            <a:ext cx="7924800" cy="2123658"/>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dirty="0" smtClean="0">
                <a:ln w="11430"/>
                <a:latin typeface="Times New Roman" pitchFamily="18" charset="0"/>
                <a:cs typeface="Times New Roman" pitchFamily="18" charset="0"/>
              </a:rPr>
              <a:t>JMP and LOOP Instructions</a:t>
            </a:r>
            <a:endParaRPr lang="en-US" sz="6600" b="1" dirty="0">
              <a:ln w="1143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JMP and LOOP Instructions</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GB" sz="2900" dirty="0" smtClean="0">
                <a:solidFill>
                  <a:schemeClr val="accent2">
                    <a:lumMod val="50000"/>
                  </a:schemeClr>
                </a:solidFill>
                <a:latin typeface="Times New Roman" pitchFamily="18" charset="0"/>
                <a:cs typeface="Times New Roman" pitchFamily="18" charset="0"/>
              </a:rPr>
              <a:t>By default, the CPU loads and executes programs </a:t>
            </a:r>
            <a:r>
              <a:rPr lang="en-GB" sz="2900" b="1" dirty="0" smtClean="0">
                <a:solidFill>
                  <a:schemeClr val="accent2">
                    <a:lumMod val="50000"/>
                  </a:schemeClr>
                </a:solidFill>
                <a:latin typeface="Times New Roman" pitchFamily="18" charset="0"/>
                <a:cs typeface="Times New Roman" pitchFamily="18" charset="0"/>
              </a:rPr>
              <a:t>sequentially</a:t>
            </a:r>
            <a:r>
              <a:rPr lang="en-GB" sz="2900" dirty="0" smtClean="0">
                <a:solidFill>
                  <a:schemeClr val="accent2">
                    <a:lumMod val="50000"/>
                  </a:schemeClr>
                </a:solidFill>
                <a:latin typeface="Times New Roman" pitchFamily="18" charset="0"/>
                <a:cs typeface="Times New Roman" pitchFamily="18" charset="0"/>
              </a:rPr>
              <a:t>.</a:t>
            </a:r>
          </a:p>
          <a:p>
            <a:pPr marL="342900" lvl="1" indent="-342900" algn="just">
              <a:spcBef>
                <a:spcPct val="20000"/>
              </a:spcBef>
              <a:buFont typeface="Arial" pitchFamily="34" charset="0"/>
              <a:buChar char="•"/>
              <a:defRPr/>
            </a:pPr>
            <a:r>
              <a:rPr lang="en-GB" sz="2900" dirty="0" smtClean="0">
                <a:solidFill>
                  <a:schemeClr val="accent2">
                    <a:lumMod val="50000"/>
                  </a:schemeClr>
                </a:solidFill>
                <a:latin typeface="Times New Roman" pitchFamily="18" charset="0"/>
                <a:cs typeface="Times New Roman" pitchFamily="18" charset="0"/>
              </a:rPr>
              <a:t>But the current instruction might be </a:t>
            </a:r>
            <a:r>
              <a:rPr lang="en-GB" sz="2900" b="1" dirty="0" smtClean="0">
                <a:solidFill>
                  <a:schemeClr val="accent2">
                    <a:lumMod val="50000"/>
                  </a:schemeClr>
                </a:solidFill>
                <a:latin typeface="Times New Roman" pitchFamily="18" charset="0"/>
                <a:cs typeface="Times New Roman" pitchFamily="18" charset="0"/>
              </a:rPr>
              <a:t>conditional</a:t>
            </a:r>
            <a:r>
              <a:rPr lang="en-GB" sz="2900" dirty="0" smtClean="0">
                <a:solidFill>
                  <a:schemeClr val="accent2">
                    <a:lumMod val="50000"/>
                  </a:schemeClr>
                </a:solidFill>
                <a:latin typeface="Times New Roman" pitchFamily="18" charset="0"/>
                <a:cs typeface="Times New Roman" pitchFamily="18" charset="0"/>
              </a:rPr>
              <a:t>, meaning that it </a:t>
            </a:r>
            <a:r>
              <a:rPr lang="en-GB" sz="2900" b="1" dirty="0" smtClean="0">
                <a:solidFill>
                  <a:schemeClr val="accent2">
                    <a:lumMod val="50000"/>
                  </a:schemeClr>
                </a:solidFill>
                <a:latin typeface="Times New Roman" pitchFamily="18" charset="0"/>
                <a:cs typeface="Times New Roman" pitchFamily="18" charset="0"/>
              </a:rPr>
              <a:t>transfers control </a:t>
            </a:r>
            <a:r>
              <a:rPr lang="en-GB" sz="2900" dirty="0" smtClean="0">
                <a:solidFill>
                  <a:schemeClr val="accent2">
                    <a:lumMod val="50000"/>
                  </a:schemeClr>
                </a:solidFill>
                <a:latin typeface="Times New Roman" pitchFamily="18" charset="0"/>
                <a:cs typeface="Times New Roman" pitchFamily="18" charset="0"/>
              </a:rPr>
              <a:t>to a new location in the program </a:t>
            </a:r>
            <a:r>
              <a:rPr lang="en-GB" sz="2900" b="1" dirty="0" smtClean="0">
                <a:solidFill>
                  <a:schemeClr val="accent2">
                    <a:lumMod val="50000"/>
                  </a:schemeClr>
                </a:solidFill>
                <a:latin typeface="Times New Roman" pitchFamily="18" charset="0"/>
                <a:cs typeface="Times New Roman" pitchFamily="18" charset="0"/>
              </a:rPr>
              <a:t>based on the values of CPU status flags</a:t>
            </a:r>
            <a:r>
              <a:rPr lang="en-GB" sz="2900" dirty="0" smtClean="0">
                <a:solidFill>
                  <a:schemeClr val="accent2">
                    <a:lumMod val="50000"/>
                  </a:schemeClr>
                </a:solidFill>
                <a:latin typeface="Times New Roman" pitchFamily="18" charset="0"/>
                <a:cs typeface="Times New Roman" pitchFamily="18" charset="0"/>
              </a:rPr>
              <a:t> (Zero, Sign, Carry, etc.).</a:t>
            </a:r>
          </a:p>
        </p:txBody>
      </p:sp>
      <p:sp>
        <p:nvSpPr>
          <p:cNvPr id="10" name="Cloud Callout 9"/>
          <p:cNvSpPr/>
          <p:nvPr/>
        </p:nvSpPr>
        <p:spPr>
          <a:xfrm>
            <a:off x="5004048" y="4581128"/>
            <a:ext cx="3888432" cy="2160240"/>
          </a:xfrm>
          <a:prstGeom prst="cloudCallout">
            <a:avLst>
              <a:gd name="adj1" fmla="val -58638"/>
              <a:gd name="adj2" fmla="val -45948"/>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n-GB" b="1" dirty="0" smtClean="0">
                <a:solidFill>
                  <a:schemeClr val="accent2">
                    <a:lumMod val="50000"/>
                  </a:schemeClr>
                </a:solidFill>
                <a:latin typeface="Times New Roman" pitchFamily="18" charset="0"/>
                <a:cs typeface="Times New Roman" pitchFamily="18" charset="0"/>
              </a:rPr>
              <a:t>A transfer of control (jump), or branch, is a way of altering the order in which statements are executed</a:t>
            </a:r>
            <a:endParaRPr lang="en-GB" b="1" dirty="0"/>
          </a:p>
        </p:txBody>
      </p:sp>
      <p:sp>
        <p:nvSpPr>
          <p:cNvPr id="11" name="Cloud Callout 10"/>
          <p:cNvSpPr/>
          <p:nvPr/>
        </p:nvSpPr>
        <p:spPr>
          <a:xfrm>
            <a:off x="323528" y="4869160"/>
            <a:ext cx="4392488" cy="1872208"/>
          </a:xfrm>
          <a:prstGeom prst="cloudCallout">
            <a:avLst>
              <a:gd name="adj1" fmla="val 62659"/>
              <a:gd name="adj2" fmla="val -64762"/>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n-GB" b="1" dirty="0" smtClean="0">
                <a:solidFill>
                  <a:schemeClr val="accent2">
                    <a:lumMod val="50000"/>
                  </a:schemeClr>
                </a:solidFill>
                <a:latin typeface="Times New Roman" pitchFamily="18" charset="0"/>
                <a:cs typeface="Times New Roman" pitchFamily="18" charset="0"/>
              </a:rPr>
              <a:t>Assembly language programs use conditional instructions to implement high-level statements such as IF statements and loops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p:cTn id="7"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p:cTn id="13" dur="500" fill="hold"/>
                                        <p:tgtEl>
                                          <p:spTgt spid="11"/>
                                        </p:tgtEl>
                                        <p:attrNameLst>
                                          <p:attrName>ppt_w</p:attrName>
                                        </p:attrNameLst>
                                      </p:cBhvr>
                                      <p:tavLst>
                                        <p:tav tm="0">
                                          <p:val>
                                            <p:fltVal val="0"/>
                                          </p:val>
                                        </p:tav>
                                        <p:tav tm="100000">
                                          <p:val>
                                            <p:strVal val="#ppt_w"/>
                                          </p:val>
                                        </p:tav>
                                      </p:tavLst>
                                    </p:anim>
                                    <p:anim calcmode="lin" valueType="num">
                                      <p:cBhvr>
                                        <p:cTn id="14" dur="500" fill="hold"/>
                                        <p:tgtEl>
                                          <p:spTgt spid="11"/>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p:cTn id="19" dur="500" fill="hold"/>
                                        <p:tgtEl>
                                          <p:spTgt spid="10"/>
                                        </p:tgtEl>
                                        <p:attrNameLst>
                                          <p:attrName>ppt_w</p:attrName>
                                        </p:attrNameLst>
                                      </p:cBhvr>
                                      <p:tavLst>
                                        <p:tav tm="0">
                                          <p:val>
                                            <p:fltVal val="0"/>
                                          </p:val>
                                        </p:tav>
                                        <p:tav tm="100000">
                                          <p:val>
                                            <p:strVal val="#ppt_w"/>
                                          </p:val>
                                        </p:tav>
                                      </p:tavLst>
                                    </p:anim>
                                    <p:anim calcmode="lin" valueType="num">
                                      <p:cBhvr>
                                        <p:cTn id="20" dur="500" fill="hold"/>
                                        <p:tgtEl>
                                          <p:spTgt spid="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JMP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The JMP instruction causes an </a:t>
            </a:r>
            <a:r>
              <a:rPr lang="en-GB" sz="2800" b="1" dirty="0" smtClean="0">
                <a:solidFill>
                  <a:schemeClr val="accent2">
                    <a:lumMod val="50000"/>
                  </a:schemeClr>
                </a:solidFill>
                <a:latin typeface="Times New Roman" pitchFamily="18" charset="0"/>
                <a:cs typeface="Times New Roman" pitchFamily="18" charset="0"/>
              </a:rPr>
              <a:t>unconditional transfer </a:t>
            </a:r>
            <a:r>
              <a:rPr lang="en-GB" sz="2800" dirty="0" smtClean="0">
                <a:solidFill>
                  <a:schemeClr val="accent2">
                    <a:lumMod val="50000"/>
                  </a:schemeClr>
                </a:solidFill>
                <a:latin typeface="Times New Roman" pitchFamily="18" charset="0"/>
                <a:cs typeface="Times New Roman" pitchFamily="18" charset="0"/>
              </a:rPr>
              <a:t>to a destination, </a:t>
            </a:r>
            <a:r>
              <a:rPr lang="en-GB" sz="2800" b="1" dirty="0" smtClean="0">
                <a:solidFill>
                  <a:schemeClr val="accent2">
                    <a:lumMod val="50000"/>
                  </a:schemeClr>
                </a:solidFill>
                <a:latin typeface="Times New Roman" pitchFamily="18" charset="0"/>
                <a:cs typeface="Times New Roman" pitchFamily="18" charset="0"/>
              </a:rPr>
              <a:t>identified by a code label </a:t>
            </a:r>
            <a:r>
              <a:rPr lang="en-GB" sz="2800" dirty="0" smtClean="0">
                <a:solidFill>
                  <a:schemeClr val="accent2">
                    <a:lumMod val="50000"/>
                  </a:schemeClr>
                </a:solidFill>
                <a:latin typeface="Times New Roman" pitchFamily="18" charset="0"/>
                <a:cs typeface="Times New Roman" pitchFamily="18" charset="0"/>
              </a:rPr>
              <a:t>that is translated by the assembler into an offset (address).</a:t>
            </a: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When the CPU executes an </a:t>
            </a:r>
            <a:r>
              <a:rPr lang="en-GB" sz="2800" b="1" dirty="0" smtClean="0">
                <a:solidFill>
                  <a:schemeClr val="accent2">
                    <a:lumMod val="50000"/>
                  </a:schemeClr>
                </a:solidFill>
                <a:latin typeface="Times New Roman" pitchFamily="18" charset="0"/>
                <a:cs typeface="Times New Roman" pitchFamily="18" charset="0"/>
              </a:rPr>
              <a:t>unconditional transfer</a:t>
            </a:r>
            <a:r>
              <a:rPr lang="en-GB" sz="2800" dirty="0" smtClean="0">
                <a:solidFill>
                  <a:schemeClr val="accent2">
                    <a:lumMod val="50000"/>
                  </a:schemeClr>
                </a:solidFill>
                <a:latin typeface="Times New Roman" pitchFamily="18" charset="0"/>
                <a:cs typeface="Times New Roman" pitchFamily="18" charset="0"/>
              </a:rPr>
              <a:t>, the </a:t>
            </a:r>
            <a:r>
              <a:rPr lang="en-GB" sz="2800" b="1" dirty="0" smtClean="0">
                <a:solidFill>
                  <a:schemeClr val="accent2">
                    <a:lumMod val="50000"/>
                  </a:schemeClr>
                </a:solidFill>
                <a:latin typeface="Times New Roman" pitchFamily="18" charset="0"/>
                <a:cs typeface="Times New Roman" pitchFamily="18" charset="0"/>
              </a:rPr>
              <a:t>offset of destination</a:t>
            </a:r>
            <a:r>
              <a:rPr lang="en-GB" sz="2800" dirty="0" smtClean="0">
                <a:solidFill>
                  <a:schemeClr val="accent2">
                    <a:lumMod val="50000"/>
                  </a:schemeClr>
                </a:solidFill>
                <a:latin typeface="Times New Roman" pitchFamily="18" charset="0"/>
                <a:cs typeface="Times New Roman" pitchFamily="18" charset="0"/>
              </a:rPr>
              <a:t> is moved into the </a:t>
            </a:r>
            <a:r>
              <a:rPr lang="en-GB" sz="2800" b="1" dirty="0" smtClean="0">
                <a:solidFill>
                  <a:schemeClr val="accent2">
                    <a:lumMod val="50000"/>
                  </a:schemeClr>
                </a:solidFill>
                <a:latin typeface="Times New Roman" pitchFamily="18" charset="0"/>
                <a:cs typeface="Times New Roman" pitchFamily="18" charset="0"/>
              </a:rPr>
              <a:t>instruction pointer (EIP)</a:t>
            </a:r>
            <a:r>
              <a:rPr lang="en-GB" sz="2800" dirty="0" smtClean="0">
                <a:solidFill>
                  <a:schemeClr val="accent2">
                    <a:lumMod val="50000"/>
                  </a:schemeClr>
                </a:solidFill>
                <a:latin typeface="Times New Roman" pitchFamily="18" charset="0"/>
                <a:cs typeface="Times New Roman" pitchFamily="18" charset="0"/>
              </a:rPr>
              <a:t>, causing execution to continue at the new location.</a:t>
            </a:r>
          </a:p>
        </p:txBody>
      </p:sp>
      <p:sp>
        <p:nvSpPr>
          <p:cNvPr id="8" name="Rounded Rectangle 7"/>
          <p:cNvSpPr/>
          <p:nvPr/>
        </p:nvSpPr>
        <p:spPr>
          <a:xfrm>
            <a:off x="2627784" y="3789040"/>
            <a:ext cx="3960440"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smtClean="0">
                <a:solidFill>
                  <a:schemeClr val="accent2">
                    <a:lumMod val="50000"/>
                  </a:schemeClr>
                </a:solidFill>
                <a:latin typeface="Times New Roman" pitchFamily="18" charset="0"/>
                <a:cs typeface="Times New Roman" pitchFamily="18" charset="0"/>
              </a:rPr>
              <a:t>JMP </a:t>
            </a:r>
            <a:r>
              <a:rPr lang="en-US" sz="3200" b="1" i="1" dirty="0" smtClean="0">
                <a:solidFill>
                  <a:schemeClr val="accent2">
                    <a:lumMod val="50000"/>
                  </a:schemeClr>
                </a:solidFill>
                <a:latin typeface="Times New Roman" pitchFamily="18" charset="0"/>
                <a:cs typeface="Times New Roman" pitchFamily="18" charset="0"/>
              </a:rPr>
              <a:t>destination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 calcmode="lin" valueType="num">
                                      <p:cBhvr>
                                        <p:cTn id="13"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JMP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lnSpcReduction="10000"/>
          </a:bodyPr>
          <a:lstStyle/>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The JMP instruction provides an easy way to create a loop by jumping to a label at the top of the loop:</a:t>
            </a: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JMP is unconditional, so a loop like this will continue endlessly unless another way is found to exit the loop.</a:t>
            </a:r>
          </a:p>
        </p:txBody>
      </p:sp>
      <p:sp>
        <p:nvSpPr>
          <p:cNvPr id="7" name="Rounded Rectangle 6"/>
          <p:cNvSpPr/>
          <p:nvPr/>
        </p:nvSpPr>
        <p:spPr>
          <a:xfrm>
            <a:off x="1691680" y="2736304"/>
            <a:ext cx="5832648" cy="2636912"/>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sz="2000" b="1" dirty="0" smtClean="0">
                <a:solidFill>
                  <a:schemeClr val="tx1"/>
                </a:solidFill>
                <a:latin typeface="Times New Roman" pitchFamily="18" charset="0"/>
                <a:cs typeface="Times New Roman" pitchFamily="18" charset="0"/>
              </a:rPr>
              <a:t>top:</a:t>
            </a:r>
          </a:p>
          <a:p>
            <a:r>
              <a:rPr lang="en-US" sz="2000" b="1" dirty="0" smtClean="0">
                <a:solidFill>
                  <a:schemeClr val="tx1"/>
                </a:solidFill>
                <a:latin typeface="Times New Roman" pitchFamily="18" charset="0"/>
                <a:cs typeface="Times New Roman" pitchFamily="18" charset="0"/>
              </a:rPr>
              <a:t>	…</a:t>
            </a:r>
          </a:p>
          <a:p>
            <a:r>
              <a:rPr lang="en-US" sz="2000" b="1" dirty="0" smtClean="0">
                <a:solidFill>
                  <a:schemeClr val="tx1"/>
                </a:solidFill>
                <a:latin typeface="Times New Roman" pitchFamily="18" charset="0"/>
                <a:cs typeface="Times New Roman" pitchFamily="18" charset="0"/>
              </a:rPr>
              <a:t>	…</a:t>
            </a:r>
          </a:p>
          <a:p>
            <a:r>
              <a:rPr lang="en-US" sz="2000" b="1" dirty="0" smtClean="0">
                <a:solidFill>
                  <a:schemeClr val="tx1"/>
                </a:solidFill>
                <a:latin typeface="Times New Roman" pitchFamily="18" charset="0"/>
                <a:cs typeface="Times New Roman" pitchFamily="18" charset="0"/>
              </a:rPr>
              <a:t>	…</a:t>
            </a:r>
          </a:p>
          <a:p>
            <a:r>
              <a:rPr lang="en-US" sz="2000" b="1" dirty="0" smtClean="0">
                <a:solidFill>
                  <a:schemeClr val="tx1"/>
                </a:solidFill>
                <a:latin typeface="Times New Roman" pitchFamily="18" charset="0"/>
                <a:cs typeface="Times New Roman" pitchFamily="18" charset="0"/>
              </a:rPr>
              <a:t>	…</a:t>
            </a:r>
          </a:p>
          <a:p>
            <a:r>
              <a:rPr lang="en-US" sz="2000" b="1" dirty="0" smtClean="0">
                <a:solidFill>
                  <a:schemeClr val="tx1"/>
                </a:solidFill>
                <a:latin typeface="Times New Roman" pitchFamily="18" charset="0"/>
                <a:cs typeface="Times New Roman" pitchFamily="18" charset="0"/>
              </a:rPr>
              <a:t>	…</a:t>
            </a:r>
          </a:p>
          <a:p>
            <a:pPr marL="0" lvl="1"/>
            <a:r>
              <a:rPr lang="en-US" sz="2000" b="1" dirty="0" smtClean="0">
                <a:solidFill>
                  <a:srgbClr val="800080"/>
                </a:solidFill>
                <a:latin typeface="Times New Roman" pitchFamily="18" charset="0"/>
                <a:cs typeface="Times New Roman" pitchFamily="18" charset="0"/>
              </a:rPr>
              <a:t>	</a:t>
            </a:r>
            <a:r>
              <a:rPr lang="en-US" sz="2000" b="1" dirty="0" err="1" smtClean="0">
                <a:solidFill>
                  <a:srgbClr val="800080"/>
                </a:solidFill>
                <a:latin typeface="Times New Roman" pitchFamily="18" charset="0"/>
                <a:cs typeface="Times New Roman" pitchFamily="18" charset="0"/>
              </a:rPr>
              <a:t>jmp</a:t>
            </a:r>
            <a:r>
              <a:rPr lang="en-US" sz="2000" b="1" dirty="0" smtClean="0">
                <a:solidFill>
                  <a:srgbClr val="800080"/>
                </a:solidFill>
                <a:latin typeface="Times New Roman" pitchFamily="18" charset="0"/>
                <a:cs typeface="Times New Roman" pitchFamily="18" charset="0"/>
              </a:rPr>
              <a:t> </a:t>
            </a:r>
            <a:r>
              <a:rPr lang="en-US" sz="2000" b="1" dirty="0" smtClean="0">
                <a:solidFill>
                  <a:schemeClr val="tx1"/>
                </a:solidFill>
                <a:latin typeface="Times New Roman" pitchFamily="18" charset="0"/>
                <a:cs typeface="Times New Roman" pitchFamily="18" charset="0"/>
              </a:rPr>
              <a:t>top	</a:t>
            </a:r>
          </a:p>
          <a:p>
            <a:pPr marL="0" lvl="1"/>
            <a:r>
              <a:rPr lang="en-US" sz="2000" b="1" dirty="0" smtClean="0">
                <a:solidFill>
                  <a:schemeClr val="tx1"/>
                </a:solidFill>
                <a:latin typeface="Times New Roman" pitchFamily="18" charset="0"/>
                <a:cs typeface="Times New Roman" pitchFamily="18" charset="0"/>
              </a:rPr>
              <a:t>			</a:t>
            </a:r>
            <a:r>
              <a:rPr lang="en-US" sz="2000" b="1" dirty="0" smtClean="0">
                <a:solidFill>
                  <a:srgbClr val="008000"/>
                </a:solidFill>
                <a:latin typeface="Times New Roman" pitchFamily="18" charset="0"/>
                <a:cs typeface="Times New Roman" pitchFamily="18" charset="0"/>
              </a:rPr>
              <a:t>;</a:t>
            </a:r>
            <a:r>
              <a:rPr lang="en-GB" sz="2000" b="1" dirty="0" smtClean="0">
                <a:solidFill>
                  <a:srgbClr val="008000"/>
                </a:solidFill>
                <a:latin typeface="Times New Roman" pitchFamily="18" charset="0"/>
                <a:cs typeface="Times New Roman" pitchFamily="18" charset="0"/>
              </a:rPr>
              <a:t> repeat the endless loop</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7" end="7"/>
                                            </p:txEl>
                                          </p:spTgt>
                                        </p:tgtEl>
                                        <p:attrNameLst>
                                          <p:attrName>style.visibility</p:attrName>
                                        </p:attrNameLst>
                                      </p:cBhvr>
                                      <p:to>
                                        <p:strVal val="visible"/>
                                      </p:to>
                                    </p:set>
                                    <p:anim calcmode="lin" valueType="num">
                                      <p:cBhvr>
                                        <p:cTn id="7" dur="500" fill="hold"/>
                                        <p:tgtEl>
                                          <p:spTgt spid="6">
                                            <p:txEl>
                                              <p:pRg st="7" end="7"/>
                                            </p:txEl>
                                          </p:spTgt>
                                        </p:tgtEl>
                                        <p:attrNameLst>
                                          <p:attrName>ppt_w</p:attrName>
                                        </p:attrNameLst>
                                      </p:cBhvr>
                                      <p:tavLst>
                                        <p:tav tm="0">
                                          <p:val>
                                            <p:fltVal val="0"/>
                                          </p:val>
                                        </p:tav>
                                        <p:tav tm="100000">
                                          <p:val>
                                            <p:strVal val="#ppt_w"/>
                                          </p:val>
                                        </p:tav>
                                      </p:tavLst>
                                    </p:anim>
                                    <p:anim calcmode="lin" valueType="num">
                                      <p:cBhvr>
                                        <p:cTn id="8" dur="500" fill="hold"/>
                                        <p:tgtEl>
                                          <p:spTgt spid="6">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7">
                                            <p:txEl>
                                              <p:pRg st="7" end="7"/>
                                            </p:txEl>
                                          </p:spTgt>
                                        </p:tgtEl>
                                        <p:attrNameLst>
                                          <p:attrName>style.visibility</p:attrName>
                                        </p:attrNameLst>
                                      </p:cBhvr>
                                      <p:to>
                                        <p:strVal val="visible"/>
                                      </p:to>
                                    </p:set>
                                    <p:anim calcmode="lin" valueType="num">
                                      <p:cBhvr>
                                        <p:cTn id="13" dur="500" fill="hold"/>
                                        <p:tgtEl>
                                          <p:spTgt spid="7">
                                            <p:txEl>
                                              <p:pRg st="7" end="7"/>
                                            </p:txEl>
                                          </p:spTgt>
                                        </p:tgtEl>
                                        <p:attrNameLst>
                                          <p:attrName>ppt_w</p:attrName>
                                        </p:attrNameLst>
                                      </p:cBhvr>
                                      <p:tavLst>
                                        <p:tav tm="0">
                                          <p:val>
                                            <p:fltVal val="0"/>
                                          </p:val>
                                        </p:tav>
                                        <p:tav tm="100000">
                                          <p:val>
                                            <p:strVal val="#ppt_w"/>
                                          </p:val>
                                        </p:tav>
                                      </p:tavLst>
                                    </p:anim>
                                    <p:anim calcmode="lin" valueType="num">
                                      <p:cBhvr>
                                        <p:cTn id="14" dur="500" fill="hold"/>
                                        <p:tgtEl>
                                          <p:spTgt spid="7">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2996952"/>
            <a:ext cx="8458200" cy="1938992"/>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000" b="1" dirty="0" smtClean="0">
                <a:ln w="11430"/>
                <a:latin typeface="Times New Roman" pitchFamily="18" charset="0"/>
                <a:cs typeface="Times New Roman" pitchFamily="18" charset="0"/>
              </a:rPr>
              <a:t>Conditional</a:t>
            </a:r>
          </a:p>
          <a:p>
            <a:pPr algn="ctr"/>
            <a:r>
              <a:rPr lang="en-US" sz="6000" b="1" dirty="0" smtClean="0">
                <a:ln w="11430"/>
                <a:latin typeface="Times New Roman" pitchFamily="18" charset="0"/>
                <a:cs typeface="Times New Roman" pitchFamily="18" charset="0"/>
              </a:rPr>
              <a:t>Jumps</a:t>
            </a:r>
            <a:endParaRPr lang="en-US" sz="6000" b="1" dirty="0">
              <a:ln w="1143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Conditional Structures</a:t>
            </a:r>
            <a:endParaRPr lang="ar-EG" sz="4400" b="1" dirty="0">
              <a:ln w="1905"/>
              <a:solidFill>
                <a:schemeClr val="accent2">
                  <a:lumMod val="75000"/>
                </a:schemeClr>
              </a:solidFill>
              <a:effectLst>
                <a:innerShdw blurRad="69850" dist="43180" dir="5400000">
                  <a:srgbClr val="000000">
                    <a:alpha val="65000"/>
                  </a:srgbClr>
                </a:innerShdw>
              </a:effectLst>
            </a:endParaRPr>
          </a:p>
        </p:txBody>
      </p:sp>
      <p:grpSp>
        <p:nvGrpSpPr>
          <p:cNvPr id="2" name="Group 7"/>
          <p:cNvGrpSpPr/>
          <p:nvPr/>
        </p:nvGrpSpPr>
        <p:grpSpPr>
          <a:xfrm>
            <a:off x="542529" y="1844824"/>
            <a:ext cx="8058941" cy="1301435"/>
            <a:chOff x="2977" y="2270"/>
            <a:chExt cx="8058941" cy="1013403"/>
          </a:xfrm>
          <a:scene3d>
            <a:camera prst="orthographicFront"/>
            <a:lightRig rig="flat" dir="t"/>
          </a:scene3d>
        </p:grpSpPr>
        <p:sp>
          <p:nvSpPr>
            <p:cNvPr id="9" name="Rounded Rectangle 8"/>
            <p:cNvSpPr/>
            <p:nvPr/>
          </p:nvSpPr>
          <p:spPr>
            <a:xfrm>
              <a:off x="2977" y="2270"/>
              <a:ext cx="8058941" cy="101340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10" name="Rounded Rectangle 4"/>
            <p:cNvSpPr/>
            <p:nvPr/>
          </p:nvSpPr>
          <p:spPr>
            <a:xfrm>
              <a:off x="32659" y="31952"/>
              <a:ext cx="7999577" cy="95403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n-GB" sz="3200" dirty="0" smtClean="0">
                  <a:latin typeface="Times New Roman" pitchFamily="18" charset="0"/>
                  <a:cs typeface="Times New Roman" pitchFamily="18" charset="0"/>
                </a:rPr>
                <a:t>Two Steps are involved in executing a conditional statement</a:t>
              </a:r>
              <a:endParaRPr lang="en-GB" sz="3200" kern="1200" dirty="0">
                <a:latin typeface="Times New Roman" pitchFamily="18" charset="0"/>
                <a:cs typeface="Times New Roman" pitchFamily="18" charset="0"/>
              </a:endParaRPr>
            </a:p>
          </p:txBody>
        </p:sp>
      </p:grpSp>
      <p:grpSp>
        <p:nvGrpSpPr>
          <p:cNvPr id="3" name="Group 10"/>
          <p:cNvGrpSpPr/>
          <p:nvPr/>
        </p:nvGrpSpPr>
        <p:grpSpPr>
          <a:xfrm>
            <a:off x="550395" y="3279693"/>
            <a:ext cx="3859505" cy="1301435"/>
            <a:chOff x="10843" y="1116564"/>
            <a:chExt cx="3859505" cy="1013403"/>
          </a:xfrm>
          <a:scene3d>
            <a:camera prst="orthographicFront"/>
            <a:lightRig rig="flat" dir="t"/>
          </a:scene3d>
        </p:grpSpPr>
        <p:sp>
          <p:nvSpPr>
            <p:cNvPr id="12" name="Rounded Rectangle 11"/>
            <p:cNvSpPr/>
            <p:nvPr/>
          </p:nvSpPr>
          <p:spPr>
            <a:xfrm>
              <a:off x="10843" y="1116564"/>
              <a:ext cx="3859505" cy="101340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4">
                <a:hueOff val="0"/>
                <a:satOff val="0"/>
                <a:lumOff val="0"/>
                <a:alphaOff val="0"/>
              </a:schemeClr>
            </a:fillRef>
            <a:effectRef idx="1">
              <a:schemeClr val="accent4">
                <a:hueOff val="0"/>
                <a:satOff val="0"/>
                <a:lumOff val="0"/>
                <a:alphaOff val="0"/>
              </a:schemeClr>
            </a:effectRef>
            <a:fontRef idx="minor">
              <a:schemeClr val="lt1"/>
            </a:fontRef>
          </p:style>
        </p:sp>
        <p:sp>
          <p:nvSpPr>
            <p:cNvPr id="13" name="Rounded Rectangle 6"/>
            <p:cNvSpPr/>
            <p:nvPr/>
          </p:nvSpPr>
          <p:spPr>
            <a:xfrm>
              <a:off x="40525" y="1146246"/>
              <a:ext cx="3800141" cy="95403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GB" sz="3000" dirty="0" smtClean="0">
                  <a:latin typeface="Times New Roman" pitchFamily="18" charset="0"/>
                  <a:cs typeface="Times New Roman" pitchFamily="18" charset="0"/>
                </a:rPr>
                <a:t>Comparison</a:t>
              </a:r>
              <a:endParaRPr lang="en-GB" sz="3000" kern="1200" dirty="0">
                <a:latin typeface="Times New Roman" pitchFamily="18" charset="0"/>
                <a:cs typeface="Times New Roman" pitchFamily="18" charset="0"/>
              </a:endParaRPr>
            </a:p>
          </p:txBody>
        </p:sp>
      </p:grpSp>
      <p:grpSp>
        <p:nvGrpSpPr>
          <p:cNvPr id="6" name="Group 16"/>
          <p:cNvGrpSpPr/>
          <p:nvPr/>
        </p:nvGrpSpPr>
        <p:grpSpPr>
          <a:xfrm>
            <a:off x="4734099" y="3279693"/>
            <a:ext cx="3859505" cy="1301435"/>
            <a:chOff x="4194547" y="1116564"/>
            <a:chExt cx="3859505" cy="1013403"/>
          </a:xfrm>
          <a:scene3d>
            <a:camera prst="orthographicFront"/>
            <a:lightRig rig="flat" dir="t"/>
          </a:scene3d>
        </p:grpSpPr>
        <p:sp>
          <p:nvSpPr>
            <p:cNvPr id="18" name="Rounded Rectangle 17"/>
            <p:cNvSpPr/>
            <p:nvPr/>
          </p:nvSpPr>
          <p:spPr>
            <a:xfrm>
              <a:off x="4194547" y="1116564"/>
              <a:ext cx="3859505" cy="101340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4">
                <a:hueOff val="0"/>
                <a:satOff val="0"/>
                <a:lumOff val="0"/>
                <a:alphaOff val="0"/>
              </a:schemeClr>
            </a:fillRef>
            <a:effectRef idx="1">
              <a:schemeClr val="accent4">
                <a:hueOff val="0"/>
                <a:satOff val="0"/>
                <a:lumOff val="0"/>
                <a:alphaOff val="0"/>
              </a:schemeClr>
            </a:effectRef>
            <a:fontRef idx="minor">
              <a:schemeClr val="lt1"/>
            </a:fontRef>
          </p:style>
        </p:sp>
        <p:sp>
          <p:nvSpPr>
            <p:cNvPr id="19" name="Rounded Rectangle 10"/>
            <p:cNvSpPr/>
            <p:nvPr/>
          </p:nvSpPr>
          <p:spPr>
            <a:xfrm>
              <a:off x="4224229" y="1146246"/>
              <a:ext cx="3800141" cy="95403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GB" sz="3000" dirty="0" smtClean="0">
                  <a:latin typeface="Times New Roman" pitchFamily="18" charset="0"/>
                  <a:cs typeface="Times New Roman" pitchFamily="18" charset="0"/>
                </a:rPr>
                <a:t>Jump</a:t>
              </a:r>
              <a:endParaRPr lang="en-GB" sz="3000" kern="1200" dirty="0" smtClean="0">
                <a:latin typeface="Times New Roman" pitchFamily="18" charset="0"/>
                <a:cs typeface="Times New Roman" pitchFamily="18" charset="0"/>
              </a:endParaRPr>
            </a:p>
          </p:txBody>
        </p:sp>
      </p:grpSp>
      <p:sp>
        <p:nvSpPr>
          <p:cNvPr id="24" name="Cloud Callout 23"/>
          <p:cNvSpPr/>
          <p:nvPr/>
        </p:nvSpPr>
        <p:spPr>
          <a:xfrm>
            <a:off x="827584" y="4752528"/>
            <a:ext cx="3528392" cy="2060848"/>
          </a:xfrm>
          <a:prstGeom prst="cloudCallout">
            <a:avLst>
              <a:gd name="adj1" fmla="val 29646"/>
              <a:gd name="adj2" fmla="val -75652"/>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n-GB" b="1" dirty="0" smtClean="0">
                <a:solidFill>
                  <a:schemeClr val="accent2">
                    <a:lumMod val="50000"/>
                  </a:schemeClr>
                </a:solidFill>
                <a:latin typeface="Times New Roman" pitchFamily="18" charset="0"/>
                <a:cs typeface="Times New Roman" pitchFamily="18" charset="0"/>
              </a:rPr>
              <a:t>An operation such as </a:t>
            </a:r>
            <a:r>
              <a:rPr lang="en-GB" b="1" dirty="0" smtClean="0">
                <a:solidFill>
                  <a:schemeClr val="accent6">
                    <a:lumMod val="75000"/>
                  </a:schemeClr>
                </a:solidFill>
                <a:latin typeface="Times New Roman" pitchFamily="18" charset="0"/>
                <a:cs typeface="Times New Roman" pitchFamily="18" charset="0"/>
              </a:rPr>
              <a:t>CMP</a:t>
            </a:r>
            <a:r>
              <a:rPr lang="en-GB" b="1" dirty="0" smtClean="0">
                <a:solidFill>
                  <a:schemeClr val="accent2">
                    <a:lumMod val="50000"/>
                  </a:schemeClr>
                </a:solidFill>
                <a:latin typeface="Times New Roman" pitchFamily="18" charset="0"/>
                <a:cs typeface="Times New Roman" pitchFamily="18" charset="0"/>
              </a:rPr>
              <a:t>, </a:t>
            </a:r>
            <a:r>
              <a:rPr lang="en-GB" b="1" dirty="0" smtClean="0">
                <a:solidFill>
                  <a:schemeClr val="accent6">
                    <a:lumMod val="75000"/>
                  </a:schemeClr>
                </a:solidFill>
                <a:latin typeface="Times New Roman" pitchFamily="18" charset="0"/>
                <a:cs typeface="Times New Roman" pitchFamily="18" charset="0"/>
              </a:rPr>
              <a:t>AND</a:t>
            </a:r>
            <a:r>
              <a:rPr lang="en-GB" b="1" dirty="0" smtClean="0">
                <a:solidFill>
                  <a:schemeClr val="accent2">
                    <a:lumMod val="50000"/>
                  </a:schemeClr>
                </a:solidFill>
                <a:latin typeface="Times New Roman" pitchFamily="18" charset="0"/>
                <a:cs typeface="Times New Roman" pitchFamily="18" charset="0"/>
              </a:rPr>
              <a:t> or </a:t>
            </a:r>
            <a:r>
              <a:rPr lang="en-GB" b="1" dirty="0" smtClean="0">
                <a:solidFill>
                  <a:schemeClr val="accent6">
                    <a:lumMod val="75000"/>
                  </a:schemeClr>
                </a:solidFill>
                <a:latin typeface="Times New Roman" pitchFamily="18" charset="0"/>
                <a:cs typeface="Times New Roman" pitchFamily="18" charset="0"/>
              </a:rPr>
              <a:t>SUB</a:t>
            </a:r>
            <a:r>
              <a:rPr lang="en-GB" b="1" dirty="0" smtClean="0">
                <a:solidFill>
                  <a:schemeClr val="accent2">
                    <a:lumMod val="50000"/>
                  </a:schemeClr>
                </a:solidFill>
                <a:latin typeface="Times New Roman" pitchFamily="18" charset="0"/>
                <a:cs typeface="Times New Roman" pitchFamily="18" charset="0"/>
              </a:rPr>
              <a:t> modifies the CPU status flags</a:t>
            </a:r>
          </a:p>
        </p:txBody>
      </p:sp>
      <p:sp>
        <p:nvSpPr>
          <p:cNvPr id="25" name="Cloud Callout 24"/>
          <p:cNvSpPr/>
          <p:nvPr/>
        </p:nvSpPr>
        <p:spPr>
          <a:xfrm>
            <a:off x="4427984" y="4752528"/>
            <a:ext cx="3528392" cy="2060848"/>
          </a:xfrm>
          <a:prstGeom prst="cloudCallout">
            <a:avLst>
              <a:gd name="adj1" fmla="val -30783"/>
              <a:gd name="adj2" fmla="val -79760"/>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n-US" b="1" dirty="0" smtClean="0">
                <a:solidFill>
                  <a:schemeClr val="accent2">
                    <a:lumMod val="50000"/>
                  </a:schemeClr>
                </a:solidFill>
                <a:latin typeface="Times New Roman" pitchFamily="18" charset="0"/>
                <a:cs typeface="Times New Roman" pitchFamily="18" charset="0"/>
              </a:rPr>
              <a:t>Conditional </a:t>
            </a:r>
            <a:r>
              <a:rPr lang="en-US" b="1" dirty="0" smtClean="0">
                <a:solidFill>
                  <a:schemeClr val="accent6">
                    <a:lumMod val="75000"/>
                  </a:schemeClr>
                </a:solidFill>
                <a:latin typeface="Times New Roman" pitchFamily="18" charset="0"/>
                <a:cs typeface="Times New Roman" pitchFamily="18" charset="0"/>
              </a:rPr>
              <a:t>jump</a:t>
            </a:r>
            <a:r>
              <a:rPr lang="en-US" b="1" dirty="0" smtClean="0">
                <a:solidFill>
                  <a:schemeClr val="accent2">
                    <a:lumMod val="50000"/>
                  </a:schemeClr>
                </a:solidFill>
                <a:latin typeface="Times New Roman" pitchFamily="18" charset="0"/>
                <a:cs typeface="Times New Roman" pitchFamily="18" charset="0"/>
              </a:rPr>
              <a:t> instruction </a:t>
            </a:r>
            <a:r>
              <a:rPr lang="en-US" b="1" dirty="0" smtClean="0">
                <a:solidFill>
                  <a:schemeClr val="accent6">
                    <a:lumMod val="75000"/>
                  </a:schemeClr>
                </a:solidFill>
                <a:latin typeface="Times New Roman" pitchFamily="18" charset="0"/>
                <a:cs typeface="Times New Roman" pitchFamily="18" charset="0"/>
              </a:rPr>
              <a:t>tests</a:t>
            </a:r>
            <a:r>
              <a:rPr lang="en-US" b="1" dirty="0" smtClean="0">
                <a:solidFill>
                  <a:schemeClr val="accent2">
                    <a:lumMod val="50000"/>
                  </a:schemeClr>
                </a:solidFill>
                <a:latin typeface="Times New Roman" pitchFamily="18" charset="0"/>
                <a:cs typeface="Times New Roman" pitchFamily="18" charset="0"/>
              </a:rPr>
              <a:t> the flags and causes a </a:t>
            </a:r>
            <a:r>
              <a:rPr lang="en-US" b="1" dirty="0" smtClean="0">
                <a:solidFill>
                  <a:schemeClr val="accent6">
                    <a:lumMod val="75000"/>
                  </a:schemeClr>
                </a:solidFill>
                <a:latin typeface="Times New Roman" pitchFamily="18" charset="0"/>
                <a:cs typeface="Times New Roman" pitchFamily="18" charset="0"/>
              </a:rPr>
              <a:t>branch</a:t>
            </a:r>
            <a:r>
              <a:rPr lang="en-US" b="1" dirty="0" smtClean="0">
                <a:solidFill>
                  <a:schemeClr val="accent2">
                    <a:lumMod val="50000"/>
                  </a:schemeClr>
                </a:solidFill>
                <a:latin typeface="Times New Roman" pitchFamily="18" charset="0"/>
                <a:cs typeface="Times New Roman" pitchFamily="18" charset="0"/>
              </a:rPr>
              <a:t> to a new</a:t>
            </a:r>
          </a:p>
          <a:p>
            <a:pPr algn="ctr"/>
            <a:r>
              <a:rPr lang="en-US" b="1" dirty="0" smtClean="0">
                <a:solidFill>
                  <a:schemeClr val="accent2">
                    <a:lumMod val="50000"/>
                  </a:schemeClr>
                </a:solidFill>
                <a:latin typeface="Times New Roman" pitchFamily="18" charset="0"/>
                <a:cs typeface="Times New Roman" pitchFamily="18" charset="0"/>
              </a:rPr>
              <a:t>address</a:t>
            </a:r>
            <a:endParaRPr lang="en-GB" b="1" dirty="0" smtClean="0">
              <a:solidFill>
                <a:schemeClr val="accent2">
                  <a:lumMod val="50000"/>
                </a:schemeClr>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anim calcmode="lin" valueType="num">
                                      <p:cBhvr>
                                        <p:cTn id="19" dur="500" fill="hold"/>
                                        <p:tgtEl>
                                          <p:spTgt spid="24"/>
                                        </p:tgtEl>
                                        <p:attrNameLst>
                                          <p:attrName>ppt_w</p:attrName>
                                        </p:attrNameLst>
                                      </p:cBhvr>
                                      <p:tavLst>
                                        <p:tav tm="0">
                                          <p:val>
                                            <p:fltVal val="0"/>
                                          </p:val>
                                        </p:tav>
                                        <p:tav tm="100000">
                                          <p:val>
                                            <p:strVal val="#ppt_w"/>
                                          </p:val>
                                        </p:tav>
                                      </p:tavLst>
                                    </p:anim>
                                    <p:anim calcmode="lin" valueType="num">
                                      <p:cBhvr>
                                        <p:cTn id="20" dur="500" fill="hold"/>
                                        <p:tgtEl>
                                          <p:spTgt spid="24"/>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500" fill="hold"/>
                                        <p:tgtEl>
                                          <p:spTgt spid="6"/>
                                        </p:tgtEl>
                                        <p:attrNameLst>
                                          <p:attrName>ppt_w</p:attrName>
                                        </p:attrNameLst>
                                      </p:cBhvr>
                                      <p:tavLst>
                                        <p:tav tm="0">
                                          <p:val>
                                            <p:fltVal val="0"/>
                                          </p:val>
                                        </p:tav>
                                        <p:tav tm="100000">
                                          <p:val>
                                            <p:strVal val="#ppt_w"/>
                                          </p:val>
                                        </p:tav>
                                      </p:tavLst>
                                    </p:anim>
                                    <p:anim calcmode="lin" valueType="num">
                                      <p:cBhvr>
                                        <p:cTn id="26"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 calcmode="lin" valueType="num">
                                      <p:cBhvr>
                                        <p:cTn id="31" dur="500" fill="hold"/>
                                        <p:tgtEl>
                                          <p:spTgt spid="25"/>
                                        </p:tgtEl>
                                        <p:attrNameLst>
                                          <p:attrName>ppt_w</p:attrName>
                                        </p:attrNameLst>
                                      </p:cBhvr>
                                      <p:tavLst>
                                        <p:tav tm="0">
                                          <p:val>
                                            <p:fltVal val="0"/>
                                          </p:val>
                                        </p:tav>
                                        <p:tav tm="100000">
                                          <p:val>
                                            <p:strVal val="#ppt_w"/>
                                          </p:val>
                                        </p:tav>
                                      </p:tavLst>
                                    </p:anim>
                                    <p:anim calcmode="lin" valueType="num">
                                      <p:cBhvr>
                                        <p:cTn id="32" dur="500" fill="hold"/>
                                        <p:tgtEl>
                                          <p:spTgt spid="2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Conditional Jump Instructions</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A </a:t>
            </a:r>
            <a:r>
              <a:rPr lang="en-US" sz="2800" b="1" dirty="0" smtClean="0">
                <a:solidFill>
                  <a:schemeClr val="accent2">
                    <a:lumMod val="50000"/>
                  </a:schemeClr>
                </a:solidFill>
                <a:latin typeface="Times New Roman" pitchFamily="18" charset="0"/>
                <a:cs typeface="Times New Roman" pitchFamily="18" charset="0"/>
              </a:rPr>
              <a:t>conditional jump </a:t>
            </a:r>
            <a:r>
              <a:rPr lang="en-US" sz="2800" dirty="0" smtClean="0">
                <a:solidFill>
                  <a:schemeClr val="accent2">
                    <a:lumMod val="50000"/>
                  </a:schemeClr>
                </a:solidFill>
                <a:latin typeface="Times New Roman" pitchFamily="18" charset="0"/>
                <a:cs typeface="Times New Roman" pitchFamily="18" charset="0"/>
              </a:rPr>
              <a:t>instruction branches to a destination </a:t>
            </a:r>
            <a:r>
              <a:rPr lang="en-US" sz="2800" b="1" dirty="0" smtClean="0">
                <a:solidFill>
                  <a:schemeClr val="accent2">
                    <a:lumMod val="50000"/>
                  </a:schemeClr>
                </a:solidFill>
                <a:latin typeface="Times New Roman" pitchFamily="18" charset="0"/>
                <a:cs typeface="Times New Roman" pitchFamily="18" charset="0"/>
              </a:rPr>
              <a:t>label</a:t>
            </a:r>
            <a:r>
              <a:rPr lang="en-US" sz="2800" dirty="0" smtClean="0">
                <a:solidFill>
                  <a:schemeClr val="accent2">
                    <a:lumMod val="50000"/>
                  </a:schemeClr>
                </a:solidFill>
                <a:latin typeface="Times New Roman" pitchFamily="18" charset="0"/>
                <a:cs typeface="Times New Roman" pitchFamily="18" charset="0"/>
              </a:rPr>
              <a:t> when a status flag condition is </a:t>
            </a:r>
            <a:r>
              <a:rPr lang="en-US" sz="2800" b="1" dirty="0" smtClean="0">
                <a:solidFill>
                  <a:schemeClr val="accent2">
                    <a:lumMod val="50000"/>
                  </a:schemeClr>
                </a:solidFill>
                <a:latin typeface="Times New Roman" pitchFamily="18" charset="0"/>
                <a:cs typeface="Times New Roman" pitchFamily="18" charset="0"/>
              </a:rPr>
              <a:t>true.</a:t>
            </a:r>
          </a:p>
          <a:p>
            <a:pPr marL="342900" lvl="1" indent="-342900" algn="just">
              <a:spcBef>
                <a:spcPct val="20000"/>
              </a:spcBef>
              <a:buFont typeface="Arial" pitchFamily="34" charset="0"/>
              <a:buChar char="•"/>
              <a:defRPr/>
            </a:pPr>
            <a:endParaRPr lang="en-US" sz="2800" b="1"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If the flag condition is </a:t>
            </a:r>
            <a:r>
              <a:rPr lang="en-US" sz="2800" b="1" dirty="0" smtClean="0">
                <a:solidFill>
                  <a:schemeClr val="accent2">
                    <a:lumMod val="50000"/>
                  </a:schemeClr>
                </a:solidFill>
                <a:latin typeface="Times New Roman" pitchFamily="18" charset="0"/>
                <a:cs typeface="Times New Roman" pitchFamily="18" charset="0"/>
              </a:rPr>
              <a:t>false</a:t>
            </a:r>
            <a:r>
              <a:rPr lang="en-US" sz="2800" dirty="0" smtClean="0">
                <a:solidFill>
                  <a:schemeClr val="accent2">
                    <a:lumMod val="50000"/>
                  </a:schemeClr>
                </a:solidFill>
                <a:latin typeface="Times New Roman" pitchFamily="18" charset="0"/>
                <a:cs typeface="Times New Roman" pitchFamily="18" charset="0"/>
              </a:rPr>
              <a:t>, the instruction immediately following the conditional jump is executed.</a:t>
            </a:r>
            <a:endParaRPr lang="en-GB" sz="5400" dirty="0" smtClean="0">
              <a:solidFill>
                <a:schemeClr val="accent2">
                  <a:lumMod val="50000"/>
                </a:schemeClr>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p:cTn id="7"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Conditional Jump Instructions</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defRPr/>
            </a:pPr>
            <a:r>
              <a:rPr lang="en-US" sz="2800" dirty="0" smtClean="0">
                <a:solidFill>
                  <a:schemeClr val="accent2">
                    <a:lumMod val="50000"/>
                  </a:schemeClr>
                </a:solidFill>
                <a:latin typeface="Times New Roman" pitchFamily="18" charset="0"/>
                <a:cs typeface="Times New Roman" pitchFamily="18" charset="0"/>
              </a:rPr>
              <a:t>The following table shows the conditional Jump instructions.</a:t>
            </a:r>
          </a:p>
        </p:txBody>
      </p:sp>
      <p:graphicFrame>
        <p:nvGraphicFramePr>
          <p:cNvPr id="7" name="Table 6"/>
          <p:cNvGraphicFramePr>
            <a:graphicFrameLocks noGrp="1"/>
          </p:cNvGraphicFramePr>
          <p:nvPr/>
        </p:nvGraphicFramePr>
        <p:xfrm>
          <a:off x="1066800" y="2895600"/>
          <a:ext cx="7344816" cy="3810000"/>
        </p:xfrm>
        <a:graphic>
          <a:graphicData uri="http://schemas.openxmlformats.org/drawingml/2006/table">
            <a:tbl>
              <a:tblPr firstRow="1" bandRow="1">
                <a:tableStyleId>{69CF1AB2-1976-4502-BF36-3FF5EA218861}</a:tableStyleId>
              </a:tblPr>
              <a:tblGrid>
                <a:gridCol w="2448272"/>
                <a:gridCol w="2448272"/>
                <a:gridCol w="2448272"/>
              </a:tblGrid>
              <a:tr h="370840">
                <a:tc>
                  <a:txBody>
                    <a:bodyPr/>
                    <a:lstStyle/>
                    <a:p>
                      <a:pPr algn="ctr"/>
                      <a:r>
                        <a:rPr lang="en-US" sz="2400" dirty="0" smtClean="0"/>
                        <a:t>Relation</a:t>
                      </a:r>
                      <a:endParaRPr lang="en-US" sz="2400" b="1" dirty="0">
                        <a:solidFill>
                          <a:schemeClr val="bg1">
                            <a:lumMod val="95000"/>
                          </a:schemeClr>
                        </a:solidFill>
                        <a:latin typeface="Times New Roman" pitchFamily="18" charset="0"/>
                        <a:cs typeface="Times New Roman" pitchFamily="18" charset="0"/>
                      </a:endParaRPr>
                    </a:p>
                  </a:txBody>
                  <a:tcPr/>
                </a:tc>
                <a:tc>
                  <a:txBody>
                    <a:bodyPr/>
                    <a:lstStyle/>
                    <a:p>
                      <a:pPr algn="ctr"/>
                      <a:r>
                        <a:rPr lang="en-US" sz="2400" dirty="0" smtClean="0"/>
                        <a:t>For Unsigned Data</a:t>
                      </a:r>
                      <a:endParaRPr lang="en-US" sz="2400" b="1" dirty="0">
                        <a:solidFill>
                          <a:schemeClr val="bg1">
                            <a:lumMod val="95000"/>
                          </a:schemeClr>
                        </a:solidFill>
                        <a:latin typeface="Times New Roman" pitchFamily="18" charset="0"/>
                        <a:cs typeface="Times New Roman" pitchFamily="18" charset="0"/>
                      </a:endParaRPr>
                    </a:p>
                  </a:txBody>
                  <a:tcPr/>
                </a:tc>
                <a:tc>
                  <a:txBody>
                    <a:bodyPr/>
                    <a:lstStyle/>
                    <a:p>
                      <a:pPr algn="ctr"/>
                      <a:r>
                        <a:rPr lang="en-US" sz="2400" dirty="0" smtClean="0"/>
                        <a:t>For Signed Data</a:t>
                      </a:r>
                      <a:endParaRPr lang="en-US" sz="2400" b="1" dirty="0">
                        <a:solidFill>
                          <a:schemeClr val="bg1">
                            <a:lumMod val="95000"/>
                          </a:schemeClr>
                        </a:solidFill>
                        <a:latin typeface="Times New Roman" pitchFamily="18" charset="0"/>
                        <a:cs typeface="Times New Roman" pitchFamily="18" charset="0"/>
                      </a:endParaRPr>
                    </a:p>
                  </a:txBody>
                  <a:tcPr/>
                </a:tc>
              </a:tr>
              <a:tr h="370840">
                <a:tc>
                  <a:txBody>
                    <a:bodyPr/>
                    <a:lstStyle/>
                    <a:p>
                      <a:pPr algn="ctr"/>
                      <a:r>
                        <a:rPr lang="en-US" sz="2000" dirty="0" smtClean="0"/>
                        <a:t>Equal/Zero</a:t>
                      </a:r>
                      <a:endParaRPr lang="en-US" sz="2000" b="1" dirty="0">
                        <a:latin typeface="Times New Roman" pitchFamily="18" charset="0"/>
                        <a:cs typeface="Times New Roman" pitchFamily="18" charset="0"/>
                      </a:endParaRPr>
                    </a:p>
                  </a:txBody>
                  <a:tcPr/>
                </a:tc>
                <a:tc gridSpan="2">
                  <a:txBody>
                    <a:bodyPr/>
                    <a:lstStyle/>
                    <a:p>
                      <a:pPr algn="ctr"/>
                      <a:r>
                        <a:rPr lang="en-US" sz="2000" dirty="0" smtClean="0"/>
                        <a:t>JE/JZ</a:t>
                      </a:r>
                      <a:endParaRPr lang="en-US" sz="2000" b="1" dirty="0">
                        <a:latin typeface="Times New Roman" pitchFamily="18" charset="0"/>
                        <a:cs typeface="Times New Roman" pitchFamily="18" charset="0"/>
                      </a:endParaRPr>
                    </a:p>
                  </a:txBody>
                  <a:tcPr/>
                </a:tc>
                <a:tc hMerge="1">
                  <a:txBody>
                    <a:bodyPr/>
                    <a:lstStyle/>
                    <a:p>
                      <a:endParaRPr lang="en-US" dirty="0"/>
                    </a:p>
                  </a:txBody>
                  <a:tcPr/>
                </a:tc>
              </a:tr>
              <a:tr h="370840">
                <a:tc>
                  <a:txBody>
                    <a:bodyPr/>
                    <a:lstStyle/>
                    <a:p>
                      <a:pPr algn="ctr"/>
                      <a:r>
                        <a:rPr lang="en-US" sz="2000" dirty="0" smtClean="0"/>
                        <a:t>Not Equal/ Not Zero</a:t>
                      </a:r>
                      <a:endParaRPr lang="en-US" sz="2000" b="1" dirty="0">
                        <a:latin typeface="Times New Roman" pitchFamily="18" charset="0"/>
                        <a:cs typeface="Times New Roman" pitchFamily="18" charset="0"/>
                      </a:endParaRPr>
                    </a:p>
                  </a:txBody>
                  <a:tcPr/>
                </a:tc>
                <a:tc gridSpan="2">
                  <a:txBody>
                    <a:bodyPr/>
                    <a:lstStyle/>
                    <a:p>
                      <a:pPr algn="ctr"/>
                      <a:r>
                        <a:rPr lang="en-US" sz="2000" dirty="0" smtClean="0"/>
                        <a:t>JNE/ JNZ</a:t>
                      </a:r>
                      <a:endParaRPr lang="en-US" sz="2000" b="1" dirty="0">
                        <a:latin typeface="Times New Roman" pitchFamily="18" charset="0"/>
                        <a:cs typeface="Times New Roman" pitchFamily="18" charset="0"/>
                      </a:endParaRPr>
                    </a:p>
                  </a:txBody>
                  <a:tcPr/>
                </a:tc>
                <a:tc hMerge="1">
                  <a:txBody>
                    <a:bodyPr/>
                    <a:lstStyle/>
                    <a:p>
                      <a:endParaRPr lang="en-US" dirty="0"/>
                    </a:p>
                  </a:txBody>
                  <a:tcPr/>
                </a:tc>
              </a:tr>
              <a:tr h="370840">
                <a:tc>
                  <a:txBody>
                    <a:bodyPr/>
                    <a:lstStyle/>
                    <a:p>
                      <a:pPr algn="ctr"/>
                      <a:r>
                        <a:rPr lang="en-US" sz="2000" dirty="0" smtClean="0"/>
                        <a:t>Above/ Greater</a:t>
                      </a:r>
                      <a:endParaRPr lang="en-US" sz="2000" b="1" dirty="0">
                        <a:latin typeface="Times New Roman" pitchFamily="18" charset="0"/>
                        <a:cs typeface="Times New Roman" pitchFamily="18" charset="0"/>
                      </a:endParaRPr>
                    </a:p>
                  </a:txBody>
                  <a:tcPr/>
                </a:tc>
                <a:tc>
                  <a:txBody>
                    <a:bodyPr/>
                    <a:lstStyle/>
                    <a:p>
                      <a:pPr algn="ctr"/>
                      <a:r>
                        <a:rPr lang="en-US" sz="2000" kern="1200" baseline="0" dirty="0" smtClean="0"/>
                        <a:t>JA/JNBE</a:t>
                      </a:r>
                      <a:endParaRPr lang="en-US" sz="2000" b="1" dirty="0">
                        <a:latin typeface="Times New Roman" pitchFamily="18" charset="0"/>
                        <a:cs typeface="Times New Roman" pitchFamily="18" charset="0"/>
                      </a:endParaRPr>
                    </a:p>
                  </a:txBody>
                  <a:tcPr/>
                </a:tc>
                <a:tc>
                  <a:txBody>
                    <a:bodyPr/>
                    <a:lstStyle/>
                    <a:p>
                      <a:pPr algn="ctr"/>
                      <a:r>
                        <a:rPr lang="en-US" sz="2000" kern="1200" baseline="0" dirty="0" smtClean="0"/>
                        <a:t>JG/JNLE</a:t>
                      </a:r>
                      <a:endParaRPr lang="en-US" sz="2000" b="1" dirty="0">
                        <a:latin typeface="Times New Roman" pitchFamily="18" charset="0"/>
                        <a:cs typeface="Times New Roman" pitchFamily="18" charset="0"/>
                      </a:endParaRPr>
                    </a:p>
                  </a:txBody>
                  <a:tcPr/>
                </a:tc>
              </a:tr>
              <a:tr h="370840">
                <a:tc>
                  <a:txBody>
                    <a:bodyPr/>
                    <a:lstStyle/>
                    <a:p>
                      <a:pPr algn="ctr"/>
                      <a:r>
                        <a:rPr lang="en-US" sz="2000" dirty="0" smtClean="0"/>
                        <a:t>Above or Equal/</a:t>
                      </a:r>
                    </a:p>
                    <a:p>
                      <a:pPr algn="ctr"/>
                      <a:r>
                        <a:rPr lang="en-US" sz="2000" dirty="0" smtClean="0"/>
                        <a:t>Greater or Equal</a:t>
                      </a:r>
                      <a:endParaRPr lang="en-US" sz="2000" b="1" dirty="0">
                        <a:latin typeface="Times New Roman" pitchFamily="18" charset="0"/>
                        <a:cs typeface="Times New Roman" pitchFamily="18" charset="0"/>
                      </a:endParaRPr>
                    </a:p>
                  </a:txBody>
                  <a:tcPr/>
                </a:tc>
                <a:tc>
                  <a:txBody>
                    <a:bodyPr/>
                    <a:lstStyle/>
                    <a:p>
                      <a:pPr algn="ctr"/>
                      <a:r>
                        <a:rPr lang="en-US" sz="2000" kern="1200" baseline="0" dirty="0" smtClean="0"/>
                        <a:t>JAE/JNB</a:t>
                      </a:r>
                      <a:endParaRPr lang="en-US" sz="2000" b="1" dirty="0">
                        <a:latin typeface="Times New Roman" pitchFamily="18" charset="0"/>
                        <a:cs typeface="Times New Roman" pitchFamily="18" charset="0"/>
                      </a:endParaRPr>
                    </a:p>
                  </a:txBody>
                  <a:tcPr/>
                </a:tc>
                <a:tc>
                  <a:txBody>
                    <a:bodyPr/>
                    <a:lstStyle/>
                    <a:p>
                      <a:pPr algn="ctr"/>
                      <a:r>
                        <a:rPr lang="en-US" sz="2000" kern="1200" baseline="0" dirty="0" smtClean="0"/>
                        <a:t>JGE/JNL</a:t>
                      </a:r>
                      <a:endParaRPr lang="en-US" sz="2000" b="1" dirty="0">
                        <a:latin typeface="Times New Roman" pitchFamily="18" charset="0"/>
                        <a:cs typeface="Times New Roman" pitchFamily="18" charset="0"/>
                      </a:endParaRPr>
                    </a:p>
                  </a:txBody>
                  <a:tcPr/>
                </a:tc>
              </a:tr>
              <a:tr h="370840">
                <a:tc>
                  <a:txBody>
                    <a:bodyPr/>
                    <a:lstStyle/>
                    <a:p>
                      <a:pPr algn="ctr"/>
                      <a:r>
                        <a:rPr lang="en-US" sz="2000" dirty="0" smtClean="0"/>
                        <a:t>Below/</a:t>
                      </a:r>
                      <a:r>
                        <a:rPr lang="en-US" sz="2000" baseline="0" dirty="0" smtClean="0"/>
                        <a:t> Less</a:t>
                      </a:r>
                      <a:endParaRPr lang="en-US" sz="2000" b="1" dirty="0">
                        <a:latin typeface="Times New Roman" pitchFamily="18" charset="0"/>
                        <a:cs typeface="Times New Roman" pitchFamily="18" charset="0"/>
                      </a:endParaRPr>
                    </a:p>
                  </a:txBody>
                  <a:tcPr/>
                </a:tc>
                <a:tc>
                  <a:txBody>
                    <a:bodyPr/>
                    <a:lstStyle/>
                    <a:p>
                      <a:pPr algn="ctr"/>
                      <a:r>
                        <a:rPr lang="en-US" sz="2000" kern="1200" baseline="0" dirty="0" smtClean="0"/>
                        <a:t>JB/JNAE</a:t>
                      </a:r>
                      <a:endParaRPr lang="en-US" sz="2000" b="1" dirty="0">
                        <a:latin typeface="Times New Roman" pitchFamily="18" charset="0"/>
                        <a:cs typeface="Times New Roman" pitchFamily="18" charset="0"/>
                      </a:endParaRPr>
                    </a:p>
                  </a:txBody>
                  <a:tcPr/>
                </a:tc>
                <a:tc>
                  <a:txBody>
                    <a:bodyPr/>
                    <a:lstStyle/>
                    <a:p>
                      <a:pPr algn="ctr"/>
                      <a:r>
                        <a:rPr lang="en-US" sz="2000" kern="1200" baseline="0" dirty="0" smtClean="0"/>
                        <a:t>JL/JNGE</a:t>
                      </a:r>
                      <a:endParaRPr lang="en-US" sz="2000" b="1" dirty="0">
                        <a:latin typeface="Times New Roman" pitchFamily="18" charset="0"/>
                        <a:cs typeface="Times New Roman" pitchFamily="18" charset="0"/>
                      </a:endParaRPr>
                    </a:p>
                  </a:txBody>
                  <a:tcPr/>
                </a:tc>
              </a:tr>
              <a:tr h="370840">
                <a:tc>
                  <a:txBody>
                    <a:bodyPr/>
                    <a:lstStyle/>
                    <a:p>
                      <a:pPr algn="ctr"/>
                      <a:r>
                        <a:rPr lang="en-US" sz="2000" dirty="0" smtClean="0"/>
                        <a:t>Below or Equal/</a:t>
                      </a:r>
                    </a:p>
                    <a:p>
                      <a:pPr algn="ctr"/>
                      <a:r>
                        <a:rPr lang="en-US" sz="2000" dirty="0" smtClean="0"/>
                        <a:t>Less</a:t>
                      </a:r>
                      <a:r>
                        <a:rPr lang="en-US" sz="2000" baseline="0" dirty="0" smtClean="0"/>
                        <a:t> or Equal</a:t>
                      </a:r>
                      <a:endParaRPr lang="en-US" sz="2000" b="1" dirty="0">
                        <a:latin typeface="Times New Roman" pitchFamily="18" charset="0"/>
                        <a:cs typeface="Times New Roman" pitchFamily="18" charset="0"/>
                      </a:endParaRPr>
                    </a:p>
                  </a:txBody>
                  <a:tcPr/>
                </a:tc>
                <a:tc>
                  <a:txBody>
                    <a:bodyPr/>
                    <a:lstStyle/>
                    <a:p>
                      <a:pPr algn="ctr"/>
                      <a:r>
                        <a:rPr lang="en-US" sz="2000" kern="1200" baseline="0" dirty="0" smtClean="0"/>
                        <a:t>JBE/JNA</a:t>
                      </a:r>
                      <a:endParaRPr lang="en-US" sz="2000" b="1" dirty="0">
                        <a:latin typeface="Times New Roman" pitchFamily="18" charset="0"/>
                        <a:cs typeface="Times New Roman" pitchFamily="18" charset="0"/>
                      </a:endParaRPr>
                    </a:p>
                  </a:txBody>
                  <a:tcPr/>
                </a:tc>
                <a:tc>
                  <a:txBody>
                    <a:bodyPr/>
                    <a:lstStyle/>
                    <a:p>
                      <a:pPr algn="ctr"/>
                      <a:r>
                        <a:rPr lang="en-US" sz="2000" kern="1200" baseline="0" dirty="0" smtClean="0"/>
                        <a:t>JLE/JNG</a:t>
                      </a:r>
                      <a:endParaRPr lang="en-US" sz="2000" b="1" dirty="0">
                        <a:latin typeface="Times New Roman" pitchFamily="18" charset="0"/>
                        <a:cs typeface="Times New Roman" pitchFamily="18" charset="0"/>
                      </a:endParaRPr>
                    </a:p>
                  </a:txBody>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childTnLst>
                                </p:cTn>
                              </p:par>
                              <p:par>
                                <p:cTn id="9" presetID="53" presetClass="entr" presetSubtype="0" fill="hold"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ppt_w</p:attrName>
                                        </p:attrNameLst>
                                      </p:cBhvr>
                                      <p:tavLst>
                                        <p:tav tm="0">
                                          <p:val>
                                            <p:fltVal val="0"/>
                                          </p:val>
                                        </p:tav>
                                        <p:tav tm="100000">
                                          <p:val>
                                            <p:strVal val="#ppt_w"/>
                                          </p:val>
                                        </p:tav>
                                      </p:tavLst>
                                    </p:anim>
                                    <p:anim calcmode="lin" valueType="num">
                                      <p:cBhvr>
                                        <p:cTn id="12" dur="500" fill="hold"/>
                                        <p:tgtEl>
                                          <p:spTgt spid="7"/>
                                        </p:tgtEl>
                                        <p:attrNameLst>
                                          <p:attrName>ppt_h</p:attrName>
                                        </p:attrNameLst>
                                      </p:cBhvr>
                                      <p:tavLst>
                                        <p:tav tm="0">
                                          <p:val>
                                            <p:fltVal val="0"/>
                                          </p:val>
                                        </p:tav>
                                        <p:tav tm="100000">
                                          <p:val>
                                            <p:strVal val="#ppt_h"/>
                                          </p:val>
                                        </p:tav>
                                      </p:tavLst>
                                    </p:anim>
                                    <p:animEffect transition="in" filter="fade">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Hands 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Write an Assembly code that takes two </a:t>
            </a:r>
            <a:r>
              <a:rPr lang="en-US" sz="2800" b="1" dirty="0" smtClean="0">
                <a:solidFill>
                  <a:schemeClr val="accent2">
                    <a:lumMod val="50000"/>
                  </a:schemeClr>
                </a:solidFill>
                <a:latin typeface="Times New Roman" pitchFamily="18" charset="0"/>
                <a:cs typeface="Times New Roman" pitchFamily="18" charset="0"/>
              </a:rPr>
              <a:t>unsigned</a:t>
            </a:r>
            <a:r>
              <a:rPr lang="en-US" sz="2800" dirty="0" smtClean="0">
                <a:solidFill>
                  <a:schemeClr val="accent2">
                    <a:lumMod val="50000"/>
                  </a:schemeClr>
                </a:solidFill>
                <a:latin typeface="Times New Roman" pitchFamily="18" charset="0"/>
                <a:cs typeface="Times New Roman" pitchFamily="18" charset="0"/>
              </a:rPr>
              <a:t> integers </a:t>
            </a:r>
            <a:r>
              <a:rPr lang="en-US" sz="2800" b="1" dirty="0" smtClean="0">
                <a:solidFill>
                  <a:schemeClr val="accent2">
                    <a:lumMod val="50000"/>
                  </a:schemeClr>
                </a:solidFill>
                <a:latin typeface="Times New Roman" pitchFamily="18" charset="0"/>
                <a:cs typeface="Times New Roman" pitchFamily="18" charset="0"/>
              </a:rPr>
              <a:t>X</a:t>
            </a:r>
            <a:r>
              <a:rPr lang="en-US" sz="2800" dirty="0" smtClean="0">
                <a:solidFill>
                  <a:schemeClr val="accent2">
                    <a:lumMod val="50000"/>
                  </a:schemeClr>
                </a:solidFill>
                <a:latin typeface="Times New Roman" pitchFamily="18" charset="0"/>
                <a:cs typeface="Times New Roman" pitchFamily="18" charset="0"/>
              </a:rPr>
              <a:t> &amp; </a:t>
            </a:r>
            <a:r>
              <a:rPr lang="en-US" sz="2800" b="1" dirty="0" smtClean="0">
                <a:solidFill>
                  <a:schemeClr val="accent2">
                    <a:lumMod val="50000"/>
                  </a:schemeClr>
                </a:solidFill>
                <a:latin typeface="Times New Roman" pitchFamily="18" charset="0"/>
                <a:cs typeface="Times New Roman" pitchFamily="18" charset="0"/>
              </a:rPr>
              <a:t>Y</a:t>
            </a:r>
            <a:r>
              <a:rPr lang="en-US" sz="2800" dirty="0" smtClean="0">
                <a:solidFill>
                  <a:schemeClr val="accent2">
                    <a:lumMod val="50000"/>
                  </a:schemeClr>
                </a:solidFill>
                <a:latin typeface="Times New Roman" pitchFamily="18" charset="0"/>
                <a:cs typeface="Times New Roman" pitchFamily="18" charset="0"/>
              </a:rPr>
              <a:t> from the user and prints the relation between those integers:</a:t>
            </a:r>
          </a:p>
          <a:p>
            <a:pPr marL="800100" lvl="2"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X is </a:t>
            </a:r>
            <a:r>
              <a:rPr lang="en-US" sz="2800" b="1" dirty="0" smtClean="0">
                <a:solidFill>
                  <a:schemeClr val="accent2">
                    <a:lumMod val="50000"/>
                  </a:schemeClr>
                </a:solidFill>
                <a:latin typeface="Times New Roman" pitchFamily="18" charset="0"/>
                <a:cs typeface="Times New Roman" pitchFamily="18" charset="0"/>
              </a:rPr>
              <a:t>Above</a:t>
            </a:r>
            <a:r>
              <a:rPr lang="en-US" sz="2800" dirty="0" smtClean="0">
                <a:solidFill>
                  <a:schemeClr val="accent2">
                    <a:lumMod val="50000"/>
                  </a:schemeClr>
                </a:solidFill>
                <a:latin typeface="Times New Roman" pitchFamily="18" charset="0"/>
                <a:cs typeface="Times New Roman" pitchFamily="18" charset="0"/>
              </a:rPr>
              <a:t> Y</a:t>
            </a:r>
          </a:p>
          <a:p>
            <a:pPr marL="800100" lvl="2"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X is </a:t>
            </a:r>
            <a:r>
              <a:rPr lang="en-US" sz="2800" b="1" dirty="0" smtClean="0">
                <a:solidFill>
                  <a:schemeClr val="accent2">
                    <a:lumMod val="50000"/>
                  </a:schemeClr>
                </a:solidFill>
                <a:latin typeface="Times New Roman" pitchFamily="18" charset="0"/>
                <a:cs typeface="Times New Roman" pitchFamily="18" charset="0"/>
              </a:rPr>
              <a:t>Below</a:t>
            </a:r>
            <a:r>
              <a:rPr lang="en-US" sz="2800" dirty="0" smtClean="0">
                <a:solidFill>
                  <a:schemeClr val="accent2">
                    <a:lumMod val="50000"/>
                  </a:schemeClr>
                </a:solidFill>
                <a:latin typeface="Times New Roman" pitchFamily="18" charset="0"/>
                <a:cs typeface="Times New Roman" pitchFamily="18" charset="0"/>
              </a:rPr>
              <a:t> Y</a:t>
            </a:r>
          </a:p>
          <a:p>
            <a:pPr marL="800100" lvl="2"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X is </a:t>
            </a:r>
            <a:r>
              <a:rPr lang="en-US" sz="2800" b="1" dirty="0" smtClean="0">
                <a:solidFill>
                  <a:schemeClr val="accent2">
                    <a:lumMod val="50000"/>
                  </a:schemeClr>
                </a:solidFill>
                <a:latin typeface="Times New Roman" pitchFamily="18" charset="0"/>
                <a:cs typeface="Times New Roman" pitchFamily="18" charset="0"/>
              </a:rPr>
              <a:t>Equal</a:t>
            </a:r>
            <a:r>
              <a:rPr lang="en-US" sz="2800" dirty="0" smtClean="0">
                <a:solidFill>
                  <a:schemeClr val="accent2">
                    <a:lumMod val="50000"/>
                  </a:schemeClr>
                </a:solidFill>
                <a:latin typeface="Times New Roman" pitchFamily="18" charset="0"/>
                <a:cs typeface="Times New Roman" pitchFamily="18" charset="0"/>
              </a:rPr>
              <a:t>  Y</a:t>
            </a:r>
            <a:endParaRPr lang="en-GB" sz="8000" dirty="0" smtClean="0">
              <a:solidFill>
                <a:schemeClr val="accent2">
                  <a:lumMod val="50000"/>
                </a:schemeClr>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p:cTn id="7"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6">
                                            <p:txEl>
                                              <p:pRg st="1" end="1"/>
                                            </p:txEl>
                                          </p:spTgt>
                                        </p:tgtEl>
                                      </p:cBhvr>
                                    </p:animEffect>
                                  </p:childTnLst>
                                </p:cTn>
                              </p:par>
                              <p:par>
                                <p:cTn id="10" presetID="53" presetClass="entr" presetSubtype="0" fill="hold" nodeType="with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 calcmode="lin" valueType="num">
                                      <p:cBhvr>
                                        <p:cTn id="12"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13"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14" dur="500"/>
                                        <p:tgtEl>
                                          <p:spTgt spid="6">
                                            <p:txEl>
                                              <p:pRg st="2" end="2"/>
                                            </p:txEl>
                                          </p:spTgt>
                                        </p:tgtEl>
                                      </p:cBhvr>
                                    </p:animEffect>
                                  </p:childTnLst>
                                </p:cTn>
                              </p:par>
                              <p:par>
                                <p:cTn id="15" presetID="53" presetClass="entr" presetSubtype="0" fill="hold" nodeType="withEffect">
                                  <p:stCondLst>
                                    <p:cond delay="0"/>
                                  </p:stCondLst>
                                  <p:childTnLst>
                                    <p:set>
                                      <p:cBhvr>
                                        <p:cTn id="16" dur="1" fill="hold">
                                          <p:stCondLst>
                                            <p:cond delay="0"/>
                                          </p:stCondLst>
                                        </p:cTn>
                                        <p:tgtEl>
                                          <p:spTgt spid="6">
                                            <p:txEl>
                                              <p:pRg st="3" end="3"/>
                                            </p:txEl>
                                          </p:spTgt>
                                        </p:tgtEl>
                                        <p:attrNameLst>
                                          <p:attrName>style.visibility</p:attrName>
                                        </p:attrNameLst>
                                      </p:cBhvr>
                                      <p:to>
                                        <p:strVal val="visible"/>
                                      </p:to>
                                    </p:set>
                                    <p:anim calcmode="lin" valueType="num">
                                      <p:cBhvr>
                                        <p:cTn id="17"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18" dur="500" fill="hold"/>
                                        <p:tgtEl>
                                          <p:spTgt spid="6">
                                            <p:txEl>
                                              <p:pRg st="3" end="3"/>
                                            </p:txEl>
                                          </p:spTgt>
                                        </p:tgtEl>
                                        <p:attrNameLst>
                                          <p:attrName>ppt_h</p:attrName>
                                        </p:attrNameLst>
                                      </p:cBhvr>
                                      <p:tavLst>
                                        <p:tav tm="0">
                                          <p:val>
                                            <p:fltVal val="0"/>
                                          </p:val>
                                        </p:tav>
                                        <p:tav tm="100000">
                                          <p:val>
                                            <p:strVal val="#ppt_h"/>
                                          </p:val>
                                        </p:tav>
                                      </p:tavLst>
                                    </p:anim>
                                    <p:animEffect transition="in" filter="fade">
                                      <p:cBhvr>
                                        <p:cTn id="19"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492896"/>
            <a:ext cx="8458200" cy="175432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5400" b="1" dirty="0" smtClean="0">
                <a:ln w="11430"/>
                <a:latin typeface="Times New Roman" pitchFamily="18" charset="0"/>
                <a:cs typeface="Times New Roman" pitchFamily="18" charset="0"/>
              </a:rPr>
              <a:t>Data-Related Operators and Directives</a:t>
            </a:r>
            <a:endParaRPr lang="en-US" sz="5400" b="1" cap="none" spc="0" dirty="0">
              <a:ln w="1143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endParaRPr lang="en-GB" sz="5400" dirty="0" smtClean="0">
              <a:solidFill>
                <a:schemeClr val="accent2">
                  <a:lumMod val="50000"/>
                </a:schemeClr>
              </a:solidFill>
              <a:latin typeface="Times New Roman" pitchFamily="18" charset="0"/>
              <a:cs typeface="Times New Roman" pitchFamily="18" charset="0"/>
            </a:endParaRPr>
          </a:p>
        </p:txBody>
      </p:sp>
      <p:sp>
        <p:nvSpPr>
          <p:cNvPr id="9" name="Rounded Rectangle 8"/>
          <p:cNvSpPr/>
          <p:nvPr/>
        </p:nvSpPr>
        <p:spPr>
          <a:xfrm>
            <a:off x="-36512" y="0"/>
            <a:ext cx="4824536" cy="6813376"/>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r>
              <a:rPr lang="en-US" sz="2200" b="1" dirty="0" smtClean="0">
                <a:solidFill>
                  <a:srgbClr val="800080"/>
                </a:solidFill>
                <a:latin typeface="Times New Roman" pitchFamily="18" charset="0"/>
                <a:cs typeface="Times New Roman" pitchFamily="18" charset="0"/>
              </a:rPr>
              <a:t>INCLUDE Irvine32.inc</a:t>
            </a:r>
          </a:p>
          <a:p>
            <a:endParaRPr lang="en-US" sz="2200" b="1" dirty="0" smtClean="0">
              <a:solidFill>
                <a:srgbClr val="800080"/>
              </a:solidFill>
              <a:latin typeface="Times New Roman" pitchFamily="18" charset="0"/>
              <a:cs typeface="Times New Roman" pitchFamily="18" charset="0"/>
            </a:endParaRPr>
          </a:p>
          <a:p>
            <a:r>
              <a:rPr lang="en-US" sz="2200" b="1" dirty="0" smtClean="0">
                <a:solidFill>
                  <a:srgbClr val="800080"/>
                </a:solidFill>
                <a:latin typeface="Times New Roman" pitchFamily="18" charset="0"/>
                <a:cs typeface="Times New Roman" pitchFamily="18" charset="0"/>
              </a:rPr>
              <a:t>.data</a:t>
            </a:r>
          </a:p>
          <a:p>
            <a:r>
              <a:rPr lang="en-US" sz="2200" b="1" dirty="0" err="1" smtClean="0">
                <a:solidFill>
                  <a:schemeClr val="tx1"/>
                </a:solidFill>
                <a:latin typeface="Times New Roman" pitchFamily="18" charset="0"/>
                <a:cs typeface="Times New Roman" pitchFamily="18" charset="0"/>
              </a:rPr>
              <a:t>strAbove</a:t>
            </a:r>
            <a:r>
              <a:rPr lang="en-US" sz="2200" b="1" dirty="0" smtClean="0">
                <a:solidFill>
                  <a:schemeClr val="tx1"/>
                </a:solidFill>
                <a:latin typeface="Times New Roman" pitchFamily="18" charset="0"/>
                <a:cs typeface="Times New Roman" pitchFamily="18" charset="0"/>
              </a:rPr>
              <a:t>  </a:t>
            </a:r>
            <a:r>
              <a:rPr lang="en-US" sz="2200" b="1" dirty="0" smtClean="0">
                <a:solidFill>
                  <a:srgbClr val="800080"/>
                </a:solidFill>
                <a:latin typeface="Times New Roman" pitchFamily="18" charset="0"/>
                <a:cs typeface="Times New Roman" pitchFamily="18" charset="0"/>
              </a:rPr>
              <a:t>byte </a:t>
            </a:r>
            <a:r>
              <a:rPr lang="en-US" sz="2200" b="1" dirty="0" smtClean="0">
                <a:solidFill>
                  <a:srgbClr val="FF0000"/>
                </a:solidFill>
                <a:latin typeface="Times New Roman" pitchFamily="18" charset="0"/>
                <a:cs typeface="Times New Roman" pitchFamily="18" charset="0"/>
              </a:rPr>
              <a:t>"X is above Y", </a:t>
            </a:r>
            <a:r>
              <a:rPr lang="en-US" sz="2200" b="1" dirty="0" smtClean="0">
                <a:solidFill>
                  <a:srgbClr val="000080"/>
                </a:solidFill>
                <a:latin typeface="Times New Roman" pitchFamily="18" charset="0"/>
                <a:cs typeface="Times New Roman" pitchFamily="18" charset="0"/>
              </a:rPr>
              <a:t>0</a:t>
            </a:r>
          </a:p>
          <a:p>
            <a:r>
              <a:rPr lang="en-US" sz="2200" b="1" dirty="0" err="1" smtClean="0">
                <a:solidFill>
                  <a:schemeClr val="tx1"/>
                </a:solidFill>
                <a:latin typeface="Times New Roman" pitchFamily="18" charset="0"/>
                <a:cs typeface="Times New Roman" pitchFamily="18" charset="0"/>
              </a:rPr>
              <a:t>strBelow</a:t>
            </a:r>
            <a:r>
              <a:rPr lang="en-US" sz="2200" b="1" dirty="0" smtClean="0">
                <a:solidFill>
                  <a:srgbClr val="000080"/>
                </a:solidFill>
                <a:latin typeface="Times New Roman" pitchFamily="18" charset="0"/>
                <a:cs typeface="Times New Roman" pitchFamily="18" charset="0"/>
              </a:rPr>
              <a:t>  </a:t>
            </a:r>
            <a:r>
              <a:rPr lang="en-US" sz="2200" b="1" dirty="0" smtClean="0">
                <a:solidFill>
                  <a:srgbClr val="800080"/>
                </a:solidFill>
                <a:latin typeface="Times New Roman" pitchFamily="18" charset="0"/>
                <a:cs typeface="Times New Roman" pitchFamily="18" charset="0"/>
              </a:rPr>
              <a:t>byte </a:t>
            </a:r>
            <a:r>
              <a:rPr lang="en-US" sz="2200" b="1" dirty="0" smtClean="0">
                <a:solidFill>
                  <a:srgbClr val="FF0000"/>
                </a:solidFill>
                <a:latin typeface="Times New Roman" pitchFamily="18" charset="0"/>
                <a:cs typeface="Times New Roman" pitchFamily="18" charset="0"/>
              </a:rPr>
              <a:t>"X is below Y",  </a:t>
            </a:r>
            <a:r>
              <a:rPr lang="en-US" sz="2200" b="1" dirty="0" smtClean="0">
                <a:solidFill>
                  <a:srgbClr val="000080"/>
                </a:solidFill>
                <a:latin typeface="Times New Roman" pitchFamily="18" charset="0"/>
                <a:cs typeface="Times New Roman" pitchFamily="18" charset="0"/>
              </a:rPr>
              <a:t>0</a:t>
            </a:r>
          </a:p>
          <a:p>
            <a:r>
              <a:rPr lang="en-US" sz="2200" b="1" dirty="0" err="1" smtClean="0">
                <a:solidFill>
                  <a:schemeClr val="tx1"/>
                </a:solidFill>
                <a:latin typeface="Times New Roman" pitchFamily="18" charset="0"/>
                <a:cs typeface="Times New Roman" pitchFamily="18" charset="0"/>
              </a:rPr>
              <a:t>strEqual</a:t>
            </a:r>
            <a:r>
              <a:rPr lang="en-US" sz="2200" b="1" dirty="0" smtClean="0">
                <a:solidFill>
                  <a:srgbClr val="000080"/>
                </a:solidFill>
                <a:latin typeface="Times New Roman" pitchFamily="18" charset="0"/>
                <a:cs typeface="Times New Roman" pitchFamily="18" charset="0"/>
              </a:rPr>
              <a:t>  </a:t>
            </a:r>
            <a:r>
              <a:rPr lang="en-US" sz="2200" b="1" dirty="0" smtClean="0">
                <a:solidFill>
                  <a:srgbClr val="800080"/>
                </a:solidFill>
                <a:latin typeface="Times New Roman" pitchFamily="18" charset="0"/>
                <a:cs typeface="Times New Roman" pitchFamily="18" charset="0"/>
              </a:rPr>
              <a:t>byte </a:t>
            </a:r>
            <a:r>
              <a:rPr lang="en-US" sz="2200" b="1" dirty="0" smtClean="0">
                <a:solidFill>
                  <a:srgbClr val="FF0000"/>
                </a:solidFill>
                <a:latin typeface="Times New Roman" pitchFamily="18" charset="0"/>
                <a:cs typeface="Times New Roman" pitchFamily="18" charset="0"/>
              </a:rPr>
              <a:t>"X is equal Y",   </a:t>
            </a:r>
            <a:r>
              <a:rPr lang="en-US" sz="2200" b="1" dirty="0" smtClean="0">
                <a:solidFill>
                  <a:srgbClr val="000080"/>
                </a:solidFill>
                <a:latin typeface="Times New Roman" pitchFamily="18" charset="0"/>
                <a:cs typeface="Times New Roman" pitchFamily="18" charset="0"/>
              </a:rPr>
              <a:t>0</a:t>
            </a:r>
          </a:p>
          <a:p>
            <a:r>
              <a:rPr lang="en-US" sz="2200" b="1" dirty="0" err="1" smtClean="0">
                <a:solidFill>
                  <a:schemeClr val="tx1"/>
                </a:solidFill>
                <a:latin typeface="Times New Roman" pitchFamily="18" charset="0"/>
                <a:cs typeface="Times New Roman" pitchFamily="18" charset="0"/>
              </a:rPr>
              <a:t>x</a:t>
            </a:r>
            <a:r>
              <a:rPr lang="en-US" sz="2200" b="1" dirty="0" smtClean="0">
                <a:solidFill>
                  <a:srgbClr val="800080"/>
                </a:solidFill>
                <a:latin typeface="Times New Roman" pitchFamily="18" charset="0"/>
                <a:cs typeface="Times New Roman" pitchFamily="18" charset="0"/>
              </a:rPr>
              <a:t> </a:t>
            </a:r>
            <a:r>
              <a:rPr lang="en-US" sz="2200" b="1" dirty="0" err="1" smtClean="0">
                <a:solidFill>
                  <a:srgbClr val="800080"/>
                </a:solidFill>
                <a:latin typeface="Times New Roman" pitchFamily="18" charset="0"/>
                <a:cs typeface="Times New Roman" pitchFamily="18" charset="0"/>
              </a:rPr>
              <a:t>dword</a:t>
            </a:r>
            <a:r>
              <a:rPr lang="en-US" sz="2200" b="1" dirty="0" smtClean="0">
                <a:solidFill>
                  <a:srgbClr val="800080"/>
                </a:solidFill>
                <a:latin typeface="Times New Roman" pitchFamily="18" charset="0"/>
                <a:cs typeface="Times New Roman" pitchFamily="18" charset="0"/>
              </a:rPr>
              <a:t> ?</a:t>
            </a:r>
          </a:p>
          <a:p>
            <a:r>
              <a:rPr lang="en-US" sz="2200" b="1" dirty="0" smtClean="0">
                <a:solidFill>
                  <a:schemeClr val="tx1"/>
                </a:solidFill>
                <a:latin typeface="Times New Roman" pitchFamily="18" charset="0"/>
                <a:cs typeface="Times New Roman" pitchFamily="18" charset="0"/>
              </a:rPr>
              <a:t>y</a:t>
            </a:r>
            <a:r>
              <a:rPr lang="en-US" sz="2200" b="1" dirty="0" smtClean="0">
                <a:solidFill>
                  <a:srgbClr val="800080"/>
                </a:solidFill>
                <a:latin typeface="Times New Roman" pitchFamily="18" charset="0"/>
                <a:cs typeface="Times New Roman" pitchFamily="18" charset="0"/>
              </a:rPr>
              <a:t> </a:t>
            </a:r>
            <a:r>
              <a:rPr lang="en-US" sz="2200" b="1" dirty="0" err="1" smtClean="0">
                <a:solidFill>
                  <a:srgbClr val="800080"/>
                </a:solidFill>
                <a:latin typeface="Times New Roman" pitchFamily="18" charset="0"/>
                <a:cs typeface="Times New Roman" pitchFamily="18" charset="0"/>
              </a:rPr>
              <a:t>dword</a:t>
            </a:r>
            <a:r>
              <a:rPr lang="en-US" sz="2200" b="1" dirty="0" smtClean="0">
                <a:solidFill>
                  <a:srgbClr val="800080"/>
                </a:solidFill>
                <a:latin typeface="Times New Roman" pitchFamily="18" charset="0"/>
                <a:cs typeface="Times New Roman" pitchFamily="18" charset="0"/>
              </a:rPr>
              <a:t> ?</a:t>
            </a:r>
          </a:p>
          <a:p>
            <a:endParaRPr lang="en-US" sz="2200" b="1" dirty="0" smtClean="0">
              <a:solidFill>
                <a:srgbClr val="800080"/>
              </a:solidFill>
              <a:latin typeface="Times New Roman" pitchFamily="18" charset="0"/>
              <a:cs typeface="Times New Roman" pitchFamily="18" charset="0"/>
            </a:endParaRPr>
          </a:p>
          <a:p>
            <a:r>
              <a:rPr lang="en-US" sz="2200" b="1" dirty="0" smtClean="0">
                <a:solidFill>
                  <a:srgbClr val="800080"/>
                </a:solidFill>
                <a:latin typeface="Times New Roman" pitchFamily="18" charset="0"/>
                <a:cs typeface="Times New Roman" pitchFamily="18" charset="0"/>
              </a:rPr>
              <a:t>.code</a:t>
            </a:r>
          </a:p>
          <a:p>
            <a:r>
              <a:rPr lang="en-US" sz="2200" b="1" dirty="0" smtClean="0">
                <a:solidFill>
                  <a:srgbClr val="800080"/>
                </a:solidFill>
                <a:latin typeface="Times New Roman" pitchFamily="18" charset="0"/>
                <a:cs typeface="Times New Roman" pitchFamily="18" charset="0"/>
              </a:rPr>
              <a:t>main PROC</a:t>
            </a:r>
          </a:p>
          <a:p>
            <a:r>
              <a:rPr lang="en-US" sz="2200" b="1" dirty="0" smtClean="0">
                <a:solidFill>
                  <a:srgbClr val="0000FF"/>
                </a:solidFill>
                <a:latin typeface="Times New Roman" pitchFamily="18" charset="0"/>
                <a:cs typeface="Times New Roman" pitchFamily="18" charset="0"/>
              </a:rPr>
              <a:t>call </a:t>
            </a:r>
            <a:r>
              <a:rPr lang="en-US" sz="2200" b="1" dirty="0" err="1" smtClean="0">
                <a:solidFill>
                  <a:schemeClr val="tx1"/>
                </a:solidFill>
                <a:latin typeface="Times New Roman" pitchFamily="18" charset="0"/>
                <a:cs typeface="Times New Roman" pitchFamily="18" charset="0"/>
              </a:rPr>
              <a:t>ReadDec</a:t>
            </a:r>
            <a:r>
              <a:rPr lang="en-US" sz="2200" b="1" dirty="0" smtClean="0">
                <a:solidFill>
                  <a:schemeClr val="tx1"/>
                </a:solidFill>
                <a:latin typeface="Times New Roman" pitchFamily="18" charset="0"/>
                <a:cs typeface="Times New Roman" pitchFamily="18" charset="0"/>
              </a:rPr>
              <a:t> </a:t>
            </a:r>
          </a:p>
          <a:p>
            <a:r>
              <a:rPr lang="en-US" sz="2200" b="1" dirty="0" err="1" smtClean="0">
                <a:solidFill>
                  <a:srgbClr val="0000FF"/>
                </a:solidFill>
                <a:latin typeface="Times New Roman" pitchFamily="18" charset="0"/>
                <a:cs typeface="Times New Roman" pitchFamily="18" charset="0"/>
              </a:rPr>
              <a:t>mov</a:t>
            </a:r>
            <a:r>
              <a:rPr lang="en-US" sz="2200" b="1" dirty="0" smtClean="0">
                <a:solidFill>
                  <a:schemeClr val="tx1"/>
                </a:solidFill>
                <a:latin typeface="Times New Roman" pitchFamily="18" charset="0"/>
                <a:cs typeface="Times New Roman" pitchFamily="18" charset="0"/>
              </a:rPr>
              <a:t> x</a:t>
            </a:r>
            <a:r>
              <a:rPr lang="en-US" sz="2200" b="1" dirty="0" smtClean="0">
                <a:solidFill>
                  <a:srgbClr val="0000FF"/>
                </a:solidFill>
                <a:latin typeface="Times New Roman" pitchFamily="18" charset="0"/>
                <a:cs typeface="Times New Roman" pitchFamily="18" charset="0"/>
              </a:rPr>
              <a:t>, </a:t>
            </a:r>
            <a:r>
              <a:rPr lang="en-US" sz="2200" b="1" dirty="0" err="1" smtClean="0">
                <a:solidFill>
                  <a:srgbClr val="800000"/>
                </a:solidFill>
                <a:latin typeface="Times New Roman" pitchFamily="18" charset="0"/>
                <a:cs typeface="Times New Roman" pitchFamily="18" charset="0"/>
              </a:rPr>
              <a:t>eax</a:t>
            </a:r>
            <a:endParaRPr lang="en-US" sz="2200" b="1" dirty="0" smtClean="0">
              <a:solidFill>
                <a:srgbClr val="800000"/>
              </a:solidFill>
              <a:latin typeface="Times New Roman" pitchFamily="18" charset="0"/>
              <a:cs typeface="Times New Roman" pitchFamily="18" charset="0"/>
            </a:endParaRPr>
          </a:p>
          <a:p>
            <a:r>
              <a:rPr lang="en-US" sz="2200" b="1" dirty="0" smtClean="0">
                <a:solidFill>
                  <a:srgbClr val="0000FF"/>
                </a:solidFill>
                <a:latin typeface="Times New Roman" pitchFamily="18" charset="0"/>
                <a:cs typeface="Times New Roman" pitchFamily="18" charset="0"/>
              </a:rPr>
              <a:t>call </a:t>
            </a:r>
            <a:r>
              <a:rPr lang="en-US" sz="2200" b="1" dirty="0" err="1" smtClean="0">
                <a:solidFill>
                  <a:schemeClr val="tx1"/>
                </a:solidFill>
                <a:latin typeface="Times New Roman" pitchFamily="18" charset="0"/>
                <a:cs typeface="Times New Roman" pitchFamily="18" charset="0"/>
              </a:rPr>
              <a:t>ReadDec</a:t>
            </a:r>
            <a:endParaRPr lang="en-US" sz="2200" b="1" dirty="0" smtClean="0">
              <a:solidFill>
                <a:schemeClr val="tx1"/>
              </a:solidFill>
              <a:latin typeface="Times New Roman" pitchFamily="18" charset="0"/>
              <a:cs typeface="Times New Roman" pitchFamily="18" charset="0"/>
            </a:endParaRPr>
          </a:p>
          <a:p>
            <a:r>
              <a:rPr lang="en-US" sz="2200" b="1" dirty="0" err="1" smtClean="0">
                <a:solidFill>
                  <a:srgbClr val="0000FF"/>
                </a:solidFill>
                <a:latin typeface="Times New Roman" pitchFamily="18" charset="0"/>
                <a:cs typeface="Times New Roman" pitchFamily="18" charset="0"/>
              </a:rPr>
              <a:t>mov</a:t>
            </a:r>
            <a:r>
              <a:rPr lang="en-US" sz="2200" b="1" dirty="0" smtClean="0">
                <a:solidFill>
                  <a:srgbClr val="0000FF"/>
                </a:solidFill>
                <a:latin typeface="Times New Roman" pitchFamily="18" charset="0"/>
                <a:cs typeface="Times New Roman" pitchFamily="18" charset="0"/>
              </a:rPr>
              <a:t> </a:t>
            </a:r>
            <a:r>
              <a:rPr lang="en-US" sz="2200" b="1" dirty="0" smtClean="0">
                <a:solidFill>
                  <a:schemeClr val="tx1"/>
                </a:solidFill>
                <a:latin typeface="Times New Roman" pitchFamily="18" charset="0"/>
                <a:cs typeface="Times New Roman" pitchFamily="18" charset="0"/>
              </a:rPr>
              <a:t>y</a:t>
            </a:r>
            <a:r>
              <a:rPr lang="en-US" sz="2200" b="1" dirty="0" smtClean="0">
                <a:solidFill>
                  <a:srgbClr val="0000FF"/>
                </a:solidFill>
                <a:latin typeface="Times New Roman" pitchFamily="18" charset="0"/>
                <a:cs typeface="Times New Roman" pitchFamily="18" charset="0"/>
              </a:rPr>
              <a:t>, </a:t>
            </a:r>
            <a:r>
              <a:rPr lang="en-US" sz="2200" b="1" dirty="0" err="1" smtClean="0">
                <a:solidFill>
                  <a:srgbClr val="800000"/>
                </a:solidFill>
                <a:latin typeface="Times New Roman" pitchFamily="18" charset="0"/>
                <a:cs typeface="Times New Roman" pitchFamily="18" charset="0"/>
              </a:rPr>
              <a:t>eax</a:t>
            </a:r>
            <a:endParaRPr lang="en-US" sz="2200" b="1" dirty="0" smtClean="0">
              <a:solidFill>
                <a:srgbClr val="800000"/>
              </a:solidFill>
              <a:latin typeface="Times New Roman" pitchFamily="18" charset="0"/>
              <a:cs typeface="Times New Roman" pitchFamily="18" charset="0"/>
            </a:endParaRPr>
          </a:p>
          <a:p>
            <a:r>
              <a:rPr lang="en-US" sz="2200" b="1" dirty="0" err="1" smtClean="0">
                <a:solidFill>
                  <a:srgbClr val="0000FF"/>
                </a:solidFill>
                <a:latin typeface="Times New Roman" pitchFamily="18" charset="0"/>
                <a:cs typeface="Times New Roman" pitchFamily="18" charset="0"/>
              </a:rPr>
              <a:t>cmp</a:t>
            </a:r>
            <a:r>
              <a:rPr lang="en-US" sz="2200" b="1" dirty="0" smtClean="0">
                <a:solidFill>
                  <a:srgbClr val="0000FF"/>
                </a:solidFill>
                <a:latin typeface="Times New Roman" pitchFamily="18" charset="0"/>
                <a:cs typeface="Times New Roman" pitchFamily="18" charset="0"/>
              </a:rPr>
              <a:t> </a:t>
            </a:r>
            <a:r>
              <a:rPr lang="en-US" sz="2200" b="1" dirty="0" smtClean="0">
                <a:solidFill>
                  <a:schemeClr val="tx1"/>
                </a:solidFill>
                <a:latin typeface="Times New Roman" pitchFamily="18" charset="0"/>
                <a:cs typeface="Times New Roman" pitchFamily="18" charset="0"/>
              </a:rPr>
              <a:t>x</a:t>
            </a:r>
            <a:r>
              <a:rPr lang="en-US" sz="2200" b="1" dirty="0" smtClean="0">
                <a:solidFill>
                  <a:srgbClr val="0000FF"/>
                </a:solidFill>
                <a:latin typeface="Times New Roman" pitchFamily="18" charset="0"/>
                <a:cs typeface="Times New Roman" pitchFamily="18" charset="0"/>
              </a:rPr>
              <a:t>, </a:t>
            </a:r>
            <a:r>
              <a:rPr lang="en-US" sz="2200" b="1" dirty="0" err="1" smtClean="0">
                <a:solidFill>
                  <a:srgbClr val="800000"/>
                </a:solidFill>
                <a:latin typeface="Times New Roman" pitchFamily="18" charset="0"/>
                <a:cs typeface="Times New Roman" pitchFamily="18" charset="0"/>
              </a:rPr>
              <a:t>eax</a:t>
            </a:r>
            <a:r>
              <a:rPr lang="en-US" sz="2200" b="1" dirty="0" smtClean="0">
                <a:solidFill>
                  <a:srgbClr val="800000"/>
                </a:solidFill>
                <a:latin typeface="Times New Roman" pitchFamily="18" charset="0"/>
                <a:cs typeface="Times New Roman" pitchFamily="18" charset="0"/>
              </a:rPr>
              <a:t>   </a:t>
            </a:r>
            <a:r>
              <a:rPr lang="en-US" sz="2200" b="1" dirty="0" smtClean="0">
                <a:solidFill>
                  <a:srgbClr val="008000"/>
                </a:solidFill>
                <a:latin typeface="Times New Roman" pitchFamily="18" charset="0"/>
                <a:cs typeface="Times New Roman" pitchFamily="18" charset="0"/>
              </a:rPr>
              <a:t>;</a:t>
            </a:r>
            <a:r>
              <a:rPr lang="en-US" sz="2200" b="1" dirty="0" err="1" smtClean="0">
                <a:solidFill>
                  <a:srgbClr val="008000"/>
                </a:solidFill>
                <a:latin typeface="Times New Roman" pitchFamily="18" charset="0"/>
                <a:cs typeface="Times New Roman" pitchFamily="18" charset="0"/>
              </a:rPr>
              <a:t>eax</a:t>
            </a:r>
            <a:r>
              <a:rPr lang="en-US" sz="2200" b="1" dirty="0" smtClean="0">
                <a:solidFill>
                  <a:srgbClr val="008000"/>
                </a:solidFill>
                <a:latin typeface="Times New Roman" pitchFamily="18" charset="0"/>
                <a:cs typeface="Times New Roman" pitchFamily="18" charset="0"/>
              </a:rPr>
              <a:t> still has y value</a:t>
            </a:r>
          </a:p>
          <a:p>
            <a:r>
              <a:rPr lang="en-US" sz="2200" b="1" dirty="0" err="1" smtClean="0">
                <a:solidFill>
                  <a:srgbClr val="0000FF"/>
                </a:solidFill>
                <a:latin typeface="Times New Roman" pitchFamily="18" charset="0"/>
                <a:cs typeface="Times New Roman" pitchFamily="18" charset="0"/>
              </a:rPr>
              <a:t>ja</a:t>
            </a:r>
            <a:r>
              <a:rPr lang="en-US" sz="2200" b="1" dirty="0" smtClean="0">
                <a:solidFill>
                  <a:srgbClr val="0000FF"/>
                </a:solidFill>
                <a:latin typeface="Times New Roman" pitchFamily="18" charset="0"/>
                <a:cs typeface="Times New Roman" pitchFamily="18" charset="0"/>
              </a:rPr>
              <a:t> </a:t>
            </a:r>
            <a:r>
              <a:rPr lang="en-US" sz="2200" b="1" dirty="0" smtClean="0">
                <a:solidFill>
                  <a:schemeClr val="tx1"/>
                </a:solidFill>
                <a:latin typeface="Times New Roman" pitchFamily="18" charset="0"/>
                <a:cs typeface="Times New Roman" pitchFamily="18" charset="0"/>
              </a:rPr>
              <a:t>above</a:t>
            </a:r>
            <a:endParaRPr lang="en-US" sz="2200" b="1" dirty="0" smtClean="0">
              <a:solidFill>
                <a:srgbClr val="008000"/>
              </a:solidFill>
              <a:latin typeface="Times New Roman" pitchFamily="18" charset="0"/>
              <a:cs typeface="Times New Roman" pitchFamily="18" charset="0"/>
            </a:endParaRPr>
          </a:p>
          <a:p>
            <a:r>
              <a:rPr lang="en-US" sz="2200" b="1" dirty="0" err="1" smtClean="0">
                <a:solidFill>
                  <a:srgbClr val="0000FF"/>
                </a:solidFill>
                <a:latin typeface="Times New Roman" pitchFamily="18" charset="0"/>
                <a:cs typeface="Times New Roman" pitchFamily="18" charset="0"/>
              </a:rPr>
              <a:t>jb</a:t>
            </a:r>
            <a:r>
              <a:rPr lang="en-US" sz="2200" b="1" dirty="0" smtClean="0">
                <a:solidFill>
                  <a:srgbClr val="0000FF"/>
                </a:solidFill>
                <a:latin typeface="Times New Roman" pitchFamily="18" charset="0"/>
                <a:cs typeface="Times New Roman" pitchFamily="18" charset="0"/>
              </a:rPr>
              <a:t> </a:t>
            </a:r>
            <a:r>
              <a:rPr lang="en-US" sz="2200" b="1" dirty="0" smtClean="0">
                <a:solidFill>
                  <a:schemeClr val="tx1"/>
                </a:solidFill>
                <a:latin typeface="Times New Roman" pitchFamily="18" charset="0"/>
                <a:cs typeface="Times New Roman" pitchFamily="18" charset="0"/>
              </a:rPr>
              <a:t>below</a:t>
            </a:r>
          </a:p>
          <a:p>
            <a:r>
              <a:rPr lang="en-US" sz="2200" b="1" dirty="0" smtClean="0">
                <a:solidFill>
                  <a:srgbClr val="0000FF"/>
                </a:solidFill>
                <a:latin typeface="Times New Roman" pitchFamily="18" charset="0"/>
                <a:cs typeface="Times New Roman" pitchFamily="18" charset="0"/>
              </a:rPr>
              <a:t>je </a:t>
            </a:r>
            <a:r>
              <a:rPr lang="en-US" sz="2200" b="1" dirty="0" smtClean="0">
                <a:solidFill>
                  <a:schemeClr val="tx1"/>
                </a:solidFill>
                <a:latin typeface="Times New Roman" pitchFamily="18" charset="0"/>
                <a:cs typeface="Times New Roman" pitchFamily="18" charset="0"/>
              </a:rPr>
              <a:t>equal</a:t>
            </a:r>
          </a:p>
        </p:txBody>
      </p:sp>
      <p:sp>
        <p:nvSpPr>
          <p:cNvPr id="10" name="Rounded Rectangle 9"/>
          <p:cNvSpPr/>
          <p:nvPr/>
        </p:nvSpPr>
        <p:spPr>
          <a:xfrm>
            <a:off x="4608512" y="0"/>
            <a:ext cx="4572000" cy="685800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3"/>
          </a:lnRef>
          <a:fillRef idx="2">
            <a:schemeClr val="accent3"/>
          </a:fillRef>
          <a:effectRef idx="1">
            <a:schemeClr val="accent3"/>
          </a:effectRef>
          <a:fontRef idx="minor">
            <a:schemeClr val="dk1"/>
          </a:fontRef>
        </p:style>
        <p:txBody>
          <a:bodyPr rtlCol="0" anchor="ctr"/>
          <a:lstStyle/>
          <a:p>
            <a:r>
              <a:rPr lang="en-US" sz="2200" b="1" dirty="0" smtClean="0">
                <a:latin typeface="Times New Roman" pitchFamily="18" charset="0"/>
                <a:cs typeface="Times New Roman" pitchFamily="18" charset="0"/>
              </a:rPr>
              <a:t>above:</a:t>
            </a:r>
          </a:p>
          <a:p>
            <a:r>
              <a:rPr lang="en-US" sz="2200" b="1" dirty="0" smtClean="0">
                <a:solidFill>
                  <a:srgbClr val="008000"/>
                </a:solidFill>
                <a:latin typeface="Times New Roman" pitchFamily="18" charset="0"/>
                <a:cs typeface="Times New Roman" pitchFamily="18" charset="0"/>
              </a:rPr>
              <a:t>;handle above case</a:t>
            </a:r>
            <a:endParaRPr lang="en-US" sz="2200" b="1" dirty="0" smtClean="0">
              <a:latin typeface="Times New Roman" pitchFamily="18" charset="0"/>
              <a:cs typeface="Times New Roman" pitchFamily="18" charset="0"/>
            </a:endParaRPr>
          </a:p>
          <a:p>
            <a:pPr lvl="1"/>
            <a:r>
              <a:rPr lang="en-US" sz="2200" b="1" dirty="0" err="1" smtClean="0">
                <a:solidFill>
                  <a:srgbClr val="0000FF"/>
                </a:solidFill>
                <a:latin typeface="Times New Roman" pitchFamily="18" charset="0"/>
                <a:cs typeface="Times New Roman" pitchFamily="18" charset="0"/>
              </a:rPr>
              <a:t>mov</a:t>
            </a:r>
            <a:r>
              <a:rPr lang="en-US" sz="2200" b="1" dirty="0" smtClean="0">
                <a:solidFill>
                  <a:srgbClr val="0000FF"/>
                </a:solidFill>
                <a:latin typeface="Times New Roman" pitchFamily="18" charset="0"/>
                <a:cs typeface="Times New Roman" pitchFamily="18" charset="0"/>
              </a:rPr>
              <a:t> </a:t>
            </a:r>
            <a:r>
              <a:rPr lang="en-US" sz="2200" b="1" dirty="0" err="1" smtClean="0">
                <a:solidFill>
                  <a:srgbClr val="800000"/>
                </a:solidFill>
                <a:latin typeface="Times New Roman" pitchFamily="18" charset="0"/>
                <a:cs typeface="Times New Roman" pitchFamily="18" charset="0"/>
              </a:rPr>
              <a:t>edx</a:t>
            </a:r>
            <a:r>
              <a:rPr lang="en-US" sz="2200" b="1" dirty="0" smtClean="0">
                <a:solidFill>
                  <a:srgbClr val="800000"/>
                </a:solidFill>
                <a:latin typeface="Times New Roman" pitchFamily="18" charset="0"/>
                <a:cs typeface="Times New Roman" pitchFamily="18" charset="0"/>
              </a:rPr>
              <a:t>, </a:t>
            </a:r>
            <a:r>
              <a:rPr lang="en-US" sz="2200" b="1" dirty="0" smtClean="0">
                <a:solidFill>
                  <a:srgbClr val="800080"/>
                </a:solidFill>
                <a:latin typeface="Times New Roman" pitchFamily="18" charset="0"/>
                <a:cs typeface="Times New Roman" pitchFamily="18" charset="0"/>
              </a:rPr>
              <a:t>offset </a:t>
            </a:r>
            <a:r>
              <a:rPr lang="en-US" sz="2200" b="1" dirty="0" err="1" smtClean="0">
                <a:solidFill>
                  <a:schemeClr val="tx1"/>
                </a:solidFill>
                <a:latin typeface="Times New Roman" pitchFamily="18" charset="0"/>
                <a:cs typeface="Times New Roman" pitchFamily="18" charset="0"/>
              </a:rPr>
              <a:t>strAbove</a:t>
            </a:r>
            <a:r>
              <a:rPr lang="en-US" sz="2200" b="1" dirty="0" smtClean="0">
                <a:solidFill>
                  <a:schemeClr val="tx1"/>
                </a:solidFill>
                <a:latin typeface="Times New Roman" pitchFamily="18" charset="0"/>
                <a:cs typeface="Times New Roman" pitchFamily="18" charset="0"/>
              </a:rPr>
              <a:t> </a:t>
            </a:r>
          </a:p>
          <a:p>
            <a:pPr lvl="1"/>
            <a:r>
              <a:rPr lang="en-US" sz="2200" b="1" dirty="0" smtClean="0">
                <a:solidFill>
                  <a:srgbClr val="0000FF"/>
                </a:solidFill>
                <a:latin typeface="Times New Roman" pitchFamily="18" charset="0"/>
                <a:cs typeface="Times New Roman" pitchFamily="18" charset="0"/>
              </a:rPr>
              <a:t>call </a:t>
            </a:r>
            <a:r>
              <a:rPr lang="en-US" sz="2200" b="1" dirty="0" err="1" smtClean="0">
                <a:solidFill>
                  <a:schemeClr val="tx1"/>
                </a:solidFill>
                <a:latin typeface="Times New Roman" pitchFamily="18" charset="0"/>
                <a:cs typeface="Times New Roman" pitchFamily="18" charset="0"/>
              </a:rPr>
              <a:t>writesSring</a:t>
            </a:r>
            <a:endParaRPr lang="en-US" sz="2200" b="1" dirty="0" smtClean="0">
              <a:solidFill>
                <a:schemeClr val="tx1"/>
              </a:solidFill>
              <a:latin typeface="Times New Roman" pitchFamily="18" charset="0"/>
              <a:cs typeface="Times New Roman" pitchFamily="18" charset="0"/>
            </a:endParaRPr>
          </a:p>
          <a:p>
            <a:pPr lvl="1"/>
            <a:r>
              <a:rPr lang="en-US" sz="2200" b="1" dirty="0" err="1" smtClean="0">
                <a:solidFill>
                  <a:srgbClr val="0000FF"/>
                </a:solidFill>
                <a:latin typeface="Times New Roman" pitchFamily="18" charset="0"/>
                <a:cs typeface="Times New Roman" pitchFamily="18" charset="0"/>
              </a:rPr>
              <a:t>jmp</a:t>
            </a:r>
            <a:r>
              <a:rPr lang="en-US" sz="2200" b="1" dirty="0" smtClean="0">
                <a:solidFill>
                  <a:srgbClr val="0000FF"/>
                </a:solidFill>
                <a:latin typeface="Times New Roman" pitchFamily="18" charset="0"/>
                <a:cs typeface="Times New Roman" pitchFamily="18" charset="0"/>
              </a:rPr>
              <a:t> </a:t>
            </a:r>
            <a:r>
              <a:rPr lang="en-US" sz="2200" b="1" dirty="0" smtClean="0">
                <a:solidFill>
                  <a:schemeClr val="tx1"/>
                </a:solidFill>
                <a:latin typeface="Times New Roman" pitchFamily="18" charset="0"/>
                <a:cs typeface="Times New Roman" pitchFamily="18" charset="0"/>
              </a:rPr>
              <a:t>next</a:t>
            </a:r>
          </a:p>
          <a:p>
            <a:r>
              <a:rPr lang="en-US" sz="2200" b="1" dirty="0" smtClean="0">
                <a:solidFill>
                  <a:schemeClr val="tx1"/>
                </a:solidFill>
                <a:latin typeface="Times New Roman" pitchFamily="18" charset="0"/>
                <a:cs typeface="Times New Roman" pitchFamily="18" charset="0"/>
              </a:rPr>
              <a:t>below</a:t>
            </a:r>
            <a:r>
              <a:rPr lang="en-US" sz="2200" b="1" dirty="0" smtClean="0">
                <a:solidFill>
                  <a:srgbClr val="0000FF"/>
                </a:solidFill>
                <a:latin typeface="Times New Roman" pitchFamily="18" charset="0"/>
                <a:cs typeface="Times New Roman" pitchFamily="18" charset="0"/>
              </a:rPr>
              <a:t>:</a:t>
            </a:r>
          </a:p>
          <a:p>
            <a:r>
              <a:rPr lang="en-US" sz="2200" b="1" dirty="0" smtClean="0">
                <a:solidFill>
                  <a:srgbClr val="008000"/>
                </a:solidFill>
                <a:latin typeface="Times New Roman" pitchFamily="18" charset="0"/>
                <a:cs typeface="Times New Roman" pitchFamily="18" charset="0"/>
              </a:rPr>
              <a:t>;handle below case</a:t>
            </a:r>
            <a:endParaRPr lang="en-US" sz="2200" b="1" dirty="0" smtClean="0">
              <a:solidFill>
                <a:srgbClr val="0000FF"/>
              </a:solidFill>
              <a:latin typeface="Times New Roman" pitchFamily="18" charset="0"/>
              <a:cs typeface="Times New Roman" pitchFamily="18" charset="0"/>
            </a:endParaRPr>
          </a:p>
          <a:p>
            <a:pPr lvl="1"/>
            <a:r>
              <a:rPr lang="en-US" sz="2200" b="1" dirty="0" err="1" smtClean="0">
                <a:solidFill>
                  <a:srgbClr val="0000FF"/>
                </a:solidFill>
                <a:latin typeface="Times New Roman" pitchFamily="18" charset="0"/>
                <a:cs typeface="Times New Roman" pitchFamily="18" charset="0"/>
              </a:rPr>
              <a:t>mov</a:t>
            </a:r>
            <a:r>
              <a:rPr lang="en-US" sz="2200" b="1" dirty="0" smtClean="0">
                <a:solidFill>
                  <a:srgbClr val="0000FF"/>
                </a:solidFill>
                <a:latin typeface="Times New Roman" pitchFamily="18" charset="0"/>
                <a:cs typeface="Times New Roman" pitchFamily="18" charset="0"/>
              </a:rPr>
              <a:t> </a:t>
            </a:r>
            <a:r>
              <a:rPr lang="en-US" sz="2200" b="1" dirty="0" err="1" smtClean="0">
                <a:solidFill>
                  <a:srgbClr val="800000"/>
                </a:solidFill>
                <a:latin typeface="Times New Roman" pitchFamily="18" charset="0"/>
                <a:cs typeface="Times New Roman" pitchFamily="18" charset="0"/>
              </a:rPr>
              <a:t>edx</a:t>
            </a:r>
            <a:r>
              <a:rPr lang="en-US" sz="2200" b="1" dirty="0" smtClean="0">
                <a:solidFill>
                  <a:srgbClr val="800000"/>
                </a:solidFill>
                <a:latin typeface="Times New Roman" pitchFamily="18" charset="0"/>
                <a:cs typeface="Times New Roman" pitchFamily="18" charset="0"/>
              </a:rPr>
              <a:t>, </a:t>
            </a:r>
            <a:r>
              <a:rPr lang="en-US" sz="2200" b="1" dirty="0" smtClean="0">
                <a:solidFill>
                  <a:srgbClr val="800080"/>
                </a:solidFill>
                <a:latin typeface="Times New Roman" pitchFamily="18" charset="0"/>
                <a:cs typeface="Times New Roman" pitchFamily="18" charset="0"/>
              </a:rPr>
              <a:t>offset </a:t>
            </a:r>
            <a:r>
              <a:rPr lang="en-US" sz="2200" b="1" dirty="0" err="1" smtClean="0">
                <a:solidFill>
                  <a:schemeClr val="tx1"/>
                </a:solidFill>
                <a:latin typeface="Times New Roman" pitchFamily="18" charset="0"/>
                <a:cs typeface="Times New Roman" pitchFamily="18" charset="0"/>
              </a:rPr>
              <a:t>strBelow</a:t>
            </a:r>
            <a:r>
              <a:rPr lang="en-US" sz="2200" b="1" dirty="0" smtClean="0">
                <a:solidFill>
                  <a:srgbClr val="000080"/>
                </a:solidFill>
                <a:latin typeface="Times New Roman" pitchFamily="18" charset="0"/>
                <a:cs typeface="Times New Roman" pitchFamily="18" charset="0"/>
              </a:rPr>
              <a:t> </a:t>
            </a:r>
            <a:endParaRPr lang="en-US" sz="2200" b="1" dirty="0" smtClean="0">
              <a:solidFill>
                <a:schemeClr val="tx1"/>
              </a:solidFill>
              <a:latin typeface="Times New Roman" pitchFamily="18" charset="0"/>
              <a:cs typeface="Times New Roman" pitchFamily="18" charset="0"/>
            </a:endParaRPr>
          </a:p>
          <a:p>
            <a:pPr lvl="1"/>
            <a:r>
              <a:rPr lang="en-US" sz="2200" b="1" dirty="0" smtClean="0">
                <a:solidFill>
                  <a:srgbClr val="0000FF"/>
                </a:solidFill>
                <a:latin typeface="Times New Roman" pitchFamily="18" charset="0"/>
                <a:cs typeface="Times New Roman" pitchFamily="18" charset="0"/>
              </a:rPr>
              <a:t>call </a:t>
            </a:r>
            <a:r>
              <a:rPr lang="en-US" sz="2200" b="1" dirty="0" err="1" smtClean="0">
                <a:solidFill>
                  <a:schemeClr val="tx1"/>
                </a:solidFill>
                <a:latin typeface="Times New Roman" pitchFamily="18" charset="0"/>
                <a:cs typeface="Times New Roman" pitchFamily="18" charset="0"/>
              </a:rPr>
              <a:t>writeString</a:t>
            </a:r>
            <a:endParaRPr lang="en-US" sz="2200" b="1" dirty="0" smtClean="0">
              <a:solidFill>
                <a:schemeClr val="tx1"/>
              </a:solidFill>
              <a:latin typeface="Times New Roman" pitchFamily="18" charset="0"/>
              <a:cs typeface="Times New Roman" pitchFamily="18" charset="0"/>
            </a:endParaRPr>
          </a:p>
          <a:p>
            <a:pPr lvl="1"/>
            <a:r>
              <a:rPr lang="en-US" sz="2200" b="1" dirty="0" err="1" smtClean="0">
                <a:solidFill>
                  <a:srgbClr val="0000FF"/>
                </a:solidFill>
                <a:latin typeface="Times New Roman" pitchFamily="18" charset="0"/>
                <a:cs typeface="Times New Roman" pitchFamily="18" charset="0"/>
              </a:rPr>
              <a:t>jmp</a:t>
            </a:r>
            <a:r>
              <a:rPr lang="en-US" sz="2200" b="1" dirty="0" smtClean="0">
                <a:solidFill>
                  <a:srgbClr val="0000FF"/>
                </a:solidFill>
                <a:latin typeface="Times New Roman" pitchFamily="18" charset="0"/>
                <a:cs typeface="Times New Roman" pitchFamily="18" charset="0"/>
              </a:rPr>
              <a:t> </a:t>
            </a:r>
            <a:r>
              <a:rPr lang="en-US" sz="2200" b="1" dirty="0" smtClean="0">
                <a:solidFill>
                  <a:schemeClr val="tx1"/>
                </a:solidFill>
                <a:latin typeface="Times New Roman" pitchFamily="18" charset="0"/>
                <a:cs typeface="Times New Roman" pitchFamily="18" charset="0"/>
              </a:rPr>
              <a:t>next</a:t>
            </a:r>
          </a:p>
          <a:p>
            <a:r>
              <a:rPr lang="en-US" sz="2200" b="1" dirty="0" smtClean="0">
                <a:solidFill>
                  <a:schemeClr val="tx1"/>
                </a:solidFill>
                <a:latin typeface="Times New Roman" pitchFamily="18" charset="0"/>
                <a:cs typeface="Times New Roman" pitchFamily="18" charset="0"/>
              </a:rPr>
              <a:t>equal</a:t>
            </a:r>
            <a:r>
              <a:rPr lang="en-US" sz="2200" b="1" dirty="0" smtClean="0">
                <a:solidFill>
                  <a:srgbClr val="0000FF"/>
                </a:solidFill>
                <a:latin typeface="Times New Roman" pitchFamily="18" charset="0"/>
                <a:cs typeface="Times New Roman" pitchFamily="18" charset="0"/>
              </a:rPr>
              <a:t>:</a:t>
            </a:r>
          </a:p>
          <a:p>
            <a:r>
              <a:rPr lang="en-US" sz="2200" b="1" dirty="0" smtClean="0">
                <a:solidFill>
                  <a:srgbClr val="00B050"/>
                </a:solidFill>
                <a:latin typeface="Times New Roman" pitchFamily="18" charset="0"/>
                <a:cs typeface="Times New Roman" pitchFamily="18" charset="0"/>
              </a:rPr>
              <a:t>;</a:t>
            </a:r>
            <a:r>
              <a:rPr lang="en-US" sz="2200" b="1" dirty="0" smtClean="0">
                <a:solidFill>
                  <a:srgbClr val="008000"/>
                </a:solidFill>
                <a:latin typeface="Times New Roman" pitchFamily="18" charset="0"/>
                <a:cs typeface="Times New Roman" pitchFamily="18" charset="0"/>
              </a:rPr>
              <a:t>handle equal case</a:t>
            </a:r>
            <a:endParaRPr lang="en-US" sz="2200" b="1" dirty="0" smtClean="0">
              <a:solidFill>
                <a:srgbClr val="0000FF"/>
              </a:solidFill>
              <a:latin typeface="Times New Roman" pitchFamily="18" charset="0"/>
              <a:cs typeface="Times New Roman" pitchFamily="18" charset="0"/>
            </a:endParaRPr>
          </a:p>
          <a:p>
            <a:pPr lvl="1"/>
            <a:r>
              <a:rPr lang="en-US" sz="2200" b="1" dirty="0" err="1" smtClean="0">
                <a:solidFill>
                  <a:srgbClr val="0000FF"/>
                </a:solidFill>
                <a:latin typeface="Times New Roman" pitchFamily="18" charset="0"/>
                <a:cs typeface="Times New Roman" pitchFamily="18" charset="0"/>
              </a:rPr>
              <a:t>mov</a:t>
            </a:r>
            <a:r>
              <a:rPr lang="en-US" sz="2200" b="1" dirty="0" smtClean="0">
                <a:solidFill>
                  <a:srgbClr val="0000FF"/>
                </a:solidFill>
                <a:latin typeface="Times New Roman" pitchFamily="18" charset="0"/>
                <a:cs typeface="Times New Roman" pitchFamily="18" charset="0"/>
              </a:rPr>
              <a:t> </a:t>
            </a:r>
            <a:r>
              <a:rPr lang="en-US" sz="2200" b="1" dirty="0" err="1" smtClean="0">
                <a:solidFill>
                  <a:srgbClr val="800000"/>
                </a:solidFill>
                <a:latin typeface="Times New Roman" pitchFamily="18" charset="0"/>
                <a:cs typeface="Times New Roman" pitchFamily="18" charset="0"/>
              </a:rPr>
              <a:t>edx</a:t>
            </a:r>
            <a:r>
              <a:rPr lang="en-US" sz="2200" b="1" dirty="0" smtClean="0">
                <a:solidFill>
                  <a:srgbClr val="800000"/>
                </a:solidFill>
                <a:latin typeface="Times New Roman" pitchFamily="18" charset="0"/>
                <a:cs typeface="Times New Roman" pitchFamily="18" charset="0"/>
              </a:rPr>
              <a:t>, </a:t>
            </a:r>
            <a:r>
              <a:rPr lang="en-US" sz="2200" b="1" dirty="0" smtClean="0">
                <a:solidFill>
                  <a:srgbClr val="800080"/>
                </a:solidFill>
                <a:latin typeface="Times New Roman" pitchFamily="18" charset="0"/>
                <a:cs typeface="Times New Roman" pitchFamily="18" charset="0"/>
              </a:rPr>
              <a:t>offset </a:t>
            </a:r>
            <a:r>
              <a:rPr lang="en-US" sz="2200" b="1" dirty="0" err="1" smtClean="0">
                <a:solidFill>
                  <a:schemeClr val="tx1"/>
                </a:solidFill>
                <a:latin typeface="Times New Roman" pitchFamily="18" charset="0"/>
                <a:cs typeface="Times New Roman" pitchFamily="18" charset="0"/>
              </a:rPr>
              <a:t>strEqual</a:t>
            </a:r>
            <a:endParaRPr lang="en-US" sz="2200" b="1" dirty="0" smtClean="0">
              <a:solidFill>
                <a:schemeClr val="tx1"/>
              </a:solidFill>
              <a:latin typeface="Times New Roman" pitchFamily="18" charset="0"/>
              <a:cs typeface="Times New Roman" pitchFamily="18" charset="0"/>
            </a:endParaRPr>
          </a:p>
          <a:p>
            <a:pPr lvl="1"/>
            <a:r>
              <a:rPr lang="en-US" sz="2200" b="1" dirty="0" smtClean="0">
                <a:solidFill>
                  <a:srgbClr val="0000FF"/>
                </a:solidFill>
                <a:latin typeface="Times New Roman" pitchFamily="18" charset="0"/>
                <a:cs typeface="Times New Roman" pitchFamily="18" charset="0"/>
              </a:rPr>
              <a:t>call </a:t>
            </a:r>
            <a:r>
              <a:rPr lang="en-US" sz="2200" b="1" dirty="0" err="1" smtClean="0">
                <a:solidFill>
                  <a:schemeClr val="tx1"/>
                </a:solidFill>
                <a:latin typeface="Times New Roman" pitchFamily="18" charset="0"/>
                <a:cs typeface="Times New Roman" pitchFamily="18" charset="0"/>
              </a:rPr>
              <a:t>writeString</a:t>
            </a:r>
            <a:endParaRPr lang="en-US" sz="2200" b="1" dirty="0" smtClean="0">
              <a:solidFill>
                <a:schemeClr val="tx1"/>
              </a:solidFill>
              <a:latin typeface="Times New Roman" pitchFamily="18" charset="0"/>
              <a:cs typeface="Times New Roman" pitchFamily="18" charset="0"/>
            </a:endParaRPr>
          </a:p>
          <a:p>
            <a:pPr lvl="1"/>
            <a:endParaRPr lang="en-US" sz="2200" b="1" dirty="0" smtClean="0">
              <a:solidFill>
                <a:schemeClr val="tx1"/>
              </a:solidFill>
              <a:latin typeface="Times New Roman" pitchFamily="18" charset="0"/>
              <a:cs typeface="Times New Roman" pitchFamily="18" charset="0"/>
            </a:endParaRPr>
          </a:p>
          <a:p>
            <a:r>
              <a:rPr lang="en-US" sz="2200" b="1" dirty="0" smtClean="0">
                <a:solidFill>
                  <a:schemeClr val="tx1"/>
                </a:solidFill>
                <a:latin typeface="Times New Roman" pitchFamily="18" charset="0"/>
                <a:cs typeface="Times New Roman" pitchFamily="18" charset="0"/>
              </a:rPr>
              <a:t>next</a:t>
            </a:r>
            <a:r>
              <a:rPr lang="en-US" sz="2200" b="1" dirty="0" smtClean="0">
                <a:solidFill>
                  <a:srgbClr val="0000FF"/>
                </a:solidFill>
                <a:latin typeface="Times New Roman" pitchFamily="18" charset="0"/>
                <a:cs typeface="Times New Roman" pitchFamily="18" charset="0"/>
              </a:rPr>
              <a:t>:</a:t>
            </a:r>
          </a:p>
          <a:p>
            <a:r>
              <a:rPr lang="en-US" sz="2200" b="1" dirty="0" smtClean="0">
                <a:solidFill>
                  <a:srgbClr val="0000FF"/>
                </a:solidFill>
                <a:latin typeface="Times New Roman" pitchFamily="18" charset="0"/>
                <a:cs typeface="Times New Roman" pitchFamily="18" charset="0"/>
              </a:rPr>
              <a:t>	call </a:t>
            </a:r>
            <a:r>
              <a:rPr lang="en-US" sz="2200" b="1" dirty="0" err="1" smtClean="0">
                <a:solidFill>
                  <a:schemeClr val="tx1"/>
                </a:solidFill>
                <a:latin typeface="Times New Roman" pitchFamily="18" charset="0"/>
                <a:cs typeface="Times New Roman" pitchFamily="18" charset="0"/>
              </a:rPr>
              <a:t>CrLf</a:t>
            </a:r>
            <a:r>
              <a:rPr lang="en-US" sz="2200" b="1" dirty="0" smtClean="0">
                <a:solidFill>
                  <a:schemeClr val="tx1"/>
                </a:solidFill>
                <a:latin typeface="Times New Roman" pitchFamily="18" charset="0"/>
                <a:cs typeface="Times New Roman" pitchFamily="18" charset="0"/>
              </a:rPr>
              <a:t> </a:t>
            </a:r>
          </a:p>
          <a:p>
            <a:r>
              <a:rPr lang="en-US" sz="2200" b="1" dirty="0" smtClean="0">
                <a:solidFill>
                  <a:schemeClr val="tx1"/>
                </a:solidFill>
                <a:latin typeface="Times New Roman" pitchFamily="18" charset="0"/>
                <a:cs typeface="Times New Roman" pitchFamily="18" charset="0"/>
              </a:rPr>
              <a:t>exit</a:t>
            </a:r>
          </a:p>
          <a:p>
            <a:r>
              <a:rPr lang="en-US" sz="2200" b="1" dirty="0" smtClean="0">
                <a:solidFill>
                  <a:schemeClr val="tx1"/>
                </a:solidFill>
                <a:latin typeface="Times New Roman" pitchFamily="18" charset="0"/>
                <a:cs typeface="Times New Roman" pitchFamily="18" charset="0"/>
              </a:rPr>
              <a:t>main</a:t>
            </a:r>
            <a:r>
              <a:rPr lang="en-US" sz="2200" b="1" dirty="0" smtClean="0">
                <a:solidFill>
                  <a:srgbClr val="008000"/>
                </a:solidFill>
                <a:latin typeface="Times New Roman" pitchFamily="18" charset="0"/>
                <a:cs typeface="Times New Roman" pitchFamily="18" charset="0"/>
              </a:rPr>
              <a:t> </a:t>
            </a:r>
            <a:r>
              <a:rPr lang="en-US" sz="2200" b="1" dirty="0" smtClean="0">
                <a:solidFill>
                  <a:srgbClr val="800080"/>
                </a:solidFill>
                <a:latin typeface="Times New Roman" pitchFamily="18" charset="0"/>
                <a:cs typeface="Times New Roman" pitchFamily="18" charset="0"/>
              </a:rPr>
              <a:t>ENDP</a:t>
            </a:r>
          </a:p>
          <a:p>
            <a:r>
              <a:rPr lang="en-US" sz="2200" b="1" dirty="0" smtClean="0">
                <a:solidFill>
                  <a:srgbClr val="800080"/>
                </a:solidFill>
                <a:latin typeface="Times New Roman" pitchFamily="18" charset="0"/>
                <a:cs typeface="Times New Roman" pitchFamily="18" charset="0"/>
              </a:rPr>
              <a:t>END </a:t>
            </a:r>
            <a:r>
              <a:rPr lang="en-US" sz="2200" b="1" dirty="0" smtClean="0">
                <a:solidFill>
                  <a:schemeClr val="tx1"/>
                </a:solidFill>
                <a:latin typeface="Times New Roman" pitchFamily="18" charset="0"/>
                <a:cs typeface="Times New Roman" pitchFamily="18" charset="0"/>
              </a:rPr>
              <a:t>main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 calcmode="lin" valueType="num">
                                      <p:cBhvr>
                                        <p:cTn id="7" dur="500" fill="hold"/>
                                        <p:tgtEl>
                                          <p:spTgt spid="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anim calcmode="lin" valueType="num">
                                      <p:cBhvr>
                                        <p:cTn id="11" dur="500" fill="hold"/>
                                        <p:tgtEl>
                                          <p:spTgt spid="9">
                                            <p:txEl>
                                              <p:pRg st="2" end="2"/>
                                            </p:txEl>
                                          </p:spTgt>
                                        </p:tgtEl>
                                        <p:attrNameLst>
                                          <p:attrName>ppt_w</p:attrName>
                                        </p:attrNameLst>
                                      </p:cBhvr>
                                      <p:tavLst>
                                        <p:tav tm="0">
                                          <p:val>
                                            <p:fltVal val="0"/>
                                          </p:val>
                                        </p:tav>
                                        <p:tav tm="100000">
                                          <p:val>
                                            <p:strVal val="#ppt_w"/>
                                          </p:val>
                                        </p:tav>
                                      </p:tavLst>
                                    </p:anim>
                                    <p:anim calcmode="lin" valueType="num">
                                      <p:cBhvr>
                                        <p:cTn id="12" dur="500" fill="hold"/>
                                        <p:tgtEl>
                                          <p:spTgt spid="9">
                                            <p:txEl>
                                              <p:pRg st="2" end="2"/>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9">
                                            <p:txEl>
                                              <p:pRg st="9" end="9"/>
                                            </p:txEl>
                                          </p:spTgt>
                                        </p:tgtEl>
                                        <p:attrNameLst>
                                          <p:attrName>style.visibility</p:attrName>
                                        </p:attrNameLst>
                                      </p:cBhvr>
                                      <p:to>
                                        <p:strVal val="visible"/>
                                      </p:to>
                                    </p:set>
                                    <p:anim calcmode="lin" valueType="num">
                                      <p:cBhvr>
                                        <p:cTn id="15" dur="500" fill="hold"/>
                                        <p:tgtEl>
                                          <p:spTgt spid="9">
                                            <p:txEl>
                                              <p:pRg st="9" end="9"/>
                                            </p:txEl>
                                          </p:spTgt>
                                        </p:tgtEl>
                                        <p:attrNameLst>
                                          <p:attrName>ppt_w</p:attrName>
                                        </p:attrNameLst>
                                      </p:cBhvr>
                                      <p:tavLst>
                                        <p:tav tm="0">
                                          <p:val>
                                            <p:fltVal val="0"/>
                                          </p:val>
                                        </p:tav>
                                        <p:tav tm="100000">
                                          <p:val>
                                            <p:strVal val="#ppt_w"/>
                                          </p:val>
                                        </p:tav>
                                      </p:tavLst>
                                    </p:anim>
                                    <p:anim calcmode="lin" valueType="num">
                                      <p:cBhvr>
                                        <p:cTn id="16" dur="500" fill="hold"/>
                                        <p:tgtEl>
                                          <p:spTgt spid="9">
                                            <p:txEl>
                                              <p:pRg st="9" end="9"/>
                                            </p:txEl>
                                          </p:spTgt>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9">
                                            <p:txEl>
                                              <p:pRg st="10" end="10"/>
                                            </p:txEl>
                                          </p:spTgt>
                                        </p:tgtEl>
                                        <p:attrNameLst>
                                          <p:attrName>style.visibility</p:attrName>
                                        </p:attrNameLst>
                                      </p:cBhvr>
                                      <p:to>
                                        <p:strVal val="visible"/>
                                      </p:to>
                                    </p:set>
                                    <p:anim calcmode="lin" valueType="num">
                                      <p:cBhvr>
                                        <p:cTn id="19" dur="500" fill="hold"/>
                                        <p:tgtEl>
                                          <p:spTgt spid="9">
                                            <p:txEl>
                                              <p:pRg st="10" end="10"/>
                                            </p:txEl>
                                          </p:spTgt>
                                        </p:tgtEl>
                                        <p:attrNameLst>
                                          <p:attrName>ppt_w</p:attrName>
                                        </p:attrNameLst>
                                      </p:cBhvr>
                                      <p:tavLst>
                                        <p:tav tm="0">
                                          <p:val>
                                            <p:fltVal val="0"/>
                                          </p:val>
                                        </p:tav>
                                        <p:tav tm="100000">
                                          <p:val>
                                            <p:strVal val="#ppt_w"/>
                                          </p:val>
                                        </p:tav>
                                      </p:tavLst>
                                    </p:anim>
                                    <p:anim calcmode="lin" valueType="num">
                                      <p:cBhvr>
                                        <p:cTn id="20" dur="500" fill="hold"/>
                                        <p:tgtEl>
                                          <p:spTgt spid="9">
                                            <p:txEl>
                                              <p:pRg st="10" end="10"/>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10">
                                            <p:txEl>
                                              <p:pRg st="17" end="17"/>
                                            </p:txEl>
                                          </p:spTgt>
                                        </p:tgtEl>
                                        <p:attrNameLst>
                                          <p:attrName>style.visibility</p:attrName>
                                        </p:attrNameLst>
                                      </p:cBhvr>
                                      <p:to>
                                        <p:strVal val="visible"/>
                                      </p:to>
                                    </p:set>
                                    <p:anim calcmode="lin" valueType="num">
                                      <p:cBhvr>
                                        <p:cTn id="23" dur="500" fill="hold"/>
                                        <p:tgtEl>
                                          <p:spTgt spid="10">
                                            <p:txEl>
                                              <p:pRg st="17" end="17"/>
                                            </p:txEl>
                                          </p:spTgt>
                                        </p:tgtEl>
                                        <p:attrNameLst>
                                          <p:attrName>ppt_w</p:attrName>
                                        </p:attrNameLst>
                                      </p:cBhvr>
                                      <p:tavLst>
                                        <p:tav tm="0">
                                          <p:val>
                                            <p:fltVal val="0"/>
                                          </p:val>
                                        </p:tav>
                                        <p:tav tm="100000">
                                          <p:val>
                                            <p:strVal val="#ppt_w"/>
                                          </p:val>
                                        </p:tav>
                                      </p:tavLst>
                                    </p:anim>
                                    <p:anim calcmode="lin" valueType="num">
                                      <p:cBhvr>
                                        <p:cTn id="24" dur="500" fill="hold"/>
                                        <p:tgtEl>
                                          <p:spTgt spid="10">
                                            <p:txEl>
                                              <p:pRg st="17" end="17"/>
                                            </p:txEl>
                                          </p:spTgt>
                                        </p:tgtEl>
                                        <p:attrNameLst>
                                          <p:attrName>ppt_h</p:attrName>
                                        </p:attrNameLst>
                                      </p:cBhvr>
                                      <p:tavLst>
                                        <p:tav tm="0">
                                          <p:val>
                                            <p:fltVal val="0"/>
                                          </p:val>
                                        </p:tav>
                                        <p:tav tm="100000">
                                          <p:val>
                                            <p:strVal val="#ppt_h"/>
                                          </p:val>
                                        </p:tav>
                                      </p:tavLst>
                                    </p:anim>
                                  </p:childTnLst>
                                </p:cTn>
                              </p:par>
                              <p:par>
                                <p:cTn id="25" presetID="23" presetClass="entr" presetSubtype="16" fill="hold" nodeType="withEffect">
                                  <p:stCondLst>
                                    <p:cond delay="0"/>
                                  </p:stCondLst>
                                  <p:childTnLst>
                                    <p:set>
                                      <p:cBhvr>
                                        <p:cTn id="26" dur="1" fill="hold">
                                          <p:stCondLst>
                                            <p:cond delay="0"/>
                                          </p:stCondLst>
                                        </p:cTn>
                                        <p:tgtEl>
                                          <p:spTgt spid="10">
                                            <p:txEl>
                                              <p:pRg st="18" end="18"/>
                                            </p:txEl>
                                          </p:spTgt>
                                        </p:tgtEl>
                                        <p:attrNameLst>
                                          <p:attrName>style.visibility</p:attrName>
                                        </p:attrNameLst>
                                      </p:cBhvr>
                                      <p:to>
                                        <p:strVal val="visible"/>
                                      </p:to>
                                    </p:set>
                                    <p:anim calcmode="lin" valueType="num">
                                      <p:cBhvr>
                                        <p:cTn id="27" dur="500" fill="hold"/>
                                        <p:tgtEl>
                                          <p:spTgt spid="10">
                                            <p:txEl>
                                              <p:pRg st="18" end="18"/>
                                            </p:txEl>
                                          </p:spTgt>
                                        </p:tgtEl>
                                        <p:attrNameLst>
                                          <p:attrName>ppt_w</p:attrName>
                                        </p:attrNameLst>
                                      </p:cBhvr>
                                      <p:tavLst>
                                        <p:tav tm="0">
                                          <p:val>
                                            <p:fltVal val="0"/>
                                          </p:val>
                                        </p:tav>
                                        <p:tav tm="100000">
                                          <p:val>
                                            <p:strVal val="#ppt_w"/>
                                          </p:val>
                                        </p:tav>
                                      </p:tavLst>
                                    </p:anim>
                                    <p:anim calcmode="lin" valueType="num">
                                      <p:cBhvr>
                                        <p:cTn id="28" dur="500" fill="hold"/>
                                        <p:tgtEl>
                                          <p:spTgt spid="10">
                                            <p:txEl>
                                              <p:pRg st="18" end="18"/>
                                            </p:txEl>
                                          </p:spTgt>
                                        </p:tgtEl>
                                        <p:attrNameLst>
                                          <p:attrName>ppt_h</p:attrName>
                                        </p:attrNameLst>
                                      </p:cBhvr>
                                      <p:tavLst>
                                        <p:tav tm="0">
                                          <p:val>
                                            <p:fltVal val="0"/>
                                          </p:val>
                                        </p:tav>
                                        <p:tav tm="100000">
                                          <p:val>
                                            <p:strVal val="#ppt_h"/>
                                          </p:val>
                                        </p:tav>
                                      </p:tavLst>
                                    </p:anim>
                                  </p:childTnLst>
                                </p:cTn>
                              </p:par>
                              <p:par>
                                <p:cTn id="29" presetID="23" presetClass="entr" presetSubtype="16" fill="hold" nodeType="withEffect">
                                  <p:stCondLst>
                                    <p:cond delay="0"/>
                                  </p:stCondLst>
                                  <p:childTnLst>
                                    <p:set>
                                      <p:cBhvr>
                                        <p:cTn id="30" dur="1" fill="hold">
                                          <p:stCondLst>
                                            <p:cond delay="0"/>
                                          </p:stCondLst>
                                        </p:cTn>
                                        <p:tgtEl>
                                          <p:spTgt spid="10">
                                            <p:txEl>
                                              <p:pRg st="19" end="19"/>
                                            </p:txEl>
                                          </p:spTgt>
                                        </p:tgtEl>
                                        <p:attrNameLst>
                                          <p:attrName>style.visibility</p:attrName>
                                        </p:attrNameLst>
                                      </p:cBhvr>
                                      <p:to>
                                        <p:strVal val="visible"/>
                                      </p:to>
                                    </p:set>
                                    <p:anim calcmode="lin" valueType="num">
                                      <p:cBhvr>
                                        <p:cTn id="31" dur="500" fill="hold"/>
                                        <p:tgtEl>
                                          <p:spTgt spid="10">
                                            <p:txEl>
                                              <p:pRg st="19" end="19"/>
                                            </p:txEl>
                                          </p:spTgt>
                                        </p:tgtEl>
                                        <p:attrNameLst>
                                          <p:attrName>ppt_w</p:attrName>
                                        </p:attrNameLst>
                                      </p:cBhvr>
                                      <p:tavLst>
                                        <p:tav tm="0">
                                          <p:val>
                                            <p:fltVal val="0"/>
                                          </p:val>
                                        </p:tav>
                                        <p:tav tm="100000">
                                          <p:val>
                                            <p:strVal val="#ppt_w"/>
                                          </p:val>
                                        </p:tav>
                                      </p:tavLst>
                                    </p:anim>
                                    <p:anim calcmode="lin" valueType="num">
                                      <p:cBhvr>
                                        <p:cTn id="32" dur="500" fill="hold"/>
                                        <p:tgtEl>
                                          <p:spTgt spid="10">
                                            <p:txEl>
                                              <p:pRg st="19" end="19"/>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9">
                                            <p:txEl>
                                              <p:pRg st="3" end="3"/>
                                            </p:txEl>
                                          </p:spTgt>
                                        </p:tgtEl>
                                        <p:attrNameLst>
                                          <p:attrName>style.visibility</p:attrName>
                                        </p:attrNameLst>
                                      </p:cBhvr>
                                      <p:to>
                                        <p:strVal val="visible"/>
                                      </p:to>
                                    </p:set>
                                    <p:anim calcmode="lin" valueType="num">
                                      <p:cBhvr>
                                        <p:cTn id="37" dur="500" fill="hold"/>
                                        <p:tgtEl>
                                          <p:spTgt spid="9">
                                            <p:txEl>
                                              <p:pRg st="3" end="3"/>
                                            </p:txEl>
                                          </p:spTgt>
                                        </p:tgtEl>
                                        <p:attrNameLst>
                                          <p:attrName>ppt_w</p:attrName>
                                        </p:attrNameLst>
                                      </p:cBhvr>
                                      <p:tavLst>
                                        <p:tav tm="0">
                                          <p:val>
                                            <p:fltVal val="0"/>
                                          </p:val>
                                        </p:tav>
                                        <p:tav tm="100000">
                                          <p:val>
                                            <p:strVal val="#ppt_w"/>
                                          </p:val>
                                        </p:tav>
                                      </p:tavLst>
                                    </p:anim>
                                    <p:anim calcmode="lin" valueType="num">
                                      <p:cBhvr>
                                        <p:cTn id="38" dur="500" fill="hold"/>
                                        <p:tgtEl>
                                          <p:spTgt spid="9">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nodeType="clickEffect">
                                  <p:stCondLst>
                                    <p:cond delay="0"/>
                                  </p:stCondLst>
                                  <p:childTnLst>
                                    <p:set>
                                      <p:cBhvr>
                                        <p:cTn id="42" dur="1" fill="hold">
                                          <p:stCondLst>
                                            <p:cond delay="0"/>
                                          </p:stCondLst>
                                        </p:cTn>
                                        <p:tgtEl>
                                          <p:spTgt spid="9">
                                            <p:txEl>
                                              <p:pRg st="4" end="4"/>
                                            </p:txEl>
                                          </p:spTgt>
                                        </p:tgtEl>
                                        <p:attrNameLst>
                                          <p:attrName>style.visibility</p:attrName>
                                        </p:attrNameLst>
                                      </p:cBhvr>
                                      <p:to>
                                        <p:strVal val="visible"/>
                                      </p:to>
                                    </p:set>
                                    <p:anim calcmode="lin" valueType="num">
                                      <p:cBhvr>
                                        <p:cTn id="43" dur="500" fill="hold"/>
                                        <p:tgtEl>
                                          <p:spTgt spid="9">
                                            <p:txEl>
                                              <p:pRg st="4" end="4"/>
                                            </p:txEl>
                                          </p:spTgt>
                                        </p:tgtEl>
                                        <p:attrNameLst>
                                          <p:attrName>ppt_w</p:attrName>
                                        </p:attrNameLst>
                                      </p:cBhvr>
                                      <p:tavLst>
                                        <p:tav tm="0">
                                          <p:val>
                                            <p:fltVal val="0"/>
                                          </p:val>
                                        </p:tav>
                                        <p:tav tm="100000">
                                          <p:val>
                                            <p:strVal val="#ppt_w"/>
                                          </p:val>
                                        </p:tav>
                                      </p:tavLst>
                                    </p:anim>
                                    <p:anim calcmode="lin" valueType="num">
                                      <p:cBhvr>
                                        <p:cTn id="44" dur="500" fill="hold"/>
                                        <p:tgtEl>
                                          <p:spTgt spid="9">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nodeType="clickEffect">
                                  <p:stCondLst>
                                    <p:cond delay="0"/>
                                  </p:stCondLst>
                                  <p:childTnLst>
                                    <p:set>
                                      <p:cBhvr>
                                        <p:cTn id="48" dur="1" fill="hold">
                                          <p:stCondLst>
                                            <p:cond delay="0"/>
                                          </p:stCondLst>
                                        </p:cTn>
                                        <p:tgtEl>
                                          <p:spTgt spid="9">
                                            <p:txEl>
                                              <p:pRg st="5" end="5"/>
                                            </p:txEl>
                                          </p:spTgt>
                                        </p:tgtEl>
                                        <p:attrNameLst>
                                          <p:attrName>style.visibility</p:attrName>
                                        </p:attrNameLst>
                                      </p:cBhvr>
                                      <p:to>
                                        <p:strVal val="visible"/>
                                      </p:to>
                                    </p:set>
                                    <p:anim calcmode="lin" valueType="num">
                                      <p:cBhvr>
                                        <p:cTn id="49" dur="500" fill="hold"/>
                                        <p:tgtEl>
                                          <p:spTgt spid="9">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9">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16" fill="hold" nodeType="clickEffect">
                                  <p:stCondLst>
                                    <p:cond delay="0"/>
                                  </p:stCondLst>
                                  <p:childTnLst>
                                    <p:set>
                                      <p:cBhvr>
                                        <p:cTn id="54" dur="1" fill="hold">
                                          <p:stCondLst>
                                            <p:cond delay="0"/>
                                          </p:stCondLst>
                                        </p:cTn>
                                        <p:tgtEl>
                                          <p:spTgt spid="9">
                                            <p:txEl>
                                              <p:pRg st="11" end="11"/>
                                            </p:txEl>
                                          </p:spTgt>
                                        </p:tgtEl>
                                        <p:attrNameLst>
                                          <p:attrName>style.visibility</p:attrName>
                                        </p:attrNameLst>
                                      </p:cBhvr>
                                      <p:to>
                                        <p:strVal val="visible"/>
                                      </p:to>
                                    </p:set>
                                    <p:anim calcmode="lin" valueType="num">
                                      <p:cBhvr>
                                        <p:cTn id="55" dur="500" fill="hold"/>
                                        <p:tgtEl>
                                          <p:spTgt spid="9">
                                            <p:txEl>
                                              <p:pRg st="11" end="11"/>
                                            </p:txEl>
                                          </p:spTgt>
                                        </p:tgtEl>
                                        <p:attrNameLst>
                                          <p:attrName>ppt_w</p:attrName>
                                        </p:attrNameLst>
                                      </p:cBhvr>
                                      <p:tavLst>
                                        <p:tav tm="0">
                                          <p:val>
                                            <p:fltVal val="0"/>
                                          </p:val>
                                        </p:tav>
                                        <p:tav tm="100000">
                                          <p:val>
                                            <p:strVal val="#ppt_w"/>
                                          </p:val>
                                        </p:tav>
                                      </p:tavLst>
                                    </p:anim>
                                    <p:anim calcmode="lin" valueType="num">
                                      <p:cBhvr>
                                        <p:cTn id="56" dur="500" fill="hold"/>
                                        <p:tgtEl>
                                          <p:spTgt spid="9">
                                            <p:txEl>
                                              <p:pRg st="11" end="11"/>
                                            </p:txEl>
                                          </p:spTgt>
                                        </p:tgtEl>
                                        <p:attrNameLst>
                                          <p:attrName>ppt_h</p:attrName>
                                        </p:attrNameLst>
                                      </p:cBhvr>
                                      <p:tavLst>
                                        <p:tav tm="0">
                                          <p:val>
                                            <p:fltVal val="0"/>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23" presetClass="entr" presetSubtype="16" fill="hold" nodeType="clickEffect">
                                  <p:stCondLst>
                                    <p:cond delay="0"/>
                                  </p:stCondLst>
                                  <p:childTnLst>
                                    <p:set>
                                      <p:cBhvr>
                                        <p:cTn id="60" dur="1" fill="hold">
                                          <p:stCondLst>
                                            <p:cond delay="0"/>
                                          </p:stCondLst>
                                        </p:cTn>
                                        <p:tgtEl>
                                          <p:spTgt spid="9">
                                            <p:txEl>
                                              <p:pRg st="6" end="6"/>
                                            </p:txEl>
                                          </p:spTgt>
                                        </p:tgtEl>
                                        <p:attrNameLst>
                                          <p:attrName>style.visibility</p:attrName>
                                        </p:attrNameLst>
                                      </p:cBhvr>
                                      <p:to>
                                        <p:strVal val="visible"/>
                                      </p:to>
                                    </p:set>
                                    <p:anim calcmode="lin" valueType="num">
                                      <p:cBhvr>
                                        <p:cTn id="61" dur="500" fill="hold"/>
                                        <p:tgtEl>
                                          <p:spTgt spid="9">
                                            <p:txEl>
                                              <p:pRg st="6" end="6"/>
                                            </p:txEl>
                                          </p:spTgt>
                                        </p:tgtEl>
                                        <p:attrNameLst>
                                          <p:attrName>ppt_w</p:attrName>
                                        </p:attrNameLst>
                                      </p:cBhvr>
                                      <p:tavLst>
                                        <p:tav tm="0">
                                          <p:val>
                                            <p:fltVal val="0"/>
                                          </p:val>
                                        </p:tav>
                                        <p:tav tm="100000">
                                          <p:val>
                                            <p:strVal val="#ppt_w"/>
                                          </p:val>
                                        </p:tav>
                                      </p:tavLst>
                                    </p:anim>
                                    <p:anim calcmode="lin" valueType="num">
                                      <p:cBhvr>
                                        <p:cTn id="62" dur="500" fill="hold"/>
                                        <p:tgtEl>
                                          <p:spTgt spid="9">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63" fill="hold">
                      <p:stCondLst>
                        <p:cond delay="indefinite"/>
                      </p:stCondLst>
                      <p:childTnLst>
                        <p:par>
                          <p:cTn id="64" fill="hold">
                            <p:stCondLst>
                              <p:cond delay="0"/>
                            </p:stCondLst>
                            <p:childTnLst>
                              <p:par>
                                <p:cTn id="65" presetID="23" presetClass="entr" presetSubtype="16" fill="hold" nodeType="clickEffect">
                                  <p:stCondLst>
                                    <p:cond delay="0"/>
                                  </p:stCondLst>
                                  <p:childTnLst>
                                    <p:set>
                                      <p:cBhvr>
                                        <p:cTn id="66" dur="1" fill="hold">
                                          <p:stCondLst>
                                            <p:cond delay="0"/>
                                          </p:stCondLst>
                                        </p:cTn>
                                        <p:tgtEl>
                                          <p:spTgt spid="9">
                                            <p:txEl>
                                              <p:pRg st="7" end="7"/>
                                            </p:txEl>
                                          </p:spTgt>
                                        </p:tgtEl>
                                        <p:attrNameLst>
                                          <p:attrName>style.visibility</p:attrName>
                                        </p:attrNameLst>
                                      </p:cBhvr>
                                      <p:to>
                                        <p:strVal val="visible"/>
                                      </p:to>
                                    </p:set>
                                    <p:anim calcmode="lin" valueType="num">
                                      <p:cBhvr>
                                        <p:cTn id="67" dur="500" fill="hold"/>
                                        <p:tgtEl>
                                          <p:spTgt spid="9">
                                            <p:txEl>
                                              <p:pRg st="7" end="7"/>
                                            </p:txEl>
                                          </p:spTgt>
                                        </p:tgtEl>
                                        <p:attrNameLst>
                                          <p:attrName>ppt_w</p:attrName>
                                        </p:attrNameLst>
                                      </p:cBhvr>
                                      <p:tavLst>
                                        <p:tav tm="0">
                                          <p:val>
                                            <p:fltVal val="0"/>
                                          </p:val>
                                        </p:tav>
                                        <p:tav tm="100000">
                                          <p:val>
                                            <p:strVal val="#ppt_w"/>
                                          </p:val>
                                        </p:tav>
                                      </p:tavLst>
                                    </p:anim>
                                    <p:anim calcmode="lin" valueType="num">
                                      <p:cBhvr>
                                        <p:cTn id="68" dur="500" fill="hold"/>
                                        <p:tgtEl>
                                          <p:spTgt spid="9">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69" fill="hold">
                      <p:stCondLst>
                        <p:cond delay="indefinite"/>
                      </p:stCondLst>
                      <p:childTnLst>
                        <p:par>
                          <p:cTn id="70" fill="hold">
                            <p:stCondLst>
                              <p:cond delay="0"/>
                            </p:stCondLst>
                            <p:childTnLst>
                              <p:par>
                                <p:cTn id="71" presetID="23" presetClass="entr" presetSubtype="16" fill="hold" nodeType="clickEffect">
                                  <p:stCondLst>
                                    <p:cond delay="0"/>
                                  </p:stCondLst>
                                  <p:childTnLst>
                                    <p:set>
                                      <p:cBhvr>
                                        <p:cTn id="72" dur="1" fill="hold">
                                          <p:stCondLst>
                                            <p:cond delay="0"/>
                                          </p:stCondLst>
                                        </p:cTn>
                                        <p:tgtEl>
                                          <p:spTgt spid="9">
                                            <p:txEl>
                                              <p:pRg st="12" end="12"/>
                                            </p:txEl>
                                          </p:spTgt>
                                        </p:tgtEl>
                                        <p:attrNameLst>
                                          <p:attrName>style.visibility</p:attrName>
                                        </p:attrNameLst>
                                      </p:cBhvr>
                                      <p:to>
                                        <p:strVal val="visible"/>
                                      </p:to>
                                    </p:set>
                                    <p:anim calcmode="lin" valueType="num">
                                      <p:cBhvr>
                                        <p:cTn id="73" dur="500" fill="hold"/>
                                        <p:tgtEl>
                                          <p:spTgt spid="9">
                                            <p:txEl>
                                              <p:pRg st="12" end="12"/>
                                            </p:txEl>
                                          </p:spTgt>
                                        </p:tgtEl>
                                        <p:attrNameLst>
                                          <p:attrName>ppt_w</p:attrName>
                                        </p:attrNameLst>
                                      </p:cBhvr>
                                      <p:tavLst>
                                        <p:tav tm="0">
                                          <p:val>
                                            <p:fltVal val="0"/>
                                          </p:val>
                                        </p:tav>
                                        <p:tav tm="100000">
                                          <p:val>
                                            <p:strVal val="#ppt_w"/>
                                          </p:val>
                                        </p:tav>
                                      </p:tavLst>
                                    </p:anim>
                                    <p:anim calcmode="lin" valueType="num">
                                      <p:cBhvr>
                                        <p:cTn id="74" dur="500" fill="hold"/>
                                        <p:tgtEl>
                                          <p:spTgt spid="9">
                                            <p:txEl>
                                              <p:pRg st="12" end="12"/>
                                            </p:txEl>
                                          </p:spTgt>
                                        </p:tgtEl>
                                        <p:attrNameLst>
                                          <p:attrName>ppt_h</p:attrName>
                                        </p:attrNameLst>
                                      </p:cBhvr>
                                      <p:tavLst>
                                        <p:tav tm="0">
                                          <p:val>
                                            <p:fltVal val="0"/>
                                          </p:val>
                                        </p:tav>
                                        <p:tav tm="100000">
                                          <p:val>
                                            <p:strVal val="#ppt_h"/>
                                          </p:val>
                                        </p:tav>
                                      </p:tavLst>
                                    </p:anim>
                                  </p:childTnLst>
                                </p:cTn>
                              </p:par>
                            </p:childTnLst>
                          </p:cTn>
                        </p:par>
                      </p:childTnLst>
                    </p:cTn>
                  </p:par>
                  <p:par>
                    <p:cTn id="75" fill="hold">
                      <p:stCondLst>
                        <p:cond delay="indefinite"/>
                      </p:stCondLst>
                      <p:childTnLst>
                        <p:par>
                          <p:cTn id="76" fill="hold">
                            <p:stCondLst>
                              <p:cond delay="0"/>
                            </p:stCondLst>
                            <p:childTnLst>
                              <p:par>
                                <p:cTn id="77" presetID="23" presetClass="entr" presetSubtype="16" fill="hold" nodeType="clickEffect">
                                  <p:stCondLst>
                                    <p:cond delay="0"/>
                                  </p:stCondLst>
                                  <p:childTnLst>
                                    <p:set>
                                      <p:cBhvr>
                                        <p:cTn id="78" dur="1" fill="hold">
                                          <p:stCondLst>
                                            <p:cond delay="0"/>
                                          </p:stCondLst>
                                        </p:cTn>
                                        <p:tgtEl>
                                          <p:spTgt spid="9">
                                            <p:txEl>
                                              <p:pRg st="13" end="13"/>
                                            </p:txEl>
                                          </p:spTgt>
                                        </p:tgtEl>
                                        <p:attrNameLst>
                                          <p:attrName>style.visibility</p:attrName>
                                        </p:attrNameLst>
                                      </p:cBhvr>
                                      <p:to>
                                        <p:strVal val="visible"/>
                                      </p:to>
                                    </p:set>
                                    <p:anim calcmode="lin" valueType="num">
                                      <p:cBhvr>
                                        <p:cTn id="79" dur="500" fill="hold"/>
                                        <p:tgtEl>
                                          <p:spTgt spid="9">
                                            <p:txEl>
                                              <p:pRg st="13" end="13"/>
                                            </p:txEl>
                                          </p:spTgt>
                                        </p:tgtEl>
                                        <p:attrNameLst>
                                          <p:attrName>ppt_w</p:attrName>
                                        </p:attrNameLst>
                                      </p:cBhvr>
                                      <p:tavLst>
                                        <p:tav tm="0">
                                          <p:val>
                                            <p:fltVal val="0"/>
                                          </p:val>
                                        </p:tav>
                                        <p:tav tm="100000">
                                          <p:val>
                                            <p:strVal val="#ppt_w"/>
                                          </p:val>
                                        </p:tav>
                                      </p:tavLst>
                                    </p:anim>
                                    <p:anim calcmode="lin" valueType="num">
                                      <p:cBhvr>
                                        <p:cTn id="80" dur="500" fill="hold"/>
                                        <p:tgtEl>
                                          <p:spTgt spid="9">
                                            <p:txEl>
                                              <p:pRg st="13" end="13"/>
                                            </p:txEl>
                                          </p:spTgt>
                                        </p:tgtEl>
                                        <p:attrNameLst>
                                          <p:attrName>ppt_h</p:attrName>
                                        </p:attrNameLst>
                                      </p:cBhvr>
                                      <p:tavLst>
                                        <p:tav tm="0">
                                          <p:val>
                                            <p:fltVal val="0"/>
                                          </p:val>
                                        </p:tav>
                                        <p:tav tm="100000">
                                          <p:val>
                                            <p:strVal val="#ppt_h"/>
                                          </p:val>
                                        </p:tav>
                                      </p:tavLst>
                                    </p:anim>
                                  </p:childTnLst>
                                </p:cTn>
                              </p:par>
                            </p:childTnLst>
                          </p:cTn>
                        </p:par>
                      </p:childTnLst>
                    </p:cTn>
                  </p:par>
                  <p:par>
                    <p:cTn id="81" fill="hold">
                      <p:stCondLst>
                        <p:cond delay="indefinite"/>
                      </p:stCondLst>
                      <p:childTnLst>
                        <p:par>
                          <p:cTn id="82" fill="hold">
                            <p:stCondLst>
                              <p:cond delay="0"/>
                            </p:stCondLst>
                            <p:childTnLst>
                              <p:par>
                                <p:cTn id="83" presetID="23" presetClass="entr" presetSubtype="16" fill="hold" nodeType="clickEffect">
                                  <p:stCondLst>
                                    <p:cond delay="0"/>
                                  </p:stCondLst>
                                  <p:childTnLst>
                                    <p:set>
                                      <p:cBhvr>
                                        <p:cTn id="84" dur="1" fill="hold">
                                          <p:stCondLst>
                                            <p:cond delay="0"/>
                                          </p:stCondLst>
                                        </p:cTn>
                                        <p:tgtEl>
                                          <p:spTgt spid="9">
                                            <p:txEl>
                                              <p:pRg st="14" end="14"/>
                                            </p:txEl>
                                          </p:spTgt>
                                        </p:tgtEl>
                                        <p:attrNameLst>
                                          <p:attrName>style.visibility</p:attrName>
                                        </p:attrNameLst>
                                      </p:cBhvr>
                                      <p:to>
                                        <p:strVal val="visible"/>
                                      </p:to>
                                    </p:set>
                                    <p:anim calcmode="lin" valueType="num">
                                      <p:cBhvr>
                                        <p:cTn id="85" dur="500" fill="hold"/>
                                        <p:tgtEl>
                                          <p:spTgt spid="9">
                                            <p:txEl>
                                              <p:pRg st="14" end="14"/>
                                            </p:txEl>
                                          </p:spTgt>
                                        </p:tgtEl>
                                        <p:attrNameLst>
                                          <p:attrName>ppt_w</p:attrName>
                                        </p:attrNameLst>
                                      </p:cBhvr>
                                      <p:tavLst>
                                        <p:tav tm="0">
                                          <p:val>
                                            <p:fltVal val="0"/>
                                          </p:val>
                                        </p:tav>
                                        <p:tav tm="100000">
                                          <p:val>
                                            <p:strVal val="#ppt_w"/>
                                          </p:val>
                                        </p:tav>
                                      </p:tavLst>
                                    </p:anim>
                                    <p:anim calcmode="lin" valueType="num">
                                      <p:cBhvr>
                                        <p:cTn id="86" dur="500" fill="hold"/>
                                        <p:tgtEl>
                                          <p:spTgt spid="9">
                                            <p:txEl>
                                              <p:pRg st="14" end="14"/>
                                            </p:txEl>
                                          </p:spTgt>
                                        </p:tgtEl>
                                        <p:attrNameLst>
                                          <p:attrName>ppt_h</p:attrName>
                                        </p:attrNameLst>
                                      </p:cBhvr>
                                      <p:tavLst>
                                        <p:tav tm="0">
                                          <p:val>
                                            <p:fltVal val="0"/>
                                          </p:val>
                                        </p:tav>
                                        <p:tav tm="100000">
                                          <p:val>
                                            <p:strVal val="#ppt_h"/>
                                          </p:val>
                                        </p:tav>
                                      </p:tavLst>
                                    </p:anim>
                                  </p:childTnLst>
                                </p:cTn>
                              </p:par>
                            </p:childTnLst>
                          </p:cTn>
                        </p:par>
                      </p:childTnLst>
                    </p:cTn>
                  </p:par>
                  <p:par>
                    <p:cTn id="87" fill="hold">
                      <p:stCondLst>
                        <p:cond delay="indefinite"/>
                      </p:stCondLst>
                      <p:childTnLst>
                        <p:par>
                          <p:cTn id="88" fill="hold">
                            <p:stCondLst>
                              <p:cond delay="0"/>
                            </p:stCondLst>
                            <p:childTnLst>
                              <p:par>
                                <p:cTn id="89" presetID="23" presetClass="entr" presetSubtype="16" fill="hold" nodeType="clickEffect">
                                  <p:stCondLst>
                                    <p:cond delay="0"/>
                                  </p:stCondLst>
                                  <p:childTnLst>
                                    <p:set>
                                      <p:cBhvr>
                                        <p:cTn id="90" dur="1" fill="hold">
                                          <p:stCondLst>
                                            <p:cond delay="0"/>
                                          </p:stCondLst>
                                        </p:cTn>
                                        <p:tgtEl>
                                          <p:spTgt spid="9">
                                            <p:txEl>
                                              <p:pRg st="15" end="15"/>
                                            </p:txEl>
                                          </p:spTgt>
                                        </p:tgtEl>
                                        <p:attrNameLst>
                                          <p:attrName>style.visibility</p:attrName>
                                        </p:attrNameLst>
                                      </p:cBhvr>
                                      <p:to>
                                        <p:strVal val="visible"/>
                                      </p:to>
                                    </p:set>
                                    <p:anim calcmode="lin" valueType="num">
                                      <p:cBhvr>
                                        <p:cTn id="91" dur="500" fill="hold"/>
                                        <p:tgtEl>
                                          <p:spTgt spid="9">
                                            <p:txEl>
                                              <p:pRg st="15" end="15"/>
                                            </p:txEl>
                                          </p:spTgt>
                                        </p:tgtEl>
                                        <p:attrNameLst>
                                          <p:attrName>ppt_w</p:attrName>
                                        </p:attrNameLst>
                                      </p:cBhvr>
                                      <p:tavLst>
                                        <p:tav tm="0">
                                          <p:val>
                                            <p:fltVal val="0"/>
                                          </p:val>
                                        </p:tav>
                                        <p:tav tm="100000">
                                          <p:val>
                                            <p:strVal val="#ppt_w"/>
                                          </p:val>
                                        </p:tav>
                                      </p:tavLst>
                                    </p:anim>
                                    <p:anim calcmode="lin" valueType="num">
                                      <p:cBhvr>
                                        <p:cTn id="92" dur="500" fill="hold"/>
                                        <p:tgtEl>
                                          <p:spTgt spid="9">
                                            <p:txEl>
                                              <p:pRg st="15" end="15"/>
                                            </p:txEl>
                                          </p:spTgt>
                                        </p:tgtEl>
                                        <p:attrNameLst>
                                          <p:attrName>ppt_h</p:attrName>
                                        </p:attrNameLst>
                                      </p:cBhvr>
                                      <p:tavLst>
                                        <p:tav tm="0">
                                          <p:val>
                                            <p:fltVal val="0"/>
                                          </p:val>
                                        </p:tav>
                                        <p:tav tm="100000">
                                          <p:val>
                                            <p:strVal val="#ppt_h"/>
                                          </p:val>
                                        </p:tav>
                                      </p:tavLst>
                                    </p:anim>
                                  </p:childTnLst>
                                </p:cTn>
                              </p:par>
                            </p:childTnLst>
                          </p:cTn>
                        </p:par>
                      </p:childTnLst>
                    </p:cTn>
                  </p:par>
                  <p:par>
                    <p:cTn id="93" fill="hold">
                      <p:stCondLst>
                        <p:cond delay="indefinite"/>
                      </p:stCondLst>
                      <p:childTnLst>
                        <p:par>
                          <p:cTn id="94" fill="hold">
                            <p:stCondLst>
                              <p:cond delay="0"/>
                            </p:stCondLst>
                            <p:childTnLst>
                              <p:par>
                                <p:cTn id="95" presetID="23" presetClass="entr" presetSubtype="16" fill="hold" nodeType="clickEffect">
                                  <p:stCondLst>
                                    <p:cond delay="0"/>
                                  </p:stCondLst>
                                  <p:childTnLst>
                                    <p:set>
                                      <p:cBhvr>
                                        <p:cTn id="96" dur="1" fill="hold">
                                          <p:stCondLst>
                                            <p:cond delay="0"/>
                                          </p:stCondLst>
                                        </p:cTn>
                                        <p:tgtEl>
                                          <p:spTgt spid="9">
                                            <p:txEl>
                                              <p:pRg st="16" end="16"/>
                                            </p:txEl>
                                          </p:spTgt>
                                        </p:tgtEl>
                                        <p:attrNameLst>
                                          <p:attrName>style.visibility</p:attrName>
                                        </p:attrNameLst>
                                      </p:cBhvr>
                                      <p:to>
                                        <p:strVal val="visible"/>
                                      </p:to>
                                    </p:set>
                                    <p:anim calcmode="lin" valueType="num">
                                      <p:cBhvr>
                                        <p:cTn id="97" dur="500" fill="hold"/>
                                        <p:tgtEl>
                                          <p:spTgt spid="9">
                                            <p:txEl>
                                              <p:pRg st="16" end="16"/>
                                            </p:txEl>
                                          </p:spTgt>
                                        </p:tgtEl>
                                        <p:attrNameLst>
                                          <p:attrName>ppt_w</p:attrName>
                                        </p:attrNameLst>
                                      </p:cBhvr>
                                      <p:tavLst>
                                        <p:tav tm="0">
                                          <p:val>
                                            <p:fltVal val="0"/>
                                          </p:val>
                                        </p:tav>
                                        <p:tav tm="100000">
                                          <p:val>
                                            <p:strVal val="#ppt_w"/>
                                          </p:val>
                                        </p:tav>
                                      </p:tavLst>
                                    </p:anim>
                                    <p:anim calcmode="lin" valueType="num">
                                      <p:cBhvr>
                                        <p:cTn id="98" dur="500" fill="hold"/>
                                        <p:tgtEl>
                                          <p:spTgt spid="9">
                                            <p:txEl>
                                              <p:pRg st="16" end="16"/>
                                            </p:txEl>
                                          </p:spTgt>
                                        </p:tgtEl>
                                        <p:attrNameLst>
                                          <p:attrName>ppt_h</p:attrName>
                                        </p:attrNameLst>
                                      </p:cBhvr>
                                      <p:tavLst>
                                        <p:tav tm="0">
                                          <p:val>
                                            <p:fltVal val="0"/>
                                          </p:val>
                                        </p:tav>
                                        <p:tav tm="100000">
                                          <p:val>
                                            <p:strVal val="#ppt_h"/>
                                          </p:val>
                                        </p:tav>
                                      </p:tavLst>
                                    </p:anim>
                                  </p:childTnLst>
                                </p:cTn>
                              </p:par>
                            </p:childTnLst>
                          </p:cTn>
                        </p:par>
                      </p:childTnLst>
                    </p:cTn>
                  </p:par>
                  <p:par>
                    <p:cTn id="99" fill="hold">
                      <p:stCondLst>
                        <p:cond delay="indefinite"/>
                      </p:stCondLst>
                      <p:childTnLst>
                        <p:par>
                          <p:cTn id="100" fill="hold">
                            <p:stCondLst>
                              <p:cond delay="0"/>
                            </p:stCondLst>
                            <p:childTnLst>
                              <p:par>
                                <p:cTn id="101" presetID="23" presetClass="entr" presetSubtype="16" fill="hold" nodeType="clickEffect">
                                  <p:stCondLst>
                                    <p:cond delay="0"/>
                                  </p:stCondLst>
                                  <p:childTnLst>
                                    <p:set>
                                      <p:cBhvr>
                                        <p:cTn id="102" dur="1" fill="hold">
                                          <p:stCondLst>
                                            <p:cond delay="0"/>
                                          </p:stCondLst>
                                        </p:cTn>
                                        <p:tgtEl>
                                          <p:spTgt spid="10">
                                            <p:txEl>
                                              <p:pRg st="0" end="0"/>
                                            </p:txEl>
                                          </p:spTgt>
                                        </p:tgtEl>
                                        <p:attrNameLst>
                                          <p:attrName>style.visibility</p:attrName>
                                        </p:attrNameLst>
                                      </p:cBhvr>
                                      <p:to>
                                        <p:strVal val="visible"/>
                                      </p:to>
                                    </p:set>
                                    <p:anim calcmode="lin" valueType="num">
                                      <p:cBhvr>
                                        <p:cTn id="103" dur="500" fill="hold"/>
                                        <p:tgtEl>
                                          <p:spTgt spid="10">
                                            <p:txEl>
                                              <p:pRg st="0" end="0"/>
                                            </p:txEl>
                                          </p:spTgt>
                                        </p:tgtEl>
                                        <p:attrNameLst>
                                          <p:attrName>ppt_w</p:attrName>
                                        </p:attrNameLst>
                                      </p:cBhvr>
                                      <p:tavLst>
                                        <p:tav tm="0">
                                          <p:val>
                                            <p:fltVal val="0"/>
                                          </p:val>
                                        </p:tav>
                                        <p:tav tm="100000">
                                          <p:val>
                                            <p:strVal val="#ppt_w"/>
                                          </p:val>
                                        </p:tav>
                                      </p:tavLst>
                                    </p:anim>
                                    <p:anim calcmode="lin" valueType="num">
                                      <p:cBhvr>
                                        <p:cTn id="104" dur="500" fill="hold"/>
                                        <p:tgtEl>
                                          <p:spTgt spid="10">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05" fill="hold">
                      <p:stCondLst>
                        <p:cond delay="indefinite"/>
                      </p:stCondLst>
                      <p:childTnLst>
                        <p:par>
                          <p:cTn id="106" fill="hold">
                            <p:stCondLst>
                              <p:cond delay="0"/>
                            </p:stCondLst>
                            <p:childTnLst>
                              <p:par>
                                <p:cTn id="107" presetID="23" presetClass="entr" presetSubtype="16" fill="hold" nodeType="clickEffect">
                                  <p:stCondLst>
                                    <p:cond delay="0"/>
                                  </p:stCondLst>
                                  <p:childTnLst>
                                    <p:set>
                                      <p:cBhvr>
                                        <p:cTn id="108" dur="1" fill="hold">
                                          <p:stCondLst>
                                            <p:cond delay="0"/>
                                          </p:stCondLst>
                                        </p:cTn>
                                        <p:tgtEl>
                                          <p:spTgt spid="10">
                                            <p:txEl>
                                              <p:pRg st="1" end="1"/>
                                            </p:txEl>
                                          </p:spTgt>
                                        </p:tgtEl>
                                        <p:attrNameLst>
                                          <p:attrName>style.visibility</p:attrName>
                                        </p:attrNameLst>
                                      </p:cBhvr>
                                      <p:to>
                                        <p:strVal val="visible"/>
                                      </p:to>
                                    </p:set>
                                    <p:anim calcmode="lin" valueType="num">
                                      <p:cBhvr>
                                        <p:cTn id="109" dur="500" fill="hold"/>
                                        <p:tgtEl>
                                          <p:spTgt spid="10">
                                            <p:txEl>
                                              <p:pRg st="1" end="1"/>
                                            </p:txEl>
                                          </p:spTgt>
                                        </p:tgtEl>
                                        <p:attrNameLst>
                                          <p:attrName>ppt_w</p:attrName>
                                        </p:attrNameLst>
                                      </p:cBhvr>
                                      <p:tavLst>
                                        <p:tav tm="0">
                                          <p:val>
                                            <p:fltVal val="0"/>
                                          </p:val>
                                        </p:tav>
                                        <p:tav tm="100000">
                                          <p:val>
                                            <p:strVal val="#ppt_w"/>
                                          </p:val>
                                        </p:tav>
                                      </p:tavLst>
                                    </p:anim>
                                    <p:anim calcmode="lin" valueType="num">
                                      <p:cBhvr>
                                        <p:cTn id="110" dur="500" fill="hold"/>
                                        <p:tgtEl>
                                          <p:spTgt spid="10">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11" fill="hold">
                      <p:stCondLst>
                        <p:cond delay="indefinite"/>
                      </p:stCondLst>
                      <p:childTnLst>
                        <p:par>
                          <p:cTn id="112" fill="hold">
                            <p:stCondLst>
                              <p:cond delay="0"/>
                            </p:stCondLst>
                            <p:childTnLst>
                              <p:par>
                                <p:cTn id="113" presetID="23" presetClass="entr" presetSubtype="16" fill="hold" nodeType="clickEffect">
                                  <p:stCondLst>
                                    <p:cond delay="0"/>
                                  </p:stCondLst>
                                  <p:childTnLst>
                                    <p:set>
                                      <p:cBhvr>
                                        <p:cTn id="114" dur="1" fill="hold">
                                          <p:stCondLst>
                                            <p:cond delay="0"/>
                                          </p:stCondLst>
                                        </p:cTn>
                                        <p:tgtEl>
                                          <p:spTgt spid="10">
                                            <p:txEl>
                                              <p:pRg st="2" end="2"/>
                                            </p:txEl>
                                          </p:spTgt>
                                        </p:tgtEl>
                                        <p:attrNameLst>
                                          <p:attrName>style.visibility</p:attrName>
                                        </p:attrNameLst>
                                      </p:cBhvr>
                                      <p:to>
                                        <p:strVal val="visible"/>
                                      </p:to>
                                    </p:set>
                                    <p:anim calcmode="lin" valueType="num">
                                      <p:cBhvr>
                                        <p:cTn id="115" dur="500" fill="hold"/>
                                        <p:tgtEl>
                                          <p:spTgt spid="10">
                                            <p:txEl>
                                              <p:pRg st="2" end="2"/>
                                            </p:txEl>
                                          </p:spTgt>
                                        </p:tgtEl>
                                        <p:attrNameLst>
                                          <p:attrName>ppt_w</p:attrName>
                                        </p:attrNameLst>
                                      </p:cBhvr>
                                      <p:tavLst>
                                        <p:tav tm="0">
                                          <p:val>
                                            <p:fltVal val="0"/>
                                          </p:val>
                                        </p:tav>
                                        <p:tav tm="100000">
                                          <p:val>
                                            <p:strVal val="#ppt_w"/>
                                          </p:val>
                                        </p:tav>
                                      </p:tavLst>
                                    </p:anim>
                                    <p:anim calcmode="lin" valueType="num">
                                      <p:cBhvr>
                                        <p:cTn id="116" dur="500" fill="hold"/>
                                        <p:tgtEl>
                                          <p:spTgt spid="10">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17" fill="hold">
                      <p:stCondLst>
                        <p:cond delay="indefinite"/>
                      </p:stCondLst>
                      <p:childTnLst>
                        <p:par>
                          <p:cTn id="118" fill="hold">
                            <p:stCondLst>
                              <p:cond delay="0"/>
                            </p:stCondLst>
                            <p:childTnLst>
                              <p:par>
                                <p:cTn id="119" presetID="23" presetClass="entr" presetSubtype="16" fill="hold" nodeType="clickEffect">
                                  <p:stCondLst>
                                    <p:cond delay="0"/>
                                  </p:stCondLst>
                                  <p:childTnLst>
                                    <p:set>
                                      <p:cBhvr>
                                        <p:cTn id="120" dur="1" fill="hold">
                                          <p:stCondLst>
                                            <p:cond delay="0"/>
                                          </p:stCondLst>
                                        </p:cTn>
                                        <p:tgtEl>
                                          <p:spTgt spid="10">
                                            <p:txEl>
                                              <p:pRg st="3" end="3"/>
                                            </p:txEl>
                                          </p:spTgt>
                                        </p:tgtEl>
                                        <p:attrNameLst>
                                          <p:attrName>style.visibility</p:attrName>
                                        </p:attrNameLst>
                                      </p:cBhvr>
                                      <p:to>
                                        <p:strVal val="visible"/>
                                      </p:to>
                                    </p:set>
                                    <p:anim calcmode="lin" valueType="num">
                                      <p:cBhvr>
                                        <p:cTn id="121" dur="500" fill="hold"/>
                                        <p:tgtEl>
                                          <p:spTgt spid="10">
                                            <p:txEl>
                                              <p:pRg st="3" end="3"/>
                                            </p:txEl>
                                          </p:spTgt>
                                        </p:tgtEl>
                                        <p:attrNameLst>
                                          <p:attrName>ppt_w</p:attrName>
                                        </p:attrNameLst>
                                      </p:cBhvr>
                                      <p:tavLst>
                                        <p:tav tm="0">
                                          <p:val>
                                            <p:fltVal val="0"/>
                                          </p:val>
                                        </p:tav>
                                        <p:tav tm="100000">
                                          <p:val>
                                            <p:strVal val="#ppt_w"/>
                                          </p:val>
                                        </p:tav>
                                      </p:tavLst>
                                    </p:anim>
                                    <p:anim calcmode="lin" valueType="num">
                                      <p:cBhvr>
                                        <p:cTn id="122" dur="500" fill="hold"/>
                                        <p:tgtEl>
                                          <p:spTgt spid="10">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123" fill="hold">
                      <p:stCondLst>
                        <p:cond delay="indefinite"/>
                      </p:stCondLst>
                      <p:childTnLst>
                        <p:par>
                          <p:cTn id="124" fill="hold">
                            <p:stCondLst>
                              <p:cond delay="0"/>
                            </p:stCondLst>
                            <p:childTnLst>
                              <p:par>
                                <p:cTn id="125" presetID="23" presetClass="entr" presetSubtype="16" fill="hold" nodeType="clickEffect">
                                  <p:stCondLst>
                                    <p:cond delay="0"/>
                                  </p:stCondLst>
                                  <p:childTnLst>
                                    <p:set>
                                      <p:cBhvr>
                                        <p:cTn id="126" dur="1" fill="hold">
                                          <p:stCondLst>
                                            <p:cond delay="0"/>
                                          </p:stCondLst>
                                        </p:cTn>
                                        <p:tgtEl>
                                          <p:spTgt spid="9">
                                            <p:txEl>
                                              <p:pRg st="17" end="17"/>
                                            </p:txEl>
                                          </p:spTgt>
                                        </p:tgtEl>
                                        <p:attrNameLst>
                                          <p:attrName>style.visibility</p:attrName>
                                        </p:attrNameLst>
                                      </p:cBhvr>
                                      <p:to>
                                        <p:strVal val="visible"/>
                                      </p:to>
                                    </p:set>
                                    <p:anim calcmode="lin" valueType="num">
                                      <p:cBhvr>
                                        <p:cTn id="127" dur="500" fill="hold"/>
                                        <p:tgtEl>
                                          <p:spTgt spid="9">
                                            <p:txEl>
                                              <p:pRg st="17" end="17"/>
                                            </p:txEl>
                                          </p:spTgt>
                                        </p:tgtEl>
                                        <p:attrNameLst>
                                          <p:attrName>ppt_w</p:attrName>
                                        </p:attrNameLst>
                                      </p:cBhvr>
                                      <p:tavLst>
                                        <p:tav tm="0">
                                          <p:val>
                                            <p:fltVal val="0"/>
                                          </p:val>
                                        </p:tav>
                                        <p:tav tm="100000">
                                          <p:val>
                                            <p:strVal val="#ppt_w"/>
                                          </p:val>
                                        </p:tav>
                                      </p:tavLst>
                                    </p:anim>
                                    <p:anim calcmode="lin" valueType="num">
                                      <p:cBhvr>
                                        <p:cTn id="128" dur="500" fill="hold"/>
                                        <p:tgtEl>
                                          <p:spTgt spid="9">
                                            <p:txEl>
                                              <p:pRg st="17" end="17"/>
                                            </p:txEl>
                                          </p:spTgt>
                                        </p:tgtEl>
                                        <p:attrNameLst>
                                          <p:attrName>ppt_h</p:attrName>
                                        </p:attrNameLst>
                                      </p:cBhvr>
                                      <p:tavLst>
                                        <p:tav tm="0">
                                          <p:val>
                                            <p:fltVal val="0"/>
                                          </p:val>
                                        </p:tav>
                                        <p:tav tm="100000">
                                          <p:val>
                                            <p:strVal val="#ppt_h"/>
                                          </p:val>
                                        </p:tav>
                                      </p:tavLst>
                                    </p:anim>
                                  </p:childTnLst>
                                </p:cTn>
                              </p:par>
                            </p:childTnLst>
                          </p:cTn>
                        </p:par>
                      </p:childTnLst>
                    </p:cTn>
                  </p:par>
                  <p:par>
                    <p:cTn id="129" fill="hold">
                      <p:stCondLst>
                        <p:cond delay="indefinite"/>
                      </p:stCondLst>
                      <p:childTnLst>
                        <p:par>
                          <p:cTn id="130" fill="hold">
                            <p:stCondLst>
                              <p:cond delay="0"/>
                            </p:stCondLst>
                            <p:childTnLst>
                              <p:par>
                                <p:cTn id="131" presetID="23" presetClass="entr" presetSubtype="16" fill="hold" nodeType="clickEffect">
                                  <p:stCondLst>
                                    <p:cond delay="0"/>
                                  </p:stCondLst>
                                  <p:childTnLst>
                                    <p:set>
                                      <p:cBhvr>
                                        <p:cTn id="132" dur="1" fill="hold">
                                          <p:stCondLst>
                                            <p:cond delay="0"/>
                                          </p:stCondLst>
                                        </p:cTn>
                                        <p:tgtEl>
                                          <p:spTgt spid="10">
                                            <p:txEl>
                                              <p:pRg st="5" end="5"/>
                                            </p:txEl>
                                          </p:spTgt>
                                        </p:tgtEl>
                                        <p:attrNameLst>
                                          <p:attrName>style.visibility</p:attrName>
                                        </p:attrNameLst>
                                      </p:cBhvr>
                                      <p:to>
                                        <p:strVal val="visible"/>
                                      </p:to>
                                    </p:set>
                                    <p:anim calcmode="lin" valueType="num">
                                      <p:cBhvr>
                                        <p:cTn id="133" dur="500" fill="hold"/>
                                        <p:tgtEl>
                                          <p:spTgt spid="10">
                                            <p:txEl>
                                              <p:pRg st="5" end="5"/>
                                            </p:txEl>
                                          </p:spTgt>
                                        </p:tgtEl>
                                        <p:attrNameLst>
                                          <p:attrName>ppt_w</p:attrName>
                                        </p:attrNameLst>
                                      </p:cBhvr>
                                      <p:tavLst>
                                        <p:tav tm="0">
                                          <p:val>
                                            <p:fltVal val="0"/>
                                          </p:val>
                                        </p:tav>
                                        <p:tav tm="100000">
                                          <p:val>
                                            <p:strVal val="#ppt_w"/>
                                          </p:val>
                                        </p:tav>
                                      </p:tavLst>
                                    </p:anim>
                                    <p:anim calcmode="lin" valueType="num">
                                      <p:cBhvr>
                                        <p:cTn id="134" dur="500" fill="hold"/>
                                        <p:tgtEl>
                                          <p:spTgt spid="10">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135" fill="hold">
                      <p:stCondLst>
                        <p:cond delay="indefinite"/>
                      </p:stCondLst>
                      <p:childTnLst>
                        <p:par>
                          <p:cTn id="136" fill="hold">
                            <p:stCondLst>
                              <p:cond delay="0"/>
                            </p:stCondLst>
                            <p:childTnLst>
                              <p:par>
                                <p:cTn id="137" presetID="23" presetClass="entr" presetSubtype="16" fill="hold" nodeType="clickEffect">
                                  <p:stCondLst>
                                    <p:cond delay="0"/>
                                  </p:stCondLst>
                                  <p:childTnLst>
                                    <p:set>
                                      <p:cBhvr>
                                        <p:cTn id="138" dur="1" fill="hold">
                                          <p:stCondLst>
                                            <p:cond delay="0"/>
                                          </p:stCondLst>
                                        </p:cTn>
                                        <p:tgtEl>
                                          <p:spTgt spid="10">
                                            <p:txEl>
                                              <p:pRg st="6" end="6"/>
                                            </p:txEl>
                                          </p:spTgt>
                                        </p:tgtEl>
                                        <p:attrNameLst>
                                          <p:attrName>style.visibility</p:attrName>
                                        </p:attrNameLst>
                                      </p:cBhvr>
                                      <p:to>
                                        <p:strVal val="visible"/>
                                      </p:to>
                                    </p:set>
                                    <p:anim calcmode="lin" valueType="num">
                                      <p:cBhvr>
                                        <p:cTn id="139" dur="500" fill="hold"/>
                                        <p:tgtEl>
                                          <p:spTgt spid="10">
                                            <p:txEl>
                                              <p:pRg st="6" end="6"/>
                                            </p:txEl>
                                          </p:spTgt>
                                        </p:tgtEl>
                                        <p:attrNameLst>
                                          <p:attrName>ppt_w</p:attrName>
                                        </p:attrNameLst>
                                      </p:cBhvr>
                                      <p:tavLst>
                                        <p:tav tm="0">
                                          <p:val>
                                            <p:fltVal val="0"/>
                                          </p:val>
                                        </p:tav>
                                        <p:tav tm="100000">
                                          <p:val>
                                            <p:strVal val="#ppt_w"/>
                                          </p:val>
                                        </p:tav>
                                      </p:tavLst>
                                    </p:anim>
                                    <p:anim calcmode="lin" valueType="num">
                                      <p:cBhvr>
                                        <p:cTn id="140" dur="500" fill="hold"/>
                                        <p:tgtEl>
                                          <p:spTgt spid="10">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141" fill="hold">
                      <p:stCondLst>
                        <p:cond delay="indefinite"/>
                      </p:stCondLst>
                      <p:childTnLst>
                        <p:par>
                          <p:cTn id="142" fill="hold">
                            <p:stCondLst>
                              <p:cond delay="0"/>
                            </p:stCondLst>
                            <p:childTnLst>
                              <p:par>
                                <p:cTn id="143" presetID="23" presetClass="entr" presetSubtype="16" fill="hold" nodeType="clickEffect">
                                  <p:stCondLst>
                                    <p:cond delay="0"/>
                                  </p:stCondLst>
                                  <p:childTnLst>
                                    <p:set>
                                      <p:cBhvr>
                                        <p:cTn id="144" dur="1" fill="hold">
                                          <p:stCondLst>
                                            <p:cond delay="0"/>
                                          </p:stCondLst>
                                        </p:cTn>
                                        <p:tgtEl>
                                          <p:spTgt spid="10">
                                            <p:txEl>
                                              <p:pRg st="7" end="7"/>
                                            </p:txEl>
                                          </p:spTgt>
                                        </p:tgtEl>
                                        <p:attrNameLst>
                                          <p:attrName>style.visibility</p:attrName>
                                        </p:attrNameLst>
                                      </p:cBhvr>
                                      <p:to>
                                        <p:strVal val="visible"/>
                                      </p:to>
                                    </p:set>
                                    <p:anim calcmode="lin" valueType="num">
                                      <p:cBhvr>
                                        <p:cTn id="145" dur="500" fill="hold"/>
                                        <p:tgtEl>
                                          <p:spTgt spid="10">
                                            <p:txEl>
                                              <p:pRg st="7" end="7"/>
                                            </p:txEl>
                                          </p:spTgt>
                                        </p:tgtEl>
                                        <p:attrNameLst>
                                          <p:attrName>ppt_w</p:attrName>
                                        </p:attrNameLst>
                                      </p:cBhvr>
                                      <p:tavLst>
                                        <p:tav tm="0">
                                          <p:val>
                                            <p:fltVal val="0"/>
                                          </p:val>
                                        </p:tav>
                                        <p:tav tm="100000">
                                          <p:val>
                                            <p:strVal val="#ppt_w"/>
                                          </p:val>
                                        </p:tav>
                                      </p:tavLst>
                                    </p:anim>
                                    <p:anim calcmode="lin" valueType="num">
                                      <p:cBhvr>
                                        <p:cTn id="146" dur="500" fill="hold"/>
                                        <p:tgtEl>
                                          <p:spTgt spid="10">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147" fill="hold">
                      <p:stCondLst>
                        <p:cond delay="indefinite"/>
                      </p:stCondLst>
                      <p:childTnLst>
                        <p:par>
                          <p:cTn id="148" fill="hold">
                            <p:stCondLst>
                              <p:cond delay="0"/>
                            </p:stCondLst>
                            <p:childTnLst>
                              <p:par>
                                <p:cTn id="149" presetID="23" presetClass="entr" presetSubtype="16" fill="hold" nodeType="clickEffect">
                                  <p:stCondLst>
                                    <p:cond delay="0"/>
                                  </p:stCondLst>
                                  <p:childTnLst>
                                    <p:set>
                                      <p:cBhvr>
                                        <p:cTn id="150" dur="1" fill="hold">
                                          <p:stCondLst>
                                            <p:cond delay="0"/>
                                          </p:stCondLst>
                                        </p:cTn>
                                        <p:tgtEl>
                                          <p:spTgt spid="10">
                                            <p:txEl>
                                              <p:pRg st="8" end="8"/>
                                            </p:txEl>
                                          </p:spTgt>
                                        </p:tgtEl>
                                        <p:attrNameLst>
                                          <p:attrName>style.visibility</p:attrName>
                                        </p:attrNameLst>
                                      </p:cBhvr>
                                      <p:to>
                                        <p:strVal val="visible"/>
                                      </p:to>
                                    </p:set>
                                    <p:anim calcmode="lin" valueType="num">
                                      <p:cBhvr>
                                        <p:cTn id="151" dur="500" fill="hold"/>
                                        <p:tgtEl>
                                          <p:spTgt spid="10">
                                            <p:txEl>
                                              <p:pRg st="8" end="8"/>
                                            </p:txEl>
                                          </p:spTgt>
                                        </p:tgtEl>
                                        <p:attrNameLst>
                                          <p:attrName>ppt_w</p:attrName>
                                        </p:attrNameLst>
                                      </p:cBhvr>
                                      <p:tavLst>
                                        <p:tav tm="0">
                                          <p:val>
                                            <p:fltVal val="0"/>
                                          </p:val>
                                        </p:tav>
                                        <p:tav tm="100000">
                                          <p:val>
                                            <p:strVal val="#ppt_w"/>
                                          </p:val>
                                        </p:tav>
                                      </p:tavLst>
                                    </p:anim>
                                    <p:anim calcmode="lin" valueType="num">
                                      <p:cBhvr>
                                        <p:cTn id="152" dur="500" fill="hold"/>
                                        <p:tgtEl>
                                          <p:spTgt spid="10">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153" fill="hold">
                      <p:stCondLst>
                        <p:cond delay="indefinite"/>
                      </p:stCondLst>
                      <p:childTnLst>
                        <p:par>
                          <p:cTn id="154" fill="hold">
                            <p:stCondLst>
                              <p:cond delay="0"/>
                            </p:stCondLst>
                            <p:childTnLst>
                              <p:par>
                                <p:cTn id="155" presetID="23" presetClass="entr" presetSubtype="16" fill="hold" nodeType="clickEffect">
                                  <p:stCondLst>
                                    <p:cond delay="0"/>
                                  </p:stCondLst>
                                  <p:childTnLst>
                                    <p:set>
                                      <p:cBhvr>
                                        <p:cTn id="156" dur="1" fill="hold">
                                          <p:stCondLst>
                                            <p:cond delay="0"/>
                                          </p:stCondLst>
                                        </p:cTn>
                                        <p:tgtEl>
                                          <p:spTgt spid="9">
                                            <p:txEl>
                                              <p:pRg st="18" end="18"/>
                                            </p:txEl>
                                          </p:spTgt>
                                        </p:tgtEl>
                                        <p:attrNameLst>
                                          <p:attrName>style.visibility</p:attrName>
                                        </p:attrNameLst>
                                      </p:cBhvr>
                                      <p:to>
                                        <p:strVal val="visible"/>
                                      </p:to>
                                    </p:set>
                                    <p:anim calcmode="lin" valueType="num">
                                      <p:cBhvr>
                                        <p:cTn id="157" dur="500" fill="hold"/>
                                        <p:tgtEl>
                                          <p:spTgt spid="9">
                                            <p:txEl>
                                              <p:pRg st="18" end="18"/>
                                            </p:txEl>
                                          </p:spTgt>
                                        </p:tgtEl>
                                        <p:attrNameLst>
                                          <p:attrName>ppt_w</p:attrName>
                                        </p:attrNameLst>
                                      </p:cBhvr>
                                      <p:tavLst>
                                        <p:tav tm="0">
                                          <p:val>
                                            <p:fltVal val="0"/>
                                          </p:val>
                                        </p:tav>
                                        <p:tav tm="100000">
                                          <p:val>
                                            <p:strVal val="#ppt_w"/>
                                          </p:val>
                                        </p:tav>
                                      </p:tavLst>
                                    </p:anim>
                                    <p:anim calcmode="lin" valueType="num">
                                      <p:cBhvr>
                                        <p:cTn id="158" dur="500" fill="hold"/>
                                        <p:tgtEl>
                                          <p:spTgt spid="9">
                                            <p:txEl>
                                              <p:pRg st="18" end="18"/>
                                            </p:txEl>
                                          </p:spTgt>
                                        </p:tgtEl>
                                        <p:attrNameLst>
                                          <p:attrName>ppt_h</p:attrName>
                                        </p:attrNameLst>
                                      </p:cBhvr>
                                      <p:tavLst>
                                        <p:tav tm="0">
                                          <p:val>
                                            <p:fltVal val="0"/>
                                          </p:val>
                                        </p:tav>
                                        <p:tav tm="100000">
                                          <p:val>
                                            <p:strVal val="#ppt_h"/>
                                          </p:val>
                                        </p:tav>
                                      </p:tavLst>
                                    </p:anim>
                                  </p:childTnLst>
                                </p:cTn>
                              </p:par>
                            </p:childTnLst>
                          </p:cTn>
                        </p:par>
                      </p:childTnLst>
                    </p:cTn>
                  </p:par>
                  <p:par>
                    <p:cTn id="159" fill="hold">
                      <p:stCondLst>
                        <p:cond delay="indefinite"/>
                      </p:stCondLst>
                      <p:childTnLst>
                        <p:par>
                          <p:cTn id="160" fill="hold">
                            <p:stCondLst>
                              <p:cond delay="0"/>
                            </p:stCondLst>
                            <p:childTnLst>
                              <p:par>
                                <p:cTn id="161" presetID="23" presetClass="entr" presetSubtype="16" fill="hold" nodeType="clickEffect">
                                  <p:stCondLst>
                                    <p:cond delay="0"/>
                                  </p:stCondLst>
                                  <p:childTnLst>
                                    <p:set>
                                      <p:cBhvr>
                                        <p:cTn id="162" dur="1" fill="hold">
                                          <p:stCondLst>
                                            <p:cond delay="0"/>
                                          </p:stCondLst>
                                        </p:cTn>
                                        <p:tgtEl>
                                          <p:spTgt spid="10">
                                            <p:txEl>
                                              <p:pRg st="10" end="10"/>
                                            </p:txEl>
                                          </p:spTgt>
                                        </p:tgtEl>
                                        <p:attrNameLst>
                                          <p:attrName>style.visibility</p:attrName>
                                        </p:attrNameLst>
                                      </p:cBhvr>
                                      <p:to>
                                        <p:strVal val="visible"/>
                                      </p:to>
                                    </p:set>
                                    <p:anim calcmode="lin" valueType="num">
                                      <p:cBhvr>
                                        <p:cTn id="163" dur="500" fill="hold"/>
                                        <p:tgtEl>
                                          <p:spTgt spid="10">
                                            <p:txEl>
                                              <p:pRg st="10" end="10"/>
                                            </p:txEl>
                                          </p:spTgt>
                                        </p:tgtEl>
                                        <p:attrNameLst>
                                          <p:attrName>ppt_w</p:attrName>
                                        </p:attrNameLst>
                                      </p:cBhvr>
                                      <p:tavLst>
                                        <p:tav tm="0">
                                          <p:val>
                                            <p:fltVal val="0"/>
                                          </p:val>
                                        </p:tav>
                                        <p:tav tm="100000">
                                          <p:val>
                                            <p:strVal val="#ppt_w"/>
                                          </p:val>
                                        </p:tav>
                                      </p:tavLst>
                                    </p:anim>
                                    <p:anim calcmode="lin" valueType="num">
                                      <p:cBhvr>
                                        <p:cTn id="164" dur="500" fill="hold"/>
                                        <p:tgtEl>
                                          <p:spTgt spid="10">
                                            <p:txEl>
                                              <p:pRg st="10" end="10"/>
                                            </p:txEl>
                                          </p:spTgt>
                                        </p:tgtEl>
                                        <p:attrNameLst>
                                          <p:attrName>ppt_h</p:attrName>
                                        </p:attrNameLst>
                                      </p:cBhvr>
                                      <p:tavLst>
                                        <p:tav tm="0">
                                          <p:val>
                                            <p:fltVal val="0"/>
                                          </p:val>
                                        </p:tav>
                                        <p:tav tm="100000">
                                          <p:val>
                                            <p:strVal val="#ppt_h"/>
                                          </p:val>
                                        </p:tav>
                                      </p:tavLst>
                                    </p:anim>
                                  </p:childTnLst>
                                </p:cTn>
                              </p:par>
                            </p:childTnLst>
                          </p:cTn>
                        </p:par>
                      </p:childTnLst>
                    </p:cTn>
                  </p:par>
                  <p:par>
                    <p:cTn id="165" fill="hold">
                      <p:stCondLst>
                        <p:cond delay="indefinite"/>
                      </p:stCondLst>
                      <p:childTnLst>
                        <p:par>
                          <p:cTn id="166" fill="hold">
                            <p:stCondLst>
                              <p:cond delay="0"/>
                            </p:stCondLst>
                            <p:childTnLst>
                              <p:par>
                                <p:cTn id="167" presetID="23" presetClass="entr" presetSubtype="16" fill="hold" nodeType="clickEffect">
                                  <p:stCondLst>
                                    <p:cond delay="0"/>
                                  </p:stCondLst>
                                  <p:childTnLst>
                                    <p:set>
                                      <p:cBhvr>
                                        <p:cTn id="168" dur="1" fill="hold">
                                          <p:stCondLst>
                                            <p:cond delay="0"/>
                                          </p:stCondLst>
                                        </p:cTn>
                                        <p:tgtEl>
                                          <p:spTgt spid="10">
                                            <p:txEl>
                                              <p:pRg st="11" end="11"/>
                                            </p:txEl>
                                          </p:spTgt>
                                        </p:tgtEl>
                                        <p:attrNameLst>
                                          <p:attrName>style.visibility</p:attrName>
                                        </p:attrNameLst>
                                      </p:cBhvr>
                                      <p:to>
                                        <p:strVal val="visible"/>
                                      </p:to>
                                    </p:set>
                                    <p:anim calcmode="lin" valueType="num">
                                      <p:cBhvr>
                                        <p:cTn id="169" dur="500" fill="hold"/>
                                        <p:tgtEl>
                                          <p:spTgt spid="10">
                                            <p:txEl>
                                              <p:pRg st="11" end="11"/>
                                            </p:txEl>
                                          </p:spTgt>
                                        </p:tgtEl>
                                        <p:attrNameLst>
                                          <p:attrName>ppt_w</p:attrName>
                                        </p:attrNameLst>
                                      </p:cBhvr>
                                      <p:tavLst>
                                        <p:tav tm="0">
                                          <p:val>
                                            <p:fltVal val="0"/>
                                          </p:val>
                                        </p:tav>
                                        <p:tav tm="100000">
                                          <p:val>
                                            <p:strVal val="#ppt_w"/>
                                          </p:val>
                                        </p:tav>
                                      </p:tavLst>
                                    </p:anim>
                                    <p:anim calcmode="lin" valueType="num">
                                      <p:cBhvr>
                                        <p:cTn id="170" dur="500" fill="hold"/>
                                        <p:tgtEl>
                                          <p:spTgt spid="10">
                                            <p:txEl>
                                              <p:pRg st="11" end="11"/>
                                            </p:txEl>
                                          </p:spTgt>
                                        </p:tgtEl>
                                        <p:attrNameLst>
                                          <p:attrName>ppt_h</p:attrName>
                                        </p:attrNameLst>
                                      </p:cBhvr>
                                      <p:tavLst>
                                        <p:tav tm="0">
                                          <p:val>
                                            <p:fltVal val="0"/>
                                          </p:val>
                                        </p:tav>
                                        <p:tav tm="100000">
                                          <p:val>
                                            <p:strVal val="#ppt_h"/>
                                          </p:val>
                                        </p:tav>
                                      </p:tavLst>
                                    </p:anim>
                                  </p:childTnLst>
                                </p:cTn>
                              </p:par>
                            </p:childTnLst>
                          </p:cTn>
                        </p:par>
                      </p:childTnLst>
                    </p:cTn>
                  </p:par>
                  <p:par>
                    <p:cTn id="171" fill="hold">
                      <p:stCondLst>
                        <p:cond delay="indefinite"/>
                      </p:stCondLst>
                      <p:childTnLst>
                        <p:par>
                          <p:cTn id="172" fill="hold">
                            <p:stCondLst>
                              <p:cond delay="0"/>
                            </p:stCondLst>
                            <p:childTnLst>
                              <p:par>
                                <p:cTn id="173" presetID="23" presetClass="entr" presetSubtype="16" fill="hold" nodeType="clickEffect">
                                  <p:stCondLst>
                                    <p:cond delay="0"/>
                                  </p:stCondLst>
                                  <p:childTnLst>
                                    <p:set>
                                      <p:cBhvr>
                                        <p:cTn id="174" dur="1" fill="hold">
                                          <p:stCondLst>
                                            <p:cond delay="0"/>
                                          </p:stCondLst>
                                        </p:cTn>
                                        <p:tgtEl>
                                          <p:spTgt spid="10">
                                            <p:txEl>
                                              <p:pRg st="12" end="12"/>
                                            </p:txEl>
                                          </p:spTgt>
                                        </p:tgtEl>
                                        <p:attrNameLst>
                                          <p:attrName>style.visibility</p:attrName>
                                        </p:attrNameLst>
                                      </p:cBhvr>
                                      <p:to>
                                        <p:strVal val="visible"/>
                                      </p:to>
                                    </p:set>
                                    <p:anim calcmode="lin" valueType="num">
                                      <p:cBhvr>
                                        <p:cTn id="175" dur="500" fill="hold"/>
                                        <p:tgtEl>
                                          <p:spTgt spid="10">
                                            <p:txEl>
                                              <p:pRg st="12" end="12"/>
                                            </p:txEl>
                                          </p:spTgt>
                                        </p:tgtEl>
                                        <p:attrNameLst>
                                          <p:attrName>ppt_w</p:attrName>
                                        </p:attrNameLst>
                                      </p:cBhvr>
                                      <p:tavLst>
                                        <p:tav tm="0">
                                          <p:val>
                                            <p:fltVal val="0"/>
                                          </p:val>
                                        </p:tav>
                                        <p:tav tm="100000">
                                          <p:val>
                                            <p:strVal val="#ppt_w"/>
                                          </p:val>
                                        </p:tav>
                                      </p:tavLst>
                                    </p:anim>
                                    <p:anim calcmode="lin" valueType="num">
                                      <p:cBhvr>
                                        <p:cTn id="176" dur="500" fill="hold"/>
                                        <p:tgtEl>
                                          <p:spTgt spid="10">
                                            <p:txEl>
                                              <p:pRg st="12" end="12"/>
                                            </p:txEl>
                                          </p:spTgt>
                                        </p:tgtEl>
                                        <p:attrNameLst>
                                          <p:attrName>ppt_h</p:attrName>
                                        </p:attrNameLst>
                                      </p:cBhvr>
                                      <p:tavLst>
                                        <p:tav tm="0">
                                          <p:val>
                                            <p:fltVal val="0"/>
                                          </p:val>
                                        </p:tav>
                                        <p:tav tm="100000">
                                          <p:val>
                                            <p:strVal val="#ppt_h"/>
                                          </p:val>
                                        </p:tav>
                                      </p:tavLst>
                                    </p:anim>
                                  </p:childTnLst>
                                </p:cTn>
                              </p:par>
                            </p:childTnLst>
                          </p:cTn>
                        </p:par>
                      </p:childTnLst>
                    </p:cTn>
                  </p:par>
                  <p:par>
                    <p:cTn id="177" fill="hold">
                      <p:stCondLst>
                        <p:cond delay="indefinite"/>
                      </p:stCondLst>
                      <p:childTnLst>
                        <p:par>
                          <p:cTn id="178" fill="hold">
                            <p:stCondLst>
                              <p:cond delay="0"/>
                            </p:stCondLst>
                            <p:childTnLst>
                              <p:par>
                                <p:cTn id="179" presetID="23" presetClass="entr" presetSubtype="16" fill="hold" nodeType="clickEffect">
                                  <p:stCondLst>
                                    <p:cond delay="0"/>
                                  </p:stCondLst>
                                  <p:childTnLst>
                                    <p:set>
                                      <p:cBhvr>
                                        <p:cTn id="180" dur="1" fill="hold">
                                          <p:stCondLst>
                                            <p:cond delay="0"/>
                                          </p:stCondLst>
                                        </p:cTn>
                                        <p:tgtEl>
                                          <p:spTgt spid="10">
                                            <p:txEl>
                                              <p:pRg st="13" end="13"/>
                                            </p:txEl>
                                          </p:spTgt>
                                        </p:tgtEl>
                                        <p:attrNameLst>
                                          <p:attrName>style.visibility</p:attrName>
                                        </p:attrNameLst>
                                      </p:cBhvr>
                                      <p:to>
                                        <p:strVal val="visible"/>
                                      </p:to>
                                    </p:set>
                                    <p:anim calcmode="lin" valueType="num">
                                      <p:cBhvr>
                                        <p:cTn id="181" dur="500" fill="hold"/>
                                        <p:tgtEl>
                                          <p:spTgt spid="10">
                                            <p:txEl>
                                              <p:pRg st="13" end="13"/>
                                            </p:txEl>
                                          </p:spTgt>
                                        </p:tgtEl>
                                        <p:attrNameLst>
                                          <p:attrName>ppt_w</p:attrName>
                                        </p:attrNameLst>
                                      </p:cBhvr>
                                      <p:tavLst>
                                        <p:tav tm="0">
                                          <p:val>
                                            <p:fltVal val="0"/>
                                          </p:val>
                                        </p:tav>
                                        <p:tav tm="100000">
                                          <p:val>
                                            <p:strVal val="#ppt_w"/>
                                          </p:val>
                                        </p:tav>
                                      </p:tavLst>
                                    </p:anim>
                                    <p:anim calcmode="lin" valueType="num">
                                      <p:cBhvr>
                                        <p:cTn id="182" dur="500" fill="hold"/>
                                        <p:tgtEl>
                                          <p:spTgt spid="10">
                                            <p:txEl>
                                              <p:pRg st="13" end="13"/>
                                            </p:txEl>
                                          </p:spTgt>
                                        </p:tgtEl>
                                        <p:attrNameLst>
                                          <p:attrName>ppt_h</p:attrName>
                                        </p:attrNameLst>
                                      </p:cBhvr>
                                      <p:tavLst>
                                        <p:tav tm="0">
                                          <p:val>
                                            <p:fltVal val="0"/>
                                          </p:val>
                                        </p:tav>
                                        <p:tav tm="100000">
                                          <p:val>
                                            <p:strVal val="#ppt_h"/>
                                          </p:val>
                                        </p:tav>
                                      </p:tavLst>
                                    </p:anim>
                                  </p:childTnLst>
                                </p:cTn>
                              </p:par>
                            </p:childTnLst>
                          </p:cTn>
                        </p:par>
                      </p:childTnLst>
                    </p:cTn>
                  </p:par>
                  <p:par>
                    <p:cTn id="183" fill="hold">
                      <p:stCondLst>
                        <p:cond delay="indefinite"/>
                      </p:stCondLst>
                      <p:childTnLst>
                        <p:par>
                          <p:cTn id="184" fill="hold">
                            <p:stCondLst>
                              <p:cond delay="0"/>
                            </p:stCondLst>
                            <p:childTnLst>
                              <p:par>
                                <p:cTn id="185" presetID="23" presetClass="entr" presetSubtype="16" fill="hold" nodeType="clickEffect">
                                  <p:stCondLst>
                                    <p:cond delay="0"/>
                                  </p:stCondLst>
                                  <p:childTnLst>
                                    <p:set>
                                      <p:cBhvr>
                                        <p:cTn id="186" dur="1" fill="hold">
                                          <p:stCondLst>
                                            <p:cond delay="0"/>
                                          </p:stCondLst>
                                        </p:cTn>
                                        <p:tgtEl>
                                          <p:spTgt spid="10">
                                            <p:txEl>
                                              <p:pRg st="4" end="4"/>
                                            </p:txEl>
                                          </p:spTgt>
                                        </p:tgtEl>
                                        <p:attrNameLst>
                                          <p:attrName>style.visibility</p:attrName>
                                        </p:attrNameLst>
                                      </p:cBhvr>
                                      <p:to>
                                        <p:strVal val="visible"/>
                                      </p:to>
                                    </p:set>
                                    <p:anim calcmode="lin" valueType="num">
                                      <p:cBhvr>
                                        <p:cTn id="187" dur="500" fill="hold"/>
                                        <p:tgtEl>
                                          <p:spTgt spid="10">
                                            <p:txEl>
                                              <p:pRg st="4" end="4"/>
                                            </p:txEl>
                                          </p:spTgt>
                                        </p:tgtEl>
                                        <p:attrNameLst>
                                          <p:attrName>ppt_w</p:attrName>
                                        </p:attrNameLst>
                                      </p:cBhvr>
                                      <p:tavLst>
                                        <p:tav tm="0">
                                          <p:val>
                                            <p:fltVal val="0"/>
                                          </p:val>
                                        </p:tav>
                                        <p:tav tm="100000">
                                          <p:val>
                                            <p:strVal val="#ppt_w"/>
                                          </p:val>
                                        </p:tav>
                                      </p:tavLst>
                                    </p:anim>
                                    <p:anim calcmode="lin" valueType="num">
                                      <p:cBhvr>
                                        <p:cTn id="188" dur="500" fill="hold"/>
                                        <p:tgtEl>
                                          <p:spTgt spid="10">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189" fill="hold">
                      <p:stCondLst>
                        <p:cond delay="indefinite"/>
                      </p:stCondLst>
                      <p:childTnLst>
                        <p:par>
                          <p:cTn id="190" fill="hold">
                            <p:stCondLst>
                              <p:cond delay="0"/>
                            </p:stCondLst>
                            <p:childTnLst>
                              <p:par>
                                <p:cTn id="191" presetID="23" presetClass="entr" presetSubtype="16" fill="hold" nodeType="clickEffect">
                                  <p:stCondLst>
                                    <p:cond delay="0"/>
                                  </p:stCondLst>
                                  <p:childTnLst>
                                    <p:set>
                                      <p:cBhvr>
                                        <p:cTn id="192" dur="1" fill="hold">
                                          <p:stCondLst>
                                            <p:cond delay="0"/>
                                          </p:stCondLst>
                                        </p:cTn>
                                        <p:tgtEl>
                                          <p:spTgt spid="10">
                                            <p:txEl>
                                              <p:pRg st="9" end="9"/>
                                            </p:txEl>
                                          </p:spTgt>
                                        </p:tgtEl>
                                        <p:attrNameLst>
                                          <p:attrName>style.visibility</p:attrName>
                                        </p:attrNameLst>
                                      </p:cBhvr>
                                      <p:to>
                                        <p:strVal val="visible"/>
                                      </p:to>
                                    </p:set>
                                    <p:anim calcmode="lin" valueType="num">
                                      <p:cBhvr>
                                        <p:cTn id="193" dur="500" fill="hold"/>
                                        <p:tgtEl>
                                          <p:spTgt spid="10">
                                            <p:txEl>
                                              <p:pRg st="9" end="9"/>
                                            </p:txEl>
                                          </p:spTgt>
                                        </p:tgtEl>
                                        <p:attrNameLst>
                                          <p:attrName>ppt_w</p:attrName>
                                        </p:attrNameLst>
                                      </p:cBhvr>
                                      <p:tavLst>
                                        <p:tav tm="0">
                                          <p:val>
                                            <p:fltVal val="0"/>
                                          </p:val>
                                        </p:tav>
                                        <p:tav tm="100000">
                                          <p:val>
                                            <p:strVal val="#ppt_w"/>
                                          </p:val>
                                        </p:tav>
                                      </p:tavLst>
                                    </p:anim>
                                    <p:anim calcmode="lin" valueType="num">
                                      <p:cBhvr>
                                        <p:cTn id="194" dur="500" fill="hold"/>
                                        <p:tgtEl>
                                          <p:spTgt spid="10">
                                            <p:txEl>
                                              <p:pRg st="9" end="9"/>
                                            </p:txEl>
                                          </p:spTgt>
                                        </p:tgtEl>
                                        <p:attrNameLst>
                                          <p:attrName>ppt_h</p:attrName>
                                        </p:attrNameLst>
                                      </p:cBhvr>
                                      <p:tavLst>
                                        <p:tav tm="0">
                                          <p:val>
                                            <p:fltVal val="0"/>
                                          </p:val>
                                        </p:tav>
                                        <p:tav tm="100000">
                                          <p:val>
                                            <p:strVal val="#ppt_h"/>
                                          </p:val>
                                        </p:tav>
                                      </p:tavLst>
                                    </p:anim>
                                  </p:childTnLst>
                                </p:cTn>
                              </p:par>
                            </p:childTnLst>
                          </p:cTn>
                        </p:par>
                      </p:childTnLst>
                    </p:cTn>
                  </p:par>
                  <p:par>
                    <p:cTn id="195" fill="hold">
                      <p:stCondLst>
                        <p:cond delay="indefinite"/>
                      </p:stCondLst>
                      <p:childTnLst>
                        <p:par>
                          <p:cTn id="196" fill="hold">
                            <p:stCondLst>
                              <p:cond delay="0"/>
                            </p:stCondLst>
                            <p:childTnLst>
                              <p:par>
                                <p:cTn id="197" presetID="23" presetClass="entr" presetSubtype="16" fill="hold" nodeType="clickEffect">
                                  <p:stCondLst>
                                    <p:cond delay="0"/>
                                  </p:stCondLst>
                                  <p:childTnLst>
                                    <p:set>
                                      <p:cBhvr>
                                        <p:cTn id="198" dur="1" fill="hold">
                                          <p:stCondLst>
                                            <p:cond delay="0"/>
                                          </p:stCondLst>
                                        </p:cTn>
                                        <p:tgtEl>
                                          <p:spTgt spid="10">
                                            <p:txEl>
                                              <p:pRg st="15" end="15"/>
                                            </p:txEl>
                                          </p:spTgt>
                                        </p:tgtEl>
                                        <p:attrNameLst>
                                          <p:attrName>style.visibility</p:attrName>
                                        </p:attrNameLst>
                                      </p:cBhvr>
                                      <p:to>
                                        <p:strVal val="visible"/>
                                      </p:to>
                                    </p:set>
                                    <p:anim calcmode="lin" valueType="num">
                                      <p:cBhvr>
                                        <p:cTn id="199" dur="500" fill="hold"/>
                                        <p:tgtEl>
                                          <p:spTgt spid="10">
                                            <p:txEl>
                                              <p:pRg st="15" end="15"/>
                                            </p:txEl>
                                          </p:spTgt>
                                        </p:tgtEl>
                                        <p:attrNameLst>
                                          <p:attrName>ppt_w</p:attrName>
                                        </p:attrNameLst>
                                      </p:cBhvr>
                                      <p:tavLst>
                                        <p:tav tm="0">
                                          <p:val>
                                            <p:fltVal val="0"/>
                                          </p:val>
                                        </p:tav>
                                        <p:tav tm="100000">
                                          <p:val>
                                            <p:strVal val="#ppt_w"/>
                                          </p:val>
                                        </p:tav>
                                      </p:tavLst>
                                    </p:anim>
                                    <p:anim calcmode="lin" valueType="num">
                                      <p:cBhvr>
                                        <p:cTn id="200" dur="500" fill="hold"/>
                                        <p:tgtEl>
                                          <p:spTgt spid="10">
                                            <p:txEl>
                                              <p:pRg st="15" end="15"/>
                                            </p:txEl>
                                          </p:spTgt>
                                        </p:tgtEl>
                                        <p:attrNameLst>
                                          <p:attrName>ppt_h</p:attrName>
                                        </p:attrNameLst>
                                      </p:cBhvr>
                                      <p:tavLst>
                                        <p:tav tm="0">
                                          <p:val>
                                            <p:fltVal val="0"/>
                                          </p:val>
                                        </p:tav>
                                        <p:tav tm="100000">
                                          <p:val>
                                            <p:strVal val="#ppt_h"/>
                                          </p:val>
                                        </p:tav>
                                      </p:tavLst>
                                    </p:anim>
                                  </p:childTnLst>
                                </p:cTn>
                              </p:par>
                            </p:childTnLst>
                          </p:cTn>
                        </p:par>
                      </p:childTnLst>
                    </p:cTn>
                  </p:par>
                  <p:par>
                    <p:cTn id="201" fill="hold">
                      <p:stCondLst>
                        <p:cond delay="indefinite"/>
                      </p:stCondLst>
                      <p:childTnLst>
                        <p:par>
                          <p:cTn id="202" fill="hold">
                            <p:stCondLst>
                              <p:cond delay="0"/>
                            </p:stCondLst>
                            <p:childTnLst>
                              <p:par>
                                <p:cTn id="203" presetID="23" presetClass="entr" presetSubtype="16" fill="hold" nodeType="clickEffect">
                                  <p:stCondLst>
                                    <p:cond delay="0"/>
                                  </p:stCondLst>
                                  <p:childTnLst>
                                    <p:set>
                                      <p:cBhvr>
                                        <p:cTn id="204" dur="1" fill="hold">
                                          <p:stCondLst>
                                            <p:cond delay="0"/>
                                          </p:stCondLst>
                                        </p:cTn>
                                        <p:tgtEl>
                                          <p:spTgt spid="10">
                                            <p:txEl>
                                              <p:pRg st="16" end="16"/>
                                            </p:txEl>
                                          </p:spTgt>
                                        </p:tgtEl>
                                        <p:attrNameLst>
                                          <p:attrName>style.visibility</p:attrName>
                                        </p:attrNameLst>
                                      </p:cBhvr>
                                      <p:to>
                                        <p:strVal val="visible"/>
                                      </p:to>
                                    </p:set>
                                    <p:anim calcmode="lin" valueType="num">
                                      <p:cBhvr>
                                        <p:cTn id="205" dur="500" fill="hold"/>
                                        <p:tgtEl>
                                          <p:spTgt spid="10">
                                            <p:txEl>
                                              <p:pRg st="16" end="16"/>
                                            </p:txEl>
                                          </p:spTgt>
                                        </p:tgtEl>
                                        <p:attrNameLst>
                                          <p:attrName>ppt_w</p:attrName>
                                        </p:attrNameLst>
                                      </p:cBhvr>
                                      <p:tavLst>
                                        <p:tav tm="0">
                                          <p:val>
                                            <p:fltVal val="0"/>
                                          </p:val>
                                        </p:tav>
                                        <p:tav tm="100000">
                                          <p:val>
                                            <p:strVal val="#ppt_w"/>
                                          </p:val>
                                        </p:tav>
                                      </p:tavLst>
                                    </p:anim>
                                    <p:anim calcmode="lin" valueType="num">
                                      <p:cBhvr>
                                        <p:cTn id="206" dur="500" fill="hold"/>
                                        <p:tgtEl>
                                          <p:spTgt spid="10">
                                            <p:txEl>
                                              <p:pRg st="16" end="16"/>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endParaRPr lang="en-GB" dirty="0" smtClean="0">
              <a:solidFill>
                <a:schemeClr val="accent2">
                  <a:lumMod val="50000"/>
                </a:schemeClr>
              </a:solidFill>
              <a:latin typeface="Times New Roman" pitchFamily="18" charset="0"/>
              <a:cs typeface="Times New Roman" pitchFamily="18" charset="0"/>
            </a:endParaRPr>
          </a:p>
        </p:txBody>
      </p:sp>
      <p:graphicFrame>
        <p:nvGraphicFramePr>
          <p:cNvPr id="7" name="Table 6"/>
          <p:cNvGraphicFramePr>
            <a:graphicFrameLocks noGrp="1"/>
          </p:cNvGraphicFramePr>
          <p:nvPr/>
        </p:nvGraphicFramePr>
        <p:xfrm>
          <a:off x="-36512" y="-27384"/>
          <a:ext cx="9180512" cy="6885385"/>
        </p:xfrm>
        <a:graphic>
          <a:graphicData uri="http://schemas.openxmlformats.org/drawingml/2006/table">
            <a:tbl>
              <a:tblPr firstRow="1" bandRow="1">
                <a:tableStyleId>{8A107856-5554-42FB-B03E-39F5DBC370BA}</a:tableStyleId>
              </a:tblPr>
              <a:tblGrid>
                <a:gridCol w="2016224"/>
                <a:gridCol w="2790919"/>
                <a:gridCol w="4373369"/>
              </a:tblGrid>
              <a:tr h="411725">
                <a:tc>
                  <a:txBody>
                    <a:bodyPr/>
                    <a:lstStyle/>
                    <a:p>
                      <a:pPr algn="ctr"/>
                      <a:r>
                        <a:rPr lang="en-US" sz="2000" dirty="0" smtClean="0">
                          <a:latin typeface="Times New Roman" pitchFamily="18" charset="0"/>
                          <a:cs typeface="Times New Roman" pitchFamily="18" charset="0"/>
                        </a:rPr>
                        <a:t>Statement</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In High level language</a:t>
                      </a:r>
                      <a:endParaRPr lang="en-US" sz="2000" dirty="0">
                        <a:latin typeface="Times New Roman" pitchFamily="18" charset="0"/>
                        <a:cs typeface="Times New Roman" pitchFamily="18" charset="0"/>
                      </a:endParaRPr>
                    </a:p>
                  </a:txBody>
                  <a:tcPr/>
                </a:tc>
                <a:tc>
                  <a:txBody>
                    <a:bodyPr/>
                    <a:lstStyle/>
                    <a:p>
                      <a:pPr algn="ctr"/>
                      <a:r>
                        <a:rPr lang="en-US" sz="2000" dirty="0" smtClean="0">
                          <a:latin typeface="Times New Roman" pitchFamily="18" charset="0"/>
                          <a:cs typeface="Times New Roman" pitchFamily="18" charset="0"/>
                        </a:rPr>
                        <a:t>In Assembly</a:t>
                      </a:r>
                      <a:endParaRPr lang="en-US" sz="2000" dirty="0">
                        <a:latin typeface="Times New Roman" pitchFamily="18" charset="0"/>
                        <a:cs typeface="Times New Roman" pitchFamily="18" charset="0"/>
                      </a:endParaRPr>
                    </a:p>
                  </a:txBody>
                  <a:tcPr/>
                </a:tc>
              </a:tr>
              <a:tr h="2628706">
                <a:tc>
                  <a:txBody>
                    <a:bodyPr/>
                    <a:lstStyle/>
                    <a:p>
                      <a:pPr algn="ctr"/>
                      <a:endParaRPr lang="en-US" sz="2000" b="1" dirty="0" smtClean="0">
                        <a:latin typeface="Times New Roman" pitchFamily="18" charset="0"/>
                        <a:cs typeface="Times New Roman" pitchFamily="18" charset="0"/>
                      </a:endParaRPr>
                    </a:p>
                    <a:p>
                      <a:pPr algn="ctr"/>
                      <a:endParaRPr lang="en-US" sz="2000" b="1" dirty="0" smtClean="0">
                        <a:latin typeface="Times New Roman" pitchFamily="18" charset="0"/>
                        <a:cs typeface="Times New Roman" pitchFamily="18" charset="0"/>
                      </a:endParaRPr>
                    </a:p>
                    <a:p>
                      <a:pPr algn="ctr"/>
                      <a:endParaRPr lang="en-US" sz="2000" b="1" dirty="0" smtClean="0">
                        <a:latin typeface="Times New Roman" pitchFamily="18" charset="0"/>
                        <a:cs typeface="Times New Roman" pitchFamily="18" charset="0"/>
                      </a:endParaRPr>
                    </a:p>
                    <a:p>
                      <a:pPr algn="ctr"/>
                      <a:r>
                        <a:rPr lang="en-US" sz="2000" b="1" dirty="0" smtClean="0">
                          <a:latin typeface="Times New Roman" pitchFamily="18" charset="0"/>
                          <a:cs typeface="Times New Roman" pitchFamily="18" charset="0"/>
                        </a:rPr>
                        <a:t>IF-ELSE</a:t>
                      </a:r>
                      <a:endParaRPr lang="en-US" sz="2000" b="1"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000" b="1" kern="1200" baseline="0" dirty="0" smtClean="0">
                          <a:solidFill>
                            <a:schemeClr val="tx1"/>
                          </a:solidFill>
                          <a:latin typeface="Times New Roman" pitchFamily="18" charset="0"/>
                          <a:cs typeface="Times New Roman" pitchFamily="18" charset="0"/>
                        </a:rPr>
                        <a:t>If ( </a:t>
                      </a:r>
                      <a:r>
                        <a:rPr lang="en-US" sz="2000" b="1" kern="1200" baseline="0" dirty="0" err="1" smtClean="0">
                          <a:solidFill>
                            <a:schemeClr val="tx1"/>
                          </a:solidFill>
                          <a:latin typeface="Times New Roman" pitchFamily="18" charset="0"/>
                          <a:cs typeface="Times New Roman" pitchFamily="18" charset="0"/>
                        </a:rPr>
                        <a:t>i</a:t>
                      </a:r>
                      <a:r>
                        <a:rPr lang="en-US" sz="2000" b="1" kern="1200" baseline="0" dirty="0" smtClean="0">
                          <a:solidFill>
                            <a:schemeClr val="tx1"/>
                          </a:solidFill>
                          <a:latin typeface="Times New Roman" pitchFamily="18" charset="0"/>
                          <a:cs typeface="Times New Roman" pitchFamily="18" charset="0"/>
                        </a:rPr>
                        <a:t> == j )</a:t>
                      </a:r>
                    </a:p>
                    <a:p>
                      <a:r>
                        <a:rPr lang="en-US" sz="2000" b="1" kern="1200" baseline="0" dirty="0" smtClean="0">
                          <a:solidFill>
                            <a:schemeClr val="tx1"/>
                          </a:solidFill>
                          <a:latin typeface="Times New Roman" pitchFamily="18" charset="0"/>
                          <a:cs typeface="Times New Roman" pitchFamily="18" charset="0"/>
                        </a:rPr>
                        <a:t>{</a:t>
                      </a:r>
                    </a:p>
                    <a:p>
                      <a:r>
                        <a:rPr lang="en-US" sz="2000" b="1" kern="1200" baseline="0" dirty="0" smtClean="0">
                          <a:solidFill>
                            <a:schemeClr val="tx1"/>
                          </a:solidFill>
                          <a:latin typeface="Times New Roman" pitchFamily="18" charset="0"/>
                          <a:cs typeface="Times New Roman" pitchFamily="18" charset="0"/>
                        </a:rPr>
                        <a:t>        X = 10;</a:t>
                      </a:r>
                    </a:p>
                    <a:p>
                      <a:r>
                        <a:rPr lang="en-US" sz="2000" b="1" kern="1200" baseline="0" dirty="0" smtClean="0">
                          <a:solidFill>
                            <a:schemeClr val="tx1"/>
                          </a:solidFill>
                          <a:latin typeface="Times New Roman" pitchFamily="18" charset="0"/>
                          <a:cs typeface="Times New Roman" pitchFamily="18" charset="0"/>
                        </a:rPr>
                        <a:t>}</a:t>
                      </a:r>
                    </a:p>
                    <a:p>
                      <a:r>
                        <a:rPr lang="en-US" sz="2000" b="1" kern="1200" baseline="0" dirty="0" smtClean="0">
                          <a:solidFill>
                            <a:schemeClr val="tx1"/>
                          </a:solidFill>
                          <a:latin typeface="Times New Roman" pitchFamily="18" charset="0"/>
                          <a:cs typeface="Times New Roman" pitchFamily="18" charset="0"/>
                        </a:rPr>
                        <a:t>else</a:t>
                      </a:r>
                    </a:p>
                    <a:p>
                      <a:r>
                        <a:rPr lang="en-US" sz="2000" b="1" kern="1200" baseline="0" dirty="0" smtClean="0">
                          <a:solidFill>
                            <a:schemeClr val="tx1"/>
                          </a:solidFill>
                          <a:latin typeface="Times New Roman" pitchFamily="18" charset="0"/>
                          <a:cs typeface="Times New Roman" pitchFamily="18" charset="0"/>
                        </a:rPr>
                        <a:t>{</a:t>
                      </a:r>
                    </a:p>
                    <a:p>
                      <a:r>
                        <a:rPr lang="en-US" sz="2000" b="1" kern="1200" baseline="0" dirty="0" smtClean="0">
                          <a:solidFill>
                            <a:schemeClr val="tx1"/>
                          </a:solidFill>
                          <a:latin typeface="Times New Roman" pitchFamily="18" charset="0"/>
                          <a:cs typeface="Times New Roman" pitchFamily="18" charset="0"/>
                        </a:rPr>
                        <a:t>        Y = 10;</a:t>
                      </a:r>
                    </a:p>
                    <a:p>
                      <a:r>
                        <a:rPr lang="en-US" sz="2000" b="1" kern="1200" baseline="0" dirty="0" smtClean="0">
                          <a:solidFill>
                            <a:schemeClr val="tx1"/>
                          </a:solidFill>
                          <a:latin typeface="Times New Roman" pitchFamily="18" charset="0"/>
                          <a:cs typeface="Times New Roman" pitchFamily="18" charset="0"/>
                        </a:rPr>
                        <a:t>}</a:t>
                      </a:r>
                      <a:endParaRPr lang="en-US" sz="2000" b="1" dirty="0">
                        <a:solidFill>
                          <a:schemeClr val="tx1"/>
                        </a:solidFill>
                        <a:latin typeface="Times New Roman" pitchFamily="18" charset="0"/>
                        <a:cs typeface="Times New Roman" pitchFamily="18" charset="0"/>
                      </a:endParaRPr>
                    </a:p>
                  </a:txBody>
                  <a:tcPr/>
                </a:tc>
                <a:tc>
                  <a:txBody>
                    <a:bodyPr/>
                    <a:lstStyle/>
                    <a:p>
                      <a:endParaRPr lang="en-US" sz="2000" dirty="0">
                        <a:latin typeface="Times New Roman" pitchFamily="18" charset="0"/>
                        <a:cs typeface="Times New Roman" pitchFamily="18" charset="0"/>
                      </a:endParaRPr>
                    </a:p>
                  </a:txBody>
                  <a:tcPr/>
                </a:tc>
              </a:tr>
              <a:tr h="1922477">
                <a:tc>
                  <a:txBody>
                    <a:bodyPr/>
                    <a:lstStyle/>
                    <a:p>
                      <a:pPr algn="ctr"/>
                      <a:endParaRPr lang="en-US" sz="2000" b="1" dirty="0">
                        <a:latin typeface="Times New Roman" pitchFamily="18" charset="0"/>
                        <a:cs typeface="Times New Roman" pitchFamily="18" charset="0"/>
                      </a:endParaRPr>
                    </a:p>
                  </a:txBody>
                  <a:tcPr/>
                </a:tc>
                <a:tc>
                  <a:txBody>
                    <a:bodyPr/>
                    <a:lstStyle/>
                    <a:p>
                      <a:endParaRPr lang="en-US" sz="2000" dirty="0">
                        <a:latin typeface="Times New Roman" pitchFamily="18" charset="0"/>
                        <a:cs typeface="Times New Roman" pitchFamily="18" charset="0"/>
                      </a:endParaRPr>
                    </a:p>
                  </a:txBody>
                  <a:tcPr/>
                </a:tc>
                <a:tc>
                  <a:txBody>
                    <a:bodyPr/>
                    <a:lstStyle/>
                    <a:p>
                      <a:endParaRPr lang="en-US" sz="2000" dirty="0">
                        <a:latin typeface="Times New Roman" pitchFamily="18" charset="0"/>
                        <a:cs typeface="Times New Roman" pitchFamily="18" charset="0"/>
                      </a:endParaRPr>
                    </a:p>
                  </a:txBody>
                  <a:tcPr/>
                </a:tc>
              </a:tr>
              <a:tr h="1922477">
                <a:tc>
                  <a:txBody>
                    <a:bodyPr/>
                    <a:lstStyle/>
                    <a:p>
                      <a:pPr algn="ctr"/>
                      <a:endParaRPr lang="en-US" sz="2000" b="1" dirty="0">
                        <a:latin typeface="Times New Roman" pitchFamily="18" charset="0"/>
                        <a:cs typeface="Times New Roman" pitchFamily="18" charset="0"/>
                      </a:endParaRPr>
                    </a:p>
                  </a:txBody>
                  <a:tcPr/>
                </a:tc>
                <a:tc>
                  <a:txBody>
                    <a:bodyPr/>
                    <a:lstStyle/>
                    <a:p>
                      <a:endParaRPr lang="en-US" sz="2000" dirty="0">
                        <a:latin typeface="Times New Roman" pitchFamily="18" charset="0"/>
                        <a:cs typeface="Times New Roman" pitchFamily="18" charset="0"/>
                      </a:endParaRPr>
                    </a:p>
                  </a:txBody>
                  <a:tcPr/>
                </a:tc>
                <a:tc>
                  <a:txBody>
                    <a:bodyPr/>
                    <a:lstStyle/>
                    <a:p>
                      <a:endParaRPr lang="en-US" sz="2000" dirty="0">
                        <a:latin typeface="Times New Roman" pitchFamily="18" charset="0"/>
                        <a:cs typeface="Times New Roman" pitchFamily="18" charset="0"/>
                      </a:endParaRPr>
                    </a:p>
                  </a:txBody>
                  <a:tcPr/>
                </a:tc>
              </a:tr>
            </a:tbl>
          </a:graphicData>
        </a:graphic>
      </p:graphicFrame>
      <p:sp>
        <p:nvSpPr>
          <p:cNvPr id="9" name="Rounded Rectangle 8"/>
          <p:cNvSpPr/>
          <p:nvPr/>
        </p:nvSpPr>
        <p:spPr>
          <a:xfrm>
            <a:off x="4788024" y="404664"/>
            <a:ext cx="4355976" cy="2592288"/>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sz="2200" b="1" dirty="0" err="1" smtClean="0">
                <a:solidFill>
                  <a:srgbClr val="0000FF"/>
                </a:solidFill>
                <a:latin typeface="Times New Roman" pitchFamily="18" charset="0"/>
                <a:cs typeface="Times New Roman" pitchFamily="18" charset="0"/>
              </a:rPr>
              <a:t>mov</a:t>
            </a:r>
            <a:r>
              <a:rPr lang="en-US" sz="2200" b="1" dirty="0" smtClean="0">
                <a:solidFill>
                  <a:srgbClr val="0000FF"/>
                </a:solidFill>
                <a:latin typeface="Times New Roman" pitchFamily="18" charset="0"/>
                <a:cs typeface="Times New Roman" pitchFamily="18" charset="0"/>
              </a:rPr>
              <a:t> </a:t>
            </a:r>
            <a:r>
              <a:rPr lang="en-US" sz="2200" b="1" dirty="0" err="1" smtClean="0">
                <a:solidFill>
                  <a:srgbClr val="800000"/>
                </a:solidFill>
                <a:latin typeface="Times New Roman" pitchFamily="18" charset="0"/>
                <a:cs typeface="Times New Roman" pitchFamily="18" charset="0"/>
              </a:rPr>
              <a:t>eax</a:t>
            </a:r>
            <a:r>
              <a:rPr lang="en-US" sz="2200" b="1" dirty="0" smtClean="0">
                <a:solidFill>
                  <a:srgbClr val="800000"/>
                </a:solidFill>
                <a:latin typeface="Times New Roman" pitchFamily="18" charset="0"/>
                <a:cs typeface="Times New Roman" pitchFamily="18" charset="0"/>
              </a:rPr>
              <a:t>, </a:t>
            </a:r>
            <a:r>
              <a:rPr lang="en-US" sz="2200" b="1" dirty="0" smtClean="0">
                <a:solidFill>
                  <a:schemeClr val="tx1"/>
                </a:solidFill>
                <a:latin typeface="Times New Roman" pitchFamily="18" charset="0"/>
                <a:cs typeface="Times New Roman" pitchFamily="18" charset="0"/>
              </a:rPr>
              <a:t>i</a:t>
            </a:r>
          </a:p>
          <a:p>
            <a:r>
              <a:rPr lang="en-US" sz="2200" b="1" dirty="0" err="1" smtClean="0">
                <a:solidFill>
                  <a:srgbClr val="0000FF"/>
                </a:solidFill>
                <a:latin typeface="Times New Roman" pitchFamily="18" charset="0"/>
                <a:cs typeface="Times New Roman" pitchFamily="18" charset="0"/>
              </a:rPr>
              <a:t>cmp</a:t>
            </a:r>
            <a:r>
              <a:rPr lang="en-US" sz="2200" b="1" dirty="0" smtClean="0">
                <a:solidFill>
                  <a:srgbClr val="0000FF"/>
                </a:solidFill>
                <a:latin typeface="Times New Roman" pitchFamily="18" charset="0"/>
                <a:cs typeface="Times New Roman" pitchFamily="18" charset="0"/>
              </a:rPr>
              <a:t> </a:t>
            </a:r>
            <a:r>
              <a:rPr lang="en-US" sz="2200" b="1" dirty="0" err="1" smtClean="0">
                <a:solidFill>
                  <a:srgbClr val="800000"/>
                </a:solidFill>
                <a:latin typeface="Times New Roman" pitchFamily="18" charset="0"/>
                <a:cs typeface="Times New Roman" pitchFamily="18" charset="0"/>
              </a:rPr>
              <a:t>eax</a:t>
            </a:r>
            <a:r>
              <a:rPr lang="en-US" sz="2200" b="1" dirty="0" smtClean="0">
                <a:solidFill>
                  <a:srgbClr val="800000"/>
                </a:solidFill>
                <a:latin typeface="Times New Roman" pitchFamily="18" charset="0"/>
                <a:cs typeface="Times New Roman" pitchFamily="18" charset="0"/>
              </a:rPr>
              <a:t>,</a:t>
            </a:r>
            <a:r>
              <a:rPr lang="en-US" sz="2200" b="1" dirty="0" smtClean="0">
                <a:solidFill>
                  <a:schemeClr val="tx1"/>
                </a:solidFill>
                <a:latin typeface="Times New Roman" pitchFamily="18" charset="0"/>
                <a:cs typeface="Times New Roman" pitchFamily="18" charset="0"/>
              </a:rPr>
              <a:t> j</a:t>
            </a:r>
          </a:p>
          <a:p>
            <a:r>
              <a:rPr lang="en-US" sz="2200" b="1" dirty="0" err="1" smtClean="0">
                <a:solidFill>
                  <a:srgbClr val="0000FF"/>
                </a:solidFill>
                <a:latin typeface="Times New Roman" pitchFamily="18" charset="0"/>
                <a:cs typeface="Times New Roman" pitchFamily="18" charset="0"/>
              </a:rPr>
              <a:t>jne</a:t>
            </a:r>
            <a:r>
              <a:rPr lang="en-US" sz="2200" b="1" dirty="0" smtClean="0">
                <a:solidFill>
                  <a:srgbClr val="0000FF"/>
                </a:solidFill>
                <a:latin typeface="Times New Roman" pitchFamily="18" charset="0"/>
                <a:cs typeface="Times New Roman" pitchFamily="18" charset="0"/>
              </a:rPr>
              <a:t> </a:t>
            </a:r>
            <a:r>
              <a:rPr lang="en-US" sz="2200" b="1" dirty="0" smtClean="0">
                <a:solidFill>
                  <a:srgbClr val="800080"/>
                </a:solidFill>
                <a:latin typeface="Times New Roman" pitchFamily="18" charset="0"/>
                <a:cs typeface="Times New Roman" pitchFamily="18" charset="0"/>
              </a:rPr>
              <a:t>else</a:t>
            </a:r>
          </a:p>
          <a:p>
            <a:r>
              <a:rPr lang="en-US" sz="2200" b="1" dirty="0" err="1" smtClean="0">
                <a:solidFill>
                  <a:srgbClr val="0000FF"/>
                </a:solidFill>
                <a:latin typeface="Times New Roman" pitchFamily="18" charset="0"/>
                <a:cs typeface="Times New Roman" pitchFamily="18" charset="0"/>
              </a:rPr>
              <a:t>mov</a:t>
            </a:r>
            <a:r>
              <a:rPr lang="en-US" sz="2200" b="1" dirty="0" smtClean="0">
                <a:solidFill>
                  <a:srgbClr val="0000FF"/>
                </a:solidFill>
                <a:latin typeface="Times New Roman" pitchFamily="18" charset="0"/>
                <a:cs typeface="Times New Roman" pitchFamily="18" charset="0"/>
              </a:rPr>
              <a:t> </a:t>
            </a:r>
            <a:r>
              <a:rPr lang="en-US" sz="2200" b="1" dirty="0" smtClean="0">
                <a:solidFill>
                  <a:schemeClr val="tx1"/>
                </a:solidFill>
                <a:latin typeface="Times New Roman" pitchFamily="18" charset="0"/>
                <a:cs typeface="Times New Roman" pitchFamily="18" charset="0"/>
              </a:rPr>
              <a:t>X</a:t>
            </a:r>
            <a:r>
              <a:rPr lang="en-US" sz="2200" b="1" dirty="0" smtClean="0">
                <a:solidFill>
                  <a:srgbClr val="0000FF"/>
                </a:solidFill>
                <a:latin typeface="Times New Roman" pitchFamily="18" charset="0"/>
                <a:cs typeface="Times New Roman" pitchFamily="18" charset="0"/>
              </a:rPr>
              <a:t>, </a:t>
            </a:r>
            <a:r>
              <a:rPr lang="en-US" sz="2200" b="1" dirty="0" smtClean="0">
                <a:solidFill>
                  <a:srgbClr val="000080"/>
                </a:solidFill>
                <a:latin typeface="Times New Roman" pitchFamily="18" charset="0"/>
                <a:cs typeface="Times New Roman" pitchFamily="18" charset="0"/>
              </a:rPr>
              <a:t>10</a:t>
            </a:r>
          </a:p>
          <a:p>
            <a:r>
              <a:rPr lang="en-US" sz="2200" b="1" dirty="0" err="1" smtClean="0">
                <a:solidFill>
                  <a:srgbClr val="0000FF"/>
                </a:solidFill>
                <a:latin typeface="Times New Roman" pitchFamily="18" charset="0"/>
                <a:cs typeface="Times New Roman" pitchFamily="18" charset="0"/>
              </a:rPr>
              <a:t>jmp</a:t>
            </a:r>
            <a:r>
              <a:rPr lang="en-US" sz="2200" b="1" dirty="0" smtClean="0">
                <a:solidFill>
                  <a:srgbClr val="0000FF"/>
                </a:solidFill>
                <a:latin typeface="Times New Roman" pitchFamily="18" charset="0"/>
                <a:cs typeface="Times New Roman" pitchFamily="18" charset="0"/>
              </a:rPr>
              <a:t> </a:t>
            </a:r>
            <a:r>
              <a:rPr lang="en-US" sz="2200" b="1" dirty="0" err="1" smtClean="0">
                <a:solidFill>
                  <a:srgbClr val="800080"/>
                </a:solidFill>
                <a:latin typeface="Times New Roman" pitchFamily="18" charset="0"/>
                <a:cs typeface="Times New Roman" pitchFamily="18" charset="0"/>
              </a:rPr>
              <a:t>endif</a:t>
            </a:r>
            <a:endParaRPr lang="en-US" sz="2200" b="1" dirty="0" smtClean="0">
              <a:solidFill>
                <a:srgbClr val="800080"/>
              </a:solidFill>
              <a:latin typeface="Times New Roman" pitchFamily="18" charset="0"/>
              <a:cs typeface="Times New Roman" pitchFamily="18" charset="0"/>
            </a:endParaRPr>
          </a:p>
          <a:p>
            <a:r>
              <a:rPr lang="en-US" sz="2200" b="1" dirty="0" smtClean="0">
                <a:solidFill>
                  <a:srgbClr val="800080"/>
                </a:solidFill>
                <a:latin typeface="Times New Roman" pitchFamily="18" charset="0"/>
                <a:cs typeface="Times New Roman" pitchFamily="18" charset="0"/>
              </a:rPr>
              <a:t>else:</a:t>
            </a:r>
          </a:p>
          <a:p>
            <a:r>
              <a:rPr lang="en-US" sz="2200" b="1" dirty="0" smtClean="0">
                <a:solidFill>
                  <a:srgbClr val="0000FF"/>
                </a:solidFill>
                <a:latin typeface="Times New Roman" pitchFamily="18" charset="0"/>
                <a:cs typeface="Times New Roman" pitchFamily="18" charset="0"/>
              </a:rPr>
              <a:t>	</a:t>
            </a:r>
            <a:r>
              <a:rPr lang="en-US" sz="2200" b="1" dirty="0" err="1" smtClean="0">
                <a:solidFill>
                  <a:srgbClr val="0000FF"/>
                </a:solidFill>
                <a:latin typeface="Times New Roman" pitchFamily="18" charset="0"/>
                <a:cs typeface="Times New Roman" pitchFamily="18" charset="0"/>
              </a:rPr>
              <a:t>Mov</a:t>
            </a:r>
            <a:r>
              <a:rPr lang="en-US" sz="2200" b="1" dirty="0" smtClean="0">
                <a:solidFill>
                  <a:srgbClr val="0000FF"/>
                </a:solidFill>
                <a:latin typeface="Times New Roman" pitchFamily="18" charset="0"/>
                <a:cs typeface="Times New Roman" pitchFamily="18" charset="0"/>
              </a:rPr>
              <a:t> </a:t>
            </a:r>
            <a:r>
              <a:rPr lang="en-US" sz="2200" b="1" dirty="0" smtClean="0">
                <a:solidFill>
                  <a:schemeClr val="tx1"/>
                </a:solidFill>
                <a:latin typeface="Times New Roman" pitchFamily="18" charset="0"/>
                <a:cs typeface="Times New Roman" pitchFamily="18" charset="0"/>
              </a:rPr>
              <a:t>Y</a:t>
            </a:r>
            <a:r>
              <a:rPr lang="en-US" sz="2200" b="1" dirty="0" smtClean="0">
                <a:solidFill>
                  <a:srgbClr val="0000FF"/>
                </a:solidFill>
                <a:latin typeface="Times New Roman" pitchFamily="18" charset="0"/>
                <a:cs typeface="Times New Roman" pitchFamily="18" charset="0"/>
              </a:rPr>
              <a:t>, </a:t>
            </a:r>
            <a:r>
              <a:rPr lang="en-US" sz="2200" b="1" dirty="0" smtClean="0">
                <a:solidFill>
                  <a:srgbClr val="000080"/>
                </a:solidFill>
                <a:latin typeface="Times New Roman" pitchFamily="18" charset="0"/>
                <a:cs typeface="Times New Roman" pitchFamily="18" charset="0"/>
              </a:rPr>
              <a:t>10</a:t>
            </a:r>
          </a:p>
          <a:p>
            <a:r>
              <a:rPr lang="en-US" sz="2200" b="1" dirty="0" err="1" smtClean="0">
                <a:solidFill>
                  <a:srgbClr val="800080"/>
                </a:solidFill>
                <a:latin typeface="Times New Roman" pitchFamily="18" charset="0"/>
                <a:cs typeface="Times New Roman" pitchFamily="18" charset="0"/>
              </a:rPr>
              <a:t>endif</a:t>
            </a:r>
            <a:r>
              <a:rPr lang="en-US" sz="2200" b="1" dirty="0" smtClean="0">
                <a:solidFill>
                  <a:srgbClr val="800080"/>
                </a:solidFill>
                <a:latin typeface="Times New Roman" pitchFamily="18" charset="0"/>
                <a:cs typeface="Times New Roman" pitchFamily="18" charset="0"/>
              </a:rPr>
              <a:t>:</a:t>
            </a:r>
          </a:p>
        </p:txBody>
      </p:sp>
      <p:graphicFrame>
        <p:nvGraphicFramePr>
          <p:cNvPr id="8" name="Table 7"/>
          <p:cNvGraphicFramePr>
            <a:graphicFrameLocks noGrp="1"/>
          </p:cNvGraphicFramePr>
          <p:nvPr/>
        </p:nvGraphicFramePr>
        <p:xfrm>
          <a:off x="-36512" y="2996952"/>
          <a:ext cx="9180512" cy="1922477"/>
        </p:xfrm>
        <a:graphic>
          <a:graphicData uri="http://schemas.openxmlformats.org/drawingml/2006/table">
            <a:tbl>
              <a:tblPr firstRow="1" bandRow="1">
                <a:tableStyleId>{8A107856-5554-42FB-B03E-39F5DBC370BA}</a:tableStyleId>
              </a:tblPr>
              <a:tblGrid>
                <a:gridCol w="2016224"/>
                <a:gridCol w="2790919"/>
                <a:gridCol w="4373369"/>
              </a:tblGrid>
              <a:tr h="1922477">
                <a:tc>
                  <a:txBody>
                    <a:bodyPr/>
                    <a:lstStyle/>
                    <a:p>
                      <a:pPr algn="ctr"/>
                      <a:endParaRPr lang="en-US" sz="2000" b="1" dirty="0" smtClean="0">
                        <a:latin typeface="Times New Roman" pitchFamily="18" charset="0"/>
                        <a:cs typeface="Times New Roman" pitchFamily="18" charset="0"/>
                      </a:endParaRPr>
                    </a:p>
                    <a:p>
                      <a:pPr algn="ctr"/>
                      <a:endParaRPr lang="en-US" sz="2000" b="1" dirty="0" smtClean="0">
                        <a:latin typeface="Times New Roman" pitchFamily="18" charset="0"/>
                        <a:cs typeface="Times New Roman" pitchFamily="18" charset="0"/>
                      </a:endParaRPr>
                    </a:p>
                    <a:p>
                      <a:pPr algn="ctr"/>
                      <a:r>
                        <a:rPr lang="en-US" sz="2000" b="1" dirty="0" smtClean="0">
                          <a:latin typeface="Times New Roman" pitchFamily="18" charset="0"/>
                          <a:cs typeface="Times New Roman" pitchFamily="18" charset="0"/>
                        </a:rPr>
                        <a:t>IF</a:t>
                      </a:r>
                      <a:endParaRPr lang="en-US" sz="2000" b="1" dirty="0">
                        <a:latin typeface="Times New Roman" pitchFamily="18" charset="0"/>
                        <a:cs typeface="Times New Roman" pitchFamily="18" charset="0"/>
                      </a:endParaRPr>
                    </a:p>
                  </a:txBody>
                  <a:tcPr/>
                </a:tc>
                <a:tc>
                  <a:txBody>
                    <a:bodyPr/>
                    <a:lstStyle/>
                    <a:p>
                      <a:r>
                        <a:rPr lang="en-US" sz="2000" b="1" kern="1200" baseline="0" dirty="0" smtClean="0">
                          <a:latin typeface="Times New Roman" pitchFamily="18" charset="0"/>
                          <a:cs typeface="Times New Roman" pitchFamily="18" charset="0"/>
                        </a:rPr>
                        <a:t>If ( </a:t>
                      </a:r>
                      <a:r>
                        <a:rPr lang="en-US" sz="2000" b="1" kern="1200" baseline="0" dirty="0" err="1" smtClean="0">
                          <a:latin typeface="Times New Roman" pitchFamily="18" charset="0"/>
                          <a:cs typeface="Times New Roman" pitchFamily="18" charset="0"/>
                        </a:rPr>
                        <a:t>i</a:t>
                      </a:r>
                      <a:r>
                        <a:rPr lang="en-US" sz="2000" b="1" kern="1200" baseline="0" dirty="0" smtClean="0">
                          <a:latin typeface="Times New Roman" pitchFamily="18" charset="0"/>
                          <a:cs typeface="Times New Roman" pitchFamily="18" charset="0"/>
                        </a:rPr>
                        <a:t> &gt; j )</a:t>
                      </a:r>
                    </a:p>
                    <a:p>
                      <a:r>
                        <a:rPr lang="en-US" sz="2000" b="1" kern="1200" baseline="0" dirty="0" smtClean="0">
                          <a:latin typeface="Times New Roman" pitchFamily="18" charset="0"/>
                          <a:cs typeface="Times New Roman" pitchFamily="18" charset="0"/>
                        </a:rPr>
                        <a:t>{</a:t>
                      </a:r>
                    </a:p>
                    <a:p>
                      <a:r>
                        <a:rPr lang="en-US" sz="2000" b="1" kern="1200" baseline="0" dirty="0" smtClean="0">
                          <a:latin typeface="Times New Roman" pitchFamily="18" charset="0"/>
                          <a:cs typeface="Times New Roman" pitchFamily="18" charset="0"/>
                        </a:rPr>
                        <a:t>         X = 5;</a:t>
                      </a:r>
                    </a:p>
                    <a:p>
                      <a:r>
                        <a:rPr lang="en-US" sz="2000" b="1" kern="1200" baseline="0" dirty="0" smtClean="0">
                          <a:latin typeface="Times New Roman" pitchFamily="18" charset="0"/>
                          <a:cs typeface="Times New Roman" pitchFamily="18" charset="0"/>
                        </a:rPr>
                        <a:t>}</a:t>
                      </a:r>
                    </a:p>
                    <a:p>
                      <a:r>
                        <a:rPr lang="en-US" sz="2000" b="1" kern="1200" baseline="0" dirty="0" smtClean="0">
                          <a:latin typeface="Times New Roman" pitchFamily="18" charset="0"/>
                          <a:cs typeface="Times New Roman" pitchFamily="18" charset="0"/>
                        </a:rPr>
                        <a:t>Y = 5;</a:t>
                      </a:r>
                      <a:endParaRPr lang="en-US" sz="2000" b="1" dirty="0">
                        <a:latin typeface="Times New Roman" pitchFamily="18" charset="0"/>
                        <a:cs typeface="Times New Roman" pitchFamily="18" charset="0"/>
                      </a:endParaRPr>
                    </a:p>
                  </a:txBody>
                  <a:tcPr/>
                </a:tc>
                <a:tc>
                  <a:txBody>
                    <a:bodyPr/>
                    <a:lstStyle/>
                    <a:p>
                      <a:endParaRPr lang="en-US" sz="2000" b="0" dirty="0">
                        <a:latin typeface="Times New Roman" pitchFamily="18" charset="0"/>
                        <a:cs typeface="Times New Roman" pitchFamily="18" charset="0"/>
                      </a:endParaRPr>
                    </a:p>
                  </a:txBody>
                  <a:tcPr/>
                </a:tc>
              </a:tr>
            </a:tbl>
          </a:graphicData>
        </a:graphic>
      </p:graphicFrame>
      <p:sp>
        <p:nvSpPr>
          <p:cNvPr id="12" name="Rounded Rectangle 11"/>
          <p:cNvSpPr/>
          <p:nvPr/>
        </p:nvSpPr>
        <p:spPr>
          <a:xfrm>
            <a:off x="4788024" y="2996952"/>
            <a:ext cx="4355976" cy="1944216"/>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sz="2200" b="1" dirty="0" err="1" smtClean="0">
                <a:solidFill>
                  <a:srgbClr val="0000FF"/>
                </a:solidFill>
                <a:latin typeface="Times New Roman" pitchFamily="18" charset="0"/>
                <a:cs typeface="Times New Roman" pitchFamily="18" charset="0"/>
              </a:rPr>
              <a:t>mov</a:t>
            </a:r>
            <a:r>
              <a:rPr lang="en-US" sz="2200" b="1" dirty="0" smtClean="0">
                <a:solidFill>
                  <a:srgbClr val="0000FF"/>
                </a:solidFill>
                <a:latin typeface="Times New Roman" pitchFamily="18" charset="0"/>
                <a:cs typeface="Times New Roman" pitchFamily="18" charset="0"/>
              </a:rPr>
              <a:t> </a:t>
            </a:r>
            <a:r>
              <a:rPr lang="en-US" sz="2200" b="1" dirty="0" err="1" smtClean="0">
                <a:solidFill>
                  <a:srgbClr val="800000"/>
                </a:solidFill>
                <a:latin typeface="Times New Roman" pitchFamily="18" charset="0"/>
                <a:cs typeface="Times New Roman" pitchFamily="18" charset="0"/>
              </a:rPr>
              <a:t>eax</a:t>
            </a:r>
            <a:r>
              <a:rPr lang="en-US" sz="2200" b="1" dirty="0" smtClean="0">
                <a:solidFill>
                  <a:srgbClr val="800000"/>
                </a:solidFill>
                <a:latin typeface="Times New Roman" pitchFamily="18" charset="0"/>
                <a:cs typeface="Times New Roman" pitchFamily="18" charset="0"/>
              </a:rPr>
              <a:t>, </a:t>
            </a:r>
            <a:r>
              <a:rPr lang="en-US" sz="2200" b="1" dirty="0" err="1" smtClean="0">
                <a:solidFill>
                  <a:srgbClr val="800000"/>
                </a:solidFill>
                <a:latin typeface="Times New Roman" pitchFamily="18" charset="0"/>
                <a:cs typeface="Times New Roman" pitchFamily="18" charset="0"/>
              </a:rPr>
              <a:t>i</a:t>
            </a:r>
            <a:endParaRPr lang="en-US" sz="2200" b="1" dirty="0" smtClean="0">
              <a:solidFill>
                <a:srgbClr val="800000"/>
              </a:solidFill>
              <a:latin typeface="Times New Roman" pitchFamily="18" charset="0"/>
              <a:cs typeface="Times New Roman" pitchFamily="18" charset="0"/>
            </a:endParaRPr>
          </a:p>
          <a:p>
            <a:r>
              <a:rPr lang="en-US" sz="2200" b="1" dirty="0" err="1" smtClean="0">
                <a:solidFill>
                  <a:srgbClr val="0000FF"/>
                </a:solidFill>
                <a:latin typeface="Times New Roman" pitchFamily="18" charset="0"/>
                <a:cs typeface="Times New Roman" pitchFamily="18" charset="0"/>
              </a:rPr>
              <a:t>cmp</a:t>
            </a:r>
            <a:r>
              <a:rPr lang="en-US" sz="2200" b="1" dirty="0" smtClean="0">
                <a:solidFill>
                  <a:srgbClr val="0000FF"/>
                </a:solidFill>
                <a:latin typeface="Times New Roman" pitchFamily="18" charset="0"/>
                <a:cs typeface="Times New Roman" pitchFamily="18" charset="0"/>
              </a:rPr>
              <a:t> </a:t>
            </a:r>
            <a:r>
              <a:rPr lang="en-US" sz="2200" b="1" dirty="0" err="1" smtClean="0">
                <a:solidFill>
                  <a:srgbClr val="800000"/>
                </a:solidFill>
                <a:latin typeface="Times New Roman" pitchFamily="18" charset="0"/>
                <a:cs typeface="Times New Roman" pitchFamily="18" charset="0"/>
              </a:rPr>
              <a:t>eax</a:t>
            </a:r>
            <a:r>
              <a:rPr lang="en-US" sz="2200" b="1" dirty="0" smtClean="0">
                <a:solidFill>
                  <a:srgbClr val="800000"/>
                </a:solidFill>
                <a:latin typeface="Times New Roman" pitchFamily="18" charset="0"/>
                <a:cs typeface="Times New Roman" pitchFamily="18" charset="0"/>
              </a:rPr>
              <a:t>, j</a:t>
            </a:r>
          </a:p>
          <a:p>
            <a:r>
              <a:rPr lang="en-US" sz="2200" b="1" dirty="0" err="1" smtClean="0">
                <a:solidFill>
                  <a:srgbClr val="0000FF"/>
                </a:solidFill>
                <a:latin typeface="Times New Roman" pitchFamily="18" charset="0"/>
                <a:cs typeface="Times New Roman" pitchFamily="18" charset="0"/>
              </a:rPr>
              <a:t>Jna</a:t>
            </a:r>
            <a:r>
              <a:rPr lang="en-US" sz="2200" b="1" dirty="0" smtClean="0">
                <a:solidFill>
                  <a:srgbClr val="0000FF"/>
                </a:solidFill>
                <a:latin typeface="Times New Roman" pitchFamily="18" charset="0"/>
                <a:cs typeface="Times New Roman" pitchFamily="18" charset="0"/>
              </a:rPr>
              <a:t> </a:t>
            </a:r>
            <a:r>
              <a:rPr lang="en-US" sz="2200" b="1" dirty="0" err="1" smtClean="0">
                <a:solidFill>
                  <a:srgbClr val="800080"/>
                </a:solidFill>
                <a:latin typeface="Times New Roman" pitchFamily="18" charset="0"/>
                <a:cs typeface="Times New Roman" pitchFamily="18" charset="0"/>
              </a:rPr>
              <a:t>endif</a:t>
            </a:r>
            <a:endParaRPr lang="en-US" sz="2200" b="1" dirty="0" smtClean="0">
              <a:solidFill>
                <a:srgbClr val="800080"/>
              </a:solidFill>
              <a:latin typeface="Times New Roman" pitchFamily="18" charset="0"/>
              <a:cs typeface="Times New Roman" pitchFamily="18" charset="0"/>
            </a:endParaRPr>
          </a:p>
          <a:p>
            <a:r>
              <a:rPr lang="en-US" sz="2200" b="1" dirty="0" err="1" smtClean="0">
                <a:solidFill>
                  <a:srgbClr val="0000FF"/>
                </a:solidFill>
                <a:latin typeface="Times New Roman" pitchFamily="18" charset="0"/>
                <a:cs typeface="Times New Roman" pitchFamily="18" charset="0"/>
              </a:rPr>
              <a:t>mov</a:t>
            </a:r>
            <a:r>
              <a:rPr lang="en-US" sz="2200" b="1" dirty="0" smtClean="0">
                <a:solidFill>
                  <a:srgbClr val="0000FF"/>
                </a:solidFill>
                <a:latin typeface="Times New Roman" pitchFamily="18" charset="0"/>
                <a:cs typeface="Times New Roman" pitchFamily="18" charset="0"/>
              </a:rPr>
              <a:t> X, </a:t>
            </a:r>
            <a:r>
              <a:rPr lang="en-US" sz="2200" b="1" dirty="0" smtClean="0">
                <a:solidFill>
                  <a:srgbClr val="000080"/>
                </a:solidFill>
                <a:latin typeface="Times New Roman" pitchFamily="18" charset="0"/>
                <a:cs typeface="Times New Roman" pitchFamily="18" charset="0"/>
              </a:rPr>
              <a:t>5</a:t>
            </a:r>
          </a:p>
          <a:p>
            <a:r>
              <a:rPr lang="en-US" sz="2200" b="1" dirty="0" err="1" smtClean="0">
                <a:solidFill>
                  <a:srgbClr val="800080"/>
                </a:solidFill>
                <a:latin typeface="Times New Roman" pitchFamily="18" charset="0"/>
                <a:cs typeface="Times New Roman" pitchFamily="18" charset="0"/>
              </a:rPr>
              <a:t>endif</a:t>
            </a:r>
            <a:r>
              <a:rPr lang="en-US" sz="2200" b="1" dirty="0" smtClean="0">
                <a:solidFill>
                  <a:srgbClr val="800080"/>
                </a:solidFill>
                <a:latin typeface="Times New Roman" pitchFamily="18" charset="0"/>
                <a:cs typeface="Times New Roman" pitchFamily="18" charset="0"/>
              </a:rPr>
              <a:t>:</a:t>
            </a:r>
          </a:p>
          <a:p>
            <a:r>
              <a:rPr lang="en-US" sz="2200" b="1" dirty="0" smtClean="0">
                <a:solidFill>
                  <a:srgbClr val="0000FF"/>
                </a:solidFill>
                <a:latin typeface="Times New Roman" pitchFamily="18" charset="0"/>
                <a:cs typeface="Times New Roman" pitchFamily="18" charset="0"/>
              </a:rPr>
              <a:t>	</a:t>
            </a:r>
            <a:r>
              <a:rPr lang="en-US" sz="2200" b="1" dirty="0" err="1" smtClean="0">
                <a:solidFill>
                  <a:srgbClr val="0000FF"/>
                </a:solidFill>
                <a:latin typeface="Times New Roman" pitchFamily="18" charset="0"/>
                <a:cs typeface="Times New Roman" pitchFamily="18" charset="0"/>
              </a:rPr>
              <a:t>mov</a:t>
            </a:r>
            <a:r>
              <a:rPr lang="en-US" sz="2200" b="1" dirty="0" smtClean="0">
                <a:solidFill>
                  <a:srgbClr val="0000FF"/>
                </a:solidFill>
                <a:latin typeface="Times New Roman" pitchFamily="18" charset="0"/>
                <a:cs typeface="Times New Roman" pitchFamily="18" charset="0"/>
              </a:rPr>
              <a:t> Y, </a:t>
            </a:r>
            <a:r>
              <a:rPr lang="en-US" sz="2200" b="1" dirty="0" smtClean="0">
                <a:solidFill>
                  <a:srgbClr val="000080"/>
                </a:solidFill>
                <a:latin typeface="Times New Roman" pitchFamily="18" charset="0"/>
                <a:cs typeface="Times New Roman" pitchFamily="18" charset="0"/>
              </a:rPr>
              <a:t>5</a:t>
            </a:r>
          </a:p>
        </p:txBody>
      </p:sp>
      <p:graphicFrame>
        <p:nvGraphicFramePr>
          <p:cNvPr id="14" name="Table 13"/>
          <p:cNvGraphicFramePr>
            <a:graphicFrameLocks noGrp="1"/>
          </p:cNvGraphicFramePr>
          <p:nvPr/>
        </p:nvGraphicFramePr>
        <p:xfrm>
          <a:off x="-36512" y="4935523"/>
          <a:ext cx="9180512" cy="1922477"/>
        </p:xfrm>
        <a:graphic>
          <a:graphicData uri="http://schemas.openxmlformats.org/drawingml/2006/table">
            <a:tbl>
              <a:tblPr firstRow="1" bandRow="1">
                <a:tableStyleId>{8A107856-5554-42FB-B03E-39F5DBC370BA}</a:tableStyleId>
              </a:tblPr>
              <a:tblGrid>
                <a:gridCol w="2016224"/>
                <a:gridCol w="2790919"/>
                <a:gridCol w="4373369"/>
              </a:tblGrid>
              <a:tr h="1922477">
                <a:tc>
                  <a:txBody>
                    <a:bodyPr/>
                    <a:lstStyle/>
                    <a:p>
                      <a:pPr algn="ctr"/>
                      <a:endParaRPr lang="en-US" sz="2000" b="1" dirty="0" smtClean="0">
                        <a:latin typeface="Times New Roman" pitchFamily="18" charset="0"/>
                        <a:cs typeface="Times New Roman" pitchFamily="18" charset="0"/>
                      </a:endParaRPr>
                    </a:p>
                    <a:p>
                      <a:pPr algn="ctr"/>
                      <a:endParaRPr lang="en-US" sz="2000" b="1" dirty="0" smtClean="0">
                        <a:latin typeface="Times New Roman" pitchFamily="18" charset="0"/>
                        <a:cs typeface="Times New Roman" pitchFamily="18" charset="0"/>
                      </a:endParaRPr>
                    </a:p>
                    <a:p>
                      <a:pPr algn="ctr"/>
                      <a:r>
                        <a:rPr lang="en-US" sz="2000" b="1" dirty="0" smtClean="0">
                          <a:latin typeface="Times New Roman" pitchFamily="18" charset="0"/>
                          <a:cs typeface="Times New Roman" pitchFamily="18" charset="0"/>
                        </a:rPr>
                        <a:t>While</a:t>
                      </a:r>
                      <a:r>
                        <a:rPr lang="en-US" sz="2000" b="1" baseline="0" dirty="0" smtClean="0">
                          <a:latin typeface="Times New Roman" pitchFamily="18" charset="0"/>
                          <a:cs typeface="Times New Roman" pitchFamily="18" charset="0"/>
                        </a:rPr>
                        <a:t> Loop</a:t>
                      </a:r>
                      <a:endParaRPr lang="en-US" sz="2000" b="1" dirty="0">
                        <a:latin typeface="Times New Roman" pitchFamily="18" charset="0"/>
                        <a:cs typeface="Times New Roman" pitchFamily="18" charset="0"/>
                      </a:endParaRPr>
                    </a:p>
                  </a:txBody>
                  <a:tcPr/>
                </a:tc>
                <a:tc>
                  <a:txBody>
                    <a:bodyPr/>
                    <a:lstStyle/>
                    <a:p>
                      <a:r>
                        <a:rPr lang="en-US" sz="2000" b="1" kern="1200" baseline="0" dirty="0" smtClean="0">
                          <a:latin typeface="Times New Roman" pitchFamily="18" charset="0"/>
                          <a:cs typeface="Times New Roman" pitchFamily="18" charset="0"/>
                        </a:rPr>
                        <a:t>While ( </a:t>
                      </a:r>
                      <a:r>
                        <a:rPr lang="en-US" sz="2000" b="1" kern="1200" baseline="0" dirty="0" err="1" smtClean="0">
                          <a:latin typeface="Times New Roman" pitchFamily="18" charset="0"/>
                          <a:cs typeface="Times New Roman" pitchFamily="18" charset="0"/>
                        </a:rPr>
                        <a:t>i</a:t>
                      </a:r>
                      <a:r>
                        <a:rPr lang="en-US" sz="2000" b="1" kern="1200" baseline="0" dirty="0" smtClean="0">
                          <a:latin typeface="Times New Roman" pitchFamily="18" charset="0"/>
                          <a:cs typeface="Times New Roman" pitchFamily="18" charset="0"/>
                        </a:rPr>
                        <a:t> &gt; j )</a:t>
                      </a:r>
                    </a:p>
                    <a:p>
                      <a:r>
                        <a:rPr lang="en-US" sz="2000" b="1" kern="1200" baseline="0" dirty="0" smtClean="0">
                          <a:latin typeface="Times New Roman" pitchFamily="18" charset="0"/>
                          <a:cs typeface="Times New Roman" pitchFamily="18" charset="0"/>
                        </a:rPr>
                        <a:t>{</a:t>
                      </a:r>
                    </a:p>
                    <a:p>
                      <a:r>
                        <a:rPr lang="en-US" sz="2000" b="1" kern="1200" baseline="0" dirty="0" smtClean="0">
                          <a:latin typeface="Times New Roman" pitchFamily="18" charset="0"/>
                          <a:cs typeface="Times New Roman" pitchFamily="18" charset="0"/>
                        </a:rPr>
                        <a:t>         x += </a:t>
                      </a:r>
                      <a:r>
                        <a:rPr lang="en-US" sz="2000" b="1" kern="1200" baseline="0" dirty="0" err="1" smtClean="0">
                          <a:latin typeface="Times New Roman" pitchFamily="18" charset="0"/>
                          <a:cs typeface="Times New Roman" pitchFamily="18" charset="0"/>
                        </a:rPr>
                        <a:t>i</a:t>
                      </a:r>
                      <a:r>
                        <a:rPr lang="en-US" sz="2000" b="1" kern="1200" baseline="0" dirty="0" smtClean="0">
                          <a:latin typeface="Times New Roman" pitchFamily="18" charset="0"/>
                          <a:cs typeface="Times New Roman" pitchFamily="18" charset="0"/>
                        </a:rPr>
                        <a:t>;</a:t>
                      </a:r>
                    </a:p>
                    <a:p>
                      <a:r>
                        <a:rPr lang="en-US" sz="2000" b="1" kern="1200" baseline="0" dirty="0" smtClean="0">
                          <a:latin typeface="Times New Roman" pitchFamily="18" charset="0"/>
                          <a:cs typeface="Times New Roman" pitchFamily="18" charset="0"/>
                        </a:rPr>
                        <a:t>         </a:t>
                      </a:r>
                      <a:r>
                        <a:rPr lang="en-US" sz="2000" b="1" kern="1200" baseline="0" dirty="0" err="1" smtClean="0">
                          <a:latin typeface="Times New Roman" pitchFamily="18" charset="0"/>
                          <a:cs typeface="Times New Roman" pitchFamily="18" charset="0"/>
                        </a:rPr>
                        <a:t>i</a:t>
                      </a:r>
                      <a:r>
                        <a:rPr lang="en-US" sz="2000" b="1" kern="1200" baseline="0" dirty="0" smtClean="0">
                          <a:latin typeface="Times New Roman" pitchFamily="18" charset="0"/>
                          <a:cs typeface="Times New Roman" pitchFamily="18" charset="0"/>
                        </a:rPr>
                        <a:t>--;</a:t>
                      </a:r>
                    </a:p>
                    <a:p>
                      <a:r>
                        <a:rPr lang="en-US" sz="2000" b="1" kern="1200" baseline="0" dirty="0" smtClean="0">
                          <a:latin typeface="Times New Roman" pitchFamily="18" charset="0"/>
                          <a:cs typeface="Times New Roman" pitchFamily="18" charset="0"/>
                        </a:rPr>
                        <a:t>}</a:t>
                      </a:r>
                      <a:endParaRPr lang="en-US" sz="2000" b="1" dirty="0">
                        <a:latin typeface="Times New Roman" pitchFamily="18" charset="0"/>
                        <a:cs typeface="Times New Roman" pitchFamily="18" charset="0"/>
                      </a:endParaRPr>
                    </a:p>
                  </a:txBody>
                  <a:tcPr/>
                </a:tc>
                <a:tc>
                  <a:txBody>
                    <a:bodyPr/>
                    <a:lstStyle/>
                    <a:p>
                      <a:endParaRPr lang="en-US" sz="2000" dirty="0">
                        <a:latin typeface="Times New Roman" pitchFamily="18" charset="0"/>
                        <a:cs typeface="Times New Roman" pitchFamily="18" charset="0"/>
                      </a:endParaRPr>
                    </a:p>
                  </a:txBody>
                  <a:tcPr/>
                </a:tc>
              </a:tr>
            </a:tbl>
          </a:graphicData>
        </a:graphic>
      </p:graphicFrame>
      <p:sp>
        <p:nvSpPr>
          <p:cNvPr id="15" name="Rounded Rectangle 14"/>
          <p:cNvSpPr/>
          <p:nvPr/>
        </p:nvSpPr>
        <p:spPr>
          <a:xfrm>
            <a:off x="4788024" y="2924944"/>
            <a:ext cx="4355976" cy="396044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sz="2400" b="1" dirty="0" err="1" smtClean="0">
                <a:solidFill>
                  <a:srgbClr val="0000FF"/>
                </a:solidFill>
                <a:latin typeface="Times New Roman" pitchFamily="18" charset="0"/>
                <a:cs typeface="Times New Roman" pitchFamily="18" charset="0"/>
              </a:rPr>
              <a:t>mov</a:t>
            </a:r>
            <a:r>
              <a:rPr lang="en-US" sz="2400" b="1" dirty="0" smtClean="0">
                <a:solidFill>
                  <a:srgbClr val="0000FF"/>
                </a:solidFill>
                <a:latin typeface="Times New Roman" pitchFamily="18" charset="0"/>
                <a:cs typeface="Times New Roman" pitchFamily="18" charset="0"/>
              </a:rPr>
              <a:t> </a:t>
            </a:r>
            <a:r>
              <a:rPr lang="en-US" sz="2400" b="1" dirty="0" err="1" smtClean="0">
                <a:solidFill>
                  <a:srgbClr val="800000"/>
                </a:solidFill>
                <a:latin typeface="Times New Roman" pitchFamily="18" charset="0"/>
                <a:cs typeface="Times New Roman" pitchFamily="18" charset="0"/>
              </a:rPr>
              <a:t>eax</a:t>
            </a:r>
            <a:r>
              <a:rPr lang="en-US" sz="2400" b="1" dirty="0" smtClean="0">
                <a:solidFill>
                  <a:srgbClr val="800000"/>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i</a:t>
            </a:r>
            <a:endParaRPr lang="en-US" sz="2400" b="1" dirty="0" smtClean="0">
              <a:solidFill>
                <a:schemeClr val="tx1"/>
              </a:solidFill>
              <a:latin typeface="Times New Roman" pitchFamily="18" charset="0"/>
              <a:cs typeface="Times New Roman" pitchFamily="18" charset="0"/>
            </a:endParaRPr>
          </a:p>
          <a:p>
            <a:r>
              <a:rPr lang="en-US" sz="2400" b="1" dirty="0" smtClean="0">
                <a:solidFill>
                  <a:schemeClr val="tx1"/>
                </a:solidFill>
                <a:latin typeface="Times New Roman" pitchFamily="18" charset="0"/>
                <a:cs typeface="Times New Roman" pitchFamily="18" charset="0"/>
              </a:rPr>
              <a:t>while</a:t>
            </a:r>
            <a:r>
              <a:rPr lang="en-US" sz="2400" b="1" dirty="0" smtClean="0">
                <a:solidFill>
                  <a:srgbClr val="800000"/>
                </a:solidFill>
                <a:latin typeface="Times New Roman" pitchFamily="18" charset="0"/>
                <a:cs typeface="Times New Roman" pitchFamily="18" charset="0"/>
              </a:rPr>
              <a:t>:</a:t>
            </a:r>
          </a:p>
          <a:p>
            <a:pPr lvl="1"/>
            <a:r>
              <a:rPr lang="en-US" sz="2400" b="1" dirty="0" err="1" smtClean="0">
                <a:solidFill>
                  <a:srgbClr val="0000FF"/>
                </a:solidFill>
                <a:latin typeface="Times New Roman" pitchFamily="18" charset="0"/>
                <a:cs typeface="Times New Roman" pitchFamily="18" charset="0"/>
              </a:rPr>
              <a:t>cmp</a:t>
            </a:r>
            <a:r>
              <a:rPr lang="en-US" sz="2400" b="1" dirty="0" smtClean="0">
                <a:solidFill>
                  <a:srgbClr val="0000FF"/>
                </a:solidFill>
                <a:latin typeface="Times New Roman" pitchFamily="18" charset="0"/>
                <a:cs typeface="Times New Roman" pitchFamily="18" charset="0"/>
              </a:rPr>
              <a:t> </a:t>
            </a:r>
            <a:r>
              <a:rPr lang="en-US" sz="2400" b="1" dirty="0" err="1" smtClean="0">
                <a:solidFill>
                  <a:srgbClr val="800000"/>
                </a:solidFill>
                <a:latin typeface="Times New Roman" pitchFamily="18" charset="0"/>
                <a:cs typeface="Times New Roman" pitchFamily="18" charset="0"/>
              </a:rPr>
              <a:t>eax</a:t>
            </a:r>
            <a:r>
              <a:rPr lang="en-US" sz="2400" b="1" dirty="0" smtClean="0">
                <a:solidFill>
                  <a:srgbClr val="800000"/>
                </a:solidFill>
                <a:latin typeface="Times New Roman" pitchFamily="18" charset="0"/>
                <a:cs typeface="Times New Roman" pitchFamily="18" charset="0"/>
              </a:rPr>
              <a:t>,</a:t>
            </a:r>
            <a:r>
              <a:rPr lang="en-US" sz="2400" b="1" dirty="0" smtClean="0">
                <a:solidFill>
                  <a:schemeClr val="tx1"/>
                </a:solidFill>
                <a:latin typeface="Times New Roman" pitchFamily="18" charset="0"/>
                <a:cs typeface="Times New Roman" pitchFamily="18" charset="0"/>
              </a:rPr>
              <a:t> j</a:t>
            </a:r>
          </a:p>
          <a:p>
            <a:pPr lvl="1"/>
            <a:r>
              <a:rPr lang="en-US" sz="2400" b="1" dirty="0" err="1" smtClean="0">
                <a:solidFill>
                  <a:srgbClr val="0000FF"/>
                </a:solidFill>
                <a:latin typeface="Times New Roman" pitchFamily="18" charset="0"/>
                <a:cs typeface="Times New Roman" pitchFamily="18" charset="0"/>
              </a:rPr>
              <a:t>jna</a:t>
            </a:r>
            <a:r>
              <a:rPr lang="en-US" sz="2400" b="1" dirty="0" smtClean="0">
                <a:solidFill>
                  <a:srgbClr val="0000FF"/>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endwhile</a:t>
            </a:r>
            <a:endParaRPr lang="en-US" sz="2400" b="1" dirty="0" smtClean="0">
              <a:solidFill>
                <a:schemeClr val="tx1"/>
              </a:solidFill>
              <a:latin typeface="Times New Roman" pitchFamily="18" charset="0"/>
              <a:cs typeface="Times New Roman" pitchFamily="18" charset="0"/>
            </a:endParaRPr>
          </a:p>
          <a:p>
            <a:pPr lvl="1"/>
            <a:r>
              <a:rPr lang="en-US" sz="2400" b="1" dirty="0" smtClean="0">
                <a:solidFill>
                  <a:srgbClr val="0000FF"/>
                </a:solidFill>
                <a:latin typeface="Times New Roman" pitchFamily="18" charset="0"/>
                <a:cs typeface="Times New Roman" pitchFamily="18" charset="0"/>
              </a:rPr>
              <a:t>add x, </a:t>
            </a:r>
            <a:r>
              <a:rPr lang="en-US" sz="2400" b="1" dirty="0" err="1" smtClean="0">
                <a:solidFill>
                  <a:srgbClr val="800000"/>
                </a:solidFill>
                <a:latin typeface="Times New Roman" pitchFamily="18" charset="0"/>
                <a:cs typeface="Times New Roman" pitchFamily="18" charset="0"/>
              </a:rPr>
              <a:t>eax</a:t>
            </a:r>
            <a:endParaRPr lang="en-US" sz="2400" b="1" dirty="0" smtClean="0">
              <a:solidFill>
                <a:srgbClr val="800000"/>
              </a:solidFill>
              <a:latin typeface="Times New Roman" pitchFamily="18" charset="0"/>
              <a:cs typeface="Times New Roman" pitchFamily="18" charset="0"/>
            </a:endParaRPr>
          </a:p>
          <a:p>
            <a:pPr lvl="1"/>
            <a:r>
              <a:rPr lang="en-US" sz="2400" b="1" dirty="0" err="1" smtClean="0">
                <a:solidFill>
                  <a:srgbClr val="0000FF"/>
                </a:solidFill>
                <a:latin typeface="Times New Roman" pitchFamily="18" charset="0"/>
                <a:cs typeface="Times New Roman" pitchFamily="18" charset="0"/>
              </a:rPr>
              <a:t>dec</a:t>
            </a:r>
            <a:r>
              <a:rPr lang="en-US" sz="2400" b="1" dirty="0" smtClean="0">
                <a:solidFill>
                  <a:srgbClr val="0000FF"/>
                </a:solidFill>
                <a:latin typeface="Times New Roman" pitchFamily="18" charset="0"/>
                <a:cs typeface="Times New Roman" pitchFamily="18" charset="0"/>
              </a:rPr>
              <a:t> </a:t>
            </a:r>
            <a:r>
              <a:rPr lang="en-US" sz="2400" b="1" dirty="0" err="1" smtClean="0">
                <a:solidFill>
                  <a:srgbClr val="800000"/>
                </a:solidFill>
                <a:latin typeface="Times New Roman" pitchFamily="18" charset="0"/>
                <a:cs typeface="Times New Roman" pitchFamily="18" charset="0"/>
              </a:rPr>
              <a:t>eax</a:t>
            </a:r>
            <a:endParaRPr lang="en-US" sz="2400" b="1" dirty="0" smtClean="0">
              <a:solidFill>
                <a:srgbClr val="800000"/>
              </a:solidFill>
              <a:latin typeface="Times New Roman" pitchFamily="18" charset="0"/>
              <a:cs typeface="Times New Roman" pitchFamily="18" charset="0"/>
            </a:endParaRPr>
          </a:p>
          <a:p>
            <a:pPr lvl="1"/>
            <a:r>
              <a:rPr lang="en-US" sz="2400" b="1" dirty="0" err="1" smtClean="0">
                <a:solidFill>
                  <a:srgbClr val="0000FF"/>
                </a:solidFill>
                <a:latin typeface="Times New Roman" pitchFamily="18" charset="0"/>
                <a:cs typeface="Times New Roman" pitchFamily="18" charset="0"/>
              </a:rPr>
              <a:t>jmp</a:t>
            </a:r>
            <a:r>
              <a:rPr lang="en-US" sz="2400" b="1" dirty="0" smtClean="0">
                <a:solidFill>
                  <a:srgbClr val="0000FF"/>
                </a:solidFill>
                <a:latin typeface="Times New Roman" pitchFamily="18" charset="0"/>
                <a:cs typeface="Times New Roman" pitchFamily="18" charset="0"/>
              </a:rPr>
              <a:t> </a:t>
            </a:r>
            <a:r>
              <a:rPr lang="en-US" sz="2400" b="1" dirty="0" smtClean="0">
                <a:solidFill>
                  <a:schemeClr val="tx1"/>
                </a:solidFill>
                <a:latin typeface="Times New Roman" pitchFamily="18" charset="0"/>
                <a:cs typeface="Times New Roman" pitchFamily="18" charset="0"/>
              </a:rPr>
              <a:t>while</a:t>
            </a:r>
          </a:p>
          <a:p>
            <a:r>
              <a:rPr lang="en-US" sz="2400" b="1" dirty="0" err="1" smtClean="0">
                <a:solidFill>
                  <a:schemeClr val="tx1"/>
                </a:solidFill>
                <a:latin typeface="Times New Roman" pitchFamily="18" charset="0"/>
                <a:cs typeface="Times New Roman" pitchFamily="18" charset="0"/>
              </a:rPr>
              <a:t>endwhile</a:t>
            </a:r>
            <a:r>
              <a:rPr lang="en-US" sz="2400" b="1" dirty="0" smtClean="0">
                <a:solidFill>
                  <a:srgbClr val="0000FF"/>
                </a:solidFill>
                <a:latin typeface="Times New Roman" pitchFamily="18" charset="0"/>
                <a:cs typeface="Times New Roman" pitchFamily="18" charset="0"/>
              </a:rPr>
              <a:t>:</a:t>
            </a:r>
          </a:p>
          <a:p>
            <a:r>
              <a:rPr lang="en-US" sz="2400" b="1" dirty="0" err="1" smtClean="0">
                <a:solidFill>
                  <a:srgbClr val="0000FF"/>
                </a:solidFill>
                <a:latin typeface="Times New Roman" pitchFamily="18" charset="0"/>
                <a:cs typeface="Times New Roman" pitchFamily="18" charset="0"/>
              </a:rPr>
              <a:t>mov</a:t>
            </a:r>
            <a:r>
              <a:rPr lang="en-US" sz="2400" b="1" dirty="0" smtClean="0">
                <a:solidFill>
                  <a:srgbClr val="0000FF"/>
                </a:solidFill>
                <a:latin typeface="Times New Roman" pitchFamily="18" charset="0"/>
                <a:cs typeface="Times New Roman" pitchFamily="18" charset="0"/>
              </a:rPr>
              <a:t> </a:t>
            </a:r>
            <a:r>
              <a:rPr lang="en-US" sz="2400" b="1" dirty="0" err="1" smtClean="0">
                <a:solidFill>
                  <a:srgbClr val="0000FF"/>
                </a:solidFill>
                <a:latin typeface="Times New Roman" pitchFamily="18" charset="0"/>
                <a:cs typeface="Times New Roman" pitchFamily="18" charset="0"/>
              </a:rPr>
              <a:t>i</a:t>
            </a:r>
            <a:r>
              <a:rPr lang="en-US" sz="2400" b="1" dirty="0" smtClean="0">
                <a:solidFill>
                  <a:srgbClr val="0000FF"/>
                </a:solidFill>
                <a:latin typeface="Times New Roman" pitchFamily="18" charset="0"/>
                <a:cs typeface="Times New Roman" pitchFamily="18" charset="0"/>
              </a:rPr>
              <a:t>, </a:t>
            </a:r>
            <a:r>
              <a:rPr lang="en-US" sz="2400" b="1" dirty="0" err="1" smtClean="0">
                <a:solidFill>
                  <a:srgbClr val="800000"/>
                </a:solidFill>
                <a:latin typeface="Times New Roman" pitchFamily="18" charset="0"/>
                <a:cs typeface="Times New Roman" pitchFamily="18" charset="0"/>
              </a:rPr>
              <a:t>eax</a:t>
            </a:r>
            <a:endParaRPr lang="en-US" sz="2400" b="1" dirty="0" smtClean="0">
              <a:solidFill>
                <a:srgbClr val="800000"/>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nodePh="1">
                                  <p:stCondLst>
                                    <p:cond delay="0"/>
                                  </p:stCondLst>
                                  <p:endCondLst>
                                    <p:cond evt="begin" delay="0">
                                      <p:tn val="5"/>
                                    </p:cond>
                                  </p:end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p:cTn id="14" dur="500" fill="hold"/>
                                        <p:tgtEl>
                                          <p:spTgt spid="9"/>
                                        </p:tgtEl>
                                        <p:attrNameLst>
                                          <p:attrName>ppt_w</p:attrName>
                                        </p:attrNameLst>
                                      </p:cBhvr>
                                      <p:tavLst>
                                        <p:tav tm="0">
                                          <p:val>
                                            <p:fltVal val="0"/>
                                          </p:val>
                                        </p:tav>
                                        <p:tav tm="100000">
                                          <p:val>
                                            <p:strVal val="#ppt_w"/>
                                          </p:val>
                                        </p:tav>
                                      </p:tavLst>
                                    </p:anim>
                                    <p:anim calcmode="lin" valueType="num">
                                      <p:cBhvr>
                                        <p:cTn id="15" dur="500" fill="hold"/>
                                        <p:tgtEl>
                                          <p:spTgt spid="9"/>
                                        </p:tgtEl>
                                        <p:attrNameLst>
                                          <p:attrName>ppt_h</p:attrName>
                                        </p:attrNameLst>
                                      </p:cBhvr>
                                      <p:tavLst>
                                        <p:tav tm="0">
                                          <p:val>
                                            <p:fltVal val="0"/>
                                          </p:val>
                                        </p:tav>
                                        <p:tav tm="100000">
                                          <p:val>
                                            <p:strVal val="#ppt_h"/>
                                          </p:val>
                                        </p:tav>
                                      </p:tavLst>
                                    </p:anim>
                                    <p:animEffect transition="in" filter="fade">
                                      <p:cBhvr>
                                        <p:cTn id="16" dur="500"/>
                                        <p:tgtEl>
                                          <p:spTgt spid="9"/>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xit" presetSubtype="0" fill="hold" grpId="1" nodeType="clickEffect">
                                  <p:stCondLst>
                                    <p:cond delay="0"/>
                                  </p:stCondLst>
                                  <p:childTnLst>
                                    <p:anim calcmode="lin" valueType="num">
                                      <p:cBhvr>
                                        <p:cTn id="20" dur="500"/>
                                        <p:tgtEl>
                                          <p:spTgt spid="9"/>
                                        </p:tgtEl>
                                        <p:attrNameLst>
                                          <p:attrName>ppt_w</p:attrName>
                                        </p:attrNameLst>
                                      </p:cBhvr>
                                      <p:tavLst>
                                        <p:tav tm="0">
                                          <p:val>
                                            <p:strVal val="ppt_w"/>
                                          </p:val>
                                        </p:tav>
                                        <p:tav tm="100000">
                                          <p:val>
                                            <p:fltVal val="0"/>
                                          </p:val>
                                        </p:tav>
                                      </p:tavLst>
                                    </p:anim>
                                    <p:anim calcmode="lin" valueType="num">
                                      <p:cBhvr>
                                        <p:cTn id="21" dur="500"/>
                                        <p:tgtEl>
                                          <p:spTgt spid="9"/>
                                        </p:tgtEl>
                                        <p:attrNameLst>
                                          <p:attrName>ppt_h</p:attrName>
                                        </p:attrNameLst>
                                      </p:cBhvr>
                                      <p:tavLst>
                                        <p:tav tm="0">
                                          <p:val>
                                            <p:strVal val="ppt_h"/>
                                          </p:val>
                                        </p:tav>
                                        <p:tav tm="100000">
                                          <p:val>
                                            <p:fltVal val="0"/>
                                          </p:val>
                                        </p:tav>
                                      </p:tavLst>
                                    </p:anim>
                                    <p:animEffect transition="out" filter="fade">
                                      <p:cBhvr>
                                        <p:cTn id="22" dur="500"/>
                                        <p:tgtEl>
                                          <p:spTgt spid="9"/>
                                        </p:tgtEl>
                                      </p:cBhvr>
                                    </p:animEffect>
                                    <p:set>
                                      <p:cBhvr>
                                        <p:cTn id="23" dur="1" fill="hold">
                                          <p:stCondLst>
                                            <p:cond delay="499"/>
                                          </p:stCondLst>
                                        </p:cTn>
                                        <p:tgtEl>
                                          <p:spTgt spid="9"/>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23" presetClass="entr" presetSubtype="16" fill="hold" nodeType="clickEffect">
                                  <p:stCondLst>
                                    <p:cond delay="0"/>
                                  </p:stCondLst>
                                  <p:childTnLst>
                                    <p:set>
                                      <p:cBhvr>
                                        <p:cTn id="27" dur="1" fill="hold">
                                          <p:stCondLst>
                                            <p:cond delay="0"/>
                                          </p:stCondLst>
                                        </p:cTn>
                                        <p:tgtEl>
                                          <p:spTgt spid="8"/>
                                        </p:tgtEl>
                                        <p:attrNameLst>
                                          <p:attrName>style.visibility</p:attrName>
                                        </p:attrNameLst>
                                      </p:cBhvr>
                                      <p:to>
                                        <p:strVal val="visible"/>
                                      </p:to>
                                    </p:set>
                                    <p:anim calcmode="lin" valueType="num">
                                      <p:cBhvr>
                                        <p:cTn id="28" dur="500" fill="hold"/>
                                        <p:tgtEl>
                                          <p:spTgt spid="8"/>
                                        </p:tgtEl>
                                        <p:attrNameLst>
                                          <p:attrName>ppt_w</p:attrName>
                                        </p:attrNameLst>
                                      </p:cBhvr>
                                      <p:tavLst>
                                        <p:tav tm="0">
                                          <p:val>
                                            <p:fltVal val="0"/>
                                          </p:val>
                                        </p:tav>
                                        <p:tav tm="100000">
                                          <p:val>
                                            <p:strVal val="#ppt_w"/>
                                          </p:val>
                                        </p:tav>
                                      </p:tavLst>
                                    </p:anim>
                                    <p:anim calcmode="lin" valueType="num">
                                      <p:cBhvr>
                                        <p:cTn id="29" dur="500" fill="hold"/>
                                        <p:tgtEl>
                                          <p:spTgt spid="8"/>
                                        </p:tgtEl>
                                        <p:attrNameLst>
                                          <p:attrName>ppt_h</p:attrName>
                                        </p:attrNameLst>
                                      </p:cBhvr>
                                      <p:tavLst>
                                        <p:tav tm="0">
                                          <p:val>
                                            <p:fltVal val="0"/>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p:cTn id="34" dur="500" fill="hold"/>
                                        <p:tgtEl>
                                          <p:spTgt spid="12"/>
                                        </p:tgtEl>
                                        <p:attrNameLst>
                                          <p:attrName>ppt_w</p:attrName>
                                        </p:attrNameLst>
                                      </p:cBhvr>
                                      <p:tavLst>
                                        <p:tav tm="0">
                                          <p:val>
                                            <p:fltVal val="0"/>
                                          </p:val>
                                        </p:tav>
                                        <p:tav tm="100000">
                                          <p:val>
                                            <p:strVal val="#ppt_w"/>
                                          </p:val>
                                        </p:tav>
                                      </p:tavLst>
                                    </p:anim>
                                    <p:anim calcmode="lin" valueType="num">
                                      <p:cBhvr>
                                        <p:cTn id="35" dur="500" fill="hold"/>
                                        <p:tgtEl>
                                          <p:spTgt spid="12"/>
                                        </p:tgtEl>
                                        <p:attrNameLst>
                                          <p:attrName>ppt_h</p:attrName>
                                        </p:attrNameLst>
                                      </p:cBhvr>
                                      <p:tavLst>
                                        <p:tav tm="0">
                                          <p:val>
                                            <p:fltVal val="0"/>
                                          </p:val>
                                        </p:tav>
                                        <p:tav tm="100000">
                                          <p:val>
                                            <p:strVal val="#ppt_h"/>
                                          </p:val>
                                        </p:tav>
                                      </p:tavLst>
                                    </p:anim>
                                    <p:animEffect transition="in" filter="fade">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xit" presetSubtype="0" fill="hold" grpId="1" nodeType="clickEffect">
                                  <p:stCondLst>
                                    <p:cond delay="0"/>
                                  </p:stCondLst>
                                  <p:childTnLst>
                                    <p:anim calcmode="lin" valueType="num">
                                      <p:cBhvr>
                                        <p:cTn id="40" dur="500"/>
                                        <p:tgtEl>
                                          <p:spTgt spid="12"/>
                                        </p:tgtEl>
                                        <p:attrNameLst>
                                          <p:attrName>ppt_w</p:attrName>
                                        </p:attrNameLst>
                                      </p:cBhvr>
                                      <p:tavLst>
                                        <p:tav tm="0">
                                          <p:val>
                                            <p:strVal val="ppt_w"/>
                                          </p:val>
                                        </p:tav>
                                        <p:tav tm="100000">
                                          <p:val>
                                            <p:fltVal val="0"/>
                                          </p:val>
                                        </p:tav>
                                      </p:tavLst>
                                    </p:anim>
                                    <p:anim calcmode="lin" valueType="num">
                                      <p:cBhvr>
                                        <p:cTn id="41" dur="500"/>
                                        <p:tgtEl>
                                          <p:spTgt spid="12"/>
                                        </p:tgtEl>
                                        <p:attrNameLst>
                                          <p:attrName>ppt_h</p:attrName>
                                        </p:attrNameLst>
                                      </p:cBhvr>
                                      <p:tavLst>
                                        <p:tav tm="0">
                                          <p:val>
                                            <p:strVal val="ppt_h"/>
                                          </p:val>
                                        </p:tav>
                                        <p:tav tm="100000">
                                          <p:val>
                                            <p:fltVal val="0"/>
                                          </p:val>
                                        </p:tav>
                                      </p:tavLst>
                                    </p:anim>
                                    <p:animEffect transition="out" filter="fade">
                                      <p:cBhvr>
                                        <p:cTn id="42" dur="500"/>
                                        <p:tgtEl>
                                          <p:spTgt spid="12"/>
                                        </p:tgtEl>
                                      </p:cBhvr>
                                    </p:animEffect>
                                    <p:set>
                                      <p:cBhvr>
                                        <p:cTn id="43" dur="1" fill="hold">
                                          <p:stCondLst>
                                            <p:cond delay="499"/>
                                          </p:stCondLst>
                                        </p:cTn>
                                        <p:tgtEl>
                                          <p:spTgt spid="12"/>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23" presetClass="entr" presetSubtype="16" fill="hold" nodeType="clickEffect">
                                  <p:stCondLst>
                                    <p:cond delay="0"/>
                                  </p:stCondLst>
                                  <p:childTnLst>
                                    <p:set>
                                      <p:cBhvr>
                                        <p:cTn id="47" dur="1" fill="hold">
                                          <p:stCondLst>
                                            <p:cond delay="0"/>
                                          </p:stCondLst>
                                        </p:cTn>
                                        <p:tgtEl>
                                          <p:spTgt spid="14"/>
                                        </p:tgtEl>
                                        <p:attrNameLst>
                                          <p:attrName>style.visibility</p:attrName>
                                        </p:attrNameLst>
                                      </p:cBhvr>
                                      <p:to>
                                        <p:strVal val="visible"/>
                                      </p:to>
                                    </p:set>
                                    <p:anim calcmode="lin" valueType="num">
                                      <p:cBhvr>
                                        <p:cTn id="48" dur="500" fill="hold"/>
                                        <p:tgtEl>
                                          <p:spTgt spid="14"/>
                                        </p:tgtEl>
                                        <p:attrNameLst>
                                          <p:attrName>ppt_w</p:attrName>
                                        </p:attrNameLst>
                                      </p:cBhvr>
                                      <p:tavLst>
                                        <p:tav tm="0">
                                          <p:val>
                                            <p:fltVal val="0"/>
                                          </p:val>
                                        </p:tav>
                                        <p:tav tm="100000">
                                          <p:val>
                                            <p:strVal val="#ppt_w"/>
                                          </p:val>
                                        </p:tav>
                                      </p:tavLst>
                                    </p:anim>
                                    <p:anim calcmode="lin" valueType="num">
                                      <p:cBhvr>
                                        <p:cTn id="49" dur="500" fill="hold"/>
                                        <p:tgtEl>
                                          <p:spTgt spid="14"/>
                                        </p:tgtEl>
                                        <p:attrNameLst>
                                          <p:attrName>ppt_h</p:attrName>
                                        </p:attrNameLst>
                                      </p:cBhvr>
                                      <p:tavLst>
                                        <p:tav tm="0">
                                          <p:val>
                                            <p:fltVal val="0"/>
                                          </p:val>
                                        </p:tav>
                                        <p:tav tm="100000">
                                          <p:val>
                                            <p:strVal val="#ppt_h"/>
                                          </p:val>
                                        </p:tav>
                                      </p:tavLst>
                                    </p:anim>
                                  </p:childTnLst>
                                </p:cTn>
                              </p:par>
                            </p:childTnLst>
                          </p:cTn>
                        </p:par>
                      </p:childTnLst>
                    </p:cTn>
                  </p:par>
                  <p:par>
                    <p:cTn id="50" fill="hold">
                      <p:stCondLst>
                        <p:cond delay="indefinite"/>
                      </p:stCondLst>
                      <p:childTnLst>
                        <p:par>
                          <p:cTn id="51" fill="hold">
                            <p:stCondLst>
                              <p:cond delay="0"/>
                            </p:stCondLst>
                            <p:childTnLst>
                              <p:par>
                                <p:cTn id="52" presetID="53" presetClass="entr" presetSubtype="0" fill="hold" grpId="0" nodeType="clickEffect">
                                  <p:stCondLst>
                                    <p:cond delay="0"/>
                                  </p:stCondLst>
                                  <p:childTnLst>
                                    <p:set>
                                      <p:cBhvr>
                                        <p:cTn id="53" dur="1" fill="hold">
                                          <p:stCondLst>
                                            <p:cond delay="0"/>
                                          </p:stCondLst>
                                        </p:cTn>
                                        <p:tgtEl>
                                          <p:spTgt spid="15"/>
                                        </p:tgtEl>
                                        <p:attrNameLst>
                                          <p:attrName>style.visibility</p:attrName>
                                        </p:attrNameLst>
                                      </p:cBhvr>
                                      <p:to>
                                        <p:strVal val="visible"/>
                                      </p:to>
                                    </p:set>
                                    <p:anim calcmode="lin" valueType="num">
                                      <p:cBhvr>
                                        <p:cTn id="54" dur="500" fill="hold"/>
                                        <p:tgtEl>
                                          <p:spTgt spid="15"/>
                                        </p:tgtEl>
                                        <p:attrNameLst>
                                          <p:attrName>ppt_w</p:attrName>
                                        </p:attrNameLst>
                                      </p:cBhvr>
                                      <p:tavLst>
                                        <p:tav tm="0">
                                          <p:val>
                                            <p:fltVal val="0"/>
                                          </p:val>
                                        </p:tav>
                                        <p:tav tm="100000">
                                          <p:val>
                                            <p:strVal val="#ppt_w"/>
                                          </p:val>
                                        </p:tav>
                                      </p:tavLst>
                                    </p:anim>
                                    <p:anim calcmode="lin" valueType="num">
                                      <p:cBhvr>
                                        <p:cTn id="55" dur="500" fill="hold"/>
                                        <p:tgtEl>
                                          <p:spTgt spid="15"/>
                                        </p:tgtEl>
                                        <p:attrNameLst>
                                          <p:attrName>ppt_h</p:attrName>
                                        </p:attrNameLst>
                                      </p:cBhvr>
                                      <p:tavLst>
                                        <p:tav tm="0">
                                          <p:val>
                                            <p:fltVal val="0"/>
                                          </p:val>
                                        </p:tav>
                                        <p:tav tm="100000">
                                          <p:val>
                                            <p:strVal val="#ppt_h"/>
                                          </p:val>
                                        </p:tav>
                                      </p:tavLst>
                                    </p:anim>
                                    <p:animEffect transition="in" filter="fade">
                                      <p:cBhvr>
                                        <p:cTn id="56" dur="500"/>
                                        <p:tgtEl>
                                          <p:spTgt spid="15"/>
                                        </p:tgtEl>
                                      </p:cBhvr>
                                    </p:animEffect>
                                  </p:childTnLst>
                                </p:cTn>
                              </p:par>
                            </p:childTnLst>
                          </p:cTn>
                        </p:par>
                      </p:childTnLst>
                    </p:cTn>
                  </p:par>
                  <p:par>
                    <p:cTn id="57" fill="hold">
                      <p:stCondLst>
                        <p:cond delay="indefinite"/>
                      </p:stCondLst>
                      <p:childTnLst>
                        <p:par>
                          <p:cTn id="58" fill="hold">
                            <p:stCondLst>
                              <p:cond delay="0"/>
                            </p:stCondLst>
                            <p:childTnLst>
                              <p:par>
                                <p:cTn id="59" presetID="53" presetClass="exit" presetSubtype="0" fill="hold" grpId="1" nodeType="clickEffect">
                                  <p:stCondLst>
                                    <p:cond delay="0"/>
                                  </p:stCondLst>
                                  <p:childTnLst>
                                    <p:anim calcmode="lin" valueType="num">
                                      <p:cBhvr>
                                        <p:cTn id="60" dur="500"/>
                                        <p:tgtEl>
                                          <p:spTgt spid="15"/>
                                        </p:tgtEl>
                                        <p:attrNameLst>
                                          <p:attrName>ppt_w</p:attrName>
                                        </p:attrNameLst>
                                      </p:cBhvr>
                                      <p:tavLst>
                                        <p:tav tm="0">
                                          <p:val>
                                            <p:strVal val="ppt_w"/>
                                          </p:val>
                                        </p:tav>
                                        <p:tav tm="100000">
                                          <p:val>
                                            <p:fltVal val="0"/>
                                          </p:val>
                                        </p:tav>
                                      </p:tavLst>
                                    </p:anim>
                                    <p:anim calcmode="lin" valueType="num">
                                      <p:cBhvr>
                                        <p:cTn id="61" dur="500"/>
                                        <p:tgtEl>
                                          <p:spTgt spid="15"/>
                                        </p:tgtEl>
                                        <p:attrNameLst>
                                          <p:attrName>ppt_h</p:attrName>
                                        </p:attrNameLst>
                                      </p:cBhvr>
                                      <p:tavLst>
                                        <p:tav tm="0">
                                          <p:val>
                                            <p:strVal val="ppt_h"/>
                                          </p:val>
                                        </p:tav>
                                        <p:tav tm="100000">
                                          <p:val>
                                            <p:fltVal val="0"/>
                                          </p:val>
                                        </p:tav>
                                      </p:tavLst>
                                    </p:anim>
                                    <p:animEffect transition="out" filter="fade">
                                      <p:cBhvr>
                                        <p:cTn id="62" dur="500"/>
                                        <p:tgtEl>
                                          <p:spTgt spid="15"/>
                                        </p:tgtEl>
                                      </p:cBhvr>
                                    </p:animEffect>
                                    <p:set>
                                      <p:cBhvr>
                                        <p:cTn id="63"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2" grpId="0" animBg="1"/>
      <p:bldP spid="12" grpId="1" animBg="1"/>
      <p:bldP spid="15" grpId="0" animBg="1"/>
      <p:bldP spid="15" grpId="1"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LOOP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The LOOP instruction, formally known as </a:t>
            </a:r>
            <a:r>
              <a:rPr lang="en-GB" sz="2800" i="1" dirty="0" smtClean="0">
                <a:solidFill>
                  <a:schemeClr val="accent2">
                    <a:lumMod val="50000"/>
                  </a:schemeClr>
                </a:solidFill>
                <a:latin typeface="Times New Roman" pitchFamily="18" charset="0"/>
                <a:cs typeface="Times New Roman" pitchFamily="18" charset="0"/>
              </a:rPr>
              <a:t>Loop According to </a:t>
            </a:r>
            <a:r>
              <a:rPr lang="en-GB" sz="2800" b="1" i="1" dirty="0" smtClean="0">
                <a:solidFill>
                  <a:schemeClr val="accent2">
                    <a:lumMod val="50000"/>
                  </a:schemeClr>
                </a:solidFill>
                <a:latin typeface="Times New Roman" pitchFamily="18" charset="0"/>
                <a:cs typeface="Times New Roman" pitchFamily="18" charset="0"/>
              </a:rPr>
              <a:t>ECX</a:t>
            </a:r>
            <a:r>
              <a:rPr lang="en-GB" sz="2800" i="1" dirty="0" smtClean="0">
                <a:solidFill>
                  <a:schemeClr val="accent2">
                    <a:lumMod val="50000"/>
                  </a:schemeClr>
                </a:solidFill>
                <a:latin typeface="Times New Roman" pitchFamily="18" charset="0"/>
                <a:cs typeface="Times New Roman" pitchFamily="18" charset="0"/>
              </a:rPr>
              <a:t> Counter</a:t>
            </a:r>
            <a:r>
              <a:rPr lang="en-GB" sz="2800" dirty="0" smtClean="0">
                <a:solidFill>
                  <a:schemeClr val="accent2">
                    <a:lumMod val="50000"/>
                  </a:schemeClr>
                </a:solidFill>
                <a:latin typeface="Times New Roman" pitchFamily="18" charset="0"/>
                <a:cs typeface="Times New Roman" pitchFamily="18" charset="0"/>
              </a:rPr>
              <a:t>, repeats a block of statements a specific number of times.</a:t>
            </a: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GB" sz="2800" b="1" i="1" dirty="0" smtClean="0">
                <a:solidFill>
                  <a:schemeClr val="accent2">
                    <a:lumMod val="50000"/>
                  </a:schemeClr>
                </a:solidFill>
                <a:latin typeface="Times New Roman" pitchFamily="18" charset="0"/>
                <a:cs typeface="Times New Roman" pitchFamily="18" charset="0"/>
              </a:rPr>
              <a:t>ECX</a:t>
            </a:r>
            <a:r>
              <a:rPr lang="en-GB" sz="2800" dirty="0" smtClean="0">
                <a:solidFill>
                  <a:schemeClr val="accent2">
                    <a:lumMod val="50000"/>
                  </a:schemeClr>
                </a:solidFill>
                <a:latin typeface="Times New Roman" pitchFamily="18" charset="0"/>
                <a:cs typeface="Times New Roman" pitchFamily="18" charset="0"/>
              </a:rPr>
              <a:t> is automatically used as a counter and is decremented each time the loop repeats.</a:t>
            </a:r>
          </a:p>
        </p:txBody>
      </p:sp>
      <p:sp>
        <p:nvSpPr>
          <p:cNvPr id="8" name="Rounded Rectangle 7"/>
          <p:cNvSpPr/>
          <p:nvPr/>
        </p:nvSpPr>
        <p:spPr>
          <a:xfrm>
            <a:off x="2627784" y="5013176"/>
            <a:ext cx="3960440" cy="57606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smtClean="0">
                <a:solidFill>
                  <a:schemeClr val="accent2">
                    <a:lumMod val="50000"/>
                  </a:schemeClr>
                </a:solidFill>
                <a:latin typeface="Times New Roman" pitchFamily="18" charset="0"/>
                <a:cs typeface="Times New Roman" pitchFamily="18" charset="0"/>
              </a:rPr>
              <a:t>LOOP </a:t>
            </a:r>
            <a:r>
              <a:rPr lang="en-US" sz="3200" b="1" i="1" dirty="0" smtClean="0">
                <a:solidFill>
                  <a:schemeClr val="accent2">
                    <a:lumMod val="50000"/>
                  </a:schemeClr>
                </a:solidFill>
                <a:latin typeface="Times New Roman" pitchFamily="18" charset="0"/>
                <a:cs typeface="Times New Roman" pitchFamily="18" charset="0"/>
              </a:rPr>
              <a:t>destination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p:cTn id="7"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LOOP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grpSp>
        <p:nvGrpSpPr>
          <p:cNvPr id="2" name="Group 7"/>
          <p:cNvGrpSpPr/>
          <p:nvPr/>
        </p:nvGrpSpPr>
        <p:grpSpPr>
          <a:xfrm>
            <a:off x="542529" y="1844824"/>
            <a:ext cx="8058941" cy="1301435"/>
            <a:chOff x="2977" y="2270"/>
            <a:chExt cx="8058941" cy="1013403"/>
          </a:xfrm>
          <a:scene3d>
            <a:camera prst="orthographicFront"/>
            <a:lightRig rig="flat" dir="t"/>
          </a:scene3d>
        </p:grpSpPr>
        <p:sp>
          <p:nvSpPr>
            <p:cNvPr id="9" name="Rounded Rectangle 8"/>
            <p:cNvSpPr/>
            <p:nvPr/>
          </p:nvSpPr>
          <p:spPr>
            <a:xfrm>
              <a:off x="2977" y="2270"/>
              <a:ext cx="8058941" cy="101340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10" name="Rounded Rectangle 4"/>
            <p:cNvSpPr/>
            <p:nvPr/>
          </p:nvSpPr>
          <p:spPr>
            <a:xfrm>
              <a:off x="32659" y="31952"/>
              <a:ext cx="7999577" cy="95403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n-GB" sz="3200" dirty="0" smtClean="0">
                  <a:latin typeface="Times New Roman" pitchFamily="18" charset="0"/>
                  <a:cs typeface="Times New Roman" pitchFamily="18" charset="0"/>
                </a:rPr>
                <a:t>The execution of the LOOP instruction involves two steps:</a:t>
              </a:r>
              <a:endParaRPr lang="en-GB" sz="3200" kern="1200" dirty="0">
                <a:latin typeface="Times New Roman" pitchFamily="18" charset="0"/>
                <a:cs typeface="Times New Roman" pitchFamily="18" charset="0"/>
              </a:endParaRPr>
            </a:p>
          </p:txBody>
        </p:sp>
      </p:grpSp>
      <p:grpSp>
        <p:nvGrpSpPr>
          <p:cNvPr id="3" name="Group 10"/>
          <p:cNvGrpSpPr/>
          <p:nvPr/>
        </p:nvGrpSpPr>
        <p:grpSpPr>
          <a:xfrm>
            <a:off x="550395" y="3279693"/>
            <a:ext cx="3859505" cy="1301435"/>
            <a:chOff x="10843" y="1116564"/>
            <a:chExt cx="3859505" cy="1013403"/>
          </a:xfrm>
          <a:scene3d>
            <a:camera prst="orthographicFront"/>
            <a:lightRig rig="flat" dir="t"/>
          </a:scene3d>
        </p:grpSpPr>
        <p:sp>
          <p:nvSpPr>
            <p:cNvPr id="12" name="Rounded Rectangle 11"/>
            <p:cNvSpPr/>
            <p:nvPr/>
          </p:nvSpPr>
          <p:spPr>
            <a:xfrm>
              <a:off x="10843" y="1116564"/>
              <a:ext cx="3859505" cy="101340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4">
                <a:hueOff val="0"/>
                <a:satOff val="0"/>
                <a:lumOff val="0"/>
                <a:alphaOff val="0"/>
              </a:schemeClr>
            </a:fillRef>
            <a:effectRef idx="1">
              <a:schemeClr val="accent4">
                <a:hueOff val="0"/>
                <a:satOff val="0"/>
                <a:lumOff val="0"/>
                <a:alphaOff val="0"/>
              </a:schemeClr>
            </a:effectRef>
            <a:fontRef idx="minor">
              <a:schemeClr val="lt1"/>
            </a:fontRef>
          </p:style>
        </p:sp>
        <p:sp>
          <p:nvSpPr>
            <p:cNvPr id="13" name="Rounded Rectangle 6"/>
            <p:cNvSpPr/>
            <p:nvPr/>
          </p:nvSpPr>
          <p:spPr>
            <a:xfrm>
              <a:off x="40525" y="1146246"/>
              <a:ext cx="3800141" cy="95403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GB" sz="3000" dirty="0" smtClean="0">
                  <a:latin typeface="Times New Roman" pitchFamily="18" charset="0"/>
                  <a:cs typeface="Times New Roman" pitchFamily="18" charset="0"/>
                </a:rPr>
                <a:t>It subtracts 1 from ECX</a:t>
              </a:r>
              <a:endParaRPr lang="en-GB" sz="3000" kern="1200" dirty="0">
                <a:latin typeface="Times New Roman" pitchFamily="18" charset="0"/>
                <a:cs typeface="Times New Roman" pitchFamily="18" charset="0"/>
              </a:endParaRPr>
            </a:p>
          </p:txBody>
        </p:sp>
      </p:grpSp>
      <p:grpSp>
        <p:nvGrpSpPr>
          <p:cNvPr id="6" name="Group 16"/>
          <p:cNvGrpSpPr/>
          <p:nvPr/>
        </p:nvGrpSpPr>
        <p:grpSpPr>
          <a:xfrm>
            <a:off x="4734099" y="3279693"/>
            <a:ext cx="3859505" cy="1301435"/>
            <a:chOff x="4194547" y="1116564"/>
            <a:chExt cx="3859505" cy="1013403"/>
          </a:xfrm>
          <a:scene3d>
            <a:camera prst="orthographicFront"/>
            <a:lightRig rig="flat" dir="t"/>
          </a:scene3d>
        </p:grpSpPr>
        <p:sp>
          <p:nvSpPr>
            <p:cNvPr id="18" name="Rounded Rectangle 17"/>
            <p:cNvSpPr/>
            <p:nvPr/>
          </p:nvSpPr>
          <p:spPr>
            <a:xfrm>
              <a:off x="4194547" y="1116564"/>
              <a:ext cx="3859505" cy="101340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4">
                <a:hueOff val="0"/>
                <a:satOff val="0"/>
                <a:lumOff val="0"/>
                <a:alphaOff val="0"/>
              </a:schemeClr>
            </a:fillRef>
            <a:effectRef idx="1">
              <a:schemeClr val="accent4">
                <a:hueOff val="0"/>
                <a:satOff val="0"/>
                <a:lumOff val="0"/>
                <a:alphaOff val="0"/>
              </a:schemeClr>
            </a:effectRef>
            <a:fontRef idx="minor">
              <a:schemeClr val="lt1"/>
            </a:fontRef>
          </p:style>
        </p:sp>
        <p:sp>
          <p:nvSpPr>
            <p:cNvPr id="19" name="Rounded Rectangle 10"/>
            <p:cNvSpPr/>
            <p:nvPr/>
          </p:nvSpPr>
          <p:spPr>
            <a:xfrm>
              <a:off x="4224229" y="1146246"/>
              <a:ext cx="3800141" cy="95403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GB" sz="3000" dirty="0" smtClean="0">
                  <a:latin typeface="Times New Roman" pitchFamily="18" charset="0"/>
                  <a:cs typeface="Times New Roman" pitchFamily="18" charset="0"/>
                </a:rPr>
                <a:t>It compares ECX to zero</a:t>
              </a:r>
              <a:endParaRPr lang="en-GB" sz="3000" kern="1200" dirty="0" smtClean="0">
                <a:latin typeface="Times New Roman" pitchFamily="18" charset="0"/>
                <a:cs typeface="Times New Roman" pitchFamily="18" charset="0"/>
              </a:endParaRPr>
            </a:p>
          </p:txBody>
        </p:sp>
      </p:grpSp>
      <p:sp>
        <p:nvSpPr>
          <p:cNvPr id="24" name="Cloud Callout 23"/>
          <p:cNvSpPr/>
          <p:nvPr/>
        </p:nvSpPr>
        <p:spPr>
          <a:xfrm>
            <a:off x="827584" y="4752528"/>
            <a:ext cx="3528392" cy="2060848"/>
          </a:xfrm>
          <a:prstGeom prst="cloudCallout">
            <a:avLst>
              <a:gd name="adj1" fmla="val 69959"/>
              <a:gd name="adj2" fmla="val -79760"/>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n-GB" b="1" dirty="0" smtClean="0">
                <a:solidFill>
                  <a:schemeClr val="accent2">
                    <a:lumMod val="50000"/>
                  </a:schemeClr>
                </a:solidFill>
                <a:latin typeface="Times New Roman" pitchFamily="18" charset="0"/>
                <a:cs typeface="Times New Roman" pitchFamily="18" charset="0"/>
              </a:rPr>
              <a:t>If ECX is </a:t>
            </a:r>
            <a:r>
              <a:rPr lang="en-GB" b="1" dirty="0" smtClean="0">
                <a:solidFill>
                  <a:schemeClr val="accent6">
                    <a:lumMod val="75000"/>
                  </a:schemeClr>
                </a:solidFill>
                <a:latin typeface="Times New Roman" pitchFamily="18" charset="0"/>
                <a:cs typeface="Times New Roman" pitchFamily="18" charset="0"/>
              </a:rPr>
              <a:t>not equal to zero</a:t>
            </a:r>
            <a:r>
              <a:rPr lang="en-GB" b="1" dirty="0" smtClean="0">
                <a:solidFill>
                  <a:schemeClr val="accent2">
                    <a:lumMod val="50000"/>
                  </a:schemeClr>
                </a:solidFill>
                <a:latin typeface="Times New Roman" pitchFamily="18" charset="0"/>
                <a:cs typeface="Times New Roman" pitchFamily="18" charset="0"/>
              </a:rPr>
              <a:t>, a </a:t>
            </a:r>
            <a:r>
              <a:rPr lang="en-GB" b="1" dirty="0" smtClean="0">
                <a:solidFill>
                  <a:schemeClr val="accent6">
                    <a:lumMod val="75000"/>
                  </a:schemeClr>
                </a:solidFill>
                <a:latin typeface="Times New Roman" pitchFamily="18" charset="0"/>
                <a:cs typeface="Times New Roman" pitchFamily="18" charset="0"/>
              </a:rPr>
              <a:t>jump is taken to the label </a:t>
            </a:r>
            <a:r>
              <a:rPr lang="en-GB" b="1" dirty="0" smtClean="0">
                <a:solidFill>
                  <a:schemeClr val="accent2">
                    <a:lumMod val="50000"/>
                  </a:schemeClr>
                </a:solidFill>
                <a:latin typeface="Times New Roman" pitchFamily="18" charset="0"/>
                <a:cs typeface="Times New Roman" pitchFamily="18" charset="0"/>
              </a:rPr>
              <a:t>identified by destination</a:t>
            </a:r>
          </a:p>
        </p:txBody>
      </p:sp>
      <p:sp>
        <p:nvSpPr>
          <p:cNvPr id="25" name="Cloud Callout 24"/>
          <p:cNvSpPr/>
          <p:nvPr/>
        </p:nvSpPr>
        <p:spPr>
          <a:xfrm>
            <a:off x="4427984" y="4752528"/>
            <a:ext cx="3528392" cy="2060848"/>
          </a:xfrm>
          <a:prstGeom prst="cloudCallout">
            <a:avLst>
              <a:gd name="adj1" fmla="val -30783"/>
              <a:gd name="adj2" fmla="val -79760"/>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n-GB" b="1" dirty="0" smtClean="0">
                <a:solidFill>
                  <a:schemeClr val="accent2">
                    <a:lumMod val="50000"/>
                  </a:schemeClr>
                </a:solidFill>
                <a:latin typeface="Times New Roman" pitchFamily="18" charset="0"/>
                <a:cs typeface="Times New Roman" pitchFamily="18" charset="0"/>
              </a:rPr>
              <a:t>If ECX </a:t>
            </a:r>
            <a:r>
              <a:rPr lang="en-GB" b="1" dirty="0" smtClean="0">
                <a:solidFill>
                  <a:schemeClr val="accent6">
                    <a:lumMod val="75000"/>
                  </a:schemeClr>
                </a:solidFill>
                <a:latin typeface="Times New Roman" pitchFamily="18" charset="0"/>
                <a:cs typeface="Times New Roman" pitchFamily="18" charset="0"/>
              </a:rPr>
              <a:t>equals zero</a:t>
            </a:r>
            <a:r>
              <a:rPr lang="en-GB" b="1" dirty="0" smtClean="0">
                <a:solidFill>
                  <a:schemeClr val="accent2">
                    <a:lumMod val="50000"/>
                  </a:schemeClr>
                </a:solidFill>
                <a:latin typeface="Times New Roman" pitchFamily="18" charset="0"/>
                <a:cs typeface="Times New Roman" pitchFamily="18" charset="0"/>
              </a:rPr>
              <a:t>, </a:t>
            </a:r>
            <a:r>
              <a:rPr lang="en-GB" b="1" dirty="0" smtClean="0">
                <a:solidFill>
                  <a:schemeClr val="accent6">
                    <a:lumMod val="75000"/>
                  </a:schemeClr>
                </a:solidFill>
                <a:latin typeface="Times New Roman" pitchFamily="18" charset="0"/>
                <a:cs typeface="Times New Roman" pitchFamily="18" charset="0"/>
              </a:rPr>
              <a:t>no jump takes place</a:t>
            </a:r>
            <a:r>
              <a:rPr lang="en-GB" b="1" dirty="0" smtClean="0">
                <a:solidFill>
                  <a:schemeClr val="accent2">
                    <a:lumMod val="50000"/>
                  </a:schemeClr>
                </a:solidFill>
                <a:latin typeface="Times New Roman" pitchFamily="18" charset="0"/>
                <a:cs typeface="Times New Roman" pitchFamily="18" charset="0"/>
              </a:rPr>
              <a:t>, and control passes to the instruction following the loop</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p:cTn id="19" dur="500" fill="hold"/>
                                        <p:tgtEl>
                                          <p:spTgt spid="6"/>
                                        </p:tgtEl>
                                        <p:attrNameLst>
                                          <p:attrName>ppt_w</p:attrName>
                                        </p:attrNameLst>
                                      </p:cBhvr>
                                      <p:tavLst>
                                        <p:tav tm="0">
                                          <p:val>
                                            <p:fltVal val="0"/>
                                          </p:val>
                                        </p:tav>
                                        <p:tav tm="100000">
                                          <p:val>
                                            <p:strVal val="#ppt_w"/>
                                          </p:val>
                                        </p:tav>
                                      </p:tavLst>
                                    </p:anim>
                                    <p:anim calcmode="lin" valueType="num">
                                      <p:cBhvr>
                                        <p:cTn id="20"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anim calcmode="lin" valueType="num">
                                      <p:cBhvr>
                                        <p:cTn id="25" dur="500" fill="hold"/>
                                        <p:tgtEl>
                                          <p:spTgt spid="24"/>
                                        </p:tgtEl>
                                        <p:attrNameLst>
                                          <p:attrName>ppt_w</p:attrName>
                                        </p:attrNameLst>
                                      </p:cBhvr>
                                      <p:tavLst>
                                        <p:tav tm="0">
                                          <p:val>
                                            <p:fltVal val="0"/>
                                          </p:val>
                                        </p:tav>
                                        <p:tav tm="100000">
                                          <p:val>
                                            <p:strVal val="#ppt_w"/>
                                          </p:val>
                                        </p:tav>
                                      </p:tavLst>
                                    </p:anim>
                                    <p:anim calcmode="lin" valueType="num">
                                      <p:cBhvr>
                                        <p:cTn id="26" dur="500" fill="hold"/>
                                        <p:tgtEl>
                                          <p:spTgt spid="24"/>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anim calcmode="lin" valueType="num">
                                      <p:cBhvr>
                                        <p:cTn id="31" dur="500" fill="hold"/>
                                        <p:tgtEl>
                                          <p:spTgt spid="25"/>
                                        </p:tgtEl>
                                        <p:attrNameLst>
                                          <p:attrName>ppt_w</p:attrName>
                                        </p:attrNameLst>
                                      </p:cBhvr>
                                      <p:tavLst>
                                        <p:tav tm="0">
                                          <p:val>
                                            <p:fltVal val="0"/>
                                          </p:val>
                                        </p:tav>
                                        <p:tav tm="100000">
                                          <p:val>
                                            <p:strVal val="#ppt_w"/>
                                          </p:val>
                                        </p:tav>
                                      </p:tavLst>
                                    </p:anim>
                                    <p:anim calcmode="lin" valueType="num">
                                      <p:cBhvr>
                                        <p:cTn id="32" dur="500" fill="hold"/>
                                        <p:tgtEl>
                                          <p:spTgt spid="2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5"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LOOP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In </a:t>
            </a:r>
            <a:r>
              <a:rPr lang="en-GB" sz="2800" b="1" dirty="0" smtClean="0">
                <a:solidFill>
                  <a:schemeClr val="accent2">
                    <a:lumMod val="50000"/>
                  </a:schemeClr>
                </a:solidFill>
                <a:latin typeface="Times New Roman" pitchFamily="18" charset="0"/>
                <a:cs typeface="Times New Roman" pitchFamily="18" charset="0"/>
              </a:rPr>
              <a:t>real-address mode</a:t>
            </a:r>
            <a:r>
              <a:rPr lang="en-GB" sz="2800" dirty="0" smtClean="0">
                <a:solidFill>
                  <a:schemeClr val="accent2">
                    <a:lumMod val="50000"/>
                  </a:schemeClr>
                </a:solidFill>
                <a:latin typeface="Times New Roman" pitchFamily="18" charset="0"/>
                <a:cs typeface="Times New Roman" pitchFamily="18" charset="0"/>
              </a:rPr>
              <a:t>, </a:t>
            </a:r>
            <a:r>
              <a:rPr lang="en-GB" sz="2800" b="1" dirty="0" smtClean="0">
                <a:solidFill>
                  <a:schemeClr val="accent2">
                    <a:lumMod val="50000"/>
                  </a:schemeClr>
                </a:solidFill>
                <a:latin typeface="Times New Roman" pitchFamily="18" charset="0"/>
                <a:cs typeface="Times New Roman" pitchFamily="18" charset="0"/>
              </a:rPr>
              <a:t>CX is the default loop counter </a:t>
            </a:r>
            <a:r>
              <a:rPr lang="en-GB" sz="2800" dirty="0" smtClean="0">
                <a:solidFill>
                  <a:schemeClr val="accent2">
                    <a:lumMod val="50000"/>
                  </a:schemeClr>
                </a:solidFill>
                <a:latin typeface="Times New Roman" pitchFamily="18" charset="0"/>
                <a:cs typeface="Times New Roman" pitchFamily="18" charset="0"/>
              </a:rPr>
              <a:t>for the LOOP instruction.</a:t>
            </a: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On the other hand, the </a:t>
            </a:r>
            <a:r>
              <a:rPr lang="en-GB" sz="2800" b="1" dirty="0" smtClean="0">
                <a:solidFill>
                  <a:schemeClr val="accent6">
                    <a:lumMod val="75000"/>
                  </a:schemeClr>
                </a:solidFill>
                <a:latin typeface="Times New Roman" pitchFamily="18" charset="0"/>
                <a:cs typeface="Times New Roman" pitchFamily="18" charset="0"/>
              </a:rPr>
              <a:t>LOOPD</a:t>
            </a:r>
            <a:r>
              <a:rPr lang="en-GB" sz="2800" dirty="0" smtClean="0">
                <a:solidFill>
                  <a:schemeClr val="accent2">
                    <a:lumMod val="50000"/>
                  </a:schemeClr>
                </a:solidFill>
                <a:latin typeface="Times New Roman" pitchFamily="18" charset="0"/>
                <a:cs typeface="Times New Roman" pitchFamily="18" charset="0"/>
              </a:rPr>
              <a:t> instruction uses </a:t>
            </a:r>
            <a:r>
              <a:rPr lang="en-GB" sz="2800" b="1" dirty="0" smtClean="0">
                <a:solidFill>
                  <a:schemeClr val="accent6">
                    <a:lumMod val="75000"/>
                  </a:schemeClr>
                </a:solidFill>
                <a:latin typeface="Times New Roman" pitchFamily="18" charset="0"/>
                <a:cs typeface="Times New Roman" pitchFamily="18" charset="0"/>
              </a:rPr>
              <a:t>ECX</a:t>
            </a:r>
            <a:r>
              <a:rPr lang="en-GB" sz="2800" dirty="0" smtClean="0">
                <a:solidFill>
                  <a:schemeClr val="accent2">
                    <a:lumMod val="50000"/>
                  </a:schemeClr>
                </a:solidFill>
                <a:latin typeface="Times New Roman" pitchFamily="18" charset="0"/>
                <a:cs typeface="Times New Roman" pitchFamily="18" charset="0"/>
              </a:rPr>
              <a:t> as the loop counter, and the </a:t>
            </a:r>
            <a:r>
              <a:rPr lang="en-GB" sz="2800" b="1" dirty="0" smtClean="0">
                <a:solidFill>
                  <a:schemeClr val="accent6">
                    <a:lumMod val="75000"/>
                  </a:schemeClr>
                </a:solidFill>
                <a:latin typeface="Times New Roman" pitchFamily="18" charset="0"/>
                <a:cs typeface="Times New Roman" pitchFamily="18" charset="0"/>
              </a:rPr>
              <a:t>LOOPW</a:t>
            </a:r>
            <a:r>
              <a:rPr lang="en-GB" sz="2800" dirty="0" smtClean="0">
                <a:solidFill>
                  <a:schemeClr val="accent2">
                    <a:lumMod val="50000"/>
                  </a:schemeClr>
                </a:solidFill>
                <a:latin typeface="Times New Roman" pitchFamily="18" charset="0"/>
                <a:cs typeface="Times New Roman" pitchFamily="18" charset="0"/>
              </a:rPr>
              <a:t> instruction uses </a:t>
            </a:r>
            <a:r>
              <a:rPr lang="en-GB" sz="2800" b="1" dirty="0" smtClean="0">
                <a:solidFill>
                  <a:schemeClr val="accent6">
                    <a:lumMod val="75000"/>
                  </a:schemeClr>
                </a:solidFill>
                <a:latin typeface="Times New Roman" pitchFamily="18" charset="0"/>
                <a:cs typeface="Times New Roman" pitchFamily="18" charset="0"/>
              </a:rPr>
              <a:t>CX</a:t>
            </a:r>
            <a:r>
              <a:rPr lang="en-GB" sz="2800" dirty="0" smtClean="0">
                <a:solidFill>
                  <a:schemeClr val="accent2">
                    <a:lumMod val="50000"/>
                  </a:schemeClr>
                </a:solidFill>
                <a:latin typeface="Times New Roman" pitchFamily="18" charset="0"/>
                <a:cs typeface="Times New Roman" pitchFamily="18" charset="0"/>
              </a:rPr>
              <a:t> as the loop counter.</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p:cTn id="7"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6">
                                            <p:txEl>
                                              <p:pRg st="2" end="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US"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Exercise </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9" name="Rounded Rectangle 8"/>
          <p:cNvSpPr/>
          <p:nvPr/>
        </p:nvSpPr>
        <p:spPr>
          <a:xfrm>
            <a:off x="323528" y="2060848"/>
            <a:ext cx="4392488" cy="432048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lvl="1"/>
            <a:r>
              <a:rPr lang="en-US" sz="2000" b="1" dirty="0" smtClean="0">
                <a:solidFill>
                  <a:srgbClr val="800080"/>
                </a:solidFill>
                <a:latin typeface="Times New Roman" pitchFamily="18" charset="0"/>
                <a:cs typeface="Times New Roman" pitchFamily="18" charset="0"/>
              </a:rPr>
              <a:t>INCLUDE Irvine32.inc</a:t>
            </a:r>
          </a:p>
          <a:p>
            <a:pPr lvl="1"/>
            <a:r>
              <a:rPr lang="en-US" sz="2000" b="1" dirty="0" smtClean="0">
                <a:solidFill>
                  <a:srgbClr val="800080"/>
                </a:solidFill>
                <a:latin typeface="Times New Roman" pitchFamily="18" charset="0"/>
                <a:cs typeface="Times New Roman" pitchFamily="18" charset="0"/>
              </a:rPr>
              <a:t>.code</a:t>
            </a:r>
          </a:p>
          <a:p>
            <a:pPr lvl="1"/>
            <a:r>
              <a:rPr lang="en-US" sz="2000" b="1" dirty="0" smtClean="0">
                <a:latin typeface="Times New Roman" pitchFamily="18" charset="0"/>
                <a:cs typeface="Times New Roman" pitchFamily="18" charset="0"/>
              </a:rPr>
              <a:t>main</a:t>
            </a:r>
            <a:r>
              <a:rPr lang="en-US" sz="2000" b="1" dirty="0" smtClean="0">
                <a:solidFill>
                  <a:srgbClr val="800080"/>
                </a:solidFill>
                <a:latin typeface="Times New Roman" pitchFamily="18" charset="0"/>
                <a:cs typeface="Times New Roman" pitchFamily="18" charset="0"/>
              </a:rPr>
              <a:t> PROC</a:t>
            </a:r>
          </a:p>
          <a:p>
            <a:pPr lvl="1"/>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mov</a:t>
            </a:r>
            <a:r>
              <a:rPr lang="en-US" sz="2000" dirty="0" smtClean="0">
                <a:solidFill>
                  <a:srgbClr val="0000FF"/>
                </a:solidFill>
                <a:latin typeface="Times New Roman" pitchFamily="18" charset="0"/>
                <a:cs typeface="Times New Roman" pitchFamily="18" charset="0"/>
              </a:rPr>
              <a:t> </a:t>
            </a:r>
            <a:r>
              <a:rPr lang="en-US" sz="2000" b="1" dirty="0" smtClean="0">
                <a:solidFill>
                  <a:srgbClr val="800000"/>
                </a:solidFill>
                <a:latin typeface="Times New Roman" pitchFamily="18" charset="0"/>
                <a:cs typeface="Times New Roman" pitchFamily="18" charset="0"/>
              </a:rPr>
              <a:t>ax, </a:t>
            </a:r>
            <a:r>
              <a:rPr lang="en-US" sz="2000" b="1" dirty="0" smtClean="0">
                <a:solidFill>
                  <a:srgbClr val="000080"/>
                </a:solidFill>
                <a:latin typeface="Times New Roman" pitchFamily="18" charset="0"/>
                <a:cs typeface="Times New Roman" pitchFamily="18" charset="0"/>
              </a:rPr>
              <a:t>0</a:t>
            </a:r>
          </a:p>
          <a:p>
            <a:pPr lvl="1"/>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mov</a:t>
            </a:r>
            <a:r>
              <a:rPr lang="en-US" sz="2000" dirty="0" smtClean="0">
                <a:solidFill>
                  <a:srgbClr val="0000FF"/>
                </a:solidFill>
                <a:latin typeface="Times New Roman" pitchFamily="18" charset="0"/>
                <a:cs typeface="Times New Roman" pitchFamily="18" charset="0"/>
              </a:rPr>
              <a:t> </a:t>
            </a:r>
            <a:r>
              <a:rPr lang="en-US" sz="2000" b="1" dirty="0" err="1" smtClean="0">
                <a:solidFill>
                  <a:srgbClr val="800000"/>
                </a:solidFill>
                <a:latin typeface="Times New Roman" pitchFamily="18" charset="0"/>
                <a:cs typeface="Times New Roman" pitchFamily="18" charset="0"/>
              </a:rPr>
              <a:t>ecx</a:t>
            </a:r>
            <a:r>
              <a:rPr lang="en-US" sz="2000" b="1" dirty="0" smtClean="0">
                <a:solidFill>
                  <a:srgbClr val="800000"/>
                </a:solidFill>
                <a:latin typeface="Times New Roman" pitchFamily="18" charset="0"/>
                <a:cs typeface="Times New Roman" pitchFamily="18" charset="0"/>
              </a:rPr>
              <a:t>, </a:t>
            </a:r>
            <a:r>
              <a:rPr lang="en-US" sz="2000" b="1" dirty="0" smtClean="0">
                <a:solidFill>
                  <a:srgbClr val="000080"/>
                </a:solidFill>
                <a:latin typeface="Times New Roman" pitchFamily="18" charset="0"/>
                <a:cs typeface="Times New Roman" pitchFamily="18" charset="0"/>
              </a:rPr>
              <a:t>5</a:t>
            </a:r>
          </a:p>
          <a:p>
            <a:pPr lvl="1"/>
            <a:r>
              <a:rPr lang="en-US" sz="2000" b="1" dirty="0" smtClean="0">
                <a:solidFill>
                  <a:schemeClr val="tx1"/>
                </a:solidFill>
                <a:latin typeface="Times New Roman" pitchFamily="18" charset="0"/>
                <a:cs typeface="Times New Roman" pitchFamily="18" charset="0"/>
              </a:rPr>
              <a:t>L1:</a:t>
            </a:r>
          </a:p>
          <a:p>
            <a:pPr lvl="1"/>
            <a:r>
              <a:rPr lang="en-US" sz="2000" b="1" dirty="0" smtClean="0">
                <a:solidFill>
                  <a:srgbClr val="000080"/>
                </a:solidFill>
                <a:latin typeface="Times New Roman" pitchFamily="18" charset="0"/>
                <a:cs typeface="Times New Roman" pitchFamily="18" charset="0"/>
              </a:rPr>
              <a:t>	</a:t>
            </a:r>
            <a:r>
              <a:rPr lang="en-US" sz="2000" b="1" dirty="0" smtClean="0">
                <a:solidFill>
                  <a:srgbClr val="0000FF"/>
                </a:solidFill>
                <a:latin typeface="Times New Roman" pitchFamily="18" charset="0"/>
                <a:cs typeface="Times New Roman" pitchFamily="18" charset="0"/>
              </a:rPr>
              <a:t>inc </a:t>
            </a:r>
            <a:r>
              <a:rPr lang="en-US" sz="2000" b="1" dirty="0" smtClean="0">
                <a:solidFill>
                  <a:srgbClr val="800000"/>
                </a:solidFill>
                <a:latin typeface="Times New Roman" pitchFamily="18" charset="0"/>
                <a:cs typeface="Times New Roman" pitchFamily="18" charset="0"/>
              </a:rPr>
              <a:t>ax</a:t>
            </a:r>
            <a:endParaRPr lang="en-US" sz="2000" b="1" dirty="0" smtClean="0">
              <a:solidFill>
                <a:srgbClr val="000080"/>
              </a:solidFill>
              <a:latin typeface="Times New Roman" pitchFamily="18" charset="0"/>
              <a:cs typeface="Times New Roman" pitchFamily="18" charset="0"/>
            </a:endParaRPr>
          </a:p>
          <a:p>
            <a:pPr lvl="1"/>
            <a:r>
              <a:rPr lang="en-US" sz="2000" b="1" dirty="0" smtClean="0">
                <a:solidFill>
                  <a:srgbClr val="0000FF"/>
                </a:solidFill>
                <a:latin typeface="Times New Roman" pitchFamily="18" charset="0"/>
                <a:cs typeface="Times New Roman" pitchFamily="18" charset="0"/>
              </a:rPr>
              <a:t>	loop</a:t>
            </a:r>
            <a:r>
              <a:rPr lang="en-US" sz="2000" dirty="0" smtClean="0">
                <a:solidFill>
                  <a:srgbClr val="0000FF"/>
                </a:solidFill>
                <a:latin typeface="Times New Roman" pitchFamily="18" charset="0"/>
                <a:cs typeface="Times New Roman" pitchFamily="18" charset="0"/>
              </a:rPr>
              <a:t> </a:t>
            </a:r>
            <a:r>
              <a:rPr lang="en-US" sz="2000" b="1" dirty="0" err="1" smtClean="0">
                <a:solidFill>
                  <a:srgbClr val="000080"/>
                </a:solidFill>
                <a:latin typeface="Times New Roman" pitchFamily="18" charset="0"/>
                <a:cs typeface="Times New Roman" pitchFamily="18" charset="0"/>
              </a:rPr>
              <a:t>Ll</a:t>
            </a:r>
            <a:endParaRPr lang="en-US" sz="2000" b="1" dirty="0" smtClean="0">
              <a:solidFill>
                <a:srgbClr val="000080"/>
              </a:solidFill>
              <a:latin typeface="Times New Roman" pitchFamily="18" charset="0"/>
              <a:cs typeface="Times New Roman" pitchFamily="18" charset="0"/>
            </a:endParaRPr>
          </a:p>
          <a:p>
            <a:pPr lvl="1"/>
            <a:r>
              <a:rPr lang="en-US" sz="2000" b="1" dirty="0" smtClean="0">
                <a:latin typeface="Times New Roman" pitchFamily="18" charset="0"/>
                <a:cs typeface="Times New Roman" pitchFamily="18" charset="0"/>
              </a:rPr>
              <a:t>exit</a:t>
            </a:r>
          </a:p>
          <a:p>
            <a:pPr lvl="1"/>
            <a:r>
              <a:rPr lang="en-US" sz="2000" b="1" dirty="0" smtClean="0">
                <a:latin typeface="Times New Roman" pitchFamily="18" charset="0"/>
                <a:cs typeface="Times New Roman" pitchFamily="18" charset="0"/>
              </a:rPr>
              <a:t>main</a:t>
            </a:r>
            <a:r>
              <a:rPr lang="en-US" sz="2000" b="1" dirty="0" smtClean="0">
                <a:solidFill>
                  <a:srgbClr val="008000"/>
                </a:solidFill>
                <a:latin typeface="Times New Roman" pitchFamily="18" charset="0"/>
                <a:cs typeface="Times New Roman" pitchFamily="18" charset="0"/>
              </a:rPr>
              <a:t> </a:t>
            </a:r>
            <a:r>
              <a:rPr lang="en-US" sz="2000" b="1" dirty="0" smtClean="0">
                <a:solidFill>
                  <a:srgbClr val="800080"/>
                </a:solidFill>
                <a:latin typeface="Times New Roman" pitchFamily="18" charset="0"/>
                <a:cs typeface="Times New Roman" pitchFamily="18" charset="0"/>
              </a:rPr>
              <a:t>ENDP</a:t>
            </a:r>
          </a:p>
          <a:p>
            <a:pPr lvl="1"/>
            <a:r>
              <a:rPr lang="en-US" sz="2000" b="1" dirty="0" smtClean="0">
                <a:solidFill>
                  <a:srgbClr val="800080"/>
                </a:solidFill>
                <a:latin typeface="Times New Roman" pitchFamily="18" charset="0"/>
                <a:cs typeface="Times New Roman" pitchFamily="18" charset="0"/>
              </a:rPr>
              <a:t>END </a:t>
            </a:r>
            <a:r>
              <a:rPr lang="en-US" sz="2000" b="1" dirty="0" smtClean="0">
                <a:latin typeface="Times New Roman" pitchFamily="18" charset="0"/>
                <a:cs typeface="Times New Roman" pitchFamily="18" charset="0"/>
              </a:rPr>
              <a:t>main</a:t>
            </a:r>
          </a:p>
        </p:txBody>
      </p:sp>
      <p:sp>
        <p:nvSpPr>
          <p:cNvPr id="11" name="Rounded Rectangle 10"/>
          <p:cNvSpPr/>
          <p:nvPr/>
        </p:nvSpPr>
        <p:spPr>
          <a:xfrm>
            <a:off x="2987824" y="3429000"/>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0</a:t>
            </a:r>
          </a:p>
          <a:p>
            <a:r>
              <a:rPr lang="en-US" sz="2000" b="1" dirty="0" smtClean="0">
                <a:solidFill>
                  <a:schemeClr val="tx2">
                    <a:lumMod val="50000"/>
                  </a:schemeClr>
                </a:solidFill>
                <a:latin typeface="Times New Roman" pitchFamily="18" charset="0"/>
                <a:cs typeface="Times New Roman" pitchFamily="18" charset="0"/>
              </a:rPr>
              <a:t>ECX = 5</a:t>
            </a:r>
          </a:p>
        </p:txBody>
      </p:sp>
      <p:sp>
        <p:nvSpPr>
          <p:cNvPr id="12" name="Rounded Rectangle 11"/>
          <p:cNvSpPr/>
          <p:nvPr/>
        </p:nvSpPr>
        <p:spPr>
          <a:xfrm>
            <a:off x="2555776" y="4365104"/>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1</a:t>
            </a:r>
          </a:p>
          <a:p>
            <a:r>
              <a:rPr lang="en-US" sz="2000" b="1" dirty="0" smtClean="0">
                <a:solidFill>
                  <a:schemeClr val="tx2">
                    <a:lumMod val="50000"/>
                  </a:schemeClr>
                </a:solidFill>
                <a:latin typeface="Times New Roman" pitchFamily="18" charset="0"/>
                <a:cs typeface="Times New Roman" pitchFamily="18" charset="0"/>
              </a:rPr>
              <a:t>ECX = 4</a:t>
            </a:r>
          </a:p>
        </p:txBody>
      </p:sp>
      <p:sp>
        <p:nvSpPr>
          <p:cNvPr id="13" name="Rounded Rectangle 12"/>
          <p:cNvSpPr/>
          <p:nvPr/>
        </p:nvSpPr>
        <p:spPr>
          <a:xfrm>
            <a:off x="3860304" y="4365104"/>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2</a:t>
            </a:r>
          </a:p>
          <a:p>
            <a:r>
              <a:rPr lang="en-US" sz="2000" b="1" dirty="0" smtClean="0">
                <a:solidFill>
                  <a:schemeClr val="tx2">
                    <a:lumMod val="50000"/>
                  </a:schemeClr>
                </a:solidFill>
                <a:latin typeface="Times New Roman" pitchFamily="18" charset="0"/>
                <a:cs typeface="Times New Roman" pitchFamily="18" charset="0"/>
              </a:rPr>
              <a:t>ECX = 3</a:t>
            </a:r>
          </a:p>
        </p:txBody>
      </p:sp>
      <p:sp>
        <p:nvSpPr>
          <p:cNvPr id="14" name="Rounded Rectangle 13"/>
          <p:cNvSpPr/>
          <p:nvPr/>
        </p:nvSpPr>
        <p:spPr>
          <a:xfrm>
            <a:off x="5148064" y="4365104"/>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3</a:t>
            </a:r>
          </a:p>
          <a:p>
            <a:r>
              <a:rPr lang="en-US" sz="2000" b="1" dirty="0" smtClean="0">
                <a:solidFill>
                  <a:schemeClr val="tx2">
                    <a:lumMod val="50000"/>
                  </a:schemeClr>
                </a:solidFill>
                <a:latin typeface="Times New Roman" pitchFamily="18" charset="0"/>
                <a:cs typeface="Times New Roman" pitchFamily="18" charset="0"/>
              </a:rPr>
              <a:t>ECX = 2</a:t>
            </a:r>
          </a:p>
        </p:txBody>
      </p:sp>
      <p:sp>
        <p:nvSpPr>
          <p:cNvPr id="15" name="Rounded Rectangle 14"/>
          <p:cNvSpPr/>
          <p:nvPr/>
        </p:nvSpPr>
        <p:spPr>
          <a:xfrm>
            <a:off x="6452592" y="4365104"/>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4</a:t>
            </a:r>
          </a:p>
          <a:p>
            <a:r>
              <a:rPr lang="en-US" sz="2000" b="1" dirty="0" smtClean="0">
                <a:solidFill>
                  <a:schemeClr val="tx2">
                    <a:lumMod val="50000"/>
                  </a:schemeClr>
                </a:solidFill>
                <a:latin typeface="Times New Roman" pitchFamily="18" charset="0"/>
                <a:cs typeface="Times New Roman" pitchFamily="18" charset="0"/>
              </a:rPr>
              <a:t>ECX = 1</a:t>
            </a:r>
          </a:p>
        </p:txBody>
      </p:sp>
      <p:sp>
        <p:nvSpPr>
          <p:cNvPr id="16" name="Rounded Rectangle 15"/>
          <p:cNvSpPr/>
          <p:nvPr/>
        </p:nvSpPr>
        <p:spPr>
          <a:xfrm>
            <a:off x="7740352" y="4365104"/>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5</a:t>
            </a:r>
          </a:p>
          <a:p>
            <a:r>
              <a:rPr lang="en-US" sz="2000" b="1" dirty="0" smtClean="0">
                <a:solidFill>
                  <a:schemeClr val="tx2">
                    <a:lumMod val="50000"/>
                  </a:schemeClr>
                </a:solidFill>
                <a:latin typeface="Times New Roman" pitchFamily="18" charset="0"/>
                <a:cs typeface="Times New Roman" pitchFamily="18" charset="0"/>
              </a:rPr>
              <a:t>ECX = 0</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p:cTn id="13" dur="500" fill="hold"/>
                                        <p:tgtEl>
                                          <p:spTgt spid="12"/>
                                        </p:tgtEl>
                                        <p:attrNameLst>
                                          <p:attrName>ppt_w</p:attrName>
                                        </p:attrNameLst>
                                      </p:cBhvr>
                                      <p:tavLst>
                                        <p:tav tm="0">
                                          <p:val>
                                            <p:fltVal val="0"/>
                                          </p:val>
                                        </p:tav>
                                        <p:tav tm="100000">
                                          <p:val>
                                            <p:strVal val="#ppt_w"/>
                                          </p:val>
                                        </p:tav>
                                      </p:tavLst>
                                    </p:anim>
                                    <p:anim calcmode="lin" valueType="num">
                                      <p:cBhvr>
                                        <p:cTn id="14" dur="500" fill="hold"/>
                                        <p:tgtEl>
                                          <p:spTgt spid="12"/>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 calcmode="lin" valueType="num">
                                      <p:cBhvr>
                                        <p:cTn id="19" dur="500" fill="hold"/>
                                        <p:tgtEl>
                                          <p:spTgt spid="13"/>
                                        </p:tgtEl>
                                        <p:attrNameLst>
                                          <p:attrName>ppt_w</p:attrName>
                                        </p:attrNameLst>
                                      </p:cBhvr>
                                      <p:tavLst>
                                        <p:tav tm="0">
                                          <p:val>
                                            <p:fltVal val="0"/>
                                          </p:val>
                                        </p:tav>
                                        <p:tav tm="100000">
                                          <p:val>
                                            <p:strVal val="#ppt_w"/>
                                          </p:val>
                                        </p:tav>
                                      </p:tavLst>
                                    </p:anim>
                                    <p:anim calcmode="lin" valueType="num">
                                      <p:cBhvr>
                                        <p:cTn id="20"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p:cTn id="25" dur="500" fill="hold"/>
                                        <p:tgtEl>
                                          <p:spTgt spid="14"/>
                                        </p:tgtEl>
                                        <p:attrNameLst>
                                          <p:attrName>ppt_w</p:attrName>
                                        </p:attrNameLst>
                                      </p:cBhvr>
                                      <p:tavLst>
                                        <p:tav tm="0">
                                          <p:val>
                                            <p:fltVal val="0"/>
                                          </p:val>
                                        </p:tav>
                                        <p:tav tm="100000">
                                          <p:val>
                                            <p:strVal val="#ppt_w"/>
                                          </p:val>
                                        </p:tav>
                                      </p:tavLst>
                                    </p:anim>
                                    <p:anim calcmode="lin" valueType="num">
                                      <p:cBhvr>
                                        <p:cTn id="26" dur="500" fill="hold"/>
                                        <p:tgtEl>
                                          <p:spTgt spid="14"/>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p:cTn id="31" dur="500" fill="hold"/>
                                        <p:tgtEl>
                                          <p:spTgt spid="15"/>
                                        </p:tgtEl>
                                        <p:attrNameLst>
                                          <p:attrName>ppt_w</p:attrName>
                                        </p:attrNameLst>
                                      </p:cBhvr>
                                      <p:tavLst>
                                        <p:tav tm="0">
                                          <p:val>
                                            <p:fltVal val="0"/>
                                          </p:val>
                                        </p:tav>
                                        <p:tav tm="100000">
                                          <p:val>
                                            <p:strVal val="#ppt_w"/>
                                          </p:val>
                                        </p:tav>
                                      </p:tavLst>
                                    </p:anim>
                                    <p:anim calcmode="lin" valueType="num">
                                      <p:cBhvr>
                                        <p:cTn id="32" dur="500" fill="hold"/>
                                        <p:tgtEl>
                                          <p:spTgt spid="15"/>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 calcmode="lin" valueType="num">
                                      <p:cBhvr>
                                        <p:cTn id="37" dur="500" fill="hold"/>
                                        <p:tgtEl>
                                          <p:spTgt spid="16"/>
                                        </p:tgtEl>
                                        <p:attrNameLst>
                                          <p:attrName>ppt_w</p:attrName>
                                        </p:attrNameLst>
                                      </p:cBhvr>
                                      <p:tavLst>
                                        <p:tav tm="0">
                                          <p:val>
                                            <p:fltVal val="0"/>
                                          </p:val>
                                        </p:tav>
                                        <p:tav tm="100000">
                                          <p:val>
                                            <p:strVal val="#ppt_w"/>
                                          </p:val>
                                        </p:tav>
                                      </p:tavLst>
                                    </p:anim>
                                    <p:anim calcmode="lin" valueType="num">
                                      <p:cBhvr>
                                        <p:cTn id="38" dur="500" fill="hold"/>
                                        <p:tgtEl>
                                          <p:spTgt spid="1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US"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Exercise </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9" name="Rounded Rectangle 8"/>
          <p:cNvSpPr/>
          <p:nvPr/>
        </p:nvSpPr>
        <p:spPr>
          <a:xfrm>
            <a:off x="323528" y="2060848"/>
            <a:ext cx="4392488" cy="432048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lvl="1"/>
            <a:r>
              <a:rPr lang="en-US" sz="2000" b="1" dirty="0" smtClean="0">
                <a:solidFill>
                  <a:srgbClr val="800080"/>
                </a:solidFill>
                <a:latin typeface="Times New Roman" pitchFamily="18" charset="0"/>
                <a:cs typeface="Times New Roman" pitchFamily="18" charset="0"/>
              </a:rPr>
              <a:t>INCLUDE Irvine32.inc</a:t>
            </a:r>
          </a:p>
          <a:p>
            <a:pPr lvl="1"/>
            <a:r>
              <a:rPr lang="en-US" sz="2000" b="1" dirty="0" smtClean="0">
                <a:solidFill>
                  <a:srgbClr val="800080"/>
                </a:solidFill>
                <a:latin typeface="Times New Roman" pitchFamily="18" charset="0"/>
                <a:cs typeface="Times New Roman" pitchFamily="18" charset="0"/>
              </a:rPr>
              <a:t>.code</a:t>
            </a:r>
          </a:p>
          <a:p>
            <a:pPr lvl="1"/>
            <a:r>
              <a:rPr lang="en-US" sz="2000" b="1" dirty="0" smtClean="0">
                <a:latin typeface="Times New Roman" pitchFamily="18" charset="0"/>
                <a:cs typeface="Times New Roman" pitchFamily="18" charset="0"/>
              </a:rPr>
              <a:t>main</a:t>
            </a:r>
            <a:r>
              <a:rPr lang="en-US" sz="2000" b="1" dirty="0" smtClean="0">
                <a:solidFill>
                  <a:srgbClr val="800080"/>
                </a:solidFill>
                <a:latin typeface="Times New Roman" pitchFamily="18" charset="0"/>
                <a:cs typeface="Times New Roman" pitchFamily="18" charset="0"/>
              </a:rPr>
              <a:t> PROC</a:t>
            </a:r>
          </a:p>
          <a:p>
            <a:pPr lvl="1"/>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mov</a:t>
            </a:r>
            <a:r>
              <a:rPr lang="en-US" sz="2000" dirty="0" smtClean="0">
                <a:solidFill>
                  <a:srgbClr val="0000FF"/>
                </a:solidFill>
                <a:latin typeface="Times New Roman" pitchFamily="18" charset="0"/>
                <a:cs typeface="Times New Roman" pitchFamily="18" charset="0"/>
              </a:rPr>
              <a:t> </a:t>
            </a:r>
            <a:r>
              <a:rPr lang="en-US" sz="2000" b="1" dirty="0" smtClean="0">
                <a:solidFill>
                  <a:srgbClr val="800000"/>
                </a:solidFill>
                <a:latin typeface="Times New Roman" pitchFamily="18" charset="0"/>
                <a:cs typeface="Times New Roman" pitchFamily="18" charset="0"/>
              </a:rPr>
              <a:t>ax, </a:t>
            </a:r>
            <a:r>
              <a:rPr lang="en-US" sz="2000" b="1" dirty="0" smtClean="0">
                <a:solidFill>
                  <a:srgbClr val="000080"/>
                </a:solidFill>
                <a:latin typeface="Times New Roman" pitchFamily="18" charset="0"/>
                <a:cs typeface="Times New Roman" pitchFamily="18" charset="0"/>
              </a:rPr>
              <a:t>0</a:t>
            </a:r>
          </a:p>
          <a:p>
            <a:pPr lvl="1"/>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mov</a:t>
            </a:r>
            <a:r>
              <a:rPr lang="en-US" sz="2000" dirty="0" smtClean="0">
                <a:solidFill>
                  <a:srgbClr val="0000FF"/>
                </a:solidFill>
                <a:latin typeface="Times New Roman" pitchFamily="18" charset="0"/>
                <a:cs typeface="Times New Roman" pitchFamily="18" charset="0"/>
              </a:rPr>
              <a:t> </a:t>
            </a:r>
            <a:r>
              <a:rPr lang="en-US" sz="2000" b="1" dirty="0" err="1" smtClean="0">
                <a:solidFill>
                  <a:srgbClr val="800000"/>
                </a:solidFill>
                <a:latin typeface="Times New Roman" pitchFamily="18" charset="0"/>
                <a:cs typeface="Times New Roman" pitchFamily="18" charset="0"/>
              </a:rPr>
              <a:t>ecx</a:t>
            </a:r>
            <a:r>
              <a:rPr lang="en-US" sz="2000" b="1" dirty="0" smtClean="0">
                <a:solidFill>
                  <a:srgbClr val="800000"/>
                </a:solidFill>
                <a:latin typeface="Times New Roman" pitchFamily="18" charset="0"/>
                <a:cs typeface="Times New Roman" pitchFamily="18" charset="0"/>
              </a:rPr>
              <a:t>, </a:t>
            </a:r>
            <a:r>
              <a:rPr lang="en-US" sz="2000" b="1" dirty="0" smtClean="0">
                <a:solidFill>
                  <a:srgbClr val="000080"/>
                </a:solidFill>
                <a:latin typeface="Times New Roman" pitchFamily="18" charset="0"/>
                <a:cs typeface="Times New Roman" pitchFamily="18" charset="0"/>
              </a:rPr>
              <a:t>0</a:t>
            </a:r>
          </a:p>
          <a:p>
            <a:pPr lvl="1"/>
            <a:r>
              <a:rPr lang="en-US" sz="2000" b="1" dirty="0" smtClean="0">
                <a:solidFill>
                  <a:schemeClr val="tx1"/>
                </a:solidFill>
                <a:latin typeface="Times New Roman" pitchFamily="18" charset="0"/>
                <a:cs typeface="Times New Roman" pitchFamily="18" charset="0"/>
              </a:rPr>
              <a:t>L1:</a:t>
            </a:r>
          </a:p>
          <a:p>
            <a:pPr lvl="1"/>
            <a:r>
              <a:rPr lang="en-US" sz="2000" b="1" dirty="0" smtClean="0">
                <a:solidFill>
                  <a:srgbClr val="000080"/>
                </a:solidFill>
                <a:latin typeface="Times New Roman" pitchFamily="18" charset="0"/>
                <a:cs typeface="Times New Roman" pitchFamily="18" charset="0"/>
              </a:rPr>
              <a:t>	</a:t>
            </a:r>
            <a:r>
              <a:rPr lang="en-US" sz="2000" b="1" dirty="0" smtClean="0">
                <a:solidFill>
                  <a:srgbClr val="0000FF"/>
                </a:solidFill>
                <a:latin typeface="Times New Roman" pitchFamily="18" charset="0"/>
                <a:cs typeface="Times New Roman" pitchFamily="18" charset="0"/>
              </a:rPr>
              <a:t>inc </a:t>
            </a:r>
            <a:r>
              <a:rPr lang="en-US" sz="2000" b="1" dirty="0" smtClean="0">
                <a:solidFill>
                  <a:srgbClr val="800000"/>
                </a:solidFill>
                <a:latin typeface="Times New Roman" pitchFamily="18" charset="0"/>
                <a:cs typeface="Times New Roman" pitchFamily="18" charset="0"/>
              </a:rPr>
              <a:t>ax</a:t>
            </a:r>
            <a:endParaRPr lang="en-US" sz="2000" b="1" dirty="0" smtClean="0">
              <a:solidFill>
                <a:srgbClr val="000080"/>
              </a:solidFill>
              <a:latin typeface="Times New Roman" pitchFamily="18" charset="0"/>
              <a:cs typeface="Times New Roman" pitchFamily="18" charset="0"/>
            </a:endParaRPr>
          </a:p>
          <a:p>
            <a:pPr lvl="1"/>
            <a:r>
              <a:rPr lang="en-US" sz="2000" b="1" dirty="0" smtClean="0">
                <a:solidFill>
                  <a:srgbClr val="0000FF"/>
                </a:solidFill>
                <a:latin typeface="Times New Roman" pitchFamily="18" charset="0"/>
                <a:cs typeface="Times New Roman" pitchFamily="18" charset="0"/>
              </a:rPr>
              <a:t>	loop</a:t>
            </a:r>
            <a:r>
              <a:rPr lang="en-US" sz="2000" dirty="0" smtClean="0">
                <a:solidFill>
                  <a:srgbClr val="0000FF"/>
                </a:solidFill>
                <a:latin typeface="Times New Roman" pitchFamily="18" charset="0"/>
                <a:cs typeface="Times New Roman" pitchFamily="18" charset="0"/>
              </a:rPr>
              <a:t> </a:t>
            </a:r>
            <a:r>
              <a:rPr lang="en-US" sz="2000" b="1" dirty="0" err="1" smtClean="0">
                <a:solidFill>
                  <a:srgbClr val="000080"/>
                </a:solidFill>
                <a:latin typeface="Times New Roman" pitchFamily="18" charset="0"/>
                <a:cs typeface="Times New Roman" pitchFamily="18" charset="0"/>
              </a:rPr>
              <a:t>Ll</a:t>
            </a:r>
            <a:endParaRPr lang="en-US" sz="2000" b="1" dirty="0" smtClean="0">
              <a:solidFill>
                <a:srgbClr val="000080"/>
              </a:solidFill>
              <a:latin typeface="Times New Roman" pitchFamily="18" charset="0"/>
              <a:cs typeface="Times New Roman" pitchFamily="18" charset="0"/>
            </a:endParaRPr>
          </a:p>
          <a:p>
            <a:pPr lvl="1"/>
            <a:r>
              <a:rPr lang="en-US" sz="2000" b="1" dirty="0" smtClean="0">
                <a:latin typeface="Times New Roman" pitchFamily="18" charset="0"/>
                <a:cs typeface="Times New Roman" pitchFamily="18" charset="0"/>
              </a:rPr>
              <a:t>exit</a:t>
            </a:r>
          </a:p>
          <a:p>
            <a:pPr lvl="1"/>
            <a:r>
              <a:rPr lang="en-US" sz="2000" b="1" dirty="0" smtClean="0">
                <a:latin typeface="Times New Roman" pitchFamily="18" charset="0"/>
                <a:cs typeface="Times New Roman" pitchFamily="18" charset="0"/>
              </a:rPr>
              <a:t>main</a:t>
            </a:r>
            <a:r>
              <a:rPr lang="en-US" sz="2000" b="1" dirty="0" smtClean="0">
                <a:solidFill>
                  <a:srgbClr val="008000"/>
                </a:solidFill>
                <a:latin typeface="Times New Roman" pitchFamily="18" charset="0"/>
                <a:cs typeface="Times New Roman" pitchFamily="18" charset="0"/>
              </a:rPr>
              <a:t> </a:t>
            </a:r>
            <a:r>
              <a:rPr lang="en-US" sz="2000" b="1" dirty="0" smtClean="0">
                <a:solidFill>
                  <a:srgbClr val="800080"/>
                </a:solidFill>
                <a:latin typeface="Times New Roman" pitchFamily="18" charset="0"/>
                <a:cs typeface="Times New Roman" pitchFamily="18" charset="0"/>
              </a:rPr>
              <a:t>ENDP</a:t>
            </a:r>
          </a:p>
          <a:p>
            <a:pPr lvl="1"/>
            <a:r>
              <a:rPr lang="en-US" sz="2000" b="1" dirty="0" smtClean="0">
                <a:solidFill>
                  <a:srgbClr val="800080"/>
                </a:solidFill>
                <a:latin typeface="Times New Roman" pitchFamily="18" charset="0"/>
                <a:cs typeface="Times New Roman" pitchFamily="18" charset="0"/>
              </a:rPr>
              <a:t>END </a:t>
            </a:r>
            <a:r>
              <a:rPr lang="en-US" sz="2000" b="1" dirty="0" smtClean="0">
                <a:latin typeface="Times New Roman" pitchFamily="18" charset="0"/>
                <a:cs typeface="Times New Roman" pitchFamily="18" charset="0"/>
              </a:rPr>
              <a:t>main</a:t>
            </a:r>
          </a:p>
        </p:txBody>
      </p:sp>
      <p:sp>
        <p:nvSpPr>
          <p:cNvPr id="11" name="Rounded Rectangle 10"/>
          <p:cNvSpPr/>
          <p:nvPr/>
        </p:nvSpPr>
        <p:spPr>
          <a:xfrm>
            <a:off x="2987824" y="3429000"/>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0</a:t>
            </a:r>
          </a:p>
          <a:p>
            <a:r>
              <a:rPr lang="en-US" sz="2000" b="1" dirty="0" smtClean="0">
                <a:solidFill>
                  <a:schemeClr val="tx2">
                    <a:lumMod val="50000"/>
                  </a:schemeClr>
                </a:solidFill>
                <a:latin typeface="Times New Roman" pitchFamily="18" charset="0"/>
                <a:cs typeface="Times New Roman" pitchFamily="18" charset="0"/>
              </a:rPr>
              <a:t>ECX = 0</a:t>
            </a:r>
          </a:p>
        </p:txBody>
      </p:sp>
      <p:sp>
        <p:nvSpPr>
          <p:cNvPr id="12" name="Rounded Rectangle 11"/>
          <p:cNvSpPr/>
          <p:nvPr/>
        </p:nvSpPr>
        <p:spPr>
          <a:xfrm>
            <a:off x="2555776" y="4365104"/>
            <a:ext cx="2520280"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1</a:t>
            </a:r>
          </a:p>
          <a:p>
            <a:r>
              <a:rPr lang="en-US" sz="2000" b="1" dirty="0" smtClean="0">
                <a:solidFill>
                  <a:schemeClr val="tx2">
                    <a:lumMod val="50000"/>
                  </a:schemeClr>
                </a:solidFill>
                <a:latin typeface="Times New Roman" pitchFamily="18" charset="0"/>
                <a:cs typeface="Times New Roman" pitchFamily="18" charset="0"/>
              </a:rPr>
              <a:t>ECX = </a:t>
            </a:r>
            <a:r>
              <a:rPr lang="en-US" sz="2000" b="1" dirty="0" err="1" smtClean="0">
                <a:solidFill>
                  <a:schemeClr val="tx2">
                    <a:lumMod val="50000"/>
                  </a:schemeClr>
                </a:solidFill>
                <a:latin typeface="Times New Roman" pitchFamily="18" charset="0"/>
                <a:cs typeface="Times New Roman" pitchFamily="18" charset="0"/>
              </a:rPr>
              <a:t>FFFFFFFFh</a:t>
            </a:r>
            <a:endParaRPr lang="en-US" sz="2000" b="1" dirty="0" smtClean="0">
              <a:solidFill>
                <a:schemeClr val="tx2">
                  <a:lumMod val="50000"/>
                </a:schemeClr>
              </a:solidFill>
              <a:latin typeface="Times New Roman" pitchFamily="18" charset="0"/>
              <a:cs typeface="Times New Roman" pitchFamily="18" charset="0"/>
            </a:endParaRPr>
          </a:p>
        </p:txBody>
      </p:sp>
      <p:sp>
        <p:nvSpPr>
          <p:cNvPr id="17" name="Rounded Rectangle 16"/>
          <p:cNvSpPr/>
          <p:nvPr/>
        </p:nvSpPr>
        <p:spPr>
          <a:xfrm>
            <a:off x="5148064" y="4365104"/>
            <a:ext cx="2520280"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2</a:t>
            </a:r>
          </a:p>
          <a:p>
            <a:r>
              <a:rPr lang="en-US" sz="2000" b="1" dirty="0" smtClean="0">
                <a:solidFill>
                  <a:schemeClr val="tx2">
                    <a:lumMod val="50000"/>
                  </a:schemeClr>
                </a:solidFill>
                <a:latin typeface="Times New Roman" pitchFamily="18" charset="0"/>
                <a:cs typeface="Times New Roman" pitchFamily="18" charset="0"/>
              </a:rPr>
              <a:t>ECX = </a:t>
            </a:r>
            <a:r>
              <a:rPr lang="en-US" sz="2000" b="1" dirty="0" err="1" smtClean="0">
                <a:solidFill>
                  <a:schemeClr val="tx2">
                    <a:lumMod val="50000"/>
                  </a:schemeClr>
                </a:solidFill>
                <a:latin typeface="Times New Roman" pitchFamily="18" charset="0"/>
                <a:cs typeface="Times New Roman" pitchFamily="18" charset="0"/>
              </a:rPr>
              <a:t>FFFFFFFEh</a:t>
            </a:r>
            <a:endParaRPr lang="en-US" sz="2000" b="1" dirty="0" smtClean="0">
              <a:solidFill>
                <a:schemeClr val="tx2">
                  <a:lumMod val="50000"/>
                </a:schemeClr>
              </a:solidFill>
              <a:latin typeface="Times New Roman" pitchFamily="18" charset="0"/>
              <a:cs typeface="Times New Roman" pitchFamily="18" charset="0"/>
            </a:endParaRPr>
          </a:p>
        </p:txBody>
      </p:sp>
      <p:sp>
        <p:nvSpPr>
          <p:cNvPr id="18" name="Cloud Callout 17"/>
          <p:cNvSpPr/>
          <p:nvPr/>
        </p:nvSpPr>
        <p:spPr>
          <a:xfrm>
            <a:off x="5364088" y="5301208"/>
            <a:ext cx="3024336" cy="1368152"/>
          </a:xfrm>
          <a:prstGeom prst="cloudCallout">
            <a:avLst>
              <a:gd name="adj1" fmla="val -81404"/>
              <a:gd name="adj2" fmla="val -60570"/>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n-GB" b="1" dirty="0" smtClean="0">
                <a:solidFill>
                  <a:schemeClr val="accent2">
                    <a:lumMod val="50000"/>
                  </a:schemeClr>
                </a:solidFill>
                <a:latin typeface="Times New Roman" pitchFamily="18" charset="0"/>
                <a:cs typeface="Times New Roman" pitchFamily="18" charset="0"/>
              </a:rPr>
              <a:t>The loop repeats</a:t>
            </a:r>
          </a:p>
          <a:p>
            <a:pPr algn="ctr"/>
            <a:r>
              <a:rPr lang="en-GB" b="1" dirty="0" smtClean="0">
                <a:solidFill>
                  <a:schemeClr val="accent2">
                    <a:lumMod val="50000"/>
                  </a:schemeClr>
                </a:solidFill>
                <a:latin typeface="Times New Roman" pitchFamily="18" charset="0"/>
                <a:cs typeface="Times New Roman" pitchFamily="18" charset="0"/>
              </a:rPr>
              <a:t>4,294,967,296 times</a:t>
            </a:r>
            <a:endParaRPr lang="en-GB" b="1" dirty="0">
              <a:solidFill>
                <a:schemeClr val="accent2">
                  <a:lumMod val="50000"/>
                </a:schemeClr>
              </a:solidFill>
              <a:latin typeface="Times New Roman" pitchFamily="18" charset="0"/>
              <a:cs typeface="Times New Roman" pitchFamily="18" charset="0"/>
            </a:endParaRPr>
          </a:p>
        </p:txBody>
      </p:sp>
      <p:sp>
        <p:nvSpPr>
          <p:cNvPr id="19" name="Cloud Callout 18"/>
          <p:cNvSpPr/>
          <p:nvPr/>
        </p:nvSpPr>
        <p:spPr>
          <a:xfrm>
            <a:off x="5004048" y="1988840"/>
            <a:ext cx="3960440" cy="2016224"/>
          </a:xfrm>
          <a:prstGeom prst="cloudCallout">
            <a:avLst>
              <a:gd name="adj1" fmla="val -62651"/>
              <a:gd name="adj2" fmla="val 56118"/>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n-GB" b="1" dirty="0" smtClean="0">
                <a:solidFill>
                  <a:schemeClr val="accent2">
                    <a:lumMod val="50000"/>
                  </a:schemeClr>
                </a:solidFill>
                <a:latin typeface="Times New Roman" pitchFamily="18" charset="0"/>
                <a:cs typeface="Times New Roman" pitchFamily="18" charset="0"/>
              </a:rPr>
              <a:t>If CX is the loop counter (in real-address mode), it repeats 65,536 times</a:t>
            </a:r>
          </a:p>
        </p:txBody>
      </p:sp>
      <p:sp>
        <p:nvSpPr>
          <p:cNvPr id="20" name="Rounded Rectangle 19"/>
          <p:cNvSpPr/>
          <p:nvPr/>
        </p:nvSpPr>
        <p:spPr>
          <a:xfrm>
            <a:off x="7740352" y="4365104"/>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b="1" dirty="0" smtClean="0">
                <a:solidFill>
                  <a:schemeClr val="tx2">
                    <a:lumMod val="50000"/>
                  </a:schemeClr>
                </a:solidFill>
                <a:latin typeface="Times New Roman" pitchFamily="18" charset="0"/>
                <a:cs typeface="Times New Roman"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500" fill="hold"/>
                                        <p:tgtEl>
                                          <p:spTgt spid="11"/>
                                        </p:tgtEl>
                                        <p:attrNameLst>
                                          <p:attrName>ppt_w</p:attrName>
                                        </p:attrNameLst>
                                      </p:cBhvr>
                                      <p:tavLst>
                                        <p:tav tm="0">
                                          <p:val>
                                            <p:fltVal val="0"/>
                                          </p:val>
                                        </p:tav>
                                        <p:tav tm="100000">
                                          <p:val>
                                            <p:strVal val="#ppt_w"/>
                                          </p:val>
                                        </p:tav>
                                      </p:tavLst>
                                    </p:anim>
                                    <p:anim calcmode="lin" valueType="num">
                                      <p:cBhvr>
                                        <p:cTn id="8" dur="500" fill="hold"/>
                                        <p:tgtEl>
                                          <p:spTgt spid="11"/>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p:cTn id="13" dur="500" fill="hold"/>
                                        <p:tgtEl>
                                          <p:spTgt spid="12"/>
                                        </p:tgtEl>
                                        <p:attrNameLst>
                                          <p:attrName>ppt_w</p:attrName>
                                        </p:attrNameLst>
                                      </p:cBhvr>
                                      <p:tavLst>
                                        <p:tav tm="0">
                                          <p:val>
                                            <p:fltVal val="0"/>
                                          </p:val>
                                        </p:tav>
                                        <p:tav tm="100000">
                                          <p:val>
                                            <p:strVal val="#ppt_w"/>
                                          </p:val>
                                        </p:tav>
                                      </p:tavLst>
                                    </p:anim>
                                    <p:anim calcmode="lin" valueType="num">
                                      <p:cBhvr>
                                        <p:cTn id="14" dur="500" fill="hold"/>
                                        <p:tgtEl>
                                          <p:spTgt spid="12"/>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p:cTn id="19" dur="500" fill="hold"/>
                                        <p:tgtEl>
                                          <p:spTgt spid="17"/>
                                        </p:tgtEl>
                                        <p:attrNameLst>
                                          <p:attrName>ppt_w</p:attrName>
                                        </p:attrNameLst>
                                      </p:cBhvr>
                                      <p:tavLst>
                                        <p:tav tm="0">
                                          <p:val>
                                            <p:fltVal val="0"/>
                                          </p:val>
                                        </p:tav>
                                        <p:tav tm="100000">
                                          <p:val>
                                            <p:strVal val="#ppt_w"/>
                                          </p:val>
                                        </p:tav>
                                      </p:tavLst>
                                    </p:anim>
                                    <p:anim calcmode="lin" valueType="num">
                                      <p:cBhvr>
                                        <p:cTn id="20" dur="500" fill="hold"/>
                                        <p:tgtEl>
                                          <p:spTgt spid="17"/>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 calcmode="lin" valueType="num">
                                      <p:cBhvr>
                                        <p:cTn id="25" dur="500" fill="hold"/>
                                        <p:tgtEl>
                                          <p:spTgt spid="20"/>
                                        </p:tgtEl>
                                        <p:attrNameLst>
                                          <p:attrName>ppt_w</p:attrName>
                                        </p:attrNameLst>
                                      </p:cBhvr>
                                      <p:tavLst>
                                        <p:tav tm="0">
                                          <p:val>
                                            <p:fltVal val="0"/>
                                          </p:val>
                                        </p:tav>
                                        <p:tav tm="100000">
                                          <p:val>
                                            <p:strVal val="#ppt_w"/>
                                          </p:val>
                                        </p:tav>
                                      </p:tavLst>
                                    </p:anim>
                                    <p:anim calcmode="lin" valueType="num">
                                      <p:cBhvr>
                                        <p:cTn id="26" dur="5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p:cTn id="31" dur="500" fill="hold"/>
                                        <p:tgtEl>
                                          <p:spTgt spid="18"/>
                                        </p:tgtEl>
                                        <p:attrNameLst>
                                          <p:attrName>ppt_w</p:attrName>
                                        </p:attrNameLst>
                                      </p:cBhvr>
                                      <p:tavLst>
                                        <p:tav tm="0">
                                          <p:val>
                                            <p:fltVal val="0"/>
                                          </p:val>
                                        </p:tav>
                                        <p:tav tm="100000">
                                          <p:val>
                                            <p:strVal val="#ppt_w"/>
                                          </p:val>
                                        </p:tav>
                                      </p:tavLst>
                                    </p:anim>
                                    <p:anim calcmode="lin" valueType="num">
                                      <p:cBhvr>
                                        <p:cTn id="32" dur="500" fill="hold"/>
                                        <p:tgtEl>
                                          <p:spTgt spid="18"/>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p:cTn id="37" dur="500" fill="hold"/>
                                        <p:tgtEl>
                                          <p:spTgt spid="19"/>
                                        </p:tgtEl>
                                        <p:attrNameLst>
                                          <p:attrName>ppt_w</p:attrName>
                                        </p:attrNameLst>
                                      </p:cBhvr>
                                      <p:tavLst>
                                        <p:tav tm="0">
                                          <p:val>
                                            <p:fltVal val="0"/>
                                          </p:val>
                                        </p:tav>
                                        <p:tav tm="100000">
                                          <p:val>
                                            <p:strVal val="#ppt_w"/>
                                          </p:val>
                                        </p:tav>
                                      </p:tavLst>
                                    </p:anim>
                                    <p:anim calcmode="lin" valueType="num">
                                      <p:cBhvr>
                                        <p:cTn id="38" dur="500" fill="hold"/>
                                        <p:tgtEl>
                                          <p:spTgt spid="1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7" grpId="0" animBg="1"/>
      <p:bldP spid="18" grpId="0" animBg="1"/>
      <p:bldP spid="19" grpId="0" animBg="1"/>
      <p:bldP spid="20"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US"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Exercise</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9" name="Rounded Rectangle 8"/>
          <p:cNvSpPr/>
          <p:nvPr/>
        </p:nvSpPr>
        <p:spPr>
          <a:xfrm>
            <a:off x="323528" y="2060848"/>
            <a:ext cx="4392488" cy="432048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lvl="1"/>
            <a:r>
              <a:rPr lang="en-US" sz="2000" b="1" dirty="0" smtClean="0">
                <a:solidFill>
                  <a:srgbClr val="800080"/>
                </a:solidFill>
                <a:latin typeface="Times New Roman" pitchFamily="18" charset="0"/>
                <a:cs typeface="Times New Roman" pitchFamily="18" charset="0"/>
              </a:rPr>
              <a:t>INCLUDE Irvine32.inc</a:t>
            </a:r>
          </a:p>
          <a:p>
            <a:pPr lvl="1"/>
            <a:r>
              <a:rPr lang="en-US" sz="2000" b="1" dirty="0" smtClean="0">
                <a:solidFill>
                  <a:srgbClr val="800080"/>
                </a:solidFill>
                <a:latin typeface="Times New Roman" pitchFamily="18" charset="0"/>
                <a:cs typeface="Times New Roman" pitchFamily="18" charset="0"/>
              </a:rPr>
              <a:t>.code</a:t>
            </a:r>
          </a:p>
          <a:p>
            <a:pPr lvl="1"/>
            <a:r>
              <a:rPr lang="en-US" sz="2000" b="1" dirty="0" smtClean="0">
                <a:latin typeface="Times New Roman" pitchFamily="18" charset="0"/>
                <a:cs typeface="Times New Roman" pitchFamily="18" charset="0"/>
              </a:rPr>
              <a:t>main</a:t>
            </a:r>
            <a:r>
              <a:rPr lang="en-US" sz="2000" b="1" dirty="0" smtClean="0">
                <a:solidFill>
                  <a:srgbClr val="800080"/>
                </a:solidFill>
                <a:latin typeface="Times New Roman" pitchFamily="18" charset="0"/>
                <a:cs typeface="Times New Roman" pitchFamily="18" charset="0"/>
              </a:rPr>
              <a:t> PROC</a:t>
            </a:r>
          </a:p>
          <a:p>
            <a:pPr lvl="1"/>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mov</a:t>
            </a:r>
            <a:r>
              <a:rPr lang="en-US" sz="2000" dirty="0" smtClean="0">
                <a:solidFill>
                  <a:srgbClr val="0000FF"/>
                </a:solidFill>
                <a:latin typeface="Times New Roman" pitchFamily="18" charset="0"/>
                <a:cs typeface="Times New Roman" pitchFamily="18" charset="0"/>
              </a:rPr>
              <a:t> </a:t>
            </a:r>
            <a:r>
              <a:rPr lang="en-US" sz="2000" b="1" dirty="0" smtClean="0">
                <a:solidFill>
                  <a:srgbClr val="800000"/>
                </a:solidFill>
                <a:latin typeface="Times New Roman" pitchFamily="18" charset="0"/>
                <a:cs typeface="Times New Roman" pitchFamily="18" charset="0"/>
              </a:rPr>
              <a:t>ax, </a:t>
            </a:r>
            <a:r>
              <a:rPr lang="en-US" sz="2000" b="1" dirty="0" smtClean="0">
                <a:solidFill>
                  <a:srgbClr val="000080"/>
                </a:solidFill>
                <a:latin typeface="Times New Roman" pitchFamily="18" charset="0"/>
                <a:cs typeface="Times New Roman" pitchFamily="18" charset="0"/>
              </a:rPr>
              <a:t>0</a:t>
            </a:r>
          </a:p>
          <a:p>
            <a:pPr lvl="1"/>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mov</a:t>
            </a:r>
            <a:r>
              <a:rPr lang="en-US" sz="2000" dirty="0" smtClean="0">
                <a:solidFill>
                  <a:srgbClr val="0000FF"/>
                </a:solidFill>
                <a:latin typeface="Times New Roman" pitchFamily="18" charset="0"/>
                <a:cs typeface="Times New Roman" pitchFamily="18" charset="0"/>
              </a:rPr>
              <a:t> </a:t>
            </a:r>
            <a:r>
              <a:rPr lang="en-US" sz="2000" b="1" dirty="0" err="1" smtClean="0">
                <a:solidFill>
                  <a:srgbClr val="800000"/>
                </a:solidFill>
                <a:latin typeface="Times New Roman" pitchFamily="18" charset="0"/>
                <a:cs typeface="Times New Roman" pitchFamily="18" charset="0"/>
              </a:rPr>
              <a:t>ecx</a:t>
            </a:r>
            <a:r>
              <a:rPr lang="en-US" sz="2000" b="1" dirty="0" smtClean="0">
                <a:solidFill>
                  <a:srgbClr val="800000"/>
                </a:solidFill>
                <a:latin typeface="Times New Roman" pitchFamily="18" charset="0"/>
                <a:cs typeface="Times New Roman" pitchFamily="18" charset="0"/>
              </a:rPr>
              <a:t>, </a:t>
            </a:r>
            <a:r>
              <a:rPr lang="en-US" sz="2000" b="1" dirty="0" smtClean="0">
                <a:solidFill>
                  <a:srgbClr val="000080"/>
                </a:solidFill>
                <a:latin typeface="Times New Roman" pitchFamily="18" charset="0"/>
                <a:cs typeface="Times New Roman" pitchFamily="18" charset="0"/>
              </a:rPr>
              <a:t>5</a:t>
            </a:r>
          </a:p>
          <a:p>
            <a:pPr lvl="1"/>
            <a:r>
              <a:rPr lang="en-US" sz="2000" b="1" dirty="0" smtClean="0">
                <a:solidFill>
                  <a:schemeClr val="tx1"/>
                </a:solidFill>
                <a:latin typeface="Times New Roman" pitchFamily="18" charset="0"/>
                <a:cs typeface="Times New Roman" pitchFamily="18" charset="0"/>
              </a:rPr>
              <a:t>L1:</a:t>
            </a:r>
          </a:p>
          <a:p>
            <a:pPr lvl="1"/>
            <a:r>
              <a:rPr lang="en-US" sz="2000" b="1" dirty="0" smtClean="0">
                <a:solidFill>
                  <a:srgbClr val="000080"/>
                </a:solidFill>
                <a:latin typeface="Times New Roman" pitchFamily="18" charset="0"/>
                <a:cs typeface="Times New Roman" pitchFamily="18" charset="0"/>
              </a:rPr>
              <a:t>	</a:t>
            </a:r>
            <a:r>
              <a:rPr lang="en-US" sz="2000" b="1" dirty="0" smtClean="0">
                <a:solidFill>
                  <a:srgbClr val="0000FF"/>
                </a:solidFill>
                <a:latin typeface="Times New Roman" pitchFamily="18" charset="0"/>
                <a:cs typeface="Times New Roman" pitchFamily="18" charset="0"/>
              </a:rPr>
              <a:t>inc </a:t>
            </a:r>
            <a:r>
              <a:rPr lang="en-US" sz="2000" b="1" dirty="0" smtClean="0">
                <a:solidFill>
                  <a:srgbClr val="800000"/>
                </a:solidFill>
                <a:latin typeface="Times New Roman" pitchFamily="18" charset="0"/>
                <a:cs typeface="Times New Roman" pitchFamily="18" charset="0"/>
              </a:rPr>
              <a:t>ax</a:t>
            </a:r>
          </a:p>
          <a:p>
            <a:pPr lvl="1"/>
            <a:r>
              <a:rPr lang="en-US" sz="2000" b="1" dirty="0" smtClean="0">
                <a:solidFill>
                  <a:srgbClr val="000080"/>
                </a:solidFill>
                <a:latin typeface="Times New Roman" pitchFamily="18" charset="0"/>
                <a:cs typeface="Times New Roman" pitchFamily="18" charset="0"/>
              </a:rPr>
              <a:t>	</a:t>
            </a:r>
            <a:r>
              <a:rPr lang="en-US" sz="2000" b="1" dirty="0" smtClean="0">
                <a:solidFill>
                  <a:srgbClr val="0000FF"/>
                </a:solidFill>
                <a:latin typeface="Times New Roman" pitchFamily="18" charset="0"/>
                <a:cs typeface="Times New Roman" pitchFamily="18" charset="0"/>
              </a:rPr>
              <a:t>inc </a:t>
            </a:r>
            <a:r>
              <a:rPr lang="en-US" sz="2000" b="1" dirty="0" err="1" smtClean="0">
                <a:solidFill>
                  <a:srgbClr val="800000"/>
                </a:solidFill>
                <a:latin typeface="Times New Roman" pitchFamily="18" charset="0"/>
                <a:cs typeface="Times New Roman" pitchFamily="18" charset="0"/>
              </a:rPr>
              <a:t>ecx</a:t>
            </a:r>
            <a:endParaRPr lang="en-US" sz="2000" b="1" dirty="0" smtClean="0">
              <a:solidFill>
                <a:srgbClr val="800000"/>
              </a:solidFill>
              <a:latin typeface="Times New Roman" pitchFamily="18" charset="0"/>
              <a:cs typeface="Times New Roman" pitchFamily="18" charset="0"/>
            </a:endParaRPr>
          </a:p>
          <a:p>
            <a:pPr lvl="1"/>
            <a:r>
              <a:rPr lang="en-US" sz="2000" b="1" dirty="0" smtClean="0">
                <a:solidFill>
                  <a:srgbClr val="0000FF"/>
                </a:solidFill>
                <a:latin typeface="Times New Roman" pitchFamily="18" charset="0"/>
                <a:cs typeface="Times New Roman" pitchFamily="18" charset="0"/>
              </a:rPr>
              <a:t>	loop</a:t>
            </a:r>
            <a:r>
              <a:rPr lang="en-US" sz="2000" dirty="0" smtClean="0">
                <a:solidFill>
                  <a:srgbClr val="0000FF"/>
                </a:solidFill>
                <a:latin typeface="Times New Roman" pitchFamily="18" charset="0"/>
                <a:cs typeface="Times New Roman" pitchFamily="18" charset="0"/>
              </a:rPr>
              <a:t> </a:t>
            </a:r>
            <a:r>
              <a:rPr lang="en-US" sz="2000" b="1" dirty="0" err="1" smtClean="0">
                <a:solidFill>
                  <a:srgbClr val="000080"/>
                </a:solidFill>
                <a:latin typeface="Times New Roman" pitchFamily="18" charset="0"/>
                <a:cs typeface="Times New Roman" pitchFamily="18" charset="0"/>
              </a:rPr>
              <a:t>Ll</a:t>
            </a:r>
            <a:endParaRPr lang="en-US" sz="2000" b="1" dirty="0" smtClean="0">
              <a:solidFill>
                <a:srgbClr val="000080"/>
              </a:solidFill>
              <a:latin typeface="Times New Roman" pitchFamily="18" charset="0"/>
              <a:cs typeface="Times New Roman" pitchFamily="18" charset="0"/>
            </a:endParaRPr>
          </a:p>
          <a:p>
            <a:pPr lvl="1"/>
            <a:r>
              <a:rPr lang="en-US" sz="2000" b="1" dirty="0" smtClean="0">
                <a:latin typeface="Times New Roman" pitchFamily="18" charset="0"/>
                <a:cs typeface="Times New Roman" pitchFamily="18" charset="0"/>
              </a:rPr>
              <a:t>exit</a:t>
            </a:r>
          </a:p>
          <a:p>
            <a:pPr lvl="1"/>
            <a:r>
              <a:rPr lang="en-US" sz="2000" b="1" dirty="0" smtClean="0">
                <a:latin typeface="Times New Roman" pitchFamily="18" charset="0"/>
                <a:cs typeface="Times New Roman" pitchFamily="18" charset="0"/>
              </a:rPr>
              <a:t>main</a:t>
            </a:r>
            <a:r>
              <a:rPr lang="en-US" sz="2000" b="1" dirty="0" smtClean="0">
                <a:solidFill>
                  <a:srgbClr val="008000"/>
                </a:solidFill>
                <a:latin typeface="Times New Roman" pitchFamily="18" charset="0"/>
                <a:cs typeface="Times New Roman" pitchFamily="18" charset="0"/>
              </a:rPr>
              <a:t> </a:t>
            </a:r>
            <a:r>
              <a:rPr lang="en-US" sz="2000" b="1" dirty="0" smtClean="0">
                <a:solidFill>
                  <a:srgbClr val="800080"/>
                </a:solidFill>
                <a:latin typeface="Times New Roman" pitchFamily="18" charset="0"/>
                <a:cs typeface="Times New Roman" pitchFamily="18" charset="0"/>
              </a:rPr>
              <a:t>ENDP</a:t>
            </a:r>
          </a:p>
          <a:p>
            <a:pPr lvl="1"/>
            <a:r>
              <a:rPr lang="en-US" sz="2000" b="1" dirty="0" smtClean="0">
                <a:solidFill>
                  <a:srgbClr val="800080"/>
                </a:solidFill>
                <a:latin typeface="Times New Roman" pitchFamily="18" charset="0"/>
                <a:cs typeface="Times New Roman" pitchFamily="18" charset="0"/>
              </a:rPr>
              <a:t>END </a:t>
            </a:r>
            <a:r>
              <a:rPr lang="en-US" sz="2000" b="1" dirty="0" smtClean="0">
                <a:latin typeface="Times New Roman" pitchFamily="18" charset="0"/>
                <a:cs typeface="Times New Roman" pitchFamily="18" charset="0"/>
              </a:rPr>
              <a:t>main</a:t>
            </a:r>
          </a:p>
        </p:txBody>
      </p:sp>
      <p:sp>
        <p:nvSpPr>
          <p:cNvPr id="19" name="Cloud Callout 18"/>
          <p:cNvSpPr/>
          <p:nvPr/>
        </p:nvSpPr>
        <p:spPr>
          <a:xfrm>
            <a:off x="5004048" y="1988840"/>
            <a:ext cx="3960440" cy="2016224"/>
          </a:xfrm>
          <a:prstGeom prst="cloudCallout">
            <a:avLst>
              <a:gd name="adj1" fmla="val -62651"/>
              <a:gd name="adj2" fmla="val 56118"/>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n-GB" b="1" dirty="0" smtClean="0">
                <a:solidFill>
                  <a:schemeClr val="accent2">
                    <a:lumMod val="50000"/>
                  </a:schemeClr>
                </a:solidFill>
                <a:latin typeface="Times New Roman" pitchFamily="18" charset="0"/>
                <a:cs typeface="Times New Roman" pitchFamily="18" charset="0"/>
              </a:rPr>
              <a:t>ECX is incremented within the loop, so it never reaches zero, and the loop never stops</a:t>
            </a:r>
          </a:p>
        </p:txBody>
      </p:sp>
      <p:sp>
        <p:nvSpPr>
          <p:cNvPr id="10" name="Rounded Rectangle 9"/>
          <p:cNvSpPr/>
          <p:nvPr/>
        </p:nvSpPr>
        <p:spPr>
          <a:xfrm>
            <a:off x="2987824" y="3284984"/>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0</a:t>
            </a:r>
          </a:p>
          <a:p>
            <a:r>
              <a:rPr lang="en-US" sz="2000" b="1" dirty="0" smtClean="0">
                <a:solidFill>
                  <a:schemeClr val="tx2">
                    <a:lumMod val="50000"/>
                  </a:schemeClr>
                </a:solidFill>
                <a:latin typeface="Times New Roman" pitchFamily="18" charset="0"/>
                <a:cs typeface="Times New Roman" pitchFamily="18" charset="0"/>
              </a:rPr>
              <a:t>ECX = 5</a:t>
            </a:r>
          </a:p>
        </p:txBody>
      </p:sp>
      <p:sp>
        <p:nvSpPr>
          <p:cNvPr id="13" name="Rounded Rectangle 12"/>
          <p:cNvSpPr/>
          <p:nvPr/>
        </p:nvSpPr>
        <p:spPr>
          <a:xfrm>
            <a:off x="2555776" y="4365104"/>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1</a:t>
            </a:r>
          </a:p>
          <a:p>
            <a:r>
              <a:rPr lang="en-US" sz="2000" b="1" dirty="0" smtClean="0">
                <a:solidFill>
                  <a:schemeClr val="tx2">
                    <a:lumMod val="50000"/>
                  </a:schemeClr>
                </a:solidFill>
                <a:latin typeface="Times New Roman" pitchFamily="18" charset="0"/>
                <a:cs typeface="Times New Roman" pitchFamily="18" charset="0"/>
              </a:rPr>
              <a:t>ECX = 5</a:t>
            </a:r>
          </a:p>
        </p:txBody>
      </p:sp>
      <p:sp>
        <p:nvSpPr>
          <p:cNvPr id="14" name="Rounded Rectangle 13"/>
          <p:cNvSpPr/>
          <p:nvPr/>
        </p:nvSpPr>
        <p:spPr>
          <a:xfrm>
            <a:off x="3860304" y="4365104"/>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2</a:t>
            </a:r>
          </a:p>
          <a:p>
            <a:r>
              <a:rPr lang="en-US" sz="2000" b="1" dirty="0" smtClean="0">
                <a:solidFill>
                  <a:schemeClr val="tx2">
                    <a:lumMod val="50000"/>
                  </a:schemeClr>
                </a:solidFill>
                <a:latin typeface="Times New Roman" pitchFamily="18" charset="0"/>
                <a:cs typeface="Times New Roman" pitchFamily="18" charset="0"/>
              </a:rPr>
              <a:t>ECX = 5</a:t>
            </a:r>
          </a:p>
        </p:txBody>
      </p:sp>
      <p:sp>
        <p:nvSpPr>
          <p:cNvPr id="15" name="Rounded Rectangle 14"/>
          <p:cNvSpPr/>
          <p:nvPr/>
        </p:nvSpPr>
        <p:spPr>
          <a:xfrm>
            <a:off x="5148064" y="4365104"/>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r>
              <a:rPr lang="en-US" sz="2000" b="1" dirty="0" smtClean="0">
                <a:solidFill>
                  <a:schemeClr val="tx2">
                    <a:lumMod val="50000"/>
                  </a:schemeClr>
                </a:solidFill>
                <a:latin typeface="Times New Roman" pitchFamily="18" charset="0"/>
                <a:cs typeface="Times New Roman" pitchFamily="18" charset="0"/>
              </a:rPr>
              <a:t>AX = 3</a:t>
            </a:r>
          </a:p>
          <a:p>
            <a:r>
              <a:rPr lang="en-US" sz="2000" b="1" dirty="0" smtClean="0">
                <a:solidFill>
                  <a:schemeClr val="tx2">
                    <a:lumMod val="50000"/>
                  </a:schemeClr>
                </a:solidFill>
                <a:latin typeface="Times New Roman" pitchFamily="18" charset="0"/>
                <a:cs typeface="Times New Roman" pitchFamily="18" charset="0"/>
              </a:rPr>
              <a:t>ECX = 5</a:t>
            </a:r>
          </a:p>
        </p:txBody>
      </p:sp>
      <p:sp>
        <p:nvSpPr>
          <p:cNvPr id="16" name="Rounded Rectangle 15"/>
          <p:cNvSpPr/>
          <p:nvPr/>
        </p:nvSpPr>
        <p:spPr>
          <a:xfrm>
            <a:off x="6452592" y="4365104"/>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b="1" dirty="0" smtClean="0">
                <a:solidFill>
                  <a:schemeClr val="tx2">
                    <a:lumMod val="50000"/>
                  </a:schemeClr>
                </a:solidFill>
                <a:latin typeface="Times New Roman" pitchFamily="18" charset="0"/>
                <a:cs typeface="Times New Roman" pitchFamily="18" charset="0"/>
              </a:rPr>
              <a:t>…</a:t>
            </a:r>
          </a:p>
        </p:txBody>
      </p:sp>
      <p:sp>
        <p:nvSpPr>
          <p:cNvPr id="20" name="Rounded Rectangle 19"/>
          <p:cNvSpPr/>
          <p:nvPr/>
        </p:nvSpPr>
        <p:spPr>
          <a:xfrm>
            <a:off x="7740352" y="4365104"/>
            <a:ext cx="1215752" cy="72008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2000" b="1" dirty="0" smtClean="0">
                <a:solidFill>
                  <a:schemeClr val="tx2">
                    <a:lumMod val="50000"/>
                  </a:schemeClr>
                </a:solidFill>
                <a:latin typeface="Times New Roman" pitchFamily="18" charset="0"/>
                <a:cs typeface="Times New Roman" pitchFamily="18" charset="0"/>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500" fill="hold"/>
                                        <p:tgtEl>
                                          <p:spTgt spid="10"/>
                                        </p:tgtEl>
                                        <p:attrNameLst>
                                          <p:attrName>ppt_w</p:attrName>
                                        </p:attrNameLst>
                                      </p:cBhvr>
                                      <p:tavLst>
                                        <p:tav tm="0">
                                          <p:val>
                                            <p:fltVal val="0"/>
                                          </p:val>
                                        </p:tav>
                                        <p:tav tm="100000">
                                          <p:val>
                                            <p:strVal val="#ppt_w"/>
                                          </p:val>
                                        </p:tav>
                                      </p:tavLst>
                                    </p:anim>
                                    <p:anim calcmode="lin" valueType="num">
                                      <p:cBhvr>
                                        <p:cTn id="8" dur="500" fill="hold"/>
                                        <p:tgtEl>
                                          <p:spTgt spid="10"/>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p:cTn id="13" dur="500" fill="hold"/>
                                        <p:tgtEl>
                                          <p:spTgt spid="13"/>
                                        </p:tgtEl>
                                        <p:attrNameLst>
                                          <p:attrName>ppt_w</p:attrName>
                                        </p:attrNameLst>
                                      </p:cBhvr>
                                      <p:tavLst>
                                        <p:tav tm="0">
                                          <p:val>
                                            <p:fltVal val="0"/>
                                          </p:val>
                                        </p:tav>
                                        <p:tav tm="100000">
                                          <p:val>
                                            <p:strVal val="#ppt_w"/>
                                          </p:val>
                                        </p:tav>
                                      </p:tavLst>
                                    </p:anim>
                                    <p:anim calcmode="lin" valueType="num">
                                      <p:cBhvr>
                                        <p:cTn id="14" dur="500" fill="hold"/>
                                        <p:tgtEl>
                                          <p:spTgt spid="13"/>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p:cTn id="19" dur="500" fill="hold"/>
                                        <p:tgtEl>
                                          <p:spTgt spid="14"/>
                                        </p:tgtEl>
                                        <p:attrNameLst>
                                          <p:attrName>ppt_w</p:attrName>
                                        </p:attrNameLst>
                                      </p:cBhvr>
                                      <p:tavLst>
                                        <p:tav tm="0">
                                          <p:val>
                                            <p:fltVal val="0"/>
                                          </p:val>
                                        </p:tav>
                                        <p:tav tm="100000">
                                          <p:val>
                                            <p:strVal val="#ppt_w"/>
                                          </p:val>
                                        </p:tav>
                                      </p:tavLst>
                                    </p:anim>
                                    <p:anim calcmode="lin" valueType="num">
                                      <p:cBhvr>
                                        <p:cTn id="20" dur="500" fill="hold"/>
                                        <p:tgtEl>
                                          <p:spTgt spid="14"/>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p:cTn id="25" dur="500" fill="hold"/>
                                        <p:tgtEl>
                                          <p:spTgt spid="15"/>
                                        </p:tgtEl>
                                        <p:attrNameLst>
                                          <p:attrName>ppt_w</p:attrName>
                                        </p:attrNameLst>
                                      </p:cBhvr>
                                      <p:tavLst>
                                        <p:tav tm="0">
                                          <p:val>
                                            <p:fltVal val="0"/>
                                          </p:val>
                                        </p:tav>
                                        <p:tav tm="100000">
                                          <p:val>
                                            <p:strVal val="#ppt_w"/>
                                          </p:val>
                                        </p:tav>
                                      </p:tavLst>
                                    </p:anim>
                                    <p:anim calcmode="lin" valueType="num">
                                      <p:cBhvr>
                                        <p:cTn id="26" dur="500" fill="hold"/>
                                        <p:tgtEl>
                                          <p:spTgt spid="15"/>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p:cTn id="31" dur="500" fill="hold"/>
                                        <p:tgtEl>
                                          <p:spTgt spid="16"/>
                                        </p:tgtEl>
                                        <p:attrNameLst>
                                          <p:attrName>ppt_w</p:attrName>
                                        </p:attrNameLst>
                                      </p:cBhvr>
                                      <p:tavLst>
                                        <p:tav tm="0">
                                          <p:val>
                                            <p:fltVal val="0"/>
                                          </p:val>
                                        </p:tav>
                                        <p:tav tm="100000">
                                          <p:val>
                                            <p:strVal val="#ppt_w"/>
                                          </p:val>
                                        </p:tav>
                                      </p:tavLst>
                                    </p:anim>
                                    <p:anim calcmode="lin" valueType="num">
                                      <p:cBhvr>
                                        <p:cTn id="32" dur="500" fill="hold"/>
                                        <p:tgtEl>
                                          <p:spTgt spid="16"/>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20"/>
                                        </p:tgtEl>
                                        <p:attrNameLst>
                                          <p:attrName>style.visibility</p:attrName>
                                        </p:attrNameLst>
                                      </p:cBhvr>
                                      <p:to>
                                        <p:strVal val="visible"/>
                                      </p:to>
                                    </p:set>
                                    <p:anim calcmode="lin" valueType="num">
                                      <p:cBhvr>
                                        <p:cTn id="37" dur="500" fill="hold"/>
                                        <p:tgtEl>
                                          <p:spTgt spid="20"/>
                                        </p:tgtEl>
                                        <p:attrNameLst>
                                          <p:attrName>ppt_w</p:attrName>
                                        </p:attrNameLst>
                                      </p:cBhvr>
                                      <p:tavLst>
                                        <p:tav tm="0">
                                          <p:val>
                                            <p:fltVal val="0"/>
                                          </p:val>
                                        </p:tav>
                                        <p:tav tm="100000">
                                          <p:val>
                                            <p:strVal val="#ppt_w"/>
                                          </p:val>
                                        </p:tav>
                                      </p:tavLst>
                                    </p:anim>
                                    <p:anim calcmode="lin" valueType="num">
                                      <p:cBhvr>
                                        <p:cTn id="38" dur="5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 calcmode="lin" valueType="num">
                                      <p:cBhvr>
                                        <p:cTn id="43" dur="500" fill="hold"/>
                                        <p:tgtEl>
                                          <p:spTgt spid="19"/>
                                        </p:tgtEl>
                                        <p:attrNameLst>
                                          <p:attrName>ppt_w</p:attrName>
                                        </p:attrNameLst>
                                      </p:cBhvr>
                                      <p:tavLst>
                                        <p:tav tm="0">
                                          <p:val>
                                            <p:fltVal val="0"/>
                                          </p:val>
                                        </p:tav>
                                        <p:tav tm="100000">
                                          <p:val>
                                            <p:strVal val="#ppt_w"/>
                                          </p:val>
                                        </p:tav>
                                      </p:tavLst>
                                    </p:anim>
                                    <p:anim calcmode="lin" valueType="num">
                                      <p:cBhvr>
                                        <p:cTn id="44" dur="500" fill="hold"/>
                                        <p:tgtEl>
                                          <p:spTgt spid="1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0" grpId="0" animBg="1"/>
      <p:bldP spid="13" grpId="0" animBg="1"/>
      <p:bldP spid="14" grpId="0" animBg="1"/>
      <p:bldP spid="15" grpId="0" animBg="1"/>
      <p:bldP spid="16" grpId="0" animBg="1"/>
      <p:bldP spid="20"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LOOP Instruction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9" name="Rounded Rectangle 8"/>
          <p:cNvSpPr/>
          <p:nvPr/>
        </p:nvSpPr>
        <p:spPr>
          <a:xfrm>
            <a:off x="827584" y="1772816"/>
            <a:ext cx="7560840" cy="504056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lvl="1"/>
            <a:r>
              <a:rPr lang="en-US" sz="2000" b="1" dirty="0" smtClean="0">
                <a:solidFill>
                  <a:srgbClr val="800080"/>
                </a:solidFill>
                <a:latin typeface="Times New Roman" pitchFamily="18" charset="0"/>
                <a:cs typeface="Times New Roman" pitchFamily="18" charset="0"/>
              </a:rPr>
              <a:t>INCLUDE Irvine32.inc</a:t>
            </a:r>
          </a:p>
          <a:p>
            <a:pPr lvl="1"/>
            <a:r>
              <a:rPr lang="en-US" sz="2000" b="1" dirty="0" smtClean="0">
                <a:solidFill>
                  <a:srgbClr val="800080"/>
                </a:solidFill>
                <a:latin typeface="Times New Roman" pitchFamily="18" charset="0"/>
                <a:cs typeface="Times New Roman" pitchFamily="18" charset="0"/>
              </a:rPr>
              <a:t>.data</a:t>
            </a:r>
          </a:p>
          <a:p>
            <a:pPr lvl="1"/>
            <a:r>
              <a:rPr lang="en-US" sz="2000" b="1" dirty="0" smtClean="0">
                <a:solidFill>
                  <a:srgbClr val="800080"/>
                </a:solidFill>
                <a:latin typeface="Times New Roman" pitchFamily="18" charset="0"/>
                <a:cs typeface="Times New Roman" pitchFamily="18" charset="0"/>
              </a:rPr>
              <a:t>	</a:t>
            </a:r>
            <a:r>
              <a:rPr lang="en-US" sz="2000" b="1" dirty="0" smtClean="0">
                <a:solidFill>
                  <a:srgbClr val="000080"/>
                </a:solidFill>
                <a:latin typeface="Times New Roman" pitchFamily="18" charset="0"/>
                <a:cs typeface="Times New Roman" pitchFamily="18" charset="0"/>
              </a:rPr>
              <a:t>count DWORD ?</a:t>
            </a:r>
          </a:p>
          <a:p>
            <a:pPr lvl="1"/>
            <a:r>
              <a:rPr lang="en-US" sz="2000" b="1" dirty="0" smtClean="0">
                <a:solidFill>
                  <a:srgbClr val="800080"/>
                </a:solidFill>
                <a:latin typeface="Times New Roman" pitchFamily="18" charset="0"/>
                <a:cs typeface="Times New Roman" pitchFamily="18" charset="0"/>
              </a:rPr>
              <a:t>.code</a:t>
            </a:r>
          </a:p>
          <a:p>
            <a:pPr lvl="1"/>
            <a:r>
              <a:rPr lang="en-US" sz="2000" b="1" dirty="0" smtClean="0">
                <a:latin typeface="Times New Roman" pitchFamily="18" charset="0"/>
                <a:cs typeface="Times New Roman" pitchFamily="18" charset="0"/>
              </a:rPr>
              <a:t>main</a:t>
            </a:r>
            <a:r>
              <a:rPr lang="en-US" sz="2000" b="1" dirty="0" smtClean="0">
                <a:solidFill>
                  <a:srgbClr val="800080"/>
                </a:solidFill>
                <a:latin typeface="Times New Roman" pitchFamily="18" charset="0"/>
                <a:cs typeface="Times New Roman" pitchFamily="18" charset="0"/>
              </a:rPr>
              <a:t> PROC</a:t>
            </a:r>
          </a:p>
          <a:p>
            <a:pPr lvl="1"/>
            <a:r>
              <a:rPr lang="en-US" sz="2000" b="1" dirty="0" smtClean="0">
                <a:solidFill>
                  <a:srgbClr val="0000FF"/>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mov</a:t>
            </a:r>
            <a:r>
              <a:rPr lang="en-US" sz="2000" dirty="0" smtClean="0">
                <a:solidFill>
                  <a:srgbClr val="0000FF"/>
                </a:solidFill>
                <a:latin typeface="Times New Roman" pitchFamily="18" charset="0"/>
                <a:cs typeface="Times New Roman" pitchFamily="18" charset="0"/>
              </a:rPr>
              <a:t> </a:t>
            </a:r>
            <a:r>
              <a:rPr lang="en-US" sz="2000" b="1" dirty="0" err="1" smtClean="0">
                <a:solidFill>
                  <a:srgbClr val="800000"/>
                </a:solidFill>
                <a:latin typeface="Times New Roman" pitchFamily="18" charset="0"/>
                <a:cs typeface="Times New Roman" pitchFamily="18" charset="0"/>
              </a:rPr>
              <a:t>ecx</a:t>
            </a:r>
            <a:r>
              <a:rPr lang="en-US" sz="2000" b="1" dirty="0" smtClean="0">
                <a:solidFill>
                  <a:srgbClr val="800000"/>
                </a:solidFill>
                <a:latin typeface="Times New Roman" pitchFamily="18" charset="0"/>
                <a:cs typeface="Times New Roman" pitchFamily="18" charset="0"/>
              </a:rPr>
              <a:t>, </a:t>
            </a:r>
            <a:r>
              <a:rPr lang="en-US" sz="2000" b="1" dirty="0" smtClean="0">
                <a:solidFill>
                  <a:srgbClr val="000080"/>
                </a:solidFill>
                <a:latin typeface="Times New Roman" pitchFamily="18" charset="0"/>
                <a:cs typeface="Times New Roman" pitchFamily="18" charset="0"/>
              </a:rPr>
              <a:t>100	</a:t>
            </a:r>
            <a:r>
              <a:rPr lang="en-US" sz="2000" b="1" dirty="0" smtClean="0">
                <a:solidFill>
                  <a:srgbClr val="008000"/>
                </a:solidFill>
                <a:latin typeface="Times New Roman" pitchFamily="18" charset="0"/>
                <a:cs typeface="Times New Roman" pitchFamily="18" charset="0"/>
              </a:rPr>
              <a:t>; set loop count</a:t>
            </a:r>
          </a:p>
          <a:p>
            <a:pPr lvl="1"/>
            <a:r>
              <a:rPr lang="en-US" sz="2000" b="1" dirty="0" smtClean="0">
                <a:solidFill>
                  <a:schemeClr val="tx1"/>
                </a:solidFill>
                <a:latin typeface="Times New Roman" pitchFamily="18" charset="0"/>
                <a:cs typeface="Times New Roman" pitchFamily="18" charset="0"/>
              </a:rPr>
              <a:t>top:</a:t>
            </a:r>
          </a:p>
          <a:p>
            <a:pPr lvl="1"/>
            <a:r>
              <a:rPr lang="en-US" sz="2000" b="1" dirty="0" smtClean="0">
                <a:solidFill>
                  <a:srgbClr val="000080"/>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mov</a:t>
            </a:r>
            <a:r>
              <a:rPr lang="en-US" sz="2000" b="1" dirty="0" smtClean="0">
                <a:solidFill>
                  <a:srgbClr val="0000FF"/>
                </a:solidFill>
                <a:latin typeface="Times New Roman" pitchFamily="18" charset="0"/>
                <a:cs typeface="Times New Roman" pitchFamily="18" charset="0"/>
              </a:rPr>
              <a:t> </a:t>
            </a:r>
            <a:r>
              <a:rPr lang="en-US" sz="2000" b="1" dirty="0" smtClean="0">
                <a:solidFill>
                  <a:srgbClr val="000080"/>
                </a:solidFill>
                <a:latin typeface="Times New Roman" pitchFamily="18" charset="0"/>
                <a:cs typeface="Times New Roman" pitchFamily="18" charset="0"/>
              </a:rPr>
              <a:t>count</a:t>
            </a:r>
            <a:r>
              <a:rPr lang="en-US" sz="2000" b="1" dirty="0" smtClean="0">
                <a:solidFill>
                  <a:srgbClr val="800000"/>
                </a:solidFill>
                <a:latin typeface="Times New Roman" pitchFamily="18" charset="0"/>
                <a:cs typeface="Times New Roman" pitchFamily="18" charset="0"/>
              </a:rPr>
              <a:t>, </a:t>
            </a:r>
            <a:r>
              <a:rPr lang="en-US" sz="2000" b="1" dirty="0" err="1" smtClean="0">
                <a:solidFill>
                  <a:srgbClr val="800000"/>
                </a:solidFill>
                <a:latin typeface="Times New Roman" pitchFamily="18" charset="0"/>
                <a:cs typeface="Times New Roman" pitchFamily="18" charset="0"/>
              </a:rPr>
              <a:t>ecx</a:t>
            </a:r>
            <a:r>
              <a:rPr lang="en-US" sz="2000" b="1" dirty="0" smtClean="0">
                <a:solidFill>
                  <a:srgbClr val="800000"/>
                </a:solidFill>
                <a:latin typeface="Times New Roman" pitchFamily="18" charset="0"/>
                <a:cs typeface="Times New Roman" pitchFamily="18" charset="0"/>
              </a:rPr>
              <a:t>	</a:t>
            </a:r>
            <a:r>
              <a:rPr lang="en-US" sz="2000" b="1" dirty="0" smtClean="0">
                <a:solidFill>
                  <a:srgbClr val="008000"/>
                </a:solidFill>
                <a:latin typeface="Times New Roman" pitchFamily="18" charset="0"/>
                <a:cs typeface="Times New Roman" pitchFamily="18" charset="0"/>
              </a:rPr>
              <a:t>; save the count</a:t>
            </a:r>
          </a:p>
          <a:p>
            <a:pPr lvl="1"/>
            <a:r>
              <a:rPr lang="en-US" sz="2000" b="1" dirty="0" smtClean="0">
                <a:solidFill>
                  <a:srgbClr val="008000"/>
                </a:solidFill>
                <a:latin typeface="Times New Roman" pitchFamily="18" charset="0"/>
                <a:cs typeface="Times New Roman" pitchFamily="18" charset="0"/>
              </a:rPr>
              <a:t>	; modify ECX after saving its value</a:t>
            </a:r>
          </a:p>
          <a:p>
            <a:pPr lvl="1"/>
            <a:r>
              <a:rPr lang="en-US" sz="2000" b="1" dirty="0" smtClean="0">
                <a:solidFill>
                  <a:srgbClr val="000080"/>
                </a:solidFill>
                <a:latin typeface="Times New Roman" pitchFamily="18" charset="0"/>
                <a:cs typeface="Times New Roman" pitchFamily="18" charset="0"/>
              </a:rPr>
              <a:t>	</a:t>
            </a:r>
            <a:r>
              <a:rPr lang="en-US" sz="2000" b="1" dirty="0" err="1" smtClean="0">
                <a:solidFill>
                  <a:srgbClr val="0000FF"/>
                </a:solidFill>
                <a:latin typeface="Times New Roman" pitchFamily="18" charset="0"/>
                <a:cs typeface="Times New Roman" pitchFamily="18" charset="0"/>
              </a:rPr>
              <a:t>mov</a:t>
            </a:r>
            <a:r>
              <a:rPr lang="en-US" sz="2000" b="1" dirty="0" smtClean="0">
                <a:solidFill>
                  <a:srgbClr val="0000FF"/>
                </a:solidFill>
                <a:latin typeface="Times New Roman" pitchFamily="18" charset="0"/>
                <a:cs typeface="Times New Roman" pitchFamily="18" charset="0"/>
              </a:rPr>
              <a:t> </a:t>
            </a:r>
            <a:r>
              <a:rPr lang="en-US" sz="2000" b="1" dirty="0" err="1" smtClean="0">
                <a:solidFill>
                  <a:srgbClr val="800000"/>
                </a:solidFill>
                <a:latin typeface="Times New Roman" pitchFamily="18" charset="0"/>
                <a:cs typeface="Times New Roman" pitchFamily="18" charset="0"/>
              </a:rPr>
              <a:t>ecx</a:t>
            </a:r>
            <a:r>
              <a:rPr lang="en-US" sz="2000" b="1" dirty="0" smtClean="0">
                <a:solidFill>
                  <a:srgbClr val="800000"/>
                </a:solidFill>
                <a:latin typeface="Times New Roman" pitchFamily="18" charset="0"/>
                <a:cs typeface="Times New Roman" pitchFamily="18" charset="0"/>
              </a:rPr>
              <a:t>, </a:t>
            </a:r>
            <a:r>
              <a:rPr lang="en-US" sz="2000" b="1" dirty="0" smtClean="0">
                <a:solidFill>
                  <a:srgbClr val="000080"/>
                </a:solidFill>
                <a:latin typeface="Times New Roman" pitchFamily="18" charset="0"/>
                <a:cs typeface="Times New Roman" pitchFamily="18" charset="0"/>
              </a:rPr>
              <a:t>count</a:t>
            </a:r>
            <a:r>
              <a:rPr lang="en-US" sz="2000" b="1" dirty="0" smtClean="0">
                <a:solidFill>
                  <a:srgbClr val="800000"/>
                </a:solidFill>
                <a:latin typeface="Times New Roman" pitchFamily="18" charset="0"/>
                <a:cs typeface="Times New Roman" pitchFamily="18" charset="0"/>
              </a:rPr>
              <a:t>	</a:t>
            </a:r>
            <a:r>
              <a:rPr lang="en-US" sz="2000" b="1" dirty="0" smtClean="0">
                <a:solidFill>
                  <a:srgbClr val="008000"/>
                </a:solidFill>
                <a:latin typeface="Times New Roman" pitchFamily="18" charset="0"/>
                <a:cs typeface="Times New Roman" pitchFamily="18" charset="0"/>
              </a:rPr>
              <a:t>; restore loop count</a:t>
            </a:r>
          </a:p>
          <a:p>
            <a:pPr lvl="1"/>
            <a:r>
              <a:rPr lang="en-US" sz="2000" b="1" dirty="0" smtClean="0">
                <a:solidFill>
                  <a:srgbClr val="0000FF"/>
                </a:solidFill>
                <a:latin typeface="Times New Roman" pitchFamily="18" charset="0"/>
                <a:cs typeface="Times New Roman" pitchFamily="18" charset="0"/>
              </a:rPr>
              <a:t>	loop</a:t>
            </a:r>
            <a:r>
              <a:rPr lang="en-US" sz="2000" dirty="0" smtClean="0">
                <a:solidFill>
                  <a:srgbClr val="0000FF"/>
                </a:solidFill>
                <a:latin typeface="Times New Roman" pitchFamily="18" charset="0"/>
                <a:cs typeface="Times New Roman" pitchFamily="18" charset="0"/>
              </a:rPr>
              <a:t> </a:t>
            </a:r>
            <a:r>
              <a:rPr lang="en-US" sz="2000" b="1" dirty="0" smtClean="0">
                <a:solidFill>
                  <a:srgbClr val="000080"/>
                </a:solidFill>
                <a:latin typeface="Times New Roman" pitchFamily="18" charset="0"/>
                <a:cs typeface="Times New Roman" pitchFamily="18" charset="0"/>
              </a:rPr>
              <a:t>top</a:t>
            </a:r>
          </a:p>
          <a:p>
            <a:pPr lvl="1"/>
            <a:r>
              <a:rPr lang="en-US" sz="2000" b="1" dirty="0" smtClean="0">
                <a:latin typeface="Times New Roman" pitchFamily="18" charset="0"/>
                <a:cs typeface="Times New Roman" pitchFamily="18" charset="0"/>
              </a:rPr>
              <a:t>exit</a:t>
            </a:r>
          </a:p>
          <a:p>
            <a:pPr lvl="1"/>
            <a:r>
              <a:rPr lang="en-US" sz="2000" b="1" dirty="0" smtClean="0">
                <a:latin typeface="Times New Roman" pitchFamily="18" charset="0"/>
                <a:cs typeface="Times New Roman" pitchFamily="18" charset="0"/>
              </a:rPr>
              <a:t>main</a:t>
            </a:r>
            <a:r>
              <a:rPr lang="en-US" sz="2000" b="1" dirty="0" smtClean="0">
                <a:solidFill>
                  <a:srgbClr val="008000"/>
                </a:solidFill>
                <a:latin typeface="Times New Roman" pitchFamily="18" charset="0"/>
                <a:cs typeface="Times New Roman" pitchFamily="18" charset="0"/>
              </a:rPr>
              <a:t> </a:t>
            </a:r>
            <a:r>
              <a:rPr lang="en-US" sz="2000" b="1" dirty="0" smtClean="0">
                <a:solidFill>
                  <a:srgbClr val="800080"/>
                </a:solidFill>
                <a:latin typeface="Times New Roman" pitchFamily="18" charset="0"/>
                <a:cs typeface="Times New Roman" pitchFamily="18" charset="0"/>
              </a:rPr>
              <a:t>ENDP</a:t>
            </a:r>
          </a:p>
          <a:p>
            <a:pPr lvl="1"/>
            <a:r>
              <a:rPr lang="en-US" sz="2000" b="1" dirty="0" smtClean="0">
                <a:solidFill>
                  <a:srgbClr val="800080"/>
                </a:solidFill>
                <a:latin typeface="Times New Roman" pitchFamily="18" charset="0"/>
                <a:cs typeface="Times New Roman" pitchFamily="18" charset="0"/>
              </a:rPr>
              <a:t>END </a:t>
            </a:r>
            <a:r>
              <a:rPr lang="en-US" sz="2000" b="1" dirty="0" smtClean="0">
                <a:latin typeface="Times New Roman" pitchFamily="18" charset="0"/>
                <a:cs typeface="Times New Roman" pitchFamily="18" charset="0"/>
              </a:rPr>
              <a:t>main</a:t>
            </a:r>
          </a:p>
        </p:txBody>
      </p:sp>
      <p:sp>
        <p:nvSpPr>
          <p:cNvPr id="19" name="Cloud Callout 18"/>
          <p:cNvSpPr/>
          <p:nvPr/>
        </p:nvSpPr>
        <p:spPr>
          <a:xfrm>
            <a:off x="4211960" y="1484784"/>
            <a:ext cx="4896544" cy="2016224"/>
          </a:xfrm>
          <a:prstGeom prst="cloudCallout">
            <a:avLst>
              <a:gd name="adj1" fmla="val -12940"/>
              <a:gd name="adj2" fmla="val 98276"/>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6"/>
          </a:lnRef>
          <a:fillRef idx="2">
            <a:schemeClr val="accent6"/>
          </a:fillRef>
          <a:effectRef idx="1">
            <a:schemeClr val="accent6"/>
          </a:effectRef>
          <a:fontRef idx="minor">
            <a:schemeClr val="dk1"/>
          </a:fontRef>
        </p:style>
        <p:txBody>
          <a:bodyPr rtlCol="0" anchor="ctr"/>
          <a:lstStyle/>
          <a:p>
            <a:pPr algn="ctr"/>
            <a:r>
              <a:rPr lang="en-GB" b="1" dirty="0" smtClean="0">
                <a:solidFill>
                  <a:schemeClr val="accent2">
                    <a:lumMod val="50000"/>
                  </a:schemeClr>
                </a:solidFill>
                <a:latin typeface="Times New Roman" pitchFamily="18" charset="0"/>
                <a:cs typeface="Times New Roman" pitchFamily="18" charset="0"/>
              </a:rPr>
              <a:t>If you need to modify ECX inside a loop, you can save it in a variable at the beginning of the loop and restore it just before the LOOP instruction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9">
                                            <p:txEl>
                                              <p:pRg st="2" end="2"/>
                                            </p:txEl>
                                          </p:spTgt>
                                        </p:tgtEl>
                                        <p:attrNameLst>
                                          <p:attrName>style.visibility</p:attrName>
                                        </p:attrNameLst>
                                      </p:cBhvr>
                                      <p:to>
                                        <p:strVal val="visible"/>
                                      </p:to>
                                    </p:set>
                                    <p:anim calcmode="lin" valueType="num">
                                      <p:cBhvr>
                                        <p:cTn id="13" dur="500" fill="hold"/>
                                        <p:tgtEl>
                                          <p:spTgt spid="9">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9">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9">
                                            <p:txEl>
                                              <p:pRg st="7" end="7"/>
                                            </p:txEl>
                                          </p:spTgt>
                                        </p:tgtEl>
                                        <p:attrNameLst>
                                          <p:attrName>style.visibility</p:attrName>
                                        </p:attrNameLst>
                                      </p:cBhvr>
                                      <p:to>
                                        <p:strVal val="visible"/>
                                      </p:to>
                                    </p:set>
                                    <p:anim calcmode="lin" valueType="num">
                                      <p:cBhvr>
                                        <p:cTn id="19" dur="500" fill="hold"/>
                                        <p:tgtEl>
                                          <p:spTgt spid="9">
                                            <p:txEl>
                                              <p:pRg st="7" end="7"/>
                                            </p:txEl>
                                          </p:spTgt>
                                        </p:tgtEl>
                                        <p:attrNameLst>
                                          <p:attrName>ppt_w</p:attrName>
                                        </p:attrNameLst>
                                      </p:cBhvr>
                                      <p:tavLst>
                                        <p:tav tm="0">
                                          <p:val>
                                            <p:fltVal val="0"/>
                                          </p:val>
                                        </p:tav>
                                        <p:tav tm="100000">
                                          <p:val>
                                            <p:strVal val="#ppt_w"/>
                                          </p:val>
                                        </p:tav>
                                      </p:tavLst>
                                    </p:anim>
                                    <p:anim calcmode="lin" valueType="num">
                                      <p:cBhvr>
                                        <p:cTn id="20" dur="500" fill="hold"/>
                                        <p:tgtEl>
                                          <p:spTgt spid="9">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9">
                                            <p:txEl>
                                              <p:pRg st="8" end="8"/>
                                            </p:txEl>
                                          </p:spTgt>
                                        </p:tgtEl>
                                        <p:attrNameLst>
                                          <p:attrName>style.visibility</p:attrName>
                                        </p:attrNameLst>
                                      </p:cBhvr>
                                      <p:to>
                                        <p:strVal val="visible"/>
                                      </p:to>
                                    </p:set>
                                    <p:anim calcmode="lin" valueType="num">
                                      <p:cBhvr>
                                        <p:cTn id="25" dur="500" fill="hold"/>
                                        <p:tgtEl>
                                          <p:spTgt spid="9">
                                            <p:txEl>
                                              <p:pRg st="8" end="8"/>
                                            </p:txEl>
                                          </p:spTgt>
                                        </p:tgtEl>
                                        <p:attrNameLst>
                                          <p:attrName>ppt_w</p:attrName>
                                        </p:attrNameLst>
                                      </p:cBhvr>
                                      <p:tavLst>
                                        <p:tav tm="0">
                                          <p:val>
                                            <p:fltVal val="0"/>
                                          </p:val>
                                        </p:tav>
                                        <p:tav tm="100000">
                                          <p:val>
                                            <p:strVal val="#ppt_w"/>
                                          </p:val>
                                        </p:tav>
                                      </p:tavLst>
                                    </p:anim>
                                    <p:anim calcmode="lin" valueType="num">
                                      <p:cBhvr>
                                        <p:cTn id="26" dur="500" fill="hold"/>
                                        <p:tgtEl>
                                          <p:spTgt spid="9">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9">
                                            <p:txEl>
                                              <p:pRg st="9" end="9"/>
                                            </p:txEl>
                                          </p:spTgt>
                                        </p:tgtEl>
                                        <p:attrNameLst>
                                          <p:attrName>style.visibility</p:attrName>
                                        </p:attrNameLst>
                                      </p:cBhvr>
                                      <p:to>
                                        <p:strVal val="visible"/>
                                      </p:to>
                                    </p:set>
                                    <p:anim calcmode="lin" valueType="num">
                                      <p:cBhvr>
                                        <p:cTn id="31" dur="500" fill="hold"/>
                                        <p:tgtEl>
                                          <p:spTgt spid="9">
                                            <p:txEl>
                                              <p:pRg st="9" end="9"/>
                                            </p:txEl>
                                          </p:spTgt>
                                        </p:tgtEl>
                                        <p:attrNameLst>
                                          <p:attrName>ppt_w</p:attrName>
                                        </p:attrNameLst>
                                      </p:cBhvr>
                                      <p:tavLst>
                                        <p:tav tm="0">
                                          <p:val>
                                            <p:fltVal val="0"/>
                                          </p:val>
                                        </p:tav>
                                        <p:tav tm="100000">
                                          <p:val>
                                            <p:strVal val="#ppt_w"/>
                                          </p:val>
                                        </p:tav>
                                      </p:tavLst>
                                    </p:anim>
                                    <p:anim calcmode="lin" valueType="num">
                                      <p:cBhvr>
                                        <p:cTn id="32" dur="500" fill="hold"/>
                                        <p:tgtEl>
                                          <p:spTgt spid="9">
                                            <p:txEl>
                                              <p:pRg st="9" end="9"/>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US"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Exercise (4)</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fontScale="85000" lnSpcReduction="20000"/>
          </a:bodyPr>
          <a:lstStyle/>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Write Assembly code having nested loops (a loop inside another loop), where the outer loop executes 100 times, and the inner loop executes 20 times.</a:t>
            </a:r>
          </a:p>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For example, in C++ language the above is implemented as follows:</a:t>
            </a:r>
          </a:p>
          <a:p>
            <a:pPr marL="1257300" lvl="3" indent="-342900" algn="just">
              <a:spcBef>
                <a:spcPct val="20000"/>
              </a:spcBef>
              <a:defRPr/>
            </a:pPr>
            <a:r>
              <a:rPr lang="en-GB" sz="2800" dirty="0" smtClean="0">
                <a:solidFill>
                  <a:schemeClr val="accent2">
                    <a:lumMod val="50000"/>
                  </a:schemeClr>
                </a:solidFill>
                <a:latin typeface="Times New Roman" pitchFamily="18" charset="0"/>
                <a:cs typeface="Times New Roman" pitchFamily="18" charset="0"/>
              </a:rPr>
              <a:t>	for (</a:t>
            </a:r>
            <a:r>
              <a:rPr lang="en-GB" sz="2800" dirty="0" err="1" smtClean="0">
                <a:solidFill>
                  <a:schemeClr val="accent2">
                    <a:lumMod val="50000"/>
                  </a:schemeClr>
                </a:solidFill>
                <a:latin typeface="Times New Roman" pitchFamily="18" charset="0"/>
                <a:cs typeface="Times New Roman" pitchFamily="18" charset="0"/>
              </a:rPr>
              <a:t>int</a:t>
            </a:r>
            <a:r>
              <a:rPr lang="en-GB" sz="2800" dirty="0" smtClean="0">
                <a:solidFill>
                  <a:schemeClr val="accent2">
                    <a:lumMod val="50000"/>
                  </a:schemeClr>
                </a:solidFill>
                <a:latin typeface="Times New Roman" pitchFamily="18" charset="0"/>
                <a:cs typeface="Times New Roman" pitchFamily="18" charset="0"/>
              </a:rPr>
              <a:t> </a:t>
            </a:r>
            <a:r>
              <a:rPr lang="en-GB" sz="2800" dirty="0" err="1" smtClean="0">
                <a:solidFill>
                  <a:schemeClr val="accent2">
                    <a:lumMod val="50000"/>
                  </a:schemeClr>
                </a:solidFill>
                <a:latin typeface="Times New Roman" pitchFamily="18" charset="0"/>
                <a:cs typeface="Times New Roman" pitchFamily="18" charset="0"/>
              </a:rPr>
              <a:t>i</a:t>
            </a:r>
            <a:r>
              <a:rPr lang="en-GB" sz="2800" dirty="0" smtClean="0">
                <a:solidFill>
                  <a:schemeClr val="accent2">
                    <a:lumMod val="50000"/>
                  </a:schemeClr>
                </a:solidFill>
                <a:latin typeface="Times New Roman" pitchFamily="18" charset="0"/>
                <a:cs typeface="Times New Roman" pitchFamily="18" charset="0"/>
              </a:rPr>
              <a:t> = 0; </a:t>
            </a:r>
            <a:r>
              <a:rPr lang="en-GB" sz="2800" dirty="0" err="1" smtClean="0">
                <a:solidFill>
                  <a:schemeClr val="accent2">
                    <a:lumMod val="50000"/>
                  </a:schemeClr>
                </a:solidFill>
                <a:latin typeface="Times New Roman" pitchFamily="18" charset="0"/>
                <a:cs typeface="Times New Roman" pitchFamily="18" charset="0"/>
              </a:rPr>
              <a:t>i</a:t>
            </a:r>
            <a:r>
              <a:rPr lang="en-GB" sz="2800" dirty="0" smtClean="0">
                <a:solidFill>
                  <a:schemeClr val="accent2">
                    <a:lumMod val="50000"/>
                  </a:schemeClr>
                </a:solidFill>
                <a:latin typeface="Times New Roman" pitchFamily="18" charset="0"/>
                <a:cs typeface="Times New Roman" pitchFamily="18" charset="0"/>
              </a:rPr>
              <a:t> &lt; 100; </a:t>
            </a:r>
            <a:r>
              <a:rPr lang="en-GB" sz="2800" dirty="0" err="1" smtClean="0">
                <a:solidFill>
                  <a:schemeClr val="accent2">
                    <a:lumMod val="50000"/>
                  </a:schemeClr>
                </a:solidFill>
                <a:latin typeface="Times New Roman" pitchFamily="18" charset="0"/>
                <a:cs typeface="Times New Roman" pitchFamily="18" charset="0"/>
              </a:rPr>
              <a:t>i</a:t>
            </a:r>
            <a:r>
              <a:rPr lang="en-GB" sz="2800" dirty="0" smtClean="0">
                <a:solidFill>
                  <a:schemeClr val="accent2">
                    <a:lumMod val="50000"/>
                  </a:schemeClr>
                </a:solidFill>
                <a:latin typeface="Times New Roman" pitchFamily="18" charset="0"/>
                <a:cs typeface="Times New Roman" pitchFamily="18" charset="0"/>
              </a:rPr>
              <a:t>++)</a:t>
            </a:r>
          </a:p>
          <a:p>
            <a:pPr marL="1257300" lvl="3" indent="-342900" algn="just">
              <a:spcBef>
                <a:spcPct val="20000"/>
              </a:spcBef>
              <a:defRPr/>
            </a:pPr>
            <a:r>
              <a:rPr lang="en-GB" sz="2800" dirty="0" smtClean="0">
                <a:solidFill>
                  <a:schemeClr val="accent2">
                    <a:lumMod val="50000"/>
                  </a:schemeClr>
                </a:solidFill>
                <a:latin typeface="Times New Roman" pitchFamily="18" charset="0"/>
                <a:cs typeface="Times New Roman" pitchFamily="18" charset="0"/>
              </a:rPr>
              <a:t>	{</a:t>
            </a:r>
          </a:p>
          <a:p>
            <a:pPr marL="1257300" lvl="3" indent="-342900" algn="just">
              <a:spcBef>
                <a:spcPct val="20000"/>
              </a:spcBef>
              <a:defRPr/>
            </a:pPr>
            <a:r>
              <a:rPr lang="en-GB" sz="2800" dirty="0" smtClean="0">
                <a:solidFill>
                  <a:schemeClr val="accent2">
                    <a:lumMod val="50000"/>
                  </a:schemeClr>
                </a:solidFill>
                <a:latin typeface="Times New Roman" pitchFamily="18" charset="0"/>
                <a:cs typeface="Times New Roman" pitchFamily="18" charset="0"/>
              </a:rPr>
              <a:t>		// Inside the outer loop</a:t>
            </a:r>
          </a:p>
          <a:p>
            <a:pPr marL="1257300" lvl="3" indent="-342900" algn="just">
              <a:spcBef>
                <a:spcPct val="20000"/>
              </a:spcBef>
              <a:defRPr/>
            </a:pPr>
            <a:r>
              <a:rPr lang="en-GB" sz="2800" dirty="0" smtClean="0">
                <a:solidFill>
                  <a:schemeClr val="accent2">
                    <a:lumMod val="50000"/>
                  </a:schemeClr>
                </a:solidFill>
                <a:latin typeface="Times New Roman" pitchFamily="18" charset="0"/>
                <a:cs typeface="Times New Roman" pitchFamily="18" charset="0"/>
              </a:rPr>
              <a:t>		for (</a:t>
            </a:r>
            <a:r>
              <a:rPr lang="en-GB" sz="2800" dirty="0" err="1" smtClean="0">
                <a:solidFill>
                  <a:schemeClr val="accent2">
                    <a:lumMod val="50000"/>
                  </a:schemeClr>
                </a:solidFill>
                <a:latin typeface="Times New Roman" pitchFamily="18" charset="0"/>
                <a:cs typeface="Times New Roman" pitchFamily="18" charset="0"/>
              </a:rPr>
              <a:t>int</a:t>
            </a:r>
            <a:r>
              <a:rPr lang="en-GB" sz="2800" dirty="0" smtClean="0">
                <a:solidFill>
                  <a:schemeClr val="accent2">
                    <a:lumMod val="50000"/>
                  </a:schemeClr>
                </a:solidFill>
                <a:latin typeface="Times New Roman" pitchFamily="18" charset="0"/>
                <a:cs typeface="Times New Roman" pitchFamily="18" charset="0"/>
              </a:rPr>
              <a:t> j = 0; j &lt; 20; j++)</a:t>
            </a:r>
          </a:p>
          <a:p>
            <a:pPr marL="1257300" lvl="3" indent="-342900" algn="just">
              <a:spcBef>
                <a:spcPct val="20000"/>
              </a:spcBef>
              <a:defRPr/>
            </a:pPr>
            <a:r>
              <a:rPr lang="en-GB" sz="2800" dirty="0" smtClean="0">
                <a:solidFill>
                  <a:schemeClr val="accent2">
                    <a:lumMod val="50000"/>
                  </a:schemeClr>
                </a:solidFill>
                <a:latin typeface="Times New Roman" pitchFamily="18" charset="0"/>
                <a:cs typeface="Times New Roman" pitchFamily="18" charset="0"/>
              </a:rPr>
              <a:t>		{</a:t>
            </a:r>
          </a:p>
          <a:p>
            <a:pPr marL="1257300" lvl="3" indent="-342900" algn="just">
              <a:spcBef>
                <a:spcPct val="20000"/>
              </a:spcBef>
              <a:defRPr/>
            </a:pPr>
            <a:r>
              <a:rPr lang="en-GB" sz="2800" dirty="0" smtClean="0">
                <a:solidFill>
                  <a:schemeClr val="accent2">
                    <a:lumMod val="50000"/>
                  </a:schemeClr>
                </a:solidFill>
                <a:latin typeface="Times New Roman" pitchFamily="18" charset="0"/>
                <a:cs typeface="Times New Roman" pitchFamily="18" charset="0"/>
              </a:rPr>
              <a:t>			// Inside the inner loop</a:t>
            </a:r>
          </a:p>
          <a:p>
            <a:pPr marL="1257300" lvl="3" indent="-342900" algn="just">
              <a:spcBef>
                <a:spcPct val="20000"/>
              </a:spcBef>
              <a:defRPr/>
            </a:pPr>
            <a:r>
              <a:rPr lang="en-GB" sz="2800" dirty="0" smtClean="0">
                <a:solidFill>
                  <a:schemeClr val="accent2">
                    <a:lumMod val="50000"/>
                  </a:schemeClr>
                </a:solidFill>
                <a:latin typeface="Times New Roman" pitchFamily="18" charset="0"/>
                <a:cs typeface="Times New Roman" pitchFamily="18" charset="0"/>
              </a:rPr>
              <a:t>		}</a:t>
            </a:r>
          </a:p>
          <a:p>
            <a:pPr marL="1257300" lvl="3" indent="-342900" algn="just">
              <a:spcBef>
                <a:spcPct val="20000"/>
              </a:spcBef>
              <a:defRPr/>
            </a:pPr>
            <a:r>
              <a:rPr lang="en-GB" sz="2800" dirty="0" smtClean="0">
                <a:solidFill>
                  <a:schemeClr val="accent2">
                    <a:lumMod val="50000"/>
                  </a:schemeClr>
                </a:solidFill>
                <a:latin typeface="Times New Roman" pitchFamily="18" charset="0"/>
                <a:cs typeface="Times New Roman" pitchFamily="18" charset="0"/>
              </a:rPr>
              <a:t>	}</a:t>
            </a:r>
          </a:p>
        </p:txBody>
      </p:sp>
    </p:spTree>
  </p:cSld>
  <p:clrMapOvr>
    <a:masterClrMapping/>
  </p:clrMapOvr>
  <p:transition advClick="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fontScale="92500"/>
          </a:bodyPr>
          <a:lstStyle/>
          <a:p>
            <a:pPr lvl="0" algn="ctr">
              <a:spcBef>
                <a:spcPct val="0"/>
              </a:spcBef>
              <a:defRPr/>
            </a:pPr>
            <a:r>
              <a:rPr lang="en-US"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Data-Related Operators and Directives</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Wingdings" pitchFamily="2" charset="2"/>
              <a:buChar char="Ø"/>
              <a:defRPr/>
            </a:pPr>
            <a:r>
              <a:rPr lang="en-US" sz="3200" dirty="0" smtClean="0">
                <a:solidFill>
                  <a:schemeClr val="accent2">
                    <a:lumMod val="50000"/>
                  </a:schemeClr>
                </a:solidFill>
                <a:latin typeface="Times New Roman" pitchFamily="18" charset="0"/>
                <a:cs typeface="Times New Roman" pitchFamily="18" charset="0"/>
              </a:rPr>
              <a:t>You can use a number of MASM directives to get information about the addresses and size characteristics of data:</a:t>
            </a:r>
          </a:p>
          <a:p>
            <a:pPr marL="800100" lvl="2" indent="-342900" algn="just">
              <a:spcBef>
                <a:spcPct val="20000"/>
              </a:spcBef>
              <a:buFont typeface="Arial" pitchFamily="34" charset="0"/>
              <a:buChar char="•"/>
              <a:defRPr/>
            </a:pPr>
            <a:r>
              <a:rPr lang="en-US" sz="3200" dirty="0" smtClean="0">
                <a:solidFill>
                  <a:schemeClr val="accent2">
                    <a:lumMod val="50000"/>
                  </a:schemeClr>
                </a:solidFill>
                <a:latin typeface="Times New Roman" pitchFamily="18" charset="0"/>
                <a:cs typeface="Times New Roman" pitchFamily="18" charset="0"/>
              </a:rPr>
              <a:t>OFFSET</a:t>
            </a:r>
          </a:p>
          <a:p>
            <a:pPr marL="800100" lvl="2" indent="-342900" algn="just">
              <a:spcBef>
                <a:spcPct val="20000"/>
              </a:spcBef>
              <a:buFont typeface="Arial" pitchFamily="34" charset="0"/>
              <a:buChar char="•"/>
              <a:defRPr/>
            </a:pPr>
            <a:r>
              <a:rPr lang="en-US" sz="3200" dirty="0" smtClean="0">
                <a:solidFill>
                  <a:schemeClr val="accent2">
                    <a:lumMod val="50000"/>
                  </a:schemeClr>
                </a:solidFill>
                <a:latin typeface="Times New Roman" pitchFamily="18" charset="0"/>
                <a:cs typeface="Times New Roman" pitchFamily="18" charset="0"/>
              </a:rPr>
              <a:t>PTR</a:t>
            </a:r>
          </a:p>
          <a:p>
            <a:pPr marL="800100" lvl="2" indent="-342900" algn="just">
              <a:spcBef>
                <a:spcPct val="20000"/>
              </a:spcBef>
              <a:buFont typeface="Arial" pitchFamily="34" charset="0"/>
              <a:buChar char="•"/>
              <a:defRPr/>
            </a:pPr>
            <a:r>
              <a:rPr lang="en-US" sz="3200" dirty="0" smtClean="0">
                <a:solidFill>
                  <a:schemeClr val="accent2">
                    <a:lumMod val="50000"/>
                  </a:schemeClr>
                </a:solidFill>
                <a:latin typeface="Times New Roman" pitchFamily="18" charset="0"/>
                <a:cs typeface="Times New Roman" pitchFamily="18" charset="0"/>
              </a:rPr>
              <a:t>TYPE</a:t>
            </a:r>
          </a:p>
          <a:p>
            <a:pPr marL="800100" lvl="2" indent="-342900" algn="just">
              <a:spcBef>
                <a:spcPct val="20000"/>
              </a:spcBef>
              <a:buFont typeface="Arial" pitchFamily="34" charset="0"/>
              <a:buChar char="•"/>
              <a:defRPr/>
            </a:pPr>
            <a:r>
              <a:rPr lang="en-US" sz="3200" dirty="0" err="1" smtClean="0">
                <a:solidFill>
                  <a:schemeClr val="accent2">
                    <a:lumMod val="50000"/>
                  </a:schemeClr>
                </a:solidFill>
                <a:latin typeface="Times New Roman" pitchFamily="18" charset="0"/>
                <a:cs typeface="Times New Roman" pitchFamily="18" charset="0"/>
              </a:rPr>
              <a:t>LengthOf</a:t>
            </a:r>
            <a:endParaRPr lang="en-US" sz="3200" dirty="0" smtClean="0">
              <a:solidFill>
                <a:schemeClr val="accent2">
                  <a:lumMod val="50000"/>
                </a:schemeClr>
              </a:solidFill>
              <a:latin typeface="Times New Roman" pitchFamily="18" charset="0"/>
              <a:cs typeface="Times New Roman" pitchFamily="18" charset="0"/>
            </a:endParaRPr>
          </a:p>
          <a:p>
            <a:pPr marL="800100" lvl="2" indent="-342900" algn="just">
              <a:spcBef>
                <a:spcPct val="20000"/>
              </a:spcBef>
              <a:buFont typeface="Arial" pitchFamily="34" charset="0"/>
              <a:buChar char="•"/>
              <a:defRPr/>
            </a:pPr>
            <a:r>
              <a:rPr lang="en-US" sz="3200" dirty="0" err="1" smtClean="0">
                <a:solidFill>
                  <a:schemeClr val="accent2">
                    <a:lumMod val="50000"/>
                  </a:schemeClr>
                </a:solidFill>
                <a:latin typeface="Times New Roman" pitchFamily="18" charset="0"/>
                <a:cs typeface="Times New Roman" pitchFamily="18" charset="0"/>
              </a:rPr>
              <a:t>SizeOf</a:t>
            </a:r>
            <a:endParaRPr lang="en-GB" sz="3200" dirty="0" smtClean="0">
              <a:solidFill>
                <a:schemeClr val="accent2">
                  <a:lumMod val="50000"/>
                </a:schemeClr>
              </a:solidFill>
              <a:latin typeface="Times New Roman" pitchFamily="18" charset="0"/>
              <a:cs typeface="Times New Roman" pitchFamily="18" charset="0"/>
            </a:endParaRPr>
          </a:p>
        </p:txBody>
      </p:sp>
    </p:spTree>
  </p:cSld>
  <p:clrMapOvr>
    <a:masterClrMapping/>
  </p:clrMapOvr>
  <p:transition advClick="0"/>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US"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Exercise (4)</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9" name="Rounded Rectangle 8"/>
          <p:cNvSpPr/>
          <p:nvPr/>
        </p:nvSpPr>
        <p:spPr>
          <a:xfrm>
            <a:off x="971600" y="1772816"/>
            <a:ext cx="7128792" cy="504056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lvl="1"/>
            <a:r>
              <a:rPr lang="en-US" b="1" dirty="0" smtClean="0">
                <a:solidFill>
                  <a:srgbClr val="800080"/>
                </a:solidFill>
                <a:latin typeface="Times New Roman" pitchFamily="18" charset="0"/>
                <a:cs typeface="Times New Roman" pitchFamily="18" charset="0"/>
              </a:rPr>
              <a:t>INCLUDE Irvine32.inc</a:t>
            </a:r>
          </a:p>
          <a:p>
            <a:pPr lvl="1"/>
            <a:r>
              <a:rPr lang="en-US" b="1" dirty="0" smtClean="0">
                <a:solidFill>
                  <a:srgbClr val="800080"/>
                </a:solidFill>
                <a:latin typeface="Times New Roman" pitchFamily="18" charset="0"/>
                <a:cs typeface="Times New Roman" pitchFamily="18" charset="0"/>
              </a:rPr>
              <a:t>.data</a:t>
            </a:r>
          </a:p>
          <a:p>
            <a:pPr lvl="1"/>
            <a:r>
              <a:rPr lang="en-US" b="1" dirty="0" smtClean="0">
                <a:solidFill>
                  <a:srgbClr val="800080"/>
                </a:solidFill>
                <a:latin typeface="Times New Roman" pitchFamily="18" charset="0"/>
                <a:cs typeface="Times New Roman" pitchFamily="18" charset="0"/>
              </a:rPr>
              <a:t>	</a:t>
            </a:r>
            <a:r>
              <a:rPr lang="en-US" b="1" dirty="0" smtClean="0">
                <a:solidFill>
                  <a:srgbClr val="000080"/>
                </a:solidFill>
                <a:latin typeface="Times New Roman" pitchFamily="18" charset="0"/>
                <a:cs typeface="Times New Roman" pitchFamily="18" charset="0"/>
              </a:rPr>
              <a:t>count DWORD ?</a:t>
            </a:r>
          </a:p>
          <a:p>
            <a:pPr lvl="1"/>
            <a:r>
              <a:rPr lang="en-US" b="1" dirty="0" smtClean="0">
                <a:solidFill>
                  <a:srgbClr val="800080"/>
                </a:solidFill>
                <a:latin typeface="Times New Roman" pitchFamily="18" charset="0"/>
                <a:cs typeface="Times New Roman" pitchFamily="18" charset="0"/>
              </a:rPr>
              <a:t>.code</a:t>
            </a:r>
          </a:p>
          <a:p>
            <a:pPr lvl="1"/>
            <a:r>
              <a:rPr lang="en-US" b="1" dirty="0" smtClean="0">
                <a:latin typeface="Times New Roman" pitchFamily="18" charset="0"/>
                <a:cs typeface="Times New Roman" pitchFamily="18" charset="0"/>
              </a:rPr>
              <a:t>main</a:t>
            </a:r>
            <a:r>
              <a:rPr lang="en-US" b="1" dirty="0" smtClean="0">
                <a:solidFill>
                  <a:srgbClr val="800080"/>
                </a:solidFill>
                <a:latin typeface="Times New Roman" pitchFamily="18" charset="0"/>
                <a:cs typeface="Times New Roman" pitchFamily="18" charset="0"/>
              </a:rPr>
              <a:t> PROC</a:t>
            </a:r>
          </a:p>
          <a:p>
            <a:pPr lvl="1"/>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mov</a:t>
            </a:r>
            <a:r>
              <a:rPr lang="en-US" dirty="0" smtClean="0">
                <a:solidFill>
                  <a:srgbClr val="0000FF"/>
                </a:solidFill>
                <a:latin typeface="Times New Roman" pitchFamily="18" charset="0"/>
                <a:cs typeface="Times New Roman" pitchFamily="18" charset="0"/>
              </a:rPr>
              <a:t> </a:t>
            </a:r>
            <a:r>
              <a:rPr lang="en-US" b="1" dirty="0" err="1" smtClean="0">
                <a:solidFill>
                  <a:srgbClr val="800000"/>
                </a:solidFill>
                <a:latin typeface="Times New Roman" pitchFamily="18" charset="0"/>
                <a:cs typeface="Times New Roman" pitchFamily="18" charset="0"/>
              </a:rPr>
              <a:t>ecx</a:t>
            </a:r>
            <a:r>
              <a:rPr lang="en-US" b="1" dirty="0" smtClean="0">
                <a:solidFill>
                  <a:srgbClr val="800000"/>
                </a:solidFill>
                <a:latin typeface="Times New Roman" pitchFamily="18" charset="0"/>
                <a:cs typeface="Times New Roman" pitchFamily="18" charset="0"/>
              </a:rPr>
              <a:t>, </a:t>
            </a:r>
            <a:r>
              <a:rPr lang="en-US" b="1" dirty="0" smtClean="0">
                <a:solidFill>
                  <a:srgbClr val="000080"/>
                </a:solidFill>
                <a:latin typeface="Times New Roman" pitchFamily="18" charset="0"/>
                <a:cs typeface="Times New Roman" pitchFamily="18" charset="0"/>
              </a:rPr>
              <a:t>100	</a:t>
            </a:r>
            <a:r>
              <a:rPr lang="en-US" b="1" dirty="0" smtClean="0">
                <a:solidFill>
                  <a:srgbClr val="008000"/>
                </a:solidFill>
                <a:latin typeface="Times New Roman" pitchFamily="18" charset="0"/>
                <a:cs typeface="Times New Roman" pitchFamily="18" charset="0"/>
              </a:rPr>
              <a:t>; set outer loop count</a:t>
            </a:r>
          </a:p>
          <a:p>
            <a:pPr lvl="1"/>
            <a:r>
              <a:rPr lang="en-US" b="1" dirty="0" smtClean="0">
                <a:solidFill>
                  <a:schemeClr val="tx1"/>
                </a:solidFill>
                <a:latin typeface="Times New Roman" pitchFamily="18" charset="0"/>
                <a:cs typeface="Times New Roman" pitchFamily="18" charset="0"/>
              </a:rPr>
              <a:t>L1:</a:t>
            </a:r>
          </a:p>
          <a:p>
            <a:pPr lvl="2"/>
            <a:r>
              <a:rPr lang="en-US" b="1" dirty="0" err="1" smtClean="0">
                <a:solidFill>
                  <a:srgbClr val="0000FF"/>
                </a:solidFill>
                <a:latin typeface="Times New Roman" pitchFamily="18" charset="0"/>
                <a:cs typeface="Times New Roman" pitchFamily="18" charset="0"/>
              </a:rPr>
              <a:t>mov</a:t>
            </a:r>
            <a:r>
              <a:rPr lang="en-US" b="1" dirty="0" smtClean="0">
                <a:solidFill>
                  <a:srgbClr val="0000FF"/>
                </a:solidFill>
                <a:latin typeface="Times New Roman" pitchFamily="18" charset="0"/>
                <a:cs typeface="Times New Roman" pitchFamily="18" charset="0"/>
              </a:rPr>
              <a:t> </a:t>
            </a:r>
            <a:r>
              <a:rPr lang="en-US" b="1" dirty="0" smtClean="0">
                <a:solidFill>
                  <a:srgbClr val="000080"/>
                </a:solidFill>
                <a:latin typeface="Times New Roman" pitchFamily="18" charset="0"/>
                <a:cs typeface="Times New Roman" pitchFamily="18" charset="0"/>
              </a:rPr>
              <a:t>count</a:t>
            </a:r>
            <a:r>
              <a:rPr lang="en-US" b="1" dirty="0" smtClean="0">
                <a:solidFill>
                  <a:srgbClr val="800000"/>
                </a:solidFill>
                <a:latin typeface="Times New Roman" pitchFamily="18" charset="0"/>
                <a:cs typeface="Times New Roman" pitchFamily="18" charset="0"/>
              </a:rPr>
              <a:t>, </a:t>
            </a:r>
            <a:r>
              <a:rPr lang="en-US" b="1" dirty="0" err="1" smtClean="0">
                <a:solidFill>
                  <a:srgbClr val="800000"/>
                </a:solidFill>
                <a:latin typeface="Times New Roman" pitchFamily="18" charset="0"/>
                <a:cs typeface="Times New Roman" pitchFamily="18" charset="0"/>
              </a:rPr>
              <a:t>ecx</a:t>
            </a:r>
            <a:r>
              <a:rPr lang="en-US" b="1" dirty="0" smtClean="0">
                <a:solidFill>
                  <a:srgbClr val="800000"/>
                </a:solidFill>
                <a:latin typeface="Times New Roman" pitchFamily="18" charset="0"/>
                <a:cs typeface="Times New Roman" pitchFamily="18" charset="0"/>
              </a:rPr>
              <a:t>	</a:t>
            </a:r>
            <a:r>
              <a:rPr lang="en-US" b="1" dirty="0" smtClean="0">
                <a:solidFill>
                  <a:srgbClr val="008000"/>
                </a:solidFill>
                <a:latin typeface="Times New Roman" pitchFamily="18" charset="0"/>
                <a:cs typeface="Times New Roman" pitchFamily="18" charset="0"/>
              </a:rPr>
              <a:t>; save outer loop count</a:t>
            </a:r>
          </a:p>
          <a:p>
            <a:pPr lvl="2"/>
            <a:r>
              <a:rPr lang="en-US" b="1" dirty="0" err="1" smtClean="0">
                <a:solidFill>
                  <a:srgbClr val="0000FF"/>
                </a:solidFill>
                <a:latin typeface="Times New Roman" pitchFamily="18" charset="0"/>
                <a:cs typeface="Times New Roman" pitchFamily="18" charset="0"/>
              </a:rPr>
              <a:t>mov</a:t>
            </a:r>
            <a:r>
              <a:rPr lang="en-US" b="1" dirty="0" smtClean="0">
                <a:solidFill>
                  <a:srgbClr val="0000FF"/>
                </a:solidFill>
                <a:latin typeface="Times New Roman" pitchFamily="18" charset="0"/>
                <a:cs typeface="Times New Roman" pitchFamily="18" charset="0"/>
              </a:rPr>
              <a:t> </a:t>
            </a:r>
            <a:r>
              <a:rPr lang="en-US" b="1" dirty="0" err="1" smtClean="0">
                <a:solidFill>
                  <a:srgbClr val="800000"/>
                </a:solidFill>
                <a:latin typeface="Times New Roman" pitchFamily="18" charset="0"/>
                <a:cs typeface="Times New Roman" pitchFamily="18" charset="0"/>
              </a:rPr>
              <a:t>ecx</a:t>
            </a:r>
            <a:r>
              <a:rPr lang="en-US" b="1" dirty="0" smtClean="0">
                <a:solidFill>
                  <a:srgbClr val="800000"/>
                </a:solidFill>
                <a:latin typeface="Times New Roman" pitchFamily="18" charset="0"/>
                <a:cs typeface="Times New Roman" pitchFamily="18" charset="0"/>
              </a:rPr>
              <a:t>, </a:t>
            </a:r>
            <a:r>
              <a:rPr lang="en-US" b="1" dirty="0" smtClean="0">
                <a:solidFill>
                  <a:srgbClr val="000080"/>
                </a:solidFill>
                <a:latin typeface="Times New Roman" pitchFamily="18" charset="0"/>
                <a:cs typeface="Times New Roman" pitchFamily="18" charset="0"/>
              </a:rPr>
              <a:t>20</a:t>
            </a:r>
            <a:r>
              <a:rPr lang="en-US" b="1" dirty="0" smtClean="0">
                <a:solidFill>
                  <a:srgbClr val="800000"/>
                </a:solidFill>
                <a:latin typeface="Times New Roman" pitchFamily="18" charset="0"/>
                <a:cs typeface="Times New Roman" pitchFamily="18" charset="0"/>
              </a:rPr>
              <a:t>	</a:t>
            </a:r>
            <a:r>
              <a:rPr lang="en-US" b="1" dirty="0" smtClean="0">
                <a:solidFill>
                  <a:srgbClr val="008000"/>
                </a:solidFill>
                <a:latin typeface="Times New Roman" pitchFamily="18" charset="0"/>
                <a:cs typeface="Times New Roman" pitchFamily="18" charset="0"/>
              </a:rPr>
              <a:t>; set inner loop count</a:t>
            </a:r>
          </a:p>
          <a:p>
            <a:pPr lvl="2"/>
            <a:r>
              <a:rPr lang="en-US" b="1" dirty="0" smtClean="0">
                <a:solidFill>
                  <a:schemeClr val="tx1"/>
                </a:solidFill>
                <a:latin typeface="Times New Roman" pitchFamily="18" charset="0"/>
                <a:cs typeface="Times New Roman" pitchFamily="18" charset="0"/>
              </a:rPr>
              <a:t>L2:</a:t>
            </a:r>
          </a:p>
          <a:p>
            <a:pPr lvl="2"/>
            <a:r>
              <a:rPr lang="en-US" b="1" dirty="0" smtClean="0">
                <a:solidFill>
                  <a:srgbClr val="0000FF"/>
                </a:solidFill>
                <a:latin typeface="Times New Roman" pitchFamily="18" charset="0"/>
                <a:cs typeface="Times New Roman" pitchFamily="18" charset="0"/>
              </a:rPr>
              <a:t>	…</a:t>
            </a:r>
          </a:p>
          <a:p>
            <a:pPr lvl="2"/>
            <a:r>
              <a:rPr lang="en-US" b="1" dirty="0" smtClean="0">
                <a:solidFill>
                  <a:srgbClr val="0000FF"/>
                </a:solidFill>
                <a:latin typeface="Times New Roman" pitchFamily="18" charset="0"/>
                <a:cs typeface="Times New Roman" pitchFamily="18" charset="0"/>
              </a:rPr>
              <a:t>	…</a:t>
            </a:r>
          </a:p>
          <a:p>
            <a:pPr lvl="2"/>
            <a:r>
              <a:rPr lang="en-US" b="1" dirty="0" smtClean="0">
                <a:solidFill>
                  <a:srgbClr val="0000FF"/>
                </a:solidFill>
                <a:latin typeface="Times New Roman" pitchFamily="18" charset="0"/>
                <a:cs typeface="Times New Roman" pitchFamily="18" charset="0"/>
              </a:rPr>
              <a:t>	loop</a:t>
            </a:r>
            <a:r>
              <a:rPr lang="en-US" dirty="0" smtClean="0">
                <a:solidFill>
                  <a:srgbClr val="0000FF"/>
                </a:solidFill>
                <a:latin typeface="Times New Roman" pitchFamily="18" charset="0"/>
                <a:cs typeface="Times New Roman" pitchFamily="18" charset="0"/>
              </a:rPr>
              <a:t> </a:t>
            </a:r>
            <a:r>
              <a:rPr lang="en-US" b="1" dirty="0" smtClean="0">
                <a:solidFill>
                  <a:srgbClr val="000080"/>
                </a:solidFill>
                <a:latin typeface="Times New Roman" pitchFamily="18" charset="0"/>
                <a:cs typeface="Times New Roman" pitchFamily="18" charset="0"/>
              </a:rPr>
              <a:t>L2		</a:t>
            </a:r>
            <a:r>
              <a:rPr lang="en-US" b="1" dirty="0" smtClean="0">
                <a:solidFill>
                  <a:srgbClr val="008000"/>
                </a:solidFill>
                <a:latin typeface="Times New Roman" pitchFamily="18" charset="0"/>
                <a:cs typeface="Times New Roman" pitchFamily="18" charset="0"/>
              </a:rPr>
              <a:t>; repeat the inner loop</a:t>
            </a:r>
          </a:p>
          <a:p>
            <a:pPr lvl="2"/>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mov</a:t>
            </a:r>
            <a:r>
              <a:rPr lang="en-US" dirty="0" smtClean="0">
                <a:solidFill>
                  <a:srgbClr val="0000FF"/>
                </a:solidFill>
                <a:latin typeface="Times New Roman" pitchFamily="18" charset="0"/>
                <a:cs typeface="Times New Roman" pitchFamily="18" charset="0"/>
              </a:rPr>
              <a:t> </a:t>
            </a:r>
            <a:r>
              <a:rPr lang="en-US" b="1" dirty="0" err="1" smtClean="0">
                <a:solidFill>
                  <a:srgbClr val="800000"/>
                </a:solidFill>
                <a:latin typeface="Times New Roman" pitchFamily="18" charset="0"/>
                <a:cs typeface="Times New Roman" pitchFamily="18" charset="0"/>
              </a:rPr>
              <a:t>ecx</a:t>
            </a:r>
            <a:r>
              <a:rPr lang="en-US" b="1" dirty="0" smtClean="0">
                <a:solidFill>
                  <a:srgbClr val="800000"/>
                </a:solidFill>
                <a:latin typeface="Times New Roman" pitchFamily="18" charset="0"/>
                <a:cs typeface="Times New Roman" pitchFamily="18" charset="0"/>
              </a:rPr>
              <a:t>, </a:t>
            </a:r>
            <a:r>
              <a:rPr lang="en-US" b="1" dirty="0" smtClean="0">
                <a:solidFill>
                  <a:srgbClr val="000080"/>
                </a:solidFill>
                <a:latin typeface="Times New Roman" pitchFamily="18" charset="0"/>
                <a:cs typeface="Times New Roman" pitchFamily="18" charset="0"/>
              </a:rPr>
              <a:t>count	</a:t>
            </a:r>
            <a:r>
              <a:rPr lang="en-US" b="1" dirty="0" smtClean="0">
                <a:solidFill>
                  <a:srgbClr val="008000"/>
                </a:solidFill>
                <a:latin typeface="Times New Roman" pitchFamily="18" charset="0"/>
                <a:cs typeface="Times New Roman" pitchFamily="18" charset="0"/>
              </a:rPr>
              <a:t>; restore outer loop count</a:t>
            </a:r>
          </a:p>
          <a:p>
            <a:pPr lvl="1"/>
            <a:r>
              <a:rPr lang="en-US" b="1" dirty="0" smtClean="0">
                <a:solidFill>
                  <a:srgbClr val="0000FF"/>
                </a:solidFill>
                <a:latin typeface="Times New Roman" pitchFamily="18" charset="0"/>
                <a:cs typeface="Times New Roman" pitchFamily="18" charset="0"/>
              </a:rPr>
              <a:t>	loop</a:t>
            </a:r>
            <a:r>
              <a:rPr lang="en-US" dirty="0" smtClean="0">
                <a:solidFill>
                  <a:srgbClr val="0000FF"/>
                </a:solidFill>
                <a:latin typeface="Times New Roman" pitchFamily="18" charset="0"/>
                <a:cs typeface="Times New Roman" pitchFamily="18" charset="0"/>
              </a:rPr>
              <a:t> </a:t>
            </a:r>
            <a:r>
              <a:rPr lang="en-US" b="1" dirty="0" smtClean="0">
                <a:solidFill>
                  <a:srgbClr val="000080"/>
                </a:solidFill>
                <a:latin typeface="Times New Roman" pitchFamily="18" charset="0"/>
                <a:cs typeface="Times New Roman" pitchFamily="18" charset="0"/>
              </a:rPr>
              <a:t>L1		</a:t>
            </a:r>
            <a:r>
              <a:rPr lang="en-US" b="1" dirty="0" smtClean="0">
                <a:solidFill>
                  <a:srgbClr val="008000"/>
                </a:solidFill>
                <a:latin typeface="Times New Roman" pitchFamily="18" charset="0"/>
                <a:cs typeface="Times New Roman" pitchFamily="18" charset="0"/>
              </a:rPr>
              <a:t>; repeat the outer loop</a:t>
            </a:r>
          </a:p>
          <a:p>
            <a:pPr lvl="1"/>
            <a:r>
              <a:rPr lang="en-US" b="1" dirty="0" smtClean="0">
                <a:latin typeface="Times New Roman" pitchFamily="18" charset="0"/>
                <a:cs typeface="Times New Roman" pitchFamily="18" charset="0"/>
              </a:rPr>
              <a:t>exit</a:t>
            </a:r>
          </a:p>
          <a:p>
            <a:pPr lvl="1"/>
            <a:r>
              <a:rPr lang="en-US" b="1" dirty="0" smtClean="0">
                <a:latin typeface="Times New Roman" pitchFamily="18" charset="0"/>
                <a:cs typeface="Times New Roman" pitchFamily="18" charset="0"/>
              </a:rPr>
              <a:t>main</a:t>
            </a:r>
            <a:r>
              <a:rPr lang="en-US" b="1" dirty="0" smtClean="0">
                <a:solidFill>
                  <a:srgbClr val="008000"/>
                </a:solidFill>
                <a:latin typeface="Times New Roman" pitchFamily="18" charset="0"/>
                <a:cs typeface="Times New Roman" pitchFamily="18" charset="0"/>
              </a:rPr>
              <a:t> </a:t>
            </a:r>
            <a:r>
              <a:rPr lang="en-US" b="1" dirty="0" smtClean="0">
                <a:solidFill>
                  <a:srgbClr val="800080"/>
                </a:solidFill>
                <a:latin typeface="Times New Roman" pitchFamily="18" charset="0"/>
                <a:cs typeface="Times New Roman" pitchFamily="18" charset="0"/>
              </a:rPr>
              <a:t>ENDP</a:t>
            </a:r>
          </a:p>
          <a:p>
            <a:pPr lvl="1"/>
            <a:r>
              <a:rPr lang="en-US" b="1" dirty="0" smtClean="0">
                <a:solidFill>
                  <a:srgbClr val="800080"/>
                </a:solidFill>
                <a:latin typeface="Times New Roman" pitchFamily="18" charset="0"/>
                <a:cs typeface="Times New Roman" pitchFamily="18" charset="0"/>
              </a:rPr>
              <a:t>END </a:t>
            </a:r>
            <a:r>
              <a:rPr lang="en-US" b="1" dirty="0" smtClean="0">
                <a:latin typeface="Times New Roman" pitchFamily="18" charset="0"/>
                <a:cs typeface="Times New Roman" pitchFamily="18" charset="0"/>
              </a:rPr>
              <a:t>main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9">
                                            <p:txEl>
                                              <p:pRg st="5" end="5"/>
                                            </p:txEl>
                                          </p:spTgt>
                                        </p:tgtEl>
                                        <p:attrNameLst>
                                          <p:attrName>style.visibility</p:attrName>
                                        </p:attrNameLst>
                                      </p:cBhvr>
                                      <p:to>
                                        <p:strVal val="visible"/>
                                      </p:to>
                                    </p:set>
                                    <p:anim calcmode="lin" valueType="num">
                                      <p:cBhvr>
                                        <p:cTn id="7" dur="500" fill="hold"/>
                                        <p:tgtEl>
                                          <p:spTgt spid="9">
                                            <p:txEl>
                                              <p:pRg st="5" end="5"/>
                                            </p:txEl>
                                          </p:spTgt>
                                        </p:tgtEl>
                                        <p:attrNameLst>
                                          <p:attrName>ppt_w</p:attrName>
                                        </p:attrNameLst>
                                      </p:cBhvr>
                                      <p:tavLst>
                                        <p:tav tm="0">
                                          <p:val>
                                            <p:fltVal val="0"/>
                                          </p:val>
                                        </p:tav>
                                        <p:tav tm="100000">
                                          <p:val>
                                            <p:strVal val="#ppt_w"/>
                                          </p:val>
                                        </p:tav>
                                      </p:tavLst>
                                    </p:anim>
                                    <p:anim calcmode="lin" valueType="num">
                                      <p:cBhvr>
                                        <p:cTn id="8" dur="500" fill="hold"/>
                                        <p:tgtEl>
                                          <p:spTgt spid="9">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9">
                                            <p:txEl>
                                              <p:pRg st="6" end="6"/>
                                            </p:txEl>
                                          </p:spTgt>
                                        </p:tgtEl>
                                        <p:attrNameLst>
                                          <p:attrName>style.visibility</p:attrName>
                                        </p:attrNameLst>
                                      </p:cBhvr>
                                      <p:to>
                                        <p:strVal val="visible"/>
                                      </p:to>
                                    </p:set>
                                    <p:anim calcmode="lin" valueType="num">
                                      <p:cBhvr>
                                        <p:cTn id="13" dur="500" fill="hold"/>
                                        <p:tgtEl>
                                          <p:spTgt spid="9">
                                            <p:txEl>
                                              <p:pRg st="6" end="6"/>
                                            </p:txEl>
                                          </p:spTgt>
                                        </p:tgtEl>
                                        <p:attrNameLst>
                                          <p:attrName>ppt_w</p:attrName>
                                        </p:attrNameLst>
                                      </p:cBhvr>
                                      <p:tavLst>
                                        <p:tav tm="0">
                                          <p:val>
                                            <p:fltVal val="0"/>
                                          </p:val>
                                        </p:tav>
                                        <p:tav tm="100000">
                                          <p:val>
                                            <p:strVal val="#ppt_w"/>
                                          </p:val>
                                        </p:tav>
                                      </p:tavLst>
                                    </p:anim>
                                    <p:anim calcmode="lin" valueType="num">
                                      <p:cBhvr>
                                        <p:cTn id="14" dur="500" fill="hold"/>
                                        <p:tgtEl>
                                          <p:spTgt spid="9">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9">
                                            <p:txEl>
                                              <p:pRg st="14" end="14"/>
                                            </p:txEl>
                                          </p:spTgt>
                                        </p:tgtEl>
                                        <p:attrNameLst>
                                          <p:attrName>style.visibility</p:attrName>
                                        </p:attrNameLst>
                                      </p:cBhvr>
                                      <p:to>
                                        <p:strVal val="visible"/>
                                      </p:to>
                                    </p:set>
                                    <p:anim calcmode="lin" valueType="num">
                                      <p:cBhvr>
                                        <p:cTn id="19" dur="500" fill="hold"/>
                                        <p:tgtEl>
                                          <p:spTgt spid="9">
                                            <p:txEl>
                                              <p:pRg st="14" end="14"/>
                                            </p:txEl>
                                          </p:spTgt>
                                        </p:tgtEl>
                                        <p:attrNameLst>
                                          <p:attrName>ppt_w</p:attrName>
                                        </p:attrNameLst>
                                      </p:cBhvr>
                                      <p:tavLst>
                                        <p:tav tm="0">
                                          <p:val>
                                            <p:fltVal val="0"/>
                                          </p:val>
                                        </p:tav>
                                        <p:tav tm="100000">
                                          <p:val>
                                            <p:strVal val="#ppt_w"/>
                                          </p:val>
                                        </p:tav>
                                      </p:tavLst>
                                    </p:anim>
                                    <p:anim calcmode="lin" valueType="num">
                                      <p:cBhvr>
                                        <p:cTn id="20" dur="500" fill="hold"/>
                                        <p:tgtEl>
                                          <p:spTgt spid="9">
                                            <p:txEl>
                                              <p:pRg st="14" end="14"/>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nodeType="clickEffect">
                                  <p:stCondLst>
                                    <p:cond delay="0"/>
                                  </p:stCondLst>
                                  <p:childTnLst>
                                    <p:set>
                                      <p:cBhvr>
                                        <p:cTn id="24" dur="1" fill="hold">
                                          <p:stCondLst>
                                            <p:cond delay="0"/>
                                          </p:stCondLst>
                                        </p:cTn>
                                        <p:tgtEl>
                                          <p:spTgt spid="9">
                                            <p:txEl>
                                              <p:pRg st="7" end="7"/>
                                            </p:txEl>
                                          </p:spTgt>
                                        </p:tgtEl>
                                        <p:attrNameLst>
                                          <p:attrName>style.visibility</p:attrName>
                                        </p:attrNameLst>
                                      </p:cBhvr>
                                      <p:to>
                                        <p:strVal val="visible"/>
                                      </p:to>
                                    </p:set>
                                    <p:anim calcmode="lin" valueType="num">
                                      <p:cBhvr>
                                        <p:cTn id="25" dur="500" fill="hold"/>
                                        <p:tgtEl>
                                          <p:spTgt spid="9">
                                            <p:txEl>
                                              <p:pRg st="7" end="7"/>
                                            </p:txEl>
                                          </p:spTgt>
                                        </p:tgtEl>
                                        <p:attrNameLst>
                                          <p:attrName>ppt_w</p:attrName>
                                        </p:attrNameLst>
                                      </p:cBhvr>
                                      <p:tavLst>
                                        <p:tav tm="0">
                                          <p:val>
                                            <p:fltVal val="0"/>
                                          </p:val>
                                        </p:tav>
                                        <p:tav tm="100000">
                                          <p:val>
                                            <p:strVal val="#ppt_w"/>
                                          </p:val>
                                        </p:tav>
                                      </p:tavLst>
                                    </p:anim>
                                    <p:anim calcmode="lin" valueType="num">
                                      <p:cBhvr>
                                        <p:cTn id="26" dur="500" fill="hold"/>
                                        <p:tgtEl>
                                          <p:spTgt spid="9">
                                            <p:txEl>
                                              <p:pRg st="7" end="7"/>
                                            </p:txEl>
                                          </p:spTgt>
                                        </p:tgtEl>
                                        <p:attrNameLst>
                                          <p:attrName>ppt_h</p:attrName>
                                        </p:attrNameLst>
                                      </p:cBhvr>
                                      <p:tavLst>
                                        <p:tav tm="0">
                                          <p:val>
                                            <p:fltVal val="0"/>
                                          </p:val>
                                        </p:tav>
                                        <p:tav tm="100000">
                                          <p:val>
                                            <p:strVal val="#ppt_h"/>
                                          </p:val>
                                        </p:tav>
                                      </p:tavLst>
                                    </p:anim>
                                    <p:animEffect transition="in" filter="fade">
                                      <p:cBhvr>
                                        <p:cTn id="27" dur="500"/>
                                        <p:tgtEl>
                                          <p:spTgt spid="9">
                                            <p:txEl>
                                              <p:pRg st="7" end="7"/>
                                            </p:txEl>
                                          </p:spTgt>
                                        </p:tgtEl>
                                      </p:cBhvr>
                                    </p:animEffect>
                                  </p:childTnLst>
                                </p:cTn>
                              </p:par>
                              <p:par>
                                <p:cTn id="28" presetID="53" presetClass="entr" presetSubtype="0" fill="hold" nodeType="withEffect">
                                  <p:stCondLst>
                                    <p:cond delay="0"/>
                                  </p:stCondLst>
                                  <p:childTnLst>
                                    <p:set>
                                      <p:cBhvr>
                                        <p:cTn id="29" dur="1" fill="hold">
                                          <p:stCondLst>
                                            <p:cond delay="0"/>
                                          </p:stCondLst>
                                        </p:cTn>
                                        <p:tgtEl>
                                          <p:spTgt spid="9">
                                            <p:txEl>
                                              <p:pRg st="8" end="8"/>
                                            </p:txEl>
                                          </p:spTgt>
                                        </p:tgtEl>
                                        <p:attrNameLst>
                                          <p:attrName>style.visibility</p:attrName>
                                        </p:attrNameLst>
                                      </p:cBhvr>
                                      <p:to>
                                        <p:strVal val="visible"/>
                                      </p:to>
                                    </p:set>
                                    <p:anim calcmode="lin" valueType="num">
                                      <p:cBhvr>
                                        <p:cTn id="30" dur="500" fill="hold"/>
                                        <p:tgtEl>
                                          <p:spTgt spid="9">
                                            <p:txEl>
                                              <p:pRg st="8" end="8"/>
                                            </p:txEl>
                                          </p:spTgt>
                                        </p:tgtEl>
                                        <p:attrNameLst>
                                          <p:attrName>ppt_w</p:attrName>
                                        </p:attrNameLst>
                                      </p:cBhvr>
                                      <p:tavLst>
                                        <p:tav tm="0">
                                          <p:val>
                                            <p:fltVal val="0"/>
                                          </p:val>
                                        </p:tav>
                                        <p:tav tm="100000">
                                          <p:val>
                                            <p:strVal val="#ppt_w"/>
                                          </p:val>
                                        </p:tav>
                                      </p:tavLst>
                                    </p:anim>
                                    <p:anim calcmode="lin" valueType="num">
                                      <p:cBhvr>
                                        <p:cTn id="31" dur="500" fill="hold"/>
                                        <p:tgtEl>
                                          <p:spTgt spid="9">
                                            <p:txEl>
                                              <p:pRg st="8" end="8"/>
                                            </p:txEl>
                                          </p:spTgt>
                                        </p:tgtEl>
                                        <p:attrNameLst>
                                          <p:attrName>ppt_h</p:attrName>
                                        </p:attrNameLst>
                                      </p:cBhvr>
                                      <p:tavLst>
                                        <p:tav tm="0">
                                          <p:val>
                                            <p:fltVal val="0"/>
                                          </p:val>
                                        </p:tav>
                                        <p:tav tm="100000">
                                          <p:val>
                                            <p:strVal val="#ppt_h"/>
                                          </p:val>
                                        </p:tav>
                                      </p:tavLst>
                                    </p:anim>
                                    <p:animEffect transition="in" filter="fade">
                                      <p:cBhvr>
                                        <p:cTn id="32" dur="500"/>
                                        <p:tgtEl>
                                          <p:spTgt spid="9">
                                            <p:txEl>
                                              <p:pRg st="8" end="8"/>
                                            </p:txEl>
                                          </p:spTgt>
                                        </p:tgtEl>
                                      </p:cBhvr>
                                    </p:animEffect>
                                  </p:childTnLst>
                                </p:cTn>
                              </p:par>
                              <p:par>
                                <p:cTn id="33" presetID="53" presetClass="entr" presetSubtype="0" fill="hold" nodeType="withEffect">
                                  <p:stCondLst>
                                    <p:cond delay="0"/>
                                  </p:stCondLst>
                                  <p:childTnLst>
                                    <p:set>
                                      <p:cBhvr>
                                        <p:cTn id="34" dur="1" fill="hold">
                                          <p:stCondLst>
                                            <p:cond delay="0"/>
                                          </p:stCondLst>
                                        </p:cTn>
                                        <p:tgtEl>
                                          <p:spTgt spid="9">
                                            <p:txEl>
                                              <p:pRg st="9" end="9"/>
                                            </p:txEl>
                                          </p:spTgt>
                                        </p:tgtEl>
                                        <p:attrNameLst>
                                          <p:attrName>style.visibility</p:attrName>
                                        </p:attrNameLst>
                                      </p:cBhvr>
                                      <p:to>
                                        <p:strVal val="visible"/>
                                      </p:to>
                                    </p:set>
                                    <p:anim calcmode="lin" valueType="num">
                                      <p:cBhvr>
                                        <p:cTn id="35" dur="500" fill="hold"/>
                                        <p:tgtEl>
                                          <p:spTgt spid="9">
                                            <p:txEl>
                                              <p:pRg st="9" end="9"/>
                                            </p:txEl>
                                          </p:spTgt>
                                        </p:tgtEl>
                                        <p:attrNameLst>
                                          <p:attrName>ppt_w</p:attrName>
                                        </p:attrNameLst>
                                      </p:cBhvr>
                                      <p:tavLst>
                                        <p:tav tm="0">
                                          <p:val>
                                            <p:fltVal val="0"/>
                                          </p:val>
                                        </p:tav>
                                        <p:tav tm="100000">
                                          <p:val>
                                            <p:strVal val="#ppt_w"/>
                                          </p:val>
                                        </p:tav>
                                      </p:tavLst>
                                    </p:anim>
                                    <p:anim calcmode="lin" valueType="num">
                                      <p:cBhvr>
                                        <p:cTn id="36" dur="500" fill="hold"/>
                                        <p:tgtEl>
                                          <p:spTgt spid="9">
                                            <p:txEl>
                                              <p:pRg st="9" end="9"/>
                                            </p:txEl>
                                          </p:spTgt>
                                        </p:tgtEl>
                                        <p:attrNameLst>
                                          <p:attrName>ppt_h</p:attrName>
                                        </p:attrNameLst>
                                      </p:cBhvr>
                                      <p:tavLst>
                                        <p:tav tm="0">
                                          <p:val>
                                            <p:fltVal val="0"/>
                                          </p:val>
                                        </p:tav>
                                        <p:tav tm="100000">
                                          <p:val>
                                            <p:strVal val="#ppt_h"/>
                                          </p:val>
                                        </p:tav>
                                      </p:tavLst>
                                    </p:anim>
                                    <p:animEffect transition="in" filter="fade">
                                      <p:cBhvr>
                                        <p:cTn id="37" dur="500"/>
                                        <p:tgtEl>
                                          <p:spTgt spid="9">
                                            <p:txEl>
                                              <p:pRg st="9" end="9"/>
                                            </p:txEl>
                                          </p:spTgt>
                                        </p:tgtEl>
                                      </p:cBhvr>
                                    </p:animEffect>
                                  </p:childTnLst>
                                </p:cTn>
                              </p:par>
                              <p:par>
                                <p:cTn id="38" presetID="53" presetClass="entr" presetSubtype="0" fill="hold" nodeType="withEffect">
                                  <p:stCondLst>
                                    <p:cond delay="0"/>
                                  </p:stCondLst>
                                  <p:childTnLst>
                                    <p:set>
                                      <p:cBhvr>
                                        <p:cTn id="39" dur="1" fill="hold">
                                          <p:stCondLst>
                                            <p:cond delay="0"/>
                                          </p:stCondLst>
                                        </p:cTn>
                                        <p:tgtEl>
                                          <p:spTgt spid="9">
                                            <p:txEl>
                                              <p:pRg st="10" end="10"/>
                                            </p:txEl>
                                          </p:spTgt>
                                        </p:tgtEl>
                                        <p:attrNameLst>
                                          <p:attrName>style.visibility</p:attrName>
                                        </p:attrNameLst>
                                      </p:cBhvr>
                                      <p:to>
                                        <p:strVal val="visible"/>
                                      </p:to>
                                    </p:set>
                                    <p:anim calcmode="lin" valueType="num">
                                      <p:cBhvr>
                                        <p:cTn id="40" dur="500" fill="hold"/>
                                        <p:tgtEl>
                                          <p:spTgt spid="9">
                                            <p:txEl>
                                              <p:pRg st="10" end="10"/>
                                            </p:txEl>
                                          </p:spTgt>
                                        </p:tgtEl>
                                        <p:attrNameLst>
                                          <p:attrName>ppt_w</p:attrName>
                                        </p:attrNameLst>
                                      </p:cBhvr>
                                      <p:tavLst>
                                        <p:tav tm="0">
                                          <p:val>
                                            <p:fltVal val="0"/>
                                          </p:val>
                                        </p:tav>
                                        <p:tav tm="100000">
                                          <p:val>
                                            <p:strVal val="#ppt_w"/>
                                          </p:val>
                                        </p:tav>
                                      </p:tavLst>
                                    </p:anim>
                                    <p:anim calcmode="lin" valueType="num">
                                      <p:cBhvr>
                                        <p:cTn id="41" dur="500" fill="hold"/>
                                        <p:tgtEl>
                                          <p:spTgt spid="9">
                                            <p:txEl>
                                              <p:pRg st="10" end="10"/>
                                            </p:txEl>
                                          </p:spTgt>
                                        </p:tgtEl>
                                        <p:attrNameLst>
                                          <p:attrName>ppt_h</p:attrName>
                                        </p:attrNameLst>
                                      </p:cBhvr>
                                      <p:tavLst>
                                        <p:tav tm="0">
                                          <p:val>
                                            <p:fltVal val="0"/>
                                          </p:val>
                                        </p:tav>
                                        <p:tav tm="100000">
                                          <p:val>
                                            <p:strVal val="#ppt_h"/>
                                          </p:val>
                                        </p:tav>
                                      </p:tavLst>
                                    </p:anim>
                                    <p:animEffect transition="in" filter="fade">
                                      <p:cBhvr>
                                        <p:cTn id="42" dur="500"/>
                                        <p:tgtEl>
                                          <p:spTgt spid="9">
                                            <p:txEl>
                                              <p:pRg st="10" end="10"/>
                                            </p:txEl>
                                          </p:spTgt>
                                        </p:tgtEl>
                                      </p:cBhvr>
                                    </p:animEffect>
                                  </p:childTnLst>
                                </p:cTn>
                              </p:par>
                              <p:par>
                                <p:cTn id="43" presetID="53" presetClass="entr" presetSubtype="0" fill="hold" nodeType="withEffect">
                                  <p:stCondLst>
                                    <p:cond delay="0"/>
                                  </p:stCondLst>
                                  <p:childTnLst>
                                    <p:set>
                                      <p:cBhvr>
                                        <p:cTn id="44" dur="1" fill="hold">
                                          <p:stCondLst>
                                            <p:cond delay="0"/>
                                          </p:stCondLst>
                                        </p:cTn>
                                        <p:tgtEl>
                                          <p:spTgt spid="9">
                                            <p:txEl>
                                              <p:pRg st="11" end="11"/>
                                            </p:txEl>
                                          </p:spTgt>
                                        </p:tgtEl>
                                        <p:attrNameLst>
                                          <p:attrName>style.visibility</p:attrName>
                                        </p:attrNameLst>
                                      </p:cBhvr>
                                      <p:to>
                                        <p:strVal val="visible"/>
                                      </p:to>
                                    </p:set>
                                    <p:anim calcmode="lin" valueType="num">
                                      <p:cBhvr>
                                        <p:cTn id="45" dur="500" fill="hold"/>
                                        <p:tgtEl>
                                          <p:spTgt spid="9">
                                            <p:txEl>
                                              <p:pRg st="11" end="11"/>
                                            </p:txEl>
                                          </p:spTgt>
                                        </p:tgtEl>
                                        <p:attrNameLst>
                                          <p:attrName>ppt_w</p:attrName>
                                        </p:attrNameLst>
                                      </p:cBhvr>
                                      <p:tavLst>
                                        <p:tav tm="0">
                                          <p:val>
                                            <p:fltVal val="0"/>
                                          </p:val>
                                        </p:tav>
                                        <p:tav tm="100000">
                                          <p:val>
                                            <p:strVal val="#ppt_w"/>
                                          </p:val>
                                        </p:tav>
                                      </p:tavLst>
                                    </p:anim>
                                    <p:anim calcmode="lin" valueType="num">
                                      <p:cBhvr>
                                        <p:cTn id="46" dur="500" fill="hold"/>
                                        <p:tgtEl>
                                          <p:spTgt spid="9">
                                            <p:txEl>
                                              <p:pRg st="11" end="11"/>
                                            </p:txEl>
                                          </p:spTgt>
                                        </p:tgtEl>
                                        <p:attrNameLst>
                                          <p:attrName>ppt_h</p:attrName>
                                        </p:attrNameLst>
                                      </p:cBhvr>
                                      <p:tavLst>
                                        <p:tav tm="0">
                                          <p:val>
                                            <p:fltVal val="0"/>
                                          </p:val>
                                        </p:tav>
                                        <p:tav tm="100000">
                                          <p:val>
                                            <p:strVal val="#ppt_h"/>
                                          </p:val>
                                        </p:tav>
                                      </p:tavLst>
                                    </p:anim>
                                    <p:animEffect transition="in" filter="fade">
                                      <p:cBhvr>
                                        <p:cTn id="47" dur="500"/>
                                        <p:tgtEl>
                                          <p:spTgt spid="9">
                                            <p:txEl>
                                              <p:pRg st="11" end="11"/>
                                            </p:txEl>
                                          </p:spTgt>
                                        </p:tgtEl>
                                      </p:cBhvr>
                                    </p:animEffect>
                                  </p:childTnLst>
                                </p:cTn>
                              </p:par>
                              <p:par>
                                <p:cTn id="48" presetID="53" presetClass="entr" presetSubtype="0" fill="hold" nodeType="withEffect">
                                  <p:stCondLst>
                                    <p:cond delay="0"/>
                                  </p:stCondLst>
                                  <p:childTnLst>
                                    <p:set>
                                      <p:cBhvr>
                                        <p:cTn id="49" dur="1" fill="hold">
                                          <p:stCondLst>
                                            <p:cond delay="0"/>
                                          </p:stCondLst>
                                        </p:cTn>
                                        <p:tgtEl>
                                          <p:spTgt spid="9">
                                            <p:txEl>
                                              <p:pRg st="12" end="12"/>
                                            </p:txEl>
                                          </p:spTgt>
                                        </p:tgtEl>
                                        <p:attrNameLst>
                                          <p:attrName>style.visibility</p:attrName>
                                        </p:attrNameLst>
                                      </p:cBhvr>
                                      <p:to>
                                        <p:strVal val="visible"/>
                                      </p:to>
                                    </p:set>
                                    <p:anim calcmode="lin" valueType="num">
                                      <p:cBhvr>
                                        <p:cTn id="50" dur="500" fill="hold"/>
                                        <p:tgtEl>
                                          <p:spTgt spid="9">
                                            <p:txEl>
                                              <p:pRg st="12" end="12"/>
                                            </p:txEl>
                                          </p:spTgt>
                                        </p:tgtEl>
                                        <p:attrNameLst>
                                          <p:attrName>ppt_w</p:attrName>
                                        </p:attrNameLst>
                                      </p:cBhvr>
                                      <p:tavLst>
                                        <p:tav tm="0">
                                          <p:val>
                                            <p:fltVal val="0"/>
                                          </p:val>
                                        </p:tav>
                                        <p:tav tm="100000">
                                          <p:val>
                                            <p:strVal val="#ppt_w"/>
                                          </p:val>
                                        </p:tav>
                                      </p:tavLst>
                                    </p:anim>
                                    <p:anim calcmode="lin" valueType="num">
                                      <p:cBhvr>
                                        <p:cTn id="51" dur="500" fill="hold"/>
                                        <p:tgtEl>
                                          <p:spTgt spid="9">
                                            <p:txEl>
                                              <p:pRg st="12" end="12"/>
                                            </p:txEl>
                                          </p:spTgt>
                                        </p:tgtEl>
                                        <p:attrNameLst>
                                          <p:attrName>ppt_h</p:attrName>
                                        </p:attrNameLst>
                                      </p:cBhvr>
                                      <p:tavLst>
                                        <p:tav tm="0">
                                          <p:val>
                                            <p:fltVal val="0"/>
                                          </p:val>
                                        </p:tav>
                                        <p:tav tm="100000">
                                          <p:val>
                                            <p:strVal val="#ppt_h"/>
                                          </p:val>
                                        </p:tav>
                                      </p:tavLst>
                                    </p:anim>
                                    <p:animEffect transition="in" filter="fade">
                                      <p:cBhvr>
                                        <p:cTn id="52" dur="500"/>
                                        <p:tgtEl>
                                          <p:spTgt spid="9">
                                            <p:txEl>
                                              <p:pRg st="12" end="12"/>
                                            </p:txEl>
                                          </p:spTgt>
                                        </p:tgtEl>
                                      </p:cBhvr>
                                    </p:animEffect>
                                  </p:childTnLst>
                                </p:cTn>
                              </p:par>
                              <p:par>
                                <p:cTn id="53" presetID="53" presetClass="entr" presetSubtype="0" fill="hold" nodeType="withEffect">
                                  <p:stCondLst>
                                    <p:cond delay="0"/>
                                  </p:stCondLst>
                                  <p:childTnLst>
                                    <p:set>
                                      <p:cBhvr>
                                        <p:cTn id="54" dur="1" fill="hold">
                                          <p:stCondLst>
                                            <p:cond delay="0"/>
                                          </p:stCondLst>
                                        </p:cTn>
                                        <p:tgtEl>
                                          <p:spTgt spid="9">
                                            <p:txEl>
                                              <p:pRg st="13" end="13"/>
                                            </p:txEl>
                                          </p:spTgt>
                                        </p:tgtEl>
                                        <p:attrNameLst>
                                          <p:attrName>style.visibility</p:attrName>
                                        </p:attrNameLst>
                                      </p:cBhvr>
                                      <p:to>
                                        <p:strVal val="visible"/>
                                      </p:to>
                                    </p:set>
                                    <p:anim calcmode="lin" valueType="num">
                                      <p:cBhvr>
                                        <p:cTn id="55" dur="500" fill="hold"/>
                                        <p:tgtEl>
                                          <p:spTgt spid="9">
                                            <p:txEl>
                                              <p:pRg st="13" end="13"/>
                                            </p:txEl>
                                          </p:spTgt>
                                        </p:tgtEl>
                                        <p:attrNameLst>
                                          <p:attrName>ppt_w</p:attrName>
                                        </p:attrNameLst>
                                      </p:cBhvr>
                                      <p:tavLst>
                                        <p:tav tm="0">
                                          <p:val>
                                            <p:fltVal val="0"/>
                                          </p:val>
                                        </p:tav>
                                        <p:tav tm="100000">
                                          <p:val>
                                            <p:strVal val="#ppt_w"/>
                                          </p:val>
                                        </p:tav>
                                      </p:tavLst>
                                    </p:anim>
                                    <p:anim calcmode="lin" valueType="num">
                                      <p:cBhvr>
                                        <p:cTn id="56" dur="500" fill="hold"/>
                                        <p:tgtEl>
                                          <p:spTgt spid="9">
                                            <p:txEl>
                                              <p:pRg st="13" end="13"/>
                                            </p:txEl>
                                          </p:spTgt>
                                        </p:tgtEl>
                                        <p:attrNameLst>
                                          <p:attrName>ppt_h</p:attrName>
                                        </p:attrNameLst>
                                      </p:cBhvr>
                                      <p:tavLst>
                                        <p:tav tm="0">
                                          <p:val>
                                            <p:fltVal val="0"/>
                                          </p:val>
                                        </p:tav>
                                        <p:tav tm="100000">
                                          <p:val>
                                            <p:strVal val="#ppt_h"/>
                                          </p:val>
                                        </p:tav>
                                      </p:tavLst>
                                    </p:anim>
                                    <p:animEffect transition="in" filter="fade">
                                      <p:cBhvr>
                                        <p:cTn id="57" dur="500"/>
                                        <p:tgtEl>
                                          <p:spTgt spid="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US"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Exercise </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lnSpcReduction="10000"/>
          </a:bodyPr>
          <a:lstStyle/>
          <a:p>
            <a:pPr marL="342900" lvl="1" indent="-342900" algn="just">
              <a:spcBef>
                <a:spcPct val="20000"/>
              </a:spcBef>
              <a:defRPr/>
            </a:pPr>
            <a:r>
              <a:rPr lang="en-GB" sz="3300" b="1" dirty="0" smtClean="0">
                <a:solidFill>
                  <a:schemeClr val="accent6">
                    <a:lumMod val="75000"/>
                  </a:schemeClr>
                </a:solidFill>
                <a:latin typeface="Times New Roman" pitchFamily="18" charset="0"/>
                <a:cs typeface="Times New Roman" pitchFamily="18" charset="0"/>
              </a:rPr>
              <a:t>Copying a String</a:t>
            </a:r>
          </a:p>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Write Assembly code that uses a loop to copy a string, represented as an array of bytes with a null terminator value.</a:t>
            </a:r>
          </a:p>
          <a:p>
            <a:pPr marL="800100" lvl="2" indent="-342900" algn="just">
              <a:spcBef>
                <a:spcPct val="20000"/>
              </a:spcBef>
              <a:buFont typeface="Arial" pitchFamily="34" charset="0"/>
              <a:buChar char="•"/>
              <a:defRPr/>
            </a:pPr>
            <a:r>
              <a:rPr lang="en-GB" sz="2800" b="1" dirty="0" smtClean="0">
                <a:solidFill>
                  <a:schemeClr val="accent2">
                    <a:lumMod val="50000"/>
                  </a:schemeClr>
                </a:solidFill>
                <a:latin typeface="Times New Roman" pitchFamily="18" charset="0"/>
                <a:cs typeface="Times New Roman" pitchFamily="18" charset="0"/>
              </a:rPr>
              <a:t>Indexed addressing </a:t>
            </a:r>
            <a:r>
              <a:rPr lang="en-GB" sz="2800" dirty="0" smtClean="0">
                <a:solidFill>
                  <a:schemeClr val="accent2">
                    <a:lumMod val="50000"/>
                  </a:schemeClr>
                </a:solidFill>
                <a:latin typeface="Times New Roman" pitchFamily="18" charset="0"/>
                <a:cs typeface="Times New Roman" pitchFamily="18" charset="0"/>
              </a:rPr>
              <a:t>works well for this type of operation because the same index register references both strings.</a:t>
            </a:r>
          </a:p>
          <a:p>
            <a:pPr marL="800100" lvl="2"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The target string must have enough available space to receive the copied characters, including the null byte at the end.</a:t>
            </a:r>
          </a:p>
        </p:txBody>
      </p:sp>
    </p:spTree>
  </p:cSld>
  <p:clrMapOvr>
    <a:masterClrMapping/>
  </p:clrMapOvr>
  <p:transition advClick="0"/>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US"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Exercise</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9" name="Rounded Rectangle 8"/>
          <p:cNvSpPr/>
          <p:nvPr/>
        </p:nvSpPr>
        <p:spPr>
          <a:xfrm>
            <a:off x="251520" y="1556792"/>
            <a:ext cx="8676456" cy="5256584"/>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lvl="1"/>
            <a:r>
              <a:rPr lang="en-US" b="1" dirty="0" smtClean="0">
                <a:solidFill>
                  <a:srgbClr val="800080"/>
                </a:solidFill>
                <a:latin typeface="Times New Roman" pitchFamily="18" charset="0"/>
                <a:cs typeface="Times New Roman" pitchFamily="18" charset="0"/>
              </a:rPr>
              <a:t>INCLUDE Irvine32.inc</a:t>
            </a:r>
          </a:p>
          <a:p>
            <a:pPr lvl="1"/>
            <a:r>
              <a:rPr lang="en-US" b="1" dirty="0" smtClean="0">
                <a:solidFill>
                  <a:srgbClr val="800080"/>
                </a:solidFill>
                <a:latin typeface="Times New Roman" pitchFamily="18" charset="0"/>
                <a:cs typeface="Times New Roman" pitchFamily="18" charset="0"/>
              </a:rPr>
              <a:t>.data</a:t>
            </a:r>
          </a:p>
          <a:p>
            <a:pPr lvl="1"/>
            <a:r>
              <a:rPr lang="en-GB" b="1" dirty="0" smtClean="0">
                <a:solidFill>
                  <a:srgbClr val="000080"/>
                </a:solidFill>
                <a:latin typeface="Times New Roman" pitchFamily="18" charset="0"/>
                <a:cs typeface="Times New Roman" pitchFamily="18" charset="0"/>
              </a:rPr>
              <a:t>	source BYTE "This is the source string", 0</a:t>
            </a:r>
          </a:p>
          <a:p>
            <a:pPr lvl="1"/>
            <a:r>
              <a:rPr lang="en-GB" b="1" dirty="0" smtClean="0">
                <a:solidFill>
                  <a:srgbClr val="000080"/>
                </a:solidFill>
                <a:latin typeface="Times New Roman" pitchFamily="18" charset="0"/>
                <a:cs typeface="Times New Roman" pitchFamily="18" charset="0"/>
              </a:rPr>
              <a:t>	target BYTE SIZEOF source DUP (0)</a:t>
            </a:r>
            <a:endParaRPr lang="en-US" b="1" dirty="0" smtClean="0">
              <a:solidFill>
                <a:srgbClr val="000080"/>
              </a:solidFill>
              <a:latin typeface="Times New Roman" pitchFamily="18" charset="0"/>
              <a:cs typeface="Times New Roman" pitchFamily="18" charset="0"/>
            </a:endParaRPr>
          </a:p>
          <a:p>
            <a:pPr lvl="1"/>
            <a:r>
              <a:rPr lang="en-US" b="1" dirty="0" smtClean="0">
                <a:solidFill>
                  <a:srgbClr val="800080"/>
                </a:solidFill>
                <a:latin typeface="Times New Roman" pitchFamily="18" charset="0"/>
                <a:cs typeface="Times New Roman" pitchFamily="18" charset="0"/>
              </a:rPr>
              <a:t>.code</a:t>
            </a:r>
          </a:p>
          <a:p>
            <a:pPr lvl="1"/>
            <a:r>
              <a:rPr lang="en-US" b="1" dirty="0" smtClean="0">
                <a:latin typeface="Times New Roman" pitchFamily="18" charset="0"/>
                <a:cs typeface="Times New Roman" pitchFamily="18" charset="0"/>
              </a:rPr>
              <a:t>main</a:t>
            </a:r>
            <a:r>
              <a:rPr lang="en-US" b="1" dirty="0" smtClean="0">
                <a:solidFill>
                  <a:srgbClr val="800080"/>
                </a:solidFill>
                <a:latin typeface="Times New Roman" pitchFamily="18" charset="0"/>
                <a:cs typeface="Times New Roman" pitchFamily="18" charset="0"/>
              </a:rPr>
              <a:t> PROC</a:t>
            </a:r>
          </a:p>
          <a:p>
            <a:pPr lvl="1"/>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mov</a:t>
            </a:r>
            <a:r>
              <a:rPr lang="en-US" dirty="0" smtClean="0">
                <a:solidFill>
                  <a:srgbClr val="0000FF"/>
                </a:solidFill>
                <a:latin typeface="Times New Roman" pitchFamily="18" charset="0"/>
                <a:cs typeface="Times New Roman" pitchFamily="18" charset="0"/>
              </a:rPr>
              <a:t> </a:t>
            </a:r>
            <a:r>
              <a:rPr lang="en-US" b="1" dirty="0" err="1" smtClean="0">
                <a:solidFill>
                  <a:srgbClr val="800000"/>
                </a:solidFill>
                <a:latin typeface="Times New Roman" pitchFamily="18" charset="0"/>
                <a:cs typeface="Times New Roman" pitchFamily="18" charset="0"/>
              </a:rPr>
              <a:t>esi</a:t>
            </a:r>
            <a:r>
              <a:rPr lang="en-US" b="1" dirty="0" smtClean="0">
                <a:solidFill>
                  <a:srgbClr val="800000"/>
                </a:solidFill>
                <a:latin typeface="Times New Roman" pitchFamily="18" charset="0"/>
                <a:cs typeface="Times New Roman" pitchFamily="18" charset="0"/>
              </a:rPr>
              <a:t>, </a:t>
            </a:r>
            <a:r>
              <a:rPr lang="en-US" b="1" dirty="0" smtClean="0">
                <a:solidFill>
                  <a:srgbClr val="000080"/>
                </a:solidFill>
                <a:latin typeface="Times New Roman" pitchFamily="18" charset="0"/>
                <a:cs typeface="Times New Roman" pitchFamily="18" charset="0"/>
              </a:rPr>
              <a:t>0			</a:t>
            </a:r>
            <a:r>
              <a:rPr lang="en-US" b="1" dirty="0" smtClean="0">
                <a:solidFill>
                  <a:srgbClr val="008000"/>
                </a:solidFill>
                <a:latin typeface="Times New Roman" pitchFamily="18" charset="0"/>
                <a:cs typeface="Times New Roman" pitchFamily="18" charset="0"/>
              </a:rPr>
              <a:t>; index register</a:t>
            </a:r>
          </a:p>
          <a:p>
            <a:pPr lvl="1"/>
            <a:r>
              <a:rPr lang="en-US" b="1" dirty="0" smtClean="0">
                <a:solidFill>
                  <a:srgbClr val="0000FF"/>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mov</a:t>
            </a:r>
            <a:r>
              <a:rPr lang="en-US" dirty="0" smtClean="0">
                <a:solidFill>
                  <a:srgbClr val="0000FF"/>
                </a:solidFill>
                <a:latin typeface="Times New Roman" pitchFamily="18" charset="0"/>
                <a:cs typeface="Times New Roman" pitchFamily="18" charset="0"/>
              </a:rPr>
              <a:t> </a:t>
            </a:r>
            <a:r>
              <a:rPr lang="en-US" b="1" dirty="0" err="1" smtClean="0">
                <a:solidFill>
                  <a:srgbClr val="800000"/>
                </a:solidFill>
                <a:latin typeface="Times New Roman" pitchFamily="18" charset="0"/>
                <a:cs typeface="Times New Roman" pitchFamily="18" charset="0"/>
              </a:rPr>
              <a:t>ecx</a:t>
            </a:r>
            <a:r>
              <a:rPr lang="en-US" b="1" dirty="0" smtClean="0">
                <a:solidFill>
                  <a:srgbClr val="800000"/>
                </a:solidFill>
                <a:latin typeface="Times New Roman" pitchFamily="18" charset="0"/>
                <a:cs typeface="Times New Roman" pitchFamily="18" charset="0"/>
              </a:rPr>
              <a:t>, </a:t>
            </a:r>
            <a:r>
              <a:rPr lang="en-US" b="1" dirty="0" smtClean="0">
                <a:solidFill>
                  <a:srgbClr val="000080"/>
                </a:solidFill>
                <a:latin typeface="Times New Roman" pitchFamily="18" charset="0"/>
                <a:cs typeface="Times New Roman" pitchFamily="18" charset="0"/>
              </a:rPr>
              <a:t>SIZEOF source		</a:t>
            </a:r>
            <a:r>
              <a:rPr lang="en-US" b="1" dirty="0" smtClean="0">
                <a:solidFill>
                  <a:srgbClr val="008000"/>
                </a:solidFill>
                <a:latin typeface="Times New Roman" pitchFamily="18" charset="0"/>
                <a:cs typeface="Times New Roman" pitchFamily="18" charset="0"/>
              </a:rPr>
              <a:t>; Initialize loop counter </a:t>
            </a:r>
          </a:p>
          <a:p>
            <a:pPr lvl="1"/>
            <a:r>
              <a:rPr lang="en-US" b="1" dirty="0" smtClean="0">
                <a:solidFill>
                  <a:schemeClr val="tx1"/>
                </a:solidFill>
                <a:latin typeface="Times New Roman" pitchFamily="18" charset="0"/>
                <a:cs typeface="Times New Roman" pitchFamily="18" charset="0"/>
              </a:rPr>
              <a:t>L1:</a:t>
            </a:r>
          </a:p>
          <a:p>
            <a:pPr lvl="1"/>
            <a:r>
              <a:rPr lang="en-US" b="1" dirty="0" smtClean="0">
                <a:solidFill>
                  <a:srgbClr val="000080"/>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mov</a:t>
            </a:r>
            <a:r>
              <a:rPr lang="en-US" b="1" dirty="0" smtClean="0">
                <a:solidFill>
                  <a:srgbClr val="0000FF"/>
                </a:solidFill>
                <a:latin typeface="Times New Roman" pitchFamily="18" charset="0"/>
                <a:cs typeface="Times New Roman" pitchFamily="18" charset="0"/>
              </a:rPr>
              <a:t> </a:t>
            </a:r>
            <a:r>
              <a:rPr lang="en-US" b="1" dirty="0" smtClean="0">
                <a:solidFill>
                  <a:srgbClr val="800000"/>
                </a:solidFill>
                <a:latin typeface="Times New Roman" pitchFamily="18" charset="0"/>
                <a:cs typeface="Times New Roman" pitchFamily="18" charset="0"/>
              </a:rPr>
              <a:t>al, </a:t>
            </a:r>
            <a:r>
              <a:rPr lang="en-US" b="1" dirty="0" smtClean="0">
                <a:solidFill>
                  <a:srgbClr val="000080"/>
                </a:solidFill>
                <a:latin typeface="Times New Roman" pitchFamily="18" charset="0"/>
                <a:cs typeface="Times New Roman" pitchFamily="18" charset="0"/>
              </a:rPr>
              <a:t>source [</a:t>
            </a:r>
            <a:r>
              <a:rPr lang="en-US" b="1" dirty="0" err="1" smtClean="0">
                <a:solidFill>
                  <a:srgbClr val="800000"/>
                </a:solidFill>
                <a:latin typeface="Times New Roman" pitchFamily="18" charset="0"/>
                <a:cs typeface="Times New Roman" pitchFamily="18" charset="0"/>
              </a:rPr>
              <a:t>esi</a:t>
            </a:r>
            <a:r>
              <a:rPr lang="en-US" b="1" dirty="0" smtClean="0">
                <a:solidFill>
                  <a:srgbClr val="000080"/>
                </a:solidFill>
                <a:latin typeface="Times New Roman" pitchFamily="18" charset="0"/>
                <a:cs typeface="Times New Roman" pitchFamily="18" charset="0"/>
              </a:rPr>
              <a:t>]</a:t>
            </a:r>
            <a:r>
              <a:rPr lang="en-US" b="1" dirty="0" smtClean="0">
                <a:solidFill>
                  <a:srgbClr val="800000"/>
                </a:solidFill>
                <a:latin typeface="Times New Roman" pitchFamily="18" charset="0"/>
                <a:cs typeface="Times New Roman" pitchFamily="18" charset="0"/>
              </a:rPr>
              <a:t>		</a:t>
            </a:r>
            <a:r>
              <a:rPr lang="en-US" b="1" dirty="0" smtClean="0">
                <a:solidFill>
                  <a:srgbClr val="008000"/>
                </a:solidFill>
                <a:latin typeface="Times New Roman" pitchFamily="18" charset="0"/>
                <a:cs typeface="Times New Roman" pitchFamily="18" charset="0"/>
              </a:rPr>
              <a:t>; get a character from source</a:t>
            </a:r>
          </a:p>
          <a:p>
            <a:pPr lvl="1"/>
            <a:r>
              <a:rPr lang="en-US" b="1" dirty="0" smtClean="0">
                <a:solidFill>
                  <a:srgbClr val="000080"/>
                </a:solidFill>
                <a:latin typeface="Times New Roman" pitchFamily="18" charset="0"/>
                <a:cs typeface="Times New Roman" pitchFamily="18" charset="0"/>
              </a:rPr>
              <a:t>	</a:t>
            </a:r>
            <a:r>
              <a:rPr lang="en-US" b="1" dirty="0" err="1" smtClean="0">
                <a:solidFill>
                  <a:srgbClr val="0000FF"/>
                </a:solidFill>
                <a:latin typeface="Times New Roman" pitchFamily="18" charset="0"/>
                <a:cs typeface="Times New Roman" pitchFamily="18" charset="0"/>
              </a:rPr>
              <a:t>mov</a:t>
            </a:r>
            <a:r>
              <a:rPr lang="en-US" b="1" dirty="0" smtClean="0">
                <a:solidFill>
                  <a:srgbClr val="0000FF"/>
                </a:solidFill>
                <a:latin typeface="Times New Roman" pitchFamily="18" charset="0"/>
                <a:cs typeface="Times New Roman" pitchFamily="18" charset="0"/>
              </a:rPr>
              <a:t> </a:t>
            </a:r>
            <a:r>
              <a:rPr lang="en-US" b="1" dirty="0" smtClean="0">
                <a:solidFill>
                  <a:srgbClr val="000080"/>
                </a:solidFill>
                <a:latin typeface="Times New Roman" pitchFamily="18" charset="0"/>
                <a:cs typeface="Times New Roman" pitchFamily="18" charset="0"/>
              </a:rPr>
              <a:t>target[</a:t>
            </a:r>
            <a:r>
              <a:rPr lang="en-US" b="1" dirty="0" err="1" smtClean="0">
                <a:solidFill>
                  <a:srgbClr val="800000"/>
                </a:solidFill>
                <a:latin typeface="Times New Roman" pitchFamily="18" charset="0"/>
                <a:cs typeface="Times New Roman" pitchFamily="18" charset="0"/>
              </a:rPr>
              <a:t>esi</a:t>
            </a:r>
            <a:r>
              <a:rPr lang="en-US" b="1" dirty="0" smtClean="0">
                <a:solidFill>
                  <a:srgbClr val="000080"/>
                </a:solidFill>
                <a:latin typeface="Times New Roman" pitchFamily="18" charset="0"/>
                <a:cs typeface="Times New Roman" pitchFamily="18" charset="0"/>
              </a:rPr>
              <a:t>], </a:t>
            </a:r>
            <a:r>
              <a:rPr lang="en-US" b="1" dirty="0" smtClean="0">
                <a:solidFill>
                  <a:srgbClr val="800000"/>
                </a:solidFill>
                <a:latin typeface="Times New Roman" pitchFamily="18" charset="0"/>
                <a:cs typeface="Times New Roman" pitchFamily="18" charset="0"/>
              </a:rPr>
              <a:t>al			</a:t>
            </a:r>
            <a:r>
              <a:rPr lang="en-US" b="1" dirty="0" smtClean="0">
                <a:solidFill>
                  <a:srgbClr val="008000"/>
                </a:solidFill>
                <a:latin typeface="Times New Roman" pitchFamily="18" charset="0"/>
                <a:cs typeface="Times New Roman" pitchFamily="18" charset="0"/>
              </a:rPr>
              <a:t>; store it in the target</a:t>
            </a:r>
          </a:p>
          <a:p>
            <a:pPr lvl="1"/>
            <a:r>
              <a:rPr lang="en-US" b="1" dirty="0" smtClean="0">
                <a:solidFill>
                  <a:srgbClr val="008000"/>
                </a:solidFill>
                <a:latin typeface="Times New Roman" pitchFamily="18" charset="0"/>
                <a:cs typeface="Times New Roman" pitchFamily="18" charset="0"/>
              </a:rPr>
              <a:t>	</a:t>
            </a:r>
            <a:r>
              <a:rPr lang="en-US" b="1" dirty="0" smtClean="0">
                <a:solidFill>
                  <a:srgbClr val="0000FF"/>
                </a:solidFill>
                <a:latin typeface="Times New Roman" pitchFamily="18" charset="0"/>
                <a:cs typeface="Times New Roman" pitchFamily="18" charset="0"/>
              </a:rPr>
              <a:t>inc </a:t>
            </a:r>
            <a:r>
              <a:rPr lang="en-US" b="1" dirty="0" err="1" smtClean="0">
                <a:solidFill>
                  <a:srgbClr val="800000"/>
                </a:solidFill>
                <a:latin typeface="Times New Roman" pitchFamily="18" charset="0"/>
                <a:cs typeface="Times New Roman" pitchFamily="18" charset="0"/>
              </a:rPr>
              <a:t>esi</a:t>
            </a:r>
            <a:r>
              <a:rPr lang="en-US" b="1" dirty="0" smtClean="0">
                <a:solidFill>
                  <a:srgbClr val="800000"/>
                </a:solidFill>
                <a:latin typeface="Times New Roman" pitchFamily="18" charset="0"/>
                <a:cs typeface="Times New Roman" pitchFamily="18" charset="0"/>
              </a:rPr>
              <a:t>				</a:t>
            </a:r>
            <a:r>
              <a:rPr lang="en-US" b="1" dirty="0" smtClean="0">
                <a:solidFill>
                  <a:srgbClr val="008000"/>
                </a:solidFill>
                <a:latin typeface="Times New Roman" pitchFamily="18" charset="0"/>
                <a:cs typeface="Times New Roman" pitchFamily="18" charset="0"/>
              </a:rPr>
              <a:t>; move to next character</a:t>
            </a:r>
          </a:p>
          <a:p>
            <a:pPr lvl="1"/>
            <a:r>
              <a:rPr lang="en-US" b="1" dirty="0" smtClean="0">
                <a:solidFill>
                  <a:srgbClr val="0000FF"/>
                </a:solidFill>
                <a:latin typeface="Times New Roman" pitchFamily="18" charset="0"/>
                <a:cs typeface="Times New Roman" pitchFamily="18" charset="0"/>
              </a:rPr>
              <a:t>	loop</a:t>
            </a:r>
            <a:r>
              <a:rPr lang="en-US" dirty="0" smtClean="0">
                <a:solidFill>
                  <a:srgbClr val="0000FF"/>
                </a:solidFill>
                <a:latin typeface="Times New Roman" pitchFamily="18" charset="0"/>
                <a:cs typeface="Times New Roman" pitchFamily="18" charset="0"/>
              </a:rPr>
              <a:t> </a:t>
            </a:r>
            <a:r>
              <a:rPr lang="en-US" b="1" dirty="0" smtClean="0">
                <a:solidFill>
                  <a:srgbClr val="000080"/>
                </a:solidFill>
                <a:latin typeface="Times New Roman" pitchFamily="18" charset="0"/>
                <a:cs typeface="Times New Roman" pitchFamily="18" charset="0"/>
              </a:rPr>
              <a:t>L1				</a:t>
            </a:r>
            <a:r>
              <a:rPr lang="en-US" b="1" dirty="0" smtClean="0">
                <a:solidFill>
                  <a:srgbClr val="008000"/>
                </a:solidFill>
                <a:latin typeface="Times New Roman" pitchFamily="18" charset="0"/>
                <a:cs typeface="Times New Roman" pitchFamily="18" charset="0"/>
              </a:rPr>
              <a:t>; repeat for entire string</a:t>
            </a:r>
          </a:p>
          <a:p>
            <a:pPr lvl="1"/>
            <a:r>
              <a:rPr lang="en-US" b="1" dirty="0" smtClean="0">
                <a:latin typeface="Times New Roman" pitchFamily="18" charset="0"/>
                <a:cs typeface="Times New Roman" pitchFamily="18" charset="0"/>
              </a:rPr>
              <a:t>exit</a:t>
            </a:r>
          </a:p>
          <a:p>
            <a:pPr lvl="1"/>
            <a:r>
              <a:rPr lang="en-US" b="1" dirty="0" smtClean="0">
                <a:latin typeface="Times New Roman" pitchFamily="18" charset="0"/>
                <a:cs typeface="Times New Roman" pitchFamily="18" charset="0"/>
              </a:rPr>
              <a:t>main</a:t>
            </a:r>
            <a:r>
              <a:rPr lang="en-US" b="1" dirty="0" smtClean="0">
                <a:solidFill>
                  <a:srgbClr val="008000"/>
                </a:solidFill>
                <a:latin typeface="Times New Roman" pitchFamily="18" charset="0"/>
                <a:cs typeface="Times New Roman" pitchFamily="18" charset="0"/>
              </a:rPr>
              <a:t> </a:t>
            </a:r>
            <a:r>
              <a:rPr lang="en-US" b="1" dirty="0" smtClean="0">
                <a:solidFill>
                  <a:srgbClr val="800080"/>
                </a:solidFill>
                <a:latin typeface="Times New Roman" pitchFamily="18" charset="0"/>
                <a:cs typeface="Times New Roman" pitchFamily="18" charset="0"/>
              </a:rPr>
              <a:t>ENDP</a:t>
            </a:r>
          </a:p>
          <a:p>
            <a:pPr lvl="1"/>
            <a:r>
              <a:rPr lang="en-US" b="1" dirty="0" smtClean="0">
                <a:solidFill>
                  <a:srgbClr val="800080"/>
                </a:solidFill>
                <a:latin typeface="Times New Roman" pitchFamily="18" charset="0"/>
                <a:cs typeface="Times New Roman" pitchFamily="18" charset="0"/>
              </a:rPr>
              <a:t>END </a:t>
            </a:r>
            <a:r>
              <a:rPr lang="en-US" b="1" dirty="0" smtClean="0">
                <a:latin typeface="Times New Roman" pitchFamily="18" charset="0"/>
                <a:cs typeface="Times New Roman" pitchFamily="18" charset="0"/>
              </a:rPr>
              <a:t>main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9">
                                            <p:txEl>
                                              <p:pRg st="2" end="2"/>
                                            </p:txEl>
                                          </p:spTgt>
                                        </p:tgtEl>
                                        <p:attrNameLst>
                                          <p:attrName>style.visibility</p:attrName>
                                        </p:attrNameLst>
                                      </p:cBhvr>
                                      <p:to>
                                        <p:strVal val="visible"/>
                                      </p:to>
                                    </p:set>
                                    <p:anim calcmode="lin" valueType="num">
                                      <p:cBhvr>
                                        <p:cTn id="7" dur="500" fill="hold"/>
                                        <p:tgtEl>
                                          <p:spTgt spid="9">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9">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anim calcmode="lin" valueType="num">
                                      <p:cBhvr>
                                        <p:cTn id="13" dur="500" fill="hold"/>
                                        <p:tgtEl>
                                          <p:spTgt spid="9">
                                            <p:txEl>
                                              <p:pRg st="3" end="3"/>
                                            </p:txEl>
                                          </p:spTgt>
                                        </p:tgtEl>
                                        <p:attrNameLst>
                                          <p:attrName>ppt_w</p:attrName>
                                        </p:attrNameLst>
                                      </p:cBhvr>
                                      <p:tavLst>
                                        <p:tav tm="0">
                                          <p:val>
                                            <p:fltVal val="0"/>
                                          </p:val>
                                        </p:tav>
                                        <p:tav tm="100000">
                                          <p:val>
                                            <p:strVal val="#ppt_w"/>
                                          </p:val>
                                        </p:tav>
                                      </p:tavLst>
                                    </p:anim>
                                    <p:anim calcmode="lin" valueType="num">
                                      <p:cBhvr>
                                        <p:cTn id="14" dur="500" fill="hold"/>
                                        <p:tgtEl>
                                          <p:spTgt spid="9">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9">
                                            <p:txEl>
                                              <p:pRg st="6" end="6"/>
                                            </p:txEl>
                                          </p:spTgt>
                                        </p:tgtEl>
                                        <p:attrNameLst>
                                          <p:attrName>style.visibility</p:attrName>
                                        </p:attrNameLst>
                                      </p:cBhvr>
                                      <p:to>
                                        <p:strVal val="visible"/>
                                      </p:to>
                                    </p:set>
                                    <p:anim calcmode="lin" valueType="num">
                                      <p:cBhvr>
                                        <p:cTn id="19" dur="500" fill="hold"/>
                                        <p:tgtEl>
                                          <p:spTgt spid="9">
                                            <p:txEl>
                                              <p:pRg st="6" end="6"/>
                                            </p:txEl>
                                          </p:spTgt>
                                        </p:tgtEl>
                                        <p:attrNameLst>
                                          <p:attrName>ppt_w</p:attrName>
                                        </p:attrNameLst>
                                      </p:cBhvr>
                                      <p:tavLst>
                                        <p:tav tm="0">
                                          <p:val>
                                            <p:fltVal val="0"/>
                                          </p:val>
                                        </p:tav>
                                        <p:tav tm="100000">
                                          <p:val>
                                            <p:strVal val="#ppt_w"/>
                                          </p:val>
                                        </p:tav>
                                      </p:tavLst>
                                    </p:anim>
                                    <p:anim calcmode="lin" valueType="num">
                                      <p:cBhvr>
                                        <p:cTn id="20" dur="500" fill="hold"/>
                                        <p:tgtEl>
                                          <p:spTgt spid="9">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9">
                                            <p:txEl>
                                              <p:pRg st="7" end="7"/>
                                            </p:txEl>
                                          </p:spTgt>
                                        </p:tgtEl>
                                        <p:attrNameLst>
                                          <p:attrName>style.visibility</p:attrName>
                                        </p:attrNameLst>
                                      </p:cBhvr>
                                      <p:to>
                                        <p:strVal val="visible"/>
                                      </p:to>
                                    </p:set>
                                    <p:anim calcmode="lin" valueType="num">
                                      <p:cBhvr>
                                        <p:cTn id="25" dur="500" fill="hold"/>
                                        <p:tgtEl>
                                          <p:spTgt spid="9">
                                            <p:txEl>
                                              <p:pRg st="7" end="7"/>
                                            </p:txEl>
                                          </p:spTgt>
                                        </p:tgtEl>
                                        <p:attrNameLst>
                                          <p:attrName>ppt_w</p:attrName>
                                        </p:attrNameLst>
                                      </p:cBhvr>
                                      <p:tavLst>
                                        <p:tav tm="0">
                                          <p:val>
                                            <p:fltVal val="0"/>
                                          </p:val>
                                        </p:tav>
                                        <p:tav tm="100000">
                                          <p:val>
                                            <p:strVal val="#ppt_w"/>
                                          </p:val>
                                        </p:tav>
                                      </p:tavLst>
                                    </p:anim>
                                    <p:anim calcmode="lin" valueType="num">
                                      <p:cBhvr>
                                        <p:cTn id="26" dur="500" fill="hold"/>
                                        <p:tgtEl>
                                          <p:spTgt spid="9">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9">
                                            <p:txEl>
                                              <p:pRg st="8" end="8"/>
                                            </p:txEl>
                                          </p:spTgt>
                                        </p:tgtEl>
                                        <p:attrNameLst>
                                          <p:attrName>style.visibility</p:attrName>
                                        </p:attrNameLst>
                                      </p:cBhvr>
                                      <p:to>
                                        <p:strVal val="visible"/>
                                      </p:to>
                                    </p:set>
                                    <p:anim calcmode="lin" valueType="num">
                                      <p:cBhvr>
                                        <p:cTn id="31" dur="500" fill="hold"/>
                                        <p:tgtEl>
                                          <p:spTgt spid="9">
                                            <p:txEl>
                                              <p:pRg st="8" end="8"/>
                                            </p:txEl>
                                          </p:spTgt>
                                        </p:tgtEl>
                                        <p:attrNameLst>
                                          <p:attrName>ppt_w</p:attrName>
                                        </p:attrNameLst>
                                      </p:cBhvr>
                                      <p:tavLst>
                                        <p:tav tm="0">
                                          <p:val>
                                            <p:fltVal val="0"/>
                                          </p:val>
                                        </p:tav>
                                        <p:tav tm="100000">
                                          <p:val>
                                            <p:strVal val="#ppt_w"/>
                                          </p:val>
                                        </p:tav>
                                      </p:tavLst>
                                    </p:anim>
                                    <p:anim calcmode="lin" valueType="num">
                                      <p:cBhvr>
                                        <p:cTn id="32" dur="500" fill="hold"/>
                                        <p:tgtEl>
                                          <p:spTgt spid="9">
                                            <p:txEl>
                                              <p:pRg st="8" end="8"/>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nodeType="clickEffect">
                                  <p:stCondLst>
                                    <p:cond delay="0"/>
                                  </p:stCondLst>
                                  <p:childTnLst>
                                    <p:set>
                                      <p:cBhvr>
                                        <p:cTn id="36" dur="1" fill="hold">
                                          <p:stCondLst>
                                            <p:cond delay="0"/>
                                          </p:stCondLst>
                                        </p:cTn>
                                        <p:tgtEl>
                                          <p:spTgt spid="9">
                                            <p:txEl>
                                              <p:pRg st="9" end="9"/>
                                            </p:txEl>
                                          </p:spTgt>
                                        </p:tgtEl>
                                        <p:attrNameLst>
                                          <p:attrName>style.visibility</p:attrName>
                                        </p:attrNameLst>
                                      </p:cBhvr>
                                      <p:to>
                                        <p:strVal val="visible"/>
                                      </p:to>
                                    </p:set>
                                    <p:anim calcmode="lin" valueType="num">
                                      <p:cBhvr>
                                        <p:cTn id="37" dur="500" fill="hold"/>
                                        <p:tgtEl>
                                          <p:spTgt spid="9">
                                            <p:txEl>
                                              <p:pRg st="9" end="9"/>
                                            </p:txEl>
                                          </p:spTgt>
                                        </p:tgtEl>
                                        <p:attrNameLst>
                                          <p:attrName>ppt_w</p:attrName>
                                        </p:attrNameLst>
                                      </p:cBhvr>
                                      <p:tavLst>
                                        <p:tav tm="0">
                                          <p:val>
                                            <p:fltVal val="0"/>
                                          </p:val>
                                        </p:tav>
                                        <p:tav tm="100000">
                                          <p:val>
                                            <p:strVal val="#ppt_w"/>
                                          </p:val>
                                        </p:tav>
                                      </p:tavLst>
                                    </p:anim>
                                    <p:anim calcmode="lin" valueType="num">
                                      <p:cBhvr>
                                        <p:cTn id="38" dur="500" fill="hold"/>
                                        <p:tgtEl>
                                          <p:spTgt spid="9">
                                            <p:txEl>
                                              <p:pRg st="9" end="9"/>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nodeType="clickEffect">
                                  <p:stCondLst>
                                    <p:cond delay="0"/>
                                  </p:stCondLst>
                                  <p:childTnLst>
                                    <p:set>
                                      <p:cBhvr>
                                        <p:cTn id="42" dur="1" fill="hold">
                                          <p:stCondLst>
                                            <p:cond delay="0"/>
                                          </p:stCondLst>
                                        </p:cTn>
                                        <p:tgtEl>
                                          <p:spTgt spid="9">
                                            <p:txEl>
                                              <p:pRg st="10" end="10"/>
                                            </p:txEl>
                                          </p:spTgt>
                                        </p:tgtEl>
                                        <p:attrNameLst>
                                          <p:attrName>style.visibility</p:attrName>
                                        </p:attrNameLst>
                                      </p:cBhvr>
                                      <p:to>
                                        <p:strVal val="visible"/>
                                      </p:to>
                                    </p:set>
                                    <p:anim calcmode="lin" valueType="num">
                                      <p:cBhvr>
                                        <p:cTn id="43" dur="500" fill="hold"/>
                                        <p:tgtEl>
                                          <p:spTgt spid="9">
                                            <p:txEl>
                                              <p:pRg st="10" end="10"/>
                                            </p:txEl>
                                          </p:spTgt>
                                        </p:tgtEl>
                                        <p:attrNameLst>
                                          <p:attrName>ppt_w</p:attrName>
                                        </p:attrNameLst>
                                      </p:cBhvr>
                                      <p:tavLst>
                                        <p:tav tm="0">
                                          <p:val>
                                            <p:fltVal val="0"/>
                                          </p:val>
                                        </p:tav>
                                        <p:tav tm="100000">
                                          <p:val>
                                            <p:strVal val="#ppt_w"/>
                                          </p:val>
                                        </p:tav>
                                      </p:tavLst>
                                    </p:anim>
                                    <p:anim calcmode="lin" valueType="num">
                                      <p:cBhvr>
                                        <p:cTn id="44" dur="500" fill="hold"/>
                                        <p:tgtEl>
                                          <p:spTgt spid="9">
                                            <p:txEl>
                                              <p:pRg st="10" end="10"/>
                                            </p:txEl>
                                          </p:spTgt>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nodeType="clickEffect">
                                  <p:stCondLst>
                                    <p:cond delay="0"/>
                                  </p:stCondLst>
                                  <p:childTnLst>
                                    <p:set>
                                      <p:cBhvr>
                                        <p:cTn id="48" dur="1" fill="hold">
                                          <p:stCondLst>
                                            <p:cond delay="0"/>
                                          </p:stCondLst>
                                        </p:cTn>
                                        <p:tgtEl>
                                          <p:spTgt spid="9">
                                            <p:txEl>
                                              <p:pRg st="11" end="11"/>
                                            </p:txEl>
                                          </p:spTgt>
                                        </p:tgtEl>
                                        <p:attrNameLst>
                                          <p:attrName>style.visibility</p:attrName>
                                        </p:attrNameLst>
                                      </p:cBhvr>
                                      <p:to>
                                        <p:strVal val="visible"/>
                                      </p:to>
                                    </p:set>
                                    <p:anim calcmode="lin" valueType="num">
                                      <p:cBhvr>
                                        <p:cTn id="49" dur="500" fill="hold"/>
                                        <p:tgtEl>
                                          <p:spTgt spid="9">
                                            <p:txEl>
                                              <p:pRg st="11" end="11"/>
                                            </p:txEl>
                                          </p:spTgt>
                                        </p:tgtEl>
                                        <p:attrNameLst>
                                          <p:attrName>ppt_w</p:attrName>
                                        </p:attrNameLst>
                                      </p:cBhvr>
                                      <p:tavLst>
                                        <p:tav tm="0">
                                          <p:val>
                                            <p:fltVal val="0"/>
                                          </p:val>
                                        </p:tav>
                                        <p:tav tm="100000">
                                          <p:val>
                                            <p:strVal val="#ppt_w"/>
                                          </p:val>
                                        </p:tav>
                                      </p:tavLst>
                                    </p:anim>
                                    <p:anim calcmode="lin" valueType="num">
                                      <p:cBhvr>
                                        <p:cTn id="50" dur="500" fill="hold"/>
                                        <p:tgtEl>
                                          <p:spTgt spid="9">
                                            <p:txEl>
                                              <p:pRg st="11" end="11"/>
                                            </p:txEl>
                                          </p:spTgt>
                                        </p:tgtEl>
                                        <p:attrNameLst>
                                          <p:attrName>ppt_h</p:attrName>
                                        </p:attrNameLst>
                                      </p:cBhvr>
                                      <p:tavLst>
                                        <p:tav tm="0">
                                          <p:val>
                                            <p:fltVal val="0"/>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16" fill="hold" nodeType="clickEffect">
                                  <p:stCondLst>
                                    <p:cond delay="0"/>
                                  </p:stCondLst>
                                  <p:childTnLst>
                                    <p:set>
                                      <p:cBhvr>
                                        <p:cTn id="54" dur="1" fill="hold">
                                          <p:stCondLst>
                                            <p:cond delay="0"/>
                                          </p:stCondLst>
                                        </p:cTn>
                                        <p:tgtEl>
                                          <p:spTgt spid="9">
                                            <p:txEl>
                                              <p:pRg st="12" end="12"/>
                                            </p:txEl>
                                          </p:spTgt>
                                        </p:tgtEl>
                                        <p:attrNameLst>
                                          <p:attrName>style.visibility</p:attrName>
                                        </p:attrNameLst>
                                      </p:cBhvr>
                                      <p:to>
                                        <p:strVal val="visible"/>
                                      </p:to>
                                    </p:set>
                                    <p:anim calcmode="lin" valueType="num">
                                      <p:cBhvr>
                                        <p:cTn id="55" dur="500" fill="hold"/>
                                        <p:tgtEl>
                                          <p:spTgt spid="9">
                                            <p:txEl>
                                              <p:pRg st="12" end="12"/>
                                            </p:txEl>
                                          </p:spTgt>
                                        </p:tgtEl>
                                        <p:attrNameLst>
                                          <p:attrName>ppt_w</p:attrName>
                                        </p:attrNameLst>
                                      </p:cBhvr>
                                      <p:tavLst>
                                        <p:tav tm="0">
                                          <p:val>
                                            <p:fltVal val="0"/>
                                          </p:val>
                                        </p:tav>
                                        <p:tav tm="100000">
                                          <p:val>
                                            <p:strVal val="#ppt_w"/>
                                          </p:val>
                                        </p:tav>
                                      </p:tavLst>
                                    </p:anim>
                                    <p:anim calcmode="lin" valueType="num">
                                      <p:cBhvr>
                                        <p:cTn id="56" dur="500" fill="hold"/>
                                        <p:tgtEl>
                                          <p:spTgt spid="9">
                                            <p:txEl>
                                              <p:pRg st="12" end="12"/>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JMP and LOOP Instructions</a:t>
            </a:r>
            <a:endParaRPr lang="ar-EG" sz="4400" b="1" dirty="0">
              <a:ln w="1905"/>
              <a:solidFill>
                <a:schemeClr val="accent2">
                  <a:lumMod val="75000"/>
                </a:schemeClr>
              </a:solidFill>
              <a:effectLst>
                <a:innerShdw blurRad="69850" dist="43180" dir="5400000">
                  <a:srgbClr val="000000">
                    <a:alpha val="65000"/>
                  </a:srgbClr>
                </a:innerShdw>
              </a:effectLst>
            </a:endParaRPr>
          </a:p>
        </p:txBody>
      </p:sp>
      <p:grpSp>
        <p:nvGrpSpPr>
          <p:cNvPr id="2" name="Group 7"/>
          <p:cNvGrpSpPr/>
          <p:nvPr/>
        </p:nvGrpSpPr>
        <p:grpSpPr>
          <a:xfrm>
            <a:off x="542529" y="1921374"/>
            <a:ext cx="8058941" cy="1013403"/>
            <a:chOff x="2977" y="2270"/>
            <a:chExt cx="8058941" cy="1013403"/>
          </a:xfrm>
          <a:scene3d>
            <a:camera prst="orthographicFront"/>
            <a:lightRig rig="flat" dir="t"/>
          </a:scene3d>
        </p:grpSpPr>
        <p:sp>
          <p:nvSpPr>
            <p:cNvPr id="21" name="Rounded Rectangle 20"/>
            <p:cNvSpPr/>
            <p:nvPr/>
          </p:nvSpPr>
          <p:spPr>
            <a:xfrm>
              <a:off x="2977" y="2270"/>
              <a:ext cx="8058941" cy="101340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22" name="Rounded Rectangle 4"/>
            <p:cNvSpPr/>
            <p:nvPr/>
          </p:nvSpPr>
          <p:spPr>
            <a:xfrm>
              <a:off x="32659" y="31952"/>
              <a:ext cx="7999577" cy="95403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71450" tIns="171450" rIns="171450" bIns="171450" numCol="1" spcCol="1270" anchor="ctr" anchorCtr="0">
              <a:noAutofit/>
            </a:bodyPr>
            <a:lstStyle/>
            <a:p>
              <a:pPr lvl="0" algn="ctr" defTabSz="2000250">
                <a:lnSpc>
                  <a:spcPct val="90000"/>
                </a:lnSpc>
                <a:spcBef>
                  <a:spcPct val="0"/>
                </a:spcBef>
                <a:spcAft>
                  <a:spcPct val="35000"/>
                </a:spcAft>
              </a:pPr>
              <a:r>
                <a:rPr lang="en-GB" sz="4500" kern="1200" dirty="0" smtClean="0">
                  <a:latin typeface="Times New Roman" pitchFamily="18" charset="0"/>
                  <a:cs typeface="Times New Roman" pitchFamily="18" charset="0"/>
                </a:rPr>
                <a:t>Control Transfer Types</a:t>
              </a:r>
              <a:endParaRPr lang="en-GB" sz="4500" kern="1200" dirty="0">
                <a:latin typeface="Times New Roman" pitchFamily="18" charset="0"/>
                <a:cs typeface="Times New Roman" pitchFamily="18" charset="0"/>
              </a:endParaRPr>
            </a:p>
          </p:txBody>
        </p:sp>
      </p:grpSp>
      <p:grpSp>
        <p:nvGrpSpPr>
          <p:cNvPr id="3" name="Group 8"/>
          <p:cNvGrpSpPr/>
          <p:nvPr/>
        </p:nvGrpSpPr>
        <p:grpSpPr>
          <a:xfrm>
            <a:off x="550395" y="3035668"/>
            <a:ext cx="3859505" cy="1013403"/>
            <a:chOff x="10843" y="1116564"/>
            <a:chExt cx="3859505" cy="1013403"/>
          </a:xfrm>
          <a:scene3d>
            <a:camera prst="orthographicFront"/>
            <a:lightRig rig="flat" dir="t"/>
          </a:scene3d>
        </p:grpSpPr>
        <p:sp>
          <p:nvSpPr>
            <p:cNvPr id="19" name="Rounded Rectangle 18"/>
            <p:cNvSpPr/>
            <p:nvPr/>
          </p:nvSpPr>
          <p:spPr>
            <a:xfrm>
              <a:off x="10843" y="1116564"/>
              <a:ext cx="3859505" cy="101340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4">
                <a:hueOff val="0"/>
                <a:satOff val="0"/>
                <a:lumOff val="0"/>
                <a:alphaOff val="0"/>
              </a:schemeClr>
            </a:fillRef>
            <a:effectRef idx="1">
              <a:schemeClr val="accent4">
                <a:hueOff val="0"/>
                <a:satOff val="0"/>
                <a:lumOff val="0"/>
                <a:alphaOff val="0"/>
              </a:schemeClr>
            </a:effectRef>
            <a:fontRef idx="minor">
              <a:schemeClr val="lt1"/>
            </a:fontRef>
          </p:style>
        </p:sp>
        <p:sp>
          <p:nvSpPr>
            <p:cNvPr id="20" name="Rounded Rectangle 6"/>
            <p:cNvSpPr/>
            <p:nvPr/>
          </p:nvSpPr>
          <p:spPr>
            <a:xfrm>
              <a:off x="40525" y="1146246"/>
              <a:ext cx="3800141" cy="95403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GB" sz="3000" kern="1200" dirty="0" smtClean="0">
                  <a:latin typeface="Times New Roman" pitchFamily="18" charset="0"/>
                  <a:cs typeface="Times New Roman" pitchFamily="18" charset="0"/>
                </a:rPr>
                <a:t>Unconditional Transfer</a:t>
              </a:r>
              <a:endParaRPr lang="en-GB" sz="3000" kern="1200" dirty="0">
                <a:latin typeface="Times New Roman" pitchFamily="18" charset="0"/>
                <a:cs typeface="Times New Roman" pitchFamily="18" charset="0"/>
              </a:endParaRPr>
            </a:p>
          </p:txBody>
        </p:sp>
      </p:grpSp>
      <p:grpSp>
        <p:nvGrpSpPr>
          <p:cNvPr id="6" name="Group 9"/>
          <p:cNvGrpSpPr/>
          <p:nvPr/>
        </p:nvGrpSpPr>
        <p:grpSpPr>
          <a:xfrm>
            <a:off x="557922" y="4149961"/>
            <a:ext cx="3844451" cy="2303375"/>
            <a:chOff x="18370" y="2230857"/>
            <a:chExt cx="3844451" cy="2303375"/>
          </a:xfrm>
          <a:scene3d>
            <a:camera prst="orthographicFront"/>
            <a:lightRig rig="flat" dir="t"/>
          </a:scene3d>
        </p:grpSpPr>
        <p:sp>
          <p:nvSpPr>
            <p:cNvPr id="17" name="Rounded Rectangle 16"/>
            <p:cNvSpPr/>
            <p:nvPr/>
          </p:nvSpPr>
          <p:spPr>
            <a:xfrm>
              <a:off x="18370" y="2230857"/>
              <a:ext cx="3844451" cy="2303375"/>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5">
                <a:hueOff val="0"/>
                <a:satOff val="0"/>
                <a:lumOff val="0"/>
                <a:alphaOff val="0"/>
              </a:schemeClr>
            </a:fillRef>
            <a:effectRef idx="1">
              <a:schemeClr val="accent5">
                <a:hueOff val="0"/>
                <a:satOff val="0"/>
                <a:lumOff val="0"/>
                <a:alphaOff val="0"/>
              </a:schemeClr>
            </a:effectRef>
            <a:fontRef idx="minor">
              <a:schemeClr val="lt1"/>
            </a:fontRef>
          </p:style>
        </p:sp>
        <p:sp>
          <p:nvSpPr>
            <p:cNvPr id="18" name="Rounded Rectangle 8"/>
            <p:cNvSpPr/>
            <p:nvPr/>
          </p:nvSpPr>
          <p:spPr>
            <a:xfrm>
              <a:off x="85834" y="2298321"/>
              <a:ext cx="3709523" cy="216844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smtClean="0">
                  <a:latin typeface="Times New Roman" pitchFamily="18" charset="0"/>
                  <a:cs typeface="Times New Roman" pitchFamily="18" charset="0"/>
                </a:rPr>
                <a:t>A  </a:t>
              </a:r>
              <a:r>
                <a:rPr lang="en-GB" sz="2000" b="1" kern="1200" dirty="0" smtClean="0">
                  <a:latin typeface="Times New Roman" pitchFamily="18" charset="0"/>
                  <a:cs typeface="Times New Roman" pitchFamily="18" charset="0"/>
                </a:rPr>
                <a:t>new address </a:t>
              </a:r>
              <a:r>
                <a:rPr lang="en-GB" sz="2000" kern="1200" dirty="0" smtClean="0">
                  <a:latin typeface="Times New Roman" pitchFamily="18" charset="0"/>
                  <a:cs typeface="Times New Roman" pitchFamily="18" charset="0"/>
                </a:rPr>
                <a:t>is loaded into the </a:t>
              </a:r>
              <a:r>
                <a:rPr lang="en-GB" sz="2000" b="1" kern="1200" dirty="0" smtClean="0">
                  <a:latin typeface="Times New Roman" pitchFamily="18" charset="0"/>
                  <a:cs typeface="Times New Roman" pitchFamily="18" charset="0"/>
                </a:rPr>
                <a:t>instruction pointer</a:t>
              </a:r>
              <a:r>
                <a:rPr lang="en-GB" sz="2000" kern="1200" dirty="0" smtClean="0">
                  <a:latin typeface="Times New Roman" pitchFamily="18" charset="0"/>
                  <a:cs typeface="Times New Roman" pitchFamily="18" charset="0"/>
                </a:rPr>
                <a:t>, causing execution to continue at the new address.</a:t>
              </a:r>
            </a:p>
            <a:p>
              <a:pPr lvl="0" algn="ctr" defTabSz="889000">
                <a:lnSpc>
                  <a:spcPct val="90000"/>
                </a:lnSpc>
                <a:spcBef>
                  <a:spcPct val="0"/>
                </a:spcBef>
                <a:spcAft>
                  <a:spcPct val="35000"/>
                </a:spcAft>
              </a:pPr>
              <a:r>
                <a:rPr lang="en-GB" sz="2000" kern="1200" dirty="0" smtClean="0">
                  <a:latin typeface="Times New Roman" pitchFamily="18" charset="0"/>
                  <a:cs typeface="Times New Roman" pitchFamily="18" charset="0"/>
                </a:rPr>
                <a:t>The JMP instruction does this.</a:t>
              </a:r>
              <a:endParaRPr lang="en-GB" sz="2000" kern="1200" dirty="0">
                <a:latin typeface="Times New Roman" pitchFamily="18" charset="0"/>
                <a:cs typeface="Times New Roman" pitchFamily="18" charset="0"/>
              </a:endParaRPr>
            </a:p>
          </p:txBody>
        </p:sp>
      </p:grpSp>
      <p:grpSp>
        <p:nvGrpSpPr>
          <p:cNvPr id="7" name="Group 10"/>
          <p:cNvGrpSpPr/>
          <p:nvPr/>
        </p:nvGrpSpPr>
        <p:grpSpPr>
          <a:xfrm>
            <a:off x="4734099" y="3035668"/>
            <a:ext cx="3859505" cy="1013403"/>
            <a:chOff x="4194547" y="1116564"/>
            <a:chExt cx="3859505" cy="1013403"/>
          </a:xfrm>
          <a:scene3d>
            <a:camera prst="orthographicFront"/>
            <a:lightRig rig="flat" dir="t"/>
          </a:scene3d>
        </p:grpSpPr>
        <p:sp>
          <p:nvSpPr>
            <p:cNvPr id="15" name="Rounded Rectangle 14"/>
            <p:cNvSpPr/>
            <p:nvPr/>
          </p:nvSpPr>
          <p:spPr>
            <a:xfrm>
              <a:off x="4194547" y="1116564"/>
              <a:ext cx="3859505" cy="101340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4">
                <a:hueOff val="0"/>
                <a:satOff val="0"/>
                <a:lumOff val="0"/>
                <a:alphaOff val="0"/>
              </a:schemeClr>
            </a:fillRef>
            <a:effectRef idx="1">
              <a:schemeClr val="accent4">
                <a:hueOff val="0"/>
                <a:satOff val="0"/>
                <a:lumOff val="0"/>
                <a:alphaOff val="0"/>
              </a:schemeClr>
            </a:effectRef>
            <a:fontRef idx="minor">
              <a:schemeClr val="lt1"/>
            </a:fontRef>
          </p:style>
        </p:sp>
        <p:sp>
          <p:nvSpPr>
            <p:cNvPr id="16" name="Rounded Rectangle 10"/>
            <p:cNvSpPr/>
            <p:nvPr/>
          </p:nvSpPr>
          <p:spPr>
            <a:xfrm>
              <a:off x="4224229" y="1146246"/>
              <a:ext cx="3800141" cy="95403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GB" sz="3000" kern="1200" dirty="0" smtClean="0">
                  <a:latin typeface="Times New Roman" pitchFamily="18" charset="0"/>
                  <a:cs typeface="Times New Roman" pitchFamily="18" charset="0"/>
                </a:rPr>
                <a:t>Conditional Transfer</a:t>
              </a:r>
            </a:p>
          </p:txBody>
        </p:sp>
      </p:grpSp>
      <p:grpSp>
        <p:nvGrpSpPr>
          <p:cNvPr id="8" name="Group 11"/>
          <p:cNvGrpSpPr/>
          <p:nvPr/>
        </p:nvGrpSpPr>
        <p:grpSpPr>
          <a:xfrm>
            <a:off x="4741626" y="4149961"/>
            <a:ext cx="3844451" cy="2303375"/>
            <a:chOff x="4202074" y="2230857"/>
            <a:chExt cx="3844451" cy="2303375"/>
          </a:xfrm>
          <a:scene3d>
            <a:camera prst="orthographicFront"/>
            <a:lightRig rig="flat" dir="t"/>
          </a:scene3d>
        </p:grpSpPr>
        <p:sp>
          <p:nvSpPr>
            <p:cNvPr id="13" name="Rounded Rectangle 12"/>
            <p:cNvSpPr/>
            <p:nvPr/>
          </p:nvSpPr>
          <p:spPr>
            <a:xfrm>
              <a:off x="4202074" y="2230857"/>
              <a:ext cx="3844451" cy="2303375"/>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5">
                <a:hueOff val="0"/>
                <a:satOff val="0"/>
                <a:lumOff val="0"/>
                <a:alphaOff val="0"/>
              </a:schemeClr>
            </a:fillRef>
            <a:effectRef idx="1">
              <a:schemeClr val="accent5">
                <a:hueOff val="0"/>
                <a:satOff val="0"/>
                <a:lumOff val="0"/>
                <a:alphaOff val="0"/>
              </a:schemeClr>
            </a:effectRef>
            <a:fontRef idx="minor">
              <a:schemeClr val="lt1"/>
            </a:fontRef>
          </p:style>
        </p:sp>
        <p:sp>
          <p:nvSpPr>
            <p:cNvPr id="14" name="Rounded Rectangle 12"/>
            <p:cNvSpPr/>
            <p:nvPr/>
          </p:nvSpPr>
          <p:spPr>
            <a:xfrm>
              <a:off x="4269538" y="2298321"/>
              <a:ext cx="3709523" cy="216844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GB" sz="2000" kern="1200" dirty="0" smtClean="0">
                  <a:latin typeface="Times New Roman" pitchFamily="18" charset="0"/>
                  <a:cs typeface="Times New Roman" pitchFamily="18" charset="0"/>
                </a:rPr>
                <a:t>The program </a:t>
              </a:r>
              <a:r>
                <a:rPr lang="en-GB" sz="2000" b="1" kern="1200" dirty="0" smtClean="0">
                  <a:latin typeface="Times New Roman" pitchFamily="18" charset="0"/>
                  <a:cs typeface="Times New Roman" pitchFamily="18" charset="0"/>
                </a:rPr>
                <a:t>branches if a certain condition is true</a:t>
              </a:r>
              <a:r>
                <a:rPr lang="en-GB" sz="2000" kern="1200" dirty="0" smtClean="0">
                  <a:latin typeface="Times New Roman" pitchFamily="18" charset="0"/>
                  <a:cs typeface="Times New Roman" pitchFamily="18" charset="0"/>
                </a:rPr>
                <a:t>.</a:t>
              </a:r>
            </a:p>
            <a:p>
              <a:pPr lvl="0" algn="ctr" defTabSz="889000">
                <a:lnSpc>
                  <a:spcPct val="90000"/>
                </a:lnSpc>
                <a:spcBef>
                  <a:spcPct val="0"/>
                </a:spcBef>
                <a:spcAft>
                  <a:spcPct val="35000"/>
                </a:spcAft>
              </a:pPr>
              <a:r>
                <a:rPr lang="en-GB" sz="2000" kern="1200" dirty="0" smtClean="0">
                  <a:latin typeface="Times New Roman" pitchFamily="18" charset="0"/>
                  <a:cs typeface="Times New Roman" pitchFamily="18" charset="0"/>
                </a:rPr>
                <a:t>The CPU interprets true/false conditions based on the contents of the </a:t>
              </a:r>
              <a:r>
                <a:rPr lang="en-GB" sz="2000" b="1" kern="1200" dirty="0" smtClean="0">
                  <a:latin typeface="Times New Roman" pitchFamily="18" charset="0"/>
                  <a:cs typeface="Times New Roman" pitchFamily="18" charset="0"/>
                </a:rPr>
                <a:t>ECX and Flags registers</a:t>
              </a:r>
              <a:r>
                <a:rPr lang="en-GB" sz="2000" kern="1200" dirty="0" smtClean="0">
                  <a:latin typeface="Times New Roman" pitchFamily="18" charset="0"/>
                  <a:cs typeface="Times New Roman" pitchFamily="18" charset="0"/>
                </a:rPr>
                <a:t>.</a:t>
              </a:r>
            </a:p>
          </p:txBody>
        </p:sp>
      </p:gr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p:cTn id="19" dur="500" fill="hold"/>
                                        <p:tgtEl>
                                          <p:spTgt spid="7"/>
                                        </p:tgtEl>
                                        <p:attrNameLst>
                                          <p:attrName>ppt_w</p:attrName>
                                        </p:attrNameLst>
                                      </p:cBhvr>
                                      <p:tavLst>
                                        <p:tav tm="0">
                                          <p:val>
                                            <p:fltVal val="0"/>
                                          </p:val>
                                        </p:tav>
                                        <p:tav tm="100000">
                                          <p:val>
                                            <p:strVal val="#ppt_w"/>
                                          </p:val>
                                        </p:tav>
                                      </p:tavLst>
                                    </p:anim>
                                    <p:anim calcmode="lin" valueType="num">
                                      <p:cBhvr>
                                        <p:cTn id="20"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p:cTn id="25" dur="500" fill="hold"/>
                                        <p:tgtEl>
                                          <p:spTgt spid="6"/>
                                        </p:tgtEl>
                                        <p:attrNameLst>
                                          <p:attrName>ppt_w</p:attrName>
                                        </p:attrNameLst>
                                      </p:cBhvr>
                                      <p:tavLst>
                                        <p:tav tm="0">
                                          <p:val>
                                            <p:fltVal val="0"/>
                                          </p:val>
                                        </p:tav>
                                        <p:tav tm="100000">
                                          <p:val>
                                            <p:strVal val="#ppt_w"/>
                                          </p:val>
                                        </p:tav>
                                      </p:tavLst>
                                    </p:anim>
                                    <p:anim calcmode="lin" valueType="num">
                                      <p:cBhvr>
                                        <p:cTn id="26" dur="500" fill="hold"/>
                                        <p:tgtEl>
                                          <p:spTgt spid="6"/>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p:cTn id="31" dur="500" fill="hold"/>
                                        <p:tgtEl>
                                          <p:spTgt spid="8"/>
                                        </p:tgtEl>
                                        <p:attrNameLst>
                                          <p:attrName>ppt_w</p:attrName>
                                        </p:attrNameLst>
                                      </p:cBhvr>
                                      <p:tavLst>
                                        <p:tav tm="0">
                                          <p:val>
                                            <p:fltVal val="0"/>
                                          </p:val>
                                        </p:tav>
                                        <p:tav tm="100000">
                                          <p:val>
                                            <p:strVal val="#ppt_w"/>
                                          </p:val>
                                        </p:tav>
                                      </p:tavLst>
                                    </p:anim>
                                    <p:anim calcmode="lin" valueType="num">
                                      <p:cBhvr>
                                        <p:cTn id="32"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996952"/>
            <a:ext cx="8686800" cy="2123658"/>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dirty="0" smtClean="0">
                <a:ln w="11430"/>
                <a:latin typeface="Times New Roman" pitchFamily="18" charset="0"/>
                <a:cs typeface="Times New Roman" pitchFamily="18" charset="0"/>
              </a:rPr>
              <a:t>Conditional</a:t>
            </a:r>
          </a:p>
          <a:p>
            <a:pPr algn="ctr"/>
            <a:r>
              <a:rPr lang="en-US" sz="6600" b="1" dirty="0" smtClean="0">
                <a:ln w="11430"/>
                <a:latin typeface="Times New Roman" pitchFamily="18" charset="0"/>
                <a:cs typeface="Times New Roman" pitchFamily="18" charset="0"/>
              </a:rPr>
              <a:t>Loops</a:t>
            </a:r>
            <a:endParaRPr lang="en-US" sz="6600" b="1" dirty="0">
              <a:ln w="1143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LOOPZ / LOOPE Instructions</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Loop if Zero / Loop if Equal.</a:t>
            </a: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They are like </a:t>
            </a:r>
            <a:r>
              <a:rPr lang="en-GB" sz="2800" b="1" dirty="0" smtClean="0">
                <a:solidFill>
                  <a:schemeClr val="accent6">
                    <a:lumMod val="75000"/>
                  </a:schemeClr>
                </a:solidFill>
                <a:latin typeface="Times New Roman" pitchFamily="18" charset="0"/>
                <a:cs typeface="Times New Roman" pitchFamily="18" charset="0"/>
              </a:rPr>
              <a:t>LOOP</a:t>
            </a:r>
            <a:r>
              <a:rPr lang="en-GB" sz="2800" dirty="0" smtClean="0">
                <a:solidFill>
                  <a:schemeClr val="accent2">
                    <a:lumMod val="50000"/>
                  </a:schemeClr>
                </a:solidFill>
                <a:latin typeface="Times New Roman" pitchFamily="18" charset="0"/>
                <a:cs typeface="Times New Roman" pitchFamily="18" charset="0"/>
              </a:rPr>
              <a:t> instruction except that they have one additional condition:</a:t>
            </a:r>
          </a:p>
          <a:p>
            <a:pPr marL="800100" lvl="2"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The </a:t>
            </a:r>
            <a:r>
              <a:rPr lang="en-GB" sz="2800" b="1" dirty="0" smtClean="0">
                <a:solidFill>
                  <a:schemeClr val="accent6">
                    <a:lumMod val="75000"/>
                  </a:schemeClr>
                </a:solidFill>
                <a:latin typeface="Times New Roman" pitchFamily="18" charset="0"/>
                <a:cs typeface="Times New Roman" pitchFamily="18" charset="0"/>
              </a:rPr>
              <a:t>Zero</a:t>
            </a:r>
            <a:r>
              <a:rPr lang="en-GB" sz="2800" dirty="0" smtClean="0">
                <a:solidFill>
                  <a:schemeClr val="accent2">
                    <a:lumMod val="50000"/>
                  </a:schemeClr>
                </a:solidFill>
                <a:latin typeface="Times New Roman" pitchFamily="18" charset="0"/>
                <a:cs typeface="Times New Roman" pitchFamily="18" charset="0"/>
              </a:rPr>
              <a:t> flag must be </a:t>
            </a:r>
            <a:r>
              <a:rPr lang="en-GB" sz="2800" b="1" dirty="0" smtClean="0">
                <a:solidFill>
                  <a:schemeClr val="accent2">
                    <a:lumMod val="50000"/>
                  </a:schemeClr>
                </a:solidFill>
                <a:latin typeface="Times New Roman" pitchFamily="18" charset="0"/>
                <a:cs typeface="Times New Roman" pitchFamily="18" charset="0"/>
              </a:rPr>
              <a:t>set</a:t>
            </a:r>
            <a:r>
              <a:rPr lang="en-GB" sz="2800" dirty="0" smtClean="0">
                <a:solidFill>
                  <a:schemeClr val="accent2">
                    <a:lumMod val="50000"/>
                  </a:schemeClr>
                </a:solidFill>
                <a:latin typeface="Times New Roman" pitchFamily="18" charset="0"/>
                <a:cs typeface="Times New Roman" pitchFamily="18" charset="0"/>
              </a:rPr>
              <a:t> in order for control to transfer to the destination label.</a:t>
            </a:r>
          </a:p>
        </p:txBody>
      </p:sp>
      <p:sp>
        <p:nvSpPr>
          <p:cNvPr id="7" name="Rounded Rectangle 6"/>
          <p:cNvSpPr/>
          <p:nvPr/>
        </p:nvSpPr>
        <p:spPr>
          <a:xfrm>
            <a:off x="1691680" y="5085184"/>
            <a:ext cx="5760640" cy="93610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err="1" smtClean="0">
                <a:solidFill>
                  <a:schemeClr val="accent2">
                    <a:lumMod val="50000"/>
                  </a:schemeClr>
                </a:solidFill>
                <a:latin typeface="Times New Roman" pitchFamily="18" charset="0"/>
                <a:cs typeface="Times New Roman" pitchFamily="18" charset="0"/>
              </a:rPr>
              <a:t>Loopz</a:t>
            </a:r>
            <a:r>
              <a:rPr lang="en-US" sz="3200" b="1" dirty="0" smtClean="0">
                <a:solidFill>
                  <a:schemeClr val="accent2">
                    <a:lumMod val="50000"/>
                  </a:schemeClr>
                </a:solidFill>
                <a:latin typeface="Times New Roman" pitchFamily="18" charset="0"/>
                <a:cs typeface="Times New Roman" pitchFamily="18" charset="0"/>
              </a:rPr>
              <a:t>/</a:t>
            </a:r>
            <a:r>
              <a:rPr lang="en-US" sz="3200" b="1" dirty="0" err="1" smtClean="0">
                <a:solidFill>
                  <a:schemeClr val="accent2">
                    <a:lumMod val="50000"/>
                  </a:schemeClr>
                </a:solidFill>
                <a:latin typeface="Times New Roman" pitchFamily="18" charset="0"/>
                <a:cs typeface="Times New Roman" pitchFamily="18" charset="0"/>
              </a:rPr>
              <a:t>Loope</a:t>
            </a:r>
            <a:r>
              <a:rPr lang="en-US" sz="3200" b="1" dirty="0" smtClean="0">
                <a:solidFill>
                  <a:schemeClr val="accent2">
                    <a:lumMod val="50000"/>
                  </a:schemeClr>
                </a:solidFill>
                <a:latin typeface="Times New Roman" pitchFamily="18" charset="0"/>
                <a:cs typeface="Times New Roman" pitchFamily="18" charset="0"/>
              </a:rPr>
              <a:t> </a:t>
            </a:r>
            <a:r>
              <a:rPr lang="en-US" sz="3200" b="1" i="1" dirty="0" smtClean="0">
                <a:solidFill>
                  <a:schemeClr val="accent2">
                    <a:lumMod val="50000"/>
                  </a:schemeClr>
                </a:solidFill>
                <a:latin typeface="Times New Roman" pitchFamily="18" charset="0"/>
                <a:cs typeface="Times New Roman" pitchFamily="18" charset="0"/>
              </a:rPr>
              <a:t>destination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p:cTn id="13"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6">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nodeType="clickEffect">
                                  <p:stCondLst>
                                    <p:cond delay="0"/>
                                  </p:stCondLst>
                                  <p:childTnLst>
                                    <p:set>
                                      <p:cBhvr>
                                        <p:cTn id="19" dur="1" fill="hold">
                                          <p:stCondLst>
                                            <p:cond delay="0"/>
                                          </p:stCondLst>
                                        </p:cTn>
                                        <p:tgtEl>
                                          <p:spTgt spid="6">
                                            <p:txEl>
                                              <p:pRg st="3" end="3"/>
                                            </p:txEl>
                                          </p:spTgt>
                                        </p:tgtEl>
                                        <p:attrNameLst>
                                          <p:attrName>style.visibility</p:attrName>
                                        </p:attrNameLst>
                                      </p:cBhvr>
                                      <p:to>
                                        <p:strVal val="visible"/>
                                      </p:to>
                                    </p:set>
                                    <p:anim calcmode="lin" valueType="num">
                                      <p:cBhvr>
                                        <p:cTn id="20" dur="500" fill="hold"/>
                                        <p:tgtEl>
                                          <p:spTgt spid="6">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6">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LOOPZ / LOOPE Instructions</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They perform the following tasks:</a:t>
            </a: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US"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Otherwise, no jump occurs, and control passes to the next instruction. .</a:t>
            </a:r>
            <a:endParaRPr lang="en-GB" sz="2800" dirty="0" smtClean="0">
              <a:solidFill>
                <a:schemeClr val="accent2">
                  <a:lumMod val="50000"/>
                </a:schemeClr>
              </a:solidFill>
              <a:latin typeface="Times New Roman" pitchFamily="18" charset="0"/>
              <a:cs typeface="Times New Roman" pitchFamily="18" charset="0"/>
            </a:endParaRPr>
          </a:p>
        </p:txBody>
      </p:sp>
      <p:sp>
        <p:nvSpPr>
          <p:cNvPr id="7" name="Rounded Rectangle 6"/>
          <p:cNvSpPr/>
          <p:nvPr/>
        </p:nvSpPr>
        <p:spPr>
          <a:xfrm>
            <a:off x="1619672" y="2636912"/>
            <a:ext cx="5760640" cy="93610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smtClean="0">
                <a:solidFill>
                  <a:schemeClr val="accent2">
                    <a:lumMod val="50000"/>
                  </a:schemeClr>
                </a:solidFill>
                <a:latin typeface="Times New Roman" pitchFamily="18" charset="0"/>
                <a:cs typeface="Times New Roman" pitchFamily="18" charset="0"/>
              </a:rPr>
              <a:t>ECX = ECX - 1</a:t>
            </a:r>
            <a:endParaRPr lang="en-US" sz="3200" b="1" i="1" dirty="0" smtClean="0">
              <a:solidFill>
                <a:schemeClr val="accent2">
                  <a:lumMod val="50000"/>
                </a:schemeClr>
              </a:solidFill>
              <a:latin typeface="Times New Roman" pitchFamily="18" charset="0"/>
              <a:cs typeface="Times New Roman" pitchFamily="18" charset="0"/>
            </a:endParaRPr>
          </a:p>
        </p:txBody>
      </p:sp>
      <p:sp>
        <p:nvSpPr>
          <p:cNvPr id="8" name="Rounded Rectangle 7"/>
          <p:cNvSpPr/>
          <p:nvPr/>
        </p:nvSpPr>
        <p:spPr>
          <a:xfrm>
            <a:off x="1619672" y="3933056"/>
            <a:ext cx="5760640"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smtClean="0">
                <a:solidFill>
                  <a:schemeClr val="accent2">
                    <a:lumMod val="50000"/>
                  </a:schemeClr>
                </a:solidFill>
                <a:latin typeface="Times New Roman" pitchFamily="18" charset="0"/>
                <a:cs typeface="Times New Roman" pitchFamily="18" charset="0"/>
              </a:rPr>
              <a:t>if ECX &gt; 0 and </a:t>
            </a:r>
            <a:r>
              <a:rPr lang="en-US" sz="3200" b="1" dirty="0" smtClean="0">
                <a:solidFill>
                  <a:schemeClr val="accent6">
                    <a:lumMod val="75000"/>
                  </a:schemeClr>
                </a:solidFill>
                <a:latin typeface="Times New Roman" pitchFamily="18" charset="0"/>
                <a:cs typeface="Times New Roman" pitchFamily="18" charset="0"/>
              </a:rPr>
              <a:t>ZF = 1</a:t>
            </a:r>
            <a:r>
              <a:rPr lang="en-US" sz="3200" b="1" dirty="0" smtClean="0">
                <a:solidFill>
                  <a:schemeClr val="accent2">
                    <a:lumMod val="50000"/>
                  </a:schemeClr>
                </a:solidFill>
                <a:latin typeface="Times New Roman" pitchFamily="18" charset="0"/>
                <a:cs typeface="Times New Roman" pitchFamily="18" charset="0"/>
              </a:rPr>
              <a:t>, jump to destination</a:t>
            </a:r>
            <a:endParaRPr lang="en-US" sz="3200" b="1" i="1" dirty="0" smtClean="0">
              <a:solidFill>
                <a:schemeClr val="accent2">
                  <a:lumMod val="50000"/>
                </a:schemeClr>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nodeType="clickEffect">
                                  <p:stCondLst>
                                    <p:cond delay="0"/>
                                  </p:stCondLst>
                                  <p:childTnLst>
                                    <p:set>
                                      <p:cBhvr>
                                        <p:cTn id="18" dur="1" fill="hold">
                                          <p:stCondLst>
                                            <p:cond delay="0"/>
                                          </p:stCondLst>
                                        </p:cTn>
                                        <p:tgtEl>
                                          <p:spTgt spid="6">
                                            <p:txEl>
                                              <p:pRg st="7" end="7"/>
                                            </p:txEl>
                                          </p:spTgt>
                                        </p:tgtEl>
                                        <p:attrNameLst>
                                          <p:attrName>style.visibility</p:attrName>
                                        </p:attrNameLst>
                                      </p:cBhvr>
                                      <p:to>
                                        <p:strVal val="visible"/>
                                      </p:to>
                                    </p:set>
                                    <p:anim calcmode="lin" valueType="num">
                                      <p:cBhvr>
                                        <p:cTn id="19" dur="500" fill="hold"/>
                                        <p:tgtEl>
                                          <p:spTgt spid="6">
                                            <p:txEl>
                                              <p:pRg st="7" end="7"/>
                                            </p:txEl>
                                          </p:spTgt>
                                        </p:tgtEl>
                                        <p:attrNameLst>
                                          <p:attrName>ppt_w</p:attrName>
                                        </p:attrNameLst>
                                      </p:cBhvr>
                                      <p:tavLst>
                                        <p:tav tm="0">
                                          <p:val>
                                            <p:fltVal val="0"/>
                                          </p:val>
                                        </p:tav>
                                        <p:tav tm="100000">
                                          <p:val>
                                            <p:strVal val="#ppt_w"/>
                                          </p:val>
                                        </p:tav>
                                      </p:tavLst>
                                    </p:anim>
                                    <p:anim calcmode="lin" valueType="num">
                                      <p:cBhvr>
                                        <p:cTn id="20" dur="500" fill="hold"/>
                                        <p:tgtEl>
                                          <p:spTgt spid="6">
                                            <p:txEl>
                                              <p:pRg st="7" end="7"/>
                                            </p:txEl>
                                          </p:spTgt>
                                        </p:tgtEl>
                                        <p:attrNameLst>
                                          <p:attrName>ppt_h</p:attrName>
                                        </p:attrNameLst>
                                      </p:cBhvr>
                                      <p:tavLst>
                                        <p:tav tm="0">
                                          <p:val>
                                            <p:fltVal val="0"/>
                                          </p:val>
                                        </p:tav>
                                        <p:tav tm="100000">
                                          <p:val>
                                            <p:strVal val="#ppt_h"/>
                                          </p:val>
                                        </p:tav>
                                      </p:tavLst>
                                    </p:anim>
                                    <p:animEffect transition="in" filter="fade">
                                      <p:cBhvr>
                                        <p:cTn id="21"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LOOPNZ / LOOPNE Instructions</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Loop if </a:t>
            </a:r>
            <a:r>
              <a:rPr lang="en-GB" sz="2800" b="1" dirty="0" smtClean="0">
                <a:solidFill>
                  <a:schemeClr val="accent2">
                    <a:lumMod val="50000"/>
                  </a:schemeClr>
                </a:solidFill>
                <a:latin typeface="Times New Roman" pitchFamily="18" charset="0"/>
                <a:cs typeface="Times New Roman" pitchFamily="18" charset="0"/>
              </a:rPr>
              <a:t>Not</a:t>
            </a:r>
            <a:r>
              <a:rPr lang="en-GB" sz="2800" dirty="0" smtClean="0">
                <a:solidFill>
                  <a:schemeClr val="accent2">
                    <a:lumMod val="50000"/>
                  </a:schemeClr>
                </a:solidFill>
                <a:latin typeface="Times New Roman" pitchFamily="18" charset="0"/>
                <a:cs typeface="Times New Roman" pitchFamily="18" charset="0"/>
              </a:rPr>
              <a:t> Zero / Loop if </a:t>
            </a:r>
            <a:r>
              <a:rPr lang="en-GB" sz="2800" b="1" dirty="0" smtClean="0">
                <a:solidFill>
                  <a:schemeClr val="accent2">
                    <a:lumMod val="50000"/>
                  </a:schemeClr>
                </a:solidFill>
                <a:latin typeface="Times New Roman" pitchFamily="18" charset="0"/>
                <a:cs typeface="Times New Roman" pitchFamily="18" charset="0"/>
              </a:rPr>
              <a:t>Not</a:t>
            </a:r>
            <a:r>
              <a:rPr lang="en-GB" sz="2800" dirty="0" smtClean="0">
                <a:solidFill>
                  <a:schemeClr val="accent2">
                    <a:lumMod val="50000"/>
                  </a:schemeClr>
                </a:solidFill>
                <a:latin typeface="Times New Roman" pitchFamily="18" charset="0"/>
                <a:cs typeface="Times New Roman" pitchFamily="18" charset="0"/>
              </a:rPr>
              <a:t> Equal.</a:t>
            </a: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The </a:t>
            </a:r>
            <a:r>
              <a:rPr lang="en-GB" sz="2800" b="1" dirty="0" smtClean="0">
                <a:solidFill>
                  <a:schemeClr val="accent2">
                    <a:lumMod val="50000"/>
                  </a:schemeClr>
                </a:solidFill>
                <a:latin typeface="Times New Roman" pitchFamily="18" charset="0"/>
                <a:cs typeface="Times New Roman" pitchFamily="18" charset="0"/>
              </a:rPr>
              <a:t>Counterpart</a:t>
            </a:r>
            <a:r>
              <a:rPr lang="en-GB" sz="2800" dirty="0" smtClean="0">
                <a:solidFill>
                  <a:schemeClr val="accent2">
                    <a:lumMod val="50000"/>
                  </a:schemeClr>
                </a:solidFill>
                <a:latin typeface="Times New Roman" pitchFamily="18" charset="0"/>
                <a:cs typeface="Times New Roman" pitchFamily="18" charset="0"/>
              </a:rPr>
              <a:t> of LOOPZ and LOOPE.</a:t>
            </a: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The </a:t>
            </a:r>
            <a:r>
              <a:rPr lang="en-GB" sz="2800" b="1" dirty="0" smtClean="0">
                <a:solidFill>
                  <a:schemeClr val="accent6">
                    <a:lumMod val="75000"/>
                  </a:schemeClr>
                </a:solidFill>
                <a:latin typeface="Times New Roman" pitchFamily="18" charset="0"/>
                <a:cs typeface="Times New Roman" pitchFamily="18" charset="0"/>
              </a:rPr>
              <a:t>Zero</a:t>
            </a:r>
            <a:r>
              <a:rPr lang="en-GB" sz="2800" dirty="0" smtClean="0">
                <a:solidFill>
                  <a:schemeClr val="accent2">
                    <a:lumMod val="50000"/>
                  </a:schemeClr>
                </a:solidFill>
                <a:latin typeface="Times New Roman" pitchFamily="18" charset="0"/>
                <a:cs typeface="Times New Roman" pitchFamily="18" charset="0"/>
              </a:rPr>
              <a:t> flag must be </a:t>
            </a:r>
            <a:r>
              <a:rPr lang="en-GB" sz="2800" b="1" dirty="0" smtClean="0">
                <a:solidFill>
                  <a:schemeClr val="accent2">
                    <a:lumMod val="50000"/>
                  </a:schemeClr>
                </a:solidFill>
                <a:latin typeface="Times New Roman" pitchFamily="18" charset="0"/>
                <a:cs typeface="Times New Roman" pitchFamily="18" charset="0"/>
              </a:rPr>
              <a:t>Clear</a:t>
            </a:r>
            <a:r>
              <a:rPr lang="en-GB" sz="2800" dirty="0" smtClean="0">
                <a:solidFill>
                  <a:schemeClr val="accent2">
                    <a:lumMod val="50000"/>
                  </a:schemeClr>
                </a:solidFill>
                <a:latin typeface="Times New Roman" pitchFamily="18" charset="0"/>
                <a:cs typeface="Times New Roman" pitchFamily="18" charset="0"/>
              </a:rPr>
              <a:t> in order for control to transfer to the destination label.</a:t>
            </a:r>
          </a:p>
        </p:txBody>
      </p:sp>
      <p:sp>
        <p:nvSpPr>
          <p:cNvPr id="7" name="Rounded Rectangle 6"/>
          <p:cNvSpPr/>
          <p:nvPr/>
        </p:nvSpPr>
        <p:spPr>
          <a:xfrm>
            <a:off x="1691680" y="5301208"/>
            <a:ext cx="5760640" cy="93610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err="1" smtClean="0">
                <a:solidFill>
                  <a:schemeClr val="accent2">
                    <a:lumMod val="50000"/>
                  </a:schemeClr>
                </a:solidFill>
                <a:latin typeface="Times New Roman" pitchFamily="18" charset="0"/>
                <a:cs typeface="Times New Roman" pitchFamily="18" charset="0"/>
              </a:rPr>
              <a:t>Loopnz</a:t>
            </a:r>
            <a:r>
              <a:rPr lang="en-US" sz="3200" b="1" dirty="0" smtClean="0">
                <a:solidFill>
                  <a:schemeClr val="accent2">
                    <a:lumMod val="50000"/>
                  </a:schemeClr>
                </a:solidFill>
                <a:latin typeface="Times New Roman" pitchFamily="18" charset="0"/>
                <a:cs typeface="Times New Roman" pitchFamily="18" charset="0"/>
              </a:rPr>
              <a:t>/</a:t>
            </a:r>
            <a:r>
              <a:rPr lang="en-US" sz="3200" b="1" dirty="0" err="1" smtClean="0">
                <a:solidFill>
                  <a:schemeClr val="accent2">
                    <a:lumMod val="50000"/>
                  </a:schemeClr>
                </a:solidFill>
                <a:latin typeface="Times New Roman" pitchFamily="18" charset="0"/>
                <a:cs typeface="Times New Roman" pitchFamily="18" charset="0"/>
              </a:rPr>
              <a:t>Loopne</a:t>
            </a:r>
            <a:r>
              <a:rPr lang="en-US" sz="3200" b="1" dirty="0" smtClean="0">
                <a:solidFill>
                  <a:schemeClr val="accent2">
                    <a:lumMod val="50000"/>
                  </a:schemeClr>
                </a:solidFill>
                <a:latin typeface="Times New Roman" pitchFamily="18" charset="0"/>
                <a:cs typeface="Times New Roman" pitchFamily="18" charset="0"/>
              </a:rPr>
              <a:t> </a:t>
            </a:r>
            <a:r>
              <a:rPr lang="en-US" sz="3200" b="1" i="1" dirty="0" smtClean="0">
                <a:solidFill>
                  <a:schemeClr val="accent2">
                    <a:lumMod val="50000"/>
                  </a:schemeClr>
                </a:solidFill>
                <a:latin typeface="Times New Roman" pitchFamily="18" charset="0"/>
                <a:cs typeface="Times New Roman" pitchFamily="18" charset="0"/>
              </a:rPr>
              <a:t>destination</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nodeType="click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 calcmode="lin" valueType="num">
                                      <p:cBhvr>
                                        <p:cTn id="13"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6">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nodeType="clickEffect">
                                  <p:stCondLst>
                                    <p:cond delay="0"/>
                                  </p:stCondLst>
                                  <p:childTnLst>
                                    <p:set>
                                      <p:cBhvr>
                                        <p:cTn id="19" dur="1" fill="hold">
                                          <p:stCondLst>
                                            <p:cond delay="0"/>
                                          </p:stCondLst>
                                        </p:cTn>
                                        <p:tgtEl>
                                          <p:spTgt spid="6">
                                            <p:txEl>
                                              <p:pRg st="4" end="4"/>
                                            </p:txEl>
                                          </p:spTgt>
                                        </p:tgtEl>
                                        <p:attrNameLst>
                                          <p:attrName>style.visibility</p:attrName>
                                        </p:attrNameLst>
                                      </p:cBhvr>
                                      <p:to>
                                        <p:strVal val="visible"/>
                                      </p:to>
                                    </p:set>
                                    <p:anim calcmode="lin" valueType="num">
                                      <p:cBhvr>
                                        <p:cTn id="20" dur="500" fill="hold"/>
                                        <p:tgtEl>
                                          <p:spTgt spid="6">
                                            <p:txEl>
                                              <p:pRg st="4" end="4"/>
                                            </p:txEl>
                                          </p:spTgt>
                                        </p:tgtEl>
                                        <p:attrNameLst>
                                          <p:attrName>ppt_w</p:attrName>
                                        </p:attrNameLst>
                                      </p:cBhvr>
                                      <p:tavLst>
                                        <p:tav tm="0">
                                          <p:val>
                                            <p:fltVal val="0"/>
                                          </p:val>
                                        </p:tav>
                                        <p:tav tm="100000">
                                          <p:val>
                                            <p:strVal val="#ppt_w"/>
                                          </p:val>
                                        </p:tav>
                                      </p:tavLst>
                                    </p:anim>
                                    <p:anim calcmode="lin" valueType="num">
                                      <p:cBhvr>
                                        <p:cTn id="21" dur="500" fill="hold"/>
                                        <p:tgtEl>
                                          <p:spTgt spid="6">
                                            <p:txEl>
                                              <p:pRg st="4" end="4"/>
                                            </p:txEl>
                                          </p:spTgt>
                                        </p:tgtEl>
                                        <p:attrNameLst>
                                          <p:attrName>ppt_h</p:attrName>
                                        </p:attrNameLst>
                                      </p:cBhvr>
                                      <p:tavLst>
                                        <p:tav tm="0">
                                          <p:val>
                                            <p:fltVal val="0"/>
                                          </p:val>
                                        </p:tav>
                                        <p:tav tm="100000">
                                          <p:val>
                                            <p:strVal val="#ppt_h"/>
                                          </p:val>
                                        </p:tav>
                                      </p:tavLst>
                                    </p:anim>
                                    <p:animEffect transition="in" filter="fade">
                                      <p:cBhvr>
                                        <p:cTn id="2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LOOPNZ / LOOPNE Instructions</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Arial" pitchFamily="34" charset="0"/>
              <a:buChar char="•"/>
              <a:defRPr/>
            </a:pPr>
            <a:r>
              <a:rPr lang="en-GB" sz="2800" dirty="0" smtClean="0">
                <a:solidFill>
                  <a:schemeClr val="accent2">
                    <a:lumMod val="50000"/>
                  </a:schemeClr>
                </a:solidFill>
                <a:latin typeface="Times New Roman" pitchFamily="18" charset="0"/>
                <a:cs typeface="Times New Roman" pitchFamily="18" charset="0"/>
              </a:rPr>
              <a:t>They perform the following tasks:</a:t>
            </a: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GB"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endParaRPr lang="en-US" sz="28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US" sz="2800" dirty="0" smtClean="0">
                <a:solidFill>
                  <a:schemeClr val="accent2">
                    <a:lumMod val="50000"/>
                  </a:schemeClr>
                </a:solidFill>
                <a:latin typeface="Times New Roman" pitchFamily="18" charset="0"/>
                <a:cs typeface="Times New Roman" pitchFamily="18" charset="0"/>
              </a:rPr>
              <a:t>Otherwise, no jump occurs, and control passes to the next instruction.</a:t>
            </a:r>
            <a:endParaRPr lang="en-GB" sz="2800" dirty="0" smtClean="0">
              <a:solidFill>
                <a:schemeClr val="accent2">
                  <a:lumMod val="50000"/>
                </a:schemeClr>
              </a:solidFill>
              <a:latin typeface="Times New Roman" pitchFamily="18" charset="0"/>
              <a:cs typeface="Times New Roman" pitchFamily="18" charset="0"/>
            </a:endParaRPr>
          </a:p>
        </p:txBody>
      </p:sp>
      <p:sp>
        <p:nvSpPr>
          <p:cNvPr id="7" name="Rounded Rectangle 6"/>
          <p:cNvSpPr/>
          <p:nvPr/>
        </p:nvSpPr>
        <p:spPr>
          <a:xfrm>
            <a:off x="1619672" y="2636912"/>
            <a:ext cx="5760640" cy="936104"/>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smtClean="0">
                <a:solidFill>
                  <a:schemeClr val="accent2">
                    <a:lumMod val="50000"/>
                  </a:schemeClr>
                </a:solidFill>
                <a:latin typeface="Times New Roman" pitchFamily="18" charset="0"/>
                <a:cs typeface="Times New Roman" pitchFamily="18" charset="0"/>
              </a:rPr>
              <a:t>ECX = ECX - 1</a:t>
            </a:r>
            <a:endParaRPr lang="en-US" sz="3200" b="1" i="1" dirty="0" smtClean="0">
              <a:solidFill>
                <a:schemeClr val="accent2">
                  <a:lumMod val="50000"/>
                </a:schemeClr>
              </a:solidFill>
              <a:latin typeface="Times New Roman" pitchFamily="18" charset="0"/>
              <a:cs typeface="Times New Roman" pitchFamily="18" charset="0"/>
            </a:endParaRPr>
          </a:p>
        </p:txBody>
      </p:sp>
      <p:sp>
        <p:nvSpPr>
          <p:cNvPr id="8" name="Rounded Rectangle 7"/>
          <p:cNvSpPr/>
          <p:nvPr/>
        </p:nvSpPr>
        <p:spPr>
          <a:xfrm>
            <a:off x="1619672" y="3933056"/>
            <a:ext cx="5760640" cy="1080120"/>
          </a:xfrm>
          <a:prstGeom prst="round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1">
            <a:schemeClr val="accent5"/>
          </a:lnRef>
          <a:fillRef idx="2">
            <a:schemeClr val="accent5"/>
          </a:fillRef>
          <a:effectRef idx="1">
            <a:schemeClr val="accent5"/>
          </a:effectRef>
          <a:fontRef idx="minor">
            <a:schemeClr val="dk1"/>
          </a:fontRef>
        </p:style>
        <p:txBody>
          <a:bodyPr rtlCol="0" anchor="ctr"/>
          <a:lstStyle/>
          <a:p>
            <a:pPr marL="0" lvl="1" algn="ctr"/>
            <a:r>
              <a:rPr lang="en-US" sz="3200" b="1" dirty="0" smtClean="0">
                <a:solidFill>
                  <a:schemeClr val="accent2">
                    <a:lumMod val="50000"/>
                  </a:schemeClr>
                </a:solidFill>
                <a:latin typeface="Times New Roman" pitchFamily="18" charset="0"/>
                <a:cs typeface="Times New Roman" pitchFamily="18" charset="0"/>
              </a:rPr>
              <a:t>If ECX &gt; 0 and </a:t>
            </a:r>
            <a:r>
              <a:rPr lang="en-US" sz="3200" b="1" dirty="0" smtClean="0">
                <a:solidFill>
                  <a:schemeClr val="accent6">
                    <a:lumMod val="75000"/>
                  </a:schemeClr>
                </a:solidFill>
                <a:latin typeface="Times New Roman" pitchFamily="18" charset="0"/>
                <a:cs typeface="Times New Roman" pitchFamily="18" charset="0"/>
              </a:rPr>
              <a:t>ZF = 0</a:t>
            </a:r>
            <a:r>
              <a:rPr lang="en-US" sz="3200" b="1" dirty="0" smtClean="0">
                <a:solidFill>
                  <a:schemeClr val="accent2">
                    <a:lumMod val="50000"/>
                  </a:schemeClr>
                </a:solidFill>
                <a:latin typeface="Times New Roman" pitchFamily="18" charset="0"/>
                <a:cs typeface="Times New Roman" pitchFamily="18" charset="0"/>
              </a:rPr>
              <a:t>, jump to destination</a:t>
            </a:r>
            <a:endParaRPr lang="en-US" sz="3200" b="1" i="1" dirty="0" smtClean="0">
              <a:solidFill>
                <a:schemeClr val="accent2">
                  <a:lumMod val="50000"/>
                </a:schemeClr>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p:cTn id="13" dur="500" fill="hold"/>
                                        <p:tgtEl>
                                          <p:spTgt spid="8"/>
                                        </p:tgtEl>
                                        <p:attrNameLst>
                                          <p:attrName>ppt_w</p:attrName>
                                        </p:attrNameLst>
                                      </p:cBhvr>
                                      <p:tavLst>
                                        <p:tav tm="0">
                                          <p:val>
                                            <p:fltVal val="0"/>
                                          </p:val>
                                        </p:tav>
                                        <p:tav tm="100000">
                                          <p:val>
                                            <p:strVal val="#ppt_w"/>
                                          </p:val>
                                        </p:tav>
                                      </p:tavLst>
                                    </p:anim>
                                    <p:anim calcmode="lin" valueType="num">
                                      <p:cBhvr>
                                        <p:cTn id="14" dur="500" fill="hold"/>
                                        <p:tgtEl>
                                          <p:spTgt spid="8"/>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53" presetClass="entr" presetSubtype="0" fill="hold" nodeType="clickEffect">
                                  <p:stCondLst>
                                    <p:cond delay="0"/>
                                  </p:stCondLst>
                                  <p:childTnLst>
                                    <p:set>
                                      <p:cBhvr>
                                        <p:cTn id="18" dur="1" fill="hold">
                                          <p:stCondLst>
                                            <p:cond delay="0"/>
                                          </p:stCondLst>
                                        </p:cTn>
                                        <p:tgtEl>
                                          <p:spTgt spid="6">
                                            <p:txEl>
                                              <p:pRg st="7" end="7"/>
                                            </p:txEl>
                                          </p:spTgt>
                                        </p:tgtEl>
                                        <p:attrNameLst>
                                          <p:attrName>style.visibility</p:attrName>
                                        </p:attrNameLst>
                                      </p:cBhvr>
                                      <p:to>
                                        <p:strVal val="visible"/>
                                      </p:to>
                                    </p:set>
                                    <p:anim calcmode="lin" valueType="num">
                                      <p:cBhvr>
                                        <p:cTn id="19" dur="500" fill="hold"/>
                                        <p:tgtEl>
                                          <p:spTgt spid="6">
                                            <p:txEl>
                                              <p:pRg st="7" end="7"/>
                                            </p:txEl>
                                          </p:spTgt>
                                        </p:tgtEl>
                                        <p:attrNameLst>
                                          <p:attrName>ppt_w</p:attrName>
                                        </p:attrNameLst>
                                      </p:cBhvr>
                                      <p:tavLst>
                                        <p:tav tm="0">
                                          <p:val>
                                            <p:fltVal val="0"/>
                                          </p:val>
                                        </p:tav>
                                        <p:tav tm="100000">
                                          <p:val>
                                            <p:strVal val="#ppt_w"/>
                                          </p:val>
                                        </p:tav>
                                      </p:tavLst>
                                    </p:anim>
                                    <p:anim calcmode="lin" valueType="num">
                                      <p:cBhvr>
                                        <p:cTn id="20" dur="500" fill="hold"/>
                                        <p:tgtEl>
                                          <p:spTgt spid="6">
                                            <p:txEl>
                                              <p:pRg st="7" end="7"/>
                                            </p:txEl>
                                          </p:spTgt>
                                        </p:tgtEl>
                                        <p:attrNameLst>
                                          <p:attrName>ppt_h</p:attrName>
                                        </p:attrNameLst>
                                      </p:cBhvr>
                                      <p:tavLst>
                                        <p:tav tm="0">
                                          <p:val>
                                            <p:fltVal val="0"/>
                                          </p:val>
                                        </p:tav>
                                        <p:tav tm="100000">
                                          <p:val>
                                            <p:strVal val="#ppt_h"/>
                                          </p:val>
                                        </p:tav>
                                      </p:tavLst>
                                    </p:anim>
                                    <p:animEffect transition="in" filter="fade">
                                      <p:cBhvr>
                                        <p:cTn id="21" dur="500"/>
                                        <p:tgtEl>
                                          <p:spTgt spid="6">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2996952"/>
            <a:ext cx="8686800" cy="1107996"/>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en-US" sz="6600" b="1" dirty="0" smtClean="0">
                <a:ln w="11430"/>
                <a:latin typeface="Times New Roman" pitchFamily="18" charset="0"/>
                <a:cs typeface="Times New Roman" pitchFamily="18" charset="0"/>
              </a:rPr>
              <a:t>MASM Directives</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457200" y="228600"/>
          <a:ext cx="8305800" cy="6248400"/>
        </p:xfrm>
        <a:graphic>
          <a:graphicData uri="http://schemas.openxmlformats.org/drawingml/2006/table">
            <a:tbl>
              <a:tblPr firstRow="1" bandRow="1">
                <a:tableStyleId>{69CF1AB2-1976-4502-BF36-3FF5EA218861}</a:tableStyleId>
              </a:tblPr>
              <a:tblGrid>
                <a:gridCol w="1615017"/>
                <a:gridCol w="6690783"/>
              </a:tblGrid>
              <a:tr h="179008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smtClean="0">
                          <a:ln w="1905"/>
                          <a:solidFill>
                            <a:schemeClr val="tx1"/>
                          </a:solidFill>
                          <a:effectLst/>
                          <a:latin typeface="Times New Roman" pitchFamily="18" charset="0"/>
                          <a:cs typeface="Times New Roman" pitchFamily="18" charset="0"/>
                        </a:rPr>
                        <a:t>OFFSET </a:t>
                      </a:r>
                      <a:endParaRPr lang="ar-EG" sz="2000" b="1" dirty="0" smtClean="0">
                        <a:ln w="1905"/>
                        <a:solidFill>
                          <a:schemeClr val="tx1"/>
                        </a:solidFill>
                        <a:effectLst/>
                      </a:endParaRPr>
                    </a:p>
                  </a:txBody>
                  <a:tcPr anchor="ctr"/>
                </a:tc>
                <a:tc>
                  <a:txBody>
                    <a:bodyPr/>
                    <a:lstStyle/>
                    <a:p>
                      <a:pPr algn="ctr"/>
                      <a:r>
                        <a:rPr lang="en-US" sz="2000" b="0" dirty="0" smtClean="0">
                          <a:solidFill>
                            <a:schemeClr val="tx1"/>
                          </a:solidFill>
                        </a:rPr>
                        <a:t>OFFSET reserved word is an operator that  retrieves the offset address of the given variable.</a:t>
                      </a:r>
                    </a:p>
                    <a:p>
                      <a:pPr algn="ctr"/>
                      <a:endParaRPr lang="en-US" sz="2000" b="0" dirty="0" smtClean="0">
                        <a:solidFill>
                          <a:schemeClr val="tx1"/>
                        </a:solidFill>
                      </a:endParaRPr>
                    </a:p>
                    <a:p>
                      <a:pPr algn="ctr"/>
                      <a:r>
                        <a:rPr lang="en-US" sz="2000" b="0" dirty="0" smtClean="0">
                          <a:solidFill>
                            <a:schemeClr val="tx1"/>
                          </a:solidFill>
                        </a:rPr>
                        <a:t>The offset represents the distance, in bytes, of the label from the beginning of the data segment</a:t>
                      </a:r>
                    </a:p>
                  </a:txBody>
                  <a:tcPr anchor="ctr"/>
                </a:tc>
              </a:tr>
              <a:tr h="212783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dirty="0" smtClean="0">
                          <a:ln w="1905"/>
                          <a:solidFill>
                            <a:schemeClr val="tx1"/>
                          </a:solidFill>
                          <a:effectLst/>
                          <a:latin typeface="Times New Roman" pitchFamily="18" charset="0"/>
                          <a:cs typeface="Times New Roman" pitchFamily="18" charset="0"/>
                        </a:rPr>
                        <a:t>PTR</a:t>
                      </a:r>
                      <a:endParaRPr lang="ar-EG" sz="2000" b="1" dirty="0" smtClean="0">
                        <a:ln w="1905"/>
                        <a:solidFill>
                          <a:schemeClr val="tx1"/>
                        </a:solidFill>
                        <a:effectLst/>
                      </a:endParaRPr>
                    </a:p>
                  </a:txBody>
                  <a:tcPr anchor="ctr"/>
                </a:tc>
                <a:tc>
                  <a:txBody>
                    <a:bodyPr/>
                    <a:lstStyle/>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tx1"/>
                          </a:solidFill>
                        </a:rPr>
                        <a:t>You can use the PTR operator to override the declared size of an operand</a:t>
                      </a:r>
                    </a:p>
                    <a:p>
                      <a:pPr marL="0" marR="0" lvl="1" indent="0" algn="ctr" defTabSz="914400" rtl="0" eaLnBrk="1" fontAlgn="auto" latinLnBrk="0" hangingPunct="1">
                        <a:lnSpc>
                          <a:spcPct val="100000"/>
                        </a:lnSpc>
                        <a:spcBef>
                          <a:spcPts val="0"/>
                        </a:spcBef>
                        <a:spcAft>
                          <a:spcPts val="0"/>
                        </a:spcAft>
                        <a:buClrTx/>
                        <a:buSzTx/>
                        <a:buFontTx/>
                        <a:buNone/>
                        <a:tabLst/>
                        <a:defRPr/>
                      </a:pPr>
                      <a:endParaRPr lang="en-US" sz="2000" b="0" dirty="0" smtClean="0">
                        <a:solidFill>
                          <a:schemeClr val="tx1"/>
                        </a:solidFill>
                      </a:endParaRPr>
                    </a:p>
                    <a:p>
                      <a:pPr marL="0" marR="0" lvl="1" indent="0" algn="ctr"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tx1"/>
                          </a:solidFill>
                        </a:rPr>
                        <a:t>This is only necessary when you’re trying to access the variable using a size attribute that’s different from the one used to declare the variable.</a:t>
                      </a:r>
                      <a:endParaRPr lang="en-US" sz="2000" b="0" dirty="0">
                        <a:solidFill>
                          <a:schemeClr val="tx1"/>
                        </a:solidFill>
                      </a:endParaRPr>
                    </a:p>
                  </a:txBody>
                  <a:tcPr anchor="ctr"/>
                </a:tc>
              </a:tr>
              <a:tr h="776828">
                <a:tc>
                  <a:txBody>
                    <a:bodyPr/>
                    <a:lstStyle/>
                    <a:p>
                      <a:pPr algn="ctr"/>
                      <a:r>
                        <a:rPr lang="en-US" sz="2000" b="1" dirty="0" smtClean="0">
                          <a:solidFill>
                            <a:schemeClr val="tx1"/>
                          </a:solidFill>
                          <a:effectLst/>
                        </a:rPr>
                        <a:t>TYPE</a:t>
                      </a:r>
                      <a:endParaRPr lang="en-US" sz="2000" b="1" dirty="0">
                        <a:solidFill>
                          <a:schemeClr val="tx1"/>
                        </a:solidFill>
                        <a:effectLst/>
                      </a:endParaRPr>
                    </a:p>
                  </a:txBody>
                  <a:tcPr anchor="ctr"/>
                </a:tc>
                <a:tc>
                  <a:txBody>
                    <a:bodyPr/>
                    <a:lstStyle/>
                    <a:p>
                      <a:pPr algn="ctr"/>
                      <a:r>
                        <a:rPr lang="en-US" sz="2000" b="0" dirty="0" smtClean="0">
                          <a:solidFill>
                            <a:schemeClr val="tx1"/>
                          </a:solidFill>
                        </a:rPr>
                        <a:t>The TYPE operator returns the size, in bytes, of a single element of a variable</a:t>
                      </a:r>
                    </a:p>
                  </a:txBody>
                  <a:tcPr anchor="ctr"/>
                </a:tc>
              </a:tr>
              <a:tr h="776828">
                <a:tc>
                  <a:txBody>
                    <a:bodyPr/>
                    <a:lstStyle/>
                    <a:p>
                      <a:pPr algn="ctr"/>
                      <a:r>
                        <a:rPr lang="en-US" sz="2000" b="1" dirty="0" smtClean="0">
                          <a:solidFill>
                            <a:schemeClr val="tx1"/>
                          </a:solidFill>
                          <a:effectLst/>
                        </a:rPr>
                        <a:t>LENGTHOF </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tx1"/>
                          </a:solidFill>
                        </a:rPr>
                        <a:t>The LENGTHOF operator counts the number of elements in an array</a:t>
                      </a:r>
                    </a:p>
                  </a:txBody>
                  <a:tcPr anchor="ctr"/>
                </a:tc>
              </a:tr>
              <a:tr h="776828">
                <a:tc>
                  <a:txBody>
                    <a:bodyPr/>
                    <a:lstStyle/>
                    <a:p>
                      <a:pPr algn="ctr"/>
                      <a:r>
                        <a:rPr lang="en-US" sz="2000" b="1" dirty="0" smtClean="0">
                          <a:solidFill>
                            <a:schemeClr val="tx1"/>
                          </a:solidFill>
                          <a:effectLst/>
                        </a:rPr>
                        <a:t>SIZEOF </a:t>
                      </a:r>
                      <a:endParaRPr lang="en-US" sz="2000" b="1" dirty="0">
                        <a:solidFill>
                          <a:schemeClr val="tx1"/>
                        </a:solidFill>
                        <a:effectLst/>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0" dirty="0" smtClean="0">
                          <a:solidFill>
                            <a:schemeClr val="tx1"/>
                          </a:solidFill>
                        </a:rPr>
                        <a:t>The SIZEOF operator returns a value that is equivalent to multiplying LENGTHOF by TYPE.</a:t>
                      </a:r>
                    </a:p>
                  </a:txBody>
                  <a:tcPr anchor="ctr"/>
                </a:tc>
              </a:tr>
            </a:tbl>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MASM directives</a:t>
            </a:r>
            <a:endParaRPr lang="en-US" dirty="0"/>
          </a:p>
        </p:txBody>
      </p:sp>
      <p:sp>
        <p:nvSpPr>
          <p:cNvPr id="3" name="Content Placeholder 2"/>
          <p:cNvSpPr>
            <a:spLocks noGrp="1"/>
          </p:cNvSpPr>
          <p:nvPr>
            <p:ph idx="1"/>
          </p:nvPr>
        </p:nvSpPr>
        <p:spPr/>
        <p:txBody>
          <a:bodyPr>
            <a:normAutofit/>
          </a:bodyPr>
          <a:lstStyle/>
          <a:p>
            <a:r>
              <a:rPr lang="en-US" dirty="0" smtClean="0"/>
              <a:t>MASM provides a set of program control directives that look like those of high‐level languages such as if‐else, while and repeat statements. These directives are much easier than using CMP and conditional jump instructions. When assembling your program, MASM translates statements use these directives to the equivalent assembly code.</a:t>
            </a:r>
          </a:p>
          <a:p>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t>.IF Directive</a:t>
            </a:r>
            <a:endParaRPr lang="en-US" dirty="0"/>
          </a:p>
        </p:txBody>
      </p:sp>
      <p:sp>
        <p:nvSpPr>
          <p:cNvPr id="3" name="Content Placeholder 2"/>
          <p:cNvSpPr>
            <a:spLocks noGrp="1"/>
          </p:cNvSpPr>
          <p:nvPr>
            <p:ph idx="1"/>
          </p:nvPr>
        </p:nvSpPr>
        <p:spPr>
          <a:xfrm>
            <a:off x="457200" y="1600200"/>
            <a:ext cx="8229600" cy="4648200"/>
          </a:xfrm>
        </p:spPr>
        <p:txBody>
          <a:bodyPr>
            <a:normAutofit fontScale="92500" lnSpcReduction="10000"/>
          </a:bodyPr>
          <a:lstStyle/>
          <a:p>
            <a:pPr marL="914400" marR="0">
              <a:lnSpc>
                <a:spcPct val="115000"/>
              </a:lnSpc>
              <a:spcBef>
                <a:spcPts val="0"/>
              </a:spcBef>
              <a:spcAft>
                <a:spcPts val="0"/>
              </a:spcAft>
              <a:buNone/>
            </a:pPr>
            <a:r>
              <a:rPr lang="en-US" sz="2400" b="1" dirty="0" smtClean="0">
                <a:latin typeface="Courier New"/>
                <a:ea typeface="Times New Roman"/>
                <a:cs typeface="Arial"/>
              </a:rPr>
              <a:t>.IF </a:t>
            </a:r>
            <a:r>
              <a:rPr lang="en-US" sz="2400" dirty="0" smtClean="0">
                <a:latin typeface="Courier New"/>
                <a:ea typeface="Times New Roman"/>
                <a:cs typeface="Arial"/>
              </a:rPr>
              <a:t>cond1</a:t>
            </a:r>
            <a:endParaRPr lang="en-US" sz="2000" dirty="0" smtClean="0">
              <a:ea typeface="Times New Roman"/>
              <a:cs typeface="Arial"/>
            </a:endParaRPr>
          </a:p>
          <a:p>
            <a:pPr marL="914400" marR="0">
              <a:lnSpc>
                <a:spcPct val="115000"/>
              </a:lnSpc>
              <a:spcBef>
                <a:spcPts val="0"/>
              </a:spcBef>
              <a:spcAft>
                <a:spcPts val="0"/>
              </a:spcAft>
              <a:buNone/>
            </a:pPr>
            <a:r>
              <a:rPr lang="en-US" sz="2400" dirty="0" smtClean="0">
                <a:latin typeface="Courier New"/>
                <a:ea typeface="Times New Roman"/>
                <a:cs typeface="Arial"/>
              </a:rPr>
              <a:t>Statements</a:t>
            </a:r>
            <a:endParaRPr lang="en-US" sz="2000" dirty="0" smtClean="0">
              <a:ea typeface="Times New Roman"/>
              <a:cs typeface="Arial"/>
            </a:endParaRPr>
          </a:p>
          <a:p>
            <a:pPr marL="914400" marR="0">
              <a:lnSpc>
                <a:spcPct val="115000"/>
              </a:lnSpc>
              <a:spcBef>
                <a:spcPts val="0"/>
              </a:spcBef>
              <a:spcAft>
                <a:spcPts val="0"/>
              </a:spcAft>
              <a:buNone/>
            </a:pPr>
            <a:r>
              <a:rPr lang="en-US" sz="2400" dirty="0" smtClean="0">
                <a:latin typeface="Courier New"/>
                <a:ea typeface="Times New Roman"/>
                <a:cs typeface="Arial"/>
              </a:rPr>
              <a:t>[</a:t>
            </a:r>
            <a:r>
              <a:rPr lang="en-US" sz="2400" b="1" dirty="0" smtClean="0">
                <a:latin typeface="Courier New"/>
                <a:ea typeface="Times New Roman"/>
                <a:cs typeface="Arial"/>
              </a:rPr>
              <a:t>.ELSEIF </a:t>
            </a:r>
            <a:r>
              <a:rPr lang="en-US" sz="2400" dirty="0" smtClean="0">
                <a:latin typeface="Courier New"/>
                <a:ea typeface="Times New Roman"/>
                <a:cs typeface="Arial"/>
              </a:rPr>
              <a:t>cond2</a:t>
            </a:r>
            <a:endParaRPr lang="en-US" sz="2000" dirty="0" smtClean="0">
              <a:ea typeface="Times New Roman"/>
              <a:cs typeface="Arial"/>
            </a:endParaRPr>
          </a:p>
          <a:p>
            <a:pPr marL="914400" marR="0">
              <a:lnSpc>
                <a:spcPct val="115000"/>
              </a:lnSpc>
              <a:spcBef>
                <a:spcPts val="0"/>
              </a:spcBef>
              <a:spcAft>
                <a:spcPts val="0"/>
              </a:spcAft>
              <a:buNone/>
            </a:pPr>
            <a:r>
              <a:rPr lang="en-US" sz="2400" dirty="0" smtClean="0">
                <a:latin typeface="Courier New"/>
                <a:ea typeface="Times New Roman"/>
                <a:cs typeface="Arial"/>
              </a:rPr>
              <a:t>Statements]</a:t>
            </a:r>
            <a:endParaRPr lang="en-US" sz="2000" dirty="0" smtClean="0">
              <a:ea typeface="Times New Roman"/>
              <a:cs typeface="Arial"/>
            </a:endParaRPr>
          </a:p>
          <a:p>
            <a:pPr marL="914400" marR="0">
              <a:lnSpc>
                <a:spcPct val="115000"/>
              </a:lnSpc>
              <a:spcBef>
                <a:spcPts val="0"/>
              </a:spcBef>
              <a:spcAft>
                <a:spcPts val="0"/>
              </a:spcAft>
              <a:buNone/>
            </a:pPr>
            <a:r>
              <a:rPr lang="en-US" sz="2400" dirty="0" smtClean="0">
                <a:latin typeface="Courier New"/>
                <a:ea typeface="Times New Roman"/>
                <a:cs typeface="Arial"/>
              </a:rPr>
              <a:t>[.</a:t>
            </a:r>
            <a:r>
              <a:rPr lang="en-US" sz="2400" b="1" dirty="0" smtClean="0">
                <a:latin typeface="Courier New"/>
                <a:ea typeface="Times New Roman"/>
                <a:cs typeface="Arial"/>
              </a:rPr>
              <a:t>ELSE</a:t>
            </a:r>
          </a:p>
          <a:p>
            <a:pPr marL="914400" marR="0">
              <a:lnSpc>
                <a:spcPct val="115000"/>
              </a:lnSpc>
              <a:spcBef>
                <a:spcPts val="0"/>
              </a:spcBef>
              <a:spcAft>
                <a:spcPts val="0"/>
              </a:spcAft>
              <a:buNone/>
            </a:pPr>
            <a:r>
              <a:rPr lang="en-US" sz="2400" dirty="0" smtClean="0">
                <a:latin typeface="Courier New"/>
                <a:ea typeface="Times New Roman"/>
                <a:cs typeface="Arial"/>
              </a:rPr>
              <a:t>Statements]</a:t>
            </a:r>
          </a:p>
          <a:p>
            <a:pPr marL="914400" marR="0">
              <a:lnSpc>
                <a:spcPct val="115000"/>
              </a:lnSpc>
              <a:spcBef>
                <a:spcPts val="0"/>
              </a:spcBef>
              <a:spcAft>
                <a:spcPts val="0"/>
              </a:spcAft>
              <a:buNone/>
            </a:pPr>
            <a:r>
              <a:rPr lang="en-US" sz="2400" dirty="0" smtClean="0">
                <a:latin typeface="Courier New"/>
                <a:ea typeface="Times New Roman"/>
                <a:cs typeface="Arial"/>
              </a:rPr>
              <a:t>.</a:t>
            </a:r>
            <a:r>
              <a:rPr lang="en-US" sz="2400" b="1" dirty="0" smtClean="0">
                <a:latin typeface="Courier New"/>
                <a:ea typeface="Times New Roman"/>
                <a:cs typeface="Arial"/>
              </a:rPr>
              <a:t>ENDIF</a:t>
            </a:r>
          </a:p>
          <a:p>
            <a:pPr marL="914400" marR="0">
              <a:lnSpc>
                <a:spcPct val="115000"/>
              </a:lnSpc>
              <a:spcBef>
                <a:spcPts val="0"/>
              </a:spcBef>
              <a:spcAft>
                <a:spcPts val="0"/>
              </a:spcAft>
              <a:buNone/>
            </a:pPr>
            <a:endParaRPr lang="en-US" sz="2400" dirty="0" smtClean="0"/>
          </a:p>
          <a:p>
            <a:r>
              <a:rPr lang="en-US" sz="2400" dirty="0" smtClean="0"/>
              <a:t>Possible operators are ==, !=, &gt;, &gt;=, &lt;, &lt;=. Boolean expressions can be accumulated using logical operators AND (&amp;&amp;), and OR (||).</a:t>
            </a:r>
          </a:p>
          <a:p>
            <a:r>
              <a:rPr lang="en-US" sz="2400" dirty="0" smtClean="0"/>
              <a:t>When translating .IF directives, MASM uses unsigned conditional jumps by default however it uses signed conditional jumps if one operand is defined as </a:t>
            </a:r>
            <a:r>
              <a:rPr lang="en-US" sz="2400" i="1" dirty="0" smtClean="0"/>
              <a:t>signed such as (SBYTE, SWORD…etc)</a:t>
            </a:r>
            <a:r>
              <a:rPr lang="en-US" sz="2400" dirty="0" smtClean="0"/>
              <a: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Example</a:t>
            </a:r>
            <a:endParaRPr lang="en-US" dirty="0"/>
          </a:p>
        </p:txBody>
      </p:sp>
      <p:sp>
        <p:nvSpPr>
          <p:cNvPr id="3" name="Content Placeholder 2"/>
          <p:cNvSpPr>
            <a:spLocks noGrp="1"/>
          </p:cNvSpPr>
          <p:nvPr>
            <p:ph idx="1"/>
          </p:nvPr>
        </p:nvSpPr>
        <p:spPr>
          <a:xfrm>
            <a:off x="457200" y="914399"/>
            <a:ext cx="8229600" cy="4906963"/>
          </a:xfrm>
        </p:spPr>
        <p:txBody>
          <a:bodyPr>
            <a:noAutofit/>
          </a:bodyPr>
          <a:lstStyle/>
          <a:p>
            <a:pPr>
              <a:buNone/>
            </a:pPr>
            <a:r>
              <a:rPr lang="en-US" sz="1600" dirty="0" smtClean="0"/>
              <a:t>INCLUDE Irvine32.inc</a:t>
            </a:r>
          </a:p>
          <a:p>
            <a:pPr>
              <a:buNone/>
            </a:pPr>
            <a:r>
              <a:rPr lang="en-US" sz="1600" dirty="0" smtClean="0"/>
              <a:t>.data</a:t>
            </a:r>
          </a:p>
          <a:p>
            <a:pPr hangingPunct="0">
              <a:buNone/>
            </a:pPr>
            <a:r>
              <a:rPr lang="en-US" sz="1600" dirty="0" smtClean="0"/>
              <a:t>	uint1 </a:t>
            </a:r>
            <a:r>
              <a:rPr lang="en-US" sz="1600" dirty="0" err="1" smtClean="0"/>
              <a:t>dword</a:t>
            </a:r>
            <a:r>
              <a:rPr lang="en-US" sz="1600" dirty="0" smtClean="0"/>
              <a:t> 5 </a:t>
            </a:r>
          </a:p>
          <a:p>
            <a:pPr hangingPunct="0">
              <a:buNone/>
            </a:pPr>
            <a:r>
              <a:rPr lang="en-US" sz="1600" dirty="0" smtClean="0"/>
              <a:t>	uint2 </a:t>
            </a:r>
            <a:r>
              <a:rPr lang="en-US" sz="1600" dirty="0" err="1" smtClean="0"/>
              <a:t>dword</a:t>
            </a:r>
            <a:r>
              <a:rPr lang="en-US" sz="1600" dirty="0" smtClean="0"/>
              <a:t> 10 </a:t>
            </a:r>
          </a:p>
          <a:p>
            <a:pPr hangingPunct="0">
              <a:buNone/>
            </a:pPr>
            <a:r>
              <a:rPr lang="en-US" sz="1600" dirty="0" smtClean="0"/>
              <a:t>	int1 </a:t>
            </a:r>
            <a:r>
              <a:rPr lang="en-US" sz="1600" dirty="0" err="1" smtClean="0"/>
              <a:t>sdword</a:t>
            </a:r>
            <a:r>
              <a:rPr lang="en-US" sz="1600" dirty="0" smtClean="0"/>
              <a:t> -1 </a:t>
            </a:r>
          </a:p>
          <a:p>
            <a:pPr>
              <a:buNone/>
            </a:pPr>
            <a:r>
              <a:rPr lang="en-US" sz="1600" dirty="0" smtClean="0"/>
              <a:t>.code</a:t>
            </a:r>
          </a:p>
          <a:p>
            <a:pPr>
              <a:buNone/>
            </a:pPr>
            <a:r>
              <a:rPr lang="en-US" sz="1600" dirty="0" smtClean="0"/>
              <a:t>	main PROC					;</a:t>
            </a:r>
            <a:r>
              <a:rPr lang="en-US" sz="1600" b="1" u="sng" dirty="0" smtClean="0"/>
              <a:t>Generated Code:</a:t>
            </a:r>
            <a:endParaRPr lang="en-US" sz="1600" dirty="0" smtClean="0"/>
          </a:p>
          <a:p>
            <a:pPr>
              <a:buNone/>
            </a:pPr>
            <a:r>
              <a:rPr lang="en-US" sz="1600" dirty="0" smtClean="0"/>
              <a:t>	</a:t>
            </a:r>
            <a:r>
              <a:rPr lang="en-US" sz="1600" dirty="0" err="1" smtClean="0"/>
              <a:t>mov</a:t>
            </a:r>
            <a:r>
              <a:rPr lang="en-US" sz="1600" dirty="0" smtClean="0"/>
              <a:t> </a:t>
            </a:r>
            <a:r>
              <a:rPr lang="en-US" sz="1600" dirty="0" err="1" smtClean="0"/>
              <a:t>eax</a:t>
            </a:r>
            <a:r>
              <a:rPr lang="en-US" sz="1600" dirty="0" smtClean="0"/>
              <a:t>, 0</a:t>
            </a:r>
          </a:p>
          <a:p>
            <a:pPr>
              <a:buNone/>
            </a:pPr>
            <a:r>
              <a:rPr lang="en-US" sz="1600" dirty="0" smtClean="0"/>
              <a:t>	.IF </a:t>
            </a:r>
            <a:r>
              <a:rPr lang="en-US" sz="1600" dirty="0" err="1" smtClean="0"/>
              <a:t>eax</a:t>
            </a:r>
            <a:r>
              <a:rPr lang="en-US" sz="1600" dirty="0" smtClean="0"/>
              <a:t> &gt; -1					;CMP </a:t>
            </a:r>
            <a:r>
              <a:rPr lang="en-US" sz="1600" dirty="0" err="1" smtClean="0"/>
              <a:t>eax</a:t>
            </a:r>
            <a:r>
              <a:rPr lang="en-US" sz="1600" dirty="0" smtClean="0"/>
              <a:t>, -1</a:t>
            </a:r>
          </a:p>
          <a:p>
            <a:pPr>
              <a:buNone/>
            </a:pPr>
            <a:r>
              <a:rPr lang="en-US" sz="1600" dirty="0" smtClean="0"/>
              <a:t>		</a:t>
            </a:r>
            <a:r>
              <a:rPr lang="en-US" sz="1600" dirty="0" err="1" smtClean="0"/>
              <a:t>mov</a:t>
            </a:r>
            <a:r>
              <a:rPr lang="en-US" sz="1600" dirty="0" smtClean="0"/>
              <a:t> </a:t>
            </a:r>
            <a:r>
              <a:rPr lang="en-US" sz="1600" dirty="0" err="1" smtClean="0"/>
              <a:t>eax</a:t>
            </a:r>
            <a:r>
              <a:rPr lang="en-US" sz="1600" dirty="0" smtClean="0"/>
              <a:t>, uint2				;</a:t>
            </a:r>
            <a:r>
              <a:rPr lang="en-US" sz="1600" b="1" dirty="0" smtClean="0"/>
              <a:t>JBE</a:t>
            </a:r>
            <a:r>
              <a:rPr lang="en-US" sz="1600" dirty="0" smtClean="0"/>
              <a:t> @C0001</a:t>
            </a:r>
          </a:p>
          <a:p>
            <a:pPr>
              <a:buNone/>
            </a:pPr>
            <a:r>
              <a:rPr lang="en-US" sz="1600" dirty="0" smtClean="0"/>
              <a:t>							;</a:t>
            </a:r>
            <a:r>
              <a:rPr lang="en-US" sz="1600" dirty="0" err="1" smtClean="0"/>
              <a:t>mov</a:t>
            </a:r>
            <a:r>
              <a:rPr lang="en-US" sz="1600" dirty="0" smtClean="0"/>
              <a:t> </a:t>
            </a:r>
            <a:r>
              <a:rPr lang="en-US" sz="1600" dirty="0" err="1" smtClean="0"/>
              <a:t>eax</a:t>
            </a:r>
            <a:r>
              <a:rPr lang="en-US" sz="1600" dirty="0" smtClean="0"/>
              <a:t>, uint2 </a:t>
            </a:r>
          </a:p>
          <a:p>
            <a:pPr>
              <a:buNone/>
            </a:pPr>
            <a:r>
              <a:rPr lang="en-US" sz="1600" dirty="0" smtClean="0"/>
              <a:t>	.</a:t>
            </a:r>
            <a:r>
              <a:rPr lang="en-US" sz="1600" dirty="0" err="1" smtClean="0"/>
              <a:t>endif</a:t>
            </a:r>
            <a:r>
              <a:rPr lang="en-US" sz="1600" dirty="0" smtClean="0"/>
              <a:t>						;@C0001: </a:t>
            </a:r>
          </a:p>
          <a:p>
            <a:pPr>
              <a:buNone/>
            </a:pPr>
            <a:r>
              <a:rPr lang="en-US" sz="1600" dirty="0" smtClean="0"/>
              <a:t>	</a:t>
            </a:r>
            <a:r>
              <a:rPr lang="en-US" sz="1600" dirty="0" err="1" smtClean="0"/>
              <a:t>mov</a:t>
            </a:r>
            <a:r>
              <a:rPr lang="en-US" sz="1600" dirty="0" smtClean="0"/>
              <a:t> </a:t>
            </a:r>
            <a:r>
              <a:rPr lang="en-US" sz="1600" dirty="0" err="1" smtClean="0"/>
              <a:t>eax</a:t>
            </a:r>
            <a:r>
              <a:rPr lang="en-US" sz="1600" dirty="0" smtClean="0"/>
              <a:t>, 0					;</a:t>
            </a:r>
            <a:r>
              <a:rPr lang="en-US" sz="1600" b="1" u="sng" dirty="0" smtClean="0"/>
              <a:t>Generated Code:</a:t>
            </a:r>
            <a:endParaRPr lang="en-US" sz="1600" dirty="0" smtClean="0"/>
          </a:p>
          <a:p>
            <a:pPr>
              <a:buNone/>
            </a:pPr>
            <a:r>
              <a:rPr lang="en-US" sz="1600" dirty="0" smtClean="0"/>
              <a:t>	.IF </a:t>
            </a:r>
            <a:r>
              <a:rPr lang="en-US" sz="1600" dirty="0" err="1" smtClean="0"/>
              <a:t>eax</a:t>
            </a:r>
            <a:r>
              <a:rPr lang="en-US" sz="1600" dirty="0" smtClean="0"/>
              <a:t> &gt; int1					;CMP </a:t>
            </a:r>
            <a:r>
              <a:rPr lang="en-US" sz="1600" dirty="0" err="1" smtClean="0"/>
              <a:t>eax</a:t>
            </a:r>
            <a:r>
              <a:rPr lang="en-US" sz="1600" dirty="0" smtClean="0"/>
              <a:t>, int1 </a:t>
            </a:r>
          </a:p>
          <a:p>
            <a:pPr>
              <a:buNone/>
            </a:pPr>
            <a:r>
              <a:rPr lang="en-US" sz="1600" dirty="0" smtClean="0"/>
              <a:t>							;</a:t>
            </a:r>
            <a:r>
              <a:rPr lang="en-US" sz="1600" b="1" dirty="0" smtClean="0"/>
              <a:t>JLE</a:t>
            </a:r>
            <a:r>
              <a:rPr lang="en-US" sz="1600" dirty="0" smtClean="0"/>
              <a:t> @C0002</a:t>
            </a:r>
          </a:p>
          <a:p>
            <a:pPr>
              <a:buNone/>
            </a:pPr>
            <a:r>
              <a:rPr lang="en-US" sz="1600" dirty="0" smtClean="0"/>
              <a:t>		</a:t>
            </a:r>
            <a:r>
              <a:rPr lang="en-US" sz="1600" dirty="0" err="1" smtClean="0"/>
              <a:t>mov</a:t>
            </a:r>
            <a:r>
              <a:rPr lang="en-US" sz="1600" dirty="0" smtClean="0"/>
              <a:t> </a:t>
            </a:r>
            <a:r>
              <a:rPr lang="en-US" sz="1600" dirty="0" err="1" smtClean="0"/>
              <a:t>eax</a:t>
            </a:r>
            <a:r>
              <a:rPr lang="en-US" sz="1600" dirty="0" smtClean="0"/>
              <a:t>, uint2				;</a:t>
            </a:r>
            <a:r>
              <a:rPr lang="en-US" sz="1600" dirty="0" err="1" smtClean="0"/>
              <a:t>mov</a:t>
            </a:r>
            <a:r>
              <a:rPr lang="en-US" sz="1600" dirty="0" smtClean="0"/>
              <a:t> </a:t>
            </a:r>
            <a:r>
              <a:rPr lang="en-US" sz="1600" dirty="0" err="1" smtClean="0"/>
              <a:t>eax</a:t>
            </a:r>
            <a:r>
              <a:rPr lang="en-US" sz="1600" dirty="0" smtClean="0"/>
              <a:t>, uint2 </a:t>
            </a:r>
          </a:p>
          <a:p>
            <a:pPr>
              <a:buNone/>
            </a:pPr>
            <a:r>
              <a:rPr lang="en-US" sz="1600" dirty="0" smtClean="0"/>
              <a:t>	.</a:t>
            </a:r>
            <a:r>
              <a:rPr lang="en-US" sz="1600" dirty="0" err="1" smtClean="0"/>
              <a:t>endif</a:t>
            </a:r>
            <a:r>
              <a:rPr lang="en-US" sz="1600" dirty="0" smtClean="0"/>
              <a:t>						;@C0002:</a:t>
            </a:r>
          </a:p>
          <a:p>
            <a:pPr>
              <a:buNone/>
            </a:pPr>
            <a:r>
              <a:rPr lang="en-US" sz="1600" dirty="0" smtClean="0"/>
              <a:t>exit </a:t>
            </a:r>
          </a:p>
          <a:p>
            <a:pPr>
              <a:buNone/>
            </a:pPr>
            <a:r>
              <a:rPr lang="en-US" sz="1600" dirty="0" smtClean="0"/>
              <a:t>main ENDP</a:t>
            </a:r>
          </a:p>
          <a:p>
            <a:pPr>
              <a:buNone/>
            </a:pPr>
            <a:r>
              <a:rPr lang="en-US" sz="1600" dirty="0" smtClean="0"/>
              <a:t>END main</a:t>
            </a:r>
          </a:p>
          <a:p>
            <a:pPr marL="12700" marR="0">
              <a:lnSpc>
                <a:spcPct val="115000"/>
              </a:lnSpc>
              <a:spcBef>
                <a:spcPts val="0"/>
              </a:spcBef>
              <a:spcAft>
                <a:spcPts val="0"/>
              </a:spcAft>
              <a:buNone/>
            </a:pPr>
            <a:endParaRPr lang="en-US" sz="1600" dirty="0" smtClean="0">
              <a:ea typeface="Times New Roman"/>
              <a:cs typeface="Aria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smtClean="0"/>
              <a:t>.REPEAT and .WHILE directives</a:t>
            </a:r>
            <a:endParaRPr lang="en-US" dirty="0"/>
          </a:p>
        </p:txBody>
      </p:sp>
      <p:sp>
        <p:nvSpPr>
          <p:cNvPr id="3" name="Content Placeholder 2"/>
          <p:cNvSpPr>
            <a:spLocks noGrp="1"/>
          </p:cNvSpPr>
          <p:nvPr>
            <p:ph idx="1"/>
          </p:nvPr>
        </p:nvSpPr>
        <p:spPr/>
        <p:txBody>
          <a:bodyPr>
            <a:normAutofit/>
          </a:bodyPr>
          <a:lstStyle/>
          <a:p>
            <a:pPr>
              <a:buNone/>
            </a:pPr>
            <a:r>
              <a:rPr lang="en-US" sz="2400" dirty="0" smtClean="0"/>
              <a:t>.REPEAT	</a:t>
            </a:r>
          </a:p>
          <a:p>
            <a:pPr>
              <a:buNone/>
            </a:pPr>
            <a:r>
              <a:rPr lang="en-US" sz="2400" dirty="0" smtClean="0"/>
              <a:t>	Statements	</a:t>
            </a:r>
          </a:p>
          <a:p>
            <a:pPr>
              <a:buNone/>
            </a:pPr>
            <a:r>
              <a:rPr lang="en-US" sz="2400" dirty="0" smtClean="0"/>
              <a:t>.UNTIL </a:t>
            </a:r>
            <a:r>
              <a:rPr lang="en-US" sz="2400" dirty="0" err="1" smtClean="0"/>
              <a:t>cond</a:t>
            </a:r>
            <a:r>
              <a:rPr lang="en-US" sz="2400" dirty="0" smtClean="0"/>
              <a:t>	</a:t>
            </a:r>
          </a:p>
          <a:p>
            <a:pPr>
              <a:buNone/>
            </a:pPr>
            <a:endParaRPr lang="en-US" sz="2400" dirty="0" smtClean="0"/>
          </a:p>
          <a:p>
            <a:pPr>
              <a:buNone/>
            </a:pPr>
            <a:endParaRPr lang="en-US" sz="2400" dirty="0" smtClean="0"/>
          </a:p>
          <a:p>
            <a:pPr>
              <a:buNone/>
            </a:pPr>
            <a:r>
              <a:rPr lang="en-US" sz="2400" dirty="0" smtClean="0"/>
              <a:t>.WHILE </a:t>
            </a:r>
            <a:r>
              <a:rPr lang="en-US" sz="2400" dirty="0" err="1" smtClean="0"/>
              <a:t>cond</a:t>
            </a:r>
            <a:endParaRPr lang="en-US" sz="2400" dirty="0" smtClean="0"/>
          </a:p>
          <a:p>
            <a:pPr>
              <a:buNone/>
            </a:pPr>
            <a:r>
              <a:rPr lang="en-US" sz="2400" dirty="0" smtClean="0"/>
              <a:t>	Statements</a:t>
            </a:r>
          </a:p>
          <a:p>
            <a:pPr>
              <a:buNone/>
            </a:pPr>
            <a:r>
              <a:rPr lang="en-US" sz="2400" dirty="0" smtClean="0"/>
              <a:t>.ENDW</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GB"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Hands On</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72680"/>
            <a:ext cx="8280920" cy="4680520"/>
          </a:xfrm>
          <a:prstGeom prst="rect">
            <a:avLst/>
          </a:prstGeom>
        </p:spPr>
        <p:txBody>
          <a:bodyPr vert="horz" lIns="91440" tIns="45720" rIns="91440" bIns="45720" rtlCol="0">
            <a:noAutofit/>
          </a:bodyPr>
          <a:lstStyle/>
          <a:p>
            <a:pPr marL="342900" lvl="1" indent="-342900" algn="just">
              <a:spcBef>
                <a:spcPct val="20000"/>
              </a:spcBef>
              <a:buFont typeface="Arial" pitchFamily="34" charset="0"/>
              <a:buChar char="•"/>
              <a:defRPr/>
            </a:pPr>
            <a:r>
              <a:rPr lang="en-US" sz="2400" dirty="0" smtClean="0">
                <a:solidFill>
                  <a:schemeClr val="accent2">
                    <a:lumMod val="50000"/>
                  </a:schemeClr>
                </a:solidFill>
                <a:latin typeface="Times New Roman" pitchFamily="18" charset="0"/>
                <a:cs typeface="Times New Roman" pitchFamily="18" charset="0"/>
              </a:rPr>
              <a:t>Write an assembly program that copies an array to another array. The array is entered by the user.</a:t>
            </a:r>
          </a:p>
          <a:p>
            <a:pPr marL="342900" lvl="1" indent="-342900" algn="just">
              <a:spcBef>
                <a:spcPct val="20000"/>
              </a:spcBef>
              <a:buFont typeface="Arial" pitchFamily="34" charset="0"/>
              <a:buChar char="•"/>
              <a:defRPr/>
            </a:pPr>
            <a:endParaRPr lang="en-US" sz="24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US" sz="2400" dirty="0" smtClean="0">
                <a:solidFill>
                  <a:schemeClr val="accent2">
                    <a:lumMod val="50000"/>
                  </a:schemeClr>
                </a:solidFill>
                <a:latin typeface="Times New Roman" pitchFamily="18" charset="0"/>
                <a:cs typeface="Times New Roman" pitchFamily="18" charset="0"/>
              </a:rPr>
              <a:t>Write an assembly program that calculates and prints the total of an entered integer array.</a:t>
            </a:r>
          </a:p>
          <a:p>
            <a:pPr marL="342900" lvl="1" indent="-342900" algn="just">
              <a:spcBef>
                <a:spcPct val="20000"/>
              </a:spcBef>
              <a:buFont typeface="Arial" pitchFamily="34" charset="0"/>
              <a:buChar char="•"/>
              <a:defRPr/>
            </a:pPr>
            <a:endParaRPr lang="en-US" sz="2400" dirty="0" smtClean="0">
              <a:solidFill>
                <a:schemeClr val="accent2">
                  <a:lumMod val="50000"/>
                </a:schemeClr>
              </a:solidFill>
              <a:latin typeface="Times New Roman" pitchFamily="18" charset="0"/>
              <a:cs typeface="Times New Roman" pitchFamily="18" charset="0"/>
            </a:endParaRPr>
          </a:p>
          <a:p>
            <a:pPr marL="342900" lvl="1" indent="-342900" algn="just">
              <a:spcBef>
                <a:spcPct val="20000"/>
              </a:spcBef>
              <a:buFont typeface="Arial" pitchFamily="34" charset="0"/>
              <a:buChar char="•"/>
              <a:defRPr/>
            </a:pPr>
            <a:r>
              <a:rPr lang="en-US" sz="2400" dirty="0" smtClean="0">
                <a:solidFill>
                  <a:schemeClr val="accent2">
                    <a:lumMod val="50000"/>
                  </a:schemeClr>
                </a:solidFill>
                <a:latin typeface="Times New Roman" pitchFamily="18" charset="0"/>
                <a:cs typeface="Times New Roman" pitchFamily="18" charset="0"/>
              </a:rPr>
              <a:t>Write an assembly program that finds the min and max of an entered integer array.</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GB"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Hands On</a:t>
            </a:r>
            <a:endParaRPr lang="ar-EG" b="1" dirty="0">
              <a:ln w="1905"/>
              <a:solidFill>
                <a:schemeClr val="accent2">
                  <a:lumMod val="75000"/>
                </a:schemeClr>
              </a:solidFill>
              <a:effectLst>
                <a:innerShdw blurRad="69850" dist="43180" dir="5400000">
                  <a:srgbClr val="000000">
                    <a:alpha val="65000"/>
                  </a:srgbClr>
                </a:innerShdw>
              </a:effectLst>
            </a:endParaRPr>
          </a:p>
        </p:txBody>
      </p:sp>
      <p:sp>
        <p:nvSpPr>
          <p:cNvPr id="3" name="Content Placeholder 2"/>
          <p:cNvSpPr>
            <a:spLocks noGrp="1"/>
          </p:cNvSpPr>
          <p:nvPr>
            <p:ph idx="1"/>
          </p:nvPr>
        </p:nvSpPr>
        <p:spPr/>
        <p:txBody>
          <a:bodyPr>
            <a:normAutofit fontScale="92500" lnSpcReduction="10000"/>
          </a:bodyPr>
          <a:lstStyle/>
          <a:p>
            <a:pPr marL="342900" lvl="1" indent="-342900" algn="just">
              <a:buFont typeface="Arial" pitchFamily="34" charset="0"/>
              <a:buChar char="•"/>
              <a:defRPr/>
            </a:pPr>
            <a:r>
              <a:rPr lang="en-US" sz="2400" dirty="0" smtClean="0">
                <a:solidFill>
                  <a:schemeClr val="accent2">
                    <a:lumMod val="50000"/>
                  </a:schemeClr>
                </a:solidFill>
                <a:latin typeface="Times New Roman" pitchFamily="18" charset="0"/>
                <a:cs typeface="Times New Roman" pitchFamily="18" charset="0"/>
              </a:rPr>
              <a:t>Write an assembly program that inputs a student’s score and prints her/his grade.</a:t>
            </a:r>
          </a:p>
          <a:p>
            <a:pPr marL="342900" lvl="1" indent="-342900" algn="just">
              <a:buNone/>
              <a:defRPr/>
            </a:pPr>
            <a:endParaRPr lang="en-US" sz="2400" dirty="0" smtClean="0">
              <a:solidFill>
                <a:schemeClr val="accent2">
                  <a:lumMod val="50000"/>
                </a:schemeClr>
              </a:solidFill>
              <a:latin typeface="Times New Roman" pitchFamily="18" charset="0"/>
              <a:cs typeface="Times New Roman" pitchFamily="18" charset="0"/>
            </a:endParaRPr>
          </a:p>
          <a:p>
            <a:pPr marL="342900" lvl="1" indent="-342900" algn="just">
              <a:buNone/>
              <a:defRPr/>
            </a:pPr>
            <a:r>
              <a:rPr lang="en-US" sz="2400" dirty="0" smtClean="0">
                <a:solidFill>
                  <a:schemeClr val="accent2">
                    <a:lumMod val="50000"/>
                  </a:schemeClr>
                </a:solidFill>
                <a:latin typeface="Times New Roman" pitchFamily="18" charset="0"/>
                <a:cs typeface="Times New Roman" pitchFamily="18" charset="0"/>
              </a:rPr>
              <a:t>	The student will be “Excellent” if her/his score is between 90‐100, “Very Good” if the score is between 80‐89, “Good” if the score is between 70‐79, “Fair” if the score is between 60‐69, and “Fail” if the score is lower than 60. (Assume scores are integers.)</a:t>
            </a:r>
          </a:p>
          <a:p>
            <a:pPr marL="342900" lvl="1" indent="-342900" algn="just">
              <a:buFont typeface="Arial" pitchFamily="34" charset="0"/>
              <a:buChar char="•"/>
              <a:defRPr/>
            </a:pPr>
            <a:endParaRPr lang="en-US" sz="2400" dirty="0" smtClean="0">
              <a:solidFill>
                <a:schemeClr val="accent2">
                  <a:lumMod val="50000"/>
                </a:schemeClr>
              </a:solidFill>
              <a:latin typeface="Times New Roman" pitchFamily="18" charset="0"/>
              <a:cs typeface="Times New Roman" pitchFamily="18" charset="0"/>
            </a:endParaRPr>
          </a:p>
          <a:p>
            <a:pPr marL="342900" lvl="1" indent="-342900" algn="just">
              <a:buFont typeface="Arial" pitchFamily="34" charset="0"/>
              <a:buChar char="•"/>
              <a:defRPr/>
            </a:pPr>
            <a:r>
              <a:rPr lang="en-US" sz="2400" dirty="0" smtClean="0">
                <a:solidFill>
                  <a:schemeClr val="accent2">
                    <a:lumMod val="50000"/>
                  </a:schemeClr>
                </a:solidFill>
                <a:latin typeface="Times New Roman" pitchFamily="18" charset="0"/>
                <a:cs typeface="Times New Roman" pitchFamily="18" charset="0"/>
              </a:rPr>
              <a:t>Write an assembly program that accepts multiple students’ scores, and then prints number of students in each grade. Grades and their score ranges are defined in the previous exercise. The program should also print an error message if the entered score is less than 0 or greater than 100.</a:t>
            </a:r>
            <a:endParaRPr lang="en-GB" sz="6000" dirty="0" smtClean="0">
              <a:solidFill>
                <a:schemeClr val="accent2">
                  <a:lumMod val="50000"/>
                </a:schemeClr>
              </a:solidFill>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a:t>
            </a:r>
            <a:endParaRPr lang="en-US" dirty="0"/>
          </a:p>
        </p:txBody>
      </p:sp>
      <p:sp>
        <p:nvSpPr>
          <p:cNvPr id="3" name="Content Placeholder 2"/>
          <p:cNvSpPr>
            <a:spLocks noGrp="1"/>
          </p:cNvSpPr>
          <p:nvPr>
            <p:ph idx="1"/>
          </p:nvPr>
        </p:nvSpPr>
        <p:spPr/>
        <p:txBody>
          <a:bodyPr>
            <a:normAutofit/>
          </a:bodyPr>
          <a:lstStyle/>
          <a:p>
            <a:r>
              <a:rPr lang="en-US" dirty="0" smtClean="0"/>
              <a:t>Assignment rules:</a:t>
            </a:r>
          </a:p>
          <a:p>
            <a:pPr lvl="1"/>
            <a:r>
              <a:rPr lang="en-US" dirty="0" smtClean="0"/>
              <a:t>Assignment should be delivered before the next section</a:t>
            </a:r>
          </a:p>
          <a:p>
            <a:pPr lvl="1"/>
            <a:r>
              <a:rPr lang="en-US" dirty="0" smtClean="0"/>
              <a:t>Send your solution via mail </a:t>
            </a:r>
          </a:p>
          <a:p>
            <a:pPr lvl="1"/>
            <a:r>
              <a:rPr lang="en-US" dirty="0" smtClean="0"/>
              <a:t>Send .</a:t>
            </a:r>
            <a:r>
              <a:rPr lang="en-US" dirty="0" err="1" smtClean="0"/>
              <a:t>asm</a:t>
            </a:r>
            <a:r>
              <a:rPr lang="en-US" dirty="0" smtClean="0"/>
              <a:t> file (for each assignment)</a:t>
            </a:r>
          </a:p>
          <a:p>
            <a:pPr lvl="1"/>
            <a:r>
              <a:rPr lang="en-US" dirty="0" smtClean="0"/>
              <a:t>Write your full name &amp; section in the mail</a:t>
            </a:r>
          </a:p>
          <a:p>
            <a:pPr lvl="1"/>
            <a:r>
              <a:rPr lang="en-US" dirty="0" smtClean="0"/>
              <a:t>Write in the subject (Assignment[#]_[Name]_ Section[#])</a:t>
            </a: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533400" y="762000"/>
          <a:ext cx="8001000" cy="4068406"/>
        </p:xfrm>
        <a:graphic>
          <a:graphicData uri="http://schemas.openxmlformats.org/drawingml/2006/table">
            <a:tbl>
              <a:tblPr/>
              <a:tblGrid>
                <a:gridCol w="2286000"/>
                <a:gridCol w="1524000"/>
                <a:gridCol w="4191000"/>
              </a:tblGrid>
              <a:tr h="386166">
                <a:tc>
                  <a:txBody>
                    <a:bodyPr/>
                    <a:lstStyle/>
                    <a:p>
                      <a:pPr marL="0" marR="0" algn="ctr">
                        <a:lnSpc>
                          <a:spcPct val="115000"/>
                        </a:lnSpc>
                        <a:spcBef>
                          <a:spcPts val="0"/>
                        </a:spcBef>
                        <a:spcAft>
                          <a:spcPts val="0"/>
                        </a:spcAft>
                      </a:pPr>
                      <a:r>
                        <a:rPr lang="en-US" sz="2400" b="1" dirty="0">
                          <a:latin typeface="Times New Roman"/>
                          <a:ea typeface="Times New Roman"/>
                          <a:cs typeface="Arial"/>
                        </a:rPr>
                        <a:t>TA</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marL="0" marR="0" algn="ctr">
                        <a:lnSpc>
                          <a:spcPct val="115000"/>
                        </a:lnSpc>
                        <a:spcBef>
                          <a:spcPts val="0"/>
                        </a:spcBef>
                        <a:spcAft>
                          <a:spcPts val="0"/>
                        </a:spcAft>
                      </a:pPr>
                      <a:r>
                        <a:rPr lang="en-US" sz="2400" b="1">
                          <a:latin typeface="Times New Roman"/>
                          <a:ea typeface="Times New Roman"/>
                          <a:cs typeface="Arial"/>
                        </a:rPr>
                        <a:t>Sections</a:t>
                      </a:r>
                      <a:endParaRPr lang="en-US" sz="20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c>
                  <a:txBody>
                    <a:bodyPr/>
                    <a:lstStyle/>
                    <a:p>
                      <a:pPr marL="0" marR="0" algn="ctr">
                        <a:lnSpc>
                          <a:spcPct val="115000"/>
                        </a:lnSpc>
                        <a:spcBef>
                          <a:spcPts val="0"/>
                        </a:spcBef>
                        <a:spcAft>
                          <a:spcPts val="0"/>
                        </a:spcAft>
                      </a:pPr>
                      <a:r>
                        <a:rPr lang="en-US" sz="2400" b="1">
                          <a:latin typeface="Times New Roman"/>
                          <a:ea typeface="Times New Roman"/>
                          <a:cs typeface="Arial"/>
                        </a:rPr>
                        <a:t>Email</a:t>
                      </a:r>
                      <a:endParaRPr lang="en-US" sz="20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6A6A6"/>
                    </a:solidFill>
                  </a:tcPr>
                </a:tc>
              </a:tr>
              <a:tr h="772331">
                <a:tc>
                  <a:txBody>
                    <a:bodyPr/>
                    <a:lstStyle/>
                    <a:p>
                      <a:pPr marL="0" marR="0" algn="ctr">
                        <a:lnSpc>
                          <a:spcPct val="115000"/>
                        </a:lnSpc>
                        <a:spcBef>
                          <a:spcPts val="0"/>
                        </a:spcBef>
                        <a:spcAft>
                          <a:spcPts val="0"/>
                        </a:spcAft>
                      </a:pPr>
                      <a:r>
                        <a:rPr lang="en-US" sz="2400" dirty="0" err="1" smtClean="0">
                          <a:latin typeface="Calibri"/>
                          <a:ea typeface="Times New Roman"/>
                          <a:cs typeface="Times New Roman"/>
                        </a:rPr>
                        <a:t>Amr</a:t>
                      </a:r>
                      <a:r>
                        <a:rPr lang="en-US" sz="2400" dirty="0" smtClean="0">
                          <a:latin typeface="Calibri"/>
                          <a:ea typeface="Times New Roman"/>
                          <a:cs typeface="Times New Roman"/>
                        </a:rPr>
                        <a:t> </a:t>
                      </a:r>
                      <a:r>
                        <a:rPr lang="en-US" sz="2400" dirty="0" err="1" smtClean="0">
                          <a:latin typeface="Calibri"/>
                          <a:ea typeface="Times New Roman"/>
                          <a:cs typeface="Times New Roman"/>
                        </a:rPr>
                        <a:t>ElSehemy</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latin typeface="Times New Roman"/>
                          <a:ea typeface="Times New Roman"/>
                          <a:cs typeface="Arial"/>
                        </a:rPr>
                        <a:t>2,4</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u="sng">
                          <a:solidFill>
                            <a:srgbClr val="0000FF"/>
                          </a:solidFill>
                          <a:latin typeface="Times New Roman"/>
                          <a:ea typeface="Times New Roman"/>
                          <a:cs typeface="Arial"/>
                          <a:hlinkClick r:id="rId2"/>
                        </a:rPr>
                        <a:t>Amr.elsehemy@cis.asu.edu.eg</a:t>
                      </a:r>
                      <a:endParaRPr lang="en-US" sz="20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6166">
                <a:tc>
                  <a:txBody>
                    <a:bodyPr/>
                    <a:lstStyle/>
                    <a:p>
                      <a:pPr marL="0" marR="0" algn="ctr">
                        <a:lnSpc>
                          <a:spcPct val="115000"/>
                        </a:lnSpc>
                        <a:spcBef>
                          <a:spcPts val="0"/>
                        </a:spcBef>
                        <a:spcAft>
                          <a:spcPts val="0"/>
                        </a:spcAft>
                      </a:pPr>
                      <a:r>
                        <a:rPr lang="en-US" sz="2400" dirty="0" err="1" smtClean="0">
                          <a:latin typeface="Calibri"/>
                          <a:ea typeface="Times New Roman"/>
                          <a:cs typeface="Times New Roman"/>
                        </a:rPr>
                        <a:t>Ahd</a:t>
                      </a:r>
                      <a:r>
                        <a:rPr lang="en-US" sz="2400" dirty="0" smtClean="0">
                          <a:latin typeface="Calibri"/>
                          <a:ea typeface="Times New Roman"/>
                          <a:cs typeface="Times New Roman"/>
                        </a:rPr>
                        <a:t> Abdel </a:t>
                      </a:r>
                      <a:r>
                        <a:rPr lang="en-US" sz="2400" dirty="0" err="1" smtClean="0">
                          <a:latin typeface="Calibri"/>
                          <a:ea typeface="Times New Roman"/>
                          <a:cs typeface="Times New Roman"/>
                        </a:rPr>
                        <a:t>Razek</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latin typeface="Times New Roman"/>
                          <a:ea typeface="Times New Roman"/>
                          <a:cs typeface="Arial"/>
                        </a:rPr>
                        <a:t>7, 12, 13</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u="sng">
                          <a:solidFill>
                            <a:srgbClr val="0000FF"/>
                          </a:solidFill>
                          <a:latin typeface="Times New Roman"/>
                          <a:ea typeface="Times New Roman"/>
                          <a:cs typeface="Arial"/>
                          <a:hlinkClick r:id="rId3"/>
                        </a:rPr>
                        <a:t>ahd.abdelrazek@hotmail.com</a:t>
                      </a:r>
                      <a:endParaRPr lang="en-US" sz="20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2331">
                <a:tc>
                  <a:txBody>
                    <a:bodyPr/>
                    <a:lstStyle/>
                    <a:p>
                      <a:pPr marL="0" marR="0" algn="ctr">
                        <a:lnSpc>
                          <a:spcPct val="115000"/>
                        </a:lnSpc>
                        <a:spcBef>
                          <a:spcPts val="0"/>
                        </a:spcBef>
                        <a:spcAft>
                          <a:spcPts val="0"/>
                        </a:spcAft>
                      </a:pPr>
                      <a:r>
                        <a:rPr lang="en-US" sz="2400" dirty="0" err="1" smtClean="0">
                          <a:latin typeface="Calibri"/>
                          <a:ea typeface="Times New Roman"/>
                          <a:cs typeface="Times New Roman"/>
                        </a:rPr>
                        <a:t>Loubna</a:t>
                      </a:r>
                      <a:r>
                        <a:rPr lang="en-US" sz="2400" dirty="0" smtClean="0">
                          <a:latin typeface="Calibri"/>
                          <a:ea typeface="Times New Roman"/>
                          <a:cs typeface="Times New Roman"/>
                        </a:rPr>
                        <a:t> Ahmed</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latin typeface="Times New Roman"/>
                          <a:ea typeface="Times New Roman"/>
                          <a:cs typeface="Arial"/>
                        </a:rPr>
                        <a:t>3,11</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u="sng" dirty="0">
                          <a:solidFill>
                            <a:srgbClr val="0000FF"/>
                          </a:solidFill>
                          <a:latin typeface="Times New Roman"/>
                          <a:ea typeface="Times New Roman"/>
                          <a:cs typeface="Arial"/>
                          <a:hlinkClick r:id="rId4"/>
                        </a:rPr>
                        <a:t>loubna.abdelhamid@gmail.com</a:t>
                      </a:r>
                      <a:r>
                        <a:rPr lang="en-US" sz="2400" dirty="0">
                          <a:latin typeface="Times New Roman"/>
                          <a:ea typeface="Times New Roman"/>
                          <a:cs typeface="Arial"/>
                        </a:rPr>
                        <a:t> </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6166">
                <a:tc>
                  <a:txBody>
                    <a:bodyPr/>
                    <a:lstStyle/>
                    <a:p>
                      <a:pPr marL="0" marR="0" algn="ctr">
                        <a:lnSpc>
                          <a:spcPct val="115000"/>
                        </a:lnSpc>
                        <a:spcBef>
                          <a:spcPts val="0"/>
                        </a:spcBef>
                        <a:spcAft>
                          <a:spcPts val="0"/>
                        </a:spcAft>
                      </a:pPr>
                      <a:r>
                        <a:rPr lang="en-US" sz="2400" dirty="0" smtClean="0">
                          <a:latin typeface="Calibri"/>
                          <a:ea typeface="Times New Roman"/>
                          <a:cs typeface="Times New Roman"/>
                        </a:rPr>
                        <a:t>Yasser </a:t>
                      </a:r>
                      <a:r>
                        <a:rPr lang="en-US" sz="2400" dirty="0" err="1" smtClean="0">
                          <a:latin typeface="Calibri"/>
                          <a:ea typeface="Times New Roman"/>
                          <a:cs typeface="Times New Roman"/>
                        </a:rPr>
                        <a:t>Daoud</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dirty="0">
                          <a:latin typeface="Times New Roman"/>
                          <a:ea typeface="Times New Roman"/>
                          <a:cs typeface="Arial"/>
                        </a:rPr>
                        <a:t>1,10</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u="sng" dirty="0">
                          <a:solidFill>
                            <a:srgbClr val="0000FF"/>
                          </a:solidFill>
                          <a:latin typeface="Times New Roman"/>
                          <a:ea typeface="Times New Roman"/>
                          <a:cs typeface="Arial"/>
                          <a:hlinkClick r:id="rId5"/>
                        </a:rPr>
                        <a:t>yasserhtd@hotmail.com</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2331">
                <a:tc>
                  <a:txBody>
                    <a:bodyPr/>
                    <a:lstStyle/>
                    <a:p>
                      <a:pPr marL="0" marR="0" algn="ctr">
                        <a:lnSpc>
                          <a:spcPct val="115000"/>
                        </a:lnSpc>
                        <a:spcBef>
                          <a:spcPts val="0"/>
                        </a:spcBef>
                        <a:spcAft>
                          <a:spcPts val="0"/>
                        </a:spcAft>
                      </a:pPr>
                      <a:r>
                        <a:rPr lang="en-US" sz="2400" dirty="0" smtClean="0">
                          <a:latin typeface="Calibri"/>
                          <a:ea typeface="Times New Roman"/>
                          <a:cs typeface="Times New Roman"/>
                        </a:rPr>
                        <a:t>Nora</a:t>
                      </a:r>
                      <a:r>
                        <a:rPr lang="en-US" sz="2400" baseline="0" dirty="0" smtClean="0">
                          <a:latin typeface="Calibri"/>
                          <a:ea typeface="Times New Roman"/>
                          <a:cs typeface="Times New Roman"/>
                        </a:rPr>
                        <a:t> </a:t>
                      </a:r>
                      <a:r>
                        <a:rPr lang="en-US" sz="2400" baseline="0" dirty="0" err="1" smtClean="0">
                          <a:latin typeface="Calibri"/>
                          <a:ea typeface="Times New Roman"/>
                          <a:cs typeface="Times New Roman"/>
                        </a:rPr>
                        <a:t>Youssef</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a:latin typeface="Times New Roman"/>
                          <a:ea typeface="Times New Roman"/>
                          <a:cs typeface="Arial"/>
                        </a:rPr>
                        <a:t>8,9</a:t>
                      </a:r>
                      <a:endParaRPr lang="en-US" sz="20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u="sng" dirty="0">
                          <a:solidFill>
                            <a:srgbClr val="0000FF"/>
                          </a:solidFill>
                          <a:latin typeface="Calibri"/>
                          <a:ea typeface="Times New Roman"/>
                          <a:cs typeface="Arial"/>
                          <a:hlinkClick r:id="rId6"/>
                        </a:rPr>
                        <a:t>n</a:t>
                      </a:r>
                      <a:r>
                        <a:rPr lang="en-US" sz="2400" u="sng" dirty="0">
                          <a:solidFill>
                            <a:srgbClr val="0000FF"/>
                          </a:solidFill>
                          <a:latin typeface="Times New Roman"/>
                          <a:ea typeface="Times New Roman"/>
                          <a:cs typeface="Arial"/>
                          <a:hlinkClick r:id="rId6"/>
                        </a:rPr>
                        <a:t>ora.youssef.fahmy@outlook.com</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86166">
                <a:tc>
                  <a:txBody>
                    <a:bodyPr/>
                    <a:lstStyle/>
                    <a:p>
                      <a:pPr marL="0" marR="0" algn="ctr">
                        <a:lnSpc>
                          <a:spcPct val="115000"/>
                        </a:lnSpc>
                        <a:spcBef>
                          <a:spcPts val="0"/>
                        </a:spcBef>
                        <a:spcAft>
                          <a:spcPts val="0"/>
                        </a:spcAft>
                      </a:pPr>
                      <a:r>
                        <a:rPr lang="en-US" sz="2400" dirty="0" err="1" smtClean="0">
                          <a:latin typeface="Calibri"/>
                          <a:ea typeface="Times New Roman"/>
                          <a:cs typeface="Times New Roman"/>
                        </a:rPr>
                        <a:t>Hanan</a:t>
                      </a:r>
                      <a:r>
                        <a:rPr lang="en-US" sz="2400" baseline="0" dirty="0" smtClean="0">
                          <a:latin typeface="Calibri"/>
                          <a:ea typeface="Times New Roman"/>
                          <a:cs typeface="Times New Roman"/>
                        </a:rPr>
                        <a:t> </a:t>
                      </a:r>
                      <a:r>
                        <a:rPr lang="en-US" sz="2400" baseline="0" dirty="0" err="1" smtClean="0">
                          <a:latin typeface="Calibri"/>
                          <a:ea typeface="Times New Roman"/>
                          <a:cs typeface="Times New Roman"/>
                        </a:rPr>
                        <a:t>Yousry</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2400">
                          <a:latin typeface="Times New Roman"/>
                          <a:ea typeface="Times New Roman"/>
                          <a:cs typeface="Arial"/>
                        </a:rPr>
                        <a:t>5, 6, 14</a:t>
                      </a:r>
                      <a:endParaRPr lang="en-US" sz="200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2400" u="sng" dirty="0">
                          <a:solidFill>
                            <a:srgbClr val="0000FF"/>
                          </a:solidFill>
                          <a:latin typeface="Times New Roman"/>
                          <a:ea typeface="Times New Roman"/>
                          <a:cs typeface="Arial"/>
                          <a:hlinkClick r:id="rId7"/>
                        </a:rPr>
                        <a:t>hanan.hendy@cis.asu.edu.eg</a:t>
                      </a:r>
                      <a:endParaRPr lang="en-US" sz="2000" dirty="0">
                        <a:latin typeface="Calibri"/>
                        <a:ea typeface="Times New Roman"/>
                        <a:cs typeface="Arial"/>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Problems </a:t>
            </a:r>
            <a:endParaRPr lang="en-US" dirty="0"/>
          </a:p>
        </p:txBody>
      </p:sp>
      <p:sp>
        <p:nvSpPr>
          <p:cNvPr id="3" name="Content Placeholder 2"/>
          <p:cNvSpPr>
            <a:spLocks noGrp="1"/>
          </p:cNvSpPr>
          <p:nvPr>
            <p:ph idx="1"/>
          </p:nvPr>
        </p:nvSpPr>
        <p:spPr/>
        <p:txBody>
          <a:bodyPr>
            <a:normAutofit fontScale="70000" lnSpcReduction="20000"/>
          </a:bodyPr>
          <a:lstStyle/>
          <a:p>
            <a:pPr lvl="0">
              <a:buNone/>
            </a:pPr>
            <a:r>
              <a:rPr lang="en-US" dirty="0" smtClean="0"/>
              <a:t>1- Write an assembly program that takes 10 integers and finds the two largest values among input integers</a:t>
            </a:r>
          </a:p>
          <a:p>
            <a:pPr lvl="0">
              <a:buNone/>
            </a:pPr>
            <a:endParaRPr lang="en-US" dirty="0" smtClean="0"/>
          </a:p>
          <a:p>
            <a:pPr lvl="0">
              <a:buNone/>
            </a:pPr>
            <a:r>
              <a:rPr lang="en-US" dirty="0" smtClean="0"/>
              <a:t>2- Write an assembly program that reads the size of a right triangle and then prints it by asterisks. For example, if your program reads a size of 5, it should print:</a:t>
            </a:r>
          </a:p>
          <a:p>
            <a:pPr>
              <a:buNone/>
            </a:pPr>
            <a:r>
              <a:rPr lang="en-US" dirty="0" smtClean="0"/>
              <a:t>*</a:t>
            </a:r>
          </a:p>
          <a:p>
            <a:pPr>
              <a:buNone/>
            </a:pPr>
            <a:r>
              <a:rPr lang="en-US" dirty="0" smtClean="0"/>
              <a:t>**</a:t>
            </a:r>
          </a:p>
          <a:p>
            <a:pPr>
              <a:buNone/>
            </a:pPr>
            <a:r>
              <a:rPr lang="en-US" dirty="0" smtClean="0"/>
              <a:t>***</a:t>
            </a:r>
          </a:p>
          <a:p>
            <a:pPr>
              <a:buNone/>
            </a:pPr>
            <a:r>
              <a:rPr lang="en-US" dirty="0" smtClean="0"/>
              <a:t>****</a:t>
            </a:r>
          </a:p>
          <a:p>
            <a:pPr>
              <a:buNone/>
            </a:pPr>
            <a:r>
              <a:rPr lang="en-US" dirty="0" smtClean="0"/>
              <a:t>*****</a:t>
            </a:r>
          </a:p>
          <a:p>
            <a:r>
              <a:rPr lang="en-US" b="1" dirty="0" smtClean="0"/>
              <a:t>Hint: </a:t>
            </a:r>
            <a:r>
              <a:rPr lang="en-US" b="1" dirty="0" err="1" smtClean="0"/>
              <a:t>WriteChar</a:t>
            </a:r>
            <a:r>
              <a:rPr lang="en-US" b="1" dirty="0" smtClean="0"/>
              <a:t> </a:t>
            </a:r>
            <a:r>
              <a:rPr lang="en-US" dirty="0" smtClean="0"/>
              <a:t>is an Irvine function that prints a single character. This character must be stored in AL register.</a:t>
            </a:r>
          </a:p>
          <a:p>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3200"/>
            <a:ext cx="8229600" cy="1143000"/>
          </a:xfrm>
        </p:spPr>
        <p:txBody>
          <a:bodyPr>
            <a:noAutofit/>
          </a:bodyPr>
          <a:lstStyle/>
          <a:p>
            <a:r>
              <a:rPr lang="en-US" sz="9600" dirty="0" smtClean="0"/>
              <a:t>Questions?</a:t>
            </a:r>
            <a:endParaRPr lang="en-US" sz="96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US"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OFFSET Operator</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Wingdings" pitchFamily="2" charset="2"/>
              <a:buChar char="Ø"/>
              <a:defRPr/>
            </a:pPr>
            <a:endParaRPr lang="en-GB" sz="3600" dirty="0" smtClean="0">
              <a:solidFill>
                <a:schemeClr val="accent2">
                  <a:lumMod val="50000"/>
                </a:schemeClr>
              </a:solidFill>
              <a:latin typeface="Times New Roman" pitchFamily="18" charset="0"/>
              <a:cs typeface="Times New Roman" pitchFamily="18" charset="0"/>
            </a:endParaRPr>
          </a:p>
        </p:txBody>
      </p:sp>
      <p:sp>
        <p:nvSpPr>
          <p:cNvPr id="7" name="Rounded Rectangle 6"/>
          <p:cNvSpPr/>
          <p:nvPr/>
        </p:nvSpPr>
        <p:spPr>
          <a:xfrm>
            <a:off x="323528" y="1700808"/>
            <a:ext cx="8568952" cy="468052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pPr lvl="1"/>
            <a:r>
              <a:rPr lang="en-US" sz="2000" b="1" dirty="0" smtClean="0">
                <a:solidFill>
                  <a:srgbClr val="800080"/>
                </a:solidFill>
                <a:latin typeface="Times New Roman" pitchFamily="18" charset="0"/>
                <a:cs typeface="Times New Roman" pitchFamily="18" charset="0"/>
              </a:rPr>
              <a:t>INCLUDE Irvine32.inc</a:t>
            </a:r>
          </a:p>
          <a:p>
            <a:pPr lvl="1"/>
            <a:r>
              <a:rPr lang="en-US" sz="2000" b="1" dirty="0" smtClean="0">
                <a:solidFill>
                  <a:srgbClr val="800080"/>
                </a:solidFill>
                <a:latin typeface="Times New Roman" pitchFamily="18" charset="0"/>
                <a:cs typeface="Times New Roman" pitchFamily="18" charset="0"/>
              </a:rPr>
              <a:t>.data</a:t>
            </a:r>
          </a:p>
          <a:p>
            <a:pPr lvl="2"/>
            <a:r>
              <a:rPr lang="en-US" b="1" dirty="0" err="1" smtClean="0">
                <a:latin typeface="Consolas"/>
              </a:rPr>
              <a:t>bVal</a:t>
            </a:r>
            <a:r>
              <a:rPr lang="en-US" b="1" dirty="0" smtClean="0">
                <a:latin typeface="Consolas"/>
              </a:rPr>
              <a:t>  </a:t>
            </a:r>
            <a:r>
              <a:rPr lang="en-US" b="1" dirty="0" smtClean="0">
                <a:solidFill>
                  <a:srgbClr val="800080"/>
                </a:solidFill>
                <a:latin typeface="Consolas"/>
              </a:rPr>
              <a:t>BYTE  </a:t>
            </a:r>
            <a:r>
              <a:rPr lang="en-US" b="1" dirty="0" smtClean="0">
                <a:solidFill>
                  <a:schemeClr val="tx1"/>
                </a:solidFill>
                <a:latin typeface="Consolas"/>
              </a:rPr>
              <a:t>?</a:t>
            </a:r>
            <a:r>
              <a:rPr lang="en-US" b="1" dirty="0" smtClean="0">
                <a:solidFill>
                  <a:srgbClr val="800080"/>
                </a:solidFill>
                <a:latin typeface="Consolas"/>
              </a:rPr>
              <a:t>		</a:t>
            </a:r>
            <a:r>
              <a:rPr lang="en-US" b="1" dirty="0" smtClean="0">
                <a:solidFill>
                  <a:srgbClr val="008000"/>
                </a:solidFill>
                <a:latin typeface="Consolas"/>
              </a:rPr>
              <a:t>;</a:t>
            </a:r>
            <a:r>
              <a:rPr lang="en-US" b="1" dirty="0" err="1" smtClean="0">
                <a:solidFill>
                  <a:srgbClr val="008000"/>
                </a:solidFill>
                <a:latin typeface="Consolas"/>
              </a:rPr>
              <a:t>bVal</a:t>
            </a:r>
            <a:r>
              <a:rPr lang="en-US" b="1" dirty="0" smtClean="0">
                <a:solidFill>
                  <a:srgbClr val="008000"/>
                </a:solidFill>
                <a:latin typeface="Consolas"/>
              </a:rPr>
              <a:t> located at offset 00404000h</a:t>
            </a:r>
          </a:p>
          <a:p>
            <a:pPr lvl="2"/>
            <a:r>
              <a:rPr lang="en-US" b="1" dirty="0" err="1" smtClean="0">
                <a:solidFill>
                  <a:schemeClr val="tx1"/>
                </a:solidFill>
                <a:latin typeface="Consolas"/>
              </a:rPr>
              <a:t>wVal</a:t>
            </a:r>
            <a:r>
              <a:rPr lang="en-US" b="1" dirty="0" smtClean="0">
                <a:solidFill>
                  <a:srgbClr val="008000"/>
                </a:solidFill>
                <a:latin typeface="Consolas"/>
              </a:rPr>
              <a:t>  </a:t>
            </a:r>
            <a:r>
              <a:rPr lang="en-US" b="1" dirty="0" smtClean="0">
                <a:solidFill>
                  <a:srgbClr val="800080"/>
                </a:solidFill>
                <a:latin typeface="Consolas"/>
              </a:rPr>
              <a:t>WORD  </a:t>
            </a:r>
            <a:r>
              <a:rPr lang="en-US" b="1" dirty="0" smtClean="0">
                <a:solidFill>
                  <a:schemeClr val="tx1"/>
                </a:solidFill>
                <a:latin typeface="Consolas"/>
              </a:rPr>
              <a:t>?</a:t>
            </a:r>
          </a:p>
          <a:p>
            <a:pPr lvl="2"/>
            <a:r>
              <a:rPr lang="en-US" b="1" dirty="0" err="1" smtClean="0">
                <a:solidFill>
                  <a:schemeClr val="tx1"/>
                </a:solidFill>
                <a:latin typeface="Consolas"/>
              </a:rPr>
              <a:t>dVal</a:t>
            </a:r>
            <a:r>
              <a:rPr lang="en-US" b="1" dirty="0" smtClean="0">
                <a:solidFill>
                  <a:srgbClr val="800080"/>
                </a:solidFill>
                <a:latin typeface="Consolas"/>
              </a:rPr>
              <a:t>  DWORD </a:t>
            </a:r>
            <a:r>
              <a:rPr lang="en-US" b="1" dirty="0" smtClean="0">
                <a:solidFill>
                  <a:schemeClr val="tx1"/>
                </a:solidFill>
                <a:latin typeface="Consolas"/>
              </a:rPr>
              <a:t>?</a:t>
            </a:r>
          </a:p>
          <a:p>
            <a:pPr lvl="2"/>
            <a:r>
              <a:rPr lang="en-US" b="1" dirty="0" smtClean="0">
                <a:solidFill>
                  <a:schemeClr val="tx1"/>
                </a:solidFill>
                <a:latin typeface="Consolas"/>
              </a:rPr>
              <a:t>dVal2</a:t>
            </a:r>
            <a:r>
              <a:rPr lang="en-US" b="1" dirty="0" smtClean="0">
                <a:solidFill>
                  <a:srgbClr val="800080"/>
                </a:solidFill>
                <a:latin typeface="Consolas"/>
              </a:rPr>
              <a:t> DWORD </a:t>
            </a:r>
            <a:r>
              <a:rPr lang="en-US" b="1" dirty="0" smtClean="0">
                <a:solidFill>
                  <a:schemeClr val="tx1"/>
                </a:solidFill>
                <a:latin typeface="Consolas"/>
              </a:rPr>
              <a:t>?</a:t>
            </a:r>
            <a:endParaRPr lang="en-US" sz="2000" b="1" dirty="0" smtClean="0">
              <a:solidFill>
                <a:schemeClr val="tx1"/>
              </a:solidFill>
              <a:latin typeface="Times New Roman" pitchFamily="18" charset="0"/>
              <a:cs typeface="Times New Roman" pitchFamily="18" charset="0"/>
            </a:endParaRPr>
          </a:p>
          <a:p>
            <a:pPr lvl="1"/>
            <a:r>
              <a:rPr lang="en-US" sz="2000" b="1" dirty="0" smtClean="0">
                <a:solidFill>
                  <a:srgbClr val="800080"/>
                </a:solidFill>
                <a:latin typeface="Times New Roman" pitchFamily="18" charset="0"/>
                <a:cs typeface="Times New Roman" pitchFamily="18" charset="0"/>
              </a:rPr>
              <a:t>.code</a:t>
            </a:r>
          </a:p>
          <a:p>
            <a:pPr lvl="1"/>
            <a:r>
              <a:rPr lang="en-US" sz="2000" b="1" dirty="0" smtClean="0">
                <a:latin typeface="Times New Roman" pitchFamily="18" charset="0"/>
                <a:cs typeface="Times New Roman" pitchFamily="18" charset="0"/>
              </a:rPr>
              <a:t>main</a:t>
            </a:r>
            <a:r>
              <a:rPr lang="en-US" sz="2000" b="1" dirty="0" smtClean="0">
                <a:solidFill>
                  <a:srgbClr val="800080"/>
                </a:solidFill>
                <a:latin typeface="Times New Roman" pitchFamily="18" charset="0"/>
                <a:cs typeface="Times New Roman" pitchFamily="18" charset="0"/>
              </a:rPr>
              <a:t> PROC</a:t>
            </a:r>
          </a:p>
          <a:p>
            <a:r>
              <a:rPr lang="en-US" sz="2000" b="1" dirty="0" smtClean="0">
                <a:solidFill>
                  <a:srgbClr val="800080"/>
                </a:solidFill>
                <a:latin typeface="Times New Roman" pitchFamily="18" charset="0"/>
                <a:cs typeface="Times New Roman" pitchFamily="18" charset="0"/>
              </a:rPr>
              <a:t>	</a:t>
            </a:r>
            <a:r>
              <a:rPr lang="en-US" sz="2000" b="1" dirty="0" err="1" smtClean="0">
                <a:solidFill>
                  <a:srgbClr val="0000FF"/>
                </a:solidFill>
                <a:latin typeface="Consolas"/>
              </a:rPr>
              <a:t>mov</a:t>
            </a:r>
            <a:r>
              <a:rPr lang="en-US" sz="2000" b="1" dirty="0" smtClean="0">
                <a:solidFill>
                  <a:srgbClr val="0000FF"/>
                </a:solidFill>
                <a:latin typeface="Consolas"/>
              </a:rPr>
              <a:t> </a:t>
            </a:r>
            <a:r>
              <a:rPr lang="en-US" sz="2000" b="1" dirty="0" err="1" smtClean="0">
                <a:solidFill>
                  <a:srgbClr val="800000"/>
                </a:solidFill>
                <a:latin typeface="Consolas"/>
              </a:rPr>
              <a:t>esi</a:t>
            </a:r>
            <a:r>
              <a:rPr lang="en-US" sz="2000" b="1" dirty="0" smtClean="0">
                <a:solidFill>
                  <a:srgbClr val="800000"/>
                </a:solidFill>
                <a:latin typeface="Consolas"/>
              </a:rPr>
              <a:t>, </a:t>
            </a:r>
            <a:r>
              <a:rPr lang="en-US" sz="2000" b="1" dirty="0" smtClean="0">
                <a:solidFill>
                  <a:srgbClr val="800080"/>
                </a:solidFill>
                <a:latin typeface="Consolas"/>
              </a:rPr>
              <a:t>OFFSET </a:t>
            </a:r>
            <a:r>
              <a:rPr lang="en-US" sz="2000" b="1" dirty="0" err="1" smtClean="0">
                <a:solidFill>
                  <a:srgbClr val="800080"/>
                </a:solidFill>
                <a:latin typeface="Consolas"/>
              </a:rPr>
              <a:t>bVal</a:t>
            </a:r>
            <a:r>
              <a:rPr lang="en-US" sz="2000" b="1" dirty="0" smtClean="0">
                <a:solidFill>
                  <a:srgbClr val="800080"/>
                </a:solidFill>
                <a:latin typeface="Consolas"/>
              </a:rPr>
              <a:t>   </a:t>
            </a:r>
            <a:r>
              <a:rPr lang="en-US" sz="2000" b="1" dirty="0" smtClean="0">
                <a:solidFill>
                  <a:srgbClr val="008000"/>
                </a:solidFill>
                <a:latin typeface="Consolas"/>
              </a:rPr>
              <a:t>; ESI = 00404000</a:t>
            </a:r>
          </a:p>
          <a:p>
            <a:r>
              <a:rPr lang="en-US" sz="2000" b="1" dirty="0" smtClean="0">
                <a:solidFill>
                  <a:srgbClr val="0000FF"/>
                </a:solidFill>
                <a:latin typeface="Consolas"/>
              </a:rPr>
              <a:t>	</a:t>
            </a:r>
            <a:r>
              <a:rPr lang="en-US" sz="2000" b="1" dirty="0" err="1" smtClean="0">
                <a:solidFill>
                  <a:srgbClr val="0000FF"/>
                </a:solidFill>
                <a:latin typeface="Consolas"/>
              </a:rPr>
              <a:t>mov</a:t>
            </a:r>
            <a:r>
              <a:rPr lang="en-US" sz="2000" b="1" dirty="0" smtClean="0">
                <a:solidFill>
                  <a:srgbClr val="0000FF"/>
                </a:solidFill>
                <a:latin typeface="Consolas"/>
              </a:rPr>
              <a:t> </a:t>
            </a:r>
            <a:r>
              <a:rPr lang="en-US" sz="2000" b="1" dirty="0" err="1" smtClean="0">
                <a:solidFill>
                  <a:srgbClr val="800000"/>
                </a:solidFill>
                <a:latin typeface="Consolas"/>
              </a:rPr>
              <a:t>esi</a:t>
            </a:r>
            <a:r>
              <a:rPr lang="en-US" sz="2000" b="1" dirty="0" smtClean="0">
                <a:solidFill>
                  <a:srgbClr val="800000"/>
                </a:solidFill>
                <a:latin typeface="Consolas"/>
              </a:rPr>
              <a:t>, </a:t>
            </a:r>
            <a:r>
              <a:rPr lang="en-US" sz="2000" b="1" dirty="0" smtClean="0">
                <a:solidFill>
                  <a:srgbClr val="800080"/>
                </a:solidFill>
                <a:latin typeface="Consolas"/>
              </a:rPr>
              <a:t>OFFSET </a:t>
            </a:r>
            <a:r>
              <a:rPr lang="en-US" sz="2000" b="1" dirty="0" err="1" smtClean="0">
                <a:solidFill>
                  <a:srgbClr val="800080"/>
                </a:solidFill>
                <a:latin typeface="Consolas"/>
              </a:rPr>
              <a:t>wVal</a:t>
            </a:r>
            <a:r>
              <a:rPr lang="en-US" sz="2000" b="1" dirty="0" smtClean="0">
                <a:solidFill>
                  <a:srgbClr val="800080"/>
                </a:solidFill>
                <a:latin typeface="Consolas"/>
              </a:rPr>
              <a:t>   </a:t>
            </a:r>
            <a:r>
              <a:rPr lang="en-US" sz="2000" b="1" dirty="0" smtClean="0">
                <a:solidFill>
                  <a:srgbClr val="008000"/>
                </a:solidFill>
                <a:latin typeface="Consolas"/>
              </a:rPr>
              <a:t>; ESI = 00404001</a:t>
            </a:r>
          </a:p>
          <a:p>
            <a:r>
              <a:rPr lang="nn-NO" sz="2000" b="1" dirty="0" smtClean="0">
                <a:solidFill>
                  <a:srgbClr val="0000FF"/>
                </a:solidFill>
                <a:latin typeface="Consolas"/>
              </a:rPr>
              <a:t>	mov </a:t>
            </a:r>
            <a:r>
              <a:rPr lang="nn-NO" sz="2000" b="1" dirty="0" smtClean="0">
                <a:solidFill>
                  <a:srgbClr val="800000"/>
                </a:solidFill>
                <a:latin typeface="Consolas"/>
              </a:rPr>
              <a:t>esi, </a:t>
            </a:r>
            <a:r>
              <a:rPr lang="nn-NO" sz="2000" b="1" dirty="0" smtClean="0">
                <a:solidFill>
                  <a:srgbClr val="800080"/>
                </a:solidFill>
                <a:latin typeface="Consolas"/>
              </a:rPr>
              <a:t>OFFSET dVal   </a:t>
            </a:r>
            <a:r>
              <a:rPr lang="nn-NO" sz="2000" b="1" dirty="0" smtClean="0">
                <a:solidFill>
                  <a:srgbClr val="008000"/>
                </a:solidFill>
                <a:latin typeface="Consolas"/>
              </a:rPr>
              <a:t>; ESI = 00404003</a:t>
            </a:r>
          </a:p>
          <a:p>
            <a:r>
              <a:rPr lang="nn-NO" sz="2000" b="1" dirty="0" smtClean="0">
                <a:solidFill>
                  <a:srgbClr val="0000FF"/>
                </a:solidFill>
                <a:latin typeface="Consolas"/>
              </a:rPr>
              <a:t>	mov </a:t>
            </a:r>
            <a:r>
              <a:rPr lang="nn-NO" sz="2000" b="1" dirty="0" smtClean="0">
                <a:solidFill>
                  <a:srgbClr val="800000"/>
                </a:solidFill>
                <a:latin typeface="Consolas"/>
              </a:rPr>
              <a:t>esi, </a:t>
            </a:r>
            <a:r>
              <a:rPr lang="nn-NO" sz="2000" b="1" dirty="0" smtClean="0">
                <a:solidFill>
                  <a:srgbClr val="800080"/>
                </a:solidFill>
                <a:latin typeface="Consolas"/>
              </a:rPr>
              <a:t>OFFSET dVal2  </a:t>
            </a:r>
            <a:r>
              <a:rPr lang="nn-NO" sz="2000" b="1" dirty="0" smtClean="0">
                <a:solidFill>
                  <a:srgbClr val="008000"/>
                </a:solidFill>
                <a:latin typeface="Consolas"/>
              </a:rPr>
              <a:t>; ESI = 00404007</a:t>
            </a:r>
          </a:p>
          <a:p>
            <a:pPr lvl="1"/>
            <a:r>
              <a:rPr lang="en-US" sz="2000" b="1" dirty="0" smtClean="0">
                <a:solidFill>
                  <a:srgbClr val="0000FF"/>
                </a:solidFill>
                <a:latin typeface="Times New Roman" pitchFamily="18" charset="0"/>
                <a:cs typeface="Times New Roman" pitchFamily="18" charset="0"/>
              </a:rPr>
              <a:t>	</a:t>
            </a:r>
            <a:r>
              <a:rPr lang="en-US" sz="2000" b="1" dirty="0" smtClean="0">
                <a:latin typeface="Times New Roman" pitchFamily="18" charset="0"/>
                <a:cs typeface="Times New Roman" pitchFamily="18" charset="0"/>
              </a:rPr>
              <a:t>exit</a:t>
            </a:r>
          </a:p>
          <a:p>
            <a:pPr lvl="1"/>
            <a:r>
              <a:rPr lang="en-US" sz="2000" b="1" dirty="0" smtClean="0">
                <a:latin typeface="Times New Roman" pitchFamily="18" charset="0"/>
                <a:cs typeface="Times New Roman" pitchFamily="18" charset="0"/>
              </a:rPr>
              <a:t>main</a:t>
            </a:r>
            <a:r>
              <a:rPr lang="en-US" sz="2000" b="1" dirty="0" smtClean="0">
                <a:solidFill>
                  <a:srgbClr val="008000"/>
                </a:solidFill>
                <a:latin typeface="Times New Roman" pitchFamily="18" charset="0"/>
                <a:cs typeface="Times New Roman" pitchFamily="18" charset="0"/>
              </a:rPr>
              <a:t> </a:t>
            </a:r>
            <a:r>
              <a:rPr lang="en-US" sz="2000" b="1" dirty="0" smtClean="0">
                <a:solidFill>
                  <a:srgbClr val="800080"/>
                </a:solidFill>
                <a:latin typeface="Times New Roman" pitchFamily="18" charset="0"/>
                <a:cs typeface="Times New Roman" pitchFamily="18" charset="0"/>
              </a:rPr>
              <a:t>ENDP</a:t>
            </a:r>
          </a:p>
          <a:p>
            <a:pPr lvl="1"/>
            <a:r>
              <a:rPr lang="en-US" sz="2000" b="1" dirty="0" smtClean="0">
                <a:solidFill>
                  <a:srgbClr val="800080"/>
                </a:solidFill>
                <a:latin typeface="Times New Roman" pitchFamily="18" charset="0"/>
                <a:cs typeface="Times New Roman" pitchFamily="18" charset="0"/>
              </a:rPr>
              <a:t>END </a:t>
            </a:r>
            <a:r>
              <a:rPr lang="en-US" sz="2000" b="1" dirty="0" smtClean="0">
                <a:latin typeface="Times New Roman" pitchFamily="18" charset="0"/>
                <a:cs typeface="Times New Roman" pitchFamily="18" charset="0"/>
              </a:rPr>
              <a:t>main</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7">
                                            <p:txEl>
                                              <p:pRg st="9" end="9"/>
                                            </p:txEl>
                                          </p:spTgt>
                                        </p:tgtEl>
                                        <p:attrNameLst>
                                          <p:attrName>style.visibility</p:attrName>
                                        </p:attrNameLst>
                                      </p:cBhvr>
                                      <p:to>
                                        <p:strVal val="visible"/>
                                      </p:to>
                                    </p:set>
                                    <p:anim calcmode="lin" valueType="num">
                                      <p:cBhvr>
                                        <p:cTn id="7" dur="500" fill="hold"/>
                                        <p:tgtEl>
                                          <p:spTgt spid="7">
                                            <p:txEl>
                                              <p:pRg st="9" end="9"/>
                                            </p:txEl>
                                          </p:spTgt>
                                        </p:tgtEl>
                                        <p:attrNameLst>
                                          <p:attrName>ppt_w</p:attrName>
                                        </p:attrNameLst>
                                      </p:cBhvr>
                                      <p:tavLst>
                                        <p:tav tm="0">
                                          <p:val>
                                            <p:fltVal val="0"/>
                                          </p:val>
                                        </p:tav>
                                        <p:tav tm="100000">
                                          <p:val>
                                            <p:strVal val="#ppt_w"/>
                                          </p:val>
                                        </p:tav>
                                      </p:tavLst>
                                    </p:anim>
                                    <p:anim calcmode="lin" valueType="num">
                                      <p:cBhvr>
                                        <p:cTn id="8" dur="500" fill="hold"/>
                                        <p:tgtEl>
                                          <p:spTgt spid="7">
                                            <p:txEl>
                                              <p:pRg st="9" end="9"/>
                                            </p:txEl>
                                          </p:spTgt>
                                        </p:tgtEl>
                                        <p:attrNameLst>
                                          <p:attrName>ppt_h</p:attrName>
                                        </p:attrNameLst>
                                      </p:cBhvr>
                                      <p:tavLst>
                                        <p:tav tm="0">
                                          <p:val>
                                            <p:fltVal val="0"/>
                                          </p:val>
                                        </p:tav>
                                        <p:tav tm="100000">
                                          <p:val>
                                            <p:strVal val="#ppt_h"/>
                                          </p:val>
                                        </p:tav>
                                      </p:tavLst>
                                    </p:anim>
                                    <p:animEffect transition="in" filter="fade">
                                      <p:cBhvr>
                                        <p:cTn id="9" dur="500"/>
                                        <p:tgtEl>
                                          <p:spTgt spid="7">
                                            <p:txEl>
                                              <p:pRg st="9" end="9"/>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7">
                                            <p:txEl>
                                              <p:pRg st="10" end="10"/>
                                            </p:txEl>
                                          </p:spTgt>
                                        </p:tgtEl>
                                        <p:attrNameLst>
                                          <p:attrName>style.visibility</p:attrName>
                                        </p:attrNameLst>
                                      </p:cBhvr>
                                      <p:to>
                                        <p:strVal val="visible"/>
                                      </p:to>
                                    </p:set>
                                    <p:anim calcmode="lin" valueType="num">
                                      <p:cBhvr>
                                        <p:cTn id="14" dur="500" fill="hold"/>
                                        <p:tgtEl>
                                          <p:spTgt spid="7">
                                            <p:txEl>
                                              <p:pRg st="10" end="10"/>
                                            </p:txEl>
                                          </p:spTgt>
                                        </p:tgtEl>
                                        <p:attrNameLst>
                                          <p:attrName>ppt_w</p:attrName>
                                        </p:attrNameLst>
                                      </p:cBhvr>
                                      <p:tavLst>
                                        <p:tav tm="0">
                                          <p:val>
                                            <p:fltVal val="0"/>
                                          </p:val>
                                        </p:tav>
                                        <p:tav tm="100000">
                                          <p:val>
                                            <p:strVal val="#ppt_w"/>
                                          </p:val>
                                        </p:tav>
                                      </p:tavLst>
                                    </p:anim>
                                    <p:anim calcmode="lin" valueType="num">
                                      <p:cBhvr>
                                        <p:cTn id="15" dur="500" fill="hold"/>
                                        <p:tgtEl>
                                          <p:spTgt spid="7">
                                            <p:txEl>
                                              <p:pRg st="10" end="10"/>
                                            </p:txEl>
                                          </p:spTgt>
                                        </p:tgtEl>
                                        <p:attrNameLst>
                                          <p:attrName>ppt_h</p:attrName>
                                        </p:attrNameLst>
                                      </p:cBhvr>
                                      <p:tavLst>
                                        <p:tav tm="0">
                                          <p:val>
                                            <p:fltVal val="0"/>
                                          </p:val>
                                        </p:tav>
                                        <p:tav tm="100000">
                                          <p:val>
                                            <p:strVal val="#ppt_h"/>
                                          </p:val>
                                        </p:tav>
                                      </p:tavLst>
                                    </p:anim>
                                    <p:animEffect transition="in" filter="fade">
                                      <p:cBhvr>
                                        <p:cTn id="16" dur="500"/>
                                        <p:tgtEl>
                                          <p:spTgt spid="7">
                                            <p:txEl>
                                              <p:pRg st="10" end="1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7">
                                            <p:txEl>
                                              <p:pRg st="11" end="11"/>
                                            </p:txEl>
                                          </p:spTgt>
                                        </p:tgtEl>
                                        <p:attrNameLst>
                                          <p:attrName>style.visibility</p:attrName>
                                        </p:attrNameLst>
                                      </p:cBhvr>
                                      <p:to>
                                        <p:strVal val="visible"/>
                                      </p:to>
                                    </p:set>
                                    <p:anim calcmode="lin" valueType="num">
                                      <p:cBhvr>
                                        <p:cTn id="21" dur="500" fill="hold"/>
                                        <p:tgtEl>
                                          <p:spTgt spid="7">
                                            <p:txEl>
                                              <p:pRg st="11" end="11"/>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11" end="11"/>
                                            </p:txEl>
                                          </p:spTgt>
                                        </p:tgtEl>
                                        <p:attrNameLst>
                                          <p:attrName>ppt_h</p:attrName>
                                        </p:attrNameLst>
                                      </p:cBhvr>
                                      <p:tavLst>
                                        <p:tav tm="0">
                                          <p:val>
                                            <p:fltVal val="0"/>
                                          </p:val>
                                        </p:tav>
                                        <p:tav tm="100000">
                                          <p:val>
                                            <p:strVal val="#ppt_h"/>
                                          </p:val>
                                        </p:tav>
                                      </p:tavLst>
                                    </p:anim>
                                    <p:animEffect transition="in" filter="fade">
                                      <p:cBhvr>
                                        <p:cTn id="23" dur="500"/>
                                        <p:tgtEl>
                                          <p:spTgt spid="7">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3200"/>
            <a:ext cx="8229600" cy="1143000"/>
          </a:xfrm>
        </p:spPr>
        <p:txBody>
          <a:bodyPr>
            <a:noAutofit/>
          </a:bodyPr>
          <a:lstStyle/>
          <a:p>
            <a:r>
              <a:rPr lang="en-US" sz="9600" dirty="0" smtClean="0"/>
              <a:t>Thank you </a:t>
            </a:r>
            <a:r>
              <a:rPr lang="en-US" sz="9600" dirty="0" smtClean="0">
                <a:sym typeface="Wingdings" pitchFamily="2" charset="2"/>
              </a:rPr>
              <a:t></a:t>
            </a:r>
            <a:endParaRPr lang="en-US" sz="9600"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US" b="1" dirty="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PTR Operator</a:t>
            </a:r>
            <a:endParaRPr lang="ar-EG" b="1" dirty="0">
              <a:ln w="1905"/>
              <a:solidFill>
                <a:schemeClr val="accent2">
                  <a:lumMod val="75000"/>
                </a:schemeClr>
              </a:solidFill>
              <a:effectLst>
                <a:innerShdw blurRad="69850" dist="43180" dir="5400000">
                  <a:srgbClr val="000000">
                    <a:alpha val="65000"/>
                  </a:srgbClr>
                </a:innerShdw>
              </a:effectLst>
            </a:endParaRPr>
          </a:p>
        </p:txBody>
      </p:sp>
      <p:sp>
        <p:nvSpPr>
          <p:cNvPr id="3" name="Content Placeholder 2"/>
          <p:cNvSpPr>
            <a:spLocks noGrp="1"/>
          </p:cNvSpPr>
          <p:nvPr>
            <p:ph idx="1"/>
          </p:nvPr>
        </p:nvSpPr>
        <p:spPr/>
        <p:txBody>
          <a:bodyPr>
            <a:normAutofit/>
          </a:bodyPr>
          <a:lstStyle/>
          <a:p>
            <a:pPr marL="342900" lvl="1" indent="-342900" algn="just">
              <a:buFont typeface="Wingdings" pitchFamily="2" charset="2"/>
              <a:buChar char="Ø"/>
              <a:defRPr/>
            </a:pPr>
            <a:r>
              <a:rPr lang="en-US" dirty="0" smtClean="0">
                <a:solidFill>
                  <a:schemeClr val="accent2">
                    <a:lumMod val="50000"/>
                  </a:schemeClr>
                </a:solidFill>
                <a:latin typeface="Times New Roman" pitchFamily="18" charset="0"/>
                <a:cs typeface="Times New Roman" pitchFamily="18" charset="0"/>
              </a:rPr>
              <a:t>Move </a:t>
            </a:r>
            <a:r>
              <a:rPr lang="en-US" dirty="0">
                <a:solidFill>
                  <a:schemeClr val="accent2">
                    <a:lumMod val="50000"/>
                  </a:schemeClr>
                </a:solidFill>
                <a:latin typeface="Times New Roman" pitchFamily="18" charset="0"/>
                <a:cs typeface="Times New Roman" pitchFamily="18" charset="0"/>
              </a:rPr>
              <a:t>the lower 16 bits of a </a:t>
            </a:r>
            <a:r>
              <a:rPr lang="en-US" dirty="0" err="1">
                <a:solidFill>
                  <a:schemeClr val="accent2">
                    <a:lumMod val="50000"/>
                  </a:schemeClr>
                </a:solidFill>
                <a:latin typeface="Times New Roman" pitchFamily="18" charset="0"/>
                <a:cs typeface="Times New Roman" pitchFamily="18" charset="0"/>
              </a:rPr>
              <a:t>doubleword</a:t>
            </a:r>
            <a:r>
              <a:rPr lang="en-US" dirty="0">
                <a:solidFill>
                  <a:schemeClr val="accent2">
                    <a:lumMod val="50000"/>
                  </a:schemeClr>
                </a:solidFill>
                <a:latin typeface="Times New Roman" pitchFamily="18" charset="0"/>
                <a:cs typeface="Times New Roman" pitchFamily="18" charset="0"/>
              </a:rPr>
              <a:t> variable named </a:t>
            </a:r>
            <a:r>
              <a:rPr lang="en-US" dirty="0" err="1">
                <a:solidFill>
                  <a:schemeClr val="accent2">
                    <a:lumMod val="50000"/>
                  </a:schemeClr>
                </a:solidFill>
                <a:latin typeface="Times New Roman" pitchFamily="18" charset="0"/>
                <a:cs typeface="Times New Roman" pitchFamily="18" charset="0"/>
              </a:rPr>
              <a:t>myDouble</a:t>
            </a:r>
            <a:r>
              <a:rPr lang="en-US" dirty="0">
                <a:solidFill>
                  <a:schemeClr val="accent2">
                    <a:lumMod val="50000"/>
                  </a:schemeClr>
                </a:solidFill>
                <a:latin typeface="Times New Roman" pitchFamily="18" charset="0"/>
                <a:cs typeface="Times New Roman" pitchFamily="18" charset="0"/>
              </a:rPr>
              <a:t> into AX.</a:t>
            </a:r>
          </a:p>
          <a:p>
            <a:endParaRPr lang="en-US" sz="2800" dirty="0"/>
          </a:p>
        </p:txBody>
      </p:sp>
      <p:sp>
        <p:nvSpPr>
          <p:cNvPr id="5" name="Rounded Rectangle 4"/>
          <p:cNvSpPr/>
          <p:nvPr/>
        </p:nvSpPr>
        <p:spPr>
          <a:xfrm>
            <a:off x="1600200" y="3048000"/>
            <a:ext cx="6085656" cy="2408312"/>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r>
              <a:rPr lang="en-US" sz="2800" b="1" dirty="0" smtClean="0">
                <a:solidFill>
                  <a:srgbClr val="800080"/>
                </a:solidFill>
                <a:latin typeface="Consolas"/>
              </a:rPr>
              <a:t>.data</a:t>
            </a:r>
          </a:p>
          <a:p>
            <a:r>
              <a:rPr lang="en-US" sz="2800" b="1" dirty="0" smtClean="0">
                <a:solidFill>
                  <a:srgbClr val="800080"/>
                </a:solidFill>
                <a:latin typeface="Consolas"/>
              </a:rPr>
              <a:t>	</a:t>
            </a:r>
            <a:r>
              <a:rPr lang="en-US" sz="2800" b="1" dirty="0" err="1" smtClean="0">
                <a:solidFill>
                  <a:srgbClr val="800080"/>
                </a:solidFill>
                <a:latin typeface="Consolas"/>
              </a:rPr>
              <a:t>myDouble</a:t>
            </a:r>
            <a:r>
              <a:rPr lang="en-US" sz="2800" b="1" dirty="0" smtClean="0">
                <a:solidFill>
                  <a:srgbClr val="800080"/>
                </a:solidFill>
                <a:latin typeface="Consolas"/>
              </a:rPr>
              <a:t> DWORD </a:t>
            </a:r>
            <a:r>
              <a:rPr lang="en-US" sz="2800" b="1" dirty="0" smtClean="0">
                <a:solidFill>
                  <a:srgbClr val="000080"/>
                </a:solidFill>
                <a:latin typeface="Consolas"/>
              </a:rPr>
              <a:t>12345678h</a:t>
            </a:r>
          </a:p>
          <a:p>
            <a:r>
              <a:rPr lang="en-US" sz="2800" b="1" dirty="0" smtClean="0">
                <a:solidFill>
                  <a:srgbClr val="800080"/>
                </a:solidFill>
                <a:latin typeface="Consolas"/>
              </a:rPr>
              <a:t>.code</a:t>
            </a:r>
          </a:p>
          <a:p>
            <a:r>
              <a:rPr lang="en-US" sz="2800" b="1" dirty="0" smtClean="0">
                <a:solidFill>
                  <a:srgbClr val="0000FF"/>
                </a:solidFill>
                <a:latin typeface="Consolas"/>
              </a:rPr>
              <a:t>	</a:t>
            </a:r>
            <a:r>
              <a:rPr lang="en-US" sz="2800" b="1" dirty="0" err="1" smtClean="0">
                <a:solidFill>
                  <a:srgbClr val="0000FF"/>
                </a:solidFill>
                <a:latin typeface="Consolas"/>
              </a:rPr>
              <a:t>mov</a:t>
            </a:r>
            <a:r>
              <a:rPr lang="en-US" sz="2800" b="1" dirty="0" smtClean="0">
                <a:solidFill>
                  <a:srgbClr val="0000FF"/>
                </a:solidFill>
                <a:latin typeface="Consolas"/>
              </a:rPr>
              <a:t> </a:t>
            </a:r>
            <a:r>
              <a:rPr lang="en-US" sz="2800" b="1" dirty="0" err="1" smtClean="0">
                <a:solidFill>
                  <a:srgbClr val="800000"/>
                </a:solidFill>
                <a:latin typeface="Consolas"/>
              </a:rPr>
              <a:t>ax,myDouble</a:t>
            </a:r>
            <a:r>
              <a:rPr lang="en-US" sz="2800" b="1" dirty="0" smtClean="0">
                <a:solidFill>
                  <a:srgbClr val="800000"/>
                </a:solidFill>
                <a:latin typeface="Consolas"/>
              </a:rPr>
              <a:t> </a:t>
            </a:r>
            <a:r>
              <a:rPr lang="en-US" sz="2800" b="1" dirty="0" smtClean="0">
                <a:solidFill>
                  <a:srgbClr val="008000"/>
                </a:solidFill>
                <a:latin typeface="Consolas"/>
              </a:rPr>
              <a:t>; error</a:t>
            </a:r>
          </a:p>
          <a:p>
            <a:r>
              <a:rPr lang="en-US" sz="2800" b="1" dirty="0" smtClean="0">
                <a:solidFill>
                  <a:srgbClr val="008000"/>
                </a:solidFill>
                <a:latin typeface="Consolas"/>
              </a:rPr>
              <a:t>	</a:t>
            </a:r>
            <a:r>
              <a:rPr lang="en-US" sz="2800" b="1" dirty="0" err="1" smtClean="0">
                <a:solidFill>
                  <a:srgbClr val="0000FF"/>
                </a:solidFill>
                <a:latin typeface="Consolas"/>
              </a:rPr>
              <a:t>mov</a:t>
            </a:r>
            <a:r>
              <a:rPr lang="en-US" sz="2800" b="1" dirty="0" smtClean="0">
                <a:solidFill>
                  <a:srgbClr val="0000FF"/>
                </a:solidFill>
                <a:latin typeface="Consolas"/>
              </a:rPr>
              <a:t> </a:t>
            </a:r>
            <a:r>
              <a:rPr lang="en-US" sz="2800" b="1" dirty="0" err="1" smtClean="0">
                <a:solidFill>
                  <a:srgbClr val="800000"/>
                </a:solidFill>
                <a:latin typeface="Consolas"/>
              </a:rPr>
              <a:t>ax,</a:t>
            </a:r>
            <a:r>
              <a:rPr lang="en-US" sz="2800" b="1" dirty="0" err="1" smtClean="0">
                <a:solidFill>
                  <a:srgbClr val="800080"/>
                </a:solidFill>
                <a:latin typeface="Consolas"/>
              </a:rPr>
              <a:t>WORD</a:t>
            </a:r>
            <a:r>
              <a:rPr lang="en-US" sz="2800" b="1" dirty="0" smtClean="0">
                <a:solidFill>
                  <a:srgbClr val="800080"/>
                </a:solidFill>
                <a:latin typeface="Consolas"/>
              </a:rPr>
              <a:t> PTR </a:t>
            </a:r>
            <a:r>
              <a:rPr lang="en-US" sz="2800" b="1" dirty="0" err="1" smtClean="0">
                <a:solidFill>
                  <a:srgbClr val="800080"/>
                </a:solidFill>
                <a:latin typeface="Consolas"/>
              </a:rPr>
              <a:t>myDouble</a:t>
            </a:r>
            <a:endParaRPr lang="en-US" sz="2800" b="1" dirty="0" smtClean="0">
              <a:solidFill>
                <a:srgbClr val="800080"/>
              </a:solidFill>
              <a:latin typeface="Consola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p:cTn id="7" dur="500" fill="hold"/>
                                        <p:tgtEl>
                                          <p:spTgt spid="5">
                                            <p:bg/>
                                          </p:spTgt>
                                        </p:tgtEl>
                                        <p:attrNameLst>
                                          <p:attrName>ppt_w</p:attrName>
                                        </p:attrNameLst>
                                      </p:cBhvr>
                                      <p:tavLst>
                                        <p:tav tm="0">
                                          <p:val>
                                            <p:fltVal val="0"/>
                                          </p:val>
                                        </p:tav>
                                        <p:tav tm="100000">
                                          <p:val>
                                            <p:strVal val="#ppt_w"/>
                                          </p:val>
                                        </p:tav>
                                      </p:tavLst>
                                    </p:anim>
                                    <p:anim calcmode="lin" valueType="num">
                                      <p:cBhvr>
                                        <p:cTn id="8" dur="500" fill="hold"/>
                                        <p:tgtEl>
                                          <p:spTgt spid="5">
                                            <p:bg/>
                                          </p:spTgt>
                                        </p:tgtEl>
                                        <p:attrNameLst>
                                          <p:attrName>ppt_h</p:attrName>
                                        </p:attrNameLst>
                                      </p:cBhvr>
                                      <p:tavLst>
                                        <p:tav tm="0">
                                          <p:val>
                                            <p:fltVal val="0"/>
                                          </p:val>
                                        </p:tav>
                                        <p:tav tm="100000">
                                          <p:val>
                                            <p:strVal val="#ppt_h"/>
                                          </p:val>
                                        </p:tav>
                                      </p:tavLst>
                                    </p:anim>
                                    <p:animEffect transition="in" filter="fade">
                                      <p:cBhvr>
                                        <p:cTn id="9" dur="500"/>
                                        <p:tgtEl>
                                          <p:spTgt spid="5">
                                            <p:bg/>
                                          </p:spTgt>
                                        </p:tgtEl>
                                      </p:cBhvr>
                                    </p:animEffect>
                                  </p:childTnLst>
                                </p:cTn>
                              </p:par>
                              <p:par>
                                <p:cTn id="10" presetID="53" presetClass="entr" presetSubtype="0" fill="hold" grpId="0" nodeType="with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p:cTn id="12"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5">
                                            <p:txEl>
                                              <p:pRg st="0" end="0"/>
                                            </p:txEl>
                                          </p:spTgt>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 calcmode="lin" valueType="num">
                                      <p:cBhvr>
                                        <p:cTn id="1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9" dur="500"/>
                                        <p:tgtEl>
                                          <p:spTgt spid="5">
                                            <p:txEl>
                                              <p:pRg st="1" end="1"/>
                                            </p:txEl>
                                          </p:spTgt>
                                        </p:tgtEl>
                                      </p:cBhvr>
                                    </p:animEffect>
                                  </p:childTnLst>
                                </p:cTn>
                              </p:par>
                              <p:par>
                                <p:cTn id="20" presetID="53" presetClass="entr" presetSubtype="0" fill="hold" grpId="0" nodeType="withEffect">
                                  <p:stCondLst>
                                    <p:cond delay="0"/>
                                  </p:stCondLst>
                                  <p:childTnLst>
                                    <p:set>
                                      <p:cBhvr>
                                        <p:cTn id="21" dur="1" fill="hold">
                                          <p:stCondLst>
                                            <p:cond delay="0"/>
                                          </p:stCondLst>
                                        </p:cTn>
                                        <p:tgtEl>
                                          <p:spTgt spid="5">
                                            <p:txEl>
                                              <p:pRg st="2" end="2"/>
                                            </p:txEl>
                                          </p:spTgt>
                                        </p:tgtEl>
                                        <p:attrNameLst>
                                          <p:attrName>style.visibility</p:attrName>
                                        </p:attrNameLst>
                                      </p:cBhvr>
                                      <p:to>
                                        <p:strVal val="visible"/>
                                      </p:to>
                                    </p:set>
                                    <p:anim calcmode="lin" valueType="num">
                                      <p:cBhvr>
                                        <p:cTn id="22"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3"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4" dur="500"/>
                                        <p:tgtEl>
                                          <p:spTgt spid="5">
                                            <p:txEl>
                                              <p:pRg st="2" end="2"/>
                                            </p:txEl>
                                          </p:spTgt>
                                        </p:tgtEl>
                                      </p:cBhvr>
                                    </p:animEffect>
                                  </p:childTnLst>
                                </p:cTn>
                              </p:par>
                              <p:par>
                                <p:cTn id="25" presetID="53" presetClass="entr" presetSubtype="0" fill="hold" grpId="0" nodeType="with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 calcmode="lin" valueType="num">
                                      <p:cBhvr>
                                        <p:cTn id="2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9" dur="500"/>
                                        <p:tgtEl>
                                          <p:spTgt spid="5">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xit" presetSubtype="10" fill="hold" nodeType="clickEffect">
                                  <p:stCondLst>
                                    <p:cond delay="0"/>
                                  </p:stCondLst>
                                  <p:childTnLst>
                                    <p:animEffect transition="out" filter="blinds(horizontal)">
                                      <p:cBhvr>
                                        <p:cTn id="33" dur="500"/>
                                        <p:tgtEl>
                                          <p:spTgt spid="5">
                                            <p:txEl>
                                              <p:pRg st="3" end="3"/>
                                            </p:txEl>
                                          </p:spTgt>
                                        </p:tgtEl>
                                      </p:cBhvr>
                                    </p:animEffect>
                                    <p:set>
                                      <p:cBhvr>
                                        <p:cTn id="34" dur="1" fill="hold">
                                          <p:stCondLst>
                                            <p:cond delay="499"/>
                                          </p:stCondLst>
                                        </p:cTn>
                                        <p:tgtEl>
                                          <p:spTgt spid="5">
                                            <p:txEl>
                                              <p:pRg st="3" end="3"/>
                                            </p:txEl>
                                          </p:spTgt>
                                        </p:tgtEl>
                                        <p:attrNameLst>
                                          <p:attrName>style.visibility</p:attrName>
                                        </p:attrNameLst>
                                      </p:cBhvr>
                                      <p:to>
                                        <p:strVal val="hidden"/>
                                      </p:to>
                                    </p:set>
                                  </p:childTnLst>
                                </p:cTn>
                              </p:par>
                              <p:par>
                                <p:cTn id="35" presetID="53" presetClass="entr" presetSubtype="0" fill="hold" nodeType="withEffect">
                                  <p:stCondLst>
                                    <p:cond delay="0"/>
                                  </p:stCondLst>
                                  <p:childTnLst>
                                    <p:set>
                                      <p:cBhvr>
                                        <p:cTn id="36" dur="1" fill="hold">
                                          <p:stCondLst>
                                            <p:cond delay="0"/>
                                          </p:stCondLst>
                                        </p:cTn>
                                        <p:tgtEl>
                                          <p:spTgt spid="5">
                                            <p:txEl>
                                              <p:pRg st="4" end="4"/>
                                            </p:txEl>
                                          </p:spTgt>
                                        </p:tgtEl>
                                        <p:attrNameLst>
                                          <p:attrName>style.visibility</p:attrName>
                                        </p:attrNameLst>
                                      </p:cBhvr>
                                      <p:to>
                                        <p:strVal val="visible"/>
                                      </p:to>
                                    </p:set>
                                    <p:anim calcmode="lin" valueType="num">
                                      <p:cBhvr>
                                        <p:cTn id="37"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8"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9"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US"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TYPE Operator</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7" name="Rounded Rectangle 6"/>
          <p:cNvSpPr/>
          <p:nvPr/>
        </p:nvSpPr>
        <p:spPr>
          <a:xfrm>
            <a:off x="609600" y="1600200"/>
            <a:ext cx="7620000" cy="419100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endParaRPr lang="en-US" sz="2000" dirty="0" smtClean="0">
              <a:solidFill>
                <a:srgbClr val="800080"/>
              </a:solidFill>
              <a:latin typeface="Consolas"/>
            </a:endParaRPr>
          </a:p>
          <a:p>
            <a:endParaRPr lang="en-US" sz="2000" dirty="0" smtClean="0">
              <a:solidFill>
                <a:srgbClr val="800080"/>
              </a:solidFill>
              <a:latin typeface="Consolas"/>
            </a:endParaRPr>
          </a:p>
          <a:p>
            <a:r>
              <a:rPr lang="en-US" sz="2000" b="1" dirty="0" smtClean="0">
                <a:solidFill>
                  <a:srgbClr val="800080"/>
                </a:solidFill>
                <a:latin typeface="Consolas"/>
              </a:rPr>
              <a:t>.data</a:t>
            </a:r>
          </a:p>
          <a:p>
            <a:r>
              <a:rPr lang="en-US" sz="2000" b="1" dirty="0" smtClean="0">
                <a:solidFill>
                  <a:schemeClr val="tx1"/>
                </a:solidFill>
                <a:latin typeface="Consolas"/>
              </a:rPr>
              <a:t>var1</a:t>
            </a:r>
            <a:r>
              <a:rPr lang="en-US" sz="2000" b="1" dirty="0" smtClean="0">
                <a:solidFill>
                  <a:srgbClr val="800080"/>
                </a:solidFill>
                <a:latin typeface="Consolas"/>
              </a:rPr>
              <a:t> BYTE </a:t>
            </a:r>
            <a:r>
              <a:rPr lang="en-US" sz="2000" b="1" dirty="0" smtClean="0">
                <a:solidFill>
                  <a:schemeClr val="tx1"/>
                </a:solidFill>
                <a:latin typeface="Consolas"/>
              </a:rPr>
              <a:t>?</a:t>
            </a:r>
          </a:p>
          <a:p>
            <a:r>
              <a:rPr lang="en-US" sz="2000" b="1" dirty="0" smtClean="0">
                <a:solidFill>
                  <a:schemeClr val="tx1"/>
                </a:solidFill>
                <a:latin typeface="Consolas"/>
              </a:rPr>
              <a:t>var2</a:t>
            </a:r>
            <a:r>
              <a:rPr lang="en-US" sz="2000" b="1" dirty="0" smtClean="0">
                <a:solidFill>
                  <a:srgbClr val="800080"/>
                </a:solidFill>
                <a:latin typeface="Consolas"/>
              </a:rPr>
              <a:t> WORD </a:t>
            </a:r>
            <a:r>
              <a:rPr lang="en-US" sz="2000" b="1" dirty="0" smtClean="0">
                <a:solidFill>
                  <a:schemeClr val="tx1"/>
                </a:solidFill>
                <a:latin typeface="Consolas"/>
              </a:rPr>
              <a:t>?</a:t>
            </a:r>
          </a:p>
          <a:p>
            <a:r>
              <a:rPr lang="en-US" sz="2000" b="1" dirty="0" smtClean="0">
                <a:solidFill>
                  <a:schemeClr val="tx1"/>
                </a:solidFill>
                <a:latin typeface="Consolas"/>
              </a:rPr>
              <a:t>var3</a:t>
            </a:r>
            <a:r>
              <a:rPr lang="en-US" sz="2000" b="1" dirty="0" smtClean="0">
                <a:solidFill>
                  <a:srgbClr val="800080"/>
                </a:solidFill>
                <a:latin typeface="Consolas"/>
              </a:rPr>
              <a:t> DWORD </a:t>
            </a:r>
            <a:r>
              <a:rPr lang="en-US" sz="2000" b="1" dirty="0" smtClean="0">
                <a:solidFill>
                  <a:schemeClr val="tx1"/>
                </a:solidFill>
                <a:latin typeface="Consolas"/>
              </a:rPr>
              <a:t>?</a:t>
            </a:r>
          </a:p>
          <a:p>
            <a:r>
              <a:rPr lang="en-US" sz="2000" b="1" dirty="0" smtClean="0">
                <a:solidFill>
                  <a:schemeClr val="tx1"/>
                </a:solidFill>
                <a:latin typeface="Consolas"/>
              </a:rPr>
              <a:t>var4</a:t>
            </a:r>
            <a:r>
              <a:rPr lang="en-US" sz="2000" b="1" dirty="0" smtClean="0">
                <a:solidFill>
                  <a:srgbClr val="800080"/>
                </a:solidFill>
                <a:latin typeface="Consolas"/>
              </a:rPr>
              <a:t> QWORD </a:t>
            </a:r>
            <a:r>
              <a:rPr lang="en-US" sz="2000" b="1" dirty="0" smtClean="0">
                <a:solidFill>
                  <a:schemeClr val="tx1"/>
                </a:solidFill>
                <a:latin typeface="Consolas"/>
              </a:rPr>
              <a:t>?</a:t>
            </a:r>
          </a:p>
          <a:p>
            <a:endParaRPr lang="en-US" sz="2000" b="1" dirty="0" smtClean="0">
              <a:solidFill>
                <a:schemeClr val="tx1"/>
              </a:solidFill>
              <a:latin typeface="Consolas"/>
            </a:endParaRPr>
          </a:p>
          <a:p>
            <a:r>
              <a:rPr lang="en-US" sz="2000" b="1" dirty="0" smtClean="0">
                <a:solidFill>
                  <a:srgbClr val="800080"/>
                </a:solidFill>
                <a:latin typeface="Consolas"/>
              </a:rPr>
              <a:t>.code</a:t>
            </a:r>
          </a:p>
          <a:p>
            <a:r>
              <a:rPr lang="en-US" sz="2000" b="1" dirty="0" err="1" smtClean="0">
                <a:solidFill>
                  <a:srgbClr val="0000FF"/>
                </a:solidFill>
                <a:latin typeface="Consolas"/>
              </a:rPr>
              <a:t>mov</a:t>
            </a:r>
            <a:r>
              <a:rPr lang="en-US" sz="2000" b="1" dirty="0" smtClean="0">
                <a:solidFill>
                  <a:srgbClr val="0000FF"/>
                </a:solidFill>
                <a:latin typeface="Consolas"/>
              </a:rPr>
              <a:t> </a:t>
            </a:r>
            <a:r>
              <a:rPr lang="en-US" sz="2000" b="1" dirty="0" smtClean="0">
                <a:solidFill>
                  <a:srgbClr val="800000"/>
                </a:solidFill>
                <a:latin typeface="Consolas"/>
              </a:rPr>
              <a:t>al, </a:t>
            </a:r>
            <a:r>
              <a:rPr lang="en-US" sz="2000" b="1" dirty="0" smtClean="0">
                <a:solidFill>
                  <a:srgbClr val="800080"/>
                </a:solidFill>
                <a:latin typeface="Consolas"/>
              </a:rPr>
              <a:t>type </a:t>
            </a:r>
            <a:r>
              <a:rPr lang="en-US" sz="2000" b="1" dirty="0" smtClean="0">
                <a:solidFill>
                  <a:schemeClr val="tx1"/>
                </a:solidFill>
                <a:latin typeface="Consolas"/>
              </a:rPr>
              <a:t>var1	 </a:t>
            </a:r>
            <a:r>
              <a:rPr lang="en-US" sz="2000" b="1" dirty="0" smtClean="0">
                <a:solidFill>
                  <a:srgbClr val="008000"/>
                </a:solidFill>
                <a:latin typeface="Consolas"/>
              </a:rPr>
              <a:t>; al = 01h</a:t>
            </a:r>
            <a:endParaRPr lang="en-US" sz="2000" b="1" dirty="0" smtClean="0">
              <a:solidFill>
                <a:schemeClr val="tx1"/>
              </a:solidFill>
              <a:latin typeface="Consolas"/>
            </a:endParaRPr>
          </a:p>
          <a:p>
            <a:r>
              <a:rPr lang="en-US" sz="2000" b="1" dirty="0" err="1" smtClean="0">
                <a:solidFill>
                  <a:srgbClr val="0000FF"/>
                </a:solidFill>
                <a:latin typeface="Consolas"/>
              </a:rPr>
              <a:t>mov</a:t>
            </a:r>
            <a:r>
              <a:rPr lang="en-US" sz="2000" b="1" dirty="0" smtClean="0">
                <a:solidFill>
                  <a:srgbClr val="0000FF"/>
                </a:solidFill>
                <a:latin typeface="Consolas"/>
              </a:rPr>
              <a:t> </a:t>
            </a:r>
            <a:r>
              <a:rPr lang="en-US" sz="2000" b="1" dirty="0" smtClean="0">
                <a:solidFill>
                  <a:srgbClr val="800000"/>
                </a:solidFill>
                <a:latin typeface="Consolas"/>
              </a:rPr>
              <a:t>al, </a:t>
            </a:r>
            <a:r>
              <a:rPr lang="en-US" sz="2000" b="1" dirty="0" smtClean="0">
                <a:solidFill>
                  <a:srgbClr val="800080"/>
                </a:solidFill>
                <a:latin typeface="Consolas"/>
              </a:rPr>
              <a:t>type </a:t>
            </a:r>
            <a:r>
              <a:rPr lang="en-US" sz="2000" b="1" dirty="0" smtClean="0">
                <a:solidFill>
                  <a:schemeClr val="tx1"/>
                </a:solidFill>
                <a:latin typeface="Consolas"/>
              </a:rPr>
              <a:t>var2	 </a:t>
            </a:r>
            <a:r>
              <a:rPr lang="en-US" sz="2000" b="1" dirty="0" smtClean="0">
                <a:solidFill>
                  <a:srgbClr val="008000"/>
                </a:solidFill>
                <a:latin typeface="Consolas"/>
              </a:rPr>
              <a:t>; al = 02h</a:t>
            </a:r>
            <a:endParaRPr lang="en-US" sz="2000" b="1" dirty="0" smtClean="0">
              <a:solidFill>
                <a:schemeClr val="tx1"/>
              </a:solidFill>
              <a:latin typeface="Consolas"/>
            </a:endParaRPr>
          </a:p>
          <a:p>
            <a:r>
              <a:rPr lang="en-US" sz="2000" b="1" dirty="0" err="1" smtClean="0">
                <a:solidFill>
                  <a:srgbClr val="0000FF"/>
                </a:solidFill>
                <a:latin typeface="Consolas"/>
              </a:rPr>
              <a:t>mov</a:t>
            </a:r>
            <a:r>
              <a:rPr lang="en-US" sz="2000" b="1" dirty="0" smtClean="0">
                <a:solidFill>
                  <a:srgbClr val="0000FF"/>
                </a:solidFill>
                <a:latin typeface="Consolas"/>
              </a:rPr>
              <a:t> </a:t>
            </a:r>
            <a:r>
              <a:rPr lang="en-US" sz="2000" b="1" dirty="0" smtClean="0">
                <a:solidFill>
                  <a:srgbClr val="800000"/>
                </a:solidFill>
                <a:latin typeface="Consolas"/>
              </a:rPr>
              <a:t>al, </a:t>
            </a:r>
            <a:r>
              <a:rPr lang="en-US" sz="2000" b="1" dirty="0" smtClean="0">
                <a:solidFill>
                  <a:srgbClr val="800080"/>
                </a:solidFill>
                <a:latin typeface="Consolas"/>
              </a:rPr>
              <a:t>type </a:t>
            </a:r>
            <a:r>
              <a:rPr lang="en-US" sz="2000" b="1" dirty="0" smtClean="0">
                <a:solidFill>
                  <a:schemeClr val="tx1"/>
                </a:solidFill>
                <a:latin typeface="Consolas"/>
              </a:rPr>
              <a:t>var3	 </a:t>
            </a:r>
            <a:r>
              <a:rPr lang="en-US" sz="2000" b="1" dirty="0" smtClean="0">
                <a:solidFill>
                  <a:srgbClr val="008000"/>
                </a:solidFill>
                <a:latin typeface="Consolas"/>
              </a:rPr>
              <a:t>; al = 04h</a:t>
            </a:r>
            <a:endParaRPr lang="en-US" sz="2000" b="1" dirty="0" smtClean="0">
              <a:solidFill>
                <a:schemeClr val="tx1"/>
              </a:solidFill>
              <a:latin typeface="Consolas"/>
            </a:endParaRPr>
          </a:p>
          <a:p>
            <a:r>
              <a:rPr lang="en-US" sz="2000" b="1" dirty="0" err="1" smtClean="0">
                <a:solidFill>
                  <a:srgbClr val="0000FF"/>
                </a:solidFill>
                <a:latin typeface="Consolas"/>
              </a:rPr>
              <a:t>mov</a:t>
            </a:r>
            <a:r>
              <a:rPr lang="en-US" sz="2000" b="1" dirty="0" smtClean="0">
                <a:solidFill>
                  <a:srgbClr val="0000FF"/>
                </a:solidFill>
                <a:latin typeface="Consolas"/>
              </a:rPr>
              <a:t> </a:t>
            </a:r>
            <a:r>
              <a:rPr lang="en-US" sz="2000" b="1" dirty="0" smtClean="0">
                <a:solidFill>
                  <a:srgbClr val="800000"/>
                </a:solidFill>
                <a:latin typeface="Consolas"/>
              </a:rPr>
              <a:t>al, </a:t>
            </a:r>
            <a:r>
              <a:rPr lang="en-US" sz="2000" b="1" dirty="0" smtClean="0">
                <a:solidFill>
                  <a:srgbClr val="800080"/>
                </a:solidFill>
                <a:latin typeface="Consolas"/>
              </a:rPr>
              <a:t>type </a:t>
            </a:r>
            <a:r>
              <a:rPr lang="en-US" sz="2000" b="1" dirty="0" smtClean="0">
                <a:solidFill>
                  <a:schemeClr val="tx1"/>
                </a:solidFill>
                <a:latin typeface="Consolas"/>
              </a:rPr>
              <a:t>var4	 </a:t>
            </a:r>
            <a:r>
              <a:rPr lang="en-US" sz="2000" b="1" dirty="0" smtClean="0">
                <a:solidFill>
                  <a:srgbClr val="008000"/>
                </a:solidFill>
                <a:latin typeface="Consolas"/>
              </a:rPr>
              <a:t>; al = 08h</a:t>
            </a:r>
            <a:endParaRPr lang="en-US" sz="2000" b="1" dirty="0" smtClean="0">
              <a:solidFill>
                <a:schemeClr val="tx1"/>
              </a:solidFill>
              <a:latin typeface="Consolas"/>
            </a:endParaRPr>
          </a:p>
          <a:p>
            <a:endParaRPr lang="en-US" sz="2000" b="1" dirty="0" smtClean="0">
              <a:solidFill>
                <a:srgbClr val="800080"/>
              </a:solidFill>
              <a:latin typeface="Consolas"/>
            </a:endParaRPr>
          </a:p>
          <a:p>
            <a:endParaRPr lang="en-US" sz="2000" dirty="0" smtClean="0">
              <a:solidFill>
                <a:srgbClr val="800080"/>
              </a:solidFill>
              <a:latin typeface="Consolas"/>
            </a:endParaRPr>
          </a:p>
          <a:p>
            <a:endParaRPr lang="en-US" sz="2000" b="1" dirty="0" smtClean="0">
              <a:solidFill>
                <a:srgbClr val="800080"/>
              </a:solidFill>
              <a:latin typeface="Consolas"/>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7">
                                            <p:txEl>
                                              <p:pRg st="9" end="9"/>
                                            </p:txEl>
                                          </p:spTgt>
                                        </p:tgtEl>
                                        <p:attrNameLst>
                                          <p:attrName>style.visibility</p:attrName>
                                        </p:attrNameLst>
                                      </p:cBhvr>
                                      <p:to>
                                        <p:strVal val="visible"/>
                                      </p:to>
                                    </p:set>
                                    <p:anim calcmode="lin" valueType="num">
                                      <p:cBhvr>
                                        <p:cTn id="7" dur="500" fill="hold"/>
                                        <p:tgtEl>
                                          <p:spTgt spid="7">
                                            <p:txEl>
                                              <p:pRg st="9" end="9"/>
                                            </p:txEl>
                                          </p:spTgt>
                                        </p:tgtEl>
                                        <p:attrNameLst>
                                          <p:attrName>ppt_w</p:attrName>
                                        </p:attrNameLst>
                                      </p:cBhvr>
                                      <p:tavLst>
                                        <p:tav tm="0">
                                          <p:val>
                                            <p:fltVal val="0"/>
                                          </p:val>
                                        </p:tav>
                                        <p:tav tm="100000">
                                          <p:val>
                                            <p:strVal val="#ppt_w"/>
                                          </p:val>
                                        </p:tav>
                                      </p:tavLst>
                                    </p:anim>
                                    <p:anim calcmode="lin" valueType="num">
                                      <p:cBhvr>
                                        <p:cTn id="8" dur="500" fill="hold"/>
                                        <p:tgtEl>
                                          <p:spTgt spid="7">
                                            <p:txEl>
                                              <p:pRg st="9" end="9"/>
                                            </p:txEl>
                                          </p:spTgt>
                                        </p:tgtEl>
                                        <p:attrNameLst>
                                          <p:attrName>ppt_h</p:attrName>
                                        </p:attrNameLst>
                                      </p:cBhvr>
                                      <p:tavLst>
                                        <p:tav tm="0">
                                          <p:val>
                                            <p:fltVal val="0"/>
                                          </p:val>
                                        </p:tav>
                                        <p:tav tm="100000">
                                          <p:val>
                                            <p:strVal val="#ppt_h"/>
                                          </p:val>
                                        </p:tav>
                                      </p:tavLst>
                                    </p:anim>
                                    <p:animEffect transition="in" filter="fade">
                                      <p:cBhvr>
                                        <p:cTn id="9" dur="500"/>
                                        <p:tgtEl>
                                          <p:spTgt spid="7">
                                            <p:txEl>
                                              <p:pRg st="9" end="9"/>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7">
                                            <p:txEl>
                                              <p:pRg st="10" end="10"/>
                                            </p:txEl>
                                          </p:spTgt>
                                        </p:tgtEl>
                                        <p:attrNameLst>
                                          <p:attrName>style.visibility</p:attrName>
                                        </p:attrNameLst>
                                      </p:cBhvr>
                                      <p:to>
                                        <p:strVal val="visible"/>
                                      </p:to>
                                    </p:set>
                                    <p:anim calcmode="lin" valueType="num">
                                      <p:cBhvr>
                                        <p:cTn id="14" dur="500" fill="hold"/>
                                        <p:tgtEl>
                                          <p:spTgt spid="7">
                                            <p:txEl>
                                              <p:pRg st="10" end="10"/>
                                            </p:txEl>
                                          </p:spTgt>
                                        </p:tgtEl>
                                        <p:attrNameLst>
                                          <p:attrName>ppt_w</p:attrName>
                                        </p:attrNameLst>
                                      </p:cBhvr>
                                      <p:tavLst>
                                        <p:tav tm="0">
                                          <p:val>
                                            <p:fltVal val="0"/>
                                          </p:val>
                                        </p:tav>
                                        <p:tav tm="100000">
                                          <p:val>
                                            <p:strVal val="#ppt_w"/>
                                          </p:val>
                                        </p:tav>
                                      </p:tavLst>
                                    </p:anim>
                                    <p:anim calcmode="lin" valueType="num">
                                      <p:cBhvr>
                                        <p:cTn id="15" dur="500" fill="hold"/>
                                        <p:tgtEl>
                                          <p:spTgt spid="7">
                                            <p:txEl>
                                              <p:pRg st="10" end="10"/>
                                            </p:txEl>
                                          </p:spTgt>
                                        </p:tgtEl>
                                        <p:attrNameLst>
                                          <p:attrName>ppt_h</p:attrName>
                                        </p:attrNameLst>
                                      </p:cBhvr>
                                      <p:tavLst>
                                        <p:tav tm="0">
                                          <p:val>
                                            <p:fltVal val="0"/>
                                          </p:val>
                                        </p:tav>
                                        <p:tav tm="100000">
                                          <p:val>
                                            <p:strVal val="#ppt_h"/>
                                          </p:val>
                                        </p:tav>
                                      </p:tavLst>
                                    </p:anim>
                                    <p:animEffect transition="in" filter="fade">
                                      <p:cBhvr>
                                        <p:cTn id="16" dur="500"/>
                                        <p:tgtEl>
                                          <p:spTgt spid="7">
                                            <p:txEl>
                                              <p:pRg st="10" end="1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nodeType="clickEffect">
                                  <p:stCondLst>
                                    <p:cond delay="0"/>
                                  </p:stCondLst>
                                  <p:childTnLst>
                                    <p:set>
                                      <p:cBhvr>
                                        <p:cTn id="20" dur="1" fill="hold">
                                          <p:stCondLst>
                                            <p:cond delay="0"/>
                                          </p:stCondLst>
                                        </p:cTn>
                                        <p:tgtEl>
                                          <p:spTgt spid="7">
                                            <p:txEl>
                                              <p:pRg st="11" end="11"/>
                                            </p:txEl>
                                          </p:spTgt>
                                        </p:tgtEl>
                                        <p:attrNameLst>
                                          <p:attrName>style.visibility</p:attrName>
                                        </p:attrNameLst>
                                      </p:cBhvr>
                                      <p:to>
                                        <p:strVal val="visible"/>
                                      </p:to>
                                    </p:set>
                                    <p:anim calcmode="lin" valueType="num">
                                      <p:cBhvr>
                                        <p:cTn id="21" dur="500" fill="hold"/>
                                        <p:tgtEl>
                                          <p:spTgt spid="7">
                                            <p:txEl>
                                              <p:pRg st="11" end="11"/>
                                            </p:txEl>
                                          </p:spTgt>
                                        </p:tgtEl>
                                        <p:attrNameLst>
                                          <p:attrName>ppt_w</p:attrName>
                                        </p:attrNameLst>
                                      </p:cBhvr>
                                      <p:tavLst>
                                        <p:tav tm="0">
                                          <p:val>
                                            <p:fltVal val="0"/>
                                          </p:val>
                                        </p:tav>
                                        <p:tav tm="100000">
                                          <p:val>
                                            <p:strVal val="#ppt_w"/>
                                          </p:val>
                                        </p:tav>
                                      </p:tavLst>
                                    </p:anim>
                                    <p:anim calcmode="lin" valueType="num">
                                      <p:cBhvr>
                                        <p:cTn id="22" dur="500" fill="hold"/>
                                        <p:tgtEl>
                                          <p:spTgt spid="7">
                                            <p:txEl>
                                              <p:pRg st="11" end="11"/>
                                            </p:txEl>
                                          </p:spTgt>
                                        </p:tgtEl>
                                        <p:attrNameLst>
                                          <p:attrName>ppt_h</p:attrName>
                                        </p:attrNameLst>
                                      </p:cBhvr>
                                      <p:tavLst>
                                        <p:tav tm="0">
                                          <p:val>
                                            <p:fltVal val="0"/>
                                          </p:val>
                                        </p:tav>
                                        <p:tav tm="100000">
                                          <p:val>
                                            <p:strVal val="#ppt_h"/>
                                          </p:val>
                                        </p:tav>
                                      </p:tavLst>
                                    </p:anim>
                                    <p:animEffect transition="in" filter="fade">
                                      <p:cBhvr>
                                        <p:cTn id="23" dur="500"/>
                                        <p:tgtEl>
                                          <p:spTgt spid="7">
                                            <p:txEl>
                                              <p:pRg st="11" end="1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nodeType="clickEffect">
                                  <p:stCondLst>
                                    <p:cond delay="0"/>
                                  </p:stCondLst>
                                  <p:childTnLst>
                                    <p:set>
                                      <p:cBhvr>
                                        <p:cTn id="27" dur="1" fill="hold">
                                          <p:stCondLst>
                                            <p:cond delay="0"/>
                                          </p:stCondLst>
                                        </p:cTn>
                                        <p:tgtEl>
                                          <p:spTgt spid="7">
                                            <p:txEl>
                                              <p:pRg st="12" end="12"/>
                                            </p:txEl>
                                          </p:spTgt>
                                        </p:tgtEl>
                                        <p:attrNameLst>
                                          <p:attrName>style.visibility</p:attrName>
                                        </p:attrNameLst>
                                      </p:cBhvr>
                                      <p:to>
                                        <p:strVal val="visible"/>
                                      </p:to>
                                    </p:set>
                                    <p:anim calcmode="lin" valueType="num">
                                      <p:cBhvr>
                                        <p:cTn id="28" dur="500" fill="hold"/>
                                        <p:tgtEl>
                                          <p:spTgt spid="7">
                                            <p:txEl>
                                              <p:pRg st="12" end="12"/>
                                            </p:txEl>
                                          </p:spTgt>
                                        </p:tgtEl>
                                        <p:attrNameLst>
                                          <p:attrName>ppt_w</p:attrName>
                                        </p:attrNameLst>
                                      </p:cBhvr>
                                      <p:tavLst>
                                        <p:tav tm="0">
                                          <p:val>
                                            <p:fltVal val="0"/>
                                          </p:val>
                                        </p:tav>
                                        <p:tav tm="100000">
                                          <p:val>
                                            <p:strVal val="#ppt_w"/>
                                          </p:val>
                                        </p:tav>
                                      </p:tavLst>
                                    </p:anim>
                                    <p:anim calcmode="lin" valueType="num">
                                      <p:cBhvr>
                                        <p:cTn id="29" dur="500" fill="hold"/>
                                        <p:tgtEl>
                                          <p:spTgt spid="7">
                                            <p:txEl>
                                              <p:pRg st="12" end="12"/>
                                            </p:txEl>
                                          </p:spTgt>
                                        </p:tgtEl>
                                        <p:attrNameLst>
                                          <p:attrName>ppt_h</p:attrName>
                                        </p:attrNameLst>
                                      </p:cBhvr>
                                      <p:tavLst>
                                        <p:tav tm="0">
                                          <p:val>
                                            <p:fltVal val="0"/>
                                          </p:val>
                                        </p:tav>
                                        <p:tav tm="100000">
                                          <p:val>
                                            <p:strVal val="#ppt_h"/>
                                          </p:val>
                                        </p:tav>
                                      </p:tavLst>
                                    </p:anim>
                                    <p:animEffect transition="in" filter="fade">
                                      <p:cBhvr>
                                        <p:cTn id="30" dur="500"/>
                                        <p:tgtEl>
                                          <p:spTgt spid="7">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0" y="360040"/>
            <a:ext cx="9144000" cy="1196752"/>
          </a:xfrm>
          <a:prstGeom prst="rect">
            <a:avLst/>
          </a:prstGeom>
        </p:spPr>
        <p:txBody>
          <a:bodyPr vert="horz" lIns="91440" tIns="45720" rIns="91440" bIns="45720" rtlCol="0" anchor="ctr">
            <a:normAutofit/>
          </a:bodyPr>
          <a:lstStyle/>
          <a:p>
            <a:pPr lvl="0" algn="ctr">
              <a:spcBef>
                <a:spcPct val="0"/>
              </a:spcBef>
              <a:defRPr/>
            </a:pPr>
            <a:r>
              <a:rPr lang="en-US" sz="4400" b="1" dirty="0" err="1"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LengthOf</a:t>
            </a:r>
            <a:r>
              <a:rPr lang="en-US"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 &amp; </a:t>
            </a:r>
            <a:r>
              <a:rPr lang="en-US" sz="4400" b="1" dirty="0" err="1"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SizeOf</a:t>
            </a:r>
            <a:r>
              <a:rPr lang="en-US" sz="4400" b="1" dirty="0" smtClean="0">
                <a:ln w="1905"/>
                <a:solidFill>
                  <a:schemeClr val="accent2">
                    <a:lumMod val="75000"/>
                  </a:schemeClr>
                </a:solidFill>
                <a:effectLst>
                  <a:innerShdw blurRad="69850" dist="43180" dir="5400000">
                    <a:srgbClr val="000000">
                      <a:alpha val="65000"/>
                    </a:srgbClr>
                  </a:innerShdw>
                </a:effectLst>
                <a:latin typeface="Times New Roman" pitchFamily="18" charset="0"/>
                <a:cs typeface="Times New Roman" pitchFamily="18" charset="0"/>
              </a:rPr>
              <a:t> Operators</a:t>
            </a:r>
            <a:endParaRPr lang="ar-EG" sz="4400" b="1" dirty="0">
              <a:ln w="1905"/>
              <a:solidFill>
                <a:schemeClr val="accent2">
                  <a:lumMod val="75000"/>
                </a:schemeClr>
              </a:solidFill>
              <a:effectLst>
                <a:innerShdw blurRad="69850" dist="43180" dir="5400000">
                  <a:srgbClr val="000000">
                    <a:alpha val="65000"/>
                  </a:srgbClr>
                </a:innerShdw>
              </a:effectLst>
            </a:endParaRPr>
          </a:p>
        </p:txBody>
      </p:sp>
      <p:sp>
        <p:nvSpPr>
          <p:cNvPr id="6" name="Content Placeholder 2"/>
          <p:cNvSpPr txBox="1">
            <a:spLocks/>
          </p:cNvSpPr>
          <p:nvPr/>
        </p:nvSpPr>
        <p:spPr>
          <a:xfrm>
            <a:off x="395536" y="1844824"/>
            <a:ext cx="8280920" cy="4680520"/>
          </a:xfrm>
          <a:prstGeom prst="rect">
            <a:avLst/>
          </a:prstGeom>
        </p:spPr>
        <p:txBody>
          <a:bodyPr vert="horz" lIns="91440" tIns="45720" rIns="91440" bIns="45720" rtlCol="0">
            <a:normAutofit/>
          </a:bodyPr>
          <a:lstStyle/>
          <a:p>
            <a:pPr marL="342900" lvl="1" indent="-342900" algn="just">
              <a:spcBef>
                <a:spcPct val="20000"/>
              </a:spcBef>
              <a:buFont typeface="Wingdings" pitchFamily="2" charset="2"/>
              <a:buChar char="Ø"/>
              <a:defRPr/>
            </a:pPr>
            <a:endParaRPr lang="en-GB" sz="9600" dirty="0" smtClean="0">
              <a:solidFill>
                <a:schemeClr val="accent2">
                  <a:lumMod val="50000"/>
                </a:schemeClr>
              </a:solidFill>
              <a:latin typeface="Times New Roman" pitchFamily="18" charset="0"/>
              <a:cs typeface="Times New Roman" pitchFamily="18" charset="0"/>
            </a:endParaRPr>
          </a:p>
        </p:txBody>
      </p:sp>
      <p:sp>
        <p:nvSpPr>
          <p:cNvPr id="7" name="Rounded Rectangle 6"/>
          <p:cNvSpPr/>
          <p:nvPr/>
        </p:nvSpPr>
        <p:spPr>
          <a:xfrm>
            <a:off x="914400" y="2133600"/>
            <a:ext cx="7010400" cy="2514600"/>
          </a:xfrm>
          <a:prstGeom prst="roundRect">
            <a:avLst/>
          </a:prstGeom>
          <a:ln/>
        </p:spPr>
        <p:style>
          <a:lnRef idx="1">
            <a:schemeClr val="accent3"/>
          </a:lnRef>
          <a:fillRef idx="2">
            <a:schemeClr val="accent3"/>
          </a:fillRef>
          <a:effectRef idx="1">
            <a:schemeClr val="accent3"/>
          </a:effectRef>
          <a:fontRef idx="minor">
            <a:schemeClr val="dk1"/>
          </a:fontRef>
        </p:style>
        <p:txBody>
          <a:bodyPr rtlCol="0" anchor="ctr"/>
          <a:lstStyle/>
          <a:p>
            <a:endParaRPr lang="en-US" sz="2400" dirty="0" smtClean="0">
              <a:solidFill>
                <a:srgbClr val="800080"/>
              </a:solidFill>
              <a:latin typeface="Consolas"/>
            </a:endParaRPr>
          </a:p>
          <a:p>
            <a:endParaRPr lang="en-US" sz="2400" dirty="0" smtClean="0">
              <a:solidFill>
                <a:srgbClr val="800080"/>
              </a:solidFill>
              <a:latin typeface="Consolas"/>
            </a:endParaRPr>
          </a:p>
          <a:p>
            <a:r>
              <a:rPr lang="en-US" sz="2400" b="1" dirty="0" smtClean="0">
                <a:solidFill>
                  <a:srgbClr val="800080"/>
                </a:solidFill>
                <a:latin typeface="Consolas"/>
              </a:rPr>
              <a:t>.data</a:t>
            </a:r>
          </a:p>
          <a:p>
            <a:r>
              <a:rPr lang="pt-BR" sz="2400" b="1" dirty="0" smtClean="0">
                <a:latin typeface="Consolas"/>
              </a:rPr>
              <a:t>array </a:t>
            </a:r>
            <a:r>
              <a:rPr lang="pt-BR" sz="2400" b="1" dirty="0" smtClean="0">
                <a:solidFill>
                  <a:srgbClr val="800080"/>
                </a:solidFill>
                <a:latin typeface="Consolas"/>
              </a:rPr>
              <a:t>word </a:t>
            </a:r>
            <a:r>
              <a:rPr lang="pt-BR" sz="2400" b="1" dirty="0" smtClean="0">
                <a:solidFill>
                  <a:srgbClr val="000080"/>
                </a:solidFill>
                <a:latin typeface="Consolas"/>
              </a:rPr>
              <a:t>1000h, 2000h, 3000h</a:t>
            </a:r>
          </a:p>
          <a:p>
            <a:r>
              <a:rPr lang="en-US" sz="2400" b="1" dirty="0" smtClean="0">
                <a:solidFill>
                  <a:srgbClr val="800080"/>
                </a:solidFill>
                <a:latin typeface="Consolas"/>
              </a:rPr>
              <a:t>.code</a:t>
            </a:r>
          </a:p>
          <a:p>
            <a:r>
              <a:rPr lang="en-US" sz="2400" b="1" dirty="0" err="1" smtClean="0">
                <a:solidFill>
                  <a:srgbClr val="0000FF"/>
                </a:solidFill>
                <a:latin typeface="Consolas"/>
              </a:rPr>
              <a:t>mov</a:t>
            </a:r>
            <a:r>
              <a:rPr lang="en-US" sz="2400" b="1" dirty="0" smtClean="0">
                <a:solidFill>
                  <a:srgbClr val="0000FF"/>
                </a:solidFill>
                <a:latin typeface="Consolas"/>
              </a:rPr>
              <a:t> </a:t>
            </a:r>
            <a:r>
              <a:rPr lang="en-US" sz="2400" b="1" dirty="0" smtClean="0">
                <a:solidFill>
                  <a:srgbClr val="800000"/>
                </a:solidFill>
                <a:latin typeface="Consolas"/>
              </a:rPr>
              <a:t>al, </a:t>
            </a:r>
            <a:r>
              <a:rPr lang="en-US" sz="2400" b="1" dirty="0" err="1" smtClean="0">
                <a:solidFill>
                  <a:srgbClr val="800080"/>
                </a:solidFill>
                <a:latin typeface="Consolas"/>
              </a:rPr>
              <a:t>lengthOf</a:t>
            </a:r>
            <a:r>
              <a:rPr lang="en-US" sz="2400" b="1" dirty="0" smtClean="0">
                <a:solidFill>
                  <a:srgbClr val="800080"/>
                </a:solidFill>
                <a:latin typeface="Consolas"/>
              </a:rPr>
              <a:t> </a:t>
            </a:r>
            <a:r>
              <a:rPr lang="en-US" sz="2400" b="1" dirty="0" smtClean="0">
                <a:solidFill>
                  <a:schemeClr val="tx1"/>
                </a:solidFill>
                <a:latin typeface="Consolas"/>
              </a:rPr>
              <a:t>array</a:t>
            </a:r>
            <a:r>
              <a:rPr lang="en-US" sz="2400" b="1" dirty="0" smtClean="0">
                <a:solidFill>
                  <a:srgbClr val="800080"/>
                </a:solidFill>
                <a:latin typeface="Consolas"/>
              </a:rPr>
              <a:t>	</a:t>
            </a:r>
            <a:r>
              <a:rPr lang="en-US" sz="2400" b="1" dirty="0" smtClean="0">
                <a:solidFill>
                  <a:srgbClr val="008000"/>
                </a:solidFill>
                <a:latin typeface="Consolas"/>
              </a:rPr>
              <a:t>; al = 03h</a:t>
            </a:r>
          </a:p>
          <a:p>
            <a:r>
              <a:rPr lang="en-US" sz="2400" b="1" dirty="0" err="1" smtClean="0">
                <a:solidFill>
                  <a:srgbClr val="0000FF"/>
                </a:solidFill>
                <a:latin typeface="Consolas"/>
              </a:rPr>
              <a:t>mov</a:t>
            </a:r>
            <a:r>
              <a:rPr lang="en-US" sz="2400" dirty="0" smtClean="0">
                <a:solidFill>
                  <a:srgbClr val="0000FF"/>
                </a:solidFill>
                <a:latin typeface="Consolas"/>
              </a:rPr>
              <a:t> </a:t>
            </a:r>
            <a:r>
              <a:rPr lang="en-US" sz="2400" b="1" dirty="0" smtClean="0">
                <a:solidFill>
                  <a:srgbClr val="800000"/>
                </a:solidFill>
                <a:latin typeface="Consolas"/>
              </a:rPr>
              <a:t>al, </a:t>
            </a:r>
            <a:r>
              <a:rPr lang="en-US" sz="2400" b="1" dirty="0" err="1" smtClean="0">
                <a:solidFill>
                  <a:srgbClr val="800080"/>
                </a:solidFill>
                <a:latin typeface="Consolas"/>
              </a:rPr>
              <a:t>sizeOf</a:t>
            </a:r>
            <a:r>
              <a:rPr lang="en-US" sz="2400" b="1" dirty="0" smtClean="0">
                <a:solidFill>
                  <a:srgbClr val="800080"/>
                </a:solidFill>
                <a:latin typeface="Consolas"/>
              </a:rPr>
              <a:t>   </a:t>
            </a:r>
            <a:r>
              <a:rPr lang="en-US" sz="2400" b="1" dirty="0" smtClean="0">
                <a:solidFill>
                  <a:schemeClr val="tx1"/>
                </a:solidFill>
                <a:latin typeface="Consolas"/>
              </a:rPr>
              <a:t>array</a:t>
            </a:r>
            <a:r>
              <a:rPr lang="en-US" sz="2400" b="1" dirty="0" smtClean="0">
                <a:solidFill>
                  <a:srgbClr val="800080"/>
                </a:solidFill>
                <a:latin typeface="Consolas"/>
              </a:rPr>
              <a:t>	</a:t>
            </a:r>
            <a:r>
              <a:rPr lang="en-US" sz="2400" b="1" dirty="0" smtClean="0">
                <a:solidFill>
                  <a:srgbClr val="008000"/>
                </a:solidFill>
                <a:latin typeface="Consolas"/>
              </a:rPr>
              <a:t>; al = 06h</a:t>
            </a:r>
          </a:p>
          <a:p>
            <a:endParaRPr lang="en-US" sz="2400" b="1" dirty="0" smtClean="0">
              <a:solidFill>
                <a:srgbClr val="800080"/>
              </a:solidFill>
              <a:latin typeface="Consolas"/>
            </a:endParaRPr>
          </a:p>
          <a:p>
            <a:endParaRPr lang="en-US" sz="2400" dirty="0" smtClean="0">
              <a:solidFill>
                <a:srgbClr val="800080"/>
              </a:solidFill>
              <a:latin typeface="Consolas"/>
            </a:endParaRPr>
          </a:p>
          <a:p>
            <a:endParaRPr lang="en-US" sz="2400" b="1" dirty="0" smtClean="0">
              <a:solidFill>
                <a:srgbClr val="800080"/>
              </a:solidFill>
              <a:latin typeface="Consolas"/>
            </a:endParaRP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7">
                                            <p:txEl>
                                              <p:pRg st="5" end="5"/>
                                            </p:txEl>
                                          </p:spTgt>
                                        </p:tgtEl>
                                        <p:attrNameLst>
                                          <p:attrName>style.visibility</p:attrName>
                                        </p:attrNameLst>
                                      </p:cBhvr>
                                      <p:to>
                                        <p:strVal val="visible"/>
                                      </p:to>
                                    </p:set>
                                    <p:anim calcmode="lin" valueType="num">
                                      <p:cBhvr>
                                        <p:cTn id="7" dur="500" fill="hold"/>
                                        <p:tgtEl>
                                          <p:spTgt spid="7">
                                            <p:txEl>
                                              <p:pRg st="5" end="5"/>
                                            </p:txEl>
                                          </p:spTgt>
                                        </p:tgtEl>
                                        <p:attrNameLst>
                                          <p:attrName>ppt_w</p:attrName>
                                        </p:attrNameLst>
                                      </p:cBhvr>
                                      <p:tavLst>
                                        <p:tav tm="0">
                                          <p:val>
                                            <p:fltVal val="0"/>
                                          </p:val>
                                        </p:tav>
                                        <p:tav tm="100000">
                                          <p:val>
                                            <p:strVal val="#ppt_w"/>
                                          </p:val>
                                        </p:tav>
                                      </p:tavLst>
                                    </p:anim>
                                    <p:anim calcmode="lin" valueType="num">
                                      <p:cBhvr>
                                        <p:cTn id="8" dur="500" fill="hold"/>
                                        <p:tgtEl>
                                          <p:spTgt spid="7">
                                            <p:txEl>
                                              <p:pRg st="5" end="5"/>
                                            </p:txEl>
                                          </p:spTgt>
                                        </p:tgtEl>
                                        <p:attrNameLst>
                                          <p:attrName>ppt_h</p:attrName>
                                        </p:attrNameLst>
                                      </p:cBhvr>
                                      <p:tavLst>
                                        <p:tav tm="0">
                                          <p:val>
                                            <p:fltVal val="0"/>
                                          </p:val>
                                        </p:tav>
                                        <p:tav tm="100000">
                                          <p:val>
                                            <p:strVal val="#ppt_h"/>
                                          </p:val>
                                        </p:tav>
                                      </p:tavLst>
                                    </p:anim>
                                    <p:animEffect transition="in" filter="fade">
                                      <p:cBhvr>
                                        <p:cTn id="9" dur="500"/>
                                        <p:tgtEl>
                                          <p:spTgt spid="7">
                                            <p:txEl>
                                              <p:pRg st="5" end="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7">
                                            <p:txEl>
                                              <p:pRg st="6" end="6"/>
                                            </p:txEl>
                                          </p:spTgt>
                                        </p:tgtEl>
                                        <p:attrNameLst>
                                          <p:attrName>style.visibility</p:attrName>
                                        </p:attrNameLst>
                                      </p:cBhvr>
                                      <p:to>
                                        <p:strVal val="visible"/>
                                      </p:to>
                                    </p:set>
                                    <p:anim calcmode="lin" valueType="num">
                                      <p:cBhvr>
                                        <p:cTn id="14" dur="500" fill="hold"/>
                                        <p:tgtEl>
                                          <p:spTgt spid="7">
                                            <p:txEl>
                                              <p:pRg st="6" end="6"/>
                                            </p:txEl>
                                          </p:spTgt>
                                        </p:tgtEl>
                                        <p:attrNameLst>
                                          <p:attrName>ppt_w</p:attrName>
                                        </p:attrNameLst>
                                      </p:cBhvr>
                                      <p:tavLst>
                                        <p:tav tm="0">
                                          <p:val>
                                            <p:fltVal val="0"/>
                                          </p:val>
                                        </p:tav>
                                        <p:tav tm="100000">
                                          <p:val>
                                            <p:strVal val="#ppt_w"/>
                                          </p:val>
                                        </p:tav>
                                      </p:tavLst>
                                    </p:anim>
                                    <p:anim calcmode="lin" valueType="num">
                                      <p:cBhvr>
                                        <p:cTn id="15" dur="500" fill="hold"/>
                                        <p:tgtEl>
                                          <p:spTgt spid="7">
                                            <p:txEl>
                                              <p:pRg st="6" end="6"/>
                                            </p:txEl>
                                          </p:spTgt>
                                        </p:tgtEl>
                                        <p:attrNameLst>
                                          <p:attrName>ppt_h</p:attrName>
                                        </p:attrNameLst>
                                      </p:cBhvr>
                                      <p:tavLst>
                                        <p:tav tm="0">
                                          <p:val>
                                            <p:fltVal val="0"/>
                                          </p:val>
                                        </p:tav>
                                        <p:tav tm="100000">
                                          <p:val>
                                            <p:strVal val="#ppt_h"/>
                                          </p:val>
                                        </p:tav>
                                      </p:tavLst>
                                    </p:anim>
                                    <p:animEffect transition="in" filter="fade">
                                      <p:cBhvr>
                                        <p:cTn id="16"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625</TotalTime>
  <Words>2467</Words>
  <Application>Microsoft Office PowerPoint</Application>
  <PresentationFormat>On-screen Show (4:3)</PresentationFormat>
  <Paragraphs>670</Paragraphs>
  <Slides>60</Slides>
  <Notes>47</Notes>
  <HiddenSlides>0</HiddenSlides>
  <MMClips>0</MMClips>
  <ScaleCrop>false</ScaleCrop>
  <HeadingPairs>
    <vt:vector size="4" baseType="variant">
      <vt:variant>
        <vt:lpstr>Theme</vt:lpstr>
      </vt:variant>
      <vt:variant>
        <vt:i4>1</vt:i4>
      </vt:variant>
      <vt:variant>
        <vt:lpstr>Slide Titles</vt:lpstr>
      </vt:variant>
      <vt:variant>
        <vt:i4>60</vt:i4>
      </vt:variant>
    </vt:vector>
  </HeadingPairs>
  <TitlesOfParts>
    <vt:vector size="61" baseType="lpstr">
      <vt:lpstr>Office Theme</vt:lpstr>
      <vt:lpstr>Slide 1</vt:lpstr>
      <vt:lpstr>Agenda</vt:lpstr>
      <vt:lpstr>Slide 3</vt:lpstr>
      <vt:lpstr>Slide 4</vt:lpstr>
      <vt:lpstr>Slide 5</vt:lpstr>
      <vt:lpstr>Slide 6</vt:lpstr>
      <vt:lpstr>PTR Operator</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MASM directives</vt:lpstr>
      <vt:lpstr>.IF Directive</vt:lpstr>
      <vt:lpstr>Example</vt:lpstr>
      <vt:lpstr>.REPEAT and .WHILE directives</vt:lpstr>
      <vt:lpstr>Slide 54</vt:lpstr>
      <vt:lpstr>Hands On</vt:lpstr>
      <vt:lpstr>Assignment</vt:lpstr>
      <vt:lpstr>Slide 57</vt:lpstr>
      <vt:lpstr>Assignment Problems </vt:lpstr>
      <vt:lpstr>Questions?</vt:lpstr>
      <vt:lpstr>Thank you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Nana</dc:creator>
  <cp:lastModifiedBy>Nana</cp:lastModifiedBy>
  <cp:revision>18</cp:revision>
  <dcterms:created xsi:type="dcterms:W3CDTF">2013-10-28T19:26:30Z</dcterms:created>
  <dcterms:modified xsi:type="dcterms:W3CDTF">2013-11-02T14:49:54Z</dcterms:modified>
</cp:coreProperties>
</file>