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373" r:id="rId3"/>
    <p:sldId id="354" r:id="rId4"/>
    <p:sldId id="355" r:id="rId5"/>
    <p:sldId id="356" r:id="rId6"/>
    <p:sldId id="332" r:id="rId7"/>
    <p:sldId id="340" r:id="rId8"/>
    <p:sldId id="359" r:id="rId9"/>
    <p:sldId id="367" r:id="rId10"/>
    <p:sldId id="357" r:id="rId11"/>
    <p:sldId id="358" r:id="rId12"/>
    <p:sldId id="360" r:id="rId13"/>
    <p:sldId id="368" r:id="rId14"/>
    <p:sldId id="383" r:id="rId15"/>
    <p:sldId id="369" r:id="rId16"/>
    <p:sldId id="370" r:id="rId17"/>
    <p:sldId id="344" r:id="rId18"/>
    <p:sldId id="371" r:id="rId19"/>
    <p:sldId id="345" r:id="rId20"/>
    <p:sldId id="372" r:id="rId21"/>
    <p:sldId id="374" r:id="rId22"/>
    <p:sldId id="375" r:id="rId23"/>
    <p:sldId id="376" r:id="rId24"/>
    <p:sldId id="361" r:id="rId25"/>
    <p:sldId id="377" r:id="rId26"/>
    <p:sldId id="378" r:id="rId27"/>
    <p:sldId id="379" r:id="rId28"/>
    <p:sldId id="362" r:id="rId29"/>
    <p:sldId id="380" r:id="rId30"/>
    <p:sldId id="363" r:id="rId31"/>
    <p:sldId id="364" r:id="rId32"/>
    <p:sldId id="381" r:id="rId33"/>
    <p:sldId id="366" r:id="rId34"/>
    <p:sldId id="382"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3DBD3"/>
    <a:srgbClr val="E6E3D0"/>
    <a:srgbClr val="E1DEC5"/>
    <a:srgbClr val="8F6D58"/>
    <a:srgbClr val="3FDF3B"/>
    <a:srgbClr val="FC062F"/>
    <a:srgbClr val="FEE4E8"/>
    <a:srgbClr val="1F1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1656"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10" d="100"/>
        <a:sy n="21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prstTxWarp prst="textNoShape">
              <a:avLst/>
            </a:prstTxWarp>
          </a:bodyPr>
          <a:lstStyle/>
          <a:p>
            <a:pPr algn="ctr">
              <a:defRPr/>
            </a:pPr>
            <a:endParaRPr kumimoji="1" lang="en-US"/>
          </a:p>
        </p:txBody>
      </p:sp>
      <p:pic>
        <p:nvPicPr>
          <p:cNvPr id="5" name="Picture 3" descr="A:\minispir.GIF"/>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prstTxWarp prst="textNoShape">
              <a:avLst/>
            </a:prstTxWarp>
          </a:bodyPr>
          <a:lstStyle/>
          <a:p>
            <a:pPr algn="ctr">
              <a:defRPr/>
            </a:pPr>
            <a:endParaRPr kumimoji="1" lang="en-US"/>
          </a:p>
        </p:txBody>
      </p:sp>
      <p:pic>
        <p:nvPicPr>
          <p:cNvPr id="7" name="Picture 5" descr="A:\minispir.GIF"/>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307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11"/>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12"/>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3"/>
          <p:cNvSpPr>
            <a:spLocks noGrp="1" noChangeArrowheads="1"/>
          </p:cNvSpPr>
          <p:nvPr>
            <p:ph type="sldNum" sz="quarter" idx="12"/>
          </p:nvPr>
        </p:nvSpPr>
        <p:spPr>
          <a:xfrm>
            <a:off x="6951663" y="6096000"/>
            <a:ext cx="1905000" cy="457200"/>
          </a:xfrm>
        </p:spPr>
        <p:txBody>
          <a:bodyPr/>
          <a:lstStyle>
            <a:lvl1pPr>
              <a:defRPr/>
            </a:lvl1pPr>
          </a:lstStyle>
          <a:p>
            <a:pPr>
              <a:defRPr/>
            </a:pPr>
            <a:fld id="{299389BC-4293-D640-9CF5-860D9B682EF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827A2A1F-86DA-9B42-8A13-DB2B05495B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F18819AA-577E-3E44-BE2C-8A125C3EED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BE22F313-DD3A-9F4E-949D-7CD80F6698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0A2DF611-2A5C-5349-8699-69F7DF6B89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A757E65-B024-4841-AC80-8A02FD4826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B3BC0AAC-46EB-FE43-96B3-E36FA389C98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43A2342B-6E27-0F42-9F3B-87D625BEF1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D289DBA9-6E0A-7E48-8435-F1C43E6714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F5517975-4D04-C845-8DC4-58A470CB10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3FCF543B-3E65-F34F-9FD9-CC16EBA958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2085" name="Rectangle 37"/>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prstTxWarp prst="textNoShape">
              <a:avLst/>
            </a:prstTxWarp>
          </a:bodyPr>
          <a:lstStyle/>
          <a:p>
            <a:pPr algn="ctr">
              <a:defRPr/>
            </a:pPr>
            <a:endParaRPr kumimoji="1" lang="en-US"/>
          </a:p>
        </p:txBody>
      </p:sp>
      <p:sp>
        <p:nvSpPr>
          <p:cNvPr id="2087" name="Line 39"/>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prstTxWarp prst="textNoShape">
              <a:avLst/>
            </a:prstTxWarp>
          </a:bodyPr>
          <a:lstStyle/>
          <a:p>
            <a:pPr>
              <a:defRPr/>
            </a:pPr>
            <a:endParaRPr lang="en-US"/>
          </a:p>
        </p:txBody>
      </p:sp>
      <p:pic>
        <p:nvPicPr>
          <p:cNvPr id="1028" name="Picture 42" descr="A:\minispir.GIF"/>
          <p:cNvPicPr>
            <a:picLocks noChangeAspect="1" noChangeArrowheads="1"/>
          </p:cNvPicPr>
          <p:nvPr/>
        </p:nvPicPr>
        <p:blipFill>
          <a:blip r:embed="rId13"/>
          <a:srcRect b="5333"/>
          <a:stretch>
            <a:fillRect/>
          </a:stretch>
        </p:blipFill>
        <p:spPr bwMode="ltGray">
          <a:xfrm>
            <a:off x="0" y="50800"/>
            <a:ext cx="1181100" cy="4057650"/>
          </a:xfrm>
          <a:prstGeom prst="rect">
            <a:avLst/>
          </a:prstGeom>
          <a:noFill/>
          <a:ln w="9525">
            <a:noFill/>
            <a:miter lim="800000"/>
            <a:headEnd/>
            <a:tailEnd/>
          </a:ln>
        </p:spPr>
      </p:pic>
      <p:pic>
        <p:nvPicPr>
          <p:cNvPr id="1029" name="Picture 43" descr="A:\minispir.GIF"/>
          <p:cNvPicPr>
            <a:picLocks noChangeAspect="1" noChangeArrowheads="1"/>
          </p:cNvPicPr>
          <p:nvPr/>
        </p:nvPicPr>
        <p:blipFill>
          <a:blip r:embed="rId13"/>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45"/>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46"/>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95" name="Rectangle 47"/>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96" name="Rectangle 48"/>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97" name="Rectangle 49"/>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972D74B-0DC2-044B-A48A-49675BB107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dirty="0"/>
              <a:t>Lecture </a:t>
            </a:r>
            <a:r>
              <a:rPr lang="en-US" dirty="0" smtClean="0"/>
              <a:t>Class 5</a:t>
            </a:r>
            <a:endParaRPr lang="en-US" dirty="0"/>
          </a:p>
        </p:txBody>
      </p:sp>
      <p:sp>
        <p:nvSpPr>
          <p:cNvPr id="13315" name="Rectangle 3"/>
          <p:cNvSpPr>
            <a:spLocks noGrp="1" noChangeArrowheads="1"/>
          </p:cNvSpPr>
          <p:nvPr>
            <p:ph type="subTitle" idx="1"/>
          </p:nvPr>
        </p:nvSpPr>
        <p:spPr/>
        <p:txBody>
          <a:bodyPr/>
          <a:lstStyle/>
          <a:p>
            <a:pPr eaLnBrk="1" hangingPunct="1"/>
            <a:r>
              <a:rPr lang="en-US" dirty="0" smtClean="0"/>
              <a:t>C++ Multithreaded Programming:</a:t>
            </a:r>
          </a:p>
          <a:p>
            <a:pPr eaLnBrk="1" hangingPunct="1"/>
            <a:r>
              <a:rPr lang="en-US" dirty="0" smtClean="0"/>
              <a:t>Issues in Concurrency</a:t>
            </a:r>
          </a:p>
        </p:txBody>
      </p:sp>
      <p:sp>
        <p:nvSpPr>
          <p:cNvPr id="2" name="TextBox 1"/>
          <p:cNvSpPr txBox="1"/>
          <p:nvPr/>
        </p:nvSpPr>
        <p:spPr>
          <a:xfrm>
            <a:off x="1676400" y="6096000"/>
            <a:ext cx="6618769" cy="461665"/>
          </a:xfrm>
          <a:prstGeom prst="rect">
            <a:avLst/>
          </a:prstGeom>
          <a:noFill/>
        </p:spPr>
        <p:txBody>
          <a:bodyPr wrap="none" rtlCol="0">
            <a:spAutoFit/>
          </a:bodyPr>
          <a:lstStyle/>
          <a:p>
            <a:r>
              <a:rPr lang="en-US" dirty="0" smtClean="0"/>
              <a:t>cf.  Anthony Williams, </a:t>
            </a:r>
            <a:r>
              <a:rPr lang="en-US" i="1" dirty="0" smtClean="0"/>
              <a:t>C++ Concurrency in Action</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dirty="0"/>
              <a:t>Synchronization </a:t>
            </a:r>
            <a:r>
              <a:rPr lang="en-US" dirty="0" smtClean="0"/>
              <a:t>Problems</a:t>
            </a:r>
            <a:endParaRPr lang="en-US" dirty="0"/>
          </a:p>
        </p:txBody>
      </p:sp>
      <p:sp>
        <p:nvSpPr>
          <p:cNvPr id="62467" name="Rectangle 3"/>
          <p:cNvSpPr>
            <a:spLocks noGrp="1" noChangeArrowheads="1"/>
          </p:cNvSpPr>
          <p:nvPr>
            <p:ph type="body" idx="1"/>
          </p:nvPr>
        </p:nvSpPr>
        <p:spPr/>
        <p:txBody>
          <a:bodyPr/>
          <a:lstStyle/>
          <a:p>
            <a:pPr eaLnBrk="1" hangingPunct="1"/>
            <a:r>
              <a:rPr lang="en-US" dirty="0" err="1" smtClean="0"/>
              <a:t>Mutexes</a:t>
            </a:r>
            <a:r>
              <a:rPr lang="en-US" dirty="0" smtClean="0"/>
              <a:t> can help reduce the incidence of </a:t>
            </a:r>
            <a:r>
              <a:rPr lang="en-US" i="1" dirty="0" smtClean="0"/>
              <a:t>Race Conditions</a:t>
            </a:r>
          </a:p>
          <a:p>
            <a:pPr eaLnBrk="1" hangingPunct="1"/>
            <a:r>
              <a:rPr lang="en-US" dirty="0" smtClean="0"/>
              <a:t>However, in doing so, if you the programmer are not careful, they can create </a:t>
            </a:r>
            <a:r>
              <a:rPr lang="en-US" i="1" dirty="0" smtClean="0"/>
              <a:t>Deadlocks</a:t>
            </a:r>
            <a:endParaRPr lang="en-US" i="1" dirty="0"/>
          </a:p>
        </p:txBody>
      </p:sp>
    </p:spTree>
    <p:extLst>
      <p:ext uri="{BB962C8B-B14F-4D97-AF65-F5344CB8AC3E}">
        <p14:creationId xmlns:p14="http://schemas.microsoft.com/office/powerpoint/2010/main" val="18790506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smtClean="0"/>
              <a:t>Deadlocks Revisited</a:t>
            </a:r>
            <a:endParaRPr lang="en-US" sz="3600" dirty="0"/>
          </a:p>
        </p:txBody>
      </p:sp>
      <p:sp>
        <p:nvSpPr>
          <p:cNvPr id="63491" name="Rectangle 3"/>
          <p:cNvSpPr>
            <a:spLocks noGrp="1" noChangeArrowheads="1"/>
          </p:cNvSpPr>
          <p:nvPr>
            <p:ph type="body" idx="1"/>
          </p:nvPr>
        </p:nvSpPr>
        <p:spPr>
          <a:xfrm>
            <a:off x="1066800" y="1600200"/>
            <a:ext cx="7620000" cy="1219200"/>
          </a:xfrm>
        </p:spPr>
        <p:txBody>
          <a:bodyPr/>
          <a:lstStyle/>
          <a:p>
            <a:pPr eaLnBrk="1" hangingPunct="1">
              <a:lnSpc>
                <a:spcPct val="90000"/>
              </a:lnSpc>
            </a:pPr>
            <a:r>
              <a:rPr lang="en-US" sz="2800"/>
              <a:t>Deadlocks can occur when locks are locked out of order (interactive). </a:t>
            </a:r>
            <a:r>
              <a:rPr lang="en-US" sz="2400" i="1"/>
              <a:t>Neither</a:t>
            </a:r>
            <a:r>
              <a:rPr lang="en-US" sz="2400"/>
              <a:t> thread can execute in order to allow the other to continue</a:t>
            </a:r>
            <a:r>
              <a:rPr lang="en-US" sz="2800"/>
              <a:t> :</a:t>
            </a:r>
          </a:p>
        </p:txBody>
      </p:sp>
      <p:sp>
        <p:nvSpPr>
          <p:cNvPr id="63492" name="Text Box 4"/>
          <p:cNvSpPr txBox="1">
            <a:spLocks noChangeArrowheads="1"/>
          </p:cNvSpPr>
          <p:nvPr/>
        </p:nvSpPr>
        <p:spPr bwMode="auto">
          <a:xfrm>
            <a:off x="1066800" y="2895600"/>
            <a:ext cx="3581400" cy="13112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1F1FCD"/>
                </a:solidFill>
              </a:rPr>
              <a:t>Thread </a:t>
            </a:r>
            <a:r>
              <a:rPr lang="en-US" sz="2000" b="1" dirty="0">
                <a:solidFill>
                  <a:srgbClr val="1F1FCD"/>
                </a:solidFill>
                <a:ea typeface="Times New Roman" charset="0"/>
                <a:cs typeface="Times New Roman" charset="0"/>
                <a:sym typeface="Symbol" charset="2"/>
              </a:rPr>
              <a:t></a:t>
            </a:r>
            <a:r>
              <a:rPr lang="en-US" sz="2000" b="1" dirty="0">
                <a:solidFill>
                  <a:srgbClr val="1F1FCD"/>
                </a:solidFill>
                <a:ea typeface="Times New Roman" charset="0"/>
                <a:cs typeface="Times New Roman" charset="0"/>
                <a:sym typeface="WP Greek Courier" pitchFamily="49" charset="2"/>
              </a:rPr>
              <a:t> </a:t>
            </a:r>
            <a:r>
              <a:rPr lang="en-US" sz="2000" dirty="0"/>
              <a:t> </a:t>
            </a:r>
          </a:p>
          <a:p>
            <a:pPr>
              <a:spcBef>
                <a:spcPct val="50000"/>
              </a:spcBef>
            </a:pPr>
            <a:r>
              <a:rPr lang="en-US" sz="2000" dirty="0"/>
              <a:t>T</a:t>
            </a:r>
            <a:r>
              <a:rPr lang="en-US" sz="2000" baseline="-25000" dirty="0"/>
              <a:t>1</a:t>
            </a:r>
            <a:r>
              <a:rPr lang="en-US" sz="2000" dirty="0"/>
              <a:t>:	</a:t>
            </a:r>
            <a:r>
              <a:rPr lang="en-US" sz="2000" dirty="0" err="1" smtClean="0"/>
              <a:t>mutex_a.lock</a:t>
            </a:r>
            <a:r>
              <a:rPr lang="en-US" sz="2000" dirty="0" smtClean="0"/>
              <a:t>();</a:t>
            </a:r>
            <a:endParaRPr lang="en-US" sz="2000" dirty="0"/>
          </a:p>
          <a:p>
            <a:pPr>
              <a:spcBef>
                <a:spcPct val="50000"/>
              </a:spcBef>
            </a:pPr>
            <a:r>
              <a:rPr lang="en-US" sz="2000" dirty="0"/>
              <a:t>T</a:t>
            </a:r>
            <a:r>
              <a:rPr lang="en-US" sz="2000" baseline="-25000" dirty="0"/>
              <a:t>2</a:t>
            </a:r>
            <a:r>
              <a:rPr lang="en-US" sz="2000" dirty="0"/>
              <a:t>:	</a:t>
            </a:r>
            <a:r>
              <a:rPr lang="en-US" sz="2000" dirty="0" err="1" smtClean="0"/>
              <a:t>mutex_b.lock</a:t>
            </a:r>
            <a:r>
              <a:rPr lang="en-US" sz="2000" dirty="0" smtClean="0"/>
              <a:t>();</a:t>
            </a:r>
            <a:endParaRPr lang="en-US" sz="2000" dirty="0"/>
          </a:p>
        </p:txBody>
      </p:sp>
      <p:sp>
        <p:nvSpPr>
          <p:cNvPr id="63493" name="Text Box 5"/>
          <p:cNvSpPr txBox="1">
            <a:spLocks noChangeArrowheads="1"/>
          </p:cNvSpPr>
          <p:nvPr/>
        </p:nvSpPr>
        <p:spPr bwMode="auto">
          <a:xfrm>
            <a:off x="4953000" y="2895600"/>
            <a:ext cx="3505200" cy="13112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1F1FCD"/>
                </a:solidFill>
              </a:rPr>
              <a:t>Thread </a:t>
            </a:r>
            <a:r>
              <a:rPr lang="en-US" sz="2000" b="1" dirty="0">
                <a:solidFill>
                  <a:srgbClr val="1F1FCD"/>
                </a:solidFill>
                <a:ea typeface="Times New Roman" charset="0"/>
                <a:cs typeface="Times New Roman" charset="0"/>
                <a:sym typeface="Symbol" charset="2"/>
              </a:rPr>
              <a:t></a:t>
            </a:r>
            <a:r>
              <a:rPr lang="en-US" sz="2000" b="1" dirty="0">
                <a:solidFill>
                  <a:srgbClr val="1F1FCD"/>
                </a:solidFill>
                <a:ea typeface="Times New Roman" charset="0"/>
                <a:cs typeface="Times New Roman" charset="0"/>
                <a:sym typeface="WP Greek Courier" pitchFamily="49" charset="2"/>
              </a:rPr>
              <a:t> </a:t>
            </a:r>
            <a:r>
              <a:rPr lang="en-US" sz="2000" dirty="0">
                <a:solidFill>
                  <a:srgbClr val="1F1FCD"/>
                </a:solidFill>
              </a:rPr>
              <a:t> </a:t>
            </a:r>
          </a:p>
          <a:p>
            <a:pPr>
              <a:spcBef>
                <a:spcPct val="50000"/>
              </a:spcBef>
            </a:pPr>
            <a:r>
              <a:rPr lang="en-US" sz="2000" dirty="0" err="1"/>
              <a:t>mutex_b.lock</a:t>
            </a:r>
            <a:r>
              <a:rPr lang="en-US" sz="2000" dirty="0"/>
              <a:t>();</a:t>
            </a:r>
          </a:p>
          <a:p>
            <a:pPr>
              <a:spcBef>
                <a:spcPct val="50000"/>
              </a:spcBef>
            </a:pPr>
            <a:r>
              <a:rPr lang="en-US" sz="2000" dirty="0" err="1"/>
              <a:t>mutex_a.lock</a:t>
            </a:r>
            <a:r>
              <a:rPr lang="en-US" sz="2000" dirty="0"/>
              <a:t>();</a:t>
            </a:r>
          </a:p>
        </p:txBody>
      </p:sp>
      <p:sp>
        <p:nvSpPr>
          <p:cNvPr id="63494" name="Rectangle 8"/>
          <p:cNvSpPr>
            <a:spLocks noChangeArrowheads="1"/>
          </p:cNvSpPr>
          <p:nvPr/>
        </p:nvSpPr>
        <p:spPr bwMode="auto">
          <a:xfrm>
            <a:off x="1143000" y="4191000"/>
            <a:ext cx="7620000" cy="914400"/>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sz="2800" dirty="0"/>
              <a:t>Or when a </a:t>
            </a:r>
            <a:r>
              <a:rPr lang="en-US" sz="2800" dirty="0" err="1"/>
              <a:t>mutex</a:t>
            </a:r>
            <a:r>
              <a:rPr lang="en-US" sz="2800" dirty="0"/>
              <a:t> is locked by the same thread twice (recursive)</a:t>
            </a:r>
          </a:p>
        </p:txBody>
      </p:sp>
      <p:sp>
        <p:nvSpPr>
          <p:cNvPr id="63495" name="Text Box 9"/>
          <p:cNvSpPr txBox="1">
            <a:spLocks noChangeArrowheads="1"/>
          </p:cNvSpPr>
          <p:nvPr/>
        </p:nvSpPr>
        <p:spPr bwMode="auto">
          <a:xfrm>
            <a:off x="4114800" y="4724400"/>
            <a:ext cx="3581400" cy="1768475"/>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solidFill>
                  <a:srgbClr val="1F1FCD"/>
                </a:solidFill>
              </a:rPr>
              <a:t>Thread </a:t>
            </a:r>
            <a:r>
              <a:rPr lang="en-US" sz="2000" b="1" dirty="0">
                <a:solidFill>
                  <a:srgbClr val="1F1FCD"/>
                </a:solidFill>
                <a:ea typeface="Times New Roman" charset="0"/>
                <a:cs typeface="Times New Roman" charset="0"/>
                <a:sym typeface="Symbol" charset="2"/>
              </a:rPr>
              <a:t></a:t>
            </a:r>
            <a:r>
              <a:rPr lang="en-US" sz="2000" b="1" dirty="0">
                <a:solidFill>
                  <a:srgbClr val="1F1FCD"/>
                </a:solidFill>
                <a:ea typeface="Times New Roman" charset="0"/>
                <a:cs typeface="Times New Roman" charset="0"/>
                <a:sym typeface="WP Greek Courier" pitchFamily="49" charset="2"/>
              </a:rPr>
              <a:t> </a:t>
            </a:r>
            <a:r>
              <a:rPr lang="en-US" sz="2000" dirty="0"/>
              <a:t> </a:t>
            </a:r>
          </a:p>
          <a:p>
            <a:pPr>
              <a:spcBef>
                <a:spcPct val="50000"/>
              </a:spcBef>
            </a:pPr>
            <a:r>
              <a:rPr lang="en-US" sz="2000" dirty="0"/>
              <a:t>T</a:t>
            </a:r>
            <a:r>
              <a:rPr lang="en-US" sz="2000" baseline="-25000" dirty="0"/>
              <a:t>1</a:t>
            </a:r>
            <a:r>
              <a:rPr lang="en-US" sz="2000" dirty="0"/>
              <a:t>:	</a:t>
            </a:r>
            <a:r>
              <a:rPr lang="en-US" sz="2000" dirty="0" err="1"/>
              <a:t>mutex_a.lock</a:t>
            </a:r>
            <a:r>
              <a:rPr lang="en-US" sz="2000" dirty="0"/>
              <a:t>();</a:t>
            </a:r>
          </a:p>
          <a:p>
            <a:pPr>
              <a:spcBef>
                <a:spcPct val="50000"/>
              </a:spcBef>
            </a:pPr>
            <a:r>
              <a:rPr lang="en-US" sz="2000" dirty="0" smtClean="0"/>
              <a:t>.</a:t>
            </a:r>
            <a:r>
              <a:rPr lang="en-US" sz="2000" dirty="0"/>
              <a:t>..</a:t>
            </a:r>
          </a:p>
          <a:p>
            <a:pPr>
              <a:spcBef>
                <a:spcPct val="50000"/>
              </a:spcBef>
            </a:pPr>
            <a:r>
              <a:rPr lang="en-US" sz="2000" dirty="0" err="1"/>
              <a:t>T</a:t>
            </a:r>
            <a:r>
              <a:rPr lang="en-US" sz="2000" baseline="-25000" dirty="0" err="1"/>
              <a:t>n</a:t>
            </a:r>
            <a:r>
              <a:rPr lang="en-US" sz="2000" dirty="0"/>
              <a:t>:	</a:t>
            </a:r>
            <a:r>
              <a:rPr lang="en-US" sz="2000" dirty="0" err="1"/>
              <a:t>mutex_a.lock</a:t>
            </a:r>
            <a:r>
              <a:rPr lang="en-US" sz="2000" dirty="0"/>
              <a:t>();</a:t>
            </a:r>
          </a:p>
        </p:txBody>
      </p:sp>
    </p:spTree>
    <p:extLst>
      <p:ext uri="{BB962C8B-B14F-4D97-AF65-F5344CB8AC3E}">
        <p14:creationId xmlns:p14="http://schemas.microsoft.com/office/powerpoint/2010/main" val="1556725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for Avoiding Deadlocks</a:t>
            </a:r>
            <a:endParaRPr lang="en-US" dirty="0"/>
          </a:p>
        </p:txBody>
      </p:sp>
      <p:sp>
        <p:nvSpPr>
          <p:cNvPr id="3" name="Content Placeholder 2"/>
          <p:cNvSpPr>
            <a:spLocks noGrp="1"/>
          </p:cNvSpPr>
          <p:nvPr>
            <p:ph idx="1"/>
          </p:nvPr>
        </p:nvSpPr>
        <p:spPr/>
        <p:txBody>
          <a:bodyPr/>
          <a:lstStyle/>
          <a:p>
            <a:r>
              <a:rPr lang="en-US" dirty="0" smtClean="0"/>
              <a:t>Deadlocks don't just happen...you can create them whenever you use any synchronization mechanism that may lead to a wait cycle</a:t>
            </a:r>
          </a:p>
          <a:p>
            <a:r>
              <a:rPr lang="en-US" dirty="0" smtClean="0"/>
              <a:t>Fundamental principle is </a:t>
            </a:r>
            <a:r>
              <a:rPr lang="en-US" dirty="0"/>
              <a:t>Thread </a:t>
            </a:r>
            <a:r>
              <a:rPr lang="en-US" dirty="0">
                <a:ea typeface="Times New Roman" charset="0"/>
                <a:cs typeface="Times New Roman" charset="0"/>
                <a:sym typeface="Symbol" charset="2"/>
              </a:rPr>
              <a:t></a:t>
            </a:r>
            <a:r>
              <a:rPr lang="en-US" dirty="0">
                <a:ea typeface="Times New Roman" charset="0"/>
                <a:cs typeface="Times New Roman" charset="0"/>
                <a:sym typeface="WP Greek Courier" pitchFamily="49" charset="2"/>
              </a:rPr>
              <a:t> </a:t>
            </a:r>
            <a:r>
              <a:rPr lang="en-US" dirty="0" smtClean="0"/>
              <a:t>should never wait for </a:t>
            </a:r>
            <a:r>
              <a:rPr lang="en-US" dirty="0"/>
              <a:t>Thread </a:t>
            </a:r>
            <a:r>
              <a:rPr lang="en-US" dirty="0" smtClean="0">
                <a:ea typeface="Times New Roman" charset="0"/>
                <a:cs typeface="Times New Roman" charset="0"/>
                <a:sym typeface="Symbol" charset="2"/>
              </a:rPr>
              <a:t> </a:t>
            </a:r>
            <a:r>
              <a:rPr lang="en-US" dirty="0" smtClean="0"/>
              <a:t>if </a:t>
            </a:r>
            <a:r>
              <a:rPr lang="en-US" dirty="0"/>
              <a:t>Thread </a:t>
            </a:r>
            <a:r>
              <a:rPr lang="en-US" dirty="0" smtClean="0">
                <a:ea typeface="Times New Roman" charset="0"/>
                <a:cs typeface="Times New Roman" charset="0"/>
                <a:sym typeface="Symbol" charset="2"/>
              </a:rPr>
              <a:t> </a:t>
            </a:r>
            <a:r>
              <a:rPr lang="en-US" dirty="0" smtClean="0"/>
              <a:t>could be waiting on </a:t>
            </a:r>
            <a:r>
              <a:rPr lang="en-US" dirty="0"/>
              <a:t>Thread </a:t>
            </a:r>
            <a:r>
              <a:rPr lang="en-US" dirty="0">
                <a:ea typeface="Times New Roman" charset="0"/>
                <a:cs typeface="Times New Roman" charset="0"/>
                <a:sym typeface="Symbol" charset="2"/>
              </a:rPr>
              <a:t></a:t>
            </a:r>
            <a:r>
              <a:rPr lang="en-US" dirty="0">
                <a:ea typeface="Times New Roman" charset="0"/>
                <a:cs typeface="Times New Roman" charset="0"/>
                <a:sym typeface="WP Greek Courier" pitchFamily="49" charset="2"/>
              </a:rPr>
              <a:t> </a:t>
            </a:r>
          </a:p>
        </p:txBody>
      </p:sp>
    </p:spTree>
    <p:extLst>
      <p:ext uri="{BB962C8B-B14F-4D97-AF65-F5344CB8AC3E}">
        <p14:creationId xmlns:p14="http://schemas.microsoft.com/office/powerpoint/2010/main" val="985341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for Avoiding Deadlocks</a:t>
            </a:r>
            <a:endParaRPr lang="en-US" dirty="0"/>
          </a:p>
        </p:txBody>
      </p:sp>
      <p:sp>
        <p:nvSpPr>
          <p:cNvPr id="3" name="Content Placeholder 2"/>
          <p:cNvSpPr>
            <a:spLocks noGrp="1"/>
          </p:cNvSpPr>
          <p:nvPr>
            <p:ph idx="1"/>
          </p:nvPr>
        </p:nvSpPr>
        <p:spPr>
          <a:xfrm>
            <a:off x="1066800" y="1752600"/>
            <a:ext cx="7620000" cy="4800600"/>
          </a:xfrm>
        </p:spPr>
        <p:txBody>
          <a:bodyPr/>
          <a:lstStyle/>
          <a:p>
            <a:r>
              <a:rPr lang="en-US" dirty="0"/>
              <a:t>This principle can be enforced in a variety of </a:t>
            </a:r>
            <a:r>
              <a:rPr lang="en-US" dirty="0" smtClean="0"/>
              <a:t>ways, including:</a:t>
            </a:r>
          </a:p>
          <a:p>
            <a:pPr lvl="1"/>
            <a:r>
              <a:rPr lang="en-US" dirty="0" smtClean="0"/>
              <a:t>Avoid locking a </a:t>
            </a:r>
            <a:r>
              <a:rPr lang="en-US" dirty="0" err="1" smtClean="0"/>
              <a:t>mutex</a:t>
            </a:r>
            <a:r>
              <a:rPr lang="en-US" dirty="0" smtClean="0"/>
              <a:t> if you already have one locked (use </a:t>
            </a:r>
            <a:r>
              <a:rPr lang="en-US" dirty="0" err="1" smtClean="0"/>
              <a:t>std</a:t>
            </a:r>
            <a:r>
              <a:rPr lang="en-US" dirty="0" smtClean="0"/>
              <a:t>::lock(...) to lock multiple </a:t>
            </a:r>
            <a:r>
              <a:rPr lang="en-US" dirty="0" err="1" smtClean="0"/>
              <a:t>mutexes</a:t>
            </a:r>
            <a:r>
              <a:rPr lang="en-US" dirty="0" smtClean="0"/>
              <a:t>)</a:t>
            </a:r>
          </a:p>
          <a:p>
            <a:pPr lvl="1"/>
            <a:r>
              <a:rPr lang="en-US" dirty="0" smtClean="0"/>
              <a:t>If you must acquire two locks, always lock in the same order (a...b; a...b)</a:t>
            </a:r>
            <a:endParaRPr lang="en-US" dirty="0"/>
          </a:p>
        </p:txBody>
      </p:sp>
    </p:spTree>
    <p:extLst>
      <p:ext uri="{BB962C8B-B14F-4D97-AF65-F5344CB8AC3E}">
        <p14:creationId xmlns:p14="http://schemas.microsoft.com/office/powerpoint/2010/main" val="2915930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dirty="0" smtClean="0"/>
              <a:t>Advanced </a:t>
            </a:r>
            <a:r>
              <a:rPr lang="en-US" dirty="0" err="1" smtClean="0"/>
              <a:t>MultiThreading</a:t>
            </a:r>
            <a:r>
              <a:rPr lang="en-US" dirty="0" smtClean="0"/>
              <a:t/>
            </a:r>
            <a:br>
              <a:rPr lang="en-US" dirty="0" smtClean="0"/>
            </a:br>
            <a:r>
              <a:rPr lang="en-US" dirty="0" smtClean="0"/>
              <a:t>in C++</a:t>
            </a:r>
            <a:endParaRPr lang="en-US" dirty="0"/>
          </a:p>
        </p:txBody>
      </p:sp>
      <p:sp>
        <p:nvSpPr>
          <p:cNvPr id="2" name="TextBox 1"/>
          <p:cNvSpPr txBox="1"/>
          <p:nvPr/>
        </p:nvSpPr>
        <p:spPr>
          <a:xfrm>
            <a:off x="1676400" y="6096000"/>
            <a:ext cx="6618769" cy="461665"/>
          </a:xfrm>
          <a:prstGeom prst="rect">
            <a:avLst/>
          </a:prstGeom>
          <a:noFill/>
        </p:spPr>
        <p:txBody>
          <a:bodyPr wrap="none" rtlCol="0">
            <a:spAutoFit/>
          </a:bodyPr>
          <a:lstStyle/>
          <a:p>
            <a:r>
              <a:rPr lang="en-US" dirty="0" smtClean="0"/>
              <a:t>cf.  Anthony Williams, </a:t>
            </a:r>
            <a:r>
              <a:rPr lang="en-US" i="1" dirty="0" smtClean="0"/>
              <a:t>C++ Concurrency in Action</a:t>
            </a:r>
            <a:endParaRPr lang="en-US" i="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37181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Local Storage</a:t>
            </a:r>
            <a:endParaRPr lang="en-US" dirty="0"/>
          </a:p>
        </p:txBody>
      </p:sp>
      <p:sp>
        <p:nvSpPr>
          <p:cNvPr id="3" name="Content Placeholder 2"/>
          <p:cNvSpPr>
            <a:spLocks noGrp="1"/>
          </p:cNvSpPr>
          <p:nvPr>
            <p:ph idx="1"/>
          </p:nvPr>
        </p:nvSpPr>
        <p:spPr>
          <a:xfrm>
            <a:off x="1066800" y="1752600"/>
            <a:ext cx="7620000" cy="4876800"/>
          </a:xfrm>
        </p:spPr>
        <p:txBody>
          <a:bodyPr/>
          <a:lstStyle/>
          <a:p>
            <a:r>
              <a:rPr lang="en-US" dirty="0" smtClean="0"/>
              <a:t>Remember, all threads share the same heap although they each have their own stack</a:t>
            </a:r>
          </a:p>
          <a:p>
            <a:r>
              <a:rPr lang="en-US" dirty="0" smtClean="0"/>
              <a:t>Therefore any data element that is not automatic scope is by definition global to all threads</a:t>
            </a:r>
          </a:p>
          <a:p>
            <a:r>
              <a:rPr lang="en-US" dirty="0" smtClean="0"/>
              <a:t>Thread Local Storage is a mechanism that creates a unique variable for each thread</a:t>
            </a:r>
          </a:p>
        </p:txBody>
      </p:sp>
    </p:spTree>
    <p:extLst>
      <p:ext uri="{BB962C8B-B14F-4D97-AF65-F5344CB8AC3E}">
        <p14:creationId xmlns:p14="http://schemas.microsoft.com/office/powerpoint/2010/main" val="4051637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Local Storage</a:t>
            </a:r>
            <a:endParaRPr lang="en-US" dirty="0"/>
          </a:p>
        </p:txBody>
      </p:sp>
      <p:sp>
        <p:nvSpPr>
          <p:cNvPr id="3" name="Content Placeholder 2"/>
          <p:cNvSpPr>
            <a:spLocks noGrp="1"/>
          </p:cNvSpPr>
          <p:nvPr>
            <p:ph idx="1"/>
          </p:nvPr>
        </p:nvSpPr>
        <p:spPr>
          <a:xfrm>
            <a:off x="1066800" y="1752600"/>
            <a:ext cx="7620000" cy="4876800"/>
          </a:xfrm>
        </p:spPr>
        <p:txBody>
          <a:bodyPr/>
          <a:lstStyle/>
          <a:p>
            <a:r>
              <a:rPr lang="en-US" sz="2800" dirty="0" smtClean="0"/>
              <a:t>Thread Local Storage can be created at a variety of different scope levels:</a:t>
            </a:r>
          </a:p>
          <a:p>
            <a:pPr lvl="1"/>
            <a:r>
              <a:rPr lang="en-US" sz="2400" dirty="0" smtClean="0"/>
              <a:t>namespace level (outside any class or function)</a:t>
            </a:r>
          </a:p>
          <a:p>
            <a:pPr lvl="1"/>
            <a:r>
              <a:rPr lang="en-US" sz="2400" dirty="0" smtClean="0"/>
              <a:t>static class data member (static inside a class)</a:t>
            </a:r>
          </a:p>
          <a:p>
            <a:pPr lvl="1"/>
            <a:r>
              <a:rPr lang="en-US" sz="2400" dirty="0" smtClean="0"/>
              <a:t>an automatic thread local variable inside a function</a:t>
            </a:r>
          </a:p>
          <a:p>
            <a:r>
              <a:rPr lang="en-US" sz="2800" dirty="0" smtClean="0"/>
              <a:t>Create like this:</a:t>
            </a:r>
          </a:p>
          <a:p>
            <a:pPr marL="0" indent="0">
              <a:buNone/>
            </a:pPr>
            <a:r>
              <a:rPr lang="en-US" sz="2400" dirty="0">
                <a:latin typeface="Courier New"/>
                <a:cs typeface="Courier New"/>
              </a:rPr>
              <a:t>	</a:t>
            </a:r>
            <a:r>
              <a:rPr lang="en-US" sz="2400" dirty="0" smtClean="0">
                <a:latin typeface="Courier New"/>
                <a:cs typeface="Courier New"/>
              </a:rPr>
              <a:t>static </a:t>
            </a:r>
            <a:r>
              <a:rPr lang="en-US" sz="2400" dirty="0" err="1" smtClean="0">
                <a:latin typeface="Courier New"/>
                <a:cs typeface="Courier New"/>
              </a:rPr>
              <a:t>thread_local</a:t>
            </a:r>
            <a:r>
              <a:rPr lang="en-US" sz="2400" dirty="0" smtClean="0">
                <a:latin typeface="Courier New"/>
                <a:cs typeface="Courier New"/>
              </a:rPr>
              <a:t> </a:t>
            </a:r>
            <a:r>
              <a:rPr lang="en-US" sz="2400" dirty="0" err="1" smtClean="0">
                <a:latin typeface="Courier New"/>
                <a:cs typeface="Courier New"/>
              </a:rPr>
              <a:t>std</a:t>
            </a:r>
            <a:r>
              <a:rPr lang="en-US" sz="2400" dirty="0" smtClean="0">
                <a:latin typeface="Courier New"/>
                <a:cs typeface="Courier New"/>
              </a:rPr>
              <a:t>::string </a:t>
            </a:r>
            <a:r>
              <a:rPr lang="en-US" sz="2400" dirty="0" err="1" smtClean="0">
                <a:latin typeface="Courier New"/>
                <a:cs typeface="Courier New"/>
              </a:rPr>
              <a:t>str</a:t>
            </a:r>
            <a:r>
              <a:rPr lang="en-US" sz="2400" dirty="0" smtClean="0">
                <a:latin typeface="Courier New"/>
                <a:cs typeface="Courier New"/>
              </a:rPr>
              <a:t>;</a:t>
            </a:r>
          </a:p>
          <a:p>
            <a:pPr marL="0" indent="0">
              <a:buNone/>
            </a:pPr>
            <a:r>
              <a:rPr lang="en-US" sz="2400" dirty="0">
                <a:latin typeface="Courier New"/>
                <a:cs typeface="Courier New"/>
              </a:rPr>
              <a:t>	</a:t>
            </a:r>
            <a:r>
              <a:rPr lang="en-US" sz="2400" dirty="0" err="1" smtClean="0">
                <a:latin typeface="Courier New"/>
                <a:cs typeface="Courier New"/>
              </a:rPr>
              <a:t>thread_local</a:t>
            </a:r>
            <a:r>
              <a:rPr lang="en-US" sz="2400" dirty="0" smtClean="0">
                <a:latin typeface="Courier New"/>
                <a:cs typeface="Courier New"/>
              </a:rPr>
              <a:t> </a:t>
            </a:r>
            <a:r>
              <a:rPr lang="en-US" sz="2400" dirty="0" err="1" smtClean="0">
                <a:latin typeface="Courier New"/>
                <a:cs typeface="Courier New"/>
              </a:rPr>
              <a:t>std</a:t>
            </a:r>
            <a:r>
              <a:rPr lang="en-US" sz="2400" dirty="0" smtClean="0">
                <a:latin typeface="Courier New"/>
                <a:cs typeface="Courier New"/>
              </a:rPr>
              <a:t>::vector&lt;</a:t>
            </a:r>
            <a:r>
              <a:rPr lang="en-US" sz="2400" dirty="0" err="1" smtClean="0">
                <a:latin typeface="Courier New"/>
                <a:cs typeface="Courier New"/>
              </a:rPr>
              <a:t>int</a:t>
            </a:r>
            <a:r>
              <a:rPr lang="en-US" sz="2400" dirty="0" smtClean="0">
                <a:latin typeface="Courier New"/>
                <a:cs typeface="Courier New"/>
              </a:rPr>
              <a:t>&gt; v;</a:t>
            </a:r>
          </a:p>
        </p:txBody>
      </p:sp>
    </p:spTree>
    <p:extLst>
      <p:ext uri="{BB962C8B-B14F-4D97-AF65-F5344CB8AC3E}">
        <p14:creationId xmlns:p14="http://schemas.microsoft.com/office/powerpoint/2010/main" val="1553147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t>Condition Variables</a:t>
            </a:r>
          </a:p>
        </p:txBody>
      </p:sp>
      <p:sp>
        <p:nvSpPr>
          <p:cNvPr id="57347"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800" dirty="0"/>
              <a:t>A Condition variable is synchronization mechanism that allows multiple threads to </a:t>
            </a:r>
            <a:r>
              <a:rPr lang="en-US" sz="2800" i="1" dirty="0"/>
              <a:t>conditionally</a:t>
            </a:r>
            <a:r>
              <a:rPr lang="en-US" sz="2800" dirty="0"/>
              <a:t> wait, until some defined time at which they can proceed</a:t>
            </a:r>
          </a:p>
          <a:p>
            <a:pPr eaLnBrk="1" hangingPunct="1">
              <a:lnSpc>
                <a:spcPct val="90000"/>
              </a:lnSpc>
            </a:pPr>
            <a:r>
              <a:rPr lang="en-US" sz="2800" dirty="0"/>
              <a:t>Condition variables are different from </a:t>
            </a:r>
            <a:r>
              <a:rPr lang="en-US" sz="2800" dirty="0" err="1"/>
              <a:t>mutexes</a:t>
            </a:r>
            <a:r>
              <a:rPr lang="en-US" sz="2800" dirty="0"/>
              <a:t> because they don’t protect </a:t>
            </a:r>
            <a:r>
              <a:rPr lang="en-US" sz="2800" i="1" dirty="0"/>
              <a:t>code</a:t>
            </a:r>
            <a:r>
              <a:rPr lang="en-US" sz="2800" dirty="0"/>
              <a:t>, but </a:t>
            </a:r>
            <a:r>
              <a:rPr lang="en-US" sz="2800" i="1" dirty="0" smtClean="0"/>
              <a:t>procedure among threads</a:t>
            </a:r>
            <a:endParaRPr lang="en-US" sz="2800" i="1" dirty="0"/>
          </a:p>
          <a:p>
            <a:pPr eaLnBrk="1" hangingPunct="1">
              <a:lnSpc>
                <a:spcPct val="90000"/>
              </a:lnSpc>
            </a:pPr>
            <a:r>
              <a:rPr lang="en-US" sz="2800" dirty="0"/>
              <a:t>A thread will </a:t>
            </a:r>
            <a:r>
              <a:rPr lang="en-US" sz="2800" i="1" dirty="0"/>
              <a:t>wait</a:t>
            </a:r>
            <a:r>
              <a:rPr lang="en-US" sz="2800" dirty="0"/>
              <a:t> on a condition variable until the variable signals it can </a:t>
            </a:r>
            <a:r>
              <a:rPr lang="en-US" sz="2800" dirty="0" smtClean="0"/>
              <a:t>proceed</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t>Condition Variables</a:t>
            </a:r>
          </a:p>
        </p:txBody>
      </p:sp>
      <p:sp>
        <p:nvSpPr>
          <p:cNvPr id="57347" name="Rectangle 3"/>
          <p:cNvSpPr>
            <a:spLocks noGrp="1" noChangeArrowheads="1"/>
          </p:cNvSpPr>
          <p:nvPr>
            <p:ph type="body" idx="1"/>
          </p:nvPr>
        </p:nvSpPr>
        <p:spPr>
          <a:xfrm>
            <a:off x="1066800" y="1600200"/>
            <a:ext cx="7620000" cy="4953000"/>
          </a:xfrm>
        </p:spPr>
        <p:txBody>
          <a:bodyPr/>
          <a:lstStyle/>
          <a:p>
            <a:pPr eaLnBrk="1" hangingPunct="1">
              <a:lnSpc>
                <a:spcPct val="90000"/>
              </a:lnSpc>
            </a:pPr>
            <a:r>
              <a:rPr lang="en-US" sz="2800" dirty="0" smtClean="0"/>
              <a:t>Some </a:t>
            </a:r>
            <a:r>
              <a:rPr lang="en-US" sz="2800" i="1" dirty="0" smtClean="0"/>
              <a:t>other</a:t>
            </a:r>
            <a:r>
              <a:rPr lang="en-US" sz="2800" dirty="0" smtClean="0"/>
              <a:t> thread </a:t>
            </a:r>
            <a:r>
              <a:rPr lang="en-US" sz="2800" i="1" dirty="0" smtClean="0"/>
              <a:t>signals</a:t>
            </a:r>
            <a:r>
              <a:rPr lang="en-US" sz="2800" dirty="0" smtClean="0"/>
              <a:t> the condition variable, allowing other threads to </a:t>
            </a:r>
            <a:r>
              <a:rPr lang="en-US" sz="2800" i="1" dirty="0" smtClean="0"/>
              <a:t>continue</a:t>
            </a:r>
            <a:r>
              <a:rPr lang="en-US" sz="2800" dirty="0" smtClean="0"/>
              <a:t>. </a:t>
            </a:r>
          </a:p>
          <a:p>
            <a:pPr eaLnBrk="1" hangingPunct="1">
              <a:lnSpc>
                <a:spcPct val="90000"/>
              </a:lnSpc>
            </a:pPr>
            <a:r>
              <a:rPr lang="en-US" sz="2800" dirty="0" smtClean="0"/>
              <a:t>Each condition variable, as a </a:t>
            </a:r>
            <a:r>
              <a:rPr lang="en-US" sz="2800" i="1" dirty="0" smtClean="0"/>
              <a:t>shareable datum</a:t>
            </a:r>
            <a:r>
              <a:rPr lang="en-US" sz="2800" dirty="0" smtClean="0"/>
              <a:t>, is associated with a particular </a:t>
            </a:r>
            <a:r>
              <a:rPr lang="en-US" sz="2800" dirty="0" err="1" smtClean="0"/>
              <a:t>mutex</a:t>
            </a:r>
            <a:endParaRPr lang="en-US" sz="2800" dirty="0" smtClean="0"/>
          </a:p>
          <a:p>
            <a:pPr eaLnBrk="1" hangingPunct="1">
              <a:lnSpc>
                <a:spcPct val="90000"/>
              </a:lnSpc>
            </a:pPr>
            <a:r>
              <a:rPr lang="en-US" sz="2800" dirty="0" smtClean="0"/>
              <a:t>Condition Variables are supported on Unix platforms in C++11 via </a:t>
            </a:r>
            <a:r>
              <a:rPr lang="en-US" sz="2800" dirty="0" err="1" smtClean="0"/>
              <a:t>std</a:t>
            </a:r>
            <a:r>
              <a:rPr lang="en-US" sz="2800" dirty="0" smtClean="0"/>
              <a:t>::</a:t>
            </a:r>
            <a:r>
              <a:rPr lang="en-US" sz="2800" dirty="0" err="1" smtClean="0"/>
              <a:t>condition_variable</a:t>
            </a:r>
            <a:endParaRPr lang="en-US" sz="2800" dirty="0"/>
          </a:p>
        </p:txBody>
      </p:sp>
    </p:spTree>
    <p:extLst>
      <p:ext uri="{BB962C8B-B14F-4D97-AF65-F5344CB8AC3E}">
        <p14:creationId xmlns:p14="http://schemas.microsoft.com/office/powerpoint/2010/main" val="856910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t>How Condition Variables Work</a:t>
            </a:r>
          </a:p>
        </p:txBody>
      </p:sp>
      <p:sp>
        <p:nvSpPr>
          <p:cNvPr id="58371" name="Rectangle 3"/>
          <p:cNvSpPr>
            <a:spLocks noGrp="1" noChangeArrowheads="1"/>
          </p:cNvSpPr>
          <p:nvPr>
            <p:ph type="body" idx="1"/>
          </p:nvPr>
        </p:nvSpPr>
        <p:spPr>
          <a:xfrm>
            <a:off x="1066800" y="1752600"/>
            <a:ext cx="7620000" cy="4800600"/>
          </a:xfrm>
        </p:spPr>
        <p:txBody>
          <a:bodyPr/>
          <a:lstStyle/>
          <a:p>
            <a:pPr marL="609600" indent="-609600" eaLnBrk="1" hangingPunct="1">
              <a:buFontTx/>
              <a:buAutoNum type="arabicPeriod"/>
            </a:pPr>
            <a:r>
              <a:rPr lang="en-US" sz="2000"/>
              <a:t>A thread </a:t>
            </a:r>
            <a:r>
              <a:rPr lang="en-US" sz="2000" i="1"/>
              <a:t>locks</a:t>
            </a:r>
            <a:r>
              <a:rPr lang="en-US" sz="2000"/>
              <a:t> a mutex associated with a condition variable</a:t>
            </a:r>
          </a:p>
          <a:p>
            <a:pPr marL="609600" indent="-609600" eaLnBrk="1" hangingPunct="1">
              <a:buFontTx/>
              <a:buAutoNum type="arabicPeriod"/>
            </a:pPr>
            <a:r>
              <a:rPr lang="en-US" sz="2000"/>
              <a:t>The thread tests the condition to see if it can proceed</a:t>
            </a:r>
          </a:p>
          <a:p>
            <a:pPr marL="609600" indent="-609600" eaLnBrk="1" hangingPunct="1">
              <a:buFontTx/>
              <a:buAutoNum type="arabicPeriod"/>
            </a:pPr>
            <a:r>
              <a:rPr lang="en-US" sz="2000"/>
              <a:t>If it can (the condition variable is true):</a:t>
            </a:r>
          </a:p>
          <a:p>
            <a:pPr marL="990600" lvl="1" indent="-533400" eaLnBrk="1" hangingPunct="1">
              <a:buFontTx/>
              <a:buAutoNum type="arabicPeriod"/>
            </a:pPr>
            <a:r>
              <a:rPr lang="en-US" sz="2000"/>
              <a:t>your thread does its work</a:t>
            </a:r>
          </a:p>
          <a:p>
            <a:pPr marL="990600" lvl="1" indent="-533400" eaLnBrk="1" hangingPunct="1">
              <a:buFontTx/>
              <a:buAutoNum type="arabicPeriod"/>
            </a:pPr>
            <a:r>
              <a:rPr lang="en-US" sz="2000"/>
              <a:t>your thread unlocks the mutex</a:t>
            </a:r>
          </a:p>
          <a:p>
            <a:pPr marL="609600" indent="-609600" eaLnBrk="1" hangingPunct="1">
              <a:buFontTx/>
              <a:buAutoNum type="arabicPeriod"/>
            </a:pPr>
            <a:r>
              <a:rPr lang="en-US" sz="2000"/>
              <a:t>If it cannot (the condition variable is false)</a:t>
            </a:r>
          </a:p>
          <a:p>
            <a:pPr marL="990600" lvl="1" indent="-533400" eaLnBrk="1" hangingPunct="1">
              <a:buFontTx/>
              <a:buAutoNum type="arabicPeriod"/>
            </a:pPr>
            <a:r>
              <a:rPr lang="en-US" sz="2000"/>
              <a:t>the thread sleeps by calling cond_wait(&amp;c,&amp;m), and the mutex is automatically released for you</a:t>
            </a:r>
          </a:p>
          <a:p>
            <a:pPr marL="990600" lvl="1" indent="-533400" eaLnBrk="1" hangingPunct="1">
              <a:buFontTx/>
              <a:buAutoNum type="arabicPeriod"/>
            </a:pPr>
            <a:r>
              <a:rPr lang="en-US" sz="2000"/>
              <a:t>some other thread calls cond_signal(&amp;c) to indicate the condition is true</a:t>
            </a:r>
          </a:p>
          <a:p>
            <a:pPr marL="990600" lvl="1" indent="-533400" eaLnBrk="1" hangingPunct="1">
              <a:buFontTx/>
              <a:buAutoNum type="arabicPeriod"/>
            </a:pPr>
            <a:r>
              <a:rPr lang="en-US" sz="2000"/>
              <a:t>your thread wakes up from waiting with the mutex </a:t>
            </a:r>
            <a:r>
              <a:rPr lang="en-US" sz="2000" i="1"/>
              <a:t>automatically</a:t>
            </a:r>
            <a:r>
              <a:rPr lang="en-US" sz="2000"/>
              <a:t> locked, and it does its work</a:t>
            </a:r>
          </a:p>
          <a:p>
            <a:pPr marL="990600" lvl="1" indent="-533400" eaLnBrk="1" hangingPunct="1">
              <a:buFontTx/>
              <a:buAutoNum type="arabicPeriod"/>
            </a:pPr>
            <a:r>
              <a:rPr lang="en-US" sz="2000"/>
              <a:t>your thread releases the mutex when it’s done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t>Race Conditions</a:t>
            </a:r>
          </a:p>
        </p:txBody>
      </p:sp>
      <p:sp>
        <p:nvSpPr>
          <p:cNvPr id="64515" name="Rectangle 3"/>
          <p:cNvSpPr>
            <a:spLocks noGrp="1" noChangeArrowheads="1"/>
          </p:cNvSpPr>
          <p:nvPr>
            <p:ph type="body" idx="1"/>
          </p:nvPr>
        </p:nvSpPr>
        <p:spPr>
          <a:xfrm>
            <a:off x="1066800" y="1752600"/>
            <a:ext cx="7620000" cy="1447800"/>
          </a:xfrm>
        </p:spPr>
        <p:txBody>
          <a:bodyPr/>
          <a:lstStyle/>
          <a:p>
            <a:pPr eaLnBrk="1" hangingPunct="1"/>
            <a:r>
              <a:rPr lang="en-US" sz="2800"/>
              <a:t>Race conditions arise when variable assignment is undetermined, due to potential context swapping or parallelization:</a:t>
            </a:r>
          </a:p>
        </p:txBody>
      </p:sp>
      <p:sp>
        <p:nvSpPr>
          <p:cNvPr id="64516" name="Text Box 4"/>
          <p:cNvSpPr txBox="1">
            <a:spLocks noChangeArrowheads="1"/>
          </p:cNvSpPr>
          <p:nvPr/>
        </p:nvSpPr>
        <p:spPr bwMode="auto">
          <a:xfrm>
            <a:off x="1143000" y="3276600"/>
            <a:ext cx="3581400" cy="2682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t> </a:t>
            </a:r>
          </a:p>
          <a:p>
            <a:pPr>
              <a:spcBef>
                <a:spcPct val="50000"/>
              </a:spcBef>
            </a:pPr>
            <a:r>
              <a:rPr lang="en-US" sz="2000"/>
              <a:t>T</a:t>
            </a:r>
            <a:r>
              <a:rPr lang="en-US" sz="2000" baseline="-25000"/>
              <a:t>1</a:t>
            </a:r>
            <a:r>
              <a:rPr lang="en-US" sz="2000"/>
              <a:t>:	int x = 10;</a:t>
            </a:r>
          </a:p>
          <a:p>
            <a:pPr>
              <a:spcBef>
                <a:spcPct val="50000"/>
              </a:spcBef>
            </a:pPr>
            <a:r>
              <a:rPr lang="en-US" sz="2000"/>
              <a:t>T</a:t>
            </a:r>
            <a:r>
              <a:rPr lang="en-US" sz="2000" baseline="-25000"/>
              <a:t>2</a:t>
            </a:r>
            <a:r>
              <a:rPr lang="en-US" sz="2000"/>
              <a:t>:	/* context switch to  </a:t>
            </a:r>
            <a:r>
              <a:rPr lang="en-US" sz="2000" b="1">
                <a:ea typeface="Times New Roman" charset="0"/>
                <a:cs typeface="Times New Roman" charset="0"/>
                <a:sym typeface="Symbol" charset="2"/>
              </a:rPr>
              <a:t></a:t>
            </a:r>
            <a:r>
              <a:rPr lang="en-US" sz="2000"/>
              <a:t>*/</a:t>
            </a:r>
          </a:p>
          <a:p>
            <a:pPr>
              <a:spcBef>
                <a:spcPct val="50000"/>
              </a:spcBef>
            </a:pPr>
            <a:r>
              <a:rPr lang="en-US" sz="2000"/>
              <a:t>T</a:t>
            </a:r>
            <a:r>
              <a:rPr lang="en-US" sz="2000" baseline="-25000"/>
              <a:t>3</a:t>
            </a:r>
            <a:r>
              <a:rPr lang="en-US" sz="2000"/>
              <a:t>:</a:t>
            </a:r>
          </a:p>
          <a:p>
            <a:pPr>
              <a:spcBef>
                <a:spcPct val="50000"/>
              </a:spcBef>
            </a:pPr>
            <a:r>
              <a:rPr lang="en-US" sz="2000"/>
              <a:t>T</a:t>
            </a:r>
            <a:r>
              <a:rPr lang="en-US" sz="2000" baseline="-25000"/>
              <a:t>4</a:t>
            </a:r>
            <a:r>
              <a:rPr lang="en-US" sz="2000"/>
              <a:t>:</a:t>
            </a:r>
          </a:p>
          <a:p>
            <a:pPr>
              <a:spcBef>
                <a:spcPct val="50000"/>
              </a:spcBef>
            </a:pPr>
            <a:r>
              <a:rPr lang="en-US" sz="2000"/>
              <a:t>T</a:t>
            </a:r>
            <a:r>
              <a:rPr lang="en-US" sz="2000" baseline="-25000"/>
              <a:t>5</a:t>
            </a:r>
            <a:r>
              <a:rPr lang="en-US" sz="2000"/>
              <a:t>:	printf(“%d”,x);</a:t>
            </a:r>
          </a:p>
        </p:txBody>
      </p:sp>
      <p:sp>
        <p:nvSpPr>
          <p:cNvPr id="64517" name="Text Box 5"/>
          <p:cNvSpPr txBox="1">
            <a:spLocks noChangeArrowheads="1"/>
          </p:cNvSpPr>
          <p:nvPr/>
        </p:nvSpPr>
        <p:spPr bwMode="auto">
          <a:xfrm>
            <a:off x="5105400" y="3276600"/>
            <a:ext cx="3505200" cy="22256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rgbClr val="1F1FCD"/>
                </a:solidFill>
              </a:rPr>
              <a:t>Thread </a:t>
            </a:r>
            <a:r>
              <a:rPr lang="en-US" sz="2000" b="1">
                <a:solidFill>
                  <a:srgbClr val="1F1FCD"/>
                </a:solidFill>
                <a:ea typeface="Times New Roman" charset="0"/>
                <a:cs typeface="Times New Roman" charset="0"/>
                <a:sym typeface="Symbol" charset="2"/>
              </a:rPr>
              <a:t></a:t>
            </a:r>
            <a:r>
              <a:rPr lang="en-US" sz="2000" b="1">
                <a:solidFill>
                  <a:srgbClr val="1F1FCD"/>
                </a:solidFill>
                <a:ea typeface="Times New Roman" charset="0"/>
                <a:cs typeface="Times New Roman" charset="0"/>
                <a:sym typeface="WP Greek Courier" pitchFamily="49" charset="2"/>
              </a:rPr>
              <a:t> </a:t>
            </a:r>
            <a:r>
              <a:rPr lang="en-US" sz="2000">
                <a:solidFill>
                  <a:srgbClr val="1F1FCD"/>
                </a:solidFill>
              </a:rPr>
              <a:t> </a:t>
            </a:r>
          </a:p>
          <a:p>
            <a:pPr>
              <a:spcBef>
                <a:spcPct val="50000"/>
              </a:spcBef>
            </a:pPr>
            <a:r>
              <a:rPr lang="en-US" sz="2000"/>
              <a:t> </a:t>
            </a:r>
          </a:p>
          <a:p>
            <a:pPr>
              <a:spcBef>
                <a:spcPct val="50000"/>
              </a:spcBef>
            </a:pPr>
            <a:r>
              <a:rPr lang="en-US" sz="2000"/>
              <a:t> </a:t>
            </a:r>
          </a:p>
          <a:p>
            <a:pPr>
              <a:spcBef>
                <a:spcPct val="50000"/>
              </a:spcBef>
            </a:pPr>
            <a:r>
              <a:rPr lang="en-US" sz="2000"/>
              <a:t>x = 7;</a:t>
            </a:r>
          </a:p>
          <a:p>
            <a:pPr>
              <a:spcBef>
                <a:spcPct val="50000"/>
              </a:spcBef>
            </a:pPr>
            <a:r>
              <a:rPr lang="en-US" sz="2000"/>
              <a:t>/* context switch to </a:t>
            </a:r>
            <a:r>
              <a:rPr lang="en-US" sz="2000" b="1">
                <a:ea typeface="Times New Roman" charset="0"/>
                <a:cs typeface="Times New Roman" charset="0"/>
                <a:sym typeface="Symbol" charset="2"/>
              </a:rPr>
              <a:t></a:t>
            </a:r>
            <a:r>
              <a:rPr lang="en-US" sz="2000" b="1">
                <a:ea typeface="Times New Roman" charset="0"/>
                <a:cs typeface="Times New Roman" charset="0"/>
                <a:sym typeface="WP Greek Courier" pitchFamily="49" charset="2"/>
              </a:rPr>
              <a:t> </a:t>
            </a:r>
            <a:r>
              <a:rPr lang="en-US" sz="2000"/>
              <a:t> */</a:t>
            </a:r>
          </a:p>
        </p:txBody>
      </p:sp>
    </p:spTree>
    <p:extLst>
      <p:ext uri="{BB962C8B-B14F-4D97-AF65-F5344CB8AC3E}">
        <p14:creationId xmlns:p14="http://schemas.microsoft.com/office/powerpoint/2010/main" val="308140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a:t>Condition </a:t>
            </a:r>
            <a:r>
              <a:rPr lang="en-US" dirty="0" smtClean="0"/>
              <a:t>Variables in C++11</a:t>
            </a:r>
            <a:endParaRPr lang="en-US" dirty="0"/>
          </a:p>
        </p:txBody>
      </p:sp>
      <p:sp>
        <p:nvSpPr>
          <p:cNvPr id="57347" name="Rectangle 3"/>
          <p:cNvSpPr>
            <a:spLocks noGrp="1" noChangeArrowheads="1"/>
          </p:cNvSpPr>
          <p:nvPr>
            <p:ph type="body" idx="1"/>
          </p:nvPr>
        </p:nvSpPr>
        <p:spPr>
          <a:xfrm>
            <a:off x="1066800" y="1600200"/>
            <a:ext cx="8077200" cy="4953000"/>
          </a:xfrm>
        </p:spPr>
        <p:txBody>
          <a:bodyPr/>
          <a:lstStyle/>
          <a:p>
            <a:pPr marL="0" indent="0" eaLnBrk="1" hangingPunct="1">
              <a:lnSpc>
                <a:spcPct val="90000"/>
              </a:lnSpc>
              <a:buNone/>
            </a:pPr>
            <a:r>
              <a:rPr lang="en-US" sz="1000" b="1" dirty="0" smtClean="0">
                <a:latin typeface="Courier New"/>
                <a:cs typeface="Courier New"/>
              </a:rPr>
              <a:t>using namespace </a:t>
            </a:r>
            <a:r>
              <a:rPr lang="en-US" sz="1000" b="1" dirty="0" err="1" smtClean="0">
                <a:latin typeface="Courier New"/>
                <a:cs typeface="Courier New"/>
              </a:rPr>
              <a:t>std</a:t>
            </a:r>
            <a:r>
              <a:rPr lang="en-US" sz="1000" b="1" dirty="0" smtClean="0">
                <a:latin typeface="Courier New"/>
                <a:cs typeface="Courier New"/>
              </a:rPr>
              <a:t>;</a:t>
            </a:r>
          </a:p>
          <a:p>
            <a:pPr marL="0" indent="0" eaLnBrk="1" hangingPunct="1">
              <a:lnSpc>
                <a:spcPct val="90000"/>
              </a:lnSpc>
              <a:buNone/>
            </a:pPr>
            <a:r>
              <a:rPr lang="en-US" sz="1000" b="1" dirty="0" err="1" smtClean="0">
                <a:latin typeface="Courier New"/>
                <a:cs typeface="Courier New"/>
              </a:rPr>
              <a:t>mutex</a:t>
            </a:r>
            <a:r>
              <a:rPr lang="en-US" sz="1000" b="1" dirty="0" smtClean="0">
                <a:latin typeface="Courier New"/>
                <a:cs typeface="Courier New"/>
              </a:rPr>
              <a:t> </a:t>
            </a:r>
            <a:r>
              <a:rPr lang="en-US" sz="1000" b="1" dirty="0" err="1" smtClean="0">
                <a:latin typeface="Courier New"/>
                <a:cs typeface="Courier New"/>
              </a:rPr>
              <a:t>my_mutex</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queue&lt;</a:t>
            </a:r>
            <a:r>
              <a:rPr lang="en-US" sz="1000" b="1" dirty="0" err="1" smtClean="0">
                <a:latin typeface="Courier New"/>
                <a:cs typeface="Courier New"/>
              </a:rPr>
              <a:t>data_chunk</a:t>
            </a:r>
            <a:r>
              <a:rPr lang="en-US" sz="1000" b="1" dirty="0" smtClean="0">
                <a:latin typeface="Courier New"/>
                <a:cs typeface="Courier New"/>
              </a:rPr>
              <a:t>&gt; </a:t>
            </a:r>
            <a:r>
              <a:rPr lang="en-US" sz="1000" b="1" dirty="0" err="1" smtClean="0">
                <a:latin typeface="Courier New"/>
                <a:cs typeface="Courier New"/>
              </a:rPr>
              <a:t>my_queue</a:t>
            </a:r>
            <a:r>
              <a:rPr lang="en-US" sz="1000" b="1" dirty="0" smtClean="0">
                <a:latin typeface="Courier New"/>
                <a:cs typeface="Courier New"/>
              </a:rPr>
              <a:t>;</a:t>
            </a:r>
          </a:p>
          <a:p>
            <a:pPr marL="0" indent="0" eaLnBrk="1" hangingPunct="1">
              <a:lnSpc>
                <a:spcPct val="90000"/>
              </a:lnSpc>
              <a:buNone/>
            </a:pPr>
            <a:r>
              <a:rPr lang="en-US" sz="1000" b="1" dirty="0" err="1" smtClean="0">
                <a:latin typeface="Courier New"/>
                <a:cs typeface="Courier New"/>
              </a:rPr>
              <a:t>condition_variable</a:t>
            </a:r>
            <a:r>
              <a:rPr lang="en-US" sz="1000" b="1" dirty="0" smtClean="0">
                <a:latin typeface="Courier New"/>
                <a:cs typeface="Courier New"/>
              </a:rPr>
              <a:t> </a:t>
            </a:r>
            <a:r>
              <a:rPr lang="en-US" sz="1000" b="1" dirty="0" err="1" smtClean="0">
                <a:latin typeface="Courier New"/>
                <a:cs typeface="Courier New"/>
              </a:rPr>
              <a:t>condition_variable</a:t>
            </a:r>
            <a:r>
              <a:rPr lang="en-US" sz="1000" b="1" dirty="0" smtClean="0">
                <a:latin typeface="Courier New"/>
                <a:cs typeface="Courier New"/>
              </a:rPr>
              <a:t>;</a:t>
            </a:r>
          </a:p>
          <a:p>
            <a:pPr marL="0" indent="0" eaLnBrk="1" hangingPunct="1">
              <a:lnSpc>
                <a:spcPct val="90000"/>
              </a:lnSpc>
              <a:buNone/>
            </a:pPr>
            <a:endParaRPr lang="en-US" sz="1000" b="1" dirty="0" smtClean="0">
              <a:latin typeface="Courier New"/>
              <a:cs typeface="Courier New"/>
            </a:endParaRPr>
          </a:p>
          <a:p>
            <a:pPr marL="0" indent="0" eaLnBrk="1" hangingPunct="1">
              <a:lnSpc>
                <a:spcPct val="90000"/>
              </a:lnSpc>
              <a:buNone/>
            </a:pPr>
            <a:r>
              <a:rPr lang="en-US" sz="1000" b="1" dirty="0" smtClean="0">
                <a:latin typeface="Courier New"/>
                <a:cs typeface="Courier New"/>
              </a:rPr>
              <a:t>void </a:t>
            </a:r>
            <a:r>
              <a:rPr lang="en-US" sz="1000" b="1" dirty="0" err="1" smtClean="0">
                <a:latin typeface="Courier New"/>
                <a:cs typeface="Courier New"/>
              </a:rPr>
              <a:t>data_preparation_thread</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while(</a:t>
            </a:r>
            <a:r>
              <a:rPr lang="en-US" sz="1000" b="1" dirty="0" err="1" smtClean="0">
                <a:latin typeface="Courier New"/>
                <a:cs typeface="Courier New"/>
              </a:rPr>
              <a:t>more_data_to_prepare</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data_chunk</a:t>
            </a:r>
            <a:r>
              <a:rPr lang="en-US" sz="1000" b="1" dirty="0" smtClean="0">
                <a:latin typeface="Courier New"/>
                <a:cs typeface="Courier New"/>
              </a:rPr>
              <a:t> </a:t>
            </a:r>
            <a:r>
              <a:rPr lang="en-US" sz="1000" b="1" dirty="0" err="1" smtClean="0">
                <a:latin typeface="Courier New"/>
                <a:cs typeface="Courier New"/>
              </a:rPr>
              <a:t>const</a:t>
            </a:r>
            <a:r>
              <a:rPr lang="en-US" sz="1000" b="1" dirty="0" smtClean="0">
                <a:latin typeface="Courier New"/>
                <a:cs typeface="Courier New"/>
              </a:rPr>
              <a:t> data=</a:t>
            </a:r>
            <a:r>
              <a:rPr lang="en-US" sz="1000" b="1" dirty="0" err="1" smtClean="0">
                <a:latin typeface="Courier New"/>
                <a:cs typeface="Courier New"/>
              </a:rPr>
              <a:t>prepare_data</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lock_guard</a:t>
            </a:r>
            <a:r>
              <a:rPr lang="en-US" sz="1000" b="1" dirty="0" smtClean="0">
                <a:latin typeface="Courier New"/>
                <a:cs typeface="Courier New"/>
              </a:rPr>
              <a:t>&lt;</a:t>
            </a:r>
            <a:r>
              <a:rPr lang="en-US" sz="1000" b="1" dirty="0" err="1" smtClean="0">
                <a:latin typeface="Courier New"/>
                <a:cs typeface="Courier New"/>
              </a:rPr>
              <a:t>mutex</a:t>
            </a:r>
            <a:r>
              <a:rPr lang="en-US" sz="1000" b="1" dirty="0" smtClean="0">
                <a:latin typeface="Courier New"/>
                <a:cs typeface="Courier New"/>
              </a:rPr>
              <a:t>&gt; lock(</a:t>
            </a:r>
            <a:r>
              <a:rPr lang="en-US" sz="1000" b="1" dirty="0" err="1" smtClean="0">
                <a:latin typeface="Courier New"/>
                <a:cs typeface="Courier New"/>
              </a:rPr>
              <a:t>my_mutex</a:t>
            </a:r>
            <a:r>
              <a:rPr lang="en-US" sz="1000" b="1" dirty="0" smtClean="0">
                <a:latin typeface="Courier New"/>
                <a:cs typeface="Courier New"/>
              </a:rPr>
              <a:t>);  //LOCK THE MUTEX</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my_queue.push</a:t>
            </a:r>
            <a:r>
              <a:rPr lang="en-US" sz="1000" b="1" dirty="0" smtClean="0">
                <a:latin typeface="Courier New"/>
                <a:cs typeface="Courier New"/>
              </a:rPr>
              <a:t>(data);</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condition_variable.notify_one</a:t>
            </a:r>
            <a:r>
              <a:rPr lang="en-US" sz="1000" b="1" dirty="0" smtClean="0">
                <a:latin typeface="Courier New"/>
                <a:cs typeface="Courier New"/>
              </a:rPr>
              <a:t>();   //NOTIFY CONDITION VARIABLE THAT WE ARE DONE</a:t>
            </a:r>
          </a:p>
          <a:p>
            <a:pPr marL="0" indent="0" eaLnBrk="1" hangingPunct="1">
              <a:lnSpc>
                <a:spcPct val="90000"/>
              </a:lnSpc>
              <a:buNone/>
            </a:pPr>
            <a:r>
              <a:rPr lang="en-US" sz="1000" b="1" dirty="0" smtClean="0">
                <a:latin typeface="Courier New"/>
                <a:cs typeface="Courier New"/>
              </a:rPr>
              <a:t>    }  //</a:t>
            </a:r>
            <a:r>
              <a:rPr lang="en-US" sz="1000" b="1" dirty="0" err="1" smtClean="0">
                <a:latin typeface="Courier New"/>
                <a:cs typeface="Courier New"/>
              </a:rPr>
              <a:t>lock_guard</a:t>
            </a:r>
            <a:r>
              <a:rPr lang="en-US" sz="1000" b="1" dirty="0" smtClean="0">
                <a:latin typeface="Courier New"/>
                <a:cs typeface="Courier New"/>
              </a:rPr>
              <a:t> unlocks </a:t>
            </a:r>
            <a:r>
              <a:rPr lang="en-US" sz="1000" b="1" dirty="0" err="1" smtClean="0">
                <a:latin typeface="Courier New"/>
                <a:cs typeface="Courier New"/>
              </a:rPr>
              <a:t>mutex</a:t>
            </a:r>
            <a:r>
              <a:rPr lang="en-US" sz="1000" b="1" dirty="0" smtClean="0">
                <a:latin typeface="Courier New"/>
                <a:cs typeface="Courier New"/>
              </a:rPr>
              <a:t> in destructor as it automatically falls out of scope</a:t>
            </a:r>
          </a:p>
          <a:p>
            <a:pPr marL="0" indent="0" eaLnBrk="1" hangingPunct="1">
              <a:lnSpc>
                <a:spcPct val="90000"/>
              </a:lnSpc>
              <a:buNone/>
            </a:pP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void </a:t>
            </a:r>
            <a:r>
              <a:rPr lang="en-US" sz="1000" b="1" dirty="0" err="1" smtClean="0">
                <a:latin typeface="Courier New"/>
                <a:cs typeface="Courier New"/>
              </a:rPr>
              <a:t>data_processing_thread</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while(true)</a:t>
            </a:r>
          </a:p>
          <a:p>
            <a:pPr marL="0" indent="0" eaLnBrk="1" hangingPunct="1">
              <a:lnSpc>
                <a:spcPct val="90000"/>
              </a:lnSpc>
              <a:buNone/>
            </a:pPr>
            <a:r>
              <a:rPr lang="en-US" sz="1000" b="1" dirty="0" smtClean="0">
                <a:latin typeface="Courier New"/>
                <a:cs typeface="Courier New"/>
              </a:rPr>
              <a:t>    {</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unique_lock</a:t>
            </a:r>
            <a:r>
              <a:rPr lang="en-US" sz="1000" b="1" dirty="0" smtClean="0">
                <a:latin typeface="Courier New"/>
                <a:cs typeface="Courier New"/>
              </a:rPr>
              <a:t>&lt;</a:t>
            </a:r>
            <a:r>
              <a:rPr lang="en-US" sz="1000" b="1" dirty="0" err="1" smtClean="0">
                <a:latin typeface="Courier New"/>
                <a:cs typeface="Courier New"/>
              </a:rPr>
              <a:t>mutex</a:t>
            </a:r>
            <a:r>
              <a:rPr lang="en-US" sz="1000" b="1" dirty="0" smtClean="0">
                <a:latin typeface="Courier New"/>
                <a:cs typeface="Courier New"/>
              </a:rPr>
              <a:t>&gt; lock(</a:t>
            </a:r>
            <a:r>
              <a:rPr lang="en-US" sz="1000" b="1" dirty="0" err="1" smtClean="0">
                <a:latin typeface="Courier New"/>
                <a:cs typeface="Courier New"/>
              </a:rPr>
              <a:t>my_mutex</a:t>
            </a:r>
            <a:r>
              <a:rPr lang="en-US" sz="1000" b="1" dirty="0" smtClean="0">
                <a:latin typeface="Courier New"/>
                <a:cs typeface="Courier New"/>
              </a:rPr>
              <a:t>);  </a:t>
            </a:r>
            <a:r>
              <a:rPr lang="en-US" sz="1000" b="1" dirty="0" err="1" smtClean="0">
                <a:latin typeface="Courier New"/>
                <a:cs typeface="Courier New"/>
              </a:rPr>
              <a:t>unique_lock</a:t>
            </a:r>
            <a:r>
              <a:rPr lang="en-US" sz="1000" b="1" dirty="0" smtClean="0">
                <a:latin typeface="Courier New"/>
                <a:cs typeface="Courier New"/>
              </a:rPr>
              <a:t> allows CV to unlock </a:t>
            </a:r>
            <a:r>
              <a:rPr lang="en-US" sz="1000" b="1" dirty="0" err="1" smtClean="0">
                <a:latin typeface="Courier New"/>
                <a:cs typeface="Courier New"/>
              </a:rPr>
              <a:t>mutex</a:t>
            </a:r>
            <a:r>
              <a:rPr lang="en-US" sz="1000" b="1" dirty="0" smtClean="0">
                <a:latin typeface="Courier New"/>
                <a:cs typeface="Courier New"/>
              </a:rPr>
              <a:t> while waiting</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condition_variable.wait</a:t>
            </a:r>
            <a:r>
              <a:rPr lang="en-US" sz="1000" b="1" dirty="0" smtClean="0">
                <a:latin typeface="Courier New"/>
                <a:cs typeface="Courier New"/>
              </a:rPr>
              <a:t>(lock,[]{return !</a:t>
            </a:r>
            <a:r>
              <a:rPr lang="en-US" sz="1000" b="1" dirty="0" err="1" smtClean="0">
                <a:latin typeface="Courier New"/>
                <a:cs typeface="Courier New"/>
              </a:rPr>
              <a:t>my_queue.empty</a:t>
            </a:r>
            <a:r>
              <a:rPr lang="en-US" sz="1000" b="1" dirty="0" smtClean="0">
                <a:latin typeface="Courier New"/>
                <a:cs typeface="Courier New"/>
              </a:rPr>
              <a:t>();});  //WAIT FOR CONDITION</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data_chunk</a:t>
            </a:r>
            <a:r>
              <a:rPr lang="en-US" sz="1000" b="1" dirty="0" smtClean="0">
                <a:latin typeface="Courier New"/>
                <a:cs typeface="Courier New"/>
              </a:rPr>
              <a:t> data=</a:t>
            </a:r>
            <a:r>
              <a:rPr lang="en-US" sz="1000" b="1" dirty="0" err="1" smtClean="0">
                <a:latin typeface="Courier New"/>
                <a:cs typeface="Courier New"/>
              </a:rPr>
              <a:t>my_queue.front</a:t>
            </a:r>
            <a:r>
              <a:rPr lang="en-US" sz="1000" b="1" dirty="0" smtClean="0">
                <a:latin typeface="Courier New"/>
                <a:cs typeface="Courier New"/>
              </a:rPr>
              <a:t>();  //</a:t>
            </a:r>
            <a:r>
              <a:rPr lang="en-US" sz="1000" b="1" dirty="0" err="1" smtClean="0">
                <a:latin typeface="Courier New"/>
                <a:cs typeface="Courier New"/>
              </a:rPr>
              <a:t>my_mutex</a:t>
            </a:r>
            <a:r>
              <a:rPr lang="en-US" sz="1000" b="1" dirty="0" smtClean="0">
                <a:latin typeface="Courier New"/>
                <a:cs typeface="Courier New"/>
              </a:rPr>
              <a:t> is locked via the </a:t>
            </a:r>
            <a:r>
              <a:rPr lang="en-US" sz="1000" b="1" dirty="0" err="1" smtClean="0">
                <a:latin typeface="Courier New"/>
                <a:cs typeface="Courier New"/>
              </a:rPr>
              <a:t>unique_lock</a:t>
            </a:r>
            <a:endParaRPr lang="en-US" sz="1000" b="1" dirty="0" smtClean="0">
              <a:latin typeface="Courier New"/>
              <a:cs typeface="Courier New"/>
            </a:endParaRP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my_queue.pop</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a:t>
            </a:r>
            <a:r>
              <a:rPr lang="en-US" sz="1000" b="1" dirty="0" err="1" smtClean="0">
                <a:latin typeface="Courier New"/>
                <a:cs typeface="Courier New"/>
              </a:rPr>
              <a:t>lock.unlock</a:t>
            </a:r>
            <a:r>
              <a:rPr lang="en-US" sz="1000" b="1" dirty="0" smtClean="0">
                <a:latin typeface="Courier New"/>
                <a:cs typeface="Courier New"/>
              </a:rPr>
              <a:t>();</a:t>
            </a:r>
          </a:p>
          <a:p>
            <a:pPr marL="0" indent="0" eaLnBrk="1" hangingPunct="1">
              <a:lnSpc>
                <a:spcPct val="90000"/>
              </a:lnSpc>
              <a:buNone/>
            </a:pPr>
            <a:r>
              <a:rPr lang="en-US" sz="1000" b="1" dirty="0" smtClean="0">
                <a:latin typeface="Courier New"/>
                <a:cs typeface="Courier New"/>
              </a:rPr>
              <a:t>        process(data);</a:t>
            </a:r>
          </a:p>
          <a:p>
            <a:pPr marL="0" indent="0" eaLnBrk="1" hangingPunct="1">
              <a:lnSpc>
                <a:spcPct val="90000"/>
              </a:lnSpc>
              <a:buNone/>
            </a:pPr>
            <a:r>
              <a:rPr lang="en-US" sz="1000" b="1" dirty="0" smtClean="0">
                <a:latin typeface="Courier New"/>
                <a:cs typeface="Courier New"/>
              </a:rPr>
              <a:t>        if(</a:t>
            </a:r>
            <a:r>
              <a:rPr lang="en-US" sz="1000" b="1" dirty="0" err="1" smtClean="0">
                <a:latin typeface="Courier New"/>
                <a:cs typeface="Courier New"/>
              </a:rPr>
              <a:t>is_last_chunk</a:t>
            </a:r>
            <a:r>
              <a:rPr lang="en-US" sz="1000" b="1" dirty="0" smtClean="0">
                <a:latin typeface="Courier New"/>
                <a:cs typeface="Courier New"/>
              </a:rPr>
              <a:t>(data))</a:t>
            </a:r>
          </a:p>
          <a:p>
            <a:pPr marL="0" indent="0" eaLnBrk="1" hangingPunct="1">
              <a:lnSpc>
                <a:spcPct val="90000"/>
              </a:lnSpc>
              <a:buNone/>
            </a:pPr>
            <a:r>
              <a:rPr lang="en-US" sz="1000" b="1" dirty="0" smtClean="0">
                <a:latin typeface="Courier New"/>
                <a:cs typeface="Courier New"/>
              </a:rPr>
              <a:t>            break;</a:t>
            </a:r>
          </a:p>
          <a:p>
            <a:pPr marL="0" indent="0" eaLnBrk="1" hangingPunct="1">
              <a:lnSpc>
                <a:spcPct val="90000"/>
              </a:lnSpc>
              <a:buNone/>
            </a:pPr>
            <a:r>
              <a:rPr lang="en-US" sz="1000" b="1" dirty="0" smtClean="0">
                <a:latin typeface="Courier New"/>
                <a:cs typeface="Courier New"/>
              </a:rPr>
              <a:t>    }</a:t>
            </a:r>
          </a:p>
          <a:p>
            <a:pPr marL="0" indent="0" eaLnBrk="1" hangingPunct="1">
              <a:lnSpc>
                <a:spcPct val="90000"/>
              </a:lnSpc>
              <a:buNone/>
            </a:pPr>
            <a:r>
              <a:rPr lang="en-US" sz="1000" b="1" dirty="0" smtClean="0">
                <a:latin typeface="Courier New"/>
                <a:cs typeface="Courier New"/>
              </a:rPr>
              <a:t>}</a:t>
            </a:r>
            <a:endParaRPr lang="en-US" sz="1000" b="1" dirty="0">
              <a:latin typeface="Courier New"/>
              <a:cs typeface="Courier New"/>
            </a:endParaRPr>
          </a:p>
        </p:txBody>
      </p:sp>
    </p:spTree>
    <p:extLst>
      <p:ext uri="{BB962C8B-B14F-4D97-AF65-F5344CB8AC3E}">
        <p14:creationId xmlns:p14="http://schemas.microsoft.com/office/powerpoint/2010/main" val="27888894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Trading Futures</a:t>
            </a:r>
            <a:endParaRPr lang="en-US" dirty="0"/>
          </a:p>
        </p:txBody>
      </p:sp>
      <p:sp>
        <p:nvSpPr>
          <p:cNvPr id="3" name="Content Placeholder 2"/>
          <p:cNvSpPr>
            <a:spLocks noGrp="1"/>
          </p:cNvSpPr>
          <p:nvPr>
            <p:ph idx="1"/>
          </p:nvPr>
        </p:nvSpPr>
        <p:spPr/>
        <p:txBody>
          <a:bodyPr/>
          <a:lstStyle/>
          <a:p>
            <a:r>
              <a:rPr lang="en-US" dirty="0" smtClean="0"/>
              <a:t>A </a:t>
            </a:r>
            <a:r>
              <a:rPr lang="en-US" i="1" dirty="0" smtClean="0"/>
              <a:t>future</a:t>
            </a:r>
            <a:r>
              <a:rPr lang="en-US" dirty="0" smtClean="0"/>
              <a:t> is a C++11 mechanism that allows you to kick off a task to run asynchronously, and allows you to later get the value (waiting if the result is not ready yet)</a:t>
            </a:r>
          </a:p>
          <a:p>
            <a:r>
              <a:rPr lang="en-US" dirty="0" smtClean="0"/>
              <a:t>A future is similar to a thread in its mechanisms of construction</a:t>
            </a:r>
            <a:endParaRPr lang="en-US" dirty="0"/>
          </a:p>
        </p:txBody>
      </p:sp>
    </p:spTree>
    <p:extLst>
      <p:ext uri="{BB962C8B-B14F-4D97-AF65-F5344CB8AC3E}">
        <p14:creationId xmlns:p14="http://schemas.microsoft.com/office/powerpoint/2010/main" val="2330861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Futures</a:t>
            </a:r>
            <a:endParaRPr lang="en-US" dirty="0"/>
          </a:p>
        </p:txBody>
      </p:sp>
      <p:sp>
        <p:nvSpPr>
          <p:cNvPr id="3" name="Content Placeholder 2"/>
          <p:cNvSpPr>
            <a:spLocks noGrp="1"/>
          </p:cNvSpPr>
          <p:nvPr>
            <p:ph idx="1"/>
          </p:nvPr>
        </p:nvSpPr>
        <p:spPr>
          <a:xfrm>
            <a:off x="1066800" y="1524000"/>
            <a:ext cx="7620000" cy="5105400"/>
          </a:xfrm>
        </p:spPr>
        <p:txBody>
          <a:bodyPr/>
          <a:lstStyle/>
          <a:p>
            <a:pPr marL="0" indent="0">
              <a:buNone/>
            </a:pPr>
            <a:r>
              <a:rPr lang="en-US" sz="1400" b="1" dirty="0">
                <a:latin typeface="Courier New"/>
                <a:cs typeface="Courier New"/>
              </a:rPr>
              <a:t>#include &lt;future&gt;</a:t>
            </a:r>
          </a:p>
          <a:p>
            <a:pPr marL="0" indent="0">
              <a:buNone/>
            </a:pPr>
            <a:r>
              <a:rPr lang="en-US" sz="1400" b="1" dirty="0">
                <a:latin typeface="Courier New"/>
                <a:cs typeface="Courier New"/>
              </a:rPr>
              <a:t>#include &lt;</a:t>
            </a:r>
            <a:r>
              <a:rPr lang="en-US" sz="1400" b="1" dirty="0" err="1">
                <a:latin typeface="Courier New"/>
                <a:cs typeface="Courier New"/>
              </a:rPr>
              <a:t>iostream</a:t>
            </a:r>
            <a:r>
              <a:rPr lang="en-US" sz="1400" b="1" dirty="0">
                <a:latin typeface="Courier New"/>
                <a:cs typeface="Courier New"/>
              </a:rPr>
              <a:t>&gt;</a:t>
            </a:r>
          </a:p>
          <a:p>
            <a:pPr marL="0" indent="0">
              <a:buNone/>
            </a:pPr>
            <a:r>
              <a:rPr lang="en-US" sz="1400" b="1" dirty="0">
                <a:latin typeface="Courier New"/>
                <a:cs typeface="Courier New"/>
              </a:rPr>
              <a:t>using namespace </a:t>
            </a:r>
            <a:r>
              <a:rPr lang="en-US" sz="1400" b="1" dirty="0" err="1">
                <a:latin typeface="Courier New"/>
                <a:cs typeface="Courier New"/>
              </a:rPr>
              <a:t>std</a:t>
            </a:r>
            <a:r>
              <a:rPr lang="en-US" sz="1400" b="1" dirty="0" smtClean="0">
                <a:latin typeface="Courier New"/>
                <a:cs typeface="Courier New"/>
              </a:rPr>
              <a:t>;</a:t>
            </a:r>
          </a:p>
          <a:p>
            <a:pPr marL="0" indent="0">
              <a:buNone/>
            </a:pPr>
            <a:endParaRPr lang="en-US" sz="1400" b="1" dirty="0">
              <a:latin typeface="Courier New"/>
              <a:cs typeface="Courier New"/>
            </a:endParaRPr>
          </a:p>
          <a:p>
            <a:pPr marL="0" indent="0">
              <a:buNone/>
            </a:pPr>
            <a:r>
              <a:rPr lang="en-US" sz="1400" b="1" dirty="0" err="1">
                <a:latin typeface="Courier New"/>
                <a:cs typeface="Courier New"/>
              </a:rPr>
              <a:t>int</a:t>
            </a:r>
            <a:r>
              <a:rPr lang="en-US" sz="1400" b="1" dirty="0">
                <a:latin typeface="Courier New"/>
                <a:cs typeface="Courier New"/>
              </a:rPr>
              <a:t> </a:t>
            </a:r>
            <a:r>
              <a:rPr lang="en-US" sz="1400" b="1" dirty="0" err="1" smtClean="0">
                <a:latin typeface="Courier New"/>
                <a:cs typeface="Courier New"/>
              </a:rPr>
              <a:t>async_func</a:t>
            </a:r>
            <a:r>
              <a:rPr lang="en-US" sz="1400" b="1" dirty="0" smtClean="0">
                <a:latin typeface="Courier New"/>
                <a:cs typeface="Courier New"/>
              </a:rPr>
              <a:t>(</a:t>
            </a:r>
            <a:r>
              <a:rPr lang="en-US" sz="1400" b="1" dirty="0" err="1">
                <a:latin typeface="Courier New"/>
                <a:cs typeface="Courier New"/>
              </a:rPr>
              <a:t>int</a:t>
            </a:r>
            <a:r>
              <a:rPr lang="en-US" sz="1400" b="1" dirty="0">
                <a:latin typeface="Courier New"/>
                <a:cs typeface="Courier New"/>
              </a:rPr>
              <a:t> </a:t>
            </a:r>
            <a:r>
              <a:rPr lang="en-US" sz="1400" b="1" dirty="0" err="1">
                <a:latin typeface="Courier New"/>
                <a:cs typeface="Courier New"/>
              </a:rPr>
              <a:t>parm</a:t>
            </a:r>
            <a:r>
              <a:rPr lang="en-US" sz="1400" b="1" dirty="0">
                <a:latin typeface="Courier New"/>
                <a:cs typeface="Courier New"/>
              </a:rPr>
              <a:t>)</a:t>
            </a:r>
          </a:p>
          <a:p>
            <a:pPr marL="0" indent="0">
              <a:buNone/>
            </a:pPr>
            <a:r>
              <a:rPr lang="en-US" sz="1400" b="1" dirty="0">
                <a:latin typeface="Courier New"/>
                <a:cs typeface="Courier New"/>
              </a:rPr>
              <a:t>{</a:t>
            </a:r>
          </a:p>
          <a:p>
            <a:pPr marL="0" indent="0">
              <a:buNone/>
            </a:pPr>
            <a:r>
              <a:rPr lang="en-US" sz="1400" b="1" dirty="0">
                <a:latin typeface="Courier New"/>
                <a:cs typeface="Courier New"/>
              </a:rPr>
              <a:t>    //imagine this takes a long long time and is nondeterministic</a:t>
            </a:r>
          </a:p>
          <a:p>
            <a:pPr marL="0" indent="0">
              <a:buNone/>
            </a:pPr>
            <a:r>
              <a:rPr lang="en-US" sz="1400" b="1" dirty="0">
                <a:latin typeface="Courier New"/>
                <a:cs typeface="Courier New"/>
              </a:rPr>
              <a:t>    return </a:t>
            </a:r>
            <a:r>
              <a:rPr lang="en-US" sz="1400" b="1" dirty="0" err="1">
                <a:latin typeface="Courier New"/>
                <a:cs typeface="Courier New"/>
              </a:rPr>
              <a:t>parm</a:t>
            </a:r>
            <a:r>
              <a:rPr lang="en-US" sz="1400" b="1" dirty="0">
                <a:latin typeface="Courier New"/>
                <a:cs typeface="Courier New"/>
              </a:rPr>
              <a:t> + 1;  //returns 101</a:t>
            </a:r>
          </a:p>
          <a:p>
            <a:pPr marL="0" indent="0">
              <a:buNone/>
            </a:pPr>
            <a:r>
              <a:rPr lang="en-US" sz="1400" b="1" dirty="0" smtClean="0">
                <a:latin typeface="Courier New"/>
                <a:cs typeface="Courier New"/>
              </a:rPr>
              <a:t>}</a:t>
            </a:r>
            <a:endParaRPr lang="en-US" sz="1400" b="1" dirty="0">
              <a:latin typeface="Courier New"/>
              <a:cs typeface="Courier New"/>
            </a:endParaRPr>
          </a:p>
          <a:p>
            <a:pPr marL="0" indent="0">
              <a:buNone/>
            </a:pPr>
            <a:r>
              <a:rPr lang="en-US" sz="1400" b="1" dirty="0">
                <a:latin typeface="Courier New"/>
                <a:cs typeface="Courier New"/>
              </a:rPr>
              <a:t>void </a:t>
            </a:r>
            <a:r>
              <a:rPr lang="en-US" sz="1400" b="1" dirty="0" err="1">
                <a:latin typeface="Courier New"/>
                <a:cs typeface="Courier New"/>
              </a:rPr>
              <a:t>do_something_else</a:t>
            </a:r>
            <a:r>
              <a:rPr lang="en-US" sz="1400" b="1" dirty="0">
                <a:latin typeface="Courier New"/>
                <a:cs typeface="Courier New"/>
              </a:rPr>
              <a:t>() {...}</a:t>
            </a:r>
          </a:p>
          <a:p>
            <a:pPr marL="0" indent="0">
              <a:buNone/>
            </a:pPr>
            <a:endParaRPr lang="en-US" sz="1400" b="1" dirty="0">
              <a:latin typeface="Courier New"/>
              <a:cs typeface="Courier New"/>
            </a:endParaRPr>
          </a:p>
          <a:p>
            <a:pPr marL="0" indent="0">
              <a:buNone/>
            </a:pPr>
            <a:r>
              <a:rPr lang="en-US" sz="1400" b="1" dirty="0" err="1">
                <a:latin typeface="Courier New"/>
                <a:cs typeface="Courier New"/>
              </a:rPr>
              <a:t>int</a:t>
            </a:r>
            <a:r>
              <a:rPr lang="en-US" sz="1400" b="1" dirty="0">
                <a:latin typeface="Courier New"/>
                <a:cs typeface="Courier New"/>
              </a:rPr>
              <a:t> main()</a:t>
            </a:r>
          </a:p>
          <a:p>
            <a:pPr marL="0" indent="0">
              <a:buNone/>
            </a:pPr>
            <a:r>
              <a:rPr lang="en-US" sz="1400" b="1" dirty="0">
                <a:latin typeface="Courier New"/>
                <a:cs typeface="Courier New"/>
              </a:rPr>
              <a:t>{</a:t>
            </a:r>
          </a:p>
          <a:p>
            <a:pPr marL="0" indent="0">
              <a:buNone/>
            </a:pPr>
            <a:r>
              <a:rPr lang="en-US" sz="1400" b="1" dirty="0">
                <a:latin typeface="Courier New"/>
                <a:cs typeface="Courier New"/>
              </a:rPr>
              <a:t>    //launch::deferred = launch on wait() or get(); </a:t>
            </a:r>
            <a:endParaRPr lang="en-US" sz="1400" b="1" dirty="0" smtClean="0">
              <a:latin typeface="Courier New"/>
              <a:cs typeface="Courier New"/>
            </a:endParaRPr>
          </a:p>
          <a:p>
            <a:pPr marL="0" indent="0">
              <a:buNone/>
            </a:pPr>
            <a:r>
              <a:rPr lang="en-US" sz="1400" b="1" dirty="0" smtClean="0">
                <a:latin typeface="Courier New"/>
                <a:cs typeface="Courier New"/>
              </a:rPr>
              <a:t>    //launch</a:t>
            </a:r>
            <a:r>
              <a:rPr lang="en-US" sz="1400" b="1" dirty="0">
                <a:latin typeface="Courier New"/>
                <a:cs typeface="Courier New"/>
              </a:rPr>
              <a:t>::</a:t>
            </a:r>
            <a:r>
              <a:rPr lang="en-US" sz="1400" b="1" dirty="0" err="1">
                <a:latin typeface="Courier New"/>
                <a:cs typeface="Courier New"/>
              </a:rPr>
              <a:t>async</a:t>
            </a:r>
            <a:r>
              <a:rPr lang="en-US" sz="1400" b="1" dirty="0">
                <a:latin typeface="Courier New"/>
                <a:cs typeface="Courier New"/>
              </a:rPr>
              <a:t> = run in new thread; may be </a:t>
            </a:r>
            <a:r>
              <a:rPr lang="en-US" sz="1400" b="1" dirty="0" err="1">
                <a:latin typeface="Courier New"/>
                <a:cs typeface="Courier New"/>
              </a:rPr>
              <a:t>or'd</a:t>
            </a:r>
            <a:r>
              <a:rPr lang="en-US" sz="1400" b="1" dirty="0">
                <a:latin typeface="Courier New"/>
                <a:cs typeface="Courier New"/>
              </a:rPr>
              <a:t> together</a:t>
            </a:r>
          </a:p>
          <a:p>
            <a:pPr marL="0" indent="0">
              <a:buNone/>
            </a:pPr>
            <a:r>
              <a:rPr lang="en-US" sz="1400" b="1" dirty="0">
                <a:latin typeface="Courier New"/>
                <a:cs typeface="Courier New"/>
              </a:rPr>
              <a:t>    future&lt;</a:t>
            </a:r>
            <a:r>
              <a:rPr lang="en-US" sz="1400" b="1" dirty="0" err="1">
                <a:latin typeface="Courier New"/>
                <a:cs typeface="Courier New"/>
              </a:rPr>
              <a:t>int</a:t>
            </a:r>
            <a:r>
              <a:rPr lang="en-US" sz="1400" b="1" dirty="0">
                <a:latin typeface="Courier New"/>
                <a:cs typeface="Courier New"/>
              </a:rPr>
              <a:t>&gt; </a:t>
            </a:r>
            <a:r>
              <a:rPr lang="en-US" sz="1400" b="1" dirty="0" err="1">
                <a:latin typeface="Courier New"/>
                <a:cs typeface="Courier New"/>
              </a:rPr>
              <a:t>my_result</a:t>
            </a:r>
            <a:r>
              <a:rPr lang="en-US" sz="1400" b="1" dirty="0">
                <a:latin typeface="Courier New"/>
                <a:cs typeface="Courier New"/>
              </a:rPr>
              <a:t> = </a:t>
            </a:r>
            <a:r>
              <a:rPr lang="en-US" sz="1400" b="1" dirty="0" err="1">
                <a:latin typeface="Courier New"/>
                <a:cs typeface="Courier New"/>
              </a:rPr>
              <a:t>async</a:t>
            </a:r>
            <a:r>
              <a:rPr lang="en-US" sz="1400" b="1" dirty="0">
                <a:latin typeface="Courier New"/>
                <a:cs typeface="Courier New"/>
              </a:rPr>
              <a:t>(launch::</a:t>
            </a:r>
            <a:r>
              <a:rPr lang="en-US" sz="1400" b="1" dirty="0" err="1">
                <a:latin typeface="Courier New"/>
                <a:cs typeface="Courier New"/>
              </a:rPr>
              <a:t>async</a:t>
            </a:r>
            <a:r>
              <a:rPr lang="en-US" sz="1400" b="1" dirty="0">
                <a:latin typeface="Courier New"/>
                <a:cs typeface="Courier New"/>
              </a:rPr>
              <a:t>, </a:t>
            </a:r>
            <a:r>
              <a:rPr lang="en-US" sz="1400" b="1" dirty="0" err="1" smtClean="0">
                <a:latin typeface="Courier New"/>
                <a:cs typeface="Courier New"/>
              </a:rPr>
              <a:t>async_func</a:t>
            </a:r>
            <a:r>
              <a:rPr lang="en-US" sz="1400" b="1" dirty="0" smtClean="0">
                <a:latin typeface="Courier New"/>
                <a:cs typeface="Courier New"/>
              </a:rPr>
              <a:t>, </a:t>
            </a:r>
            <a:r>
              <a:rPr lang="en-US" sz="1400" b="1" dirty="0">
                <a:latin typeface="Courier New"/>
                <a:cs typeface="Courier New"/>
              </a:rPr>
              <a:t>100);</a:t>
            </a:r>
          </a:p>
          <a:p>
            <a:pPr marL="0" indent="0">
              <a:buNone/>
            </a:pPr>
            <a:r>
              <a:rPr lang="en-US" sz="1400" b="1" dirty="0">
                <a:latin typeface="Courier New"/>
                <a:cs typeface="Courier New"/>
              </a:rPr>
              <a:t>    </a:t>
            </a:r>
            <a:r>
              <a:rPr lang="en-US" sz="1400" b="1" dirty="0" err="1">
                <a:latin typeface="Courier New"/>
                <a:cs typeface="Courier New"/>
              </a:rPr>
              <a:t>do_something_else</a:t>
            </a:r>
            <a:r>
              <a:rPr lang="en-US" sz="1400" b="1" dirty="0">
                <a:latin typeface="Courier New"/>
                <a:cs typeface="Courier New"/>
              </a:rPr>
              <a:t>()</a:t>
            </a:r>
            <a:r>
              <a:rPr lang="en-US" sz="1400" b="1" dirty="0" smtClean="0">
                <a:latin typeface="Courier New"/>
                <a:cs typeface="Courier New"/>
              </a:rPr>
              <a:t>;  //in the main thread</a:t>
            </a:r>
            <a:endParaRPr lang="en-US" sz="1400" b="1" dirty="0">
              <a:latin typeface="Courier New"/>
              <a:cs typeface="Courier New"/>
            </a:endParaRPr>
          </a:p>
          <a:p>
            <a:pPr marL="0" indent="0">
              <a:buNone/>
            </a:pPr>
            <a:r>
              <a:rPr lang="en-US" sz="1400" b="1" dirty="0">
                <a:latin typeface="Courier New"/>
                <a:cs typeface="Courier New"/>
              </a:rPr>
              <a:t>    </a:t>
            </a:r>
            <a:r>
              <a:rPr lang="en-US" sz="1400" b="1" dirty="0" err="1">
                <a:latin typeface="Courier New"/>
                <a:cs typeface="Courier New"/>
              </a:rPr>
              <a:t>cout</a:t>
            </a:r>
            <a:r>
              <a:rPr lang="en-US" sz="1400" b="1" dirty="0">
                <a:latin typeface="Courier New"/>
                <a:cs typeface="Courier New"/>
              </a:rPr>
              <a:t> &lt;&lt; "The result is " &lt;&lt; </a:t>
            </a:r>
            <a:r>
              <a:rPr lang="en-US" sz="1400" b="1" dirty="0" err="1">
                <a:latin typeface="Courier New"/>
                <a:cs typeface="Courier New"/>
              </a:rPr>
              <a:t>my_result.get</a:t>
            </a:r>
            <a:r>
              <a:rPr lang="en-US" sz="1400" b="1" dirty="0">
                <a:latin typeface="Courier New"/>
                <a:cs typeface="Courier New"/>
              </a:rPr>
              <a:t>() &lt;&lt; </a:t>
            </a:r>
            <a:r>
              <a:rPr lang="en-US" sz="1400" b="1" dirty="0" err="1">
                <a:latin typeface="Courier New"/>
                <a:cs typeface="Courier New"/>
              </a:rPr>
              <a:t>endl</a:t>
            </a:r>
            <a:r>
              <a:rPr lang="en-US" sz="1400" b="1" dirty="0">
                <a:latin typeface="Courier New"/>
                <a:cs typeface="Courier New"/>
              </a:rPr>
              <a:t>;</a:t>
            </a:r>
          </a:p>
          <a:p>
            <a:pPr marL="0" indent="0">
              <a:buNone/>
            </a:pPr>
            <a:r>
              <a:rPr lang="en-US" sz="1400" b="1" dirty="0">
                <a:latin typeface="Courier New"/>
                <a:cs typeface="Courier New"/>
              </a:rPr>
              <a:t>}</a:t>
            </a:r>
          </a:p>
        </p:txBody>
      </p:sp>
    </p:spTree>
    <p:extLst>
      <p:ext uri="{BB962C8B-B14F-4D97-AF65-F5344CB8AC3E}">
        <p14:creationId xmlns:p14="http://schemas.microsoft.com/office/powerpoint/2010/main" val="1689822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Functions of Interest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8746149"/>
              </p:ext>
            </p:extLst>
          </p:nvPr>
        </p:nvGraphicFramePr>
        <p:xfrm>
          <a:off x="1066800" y="1752600"/>
          <a:ext cx="7620000" cy="402336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sz="2400" dirty="0" smtClean="0"/>
                        <a:t>Additional Functions</a:t>
                      </a:r>
                      <a:endParaRPr lang="en-US" sz="2400" dirty="0"/>
                    </a:p>
                  </a:txBody>
                  <a:tcPr/>
                </a:tc>
                <a:tc>
                  <a:txBody>
                    <a:bodyPr/>
                    <a:lstStyle/>
                    <a:p>
                      <a:r>
                        <a:rPr lang="en-US" sz="2400" dirty="0" smtClean="0"/>
                        <a:t>Applicable</a:t>
                      </a:r>
                      <a:r>
                        <a:rPr lang="en-US" sz="2400" baseline="0" dirty="0" smtClean="0"/>
                        <a:t> Classes</a:t>
                      </a:r>
                      <a:endParaRPr lang="en-US" sz="2400" dirty="0"/>
                    </a:p>
                  </a:txBody>
                  <a:tcPr/>
                </a:tc>
              </a:tr>
              <a:tr h="370840">
                <a:tc>
                  <a:txBody>
                    <a:bodyPr/>
                    <a:lstStyle/>
                    <a:p>
                      <a:r>
                        <a:rPr lang="en-US" sz="2400" dirty="0" err="1" smtClean="0"/>
                        <a:t>sleep_for</a:t>
                      </a:r>
                      <a:r>
                        <a:rPr lang="en-US" sz="2400" dirty="0" smtClean="0"/>
                        <a:t>(duration)</a:t>
                      </a:r>
                    </a:p>
                    <a:p>
                      <a:r>
                        <a:rPr lang="en-US" sz="2400" dirty="0" err="1" smtClean="0"/>
                        <a:t>sleep_until</a:t>
                      </a:r>
                      <a:r>
                        <a:rPr lang="en-US" sz="2400" dirty="0" smtClean="0"/>
                        <a:t>(</a:t>
                      </a:r>
                      <a:r>
                        <a:rPr lang="en-US" sz="2400" dirty="0" err="1" smtClean="0"/>
                        <a:t>time_point</a:t>
                      </a:r>
                      <a:r>
                        <a:rPr lang="en-US" sz="2400" dirty="0" smtClean="0"/>
                        <a:t>)</a:t>
                      </a:r>
                      <a:endParaRPr lang="en-US" sz="2400" dirty="0"/>
                    </a:p>
                  </a:txBody>
                  <a:tcPr/>
                </a:tc>
                <a:tc>
                  <a:txBody>
                    <a:bodyPr/>
                    <a:lstStyle/>
                    <a:p>
                      <a:r>
                        <a:rPr lang="en-US" sz="2400" dirty="0" err="1" smtClean="0"/>
                        <a:t>std</a:t>
                      </a:r>
                      <a:r>
                        <a:rPr lang="en-US" sz="2400" dirty="0" smtClean="0"/>
                        <a:t>::</a:t>
                      </a:r>
                      <a:r>
                        <a:rPr lang="en-US" sz="2400" dirty="0" err="1" smtClean="0"/>
                        <a:t>this_thread</a:t>
                      </a:r>
                      <a:r>
                        <a:rPr lang="en-US" sz="2400" dirty="0" smtClean="0"/>
                        <a:t> namespace</a:t>
                      </a:r>
                      <a:endParaRPr lang="en-US" sz="2400" dirty="0"/>
                    </a:p>
                  </a:txBody>
                  <a:tcPr/>
                </a:tc>
              </a:tr>
              <a:tr h="370840">
                <a:tc>
                  <a:txBody>
                    <a:bodyPr/>
                    <a:lstStyle/>
                    <a:p>
                      <a:r>
                        <a:rPr lang="en-US" sz="2400" dirty="0" err="1" smtClean="0"/>
                        <a:t>wait_for</a:t>
                      </a:r>
                      <a:r>
                        <a:rPr lang="en-US" sz="2400" dirty="0" smtClean="0"/>
                        <a:t>(lock, duration)</a:t>
                      </a:r>
                    </a:p>
                    <a:p>
                      <a:r>
                        <a:rPr lang="en-US" sz="2400" dirty="0" err="1" smtClean="0"/>
                        <a:t>wait_until</a:t>
                      </a:r>
                      <a:r>
                        <a:rPr lang="en-US" sz="2400" dirty="0" smtClean="0"/>
                        <a:t>(lock, </a:t>
                      </a:r>
                      <a:r>
                        <a:rPr lang="en-US" sz="2400" dirty="0" err="1" smtClean="0"/>
                        <a:t>time_point</a:t>
                      </a:r>
                      <a:r>
                        <a:rPr lang="en-US" sz="2400" dirty="0" smtClean="0"/>
                        <a:t>)</a:t>
                      </a:r>
                      <a:endParaRPr lang="en-US" sz="2400" dirty="0"/>
                    </a:p>
                  </a:txBody>
                  <a:tcPr/>
                </a:tc>
                <a:tc>
                  <a:txBody>
                    <a:bodyPr/>
                    <a:lstStyle/>
                    <a:p>
                      <a:r>
                        <a:rPr lang="en-US" sz="2400" dirty="0" err="1" smtClean="0"/>
                        <a:t>std</a:t>
                      </a:r>
                      <a:r>
                        <a:rPr lang="en-US" sz="2400" dirty="0" smtClean="0"/>
                        <a:t>::</a:t>
                      </a:r>
                      <a:r>
                        <a:rPr lang="en-US" sz="2400" dirty="0" err="1" smtClean="0"/>
                        <a:t>condition_variable</a:t>
                      </a:r>
                      <a:endParaRPr lang="en-US" sz="2400" dirty="0" smtClean="0"/>
                    </a:p>
                    <a:p>
                      <a:r>
                        <a:rPr lang="en-US" sz="2400" dirty="0" err="1" smtClean="0"/>
                        <a:t>std</a:t>
                      </a:r>
                      <a:r>
                        <a:rPr lang="en-US" sz="2400" dirty="0" smtClean="0"/>
                        <a:t>::</a:t>
                      </a:r>
                      <a:r>
                        <a:rPr lang="en-US" sz="2400" dirty="0" err="1" smtClean="0"/>
                        <a:t>condition_variable_any</a:t>
                      </a:r>
                      <a:endParaRPr lang="en-US" sz="2400" dirty="0" smtClean="0"/>
                    </a:p>
                    <a:p>
                      <a:r>
                        <a:rPr lang="en-US" sz="2400" dirty="0" err="1" smtClean="0"/>
                        <a:t>std</a:t>
                      </a:r>
                      <a:r>
                        <a:rPr lang="en-US" sz="2400" dirty="0" smtClean="0"/>
                        <a:t>::future&lt;T&gt;</a:t>
                      </a:r>
                    </a:p>
                    <a:p>
                      <a:r>
                        <a:rPr lang="en-US" sz="2400" dirty="0" err="1" smtClean="0"/>
                        <a:t>std</a:t>
                      </a:r>
                      <a:r>
                        <a:rPr lang="en-US" sz="2400" dirty="0" smtClean="0"/>
                        <a:t>::</a:t>
                      </a:r>
                      <a:r>
                        <a:rPr lang="en-US" sz="2400" dirty="0" err="1" smtClean="0"/>
                        <a:t>shared_future</a:t>
                      </a:r>
                      <a:r>
                        <a:rPr lang="en-US" sz="2400" dirty="0" smtClean="0"/>
                        <a:t>&lt;T&gt;</a:t>
                      </a:r>
                      <a:endParaRPr lang="en-US" sz="2400" dirty="0"/>
                    </a:p>
                  </a:txBody>
                  <a:tcPr/>
                </a:tc>
              </a:tr>
              <a:tr h="370840">
                <a:tc>
                  <a:txBody>
                    <a:bodyPr/>
                    <a:lstStyle/>
                    <a:p>
                      <a:r>
                        <a:rPr lang="en-US" sz="2400" dirty="0" err="1" smtClean="0"/>
                        <a:t>try_lock_for</a:t>
                      </a:r>
                      <a:r>
                        <a:rPr lang="en-US" sz="2400" dirty="0" smtClean="0"/>
                        <a:t>(duration)</a:t>
                      </a:r>
                    </a:p>
                    <a:p>
                      <a:r>
                        <a:rPr lang="en-US" sz="2400" dirty="0" err="1" smtClean="0"/>
                        <a:t>try_lock_until</a:t>
                      </a:r>
                      <a:r>
                        <a:rPr lang="en-US" sz="2400" dirty="0" smtClean="0"/>
                        <a:t>(</a:t>
                      </a:r>
                      <a:r>
                        <a:rPr lang="en-US" sz="2400" dirty="0" err="1" smtClean="0"/>
                        <a:t>time_point</a:t>
                      </a:r>
                      <a:r>
                        <a:rPr lang="en-US" sz="2400" dirty="0" smtClean="0"/>
                        <a:t>)</a:t>
                      </a:r>
                      <a:endParaRPr lang="en-US" sz="2400" dirty="0"/>
                    </a:p>
                  </a:txBody>
                  <a:tcPr/>
                </a:tc>
                <a:tc>
                  <a:txBody>
                    <a:bodyPr/>
                    <a:lstStyle/>
                    <a:p>
                      <a:r>
                        <a:rPr lang="en-US" sz="2400" dirty="0" err="1" smtClean="0"/>
                        <a:t>std</a:t>
                      </a:r>
                      <a:r>
                        <a:rPr lang="en-US" sz="2400" dirty="0" smtClean="0"/>
                        <a:t>::</a:t>
                      </a:r>
                      <a:r>
                        <a:rPr lang="en-US" sz="2400" dirty="0" err="1" smtClean="0"/>
                        <a:t>time_mutex</a:t>
                      </a:r>
                      <a:endParaRPr lang="en-US" sz="2400" dirty="0" smtClean="0"/>
                    </a:p>
                    <a:p>
                      <a:r>
                        <a:rPr lang="en-US" sz="2400" dirty="0" err="1" smtClean="0"/>
                        <a:t>std</a:t>
                      </a:r>
                      <a:r>
                        <a:rPr lang="en-US" sz="2400" dirty="0" smtClean="0"/>
                        <a:t>::</a:t>
                      </a:r>
                      <a:r>
                        <a:rPr lang="en-US" sz="2400" dirty="0" err="1" smtClean="0"/>
                        <a:t>recursive_timed_mutex</a:t>
                      </a:r>
                      <a:endParaRPr lang="en-US" sz="2400" dirty="0" smtClean="0"/>
                    </a:p>
                    <a:p>
                      <a:r>
                        <a:rPr lang="en-US" sz="2400" dirty="0" err="1" smtClean="0"/>
                        <a:t>std</a:t>
                      </a:r>
                      <a:r>
                        <a:rPr lang="en-US" sz="2400" dirty="0" smtClean="0"/>
                        <a:t>::</a:t>
                      </a:r>
                      <a:r>
                        <a:rPr lang="en-US" sz="2400" dirty="0" err="1" smtClean="0"/>
                        <a:t>unique_lock</a:t>
                      </a:r>
                      <a:endParaRPr lang="en-US" sz="2400" dirty="0"/>
                    </a:p>
                  </a:txBody>
                  <a:tcPr/>
                </a:tc>
              </a:tr>
            </a:tbl>
          </a:graphicData>
        </a:graphic>
      </p:graphicFrame>
    </p:spTree>
    <p:extLst>
      <p:ext uri="{BB962C8B-B14F-4D97-AF65-F5344CB8AC3E}">
        <p14:creationId xmlns:p14="http://schemas.microsoft.com/office/powerpoint/2010/main" val="490538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Data Structures</a:t>
            </a:r>
            <a:endParaRPr lang="en-US" dirty="0"/>
          </a:p>
        </p:txBody>
      </p:sp>
      <p:sp>
        <p:nvSpPr>
          <p:cNvPr id="3" name="Content Placeholder 2"/>
          <p:cNvSpPr>
            <a:spLocks noGrp="1"/>
          </p:cNvSpPr>
          <p:nvPr>
            <p:ph idx="1"/>
          </p:nvPr>
        </p:nvSpPr>
        <p:spPr/>
        <p:txBody>
          <a:bodyPr/>
          <a:lstStyle/>
          <a:p>
            <a:r>
              <a:rPr lang="en-US" sz="2800" dirty="0" smtClean="0"/>
              <a:t>Remember that you are trying to gain the most concurrency possible with the least risk of race conditions and deadlocks</a:t>
            </a:r>
          </a:p>
          <a:p>
            <a:r>
              <a:rPr lang="en-US" sz="2800" dirty="0" smtClean="0"/>
              <a:t>To a large degree this is merely balancing the risks between concurrency and serialization</a:t>
            </a:r>
          </a:p>
          <a:p>
            <a:r>
              <a:rPr lang="en-US" sz="2800" dirty="0" smtClean="0"/>
              <a:t>KEY:  How can we minimize the amount of serialization that must occur while enabling the greatest degree of concurrency?  (This is getting at Amdahl's </a:t>
            </a:r>
            <a:r>
              <a:rPr lang="en-US" sz="2800" i="1" dirty="0" smtClean="0">
                <a:cs typeface="Times New Roman" charset="0"/>
              </a:rPr>
              <a:t>p)</a:t>
            </a:r>
            <a:endParaRPr lang="en-US" sz="2800" dirty="0" smtClean="0"/>
          </a:p>
        </p:txBody>
      </p:sp>
    </p:spTree>
    <p:extLst>
      <p:ext uri="{BB962C8B-B14F-4D97-AF65-F5344CB8AC3E}">
        <p14:creationId xmlns:p14="http://schemas.microsoft.com/office/powerpoint/2010/main" val="32088051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Data Structures</a:t>
            </a:r>
            <a:endParaRPr lang="en-US" dirty="0"/>
          </a:p>
        </p:txBody>
      </p:sp>
      <p:sp>
        <p:nvSpPr>
          <p:cNvPr id="3" name="Content Placeholder 2"/>
          <p:cNvSpPr>
            <a:spLocks noGrp="1"/>
          </p:cNvSpPr>
          <p:nvPr>
            <p:ph idx="1"/>
          </p:nvPr>
        </p:nvSpPr>
        <p:spPr/>
        <p:txBody>
          <a:bodyPr/>
          <a:lstStyle/>
          <a:p>
            <a:r>
              <a:rPr lang="en-US" sz="2800" dirty="0" smtClean="0"/>
              <a:t>Avoid race conditions by designing data structures with granularity of interfaces at the algorithmic level rather than algorithm-step level (atomicity)</a:t>
            </a:r>
          </a:p>
          <a:p>
            <a:r>
              <a:rPr lang="en-US" sz="2800" dirty="0" smtClean="0"/>
              <a:t>Take care with exceptions...they are inherently problematic in concurrent programming in OO languages</a:t>
            </a:r>
          </a:p>
          <a:p>
            <a:r>
              <a:rPr lang="en-US" sz="2800" dirty="0" smtClean="0"/>
              <a:t>Minimize risk of deadlock by restricting the scope of locks and avoiding nested locks wherever possible</a:t>
            </a:r>
            <a:endParaRPr lang="en-US" sz="2800" dirty="0"/>
          </a:p>
        </p:txBody>
      </p:sp>
    </p:spTree>
    <p:extLst>
      <p:ext uri="{BB962C8B-B14F-4D97-AF65-F5344CB8AC3E}">
        <p14:creationId xmlns:p14="http://schemas.microsoft.com/office/powerpoint/2010/main" val="78079950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Divvying up Work and Data</a:t>
            </a:r>
            <a:endParaRPr lang="en-US" dirty="0"/>
          </a:p>
        </p:txBody>
      </p:sp>
      <p:sp>
        <p:nvSpPr>
          <p:cNvPr id="3" name="Content Placeholder 2"/>
          <p:cNvSpPr>
            <a:spLocks noGrp="1"/>
          </p:cNvSpPr>
          <p:nvPr>
            <p:ph idx="1"/>
          </p:nvPr>
        </p:nvSpPr>
        <p:spPr>
          <a:xfrm>
            <a:off x="1066800" y="1752600"/>
            <a:ext cx="7620000" cy="4800600"/>
          </a:xfrm>
        </p:spPr>
        <p:txBody>
          <a:bodyPr/>
          <a:lstStyle/>
          <a:p>
            <a:r>
              <a:rPr lang="en-US" dirty="0" smtClean="0"/>
              <a:t>Remember our analogies of potato peeling, cleaning up the dishes, and bricklaying</a:t>
            </a:r>
          </a:p>
          <a:p>
            <a:r>
              <a:rPr lang="en-US" dirty="0" smtClean="0"/>
              <a:t>Allot data among threads at start (matrix multiplication; potato peeling)</a:t>
            </a:r>
          </a:p>
          <a:p>
            <a:r>
              <a:rPr lang="en-US" dirty="0" smtClean="0"/>
              <a:t>Dividing data recursively (quicksort)</a:t>
            </a:r>
          </a:p>
          <a:p>
            <a:r>
              <a:rPr lang="en-US" dirty="0" smtClean="0"/>
              <a:t>Divide work by task type (dishwashing roles)</a:t>
            </a:r>
          </a:p>
          <a:p>
            <a:r>
              <a:rPr lang="en-US" dirty="0" smtClean="0"/>
              <a:t>Break up steps of an algorithm between threads</a:t>
            </a:r>
            <a:endParaRPr lang="en-US" dirty="0"/>
          </a:p>
        </p:txBody>
      </p:sp>
    </p:spTree>
    <p:extLst>
      <p:ext uri="{BB962C8B-B14F-4D97-AF65-F5344CB8AC3E}">
        <p14:creationId xmlns:p14="http://schemas.microsoft.com/office/powerpoint/2010/main" val="184799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Oversubscription</a:t>
            </a:r>
            <a:endParaRPr lang="en-US" dirty="0"/>
          </a:p>
        </p:txBody>
      </p:sp>
      <p:sp>
        <p:nvSpPr>
          <p:cNvPr id="3" name="Content Placeholder 2"/>
          <p:cNvSpPr>
            <a:spLocks noGrp="1"/>
          </p:cNvSpPr>
          <p:nvPr>
            <p:ph idx="1"/>
          </p:nvPr>
        </p:nvSpPr>
        <p:spPr/>
        <p:txBody>
          <a:bodyPr/>
          <a:lstStyle/>
          <a:p>
            <a:r>
              <a:rPr lang="en-US" dirty="0" smtClean="0"/>
              <a:t>You can go crazy and create 1000 threads to run on a core duo processor</a:t>
            </a:r>
          </a:p>
          <a:p>
            <a:r>
              <a:rPr lang="en-US" dirty="0" smtClean="0"/>
              <a:t>This would result in thread starvation and/or massive task swapping</a:t>
            </a:r>
          </a:p>
          <a:p>
            <a:r>
              <a:rPr lang="en-US" dirty="0" smtClean="0"/>
              <a:t>Task swapping is especially expensive because of cache refreshing during task swapping</a:t>
            </a:r>
            <a:endParaRPr lang="en-US" dirty="0"/>
          </a:p>
        </p:txBody>
      </p:sp>
    </p:spTree>
    <p:extLst>
      <p:ext uri="{BB962C8B-B14F-4D97-AF65-F5344CB8AC3E}">
        <p14:creationId xmlns:p14="http://schemas.microsoft.com/office/powerpoint/2010/main" val="2325677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Contention with</a:t>
            </a:r>
            <a:br>
              <a:rPr lang="en-US" dirty="0" smtClean="0"/>
            </a:br>
            <a:r>
              <a:rPr lang="en-US" dirty="0" smtClean="0"/>
              <a:t>Cache Ping-Pong</a:t>
            </a:r>
            <a:endParaRPr lang="en-US" dirty="0"/>
          </a:p>
        </p:txBody>
      </p:sp>
      <p:sp>
        <p:nvSpPr>
          <p:cNvPr id="3" name="Content Placeholder 2"/>
          <p:cNvSpPr>
            <a:spLocks noGrp="1"/>
          </p:cNvSpPr>
          <p:nvPr>
            <p:ph idx="1"/>
          </p:nvPr>
        </p:nvSpPr>
        <p:spPr>
          <a:xfrm>
            <a:off x="1066800" y="1600200"/>
            <a:ext cx="7620000" cy="4267200"/>
          </a:xfrm>
        </p:spPr>
        <p:txBody>
          <a:bodyPr/>
          <a:lstStyle/>
          <a:p>
            <a:r>
              <a:rPr lang="en-US" sz="2400" dirty="0" smtClean="0"/>
              <a:t>Imagine two threads are running on two separate processors running this code:</a:t>
            </a:r>
            <a:br>
              <a:rPr lang="en-US" sz="2400" dirty="0" smtClean="0"/>
            </a:br>
            <a:endParaRPr lang="en-US" sz="2400" dirty="0" smtClean="0"/>
          </a:p>
          <a:p>
            <a:pPr marL="0" indent="0">
              <a:buNone/>
            </a:pPr>
            <a:r>
              <a:rPr lang="en-US" sz="1800" dirty="0" smtClean="0">
                <a:latin typeface="Courier New"/>
                <a:cs typeface="Courier New"/>
              </a:rPr>
              <a:t>	atomic&lt;unsigned long&gt; counter(0);</a:t>
            </a:r>
          </a:p>
          <a:p>
            <a:pPr marL="0" indent="0">
              <a:buNone/>
            </a:pPr>
            <a:r>
              <a:rPr lang="en-US" sz="1800" dirty="0" smtClean="0">
                <a:latin typeface="Courier New"/>
                <a:cs typeface="Courier New"/>
              </a:rPr>
              <a:t>	void loop()</a:t>
            </a:r>
          </a:p>
          <a:p>
            <a:pPr marL="0" indent="0">
              <a:buNone/>
            </a:pPr>
            <a:r>
              <a:rPr lang="en-US" sz="1800" dirty="0" smtClean="0">
                <a:latin typeface="Courier New"/>
                <a:cs typeface="Courier New"/>
              </a:rPr>
              <a:t>	{</a:t>
            </a:r>
          </a:p>
          <a:p>
            <a:pPr marL="0" indent="0">
              <a:buNone/>
            </a:pPr>
            <a:r>
              <a:rPr lang="en-US" sz="1800" dirty="0" smtClean="0">
                <a:latin typeface="Courier New"/>
                <a:cs typeface="Courier New"/>
              </a:rPr>
              <a:t>		while (</a:t>
            </a:r>
            <a:r>
              <a:rPr lang="en-US" sz="1800" dirty="0" err="1" smtClean="0">
                <a:latin typeface="Courier New"/>
                <a:cs typeface="Courier New"/>
              </a:rPr>
              <a:t>counter.fetch_add</a:t>
            </a:r>
            <a:r>
              <a:rPr lang="en-US" sz="1800" dirty="0" smtClean="0">
                <a:latin typeface="Courier New"/>
                <a:cs typeface="Courier New"/>
              </a:rPr>
              <a:t>(1) &lt; 100000000000)</a:t>
            </a:r>
          </a:p>
          <a:p>
            <a:pPr marL="0" indent="0">
              <a:buNone/>
            </a:pPr>
            <a:r>
              <a:rPr lang="en-US" sz="1800" dirty="0">
                <a:latin typeface="Courier New"/>
                <a:cs typeface="Courier New"/>
              </a:rPr>
              <a:t>	</a:t>
            </a:r>
            <a:r>
              <a:rPr lang="en-US" sz="1800" dirty="0" smtClean="0">
                <a:latin typeface="Courier New"/>
                <a:cs typeface="Courier New"/>
              </a:rPr>
              <a:t>		</a:t>
            </a:r>
            <a:r>
              <a:rPr lang="en-US" sz="1800" dirty="0" err="1" smtClean="0">
                <a:latin typeface="Courier New"/>
                <a:cs typeface="Courier New"/>
              </a:rPr>
              <a:t>do_something</a:t>
            </a:r>
            <a:r>
              <a:rPr lang="en-US" sz="1800" dirty="0" smtClean="0">
                <a:latin typeface="Courier New"/>
                <a:cs typeface="Courier New"/>
              </a:rPr>
              <a:t>();</a:t>
            </a:r>
          </a:p>
          <a:p>
            <a:pPr marL="0" indent="0">
              <a:buNone/>
            </a:pPr>
            <a:r>
              <a:rPr lang="en-US" sz="1800" dirty="0" smtClean="0">
                <a:latin typeface="Courier New"/>
                <a:cs typeface="Courier New"/>
              </a:rPr>
              <a:t>	}</a:t>
            </a:r>
            <a:br>
              <a:rPr lang="en-US" sz="1800" dirty="0" smtClean="0">
                <a:latin typeface="Courier New"/>
                <a:cs typeface="Courier New"/>
              </a:rPr>
            </a:br>
            <a:endParaRPr lang="en-US" sz="1800" dirty="0" smtClean="0">
              <a:latin typeface="Courier New"/>
              <a:cs typeface="Courier New"/>
            </a:endParaRPr>
          </a:p>
          <a:p>
            <a:r>
              <a:rPr lang="en-US" sz="2400" dirty="0" smtClean="0"/>
              <a:t>For each increment, the processor must update its cache to the latest value and publish it to the other processor...</a:t>
            </a:r>
          </a:p>
          <a:p>
            <a:r>
              <a:rPr lang="en-US" sz="2400" dirty="0" smtClean="0"/>
              <a:t>This takes a huge amount of processor time due to the high contention existing</a:t>
            </a:r>
            <a:endParaRPr lang="en-US" sz="2400" dirty="0"/>
          </a:p>
        </p:txBody>
      </p:sp>
    </p:spTree>
    <p:extLst>
      <p:ext uri="{BB962C8B-B14F-4D97-AF65-F5344CB8AC3E}">
        <p14:creationId xmlns:p14="http://schemas.microsoft.com/office/powerpoint/2010/main" val="178963248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Contention with</a:t>
            </a:r>
            <a:br>
              <a:rPr lang="en-US" dirty="0"/>
            </a:br>
            <a:r>
              <a:rPr lang="en-US" dirty="0"/>
              <a:t>Cache Ping-Pong</a:t>
            </a:r>
          </a:p>
        </p:txBody>
      </p:sp>
      <p:pic>
        <p:nvPicPr>
          <p:cNvPr id="5" name="Picture 4" descr="Moving-animated-picture-of-Geico-gecko-playing-ping-pong.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600200"/>
            <a:ext cx="6705600" cy="5029200"/>
          </a:xfrm>
          <a:prstGeom prst="rect">
            <a:avLst/>
          </a:prstGeom>
        </p:spPr>
      </p:pic>
      <p:sp>
        <p:nvSpPr>
          <p:cNvPr id="6" name="TextBox 5"/>
          <p:cNvSpPr txBox="1"/>
          <p:nvPr/>
        </p:nvSpPr>
        <p:spPr>
          <a:xfrm>
            <a:off x="6858000" y="1828800"/>
            <a:ext cx="1197764" cy="461665"/>
          </a:xfrm>
          <a:prstGeom prst="rect">
            <a:avLst/>
          </a:prstGeom>
          <a:noFill/>
        </p:spPr>
        <p:txBody>
          <a:bodyPr wrap="none" rtlCol="0">
            <a:spAutoFit/>
          </a:bodyPr>
          <a:lstStyle/>
          <a:p>
            <a:r>
              <a:rPr lang="en-US" dirty="0" smtClean="0">
                <a:solidFill>
                  <a:schemeClr val="bg1"/>
                </a:solidFill>
              </a:rPr>
              <a:t>Cache </a:t>
            </a:r>
            <a:r>
              <a:rPr lang="el-GR" dirty="0" smtClean="0">
                <a:solidFill>
                  <a:schemeClr val="bg1"/>
                </a:solidFill>
              </a:rPr>
              <a:t>α</a:t>
            </a:r>
            <a:endParaRPr lang="en-US" dirty="0">
              <a:solidFill>
                <a:schemeClr val="bg1"/>
              </a:solidFill>
            </a:endParaRPr>
          </a:p>
        </p:txBody>
      </p:sp>
      <p:sp>
        <p:nvSpPr>
          <p:cNvPr id="7" name="TextBox 6"/>
          <p:cNvSpPr txBox="1"/>
          <p:nvPr/>
        </p:nvSpPr>
        <p:spPr>
          <a:xfrm>
            <a:off x="3200400" y="5638800"/>
            <a:ext cx="1197764" cy="461665"/>
          </a:xfrm>
          <a:prstGeom prst="rect">
            <a:avLst/>
          </a:prstGeom>
          <a:noFill/>
        </p:spPr>
        <p:txBody>
          <a:bodyPr wrap="none" rtlCol="0">
            <a:spAutoFit/>
          </a:bodyPr>
          <a:lstStyle/>
          <a:p>
            <a:r>
              <a:rPr lang="en-US" dirty="0" smtClean="0">
                <a:solidFill>
                  <a:schemeClr val="bg1"/>
                </a:solidFill>
              </a:rPr>
              <a:t>Cache </a:t>
            </a:r>
            <a:r>
              <a:rPr lang="el-GR" dirty="0" smtClean="0">
                <a:solidFill>
                  <a:schemeClr val="bg1"/>
                </a:solidFill>
              </a:rPr>
              <a:t>β</a:t>
            </a:r>
            <a:endParaRPr lang="en-US" dirty="0">
              <a:solidFill>
                <a:schemeClr val="bg1"/>
              </a:solidFill>
            </a:endParaRPr>
          </a:p>
        </p:txBody>
      </p:sp>
      <p:sp>
        <p:nvSpPr>
          <p:cNvPr id="8" name="TextBox 7"/>
          <p:cNvSpPr txBox="1"/>
          <p:nvPr/>
        </p:nvSpPr>
        <p:spPr>
          <a:xfrm>
            <a:off x="5181600" y="2819400"/>
            <a:ext cx="1107996" cy="461665"/>
          </a:xfrm>
          <a:prstGeom prst="rect">
            <a:avLst/>
          </a:prstGeom>
          <a:noFill/>
        </p:spPr>
        <p:txBody>
          <a:bodyPr wrap="none" rtlCol="0">
            <a:spAutoFit/>
          </a:bodyPr>
          <a:lstStyle/>
          <a:p>
            <a:r>
              <a:rPr lang="en-US" dirty="0" smtClean="0">
                <a:solidFill>
                  <a:schemeClr val="bg1"/>
                </a:solidFill>
              </a:rPr>
              <a:t>counter</a:t>
            </a:r>
            <a:endParaRPr lang="en-US" dirty="0">
              <a:solidFill>
                <a:schemeClr val="bg1"/>
              </a:solidFill>
            </a:endParaRPr>
          </a:p>
        </p:txBody>
      </p:sp>
      <p:sp>
        <p:nvSpPr>
          <p:cNvPr id="10" name="Right Arrow 9"/>
          <p:cNvSpPr/>
          <p:nvPr/>
        </p:nvSpPr>
        <p:spPr bwMode="auto">
          <a:xfrm>
            <a:off x="6248400" y="3124200"/>
            <a:ext cx="609600" cy="152400"/>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FEFDE3"/>
              </a:solidFill>
              <a:effectLst/>
              <a:latin typeface="Times New Roman" charset="0"/>
            </a:endParaRPr>
          </a:p>
        </p:txBody>
      </p:sp>
    </p:spTree>
    <p:extLst>
      <p:ext uri="{BB962C8B-B14F-4D97-AF65-F5344CB8AC3E}">
        <p14:creationId xmlns:p14="http://schemas.microsoft.com/office/powerpoint/2010/main" val="5946540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Conditions Revisited</a:t>
            </a:r>
            <a:endParaRPr lang="en-US" dirty="0"/>
          </a:p>
        </p:txBody>
      </p:sp>
      <p:sp>
        <p:nvSpPr>
          <p:cNvPr id="3" name="Content Placeholder 2"/>
          <p:cNvSpPr>
            <a:spLocks noGrp="1"/>
          </p:cNvSpPr>
          <p:nvPr>
            <p:ph idx="1"/>
          </p:nvPr>
        </p:nvSpPr>
        <p:spPr>
          <a:xfrm>
            <a:off x="1066800" y="1676400"/>
            <a:ext cx="7620000" cy="4800600"/>
          </a:xfrm>
        </p:spPr>
        <p:txBody>
          <a:bodyPr/>
          <a:lstStyle/>
          <a:p>
            <a:pPr marL="0" indent="0">
              <a:buNone/>
            </a:pPr>
            <a:r>
              <a:rPr lang="en-US" sz="1400" dirty="0">
                <a:solidFill>
                  <a:srgbClr val="000000"/>
                </a:solidFill>
                <a:latin typeface="Courier New"/>
                <a:cs typeface="Courier New"/>
              </a:rPr>
              <a:t>void hello(</a:t>
            </a:r>
            <a:r>
              <a:rPr lang="en-US" sz="1400" dirty="0" err="1">
                <a:solidFill>
                  <a:srgbClr val="000000"/>
                </a:solidFill>
                <a:latin typeface="Courier New"/>
                <a:cs typeface="Courier New"/>
              </a:rPr>
              <a:t>int</a:t>
            </a:r>
            <a:r>
              <a:rPr lang="en-US" sz="1400" dirty="0">
                <a:solidFill>
                  <a:srgbClr val="000000"/>
                </a:solidFill>
                <a:latin typeface="Courier New"/>
                <a:cs typeface="Courier New"/>
              </a:rPr>
              <a:t> &amp; </a:t>
            </a:r>
            <a:r>
              <a:rPr lang="en-US" sz="1400" dirty="0" err="1">
                <a:solidFill>
                  <a:srgbClr val="000000"/>
                </a:solidFill>
                <a:latin typeface="Courier New"/>
                <a:cs typeface="Courier New"/>
              </a:rPr>
              <a:t>val</a:t>
            </a:r>
            <a:r>
              <a:rPr lang="en-US" sz="1400" dirty="0">
                <a:solidFill>
                  <a:srgbClr val="000000"/>
                </a:solidFill>
                <a:latin typeface="Courier New"/>
                <a:cs typeface="Courier New"/>
              </a:rPr>
              <a:t>, string &amp; </a:t>
            </a:r>
            <a:r>
              <a:rPr lang="en-US" sz="1400" dirty="0" err="1">
                <a:solidFill>
                  <a:srgbClr val="000000"/>
                </a:solidFill>
                <a:latin typeface="Courier New"/>
                <a:cs typeface="Courier New"/>
              </a:rPr>
              <a:t>retval</a:t>
            </a:r>
            <a:r>
              <a:rPr lang="en-US" sz="1400" dirty="0">
                <a:solidFill>
                  <a:srgbClr val="000000"/>
                </a:solidFill>
                <a:latin typeface="Courier New"/>
                <a:cs typeface="Courier New"/>
              </a:rPr>
              <a:t>)</a:t>
            </a:r>
          </a:p>
          <a:p>
            <a:pPr marL="0" indent="0">
              <a:buNone/>
            </a:pPr>
            <a:r>
              <a:rPr lang="en-US" sz="1400" dirty="0">
                <a:solidFill>
                  <a:srgbClr val="000000"/>
                </a:solidFill>
                <a:latin typeface="Courier New"/>
                <a:cs typeface="Courier New"/>
              </a:rPr>
              <a:t>{</a:t>
            </a:r>
          </a:p>
          <a:p>
            <a:pPr marL="0" indent="0">
              <a:buNone/>
            </a:pPr>
            <a:r>
              <a:rPr lang="en-US" sz="1400" dirty="0" smtClean="0">
                <a:solidFill>
                  <a:srgbClr val="000000"/>
                </a:solidFill>
                <a:latin typeface="Courier New"/>
                <a:cs typeface="Courier New"/>
              </a:rPr>
              <a:t>   char </a:t>
            </a:r>
            <a:r>
              <a:rPr lang="en-US" sz="1400" dirty="0" err="1">
                <a:solidFill>
                  <a:srgbClr val="000000"/>
                </a:solidFill>
                <a:latin typeface="Courier New"/>
                <a:cs typeface="Courier New"/>
              </a:rPr>
              <a:t>retbuf</a:t>
            </a:r>
            <a:r>
              <a:rPr lang="en-US" sz="1400" dirty="0">
                <a:solidFill>
                  <a:srgbClr val="000000"/>
                </a:solidFill>
                <a:latin typeface="Courier New"/>
                <a:cs typeface="Courier New"/>
              </a:rPr>
              <a:t>[1024];</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sprintf</a:t>
            </a:r>
            <a:r>
              <a:rPr lang="en-US" sz="1400" dirty="0">
                <a:solidFill>
                  <a:srgbClr val="000000"/>
                </a:solidFill>
                <a:latin typeface="Courier New"/>
                <a:cs typeface="Courier New"/>
              </a:rPr>
              <a:t>(</a:t>
            </a:r>
            <a:r>
              <a:rPr lang="en-US" sz="1400" dirty="0" err="1">
                <a:solidFill>
                  <a:srgbClr val="000000"/>
                </a:solidFill>
                <a:latin typeface="Courier New"/>
                <a:cs typeface="Courier New"/>
              </a:rPr>
              <a:t>retbuf</a:t>
            </a:r>
            <a:r>
              <a:rPr lang="en-US" sz="1400" dirty="0">
                <a:solidFill>
                  <a:srgbClr val="000000"/>
                </a:solidFill>
                <a:latin typeface="Courier New"/>
                <a:cs typeface="Courier New"/>
              </a:rPr>
              <a:t>, "%s", "hello back");</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cout</a:t>
            </a:r>
            <a:r>
              <a:rPr lang="en-US" sz="1400" dirty="0">
                <a:solidFill>
                  <a:srgbClr val="000000"/>
                </a:solidFill>
                <a:latin typeface="Courier New"/>
                <a:cs typeface="Courier New"/>
              </a:rPr>
              <a:t> &lt;&lt; "here's the string received: " &lt;&lt; </a:t>
            </a:r>
            <a:r>
              <a:rPr lang="en-US" sz="1400" dirty="0" err="1">
                <a:solidFill>
                  <a:srgbClr val="000000"/>
                </a:solidFill>
                <a:latin typeface="Courier New"/>
                <a:cs typeface="Courier New"/>
              </a:rPr>
              <a:t>retval</a:t>
            </a:r>
            <a:r>
              <a:rPr lang="en-US" sz="1400" dirty="0">
                <a:solidFill>
                  <a:srgbClr val="000000"/>
                </a:solidFill>
                <a:latin typeface="Courier New"/>
                <a:cs typeface="Courier New"/>
              </a:rPr>
              <a:t> &lt;&lt; </a:t>
            </a:r>
            <a:r>
              <a:rPr lang="en-US" sz="1400" dirty="0" err="1">
                <a:solidFill>
                  <a:srgbClr val="000000"/>
                </a:solidFill>
                <a:latin typeface="Courier New"/>
                <a:cs typeface="Courier New"/>
              </a:rPr>
              <a:t>endl</a:t>
            </a:r>
            <a:r>
              <a:rPr lang="en-US" sz="1400" dirty="0">
                <a:solidFill>
                  <a:srgbClr val="000000"/>
                </a:solidFill>
                <a:latin typeface="Courier New"/>
                <a:cs typeface="Courier New"/>
              </a:rPr>
              <a:t>;</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val</a:t>
            </a:r>
            <a:r>
              <a:rPr lang="en-US" sz="1400" dirty="0">
                <a:solidFill>
                  <a:srgbClr val="000000"/>
                </a:solidFill>
                <a:latin typeface="Courier New"/>
                <a:cs typeface="Courier New"/>
              </a:rPr>
              <a:t>++;</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retval.assign</a:t>
            </a:r>
            <a:r>
              <a:rPr lang="en-US" sz="1400" dirty="0">
                <a:solidFill>
                  <a:srgbClr val="000000"/>
                </a:solidFill>
                <a:latin typeface="Courier New"/>
                <a:cs typeface="Courier New"/>
              </a:rPr>
              <a:t>(</a:t>
            </a:r>
            <a:r>
              <a:rPr lang="en-US" sz="1400" dirty="0" err="1">
                <a:solidFill>
                  <a:srgbClr val="000000"/>
                </a:solidFill>
                <a:latin typeface="Courier New"/>
                <a:cs typeface="Courier New"/>
              </a:rPr>
              <a:t>retbuf</a:t>
            </a:r>
            <a:r>
              <a:rPr lang="en-US" sz="1400" dirty="0">
                <a:solidFill>
                  <a:srgbClr val="000000"/>
                </a:solidFill>
                <a:latin typeface="Courier New"/>
                <a:cs typeface="Courier New"/>
              </a:rPr>
              <a:t>);</a:t>
            </a:r>
          </a:p>
          <a:p>
            <a:pPr marL="0" indent="0">
              <a:buNone/>
            </a:pPr>
            <a:r>
              <a:rPr lang="en-US" sz="1400" dirty="0" smtClean="0">
                <a:solidFill>
                  <a:srgbClr val="000000"/>
                </a:solidFill>
                <a:latin typeface="Courier New"/>
                <a:cs typeface="Courier New"/>
              </a:rPr>
              <a:t>}</a:t>
            </a:r>
            <a:endParaRPr lang="en-US" sz="1400" dirty="0">
              <a:solidFill>
                <a:srgbClr val="000000"/>
              </a:solidFill>
              <a:latin typeface="Courier New"/>
              <a:cs typeface="Courier New"/>
            </a:endParaRPr>
          </a:p>
          <a:p>
            <a:pPr marL="0" indent="0">
              <a:buNone/>
            </a:pPr>
            <a:r>
              <a:rPr lang="en-US" sz="1400" dirty="0" err="1">
                <a:solidFill>
                  <a:srgbClr val="000000"/>
                </a:solidFill>
                <a:latin typeface="Courier New"/>
                <a:cs typeface="Courier New"/>
              </a:rPr>
              <a:t>int</a:t>
            </a:r>
            <a:r>
              <a:rPr lang="en-US" sz="1400" dirty="0">
                <a:solidFill>
                  <a:srgbClr val="000000"/>
                </a:solidFill>
                <a:latin typeface="Courier New"/>
                <a:cs typeface="Courier New"/>
              </a:rPr>
              <a:t> main()</a:t>
            </a:r>
          </a:p>
          <a:p>
            <a:pPr marL="0" indent="0">
              <a:buNone/>
            </a:pPr>
            <a:r>
              <a:rPr lang="en-US" sz="1400" dirty="0">
                <a:solidFill>
                  <a:srgbClr val="000000"/>
                </a:solidFill>
                <a:latin typeface="Courier New"/>
                <a:cs typeface="Courier New"/>
              </a:rPr>
              <a:t>{</a:t>
            </a:r>
          </a:p>
          <a:p>
            <a:pPr marL="0" indent="0">
              <a:buNone/>
            </a:pPr>
            <a:r>
              <a:rPr lang="en-US" sz="1400" dirty="0">
                <a:solidFill>
                  <a:srgbClr val="000000"/>
                </a:solidFill>
                <a:latin typeface="Courier New"/>
                <a:cs typeface="Courier New"/>
              </a:rPr>
              <a:t>   char buffer[1024];</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int</a:t>
            </a:r>
            <a:r>
              <a:rPr lang="en-US" sz="1400" dirty="0">
                <a:solidFill>
                  <a:srgbClr val="000000"/>
                </a:solidFill>
                <a:latin typeface="Courier New"/>
                <a:cs typeface="Courier New"/>
              </a:rPr>
              <a:t> x = 5;</a:t>
            </a:r>
          </a:p>
          <a:p>
            <a:pPr marL="0" indent="0">
              <a:buNone/>
            </a:pPr>
            <a:r>
              <a:rPr lang="en-US" sz="1400" dirty="0">
                <a:solidFill>
                  <a:srgbClr val="000000"/>
                </a:solidFill>
                <a:latin typeface="Courier New"/>
                <a:cs typeface="Courier New"/>
              </a:rPr>
              <a:t>   </a:t>
            </a:r>
            <a:r>
              <a:rPr lang="en-US" sz="1400" dirty="0" err="1">
                <a:solidFill>
                  <a:srgbClr val="000000"/>
                </a:solidFill>
                <a:latin typeface="Courier New"/>
                <a:cs typeface="Courier New"/>
              </a:rPr>
              <a:t>sprintf</a:t>
            </a:r>
            <a:r>
              <a:rPr lang="en-US" sz="1400" dirty="0">
                <a:solidFill>
                  <a:srgbClr val="000000"/>
                </a:solidFill>
                <a:latin typeface="Courier New"/>
                <a:cs typeface="Courier New"/>
              </a:rPr>
              <a:t> (buffer, "%s", "hello world");</a:t>
            </a:r>
          </a:p>
          <a:p>
            <a:pPr marL="0" indent="0">
              <a:buNone/>
            </a:pPr>
            <a:r>
              <a:rPr lang="en-US" sz="1400" dirty="0">
                <a:solidFill>
                  <a:srgbClr val="000000"/>
                </a:solidFill>
                <a:latin typeface="Courier New"/>
                <a:cs typeface="Courier New"/>
              </a:rPr>
              <a:t>   string s(buffer);</a:t>
            </a:r>
          </a:p>
          <a:p>
            <a:pPr marL="0" indent="0">
              <a:buNone/>
            </a:pPr>
            <a:r>
              <a:rPr lang="en-US" sz="1400" dirty="0">
                <a:solidFill>
                  <a:srgbClr val="000000"/>
                </a:solidFill>
                <a:latin typeface="Courier New"/>
                <a:cs typeface="Courier New"/>
              </a:rPr>
              <a:t>   thread t (hello, ref(x),  ref(s))</a:t>
            </a:r>
            <a:r>
              <a:rPr lang="en-US" sz="1400" dirty="0" smtClean="0">
                <a:solidFill>
                  <a:srgbClr val="000000"/>
                </a:solidFill>
                <a:latin typeface="Courier New"/>
                <a:cs typeface="Courier New"/>
              </a:rPr>
              <a:t>;</a:t>
            </a:r>
            <a:endParaRPr lang="en-US" sz="1400" dirty="0">
              <a:solidFill>
                <a:srgbClr val="000000"/>
              </a:solidFill>
              <a:latin typeface="Courier New"/>
              <a:cs typeface="Courier New"/>
            </a:endParaRPr>
          </a:p>
          <a:p>
            <a:pPr marL="0" indent="0">
              <a:buNone/>
            </a:pP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cout</a:t>
            </a:r>
            <a:r>
              <a:rPr lang="en-US" sz="1400" b="1" dirty="0">
                <a:solidFill>
                  <a:srgbClr val="000000"/>
                </a:solidFill>
                <a:latin typeface="Courier New"/>
                <a:cs typeface="Courier New"/>
              </a:rPr>
              <a:t> &lt;&lt; "here's the string returned back: " &lt;&lt; s &lt;&lt; </a:t>
            </a:r>
            <a:r>
              <a:rPr lang="en-US" sz="1400" b="1" dirty="0" err="1">
                <a:solidFill>
                  <a:srgbClr val="000000"/>
                </a:solidFill>
                <a:latin typeface="Courier New"/>
                <a:cs typeface="Courier New"/>
              </a:rPr>
              <a:t>endl</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cout</a:t>
            </a:r>
            <a:r>
              <a:rPr lang="en-US" sz="1400" b="1" dirty="0">
                <a:solidFill>
                  <a:srgbClr val="000000"/>
                </a:solidFill>
                <a:latin typeface="Courier New"/>
                <a:cs typeface="Courier New"/>
              </a:rPr>
              <a:t> &lt;&lt; "here's the value of x returned: " &lt;&lt; x &lt;&lt; </a:t>
            </a:r>
            <a:r>
              <a:rPr lang="en-US" sz="1400" b="1" dirty="0" err="1">
                <a:solidFill>
                  <a:srgbClr val="000000"/>
                </a:solidFill>
                <a:latin typeface="Courier New"/>
                <a:cs typeface="Courier New"/>
              </a:rPr>
              <a:t>endl</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t.join</a:t>
            </a:r>
            <a:r>
              <a:rPr lang="en-US" sz="1400" b="1" dirty="0">
                <a:solidFill>
                  <a:srgbClr val="000000"/>
                </a:solidFill>
                <a:latin typeface="Courier New"/>
                <a:cs typeface="Courier New"/>
              </a:rPr>
              <a:t>();</a:t>
            </a:r>
          </a:p>
          <a:p>
            <a:pPr marL="0" indent="0">
              <a:buNone/>
            </a:pPr>
            <a:r>
              <a:rPr lang="en-US" sz="1400" dirty="0">
                <a:solidFill>
                  <a:srgbClr val="000000"/>
                </a:solidFill>
                <a:latin typeface="Courier New"/>
                <a:cs typeface="Courier New"/>
              </a:rPr>
              <a:t>}</a:t>
            </a:r>
          </a:p>
        </p:txBody>
      </p:sp>
    </p:spTree>
    <p:extLst>
      <p:ext uri="{BB962C8B-B14F-4D97-AF65-F5344CB8AC3E}">
        <p14:creationId xmlns:p14="http://schemas.microsoft.com/office/powerpoint/2010/main" val="348005942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Ping-Pong Effect</a:t>
            </a:r>
            <a:br>
              <a:rPr lang="en-US" dirty="0" smtClean="0"/>
            </a:br>
            <a:r>
              <a:rPr lang="en-US" dirty="0" smtClean="0"/>
              <a:t>with </a:t>
            </a:r>
            <a:r>
              <a:rPr lang="en-US" dirty="0" err="1" smtClean="0"/>
              <a:t>Mutexes</a:t>
            </a:r>
            <a:endParaRPr lang="en-US" dirty="0"/>
          </a:p>
        </p:txBody>
      </p:sp>
      <p:sp>
        <p:nvSpPr>
          <p:cNvPr id="3" name="Content Placeholder 2"/>
          <p:cNvSpPr>
            <a:spLocks noGrp="1"/>
          </p:cNvSpPr>
          <p:nvPr>
            <p:ph idx="1"/>
          </p:nvPr>
        </p:nvSpPr>
        <p:spPr>
          <a:xfrm>
            <a:off x="1066800" y="1752600"/>
            <a:ext cx="7620000" cy="4800600"/>
          </a:xfrm>
        </p:spPr>
        <p:txBody>
          <a:bodyPr/>
          <a:lstStyle/>
          <a:p>
            <a:r>
              <a:rPr lang="en-US" sz="2800" dirty="0" smtClean="0"/>
              <a:t>Consider</a:t>
            </a:r>
            <a:r>
              <a:rPr lang="en-US" sz="2400" dirty="0" smtClean="0"/>
              <a:t>:</a:t>
            </a:r>
            <a:endParaRPr lang="en-US" dirty="0"/>
          </a:p>
          <a:p>
            <a:pPr marL="0" indent="0">
              <a:buNone/>
            </a:pPr>
            <a:r>
              <a:rPr lang="en-US" sz="1800" dirty="0">
                <a:latin typeface="Courier New"/>
                <a:cs typeface="Courier New"/>
              </a:rPr>
              <a:t>	</a:t>
            </a: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	</a:t>
            </a:r>
            <a:r>
              <a:rPr lang="en-US" sz="1800" dirty="0" err="1" smtClean="0">
                <a:latin typeface="Courier New"/>
                <a:cs typeface="Courier New"/>
              </a:rPr>
              <a:t>mutex</a:t>
            </a:r>
            <a:r>
              <a:rPr lang="en-US" sz="1800" dirty="0">
                <a:latin typeface="Courier New"/>
                <a:cs typeface="Courier New"/>
              </a:rPr>
              <a:t> </a:t>
            </a:r>
            <a:r>
              <a:rPr lang="en-US" sz="1800" dirty="0" smtClean="0">
                <a:latin typeface="Courier New"/>
                <a:cs typeface="Courier New"/>
              </a:rPr>
              <a:t>m;</a:t>
            </a:r>
          </a:p>
          <a:p>
            <a:pPr marL="0" indent="0">
              <a:buNone/>
            </a:pPr>
            <a:r>
              <a:rPr lang="en-US" sz="1800" dirty="0">
                <a:latin typeface="Courier New"/>
                <a:cs typeface="Courier New"/>
              </a:rPr>
              <a:t>	</a:t>
            </a:r>
            <a:r>
              <a:rPr lang="en-US" sz="1800" dirty="0" err="1" smtClean="0">
                <a:latin typeface="Courier New"/>
                <a:cs typeface="Courier New"/>
              </a:rPr>
              <a:t>my_data</a:t>
            </a:r>
            <a:r>
              <a:rPr lang="en-US" sz="1800" dirty="0" smtClean="0">
                <a:latin typeface="Courier New"/>
                <a:cs typeface="Courier New"/>
              </a:rPr>
              <a:t> d;</a:t>
            </a:r>
            <a:endParaRPr lang="en-US" sz="1800" dirty="0">
              <a:latin typeface="Courier New"/>
              <a:cs typeface="Courier New"/>
            </a:endParaRPr>
          </a:p>
          <a:p>
            <a:pPr marL="0" indent="0">
              <a:buNone/>
            </a:pPr>
            <a:r>
              <a:rPr lang="en-US" sz="1800" dirty="0">
                <a:latin typeface="Courier New"/>
                <a:cs typeface="Courier New"/>
              </a:rPr>
              <a:t>	void </a:t>
            </a:r>
            <a:r>
              <a:rPr lang="en-US" sz="1800" dirty="0" err="1" smtClean="0">
                <a:latin typeface="Courier New"/>
                <a:cs typeface="Courier New"/>
              </a:rPr>
              <a:t>tight_loop</a:t>
            </a:r>
            <a:r>
              <a:rPr lang="en-US" sz="1800" dirty="0">
                <a:latin typeface="Courier New"/>
                <a:cs typeface="Courier New"/>
              </a:rPr>
              <a:t>()</a:t>
            </a:r>
          </a:p>
          <a:p>
            <a:pPr marL="0" indent="0">
              <a:buNone/>
            </a:pPr>
            <a:r>
              <a:rPr lang="en-US" sz="1800" dirty="0">
                <a:latin typeface="Courier New"/>
                <a:cs typeface="Courier New"/>
              </a:rPr>
              <a:t>	{</a:t>
            </a:r>
          </a:p>
          <a:p>
            <a:pPr marL="0" indent="0">
              <a:buNone/>
            </a:pPr>
            <a:r>
              <a:rPr lang="en-US" sz="1800" dirty="0">
                <a:latin typeface="Courier New"/>
                <a:cs typeface="Courier New"/>
              </a:rPr>
              <a:t>		while </a:t>
            </a:r>
            <a:r>
              <a:rPr lang="en-US" sz="1800" dirty="0" smtClean="0">
                <a:latin typeface="Courier New"/>
                <a:cs typeface="Courier New"/>
              </a:rPr>
              <a:t>(true) {</a:t>
            </a:r>
            <a:endParaRPr lang="en-US" sz="1800" dirty="0">
              <a:latin typeface="Courier New"/>
              <a:cs typeface="Courier New"/>
            </a:endParaRPr>
          </a:p>
          <a:p>
            <a:pPr marL="0" indent="0">
              <a:buNone/>
            </a:pPr>
            <a:r>
              <a:rPr lang="en-US" sz="1800" dirty="0">
                <a:latin typeface="Courier New"/>
                <a:cs typeface="Courier New"/>
              </a:rPr>
              <a:t>			</a:t>
            </a:r>
            <a:r>
              <a:rPr lang="en-US" sz="1800" dirty="0" err="1" smtClean="0">
                <a:latin typeface="Courier New"/>
                <a:cs typeface="Courier New"/>
              </a:rPr>
              <a:t>lock_guard</a:t>
            </a:r>
            <a:r>
              <a:rPr lang="en-US" sz="1800" dirty="0" smtClean="0">
                <a:latin typeface="Courier New"/>
                <a:cs typeface="Courier New"/>
              </a:rPr>
              <a:t>&lt;</a:t>
            </a:r>
            <a:r>
              <a:rPr lang="en-US" sz="1800" dirty="0" err="1" smtClean="0">
                <a:latin typeface="Courier New"/>
                <a:cs typeface="Courier New"/>
              </a:rPr>
              <a:t>mutex</a:t>
            </a:r>
            <a:r>
              <a:rPr lang="en-US" sz="1800" dirty="0" smtClean="0">
                <a:latin typeface="Courier New"/>
                <a:cs typeface="Courier New"/>
              </a:rPr>
              <a:t>&gt; lock(m);</a:t>
            </a:r>
          </a:p>
          <a:p>
            <a:pPr marL="0" indent="0">
              <a:buNone/>
            </a:pPr>
            <a:r>
              <a:rPr lang="en-US" sz="1800" dirty="0">
                <a:latin typeface="Courier New"/>
                <a:cs typeface="Courier New"/>
              </a:rPr>
              <a:t>	</a:t>
            </a:r>
            <a:r>
              <a:rPr lang="en-US" sz="1800" dirty="0" smtClean="0">
                <a:latin typeface="Courier New"/>
                <a:cs typeface="Courier New"/>
              </a:rPr>
              <a:t>		if(done()) break;</a:t>
            </a:r>
          </a:p>
          <a:p>
            <a:pPr marL="0" indent="0">
              <a:buNone/>
            </a:pPr>
            <a:r>
              <a:rPr lang="en-US" sz="1800" dirty="0">
                <a:latin typeface="Courier New"/>
                <a:cs typeface="Courier New"/>
              </a:rPr>
              <a:t>	</a:t>
            </a:r>
            <a:r>
              <a:rPr lang="en-US" sz="1800" dirty="0" smtClean="0">
                <a:latin typeface="Courier New"/>
                <a:cs typeface="Courier New"/>
              </a:rPr>
              <a:t>	}</a:t>
            </a:r>
            <a:endParaRPr lang="en-US" sz="1800" dirty="0">
              <a:latin typeface="Courier New"/>
              <a:cs typeface="Courier New"/>
            </a:endParaRPr>
          </a:p>
          <a:p>
            <a:pPr marL="0" indent="0">
              <a:buNone/>
            </a:pPr>
            <a:r>
              <a:rPr lang="en-US" sz="1800" dirty="0">
                <a:latin typeface="Courier New"/>
                <a:cs typeface="Courier New"/>
              </a:rPr>
              <a:t>	</a:t>
            </a:r>
            <a:r>
              <a:rPr lang="en-US" sz="1800" dirty="0" smtClean="0">
                <a:latin typeface="Courier New"/>
                <a:cs typeface="Courier New"/>
              </a:rPr>
              <a:t>}</a:t>
            </a:r>
            <a:endParaRPr lang="en-US" dirty="0">
              <a:latin typeface="Courier New"/>
              <a:cs typeface="Courier New"/>
            </a:endParaRPr>
          </a:p>
          <a:p>
            <a:r>
              <a:rPr lang="en-US" sz="2800" dirty="0" smtClean="0"/>
              <a:t>Cache ping pong can nullify the benefits of concurrency protected by the </a:t>
            </a:r>
            <a:r>
              <a:rPr lang="en-US" sz="2800" dirty="0" err="1" smtClean="0"/>
              <a:t>mutex</a:t>
            </a:r>
            <a:endParaRPr lang="en-US" sz="2800" dirty="0"/>
          </a:p>
        </p:txBody>
      </p:sp>
    </p:spTree>
    <p:extLst>
      <p:ext uri="{BB962C8B-B14F-4D97-AF65-F5344CB8AC3E}">
        <p14:creationId xmlns:p14="http://schemas.microsoft.com/office/powerpoint/2010/main" val="2422242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Line Sharing</a:t>
            </a:r>
            <a:endParaRPr lang="en-US" dirty="0"/>
          </a:p>
        </p:txBody>
      </p:sp>
      <p:sp>
        <p:nvSpPr>
          <p:cNvPr id="3" name="Content Placeholder 2"/>
          <p:cNvSpPr>
            <a:spLocks noGrp="1"/>
          </p:cNvSpPr>
          <p:nvPr>
            <p:ph idx="1"/>
          </p:nvPr>
        </p:nvSpPr>
        <p:spPr/>
        <p:txBody>
          <a:bodyPr/>
          <a:lstStyle/>
          <a:p>
            <a:r>
              <a:rPr lang="en-US" sz="2800" dirty="0" smtClean="0"/>
              <a:t>Processor caches store memory in 32 or 64 byte </a:t>
            </a:r>
            <a:r>
              <a:rPr lang="en-US" sz="2800" i="1" dirty="0" smtClean="0"/>
              <a:t>cache lines</a:t>
            </a:r>
          </a:p>
          <a:p>
            <a:r>
              <a:rPr lang="en-US" sz="2800" dirty="0" smtClean="0"/>
              <a:t>Small data (like short </a:t>
            </a:r>
            <a:r>
              <a:rPr lang="en-US" sz="2800" dirty="0" err="1" smtClean="0"/>
              <a:t>ints</a:t>
            </a:r>
            <a:r>
              <a:rPr lang="en-US" sz="2800" dirty="0" smtClean="0"/>
              <a:t>) may be juxtaposed in a single cache line</a:t>
            </a:r>
          </a:p>
          <a:p>
            <a:r>
              <a:rPr lang="en-US" sz="2800" dirty="0" smtClean="0"/>
              <a:t>If in a tight loop </a:t>
            </a:r>
            <a:r>
              <a:rPr lang="en-US" sz="2800" dirty="0"/>
              <a:t>Thread </a:t>
            </a:r>
            <a:r>
              <a:rPr lang="en-US" sz="2800" dirty="0">
                <a:ea typeface="Times New Roman" charset="0"/>
                <a:cs typeface="Times New Roman" charset="0"/>
                <a:sym typeface="Symbol" charset="2"/>
              </a:rPr>
              <a:t></a:t>
            </a:r>
            <a:r>
              <a:rPr lang="en-US" sz="2800" dirty="0">
                <a:ea typeface="Times New Roman" charset="0"/>
                <a:cs typeface="Times New Roman" charset="0"/>
                <a:sym typeface="WP Greek Courier" pitchFamily="49" charset="2"/>
              </a:rPr>
              <a:t> </a:t>
            </a:r>
            <a:r>
              <a:rPr lang="en-US" sz="2800" dirty="0" smtClean="0"/>
              <a:t>references the first short in the cache line and Thread </a:t>
            </a:r>
            <a:r>
              <a:rPr lang="en-US" sz="2800" dirty="0">
                <a:ea typeface="Times New Roman" charset="0"/>
                <a:cs typeface="Times New Roman" charset="0"/>
                <a:sym typeface="Symbol" charset="2"/>
              </a:rPr>
              <a:t> </a:t>
            </a:r>
            <a:r>
              <a:rPr lang="en-US" sz="2800" dirty="0" smtClean="0">
                <a:ea typeface="Times New Roman" charset="0"/>
                <a:cs typeface="Times New Roman" charset="0"/>
                <a:sym typeface="Symbol" charset="2"/>
              </a:rPr>
              <a:t>modifies the second short in the cache line, ownership of the cache line bounces back and forth (ping pong like) between the two threads, a condition known as </a:t>
            </a:r>
            <a:r>
              <a:rPr lang="en-US" sz="2800" i="1" dirty="0" smtClean="0">
                <a:ea typeface="Times New Roman" charset="0"/>
                <a:cs typeface="Times New Roman" charset="0"/>
                <a:sym typeface="Symbol" charset="2"/>
              </a:rPr>
              <a:t>false sharing</a:t>
            </a:r>
            <a:endParaRPr lang="en-US" sz="2800" i="1" dirty="0" smtClean="0"/>
          </a:p>
        </p:txBody>
      </p:sp>
    </p:spTree>
    <p:extLst>
      <p:ext uri="{BB962C8B-B14F-4D97-AF65-F5344CB8AC3E}">
        <p14:creationId xmlns:p14="http://schemas.microsoft.com/office/powerpoint/2010/main" val="819381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Proximity &amp; Performance</a:t>
            </a:r>
            <a:endParaRPr lang="en-US" dirty="0"/>
          </a:p>
        </p:txBody>
      </p:sp>
      <p:sp>
        <p:nvSpPr>
          <p:cNvPr id="3" name="Content Placeholder 2"/>
          <p:cNvSpPr>
            <a:spLocks noGrp="1"/>
          </p:cNvSpPr>
          <p:nvPr>
            <p:ph idx="1"/>
          </p:nvPr>
        </p:nvSpPr>
        <p:spPr>
          <a:xfrm>
            <a:off x="1066800" y="1752600"/>
            <a:ext cx="7620000" cy="4800600"/>
          </a:xfrm>
        </p:spPr>
        <p:txBody>
          <a:bodyPr/>
          <a:lstStyle/>
          <a:p>
            <a:r>
              <a:rPr lang="en-US" sz="2800" dirty="0" smtClean="0"/>
              <a:t>In the reverse case, if data accessed </a:t>
            </a:r>
            <a:r>
              <a:rPr lang="en-US" sz="2800" dirty="0"/>
              <a:t>by Thread </a:t>
            </a:r>
            <a:r>
              <a:rPr lang="en-US" sz="2800" dirty="0">
                <a:ea typeface="Times New Roman" charset="0"/>
                <a:cs typeface="Times New Roman" charset="0"/>
                <a:sym typeface="Symbol" charset="2"/>
              </a:rPr>
              <a:t></a:t>
            </a:r>
            <a:r>
              <a:rPr lang="en-US" sz="2800" dirty="0">
                <a:ea typeface="Times New Roman" charset="0"/>
                <a:cs typeface="Times New Roman" charset="0"/>
                <a:sym typeface="WP Greek Courier" pitchFamily="49" charset="2"/>
              </a:rPr>
              <a:t> </a:t>
            </a:r>
            <a:r>
              <a:rPr lang="en-US" sz="2800" dirty="0" smtClean="0">
                <a:ea typeface="Times New Roman" charset="0"/>
                <a:cs typeface="Times New Roman" charset="0"/>
                <a:sym typeface="WP Greek Courier" pitchFamily="49" charset="2"/>
              </a:rPr>
              <a:t>is spread out, more cache lines must be loaded from RAM into the processor cache, which increases memory access latency</a:t>
            </a:r>
          </a:p>
          <a:p>
            <a:r>
              <a:rPr lang="en-US" sz="2800" dirty="0" smtClean="0">
                <a:ea typeface="Times New Roman" charset="0"/>
                <a:cs typeface="Times New Roman" charset="0"/>
                <a:sym typeface="WP Greek Courier" pitchFamily="49" charset="2"/>
              </a:rPr>
              <a:t>Data contention (ping pong), false sharing, and data proximity risks can often be ameliorated by changing the data layout or changing which elements are assigned to each thread</a:t>
            </a:r>
          </a:p>
        </p:txBody>
      </p:sp>
    </p:spTree>
    <p:extLst>
      <p:ext uri="{BB962C8B-B14F-4D97-AF65-F5344CB8AC3E}">
        <p14:creationId xmlns:p14="http://schemas.microsoft.com/office/powerpoint/2010/main" val="4078369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Pools</a:t>
            </a:r>
            <a:endParaRPr lang="en-US" dirty="0"/>
          </a:p>
        </p:txBody>
      </p:sp>
      <p:sp>
        <p:nvSpPr>
          <p:cNvPr id="3" name="Content Placeholder 2"/>
          <p:cNvSpPr>
            <a:spLocks noGrp="1"/>
          </p:cNvSpPr>
          <p:nvPr>
            <p:ph idx="1"/>
          </p:nvPr>
        </p:nvSpPr>
        <p:spPr>
          <a:xfrm>
            <a:off x="1066800" y="1752600"/>
            <a:ext cx="7620000" cy="4800600"/>
          </a:xfrm>
        </p:spPr>
        <p:txBody>
          <a:bodyPr/>
          <a:lstStyle/>
          <a:p>
            <a:r>
              <a:rPr lang="en-US" dirty="0" smtClean="0"/>
              <a:t>A thread pool is used to share (manage) a set of threads </a:t>
            </a:r>
          </a:p>
          <a:p>
            <a:r>
              <a:rPr lang="en-US" dirty="0" smtClean="0"/>
              <a:t>A task is submitted to the thread pool, and the pool adds the tasks to a queue</a:t>
            </a:r>
          </a:p>
          <a:p>
            <a:r>
              <a:rPr lang="en-US" dirty="0" smtClean="0"/>
              <a:t>When a thread in the pool becomes available, it grabs the next task off the queue</a:t>
            </a:r>
          </a:p>
          <a:p>
            <a:r>
              <a:rPr lang="en-US" dirty="0" smtClean="0"/>
              <a:t>A thread pool is a fixed number of </a:t>
            </a:r>
            <a:r>
              <a:rPr lang="en-US" i="1" dirty="0" smtClean="0"/>
              <a:t>worker threads </a:t>
            </a:r>
            <a:r>
              <a:rPr lang="en-US" dirty="0" smtClean="0"/>
              <a:t>that can process work as tasks</a:t>
            </a:r>
            <a:endParaRPr lang="en-US" dirty="0"/>
          </a:p>
        </p:txBody>
      </p:sp>
    </p:spTree>
    <p:extLst>
      <p:ext uri="{BB962C8B-B14F-4D97-AF65-F5344CB8AC3E}">
        <p14:creationId xmlns:p14="http://schemas.microsoft.com/office/powerpoint/2010/main" val="1686064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Pools</a:t>
            </a:r>
            <a:endParaRPr lang="en-US" dirty="0"/>
          </a:p>
        </p:txBody>
      </p:sp>
      <p:sp>
        <p:nvSpPr>
          <p:cNvPr id="3" name="Content Placeholder 2"/>
          <p:cNvSpPr>
            <a:spLocks noGrp="1"/>
          </p:cNvSpPr>
          <p:nvPr>
            <p:ph idx="1"/>
          </p:nvPr>
        </p:nvSpPr>
        <p:spPr>
          <a:xfrm>
            <a:off x="1066800" y="1752600"/>
            <a:ext cx="7620000" cy="4800600"/>
          </a:xfrm>
        </p:spPr>
        <p:txBody>
          <a:bodyPr/>
          <a:lstStyle/>
          <a:p>
            <a:r>
              <a:rPr lang="en-US" dirty="0" smtClean="0"/>
              <a:t>By offloading the management of tasks among threads, the thread pool can encapsulate the complexity around:</a:t>
            </a:r>
          </a:p>
          <a:p>
            <a:pPr lvl="1"/>
            <a:r>
              <a:rPr lang="en-US" dirty="0" smtClean="0"/>
              <a:t>creating and deleting worker threads</a:t>
            </a:r>
          </a:p>
          <a:p>
            <a:pPr lvl="1"/>
            <a:r>
              <a:rPr lang="en-US" dirty="0" smtClean="0"/>
              <a:t>managing threads and return values with condition variables and futures</a:t>
            </a:r>
            <a:endParaRPr lang="en-US" dirty="0"/>
          </a:p>
        </p:txBody>
      </p:sp>
    </p:spTree>
    <p:extLst>
      <p:ext uri="{BB962C8B-B14F-4D97-AF65-F5344CB8AC3E}">
        <p14:creationId xmlns:p14="http://schemas.microsoft.com/office/powerpoint/2010/main" val="4143242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a:t>
            </a:r>
            <a:endParaRPr lang="en-US" dirty="0"/>
          </a:p>
        </p:txBody>
      </p:sp>
      <p:sp>
        <p:nvSpPr>
          <p:cNvPr id="3" name="Content Placeholder 2"/>
          <p:cNvSpPr>
            <a:spLocks noGrp="1"/>
          </p:cNvSpPr>
          <p:nvPr>
            <p:ph idx="1"/>
          </p:nvPr>
        </p:nvSpPr>
        <p:spPr>
          <a:xfrm>
            <a:off x="1066800" y="1752600"/>
            <a:ext cx="7620000" cy="4800600"/>
          </a:xfrm>
        </p:spPr>
        <p:txBody>
          <a:bodyPr/>
          <a:lstStyle/>
          <a:p>
            <a:r>
              <a:rPr lang="en-US" dirty="0" smtClean="0"/>
              <a:t>The primary difficulty in </a:t>
            </a:r>
            <a:r>
              <a:rPr lang="en-US" i="1" dirty="0" smtClean="0"/>
              <a:t>seeing</a:t>
            </a:r>
            <a:r>
              <a:rPr lang="en-US" dirty="0" smtClean="0"/>
              <a:t> potential race conditions is </a:t>
            </a:r>
            <a:r>
              <a:rPr lang="en-US" i="1" dirty="0" smtClean="0"/>
              <a:t>imagining</a:t>
            </a:r>
            <a:r>
              <a:rPr lang="en-US" dirty="0" smtClean="0"/>
              <a:t> the various </a:t>
            </a:r>
            <a:r>
              <a:rPr lang="en-US" i="1" dirty="0" smtClean="0"/>
              <a:t>sequences</a:t>
            </a:r>
            <a:r>
              <a:rPr lang="en-US" dirty="0" smtClean="0"/>
              <a:t> threads of control might take through code as they impinge on data</a:t>
            </a:r>
          </a:p>
          <a:p>
            <a:r>
              <a:rPr lang="en-US" dirty="0" smtClean="0"/>
              <a:t>Grady </a:t>
            </a:r>
            <a:r>
              <a:rPr lang="en-US" dirty="0" err="1" smtClean="0"/>
              <a:t>Booch</a:t>
            </a:r>
            <a:r>
              <a:rPr lang="en-US" dirty="0" smtClean="0"/>
              <a:t> called this "software infinity in discrete systems"</a:t>
            </a:r>
          </a:p>
        </p:txBody>
      </p:sp>
    </p:spTree>
    <p:extLst>
      <p:ext uri="{BB962C8B-B14F-4D97-AF65-F5344CB8AC3E}">
        <p14:creationId xmlns:p14="http://schemas.microsoft.com/office/powerpoint/2010/main" val="166555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a:t>
            </a:r>
            <a:endParaRPr lang="en-US" dirty="0"/>
          </a:p>
        </p:txBody>
      </p:sp>
      <p:sp>
        <p:nvSpPr>
          <p:cNvPr id="3" name="Content Placeholder 2"/>
          <p:cNvSpPr>
            <a:spLocks noGrp="1"/>
          </p:cNvSpPr>
          <p:nvPr>
            <p:ph idx="1"/>
          </p:nvPr>
        </p:nvSpPr>
        <p:spPr>
          <a:xfrm>
            <a:off x="1066800" y="1600200"/>
            <a:ext cx="7620000" cy="4800600"/>
          </a:xfrm>
        </p:spPr>
        <p:txBody>
          <a:bodyPr/>
          <a:lstStyle/>
          <a:p>
            <a:r>
              <a:rPr lang="en-US" dirty="0" smtClean="0"/>
              <a:t>"Einstein argued that there must be simplified explanations of nature, because God is not capricious or arbitrary.  No such faith comforts the software engineer.  Much of the complexity that he must master is arbitrary complexity."—Fred Brooks, </a:t>
            </a:r>
            <a:r>
              <a:rPr lang="en-US" i="1" dirty="0" smtClean="0"/>
              <a:t>No Silver Bullet</a:t>
            </a:r>
            <a:r>
              <a:rPr lang="en-US" dirty="0" smtClean="0"/>
              <a:t>, 1987</a:t>
            </a:r>
          </a:p>
          <a:p>
            <a:r>
              <a:rPr lang="en-US" dirty="0"/>
              <a:t>The primary difficulty </a:t>
            </a:r>
            <a:r>
              <a:rPr lang="en-US" dirty="0" smtClean="0"/>
              <a:t>is </a:t>
            </a:r>
            <a:r>
              <a:rPr lang="en-US" i="1" dirty="0" smtClean="0"/>
              <a:t>imagining </a:t>
            </a:r>
            <a:r>
              <a:rPr lang="en-US" dirty="0" smtClean="0"/>
              <a:t>the possibilities for arbitrary sequencing of instructions</a:t>
            </a:r>
            <a:endParaRPr lang="en-US" dirty="0"/>
          </a:p>
          <a:p>
            <a:endParaRPr lang="en-US" dirty="0"/>
          </a:p>
        </p:txBody>
      </p:sp>
    </p:spTree>
    <p:extLst>
      <p:ext uri="{BB962C8B-B14F-4D97-AF65-F5344CB8AC3E}">
        <p14:creationId xmlns:p14="http://schemas.microsoft.com/office/powerpoint/2010/main" val="154081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4000" dirty="0" smtClean="0"/>
              <a:t>Protecting </a:t>
            </a:r>
            <a:r>
              <a:rPr lang="en-US" sz="4000" dirty="0"/>
              <a:t>Critical </a:t>
            </a:r>
            <a:r>
              <a:rPr lang="en-US" sz="4000" dirty="0" smtClean="0"/>
              <a:t>Sections</a:t>
            </a:r>
            <a:br>
              <a:rPr lang="en-US" sz="4000" dirty="0" smtClean="0"/>
            </a:br>
            <a:r>
              <a:rPr lang="en-US" sz="4000" dirty="0" smtClean="0"/>
              <a:t>in C++11</a:t>
            </a:r>
            <a:endParaRPr lang="en-US" sz="4000" dirty="0"/>
          </a:p>
        </p:txBody>
      </p:sp>
      <p:sp>
        <p:nvSpPr>
          <p:cNvPr id="52227" name="Rectangle 3"/>
          <p:cNvSpPr>
            <a:spLocks noGrp="1" noChangeArrowheads="1"/>
          </p:cNvSpPr>
          <p:nvPr>
            <p:ph type="body" idx="1"/>
          </p:nvPr>
        </p:nvSpPr>
        <p:spPr/>
        <p:txBody>
          <a:bodyPr/>
          <a:lstStyle/>
          <a:p>
            <a:pPr eaLnBrk="1" hangingPunct="1"/>
            <a:r>
              <a:rPr lang="en-US" dirty="0" err="1"/>
              <a:t>Mutexes</a:t>
            </a:r>
            <a:endParaRPr lang="en-US" dirty="0"/>
          </a:p>
          <a:p>
            <a:pPr eaLnBrk="1" hangingPunct="1"/>
            <a:r>
              <a:rPr lang="en-US" dirty="0"/>
              <a:t>Condition </a:t>
            </a:r>
            <a:r>
              <a:rPr lang="en-US" dirty="0" smtClean="0"/>
              <a:t>Variables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Mutexes</a:t>
            </a:r>
          </a:p>
        </p:txBody>
      </p:sp>
      <p:sp>
        <p:nvSpPr>
          <p:cNvPr id="53251" name="Rectangle 3"/>
          <p:cNvSpPr>
            <a:spLocks noGrp="1" noChangeArrowheads="1"/>
          </p:cNvSpPr>
          <p:nvPr>
            <p:ph type="body" idx="1"/>
          </p:nvPr>
        </p:nvSpPr>
        <p:spPr>
          <a:xfrm>
            <a:off x="1066800" y="1752600"/>
            <a:ext cx="7620000" cy="4800600"/>
          </a:xfrm>
        </p:spPr>
        <p:txBody>
          <a:bodyPr/>
          <a:lstStyle/>
          <a:p>
            <a:pPr eaLnBrk="1" hangingPunct="1">
              <a:lnSpc>
                <a:spcPct val="90000"/>
              </a:lnSpc>
            </a:pPr>
            <a:r>
              <a:rPr lang="en-US" sz="2800" dirty="0"/>
              <a:t>A </a:t>
            </a:r>
            <a:r>
              <a:rPr lang="en-US" sz="2800" dirty="0" err="1"/>
              <a:t>Mutex</a:t>
            </a:r>
            <a:r>
              <a:rPr lang="en-US" sz="2800" dirty="0"/>
              <a:t> (</a:t>
            </a:r>
            <a:r>
              <a:rPr lang="en-US" sz="2800" i="1" dirty="0"/>
              <a:t>Mut</a:t>
            </a:r>
            <a:r>
              <a:rPr lang="en-US" sz="2800" dirty="0"/>
              <a:t>ual </a:t>
            </a:r>
            <a:r>
              <a:rPr lang="en-US" sz="2800" i="1" dirty="0"/>
              <a:t>Ex</a:t>
            </a:r>
            <a:r>
              <a:rPr lang="en-US" sz="2800" dirty="0"/>
              <a:t>clusion) is a data element that allows multiple threads to synchronize their access to shared resources</a:t>
            </a:r>
          </a:p>
          <a:p>
            <a:pPr eaLnBrk="1" hangingPunct="1">
              <a:lnSpc>
                <a:spcPct val="90000"/>
              </a:lnSpc>
            </a:pPr>
            <a:r>
              <a:rPr lang="en-US" sz="2800" dirty="0"/>
              <a:t>Like a binary semaphore, a </a:t>
            </a:r>
            <a:r>
              <a:rPr lang="en-US" sz="2800" dirty="0" err="1"/>
              <a:t>mutex</a:t>
            </a:r>
            <a:r>
              <a:rPr lang="en-US" sz="2800" dirty="0"/>
              <a:t> has two states, </a:t>
            </a:r>
            <a:r>
              <a:rPr lang="en-US" sz="2800" i="1" dirty="0"/>
              <a:t>locked</a:t>
            </a:r>
            <a:r>
              <a:rPr lang="en-US" sz="2800" dirty="0"/>
              <a:t> and </a:t>
            </a:r>
            <a:r>
              <a:rPr lang="en-US" sz="2800" i="1" dirty="0"/>
              <a:t>unlocked</a:t>
            </a:r>
          </a:p>
          <a:p>
            <a:pPr eaLnBrk="1" hangingPunct="1">
              <a:lnSpc>
                <a:spcPct val="90000"/>
              </a:lnSpc>
            </a:pPr>
            <a:r>
              <a:rPr lang="en-US" sz="2800" dirty="0"/>
              <a:t>Only one thread can lock a </a:t>
            </a:r>
            <a:r>
              <a:rPr lang="en-US" sz="2800" dirty="0" err="1"/>
              <a:t>mutex</a:t>
            </a:r>
            <a:endParaRPr lang="en-US" sz="2800" dirty="0"/>
          </a:p>
          <a:p>
            <a:pPr eaLnBrk="1" hangingPunct="1">
              <a:lnSpc>
                <a:spcPct val="90000"/>
              </a:lnSpc>
            </a:pPr>
            <a:r>
              <a:rPr lang="en-US" sz="2800" dirty="0"/>
              <a:t>Once a </a:t>
            </a:r>
            <a:r>
              <a:rPr lang="en-US" sz="2800" dirty="0" err="1"/>
              <a:t>mutex</a:t>
            </a:r>
            <a:r>
              <a:rPr lang="en-US" sz="2800" dirty="0"/>
              <a:t> is locked, other threads will </a:t>
            </a:r>
            <a:r>
              <a:rPr lang="en-US" sz="2800" i="1" dirty="0"/>
              <a:t>block</a:t>
            </a:r>
            <a:r>
              <a:rPr lang="en-US" sz="2800" dirty="0"/>
              <a:t> when they try to lock the same </a:t>
            </a:r>
            <a:r>
              <a:rPr lang="en-US" sz="2800" dirty="0" err="1"/>
              <a:t>mutex</a:t>
            </a:r>
            <a:r>
              <a:rPr lang="en-US" sz="2800" dirty="0"/>
              <a:t>, until the locking </a:t>
            </a:r>
            <a:r>
              <a:rPr lang="en-US" sz="2800" dirty="0" err="1"/>
              <a:t>mutex</a:t>
            </a:r>
            <a:r>
              <a:rPr lang="en-US" sz="2800" dirty="0"/>
              <a:t> unlocks the </a:t>
            </a:r>
            <a:r>
              <a:rPr lang="en-US" sz="2800" dirty="0" err="1"/>
              <a:t>mutex</a:t>
            </a:r>
            <a:r>
              <a:rPr lang="en-US" sz="2800" dirty="0"/>
              <a:t>, at which point one of the waiting thread’s lock will succeed, and the process begins again</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t>
            </a:r>
            <a:r>
              <a:rPr lang="en-US" dirty="0" err="1" smtClean="0"/>
              <a:t>Mutexes</a:t>
            </a:r>
            <a:endParaRPr lang="en-US" dirty="0"/>
          </a:p>
        </p:txBody>
      </p:sp>
      <p:sp>
        <p:nvSpPr>
          <p:cNvPr id="4" name="Content Placeholder 3"/>
          <p:cNvSpPr>
            <a:spLocks noGrp="1"/>
          </p:cNvSpPr>
          <p:nvPr>
            <p:ph idx="1"/>
          </p:nvPr>
        </p:nvSpPr>
        <p:spPr>
          <a:xfrm>
            <a:off x="1066800" y="1752600"/>
            <a:ext cx="7620000" cy="4724400"/>
          </a:xfrm>
        </p:spPr>
        <p:txBody>
          <a:bodyPr/>
          <a:lstStyle/>
          <a:p>
            <a:r>
              <a:rPr lang="en-US" sz="2800" dirty="0" smtClean="0"/>
              <a:t>In C++11, you can directly create a </a:t>
            </a:r>
            <a:r>
              <a:rPr lang="en-US" sz="2800" dirty="0" err="1" smtClean="0"/>
              <a:t>mutex</a:t>
            </a:r>
            <a:r>
              <a:rPr lang="en-US" sz="2800" dirty="0" smtClean="0"/>
              <a:t> variable:</a:t>
            </a:r>
          </a:p>
          <a:p>
            <a:pPr marL="0" indent="0">
              <a:buNone/>
            </a:pPr>
            <a:r>
              <a:rPr lang="en-US" sz="2400" dirty="0" smtClean="0">
                <a:latin typeface="Courier New"/>
                <a:cs typeface="Courier New"/>
              </a:rPr>
              <a:t>	</a:t>
            </a:r>
            <a:r>
              <a:rPr lang="en-US" sz="2400" dirty="0" err="1" smtClean="0">
                <a:latin typeface="Courier New"/>
                <a:cs typeface="Courier New"/>
              </a:rPr>
              <a:t>std</a:t>
            </a:r>
            <a:r>
              <a:rPr lang="en-US" sz="2400" dirty="0" smtClean="0">
                <a:latin typeface="Courier New"/>
                <a:cs typeface="Courier New"/>
              </a:rPr>
              <a:t>::</a:t>
            </a:r>
            <a:r>
              <a:rPr lang="en-US" sz="2400" dirty="0" err="1" smtClean="0">
                <a:latin typeface="Courier New"/>
                <a:cs typeface="Courier New"/>
              </a:rPr>
              <a:t>mutex</a:t>
            </a:r>
            <a:r>
              <a:rPr lang="en-US" sz="2400" dirty="0" smtClean="0">
                <a:latin typeface="Courier New"/>
                <a:cs typeface="Courier New"/>
              </a:rPr>
              <a:t> </a:t>
            </a:r>
            <a:r>
              <a:rPr lang="en-US" sz="2400" dirty="0" err="1" smtClean="0">
                <a:latin typeface="Courier New"/>
                <a:cs typeface="Courier New"/>
              </a:rPr>
              <a:t>my_mutex</a:t>
            </a:r>
            <a:r>
              <a:rPr lang="en-US" sz="2400" dirty="0" smtClean="0">
                <a:latin typeface="Courier New"/>
                <a:cs typeface="Courier New"/>
              </a:rPr>
              <a:t>;</a:t>
            </a:r>
          </a:p>
          <a:p>
            <a:r>
              <a:rPr lang="en-US" sz="2800" dirty="0" smtClean="0"/>
              <a:t>And you may manually lock it:</a:t>
            </a:r>
          </a:p>
          <a:p>
            <a:pPr marL="0" indent="0">
              <a:buNone/>
            </a:pPr>
            <a:r>
              <a:rPr lang="en-US" sz="2400" dirty="0" smtClean="0"/>
              <a:t>	</a:t>
            </a:r>
            <a:r>
              <a:rPr lang="en-US" sz="2400" dirty="0" err="1" smtClean="0">
                <a:latin typeface="Courier New"/>
                <a:cs typeface="Courier New"/>
              </a:rPr>
              <a:t>std</a:t>
            </a:r>
            <a:r>
              <a:rPr lang="en-US" sz="2400" dirty="0" smtClean="0">
                <a:latin typeface="Courier New"/>
                <a:cs typeface="Courier New"/>
              </a:rPr>
              <a:t>::</a:t>
            </a:r>
            <a:r>
              <a:rPr lang="en-US" sz="2400" dirty="0" err="1" smtClean="0">
                <a:latin typeface="Courier New"/>
                <a:cs typeface="Courier New"/>
              </a:rPr>
              <a:t>my_mutex.lock</a:t>
            </a:r>
            <a:r>
              <a:rPr lang="en-US" sz="2400" dirty="0" smtClean="0">
                <a:latin typeface="Courier New"/>
                <a:cs typeface="Courier New"/>
              </a:rPr>
              <a:t>();</a:t>
            </a:r>
          </a:p>
          <a:p>
            <a:r>
              <a:rPr lang="en-US" sz="2800" dirty="0" smtClean="0"/>
              <a:t>And you may manually unlock it:</a:t>
            </a:r>
          </a:p>
          <a:p>
            <a:pPr marL="0" indent="0">
              <a:buNone/>
            </a:pPr>
            <a:r>
              <a:rPr lang="en-US" sz="2400" dirty="0" smtClean="0"/>
              <a:t>	</a:t>
            </a:r>
            <a:r>
              <a:rPr lang="en-US" sz="2400" dirty="0" err="1" smtClean="0">
                <a:latin typeface="Courier New"/>
                <a:cs typeface="Courier New"/>
              </a:rPr>
              <a:t>std</a:t>
            </a:r>
            <a:r>
              <a:rPr lang="en-US" sz="2400" dirty="0" smtClean="0">
                <a:latin typeface="Courier New"/>
                <a:cs typeface="Courier New"/>
              </a:rPr>
              <a:t>::</a:t>
            </a:r>
            <a:r>
              <a:rPr lang="en-US" sz="2400" dirty="0" err="1" smtClean="0">
                <a:latin typeface="Courier New"/>
                <a:cs typeface="Courier New"/>
              </a:rPr>
              <a:t>my_mutex.unlock</a:t>
            </a:r>
            <a:r>
              <a:rPr lang="en-US" sz="2400" dirty="0" smtClean="0">
                <a:latin typeface="Courier New"/>
                <a:cs typeface="Courier New"/>
              </a:rPr>
              <a:t>()</a:t>
            </a:r>
            <a:r>
              <a:rPr lang="en-US" sz="2400" dirty="0" smtClean="0">
                <a:latin typeface="Courier New"/>
                <a:cs typeface="Courier New"/>
              </a:rPr>
              <a:t>;</a:t>
            </a:r>
          </a:p>
          <a:p>
            <a:r>
              <a:rPr lang="en-US" sz="2800" dirty="0" smtClean="0"/>
              <a:t>BUT, you really don’t want to directly call lock() because you may forget to unlock() the </a:t>
            </a:r>
            <a:r>
              <a:rPr lang="en-US" sz="2800" dirty="0" err="1" smtClean="0"/>
              <a:t>mutex</a:t>
            </a:r>
            <a:r>
              <a:rPr lang="en-US" sz="2800" dirty="0" smtClean="0"/>
              <a:t> (like if an exception is thrown...)</a:t>
            </a:r>
            <a:endParaRPr lang="en-US" sz="2800" dirty="0"/>
          </a:p>
          <a:p>
            <a:pPr marL="0" indent="0">
              <a:buNone/>
            </a:pPr>
            <a:endParaRPr lang="en-US" sz="2400" dirty="0">
              <a:latin typeface="Courier New"/>
              <a:cs typeface="Courier New"/>
            </a:endParaRPr>
          </a:p>
        </p:txBody>
      </p:sp>
    </p:spTree>
    <p:extLst>
      <p:ext uri="{BB962C8B-B14F-4D97-AF65-F5344CB8AC3E}">
        <p14:creationId xmlns:p14="http://schemas.microsoft.com/office/powerpoint/2010/main" val="39398460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848600" cy="1143000"/>
          </a:xfrm>
        </p:spPr>
        <p:txBody>
          <a:bodyPr/>
          <a:lstStyle/>
          <a:p>
            <a:r>
              <a:rPr lang="en-US" sz="4000" dirty="0" smtClean="0"/>
              <a:t>Basic </a:t>
            </a:r>
            <a:r>
              <a:rPr lang="en-US" sz="4000" dirty="0" err="1" smtClean="0"/>
              <a:t>Mutexes</a:t>
            </a:r>
            <a:r>
              <a:rPr lang="en-US" sz="4000" dirty="0" smtClean="0"/>
              <a:t> using RAII:</a:t>
            </a:r>
            <a:br>
              <a:rPr lang="en-US" sz="4000" dirty="0" smtClean="0"/>
            </a:br>
            <a:r>
              <a:rPr lang="en-US" sz="4000" dirty="0" smtClean="0"/>
              <a:t>Resource Acquisition</a:t>
            </a:r>
            <a:r>
              <a:rPr lang="en-US" sz="4000" dirty="0"/>
              <a:t> </a:t>
            </a:r>
            <a:r>
              <a:rPr lang="en-US" sz="4000" dirty="0" smtClean="0"/>
              <a:t>Is Initialization</a:t>
            </a:r>
            <a:endParaRPr lang="en-US" sz="4000" dirty="0"/>
          </a:p>
        </p:txBody>
      </p:sp>
      <p:sp>
        <p:nvSpPr>
          <p:cNvPr id="3" name="Content Placeholder 2"/>
          <p:cNvSpPr>
            <a:spLocks noGrp="1"/>
          </p:cNvSpPr>
          <p:nvPr>
            <p:ph idx="1"/>
          </p:nvPr>
        </p:nvSpPr>
        <p:spPr>
          <a:xfrm>
            <a:off x="1066800" y="1524000"/>
            <a:ext cx="7620000" cy="5029200"/>
          </a:xfrm>
        </p:spPr>
        <p:txBody>
          <a:bodyPr/>
          <a:lstStyle/>
          <a:p>
            <a:pPr marL="0" indent="0">
              <a:buNone/>
            </a:pPr>
            <a:r>
              <a:rPr lang="en-US" sz="1400" b="1" dirty="0">
                <a:solidFill>
                  <a:srgbClr val="000000"/>
                </a:solidFill>
                <a:latin typeface="Courier New"/>
                <a:cs typeface="Courier New"/>
              </a:rPr>
              <a:t>#include &lt;</a:t>
            </a:r>
            <a:r>
              <a:rPr lang="en-US" sz="1400" b="1" dirty="0" err="1">
                <a:solidFill>
                  <a:srgbClr val="000000"/>
                </a:solidFill>
                <a:latin typeface="Courier New"/>
                <a:cs typeface="Courier New"/>
              </a:rPr>
              <a:t>iostream</a:t>
            </a:r>
            <a:r>
              <a:rPr lang="en-US" sz="1400" b="1" dirty="0">
                <a:solidFill>
                  <a:srgbClr val="000000"/>
                </a:solidFill>
                <a:latin typeface="Courier New"/>
                <a:cs typeface="Courier New"/>
              </a:rPr>
              <a:t>&gt;</a:t>
            </a:r>
          </a:p>
          <a:p>
            <a:pPr marL="0" indent="0">
              <a:buNone/>
            </a:pPr>
            <a:r>
              <a:rPr lang="en-US" sz="1400" b="1" dirty="0">
                <a:solidFill>
                  <a:srgbClr val="000000"/>
                </a:solidFill>
                <a:latin typeface="Courier New"/>
                <a:cs typeface="Courier New"/>
              </a:rPr>
              <a:t>#include &lt;list&gt;</a:t>
            </a:r>
          </a:p>
          <a:p>
            <a:pPr marL="0" indent="0">
              <a:buNone/>
            </a:pPr>
            <a:r>
              <a:rPr lang="en-US" sz="1400" b="1" dirty="0">
                <a:solidFill>
                  <a:srgbClr val="000000"/>
                </a:solidFill>
                <a:latin typeface="Courier New"/>
                <a:cs typeface="Courier New"/>
              </a:rPr>
              <a:t>#include &lt;</a:t>
            </a:r>
            <a:r>
              <a:rPr lang="en-US" sz="1400" b="1" dirty="0" err="1">
                <a:solidFill>
                  <a:srgbClr val="000000"/>
                </a:solidFill>
                <a:latin typeface="Courier New"/>
                <a:cs typeface="Courier New"/>
              </a:rPr>
              <a:t>mutex</a:t>
            </a:r>
            <a:r>
              <a:rPr lang="en-US" sz="1400" b="1" dirty="0">
                <a:solidFill>
                  <a:srgbClr val="000000"/>
                </a:solidFill>
                <a:latin typeface="Courier New"/>
                <a:cs typeface="Courier New"/>
              </a:rPr>
              <a:t>&gt;</a:t>
            </a:r>
          </a:p>
          <a:p>
            <a:pPr marL="0" indent="0">
              <a:buNone/>
            </a:pPr>
            <a:r>
              <a:rPr lang="en-US" sz="1400" b="1" dirty="0">
                <a:solidFill>
                  <a:srgbClr val="000000"/>
                </a:solidFill>
                <a:latin typeface="Courier New"/>
                <a:cs typeface="Courier New"/>
              </a:rPr>
              <a:t>#include &lt;algorithm</a:t>
            </a:r>
            <a:r>
              <a:rPr lang="en-US" sz="1400" b="1" dirty="0" smtClean="0">
                <a:solidFill>
                  <a:srgbClr val="000000"/>
                </a:solidFill>
                <a:latin typeface="Courier New"/>
                <a:cs typeface="Courier New"/>
              </a:rPr>
              <a:t>&gt;</a:t>
            </a:r>
          </a:p>
          <a:p>
            <a:pPr marL="0" indent="0">
              <a:buNone/>
            </a:pPr>
            <a:r>
              <a:rPr lang="en-US" sz="1400" b="1" dirty="0" smtClean="0">
                <a:solidFill>
                  <a:srgbClr val="000000"/>
                </a:solidFill>
                <a:latin typeface="Courier New"/>
                <a:cs typeface="Courier New"/>
              </a:rPr>
              <a:t>using namespace </a:t>
            </a:r>
            <a:r>
              <a:rPr lang="en-US" sz="1400" b="1" dirty="0" err="1" smtClean="0">
                <a:solidFill>
                  <a:srgbClr val="000000"/>
                </a:solidFill>
                <a:latin typeface="Courier New"/>
                <a:cs typeface="Courier New"/>
              </a:rPr>
              <a:t>std</a:t>
            </a:r>
            <a:r>
              <a:rPr lang="en-US" sz="1400" b="1" dirty="0" smtClean="0">
                <a:solidFill>
                  <a:srgbClr val="000000"/>
                </a:solidFill>
                <a:latin typeface="Courier New"/>
                <a:cs typeface="Courier New"/>
              </a:rPr>
              <a:t>;</a:t>
            </a:r>
            <a:br>
              <a:rPr lang="en-US" sz="1400" b="1" dirty="0" smtClean="0">
                <a:solidFill>
                  <a:srgbClr val="000000"/>
                </a:solidFill>
                <a:latin typeface="Courier New"/>
                <a:cs typeface="Courier New"/>
              </a:rPr>
            </a:br>
            <a:endParaRPr lang="en-US" sz="1400" b="1" dirty="0">
              <a:solidFill>
                <a:srgbClr val="000000"/>
              </a:solidFill>
              <a:latin typeface="Courier New"/>
              <a:cs typeface="Courier New"/>
            </a:endParaRPr>
          </a:p>
          <a:p>
            <a:pPr marL="0" indent="0">
              <a:buNone/>
            </a:pPr>
            <a:r>
              <a:rPr lang="en-US" sz="1400" b="1" dirty="0" smtClean="0">
                <a:solidFill>
                  <a:srgbClr val="000000"/>
                </a:solidFill>
                <a:latin typeface="Courier New"/>
                <a:cs typeface="Courier New"/>
              </a:rPr>
              <a:t>list</a:t>
            </a:r>
            <a:r>
              <a:rPr lang="en-US" sz="1400" b="1" dirty="0">
                <a:solidFill>
                  <a:srgbClr val="000000"/>
                </a:solidFill>
                <a:latin typeface="Courier New"/>
                <a:cs typeface="Courier New"/>
              </a:rPr>
              <a:t>&lt;</a:t>
            </a:r>
            <a:r>
              <a:rPr lang="en-US" sz="1400" b="1" dirty="0" err="1">
                <a:solidFill>
                  <a:srgbClr val="000000"/>
                </a:solidFill>
                <a:latin typeface="Courier New"/>
                <a:cs typeface="Courier New"/>
              </a:rPr>
              <a:t>int</a:t>
            </a:r>
            <a:r>
              <a:rPr lang="en-US" sz="1400" b="1" dirty="0">
                <a:solidFill>
                  <a:srgbClr val="000000"/>
                </a:solidFill>
                <a:latin typeface="Courier New"/>
                <a:cs typeface="Courier New"/>
              </a:rPr>
              <a:t>&gt; </a:t>
            </a:r>
            <a:r>
              <a:rPr lang="en-US" sz="1400" b="1" dirty="0" err="1" smtClean="0">
                <a:solidFill>
                  <a:srgbClr val="000000"/>
                </a:solidFill>
                <a:latin typeface="Courier New"/>
                <a:cs typeface="Courier New"/>
              </a:rPr>
              <a:t>my_list</a:t>
            </a:r>
            <a:r>
              <a:rPr lang="en-US" sz="1400" b="1" dirty="0" smtClean="0">
                <a:solidFill>
                  <a:srgbClr val="000000"/>
                </a:solidFill>
                <a:latin typeface="Courier New"/>
                <a:cs typeface="Courier New"/>
              </a:rPr>
              <a:t>;  //C++ STL list</a:t>
            </a:r>
            <a:endParaRPr lang="en-US" sz="1400" b="1" dirty="0">
              <a:solidFill>
                <a:srgbClr val="000000"/>
              </a:solidFill>
              <a:latin typeface="Courier New"/>
              <a:cs typeface="Courier New"/>
            </a:endParaRPr>
          </a:p>
          <a:p>
            <a:pPr marL="0" indent="0">
              <a:buNone/>
            </a:pPr>
            <a:r>
              <a:rPr lang="en-US" sz="1400" b="1" dirty="0" err="1" smtClean="0">
                <a:solidFill>
                  <a:srgbClr val="000000"/>
                </a:solidFill>
                <a:latin typeface="Courier New"/>
                <a:cs typeface="Courier New"/>
              </a:rPr>
              <a:t>mutex</a:t>
            </a:r>
            <a:r>
              <a:rPr lang="en-US" sz="1400" b="1" dirty="0" smtClean="0">
                <a:solidFill>
                  <a:srgbClr val="000000"/>
                </a:solidFill>
                <a:latin typeface="Courier New"/>
                <a:cs typeface="Courier New"/>
              </a:rPr>
              <a:t> </a:t>
            </a:r>
            <a:r>
              <a:rPr lang="en-US" sz="1400" b="1" dirty="0" err="1" smtClean="0">
                <a:solidFill>
                  <a:srgbClr val="000000"/>
                </a:solidFill>
                <a:latin typeface="Courier New"/>
                <a:cs typeface="Courier New"/>
              </a:rPr>
              <a:t>my_mutex</a:t>
            </a:r>
            <a:r>
              <a:rPr lang="en-US" sz="1400" b="1" dirty="0" smtClean="0">
                <a:solidFill>
                  <a:srgbClr val="000000"/>
                </a:solidFill>
                <a:latin typeface="Courier New"/>
                <a:cs typeface="Courier New"/>
              </a:rPr>
              <a:t>;  //C++11 </a:t>
            </a:r>
            <a:r>
              <a:rPr lang="en-US" sz="1400" b="1" dirty="0" err="1" smtClean="0">
                <a:solidFill>
                  <a:srgbClr val="000000"/>
                </a:solidFill>
                <a:latin typeface="Courier New"/>
                <a:cs typeface="Courier New"/>
              </a:rPr>
              <a:t>mutex</a:t>
            </a:r>
            <a:endParaRPr lang="en-US" sz="1400" b="1" dirty="0">
              <a:solidFill>
                <a:srgbClr val="000000"/>
              </a:solidFill>
              <a:latin typeface="Courier New"/>
              <a:cs typeface="Courier New"/>
            </a:endParaRPr>
          </a:p>
          <a:p>
            <a:pPr marL="0" indent="0">
              <a:buNone/>
            </a:pPr>
            <a:endParaRPr lang="en-US" sz="1400" b="1" dirty="0">
              <a:solidFill>
                <a:srgbClr val="000000"/>
              </a:solidFill>
              <a:latin typeface="Courier New"/>
              <a:cs typeface="Courier New"/>
            </a:endParaRPr>
          </a:p>
          <a:p>
            <a:pPr marL="0" indent="0">
              <a:buNone/>
            </a:pPr>
            <a:r>
              <a:rPr lang="en-US" sz="1400" b="1" dirty="0">
                <a:solidFill>
                  <a:srgbClr val="000000"/>
                </a:solidFill>
                <a:latin typeface="Courier New"/>
                <a:cs typeface="Courier New"/>
              </a:rPr>
              <a:t>void </a:t>
            </a:r>
            <a:r>
              <a:rPr lang="en-US" sz="1400" b="1" dirty="0" err="1">
                <a:solidFill>
                  <a:srgbClr val="000000"/>
                </a:solidFill>
                <a:latin typeface="Courier New"/>
                <a:cs typeface="Courier New"/>
              </a:rPr>
              <a:t>add_to_list</a:t>
            </a:r>
            <a:r>
              <a:rPr lang="en-US" sz="1400" b="1" dirty="0">
                <a:solidFill>
                  <a:srgbClr val="000000"/>
                </a:solidFill>
                <a:latin typeface="Courier New"/>
                <a:cs typeface="Courier New"/>
              </a:rPr>
              <a:t>(</a:t>
            </a:r>
            <a:r>
              <a:rPr lang="en-US" sz="1400" b="1" dirty="0" err="1">
                <a:solidFill>
                  <a:srgbClr val="000000"/>
                </a:solidFill>
                <a:latin typeface="Courier New"/>
                <a:cs typeface="Courier New"/>
              </a:rPr>
              <a:t>int</a:t>
            </a: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new_value</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a:t>
            </a:r>
          </a:p>
          <a:p>
            <a:pPr marL="0" indent="0">
              <a:buNone/>
            </a:pPr>
            <a:r>
              <a:rPr lang="en-US" sz="1400" b="1" dirty="0" smtClean="0">
                <a:solidFill>
                  <a:srgbClr val="000000"/>
                </a:solidFill>
                <a:latin typeface="Courier New"/>
                <a:cs typeface="Courier New"/>
              </a:rPr>
              <a:t>    </a:t>
            </a:r>
            <a:r>
              <a:rPr lang="en-US" sz="1400" b="1" dirty="0" err="1" smtClean="0">
                <a:solidFill>
                  <a:srgbClr val="000000"/>
                </a:solidFill>
                <a:latin typeface="Courier New"/>
                <a:cs typeface="Courier New"/>
              </a:rPr>
              <a:t>lock_guard</a:t>
            </a:r>
            <a:r>
              <a:rPr lang="en-US" sz="1400" b="1" dirty="0" smtClean="0">
                <a:solidFill>
                  <a:srgbClr val="000000"/>
                </a:solidFill>
                <a:latin typeface="Courier New"/>
                <a:cs typeface="Courier New"/>
              </a:rPr>
              <a:t>&lt;</a:t>
            </a:r>
            <a:r>
              <a:rPr lang="en-US" sz="1400" b="1" dirty="0" err="1" smtClean="0">
                <a:solidFill>
                  <a:srgbClr val="000000"/>
                </a:solidFill>
                <a:latin typeface="Courier New"/>
                <a:cs typeface="Courier New"/>
              </a:rPr>
              <a:t>mutex</a:t>
            </a:r>
            <a:r>
              <a:rPr lang="en-US" sz="1400" b="1" dirty="0">
                <a:solidFill>
                  <a:srgbClr val="000000"/>
                </a:solidFill>
                <a:latin typeface="Courier New"/>
                <a:cs typeface="Courier New"/>
              </a:rPr>
              <a:t>&gt; guard</a:t>
            </a:r>
            <a:r>
              <a:rPr lang="en-US" sz="1400" b="1" dirty="0" smtClean="0">
                <a:solidFill>
                  <a:srgbClr val="000000"/>
                </a:solidFill>
                <a:latin typeface="Courier New"/>
                <a:cs typeface="Courier New"/>
              </a:rPr>
              <a:t>(</a:t>
            </a:r>
            <a:r>
              <a:rPr lang="en-US" sz="1400" b="1" dirty="0" err="1" smtClean="0">
                <a:solidFill>
                  <a:srgbClr val="000000"/>
                </a:solidFill>
                <a:latin typeface="Courier New"/>
                <a:cs typeface="Courier New"/>
              </a:rPr>
              <a:t>my_mutex</a:t>
            </a:r>
            <a:r>
              <a:rPr lang="en-US" sz="1400" b="1" dirty="0" smtClean="0">
                <a:solidFill>
                  <a:srgbClr val="000000"/>
                </a:solidFill>
                <a:latin typeface="Courier New"/>
                <a:cs typeface="Courier New"/>
              </a:rPr>
              <a:t>)</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a:t>
            </a:r>
            <a:r>
              <a:rPr lang="en-US" sz="1400" b="1" dirty="0" err="1" smtClean="0">
                <a:solidFill>
                  <a:srgbClr val="000000"/>
                </a:solidFill>
                <a:latin typeface="Courier New"/>
                <a:cs typeface="Courier New"/>
              </a:rPr>
              <a:t>my_list.push_back</a:t>
            </a:r>
            <a:r>
              <a:rPr lang="en-US" sz="1400" b="1" dirty="0">
                <a:solidFill>
                  <a:srgbClr val="000000"/>
                </a:solidFill>
                <a:latin typeface="Courier New"/>
                <a:cs typeface="Courier New"/>
              </a:rPr>
              <a:t>(</a:t>
            </a:r>
            <a:r>
              <a:rPr lang="en-US" sz="1400" b="1" dirty="0" err="1">
                <a:solidFill>
                  <a:srgbClr val="000000"/>
                </a:solidFill>
                <a:latin typeface="Courier New"/>
                <a:cs typeface="Courier New"/>
              </a:rPr>
              <a:t>new_value</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a:t>
            </a:r>
          </a:p>
          <a:p>
            <a:pPr marL="0" indent="0">
              <a:buNone/>
            </a:pPr>
            <a:r>
              <a:rPr lang="en-US" sz="1400" b="1" dirty="0" err="1">
                <a:solidFill>
                  <a:srgbClr val="000000"/>
                </a:solidFill>
                <a:latin typeface="Courier New"/>
                <a:cs typeface="Courier New"/>
              </a:rPr>
              <a:t>bool</a:t>
            </a: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list_contains</a:t>
            </a:r>
            <a:r>
              <a:rPr lang="en-US" sz="1400" b="1" dirty="0">
                <a:solidFill>
                  <a:srgbClr val="000000"/>
                </a:solidFill>
                <a:latin typeface="Courier New"/>
                <a:cs typeface="Courier New"/>
              </a:rPr>
              <a:t>(</a:t>
            </a:r>
            <a:r>
              <a:rPr lang="en-US" sz="1400" b="1" dirty="0" err="1">
                <a:solidFill>
                  <a:srgbClr val="000000"/>
                </a:solidFill>
                <a:latin typeface="Courier New"/>
                <a:cs typeface="Courier New"/>
              </a:rPr>
              <a:t>int</a:t>
            </a:r>
            <a:r>
              <a:rPr lang="en-US" sz="1400" b="1" dirty="0">
                <a:solidFill>
                  <a:srgbClr val="000000"/>
                </a:solidFill>
                <a:latin typeface="Courier New"/>
                <a:cs typeface="Courier New"/>
              </a:rPr>
              <a:t> </a:t>
            </a:r>
            <a:r>
              <a:rPr lang="en-US" sz="1400" b="1" dirty="0" err="1">
                <a:solidFill>
                  <a:srgbClr val="000000"/>
                </a:solidFill>
                <a:latin typeface="Courier New"/>
                <a:cs typeface="Courier New"/>
              </a:rPr>
              <a:t>value_to_find</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a:t>
            </a:r>
            <a:r>
              <a:rPr lang="en-US" sz="1400" b="1" dirty="0" err="1" smtClean="0">
                <a:solidFill>
                  <a:srgbClr val="000000"/>
                </a:solidFill>
                <a:latin typeface="Courier New"/>
                <a:cs typeface="Courier New"/>
              </a:rPr>
              <a:t>lock_guard</a:t>
            </a:r>
            <a:r>
              <a:rPr lang="en-US" sz="1400" b="1" dirty="0" smtClean="0">
                <a:solidFill>
                  <a:srgbClr val="000000"/>
                </a:solidFill>
                <a:latin typeface="Courier New"/>
                <a:cs typeface="Courier New"/>
              </a:rPr>
              <a:t>&lt;</a:t>
            </a:r>
            <a:r>
              <a:rPr lang="en-US" sz="1400" b="1" dirty="0" err="1" smtClean="0">
                <a:solidFill>
                  <a:srgbClr val="000000"/>
                </a:solidFill>
                <a:latin typeface="Courier New"/>
                <a:cs typeface="Courier New"/>
              </a:rPr>
              <a:t>mutex</a:t>
            </a:r>
            <a:r>
              <a:rPr lang="en-US" sz="1400" b="1" dirty="0">
                <a:solidFill>
                  <a:srgbClr val="000000"/>
                </a:solidFill>
                <a:latin typeface="Courier New"/>
                <a:cs typeface="Courier New"/>
              </a:rPr>
              <a:t>&gt; guard</a:t>
            </a:r>
            <a:r>
              <a:rPr lang="en-US" sz="1400" b="1" dirty="0" smtClean="0">
                <a:solidFill>
                  <a:srgbClr val="000000"/>
                </a:solidFill>
                <a:latin typeface="Courier New"/>
                <a:cs typeface="Courier New"/>
              </a:rPr>
              <a:t>(</a:t>
            </a:r>
            <a:r>
              <a:rPr lang="en-US" sz="1400" b="1" dirty="0" err="1" smtClean="0">
                <a:solidFill>
                  <a:srgbClr val="000000"/>
                </a:solidFill>
                <a:latin typeface="Courier New"/>
                <a:cs typeface="Courier New"/>
              </a:rPr>
              <a:t>my_mutex</a:t>
            </a:r>
            <a:r>
              <a:rPr lang="en-US" sz="1400" b="1" dirty="0" smtClean="0">
                <a:solidFill>
                  <a:srgbClr val="000000"/>
                </a:solidFill>
                <a:latin typeface="Courier New"/>
                <a:cs typeface="Courier New"/>
              </a:rPr>
              <a:t>)</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return </a:t>
            </a:r>
            <a:r>
              <a:rPr lang="en-US" sz="1400" b="1" dirty="0" smtClean="0">
                <a:solidFill>
                  <a:srgbClr val="000000"/>
                </a:solidFill>
                <a:latin typeface="Courier New"/>
                <a:cs typeface="Courier New"/>
              </a:rPr>
              <a:t>find(</a:t>
            </a:r>
            <a:r>
              <a:rPr lang="en-US" sz="1400" b="1" dirty="0" err="1" smtClean="0">
                <a:solidFill>
                  <a:srgbClr val="000000"/>
                </a:solidFill>
                <a:latin typeface="Courier New"/>
                <a:cs typeface="Courier New"/>
              </a:rPr>
              <a:t>my_list.begin</a:t>
            </a:r>
            <a:r>
              <a:rPr lang="en-US" sz="1400" b="1" dirty="0">
                <a:solidFill>
                  <a:srgbClr val="000000"/>
                </a:solidFill>
                <a:latin typeface="Courier New"/>
                <a:cs typeface="Courier New"/>
              </a:rPr>
              <a:t>()</a:t>
            </a:r>
            <a:r>
              <a:rPr lang="en-US" sz="1400" b="1" dirty="0" smtClean="0">
                <a:solidFill>
                  <a:srgbClr val="000000"/>
                </a:solidFill>
                <a:latin typeface="Courier New"/>
                <a:cs typeface="Courier New"/>
              </a:rPr>
              <a:t>,</a:t>
            </a:r>
            <a:r>
              <a:rPr lang="en-US" sz="1400" b="1" dirty="0" err="1" smtClean="0">
                <a:solidFill>
                  <a:srgbClr val="000000"/>
                </a:solidFill>
                <a:latin typeface="Courier New"/>
                <a:cs typeface="Courier New"/>
              </a:rPr>
              <a:t>my_list.end</a:t>
            </a:r>
            <a:r>
              <a:rPr lang="en-US" sz="1400" b="1" dirty="0">
                <a:solidFill>
                  <a:srgbClr val="000000"/>
                </a:solidFill>
                <a:latin typeface="Courier New"/>
                <a:cs typeface="Courier New"/>
              </a:rPr>
              <a:t>(),</a:t>
            </a:r>
            <a:r>
              <a:rPr lang="en-US" sz="1400" b="1" dirty="0" err="1">
                <a:solidFill>
                  <a:srgbClr val="000000"/>
                </a:solidFill>
                <a:latin typeface="Courier New"/>
                <a:cs typeface="Courier New"/>
              </a:rPr>
              <a:t>value_to_find</a:t>
            </a:r>
            <a:r>
              <a:rPr lang="en-US" sz="1400" b="1" dirty="0">
                <a:solidFill>
                  <a:srgbClr val="000000"/>
                </a:solidFill>
                <a:latin typeface="Courier New"/>
                <a:cs typeface="Courier New"/>
              </a:rPr>
              <a:t>)</a:t>
            </a:r>
          </a:p>
          <a:p>
            <a:pPr marL="0" indent="0">
              <a:buNone/>
            </a:pPr>
            <a:r>
              <a:rPr lang="en-US" sz="1400" b="1" dirty="0">
                <a:solidFill>
                  <a:srgbClr val="000000"/>
                </a:solidFill>
                <a:latin typeface="Courier New"/>
                <a:cs typeface="Courier New"/>
              </a:rPr>
              <a:t>        != </a:t>
            </a:r>
            <a:r>
              <a:rPr lang="en-US" sz="1400" b="1" dirty="0" err="1" smtClean="0">
                <a:solidFill>
                  <a:srgbClr val="000000"/>
                </a:solidFill>
                <a:latin typeface="Courier New"/>
                <a:cs typeface="Courier New"/>
              </a:rPr>
              <a:t>my_list.end</a:t>
            </a:r>
            <a:r>
              <a:rPr lang="en-US" sz="1400" b="1" dirty="0">
                <a:solidFill>
                  <a:srgbClr val="000000"/>
                </a:solidFill>
                <a:latin typeface="Courier New"/>
                <a:cs typeface="Courier New"/>
              </a:rPr>
              <a:t>();</a:t>
            </a:r>
          </a:p>
          <a:p>
            <a:pPr marL="0" indent="0">
              <a:buNone/>
            </a:pPr>
            <a:r>
              <a:rPr lang="en-US" sz="1400" b="1" dirty="0" smtClean="0">
                <a:solidFill>
                  <a:srgbClr val="000000"/>
                </a:solidFill>
                <a:latin typeface="Courier New"/>
                <a:cs typeface="Courier New"/>
              </a:rPr>
              <a:t>}</a:t>
            </a:r>
            <a:endParaRPr lang="en-US" sz="1400" b="1" dirty="0">
              <a:solidFill>
                <a:srgbClr val="000000"/>
              </a:solidFill>
              <a:latin typeface="Courier New"/>
              <a:cs typeface="Courier New"/>
            </a:endParaRPr>
          </a:p>
        </p:txBody>
      </p:sp>
    </p:spTree>
    <p:extLst>
      <p:ext uri="{BB962C8B-B14F-4D97-AF65-F5344CB8AC3E}">
        <p14:creationId xmlns:p14="http://schemas.microsoft.com/office/powerpoint/2010/main" val="38402380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6945</TotalTime>
  <Words>1982</Words>
  <Application>Microsoft Macintosh PowerPoint</Application>
  <PresentationFormat>On-screen Show (4:3)</PresentationFormat>
  <Paragraphs>265</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Notebook</vt:lpstr>
      <vt:lpstr>Lecture Class 5</vt:lpstr>
      <vt:lpstr>Race Conditions</vt:lpstr>
      <vt:lpstr>Race Conditions Revisited</vt:lpstr>
      <vt:lpstr>Difficulties</vt:lpstr>
      <vt:lpstr>Difficulties</vt:lpstr>
      <vt:lpstr>Protecting Critical Sections in C++11</vt:lpstr>
      <vt:lpstr>Mutexes</vt:lpstr>
      <vt:lpstr>Basic Mutexes</vt:lpstr>
      <vt:lpstr>Basic Mutexes using RAII: Resource Acquisition Is Initialization</vt:lpstr>
      <vt:lpstr>Synchronization Problems</vt:lpstr>
      <vt:lpstr>Deadlocks Revisited</vt:lpstr>
      <vt:lpstr>Techniques for Avoiding Deadlocks</vt:lpstr>
      <vt:lpstr>Techniques for Avoiding Deadlocks</vt:lpstr>
      <vt:lpstr>Advanced MultiThreading in C++</vt:lpstr>
      <vt:lpstr>Thread Local Storage</vt:lpstr>
      <vt:lpstr>Thread Local Storage</vt:lpstr>
      <vt:lpstr>Condition Variables</vt:lpstr>
      <vt:lpstr>Condition Variables</vt:lpstr>
      <vt:lpstr>How Condition Variables Work</vt:lpstr>
      <vt:lpstr>Condition Variables in C++11</vt:lpstr>
      <vt:lpstr>Trading Futures</vt:lpstr>
      <vt:lpstr>Using Futures</vt:lpstr>
      <vt:lpstr>Additional Functions of Interest</vt:lpstr>
      <vt:lpstr>Designing Data Structures</vt:lpstr>
      <vt:lpstr>Designing Data Structures</vt:lpstr>
      <vt:lpstr>Divvying up Work and Data</vt:lpstr>
      <vt:lpstr>Oversubscription</vt:lpstr>
      <vt:lpstr>Data Contention with Cache Ping-Pong</vt:lpstr>
      <vt:lpstr>Data Contention with Cache Ping-Pong</vt:lpstr>
      <vt:lpstr>Cache Ping-Pong Effect with Mutexes</vt:lpstr>
      <vt:lpstr>Cache Line Sharing</vt:lpstr>
      <vt:lpstr>Data Proximity &amp; Performance</vt:lpstr>
      <vt:lpstr>Thread Pools</vt:lpstr>
      <vt:lpstr>Thread Pools</vt:lpstr>
    </vt:vector>
  </TitlesOfParts>
  <Company>University of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dc:title>
  <dc:creator>Mark Shacklette</dc:creator>
  <cp:lastModifiedBy>Mark Shacklette</cp:lastModifiedBy>
  <cp:revision>679</cp:revision>
  <cp:lastPrinted>2012-07-19T15:21:10Z</cp:lastPrinted>
  <dcterms:created xsi:type="dcterms:W3CDTF">2010-12-01T21:27:32Z</dcterms:created>
  <dcterms:modified xsi:type="dcterms:W3CDTF">2013-10-29T20:17:31Z</dcterms:modified>
</cp:coreProperties>
</file>