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8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68" r:id="rId16"/>
    <p:sldId id="284" r:id="rId17"/>
    <p:sldId id="274" r:id="rId18"/>
    <p:sldId id="275" r:id="rId19"/>
    <p:sldId id="271" r:id="rId20"/>
    <p:sldId id="278" r:id="rId21"/>
    <p:sldId id="285" r:id="rId22"/>
    <p:sldId id="28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DEF15B-B330-4A0F-AE58-93AD43A71EEA}" type="datetimeFigureOut">
              <a:rPr lang="tr-TR" smtClean="0"/>
              <a:pPr/>
              <a:t>09.10.2013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3D1C18-5056-4D07-BC4E-67AC208A161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youtube.com/watch?v=z4wy_oc6Y3A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oBs_OX0cUZ8" TargetMode="External"/><Relationship Id="rId4" Type="http://schemas.openxmlformats.org/officeDocument/2006/relationships/hyperlink" Target="http://www.youtube.com/watch?v=uC1etqBBTrQ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inonu.edu.tr/fall2013/bm00341/ho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eakguides.com/images/Antialiasing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Temel Grafik Kavramları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İnönü Üniversitesi Bilgisayar Mühendisliği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73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Frame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Çeşitli sayıda Türkçe karşılığı olmakla birlikte grafik terimi olarak “görüntü karesi” şeklinde ifade edilebilir.</a:t>
            </a:r>
          </a:p>
          <a:p>
            <a:r>
              <a:rPr lang="tr-TR" dirty="0" smtClean="0"/>
              <a:t>İnsan gözü belli bir sayıdan fazla kareyi yakalayamadığından birim zamandaki çok sayıda görüntü karesi birleşerek hareketli görüntü algısını oluşturur.</a:t>
            </a:r>
          </a:p>
          <a:p>
            <a:r>
              <a:rPr lang="tr-TR" dirty="0" smtClean="0"/>
              <a:t>Görüntünün saniye başına yenilenme sayısına  saniyede geçen kare sayısı(</a:t>
            </a:r>
            <a:r>
              <a:rPr lang="tr-TR" b="1" dirty="0" err="1" smtClean="0"/>
              <a:t>F</a:t>
            </a:r>
            <a:r>
              <a:rPr lang="tr-TR" dirty="0" err="1" smtClean="0"/>
              <a:t>rame</a:t>
            </a:r>
            <a:r>
              <a:rPr lang="tr-TR" dirty="0" smtClean="0"/>
              <a:t> </a:t>
            </a:r>
            <a:r>
              <a:rPr lang="tr-TR" b="1" dirty="0" smtClean="0"/>
              <a:t>P</a:t>
            </a:r>
            <a:r>
              <a:rPr lang="tr-TR" dirty="0" smtClean="0"/>
              <a:t>er </a:t>
            </a:r>
            <a:r>
              <a:rPr lang="tr-TR" b="1" dirty="0" err="1" smtClean="0"/>
              <a:t>S</a:t>
            </a:r>
            <a:r>
              <a:rPr lang="tr-TR" dirty="0" err="1" smtClean="0"/>
              <a:t>econd</a:t>
            </a:r>
            <a:r>
              <a:rPr lang="tr-TR" dirty="0" smtClean="0"/>
              <a:t>) denir.</a:t>
            </a:r>
          </a:p>
          <a:p>
            <a:r>
              <a:rPr lang="tr-TR" dirty="0" smtClean="0"/>
              <a:t>Bilgisayar grafiklerinde düşük FPS, görme algısında düzensizlikten ziyade hareketlerde kopukluklar ve  canlandırmada kesikliklere neden olmaktadır.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42553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Interpolation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Matematikte ara değer bulma anlamına gelen “</a:t>
            </a:r>
            <a:r>
              <a:rPr lang="tr-TR" dirty="0" err="1" smtClean="0"/>
              <a:t>interpolation</a:t>
            </a:r>
            <a:r>
              <a:rPr lang="tr-TR" dirty="0" smtClean="0"/>
              <a:t>”, animasyonda referans kareler arasında kalan karelerin doldurulması olarak geçmektedir.</a:t>
            </a:r>
          </a:p>
          <a:p>
            <a:r>
              <a:rPr lang="tr-TR" dirty="0" smtClean="0"/>
              <a:t>Bilgisayar grafiklerinde bu kavram her iki anlamda kullanılmaktadır.</a:t>
            </a:r>
          </a:p>
          <a:p>
            <a:r>
              <a:rPr lang="tr-TR" dirty="0" smtClean="0"/>
              <a:t>Detaylarına ileriki derslerde değinilecektir.</a:t>
            </a:r>
          </a:p>
          <a:p>
            <a:endParaRPr lang="tr-TR" dirty="0"/>
          </a:p>
        </p:txBody>
      </p:sp>
      <p:pic>
        <p:nvPicPr>
          <p:cNvPr id="16386" name="Picture 2" descr="http://www.che.utah.edu/~sutherland/wiki/images/thumb/a/a3/Spline1.png/500px-Splin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229909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3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Modeling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Bu kavram bilgisayar grafiklerinde genelde 3B modelleme olarak kullanılmaktadır.</a:t>
            </a:r>
          </a:p>
          <a:p>
            <a:r>
              <a:rPr lang="tr-TR" dirty="0" smtClean="0"/>
              <a:t>Nesnelerin üç boyutlu yüzeylerinin bir matematiksel gösteriminin oluşturulması sürecine 3B modelleme, oluşan ürüne 3B model denir. 3B modeller “3D </a:t>
            </a:r>
            <a:r>
              <a:rPr lang="tr-TR" dirty="0" err="1" smtClean="0"/>
              <a:t>rendering</a:t>
            </a:r>
            <a:r>
              <a:rPr lang="tr-TR" dirty="0" smtClean="0"/>
              <a:t>” ile görünür hale gelirler.</a:t>
            </a:r>
          </a:p>
          <a:p>
            <a:r>
              <a:rPr lang="tr-TR" dirty="0" smtClean="0"/>
              <a:t>3B modeller, 3B grafik uygulamalarının temel bileşenidir. Bir 3B modelde detay arttıkça daha gerçekçi görünüm elde edilir.</a:t>
            </a:r>
          </a:p>
          <a:p>
            <a:r>
              <a:rPr lang="tr-TR" dirty="0" smtClean="0"/>
              <a:t>İlk 3B modeller kod yazılarak oluşturulmuştur. Günümüzde yüksek detaylı 3B modeller, özel yazılımlarla (genelde kodlamaya ihtiyaç duyulmadan) oluşturulmaktadır. </a:t>
            </a:r>
          </a:p>
          <a:p>
            <a:r>
              <a:rPr lang="tr-TR" dirty="0" smtClean="0"/>
              <a:t>Detaylarına ileriki derslerde değinilecektir.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874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Particle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Ateş, patlama, duman, toz, sis, yağmur vb. doğal olayların benzetiminde çok fazla sayıda küçük nesnelerin kullanıldığı çeşitli bilgisayar grafiği tekniklerinden oluşan sisteme parçacık sistemi (</a:t>
            </a:r>
            <a:r>
              <a:rPr lang="tr-TR" dirty="0" err="1" smtClean="0"/>
              <a:t>particle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) denmektedir.</a:t>
            </a:r>
          </a:p>
          <a:p>
            <a:r>
              <a:rPr lang="tr-TR" dirty="0" smtClean="0"/>
              <a:t>Kaotik yapıları nedeniyle, söz konusu doğal olayların matematiksel modellenmesi lineer olmayan denklem sistemleri ile yapılabilmektedir.</a:t>
            </a:r>
          </a:p>
          <a:p>
            <a:r>
              <a:rPr lang="tr-TR" dirty="0" smtClean="0"/>
              <a:t>Yine yapıları nedeniyle bu sistemlerin gerçekçi bir şekilde görüntülenmesi çok zordur.</a:t>
            </a:r>
          </a:p>
          <a:p>
            <a:r>
              <a:rPr lang="tr-TR" dirty="0" smtClean="0"/>
              <a:t>Parçacık sistemleri güncel araştırma konularından olup, bu konuda </a:t>
            </a:r>
            <a:r>
              <a:rPr lang="tr-TR" dirty="0" err="1" smtClean="0"/>
              <a:t>Nvidia</a:t>
            </a:r>
            <a:r>
              <a:rPr lang="tr-TR" dirty="0" smtClean="0"/>
              <a:t>’ </a:t>
            </a:r>
            <a:r>
              <a:rPr lang="tr-TR" dirty="0" err="1" smtClean="0"/>
              <a:t>nın</a:t>
            </a:r>
            <a:r>
              <a:rPr lang="tr-TR" dirty="0" smtClean="0"/>
              <a:t> başarılı uygulamaları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045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Particle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62" name="Picture 2" descr="http://image.gamespotcdn.net/gamespot/images/2008/064/reviews/942784_20080305_embed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006"/>
            <a:ext cx="4095750" cy="23050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04048" y="0"/>
            <a:ext cx="413995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Ayrıca:</a:t>
            </a:r>
            <a:endParaRPr lang="tr-TR" sz="1400" dirty="0" smtClean="0">
              <a:hlinkClick r:id="rId3"/>
            </a:endParaRPr>
          </a:p>
          <a:p>
            <a:r>
              <a:rPr lang="tr-TR" sz="1400" dirty="0" smtClean="0">
                <a:hlinkClick r:id="rId3"/>
              </a:rPr>
              <a:t>http://www.</a:t>
            </a:r>
            <a:r>
              <a:rPr lang="tr-TR" sz="1400" dirty="0" err="1" smtClean="0">
                <a:hlinkClick r:id="rId3"/>
              </a:rPr>
              <a:t>youtube</a:t>
            </a:r>
            <a:r>
              <a:rPr lang="tr-TR" sz="1400" dirty="0" smtClean="0">
                <a:hlinkClick r:id="rId3"/>
              </a:rPr>
              <a:t>.com/</a:t>
            </a:r>
            <a:r>
              <a:rPr lang="tr-TR" sz="1400" dirty="0" err="1" smtClean="0">
                <a:hlinkClick r:id="rId3"/>
              </a:rPr>
              <a:t>watch</a:t>
            </a:r>
            <a:r>
              <a:rPr lang="tr-TR" sz="1400" dirty="0" smtClean="0">
                <a:hlinkClick r:id="rId3"/>
              </a:rPr>
              <a:t>?v=z4wy_oc6Y3A</a:t>
            </a:r>
            <a:endParaRPr lang="tr-TR" sz="1400" dirty="0" smtClean="0"/>
          </a:p>
          <a:p>
            <a:r>
              <a:rPr lang="tr-TR" sz="1400" dirty="0" smtClean="0">
                <a:hlinkClick r:id="rId4"/>
              </a:rPr>
              <a:t>http://www.</a:t>
            </a:r>
            <a:r>
              <a:rPr lang="tr-TR" sz="1400" dirty="0" err="1" smtClean="0">
                <a:hlinkClick r:id="rId4"/>
              </a:rPr>
              <a:t>youtube</a:t>
            </a:r>
            <a:r>
              <a:rPr lang="tr-TR" sz="1400" dirty="0" smtClean="0">
                <a:hlinkClick r:id="rId4"/>
              </a:rPr>
              <a:t>.com/</a:t>
            </a:r>
            <a:r>
              <a:rPr lang="tr-TR" sz="1400" dirty="0" err="1" smtClean="0">
                <a:hlinkClick r:id="rId4"/>
              </a:rPr>
              <a:t>watch</a:t>
            </a:r>
            <a:r>
              <a:rPr lang="tr-TR" sz="1400" dirty="0" smtClean="0">
                <a:hlinkClick r:id="rId4"/>
              </a:rPr>
              <a:t>?v=uC1etqBBTrQ</a:t>
            </a:r>
            <a:endParaRPr lang="tr-TR" sz="1400" dirty="0" smtClean="0"/>
          </a:p>
          <a:p>
            <a:r>
              <a:rPr lang="tr-TR" sz="1400" dirty="0" smtClean="0">
                <a:hlinkClick r:id="rId5"/>
              </a:rPr>
              <a:t>http://www.</a:t>
            </a:r>
            <a:r>
              <a:rPr lang="tr-TR" sz="1400" dirty="0" err="1" smtClean="0">
                <a:hlinkClick r:id="rId5"/>
              </a:rPr>
              <a:t>youtube</a:t>
            </a:r>
            <a:r>
              <a:rPr lang="tr-TR" sz="1400" dirty="0" smtClean="0">
                <a:hlinkClick r:id="rId5"/>
              </a:rPr>
              <a:t>.com/</a:t>
            </a:r>
            <a:r>
              <a:rPr lang="tr-TR" sz="1400" dirty="0" err="1" smtClean="0">
                <a:hlinkClick r:id="rId5"/>
              </a:rPr>
              <a:t>watch</a:t>
            </a:r>
            <a:r>
              <a:rPr lang="tr-TR" sz="1400" dirty="0" smtClean="0">
                <a:hlinkClick r:id="rId5"/>
              </a:rPr>
              <a:t>?v=</a:t>
            </a:r>
            <a:r>
              <a:rPr lang="tr-TR" sz="1400" dirty="0" err="1" smtClean="0">
                <a:hlinkClick r:id="rId5"/>
              </a:rPr>
              <a:t>oBs</a:t>
            </a:r>
            <a:r>
              <a:rPr lang="tr-TR" sz="1400" dirty="0" smtClean="0">
                <a:hlinkClick r:id="rId5"/>
              </a:rPr>
              <a:t>_OX0cUZ8</a:t>
            </a:r>
            <a:endParaRPr lang="tr-TR" sz="1500" dirty="0" smtClean="0"/>
          </a:p>
          <a:p>
            <a:endParaRPr lang="tr-TR" sz="1500" dirty="0"/>
          </a:p>
        </p:txBody>
      </p:sp>
      <p:pic>
        <p:nvPicPr>
          <p:cNvPr id="40964" name="Picture 4" descr="http://forum.unity3d.com/attachment.php?attachmentid=47337&amp;d=13637221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5323351" cy="2281436"/>
          </a:xfrm>
          <a:prstGeom prst="rect">
            <a:avLst/>
          </a:prstGeom>
          <a:noFill/>
        </p:spPr>
      </p:pic>
      <p:pic>
        <p:nvPicPr>
          <p:cNvPr id="40966" name="Picture 6" descr="http://www.longbowgames.com/particlefire/screenshots/PF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005064"/>
            <a:ext cx="3456384" cy="2592288"/>
          </a:xfrm>
          <a:prstGeom prst="rect">
            <a:avLst/>
          </a:prstGeom>
          <a:noFill/>
        </p:spPr>
      </p:pic>
      <p:pic>
        <p:nvPicPr>
          <p:cNvPr id="40968" name="Picture 8" descr="http://i616.photobucket.com/albums/tt246/Bams60/CoDMW2RainParticleEffec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604209"/>
            <a:ext cx="4187007" cy="2616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Graphics</a:t>
            </a:r>
            <a:r>
              <a:rPr lang="tr-TR" dirty="0" smtClean="0"/>
              <a:t> </a:t>
            </a:r>
            <a:r>
              <a:rPr lang="tr-TR" dirty="0" err="1" smtClean="0"/>
              <a:t>Primitive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grafik sisteminin üzerinde işlem yapabildiği en basit geometrik şekillere grafik temel öğesi (</a:t>
            </a:r>
            <a:r>
              <a:rPr lang="tr-TR" dirty="0" err="1" smtClean="0"/>
              <a:t>graphics</a:t>
            </a:r>
            <a:r>
              <a:rPr lang="tr-TR" dirty="0" smtClean="0"/>
              <a:t> </a:t>
            </a:r>
            <a:r>
              <a:rPr lang="tr-TR" dirty="0" err="1" smtClean="0"/>
              <a:t>primitive</a:t>
            </a:r>
            <a:r>
              <a:rPr lang="tr-TR" dirty="0" smtClean="0"/>
              <a:t>) denir.</a:t>
            </a:r>
          </a:p>
          <a:p>
            <a:r>
              <a:rPr lang="tr-TR" dirty="0" smtClean="0"/>
              <a:t>Nokta, doğru ve doğru parçaları, üçgen ve diğer çokgenler; sıklıkla kullanılan temel bileşenlerdir.</a:t>
            </a:r>
          </a:p>
          <a:p>
            <a:r>
              <a:rPr lang="tr-TR" dirty="0" smtClean="0"/>
              <a:t>Küre, silindir, küp, </a:t>
            </a:r>
            <a:r>
              <a:rPr lang="tr-TR" dirty="0" err="1" smtClean="0"/>
              <a:t>toroid</a:t>
            </a:r>
            <a:r>
              <a:rPr lang="tr-TR" dirty="0" smtClean="0"/>
              <a:t> vb. 3B şekiller ise çeşitli 3B modelleme yazılımlarınca temel bileşen olarak kullanılmaktadır.</a:t>
            </a:r>
            <a:endParaRPr lang="tr-TR" dirty="0"/>
          </a:p>
        </p:txBody>
      </p:sp>
      <p:pic>
        <p:nvPicPr>
          <p:cNvPr id="13314" name="Picture 2" descr="http://upload.wikimedia.org/wikipedia/commons/8/8b/Csg_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812859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39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RGB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Kırmızı, yeşil ve mavi renklerin kısaltmasıdır.</a:t>
            </a:r>
          </a:p>
          <a:p>
            <a:r>
              <a:rPr lang="tr-TR" dirty="0" smtClean="0"/>
              <a:t>RGB renk modelinde bütün renkler üç temel renkten oluşturulmaktadır.</a:t>
            </a:r>
          </a:p>
          <a:p>
            <a:r>
              <a:rPr lang="tr-TR" dirty="0" smtClean="0"/>
              <a:t>Televizyonlar, LED ekranlar, projeksiyon cihazları vb. pek çok görüntüleme aygıtında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34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Pixel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Piksel, </a:t>
            </a:r>
            <a:r>
              <a:rPr lang="tr-TR" dirty="0" err="1" smtClean="0"/>
              <a:t>raster</a:t>
            </a:r>
            <a:r>
              <a:rPr lang="tr-TR" dirty="0" smtClean="0"/>
              <a:t> görüntüdeki bir noktayı ifade eden, görüntü aygıtında adreslenebilir en küçük bileşendir.</a:t>
            </a:r>
          </a:p>
          <a:p>
            <a:r>
              <a:rPr lang="tr-TR" dirty="0" smtClean="0"/>
              <a:t>“Picture element” ifadesinin kısaltılmış halidir.</a:t>
            </a:r>
          </a:p>
          <a:p>
            <a:r>
              <a:rPr lang="tr-TR" dirty="0" smtClean="0"/>
              <a:t>Bir piksel RGB veya CMYB (</a:t>
            </a:r>
            <a:r>
              <a:rPr lang="tr-TR" b="1" dirty="0" err="1" smtClean="0"/>
              <a:t>C</a:t>
            </a:r>
            <a:r>
              <a:rPr lang="tr-TR" dirty="0" err="1" smtClean="0"/>
              <a:t>yan</a:t>
            </a:r>
            <a:r>
              <a:rPr lang="tr-TR" dirty="0" smtClean="0"/>
              <a:t>, </a:t>
            </a:r>
            <a:r>
              <a:rPr lang="tr-TR" b="1" dirty="0" err="1" smtClean="0"/>
              <a:t>M</a:t>
            </a:r>
            <a:r>
              <a:rPr lang="tr-TR" dirty="0" err="1" smtClean="0"/>
              <a:t>agenta</a:t>
            </a:r>
            <a:r>
              <a:rPr lang="tr-TR" dirty="0" smtClean="0"/>
              <a:t>, </a:t>
            </a:r>
            <a:r>
              <a:rPr lang="tr-TR" b="1" dirty="0" err="1" smtClean="0"/>
              <a:t>Y</a:t>
            </a:r>
            <a:r>
              <a:rPr lang="tr-TR" dirty="0" err="1" smtClean="0"/>
              <a:t>ellow</a:t>
            </a:r>
            <a:r>
              <a:rPr lang="tr-TR" dirty="0" smtClean="0"/>
              <a:t>, </a:t>
            </a:r>
            <a:r>
              <a:rPr lang="tr-TR" b="1" dirty="0" err="1" smtClean="0"/>
              <a:t>B</a:t>
            </a:r>
            <a:r>
              <a:rPr lang="tr-TR" dirty="0" err="1" smtClean="0"/>
              <a:t>lack</a:t>
            </a:r>
            <a:r>
              <a:rPr lang="tr-TR" dirty="0" smtClean="0"/>
              <a:t>)renk modelleri ile oluşturulur. </a:t>
            </a:r>
            <a:endParaRPr lang="tr-TR" dirty="0"/>
          </a:p>
        </p:txBody>
      </p:sp>
      <p:pic>
        <p:nvPicPr>
          <p:cNvPr id="11266" name="Picture 2" descr="File:Pixel geometry 01 Pe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2978696" cy="2978696"/>
          </a:xfrm>
          <a:prstGeom prst="rect">
            <a:avLst/>
          </a:prstGeom>
          <a:noFill/>
        </p:spPr>
      </p:pic>
      <p:pic>
        <p:nvPicPr>
          <p:cNvPr id="11268" name="Picture 4" descr="http://24flinching.com/word/wp-content/uploads/2010/06/pixel-m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717032"/>
            <a:ext cx="1345332" cy="1793776"/>
          </a:xfrm>
          <a:prstGeom prst="rect">
            <a:avLst/>
          </a:prstGeom>
          <a:noFill/>
        </p:spPr>
      </p:pic>
      <p:pic>
        <p:nvPicPr>
          <p:cNvPr id="11274" name="Picture 10" descr="http://t0.gstatic.com/images?q=tbn:ANd9GcTbwVUeLPoslPCni_poXDBLdoNs_2r3awLKPUsdVTa0KyRNfuK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933056"/>
            <a:ext cx="2705100" cy="16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13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Voxel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100" dirty="0" smtClean="0"/>
              <a:t>Hacimsel pikselin (</a:t>
            </a:r>
            <a:r>
              <a:rPr lang="tr-TR" sz="2100" dirty="0" err="1" smtClean="0"/>
              <a:t>Volumetric</a:t>
            </a:r>
            <a:r>
              <a:rPr lang="tr-TR" sz="2100" dirty="0" smtClean="0"/>
              <a:t> Picture Element) kısaltmasıdır.</a:t>
            </a:r>
          </a:p>
          <a:p>
            <a:r>
              <a:rPr lang="tr-TR" sz="2100" dirty="0" smtClean="0"/>
              <a:t>Üç boyutlu uzaydaki en temel hacim bileşenine denir. Pikselden farklı olarak doğrudan adresleme yerine diğer </a:t>
            </a:r>
            <a:r>
              <a:rPr lang="tr-TR" sz="2100" dirty="0" err="1" smtClean="0"/>
              <a:t>voxel</a:t>
            </a:r>
            <a:r>
              <a:rPr lang="tr-TR" sz="2100" dirty="0" smtClean="0"/>
              <a:t> bileşenlerine göre konum bilgisi taşır.</a:t>
            </a:r>
          </a:p>
          <a:p>
            <a:r>
              <a:rPr lang="tr-TR" sz="2100" dirty="0" smtClean="0"/>
              <a:t>Tıbbi görüntülemede ve bilimsel görselleştirmede kullanılır. Ayrıca çeşitli oyun motorlarında da </a:t>
            </a:r>
            <a:r>
              <a:rPr lang="tr-TR" sz="2100" dirty="0" err="1" smtClean="0"/>
              <a:t>voxel</a:t>
            </a:r>
            <a:r>
              <a:rPr lang="tr-TR" sz="2100" dirty="0" smtClean="0"/>
              <a:t> yapısı yer almaktadır.</a:t>
            </a:r>
          </a:p>
          <a:p>
            <a:endParaRPr lang="tr-TR" dirty="0"/>
          </a:p>
        </p:txBody>
      </p:sp>
      <p:pic>
        <p:nvPicPr>
          <p:cNvPr id="10242" name="Picture 2" descr="https://wiki.brown.edu/confluence/download/attachments/34766987/voxel.jpg?version=1&amp;modificationDate=122877458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34042"/>
            <a:ext cx="3528392" cy="3033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Resolution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Çözünürlük olarak Türkçeleştirilen bu kavram, bir görüntünün genişlik ve yüksekliğini piksel cinsinden tanımlamaktadır.</a:t>
            </a:r>
          </a:p>
          <a:p>
            <a:r>
              <a:rPr lang="tr-TR" dirty="0" smtClean="0"/>
              <a:t>Genel olarak yüksek çözünürlük, iyi görüntü kalitesi; düşük çözünürlük kötü görüntü kalitesi anlamına gelir.</a:t>
            </a:r>
          </a:p>
          <a:p>
            <a:r>
              <a:rPr lang="tr-TR" dirty="0" smtClean="0"/>
              <a:t>Günümüzde pek çok görüntüleme aygıtı HD (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Definition</a:t>
            </a:r>
            <a:r>
              <a:rPr lang="tr-TR" dirty="0" smtClean="0"/>
              <a:t>) standardındadır. </a:t>
            </a:r>
            <a:r>
              <a:rPr lang="tr-TR" dirty="0" err="1" smtClean="0"/>
              <a:t>Full</a:t>
            </a:r>
            <a:r>
              <a:rPr lang="tr-TR" dirty="0" smtClean="0"/>
              <a:t> HD olarak adlandırılan çözünürlük 1920 x 1080 piksel boyutundadır.</a:t>
            </a:r>
          </a:p>
          <a:p>
            <a:r>
              <a:rPr lang="tr-TR" dirty="0" smtClean="0"/>
              <a:t>UHD (Ultra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Definition</a:t>
            </a:r>
            <a:r>
              <a:rPr lang="tr-TR" dirty="0" smtClean="0"/>
              <a:t>) </a:t>
            </a:r>
            <a:r>
              <a:rPr lang="tr-TR" dirty="0" err="1" smtClean="0"/>
              <a:t>standartı</a:t>
            </a:r>
            <a:r>
              <a:rPr lang="tr-TR" dirty="0" smtClean="0"/>
              <a:t> şu anki en yüksek çözünürlük </a:t>
            </a:r>
            <a:r>
              <a:rPr lang="tr-TR" dirty="0" err="1" smtClean="0"/>
              <a:t>standartı</a:t>
            </a:r>
            <a:r>
              <a:rPr lang="tr-TR" dirty="0" smtClean="0"/>
              <a:t> olup, 7680×4320 piksel boyutlarındadır.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4506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Rendering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Autofit/>
          </a:bodyPr>
          <a:lstStyle/>
          <a:p>
            <a:r>
              <a:rPr lang="tr-TR" sz="1900" dirty="0" smtClean="0"/>
              <a:t>“</a:t>
            </a:r>
            <a:r>
              <a:rPr lang="tr-TR" sz="1900" dirty="0" err="1" smtClean="0"/>
              <a:t>Render</a:t>
            </a:r>
            <a:r>
              <a:rPr lang="tr-TR" sz="1900" dirty="0" smtClean="0"/>
              <a:t>” kelimesinin çok sayıda Türkçe karşılığı olmakla birlikte bilgisayar grafikleri kavramı olarak, “bilgisayar programları vasıtasıyla görüntü veya animasyon oluşturma” şeklinde tanımlanabilir.</a:t>
            </a:r>
          </a:p>
          <a:p>
            <a:r>
              <a:rPr lang="tr-TR" sz="1900" dirty="0" smtClean="0"/>
              <a:t>“3D </a:t>
            </a:r>
            <a:r>
              <a:rPr lang="tr-TR" sz="1900" dirty="0" err="1" smtClean="0"/>
              <a:t>Rendering</a:t>
            </a:r>
            <a:r>
              <a:rPr lang="tr-TR" sz="1900" dirty="0" smtClean="0"/>
              <a:t>” ise, üç boyutlu modellerden fotogerçekçi veya fotogerçekçi olmayan 2B görüntüler elde etme sürecidir.</a:t>
            </a:r>
          </a:p>
          <a:p>
            <a:r>
              <a:rPr lang="tr-TR" sz="1900" b="1" dirty="0" smtClean="0"/>
              <a:t>Real time (gerçek zamanlı) </a:t>
            </a:r>
            <a:r>
              <a:rPr lang="tr-TR" sz="1900" b="1" dirty="0" err="1" smtClean="0"/>
              <a:t>rendering</a:t>
            </a:r>
            <a:r>
              <a:rPr lang="tr-TR" sz="1900" b="1" dirty="0" smtClean="0"/>
              <a:t>,</a:t>
            </a:r>
            <a:r>
              <a:rPr lang="tr-TR" sz="1900" dirty="0" smtClean="0"/>
              <a:t> oyun ve benzetim gibi etkileşimli grafik uygulamalarında akıcı bir görüntü oluşması için sürekli görüntü oluşturma işlemidir.</a:t>
            </a:r>
          </a:p>
          <a:p>
            <a:r>
              <a:rPr lang="tr-TR" sz="1900" b="1" dirty="0" err="1" smtClean="0"/>
              <a:t>Non</a:t>
            </a:r>
            <a:r>
              <a:rPr lang="tr-TR" sz="1900" b="1" dirty="0" smtClean="0"/>
              <a:t> </a:t>
            </a:r>
            <a:r>
              <a:rPr lang="tr-TR" sz="1900" b="1" dirty="0" err="1" smtClean="0"/>
              <a:t>real</a:t>
            </a:r>
            <a:r>
              <a:rPr lang="tr-TR" sz="1900" b="1" dirty="0" smtClean="0"/>
              <a:t> time (gerçek zamanlı olmayan) </a:t>
            </a:r>
            <a:r>
              <a:rPr lang="tr-TR" sz="1900" b="1" dirty="0" err="1" smtClean="0"/>
              <a:t>rendering</a:t>
            </a:r>
            <a:r>
              <a:rPr lang="tr-TR" sz="1900" b="1" dirty="0" smtClean="0"/>
              <a:t>,</a:t>
            </a:r>
            <a:r>
              <a:rPr lang="tr-TR" sz="1900" dirty="0" smtClean="0"/>
              <a:t> ise film vb. etkileşim olmayan görüntüler için yüksek kaliteli görüntü oluşturma işlemidir.</a:t>
            </a:r>
          </a:p>
          <a:p>
            <a:r>
              <a:rPr lang="tr-TR" sz="1900" dirty="0" smtClean="0"/>
              <a:t>Görüntü kalitesi yükseldikçe ve görüntülenecek ortam karmaşıklaştıkça, işlem süresi uzadığından, paralel çalışan çok sayıda bilgisayardan oluşan “çiftlikler” </a:t>
            </a:r>
            <a:r>
              <a:rPr lang="tr-TR" sz="1900" b="1" dirty="0" smtClean="0"/>
              <a:t>(</a:t>
            </a:r>
            <a:r>
              <a:rPr lang="tr-TR" sz="1900" b="1" dirty="0" err="1" smtClean="0"/>
              <a:t>render</a:t>
            </a:r>
            <a:r>
              <a:rPr lang="tr-TR" sz="1900" b="1" dirty="0" smtClean="0"/>
              <a:t> </a:t>
            </a:r>
            <a:r>
              <a:rPr lang="tr-TR" sz="1900" b="1" dirty="0" err="1" smtClean="0"/>
              <a:t>farm</a:t>
            </a:r>
            <a:r>
              <a:rPr lang="tr-TR" sz="1900" b="1" dirty="0" smtClean="0"/>
              <a:t>) </a:t>
            </a:r>
            <a:r>
              <a:rPr lang="tr-TR" sz="1900" dirty="0" smtClean="0"/>
              <a:t>kullanılmaktadır.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xmlns="" val="9164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Clipping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Görüntüleme alanından büyük nesnelerin veya görüntülerin, alana sığmayan kısımlarının çıkarılması işlemine kırpma (</a:t>
            </a:r>
            <a:r>
              <a:rPr lang="tr-TR" dirty="0" err="1" smtClean="0"/>
              <a:t>clipping</a:t>
            </a:r>
            <a:r>
              <a:rPr lang="tr-TR" dirty="0" smtClean="0"/>
              <a:t>) denir.</a:t>
            </a:r>
          </a:p>
          <a:p>
            <a:r>
              <a:rPr lang="tr-TR" dirty="0" smtClean="0"/>
              <a:t>Temel nedeni görüntülenemeyen kısımlar için sistem kaynağı harcanmasını önleyerek performansı arttırmaktır.</a:t>
            </a:r>
          </a:p>
          <a:p>
            <a:r>
              <a:rPr lang="tr-TR" dirty="0" smtClean="0"/>
              <a:t>Detaylarına ileriki derslerde değinilecektir.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653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piazza.com/inonu.edu.tr/fall2013/bm00341/home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2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Haftaya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OpenGL</a:t>
            </a:r>
            <a:r>
              <a:rPr lang="tr-TR" dirty="0" smtClean="0"/>
              <a:t>’ e Giriş</a:t>
            </a:r>
          </a:p>
          <a:p>
            <a:r>
              <a:rPr lang="tr-TR" dirty="0" smtClean="0"/>
              <a:t>2D </a:t>
            </a:r>
            <a:r>
              <a:rPr lang="tr-TR" dirty="0" err="1" smtClean="0"/>
              <a:t>Rasterization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Rasterization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“Pikselleştirme” şeklinde Türkçeleştirilmiştir.</a:t>
            </a:r>
          </a:p>
          <a:p>
            <a:r>
              <a:rPr lang="tr-TR" dirty="0" smtClean="0"/>
              <a:t>Vektör biçimindeki veriyi </a:t>
            </a:r>
            <a:r>
              <a:rPr lang="tr-TR" dirty="0" err="1" smtClean="0"/>
              <a:t>raster</a:t>
            </a:r>
            <a:r>
              <a:rPr lang="tr-TR" dirty="0" smtClean="0"/>
              <a:t> (piksel veya noktalar) biçimine dönüştürme işlemidir.</a:t>
            </a:r>
          </a:p>
          <a:p>
            <a:r>
              <a:rPr lang="tr-TR" dirty="0" smtClean="0"/>
              <a:t>Görüntüler kesikli bileşenler şeklinde ifade edildiğinden, yakınlaştırma sonucunda görüntüde bozulmalar oluşabilmektedir.</a:t>
            </a:r>
            <a:endParaRPr lang="tr-TR" dirty="0"/>
          </a:p>
        </p:txBody>
      </p:sp>
      <p:pic>
        <p:nvPicPr>
          <p:cNvPr id="23554" name="Picture 2" descr="http://tparslow.weebly.com/uploads/8/6/3/9/8639831/8369393_orig.jpg"/>
          <p:cNvPicPr>
            <a:picLocks noChangeAspect="1" noChangeArrowheads="1"/>
          </p:cNvPicPr>
          <p:nvPr/>
        </p:nvPicPr>
        <p:blipFill>
          <a:blip r:embed="rId2" cstate="print"/>
          <a:srcRect t="2217" b="13538"/>
          <a:stretch>
            <a:fillRect/>
          </a:stretch>
        </p:blipFill>
        <p:spPr bwMode="auto">
          <a:xfrm>
            <a:off x="3923928" y="4005064"/>
            <a:ext cx="4070226" cy="2598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2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Wireframe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</a:t>
            </a:r>
            <a:r>
              <a:rPr lang="tr-TR" dirty="0" err="1" smtClean="0"/>
              <a:t>Wireframe</a:t>
            </a:r>
            <a:r>
              <a:rPr lang="tr-TR" dirty="0" smtClean="0"/>
              <a:t>” kelimesinin Türkçe karşılığı </a:t>
            </a:r>
            <a:r>
              <a:rPr lang="tr-TR" dirty="0" err="1" smtClean="0"/>
              <a:t>telkafes</a:t>
            </a:r>
            <a:r>
              <a:rPr lang="tr-TR" dirty="0" smtClean="0"/>
              <a:t> olarak geçmektedir.</a:t>
            </a:r>
          </a:p>
          <a:p>
            <a:r>
              <a:rPr lang="tr-TR" dirty="0" smtClean="0"/>
              <a:t>Bilgisayar grafiklerinde nesnelerin sadece yüzeylerinin kesiştikleri kenarların (düz veya eğri) çizdirilmesi ile oluşan görüntüye </a:t>
            </a:r>
            <a:r>
              <a:rPr lang="tr-TR" dirty="0" err="1" smtClean="0"/>
              <a:t>wireframe</a:t>
            </a:r>
            <a:r>
              <a:rPr lang="tr-TR" dirty="0" smtClean="0"/>
              <a:t> model görünümü denmektedir.</a:t>
            </a:r>
            <a:endParaRPr lang="tr-TR" dirty="0"/>
          </a:p>
        </p:txBody>
      </p:sp>
      <p:pic>
        <p:nvPicPr>
          <p:cNvPr id="6146" name="Picture 2" descr="http://www.3drender.com/jbirn/hippo/jpegs/littlehippo.jpeg"/>
          <p:cNvPicPr>
            <a:picLocks noChangeAspect="1" noChangeArrowheads="1"/>
          </p:cNvPicPr>
          <p:nvPr/>
        </p:nvPicPr>
        <p:blipFill>
          <a:blip r:embed="rId2" cstate="print"/>
          <a:srcRect l="13594" t="7283" r="957" b="2899"/>
          <a:stretch>
            <a:fillRect/>
          </a:stretch>
        </p:blipFill>
        <p:spPr bwMode="auto">
          <a:xfrm>
            <a:off x="5724128" y="3789040"/>
            <a:ext cx="3168352" cy="2664296"/>
          </a:xfrm>
          <a:prstGeom prst="rect">
            <a:avLst/>
          </a:prstGeom>
          <a:noFill/>
        </p:spPr>
      </p:pic>
      <p:pic>
        <p:nvPicPr>
          <p:cNvPr id="6148" name="Picture 4" descr="http://www.3drender.com/jbirn/hippo/jpegs/WireMatch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3024336" cy="235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4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tr-TR" dirty="0" smtClean="0"/>
              <a:t>Anti-</a:t>
            </a:r>
            <a:r>
              <a:rPr lang="tr-TR" dirty="0" err="1" smtClean="0"/>
              <a:t>aliasing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r-TR" dirty="0" smtClean="0"/>
              <a:t>Görüntülerin kenarlarındaki kırıklıkların giderilmesi şeklinde ifade edilebilir. </a:t>
            </a:r>
          </a:p>
          <a:p>
            <a:r>
              <a:rPr lang="tr-TR" dirty="0" smtClean="0"/>
              <a:t>Görüntünün farklı tonda piksellere sahip bölgelerinin kenarlarında ara tonlara sahip pikseller oluşturarak yapılabilmektedir.</a:t>
            </a:r>
          </a:p>
          <a:p>
            <a:r>
              <a:rPr lang="tr-TR" dirty="0" smtClean="0"/>
              <a:t>Bu sayede nesnelerin detaylarındaki bozukluklar yumuşatılarak daha düzgün görüntü elde edilmektedir.</a:t>
            </a:r>
          </a:p>
          <a:p>
            <a:r>
              <a:rPr lang="tr-TR" dirty="0" smtClean="0"/>
              <a:t>Günümüzün grafik işlemcileri (GPU) yüksek oranda anti-</a:t>
            </a:r>
            <a:r>
              <a:rPr lang="tr-TR" dirty="0" err="1" smtClean="0"/>
              <a:t>aliasing</a:t>
            </a:r>
            <a:r>
              <a:rPr lang="tr-TR" dirty="0" smtClean="0"/>
              <a:t> yapılabilmesine imkan vermektedir.</a:t>
            </a:r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55576" y="5661248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hlinkClick r:id="rId2"/>
              </a:rPr>
              <a:t>http://www.</a:t>
            </a:r>
            <a:r>
              <a:rPr lang="tr-TR" dirty="0" err="1" smtClean="0">
                <a:hlinkClick r:id="rId2"/>
              </a:rPr>
              <a:t>tweakguides</a:t>
            </a:r>
            <a:r>
              <a:rPr lang="tr-TR" dirty="0" smtClean="0">
                <a:hlinkClick r:id="rId2"/>
              </a:rPr>
              <a:t>.com/</a:t>
            </a:r>
            <a:r>
              <a:rPr lang="tr-TR" dirty="0" err="1" smtClean="0">
                <a:hlinkClick r:id="rId2"/>
              </a:rPr>
              <a:t>images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Antialiasing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gif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34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Anti-</a:t>
            </a:r>
            <a:r>
              <a:rPr lang="tr-TR" dirty="0" err="1" smtClean="0"/>
              <a:t>aliasing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9938" name="Picture 2" descr="http://content.answcdn.com/main/content/img/CDE/_ANTIAL1.GIF"/>
          <p:cNvPicPr>
            <a:picLocks noChangeAspect="1" noChangeArrowheads="1"/>
          </p:cNvPicPr>
          <p:nvPr/>
        </p:nvPicPr>
        <p:blipFill>
          <a:blip r:embed="rId2" cstate="print"/>
          <a:srcRect t="8710" r="1926"/>
          <a:stretch>
            <a:fillRect/>
          </a:stretch>
        </p:blipFill>
        <p:spPr bwMode="auto">
          <a:xfrm>
            <a:off x="467544" y="1556792"/>
            <a:ext cx="3456384" cy="3773810"/>
          </a:xfrm>
          <a:prstGeom prst="rect">
            <a:avLst/>
          </a:prstGeom>
          <a:noFill/>
        </p:spPr>
      </p:pic>
      <p:pic>
        <p:nvPicPr>
          <p:cNvPr id="39940" name="Picture 4" descr="http://www.math.ucsd.edu/~sbuss/CourseWeb/Math155B_2004Winter/FinalProjects/chu_tak_sun/antiali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70" y="1556792"/>
            <a:ext cx="4437154" cy="5157192"/>
          </a:xfrm>
          <a:prstGeom prst="rect">
            <a:avLst/>
          </a:prstGeom>
          <a:noFill/>
        </p:spPr>
      </p:pic>
      <p:pic>
        <p:nvPicPr>
          <p:cNvPr id="39942" name="Picture 6" descr="http://2.bp.blogspot.com/_9v_3LiDBFO0/S0PNYabjujI/AAAAAAAAAMY/7Ek5Es9BuYQ/s400/antial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32199"/>
            <a:ext cx="1872208" cy="148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Shading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Bu kavramı gölgeleme veya tonlama olarak ifade etmek, kavramın tam anlamını maalesef karşılayamamaktadır.</a:t>
            </a:r>
          </a:p>
          <a:p>
            <a:r>
              <a:rPr lang="tr-TR" dirty="0" smtClean="0"/>
              <a:t>3B nesnelerin, yüzeylerin gösteriminde derinlik algısını ve fotogerçekçiliği oluşturmak için ortamdaki ışık kaynaklarına mesafe ve ışığın geliş açısına bağlı olarak yüzeyin renginde değişiklikler yapma süreçleri olarak tanımlanabilir.</a:t>
            </a:r>
          </a:p>
          <a:p>
            <a:r>
              <a:rPr lang="tr-TR" dirty="0" smtClean="0"/>
              <a:t>Bu süreçleri yapan küçük programcıklara </a:t>
            </a:r>
            <a:r>
              <a:rPr lang="tr-TR" b="1" dirty="0" err="1" smtClean="0"/>
              <a:t>shader</a:t>
            </a:r>
            <a:r>
              <a:rPr lang="tr-TR" dirty="0" smtClean="0"/>
              <a:t> denmektedir. Günümüzde pek çok grafik uygulamaları </a:t>
            </a:r>
            <a:r>
              <a:rPr lang="tr-TR" b="1" dirty="0" err="1" smtClean="0"/>
              <a:t>shader</a:t>
            </a:r>
            <a:r>
              <a:rPr lang="tr-TR" dirty="0" smtClean="0"/>
              <a:t> tabanlı programlamaya dayanmaktadır.</a:t>
            </a:r>
          </a:p>
          <a:p>
            <a:r>
              <a:rPr lang="tr-TR" dirty="0" smtClean="0"/>
              <a:t>Detaylarına ileriki derslerde değinilecektir.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58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GPU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Grafik işleme biriminin(</a:t>
            </a:r>
            <a:r>
              <a:rPr lang="tr-TR" b="1" dirty="0" err="1" smtClean="0"/>
              <a:t>G</a:t>
            </a:r>
            <a:r>
              <a:rPr lang="tr-TR" dirty="0" err="1" smtClean="0"/>
              <a:t>raphics</a:t>
            </a:r>
            <a:r>
              <a:rPr lang="tr-TR" dirty="0" smtClean="0"/>
              <a:t> </a:t>
            </a:r>
            <a:r>
              <a:rPr lang="tr-TR" b="1" dirty="0" err="1" smtClean="0"/>
              <a:t>P</a:t>
            </a:r>
            <a:r>
              <a:rPr lang="tr-TR" dirty="0" err="1" smtClean="0"/>
              <a:t>rocessing</a:t>
            </a:r>
            <a:r>
              <a:rPr lang="tr-TR" dirty="0" smtClean="0"/>
              <a:t> </a:t>
            </a:r>
            <a:r>
              <a:rPr lang="tr-TR" b="1" dirty="0" err="1" smtClean="0"/>
              <a:t>U</a:t>
            </a:r>
            <a:r>
              <a:rPr lang="tr-TR" dirty="0" err="1" smtClean="0"/>
              <a:t>nit</a:t>
            </a:r>
            <a:r>
              <a:rPr lang="tr-TR" dirty="0" smtClean="0"/>
              <a:t>) kısaltmasıdır ve </a:t>
            </a:r>
            <a:r>
              <a:rPr lang="tr-TR" dirty="0" err="1" smtClean="0"/>
              <a:t>Nvidia</a:t>
            </a:r>
            <a:r>
              <a:rPr lang="tr-TR" dirty="0" smtClean="0"/>
              <a:t> firması tarafından bu tabir yaygınlaştırılmıştır.</a:t>
            </a:r>
          </a:p>
          <a:p>
            <a:r>
              <a:rPr lang="tr-TR" dirty="0" smtClean="0"/>
              <a:t>Ekranda daha hızlı görüntü oluşturma ve işleme için özel olarak tasarlanan işlemci birimidir.</a:t>
            </a:r>
          </a:p>
          <a:p>
            <a:r>
              <a:rPr lang="tr-TR" dirty="0" smtClean="0"/>
              <a:t>İlk tasarlanan GPU’ </a:t>
            </a:r>
            <a:r>
              <a:rPr lang="tr-TR" dirty="0" err="1" smtClean="0"/>
              <a:t>lar</a:t>
            </a:r>
            <a:r>
              <a:rPr lang="tr-TR" dirty="0" smtClean="0"/>
              <a:t> genelde CPU üzerindeki işlem yükünü hafifletmeyi hedeflemiştir.</a:t>
            </a:r>
          </a:p>
          <a:p>
            <a:r>
              <a:rPr lang="tr-TR" dirty="0" smtClean="0"/>
              <a:t>Zamanla işlem gücü ve mimari yapısı CPU’ ya göre çok fazla gelişen ve karmaşıklaşan bu işlemciler, muazzam paralel işlem kabiliyetleri ile hem grafik işlemlerini bütünüyle üstlenebilmekte hem de yüksek başarımlı </a:t>
            </a:r>
            <a:r>
              <a:rPr lang="tr-TR" dirty="0" err="1" smtClean="0"/>
              <a:t>berimleme</a:t>
            </a:r>
            <a:r>
              <a:rPr lang="tr-TR" dirty="0" smtClean="0"/>
              <a:t> (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</a:t>
            </a:r>
            <a:r>
              <a:rPr lang="tr-TR" dirty="0" err="1" smtClean="0"/>
              <a:t>computing</a:t>
            </a:r>
            <a:r>
              <a:rPr lang="tr-TR" dirty="0" smtClean="0"/>
              <a:t>) imkanı verebilmektedir.</a:t>
            </a:r>
          </a:p>
          <a:p>
            <a:r>
              <a:rPr lang="tr-TR" dirty="0" smtClean="0"/>
              <a:t>Günümüzde GPU pazarında </a:t>
            </a:r>
            <a:r>
              <a:rPr lang="tr-TR" dirty="0" err="1" smtClean="0"/>
              <a:t>Nvidia</a:t>
            </a:r>
            <a:r>
              <a:rPr lang="tr-TR" dirty="0" smtClean="0"/>
              <a:t> ve (ATI’ </a:t>
            </a:r>
            <a:r>
              <a:rPr lang="tr-TR" dirty="0" err="1" smtClean="0"/>
              <a:t>yi</a:t>
            </a:r>
            <a:r>
              <a:rPr lang="tr-TR" dirty="0" smtClean="0"/>
              <a:t> satın alan) AMD firmalarının hakimiyeti söz konusudur.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922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Projection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 err="1" smtClean="0"/>
              <a:t>İzdüşüm</a:t>
            </a:r>
            <a:r>
              <a:rPr lang="tr-TR" sz="2200" dirty="0" smtClean="0"/>
              <a:t> anlamına gelen bu kavram, grafikte 3 boyutlu nesnelerin 2 boyutlu düzlem üzerinde görüntüsünün oluşturulması anlamına gelmektedir.</a:t>
            </a:r>
          </a:p>
          <a:p>
            <a:r>
              <a:rPr lang="tr-TR" sz="2200" dirty="0" err="1" smtClean="0"/>
              <a:t>İzdüşüm</a:t>
            </a:r>
            <a:r>
              <a:rPr lang="tr-TR" sz="2200" dirty="0" smtClean="0"/>
              <a:t> türleri, temelde paralel ve perspektif </a:t>
            </a:r>
            <a:r>
              <a:rPr lang="tr-TR" sz="2200" dirty="0" err="1" smtClean="0"/>
              <a:t>izdüşüm</a:t>
            </a:r>
            <a:r>
              <a:rPr lang="tr-TR" sz="2200" dirty="0" smtClean="0"/>
              <a:t> şeklinde 2 grupta toplanmaktadır.</a:t>
            </a:r>
          </a:p>
          <a:p>
            <a:r>
              <a:rPr lang="tr-TR" sz="2200" dirty="0" smtClean="0"/>
              <a:t>Detaylarına ileriki derslerde değinilecektir.</a:t>
            </a:r>
            <a:endParaRPr lang="tr-TR" sz="2200" dirty="0"/>
          </a:p>
        </p:txBody>
      </p:sp>
      <p:pic>
        <p:nvPicPr>
          <p:cNvPr id="18434" name="Picture 2" descr="http://studiomaven.org/images/a/a5/Graphic_Projection_Systems.jpg"/>
          <p:cNvPicPr>
            <a:picLocks noChangeAspect="1" noChangeArrowheads="1"/>
          </p:cNvPicPr>
          <p:nvPr/>
        </p:nvPicPr>
        <p:blipFill>
          <a:blip r:embed="rId2" cstate="print"/>
          <a:srcRect l="9450" t="14679" r="776" b="13392"/>
          <a:stretch>
            <a:fillRect/>
          </a:stretch>
        </p:blipFill>
        <p:spPr bwMode="auto">
          <a:xfrm>
            <a:off x="2267744" y="3789040"/>
            <a:ext cx="4583530" cy="2955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74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755</TotalTime>
  <Words>1050</Words>
  <Application>Microsoft Office PowerPoint</Application>
  <PresentationFormat>Ekran Gösterisi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Üst Düzey</vt:lpstr>
      <vt:lpstr>Temel Grafik Kavramları</vt:lpstr>
      <vt:lpstr>Rendering</vt:lpstr>
      <vt:lpstr>Rasterization</vt:lpstr>
      <vt:lpstr>Wireframe</vt:lpstr>
      <vt:lpstr>Anti-aliasing</vt:lpstr>
      <vt:lpstr>Anti-aliasing</vt:lpstr>
      <vt:lpstr>Shading</vt:lpstr>
      <vt:lpstr>GPU</vt:lpstr>
      <vt:lpstr>Projection</vt:lpstr>
      <vt:lpstr>Frame</vt:lpstr>
      <vt:lpstr>Interpolation</vt:lpstr>
      <vt:lpstr>Modeling</vt:lpstr>
      <vt:lpstr>Particle System</vt:lpstr>
      <vt:lpstr>Particle System</vt:lpstr>
      <vt:lpstr>Graphics Primitive</vt:lpstr>
      <vt:lpstr>RGB</vt:lpstr>
      <vt:lpstr>Pixel</vt:lpstr>
      <vt:lpstr>Voxel</vt:lpstr>
      <vt:lpstr>Resolution</vt:lpstr>
      <vt:lpstr>Clipping</vt:lpstr>
      <vt:lpstr>İletişim</vt:lpstr>
      <vt:lpstr>Haftaya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Grafik Kavramları</dc:title>
  <dc:creator>M. Oğuz Şen</dc:creator>
  <cp:lastModifiedBy>Admin</cp:lastModifiedBy>
  <cp:revision>43</cp:revision>
  <dcterms:created xsi:type="dcterms:W3CDTF">2013-09-30T15:20:10Z</dcterms:created>
  <dcterms:modified xsi:type="dcterms:W3CDTF">2013-10-09T12:22:01Z</dcterms:modified>
</cp:coreProperties>
</file>