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7" r:id="rId5"/>
    <p:sldId id="268" r:id="rId6"/>
    <p:sldId id="269" r:id="rId7"/>
    <p:sldId id="257" r:id="rId8"/>
    <p:sldId id="258" r:id="rId9"/>
    <p:sldId id="259" r:id="rId10"/>
    <p:sldId id="282" r:id="rId11"/>
    <p:sldId id="270" r:id="rId12"/>
    <p:sldId id="271" r:id="rId13"/>
    <p:sldId id="272" r:id="rId14"/>
    <p:sldId id="273" r:id="rId15"/>
    <p:sldId id="274" r:id="rId16"/>
    <p:sldId id="275" r:id="rId17"/>
    <p:sldId id="260" r:id="rId18"/>
    <p:sldId id="261" r:id="rId19"/>
    <p:sldId id="266" r:id="rId20"/>
    <p:sldId id="278" r:id="rId21"/>
    <p:sldId id="279" r:id="rId22"/>
    <p:sldId id="262" r:id="rId23"/>
    <p:sldId id="280" r:id="rId24"/>
    <p:sldId id="281" r:id="rId25"/>
    <p:sldId id="263" r:id="rId26"/>
    <p:sldId id="276" r:id="rId27"/>
    <p:sldId id="277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RgI_bcETkM" TargetMode="External"/><Relationship Id="rId2" Type="http://schemas.openxmlformats.org/officeDocument/2006/relationships/hyperlink" Target="http://www.youtube.com/watch?v=55NvbBJzDp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3" Type="http://schemas.openxmlformats.org/officeDocument/2006/relationships/tags" Target="../tags/tag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2B Görüntüleme ve “</a:t>
            </a:r>
            <a:r>
              <a:rPr lang="tr-TR" dirty="0" err="1" smtClean="0"/>
              <a:t>Rasterization</a:t>
            </a:r>
            <a:r>
              <a:rPr lang="tr-TR" dirty="0" smtClean="0"/>
              <a:t>”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İnönü Üniversitesi</a:t>
            </a:r>
          </a:p>
          <a:p>
            <a:r>
              <a:rPr lang="tr-TR" dirty="0" smtClean="0"/>
              <a:t>Bilgisayar Mühendisliği Bölümü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Rasterization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“Pikselleştirme” şeklinde Türkçeleştirilmiştir.</a:t>
            </a:r>
          </a:p>
          <a:p>
            <a:r>
              <a:rPr lang="tr-TR" dirty="0" smtClean="0"/>
              <a:t>Vektör biçimindeki veriyi </a:t>
            </a:r>
            <a:r>
              <a:rPr lang="tr-TR" dirty="0" err="1" smtClean="0"/>
              <a:t>raster</a:t>
            </a:r>
            <a:r>
              <a:rPr lang="tr-TR" dirty="0" smtClean="0"/>
              <a:t> (piksel veya noktalar) biçimine dönüştürme işlemidir.</a:t>
            </a:r>
          </a:p>
          <a:p>
            <a:r>
              <a:rPr lang="tr-TR" dirty="0" smtClean="0"/>
              <a:t>Görüntüler kesikli bileşenler şeklinde ifade edildiğinden, yakınlaştırma sonucunda görüntüde bozulmalar oluşabilmektedir.</a:t>
            </a:r>
            <a:endParaRPr lang="tr-TR" dirty="0"/>
          </a:p>
        </p:txBody>
      </p:sp>
      <p:pic>
        <p:nvPicPr>
          <p:cNvPr id="23554" name="Picture 2" descr="http://tparslow.weebly.com/uploads/8/6/3/9/8639831/8369393_orig.jpg"/>
          <p:cNvPicPr>
            <a:picLocks noChangeAspect="1" noChangeArrowheads="1"/>
          </p:cNvPicPr>
          <p:nvPr/>
        </p:nvPicPr>
        <p:blipFill>
          <a:blip r:embed="rId2" cstate="print"/>
          <a:srcRect t="2217" b="13538"/>
          <a:stretch>
            <a:fillRect/>
          </a:stretch>
        </p:blipFill>
        <p:spPr bwMode="auto">
          <a:xfrm>
            <a:off x="3923928" y="4005064"/>
            <a:ext cx="4070226" cy="2598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6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Rasterization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Raster</a:t>
            </a:r>
            <a:r>
              <a:rPr lang="tr-TR" dirty="0" smtClean="0"/>
              <a:t> tabanlı bir görüntüleme sisteminde, şekillerin oluşturulması için iki basit yaklaşım söz konusudur.</a:t>
            </a:r>
          </a:p>
          <a:p>
            <a:pPr lvl="1"/>
            <a:r>
              <a:rPr lang="tr-TR" dirty="0" smtClean="0"/>
              <a:t>Tarama çizgisi (</a:t>
            </a:r>
            <a:r>
              <a:rPr lang="tr-TR" dirty="0" err="1" smtClean="0"/>
              <a:t>Scan</a:t>
            </a:r>
            <a:r>
              <a:rPr lang="tr-TR" dirty="0" smtClean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): Şeklin üzerinden geçen tarama çizgilerinin örtüşme aralıklarının tespiti</a:t>
            </a:r>
          </a:p>
          <a:p>
            <a:pPr lvl="1"/>
            <a:r>
              <a:rPr lang="tr-TR" dirty="0" smtClean="0"/>
              <a:t>Doldurma yöntemi (</a:t>
            </a:r>
            <a:r>
              <a:rPr lang="tr-TR" dirty="0" err="1" smtClean="0"/>
              <a:t>Fill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): İçerideki bir noktadan başlayarak sınır durumuna gelene kadar dışarıdaki noktaya ilerleme</a:t>
            </a:r>
          </a:p>
          <a:p>
            <a:r>
              <a:rPr lang="tr-TR" dirty="0" smtClean="0"/>
              <a:t>Tarama çizgisi: Çokgen, çember vb. basit şekiller</a:t>
            </a:r>
          </a:p>
          <a:p>
            <a:r>
              <a:rPr lang="tr-TR" dirty="0" smtClean="0"/>
              <a:t>Doldurma yöntemi: Karmaşık şekiller için etkileşimli doldurma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İçeride – Dışarıda Testi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Bir şeklin kapladığı alanı doldurmak için, şeklin içini ve dışını belirlemek gerekir.</a:t>
            </a:r>
          </a:p>
          <a:p>
            <a:r>
              <a:rPr lang="tr-TR" sz="2800" dirty="0" smtClean="0"/>
              <a:t>Bunun için şöyle bir tek – çift kuralı tanımlanabilir.</a:t>
            </a:r>
          </a:p>
          <a:p>
            <a:r>
              <a:rPr lang="tr-TR" sz="2800" dirty="0" smtClean="0"/>
              <a:t>Seçilen bir P noktasından bir doğru çizilir. Bu doğru ile kesişen kenar sayısı tek ise nokta şeklin içindedir, çift ise dışındadır.</a:t>
            </a:r>
            <a:endParaRPr lang="tr-TR" sz="2800" dirty="0"/>
          </a:p>
        </p:txBody>
      </p:sp>
      <p:grpSp>
        <p:nvGrpSpPr>
          <p:cNvPr id="8" name="7 Grup"/>
          <p:cNvGrpSpPr/>
          <p:nvPr/>
        </p:nvGrpSpPr>
        <p:grpSpPr>
          <a:xfrm>
            <a:off x="6156176" y="4725144"/>
            <a:ext cx="1800200" cy="1656184"/>
            <a:chOff x="6156176" y="4725144"/>
            <a:chExt cx="1800200" cy="1656184"/>
          </a:xfrm>
        </p:grpSpPr>
        <p:sp>
          <p:nvSpPr>
            <p:cNvPr id="4" name="3 7-Noktalı Yıldız"/>
            <p:cNvSpPr/>
            <p:nvPr/>
          </p:nvSpPr>
          <p:spPr>
            <a:xfrm rot="1401156">
              <a:off x="6156176" y="4725144"/>
              <a:ext cx="1800200" cy="1656184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7" name="6 Grup"/>
            <p:cNvGrpSpPr/>
            <p:nvPr/>
          </p:nvGrpSpPr>
          <p:grpSpPr>
            <a:xfrm>
              <a:off x="6504158" y="5247030"/>
              <a:ext cx="1039981" cy="906448"/>
              <a:chOff x="6504158" y="5247030"/>
              <a:chExt cx="1039981" cy="906448"/>
            </a:xfrm>
          </p:grpSpPr>
          <p:sp>
            <p:nvSpPr>
              <p:cNvPr id="5" name="4 İkizkenar Üçgen"/>
              <p:cNvSpPr/>
              <p:nvPr/>
            </p:nvSpPr>
            <p:spPr>
              <a:xfrm rot="9479383">
                <a:off x="6504158" y="5247030"/>
                <a:ext cx="1039981" cy="906448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" name="5 Paralelkenar"/>
              <p:cNvSpPr/>
              <p:nvPr/>
            </p:nvSpPr>
            <p:spPr>
              <a:xfrm rot="3384701">
                <a:off x="6859580" y="5310461"/>
                <a:ext cx="504056" cy="576064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Çokgenin Ön ve Arka Yüzü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yüzeyin normal vektörünün yönü, çokgenin arka yüzünden ön yüzüne doğrudur.</a:t>
            </a:r>
          </a:p>
          <a:p>
            <a:r>
              <a:rPr lang="tr-TR" dirty="0" smtClean="0"/>
              <a:t>Normal vektörü ise çokgenin iki kenarının saatin tersi yönünde </a:t>
            </a:r>
            <a:r>
              <a:rPr lang="tr-TR" dirty="0" err="1" smtClean="0"/>
              <a:t>vektörel</a:t>
            </a:r>
            <a:r>
              <a:rPr lang="tr-TR" dirty="0" smtClean="0"/>
              <a:t> çarpımı ile bulunur.</a:t>
            </a:r>
            <a:endParaRPr lang="tr-TR" sz="1800" baseline="-25000" dirty="0" smtClean="0"/>
          </a:p>
        </p:txBody>
      </p:sp>
      <p:grpSp>
        <p:nvGrpSpPr>
          <p:cNvPr id="15" name="14 Grup"/>
          <p:cNvGrpSpPr/>
          <p:nvPr/>
        </p:nvGrpSpPr>
        <p:grpSpPr>
          <a:xfrm>
            <a:off x="1115616" y="4077072"/>
            <a:ext cx="2592288" cy="2529572"/>
            <a:chOff x="1115616" y="4077072"/>
            <a:chExt cx="2592288" cy="2529572"/>
          </a:xfrm>
        </p:grpSpPr>
        <p:sp>
          <p:nvSpPr>
            <p:cNvPr id="7" name="6 Metin kutusu"/>
            <p:cNvSpPr txBox="1"/>
            <p:nvPr/>
          </p:nvSpPr>
          <p:spPr>
            <a:xfrm>
              <a:off x="2483768" y="623731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V</a:t>
              </a:r>
              <a:r>
                <a:rPr lang="tr-TR" baseline="-25000" dirty="0" smtClean="0"/>
                <a:t>1</a:t>
              </a:r>
            </a:p>
          </p:txBody>
        </p:sp>
        <p:grpSp>
          <p:nvGrpSpPr>
            <p:cNvPr id="14" name="13 Grup"/>
            <p:cNvGrpSpPr/>
            <p:nvPr/>
          </p:nvGrpSpPr>
          <p:grpSpPr>
            <a:xfrm>
              <a:off x="1115616" y="4077072"/>
              <a:ext cx="2592288" cy="2160240"/>
              <a:chOff x="3563888" y="4077072"/>
              <a:chExt cx="2592288" cy="2160240"/>
            </a:xfrm>
          </p:grpSpPr>
          <p:sp>
            <p:nvSpPr>
              <p:cNvPr id="4" name="3 Küp"/>
              <p:cNvSpPr/>
              <p:nvPr/>
            </p:nvSpPr>
            <p:spPr>
              <a:xfrm>
                <a:off x="3563888" y="4365104"/>
                <a:ext cx="1944216" cy="1872208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5" name="4 Metin kutusu"/>
              <p:cNvSpPr txBox="1"/>
              <p:nvPr/>
            </p:nvSpPr>
            <p:spPr>
              <a:xfrm>
                <a:off x="5436096" y="4077072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V</a:t>
                </a:r>
                <a:r>
                  <a:rPr lang="tr-TR" b="1" baseline="-25000" dirty="0" smtClean="0"/>
                  <a:t>3</a:t>
                </a:r>
                <a:endParaRPr lang="tr-TR" b="1" baseline="-25000" dirty="0"/>
              </a:p>
            </p:txBody>
          </p:sp>
          <p:sp>
            <p:nvSpPr>
              <p:cNvPr id="6" name="5 Metin kutusu"/>
              <p:cNvSpPr txBox="1"/>
              <p:nvPr/>
            </p:nvSpPr>
            <p:spPr>
              <a:xfrm>
                <a:off x="5508104" y="566124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V</a:t>
                </a:r>
                <a:r>
                  <a:rPr lang="tr-TR" b="1" baseline="-25000" dirty="0" smtClean="0"/>
                  <a:t>2</a:t>
                </a:r>
              </a:p>
            </p:txBody>
          </p:sp>
          <p:cxnSp>
            <p:nvCxnSpPr>
              <p:cNvPr id="9" name="8 Düz Ok Bağlayıcısı"/>
              <p:cNvCxnSpPr/>
              <p:nvPr/>
            </p:nvCxnSpPr>
            <p:spPr>
              <a:xfrm>
                <a:off x="5292080" y="5229200"/>
                <a:ext cx="86409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9 Metin kutusu"/>
              <p:cNvSpPr txBox="1"/>
              <p:nvPr/>
            </p:nvSpPr>
            <p:spPr>
              <a:xfrm>
                <a:off x="5580112" y="481966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tr-TR" b="1" dirty="0" smtClean="0"/>
                  <a:t>N</a:t>
                </a:r>
                <a:endParaRPr lang="tr-TR" b="1" dirty="0"/>
              </a:p>
            </p:txBody>
          </p:sp>
        </p:grpSp>
      </p:grpSp>
      <p:sp>
        <p:nvSpPr>
          <p:cNvPr id="13" name="12 Metin kutusu"/>
          <p:cNvSpPr txBox="1"/>
          <p:nvPr/>
        </p:nvSpPr>
        <p:spPr>
          <a:xfrm>
            <a:off x="3923928" y="458112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N = (V</a:t>
            </a:r>
            <a:r>
              <a:rPr lang="tr-TR" sz="2000" b="1" baseline="-25000" dirty="0" smtClean="0"/>
              <a:t>2</a:t>
            </a:r>
            <a:r>
              <a:rPr lang="tr-TR" sz="2000" b="1" dirty="0" smtClean="0"/>
              <a:t> – V</a:t>
            </a:r>
            <a:r>
              <a:rPr lang="tr-TR" sz="2000" b="1" baseline="-25000" dirty="0" smtClean="0"/>
              <a:t>1</a:t>
            </a:r>
            <a:r>
              <a:rPr lang="tr-TR" sz="2000" b="1" dirty="0" smtClean="0"/>
              <a:t>) X (V</a:t>
            </a:r>
            <a:r>
              <a:rPr lang="tr-TR" sz="2000" b="1" baseline="-25000" dirty="0" smtClean="0"/>
              <a:t>3</a:t>
            </a:r>
            <a:r>
              <a:rPr lang="tr-TR" sz="2000" b="1" dirty="0" smtClean="0"/>
              <a:t> – V</a:t>
            </a:r>
            <a:r>
              <a:rPr lang="tr-TR" sz="2000" b="1" baseline="-25000" dirty="0" smtClean="0"/>
              <a:t>2</a:t>
            </a:r>
            <a:r>
              <a:rPr lang="tr-TR" sz="2000" b="1" dirty="0" smtClean="0"/>
              <a:t>)</a:t>
            </a:r>
            <a:endParaRPr lang="tr-T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</a:t>
            </a:r>
            <a:r>
              <a:rPr lang="tr-TR" dirty="0" err="1" smtClean="0"/>
              <a:t>Rasterization</a:t>
            </a:r>
            <a:r>
              <a:rPr lang="tr-TR" dirty="0" smtClean="0"/>
              <a:t>” Faaliyetleri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Doğruları ekrana çizdirme</a:t>
            </a:r>
          </a:p>
          <a:p>
            <a:r>
              <a:rPr lang="tr-TR" dirty="0" smtClean="0"/>
              <a:t>Piksel haritaları (</a:t>
            </a:r>
            <a:r>
              <a:rPr lang="tr-TR" dirty="0" err="1" smtClean="0"/>
              <a:t>pixmap</a:t>
            </a:r>
            <a:r>
              <a:rPr lang="tr-TR" dirty="0" smtClean="0"/>
              <a:t>) üzerinde işlemler yapma</a:t>
            </a:r>
          </a:p>
          <a:p>
            <a:r>
              <a:rPr lang="tr-TR" dirty="0" smtClean="0"/>
              <a:t>Görüntüleri birleştirme, alanları tanımlama ve değiştirme</a:t>
            </a:r>
          </a:p>
          <a:p>
            <a:r>
              <a:rPr lang="tr-TR" dirty="0" smtClean="0"/>
              <a:t>Çokgenleri çizme ve doldurma</a:t>
            </a:r>
          </a:p>
          <a:p>
            <a:r>
              <a:rPr lang="tr-TR" dirty="0" smtClean="0"/>
              <a:t>İstenirse anti-</a:t>
            </a:r>
            <a:r>
              <a:rPr lang="tr-TR" dirty="0" err="1" smtClean="0"/>
              <a:t>aliasing</a:t>
            </a:r>
            <a:r>
              <a:rPr lang="tr-TR" dirty="0" smtClean="0"/>
              <a:t> uygulama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Scan</a:t>
            </a:r>
            <a:r>
              <a:rPr lang="tr-TR" dirty="0" smtClean="0"/>
              <a:t> Conversion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Geometrik şekillerin görüntülenmesi için </a:t>
            </a:r>
            <a:r>
              <a:rPr lang="tr-TR" dirty="0" err="1" smtClean="0"/>
              <a:t>framebuffer</a:t>
            </a:r>
            <a:r>
              <a:rPr lang="tr-TR" dirty="0" smtClean="0"/>
              <a:t> içinde kayıtlı bir piksel dizisine (</a:t>
            </a:r>
            <a:r>
              <a:rPr lang="tr-TR" dirty="0" err="1" smtClean="0"/>
              <a:t>array</a:t>
            </a:r>
            <a:r>
              <a:rPr lang="tr-TR" dirty="0" smtClean="0"/>
              <a:t> of </a:t>
            </a:r>
            <a:r>
              <a:rPr lang="tr-TR" dirty="0" err="1" smtClean="0"/>
              <a:t>pixels</a:t>
            </a:r>
            <a:r>
              <a:rPr lang="tr-TR" dirty="0" smtClean="0"/>
              <a:t>) dönüştürülmesi işlemidir.</a:t>
            </a:r>
          </a:p>
          <a:p>
            <a:pPr lvl="1"/>
            <a:r>
              <a:rPr lang="tr-TR" dirty="0" smtClean="0"/>
              <a:t>Kırpma (</a:t>
            </a:r>
            <a:r>
              <a:rPr lang="tr-TR" dirty="0" err="1" smtClean="0"/>
              <a:t>clipping</a:t>
            </a:r>
            <a:r>
              <a:rPr lang="tr-TR" dirty="0" smtClean="0"/>
              <a:t>) işleminden sonra yer alır.</a:t>
            </a:r>
          </a:p>
          <a:p>
            <a:pPr lvl="1"/>
            <a:r>
              <a:rPr lang="tr-TR" dirty="0" smtClean="0"/>
              <a:t>Bütün grafik sistemleri </a:t>
            </a:r>
            <a:r>
              <a:rPr lang="tr-TR" dirty="0" err="1" smtClean="0"/>
              <a:t>rendering</a:t>
            </a:r>
            <a:r>
              <a:rPr lang="tr-TR" dirty="0" smtClean="0"/>
              <a:t> iş akışının sonunda bu işlemi yapar.</a:t>
            </a:r>
          </a:p>
          <a:p>
            <a:pPr lvl="1"/>
            <a:r>
              <a:rPr lang="tr-TR" dirty="0" smtClean="0"/>
              <a:t>Üçgenleri</a:t>
            </a:r>
            <a:r>
              <a:rPr lang="en-US" dirty="0" smtClean="0"/>
              <a:t> (</a:t>
            </a:r>
            <a:r>
              <a:rPr lang="tr-TR" dirty="0" smtClean="0"/>
              <a:t>veya yüksek dereceli temel bileşenleri</a:t>
            </a:r>
            <a:r>
              <a:rPr lang="en-US" dirty="0" smtClean="0"/>
              <a:t>) </a:t>
            </a:r>
            <a:r>
              <a:rPr lang="tr-TR" dirty="0" smtClean="0"/>
              <a:t>ekran üzerindeki piksellerle eşleştirir.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Doğruların Tarama Dönüşümü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Sürekli (</a:t>
            </a:r>
            <a:r>
              <a:rPr lang="tr-TR" dirty="0" err="1" smtClean="0"/>
              <a:t>continuous</a:t>
            </a:r>
            <a:r>
              <a:rPr lang="tr-TR" dirty="0" smtClean="0"/>
              <a:t>) bir geometriyi kesikli (</a:t>
            </a:r>
            <a:r>
              <a:rPr lang="tr-TR" dirty="0" err="1" smtClean="0"/>
              <a:t>discrete</a:t>
            </a:r>
            <a:r>
              <a:rPr lang="tr-TR" dirty="0" smtClean="0"/>
              <a:t>) bir yapıya dönüştürme problemi söz konusudur.</a:t>
            </a:r>
          </a:p>
          <a:p>
            <a:pPr lvl="1"/>
            <a:r>
              <a:rPr lang="tr-TR" dirty="0" err="1" smtClean="0"/>
              <a:t>Raster</a:t>
            </a:r>
            <a:r>
              <a:rPr lang="tr-TR" dirty="0" smtClean="0"/>
              <a:t> gösteriminde «çizmek» nedir?</a:t>
            </a:r>
            <a:endParaRPr lang="en-US" dirty="0"/>
          </a:p>
          <a:p>
            <a:pPr lvl="1"/>
            <a:r>
              <a:rPr lang="tr-TR" dirty="0" err="1" smtClean="0"/>
              <a:t>Raster</a:t>
            </a:r>
            <a:r>
              <a:rPr lang="tr-TR" dirty="0" smtClean="0"/>
              <a:t> sisteminde «doğru» nedir?</a:t>
            </a:r>
            <a:endParaRPr lang="en-US" dirty="0"/>
          </a:p>
          <a:p>
            <a:pPr lvl="1"/>
            <a:r>
              <a:rPr lang="tr-TR" dirty="0" smtClean="0"/>
              <a:t>Verimlilik ve görünümün ikisini birden dikkate almak gerekir.</a:t>
            </a:r>
          </a:p>
          <a:p>
            <a:r>
              <a:rPr lang="tr-TR" dirty="0" smtClean="0"/>
              <a:t>Problemin Tanımı: XY düzleminde </a:t>
            </a:r>
            <a:r>
              <a:rPr lang="tr-TR" dirty="0"/>
              <a:t>v</a:t>
            </a:r>
            <a:r>
              <a:rPr lang="tr-TR" dirty="0" smtClean="0"/>
              <a:t>erilen tam sayı koordinatlı </a:t>
            </a:r>
            <a:r>
              <a:rPr lang="en-US" dirty="0" smtClean="0"/>
              <a:t>P </a:t>
            </a:r>
            <a:r>
              <a:rPr lang="tr-TR" dirty="0" smtClean="0"/>
              <a:t>ve </a:t>
            </a:r>
            <a:r>
              <a:rPr lang="en-US" dirty="0" smtClean="0"/>
              <a:t>Q </a:t>
            </a:r>
            <a:r>
              <a:rPr lang="tr-TR" dirty="0" smtClean="0"/>
              <a:t>noktaları için P’ de başlayıp Q’ da biten bir doğru parçasının en yaklaşık hali için hangi piksellerin </a:t>
            </a:r>
            <a:r>
              <a:rPr lang="tr-TR" dirty="0" err="1" smtClean="0"/>
              <a:t>raster</a:t>
            </a:r>
            <a:r>
              <a:rPr lang="tr-TR" dirty="0" smtClean="0"/>
              <a:t> ekranında olması gerektiğine karar verme.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772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Rasterization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Öncelikle, bir temel bileşenin kapladığı pikseller numaralandırılır.</a:t>
            </a:r>
          </a:p>
          <a:p>
            <a:pPr lvl="1"/>
            <a:r>
              <a:rPr lang="tr-TR" dirty="0" smtClean="0"/>
              <a:t>Basit mantık: Merkez noktaları, şeklin üzerinde olan pikseller seçilir.</a:t>
            </a:r>
          </a:p>
          <a:p>
            <a:r>
              <a:rPr lang="tr-TR" dirty="0" smtClean="0"/>
              <a:t>Sonra, temel bileşen boyunca değerler </a:t>
            </a:r>
            <a:r>
              <a:rPr lang="tr-TR" dirty="0" err="1" smtClean="0"/>
              <a:t>interpolasyon</a:t>
            </a:r>
            <a:r>
              <a:rPr lang="tr-TR" dirty="0" smtClean="0"/>
              <a:t> ile hesaplanır.</a:t>
            </a:r>
          </a:p>
          <a:p>
            <a:pPr lvl="1"/>
            <a:r>
              <a:rPr lang="tr-TR" dirty="0" smtClean="0"/>
              <a:t>Köşe noktalarındaki renk, normal vektörleri vs.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Olması Gereken “</a:t>
            </a:r>
            <a:r>
              <a:rPr lang="tr-TR" dirty="0" err="1" smtClean="0"/>
              <a:t>Rasterization</a:t>
            </a:r>
            <a:r>
              <a:rPr lang="tr-TR" dirty="0" smtClean="0"/>
              <a:t>”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Mümkün olan en düşük işlem karmaşıklığı için bir “</a:t>
            </a:r>
            <a:r>
              <a:rPr lang="tr-TR" dirty="0" err="1" smtClean="0"/>
              <a:t>rasterization</a:t>
            </a:r>
            <a:r>
              <a:rPr lang="tr-TR" dirty="0" smtClean="0"/>
              <a:t>” algoritmasının</a:t>
            </a:r>
          </a:p>
          <a:p>
            <a:pPr lvl="1"/>
            <a:r>
              <a:rPr lang="tr-TR" dirty="0" smtClean="0"/>
              <a:t>Hızlı çizdirebilir olması</a:t>
            </a:r>
          </a:p>
          <a:p>
            <a:pPr lvl="1"/>
            <a:r>
              <a:rPr lang="tr-TR" dirty="0" smtClean="0"/>
              <a:t>Basit olması</a:t>
            </a:r>
          </a:p>
          <a:p>
            <a:pPr lvl="1"/>
            <a:r>
              <a:rPr lang="tr-TR" dirty="0" smtClean="0"/>
              <a:t>Tam sayı aritmetiğiyle çalışması</a:t>
            </a:r>
          </a:p>
          <a:p>
            <a:pPr lvl="1"/>
            <a:r>
              <a:rPr lang="tr-TR" dirty="0" smtClean="0"/>
              <a:t>Düzgün görüntülemesi (şekil boyunca sabit bir parlaklık)</a:t>
            </a:r>
          </a:p>
          <a:p>
            <a:pPr>
              <a:buNone/>
            </a:pPr>
            <a:r>
              <a:rPr lang="tr-TR" dirty="0" smtClean="0"/>
              <a:t>	gerekir.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«y = mx + n» Mantığı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Özel durumlarda düzgün çalışır.</a:t>
            </a:r>
          </a:p>
          <a:p>
            <a:pPr lvl="1"/>
            <a:r>
              <a:rPr lang="tr-TR" sz="2200" dirty="0" smtClean="0"/>
              <a:t>Yatay </a:t>
            </a:r>
            <a:r>
              <a:rPr lang="tr-TR" sz="2200" dirty="0"/>
              <a:t>Çizgi</a:t>
            </a:r>
            <a:r>
              <a:rPr lang="en-US" sz="2200" dirty="0"/>
              <a:t>: </a:t>
            </a:r>
            <a:r>
              <a:rPr lang="tr-TR" sz="2200" dirty="0" smtClean="0"/>
              <a:t>P pikselini çiz ve sonraki piksel için x değerini 1 arttır.</a:t>
            </a:r>
            <a:endParaRPr lang="en-US" sz="2200" dirty="0"/>
          </a:p>
          <a:p>
            <a:pPr lvl="1"/>
            <a:r>
              <a:rPr lang="tr-TR" sz="2200" dirty="0" smtClean="0"/>
              <a:t>Dikey Çizgi: </a:t>
            </a:r>
            <a:r>
              <a:rPr lang="tr-TR" sz="2200" dirty="0"/>
              <a:t>P pikselini çiz ve sonraki piksel için </a:t>
            </a:r>
            <a:r>
              <a:rPr lang="tr-TR" sz="2200" dirty="0" smtClean="0"/>
              <a:t>y </a:t>
            </a:r>
            <a:r>
              <a:rPr lang="tr-TR" sz="2200" dirty="0"/>
              <a:t>değerini 1 arttır</a:t>
            </a:r>
            <a:r>
              <a:rPr lang="tr-TR" sz="2200" dirty="0" smtClean="0"/>
              <a:t>.</a:t>
            </a:r>
            <a:endParaRPr lang="en-US" sz="2200" dirty="0" smtClean="0"/>
          </a:p>
          <a:p>
            <a:pPr lvl="1"/>
            <a:r>
              <a:rPr lang="tr-TR" sz="2200" dirty="0" smtClean="0"/>
              <a:t>Köşegen Çizgisi: P pikselini çiz ve sonraki</a:t>
            </a:r>
          </a:p>
          <a:p>
            <a:pPr marL="457200" lvl="1" indent="0">
              <a:buNone/>
            </a:pPr>
            <a:r>
              <a:rPr lang="tr-TR" sz="2200" dirty="0" smtClean="0"/>
              <a:t>piksel için x ve y değerini 1 arttır.</a:t>
            </a:r>
            <a:endParaRPr lang="en-US" sz="2200" dirty="0" smtClean="0"/>
          </a:p>
          <a:p>
            <a:r>
              <a:rPr lang="tr-TR" sz="2800" dirty="0" smtClean="0"/>
              <a:t>Ara bölgelerde ise </a:t>
            </a:r>
            <a:r>
              <a:rPr lang="tr-TR" sz="2800" b="1" dirty="0" smtClean="0"/>
              <a:t>kopukluklar</a:t>
            </a:r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    oluşabilir.</a:t>
            </a:r>
            <a:endParaRPr lang="tr-TR" sz="28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845092"/>
              </p:ext>
            </p:extLst>
          </p:nvPr>
        </p:nvGraphicFramePr>
        <p:xfrm>
          <a:off x="6804533" y="3356992"/>
          <a:ext cx="2159955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565"/>
                <a:gridCol w="308565"/>
                <a:gridCol w="308565"/>
                <a:gridCol w="308565"/>
                <a:gridCol w="308565"/>
                <a:gridCol w="308565"/>
                <a:gridCol w="308565"/>
              </a:tblGrid>
              <a:tr h="24334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334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24334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334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</a:tr>
              <a:tr h="24334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24334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334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334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334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2B Görüntüleme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3B görüntülemenin özel bir durumudur. (z=0)</a:t>
            </a:r>
          </a:p>
          <a:p>
            <a:r>
              <a:rPr lang="tr-TR" dirty="0" smtClean="0"/>
              <a:t>Hesaplamalar 2 boyutlu analitik geometri gösterimleri ile yapılır.</a:t>
            </a:r>
          </a:p>
          <a:p>
            <a:r>
              <a:rPr lang="tr-TR" dirty="0" smtClean="0"/>
              <a:t>2B görüntülemenin yeterli olduğu </a:t>
            </a:r>
            <a:r>
              <a:rPr lang="tr-TR" smtClean="0"/>
              <a:t>bir takım uygulamaları </a:t>
            </a:r>
            <a:r>
              <a:rPr lang="tr-TR" dirty="0" smtClean="0"/>
              <a:t>randımanlı çalıştırmak için güçlü bir grafik donanımına – genelde – ihtiyaç duyulmamaktadır.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DDA Algoritması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D</a:t>
            </a:r>
            <a:r>
              <a:rPr lang="tr-TR" dirty="0" err="1" smtClean="0"/>
              <a:t>igital</a:t>
            </a:r>
            <a:r>
              <a:rPr lang="tr-TR" dirty="0" smtClean="0"/>
              <a:t> </a:t>
            </a:r>
            <a:r>
              <a:rPr lang="tr-TR" b="1" dirty="0" err="1" smtClean="0"/>
              <a:t>D</a:t>
            </a:r>
            <a:r>
              <a:rPr lang="tr-TR" dirty="0" err="1" smtClean="0"/>
              <a:t>ifferential</a:t>
            </a:r>
            <a:r>
              <a:rPr lang="tr-TR" dirty="0" smtClean="0"/>
              <a:t> </a:t>
            </a:r>
            <a:r>
              <a:rPr lang="tr-TR" b="1" dirty="0" smtClean="0"/>
              <a:t>A</a:t>
            </a:r>
            <a:r>
              <a:rPr lang="tr-TR" dirty="0" smtClean="0"/>
              <a:t>nalyzer</a:t>
            </a:r>
          </a:p>
          <a:p>
            <a:r>
              <a:rPr lang="tr-TR" dirty="0" smtClean="0"/>
              <a:t>Temel mantığı y</a:t>
            </a:r>
            <a:r>
              <a:rPr lang="tr-TR" baseline="-25000" dirty="0" smtClean="0"/>
              <a:t>k+1</a:t>
            </a:r>
            <a:r>
              <a:rPr lang="tr-TR" dirty="0" smtClean="0"/>
              <a:t>’ i, y</a:t>
            </a:r>
            <a:r>
              <a:rPr lang="tr-TR" baseline="-25000" dirty="0" smtClean="0"/>
              <a:t>k</a:t>
            </a:r>
            <a:r>
              <a:rPr lang="tr-TR" dirty="0" smtClean="0"/>
              <a:t>’ den </a:t>
            </a:r>
            <a:r>
              <a:rPr lang="el-GR" dirty="0" smtClean="0"/>
              <a:t>Δ</a:t>
            </a:r>
            <a:r>
              <a:rPr lang="tr-TR" dirty="0" smtClean="0"/>
              <a:t>x’ e göre hesaplamaktır.</a:t>
            </a:r>
          </a:p>
          <a:p>
            <a:endParaRPr lang="tr-TR" dirty="0" smtClean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588618"/>
            <a:ext cx="8094663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6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DDA Algoritması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Doğrudan y = mx + n’ i hesaplamaktan daha hızlıdır.</a:t>
            </a:r>
          </a:p>
          <a:p>
            <a:pPr lvl="1"/>
            <a:r>
              <a:rPr lang="tr-TR" dirty="0" err="1" smtClean="0"/>
              <a:t>Ondalıklı</a:t>
            </a:r>
            <a:r>
              <a:rPr lang="tr-TR" dirty="0" smtClean="0"/>
              <a:t> sayı çarpımı yoktur.</a:t>
            </a:r>
          </a:p>
          <a:p>
            <a:pPr lvl="1"/>
            <a:r>
              <a:rPr lang="tr-TR" dirty="0" smtClean="0"/>
              <a:t>Her adımda </a:t>
            </a:r>
            <a:r>
              <a:rPr lang="tr-TR" dirty="0" err="1" smtClean="0"/>
              <a:t>ondalıklı</a:t>
            </a:r>
            <a:r>
              <a:rPr lang="tr-TR" dirty="0" smtClean="0"/>
              <a:t> sayı toplaması vardır.</a:t>
            </a:r>
            <a:endParaRPr lang="tr-TR" dirty="0"/>
          </a:p>
          <a:p>
            <a:r>
              <a:rPr lang="tr-TR" dirty="0" smtClean="0"/>
              <a:t>Fakat yine de sayı yuvarlamaları nedeniyle oluşan hatalar söz konusudur.</a:t>
            </a:r>
          </a:p>
          <a:p>
            <a:r>
              <a:rPr lang="tr-TR" dirty="0" smtClean="0"/>
              <a:t>Hala işlemler tamamen tam sayı üzerinden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06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Bresenham</a:t>
            </a:r>
            <a:r>
              <a:rPr lang="tr-TR" dirty="0" smtClean="0"/>
              <a:t>’ </a:t>
            </a:r>
            <a:r>
              <a:rPr lang="tr-TR" dirty="0" err="1" smtClean="0"/>
              <a:t>ın</a:t>
            </a:r>
            <a:r>
              <a:rPr lang="tr-TR" dirty="0" smtClean="0"/>
              <a:t> Algoritması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1967 yılında </a:t>
            </a:r>
            <a:r>
              <a:rPr lang="tr-TR" dirty="0" err="1" smtClean="0"/>
              <a:t>Jack</a:t>
            </a:r>
            <a:r>
              <a:rPr lang="tr-TR" dirty="0" smtClean="0"/>
              <a:t> </a:t>
            </a:r>
            <a:r>
              <a:rPr lang="tr-TR" dirty="0" err="1" smtClean="0"/>
              <a:t>Bresenham</a:t>
            </a:r>
            <a:r>
              <a:rPr lang="tr-TR" dirty="0" smtClean="0"/>
              <a:t>, </a:t>
            </a:r>
            <a:r>
              <a:rPr lang="tr-TR" dirty="0" err="1" smtClean="0"/>
              <a:t>raster</a:t>
            </a:r>
            <a:r>
              <a:rPr lang="tr-TR" dirty="0" smtClean="0"/>
              <a:t> tabanlı görüntüleme sistemleri için aşağıdaki algoritmayı öne sürmüştür.</a:t>
            </a:r>
          </a:p>
          <a:p>
            <a:r>
              <a:rPr lang="tr-TR" dirty="0" smtClean="0"/>
              <a:t>Girdi: Başlangıç (x</a:t>
            </a:r>
            <a:r>
              <a:rPr lang="tr-TR" baseline="-25000" dirty="0"/>
              <a:t>0</a:t>
            </a:r>
            <a:r>
              <a:rPr lang="tr-TR" dirty="0" smtClean="0"/>
              <a:t>, y</a:t>
            </a:r>
            <a:r>
              <a:rPr lang="tr-TR" baseline="-25000" dirty="0" smtClean="0"/>
              <a:t>0</a:t>
            </a:r>
            <a:r>
              <a:rPr lang="tr-TR" dirty="0" smtClean="0"/>
              <a:t>) ve bitiş noktaları (</a:t>
            </a:r>
            <a:r>
              <a:rPr lang="tr-TR" dirty="0" err="1" smtClean="0"/>
              <a:t>x</a:t>
            </a:r>
            <a:r>
              <a:rPr lang="tr-TR" baseline="-25000" dirty="0" err="1"/>
              <a:t>son</a:t>
            </a:r>
            <a:r>
              <a:rPr lang="tr-TR" dirty="0" smtClean="0"/>
              <a:t>, </a:t>
            </a:r>
            <a:r>
              <a:rPr lang="tr-TR" dirty="0" err="1" smtClean="0"/>
              <a:t>y</a:t>
            </a:r>
            <a:r>
              <a:rPr lang="tr-TR" baseline="-25000" dirty="0" err="1"/>
              <a:t>son</a:t>
            </a:r>
            <a:r>
              <a:rPr lang="tr-TR" dirty="0" smtClean="0"/>
              <a:t>)</a:t>
            </a:r>
          </a:p>
          <a:p>
            <a:r>
              <a:rPr lang="tr-TR" dirty="0" smtClean="0"/>
              <a:t>Çıktı: </a:t>
            </a:r>
            <a:r>
              <a:rPr lang="tr-TR" dirty="0" err="1" smtClean="0"/>
              <a:t>Raster</a:t>
            </a:r>
            <a:r>
              <a:rPr lang="tr-TR" dirty="0" smtClean="0"/>
              <a:t> biçiminde çizilmiş doğru parçası</a:t>
            </a:r>
          </a:p>
          <a:p>
            <a:pPr marL="457200" lvl="1" indent="0">
              <a:buNone/>
            </a:pPr>
            <a:r>
              <a:rPr lang="tr-TR" dirty="0" err="1"/>
              <a:t>drawPixel</a:t>
            </a:r>
            <a:r>
              <a:rPr lang="tr-TR" dirty="0"/>
              <a:t>(x0, y0)</a:t>
            </a:r>
          </a:p>
          <a:p>
            <a:pPr marL="457200" lvl="1" indent="0">
              <a:buNone/>
            </a:pPr>
            <a:r>
              <a:rPr lang="tr-TR" dirty="0" smtClean="0"/>
              <a:t>p</a:t>
            </a:r>
            <a:r>
              <a:rPr lang="tr-TR" baseline="-25000" dirty="0" smtClean="0"/>
              <a:t>k</a:t>
            </a:r>
            <a:r>
              <a:rPr lang="tr-TR" dirty="0" smtClean="0"/>
              <a:t> </a:t>
            </a:r>
            <a:r>
              <a:rPr lang="tr-TR" dirty="0">
                <a:sym typeface="Wingdings" pitchFamily="2" charset="2"/>
              </a:rPr>
              <a:t> 2</a:t>
            </a:r>
            <a:r>
              <a:rPr lang="el-GR" dirty="0">
                <a:sym typeface="Wingdings" pitchFamily="2" charset="2"/>
              </a:rPr>
              <a:t>Δ</a:t>
            </a:r>
            <a:r>
              <a:rPr lang="tr-TR" dirty="0">
                <a:sym typeface="Wingdings" pitchFamily="2" charset="2"/>
              </a:rPr>
              <a:t>y – </a:t>
            </a:r>
            <a:r>
              <a:rPr lang="el-GR" dirty="0">
                <a:sym typeface="Wingdings" pitchFamily="2" charset="2"/>
              </a:rPr>
              <a:t>Δ</a:t>
            </a:r>
            <a:r>
              <a:rPr lang="tr-TR" dirty="0">
                <a:sym typeface="Wingdings" pitchFamily="2" charset="2"/>
              </a:rPr>
              <a:t>x; x</a:t>
            </a:r>
            <a:r>
              <a:rPr lang="tr-TR" baseline="-25000" dirty="0">
                <a:sym typeface="Wingdings" pitchFamily="2" charset="2"/>
              </a:rPr>
              <a:t>k</a:t>
            </a:r>
            <a:r>
              <a:rPr lang="tr-TR" dirty="0">
                <a:sym typeface="Wingdings" pitchFamily="2" charset="2"/>
              </a:rPr>
              <a:t>  x</a:t>
            </a:r>
            <a:r>
              <a:rPr lang="tr-TR" baseline="-25000" dirty="0">
                <a:sym typeface="Wingdings" pitchFamily="2" charset="2"/>
              </a:rPr>
              <a:t>0</a:t>
            </a:r>
          </a:p>
          <a:p>
            <a:pPr marL="457200" lvl="1" indent="0">
              <a:buNone/>
            </a:pP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x</a:t>
            </a:r>
            <a:r>
              <a:rPr lang="tr-TR" baseline="-25000" dirty="0" err="1"/>
              <a:t>k</a:t>
            </a:r>
            <a:r>
              <a:rPr lang="tr-TR" dirty="0" smtClean="0"/>
              <a:t>&lt; </a:t>
            </a:r>
            <a:r>
              <a:rPr lang="tr-TR" dirty="0" err="1" smtClean="0"/>
              <a:t>x</a:t>
            </a:r>
            <a:r>
              <a:rPr lang="tr-TR" baseline="-25000" dirty="0" err="1" smtClean="0"/>
              <a:t>end</a:t>
            </a:r>
            <a:endParaRPr lang="tr-TR" baseline="-25000" dirty="0"/>
          </a:p>
          <a:p>
            <a:pPr marL="914400" lvl="2" indent="0">
              <a:buNone/>
            </a:pPr>
            <a:r>
              <a:rPr lang="tr-TR" dirty="0"/>
              <a:t>X</a:t>
            </a:r>
            <a:r>
              <a:rPr lang="tr-TR" baseline="-25000" dirty="0">
                <a:sym typeface="Wingdings" pitchFamily="2" charset="2"/>
              </a:rPr>
              <a:t>k+1</a:t>
            </a:r>
            <a:r>
              <a:rPr lang="tr-TR" dirty="0">
                <a:sym typeface="Wingdings" pitchFamily="2" charset="2"/>
              </a:rPr>
              <a:t>x</a:t>
            </a:r>
            <a:r>
              <a:rPr lang="tr-TR" baseline="-25000" dirty="0">
                <a:sym typeface="Wingdings" pitchFamily="2" charset="2"/>
              </a:rPr>
              <a:t>k </a:t>
            </a:r>
            <a:r>
              <a:rPr lang="tr-TR" dirty="0">
                <a:sym typeface="Wingdings" pitchFamily="2" charset="2"/>
              </a:rPr>
              <a:t>+ 1</a:t>
            </a:r>
          </a:p>
          <a:p>
            <a:pPr marL="914400" lvl="2" indent="0">
              <a:buNone/>
            </a:pPr>
            <a:r>
              <a:rPr lang="tr-TR" dirty="0" err="1"/>
              <a:t>if</a:t>
            </a:r>
            <a:r>
              <a:rPr lang="tr-TR" dirty="0"/>
              <a:t> p</a:t>
            </a:r>
            <a:r>
              <a:rPr lang="tr-TR" baseline="-25000" dirty="0"/>
              <a:t>k</a:t>
            </a:r>
            <a:r>
              <a:rPr lang="tr-TR" dirty="0"/>
              <a:t> ≤ 0 </a:t>
            </a:r>
            <a:r>
              <a:rPr lang="tr-TR" dirty="0" err="1"/>
              <a:t>choose</a:t>
            </a:r>
            <a:r>
              <a:rPr lang="tr-TR" dirty="0"/>
              <a:t> </a:t>
            </a:r>
            <a:r>
              <a:rPr lang="tr-TR" dirty="0" err="1"/>
              <a:t>y</a:t>
            </a:r>
            <a:r>
              <a:rPr lang="tr-TR" baseline="-25000" dirty="0" err="1"/>
              <a:t>k</a:t>
            </a:r>
            <a:endParaRPr lang="tr-TR" baseline="-25000" dirty="0"/>
          </a:p>
          <a:p>
            <a:pPr marL="1371600" lvl="3" indent="0">
              <a:buNone/>
            </a:pPr>
            <a:r>
              <a:rPr lang="tr-TR" dirty="0"/>
              <a:t>y</a:t>
            </a:r>
            <a:r>
              <a:rPr lang="tr-TR" baseline="-25000" dirty="0">
                <a:sym typeface="Wingdings" pitchFamily="2" charset="2"/>
              </a:rPr>
              <a:t>k+1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 y</a:t>
            </a:r>
            <a:r>
              <a:rPr lang="tr-TR" baseline="-25000" dirty="0">
                <a:sym typeface="Wingdings" pitchFamily="2" charset="2"/>
              </a:rPr>
              <a:t>k</a:t>
            </a:r>
            <a:r>
              <a:rPr lang="tr-TR" dirty="0">
                <a:sym typeface="Wingdings" pitchFamily="2" charset="2"/>
              </a:rPr>
              <a:t>; p</a:t>
            </a:r>
            <a:r>
              <a:rPr lang="tr-TR" baseline="-25000" dirty="0">
                <a:sym typeface="Wingdings" pitchFamily="2" charset="2"/>
              </a:rPr>
              <a:t>k+1</a:t>
            </a:r>
            <a:r>
              <a:rPr lang="tr-TR" dirty="0">
                <a:sym typeface="Wingdings" pitchFamily="2" charset="2"/>
              </a:rPr>
              <a:t> p</a:t>
            </a:r>
            <a:r>
              <a:rPr lang="tr-TR" baseline="-25000" dirty="0">
                <a:sym typeface="Wingdings" pitchFamily="2" charset="2"/>
              </a:rPr>
              <a:t>k</a:t>
            </a:r>
            <a:r>
              <a:rPr lang="tr-TR" dirty="0">
                <a:sym typeface="Wingdings" pitchFamily="2" charset="2"/>
              </a:rPr>
              <a:t> + 2</a:t>
            </a:r>
            <a:r>
              <a:rPr lang="el-GR" dirty="0">
                <a:sym typeface="Wingdings" pitchFamily="2" charset="2"/>
              </a:rPr>
              <a:t>Δ</a:t>
            </a:r>
            <a:r>
              <a:rPr lang="tr-TR" dirty="0">
                <a:sym typeface="Wingdings" pitchFamily="2" charset="2"/>
              </a:rPr>
              <a:t>y</a:t>
            </a:r>
            <a:endParaRPr lang="tr-TR" dirty="0"/>
          </a:p>
          <a:p>
            <a:pPr marL="914400" lvl="2" indent="0">
              <a:buNone/>
            </a:pPr>
            <a:r>
              <a:rPr lang="tr-TR" dirty="0"/>
              <a:t>else </a:t>
            </a:r>
            <a:r>
              <a:rPr lang="tr-TR" dirty="0" err="1"/>
              <a:t>choose</a:t>
            </a:r>
            <a:r>
              <a:rPr lang="tr-TR" dirty="0"/>
              <a:t> y</a:t>
            </a:r>
            <a:r>
              <a:rPr lang="tr-TR" baseline="-25000" dirty="0"/>
              <a:t>k</a:t>
            </a:r>
            <a:r>
              <a:rPr lang="tr-TR" dirty="0"/>
              <a:t> + 1</a:t>
            </a:r>
          </a:p>
          <a:p>
            <a:pPr marL="914400" lvl="2" indent="0">
              <a:buNone/>
            </a:pPr>
            <a:r>
              <a:rPr lang="tr-TR" dirty="0"/>
              <a:t>        y</a:t>
            </a:r>
            <a:r>
              <a:rPr lang="tr-TR" baseline="-25000" dirty="0">
                <a:sym typeface="Wingdings" pitchFamily="2" charset="2"/>
              </a:rPr>
              <a:t>k+1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 </a:t>
            </a:r>
            <a:r>
              <a:rPr lang="tr-TR" dirty="0" err="1"/>
              <a:t>y</a:t>
            </a:r>
            <a:r>
              <a:rPr lang="tr-TR" baseline="-25000" dirty="0" err="1"/>
              <a:t>k</a:t>
            </a:r>
            <a:r>
              <a:rPr lang="tr-TR" dirty="0"/>
              <a:t> + 1</a:t>
            </a:r>
            <a:r>
              <a:rPr lang="tr-TR" dirty="0" smtClean="0">
                <a:sym typeface="Wingdings" pitchFamily="2" charset="2"/>
              </a:rPr>
              <a:t>; </a:t>
            </a:r>
            <a:r>
              <a:rPr lang="tr-TR" dirty="0">
                <a:sym typeface="Wingdings" pitchFamily="2" charset="2"/>
              </a:rPr>
              <a:t>p</a:t>
            </a:r>
            <a:r>
              <a:rPr lang="tr-TR" baseline="-25000" dirty="0">
                <a:sym typeface="Wingdings" pitchFamily="2" charset="2"/>
              </a:rPr>
              <a:t>k+1</a:t>
            </a:r>
            <a:r>
              <a:rPr lang="tr-TR" dirty="0">
                <a:sym typeface="Wingdings" pitchFamily="2" charset="2"/>
              </a:rPr>
              <a:t> p</a:t>
            </a:r>
            <a:r>
              <a:rPr lang="tr-TR" baseline="-25000" dirty="0">
                <a:sym typeface="Wingdings" pitchFamily="2" charset="2"/>
              </a:rPr>
              <a:t>k</a:t>
            </a:r>
            <a:r>
              <a:rPr lang="tr-TR" dirty="0">
                <a:sym typeface="Wingdings" pitchFamily="2" charset="2"/>
              </a:rPr>
              <a:t> + 2</a:t>
            </a:r>
            <a:r>
              <a:rPr lang="el-GR" dirty="0">
                <a:sym typeface="Wingdings" pitchFamily="2" charset="2"/>
              </a:rPr>
              <a:t>Δ</a:t>
            </a:r>
            <a:r>
              <a:rPr lang="tr-TR" dirty="0" smtClean="0">
                <a:sym typeface="Wingdings" pitchFamily="2" charset="2"/>
              </a:rPr>
              <a:t>y – 2</a:t>
            </a:r>
            <a:r>
              <a:rPr lang="el-GR" dirty="0" smtClean="0">
                <a:sym typeface="Wingdings" pitchFamily="2" charset="2"/>
              </a:rPr>
              <a:t>Δ</a:t>
            </a:r>
            <a:r>
              <a:rPr lang="tr-TR" dirty="0" smtClean="0">
                <a:sym typeface="Wingdings" pitchFamily="2" charset="2"/>
              </a:rPr>
              <a:t>x</a:t>
            </a:r>
            <a:endParaRPr lang="tr-TR" dirty="0"/>
          </a:p>
          <a:p>
            <a:pPr marL="914400" lvl="2" indent="0">
              <a:buNone/>
            </a:pPr>
            <a:r>
              <a:rPr lang="tr-TR" dirty="0" err="1"/>
              <a:t>draw</a:t>
            </a:r>
            <a:r>
              <a:rPr lang="tr-TR" dirty="0"/>
              <a:t> (x</a:t>
            </a:r>
            <a:r>
              <a:rPr lang="tr-TR" baseline="-25000" dirty="0">
                <a:sym typeface="Wingdings" pitchFamily="2" charset="2"/>
              </a:rPr>
              <a:t>k+1</a:t>
            </a:r>
            <a:r>
              <a:rPr lang="tr-TR" dirty="0"/>
              <a:t>, y</a:t>
            </a:r>
            <a:r>
              <a:rPr lang="tr-TR" baseline="-25000" dirty="0">
                <a:sym typeface="Wingdings" pitchFamily="2" charset="2"/>
              </a:rPr>
              <a:t>k+1</a:t>
            </a:r>
            <a:r>
              <a:rPr lang="tr-TR" dirty="0"/>
              <a:t>)</a:t>
            </a:r>
          </a:p>
          <a:p>
            <a:pPr marL="914400" lvl="2" indent="0">
              <a:buNone/>
            </a:pPr>
            <a:r>
              <a:rPr lang="tr-TR" dirty="0">
                <a:sym typeface="Wingdings" pitchFamily="2" charset="2"/>
              </a:rPr>
              <a:t>x</a:t>
            </a:r>
            <a:r>
              <a:rPr lang="tr-TR" baseline="-25000" dirty="0">
                <a:sym typeface="Wingdings" pitchFamily="2" charset="2"/>
              </a:rPr>
              <a:t>k </a:t>
            </a:r>
            <a:r>
              <a:rPr lang="tr-TR" dirty="0">
                <a:sym typeface="Wingdings" pitchFamily="2" charset="2"/>
              </a:rPr>
              <a:t> x</a:t>
            </a:r>
            <a:r>
              <a:rPr lang="tr-TR" baseline="-25000" dirty="0">
                <a:sym typeface="Wingdings" pitchFamily="2" charset="2"/>
              </a:rPr>
              <a:t>k+1</a:t>
            </a:r>
          </a:p>
          <a:p>
            <a:pPr marL="914400" lvl="2" indent="0">
              <a:buNone/>
            </a:pPr>
            <a:r>
              <a:rPr lang="tr-TR" dirty="0">
                <a:sym typeface="Wingdings" pitchFamily="2" charset="2"/>
              </a:rPr>
              <a:t>p</a:t>
            </a:r>
            <a:r>
              <a:rPr lang="tr-TR" baseline="-25000" dirty="0">
                <a:sym typeface="Wingdings" pitchFamily="2" charset="2"/>
              </a:rPr>
              <a:t>k </a:t>
            </a:r>
            <a:r>
              <a:rPr lang="tr-TR" dirty="0">
                <a:sym typeface="Wingdings" pitchFamily="2" charset="2"/>
              </a:rPr>
              <a:t> p</a:t>
            </a:r>
            <a:r>
              <a:rPr lang="tr-TR" baseline="-25000" dirty="0">
                <a:sym typeface="Wingdings" pitchFamily="2" charset="2"/>
              </a:rPr>
              <a:t>k+1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Bresenham</a:t>
            </a:r>
            <a:r>
              <a:rPr lang="tr-TR" dirty="0" smtClean="0"/>
              <a:t>’ </a:t>
            </a:r>
            <a:r>
              <a:rPr lang="tr-TR" dirty="0" err="1" smtClean="0"/>
              <a:t>ın</a:t>
            </a:r>
            <a:r>
              <a:rPr lang="tr-TR" dirty="0" smtClean="0"/>
              <a:t> algoritması ile (20, 10) ve (30,18) noktaları ile tanımlanan doğru parçasını çiziniz.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06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</a:t>
            </a:r>
            <a:endParaRPr lang="tr-TR" dirty="0"/>
          </a:p>
        </p:txBody>
      </p:sp>
      <p:graphicFrame>
        <p:nvGraphicFramePr>
          <p:cNvPr id="4" name="1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492995"/>
              </p:ext>
            </p:extLst>
          </p:nvPr>
        </p:nvGraphicFramePr>
        <p:xfrm>
          <a:off x="179512" y="1721376"/>
          <a:ext cx="4320000" cy="365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30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15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731323"/>
              </p:ext>
            </p:extLst>
          </p:nvPr>
        </p:nvGraphicFramePr>
        <p:xfrm>
          <a:off x="4644008" y="1721376"/>
          <a:ext cx="4320000" cy="365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20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21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22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25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30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65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20000"/>
                <a:ext cx="8784976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tr-TR" sz="3000" dirty="0" smtClean="0"/>
                  <a:t>1. Yöntem: </a:t>
                </a:r>
                <a:r>
                  <a:rPr lang="tr-TR" sz="3000" u="sng" dirty="0" smtClean="0"/>
                  <a:t>Çok</a:t>
                </a:r>
                <a:r>
                  <a:rPr lang="tr-TR" sz="3000" dirty="0" smtClean="0"/>
                  <a:t> kötü</a:t>
                </a:r>
              </a:p>
              <a:p>
                <a:pPr marL="341313" indent="-341313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</a:rPr>
                      <m:t>𝑥</m:t>
                    </m:r>
                  </m:oMath>
                </a14:m>
                <a:r>
                  <a:rPr lang="tr-TR" sz="3000" dirty="0" smtClean="0"/>
                  <a:t> </a:t>
                </a:r>
                <a:r>
                  <a:rPr lang="tr-TR" sz="3000" dirty="0" smtClean="0"/>
                  <a:t>için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</a:rPr>
                      <m:t>−</m:t>
                    </m:r>
                    <m:r>
                      <a:rPr lang="en-US" sz="3000" i="1">
                        <a:latin typeface="Cambria Math"/>
                      </a:rPr>
                      <m:t>𝑅</m:t>
                    </m:r>
                    <m:r>
                      <a:rPr lang="en-US" sz="300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30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tr-TR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tr-TR" sz="3000" b="0" i="1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000" dirty="0" smtClean="0"/>
                  <a:t>:</a:t>
                </a:r>
                <a:endParaRPr lang="tr-TR" sz="3000" i="1" dirty="0">
                  <a:latin typeface="Cambria Math"/>
                </a:endParaRPr>
              </a:p>
              <a:p>
                <a:pPr marL="341313" indent="-341313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 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pPr marL="341313" indent="-341313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2600" dirty="0" err="1">
                    <a:latin typeface="Consolas" pitchFamily="49" charset="0"/>
                    <a:cs typeface="Consolas" pitchFamily="49" charset="0"/>
                  </a:rPr>
                  <a:t>WritePixel</a:t>
                </a:r>
                <a:r>
                  <a:rPr lang="en-US" sz="2600" dirty="0">
                    <a:latin typeface="Consolas" pitchFamily="49" charset="0"/>
                    <a:cs typeface="Consolas" pitchFamily="49" charset="0"/>
                  </a:rPr>
                  <a:t>(round(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600" dirty="0">
                    <a:latin typeface="Consolas" pitchFamily="49" charset="0"/>
                    <a:cs typeface="Consolas" pitchFamily="49" charset="0"/>
                  </a:rPr>
                  <a:t>), round(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600" dirty="0">
                    <a:latin typeface="Consolas" pitchFamily="49" charset="0"/>
                    <a:cs typeface="Consolas" pitchFamily="49" charset="0"/>
                  </a:rPr>
                  <a:t>));</a:t>
                </a:r>
              </a:p>
              <a:p>
                <a:pPr marL="341313" indent="-341313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2600" dirty="0" err="1">
                    <a:latin typeface="Consolas" pitchFamily="49" charset="0"/>
                    <a:cs typeface="Consolas" pitchFamily="49" charset="0"/>
                  </a:rPr>
                  <a:t>WritePixel</a:t>
                </a:r>
                <a:r>
                  <a:rPr lang="en-US" sz="2600" dirty="0">
                    <a:latin typeface="Consolas" pitchFamily="49" charset="0"/>
                    <a:cs typeface="Consolas" pitchFamily="49" charset="0"/>
                  </a:rPr>
                  <a:t>(round(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600" dirty="0">
                    <a:latin typeface="Consolas" pitchFamily="49" charset="0"/>
                    <a:cs typeface="Consolas" pitchFamily="49" charset="0"/>
                  </a:rPr>
                  <a:t>), round(</a:t>
                </a:r>
                <a14:m>
                  <m:oMath xmlns:m="http://schemas.openxmlformats.org/officeDocument/2006/math">
                    <m:r>
                      <a:rPr lang="en-US" sz="2600">
                        <a:latin typeface="Cambria Math"/>
                      </a:rPr>
                      <m:t>−</m:t>
                    </m:r>
                    <m:r>
                      <a:rPr lang="en-US" sz="2600" i="1">
                        <a:latin typeface="Cambria Math"/>
                      </a:rPr>
                      <m:t>𝑦</m:t>
                    </m:r>
                    <m:r>
                      <a:rPr lang="en-US" sz="2600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>
                    <a:latin typeface="Consolas" pitchFamily="49" charset="0"/>
                    <a:cs typeface="Consolas" pitchFamily="49" charset="0"/>
                  </a:rPr>
                  <a:t>);</a:t>
                </a:r>
                <a:endParaRPr lang="en-US" sz="2600" dirty="0"/>
              </a:p>
              <a:p>
                <a:pPr marL="0" indent="0">
                  <a:buNone/>
                </a:pPr>
                <a:endParaRPr lang="tr-TR" sz="3000" dirty="0" smtClean="0"/>
              </a:p>
              <a:p>
                <a:pPr marL="0" indent="0">
                  <a:buNone/>
                </a:pPr>
                <a:r>
                  <a:rPr lang="tr-TR" sz="3000" dirty="0" smtClean="0"/>
                  <a:t>2</a:t>
                </a:r>
                <a:r>
                  <a:rPr lang="tr-TR" sz="3000" dirty="0" smtClean="0"/>
                  <a:t>. Yöntem: Daha az kötü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</a:rPr>
                      <m:t>𝑥</m:t>
                    </m:r>
                  </m:oMath>
                </a14:m>
                <a:r>
                  <a:rPr lang="tr-TR" sz="3000" dirty="0" smtClean="0"/>
                  <a:t> </a:t>
                </a:r>
                <a:r>
                  <a:rPr lang="tr-TR" sz="3000" dirty="0" smtClean="0"/>
                  <a:t>için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tr-TR" sz="30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tr-TR" sz="3000" b="0" i="0" smtClean="0">
                        <a:latin typeface="Cambria Math"/>
                      </a:rPr>
                      <m:t>dan</m:t>
                    </m:r>
                    <m:r>
                      <a:rPr lang="en-US" sz="3000" i="1">
                        <a:latin typeface="Cambria Math"/>
                      </a:rPr>
                      <m:t> 360</m:t>
                    </m:r>
                  </m:oMath>
                </a14:m>
                <a:r>
                  <a:rPr lang="tr-TR" sz="3000" dirty="0" smtClean="0"/>
                  <a:t>’ a</a:t>
                </a:r>
                <a:r>
                  <a:rPr lang="en-US" sz="3000" dirty="0" smtClean="0"/>
                  <a:t>:</a:t>
                </a:r>
                <a:endParaRPr lang="tr-TR" sz="3000" dirty="0" smtClean="0"/>
              </a:p>
              <a:p>
                <a:pPr marL="0" indent="0">
                  <a:buNone/>
                </a:pPr>
                <a:r>
                  <a:rPr lang="en-US" sz="2600" dirty="0" err="1" smtClean="0">
                    <a:latin typeface="Consolas" pitchFamily="49" charset="0"/>
                    <a:cs typeface="Consolas" pitchFamily="49" charset="0"/>
                  </a:rPr>
                  <a:t>WritePixel</a:t>
                </a:r>
                <a:r>
                  <a:rPr lang="en-US" sz="2600" dirty="0" smtClean="0">
                    <a:latin typeface="Consolas" pitchFamily="49" charset="0"/>
                    <a:cs typeface="Consolas" pitchFamily="49" charset="0"/>
                  </a:rPr>
                  <a:t>(round</a:t>
                </a:r>
                <a:r>
                  <a:rPr lang="en-US" sz="2600" dirty="0">
                    <a:latin typeface="Consolas" pitchFamily="49" charset="0"/>
                    <a:cs typeface="Consolas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𝑅</m:t>
                    </m:r>
                    <m:r>
                      <a:rPr lang="en-US" sz="26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600">
                        <a:latin typeface="Cambria Math"/>
                      </a:rPr>
                      <m:t>cos</m:t>
                    </m:r>
                    <m:r>
                      <a:rPr lang="en-US" sz="2600" i="1">
                        <a:latin typeface="Cambria Math"/>
                      </a:rPr>
                      <m:t>⁡(</m:t>
                    </m:r>
                    <m:r>
                      <a:rPr lang="en-US" sz="2600" i="1">
                        <a:latin typeface="Cambria Math"/>
                      </a:rPr>
                      <m:t>𝑥</m:t>
                    </m:r>
                    <m:r>
                      <a:rPr lang="en-US" sz="2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>
                    <a:latin typeface="Consolas" pitchFamily="49" charset="0"/>
                    <a:cs typeface="Consolas" pitchFamily="49" charset="0"/>
                  </a:rPr>
                  <a:t>), round(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𝑅</m:t>
                    </m:r>
                    <m:r>
                      <a:rPr lang="en-US" sz="26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600">
                        <a:latin typeface="Cambria Math"/>
                      </a:rPr>
                      <m:t>sin</m:t>
                    </m:r>
                    <m:r>
                      <a:rPr lang="en-US" sz="2600" i="1">
                        <a:latin typeface="Cambria Math"/>
                      </a:rPr>
                      <m:t>⁡(</m:t>
                    </m:r>
                    <m:r>
                      <a:rPr lang="en-US" sz="2600" i="1">
                        <a:latin typeface="Cambria Math"/>
                      </a:rPr>
                      <m:t>𝑥</m:t>
                    </m:r>
                    <m:r>
                      <a:rPr lang="en-US" sz="2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>
                    <a:latin typeface="Consolas" pitchFamily="49" charset="0"/>
                    <a:cs typeface="Consolas" pitchFamily="49" charset="0"/>
                  </a:rPr>
                  <a:t>));</a:t>
                </a:r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20000"/>
                <a:ext cx="8784976" cy="4525963"/>
              </a:xfrm>
              <a:blipFill rotWithShape="1">
                <a:blip r:embed="rId2"/>
                <a:stretch>
                  <a:fillRect l="-1596" t="-26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Çember Çizdirmek</a:t>
            </a:r>
            <a:endParaRPr lang="tr-TR" dirty="0"/>
          </a:p>
        </p:txBody>
      </p:sp>
      <p:grpSp>
        <p:nvGrpSpPr>
          <p:cNvPr id="64" name="Group 37"/>
          <p:cNvGrpSpPr>
            <a:grpSpLocks noChangeAspect="1"/>
          </p:cNvGrpSpPr>
          <p:nvPr/>
        </p:nvGrpSpPr>
        <p:grpSpPr bwMode="auto">
          <a:xfrm>
            <a:off x="6420750" y="1618141"/>
            <a:ext cx="3263818" cy="2098891"/>
            <a:chOff x="1008" y="3072"/>
            <a:chExt cx="1872" cy="1205"/>
          </a:xfrm>
        </p:grpSpPr>
        <p:grpSp>
          <p:nvGrpSpPr>
            <p:cNvPr id="65" name="Group 38"/>
            <p:cNvGrpSpPr>
              <a:grpSpLocks/>
            </p:cNvGrpSpPr>
            <p:nvPr/>
          </p:nvGrpSpPr>
          <p:grpSpPr bwMode="auto">
            <a:xfrm>
              <a:off x="1366" y="3120"/>
              <a:ext cx="986" cy="985"/>
              <a:chOff x="982" y="3312"/>
              <a:chExt cx="986" cy="985"/>
            </a:xfrm>
          </p:grpSpPr>
          <p:sp>
            <p:nvSpPr>
              <p:cNvPr id="68" name="Line 39"/>
              <p:cNvSpPr>
                <a:spLocks noChangeShapeType="1"/>
              </p:cNvSpPr>
              <p:nvPr/>
            </p:nvSpPr>
            <p:spPr bwMode="auto">
              <a:xfrm flipV="1">
                <a:off x="1008" y="331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40"/>
              <p:cNvSpPr>
                <a:spLocks noChangeShapeType="1"/>
              </p:cNvSpPr>
              <p:nvPr/>
            </p:nvSpPr>
            <p:spPr bwMode="auto">
              <a:xfrm>
                <a:off x="1008" y="427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41"/>
              <p:cNvSpPr>
                <a:spLocks noChangeShapeType="1"/>
              </p:cNvSpPr>
              <p:nvPr/>
            </p:nvSpPr>
            <p:spPr bwMode="auto">
              <a:xfrm>
                <a:off x="1056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42"/>
              <p:cNvSpPr>
                <a:spLocks noChangeShapeType="1"/>
              </p:cNvSpPr>
              <p:nvPr/>
            </p:nvSpPr>
            <p:spPr bwMode="auto">
              <a:xfrm>
                <a:off x="1104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43"/>
              <p:cNvSpPr>
                <a:spLocks noChangeShapeType="1"/>
              </p:cNvSpPr>
              <p:nvPr/>
            </p:nvSpPr>
            <p:spPr bwMode="auto">
              <a:xfrm>
                <a:off x="1152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44"/>
              <p:cNvSpPr>
                <a:spLocks noChangeShapeType="1"/>
              </p:cNvSpPr>
              <p:nvPr/>
            </p:nvSpPr>
            <p:spPr bwMode="auto">
              <a:xfrm>
                <a:off x="1200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45"/>
              <p:cNvSpPr>
                <a:spLocks noChangeShapeType="1"/>
              </p:cNvSpPr>
              <p:nvPr/>
            </p:nvSpPr>
            <p:spPr bwMode="auto">
              <a:xfrm>
                <a:off x="1248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46"/>
              <p:cNvSpPr>
                <a:spLocks noChangeShapeType="1"/>
              </p:cNvSpPr>
              <p:nvPr/>
            </p:nvSpPr>
            <p:spPr bwMode="auto">
              <a:xfrm>
                <a:off x="1296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47"/>
              <p:cNvSpPr>
                <a:spLocks noChangeShapeType="1"/>
              </p:cNvSpPr>
              <p:nvPr/>
            </p:nvSpPr>
            <p:spPr bwMode="auto">
              <a:xfrm>
                <a:off x="1344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48"/>
              <p:cNvSpPr>
                <a:spLocks noChangeShapeType="1"/>
              </p:cNvSpPr>
              <p:nvPr/>
            </p:nvSpPr>
            <p:spPr bwMode="auto">
              <a:xfrm>
                <a:off x="1392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49"/>
              <p:cNvSpPr>
                <a:spLocks noChangeShapeType="1"/>
              </p:cNvSpPr>
              <p:nvPr/>
            </p:nvSpPr>
            <p:spPr bwMode="auto">
              <a:xfrm>
                <a:off x="1440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50"/>
              <p:cNvSpPr>
                <a:spLocks noChangeShapeType="1"/>
              </p:cNvSpPr>
              <p:nvPr/>
            </p:nvSpPr>
            <p:spPr bwMode="auto">
              <a:xfrm>
                <a:off x="1488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51"/>
              <p:cNvSpPr>
                <a:spLocks noChangeShapeType="1"/>
              </p:cNvSpPr>
              <p:nvPr/>
            </p:nvSpPr>
            <p:spPr bwMode="auto">
              <a:xfrm>
                <a:off x="1536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52"/>
              <p:cNvSpPr>
                <a:spLocks noChangeShapeType="1"/>
              </p:cNvSpPr>
              <p:nvPr/>
            </p:nvSpPr>
            <p:spPr bwMode="auto">
              <a:xfrm>
                <a:off x="1584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53"/>
              <p:cNvSpPr>
                <a:spLocks noChangeShapeType="1"/>
              </p:cNvSpPr>
              <p:nvPr/>
            </p:nvSpPr>
            <p:spPr bwMode="auto">
              <a:xfrm>
                <a:off x="1632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54"/>
              <p:cNvSpPr>
                <a:spLocks noChangeShapeType="1"/>
              </p:cNvSpPr>
              <p:nvPr/>
            </p:nvSpPr>
            <p:spPr bwMode="auto">
              <a:xfrm>
                <a:off x="1680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55"/>
              <p:cNvSpPr>
                <a:spLocks noChangeShapeType="1"/>
              </p:cNvSpPr>
              <p:nvPr/>
            </p:nvSpPr>
            <p:spPr bwMode="auto">
              <a:xfrm>
                <a:off x="1728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56"/>
              <p:cNvSpPr>
                <a:spLocks noChangeShapeType="1"/>
              </p:cNvSpPr>
              <p:nvPr/>
            </p:nvSpPr>
            <p:spPr bwMode="auto">
              <a:xfrm>
                <a:off x="1776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57"/>
              <p:cNvSpPr>
                <a:spLocks noChangeShapeType="1"/>
              </p:cNvSpPr>
              <p:nvPr/>
            </p:nvSpPr>
            <p:spPr bwMode="auto">
              <a:xfrm>
                <a:off x="1824" y="42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58"/>
              <p:cNvSpPr>
                <a:spLocks noChangeShapeType="1"/>
              </p:cNvSpPr>
              <p:nvPr/>
            </p:nvSpPr>
            <p:spPr bwMode="auto">
              <a:xfrm rot="-5407375">
                <a:off x="1033" y="4199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59"/>
              <p:cNvSpPr>
                <a:spLocks noChangeShapeType="1"/>
              </p:cNvSpPr>
              <p:nvPr/>
            </p:nvSpPr>
            <p:spPr bwMode="auto">
              <a:xfrm rot="-5407375">
                <a:off x="1032" y="4151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60"/>
              <p:cNvSpPr>
                <a:spLocks noChangeShapeType="1"/>
              </p:cNvSpPr>
              <p:nvPr/>
            </p:nvSpPr>
            <p:spPr bwMode="auto">
              <a:xfrm rot="-5407375">
                <a:off x="1032" y="4103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61"/>
              <p:cNvSpPr>
                <a:spLocks noChangeShapeType="1"/>
              </p:cNvSpPr>
              <p:nvPr/>
            </p:nvSpPr>
            <p:spPr bwMode="auto">
              <a:xfrm rot="-5407375">
                <a:off x="1032" y="4055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62"/>
              <p:cNvSpPr>
                <a:spLocks noChangeShapeType="1"/>
              </p:cNvSpPr>
              <p:nvPr/>
            </p:nvSpPr>
            <p:spPr bwMode="auto">
              <a:xfrm rot="-5407375">
                <a:off x="1032" y="4007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63"/>
              <p:cNvSpPr>
                <a:spLocks noChangeShapeType="1"/>
              </p:cNvSpPr>
              <p:nvPr/>
            </p:nvSpPr>
            <p:spPr bwMode="auto">
              <a:xfrm rot="-5407375">
                <a:off x="1032" y="3959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64"/>
              <p:cNvSpPr>
                <a:spLocks noChangeShapeType="1"/>
              </p:cNvSpPr>
              <p:nvPr/>
            </p:nvSpPr>
            <p:spPr bwMode="auto">
              <a:xfrm rot="-5407375">
                <a:off x="1032" y="3911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65"/>
              <p:cNvSpPr>
                <a:spLocks noChangeShapeType="1"/>
              </p:cNvSpPr>
              <p:nvPr/>
            </p:nvSpPr>
            <p:spPr bwMode="auto">
              <a:xfrm rot="-5407375">
                <a:off x="1032" y="3863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66"/>
              <p:cNvSpPr>
                <a:spLocks noChangeShapeType="1"/>
              </p:cNvSpPr>
              <p:nvPr/>
            </p:nvSpPr>
            <p:spPr bwMode="auto">
              <a:xfrm rot="-5407375">
                <a:off x="1032" y="3815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67"/>
              <p:cNvSpPr>
                <a:spLocks noChangeShapeType="1"/>
              </p:cNvSpPr>
              <p:nvPr/>
            </p:nvSpPr>
            <p:spPr bwMode="auto">
              <a:xfrm rot="-5407375">
                <a:off x="1032" y="3767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68"/>
              <p:cNvSpPr>
                <a:spLocks noChangeShapeType="1"/>
              </p:cNvSpPr>
              <p:nvPr/>
            </p:nvSpPr>
            <p:spPr bwMode="auto">
              <a:xfrm rot="-5407375">
                <a:off x="1032" y="3719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69"/>
              <p:cNvSpPr>
                <a:spLocks noChangeShapeType="1"/>
              </p:cNvSpPr>
              <p:nvPr/>
            </p:nvSpPr>
            <p:spPr bwMode="auto">
              <a:xfrm rot="-5407375">
                <a:off x="1031" y="3672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70"/>
              <p:cNvSpPr>
                <a:spLocks noChangeShapeType="1"/>
              </p:cNvSpPr>
              <p:nvPr/>
            </p:nvSpPr>
            <p:spPr bwMode="auto">
              <a:xfrm rot="-5407375">
                <a:off x="1031" y="362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71"/>
              <p:cNvSpPr>
                <a:spLocks noChangeShapeType="1"/>
              </p:cNvSpPr>
              <p:nvPr/>
            </p:nvSpPr>
            <p:spPr bwMode="auto">
              <a:xfrm rot="-5407375">
                <a:off x="1031" y="3576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72"/>
              <p:cNvSpPr>
                <a:spLocks noChangeShapeType="1"/>
              </p:cNvSpPr>
              <p:nvPr/>
            </p:nvSpPr>
            <p:spPr bwMode="auto">
              <a:xfrm rot="-5407375">
                <a:off x="1031" y="352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73"/>
              <p:cNvSpPr>
                <a:spLocks noChangeShapeType="1"/>
              </p:cNvSpPr>
              <p:nvPr/>
            </p:nvSpPr>
            <p:spPr bwMode="auto">
              <a:xfrm rot="-5407375">
                <a:off x="1031" y="348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74"/>
              <p:cNvSpPr>
                <a:spLocks noChangeShapeType="1"/>
              </p:cNvSpPr>
              <p:nvPr/>
            </p:nvSpPr>
            <p:spPr bwMode="auto">
              <a:xfrm rot="-5407375">
                <a:off x="1031" y="3432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75"/>
              <p:cNvSpPr>
                <a:spLocks noChangeShapeType="1"/>
              </p:cNvSpPr>
              <p:nvPr/>
            </p:nvSpPr>
            <p:spPr bwMode="auto">
              <a:xfrm flipV="1">
                <a:off x="1008" y="3504"/>
                <a:ext cx="768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Oval 76"/>
              <p:cNvSpPr>
                <a:spLocks noChangeArrowheads="1"/>
              </p:cNvSpPr>
              <p:nvPr/>
            </p:nvSpPr>
            <p:spPr bwMode="auto">
              <a:xfrm>
                <a:off x="1032" y="34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Oval 77"/>
              <p:cNvSpPr>
                <a:spLocks noChangeArrowheads="1"/>
              </p:cNvSpPr>
              <p:nvPr/>
            </p:nvSpPr>
            <p:spPr bwMode="auto">
              <a:xfrm>
                <a:off x="1082" y="3433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78"/>
              <p:cNvSpPr>
                <a:spLocks noChangeArrowheads="1"/>
              </p:cNvSpPr>
              <p:nvPr/>
            </p:nvSpPr>
            <p:spPr bwMode="auto">
              <a:xfrm>
                <a:off x="982" y="3433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79"/>
              <p:cNvSpPr>
                <a:spLocks noChangeArrowheads="1"/>
              </p:cNvSpPr>
              <p:nvPr/>
            </p:nvSpPr>
            <p:spPr bwMode="auto">
              <a:xfrm>
                <a:off x="1130" y="3433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80"/>
              <p:cNvSpPr>
                <a:spLocks noChangeArrowheads="1"/>
              </p:cNvSpPr>
              <p:nvPr/>
            </p:nvSpPr>
            <p:spPr bwMode="auto">
              <a:xfrm>
                <a:off x="1178" y="3433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Oval 81"/>
              <p:cNvSpPr>
                <a:spLocks noChangeArrowheads="1"/>
              </p:cNvSpPr>
              <p:nvPr/>
            </p:nvSpPr>
            <p:spPr bwMode="auto">
              <a:xfrm>
                <a:off x="1224" y="3481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Oval 82"/>
              <p:cNvSpPr>
                <a:spLocks noChangeArrowheads="1"/>
              </p:cNvSpPr>
              <p:nvPr/>
            </p:nvSpPr>
            <p:spPr bwMode="auto">
              <a:xfrm>
                <a:off x="1272" y="3481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83"/>
              <p:cNvSpPr>
                <a:spLocks noChangeArrowheads="1"/>
              </p:cNvSpPr>
              <p:nvPr/>
            </p:nvSpPr>
            <p:spPr bwMode="auto">
              <a:xfrm>
                <a:off x="1322" y="3531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Oval 84"/>
              <p:cNvSpPr>
                <a:spLocks noChangeArrowheads="1"/>
              </p:cNvSpPr>
              <p:nvPr/>
            </p:nvSpPr>
            <p:spPr bwMode="auto">
              <a:xfrm>
                <a:off x="1370" y="3531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Oval 85"/>
              <p:cNvSpPr>
                <a:spLocks noChangeArrowheads="1"/>
              </p:cNvSpPr>
              <p:nvPr/>
            </p:nvSpPr>
            <p:spPr bwMode="auto">
              <a:xfrm>
                <a:off x="1416" y="3575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Oval 86"/>
              <p:cNvSpPr>
                <a:spLocks noChangeArrowheads="1"/>
              </p:cNvSpPr>
              <p:nvPr/>
            </p:nvSpPr>
            <p:spPr bwMode="auto">
              <a:xfrm>
                <a:off x="1464" y="3575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Oval 87"/>
              <p:cNvSpPr>
                <a:spLocks noChangeArrowheads="1"/>
              </p:cNvSpPr>
              <p:nvPr/>
            </p:nvSpPr>
            <p:spPr bwMode="auto">
              <a:xfrm>
                <a:off x="1512" y="3625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Oval 88"/>
              <p:cNvSpPr>
                <a:spLocks noChangeArrowheads="1"/>
              </p:cNvSpPr>
              <p:nvPr/>
            </p:nvSpPr>
            <p:spPr bwMode="auto">
              <a:xfrm>
                <a:off x="1560" y="366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Oval 89"/>
              <p:cNvSpPr>
                <a:spLocks noChangeArrowheads="1"/>
              </p:cNvSpPr>
              <p:nvPr/>
            </p:nvSpPr>
            <p:spPr bwMode="auto">
              <a:xfrm>
                <a:off x="1608" y="371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Oval 90"/>
              <p:cNvSpPr>
                <a:spLocks noChangeArrowheads="1"/>
              </p:cNvSpPr>
              <p:nvPr/>
            </p:nvSpPr>
            <p:spPr bwMode="auto">
              <a:xfrm>
                <a:off x="1656" y="376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91"/>
              <p:cNvSpPr>
                <a:spLocks noChangeArrowheads="1"/>
              </p:cNvSpPr>
              <p:nvPr/>
            </p:nvSpPr>
            <p:spPr bwMode="auto">
              <a:xfrm>
                <a:off x="1796" y="424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92"/>
              <p:cNvSpPr>
                <a:spLocks noChangeArrowheads="1"/>
              </p:cNvSpPr>
              <p:nvPr/>
            </p:nvSpPr>
            <p:spPr bwMode="auto">
              <a:xfrm>
                <a:off x="1752" y="395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Oval 93"/>
              <p:cNvSpPr>
                <a:spLocks noChangeArrowheads="1"/>
              </p:cNvSpPr>
              <p:nvPr/>
            </p:nvSpPr>
            <p:spPr bwMode="auto">
              <a:xfrm>
                <a:off x="1702" y="3865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Arc 94"/>
              <p:cNvSpPr>
                <a:spLocks/>
              </p:cNvSpPr>
              <p:nvPr/>
            </p:nvSpPr>
            <p:spPr bwMode="auto">
              <a:xfrm>
                <a:off x="1008" y="3456"/>
                <a:ext cx="816" cy="8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" name="Text Box 95"/>
            <p:cNvSpPr txBox="1">
              <a:spLocks noChangeArrowheads="1"/>
            </p:cNvSpPr>
            <p:nvPr/>
          </p:nvSpPr>
          <p:spPr bwMode="auto">
            <a:xfrm>
              <a:off x="2304" y="4080"/>
              <a:ext cx="57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(17, 0)</a:t>
              </a:r>
            </a:p>
          </p:txBody>
        </p:sp>
        <p:sp>
          <p:nvSpPr>
            <p:cNvPr id="67" name="Text Box 96"/>
            <p:cNvSpPr txBox="1">
              <a:spLocks noChangeArrowheads="1"/>
            </p:cNvSpPr>
            <p:nvPr/>
          </p:nvSpPr>
          <p:spPr bwMode="auto">
            <a:xfrm>
              <a:off x="1008" y="3072"/>
              <a:ext cx="57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 dirty="0"/>
                <a:t>(0, 17)</a:t>
              </a:r>
            </a:p>
          </p:txBody>
        </p:sp>
      </p:grpSp>
      <p:grpSp>
        <p:nvGrpSpPr>
          <p:cNvPr id="124" name="Group 182"/>
          <p:cNvGrpSpPr>
            <a:grpSpLocks/>
          </p:cNvGrpSpPr>
          <p:nvPr/>
        </p:nvGrpSpPr>
        <p:grpSpPr bwMode="auto">
          <a:xfrm>
            <a:off x="6420160" y="3774152"/>
            <a:ext cx="3264408" cy="2103120"/>
            <a:chOff x="1104" y="3600"/>
            <a:chExt cx="2208" cy="1422"/>
          </a:xfrm>
        </p:grpSpPr>
        <p:sp>
          <p:nvSpPr>
            <p:cNvPr id="125" name="Line 181"/>
            <p:cNvSpPr>
              <a:spLocks noChangeShapeType="1"/>
            </p:cNvSpPr>
            <p:nvPr/>
          </p:nvSpPr>
          <p:spPr bwMode="auto">
            <a:xfrm>
              <a:off x="2462" y="4739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Oval 138"/>
            <p:cNvSpPr>
              <a:spLocks noChangeArrowheads="1"/>
            </p:cNvSpPr>
            <p:nvPr/>
          </p:nvSpPr>
          <p:spPr bwMode="auto">
            <a:xfrm>
              <a:off x="1526" y="3800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99"/>
            <p:cNvSpPr>
              <a:spLocks noChangeShapeType="1"/>
            </p:cNvSpPr>
            <p:nvPr/>
          </p:nvSpPr>
          <p:spPr bwMode="auto">
            <a:xfrm flipV="1">
              <a:off x="1557" y="3657"/>
              <a:ext cx="0" cy="1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100"/>
            <p:cNvSpPr>
              <a:spLocks noChangeShapeType="1"/>
            </p:cNvSpPr>
            <p:nvPr/>
          </p:nvSpPr>
          <p:spPr bwMode="auto">
            <a:xfrm>
              <a:off x="1557" y="4789"/>
              <a:ext cx="11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101"/>
            <p:cNvSpPr>
              <a:spLocks noChangeShapeType="1"/>
            </p:cNvSpPr>
            <p:nvPr/>
          </p:nvSpPr>
          <p:spPr bwMode="auto">
            <a:xfrm>
              <a:off x="1613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102"/>
            <p:cNvSpPr>
              <a:spLocks noChangeShapeType="1"/>
            </p:cNvSpPr>
            <p:nvPr/>
          </p:nvSpPr>
          <p:spPr bwMode="auto">
            <a:xfrm>
              <a:off x="1670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03"/>
            <p:cNvSpPr>
              <a:spLocks noChangeShapeType="1"/>
            </p:cNvSpPr>
            <p:nvPr/>
          </p:nvSpPr>
          <p:spPr bwMode="auto">
            <a:xfrm>
              <a:off x="1727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104"/>
            <p:cNvSpPr>
              <a:spLocks noChangeShapeType="1"/>
            </p:cNvSpPr>
            <p:nvPr/>
          </p:nvSpPr>
          <p:spPr bwMode="auto">
            <a:xfrm>
              <a:off x="1783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05"/>
            <p:cNvSpPr>
              <a:spLocks noChangeShapeType="1"/>
            </p:cNvSpPr>
            <p:nvPr/>
          </p:nvSpPr>
          <p:spPr bwMode="auto">
            <a:xfrm>
              <a:off x="1840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06"/>
            <p:cNvSpPr>
              <a:spLocks noChangeShapeType="1"/>
            </p:cNvSpPr>
            <p:nvPr/>
          </p:nvSpPr>
          <p:spPr bwMode="auto">
            <a:xfrm>
              <a:off x="1896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107"/>
            <p:cNvSpPr>
              <a:spLocks noChangeShapeType="1"/>
            </p:cNvSpPr>
            <p:nvPr/>
          </p:nvSpPr>
          <p:spPr bwMode="auto">
            <a:xfrm>
              <a:off x="1953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08"/>
            <p:cNvSpPr>
              <a:spLocks noChangeShapeType="1"/>
            </p:cNvSpPr>
            <p:nvPr/>
          </p:nvSpPr>
          <p:spPr bwMode="auto">
            <a:xfrm>
              <a:off x="2010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09"/>
            <p:cNvSpPr>
              <a:spLocks noChangeShapeType="1"/>
            </p:cNvSpPr>
            <p:nvPr/>
          </p:nvSpPr>
          <p:spPr bwMode="auto">
            <a:xfrm>
              <a:off x="2066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10"/>
            <p:cNvSpPr>
              <a:spLocks noChangeShapeType="1"/>
            </p:cNvSpPr>
            <p:nvPr/>
          </p:nvSpPr>
          <p:spPr bwMode="auto">
            <a:xfrm>
              <a:off x="2123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111"/>
            <p:cNvSpPr>
              <a:spLocks noChangeShapeType="1"/>
            </p:cNvSpPr>
            <p:nvPr/>
          </p:nvSpPr>
          <p:spPr bwMode="auto">
            <a:xfrm>
              <a:off x="2179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112"/>
            <p:cNvSpPr>
              <a:spLocks noChangeShapeType="1"/>
            </p:cNvSpPr>
            <p:nvPr/>
          </p:nvSpPr>
          <p:spPr bwMode="auto">
            <a:xfrm>
              <a:off x="2236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13"/>
            <p:cNvSpPr>
              <a:spLocks noChangeShapeType="1"/>
            </p:cNvSpPr>
            <p:nvPr/>
          </p:nvSpPr>
          <p:spPr bwMode="auto">
            <a:xfrm>
              <a:off x="2293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114"/>
            <p:cNvSpPr>
              <a:spLocks noChangeShapeType="1"/>
            </p:cNvSpPr>
            <p:nvPr/>
          </p:nvSpPr>
          <p:spPr bwMode="auto">
            <a:xfrm>
              <a:off x="2349" y="473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117"/>
            <p:cNvSpPr>
              <a:spLocks noChangeShapeType="1"/>
            </p:cNvSpPr>
            <p:nvPr/>
          </p:nvSpPr>
          <p:spPr bwMode="auto">
            <a:xfrm>
              <a:off x="2519" y="4732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4" name="Group 158"/>
            <p:cNvGrpSpPr>
              <a:grpSpLocks/>
            </p:cNvGrpSpPr>
            <p:nvPr/>
          </p:nvGrpSpPr>
          <p:grpSpPr bwMode="auto">
            <a:xfrm>
              <a:off x="1557" y="3883"/>
              <a:ext cx="48" cy="848"/>
              <a:chOff x="1555" y="3883"/>
              <a:chExt cx="59" cy="848"/>
            </a:xfrm>
          </p:grpSpPr>
          <p:sp>
            <p:nvSpPr>
              <p:cNvPr id="169" name="Line 118"/>
              <p:cNvSpPr>
                <a:spLocks noChangeShapeType="1"/>
              </p:cNvSpPr>
              <p:nvPr/>
            </p:nvSpPr>
            <p:spPr bwMode="auto">
              <a:xfrm rot="-5407375">
                <a:off x="1586" y="4703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119"/>
              <p:cNvSpPr>
                <a:spLocks noChangeShapeType="1"/>
              </p:cNvSpPr>
              <p:nvPr/>
            </p:nvSpPr>
            <p:spPr bwMode="auto">
              <a:xfrm rot="-5407375">
                <a:off x="1585" y="4646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120"/>
              <p:cNvSpPr>
                <a:spLocks noChangeShapeType="1"/>
              </p:cNvSpPr>
              <p:nvPr/>
            </p:nvSpPr>
            <p:spPr bwMode="auto">
              <a:xfrm rot="-5407375">
                <a:off x="1585" y="4590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121"/>
              <p:cNvSpPr>
                <a:spLocks noChangeShapeType="1"/>
              </p:cNvSpPr>
              <p:nvPr/>
            </p:nvSpPr>
            <p:spPr bwMode="auto">
              <a:xfrm rot="-5407375">
                <a:off x="1585" y="4533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122"/>
              <p:cNvSpPr>
                <a:spLocks noChangeShapeType="1"/>
              </p:cNvSpPr>
              <p:nvPr/>
            </p:nvSpPr>
            <p:spPr bwMode="auto">
              <a:xfrm rot="-5407375">
                <a:off x="1585" y="4476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123"/>
              <p:cNvSpPr>
                <a:spLocks noChangeShapeType="1"/>
              </p:cNvSpPr>
              <p:nvPr/>
            </p:nvSpPr>
            <p:spPr bwMode="auto">
              <a:xfrm rot="-5407375">
                <a:off x="1585" y="4420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124"/>
              <p:cNvSpPr>
                <a:spLocks noChangeShapeType="1"/>
              </p:cNvSpPr>
              <p:nvPr/>
            </p:nvSpPr>
            <p:spPr bwMode="auto">
              <a:xfrm rot="-5407375">
                <a:off x="1585" y="4363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125"/>
              <p:cNvSpPr>
                <a:spLocks noChangeShapeType="1"/>
              </p:cNvSpPr>
              <p:nvPr/>
            </p:nvSpPr>
            <p:spPr bwMode="auto">
              <a:xfrm rot="-5407375">
                <a:off x="1585" y="4307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126"/>
              <p:cNvSpPr>
                <a:spLocks noChangeShapeType="1"/>
              </p:cNvSpPr>
              <p:nvPr/>
            </p:nvSpPr>
            <p:spPr bwMode="auto">
              <a:xfrm rot="-5407375">
                <a:off x="1585" y="4250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127"/>
              <p:cNvSpPr>
                <a:spLocks noChangeShapeType="1"/>
              </p:cNvSpPr>
              <p:nvPr/>
            </p:nvSpPr>
            <p:spPr bwMode="auto">
              <a:xfrm rot="-5407375">
                <a:off x="1585" y="4194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Line 128"/>
              <p:cNvSpPr>
                <a:spLocks noChangeShapeType="1"/>
              </p:cNvSpPr>
              <p:nvPr/>
            </p:nvSpPr>
            <p:spPr bwMode="auto">
              <a:xfrm rot="-5407375">
                <a:off x="1585" y="4137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129"/>
              <p:cNvSpPr>
                <a:spLocks noChangeShapeType="1"/>
              </p:cNvSpPr>
              <p:nvPr/>
            </p:nvSpPr>
            <p:spPr bwMode="auto">
              <a:xfrm rot="-5407375">
                <a:off x="1584" y="4081"/>
                <a:ext cx="0" cy="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Line 130"/>
              <p:cNvSpPr>
                <a:spLocks noChangeShapeType="1"/>
              </p:cNvSpPr>
              <p:nvPr/>
            </p:nvSpPr>
            <p:spPr bwMode="auto">
              <a:xfrm rot="-5407375">
                <a:off x="1584" y="4024"/>
                <a:ext cx="0" cy="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131"/>
              <p:cNvSpPr>
                <a:spLocks noChangeShapeType="1"/>
              </p:cNvSpPr>
              <p:nvPr/>
            </p:nvSpPr>
            <p:spPr bwMode="auto">
              <a:xfrm rot="-5407375">
                <a:off x="1584" y="3967"/>
                <a:ext cx="0" cy="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132"/>
              <p:cNvSpPr>
                <a:spLocks noChangeShapeType="1"/>
              </p:cNvSpPr>
              <p:nvPr/>
            </p:nvSpPr>
            <p:spPr bwMode="auto">
              <a:xfrm rot="-5407375">
                <a:off x="1584" y="3911"/>
                <a:ext cx="0" cy="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133"/>
              <p:cNvSpPr>
                <a:spLocks noChangeShapeType="1"/>
              </p:cNvSpPr>
              <p:nvPr/>
            </p:nvSpPr>
            <p:spPr bwMode="auto">
              <a:xfrm rot="-5407375">
                <a:off x="1584" y="3854"/>
                <a:ext cx="0" cy="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" name="Line 134"/>
            <p:cNvSpPr>
              <a:spLocks noChangeShapeType="1"/>
            </p:cNvSpPr>
            <p:nvPr/>
          </p:nvSpPr>
          <p:spPr bwMode="auto">
            <a:xfrm rot="-5407375">
              <a:off x="1584" y="3798"/>
              <a:ext cx="0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35"/>
            <p:cNvSpPr>
              <a:spLocks noChangeShapeType="1"/>
            </p:cNvSpPr>
            <p:nvPr/>
          </p:nvSpPr>
          <p:spPr bwMode="auto">
            <a:xfrm flipV="1">
              <a:off x="1557" y="3883"/>
              <a:ext cx="906" cy="9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Text Box 155"/>
            <p:cNvSpPr txBox="1">
              <a:spLocks noChangeArrowheads="1"/>
            </p:cNvSpPr>
            <p:nvPr/>
          </p:nvSpPr>
          <p:spPr bwMode="auto">
            <a:xfrm>
              <a:off x="2633" y="4789"/>
              <a:ext cx="67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(17, 0)</a:t>
              </a:r>
            </a:p>
          </p:txBody>
        </p:sp>
        <p:sp>
          <p:nvSpPr>
            <p:cNvPr id="148" name="Text Box 156"/>
            <p:cNvSpPr txBox="1">
              <a:spLocks noChangeArrowheads="1"/>
            </p:cNvSpPr>
            <p:nvPr/>
          </p:nvSpPr>
          <p:spPr bwMode="auto">
            <a:xfrm>
              <a:off x="1104" y="3600"/>
              <a:ext cx="67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(0, 17)</a:t>
              </a:r>
            </a:p>
          </p:txBody>
        </p:sp>
        <p:sp>
          <p:nvSpPr>
            <p:cNvPr id="149" name="Oval 159"/>
            <p:cNvSpPr>
              <a:spLocks noChangeArrowheads="1"/>
            </p:cNvSpPr>
            <p:nvPr/>
          </p:nvSpPr>
          <p:spPr bwMode="auto">
            <a:xfrm>
              <a:off x="2493" y="4764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160"/>
            <p:cNvSpPr>
              <a:spLocks noChangeArrowheads="1"/>
            </p:cNvSpPr>
            <p:nvPr/>
          </p:nvSpPr>
          <p:spPr bwMode="auto">
            <a:xfrm>
              <a:off x="2490" y="4704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Oval 161"/>
            <p:cNvSpPr>
              <a:spLocks noChangeArrowheads="1"/>
            </p:cNvSpPr>
            <p:nvPr/>
          </p:nvSpPr>
          <p:spPr bwMode="auto">
            <a:xfrm>
              <a:off x="2478" y="4588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62"/>
            <p:cNvSpPr>
              <a:spLocks noChangeArrowheads="1"/>
            </p:cNvSpPr>
            <p:nvPr/>
          </p:nvSpPr>
          <p:spPr bwMode="auto">
            <a:xfrm>
              <a:off x="2433" y="4533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Oval 163"/>
            <p:cNvSpPr>
              <a:spLocks noChangeArrowheads="1"/>
            </p:cNvSpPr>
            <p:nvPr/>
          </p:nvSpPr>
          <p:spPr bwMode="auto">
            <a:xfrm>
              <a:off x="2436" y="4419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Oval 164"/>
            <p:cNvSpPr>
              <a:spLocks noChangeArrowheads="1"/>
            </p:cNvSpPr>
            <p:nvPr/>
          </p:nvSpPr>
          <p:spPr bwMode="auto">
            <a:xfrm>
              <a:off x="1583" y="3799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Oval 165"/>
            <p:cNvSpPr>
              <a:spLocks noChangeArrowheads="1"/>
            </p:cNvSpPr>
            <p:nvPr/>
          </p:nvSpPr>
          <p:spPr bwMode="auto">
            <a:xfrm>
              <a:off x="2151" y="4020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Oval 166"/>
            <p:cNvSpPr>
              <a:spLocks noChangeArrowheads="1"/>
            </p:cNvSpPr>
            <p:nvPr/>
          </p:nvSpPr>
          <p:spPr bwMode="auto">
            <a:xfrm>
              <a:off x="2208" y="4080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Oval 167"/>
            <p:cNvSpPr>
              <a:spLocks noChangeArrowheads="1"/>
            </p:cNvSpPr>
            <p:nvPr/>
          </p:nvSpPr>
          <p:spPr bwMode="auto">
            <a:xfrm>
              <a:off x="2262" y="4134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Oval 168"/>
            <p:cNvSpPr>
              <a:spLocks noChangeArrowheads="1"/>
            </p:cNvSpPr>
            <p:nvPr/>
          </p:nvSpPr>
          <p:spPr bwMode="auto">
            <a:xfrm>
              <a:off x="2322" y="4194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Oval 169"/>
            <p:cNvSpPr>
              <a:spLocks noChangeArrowheads="1"/>
            </p:cNvSpPr>
            <p:nvPr/>
          </p:nvSpPr>
          <p:spPr bwMode="auto">
            <a:xfrm>
              <a:off x="2376" y="4305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Oval 170"/>
            <p:cNvSpPr>
              <a:spLocks noChangeArrowheads="1"/>
            </p:cNvSpPr>
            <p:nvPr/>
          </p:nvSpPr>
          <p:spPr bwMode="auto">
            <a:xfrm>
              <a:off x="2376" y="4362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Oval 171"/>
            <p:cNvSpPr>
              <a:spLocks noChangeArrowheads="1"/>
            </p:cNvSpPr>
            <p:nvPr/>
          </p:nvSpPr>
          <p:spPr bwMode="auto">
            <a:xfrm>
              <a:off x="1866" y="3855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Oval 172"/>
            <p:cNvSpPr>
              <a:spLocks noChangeArrowheads="1"/>
            </p:cNvSpPr>
            <p:nvPr/>
          </p:nvSpPr>
          <p:spPr bwMode="auto">
            <a:xfrm>
              <a:off x="1923" y="3912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Oval 173"/>
            <p:cNvSpPr>
              <a:spLocks noChangeArrowheads="1"/>
            </p:cNvSpPr>
            <p:nvPr/>
          </p:nvSpPr>
          <p:spPr bwMode="auto">
            <a:xfrm>
              <a:off x="1980" y="3912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Oval 174"/>
            <p:cNvSpPr>
              <a:spLocks noChangeArrowheads="1"/>
            </p:cNvSpPr>
            <p:nvPr/>
          </p:nvSpPr>
          <p:spPr bwMode="auto">
            <a:xfrm>
              <a:off x="2094" y="3966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Oval 176"/>
            <p:cNvSpPr>
              <a:spLocks noChangeArrowheads="1"/>
            </p:cNvSpPr>
            <p:nvPr/>
          </p:nvSpPr>
          <p:spPr bwMode="auto">
            <a:xfrm>
              <a:off x="1695" y="3801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Oval 177"/>
            <p:cNvSpPr>
              <a:spLocks noChangeArrowheads="1"/>
            </p:cNvSpPr>
            <p:nvPr/>
          </p:nvSpPr>
          <p:spPr bwMode="auto">
            <a:xfrm>
              <a:off x="1755" y="3855"/>
              <a:ext cx="57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Arc 154"/>
            <p:cNvSpPr>
              <a:spLocks/>
            </p:cNvSpPr>
            <p:nvPr/>
          </p:nvSpPr>
          <p:spPr bwMode="auto">
            <a:xfrm>
              <a:off x="1557" y="3827"/>
              <a:ext cx="962" cy="9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Line 180"/>
            <p:cNvSpPr>
              <a:spLocks noChangeShapeType="1"/>
            </p:cNvSpPr>
            <p:nvPr/>
          </p:nvSpPr>
          <p:spPr bwMode="auto">
            <a:xfrm>
              <a:off x="2406" y="4739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ağ Ok 3"/>
          <p:cNvSpPr/>
          <p:nvPr/>
        </p:nvSpPr>
        <p:spPr>
          <a:xfrm>
            <a:off x="5580112" y="2407184"/>
            <a:ext cx="1224136" cy="17418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Sağ Ok 184"/>
          <p:cNvSpPr/>
          <p:nvPr/>
        </p:nvSpPr>
        <p:spPr>
          <a:xfrm>
            <a:off x="5580112" y="4869160"/>
            <a:ext cx="1224136" cy="17418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Yöntem: Simetri Kullanmak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Eğer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tr-TR" dirty="0" smtClean="0"/>
                  <a:t>noktası,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 smtClean="0"/>
                  <a:t> merkezli çember üzerindeyse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:</m:t>
                    </m:r>
                  </m:oMath>
                </a14:m>
                <a:endParaRPr lang="en-US" dirty="0"/>
              </a:p>
              <a:p>
                <a:pPr lvl="1"/>
                <a:r>
                  <a:rPr lang="tr-TR" sz="2000" dirty="0" smtClean="0"/>
                  <a:t>O zaman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tr-TR" sz="2000" dirty="0" smtClean="0"/>
                  <a:t> </a:t>
                </a:r>
                <a:r>
                  <a:rPr lang="tr-TR" sz="2000" dirty="0" smtClean="0"/>
                  <a:t>ve</a:t>
                </a:r>
                <a:r>
                  <a:rPr lang="tr-TR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tr-TR" sz="2000" dirty="0" smtClean="0"/>
                  <a:t>çemberin üzerindedir.</a:t>
                </a:r>
                <a:endParaRPr lang="en-US" sz="2000" dirty="0"/>
              </a:p>
              <a:p>
                <a:pPr lvl="1"/>
                <a:r>
                  <a:rPr lang="tr-TR" sz="2000" dirty="0" smtClean="0"/>
                  <a:t>Dolayısıyla</a:t>
                </a:r>
                <a:r>
                  <a:rPr lang="en-US" sz="2000" dirty="0" smtClean="0"/>
                  <a:t> 8</a:t>
                </a:r>
                <a:r>
                  <a:rPr lang="tr-TR" sz="2000" dirty="0" smtClean="0"/>
                  <a:t>’li bir simetri vardır.</a:t>
                </a:r>
                <a:endParaRPr lang="en-US" sz="2000" dirty="0" smtClean="0"/>
              </a:p>
              <a:p>
                <a:r>
                  <a:rPr lang="tr-TR" dirty="0" smtClean="0"/>
                  <a:t>Bu sayede problem çemberin 1/8’ i için piksel bulmaya indirgenir.</a:t>
                </a: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1070"/>
          <p:cNvGrpSpPr>
            <a:grpSpLocks/>
          </p:cNvGrpSpPr>
          <p:nvPr/>
        </p:nvGrpSpPr>
        <p:grpSpPr bwMode="auto">
          <a:xfrm>
            <a:off x="6369366" y="3913502"/>
            <a:ext cx="3315202" cy="3043890"/>
            <a:chOff x="1200" y="1133"/>
            <a:chExt cx="2351" cy="2162"/>
          </a:xfrm>
        </p:grpSpPr>
        <p:sp>
          <p:nvSpPr>
            <p:cNvPr id="5" name="Line 1049"/>
            <p:cNvSpPr>
              <a:spLocks noChangeAspect="1" noChangeShapeType="1"/>
            </p:cNvSpPr>
            <p:nvPr/>
          </p:nvSpPr>
          <p:spPr bwMode="auto">
            <a:xfrm flipV="1">
              <a:off x="2159" y="1153"/>
              <a:ext cx="1" cy="18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1047"/>
            <p:cNvSpPr>
              <a:spLocks noChangeAspect="1" noChangeArrowheads="1"/>
            </p:cNvSpPr>
            <p:nvPr/>
          </p:nvSpPr>
          <p:spPr bwMode="auto">
            <a:xfrm>
              <a:off x="1478" y="1407"/>
              <a:ext cx="1353" cy="1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048"/>
            <p:cNvSpPr>
              <a:spLocks noChangeAspect="1" noChangeShapeType="1"/>
            </p:cNvSpPr>
            <p:nvPr/>
          </p:nvSpPr>
          <p:spPr bwMode="auto">
            <a:xfrm>
              <a:off x="1200" y="2088"/>
              <a:ext cx="187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1050"/>
            <p:cNvSpPr>
              <a:spLocks noChangeArrowheads="1"/>
            </p:cNvSpPr>
            <p:nvPr/>
          </p:nvSpPr>
          <p:spPr bwMode="auto">
            <a:xfrm>
              <a:off x="2280" y="13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051"/>
            <p:cNvSpPr>
              <a:spLocks noChangeArrowheads="1"/>
            </p:cNvSpPr>
            <p:nvPr/>
          </p:nvSpPr>
          <p:spPr bwMode="auto">
            <a:xfrm>
              <a:off x="2000" y="13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052"/>
            <p:cNvSpPr>
              <a:spLocks noChangeArrowheads="1"/>
            </p:cNvSpPr>
            <p:nvPr/>
          </p:nvSpPr>
          <p:spPr bwMode="auto">
            <a:xfrm>
              <a:off x="2800" y="19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053"/>
            <p:cNvSpPr>
              <a:spLocks noChangeArrowheads="1"/>
            </p:cNvSpPr>
            <p:nvPr/>
          </p:nvSpPr>
          <p:spPr bwMode="auto">
            <a:xfrm>
              <a:off x="2792" y="221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054"/>
            <p:cNvSpPr>
              <a:spLocks noChangeArrowheads="1"/>
            </p:cNvSpPr>
            <p:nvPr/>
          </p:nvSpPr>
          <p:spPr bwMode="auto">
            <a:xfrm>
              <a:off x="1472" y="19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55"/>
            <p:cNvSpPr>
              <a:spLocks noChangeArrowheads="1"/>
            </p:cNvSpPr>
            <p:nvPr/>
          </p:nvSpPr>
          <p:spPr bwMode="auto">
            <a:xfrm>
              <a:off x="1472" y="221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058"/>
            <p:cNvSpPr>
              <a:spLocks noChangeArrowheads="1"/>
            </p:cNvSpPr>
            <p:nvPr/>
          </p:nvSpPr>
          <p:spPr bwMode="auto">
            <a:xfrm>
              <a:off x="2000" y="27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059"/>
            <p:cNvSpPr>
              <a:spLocks noChangeArrowheads="1"/>
            </p:cNvSpPr>
            <p:nvPr/>
          </p:nvSpPr>
          <p:spPr bwMode="auto">
            <a:xfrm>
              <a:off x="2288" y="27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60"/>
            <p:cNvSpPr>
              <a:spLocks noChangeShapeType="1"/>
            </p:cNvSpPr>
            <p:nvPr/>
          </p:nvSpPr>
          <p:spPr bwMode="auto">
            <a:xfrm flipV="1">
              <a:off x="2159" y="1544"/>
              <a:ext cx="384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061"/>
            <p:cNvSpPr>
              <a:spLocks noChangeArrowheads="1"/>
            </p:cNvSpPr>
            <p:nvPr/>
          </p:nvSpPr>
          <p:spPr bwMode="auto">
            <a:xfrm>
              <a:off x="2136" y="20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062"/>
            <p:cNvSpPr txBox="1">
              <a:spLocks noChangeArrowheads="1"/>
            </p:cNvSpPr>
            <p:nvPr/>
          </p:nvSpPr>
          <p:spPr bwMode="auto">
            <a:xfrm>
              <a:off x="2255" y="1800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/>
                <a:t>R</a:t>
              </a:r>
            </a:p>
          </p:txBody>
        </p:sp>
        <p:sp>
          <p:nvSpPr>
            <p:cNvPr id="19" name="Text Box 1063"/>
            <p:cNvSpPr txBox="1">
              <a:spLocks noChangeArrowheads="1"/>
            </p:cNvSpPr>
            <p:nvPr/>
          </p:nvSpPr>
          <p:spPr bwMode="auto">
            <a:xfrm>
              <a:off x="2255" y="1133"/>
              <a:ext cx="129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/>
                <a:t>(</a:t>
              </a:r>
              <a:r>
                <a:rPr lang="en-US" sz="1800" i="1" dirty="0"/>
                <a:t>x</a:t>
              </a:r>
              <a:r>
                <a:rPr lang="en-US" sz="1800" baseline="-25000" dirty="0"/>
                <a:t>0</a:t>
              </a:r>
              <a:r>
                <a:rPr lang="en-US" sz="1800" dirty="0"/>
                <a:t> + </a:t>
              </a:r>
              <a:r>
                <a:rPr lang="en-US" sz="1800" i="1" dirty="0"/>
                <a:t>a</a:t>
              </a:r>
              <a:r>
                <a:rPr lang="en-US" sz="1800" dirty="0"/>
                <a:t>, </a:t>
              </a:r>
              <a:r>
                <a:rPr lang="en-US" sz="1800" i="1" dirty="0"/>
                <a:t>y</a:t>
              </a:r>
              <a:r>
                <a:rPr lang="en-US" sz="1800" baseline="-25000" dirty="0"/>
                <a:t>0</a:t>
              </a:r>
              <a:r>
                <a:rPr lang="en-US" sz="1800" dirty="0"/>
                <a:t> + </a:t>
              </a:r>
              <a:r>
                <a:rPr lang="en-US" sz="1800" i="1" dirty="0"/>
                <a:t>b</a:t>
              </a:r>
              <a:r>
                <a:rPr lang="en-US" sz="1800" dirty="0"/>
                <a:t>)</a:t>
              </a:r>
            </a:p>
          </p:txBody>
        </p:sp>
        <p:sp>
          <p:nvSpPr>
            <p:cNvPr id="20" name="Text Box 1064"/>
            <p:cNvSpPr txBox="1">
              <a:spLocks noChangeArrowheads="1"/>
            </p:cNvSpPr>
            <p:nvPr/>
          </p:nvSpPr>
          <p:spPr bwMode="auto">
            <a:xfrm>
              <a:off x="1463" y="2985"/>
              <a:ext cx="174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/>
                <a:t>(</a:t>
              </a:r>
              <a:r>
                <a:rPr lang="en-US" sz="1800" i="1" dirty="0"/>
                <a:t>x-x</a:t>
              </a:r>
              <a:r>
                <a:rPr lang="en-US" sz="1800" baseline="-25000" dirty="0"/>
                <a:t>0</a:t>
              </a:r>
              <a:r>
                <a:rPr lang="en-US" sz="1800" dirty="0"/>
                <a:t>)</a:t>
              </a:r>
              <a:r>
                <a:rPr lang="en-US" sz="1800" baseline="30000" dirty="0"/>
                <a:t>2</a:t>
              </a:r>
              <a:r>
                <a:rPr lang="en-US" sz="1800" dirty="0"/>
                <a:t> + (</a:t>
              </a:r>
              <a:r>
                <a:rPr lang="en-US" sz="1800" i="1" dirty="0"/>
                <a:t>y-y</a:t>
              </a:r>
              <a:r>
                <a:rPr lang="en-US" sz="1800" baseline="-25000" dirty="0"/>
                <a:t>0</a:t>
              </a:r>
              <a:r>
                <a:rPr lang="en-US" sz="1800" dirty="0"/>
                <a:t>)</a:t>
              </a:r>
              <a:r>
                <a:rPr lang="en-US" sz="1800" baseline="30000" dirty="0"/>
                <a:t>2</a:t>
              </a:r>
              <a:r>
                <a:rPr lang="en-US" sz="1800" dirty="0"/>
                <a:t> = </a:t>
              </a:r>
              <a:r>
                <a:rPr lang="en-US" sz="1800" i="1" dirty="0"/>
                <a:t>R</a:t>
              </a:r>
              <a:r>
                <a:rPr lang="en-US" sz="1800" baseline="30000" dirty="0"/>
                <a:t>2</a:t>
              </a:r>
            </a:p>
          </p:txBody>
        </p:sp>
        <p:sp>
          <p:nvSpPr>
            <p:cNvPr id="21" name="Text Box 1068"/>
            <p:cNvSpPr txBox="1">
              <a:spLocks noChangeArrowheads="1"/>
            </p:cNvSpPr>
            <p:nvPr/>
          </p:nvSpPr>
          <p:spPr bwMode="auto">
            <a:xfrm>
              <a:off x="2112" y="2059"/>
              <a:ext cx="7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/>
                <a:t>(</a:t>
              </a:r>
              <a:r>
                <a:rPr lang="en-US" sz="1800" i="1" dirty="0"/>
                <a:t>x</a:t>
              </a:r>
              <a:r>
                <a:rPr lang="en-US" sz="1800" baseline="-25000" dirty="0"/>
                <a:t>0</a:t>
              </a:r>
              <a:r>
                <a:rPr lang="en-US" sz="1800" dirty="0"/>
                <a:t>, </a:t>
              </a:r>
              <a:r>
                <a:rPr lang="en-US" sz="1800" i="1" dirty="0"/>
                <a:t>y</a:t>
              </a:r>
              <a:r>
                <a:rPr lang="en-US" sz="1800" baseline="-25000" dirty="0"/>
                <a:t>0</a:t>
              </a:r>
              <a:r>
                <a:rPr lang="en-US" sz="1800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874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Somut Nesneleri Tarama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Hızlı prototip üretme gün geçtikçe daha ucuzlaşmakta ve yaygınlaşmaktadır.</a:t>
            </a:r>
            <a:endParaRPr lang="tr-TR" sz="2800" dirty="0"/>
          </a:p>
          <a:p>
            <a:r>
              <a:rPr lang="tr-TR" sz="2800" dirty="0" smtClean="0"/>
              <a:t>3B yazıcılar tabaka üstüne tabaka yığarak katı nesneleri oluşturabilir.</a:t>
            </a:r>
            <a:endParaRPr lang="en-US" sz="2800" dirty="0"/>
          </a:p>
          <a:p>
            <a:r>
              <a:rPr lang="tr-TR" sz="2800" dirty="0" smtClean="0"/>
              <a:t>Gıda ‘’yazdırma’’</a:t>
            </a:r>
            <a:r>
              <a:rPr lang="tr-TR" sz="2800" dirty="0"/>
              <a:t>:</a:t>
            </a:r>
            <a:r>
              <a:rPr lang="en-US" sz="2800" dirty="0" smtClean="0"/>
              <a:t>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www.youtube.com/watch?v=55NvbBJzDpU</a:t>
            </a:r>
            <a:r>
              <a:rPr lang="tr-TR" sz="2800" dirty="0" smtClean="0"/>
              <a:t> </a:t>
            </a:r>
            <a:endParaRPr lang="en-US" sz="2800" dirty="0"/>
          </a:p>
          <a:p>
            <a:r>
              <a:rPr lang="en-US" sz="2800" dirty="0"/>
              <a:t>Bi</a:t>
            </a:r>
            <a:r>
              <a:rPr lang="tr-TR" sz="2800" dirty="0"/>
              <a:t>yo</a:t>
            </a:r>
            <a:r>
              <a:rPr lang="en-US" sz="2800" dirty="0"/>
              <a:t>-</a:t>
            </a:r>
            <a:r>
              <a:rPr lang="tr-TR" sz="2800" dirty="0"/>
              <a:t>yazdırma:</a:t>
            </a:r>
          </a:p>
          <a:p>
            <a:pPr marL="0" indent="0">
              <a:buNone/>
            </a:pPr>
            <a:r>
              <a:rPr lang="tr-TR" sz="2800" dirty="0"/>
              <a:t>    </a:t>
            </a:r>
            <a:r>
              <a:rPr lang="en-US" sz="2800" dirty="0">
                <a:hlinkClick r:id="rId3"/>
              </a:rPr>
              <a:t>http://www.youtube.com/watch?v=-</a:t>
            </a:r>
            <a:r>
              <a:rPr lang="en-US" sz="2800" dirty="0" smtClean="0">
                <a:hlinkClick r:id="rId3"/>
              </a:rPr>
              <a:t>RgI_bcETkM</a:t>
            </a:r>
            <a:r>
              <a:rPr lang="tr-TR" sz="2800" dirty="0" smtClean="0"/>
              <a:t> </a:t>
            </a:r>
            <a:endParaRPr lang="en-US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216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Görüntü Bileşenleri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Nokta</a:t>
            </a:r>
          </a:p>
          <a:p>
            <a:r>
              <a:rPr lang="tr-TR" dirty="0" smtClean="0"/>
              <a:t>Doğru parçası</a:t>
            </a:r>
          </a:p>
          <a:p>
            <a:r>
              <a:rPr lang="tr-TR" dirty="0" smtClean="0"/>
              <a:t>Üçgen</a:t>
            </a:r>
          </a:p>
          <a:p>
            <a:r>
              <a:rPr lang="tr-TR" dirty="0" smtClean="0"/>
              <a:t>Diğer geometrik şekillerin hepsi bunlardan türetilir.</a:t>
            </a:r>
          </a:p>
          <a:p>
            <a:pPr lvl="1"/>
            <a:r>
              <a:rPr lang="tr-TR" dirty="0" smtClean="0"/>
              <a:t>Eğriler: Uç uca eklenmiş doğru parçalarının yaklaşımlarıyla</a:t>
            </a:r>
          </a:p>
          <a:p>
            <a:pPr lvl="1"/>
            <a:r>
              <a:rPr lang="tr-TR" dirty="0" smtClean="0"/>
              <a:t>Çokgenler: Üçgen alanlarına ayrılarak</a:t>
            </a:r>
          </a:p>
          <a:p>
            <a:pPr lvl="1"/>
            <a:r>
              <a:rPr lang="tr-TR" dirty="0" smtClean="0"/>
              <a:t>Eğimli alanlar: Üçgenlerin yaklaşımlarıyla</a:t>
            </a:r>
          </a:p>
          <a:p>
            <a:r>
              <a:rPr lang="tr-TR" dirty="0" smtClean="0"/>
              <a:t>Bir şeklin mümkün olan en küçük temel bileşenlere ayrılması, paralel işlem imkanı sağlaması açısından donanım için elzemdir.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2B Nesne Tanımlamaları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Basit çokgen, iç </a:t>
            </a:r>
            <a:r>
              <a:rPr lang="tr-TR" dirty="0" err="1" smtClean="0"/>
              <a:t>kesişimlerin</a:t>
            </a:r>
            <a:r>
              <a:rPr lang="tr-TR" dirty="0" smtClean="0"/>
              <a:t> olmadığı çokgendir.</a:t>
            </a:r>
          </a:p>
          <a:p>
            <a:r>
              <a:rPr lang="tr-TR" dirty="0" smtClean="0"/>
              <a:t>Dışbükey (konveks) çokgende çokgene ait herhangi iki noktayı birleştiren doğru parçası çokgenin içindedir.</a:t>
            </a:r>
          </a:p>
          <a:p>
            <a:r>
              <a:rPr lang="tr-TR" dirty="0" smtClean="0"/>
              <a:t>İçbükey (konkav) çokgende çokgene ait herhangi iki noktayı birleştiren en az bir doğru parçası çokgenin dışındadır.</a:t>
            </a:r>
            <a:endParaRPr lang="tr-TR" dirty="0"/>
          </a:p>
        </p:txBody>
      </p:sp>
      <p:sp>
        <p:nvSpPr>
          <p:cNvPr id="4" name="3 Çapraz Şerit"/>
          <p:cNvSpPr/>
          <p:nvPr/>
        </p:nvSpPr>
        <p:spPr>
          <a:xfrm>
            <a:off x="611560" y="4365104"/>
            <a:ext cx="1512168" cy="2016224"/>
          </a:xfrm>
          <a:prstGeom prst="diagStrip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5" name="4 Akış Çizelgesi: Harmanla"/>
          <p:cNvSpPr/>
          <p:nvPr/>
        </p:nvSpPr>
        <p:spPr>
          <a:xfrm rot="2464517">
            <a:off x="2627784" y="4423148"/>
            <a:ext cx="936104" cy="1800200"/>
          </a:xfrm>
          <a:prstGeom prst="flowChartCol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539552" y="6237312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/>
              <a:t>Basit çokgen</a:t>
            </a:r>
            <a:endParaRPr lang="tr-TR" sz="16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2123728" y="6237312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/>
              <a:t>Basit olmayan çokgen</a:t>
            </a:r>
            <a:endParaRPr lang="tr-TR" sz="1600" dirty="0"/>
          </a:p>
        </p:txBody>
      </p:sp>
      <p:sp>
        <p:nvSpPr>
          <p:cNvPr id="9" name="8 Altıgen"/>
          <p:cNvSpPr/>
          <p:nvPr/>
        </p:nvSpPr>
        <p:spPr>
          <a:xfrm>
            <a:off x="4716016" y="4437112"/>
            <a:ext cx="1872208" cy="1584176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4644008" y="609329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/>
              <a:t>Dışbükey çokgen</a:t>
            </a:r>
            <a:endParaRPr lang="tr-TR" sz="16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6804248" y="609329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/>
              <a:t>İçbükey çokgen</a:t>
            </a:r>
            <a:endParaRPr lang="tr-TR" sz="1600" dirty="0"/>
          </a:p>
        </p:txBody>
      </p:sp>
      <p:sp>
        <p:nvSpPr>
          <p:cNvPr id="13" name="12 Serbest Form"/>
          <p:cNvSpPr/>
          <p:nvPr/>
        </p:nvSpPr>
        <p:spPr>
          <a:xfrm>
            <a:off x="6956277" y="4396324"/>
            <a:ext cx="1692067" cy="1768980"/>
          </a:xfrm>
          <a:custGeom>
            <a:avLst/>
            <a:gdLst>
              <a:gd name="connsiteX0" fmla="*/ 1546788 w 1692067"/>
              <a:gd name="connsiteY0" fmla="*/ 0 h 1768980"/>
              <a:gd name="connsiteX1" fmla="*/ 316194 w 1692067"/>
              <a:gd name="connsiteY1" fmla="*/ 8546 h 1768980"/>
              <a:gd name="connsiteX2" fmla="*/ 0 w 1692067"/>
              <a:gd name="connsiteY2" fmla="*/ 769122 h 1768980"/>
              <a:gd name="connsiteX3" fmla="*/ 324740 w 1692067"/>
              <a:gd name="connsiteY3" fmla="*/ 1649338 h 1768980"/>
              <a:gd name="connsiteX4" fmla="*/ 410198 w 1692067"/>
              <a:gd name="connsiteY4" fmla="*/ 410198 h 1768980"/>
              <a:gd name="connsiteX5" fmla="*/ 914400 w 1692067"/>
              <a:gd name="connsiteY5" fmla="*/ 1179320 h 1768980"/>
              <a:gd name="connsiteX6" fmla="*/ 1016949 w 1692067"/>
              <a:gd name="connsiteY6" fmla="*/ 247828 h 1768980"/>
              <a:gd name="connsiteX7" fmla="*/ 1692067 w 1692067"/>
              <a:gd name="connsiteY7" fmla="*/ 1768980 h 1768980"/>
              <a:gd name="connsiteX8" fmla="*/ 1546788 w 1692067"/>
              <a:gd name="connsiteY8" fmla="*/ 0 h 17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2067" h="1768980">
                <a:moveTo>
                  <a:pt x="1546788" y="0"/>
                </a:moveTo>
                <a:lnTo>
                  <a:pt x="316194" y="8546"/>
                </a:lnTo>
                <a:lnTo>
                  <a:pt x="0" y="769122"/>
                </a:lnTo>
                <a:lnTo>
                  <a:pt x="324740" y="1649338"/>
                </a:lnTo>
                <a:lnTo>
                  <a:pt x="410198" y="410198"/>
                </a:lnTo>
                <a:lnTo>
                  <a:pt x="914400" y="1179320"/>
                </a:lnTo>
                <a:lnTo>
                  <a:pt x="1016949" y="247828"/>
                </a:lnTo>
                <a:lnTo>
                  <a:pt x="1692067" y="1768980"/>
                </a:lnTo>
                <a:lnTo>
                  <a:pt x="1546788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2B Nesne Tanımlamaları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Bir düzgün çokgenin kenar sayısı arttıkça bir çember şekline yaklaşır.</a:t>
            </a:r>
          </a:p>
          <a:p>
            <a:r>
              <a:rPr lang="tr-TR" sz="2600" dirty="0" smtClean="0"/>
              <a:t>Bir çemberin x veya y ekseninde büyütülmesi/küçültülmesi ile bir elips elde edilebilir.</a:t>
            </a:r>
            <a:endParaRPr lang="tr-TR" sz="2600" dirty="0"/>
          </a:p>
        </p:txBody>
      </p:sp>
      <p:grpSp>
        <p:nvGrpSpPr>
          <p:cNvPr id="4" name="Group 10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691680" y="3751312"/>
            <a:ext cx="5547360" cy="685800"/>
            <a:chOff x="838200" y="2514600"/>
            <a:chExt cx="5257800" cy="685800"/>
          </a:xfrm>
          <a:effectLst/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838200" y="2514600"/>
              <a:ext cx="5257800" cy="685800"/>
              <a:chOff x="720" y="1584"/>
              <a:chExt cx="3312" cy="432"/>
            </a:xfrm>
          </p:grpSpPr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>
                <a:off x="720" y="1584"/>
                <a:ext cx="432" cy="411"/>
              </a:xfrm>
              <a:prstGeom prst="pentag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utoShape 14"/>
              <p:cNvSpPr>
                <a:spLocks noChangeArrowheads="1"/>
              </p:cNvSpPr>
              <p:nvPr/>
            </p:nvSpPr>
            <p:spPr bwMode="auto">
              <a:xfrm flipH="1">
                <a:off x="2160" y="1632"/>
                <a:ext cx="384" cy="384"/>
              </a:xfrm>
              <a:prstGeom prst="octagon">
                <a:avLst>
                  <a:gd name="adj" fmla="val 29287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Oval 15"/>
              <p:cNvSpPr>
                <a:spLocks noChangeArrowheads="1"/>
              </p:cNvSpPr>
              <p:nvPr/>
            </p:nvSpPr>
            <p:spPr bwMode="auto">
              <a:xfrm>
                <a:off x="3648" y="1632"/>
                <a:ext cx="384" cy="38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7"/>
              <p:cNvSpPr>
                <a:spLocks noChangeShapeType="1"/>
              </p:cNvSpPr>
              <p:nvPr/>
            </p:nvSpPr>
            <p:spPr bwMode="auto">
              <a:xfrm>
                <a:off x="3312" y="1824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Dodecagon 8"/>
            <p:cNvSpPr/>
            <p:nvPr/>
          </p:nvSpPr>
          <p:spPr bwMode="auto">
            <a:xfrm>
              <a:off x="4191000" y="2590800"/>
              <a:ext cx="609600" cy="609600"/>
            </a:xfrm>
            <a:prstGeom prst="dodecagon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Hexagon 102"/>
            <p:cNvSpPr>
              <a:spLocks noChangeArrowheads="1"/>
            </p:cNvSpPr>
            <p:nvPr/>
          </p:nvSpPr>
          <p:spPr bwMode="auto">
            <a:xfrm>
              <a:off x="1993900" y="2590800"/>
              <a:ext cx="673100" cy="581025"/>
            </a:xfrm>
            <a:prstGeom prst="hexagon">
              <a:avLst>
                <a:gd name="adj" fmla="val 24966"/>
                <a:gd name="vf" fmla="val 115470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4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18101" y="4495531"/>
            <a:ext cx="7043845" cy="1741781"/>
            <a:chOff x="378" y="2783"/>
            <a:chExt cx="3696" cy="1317"/>
          </a:xfrm>
          <a:effectLst/>
        </p:grpSpPr>
        <p:grpSp>
          <p:nvGrpSpPr>
            <p:cNvPr id="13" name="Group 99"/>
            <p:cNvGrpSpPr>
              <a:grpSpLocks/>
            </p:cNvGrpSpPr>
            <p:nvPr/>
          </p:nvGrpSpPr>
          <p:grpSpPr bwMode="auto">
            <a:xfrm>
              <a:off x="378" y="2783"/>
              <a:ext cx="1776" cy="1317"/>
              <a:chOff x="768" y="2784"/>
              <a:chExt cx="2304" cy="1568"/>
            </a:xfrm>
          </p:grpSpPr>
          <p:grpSp>
            <p:nvGrpSpPr>
              <p:cNvPr id="57" name="Group 56"/>
              <p:cNvGrpSpPr>
                <a:grpSpLocks/>
              </p:cNvGrpSpPr>
              <p:nvPr/>
            </p:nvGrpSpPr>
            <p:grpSpPr bwMode="auto">
              <a:xfrm>
                <a:off x="768" y="2784"/>
                <a:ext cx="2304" cy="1568"/>
                <a:chOff x="768" y="2784"/>
                <a:chExt cx="2304" cy="1568"/>
              </a:xfrm>
            </p:grpSpPr>
            <p:grpSp>
              <p:nvGrpSpPr>
                <p:cNvPr id="63" name="Group 38"/>
                <p:cNvGrpSpPr>
                  <a:grpSpLocks/>
                </p:cNvGrpSpPr>
                <p:nvPr/>
              </p:nvGrpSpPr>
              <p:grpSpPr bwMode="auto">
                <a:xfrm>
                  <a:off x="912" y="2784"/>
                  <a:ext cx="2160" cy="1344"/>
                  <a:chOff x="768" y="2832"/>
                  <a:chExt cx="2160" cy="1344"/>
                </a:xfrm>
              </p:grpSpPr>
              <p:sp>
                <p:nvSpPr>
                  <p:cNvPr id="81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832"/>
                    <a:ext cx="0" cy="1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4128"/>
                    <a:ext cx="20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93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4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744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5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552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360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168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8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297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864" y="4035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0</a:t>
                  </a:r>
                </a:p>
              </p:txBody>
            </p:sp>
            <p:sp>
              <p:nvSpPr>
                <p:cNvPr id="6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56" y="4129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1</a:t>
                  </a:r>
                </a:p>
              </p:txBody>
            </p:sp>
            <p:sp>
              <p:nvSpPr>
                <p:cNvPr id="66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768" y="3792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1</a:t>
                  </a:r>
                </a:p>
              </p:txBody>
            </p:sp>
            <p:sp>
              <p:nvSpPr>
                <p:cNvPr id="6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248" y="4129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2</a:t>
                  </a:r>
                </a:p>
              </p:txBody>
            </p:sp>
            <p:sp>
              <p:nvSpPr>
                <p:cNvPr id="6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768" y="3599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2</a:t>
                  </a:r>
                </a:p>
              </p:txBody>
            </p:sp>
            <p:sp>
              <p:nvSpPr>
                <p:cNvPr id="69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40" y="4129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3</a:t>
                  </a:r>
                </a:p>
              </p:txBody>
            </p:sp>
            <p:sp>
              <p:nvSpPr>
                <p:cNvPr id="70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632" y="4129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4</a:t>
                  </a:r>
                </a:p>
              </p:txBody>
            </p:sp>
            <p:sp>
              <p:nvSpPr>
                <p:cNvPr id="7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24" y="4129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5</a:t>
                  </a:r>
                </a:p>
              </p:txBody>
            </p:sp>
            <p:sp>
              <p:nvSpPr>
                <p:cNvPr id="72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016" y="4129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6</a:t>
                  </a:r>
                </a:p>
              </p:txBody>
            </p:sp>
            <p:sp>
              <p:nvSpPr>
                <p:cNvPr id="73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208" y="4129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7</a:t>
                  </a:r>
                </a:p>
              </p:txBody>
            </p:sp>
            <p:sp>
              <p:nvSpPr>
                <p:cNvPr id="74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400" y="4129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8</a:t>
                  </a:r>
                </a:p>
              </p:txBody>
            </p:sp>
            <p:sp>
              <p:nvSpPr>
                <p:cNvPr id="75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592" y="4130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9</a:t>
                  </a:r>
                </a:p>
              </p:txBody>
            </p:sp>
            <p:sp>
              <p:nvSpPr>
                <p:cNvPr id="76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784" y="4128"/>
                  <a:ext cx="235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10</a:t>
                  </a:r>
                </a:p>
              </p:txBody>
            </p:sp>
            <p:sp>
              <p:nvSpPr>
                <p:cNvPr id="7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768" y="3408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3</a:t>
                  </a:r>
                </a:p>
              </p:txBody>
            </p:sp>
            <p:sp>
              <p:nvSpPr>
                <p:cNvPr id="7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768" y="3217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4</a:t>
                  </a:r>
                </a:p>
              </p:txBody>
            </p:sp>
            <p:sp>
              <p:nvSpPr>
                <p:cNvPr id="79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768" y="3027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 dirty="0"/>
                    <a:t> 5</a:t>
                  </a:r>
                </a:p>
              </p:txBody>
            </p:sp>
            <p:sp>
              <p:nvSpPr>
                <p:cNvPr id="80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768" y="2834"/>
                  <a:ext cx="19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6</a:t>
                  </a:r>
                </a:p>
              </p:txBody>
            </p:sp>
          </p:grpSp>
          <p:sp>
            <p:nvSpPr>
              <p:cNvPr id="58" name="Oval 57"/>
              <p:cNvSpPr>
                <a:spLocks noChangeArrowheads="1"/>
              </p:cNvSpPr>
              <p:nvPr/>
            </p:nvSpPr>
            <p:spPr bwMode="auto">
              <a:xfrm>
                <a:off x="1152" y="3120"/>
                <a:ext cx="474" cy="57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8"/>
              <p:cNvSpPr>
                <a:spLocks noChangeShapeType="1"/>
              </p:cNvSpPr>
              <p:nvPr/>
            </p:nvSpPr>
            <p:spPr bwMode="auto">
              <a:xfrm flipV="1">
                <a:off x="1152" y="340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" name="Line 59"/>
              <p:cNvSpPr>
                <a:spLocks noChangeShapeType="1"/>
              </p:cNvSpPr>
              <p:nvPr/>
            </p:nvSpPr>
            <p:spPr bwMode="auto">
              <a:xfrm flipV="1">
                <a:off x="1632" y="3403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" name="Line 60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" name="Line 61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" name="Group 144"/>
            <p:cNvGrpSpPr>
              <a:grpSpLocks/>
            </p:cNvGrpSpPr>
            <p:nvPr/>
          </p:nvGrpSpPr>
          <p:grpSpPr bwMode="auto">
            <a:xfrm>
              <a:off x="2346" y="2784"/>
              <a:ext cx="1728" cy="1314"/>
              <a:chOff x="1968" y="2784"/>
              <a:chExt cx="2304" cy="1566"/>
            </a:xfrm>
          </p:grpSpPr>
          <p:grpSp>
            <p:nvGrpSpPr>
              <p:cNvPr id="15" name="Group 102"/>
              <p:cNvGrpSpPr>
                <a:grpSpLocks/>
              </p:cNvGrpSpPr>
              <p:nvPr/>
            </p:nvGrpSpPr>
            <p:grpSpPr bwMode="auto">
              <a:xfrm>
                <a:off x="1968" y="2784"/>
                <a:ext cx="2304" cy="1566"/>
                <a:chOff x="768" y="2784"/>
                <a:chExt cx="2304" cy="1566"/>
              </a:xfrm>
            </p:grpSpPr>
            <p:grpSp>
              <p:nvGrpSpPr>
                <p:cNvPr id="21" name="Group 103"/>
                <p:cNvGrpSpPr>
                  <a:grpSpLocks/>
                </p:cNvGrpSpPr>
                <p:nvPr/>
              </p:nvGrpSpPr>
              <p:grpSpPr bwMode="auto">
                <a:xfrm>
                  <a:off x="912" y="2784"/>
                  <a:ext cx="2160" cy="1344"/>
                  <a:chOff x="768" y="2832"/>
                  <a:chExt cx="2160" cy="1344"/>
                </a:xfrm>
              </p:grpSpPr>
              <p:sp>
                <p:nvSpPr>
                  <p:cNvPr id="39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832"/>
                    <a:ext cx="0" cy="1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0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4128"/>
                    <a:ext cx="20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2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3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4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7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8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0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1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93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2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744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3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552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4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360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5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168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6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297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864" y="4034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0</a:t>
                  </a:r>
                </a:p>
              </p:txBody>
            </p:sp>
            <p:sp>
              <p:nvSpPr>
                <p:cNvPr id="23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1056" y="4128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1</a:t>
                  </a:r>
                </a:p>
              </p:txBody>
            </p:sp>
            <p:sp>
              <p:nvSpPr>
                <p:cNvPr id="24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768" y="3792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1</a:t>
                  </a:r>
                </a:p>
              </p:txBody>
            </p:sp>
            <p:sp>
              <p:nvSpPr>
                <p:cNvPr id="25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1248" y="4128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2</a:t>
                  </a:r>
                </a:p>
              </p:txBody>
            </p:sp>
            <p:sp>
              <p:nvSpPr>
                <p:cNvPr id="26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768" y="3600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2</a:t>
                  </a:r>
                </a:p>
              </p:txBody>
            </p:sp>
            <p:sp>
              <p:nvSpPr>
                <p:cNvPr id="2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1440" y="4128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3</a:t>
                  </a:r>
                </a:p>
              </p:txBody>
            </p:sp>
            <p:sp>
              <p:nvSpPr>
                <p:cNvPr id="2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1632" y="4128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4</a:t>
                  </a:r>
                </a:p>
              </p:txBody>
            </p:sp>
            <p:sp>
              <p:nvSpPr>
                <p:cNvPr id="29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1824" y="4128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5</a:t>
                  </a:r>
                </a:p>
              </p:txBody>
            </p:sp>
            <p:sp>
              <p:nvSpPr>
                <p:cNvPr id="3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2016" y="4128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6</a:t>
                  </a:r>
                </a:p>
              </p:txBody>
            </p:sp>
            <p:sp>
              <p:nvSpPr>
                <p:cNvPr id="3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2208" y="4128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7</a:t>
                  </a:r>
                </a:p>
              </p:txBody>
            </p:sp>
            <p:sp>
              <p:nvSpPr>
                <p:cNvPr id="32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2400" y="4128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8</a:t>
                  </a:r>
                </a:p>
              </p:txBody>
            </p:sp>
            <p:sp>
              <p:nvSpPr>
                <p:cNvPr id="33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2592" y="4128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9</a:t>
                  </a:r>
                </a:p>
              </p:txBody>
            </p:sp>
            <p:sp>
              <p:nvSpPr>
                <p:cNvPr id="34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2784" y="4128"/>
                  <a:ext cx="241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10</a:t>
                  </a:r>
                </a:p>
              </p:txBody>
            </p:sp>
            <p:sp>
              <p:nvSpPr>
                <p:cNvPr id="35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768" y="3406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3</a:t>
                  </a:r>
                </a:p>
              </p:txBody>
            </p:sp>
            <p:sp>
              <p:nvSpPr>
                <p:cNvPr id="36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768" y="3213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4</a:t>
                  </a:r>
                </a:p>
              </p:txBody>
            </p:sp>
            <p:sp>
              <p:nvSpPr>
                <p:cNvPr id="37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768" y="3026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5</a:t>
                  </a:r>
                </a:p>
              </p:txBody>
            </p:sp>
            <p:sp>
              <p:nvSpPr>
                <p:cNvPr id="38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768" y="2834"/>
                  <a:ext cx="196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1000"/>
                    <a:t> 6</a:t>
                  </a:r>
                </a:p>
              </p:txBody>
            </p:sp>
          </p:grpSp>
          <p:sp>
            <p:nvSpPr>
              <p:cNvPr id="16" name="Line 139"/>
              <p:cNvSpPr>
                <a:spLocks noChangeShapeType="1"/>
              </p:cNvSpPr>
              <p:nvPr/>
            </p:nvSpPr>
            <p:spPr bwMode="auto">
              <a:xfrm flipV="1">
                <a:off x="2352" y="340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140"/>
              <p:cNvSpPr>
                <a:spLocks noChangeShapeType="1"/>
              </p:cNvSpPr>
              <p:nvPr/>
            </p:nvSpPr>
            <p:spPr bwMode="auto">
              <a:xfrm flipV="1">
                <a:off x="3504" y="340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Line 141"/>
              <p:cNvSpPr>
                <a:spLocks noChangeShapeType="1"/>
              </p:cNvSpPr>
              <p:nvPr/>
            </p:nvSpPr>
            <p:spPr bwMode="auto">
              <a:xfrm>
                <a:off x="2160" y="369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" name="Line 142"/>
              <p:cNvSpPr>
                <a:spLocks noChangeShapeType="1"/>
              </p:cNvSpPr>
              <p:nvPr/>
            </p:nvSpPr>
            <p:spPr bwMode="auto">
              <a:xfrm>
                <a:off x="2160" y="312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" name="Oval 143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1152" cy="57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2B Nesne Gösterimleri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Köşe ve kenar tabloları ile mümkündür.</a:t>
            </a:r>
          </a:p>
          <a:p>
            <a:pPr lvl="1"/>
            <a:r>
              <a:rPr lang="tr-TR" sz="2400" dirty="0" smtClean="0"/>
              <a:t>Her köşe bir kez yazılır.</a:t>
            </a:r>
          </a:p>
          <a:p>
            <a:pPr lvl="1"/>
            <a:r>
              <a:rPr lang="tr-TR" sz="2400" dirty="0" smtClean="0"/>
              <a:t>Şeklin çizilmesi ve basit işlemler (dönüşümler, nokta içeride-dışarıda testi vs.) için yeterlidir.</a:t>
            </a:r>
          </a:p>
          <a:p>
            <a:pPr lvl="1"/>
            <a:r>
              <a:rPr lang="tr-TR" sz="2400" dirty="0" smtClean="0"/>
              <a:t>Kenarların saatin ters yönünde sıralanma teamülü söz konusudur.</a:t>
            </a:r>
          </a:p>
          <a:p>
            <a:endParaRPr lang="tr-TR" dirty="0"/>
          </a:p>
        </p:txBody>
      </p:sp>
      <p:graphicFrame>
        <p:nvGraphicFramePr>
          <p:cNvPr id="4" name="Table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5566350"/>
              </p:ext>
            </p:extLst>
          </p:nvPr>
        </p:nvGraphicFramePr>
        <p:xfrm>
          <a:off x="1295400" y="4319364"/>
          <a:ext cx="1295400" cy="148590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259080"/>
                <a:gridCol w="1036320"/>
              </a:tblGrid>
              <a:tr h="247650">
                <a:tc gridSpan="2">
                  <a:txBody>
                    <a:bodyPr/>
                    <a:lstStyle/>
                    <a:p>
                      <a:pPr algn="ctr"/>
                      <a:r>
                        <a:rPr lang="tr-TR" sz="1100" dirty="0" smtClean="0"/>
                        <a:t>Köşeler</a:t>
                      </a:r>
                      <a:endParaRPr lang="en-US" sz="11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(0, 0)</a:t>
                      </a:r>
                      <a:endParaRPr lang="en-US" sz="1100" dirty="0"/>
                    </a:p>
                  </a:txBody>
                  <a:tcPr marT="34290" marB="34290"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(2, 0)</a:t>
                      </a:r>
                      <a:endParaRPr lang="en-US" sz="1100" dirty="0"/>
                    </a:p>
                  </a:txBody>
                  <a:tcPr marT="34290" marB="34290"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(0, 1)</a:t>
                      </a:r>
                    </a:p>
                  </a:txBody>
                  <a:tcPr marT="34290" marB="34290"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(2, 1)</a:t>
                      </a:r>
                    </a:p>
                  </a:txBody>
                  <a:tcPr marT="34290" marB="34290"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(1, 1.5) </a:t>
                      </a:r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5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25862"/>
              </p:ext>
            </p:extLst>
          </p:nvPr>
        </p:nvGraphicFramePr>
        <p:xfrm>
          <a:off x="2895600" y="4319364"/>
          <a:ext cx="1143000" cy="148590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228600"/>
                <a:gridCol w="914400"/>
              </a:tblGrid>
              <a:tr h="247650">
                <a:tc gridSpan="2">
                  <a:txBody>
                    <a:bodyPr/>
                    <a:lstStyle/>
                    <a:p>
                      <a:pPr algn="ctr"/>
                      <a:r>
                        <a:rPr lang="tr-TR" sz="1100" dirty="0" smtClean="0"/>
                        <a:t>Kenarlar</a:t>
                      </a:r>
                      <a:endParaRPr lang="en-US" sz="11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(0, 1)</a:t>
                      </a:r>
                      <a:endParaRPr lang="en-US" sz="1100" dirty="0"/>
                    </a:p>
                  </a:txBody>
                  <a:tcPr marT="34290" marB="34290"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(1, 3)</a:t>
                      </a:r>
                      <a:endParaRPr lang="en-US" sz="1100" dirty="0"/>
                    </a:p>
                  </a:txBody>
                  <a:tcPr marT="34290" marB="34290"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(3, 4)</a:t>
                      </a:r>
                    </a:p>
                  </a:txBody>
                  <a:tcPr marT="34290" marB="34290"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(4, 2)</a:t>
                      </a:r>
                    </a:p>
                  </a:txBody>
                  <a:tcPr marT="34290" marB="34290"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(2, 0) </a:t>
                      </a:r>
                    </a:p>
                  </a:txBody>
                  <a:tcPr marT="34290" marB="34290"/>
                </a:tc>
              </a:tr>
            </a:tbl>
          </a:graphicData>
        </a:graphic>
      </p:graphicFrame>
      <p:cxnSp>
        <p:nvCxnSpPr>
          <p:cNvPr id="6" name="Straight Connector 8"/>
          <p:cNvCxnSpPr>
            <a:stCxn id="8" idx="6"/>
            <a:endCxn id="7" idx="6"/>
          </p:cNvCxnSpPr>
          <p:nvPr>
            <p:custDataLst>
              <p:tags r:id="rId3"/>
            </p:custDataLst>
          </p:nvPr>
        </p:nvCxnSpPr>
        <p:spPr>
          <a:xfrm>
            <a:off x="5009417" y="5743351"/>
            <a:ext cx="2211266" cy="0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9"/>
          <p:cNvSpPr/>
          <p:nvPr>
            <p:custDataLst>
              <p:tags r:id="rId4"/>
            </p:custDataLst>
          </p:nvPr>
        </p:nvSpPr>
        <p:spPr>
          <a:xfrm>
            <a:off x="7106383" y="5700489"/>
            <a:ext cx="114300" cy="85725"/>
          </a:xfrm>
          <a:prstGeom prst="ellipse">
            <a:avLst/>
          </a:prstGeom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0"/>
          <p:cNvSpPr/>
          <p:nvPr>
            <p:custDataLst>
              <p:tags r:id="rId5"/>
            </p:custDataLst>
          </p:nvPr>
        </p:nvSpPr>
        <p:spPr>
          <a:xfrm>
            <a:off x="4895117" y="5700489"/>
            <a:ext cx="114300" cy="85725"/>
          </a:xfrm>
          <a:prstGeom prst="ellipse">
            <a:avLst/>
          </a:prstGeom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11"/>
          <p:cNvCxnSpPr>
            <a:stCxn id="11" idx="3"/>
          </p:cNvCxnSpPr>
          <p:nvPr>
            <p:custDataLst>
              <p:tags r:id="rId6"/>
            </p:custDataLst>
          </p:nvPr>
        </p:nvCxnSpPr>
        <p:spPr>
          <a:xfrm flipV="1">
            <a:off x="4911856" y="4343177"/>
            <a:ext cx="1107944" cy="533667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12"/>
          <p:cNvSpPr/>
          <p:nvPr>
            <p:custDataLst>
              <p:tags r:id="rId7"/>
            </p:custDataLst>
          </p:nvPr>
        </p:nvSpPr>
        <p:spPr>
          <a:xfrm>
            <a:off x="7106383" y="4800376"/>
            <a:ext cx="114300" cy="85725"/>
          </a:xfrm>
          <a:prstGeom prst="ellipse">
            <a:avLst/>
          </a:prstGeom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3"/>
          <p:cNvSpPr/>
          <p:nvPr>
            <p:custDataLst>
              <p:tags r:id="rId8"/>
            </p:custDataLst>
          </p:nvPr>
        </p:nvSpPr>
        <p:spPr>
          <a:xfrm>
            <a:off x="4895117" y="4803673"/>
            <a:ext cx="114300" cy="85725"/>
          </a:xfrm>
          <a:prstGeom prst="ellipse">
            <a:avLst/>
          </a:prstGeom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4"/>
          <p:cNvCxnSpPr/>
          <p:nvPr>
            <p:custDataLst>
              <p:tags r:id="rId9"/>
            </p:custDataLst>
          </p:nvPr>
        </p:nvCxnSpPr>
        <p:spPr>
          <a:xfrm>
            <a:off x="7163533" y="4843239"/>
            <a:ext cx="0" cy="869804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5"/>
          <p:cNvCxnSpPr/>
          <p:nvPr>
            <p:custDataLst>
              <p:tags r:id="rId10"/>
            </p:custDataLst>
          </p:nvPr>
        </p:nvCxnSpPr>
        <p:spPr>
          <a:xfrm>
            <a:off x="4952267" y="4868347"/>
            <a:ext cx="0" cy="844696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20"/>
          <p:cNvCxnSpPr>
            <a:endCxn id="10" idx="1"/>
          </p:cNvCxnSpPr>
          <p:nvPr>
            <p:custDataLst>
              <p:tags r:id="rId11"/>
            </p:custDataLst>
          </p:nvPr>
        </p:nvCxnSpPr>
        <p:spPr>
          <a:xfrm>
            <a:off x="6019800" y="4343177"/>
            <a:ext cx="1103322" cy="469754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24"/>
          <p:cNvSpPr/>
          <p:nvPr>
            <p:custDataLst>
              <p:tags r:id="rId12"/>
            </p:custDataLst>
          </p:nvPr>
        </p:nvSpPr>
        <p:spPr>
          <a:xfrm>
            <a:off x="5962650" y="4300314"/>
            <a:ext cx="114300" cy="85725"/>
          </a:xfrm>
          <a:prstGeom prst="ellipse">
            <a:avLst/>
          </a:prstGeom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27"/>
          <p:cNvSpPr txBox="1"/>
          <p:nvPr>
            <p:custDataLst>
              <p:tags r:id="rId13"/>
            </p:custDataLst>
          </p:nvPr>
        </p:nvSpPr>
        <p:spPr>
          <a:xfrm>
            <a:off x="4651492" y="5162724"/>
            <a:ext cx="352982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/>
              <a:t>4</a:t>
            </a:r>
            <a:endParaRPr lang="en-US" sz="1400" baseline="-25000" dirty="0" smtClean="0"/>
          </a:p>
        </p:txBody>
      </p:sp>
      <p:sp>
        <p:nvSpPr>
          <p:cNvPr id="17" name="TextBox 28"/>
          <p:cNvSpPr txBox="1"/>
          <p:nvPr>
            <p:custDataLst>
              <p:tags r:id="rId14"/>
            </p:custDataLst>
          </p:nvPr>
        </p:nvSpPr>
        <p:spPr>
          <a:xfrm>
            <a:off x="5229551" y="4302233"/>
            <a:ext cx="352982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/>
              <a:t>3</a:t>
            </a:r>
            <a:endParaRPr lang="en-US" sz="1400" baseline="-25000" dirty="0" smtClean="0"/>
          </a:p>
        </p:txBody>
      </p:sp>
      <p:sp>
        <p:nvSpPr>
          <p:cNvPr id="18" name="TextBox 29"/>
          <p:cNvSpPr txBox="1"/>
          <p:nvPr>
            <p:custDataLst>
              <p:tags r:id="rId15"/>
            </p:custDataLst>
          </p:nvPr>
        </p:nvSpPr>
        <p:spPr>
          <a:xfrm>
            <a:off x="6571461" y="4343177"/>
            <a:ext cx="352982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/>
              <a:t>2</a:t>
            </a:r>
            <a:endParaRPr lang="en-US" sz="1400" baseline="-25000" dirty="0" smtClean="0"/>
          </a:p>
        </p:txBody>
      </p:sp>
      <p:sp>
        <p:nvSpPr>
          <p:cNvPr id="19" name="TextBox 30"/>
          <p:cNvSpPr txBox="1"/>
          <p:nvPr>
            <p:custDataLst>
              <p:tags r:id="rId16"/>
            </p:custDataLst>
          </p:nvPr>
        </p:nvSpPr>
        <p:spPr>
          <a:xfrm>
            <a:off x="5923798" y="5443387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/>
              <a:t>0</a:t>
            </a:r>
            <a:endParaRPr lang="en-US" sz="1400" baseline="-25000" dirty="0" smtClean="0"/>
          </a:p>
        </p:txBody>
      </p:sp>
      <p:sp>
        <p:nvSpPr>
          <p:cNvPr id="20" name="TextBox 31"/>
          <p:cNvSpPr txBox="1"/>
          <p:nvPr>
            <p:custDataLst>
              <p:tags r:id="rId17"/>
            </p:custDataLst>
          </p:nvPr>
        </p:nvSpPr>
        <p:spPr>
          <a:xfrm>
            <a:off x="7170905" y="5175278"/>
            <a:ext cx="352982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/>
              <a:t>1</a:t>
            </a:r>
            <a:endParaRPr lang="en-US" sz="1400" baseline="-25000" dirty="0" smtClean="0"/>
          </a:p>
        </p:txBody>
      </p:sp>
      <p:sp>
        <p:nvSpPr>
          <p:cNvPr id="21" name="TextBox 34"/>
          <p:cNvSpPr txBox="1"/>
          <p:nvPr>
            <p:custDataLst>
              <p:tags r:id="rId18"/>
            </p:custDataLst>
          </p:nvPr>
        </p:nvSpPr>
        <p:spPr>
          <a:xfrm>
            <a:off x="4589100" y="4646011"/>
            <a:ext cx="35939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2</a:t>
            </a:r>
            <a:endParaRPr lang="en-US" sz="1400" baseline="-25000" dirty="0" smtClean="0"/>
          </a:p>
        </p:txBody>
      </p:sp>
      <p:sp>
        <p:nvSpPr>
          <p:cNvPr id="22" name="TextBox 35"/>
          <p:cNvSpPr txBox="1"/>
          <p:nvPr>
            <p:custDataLst>
              <p:tags r:id="rId19"/>
            </p:custDataLst>
          </p:nvPr>
        </p:nvSpPr>
        <p:spPr>
          <a:xfrm>
            <a:off x="7173836" y="4680280"/>
            <a:ext cx="35939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3</a:t>
            </a:r>
            <a:endParaRPr lang="en-US" sz="1400" baseline="-25000" dirty="0" smtClean="0"/>
          </a:p>
        </p:txBody>
      </p:sp>
      <p:sp>
        <p:nvSpPr>
          <p:cNvPr id="23" name="TextBox 36"/>
          <p:cNvSpPr txBox="1"/>
          <p:nvPr>
            <p:custDataLst>
              <p:tags r:id="rId20"/>
            </p:custDataLst>
          </p:nvPr>
        </p:nvSpPr>
        <p:spPr>
          <a:xfrm>
            <a:off x="5895537" y="4386039"/>
            <a:ext cx="35939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4</a:t>
            </a:r>
            <a:endParaRPr lang="en-US" sz="14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Resim Oluşturmanın İki Yolu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09600"/>
          </a:xfrm>
        </p:spPr>
        <p:txBody>
          <a:bodyPr anchor="t"/>
          <a:lstStyle/>
          <a:p>
            <a:pPr algn="ctr"/>
            <a:r>
              <a:rPr lang="tr-TR" dirty="0" smtClean="0"/>
              <a:t>Çizerek</a:t>
            </a:r>
            <a:endParaRPr lang="tr-TR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quarter" idx="3"/>
          </p:nvPr>
        </p:nvSpPr>
        <p:spPr>
          <a:xfrm>
            <a:off x="4648200" y="1484784"/>
            <a:ext cx="4041775" cy="609600"/>
          </a:xfrm>
        </p:spPr>
        <p:txBody>
          <a:bodyPr anchor="t"/>
          <a:lstStyle/>
          <a:p>
            <a:pPr algn="ctr"/>
            <a:r>
              <a:rPr lang="tr-TR" dirty="0" smtClean="0"/>
              <a:t>Fotoğraf Çekerek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3"/>
          </p:nvPr>
        </p:nvSpPr>
        <p:spPr>
          <a:xfrm>
            <a:off x="395536" y="5988421"/>
            <a:ext cx="4040188" cy="536923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Veya tabletle</a:t>
            </a:r>
            <a:endParaRPr lang="tr-TR" dirty="0"/>
          </a:p>
        </p:txBody>
      </p:sp>
      <p:pic>
        <p:nvPicPr>
          <p:cNvPr id="1028" name="Picture 4" descr="http://2.bp.blogspot.com/_z1qZe1ZGpIw/TJMQ_ydFWXI/AAAAAAAAABo/H12yzHMaUbU/s320/pencil.jpg"/>
          <p:cNvPicPr>
            <a:picLocks noChangeAspect="1" noChangeArrowheads="1"/>
          </p:cNvPicPr>
          <p:nvPr/>
        </p:nvPicPr>
        <p:blipFill>
          <a:blip r:embed="rId2" cstate="print"/>
          <a:srcRect l="18900" r="7473"/>
          <a:stretch>
            <a:fillRect/>
          </a:stretch>
        </p:blipFill>
        <p:spPr bwMode="auto">
          <a:xfrm>
            <a:off x="467544" y="2132856"/>
            <a:ext cx="3960068" cy="3949877"/>
          </a:xfrm>
          <a:prstGeom prst="rect">
            <a:avLst/>
          </a:prstGeom>
          <a:noFill/>
        </p:spPr>
      </p:pic>
      <p:pic>
        <p:nvPicPr>
          <p:cNvPr id="1032" name="Picture 8" descr="Underwater_Photographers_needed_waterproof_camera_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44216"/>
            <a:ext cx="3782193" cy="4581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Resmin İki “</a:t>
            </a:r>
            <a:r>
              <a:rPr lang="tr-TR" dirty="0" err="1" smtClean="0"/>
              <a:t>Rendering</a:t>
            </a:r>
            <a:r>
              <a:rPr lang="tr-TR" dirty="0" smtClean="0"/>
              <a:t>” Şekli</a:t>
            </a:r>
            <a:endParaRPr lang="tr-TR" dirty="0"/>
          </a:p>
        </p:txBody>
      </p:sp>
      <p:graphicFrame>
        <p:nvGraphicFramePr>
          <p:cNvPr id="16" name="15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0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17 Düz Bağlayıcı"/>
          <p:cNvCxnSpPr/>
          <p:nvPr/>
        </p:nvCxnSpPr>
        <p:spPr>
          <a:xfrm>
            <a:off x="971600" y="2132856"/>
            <a:ext cx="6840760" cy="25922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18 Metin kutusu"/>
          <p:cNvSpPr txBox="1"/>
          <p:nvPr/>
        </p:nvSpPr>
        <p:spPr>
          <a:xfrm>
            <a:off x="2483768" y="55172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err="1" smtClean="0"/>
              <a:t>Rasterization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Resmin İki “</a:t>
            </a:r>
            <a:r>
              <a:rPr lang="tr-TR" dirty="0" err="1" smtClean="0"/>
              <a:t>Rendering</a:t>
            </a:r>
            <a:r>
              <a:rPr lang="tr-TR" dirty="0" smtClean="0"/>
              <a:t>” Şekli</a:t>
            </a:r>
            <a:endParaRPr lang="tr-TR" dirty="0"/>
          </a:p>
        </p:txBody>
      </p:sp>
      <p:pic>
        <p:nvPicPr>
          <p:cNvPr id="1028" name="Picture 4" descr="http://upload.wikimedia.org/wikipedia/commons/thumb/8/83/Ray_trace_diagram.svg/2000px-Ray_trace_diagram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5552"/>
            <a:ext cx="7247251" cy="482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Metin kutusu"/>
          <p:cNvSpPr txBox="1"/>
          <p:nvPr/>
        </p:nvSpPr>
        <p:spPr>
          <a:xfrm>
            <a:off x="2483768" y="594928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Ray </a:t>
            </a:r>
            <a:r>
              <a:rPr lang="tr-TR" sz="2400" dirty="0" err="1" smtClean="0"/>
              <a:t>Tracing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8L85vpTb55t32hqERBVp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2HPgzUEQFijncIt1x9AE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LIh1qYrlTmI2yOnXoZ3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x27ObUNTRaws4xiTeRd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1tGVdabbFZDGrbeTCNxxZ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yw5KPFuKcFBUvzrTXJBI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MCm30B3FppwVaPtlwGU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4xGFsJQOVhjoDj7tBu98Z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YDg3uo51gnUH5FoySdQ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dxxvlRUbLEYS3H1bFmqQ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1IC1NdVgV8ImL6Jx8waPu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ojmnqQY9UA7kXp5ybTk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BBUENstzZZ5El1sW5DxX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d15ldQHrF85ckjwtpqb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H9DOoCYqa62ZnTysfDR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rt5h31ptVqxpVzawtXX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tkLiGp92e0I7EEMop0n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hjUJ1i767ypWgZLwLl0k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GOUwK4yXJG7b1QzE61V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anE1SEEnOb6MdU6Mn2z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f8OJFcHTiX35oDwRIbTi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5fDExjDTxQDUfQidsXtv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920</TotalTime>
  <Words>1369</Words>
  <Application>Microsoft Office PowerPoint</Application>
  <PresentationFormat>Ekran Gösterisi (4:3)</PresentationFormat>
  <Paragraphs>233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Üst Düzey</vt:lpstr>
      <vt:lpstr>2B Görüntüleme ve “Rasterization”</vt:lpstr>
      <vt:lpstr>2B Görüntüleme</vt:lpstr>
      <vt:lpstr>Temel Görüntü Bileşenleri</vt:lpstr>
      <vt:lpstr>2B Nesne Tanımlamaları</vt:lpstr>
      <vt:lpstr>2B Nesne Tanımlamaları</vt:lpstr>
      <vt:lpstr>2B Nesne Gösterimleri</vt:lpstr>
      <vt:lpstr>Bir Resim Oluşturmanın İki Yolu</vt:lpstr>
      <vt:lpstr>Bir Resmin İki “Rendering” Şekli</vt:lpstr>
      <vt:lpstr>Bir Resmin İki “Rendering” Şekli</vt:lpstr>
      <vt:lpstr>Rasterization</vt:lpstr>
      <vt:lpstr>Rasterization</vt:lpstr>
      <vt:lpstr>İçeride – Dışarıda Testi</vt:lpstr>
      <vt:lpstr>Bir Çokgenin Ön ve Arka Yüzü</vt:lpstr>
      <vt:lpstr>“Rasterization” Faaliyetleri</vt:lpstr>
      <vt:lpstr>Scan Conversion</vt:lpstr>
      <vt:lpstr>Doğruların Tarama Dönüşümü</vt:lpstr>
      <vt:lpstr>Rasterization</vt:lpstr>
      <vt:lpstr>Olması Gereken “Rasterization”</vt:lpstr>
      <vt:lpstr>«y = mx + n» Mantığı</vt:lpstr>
      <vt:lpstr>DDA Algoritması</vt:lpstr>
      <vt:lpstr>DDA Algoritması</vt:lpstr>
      <vt:lpstr>Bresenham’ ın Algoritması</vt:lpstr>
      <vt:lpstr>Bir örnek</vt:lpstr>
      <vt:lpstr>Çözüm</vt:lpstr>
      <vt:lpstr>Çember Çizdirmek</vt:lpstr>
      <vt:lpstr>3. Yöntem: Simetri Kullanmak</vt:lpstr>
      <vt:lpstr>Somut Nesneleri Tarama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2B Görüntüleme ve “Rasterization”</dc:title>
  <dc:creator>user</dc:creator>
  <cp:lastModifiedBy>M. Oğuz Şen</cp:lastModifiedBy>
  <cp:revision>89</cp:revision>
  <dcterms:created xsi:type="dcterms:W3CDTF">2013-10-23T17:55:58Z</dcterms:created>
  <dcterms:modified xsi:type="dcterms:W3CDTF">2013-10-25T15:17:52Z</dcterms:modified>
</cp:coreProperties>
</file>