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7" r:id="rId4"/>
    <p:sldId id="274" r:id="rId5"/>
    <p:sldId id="272" r:id="rId6"/>
    <p:sldId id="273" r:id="rId7"/>
    <p:sldId id="278" r:id="rId8"/>
    <p:sldId id="265" r:id="rId9"/>
    <p:sldId id="266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7" r:id="rId18"/>
    <p:sldId id="268" r:id="rId19"/>
    <p:sldId id="269" r:id="rId20"/>
    <p:sldId id="275" r:id="rId21"/>
    <p:sldId id="276" r:id="rId22"/>
    <p:sldId id="279" r:id="rId23"/>
    <p:sldId id="271" r:id="rId2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4E6F-E0AF-4EBF-BA23-E061EDCBD2C1}" type="datetimeFigureOut">
              <a:rPr lang="tr-TR" smtClean="0"/>
              <a:t>25.10.2013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248B-2D68-4026-8270-0CFB98AC89D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4E6F-E0AF-4EBF-BA23-E061EDCBD2C1}" type="datetimeFigureOut">
              <a:rPr lang="tr-TR" smtClean="0"/>
              <a:t>25.10.2013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248B-2D68-4026-8270-0CFB98AC89D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4E6F-E0AF-4EBF-BA23-E061EDCBD2C1}" type="datetimeFigureOut">
              <a:rPr lang="tr-TR" smtClean="0"/>
              <a:t>25.10.2013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248B-2D68-4026-8270-0CFB98AC89DF}" type="slidenum">
              <a:rPr lang="tr-TR" smtClean="0"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4E6F-E0AF-4EBF-BA23-E061EDCBD2C1}" type="datetimeFigureOut">
              <a:rPr lang="tr-TR" smtClean="0"/>
              <a:t>25.10.2013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248B-2D68-4026-8270-0CFB98AC89DF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4E6F-E0AF-4EBF-BA23-E061EDCBD2C1}" type="datetimeFigureOut">
              <a:rPr lang="tr-TR" smtClean="0"/>
              <a:t>25.10.2013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248B-2D68-4026-8270-0CFB98AC89D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4E6F-E0AF-4EBF-BA23-E061EDCBD2C1}" type="datetimeFigureOut">
              <a:rPr lang="tr-TR" smtClean="0"/>
              <a:t>25.10.2013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248B-2D68-4026-8270-0CFB98AC89DF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4E6F-E0AF-4EBF-BA23-E061EDCBD2C1}" type="datetimeFigureOut">
              <a:rPr lang="tr-TR" smtClean="0"/>
              <a:t>25.10.2013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248B-2D68-4026-8270-0CFB98AC89D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4E6F-E0AF-4EBF-BA23-E061EDCBD2C1}" type="datetimeFigureOut">
              <a:rPr lang="tr-TR" smtClean="0"/>
              <a:t>25.10.2013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248B-2D68-4026-8270-0CFB98AC89D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4E6F-E0AF-4EBF-BA23-E061EDCBD2C1}" type="datetimeFigureOut">
              <a:rPr lang="tr-TR" smtClean="0"/>
              <a:t>25.10.2013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248B-2D68-4026-8270-0CFB98AC89D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4E6F-E0AF-4EBF-BA23-E061EDCBD2C1}" type="datetimeFigureOut">
              <a:rPr lang="tr-TR" smtClean="0"/>
              <a:t>25.10.2013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248B-2D68-4026-8270-0CFB98AC89DF}" type="slidenum">
              <a:rPr lang="tr-TR" smtClean="0"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4E6F-E0AF-4EBF-BA23-E061EDCBD2C1}" type="datetimeFigureOut">
              <a:rPr lang="tr-TR" smtClean="0"/>
              <a:t>25.10.2013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248B-2D68-4026-8270-0CFB98AC89DF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5064E6F-E0AF-4EBF-BA23-E061EDCBD2C1}" type="datetimeFigureOut">
              <a:rPr lang="tr-TR" smtClean="0"/>
              <a:t>25.10.2013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86A248B-2D68-4026-8270-0CFB98AC89DF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glbook.com/the-book/preface-what-is-opengl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hronos.org/webgl/wiki/Demo_Repositor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OpenGL</a:t>
            </a:r>
            <a:r>
              <a:rPr lang="tr-TR" dirty="0" smtClean="0"/>
              <a:t>’ e Giriş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İnönü Üniversitesi</a:t>
            </a:r>
          </a:p>
          <a:p>
            <a:r>
              <a:rPr lang="tr-TR" dirty="0" smtClean="0"/>
              <a:t>Bilgisayar Mühendisliği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480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OpenGL</a:t>
            </a:r>
            <a:r>
              <a:rPr lang="tr-TR" dirty="0" smtClean="0"/>
              <a:t>’ in Gelişim Süreci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868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OpenGL</a:t>
            </a:r>
            <a:r>
              <a:rPr lang="tr-TR" dirty="0" smtClean="0"/>
              <a:t> 1.0, </a:t>
            </a:r>
            <a:r>
              <a:rPr lang="tr-TR" dirty="0" err="1" smtClean="0"/>
              <a:t>Silicon</a:t>
            </a:r>
            <a:r>
              <a:rPr lang="tr-TR" dirty="0" smtClean="0"/>
              <a:t> Graphics tarafından Ocak 1992’ </a:t>
            </a:r>
            <a:r>
              <a:rPr lang="tr-TR" dirty="0"/>
              <a:t>d</a:t>
            </a:r>
            <a:r>
              <a:rPr lang="tr-TR" dirty="0" smtClean="0"/>
              <a:t>e piyasaya sürüldü.</a:t>
            </a:r>
          </a:p>
          <a:p>
            <a:r>
              <a:rPr lang="tr-TR" dirty="0" smtClean="0"/>
              <a:t>İş akışı tamamen «sabit fonksiyon» mantığına dayanıyordu.</a:t>
            </a:r>
          </a:p>
          <a:p>
            <a:r>
              <a:rPr lang="tr-TR" dirty="0" smtClean="0"/>
              <a:t>Bu iş akışında Eylül 2004’ te çıkan 2.0 sürümüne kadar çeşitli değişiklikler olduysa da  sabit fonksiyon özelliği korunmuştur.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İlk Evreler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181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OpenGL</a:t>
            </a:r>
            <a:r>
              <a:rPr lang="tr-TR" dirty="0" smtClean="0"/>
              <a:t> 1.0 </a:t>
            </a:r>
            <a:r>
              <a:rPr lang="tr-TR" dirty="0" err="1" smtClean="0"/>
              <a:t>Pipeline</a:t>
            </a:r>
            <a:endParaRPr lang="tr-TR" dirty="0"/>
          </a:p>
        </p:txBody>
      </p:sp>
      <p:grpSp>
        <p:nvGrpSpPr>
          <p:cNvPr id="38" name="Group 7"/>
          <p:cNvGrpSpPr>
            <a:grpSpLocks/>
          </p:cNvGrpSpPr>
          <p:nvPr/>
        </p:nvGrpSpPr>
        <p:grpSpPr bwMode="auto">
          <a:xfrm>
            <a:off x="893763" y="3314700"/>
            <a:ext cx="7548563" cy="1885950"/>
            <a:chOff x="727268" y="2073403"/>
            <a:chExt cx="6039292" cy="1131873"/>
          </a:xfrm>
        </p:grpSpPr>
        <p:sp>
          <p:nvSpPr>
            <p:cNvPr id="39" name="Rounded Rectangle 5"/>
            <p:cNvSpPr/>
            <p:nvPr/>
          </p:nvSpPr>
          <p:spPr>
            <a:xfrm>
              <a:off x="2799487" y="2398815"/>
              <a:ext cx="799568" cy="403231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i="0" dirty="0">
                  <a:solidFill>
                    <a:srgbClr val="FFFFFF"/>
                  </a:solidFill>
                </a:rPr>
                <a:t>Primitive</a:t>
              </a:r>
            </a:p>
            <a:p>
              <a:pPr algn="ctr">
                <a:defRPr/>
              </a:pPr>
              <a:r>
                <a:rPr lang="en-US" sz="1000" i="0" dirty="0">
                  <a:solidFill>
                    <a:srgbClr val="FFFFFF"/>
                  </a:solidFill>
                </a:rPr>
                <a:t>Setup and Rasterization</a:t>
              </a:r>
            </a:p>
          </p:txBody>
        </p:sp>
        <p:sp>
          <p:nvSpPr>
            <p:cNvPr id="40" name="Rounded Rectangle 9"/>
            <p:cNvSpPr/>
            <p:nvPr/>
          </p:nvSpPr>
          <p:spPr>
            <a:xfrm>
              <a:off x="3835597" y="2398815"/>
              <a:ext cx="799568" cy="40323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i="0" dirty="0"/>
                <a:t>Fragment Coloring and Texturing</a:t>
              </a:r>
            </a:p>
          </p:txBody>
        </p:sp>
        <p:sp>
          <p:nvSpPr>
            <p:cNvPr id="41" name="Rounded Rectangle 10"/>
            <p:cNvSpPr/>
            <p:nvPr/>
          </p:nvSpPr>
          <p:spPr>
            <a:xfrm>
              <a:off x="4871706" y="2398815"/>
              <a:ext cx="799568" cy="40323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r-TR" sz="1000" i="0" dirty="0" smtClean="0"/>
                <a:t>Harmanlama</a:t>
              </a:r>
              <a:endParaRPr lang="en-US" sz="1000" i="0" dirty="0"/>
            </a:p>
          </p:txBody>
        </p:sp>
        <p:pic>
          <p:nvPicPr>
            <p:cNvPr id="42" name="Picture 8" descr="T:\redtransteapot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907977" y="2278246"/>
              <a:ext cx="858583" cy="643109"/>
            </a:xfrm>
            <a:prstGeom prst="rect">
              <a:avLst/>
            </a:prstGeom>
            <a:no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</p:pic>
        <p:sp>
          <p:nvSpPr>
            <p:cNvPr id="43" name="Rounded Rectangle 4"/>
            <p:cNvSpPr/>
            <p:nvPr/>
          </p:nvSpPr>
          <p:spPr>
            <a:xfrm>
              <a:off x="727268" y="2073403"/>
              <a:ext cx="799568" cy="40323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r-TR" sz="1000" i="0" dirty="0" err="1" smtClean="0"/>
                <a:t>Vertex</a:t>
              </a:r>
              <a:r>
                <a:rPr lang="tr-TR" sz="1000" i="0" dirty="0" smtClean="0"/>
                <a:t> Data</a:t>
              </a:r>
              <a:endParaRPr lang="en-US" sz="1000" i="0" dirty="0"/>
            </a:p>
          </p:txBody>
        </p:sp>
        <p:sp>
          <p:nvSpPr>
            <p:cNvPr id="44" name="Rounded Rectangle 12"/>
            <p:cNvSpPr/>
            <p:nvPr/>
          </p:nvSpPr>
          <p:spPr>
            <a:xfrm>
              <a:off x="727268" y="2681934"/>
              <a:ext cx="799568" cy="40323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i="0" dirty="0" smtClean="0"/>
                <a:t>Pi</a:t>
              </a:r>
              <a:r>
                <a:rPr lang="tr-TR" sz="1000" dirty="0" err="1"/>
                <a:t>x</a:t>
              </a:r>
              <a:r>
                <a:rPr lang="tr-TR" sz="1000" dirty="0" err="1" smtClean="0"/>
                <a:t>el</a:t>
              </a:r>
              <a:r>
                <a:rPr lang="tr-TR" sz="1000" dirty="0" smtClean="0"/>
                <a:t> Data</a:t>
              </a:r>
              <a:endParaRPr lang="en-US" sz="1000" i="0" dirty="0"/>
            </a:p>
          </p:txBody>
        </p:sp>
        <p:sp>
          <p:nvSpPr>
            <p:cNvPr id="45" name="Rounded Rectangle 3"/>
            <p:cNvSpPr/>
            <p:nvPr/>
          </p:nvSpPr>
          <p:spPr>
            <a:xfrm>
              <a:off x="1763378" y="2073403"/>
              <a:ext cx="799568" cy="40323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r-TR" sz="1000" dirty="0" err="1" smtClean="0"/>
                <a:t>Vertex</a:t>
              </a:r>
              <a:r>
                <a:rPr lang="tr-TR" sz="1000" dirty="0" smtClean="0"/>
                <a:t> </a:t>
              </a:r>
              <a:r>
                <a:rPr lang="tr-TR" sz="1000" dirty="0" err="1" smtClean="0"/>
                <a:t>Transform</a:t>
              </a:r>
              <a:r>
                <a:rPr lang="tr-TR" sz="1000" dirty="0" smtClean="0"/>
                <a:t> </a:t>
              </a:r>
              <a:r>
                <a:rPr lang="tr-TR" sz="1000" dirty="0" err="1" smtClean="0"/>
                <a:t>and</a:t>
              </a:r>
              <a:r>
                <a:rPr lang="tr-TR" sz="1000" dirty="0" smtClean="0"/>
                <a:t> </a:t>
              </a:r>
              <a:r>
                <a:rPr lang="tr-TR" sz="1000" dirty="0" err="1" smtClean="0"/>
                <a:t>Lighting</a:t>
              </a:r>
              <a:endParaRPr lang="en-US" sz="1000" i="0" dirty="0"/>
            </a:p>
          </p:txBody>
        </p:sp>
        <p:sp>
          <p:nvSpPr>
            <p:cNvPr id="46" name="Rounded Rectangle 13"/>
            <p:cNvSpPr/>
            <p:nvPr/>
          </p:nvSpPr>
          <p:spPr>
            <a:xfrm>
              <a:off x="1878209" y="2802045"/>
              <a:ext cx="799568" cy="40323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i="0" dirty="0"/>
                <a:t>Texture</a:t>
              </a:r>
              <a:br>
                <a:rPr lang="en-US" sz="1000" i="0" dirty="0"/>
              </a:br>
              <a:r>
                <a:rPr lang="en-US" sz="1000" i="0" dirty="0"/>
                <a:t>Store</a:t>
              </a:r>
            </a:p>
          </p:txBody>
        </p:sp>
        <p:cxnSp>
          <p:nvCxnSpPr>
            <p:cNvPr id="47" name="Straight Arrow Connector 17"/>
            <p:cNvCxnSpPr/>
            <p:nvPr/>
          </p:nvCxnSpPr>
          <p:spPr>
            <a:xfrm>
              <a:off x="1527427" y="2275387"/>
              <a:ext cx="236237" cy="953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Elbow Connector 19"/>
            <p:cNvCxnSpPr/>
            <p:nvPr/>
          </p:nvCxnSpPr>
          <p:spPr>
            <a:xfrm>
              <a:off x="2562552" y="2275387"/>
              <a:ext cx="237508" cy="32489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prstDash val="solid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hape 21"/>
            <p:cNvCxnSpPr/>
            <p:nvPr/>
          </p:nvCxnSpPr>
          <p:spPr>
            <a:xfrm flipV="1">
              <a:off x="1527427" y="2600277"/>
              <a:ext cx="1272633" cy="282968"/>
            </a:xfrm>
            <a:prstGeom prst="bentConnector3">
              <a:avLst>
                <a:gd name="adj1" fmla="val 13908"/>
              </a:avLst>
            </a:prstGeom>
            <a:ln>
              <a:solidFill>
                <a:schemeClr val="tx1"/>
              </a:solidFill>
              <a:prstDash val="solid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Elbow Connector 25"/>
            <p:cNvCxnSpPr/>
            <p:nvPr/>
          </p:nvCxnSpPr>
          <p:spPr>
            <a:xfrm>
              <a:off x="1527427" y="2883245"/>
              <a:ext cx="350546" cy="120047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prstDash val="solid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hape 27"/>
            <p:cNvCxnSpPr/>
            <p:nvPr/>
          </p:nvCxnSpPr>
          <p:spPr>
            <a:xfrm flipV="1">
              <a:off x="2678131" y="2802261"/>
              <a:ext cx="1557134" cy="201031"/>
            </a:xfrm>
            <a:prstGeom prst="bentConnector2">
              <a:avLst/>
            </a:prstGeom>
            <a:ln>
              <a:solidFill>
                <a:schemeClr val="tx1"/>
              </a:solidFill>
              <a:prstDash val="solid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30"/>
            <p:cNvCxnSpPr/>
            <p:nvPr/>
          </p:nvCxnSpPr>
          <p:spPr>
            <a:xfrm>
              <a:off x="3598948" y="2600277"/>
              <a:ext cx="236237" cy="952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32"/>
            <p:cNvCxnSpPr/>
            <p:nvPr/>
          </p:nvCxnSpPr>
          <p:spPr>
            <a:xfrm>
              <a:off x="4635344" y="2600277"/>
              <a:ext cx="236237" cy="952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34"/>
            <p:cNvCxnSpPr>
              <a:endCxn id="42" idx="1"/>
            </p:cNvCxnSpPr>
            <p:nvPr/>
          </p:nvCxnSpPr>
          <p:spPr>
            <a:xfrm flipV="1">
              <a:off x="5671740" y="2599324"/>
              <a:ext cx="236237" cy="953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258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3450696"/>
          </a:xfrm>
        </p:spPr>
        <p:txBody>
          <a:bodyPr/>
          <a:lstStyle/>
          <a:p>
            <a:r>
              <a:rPr lang="tr-TR" sz="2400" dirty="0" err="1" smtClean="0"/>
              <a:t>OpenGL</a:t>
            </a:r>
            <a:r>
              <a:rPr lang="tr-TR" sz="2400" dirty="0" smtClean="0"/>
              <a:t> 2.0 ile programlanabilir </a:t>
            </a:r>
            <a:r>
              <a:rPr lang="tr-TR" sz="2400" dirty="0" err="1" smtClean="0"/>
              <a:t>shader</a:t>
            </a:r>
            <a:r>
              <a:rPr lang="tr-TR" sz="2400" dirty="0" smtClean="0"/>
              <a:t> özelliği eklendi.</a:t>
            </a:r>
          </a:p>
          <a:p>
            <a:pPr lvl="1">
              <a:buClr>
                <a:srgbClr val="0000FF"/>
              </a:buClr>
              <a:buFont typeface="Wingdings" charset="2"/>
              <a:buChar char="§"/>
              <a:defRPr/>
            </a:pPr>
            <a:r>
              <a:rPr lang="tr-TR" sz="2000" dirty="0"/>
              <a:t>V</a:t>
            </a:r>
            <a:r>
              <a:rPr lang="en-US" sz="2000" dirty="0" err="1" smtClean="0"/>
              <a:t>ertex</a:t>
            </a:r>
            <a:r>
              <a:rPr lang="en-US" sz="2000" dirty="0" smtClean="0"/>
              <a:t> </a:t>
            </a:r>
            <a:r>
              <a:rPr lang="tr-TR" sz="2000" dirty="0" smtClean="0"/>
              <a:t>(köşe) </a:t>
            </a:r>
            <a:r>
              <a:rPr lang="en-US" sz="2000" dirty="0" smtClean="0"/>
              <a:t>shading </a:t>
            </a:r>
            <a:r>
              <a:rPr lang="tr-TR" sz="2000" dirty="0" smtClean="0"/>
              <a:t>ile sabit fonksiyon dönüşüm ve aydınlatma aşaması güçlendirildi.</a:t>
            </a:r>
            <a:endParaRPr lang="en-US" sz="2000" dirty="0"/>
          </a:p>
          <a:p>
            <a:pPr lvl="1">
              <a:buClr>
                <a:srgbClr val="0000FF"/>
              </a:buClr>
              <a:buFont typeface="Wingdings" charset="2"/>
              <a:buChar char="§"/>
              <a:defRPr/>
            </a:pPr>
            <a:r>
              <a:rPr lang="tr-TR" sz="2000" dirty="0"/>
              <a:t>F</a:t>
            </a:r>
            <a:r>
              <a:rPr lang="en-US" sz="2000" dirty="0" err="1" smtClean="0"/>
              <a:t>ragment</a:t>
            </a:r>
            <a:r>
              <a:rPr lang="en-US" sz="2000" dirty="0" smtClean="0"/>
              <a:t> </a:t>
            </a:r>
            <a:r>
              <a:rPr lang="tr-TR" sz="2000" dirty="0" smtClean="0"/>
              <a:t>(parça) </a:t>
            </a:r>
            <a:r>
              <a:rPr lang="en-US" sz="2000" dirty="0" smtClean="0"/>
              <a:t>shading </a:t>
            </a:r>
            <a:r>
              <a:rPr lang="tr-TR" sz="2000" dirty="0" smtClean="0"/>
              <a:t>ile parça renklendirme aşaması güçlendirildi.</a:t>
            </a:r>
          </a:p>
          <a:p>
            <a:r>
              <a:rPr lang="tr-TR" sz="2400" dirty="0" smtClean="0"/>
              <a:t>Lakin hala sabit fonksiyon iş akışı (</a:t>
            </a:r>
            <a:r>
              <a:rPr lang="tr-TR" sz="2400" dirty="0" err="1" smtClean="0"/>
              <a:t>fixed</a:t>
            </a:r>
            <a:r>
              <a:rPr lang="tr-TR" sz="2400" dirty="0" smtClean="0"/>
              <a:t> </a:t>
            </a:r>
            <a:r>
              <a:rPr lang="tr-TR" sz="2400" dirty="0" err="1" smtClean="0"/>
              <a:t>function</a:t>
            </a:r>
            <a:r>
              <a:rPr lang="tr-TR" sz="2400" dirty="0" smtClean="0"/>
              <a:t> </a:t>
            </a:r>
            <a:r>
              <a:rPr lang="tr-TR" sz="2400" dirty="0" err="1" smtClean="0"/>
              <a:t>pipeline</a:t>
            </a:r>
            <a:r>
              <a:rPr lang="tr-TR" sz="2400" dirty="0" smtClean="0"/>
              <a:t>) mantığı geçerliliğini korumaktaydı.</a:t>
            </a:r>
          </a:p>
          <a:p>
            <a:pPr marL="457200" lvl="1" indent="0">
              <a:buClr>
                <a:srgbClr val="0000FF"/>
              </a:buClr>
              <a:buNone/>
              <a:defRPr/>
            </a:pPr>
            <a:endParaRPr lang="tr-TR" dirty="0" smtClean="0"/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Programlanabilir Aşamalar</a:t>
            </a:r>
            <a:endParaRPr lang="tr-TR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812801" y="4711402"/>
            <a:ext cx="7548563" cy="1885950"/>
            <a:chOff x="909085" y="3455671"/>
            <a:chExt cx="7549115" cy="1886455"/>
          </a:xfrm>
        </p:grpSpPr>
        <p:sp>
          <p:nvSpPr>
            <p:cNvPr id="5" name="Rounded Rectangle 4"/>
            <p:cNvSpPr/>
            <p:nvPr/>
          </p:nvSpPr>
          <p:spPr>
            <a:xfrm>
              <a:off x="3499359" y="3998024"/>
              <a:ext cx="999460" cy="672051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000" dirty="0">
                  <a:solidFill>
                    <a:srgbClr val="FFFFFF"/>
                  </a:solidFill>
                </a:rPr>
                <a:t>Primitive</a:t>
              </a:r>
            </a:p>
            <a:p>
              <a:pPr algn="ctr"/>
              <a:r>
                <a:rPr lang="en-US" sz="1000" dirty="0">
                  <a:solidFill>
                    <a:srgbClr val="FFFFFF"/>
                  </a:solidFill>
                </a:rPr>
                <a:t>Setup and Rasterization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4794496" y="3998024"/>
              <a:ext cx="999460" cy="672051"/>
            </a:xfrm>
            <a:prstGeom prst="roundRect">
              <a:avLst/>
            </a:prstGeom>
            <a:solidFill>
              <a:srgbClr val="81C9F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i="0" dirty="0">
                  <a:solidFill>
                    <a:srgbClr val="002060"/>
                  </a:solidFill>
                </a:rPr>
                <a:t>Fragment Coloring and Texturing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6089633" y="3998024"/>
              <a:ext cx="999460" cy="67205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i="0" dirty="0"/>
                <a:t>Blending</a:t>
              </a:r>
            </a:p>
          </p:txBody>
        </p:sp>
        <p:pic>
          <p:nvPicPr>
            <p:cNvPr id="8" name="Picture 8" descr="T:\redtransteapot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384972" y="3797074"/>
              <a:ext cx="1073228" cy="1071850"/>
            </a:xfrm>
            <a:prstGeom prst="rect">
              <a:avLst/>
            </a:prstGeom>
            <a:no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</p:pic>
        <p:sp>
          <p:nvSpPr>
            <p:cNvPr id="9" name="Rounded Rectangle 8"/>
            <p:cNvSpPr/>
            <p:nvPr/>
          </p:nvSpPr>
          <p:spPr>
            <a:xfrm>
              <a:off x="909085" y="3455671"/>
              <a:ext cx="999460" cy="67205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i="0" dirty="0"/>
                <a:t>Vertex</a:t>
              </a:r>
              <a:br>
                <a:rPr lang="en-US" sz="1000" i="0" dirty="0"/>
              </a:br>
              <a:r>
                <a:rPr lang="en-US" sz="1000" i="0" dirty="0"/>
                <a:t>Data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909085" y="4469890"/>
              <a:ext cx="999460" cy="67205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i="0" dirty="0"/>
                <a:t>Pixel</a:t>
              </a:r>
              <a:br>
                <a:rPr lang="en-US" sz="1000" i="0" dirty="0"/>
              </a:br>
              <a:r>
                <a:rPr lang="en-US" sz="1000" i="0" dirty="0"/>
                <a:t>Data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204222" y="3455671"/>
              <a:ext cx="999460" cy="67205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i="0" dirty="0">
                  <a:solidFill>
                    <a:srgbClr val="002060"/>
                  </a:solidFill>
                </a:rPr>
                <a:t>Vertex Transform and Lighting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347761" y="4670075"/>
              <a:ext cx="999460" cy="67205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i="0" dirty="0"/>
                <a:t>Texture</a:t>
              </a:r>
              <a:br>
                <a:rPr lang="en-US" sz="1000" i="0" dirty="0"/>
              </a:br>
              <a:r>
                <a:rPr lang="en-US" sz="1000" i="0" dirty="0"/>
                <a:t>Store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1909283" y="3792311"/>
              <a:ext cx="295297" cy="1587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lbow Connector 13"/>
            <p:cNvCxnSpPr/>
            <p:nvPr/>
          </p:nvCxnSpPr>
          <p:spPr>
            <a:xfrm>
              <a:off x="3203191" y="3792311"/>
              <a:ext cx="296884" cy="541482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prstDash val="solid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hape 21"/>
            <p:cNvCxnSpPr/>
            <p:nvPr/>
          </p:nvCxnSpPr>
          <p:spPr>
            <a:xfrm flipV="1">
              <a:off x="1909283" y="4333793"/>
              <a:ext cx="1590791" cy="471614"/>
            </a:xfrm>
            <a:prstGeom prst="bentConnector3">
              <a:avLst>
                <a:gd name="adj1" fmla="val 13908"/>
              </a:avLst>
            </a:prstGeom>
            <a:ln>
              <a:solidFill>
                <a:schemeClr val="tx1"/>
              </a:solidFill>
              <a:prstDash val="solid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lbow Connector 15"/>
            <p:cNvCxnSpPr/>
            <p:nvPr/>
          </p:nvCxnSpPr>
          <p:spPr>
            <a:xfrm>
              <a:off x="1909283" y="4805407"/>
              <a:ext cx="438182" cy="200079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prstDash val="solid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hape 16"/>
            <p:cNvCxnSpPr/>
            <p:nvPr/>
          </p:nvCxnSpPr>
          <p:spPr>
            <a:xfrm flipV="1">
              <a:off x="3347663" y="4670433"/>
              <a:ext cx="1946417" cy="335053"/>
            </a:xfrm>
            <a:prstGeom prst="bentConnector2">
              <a:avLst/>
            </a:prstGeom>
            <a:ln>
              <a:solidFill>
                <a:schemeClr val="tx1"/>
              </a:solidFill>
              <a:prstDash val="solid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4498685" y="4333793"/>
              <a:ext cx="295297" cy="1588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5794180" y="4333793"/>
              <a:ext cx="295297" cy="1588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endCxn id="8" idx="1"/>
            </p:cNvCxnSpPr>
            <p:nvPr/>
          </p:nvCxnSpPr>
          <p:spPr>
            <a:xfrm flipV="1">
              <a:off x="7089675" y="4332206"/>
              <a:ext cx="295297" cy="1587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1224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3450696"/>
          </a:xfrm>
        </p:spPr>
        <p:txBody>
          <a:bodyPr>
            <a:normAutofit/>
          </a:bodyPr>
          <a:lstStyle/>
          <a:p>
            <a:r>
              <a:rPr lang="tr-TR" sz="2400" dirty="0" err="1" smtClean="0"/>
              <a:t>OpenGL</a:t>
            </a:r>
            <a:r>
              <a:rPr lang="tr-TR" sz="2400" dirty="0" smtClean="0"/>
              <a:t> 3.1 ve sonrasında önceki </a:t>
            </a:r>
            <a:r>
              <a:rPr lang="tr-TR" sz="2400" dirty="0" err="1" smtClean="0"/>
              <a:t>OpenGL</a:t>
            </a:r>
            <a:r>
              <a:rPr lang="tr-TR" sz="2400" dirty="0" smtClean="0"/>
              <a:t> sürümlerinde belirtilen pek çok tanımlama terkedilmiştir.</a:t>
            </a:r>
          </a:p>
          <a:p>
            <a:r>
              <a:rPr lang="tr-TR" sz="2400" dirty="0" smtClean="0"/>
              <a:t>İş akışında sabit fonksiyon mantığı çıkarılarak, GPU kullanımı ve </a:t>
            </a:r>
            <a:r>
              <a:rPr lang="tr-TR" sz="2400" dirty="0" err="1" smtClean="0"/>
              <a:t>shader</a:t>
            </a:r>
            <a:r>
              <a:rPr lang="tr-TR" sz="2400" dirty="0" smtClean="0"/>
              <a:t> programlama etkin hale getirilmiştir.</a:t>
            </a:r>
            <a:endParaRPr lang="tr-TR" sz="2400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Büyük Çapta Değişiklikler</a:t>
            </a:r>
            <a:endParaRPr lang="tr-TR" dirty="0"/>
          </a:p>
        </p:txBody>
      </p: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285750" y="4200550"/>
            <a:ext cx="8580438" cy="2036762"/>
            <a:chOff x="286261" y="2741690"/>
            <a:chExt cx="8580516" cy="2037159"/>
          </a:xfrm>
        </p:grpSpPr>
        <p:sp>
          <p:nvSpPr>
            <p:cNvPr id="5" name="Rounded Rectangle 4"/>
            <p:cNvSpPr/>
            <p:nvPr/>
          </p:nvSpPr>
          <p:spPr>
            <a:xfrm>
              <a:off x="4014266" y="3177713"/>
              <a:ext cx="999460" cy="672051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000" dirty="0">
                  <a:solidFill>
                    <a:srgbClr val="FFFFFF"/>
                  </a:solidFill>
                </a:rPr>
                <a:t>Primitive</a:t>
              </a:r>
            </a:p>
            <a:p>
              <a:pPr algn="ctr"/>
              <a:r>
                <a:rPr lang="en-US" sz="1000" dirty="0">
                  <a:solidFill>
                    <a:srgbClr val="FFFFFF"/>
                  </a:solidFill>
                </a:rPr>
                <a:t>Setup and Rasterization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5273959" y="3177713"/>
              <a:ext cx="999460" cy="672051"/>
            </a:xfrm>
            <a:prstGeom prst="roundRect">
              <a:avLst/>
            </a:prstGeom>
            <a:solidFill>
              <a:srgbClr val="7030A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i="0" dirty="0">
                  <a:solidFill>
                    <a:srgbClr val="FFFFFF"/>
                  </a:solidFill>
                </a:rPr>
                <a:t>Fragment</a:t>
              </a:r>
              <a:br>
                <a:rPr lang="en-US" sz="1000" i="0" dirty="0">
                  <a:solidFill>
                    <a:srgbClr val="FFFFFF"/>
                  </a:solidFill>
                </a:rPr>
              </a:br>
              <a:r>
                <a:rPr lang="en-US" sz="1000" i="0" dirty="0">
                  <a:solidFill>
                    <a:srgbClr val="FFFFFF"/>
                  </a:solidFill>
                </a:rPr>
                <a:t>Shader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6533652" y="3177713"/>
              <a:ext cx="999460" cy="67205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i="0" dirty="0"/>
                <a:t>Blending</a:t>
              </a:r>
            </a:p>
          </p:txBody>
        </p:sp>
        <p:pic>
          <p:nvPicPr>
            <p:cNvPr id="8" name="Picture 8" descr="T:\redtransteapot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93617" y="2976686"/>
              <a:ext cx="1073160" cy="1073359"/>
            </a:xfrm>
            <a:prstGeom prst="rect">
              <a:avLst/>
            </a:prstGeom>
            <a:no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</p:pic>
        <p:sp>
          <p:nvSpPr>
            <p:cNvPr id="9" name="Rounded Rectangle 8"/>
            <p:cNvSpPr/>
            <p:nvPr/>
          </p:nvSpPr>
          <p:spPr>
            <a:xfrm>
              <a:off x="286261" y="2741690"/>
              <a:ext cx="999460" cy="67205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i="0" dirty="0"/>
                <a:t>Vertex</a:t>
              </a:r>
              <a:br>
                <a:rPr lang="en-US" sz="1000" i="0" dirty="0"/>
              </a:br>
              <a:r>
                <a:rPr lang="en-US" sz="1000" i="0" dirty="0"/>
                <a:t>Data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86261" y="4106798"/>
              <a:ext cx="999460" cy="67205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i="0" dirty="0"/>
                <a:t>Pixel</a:t>
              </a:r>
              <a:br>
                <a:rPr lang="en-US" sz="1000" i="0" dirty="0"/>
              </a:br>
              <a:r>
                <a:rPr lang="en-US" sz="1000" i="0" dirty="0"/>
                <a:t>Data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605319" y="2741690"/>
              <a:ext cx="999460" cy="672051"/>
            </a:xfrm>
            <a:prstGeom prst="roundRect">
              <a:avLst/>
            </a:prstGeom>
            <a:solidFill>
              <a:srgbClr val="7030A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i="0" dirty="0">
                  <a:solidFill>
                    <a:srgbClr val="FFFFFF"/>
                  </a:solidFill>
                </a:rPr>
                <a:t>Vertex</a:t>
              </a:r>
              <a:br>
                <a:rPr lang="en-US" sz="1000" i="0" dirty="0">
                  <a:solidFill>
                    <a:srgbClr val="FFFFFF"/>
                  </a:solidFill>
                </a:rPr>
              </a:br>
              <a:r>
                <a:rPr lang="en-US" sz="1000" i="0" dirty="0">
                  <a:solidFill>
                    <a:srgbClr val="FFFFFF"/>
                  </a:solidFill>
                </a:rPr>
                <a:t>Shader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605319" y="4104956"/>
              <a:ext cx="999460" cy="67205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i="0" dirty="0"/>
                <a:t>Texture</a:t>
              </a:r>
              <a:br>
                <a:rPr lang="en-US" sz="1000" i="0" dirty="0"/>
              </a:br>
              <a:r>
                <a:rPr lang="en-US" sz="1000" i="0" dirty="0"/>
                <a:t>Store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1286395" y="3078306"/>
              <a:ext cx="319091" cy="1587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lbow Connector 13"/>
            <p:cNvCxnSpPr/>
            <p:nvPr/>
          </p:nvCxnSpPr>
          <p:spPr>
            <a:xfrm>
              <a:off x="2604032" y="3078306"/>
              <a:ext cx="1409713" cy="435060"/>
            </a:xfrm>
            <a:prstGeom prst="bentConnector3">
              <a:avLst>
                <a:gd name="adj1" fmla="val 85455"/>
              </a:avLst>
            </a:prstGeom>
            <a:ln>
              <a:solidFill>
                <a:schemeClr val="tx1"/>
              </a:solidFill>
              <a:prstDash val="solid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/>
            <p:nvPr/>
          </p:nvCxnSpPr>
          <p:spPr>
            <a:xfrm flipV="1">
              <a:off x="1286395" y="4440646"/>
              <a:ext cx="319091" cy="1587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prstDash val="solid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hape 15"/>
            <p:cNvCxnSpPr/>
            <p:nvPr/>
          </p:nvCxnSpPr>
          <p:spPr>
            <a:xfrm flipV="1">
              <a:off x="2604032" y="3849981"/>
              <a:ext cx="3170267" cy="590665"/>
            </a:xfrm>
            <a:prstGeom prst="bentConnector2">
              <a:avLst/>
            </a:prstGeom>
            <a:ln>
              <a:solidFill>
                <a:schemeClr val="tx1"/>
              </a:solidFill>
              <a:prstDash val="solid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5013879" y="3513365"/>
              <a:ext cx="260352" cy="1587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6272778" y="3513365"/>
              <a:ext cx="225427" cy="1587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endCxn id="8" idx="1"/>
            </p:cNvCxnSpPr>
            <p:nvPr/>
          </p:nvCxnSpPr>
          <p:spPr>
            <a:xfrm flipV="1">
              <a:off x="7533265" y="3513365"/>
              <a:ext cx="260352" cy="0"/>
            </a:xfrm>
            <a:prstGeom prst="straightConnector1">
              <a:avLst/>
            </a:prstGeom>
            <a:ln>
              <a:solidFill>
                <a:schemeClr val="tx1"/>
              </a:solidFill>
              <a:prstDash val="solid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ounded Rectangle 21"/>
            <p:cNvSpPr>
              <a:spLocks noChangeArrowheads="1"/>
            </p:cNvSpPr>
            <p:nvPr/>
          </p:nvSpPr>
          <p:spPr bwMode="auto">
            <a:xfrm>
              <a:off x="2669121" y="3457792"/>
              <a:ext cx="998546" cy="67323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D2FEF3"/>
                </a:gs>
                <a:gs pos="100000">
                  <a:srgbClr val="B9E0D7"/>
                </a:gs>
              </a:gsLst>
              <a:lin ang="5400000"/>
            </a:gradFill>
            <a:ln w="9525">
              <a:solidFill>
                <a:srgbClr val="B9D8D1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000" i="0" dirty="0">
                  <a:solidFill>
                    <a:srgbClr val="FF0066"/>
                  </a:solidFill>
                  <a:latin typeface="+mn-lt"/>
                  <a:ea typeface="+mn-ea"/>
                </a:rPr>
                <a:t>Geometry</a:t>
              </a:r>
              <a:br>
                <a:rPr lang="en-US" sz="1000" i="0" dirty="0">
                  <a:solidFill>
                    <a:srgbClr val="FF0066"/>
                  </a:solidFill>
                  <a:latin typeface="+mn-lt"/>
                  <a:ea typeface="+mn-ea"/>
                </a:rPr>
              </a:br>
              <a:r>
                <a:rPr lang="en-US" sz="1000" i="0" dirty="0">
                  <a:solidFill>
                    <a:srgbClr val="FF0066"/>
                  </a:solidFill>
                  <a:latin typeface="+mn-lt"/>
                  <a:ea typeface="+mn-ea"/>
                </a:rPr>
                <a:t>Shader</a:t>
              </a:r>
            </a:p>
          </p:txBody>
        </p:sp>
        <p:cxnSp>
          <p:nvCxnSpPr>
            <p:cNvPr id="21" name="Elbow Connector 25"/>
            <p:cNvCxnSpPr>
              <a:endCxn id="20" idx="0"/>
            </p:cNvCxnSpPr>
            <p:nvPr/>
          </p:nvCxnSpPr>
          <p:spPr>
            <a:xfrm>
              <a:off x="2604032" y="3078306"/>
              <a:ext cx="563568" cy="379486"/>
            </a:xfrm>
            <a:prstGeom prst="bentConnector2">
              <a:avLst/>
            </a:prstGeom>
            <a:ln>
              <a:solidFill>
                <a:schemeClr val="tx1"/>
              </a:solidFill>
              <a:prstDash val="solid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30"/>
            <p:cNvCxnSpPr>
              <a:stCxn id="20" idx="3"/>
            </p:cNvCxnSpPr>
            <p:nvPr/>
          </p:nvCxnSpPr>
          <p:spPr>
            <a:xfrm flipV="1">
              <a:off x="3667667" y="3513365"/>
              <a:ext cx="346078" cy="281042"/>
            </a:xfrm>
            <a:prstGeom prst="bentConnector3">
              <a:avLst>
                <a:gd name="adj1" fmla="val 40787"/>
              </a:avLst>
            </a:prstGeom>
            <a:ln>
              <a:solidFill>
                <a:schemeClr val="tx1"/>
              </a:solidFill>
              <a:prstDash val="solid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1508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Şimdiki </a:t>
            </a:r>
            <a:r>
              <a:rPr lang="tr-TR" dirty="0" err="1" smtClean="0"/>
              <a:t>OpenGL</a:t>
            </a:r>
            <a:r>
              <a:rPr lang="tr-TR" dirty="0" smtClean="0"/>
              <a:t> İş Akışı</a:t>
            </a:r>
            <a:endParaRPr lang="tr-T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1649809"/>
            <a:ext cx="8137525" cy="52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547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Shader</a:t>
            </a:r>
            <a:r>
              <a:rPr lang="tr-TR" dirty="0" smtClean="0"/>
              <a:t> programları oluşturulur. (GLSL ile)</a:t>
            </a:r>
            <a:endParaRPr lang="en-US" dirty="0"/>
          </a:p>
          <a:p>
            <a:r>
              <a:rPr lang="tr-TR" dirty="0" smtClean="0"/>
              <a:t>Tampon nesneleri oluşturulur ve içine veriler yüklenir.</a:t>
            </a:r>
            <a:endParaRPr lang="tr-TR" dirty="0"/>
          </a:p>
          <a:p>
            <a:r>
              <a:rPr lang="tr-TR" altLang="en-US" dirty="0" err="1" smtClean="0"/>
              <a:t>Shader</a:t>
            </a:r>
            <a:r>
              <a:rPr lang="tr-TR" altLang="en-US" dirty="0" smtClean="0"/>
              <a:t> değişkenleri ile veri konumları «bağlanır»</a:t>
            </a:r>
            <a:endParaRPr lang="en-US" dirty="0"/>
          </a:p>
          <a:p>
            <a:r>
              <a:rPr lang="tr-TR" dirty="0" smtClean="0"/>
              <a:t>Görüntüleme yapılır.</a:t>
            </a:r>
            <a:endParaRPr lang="en-US" dirty="0"/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Güncel </a:t>
            </a:r>
            <a:r>
              <a:rPr lang="tr-TR" dirty="0" err="1" smtClean="0"/>
              <a:t>OpenGL</a:t>
            </a:r>
            <a:r>
              <a:rPr lang="tr-TR" dirty="0" smtClean="0"/>
              <a:t> Programlama Mantığı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830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Yapısı itibariyle </a:t>
            </a:r>
            <a:r>
              <a:rPr lang="tr-TR" dirty="0" err="1" smtClean="0"/>
              <a:t>OpenGL</a:t>
            </a:r>
            <a:r>
              <a:rPr lang="tr-TR" dirty="0" smtClean="0"/>
              <a:t> uygulamaları üzerinde görüntülenme (</a:t>
            </a:r>
            <a:r>
              <a:rPr lang="tr-TR" dirty="0" err="1" smtClean="0"/>
              <a:t>rendering</a:t>
            </a:r>
            <a:r>
              <a:rPr lang="tr-TR" dirty="0" smtClean="0"/>
              <a:t>) için bir yere ihtiyaç duyarlar.</a:t>
            </a:r>
          </a:p>
          <a:p>
            <a:pPr lvl="1"/>
            <a:r>
              <a:rPr lang="tr-TR" dirty="0" smtClean="0"/>
              <a:t>Genellikle bir penceredir.</a:t>
            </a:r>
          </a:p>
          <a:p>
            <a:pPr lvl="1"/>
            <a:r>
              <a:rPr lang="tr-TR" dirty="0" smtClean="0"/>
              <a:t>Ekranın tamamını da kaplayabilir. (</a:t>
            </a:r>
            <a:r>
              <a:rPr lang="tr-TR" dirty="0" err="1" smtClean="0"/>
              <a:t>fullscreen</a:t>
            </a:r>
            <a:r>
              <a:rPr lang="tr-TR" dirty="0" smtClean="0"/>
              <a:t>)</a:t>
            </a:r>
          </a:p>
          <a:p>
            <a:r>
              <a:rPr lang="tr-TR" dirty="0" smtClean="0"/>
              <a:t>Uygulamanın işletim sistemine özgü temel pencere sistemi ile iletişimde olması gerekir.</a:t>
            </a:r>
            <a:endParaRPr lang="en-US" dirty="0" smtClean="0"/>
          </a:p>
          <a:p>
            <a:r>
              <a:rPr lang="tr-TR" dirty="0" smtClean="0"/>
              <a:t>Pencereler üzerinden görüntüleme için çeşitli </a:t>
            </a:r>
            <a:r>
              <a:rPr lang="tr-TR" dirty="0" err="1" smtClean="0"/>
              <a:t>arayüzler</a:t>
            </a:r>
            <a:r>
              <a:rPr lang="tr-TR" dirty="0" smtClean="0"/>
              <a:t> bulunmaktadır.</a:t>
            </a:r>
          </a:p>
          <a:p>
            <a:pPr lvl="1"/>
            <a:r>
              <a:rPr lang="tr-TR" dirty="0" err="1" smtClean="0"/>
              <a:t>freeGLUT</a:t>
            </a:r>
            <a:r>
              <a:rPr lang="tr-TR" dirty="0" smtClean="0"/>
              <a:t>, GLFW, </a:t>
            </a:r>
            <a:r>
              <a:rPr lang="tr-TR" dirty="0" err="1" smtClean="0"/>
              <a:t>Qt</a:t>
            </a:r>
            <a:r>
              <a:rPr lang="tr-TR" dirty="0" smtClean="0"/>
              <a:t>, </a:t>
            </a:r>
            <a:r>
              <a:rPr lang="tr-TR" dirty="0" err="1" smtClean="0"/>
              <a:t>wxWidgets</a:t>
            </a:r>
            <a:r>
              <a:rPr lang="tr-TR" dirty="0" smtClean="0"/>
              <a:t>, </a:t>
            </a:r>
            <a:r>
              <a:rPr lang="tr-TR" dirty="0" err="1" smtClean="0"/>
              <a:t>Irrlicht</a:t>
            </a:r>
            <a:r>
              <a:rPr lang="tr-TR" dirty="0" smtClean="0"/>
              <a:t>, SDL, Win32 API, X11, </a:t>
            </a:r>
            <a:r>
              <a:rPr lang="tr-TR" dirty="0" err="1" smtClean="0"/>
              <a:t>Cocoa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 err="1" smtClean="0"/>
              <a:t>arayüzlerin</a:t>
            </a:r>
            <a:r>
              <a:rPr lang="tr-TR" dirty="0" smtClean="0"/>
              <a:t> bir kısmı işletim sisteminden bağımsızdır.</a:t>
            </a:r>
            <a:endParaRPr lang="en-US" dirty="0" smtClean="0"/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 Çerçevesi İhtiyaçları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941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İşletim sistemleri kütüphane fonksiyonlarına farklı davranmaktadır.</a:t>
            </a:r>
          </a:p>
          <a:p>
            <a:pPr lvl="1"/>
            <a:r>
              <a:rPr lang="tr-TR" dirty="0" smtClean="0"/>
              <a:t>Derleyici bağlantıları ve çalışma zamanı kütüphaneleri (</a:t>
            </a:r>
            <a:r>
              <a:rPr lang="en-US" dirty="0" smtClean="0"/>
              <a:t>runtime libraries</a:t>
            </a:r>
            <a:r>
              <a:rPr lang="tr-TR" dirty="0" smtClean="0"/>
              <a:t>) değişik fonksiyonlar içerebilmektedir. </a:t>
            </a:r>
            <a:endParaRPr lang="en-US" dirty="0" smtClean="0"/>
          </a:p>
          <a:p>
            <a:r>
              <a:rPr lang="tr-TR" dirty="0" smtClean="0"/>
              <a:t>Buna ek olarak </a:t>
            </a:r>
            <a:r>
              <a:rPr lang="tr-TR" dirty="0" err="1" smtClean="0"/>
              <a:t>OpenGL</a:t>
            </a:r>
            <a:r>
              <a:rPr lang="tr-TR" dirty="0" smtClean="0"/>
              <a:t>’ in değişik sürümleri değişik </a:t>
            </a:r>
            <a:r>
              <a:rPr lang="tr-TR" dirty="0" err="1" smtClean="0"/>
              <a:t>fonkisyon</a:t>
            </a:r>
            <a:r>
              <a:rPr lang="tr-TR" dirty="0" smtClean="0"/>
              <a:t> türleri ve gruplarını içermektedir.</a:t>
            </a:r>
            <a:endParaRPr lang="en-US" dirty="0" smtClean="0"/>
          </a:p>
          <a:p>
            <a:pPr lvl="1"/>
            <a:r>
              <a:rPr lang="tr-TR" dirty="0" smtClean="0"/>
              <a:t>Bu durum da fonksiyona erişimde hantallığa ve pencere sistemine bağımlılığa yol açmaktadır.</a:t>
            </a:r>
            <a:endParaRPr lang="en-US" dirty="0" smtClean="0"/>
          </a:p>
          <a:p>
            <a:r>
              <a:rPr lang="tr-TR" dirty="0" smtClean="0"/>
              <a:t>Bunun önüne geçmek için GLEW (</a:t>
            </a:r>
            <a:r>
              <a:rPr lang="tr-TR" dirty="0" err="1" smtClean="0"/>
              <a:t>OpenGL</a:t>
            </a:r>
            <a:r>
              <a:rPr lang="tr-TR" dirty="0" smtClean="0"/>
              <a:t> </a:t>
            </a:r>
            <a:r>
              <a:rPr lang="tr-TR" dirty="0" err="1" smtClean="0"/>
              <a:t>Extension</a:t>
            </a:r>
            <a:r>
              <a:rPr lang="tr-TR" dirty="0" smtClean="0"/>
              <a:t> </a:t>
            </a:r>
            <a:r>
              <a:rPr lang="tr-TR" dirty="0" err="1" smtClean="0"/>
              <a:t>Wrangler</a:t>
            </a:r>
            <a:r>
              <a:rPr lang="tr-TR" dirty="0" smtClean="0"/>
              <a:t> Library) vb. kütüphaneler bulunmaktadır.</a:t>
            </a:r>
            <a:endParaRPr lang="en-US" dirty="0" smtClean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İşleri Basitleştirme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144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2067" y="1634488"/>
            <a:ext cx="7408333" cy="3450696"/>
          </a:xfrm>
        </p:spPr>
        <p:txBody>
          <a:bodyPr>
            <a:noAutofit/>
          </a:bodyPr>
          <a:lstStyle/>
          <a:p>
            <a:r>
              <a:rPr lang="en-US" sz="2200" dirty="0" err="1" smtClean="0"/>
              <a:t>Geometri</a:t>
            </a:r>
            <a:r>
              <a:rPr lang="tr-TR" sz="2200" dirty="0" smtClean="0"/>
              <a:t>k nesneler, köşeleri üzerinden gösterilmektedir.</a:t>
            </a:r>
            <a:endParaRPr lang="en-US" sz="2200" dirty="0" smtClean="0"/>
          </a:p>
          <a:p>
            <a:r>
              <a:rPr lang="tr-TR" sz="2200" dirty="0" smtClean="0"/>
              <a:t>Bir köşe, genel niteliklerin bir bütünüdür.</a:t>
            </a:r>
          </a:p>
          <a:p>
            <a:pPr lvl="1"/>
            <a:r>
              <a:rPr lang="tr-TR" sz="2200" dirty="0" smtClean="0"/>
              <a:t>Konum koordinatları</a:t>
            </a:r>
          </a:p>
          <a:p>
            <a:pPr lvl="1"/>
            <a:r>
              <a:rPr lang="tr-TR" sz="2200" dirty="0" smtClean="0"/>
              <a:t>Renkler</a:t>
            </a:r>
          </a:p>
          <a:p>
            <a:pPr lvl="1"/>
            <a:r>
              <a:rPr lang="tr-TR" sz="2200" dirty="0" err="1" smtClean="0"/>
              <a:t>Texture</a:t>
            </a:r>
            <a:r>
              <a:rPr lang="tr-TR" sz="2200" dirty="0" smtClean="0"/>
              <a:t> koordinatları</a:t>
            </a:r>
          </a:p>
          <a:p>
            <a:pPr lvl="1"/>
            <a:r>
              <a:rPr lang="tr-TR" sz="2200" dirty="0" smtClean="0"/>
              <a:t>Uzayda o noktayla alakalı herhangi bir başka veri</a:t>
            </a:r>
            <a:endParaRPr lang="en-US" sz="2200" dirty="0" smtClean="0"/>
          </a:p>
          <a:p>
            <a:r>
              <a:rPr lang="tr-TR" sz="2200" dirty="0" smtClean="0"/>
              <a:t>Konum bilgisi 4 boyutlu homojen koordinatlar şeklindedir.</a:t>
            </a:r>
          </a:p>
          <a:p>
            <a:r>
              <a:rPr lang="tr-TR" sz="2200" dirty="0" err="1" smtClean="0"/>
              <a:t>OpenGL</a:t>
            </a:r>
            <a:r>
              <a:rPr lang="tr-TR" sz="2200" dirty="0" smtClean="0"/>
              <a:t> 2.x ile </a:t>
            </a:r>
            <a:r>
              <a:rPr lang="tr-TR" sz="2200" dirty="0" err="1" smtClean="0"/>
              <a:t>OpenGL</a:t>
            </a:r>
            <a:r>
              <a:rPr lang="tr-TR" sz="2200" dirty="0" smtClean="0"/>
              <a:t> 3.x (ve sonrası) arasında veri yapısı farklılıkları bulunmaktadır.</a:t>
            </a:r>
            <a:endParaRPr lang="en-US" sz="2200" dirty="0" smtClean="0"/>
          </a:p>
          <a:p>
            <a:r>
              <a:rPr lang="tr-TR" sz="2200" dirty="0" smtClean="0"/>
              <a:t>Köşe verileri, köşe arabellek nesnelerinde </a:t>
            </a:r>
            <a:r>
              <a:rPr lang="en-US" sz="2200" dirty="0" smtClean="0"/>
              <a:t>(</a:t>
            </a:r>
            <a:r>
              <a:rPr lang="en-US" sz="2200" b="1" dirty="0" smtClean="0"/>
              <a:t>V</a:t>
            </a:r>
            <a:r>
              <a:rPr lang="tr-TR" sz="2200" dirty="0" err="1" smtClean="0"/>
              <a:t>ertex</a:t>
            </a:r>
            <a:r>
              <a:rPr lang="tr-TR" sz="2200" dirty="0" smtClean="0"/>
              <a:t> </a:t>
            </a:r>
            <a:r>
              <a:rPr lang="en-US" sz="2200" b="1" dirty="0" smtClean="0"/>
              <a:t>B</a:t>
            </a:r>
            <a:r>
              <a:rPr lang="tr-TR" sz="2200" dirty="0" err="1" smtClean="0"/>
              <a:t>uffer</a:t>
            </a:r>
            <a:r>
              <a:rPr lang="tr-TR" sz="2200" dirty="0" smtClean="0"/>
              <a:t> </a:t>
            </a:r>
            <a:r>
              <a:rPr lang="en-US" sz="2200" b="1" dirty="0" smtClean="0"/>
              <a:t>O</a:t>
            </a:r>
            <a:r>
              <a:rPr lang="tr-TR" sz="2200" dirty="0" err="1" smtClean="0"/>
              <a:t>bject</a:t>
            </a:r>
            <a:r>
              <a:rPr lang="en-US" sz="2200" dirty="0" smtClean="0"/>
              <a:t>) </a:t>
            </a:r>
            <a:r>
              <a:rPr lang="tr-TR" sz="2200" dirty="0" smtClean="0"/>
              <a:t>kayıtlıdır.</a:t>
            </a:r>
            <a:endParaRPr lang="en-US" sz="2200" dirty="0" smtClean="0"/>
          </a:p>
          <a:p>
            <a:r>
              <a:rPr lang="en-US" sz="2200" dirty="0" smtClean="0"/>
              <a:t>VBO</a:t>
            </a:r>
            <a:r>
              <a:rPr lang="tr-TR" sz="2200" dirty="0" smtClean="0"/>
              <a:t>’ </a:t>
            </a:r>
            <a:r>
              <a:rPr lang="tr-TR" sz="2200" dirty="0" err="1" smtClean="0"/>
              <a:t>lar</a:t>
            </a:r>
            <a:r>
              <a:rPr lang="tr-TR" sz="2200" dirty="0"/>
              <a:t> </a:t>
            </a:r>
            <a:r>
              <a:rPr lang="tr-TR" sz="2200" dirty="0" smtClean="0"/>
              <a:t>ise</a:t>
            </a:r>
            <a:r>
              <a:rPr lang="en-US" sz="2200" dirty="0" smtClean="0"/>
              <a:t> </a:t>
            </a:r>
            <a:r>
              <a:rPr lang="tr-TR" sz="2200" dirty="0" smtClean="0"/>
              <a:t>köşe dizi nesnelerinde (</a:t>
            </a:r>
            <a:r>
              <a:rPr lang="tr-TR" sz="2200" b="1" dirty="0" smtClean="0"/>
              <a:t>V</a:t>
            </a:r>
            <a:r>
              <a:rPr lang="en-US" sz="2200" dirty="0" err="1" smtClean="0"/>
              <a:t>ertex</a:t>
            </a:r>
            <a:r>
              <a:rPr lang="en-US" sz="2200" dirty="0" smtClean="0"/>
              <a:t> </a:t>
            </a:r>
            <a:r>
              <a:rPr lang="tr-TR" sz="2200" b="1" dirty="0" smtClean="0"/>
              <a:t>A</a:t>
            </a:r>
            <a:r>
              <a:rPr lang="en-US" sz="2200" dirty="0" err="1" smtClean="0"/>
              <a:t>rray</a:t>
            </a:r>
            <a:r>
              <a:rPr lang="en-US" sz="2200" dirty="0" smtClean="0"/>
              <a:t> </a:t>
            </a:r>
            <a:r>
              <a:rPr lang="tr-TR" sz="2200" b="1" dirty="0" smtClean="0"/>
              <a:t>O</a:t>
            </a:r>
            <a:r>
              <a:rPr lang="en-US" sz="2200" dirty="0" err="1" smtClean="0"/>
              <a:t>bject</a:t>
            </a:r>
            <a:r>
              <a:rPr lang="tr-TR" sz="2200" dirty="0" smtClean="0"/>
              <a:t>)kayıtlıdır.</a:t>
            </a:r>
            <a:endParaRPr lang="en-US" sz="2200" dirty="0" smtClean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Geometrik Nesnelerin Gösterimi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000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b="1" dirty="0" smtClean="0"/>
              <a:t>Open</a:t>
            </a:r>
            <a:r>
              <a:rPr lang="tr-TR" dirty="0" smtClean="0"/>
              <a:t> </a:t>
            </a:r>
            <a:r>
              <a:rPr lang="tr-TR" b="1" dirty="0" smtClean="0"/>
              <a:t>G</a:t>
            </a:r>
            <a:r>
              <a:rPr lang="tr-TR" dirty="0" smtClean="0"/>
              <a:t>raphics </a:t>
            </a:r>
            <a:r>
              <a:rPr lang="tr-TR" b="1" dirty="0" smtClean="0"/>
              <a:t>L</a:t>
            </a:r>
            <a:r>
              <a:rPr lang="tr-TR" dirty="0" smtClean="0"/>
              <a:t>ibrary</a:t>
            </a:r>
            <a:r>
              <a:rPr lang="tr-TR" dirty="0"/>
              <a:t>, </a:t>
            </a:r>
            <a:r>
              <a:rPr lang="tr-TR" dirty="0" smtClean="0"/>
              <a:t>bilgisayar grafikleri görüntülenmesinde (</a:t>
            </a:r>
            <a:r>
              <a:rPr lang="tr-TR" dirty="0" err="1" smtClean="0"/>
              <a:t>rendering</a:t>
            </a:r>
            <a:r>
              <a:rPr lang="tr-TR" dirty="0" smtClean="0"/>
              <a:t>) kullanılan düşük seviyeli bir uygulama programlama </a:t>
            </a:r>
            <a:r>
              <a:rPr lang="tr-TR" dirty="0" err="1" smtClean="0"/>
              <a:t>arayüzüdür</a:t>
            </a:r>
            <a:r>
              <a:rPr lang="tr-TR" dirty="0" smtClean="0"/>
              <a:t>.</a:t>
            </a:r>
          </a:p>
          <a:p>
            <a:r>
              <a:rPr lang="tr-TR" dirty="0" smtClean="0"/>
              <a:t>Kendisi ile temel geometrik ve görüntü bileşenleri kullanarak yüksek kaliteli görüntüler oluşturulabilmektedir.</a:t>
            </a:r>
          </a:p>
          <a:p>
            <a:r>
              <a:rPr lang="tr-TR" dirty="0" smtClean="0"/>
              <a:t>Pek çok grafik uygulamasının temelinde vardır.</a:t>
            </a:r>
            <a:endParaRPr lang="en-US" dirty="0"/>
          </a:p>
          <a:p>
            <a:r>
              <a:rPr lang="tr-TR" dirty="0" smtClean="0"/>
              <a:t>«Açık standart» olarak tanımlanmıştır. Bu sayede işletim sisteminden ve pencere sisteminden bağımsızdır.</a:t>
            </a:r>
          </a:p>
          <a:p>
            <a:endParaRPr lang="en-US" dirty="0"/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OpenGL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268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Örnek: Çokgen Çizdirme</a:t>
            </a:r>
            <a:endParaRPr lang="tr-TR" dirty="0"/>
          </a:p>
        </p:txBody>
      </p:sp>
      <p:sp>
        <p:nvSpPr>
          <p:cNvPr id="8" name="Metin Yer Tutucusu 7"/>
          <p:cNvSpPr>
            <a:spLocks noGrp="1"/>
          </p:cNvSpPr>
          <p:nvPr>
            <p:ph type="body" idx="1"/>
          </p:nvPr>
        </p:nvSpPr>
        <p:spPr>
          <a:xfrm>
            <a:off x="676656" y="1637110"/>
            <a:ext cx="3822192" cy="639762"/>
          </a:xfrm>
        </p:spPr>
        <p:txBody>
          <a:bodyPr/>
          <a:lstStyle/>
          <a:p>
            <a:pPr algn="ctr"/>
            <a:r>
              <a:rPr lang="tr-TR" dirty="0" err="1" smtClean="0"/>
              <a:t>OpenGL</a:t>
            </a:r>
            <a:r>
              <a:rPr lang="tr-TR" dirty="0" smtClean="0"/>
              <a:t> 2.x</a:t>
            </a:r>
            <a:endParaRPr lang="tr-TR" dirty="0"/>
          </a:p>
        </p:txBody>
      </p:sp>
      <p:sp>
        <p:nvSpPr>
          <p:cNvPr id="9" name="İçerik Yer Tutucusu 8"/>
          <p:cNvSpPr>
            <a:spLocks noGrp="1"/>
          </p:cNvSpPr>
          <p:nvPr>
            <p:ph sz="half" idx="2"/>
          </p:nvPr>
        </p:nvSpPr>
        <p:spPr>
          <a:xfrm>
            <a:off x="539552" y="2244005"/>
            <a:ext cx="3820055" cy="2697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1600" dirty="0" err="1" smtClean="0">
                <a:latin typeface="Courier New" pitchFamily="49" charset="0"/>
                <a:cs typeface="Courier New" pitchFamily="49" charset="0"/>
              </a:rPr>
              <a:t>glBegin</a:t>
            </a:r>
            <a:r>
              <a:rPr lang="tr-TR" sz="1600" dirty="0" smtClean="0">
                <a:latin typeface="Courier New" pitchFamily="49" charset="0"/>
                <a:cs typeface="Courier New" pitchFamily="49" charset="0"/>
              </a:rPr>
              <a:t>(GL_TRIANGLES);</a:t>
            </a:r>
            <a:endParaRPr lang="tr-TR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tr-TR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tr-TR" sz="1600" dirty="0" smtClean="0">
                <a:latin typeface="Courier New" pitchFamily="49" charset="0"/>
                <a:cs typeface="Courier New" pitchFamily="49" charset="0"/>
              </a:rPr>
              <a:t>	glVertex2f(0.0</a:t>
            </a:r>
            <a:r>
              <a:rPr lang="tr-TR" sz="1600" dirty="0">
                <a:latin typeface="Courier New" pitchFamily="49" charset="0"/>
                <a:cs typeface="Courier New" pitchFamily="49" charset="0"/>
              </a:rPr>
              <a:t>,  0.0</a:t>
            </a:r>
            <a:r>
              <a:rPr lang="tr-TR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tr-TR" sz="1600" dirty="0" smtClean="0">
                <a:latin typeface="Courier New" pitchFamily="49" charset="0"/>
                <a:cs typeface="Courier New" pitchFamily="49" charset="0"/>
              </a:rPr>
              <a:t>	glVertex2f(0.5</a:t>
            </a:r>
            <a:r>
              <a:rPr lang="tr-TR" sz="1600" dirty="0">
                <a:latin typeface="Courier New" pitchFamily="49" charset="0"/>
                <a:cs typeface="Courier New" pitchFamily="49" charset="0"/>
              </a:rPr>
              <a:t>,  1.0);</a:t>
            </a:r>
          </a:p>
          <a:p>
            <a:pPr marL="0" indent="0">
              <a:buNone/>
            </a:pPr>
            <a:r>
              <a:rPr lang="tr-TR" sz="1600" dirty="0" smtClean="0">
                <a:latin typeface="Courier New" pitchFamily="49" charset="0"/>
                <a:cs typeface="Courier New" pitchFamily="49" charset="0"/>
              </a:rPr>
              <a:t>	glVertex2f(1.0</a:t>
            </a:r>
            <a:r>
              <a:rPr lang="tr-TR" sz="1600" dirty="0">
                <a:latin typeface="Courier New" pitchFamily="49" charset="0"/>
                <a:cs typeface="Courier New" pitchFamily="49" charset="0"/>
              </a:rPr>
              <a:t>,  0.0);</a:t>
            </a:r>
          </a:p>
          <a:p>
            <a:pPr marL="0" indent="0">
              <a:buNone/>
            </a:pPr>
            <a:r>
              <a:rPr lang="tr-TR" sz="1600" dirty="0" err="1">
                <a:latin typeface="Courier New" pitchFamily="49" charset="0"/>
                <a:cs typeface="Courier New" pitchFamily="49" charset="0"/>
              </a:rPr>
              <a:t>glEnd</a:t>
            </a:r>
            <a:r>
              <a:rPr lang="tr-TR" sz="16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tr-TR" sz="1600" dirty="0" err="1">
                <a:latin typeface="Courier New" pitchFamily="49" charset="0"/>
                <a:cs typeface="Courier New" pitchFamily="49" charset="0"/>
              </a:rPr>
              <a:t>glFlush</a:t>
            </a:r>
            <a:r>
              <a:rPr lang="tr-TR" sz="1600" dirty="0"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  <p:sp>
        <p:nvSpPr>
          <p:cNvPr id="10" name="Metin Yer Tutucusu 9"/>
          <p:cNvSpPr>
            <a:spLocks noGrp="1"/>
          </p:cNvSpPr>
          <p:nvPr>
            <p:ph type="body" sz="quarter" idx="3"/>
          </p:nvPr>
        </p:nvSpPr>
        <p:spPr>
          <a:xfrm>
            <a:off x="4648200" y="1700808"/>
            <a:ext cx="3822192" cy="639762"/>
          </a:xfrm>
        </p:spPr>
        <p:txBody>
          <a:bodyPr/>
          <a:lstStyle/>
          <a:p>
            <a:pPr algn="ctr"/>
            <a:r>
              <a:rPr lang="tr-TR" dirty="0" err="1" smtClean="0"/>
              <a:t>OpenGL</a:t>
            </a:r>
            <a:r>
              <a:rPr lang="tr-TR" dirty="0" smtClean="0"/>
              <a:t> 3.x ve sonrası</a:t>
            </a:r>
            <a:endParaRPr lang="tr-TR" dirty="0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4"/>
          </p:nvPr>
        </p:nvSpPr>
        <p:spPr>
          <a:xfrm>
            <a:off x="4355976" y="2276872"/>
            <a:ext cx="4464496" cy="3600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1400" dirty="0" err="1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tr-TR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tr-TR" sz="1400" dirty="0" err="1" smtClean="0">
                <a:latin typeface="Courier New" pitchFamily="49" charset="0"/>
                <a:cs typeface="Courier New" pitchFamily="49" charset="0"/>
              </a:rPr>
              <a:t>points</a:t>
            </a:r>
            <a:r>
              <a:rPr lang="tr-TR" sz="1400" dirty="0" smtClean="0">
                <a:latin typeface="Courier New" pitchFamily="49" charset="0"/>
                <a:cs typeface="Courier New" pitchFamily="49" charset="0"/>
              </a:rPr>
              <a:t>[3</a:t>
            </a:r>
            <a:r>
              <a:rPr lang="tr-TR" sz="1400" dirty="0">
                <a:latin typeface="Courier New" pitchFamily="49" charset="0"/>
                <a:cs typeface="Courier New" pitchFamily="49" charset="0"/>
              </a:rPr>
              <a:t>][2</a:t>
            </a:r>
            <a:r>
              <a:rPr lang="tr-TR" sz="1400" dirty="0" smtClean="0">
                <a:latin typeface="Courier New" pitchFamily="49" charset="0"/>
                <a:cs typeface="Courier New" pitchFamily="49" charset="0"/>
              </a:rPr>
              <a:t>]={{0.0,0.0},{</a:t>
            </a:r>
            <a:r>
              <a:rPr lang="tr-TR" sz="1400" dirty="0">
                <a:latin typeface="Courier New" pitchFamily="49" charset="0"/>
                <a:cs typeface="Courier New" pitchFamily="49" charset="0"/>
              </a:rPr>
              <a:t>0.5,  1.0</a:t>
            </a:r>
            <a:r>
              <a:rPr lang="tr-TR" sz="1400" dirty="0" smtClean="0">
                <a:latin typeface="Courier New" pitchFamily="49" charset="0"/>
                <a:cs typeface="Courier New" pitchFamily="49" charset="0"/>
              </a:rPr>
              <a:t>},{1.0,0.0</a:t>
            </a:r>
            <a:r>
              <a:rPr lang="tr-TR" sz="1400" dirty="0">
                <a:latin typeface="Courier New" pitchFamily="49" charset="0"/>
                <a:cs typeface="Courier New" pitchFamily="49" charset="0"/>
              </a:rPr>
              <a:t>}};</a:t>
            </a:r>
            <a:endParaRPr lang="tr-TR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tr-TR" sz="1400" dirty="0" err="1" smtClean="0">
                <a:latin typeface="Courier New" pitchFamily="49" charset="0"/>
                <a:cs typeface="Courier New" pitchFamily="49" charset="0"/>
              </a:rPr>
              <a:t>loc</a:t>
            </a:r>
            <a:r>
              <a:rPr lang="tr-TR" sz="14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tr-TR" sz="1400" dirty="0" err="1" smtClean="0">
                <a:latin typeface="Courier New" pitchFamily="49" charset="0"/>
                <a:cs typeface="Courier New" pitchFamily="49" charset="0"/>
              </a:rPr>
              <a:t>glGetAttribLocation</a:t>
            </a:r>
            <a:r>
              <a:rPr lang="tr-TR" sz="1400" dirty="0" smtClean="0">
                <a:latin typeface="Courier New" pitchFamily="49" charset="0"/>
                <a:cs typeface="Courier New" pitchFamily="49" charset="0"/>
              </a:rPr>
              <a:t>(program, </a:t>
            </a:r>
            <a:r>
              <a:rPr lang="tr-TR" sz="1400" dirty="0">
                <a:latin typeface="Courier New" pitchFamily="49" charset="0"/>
                <a:cs typeface="Courier New" pitchFamily="49" charset="0"/>
              </a:rPr>
              <a:t>“</a:t>
            </a:r>
            <a:r>
              <a:rPr lang="tr-TR" sz="1400" dirty="0" err="1">
                <a:latin typeface="Courier New" pitchFamily="49" charset="0"/>
                <a:cs typeface="Courier New" pitchFamily="49" charset="0"/>
              </a:rPr>
              <a:t>vPosition</a:t>
            </a:r>
            <a:r>
              <a:rPr lang="tr-TR" sz="1400" dirty="0">
                <a:latin typeface="Courier New" pitchFamily="49" charset="0"/>
                <a:cs typeface="Courier New" pitchFamily="49" charset="0"/>
              </a:rPr>
              <a:t>”);</a:t>
            </a:r>
          </a:p>
          <a:p>
            <a:pPr marL="0" indent="0">
              <a:buNone/>
            </a:pPr>
            <a:r>
              <a:rPr lang="tr-TR" sz="1400" dirty="0" err="1">
                <a:latin typeface="Courier New" pitchFamily="49" charset="0"/>
                <a:cs typeface="Courier New" pitchFamily="49" charset="0"/>
              </a:rPr>
              <a:t>glEnableVertexAttribArray</a:t>
            </a:r>
            <a:r>
              <a:rPr lang="tr-TR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tr-TR" sz="1400" dirty="0" err="1">
                <a:latin typeface="Courier New" pitchFamily="49" charset="0"/>
                <a:cs typeface="Courier New" pitchFamily="49" charset="0"/>
              </a:rPr>
              <a:t>loc</a:t>
            </a:r>
            <a:r>
              <a:rPr lang="tr-TR" sz="1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tr-TR" sz="1400" dirty="0" err="1" smtClean="0">
                <a:latin typeface="Courier New" pitchFamily="49" charset="0"/>
                <a:cs typeface="Courier New" pitchFamily="49" charset="0"/>
              </a:rPr>
              <a:t>glVertexAttribPointer</a:t>
            </a:r>
            <a:r>
              <a:rPr lang="tr-TR" sz="1400" dirty="0" smtClean="0">
                <a:latin typeface="Courier New" pitchFamily="49" charset="0"/>
                <a:cs typeface="Courier New" pitchFamily="49" charset="0"/>
              </a:rPr>
              <a:t>(loc,2,GL_FLOAT,GL_FALSE,0,points</a:t>
            </a:r>
            <a:r>
              <a:rPr lang="tr-TR" sz="1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tr-TR" sz="1400" dirty="0" err="1">
                <a:latin typeface="Courier New" pitchFamily="49" charset="0"/>
                <a:cs typeface="Courier New" pitchFamily="49" charset="0"/>
              </a:rPr>
              <a:t>glGenBuffers</a:t>
            </a:r>
            <a:r>
              <a:rPr lang="tr-TR" sz="1400" dirty="0">
                <a:latin typeface="Courier New" pitchFamily="49" charset="0"/>
                <a:cs typeface="Courier New" pitchFamily="49" charset="0"/>
              </a:rPr>
              <a:t>(1</a:t>
            </a:r>
            <a:r>
              <a:rPr lang="tr-TR" sz="1400" dirty="0" smtClean="0">
                <a:latin typeface="Courier New" pitchFamily="49" charset="0"/>
                <a:cs typeface="Courier New" pitchFamily="49" charset="0"/>
              </a:rPr>
              <a:t>,&amp;</a:t>
            </a:r>
            <a:r>
              <a:rPr lang="tr-TR" sz="1400" dirty="0">
                <a:latin typeface="Courier New" pitchFamily="49" charset="0"/>
                <a:cs typeface="Courier New" pitchFamily="49" charset="0"/>
              </a:rPr>
              <a:t>buffer);</a:t>
            </a:r>
          </a:p>
          <a:p>
            <a:pPr marL="0" indent="0">
              <a:buNone/>
            </a:pPr>
            <a:r>
              <a:rPr lang="tr-TR" sz="1400" dirty="0" err="1" smtClean="0">
                <a:latin typeface="Courier New" pitchFamily="49" charset="0"/>
                <a:cs typeface="Courier New" pitchFamily="49" charset="0"/>
              </a:rPr>
              <a:t>glBindBuffer</a:t>
            </a:r>
            <a:r>
              <a:rPr lang="tr-TR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tr-TR" sz="1400" dirty="0" err="1" smtClean="0">
                <a:latin typeface="Courier New" pitchFamily="49" charset="0"/>
                <a:cs typeface="Courier New" pitchFamily="49" charset="0"/>
              </a:rPr>
              <a:t>GL_ARRAY_BUFFER,buffer</a:t>
            </a:r>
            <a:r>
              <a:rPr lang="tr-TR" sz="1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tr-TR" sz="1400" dirty="0" err="1" smtClean="0">
                <a:latin typeface="Courier New" pitchFamily="49" charset="0"/>
                <a:cs typeface="Courier New" pitchFamily="49" charset="0"/>
              </a:rPr>
              <a:t>glBufferData</a:t>
            </a:r>
            <a:r>
              <a:rPr lang="tr-TR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tr-TR" sz="1400" dirty="0" err="1" smtClean="0">
                <a:latin typeface="Courier New" pitchFamily="49" charset="0"/>
                <a:cs typeface="Courier New" pitchFamily="49" charset="0"/>
              </a:rPr>
              <a:t>GL_ARRAY_BUFFER,sizeof</a:t>
            </a:r>
            <a:r>
              <a:rPr lang="tr-TR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tr-TR" sz="1400" dirty="0" err="1" smtClean="0">
                <a:latin typeface="Courier New" pitchFamily="49" charset="0"/>
                <a:cs typeface="Courier New" pitchFamily="49" charset="0"/>
              </a:rPr>
              <a:t>points</a:t>
            </a:r>
            <a:r>
              <a:rPr lang="tr-TR" sz="1400" dirty="0">
                <a:latin typeface="Courier New" pitchFamily="49" charset="0"/>
                <a:cs typeface="Courier New" pitchFamily="49" charset="0"/>
              </a:rPr>
              <a:t>),  </a:t>
            </a:r>
            <a:r>
              <a:rPr lang="tr-TR" sz="1400" dirty="0" err="1" smtClean="0">
                <a:latin typeface="Courier New" pitchFamily="49" charset="0"/>
                <a:cs typeface="Courier New" pitchFamily="49" charset="0"/>
              </a:rPr>
              <a:t>points,GL_STATIC_DRAW</a:t>
            </a:r>
            <a:r>
              <a:rPr lang="tr-TR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5864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1700808"/>
            <a:ext cx="7408333" cy="3450696"/>
          </a:xfrm>
        </p:spPr>
        <p:txBody>
          <a:bodyPr>
            <a:normAutofit/>
          </a:bodyPr>
          <a:lstStyle/>
          <a:p>
            <a:r>
              <a:rPr lang="tr-TR" sz="2000" dirty="0" smtClean="0"/>
              <a:t>Alıkonan </a:t>
            </a:r>
            <a:r>
              <a:rPr lang="tr-TR" sz="2000" dirty="0" err="1" smtClean="0"/>
              <a:t>mod</a:t>
            </a:r>
            <a:r>
              <a:rPr lang="tr-TR" sz="2000" dirty="0" smtClean="0"/>
              <a:t> (</a:t>
            </a:r>
            <a:r>
              <a:rPr lang="tr-TR" sz="2000" dirty="0" err="1" smtClean="0"/>
              <a:t>Retained</a:t>
            </a:r>
            <a:r>
              <a:rPr lang="tr-TR" sz="2000" dirty="0" smtClean="0"/>
              <a:t> </a:t>
            </a:r>
            <a:r>
              <a:rPr lang="tr-TR" sz="2000" dirty="0" err="1" smtClean="0"/>
              <a:t>mode</a:t>
            </a:r>
            <a:r>
              <a:rPr lang="tr-TR" sz="2000" dirty="0" smtClean="0"/>
              <a:t>): Görüntülenecek modellerin grafik kütüphanesi tarafından bellekte tutulması yaklaşımıdır. Uygulama sahneyi oluşturma komutlarını grafik API’ ye gönderir. Grafik API değişiklikler halinde görüntüyü yeniden çizdirmekten sorumludur. </a:t>
            </a:r>
            <a:r>
              <a:rPr lang="tr-TR" sz="2000" dirty="0"/>
              <a:t>Windows Presentation Foundation (WPF</a:t>
            </a:r>
            <a:r>
              <a:rPr lang="tr-TR" sz="2000" dirty="0" smtClean="0"/>
              <a:t>) bu </a:t>
            </a:r>
            <a:r>
              <a:rPr lang="tr-TR" sz="2000" dirty="0" err="1" smtClean="0"/>
              <a:t>modda</a:t>
            </a:r>
            <a:r>
              <a:rPr lang="tr-TR" sz="2000" dirty="0" smtClean="0"/>
              <a:t> çalışır.</a:t>
            </a:r>
          </a:p>
          <a:p>
            <a:r>
              <a:rPr lang="tr-TR" sz="2000" dirty="0"/>
              <a:t>Anlık </a:t>
            </a:r>
            <a:r>
              <a:rPr lang="tr-TR" sz="2000" dirty="0" err="1"/>
              <a:t>mod</a:t>
            </a:r>
            <a:r>
              <a:rPr lang="tr-TR" sz="2000" dirty="0"/>
              <a:t> (</a:t>
            </a:r>
            <a:r>
              <a:rPr lang="tr-TR" sz="2000" dirty="0" err="1"/>
              <a:t>Immediate</a:t>
            </a:r>
            <a:r>
              <a:rPr lang="tr-TR" sz="2000" dirty="0"/>
              <a:t> </a:t>
            </a:r>
            <a:r>
              <a:rPr lang="tr-TR" sz="2000" dirty="0" err="1"/>
              <a:t>mode</a:t>
            </a:r>
            <a:r>
              <a:rPr lang="tr-TR" sz="2000" dirty="0"/>
              <a:t>): </a:t>
            </a:r>
            <a:r>
              <a:rPr lang="tr-TR" sz="2000" dirty="0" smtClean="0"/>
              <a:t>Görüntülenecek modellerin uygulama tarafından bellekte tutulması yaklaşımıdır. Uygulama görüntüleme ile alakalı bütün süreçlerden sorumludur. Uygulama açısından daha fazla esneklik ve kontrol sağlar.</a:t>
            </a:r>
            <a:endParaRPr lang="tr-TR" sz="2000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Görüntüleme Tarzları</a:t>
            </a:r>
            <a:endParaRPr lang="tr-TR" dirty="0"/>
          </a:p>
        </p:txBody>
      </p:sp>
      <p:pic>
        <p:nvPicPr>
          <p:cNvPr id="1026" name="Picture 2" descr="A diagram that shows retained-mode graphic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971015"/>
            <a:ext cx="3888432" cy="1442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9" y="4971016"/>
            <a:ext cx="3630451" cy="1470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1907704" y="6441975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Retained</a:t>
            </a:r>
            <a:r>
              <a:rPr lang="tr-TR" dirty="0" smtClean="0"/>
              <a:t> </a:t>
            </a:r>
            <a:r>
              <a:rPr lang="tr-TR" dirty="0" err="1" smtClean="0"/>
              <a:t>Mode</a:t>
            </a:r>
            <a:endParaRPr lang="tr-TR" dirty="0"/>
          </a:p>
        </p:txBody>
      </p:sp>
      <p:sp>
        <p:nvSpPr>
          <p:cNvPr id="7" name="Metin kutusu 6"/>
          <p:cNvSpPr txBox="1"/>
          <p:nvPr/>
        </p:nvSpPr>
        <p:spPr>
          <a:xfrm>
            <a:off x="5917748" y="6454927"/>
            <a:ext cx="1966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Immediate</a:t>
            </a:r>
            <a:r>
              <a:rPr lang="tr-TR" dirty="0" smtClean="0"/>
              <a:t> </a:t>
            </a:r>
            <a:r>
              <a:rPr lang="tr-TR" dirty="0" err="1" smtClean="0"/>
              <a:t>Mode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51859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Grafik Programı Yapısı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323528" y="1556792"/>
            <a:ext cx="3822192" cy="3447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dirty="0" smtClean="0"/>
              <a:t>Görüntüleme için gereken kütüphaneler</a:t>
            </a:r>
          </a:p>
          <a:p>
            <a:pPr marL="0" indent="0">
              <a:buNone/>
            </a:pPr>
            <a:r>
              <a:rPr lang="tr-TR" sz="2400" dirty="0" smtClean="0"/>
              <a:t>Animasyon, G/Ç, pencere kontrolü için tanımlanan fonksiyonlar</a:t>
            </a:r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Görüntünün oluşmasını sağlayan </a:t>
            </a:r>
            <a:r>
              <a:rPr lang="tr-TR" sz="2400" b="1" dirty="0" smtClean="0"/>
              <a:t>aygıt</a:t>
            </a:r>
            <a:r>
              <a:rPr lang="tr-TR" sz="2400" dirty="0" smtClean="0"/>
              <a:t> (</a:t>
            </a:r>
            <a:r>
              <a:rPr lang="tr-TR" sz="2400" dirty="0" err="1" smtClean="0"/>
              <a:t>device</a:t>
            </a:r>
            <a:r>
              <a:rPr lang="tr-TR" sz="2400" dirty="0" smtClean="0"/>
              <a:t>)</a:t>
            </a:r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Bu görüntünün sürekliliğini sağlayan (sonsuz) döngü</a:t>
            </a:r>
            <a:endParaRPr lang="tr-TR" sz="2400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4"/>
          </p:nvPr>
        </p:nvSpPr>
        <p:spPr>
          <a:xfrm>
            <a:off x="4355976" y="1600201"/>
            <a:ext cx="4608512" cy="47091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1000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tr-TR" sz="1000" dirty="0" err="1">
                <a:latin typeface="Courier New" pitchFamily="49" charset="0"/>
                <a:cs typeface="Courier New" pitchFamily="49" charset="0"/>
              </a:rPr>
              <a:t>include</a:t>
            </a:r>
            <a:r>
              <a:rPr lang="tr-TR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tr-TR" sz="10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tr-TR" sz="1000" dirty="0" err="1" smtClean="0">
                <a:latin typeface="Courier New" pitchFamily="49" charset="0"/>
                <a:cs typeface="Courier New" pitchFamily="49" charset="0"/>
              </a:rPr>
              <a:t>iostream</a:t>
            </a:r>
            <a:r>
              <a:rPr lang="tr-TR" sz="1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tr-TR" sz="1000" dirty="0" smtClean="0">
                <a:latin typeface="Courier New" pitchFamily="49" charset="0"/>
                <a:cs typeface="Courier New" pitchFamily="49" charset="0"/>
              </a:rPr>
              <a:t>//#</a:t>
            </a:r>
            <a:r>
              <a:rPr lang="tr-TR" sz="1000" dirty="0" err="1" smtClean="0">
                <a:latin typeface="Courier New" pitchFamily="49" charset="0"/>
                <a:cs typeface="Courier New" pitchFamily="49" charset="0"/>
              </a:rPr>
              <a:t>include</a:t>
            </a:r>
            <a:r>
              <a:rPr lang="tr-TR" sz="1000" dirty="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tr-TR" sz="1000" dirty="0" err="1" smtClean="0">
                <a:latin typeface="Courier New" pitchFamily="49" charset="0"/>
                <a:cs typeface="Courier New" pitchFamily="49" charset="0"/>
              </a:rPr>
              <a:t>windows.h</a:t>
            </a:r>
            <a:r>
              <a:rPr lang="tr-TR" sz="1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tr-TR" sz="10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tr-TR" sz="1000" dirty="0" err="1">
                <a:latin typeface="Courier New" pitchFamily="49" charset="0"/>
                <a:cs typeface="Courier New" pitchFamily="49" charset="0"/>
              </a:rPr>
              <a:t>include</a:t>
            </a:r>
            <a:r>
              <a:rPr lang="tr-TR" sz="1000" dirty="0">
                <a:latin typeface="Courier New" pitchFamily="49" charset="0"/>
                <a:cs typeface="Courier New" pitchFamily="49" charset="0"/>
              </a:rPr>
              <a:t> &lt;</a:t>
            </a:r>
            <a:r>
              <a:rPr lang="tr-TR" sz="1000" dirty="0" smtClean="0">
                <a:latin typeface="Courier New" pitchFamily="49" charset="0"/>
                <a:cs typeface="Courier New" pitchFamily="49" charset="0"/>
              </a:rPr>
              <a:t>GL/</a:t>
            </a:r>
            <a:r>
              <a:rPr lang="tr-TR" sz="1000" dirty="0" err="1" smtClean="0">
                <a:latin typeface="Courier New" pitchFamily="49" charset="0"/>
                <a:cs typeface="Courier New" pitchFamily="49" charset="0"/>
              </a:rPr>
              <a:t>glut.h</a:t>
            </a:r>
            <a:r>
              <a:rPr lang="tr-TR" sz="1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myKeyHandler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( unsigned char key,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y) {</a:t>
            </a:r>
          </a:p>
          <a:p>
            <a:pPr marL="0" indent="0"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if (key == 27)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{exit(1);}</a:t>
            </a: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("\n key pressed is %c at (%d, %d)", key , x, y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}</a:t>
            </a:r>
            <a:endParaRPr lang="tr-TR" sz="1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tr-TR" sz="1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tr-TR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tr-TR" sz="1000" dirty="0" err="1">
                <a:latin typeface="Courier New" pitchFamily="49" charset="0"/>
                <a:cs typeface="Courier New" pitchFamily="49" charset="0"/>
              </a:rPr>
              <a:t>display</a:t>
            </a:r>
            <a:r>
              <a:rPr lang="tr-TR" sz="1000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buNone/>
            </a:pPr>
            <a:r>
              <a:rPr lang="tr-TR" sz="1000" dirty="0" err="1" smtClean="0">
                <a:latin typeface="Courier New" pitchFamily="49" charset="0"/>
                <a:cs typeface="Courier New" pitchFamily="49" charset="0"/>
              </a:rPr>
              <a:t>glClearColor</a:t>
            </a:r>
            <a:r>
              <a:rPr lang="tr-TR" sz="1000" dirty="0" smtClean="0">
                <a:latin typeface="Courier New" pitchFamily="49" charset="0"/>
                <a:cs typeface="Courier New" pitchFamily="49" charset="0"/>
              </a:rPr>
              <a:t>(0.0f</a:t>
            </a:r>
            <a:r>
              <a:rPr lang="tr-TR" sz="1000" dirty="0">
                <a:latin typeface="Courier New" pitchFamily="49" charset="0"/>
                <a:cs typeface="Courier New" pitchFamily="49" charset="0"/>
              </a:rPr>
              <a:t>, 0.0f, 0.0f, 1.0f); </a:t>
            </a:r>
            <a:r>
              <a:rPr lang="tr-TR" sz="1000" dirty="0" err="1" smtClean="0">
                <a:latin typeface="Courier New" pitchFamily="49" charset="0"/>
                <a:cs typeface="Courier New" pitchFamily="49" charset="0"/>
              </a:rPr>
              <a:t>glClear</a:t>
            </a:r>
            <a:r>
              <a:rPr lang="tr-TR" sz="1000" dirty="0" smtClean="0">
                <a:latin typeface="Courier New" pitchFamily="49" charset="0"/>
                <a:cs typeface="Courier New" pitchFamily="49" charset="0"/>
              </a:rPr>
              <a:t>(GL_COLOR_BUFFER_BIT); </a:t>
            </a:r>
            <a:r>
              <a:rPr lang="tr-TR" sz="1000" dirty="0" err="1" smtClean="0">
                <a:latin typeface="Courier New" pitchFamily="49" charset="0"/>
                <a:cs typeface="Courier New" pitchFamily="49" charset="0"/>
              </a:rPr>
              <a:t>glBegin</a:t>
            </a:r>
            <a:r>
              <a:rPr lang="tr-TR" sz="1000" dirty="0" smtClean="0">
                <a:latin typeface="Courier New" pitchFamily="49" charset="0"/>
                <a:cs typeface="Courier New" pitchFamily="49" charset="0"/>
              </a:rPr>
              <a:t>(GL_QUADS</a:t>
            </a:r>
            <a:r>
              <a:rPr lang="tr-TR" sz="1000" dirty="0">
                <a:latin typeface="Courier New" pitchFamily="49" charset="0"/>
                <a:cs typeface="Courier New" pitchFamily="49" charset="0"/>
              </a:rPr>
              <a:t>); </a:t>
            </a:r>
            <a:endParaRPr lang="tr-TR" sz="1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tr-TR" sz="1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tr-TR" sz="1000" dirty="0" smtClean="0">
                <a:latin typeface="Courier New" pitchFamily="49" charset="0"/>
                <a:cs typeface="Courier New" pitchFamily="49" charset="0"/>
              </a:rPr>
              <a:t>glColor3f(1.0f</a:t>
            </a:r>
            <a:r>
              <a:rPr lang="tr-TR" sz="1000" dirty="0">
                <a:latin typeface="Courier New" pitchFamily="49" charset="0"/>
                <a:cs typeface="Courier New" pitchFamily="49" charset="0"/>
              </a:rPr>
              <a:t>, 0.0f, 0.0f); // </a:t>
            </a:r>
            <a:r>
              <a:rPr lang="tr-TR" sz="1000" dirty="0" err="1">
                <a:latin typeface="Courier New" pitchFamily="49" charset="0"/>
                <a:cs typeface="Courier New" pitchFamily="49" charset="0"/>
              </a:rPr>
              <a:t>Red</a:t>
            </a:r>
            <a:r>
              <a:rPr lang="tr-TR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tr-TR" sz="1000" dirty="0" smtClean="0">
                <a:latin typeface="Courier New" pitchFamily="49" charset="0"/>
                <a:cs typeface="Courier New" pitchFamily="49" charset="0"/>
              </a:rPr>
              <a:t>	glVertex2f</a:t>
            </a:r>
            <a:r>
              <a:rPr lang="tr-TR" sz="1000" dirty="0">
                <a:latin typeface="Courier New" pitchFamily="49" charset="0"/>
                <a:cs typeface="Courier New" pitchFamily="49" charset="0"/>
              </a:rPr>
              <a:t>(-0.5f, -0.5f); </a:t>
            </a:r>
            <a:endParaRPr lang="tr-TR" sz="1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tr-TR" sz="1000" dirty="0" smtClean="0">
                <a:latin typeface="Courier New" pitchFamily="49" charset="0"/>
                <a:cs typeface="Courier New" pitchFamily="49" charset="0"/>
              </a:rPr>
              <a:t>	glVertex2f</a:t>
            </a:r>
            <a:r>
              <a:rPr lang="tr-TR" sz="1000" dirty="0">
                <a:latin typeface="Courier New" pitchFamily="49" charset="0"/>
                <a:cs typeface="Courier New" pitchFamily="49" charset="0"/>
              </a:rPr>
              <a:t>( 0.5f, 0.5f</a:t>
            </a:r>
            <a:r>
              <a:rPr lang="tr-TR" sz="1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tr-TR" sz="1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tr-TR" sz="1000" dirty="0" smtClean="0">
                <a:latin typeface="Courier New" pitchFamily="49" charset="0"/>
                <a:cs typeface="Courier New" pitchFamily="49" charset="0"/>
              </a:rPr>
              <a:t>glVertex2f</a:t>
            </a:r>
            <a:r>
              <a:rPr lang="tr-TR" sz="1000" dirty="0">
                <a:latin typeface="Courier New" pitchFamily="49" charset="0"/>
                <a:cs typeface="Courier New" pitchFamily="49" charset="0"/>
              </a:rPr>
              <a:t>(-0.5f, 0.5f</a:t>
            </a:r>
            <a:r>
              <a:rPr lang="tr-TR" sz="1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tr-TR" sz="1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tr-TR" sz="1000" dirty="0" err="1" smtClean="0">
                <a:latin typeface="Courier New" pitchFamily="49" charset="0"/>
                <a:cs typeface="Courier New" pitchFamily="49" charset="0"/>
              </a:rPr>
              <a:t>glEnd</a:t>
            </a:r>
            <a:r>
              <a:rPr lang="tr-TR" sz="1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tr-TR" sz="1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tr-TR" sz="1000" dirty="0" err="1" smtClean="0">
                <a:latin typeface="Courier New" pitchFamily="49" charset="0"/>
                <a:cs typeface="Courier New" pitchFamily="49" charset="0"/>
              </a:rPr>
              <a:t>glFlush</a:t>
            </a:r>
            <a:r>
              <a:rPr lang="tr-TR" sz="1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tr-TR" sz="1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tr-TR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tr-TR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tr-TR" sz="1000" dirty="0">
                <a:latin typeface="Courier New" pitchFamily="49" charset="0"/>
                <a:cs typeface="Courier New" pitchFamily="49" charset="0"/>
              </a:rPr>
              <a:t>main(</a:t>
            </a:r>
            <a:r>
              <a:rPr lang="tr-TR" sz="1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tr-TR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tr-TR" sz="1000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tr-TR" sz="1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tr-TR" sz="1000" dirty="0" err="1">
                <a:latin typeface="Courier New" pitchFamily="49" charset="0"/>
                <a:cs typeface="Courier New" pitchFamily="49" charset="0"/>
              </a:rPr>
              <a:t>char</a:t>
            </a:r>
            <a:r>
              <a:rPr lang="tr-TR" sz="1000" dirty="0">
                <a:latin typeface="Courier New" pitchFamily="49" charset="0"/>
                <a:cs typeface="Courier New" pitchFamily="49" charset="0"/>
              </a:rPr>
              <a:t>** </a:t>
            </a:r>
            <a:r>
              <a:rPr lang="tr-TR" sz="1000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tr-TR" sz="1000" dirty="0">
                <a:latin typeface="Courier New" pitchFamily="49" charset="0"/>
                <a:cs typeface="Courier New" pitchFamily="49" charset="0"/>
              </a:rPr>
              <a:t>) { </a:t>
            </a:r>
            <a:r>
              <a:rPr lang="tr-TR" sz="1000" dirty="0" err="1">
                <a:latin typeface="Courier New" pitchFamily="49" charset="0"/>
                <a:cs typeface="Courier New" pitchFamily="49" charset="0"/>
              </a:rPr>
              <a:t>glutInit</a:t>
            </a:r>
            <a:r>
              <a:rPr lang="tr-TR" sz="1000" dirty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tr-TR" sz="1000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tr-TR" sz="1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tr-TR" sz="1000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tr-TR" sz="1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tr-TR" sz="1000" dirty="0" err="1" smtClean="0">
                <a:latin typeface="Courier New" pitchFamily="49" charset="0"/>
                <a:cs typeface="Courier New" pitchFamily="49" charset="0"/>
              </a:rPr>
              <a:t>glutCreateWindow</a:t>
            </a:r>
            <a:r>
              <a:rPr lang="tr-TR" sz="10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tr-TR" sz="1000" dirty="0" err="1">
                <a:latin typeface="Courier New" pitchFamily="49" charset="0"/>
                <a:cs typeface="Courier New" pitchFamily="49" charset="0"/>
              </a:rPr>
              <a:t>OpenGL</a:t>
            </a:r>
            <a:r>
              <a:rPr lang="tr-TR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tr-TR" sz="1000" dirty="0" err="1">
                <a:latin typeface="Courier New" pitchFamily="49" charset="0"/>
                <a:cs typeface="Courier New" pitchFamily="49" charset="0"/>
              </a:rPr>
              <a:t>Setup</a:t>
            </a:r>
            <a:r>
              <a:rPr lang="tr-TR" sz="1000" dirty="0">
                <a:latin typeface="Courier New" pitchFamily="49" charset="0"/>
                <a:cs typeface="Courier New" pitchFamily="49" charset="0"/>
              </a:rPr>
              <a:t> Test"); </a:t>
            </a:r>
            <a:r>
              <a:rPr lang="tr-TR" sz="1000" dirty="0" err="1" smtClean="0">
                <a:latin typeface="Courier New" pitchFamily="49" charset="0"/>
                <a:cs typeface="Courier New" pitchFamily="49" charset="0"/>
              </a:rPr>
              <a:t>glutInitWindowSize</a:t>
            </a:r>
            <a:r>
              <a:rPr lang="tr-TR" sz="1000" dirty="0" smtClean="0">
                <a:latin typeface="Courier New" pitchFamily="49" charset="0"/>
                <a:cs typeface="Courier New" pitchFamily="49" charset="0"/>
              </a:rPr>
              <a:t>(320</a:t>
            </a:r>
            <a:r>
              <a:rPr lang="tr-TR" sz="1000" dirty="0">
                <a:latin typeface="Courier New" pitchFamily="49" charset="0"/>
                <a:cs typeface="Courier New" pitchFamily="49" charset="0"/>
              </a:rPr>
              <a:t>, 320</a:t>
            </a:r>
            <a:r>
              <a:rPr lang="tr-TR" sz="1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tr-TR" sz="1000" dirty="0" err="1" smtClean="0">
                <a:latin typeface="Courier New" pitchFamily="49" charset="0"/>
                <a:cs typeface="Courier New" pitchFamily="49" charset="0"/>
              </a:rPr>
              <a:t>glutInitWindowPosition</a:t>
            </a:r>
            <a:r>
              <a:rPr lang="tr-TR" sz="1000" dirty="0" smtClean="0">
                <a:latin typeface="Courier New" pitchFamily="49" charset="0"/>
                <a:cs typeface="Courier New" pitchFamily="49" charset="0"/>
              </a:rPr>
              <a:t>(50</a:t>
            </a:r>
            <a:r>
              <a:rPr lang="tr-TR" sz="1000" dirty="0">
                <a:latin typeface="Courier New" pitchFamily="49" charset="0"/>
                <a:cs typeface="Courier New" pitchFamily="49" charset="0"/>
              </a:rPr>
              <a:t>, 50</a:t>
            </a:r>
            <a:r>
              <a:rPr lang="tr-TR" sz="1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tr-TR" sz="1000" dirty="0" err="1">
                <a:latin typeface="Courier New" pitchFamily="49" charset="0"/>
                <a:cs typeface="Courier New" pitchFamily="49" charset="0"/>
              </a:rPr>
              <a:t>glutKeyboardFunc</a:t>
            </a:r>
            <a:r>
              <a:rPr lang="tr-TR" sz="1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tr-TR" sz="1000" dirty="0" err="1">
                <a:latin typeface="Courier New" pitchFamily="49" charset="0"/>
                <a:cs typeface="Courier New" pitchFamily="49" charset="0"/>
              </a:rPr>
              <a:t>myKeyHandler</a:t>
            </a:r>
            <a:r>
              <a:rPr lang="tr-TR" sz="1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tr-TR" sz="1000" dirty="0" err="1" smtClean="0">
                <a:latin typeface="Courier New" pitchFamily="49" charset="0"/>
                <a:cs typeface="Courier New" pitchFamily="49" charset="0"/>
              </a:rPr>
              <a:t>glutDisplayFunc</a:t>
            </a:r>
            <a:r>
              <a:rPr lang="tr-TR" sz="1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tr-TR" sz="1000" dirty="0" err="1" smtClean="0">
                <a:latin typeface="Courier New" pitchFamily="49" charset="0"/>
                <a:cs typeface="Courier New" pitchFamily="49" charset="0"/>
              </a:rPr>
              <a:t>display</a:t>
            </a:r>
            <a:r>
              <a:rPr lang="tr-TR" sz="1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tr-TR" sz="1000" dirty="0" err="1" smtClean="0">
                <a:latin typeface="Courier New" pitchFamily="49" charset="0"/>
                <a:cs typeface="Courier New" pitchFamily="49" charset="0"/>
              </a:rPr>
              <a:t>glutMainLoop</a:t>
            </a:r>
            <a:r>
              <a:rPr lang="tr-TR" sz="1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tr-TR" sz="1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tr-TR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tr-TR" sz="1000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tr-TR" sz="1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tr-TR" sz="1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tr-TR" sz="1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ağ Ok 4"/>
          <p:cNvSpPr/>
          <p:nvPr/>
        </p:nvSpPr>
        <p:spPr>
          <a:xfrm>
            <a:off x="3851920" y="1916832"/>
            <a:ext cx="576064" cy="21602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Sağ Ok 5"/>
          <p:cNvSpPr/>
          <p:nvPr/>
        </p:nvSpPr>
        <p:spPr>
          <a:xfrm rot="20595407">
            <a:off x="3851920" y="2420888"/>
            <a:ext cx="576064" cy="21602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Sağ Ok 6"/>
          <p:cNvSpPr/>
          <p:nvPr/>
        </p:nvSpPr>
        <p:spPr>
          <a:xfrm rot="1212341">
            <a:off x="3833014" y="2924944"/>
            <a:ext cx="576064" cy="21602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Sağ Ok 7"/>
          <p:cNvSpPr/>
          <p:nvPr/>
        </p:nvSpPr>
        <p:spPr>
          <a:xfrm rot="19982136">
            <a:off x="3818278" y="4282244"/>
            <a:ext cx="576064" cy="21602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Sağ Ok 8"/>
          <p:cNvSpPr/>
          <p:nvPr/>
        </p:nvSpPr>
        <p:spPr>
          <a:xfrm>
            <a:off x="3773930" y="5733256"/>
            <a:ext cx="576064" cy="21602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225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freeGLUT</a:t>
            </a:r>
            <a:r>
              <a:rPr lang="tr-TR" dirty="0" smtClean="0"/>
              <a:t>, GLFW vb. araçların statik/dinamik kütüphanelerinin yerlerinin Visual </a:t>
            </a:r>
            <a:r>
              <a:rPr lang="tr-TR" dirty="0" err="1" smtClean="0"/>
              <a:t>Studio</a:t>
            </a:r>
            <a:r>
              <a:rPr lang="tr-TR" dirty="0" smtClean="0"/>
              <a:t> projesinde belirtilmesi gerekmektedir.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Visual </a:t>
            </a:r>
            <a:r>
              <a:rPr lang="tr-TR" dirty="0" err="1" smtClean="0"/>
              <a:t>Studio</a:t>
            </a:r>
            <a:r>
              <a:rPr lang="tr-TR" dirty="0" smtClean="0"/>
              <a:t> ile </a:t>
            </a:r>
            <a:r>
              <a:rPr lang="tr-TR" dirty="0" err="1" smtClean="0"/>
              <a:t>OpenGL</a:t>
            </a:r>
            <a:r>
              <a:rPr lang="tr-TR" dirty="0" smtClean="0"/>
              <a:t> kullanımı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316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Açık kaynak kodlu değildir, zira bir kaynak kodu yoktur.</a:t>
            </a:r>
          </a:p>
          <a:p>
            <a:r>
              <a:rPr lang="tr-TR" dirty="0" smtClean="0"/>
              <a:t>Değişik yazılım ve donanım üreticilerinin GL tanımlamalarına uygun geliştirdikleri ürünler vardır.</a:t>
            </a:r>
          </a:p>
          <a:p>
            <a:r>
              <a:rPr lang="tr-TR" dirty="0" err="1" smtClean="0"/>
              <a:t>OpenGL</a:t>
            </a:r>
            <a:r>
              <a:rPr lang="tr-TR" dirty="0" smtClean="0"/>
              <a:t>’ in eski sürümleri genelde yazılım üzerinden </a:t>
            </a:r>
            <a:r>
              <a:rPr lang="tr-TR" dirty="0" err="1" smtClean="0"/>
              <a:t>rendering</a:t>
            </a:r>
            <a:r>
              <a:rPr lang="tr-TR" dirty="0" smtClean="0"/>
              <a:t> yapmaktadır. </a:t>
            </a:r>
            <a:r>
              <a:rPr lang="tr-TR" dirty="0" err="1" smtClean="0"/>
              <a:t>OpenGL</a:t>
            </a:r>
            <a:r>
              <a:rPr lang="tr-TR" dirty="0" smtClean="0"/>
              <a:t> 4.x ise donanımı kullanmaya göre tasarlanmıştır.</a:t>
            </a:r>
          </a:p>
          <a:p>
            <a:r>
              <a:rPr lang="tr-TR" dirty="0" err="1" smtClean="0"/>
              <a:t>Nvidia</a:t>
            </a:r>
            <a:r>
              <a:rPr lang="tr-TR" dirty="0" smtClean="0"/>
              <a:t> ve AMD, </a:t>
            </a:r>
            <a:r>
              <a:rPr lang="tr-TR" dirty="0" err="1" smtClean="0"/>
              <a:t>OpenGL</a:t>
            </a:r>
            <a:r>
              <a:rPr lang="tr-TR" dirty="0" smtClean="0"/>
              <a:t> tanımlamalarına göre ekran kartı sürücüleri geliştirmektedir.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OpenGL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256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İlk olarak </a:t>
            </a:r>
            <a:r>
              <a:rPr lang="tr-TR" dirty="0" err="1"/>
              <a:t>Silicon</a:t>
            </a:r>
            <a:r>
              <a:rPr lang="tr-TR" dirty="0"/>
              <a:t> Graphics tarafından </a:t>
            </a:r>
            <a:r>
              <a:rPr lang="tr-TR" dirty="0" smtClean="0"/>
              <a:t>geliştirilmiştir.</a:t>
            </a:r>
            <a:endParaRPr lang="tr-TR" dirty="0"/>
          </a:p>
          <a:p>
            <a:pPr lvl="1"/>
            <a:r>
              <a:rPr lang="tr-TR" dirty="0" err="1"/>
              <a:t>OpenGL</a:t>
            </a:r>
            <a:r>
              <a:rPr lang="tr-TR" dirty="0"/>
              <a:t> 1.0: Ocak 1992</a:t>
            </a:r>
          </a:p>
          <a:p>
            <a:pPr lvl="1"/>
            <a:r>
              <a:rPr lang="tr-TR" dirty="0" err="1"/>
              <a:t>OpenGL</a:t>
            </a:r>
            <a:r>
              <a:rPr lang="tr-TR" dirty="0"/>
              <a:t> 2.0: 7 Eylül 2004</a:t>
            </a:r>
          </a:p>
          <a:p>
            <a:pPr lvl="1"/>
            <a:r>
              <a:rPr lang="tr-TR" dirty="0" err="1"/>
              <a:t>OpenGL</a:t>
            </a:r>
            <a:r>
              <a:rPr lang="tr-TR" dirty="0"/>
              <a:t> 3.0: 11 Ağustos 2008</a:t>
            </a:r>
          </a:p>
          <a:p>
            <a:pPr lvl="1"/>
            <a:r>
              <a:rPr lang="tr-TR" dirty="0" err="1"/>
              <a:t>OpenGL</a:t>
            </a:r>
            <a:r>
              <a:rPr lang="tr-TR" dirty="0"/>
              <a:t> 4.0: 3 Ağustos 2009</a:t>
            </a:r>
          </a:p>
          <a:p>
            <a:pPr lvl="1"/>
            <a:r>
              <a:rPr lang="tr-TR" dirty="0" err="1"/>
              <a:t>OpenGL</a:t>
            </a:r>
            <a:r>
              <a:rPr lang="tr-TR" dirty="0"/>
              <a:t> 4.3: 6 Ağustos 2012</a:t>
            </a:r>
          </a:p>
          <a:p>
            <a:pPr lvl="1"/>
            <a:r>
              <a:rPr lang="tr-TR" dirty="0" err="1"/>
              <a:t>OpenGL</a:t>
            </a:r>
            <a:r>
              <a:rPr lang="tr-TR" dirty="0"/>
              <a:t> 4.4: 22 Temmuz 2013</a:t>
            </a:r>
            <a:endParaRPr lang="tr-TR" dirty="0" smtClean="0"/>
          </a:p>
          <a:p>
            <a:r>
              <a:rPr lang="tr-TR" dirty="0"/>
              <a:t>SIGGRAPH 2006’ da </a:t>
            </a:r>
            <a:r>
              <a:rPr lang="tr-TR" dirty="0" err="1"/>
              <a:t>Silicon</a:t>
            </a:r>
            <a:r>
              <a:rPr lang="tr-TR" dirty="0"/>
              <a:t> Graphics’ in yerine </a:t>
            </a:r>
            <a:r>
              <a:rPr lang="tr-TR" dirty="0" err="1"/>
              <a:t>Khronos</a:t>
            </a:r>
            <a:r>
              <a:rPr lang="tr-TR" dirty="0"/>
              <a:t> </a:t>
            </a:r>
            <a:r>
              <a:rPr lang="tr-TR" dirty="0" err="1"/>
              <a:t>Group</a:t>
            </a:r>
            <a:r>
              <a:rPr lang="tr-TR" dirty="0"/>
              <a:t> konsorsiyumunun </a:t>
            </a:r>
            <a:r>
              <a:rPr lang="tr-TR" dirty="0" err="1"/>
              <a:t>OpenGL</a:t>
            </a:r>
            <a:r>
              <a:rPr lang="tr-TR" dirty="0"/>
              <a:t> ve onun standartlarını yöneteceği açıklanmıştır</a:t>
            </a:r>
            <a:r>
              <a:rPr lang="tr-TR" dirty="0" smtClean="0"/>
              <a:t>. Bu tarihten itibaren </a:t>
            </a:r>
            <a:r>
              <a:rPr lang="tr-TR" dirty="0" err="1" smtClean="0"/>
              <a:t>OpenGL</a:t>
            </a:r>
            <a:r>
              <a:rPr lang="tr-TR" dirty="0" smtClean="0"/>
              <a:t> </a:t>
            </a:r>
            <a:r>
              <a:rPr lang="tr-TR" dirty="0" err="1" smtClean="0"/>
              <a:t>Khronos</a:t>
            </a:r>
            <a:r>
              <a:rPr lang="tr-TR" dirty="0" smtClean="0"/>
              <a:t> </a:t>
            </a:r>
            <a:r>
              <a:rPr lang="tr-TR" dirty="0" err="1" smtClean="0"/>
              <a:t>Group</a:t>
            </a:r>
            <a:r>
              <a:rPr lang="tr-TR" dirty="0" smtClean="0"/>
              <a:t> tarafından geliştirilmektedir.</a:t>
            </a:r>
            <a:endParaRPr lang="tr-TR" dirty="0"/>
          </a:p>
          <a:p>
            <a:r>
              <a:rPr lang="tr-TR" dirty="0" smtClean="0"/>
              <a:t>Daha </a:t>
            </a:r>
            <a:r>
              <a:rPr lang="tr-TR" dirty="0"/>
              <a:t>detaylı bilgi için: </a:t>
            </a:r>
            <a:r>
              <a:rPr lang="tr-TR" dirty="0">
                <a:hlinkClick r:id="rId2"/>
              </a:rPr>
              <a:t>http</a:t>
            </a:r>
            <a:r>
              <a:rPr lang="tr-TR" dirty="0" smtClean="0">
                <a:hlinkClick r:id="rId2"/>
              </a:rPr>
              <a:t>://www.openglbook.com/the-book/preface-what-is-opengl/</a:t>
            </a:r>
            <a:r>
              <a:rPr lang="tr-TR" dirty="0" smtClean="0"/>
              <a:t> (İngilizce)</a:t>
            </a:r>
          </a:p>
          <a:p>
            <a:endParaRPr lang="tr-TR" dirty="0" smtClean="0"/>
          </a:p>
          <a:p>
            <a:pPr lvl="1"/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OpenGL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0555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/>
              <a:t>Rendering</a:t>
            </a:r>
            <a:endParaRPr lang="tr-TR" dirty="0" smtClean="0"/>
          </a:p>
          <a:p>
            <a:r>
              <a:rPr lang="tr-TR" dirty="0" smtClean="0"/>
              <a:t>Temel bileşen çizimi</a:t>
            </a:r>
          </a:p>
          <a:p>
            <a:pPr lvl="1"/>
            <a:r>
              <a:rPr lang="tr-TR" dirty="0" smtClean="0"/>
              <a:t>Nokta</a:t>
            </a:r>
          </a:p>
          <a:p>
            <a:pPr lvl="1"/>
            <a:r>
              <a:rPr lang="tr-TR" dirty="0" smtClean="0"/>
              <a:t>Doğru parçası</a:t>
            </a:r>
          </a:p>
          <a:p>
            <a:pPr lvl="1"/>
            <a:r>
              <a:rPr lang="tr-TR" dirty="0" smtClean="0"/>
              <a:t>Üçgen</a:t>
            </a:r>
            <a:endParaRPr lang="tr-TR" dirty="0"/>
          </a:p>
          <a:p>
            <a:r>
              <a:rPr lang="tr-TR" dirty="0" smtClean="0"/>
              <a:t>Aydınlatma</a:t>
            </a:r>
          </a:p>
          <a:p>
            <a:r>
              <a:rPr lang="tr-TR" dirty="0" smtClean="0"/>
              <a:t>Köşe noktaları manipülasyonları</a:t>
            </a:r>
          </a:p>
          <a:p>
            <a:r>
              <a:rPr lang="tr-TR" dirty="0" err="1" smtClean="0"/>
              <a:t>Shading</a:t>
            </a:r>
            <a:endParaRPr lang="tr-TR" dirty="0" smtClean="0"/>
          </a:p>
          <a:p>
            <a:r>
              <a:rPr lang="tr-TR" dirty="0" err="1" smtClean="0"/>
              <a:t>Texture</a:t>
            </a:r>
            <a:r>
              <a:rPr lang="tr-TR" dirty="0" smtClean="0"/>
              <a:t> </a:t>
            </a:r>
            <a:r>
              <a:rPr lang="tr-TR" dirty="0" err="1" smtClean="0"/>
              <a:t>mapping</a:t>
            </a:r>
            <a:r>
              <a:rPr lang="tr-TR" dirty="0" smtClean="0"/>
              <a:t> ve gölgeler (yeni sürümlerinde)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OpenGL</a:t>
            </a:r>
            <a:r>
              <a:rPr lang="tr-TR" dirty="0" smtClean="0"/>
              <a:t>’ in Yapabildikleri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77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err="1" smtClean="0"/>
              <a:t>Arayüz</a:t>
            </a:r>
            <a:r>
              <a:rPr lang="tr-TR" dirty="0" smtClean="0"/>
              <a:t> yönetimi</a:t>
            </a:r>
          </a:p>
          <a:p>
            <a:pPr lvl="1"/>
            <a:r>
              <a:rPr lang="tr-TR" dirty="0" smtClean="0"/>
              <a:t>Menüler, düğmeler, onay kutuları vs.</a:t>
            </a:r>
          </a:p>
          <a:p>
            <a:r>
              <a:rPr lang="tr-TR" dirty="0" smtClean="0"/>
              <a:t>Pencere yönetimi</a:t>
            </a:r>
          </a:p>
          <a:p>
            <a:pPr lvl="1"/>
            <a:r>
              <a:rPr lang="tr-TR" dirty="0" smtClean="0"/>
              <a:t>Pencere boyutunu değiştirme, pencere – işletim sistemi ilişkileri</a:t>
            </a:r>
            <a:endParaRPr lang="en-US" dirty="0"/>
          </a:p>
          <a:p>
            <a:r>
              <a:rPr lang="tr-TR" dirty="0" smtClean="0"/>
              <a:t>Görüntünün ekranın neresine çizdirileceğinin kararı</a:t>
            </a:r>
            <a:endParaRPr lang="en-US" dirty="0"/>
          </a:p>
          <a:p>
            <a:r>
              <a:rPr lang="tr-TR" dirty="0" smtClean="0"/>
              <a:t>Eğri ve eğri yüzeylerin çizimi</a:t>
            </a:r>
          </a:p>
          <a:p>
            <a:pPr lvl="1"/>
            <a:r>
              <a:rPr lang="tr-TR" dirty="0" smtClean="0"/>
              <a:t>Çokgen yaklaşımları ile benzetilebilmektedir.</a:t>
            </a:r>
          </a:p>
          <a:p>
            <a:r>
              <a:rPr lang="tr-TR" dirty="0" smtClean="0"/>
              <a:t>Animasyonlar ve zamanlamaları</a:t>
            </a:r>
          </a:p>
          <a:p>
            <a:r>
              <a:rPr lang="tr-TR" dirty="0" smtClean="0"/>
              <a:t>Dosya G/Ç</a:t>
            </a:r>
          </a:p>
          <a:p>
            <a:r>
              <a:rPr lang="tr-TR" dirty="0" smtClean="0"/>
              <a:t>Resim dosya türleri işleme</a:t>
            </a:r>
          </a:p>
          <a:p>
            <a:endParaRPr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OpenGL</a:t>
            </a:r>
            <a:r>
              <a:rPr lang="tr-TR" dirty="0" smtClean="0"/>
              <a:t>’ in Yapamadıkları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638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/>
              <a:t>OpenGL</a:t>
            </a:r>
            <a:r>
              <a:rPr lang="tr-TR" dirty="0" smtClean="0"/>
              <a:t>’ in işleyişi bir durum makinesine (</a:t>
            </a:r>
            <a:r>
              <a:rPr lang="tr-TR" dirty="0" err="1" smtClean="0"/>
              <a:t>state</a:t>
            </a:r>
            <a:r>
              <a:rPr lang="tr-TR" dirty="0" smtClean="0"/>
              <a:t> </a:t>
            </a:r>
            <a:r>
              <a:rPr lang="tr-TR" dirty="0" err="1" smtClean="0"/>
              <a:t>machine</a:t>
            </a:r>
            <a:r>
              <a:rPr lang="tr-TR" dirty="0" smtClean="0"/>
              <a:t>) benzetilebilir.</a:t>
            </a:r>
          </a:p>
          <a:p>
            <a:r>
              <a:rPr lang="tr-TR" dirty="0" err="1" smtClean="0"/>
              <a:t>OpenGL</a:t>
            </a:r>
            <a:r>
              <a:rPr lang="tr-TR" dirty="0" smtClean="0"/>
              <a:t> fonksiyonlarını 2 gruba ayırabiliriz.</a:t>
            </a:r>
          </a:p>
          <a:p>
            <a:pPr lvl="1"/>
            <a:r>
              <a:rPr lang="tr-TR" dirty="0" smtClean="0"/>
              <a:t>Temel Bileşen (</a:t>
            </a:r>
            <a:r>
              <a:rPr lang="tr-TR" dirty="0" err="1" smtClean="0"/>
              <a:t>Primitive</a:t>
            </a:r>
            <a:r>
              <a:rPr lang="tr-TR" dirty="0" smtClean="0"/>
              <a:t>) Oluşturanlar: </a:t>
            </a:r>
          </a:p>
          <a:p>
            <a:pPr lvl="2"/>
            <a:r>
              <a:rPr lang="tr-TR" dirty="0" smtClean="0"/>
              <a:t>Temel bileşen görünür ise çıktı oluşturabilir</a:t>
            </a:r>
          </a:p>
          <a:p>
            <a:pPr lvl="2"/>
            <a:r>
              <a:rPr lang="tr-TR" dirty="0" smtClean="0"/>
              <a:t>Köşelerin nasıl işlendiği ve temel bileşenin görünümü durum tarafından kontrol edilir.</a:t>
            </a:r>
          </a:p>
          <a:p>
            <a:pPr lvl="1"/>
            <a:r>
              <a:rPr lang="tr-TR" dirty="0" smtClean="0"/>
              <a:t>Durum Değiştirenler:</a:t>
            </a:r>
          </a:p>
          <a:p>
            <a:pPr lvl="2"/>
            <a:r>
              <a:rPr lang="tr-TR" dirty="0" smtClean="0"/>
              <a:t>Dönüşüm fonksiyonları</a:t>
            </a:r>
          </a:p>
          <a:p>
            <a:pPr lvl="2"/>
            <a:r>
              <a:rPr lang="tr-TR" dirty="0" smtClean="0"/>
              <a:t>Nitelik fonksiyonları</a:t>
            </a:r>
            <a:endParaRPr lang="tr-TR" dirty="0"/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Durum Makinesi Yaklaşımı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328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Gömülü sistemler ve taşınabilir aygıtlar (cep telefonları, tabletler vb.) için geliştirilmiştir.</a:t>
            </a:r>
          </a:p>
          <a:p>
            <a:r>
              <a:rPr lang="tr-TR" dirty="0" err="1" smtClean="0"/>
              <a:t>OpenGL</a:t>
            </a:r>
            <a:r>
              <a:rPr lang="tr-TR" dirty="0" smtClean="0"/>
              <a:t> 3.1 üzerinden geliştirilmiştir.</a:t>
            </a:r>
          </a:p>
          <a:p>
            <a:r>
              <a:rPr lang="tr-TR" dirty="0" smtClean="0"/>
              <a:t>«</a:t>
            </a:r>
            <a:r>
              <a:rPr lang="tr-TR" dirty="0" err="1" smtClean="0"/>
              <a:t>Shader</a:t>
            </a:r>
            <a:r>
              <a:rPr lang="tr-TR" dirty="0" smtClean="0"/>
              <a:t>» tabanlıdır.</a:t>
            </a:r>
            <a:endParaRPr lang="en-US" dirty="0" smtClean="0"/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OpenGL</a:t>
            </a:r>
            <a:r>
              <a:rPr lang="tr-TR" dirty="0" smtClean="0"/>
              <a:t> 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402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OpenGL</a:t>
            </a:r>
            <a:r>
              <a:rPr lang="tr-TR" dirty="0" smtClean="0"/>
              <a:t> ES 2.0’ </a:t>
            </a:r>
            <a:r>
              <a:rPr lang="tr-TR" dirty="0" err="1" smtClean="0"/>
              <a:t>ın</a:t>
            </a:r>
            <a:r>
              <a:rPr lang="tr-TR" dirty="0" smtClean="0"/>
              <a:t> </a:t>
            </a:r>
            <a:r>
              <a:rPr lang="tr-TR" dirty="0" err="1" smtClean="0"/>
              <a:t>Javascript</a:t>
            </a:r>
            <a:r>
              <a:rPr lang="tr-TR" dirty="0" smtClean="0"/>
              <a:t> üzerinde geliştirilmiş halidir.</a:t>
            </a:r>
          </a:p>
          <a:p>
            <a:r>
              <a:rPr lang="tr-TR" dirty="0" smtClean="0"/>
              <a:t>Günümüz web tarayıcıları üzerinde çalışabilmektedir.</a:t>
            </a:r>
          </a:p>
          <a:p>
            <a:r>
              <a:rPr lang="tr-TR" dirty="0" smtClean="0"/>
              <a:t>Bazı örnekler: </a:t>
            </a:r>
            <a:r>
              <a:rPr lang="tr-TR" dirty="0" smtClean="0">
                <a:hlinkClick r:id="rId2"/>
              </a:rPr>
              <a:t>http</a:t>
            </a:r>
            <a:r>
              <a:rPr lang="tr-TR" dirty="0">
                <a:hlinkClick r:id="rId2"/>
              </a:rPr>
              <a:t>://</a:t>
            </a:r>
            <a:r>
              <a:rPr lang="tr-TR" dirty="0" smtClean="0">
                <a:hlinkClick r:id="rId2"/>
              </a:rPr>
              <a:t>www.khronos.org/webgl/wiki/Demo_Repository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WebGL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688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957</TotalTime>
  <Words>1083</Words>
  <Application>Microsoft Office PowerPoint</Application>
  <PresentationFormat>Ekran Gösterisi (4:3)</PresentationFormat>
  <Paragraphs>184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4" baseType="lpstr">
      <vt:lpstr>Dalga Biçimi</vt:lpstr>
      <vt:lpstr>OpenGL’ e Giriş</vt:lpstr>
      <vt:lpstr>OpenGL</vt:lpstr>
      <vt:lpstr>OpenGL</vt:lpstr>
      <vt:lpstr>OpenGL</vt:lpstr>
      <vt:lpstr>OpenGL’ in Yapabildikleri</vt:lpstr>
      <vt:lpstr>OpenGL’ in Yapamadıkları</vt:lpstr>
      <vt:lpstr>Durum Makinesi Yaklaşımı</vt:lpstr>
      <vt:lpstr>OpenGL ES</vt:lpstr>
      <vt:lpstr>WebGL</vt:lpstr>
      <vt:lpstr>OpenGL’ in Gelişim Süreci</vt:lpstr>
      <vt:lpstr>İlk Evreler</vt:lpstr>
      <vt:lpstr>OpenGL 1.0 Pipeline</vt:lpstr>
      <vt:lpstr>Programlanabilir Aşamalar</vt:lpstr>
      <vt:lpstr>Büyük Çapta Değişiklikler</vt:lpstr>
      <vt:lpstr>Şimdiki OpenGL İş Akışı</vt:lpstr>
      <vt:lpstr>Güncel OpenGL Programlama Mantığı</vt:lpstr>
      <vt:lpstr>Uygulama Çerçevesi İhtiyaçları</vt:lpstr>
      <vt:lpstr>İşleri Basitleştirme</vt:lpstr>
      <vt:lpstr>Geometrik Nesnelerin Gösterimi</vt:lpstr>
      <vt:lpstr>Örnek: Çokgen Çizdirme</vt:lpstr>
      <vt:lpstr>Görüntüleme Tarzları</vt:lpstr>
      <vt:lpstr>Temel Grafik Programı Yapısı</vt:lpstr>
      <vt:lpstr>Visual Studio ile OpenGL kullanımı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OpenGL’ e Giriş</dc:title>
  <dc:creator>M. Oğuz Şen</dc:creator>
  <cp:lastModifiedBy>M. Oğuz Şen</cp:lastModifiedBy>
  <cp:revision>46</cp:revision>
  <dcterms:created xsi:type="dcterms:W3CDTF">2013-10-21T08:42:02Z</dcterms:created>
  <dcterms:modified xsi:type="dcterms:W3CDTF">2013-10-25T15:49:38Z</dcterms:modified>
</cp:coreProperties>
</file>