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72" r:id="rId3"/>
    <p:sldId id="371" r:id="rId4"/>
    <p:sldId id="373" r:id="rId5"/>
    <p:sldId id="374" r:id="rId6"/>
    <p:sldId id="375" r:id="rId7"/>
    <p:sldId id="350" r:id="rId8"/>
    <p:sldId id="356" r:id="rId9"/>
    <p:sldId id="357" r:id="rId10"/>
    <p:sldId id="358" r:id="rId11"/>
    <p:sldId id="359" r:id="rId12"/>
    <p:sldId id="370" r:id="rId13"/>
    <p:sldId id="360" r:id="rId14"/>
    <p:sldId id="361" r:id="rId15"/>
    <p:sldId id="364" r:id="rId16"/>
    <p:sldId id="363" r:id="rId17"/>
    <p:sldId id="298" r:id="rId18"/>
    <p:sldId id="365" r:id="rId19"/>
    <p:sldId id="366" r:id="rId20"/>
    <p:sldId id="367" r:id="rId21"/>
    <p:sldId id="368" r:id="rId22"/>
    <p:sldId id="369" r:id="rId23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CA"/>
    </a:defPPr>
    <a:lvl1pPr algn="l" rtl="0" fontAlgn="base">
      <a:spcBef>
        <a:spcPct val="20000"/>
      </a:spcBef>
      <a:spcAft>
        <a:spcPct val="0"/>
      </a:spcAft>
      <a:defRPr sz="2800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  <a:sym typeface="Symbol" pitchFamily="18" charset="2"/>
      </a:defRPr>
    </a:lvl1pPr>
    <a:lvl2pPr marL="457200" algn="l" rtl="0" fontAlgn="base">
      <a:spcBef>
        <a:spcPct val="20000"/>
      </a:spcBef>
      <a:spcAft>
        <a:spcPct val="0"/>
      </a:spcAft>
      <a:defRPr sz="2800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  <a:sym typeface="Symbol" pitchFamily="18" charset="2"/>
      </a:defRPr>
    </a:lvl2pPr>
    <a:lvl3pPr marL="914400" algn="l" rtl="0" fontAlgn="base">
      <a:spcBef>
        <a:spcPct val="20000"/>
      </a:spcBef>
      <a:spcAft>
        <a:spcPct val="0"/>
      </a:spcAft>
      <a:defRPr sz="2800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  <a:sym typeface="Symbol" pitchFamily="18" charset="2"/>
      </a:defRPr>
    </a:lvl3pPr>
    <a:lvl4pPr marL="1371600" algn="l" rtl="0" fontAlgn="base">
      <a:spcBef>
        <a:spcPct val="20000"/>
      </a:spcBef>
      <a:spcAft>
        <a:spcPct val="0"/>
      </a:spcAft>
      <a:defRPr sz="2800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  <a:sym typeface="Symbol" pitchFamily="18" charset="2"/>
      </a:defRPr>
    </a:lvl4pPr>
    <a:lvl5pPr marL="1828800" algn="l" rtl="0" fontAlgn="base">
      <a:spcBef>
        <a:spcPct val="20000"/>
      </a:spcBef>
      <a:spcAft>
        <a:spcPct val="0"/>
      </a:spcAft>
      <a:defRPr sz="2800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  <a:sym typeface="Symbol" pitchFamily="18" charset="2"/>
      </a:defRPr>
    </a:lvl5pPr>
    <a:lvl6pPr marL="2286000" algn="l" defTabSz="914400" rtl="0" eaLnBrk="1" latinLnBrk="0" hangingPunct="1">
      <a:defRPr sz="2800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  <a:sym typeface="Symbol" pitchFamily="18" charset="2"/>
      </a:defRPr>
    </a:lvl6pPr>
    <a:lvl7pPr marL="2743200" algn="l" defTabSz="914400" rtl="0" eaLnBrk="1" latinLnBrk="0" hangingPunct="1">
      <a:defRPr sz="2800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  <a:sym typeface="Symbol" pitchFamily="18" charset="2"/>
      </a:defRPr>
    </a:lvl7pPr>
    <a:lvl8pPr marL="3200400" algn="l" defTabSz="914400" rtl="0" eaLnBrk="1" latinLnBrk="0" hangingPunct="1">
      <a:defRPr sz="2800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  <a:sym typeface="Symbol" pitchFamily="18" charset="2"/>
      </a:defRPr>
    </a:lvl8pPr>
    <a:lvl9pPr marL="3657600" algn="l" defTabSz="914400" rtl="0" eaLnBrk="1" latinLnBrk="0" hangingPunct="1">
      <a:defRPr sz="2800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  <a:sym typeface="Symbol" pitchFamily="18" charset="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FF99FF"/>
    <a:srgbClr val="66FF33"/>
    <a:srgbClr val="CCCC00"/>
    <a:srgbClr val="00FFFF"/>
    <a:srgbClr val="FF3300"/>
    <a:srgbClr val="00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33" autoAdjust="0"/>
    <p:restoredTop sz="90929"/>
  </p:normalViewPr>
  <p:slideViewPr>
    <p:cSldViewPr>
      <p:cViewPr>
        <p:scale>
          <a:sx n="100" d="100"/>
          <a:sy n="100" d="100"/>
        </p:scale>
        <p:origin x="-233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D77A112-BAB3-48E2-8C6B-03945F003C99}" type="datetimeFigureOut">
              <a:rPr lang="en-US"/>
              <a:pPr>
                <a:defRPr/>
              </a:pPr>
              <a:t>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594B48B-80CC-465B-8DA4-AF72EA287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72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424761D2-6B99-4A5F-A82A-3BACA6AE0B5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7631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B520D-E054-4143-8A5F-E5BD830AB1B0}" type="datetime1">
              <a:rPr lang="en-US" smtClean="0"/>
              <a:t>1/12/2014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Applied Discrete Mathematics                                                   Week 1: Logic and Sets</a:t>
            </a: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BC0A2-CC07-4ACA-A0DB-C3CFB309EBA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763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28550-9BC8-4620-954A-C02774457989}" type="datetime1">
              <a:rPr lang="en-US" smtClean="0"/>
              <a:t>1/12/2014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Applied Discrete Mathematics                                                   Week 1: Logic and Sets</a:t>
            </a: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3F374-61B2-49F7-9B3A-E4CCB7C0F84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501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FCAB3-C251-40DF-B296-9702B4F08A8D}" type="datetime1">
              <a:rPr lang="en-US" smtClean="0"/>
              <a:t>1/12/2014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Applied Discrete Mathematics                                                   Week 1: Logic and Sets</a:t>
            </a: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07D19-BBF7-4582-A657-94E8F5CCC39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876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0407A-CB67-4DAA-A10E-0C9049F5E76B}" type="datetime1">
              <a:rPr lang="en-US" smtClean="0"/>
              <a:t>1/12/2014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Applied Discrete Mathematics                                                   Week 1: Logic and Sets</a:t>
            </a: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60AA0-0669-4126-B4D9-A79F583096E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700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DA18C-BB2A-4067-8F2F-231BB422BE54}" type="datetime1">
              <a:rPr lang="en-US" smtClean="0"/>
              <a:t>1/12/2014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Applied Discrete Mathematics                                                   Week 1: Logic and Sets</a:t>
            </a: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ECD52-4D58-449F-A47D-FC09C27B265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3334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A0C49-CC51-44F8-81C4-BCBC05C2AB59}" type="datetime1">
              <a:rPr lang="en-US" smtClean="0"/>
              <a:t>1/12/2014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Applied Discrete Mathematics                                                   Week 1: Logic and Sets</a:t>
            </a: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88AE5-1CDC-4336-BF52-0E6362246B4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552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0C195-76EE-458B-8983-21D8685529AF}" type="datetime1">
              <a:rPr lang="en-US" smtClean="0"/>
              <a:t>1/12/2014</a:t>
            </a:fld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Applied Discrete Mathematics                                                   Week 1: Logic and Sets</a:t>
            </a: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ADAE5-353A-411D-847E-4DAB6F1CD6E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861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A5FE9-F632-48C5-9111-1CDC3D849722}" type="datetime1">
              <a:rPr lang="en-US" smtClean="0"/>
              <a:t>1/12/2014</a:t>
            </a:fld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Applied Discrete Mathematics                                                   Week 1: Logic and Sets</a:t>
            </a: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DFE19-C106-4FF0-A912-11F5CED32BD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651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B8D3-F519-4A60-BF53-C8825687106A}" type="datetime1">
              <a:rPr lang="en-US" smtClean="0"/>
              <a:t>1/12/2014</a:t>
            </a:fld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Applied Discrete Mathematics                                                   Week 1: Logic and Sets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46B92-805C-4373-8AD1-B5196888E5F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468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6A72A-A9B6-493F-A378-6AA26ED28AB3}" type="datetime1">
              <a:rPr lang="en-US" smtClean="0"/>
              <a:t>1/12/2014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Applied Discrete Mathematics                                                   Week 1: Logic and Sets</a:t>
            </a: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D72B7-9688-4FFF-B101-216203F90F6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593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8F611-B901-42C8-9459-4FE2D1067EE6}" type="datetime1">
              <a:rPr lang="en-US" smtClean="0"/>
              <a:t>1/12/2014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Applied Discrete Mathematics                                                   Week 1: Logic and Sets</a:t>
            </a: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8422A-CD8B-47F9-B450-C5468E22A1A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00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5451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- First level</a:t>
            </a:r>
            <a:endParaRPr lang="en-CA" smtClean="0"/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00CCFF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8DA46C29-91FB-4103-A0B4-7C95516BFB48}" type="datetime1">
              <a:rPr lang="en-US" smtClean="0"/>
              <a:t>1/12/2014</a:t>
            </a:fld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248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rgbClr val="00CCFF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Applied Discrete Mathematics                                                   Week 1: Logic and Sets</a:t>
            </a: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CCFF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878B78F6-A932-4FAA-9CC9-1C60908B615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iazza.com/sonoma/spring2014/cs315/home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piazza.com/configure-classes/spring2014/cs24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eaLnBrk="1" hangingPunct="1"/>
            <a:fld id="{0E4CC54B-C6E4-4C66-8BC0-97B747534E8E}" type="datetime1">
              <a:rPr lang="en-US" sz="1400" smtClean="0">
                <a:solidFill>
                  <a:srgbClr val="00CCFF"/>
                </a:solidFill>
                <a:latin typeface="Times New Roman" pitchFamily="18" charset="0"/>
              </a:rPr>
              <a:t>1/12/2014</a:t>
            </a:fld>
            <a:endParaRPr lang="en-CA" sz="1400" dirty="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eaLnBrk="1" hangingPunct="1"/>
            <a:fld id="{45E30726-2CC6-4DAA-B006-59224F278DF2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4824" y="228600"/>
            <a:ext cx="8229600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CA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cs typeface="Andalus" panose="02020603050405020304" pitchFamily="18" charset="-78"/>
              </a:rPr>
              <a:t>CS 242  </a:t>
            </a:r>
            <a:br>
              <a:rPr lang="en-CA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cs typeface="Andalus" panose="02020603050405020304" pitchFamily="18" charset="-78"/>
              </a:rPr>
            </a:br>
            <a:r>
              <a:rPr lang="en-CA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cs typeface="Andalus" panose="02020603050405020304" pitchFamily="18" charset="-78"/>
              </a:rPr>
              <a:t>Discrete Structures for Computer Science</a:t>
            </a:r>
            <a:r>
              <a:rPr lang="en-CA" dirty="0" smtClean="0">
                <a:latin typeface="Comic Sans MS" panose="030F0702030302020204" pitchFamily="66" charset="0"/>
                <a:cs typeface="Andalus" panose="02020603050405020304" pitchFamily="18" charset="-78"/>
              </a:rPr>
              <a:t/>
            </a:r>
            <a:br>
              <a:rPr lang="en-CA" dirty="0" smtClean="0">
                <a:latin typeface="Comic Sans MS" panose="030F0702030302020204" pitchFamily="66" charset="0"/>
                <a:cs typeface="Andalus" panose="02020603050405020304" pitchFamily="18" charset="-78"/>
              </a:rPr>
            </a:b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sz="2800" dirty="0" smtClean="0">
                <a:latin typeface="Comic Sans MS" panose="030F0702030302020204" pitchFamily="66" charset="0"/>
              </a:rPr>
              <a:t>Spring 2014</a:t>
            </a:r>
            <a:endParaRPr lang="en-CA" sz="2800" dirty="0" smtClean="0">
              <a:latin typeface="Comic Sans MS" panose="030F0702030302020204" pitchFamily="66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28600" y="4267200"/>
            <a:ext cx="8610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Bala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Ravikumar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Computer Science &amp;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Engg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Science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Dept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en-CA" sz="2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6257925"/>
            <a:ext cx="4025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Some slides adapted from Marc </a:t>
            </a:r>
            <a:r>
              <a:rPr lang="en-US" sz="1400" dirty="0" err="1" smtClean="0"/>
              <a:t>Pomplin</a:t>
            </a:r>
            <a:r>
              <a:rPr lang="en-US" sz="1400" dirty="0" smtClean="0"/>
              <a:t>, UMB</a:t>
            </a:r>
            <a:endParaRPr lang="en-US" sz="1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18288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01FC9A-4F3A-40E1-9405-E703020CB31F}" type="datetime1">
              <a:rPr lang="en-US" smtClean="0"/>
              <a:t>1/12/2014</a:t>
            </a:fld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57200"/>
            <a:ext cx="8382000" cy="640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are discrete structures?</a:t>
            </a:r>
          </a:p>
          <a:p>
            <a:pPr algn="ctr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Logic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Role of logic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CC00"/>
                </a:solidFill>
              </a:rPr>
              <a:t>Formal statement of problem (specification)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CC00"/>
                </a:solidFill>
              </a:rPr>
              <a:t>Develop proof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CC00"/>
                </a:solidFill>
              </a:rPr>
              <a:t>Logic gates form </a:t>
            </a:r>
          </a:p>
          <a:p>
            <a:pPr lvl="1"/>
            <a:r>
              <a:rPr lang="en-US" sz="2400" dirty="0">
                <a:solidFill>
                  <a:srgbClr val="00CC00"/>
                </a:solidFill>
              </a:rPr>
              <a:t> </a:t>
            </a:r>
            <a:r>
              <a:rPr lang="en-US" sz="2400" dirty="0" smtClean="0">
                <a:solidFill>
                  <a:srgbClr val="00CC00"/>
                </a:solidFill>
              </a:rPr>
              <a:t>    basis for hardware</a:t>
            </a:r>
          </a:p>
          <a:p>
            <a:pPr lvl="1"/>
            <a:endParaRPr lang="en-US" sz="2400" dirty="0" smtClean="0"/>
          </a:p>
          <a:p>
            <a:endParaRPr lang="en-US" dirty="0"/>
          </a:p>
          <a:p>
            <a:endParaRPr lang="en-US" sz="24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3276600"/>
            <a:ext cx="4572000" cy="325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464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01FC9A-4F3A-40E1-9405-E703020CB31F}" type="datetime1">
              <a:rPr lang="en-US" smtClean="0"/>
              <a:t>1/12/2014</a:t>
            </a:fld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04800"/>
            <a:ext cx="8534400" cy="722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are discrete structures?</a:t>
            </a:r>
          </a:p>
          <a:p>
            <a:pPr algn="ctr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Graphs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Points (vertices) and edges (connections between vertices)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Paths, cycles, connectivity, …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Model for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Electric grid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Road networks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Social networks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Links between web</a:t>
            </a:r>
          </a:p>
          <a:p>
            <a:pPr lvl="2"/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sites</a:t>
            </a:r>
          </a:p>
          <a:p>
            <a:pPr lvl="2"/>
            <a:endParaRPr lang="en-US" sz="2400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599"/>
            <a:ext cx="4383316" cy="298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990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9CB8D3-F519-4A60-BF53-C8825687106A}" type="datetime1">
              <a:rPr lang="en-US" smtClean="0"/>
              <a:t>1/12/2014</a:t>
            </a:fld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46B92-805C-4373-8AD1-B5196888E5F2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200775" cy="516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71790"/>
            <a:ext cx="8093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 model of neuronal connections: c-</a:t>
            </a:r>
            <a:r>
              <a:rPr lang="en-US" dirty="0" err="1" smtClean="0"/>
              <a:t>elegans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67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01FC9A-4F3A-40E1-9405-E703020CB31F}" type="datetime1">
              <a:rPr lang="en-US" smtClean="0"/>
              <a:t>1/12/2014</a:t>
            </a:fld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04800"/>
            <a:ext cx="8382000" cy="633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are discrete structures?</a:t>
            </a:r>
          </a:p>
          <a:p>
            <a:pPr algn="ctr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Grammars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Rules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Generate by rewriting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Example:</a:t>
            </a:r>
          </a:p>
          <a:p>
            <a:pPr lvl="1"/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A -&gt; A B</a:t>
            </a:r>
          </a:p>
          <a:p>
            <a:pPr lvl="1"/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B -&gt; A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B </a:t>
            </a:r>
          </a:p>
          <a:p>
            <a:pPr lvl="1"/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A -&gt;  1</a:t>
            </a:r>
          </a:p>
          <a:p>
            <a:pPr lvl="1"/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B -&gt; 0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=&gt; AB =&gt; 1B =&gt; 10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4" y="1600200"/>
            <a:ext cx="208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4" y="2044452"/>
            <a:ext cx="1847850" cy="54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49" y="2686050"/>
            <a:ext cx="2257425" cy="409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990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01FC9A-4F3A-40E1-9405-E703020CB31F}" type="datetime1">
              <a:rPr lang="en-US" smtClean="0"/>
              <a:t>1/12/2014</a:t>
            </a:fld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57200"/>
            <a:ext cx="8382000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are discrete structures?</a:t>
            </a:r>
          </a:p>
          <a:p>
            <a:pPr algn="ctr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Automata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Model for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Circuits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Protocols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Biological systems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Languages (computer,</a:t>
            </a:r>
          </a:p>
          <a:p>
            <a:pPr lvl="1"/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    natural)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5914"/>
            <a:ext cx="3962400" cy="133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990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01FC9A-4F3A-40E1-9405-E703020CB31F}" type="datetime1">
              <a:rPr lang="en-US" smtClean="0"/>
              <a:t>1/12/2014</a:t>
            </a:fld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57200"/>
            <a:ext cx="8382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are discrete structures?</a:t>
            </a:r>
          </a:p>
          <a:p>
            <a:pPr algn="ctr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algorithms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form basis for software and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Many ways to express them: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High-level languages (</a:t>
            </a:r>
            <a:r>
              <a:rPr lang="en-US" sz="2400" dirty="0" err="1" smtClean="0">
                <a:solidFill>
                  <a:srgbClr val="FF0000"/>
                </a:solidFill>
              </a:rPr>
              <a:t>c++</a:t>
            </a:r>
            <a:r>
              <a:rPr lang="en-US" sz="2400" dirty="0" smtClean="0">
                <a:solidFill>
                  <a:srgbClr val="FF0000"/>
                </a:solidFill>
              </a:rPr>
              <a:t>, python etc.)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Machine languages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Turing machines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Lambda calculus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01FC9A-4F3A-40E1-9405-E703020CB31F}" type="datetime1">
              <a:rPr lang="en-US" smtClean="0"/>
              <a:t>1/12/2014</a:t>
            </a:fld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04800"/>
            <a:ext cx="8382000" cy="699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are discrete structures?</a:t>
            </a:r>
          </a:p>
          <a:p>
            <a:pPr algn="ctr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Circuits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Basis for computer 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Model for brain,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other biological pathways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Closely related to graphs and automata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4038600" cy="2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072" y="2017627"/>
            <a:ext cx="3128962" cy="323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7577" y="1555962"/>
            <a:ext cx="3169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Circuit of cat cortex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88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eaLnBrk="1" hangingPunct="1"/>
            <a:fld id="{3736805E-14B6-4FC0-83AA-CD6985C16D55}" type="datetime1">
              <a:rPr lang="en-US" sz="1400" smtClean="0">
                <a:solidFill>
                  <a:srgbClr val="00CCFF"/>
                </a:solidFill>
              </a:rPr>
              <a:t>1/12/2014</a:t>
            </a:fld>
            <a:endParaRPr lang="en-CA" sz="1400" smtClean="0">
              <a:solidFill>
                <a:srgbClr val="00CCFF"/>
              </a:solidFill>
            </a:endParaRP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eaLnBrk="1" hangingPunct="1"/>
            <a:fld id="{EFE82F18-C6A2-4FBE-ABAD-B9E7BF6AD98E}" type="slidenum">
              <a:rPr lang="en-CA" sz="1400" smtClean="0">
                <a:solidFill>
                  <a:srgbClr val="00CCFF"/>
                </a:solidFill>
              </a:rPr>
              <a:pPr eaLnBrk="1" hangingPunct="1"/>
              <a:t>17</a:t>
            </a:fld>
            <a:endParaRPr lang="en-CA" sz="1400" smtClean="0">
              <a:solidFill>
                <a:srgbClr val="00CCFF"/>
              </a:solidFill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Comic Sans MS" panose="030F0702030302020204" pitchFamily="66" charset="0"/>
              </a:rPr>
              <a:t>Why Care about Discrete Math?</a:t>
            </a:r>
            <a:endParaRPr lang="en-CA" sz="3600" smtClean="0">
              <a:latin typeface="Comic Sans MS" panose="030F0702030302020204" pitchFamily="66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191000"/>
          </a:xfrm>
        </p:spPr>
        <p:txBody>
          <a:bodyPr/>
          <a:lstStyle/>
          <a:p>
            <a:pPr marL="231775" indent="-231775" eaLnBrk="1" hangingPunct="1">
              <a:buFontTx/>
              <a:buChar char="•"/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Digital computers are based on discrete “atoms” (bits).</a:t>
            </a:r>
          </a:p>
          <a:p>
            <a:pPr marL="231775" indent="-231775" eaLnBrk="1" hangingPunct="1">
              <a:buFontTx/>
              <a:buChar char="•"/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Therefore, both a computer’s 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00FFFF"/>
                </a:solidFill>
                <a:latin typeface="Comic Sans MS" panose="030F0702030302020204" pitchFamily="66" charset="0"/>
              </a:rPr>
              <a:t>structure (circuits)  </a:t>
            </a:r>
            <a:r>
              <a:rPr lang="en-US" sz="2400" dirty="0" smtClean="0">
                <a:latin typeface="Comic Sans MS" panose="030F0702030302020204" pitchFamily="66" charset="0"/>
              </a:rPr>
              <a:t>and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00FFFF"/>
                </a:solidFill>
                <a:latin typeface="Comic Sans MS" panose="030F0702030302020204" pitchFamily="66" charset="0"/>
              </a:rPr>
              <a:t>operations (execution of algorithms)</a:t>
            </a:r>
          </a:p>
          <a:p>
            <a:pPr marL="231775" indent="-231775" eaLnBrk="1" hangingPunct="1"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   can be described by discrete math.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Modeling various systems (engineering, physical, chemical, biological etc.) require discrete math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en-US" sz="3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Main theme of the course</a:t>
            </a:r>
            <a:endParaRPr lang="en-US" sz="36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40407A-CB67-4DAA-A10E-0C9049F5E76B}" type="datetime1">
              <a:rPr lang="en-US" smtClean="0"/>
              <a:t>1/12/2014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60AA0-0669-4126-B4D9-A79F583096E9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381000" y="1524000"/>
            <a:ext cx="8229600" cy="259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Problem solving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Proofs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Applications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Implementation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56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3600" dirty="0">
                <a:solidFill>
                  <a:srgbClr val="FFC000"/>
                </a:solidFill>
                <a:latin typeface="Comic Sans MS" panose="030F0702030302020204" pitchFamily="66" charset="0"/>
              </a:rPr>
              <a:t>Main theme of the course</a:t>
            </a:r>
            <a:endParaRPr lang="en-US" sz="3600" dirty="0">
              <a:latin typeface="Constantia" panose="02030602050306030303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40407A-CB67-4DAA-A10E-0C9049F5E76B}" type="datetime1">
              <a:rPr lang="en-US" smtClean="0"/>
              <a:t>1/12/2014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60AA0-0669-4126-B4D9-A79F583096E9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228600" y="914400"/>
            <a:ext cx="8534400" cy="56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Problem solving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Ex 1: (from the text, page 443)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Ex 2: (from the text, page 477)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66FF33"/>
                </a:solidFill>
              </a:rPr>
              <a:t>Ex 3: </a:t>
            </a:r>
            <a:r>
              <a:rPr lang="en-US" sz="2400" dirty="0">
                <a:solidFill>
                  <a:srgbClr val="66FF33"/>
                </a:solidFill>
              </a:rPr>
              <a:t>(from the text, page </a:t>
            </a:r>
            <a:r>
              <a:rPr lang="en-US" sz="2400" dirty="0" smtClean="0">
                <a:solidFill>
                  <a:srgbClr val="66FF33"/>
                </a:solidFill>
              </a:rPr>
              <a:t>293)</a:t>
            </a:r>
            <a:endParaRPr lang="en-US" sz="2400" dirty="0">
              <a:solidFill>
                <a:srgbClr val="66FF33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3200400" cy="128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7" y="3848100"/>
            <a:ext cx="3505200" cy="124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5734300"/>
            <a:ext cx="3971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103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/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>Web site and other info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40407A-CB67-4DAA-A10E-0C9049F5E76B}" type="datetime1">
              <a:rPr lang="en-US" smtClean="0"/>
              <a:t>1/12/2014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60AA0-0669-4126-B4D9-A79F583096E9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447675" y="1295400"/>
            <a:ext cx="8153400" cy="510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altLang="en-US" dirty="0" smtClean="0">
                <a:solidFill>
                  <a:srgbClr val="00FFCC"/>
                </a:solidFill>
              </a:rPr>
              <a:t>Office</a:t>
            </a:r>
            <a:r>
              <a:rPr lang="en-US" altLang="en-US" dirty="0">
                <a:solidFill>
                  <a:srgbClr val="00FFCC"/>
                </a:solidFill>
              </a:rPr>
              <a:t>: 116 I Darwin Hall</a:t>
            </a:r>
          </a:p>
          <a:p>
            <a:pPr algn="ctr">
              <a:buFontTx/>
              <a:buNone/>
            </a:pPr>
            <a:r>
              <a:rPr lang="en-US" altLang="en-US" dirty="0">
                <a:solidFill>
                  <a:srgbClr val="00FFCC"/>
                </a:solidFill>
              </a:rPr>
              <a:t>Phone: 664 3335</a:t>
            </a:r>
          </a:p>
          <a:p>
            <a:pPr algn="ctr">
              <a:buFontTx/>
              <a:buNone/>
            </a:pPr>
            <a:r>
              <a:rPr lang="en-US" altLang="en-US" dirty="0">
                <a:solidFill>
                  <a:srgbClr val="00FFCC"/>
                </a:solidFill>
              </a:rPr>
              <a:t>E-mail: piazza, ravi@cs.sonoma.edu</a:t>
            </a:r>
          </a:p>
          <a:p>
            <a:endParaRPr lang="en-US" altLang="en-US" dirty="0"/>
          </a:p>
          <a:p>
            <a:pPr algn="ctr"/>
            <a:r>
              <a:rPr lang="en-US" altLang="en-US" dirty="0"/>
              <a:t>     </a:t>
            </a:r>
            <a:endParaRPr lang="en-US" altLang="en-US" dirty="0" smtClean="0"/>
          </a:p>
          <a:p>
            <a:pPr algn="ctr"/>
            <a:endParaRPr lang="en-US" altLang="en-US" dirty="0">
              <a:solidFill>
                <a:srgbClr val="FFCC66"/>
              </a:solidFill>
            </a:endParaRPr>
          </a:p>
          <a:p>
            <a:pPr algn="ctr"/>
            <a:endParaRPr lang="en-US" altLang="en-US" dirty="0">
              <a:solidFill>
                <a:srgbClr val="FFCC66"/>
              </a:solidFill>
            </a:endParaRPr>
          </a:p>
          <a:p>
            <a:pPr algn="ctr">
              <a:buFontTx/>
              <a:buNone/>
            </a:pPr>
            <a:endParaRPr lang="en-US" altLang="en-US" dirty="0">
              <a:solidFill>
                <a:srgbClr val="FFCC66"/>
              </a:solidFill>
            </a:endParaRPr>
          </a:p>
          <a:p>
            <a:pPr algn="ctr">
              <a:buFontTx/>
              <a:buNone/>
            </a:pPr>
            <a:r>
              <a:rPr lang="en-US" altLang="en-US" dirty="0">
                <a:solidFill>
                  <a:srgbClr val="FFCC66"/>
                </a:solidFill>
              </a:rPr>
              <a:t>Course Web site:</a:t>
            </a:r>
          </a:p>
          <a:p>
            <a:pPr algn="ctr">
              <a:buFontTx/>
              <a:buNone/>
            </a:pPr>
            <a:r>
              <a:rPr lang="en-US" altLang="en-US" sz="2400" dirty="0">
                <a:hlinkClick r:id="rId2"/>
              </a:rPr>
              <a:t>https://</a:t>
            </a:r>
            <a:r>
              <a:rPr lang="en-US" altLang="en-US" sz="2400" dirty="0" smtClean="0">
                <a:hlinkClick r:id="rId2"/>
              </a:rPr>
              <a:t>piazza.com/sonoma/spring2014/cs242/home</a:t>
            </a:r>
            <a:endParaRPr lang="en-US" altLang="en-US" sz="2400" dirty="0">
              <a:solidFill>
                <a:srgbClr val="00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769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en-US" sz="3600" dirty="0">
                <a:solidFill>
                  <a:srgbClr val="FFC000"/>
                </a:solidFill>
                <a:latin typeface="Comic Sans MS" panose="030F0702030302020204" pitchFamily="66" charset="0"/>
              </a:rPr>
              <a:t>Main theme of the course</a:t>
            </a:r>
            <a:endParaRPr lang="en-US" sz="3600" dirty="0">
              <a:latin typeface="Constantia" panose="02030602050306030303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40407A-CB67-4DAA-A10E-0C9049F5E76B}" type="datetime1">
              <a:rPr lang="en-US" smtClean="0"/>
              <a:t>1/12/2014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60AA0-0669-4126-B4D9-A79F583096E9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62000" y="1447800"/>
            <a:ext cx="7467600" cy="465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Proofs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Formal proofs, informal proofs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Constructive proofs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Proof by example, counter-example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Induction proofs</a:t>
            </a:r>
          </a:p>
          <a:p>
            <a:pPr lvl="1"/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6FF33"/>
                </a:solidFill>
              </a:rPr>
              <a:t>Statement from the text (page 101)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3" y="5250287"/>
            <a:ext cx="73437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103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609600"/>
          </a:xfrm>
        </p:spPr>
        <p:txBody>
          <a:bodyPr/>
          <a:lstStyle/>
          <a:p>
            <a:r>
              <a:rPr lang="en-US" sz="3600" dirty="0">
                <a:solidFill>
                  <a:srgbClr val="FFC000"/>
                </a:solidFill>
                <a:latin typeface="Comic Sans MS" panose="030F0702030302020204" pitchFamily="66" charset="0"/>
              </a:rPr>
              <a:t>Main theme of the course</a:t>
            </a:r>
            <a:endParaRPr lang="en-US" sz="3600" dirty="0">
              <a:latin typeface="Constantia" panose="02030602050306030303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40407A-CB67-4DAA-A10E-0C9049F5E76B}" type="datetime1">
              <a:rPr lang="en-US" smtClean="0"/>
              <a:t>1/12/2014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60AA0-0669-4126-B4D9-A79F583096E9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381000" y="990600"/>
            <a:ext cx="8382000" cy="5029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Applications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66FF33"/>
                </a:solidFill>
              </a:rPr>
              <a:t>Algorithms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CC00"/>
                </a:solidFill>
              </a:rPr>
              <a:t>Correctness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CC00"/>
                </a:solidFill>
              </a:rPr>
              <a:t>Analysis of time complexity</a:t>
            </a:r>
            <a:r>
              <a:rPr lang="en-US" dirty="0" smtClean="0"/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Hardware design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Circuits, memory, interconnection networks, …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99FF"/>
                </a:solidFill>
              </a:rPr>
              <a:t>Modeling and simulation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99FF"/>
                </a:solidFill>
              </a:rPr>
              <a:t>statistical models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99FF"/>
                </a:solidFill>
              </a:rPr>
              <a:t>Analysis of user experience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99FF"/>
                </a:solidFill>
              </a:rPr>
              <a:t>Analysis of data from social networks</a:t>
            </a:r>
            <a:endParaRPr lang="en-US" sz="2400" dirty="0">
              <a:solidFill>
                <a:srgbClr val="FFC000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99FF"/>
                </a:solidFill>
              </a:rPr>
              <a:t>Biological and other networks</a:t>
            </a:r>
          </a:p>
        </p:txBody>
      </p:sp>
    </p:spTree>
    <p:extLst>
      <p:ext uri="{BB962C8B-B14F-4D97-AF65-F5344CB8AC3E}">
        <p14:creationId xmlns:p14="http://schemas.microsoft.com/office/powerpoint/2010/main" val="4023103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en-US" sz="3600" dirty="0">
                <a:solidFill>
                  <a:srgbClr val="FFC000"/>
                </a:solidFill>
                <a:latin typeface="Comic Sans MS" panose="030F0702030302020204" pitchFamily="66" charset="0"/>
              </a:rPr>
              <a:t>Main theme of the course</a:t>
            </a:r>
            <a:endParaRPr lang="en-US" sz="3600" dirty="0">
              <a:latin typeface="Constantia" panose="02030602050306030303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40407A-CB67-4DAA-A10E-0C9049F5E76B}" type="datetime1">
              <a:rPr lang="en-US" smtClean="0"/>
              <a:t>1/12/2014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60AA0-0669-4126-B4D9-A79F583096E9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304800" y="1371600"/>
            <a:ext cx="8610600" cy="429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99FF"/>
                </a:solidFill>
              </a:rPr>
              <a:t>Implementation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Write programs to implement the algorithms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CC00"/>
                </a:solidFill>
              </a:rPr>
              <a:t>Other forms of implementation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3d printing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Knitting, weaving, card-board design, </a:t>
            </a:r>
            <a:r>
              <a:rPr lang="en-US" sz="2400" dirty="0" smtClean="0">
                <a:solidFill>
                  <a:schemeClr val="bg1"/>
                </a:solidFill>
              </a:rPr>
              <a:t>…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Arduino, raspberry pi, …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21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7700" y="76200"/>
            <a:ext cx="7772400" cy="762000"/>
          </a:xfrm>
        </p:spPr>
        <p:txBody>
          <a:bodyPr/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>Digital revolution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40407A-CB67-4DAA-A10E-0C9049F5E76B}" type="datetime1">
              <a:rPr lang="en-US" smtClean="0"/>
              <a:t>1/12/2014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60AA0-0669-4126-B4D9-A79F583096E9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142875" y="1143000"/>
            <a:ext cx="8763000" cy="505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major revolution in history of science was to assign numbers to physical entities.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Height, weight, area, volume (1000s of years)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Temperature, pressure, …   (only 3-400 hundred years)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Another revolution (20</a:t>
            </a:r>
            <a:r>
              <a:rPr lang="en-US" baseline="30000" dirty="0" smtClean="0">
                <a:solidFill>
                  <a:srgbClr val="FFC000"/>
                </a:solidFill>
              </a:rPr>
              <a:t>th</a:t>
            </a:r>
            <a:r>
              <a:rPr lang="en-US" dirty="0" smtClean="0">
                <a:solidFill>
                  <a:srgbClr val="FFC000"/>
                </a:solidFill>
              </a:rPr>
              <a:t> century) was to digitize the quantities (analog devices gradually replacing digital ones)</a:t>
            </a:r>
          </a:p>
          <a:p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Dicrete</a:t>
            </a:r>
            <a:r>
              <a:rPr lang="en-US" dirty="0" smtClean="0">
                <a:solidFill>
                  <a:schemeClr val="bg1"/>
                </a:solidFill>
              </a:rPr>
              <a:t> math is gradually replacing calculus as the math tool.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69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eaLnBrk="1" hangingPunct="1"/>
            <a:fld id="{D5C256E6-17BD-40E9-8EDB-5541D4118794}" type="datetime1">
              <a:rPr lang="en-US" sz="1400" smtClean="0">
                <a:solidFill>
                  <a:srgbClr val="00CCFF"/>
                </a:solidFill>
                <a:latin typeface="Times New Roman" pitchFamily="18" charset="0"/>
              </a:rPr>
              <a:t>1/12/2014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eaLnBrk="1" hangingPunct="1"/>
            <a:fld id="{A25FC029-1206-48FD-A40E-92E1EB70D920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/>
              <a:t>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458200" cy="5257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CA" sz="3200" dirty="0" smtClean="0">
                <a:latin typeface="Comic Sans MS" panose="030F0702030302020204" pitchFamily="66" charset="0"/>
              </a:rPr>
              <a:t>Course Text</a:t>
            </a:r>
            <a:r>
              <a:rPr lang="en-US" sz="3200" dirty="0" smtClean="0">
                <a:latin typeface="Comic Sans MS" panose="030F0702030302020204" pitchFamily="66" charset="0"/>
              </a:rPr>
              <a:t>:</a:t>
            </a:r>
            <a:r>
              <a:rPr lang="en-CA" sz="2800" dirty="0" smtClean="0">
                <a:latin typeface="Comic Sans MS" panose="030F0702030302020204" pitchFamily="66" charset="0"/>
              </a:rPr>
              <a:t> 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CA" sz="2800" i="1" dirty="0" smtClean="0">
                <a:latin typeface="Comic Sans MS" panose="030F0702030302020204" pitchFamily="66" charset="0"/>
              </a:rPr>
              <a:t>Kenneth H. Rosen, 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CA" sz="2800" b="1" i="1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CA" sz="2800" b="1" i="1" dirty="0" smtClean="0">
                <a:latin typeface="Comic Sans MS" panose="030F0702030302020204" pitchFamily="66" charset="0"/>
              </a:rPr>
              <a:t>Discrete Mathematics and its Applications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CA" sz="2800" b="1" i="1" dirty="0">
                <a:latin typeface="Comic Sans MS" panose="030F0702030302020204" pitchFamily="66" charset="0"/>
              </a:rPr>
              <a:t>7</a:t>
            </a:r>
            <a:r>
              <a:rPr lang="en-CA" sz="2800" b="1" i="1" baseline="30000" dirty="0" smtClean="0">
                <a:latin typeface="Comic Sans MS" panose="030F0702030302020204" pitchFamily="66" charset="0"/>
              </a:rPr>
              <a:t>th</a:t>
            </a:r>
            <a:r>
              <a:rPr lang="en-CA" sz="2800" b="1" i="1" dirty="0" smtClean="0">
                <a:latin typeface="Comic Sans MS" panose="030F0702030302020204" pitchFamily="66" charset="0"/>
              </a:rPr>
              <a:t> Edition</a:t>
            </a:r>
            <a:endParaRPr lang="en-CA" sz="2800" dirty="0" smtClean="0">
              <a:latin typeface="Comic Sans MS" panose="030F0702030302020204" pitchFamily="66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Best price $ 13.05 + $6.99 (shipping) 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latin typeface="Comic Sans MS" panose="030F0702030302020204" pitchFamily="66" charset="0"/>
              </a:rPr>
              <a:t>      international edition</a:t>
            </a:r>
            <a:endParaRPr lang="en-US" sz="2400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2800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2800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2800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Comic Sans MS" panose="030F0702030302020204" pitchFamily="66" charset="0"/>
              </a:rPr>
              <a:t>Course Web Site: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400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sz="2400" dirty="0" smtClean="0">
                <a:latin typeface="Comic Sans MS" panose="030F0702030302020204" pitchFamily="66" charset="0"/>
                <a:hlinkClick r:id="rId2"/>
              </a:rPr>
              <a:t>piazza.com/sonoma/spring2014/cs242</a:t>
            </a:r>
            <a:endParaRPr lang="en-US" sz="2400" i="1" dirty="0" smtClean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290" name="Picture 2" descr="http://highered.mcgraw-hill.com/sites/dl/free/0073383090/cover/cover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81250"/>
            <a:ext cx="21431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5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eaLnBrk="1" hangingPunct="1"/>
            <a:fld id="{8F7B5A0F-E30B-4894-8AAB-6517675DD8B9}" type="datetime1">
              <a:rPr lang="en-US" sz="1400" smtClean="0">
                <a:solidFill>
                  <a:srgbClr val="00CCFF"/>
                </a:solidFill>
                <a:latin typeface="Times New Roman" pitchFamily="18" charset="0"/>
              </a:rPr>
              <a:t>1/12/2014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eaLnBrk="1" hangingPunct="1"/>
            <a:fld id="{0398668B-3481-4DA5-8641-C5EA248463E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Comic Sans MS" panose="030F0702030302020204" pitchFamily="66" charset="0"/>
              </a:rPr>
              <a:t>Course Work and Grading</a:t>
            </a:r>
            <a:endParaRPr lang="en-CA" sz="3600" dirty="0" smtClean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48426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eaLnBrk="1" hangingPunct="1"/>
            <a:fld id="{F4FC95E8-0EE4-446B-9F55-4CF5EA2C1C41}" type="datetime1">
              <a:rPr lang="en-US" sz="1400" smtClean="0">
                <a:solidFill>
                  <a:srgbClr val="00CCFF"/>
                </a:solidFill>
                <a:latin typeface="Times New Roman" pitchFamily="18" charset="0"/>
              </a:rPr>
              <a:t>1/12/2014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eaLnBrk="1" hangingPunct="1"/>
            <a:fld id="{0A66FAB2-F694-4CE5-9D25-DB4CA96BCAF1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6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Comic Sans MS" panose="030F0702030302020204" pitchFamily="66" charset="0"/>
              </a:rPr>
              <a:t>Grading</a:t>
            </a:r>
            <a:endParaRPr lang="en-CA" sz="3600" dirty="0" smtClean="0">
              <a:latin typeface="Comic Sans MS" panose="030F0702030302020204" pitchFamily="66" charset="0"/>
            </a:endParaRP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228600" y="1295400"/>
            <a:ext cx="853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23" y="1600200"/>
            <a:ext cx="797861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99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01FC9A-4F3A-40E1-9405-E703020CB31F}" type="datetime1">
              <a:rPr lang="en-US" smtClean="0"/>
              <a:t>1/12/2014</a:t>
            </a:fld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57200"/>
            <a:ext cx="8382000" cy="5299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are discrete structures?</a:t>
            </a:r>
          </a:p>
          <a:p>
            <a:pPr algn="ctr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Strings, sequences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logical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formulas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Graphs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Grammars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Automata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Computer programs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circuits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54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69835-FD8A-43F7-AE14-94C72EF95042}" type="datetime1">
              <a:rPr lang="en-US" smtClean="0"/>
              <a:t>1/12/2014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60AA0-0669-4126-B4D9-A79F583096E9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228600" y="76200"/>
            <a:ext cx="8686800" cy="7885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are discrete structures?</a:t>
            </a:r>
          </a:p>
          <a:p>
            <a:pPr algn="ctr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Sets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Finite sets, infinite sets (infinite sets play an important role in Computer Science just like infinity plays an important role in engineering and physical sciences)</a:t>
            </a:r>
          </a:p>
          <a:p>
            <a:pPr lvl="1"/>
            <a:endParaRPr lang="en-US" sz="2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Topics related to sets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Define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Count the number of items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Perform various operations like union, intersection etc.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Count subsets with various conditions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58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01FC9A-4F3A-40E1-9405-E703020CB31F}" type="datetime1">
              <a:rPr lang="en-US" smtClean="0"/>
              <a:t>1/12/2014</a:t>
            </a:fld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228600"/>
            <a:ext cx="8382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are discrete structures?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Sequences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Sets in which order is important</a:t>
            </a:r>
          </a:p>
          <a:p>
            <a:pPr lvl="1"/>
            <a:r>
              <a:rPr lang="en-US" dirty="0" smtClean="0"/>
              <a:t>Ex: {3, 4} = {4, 3}, but &lt;3, 4&gt; != &lt;4, 3&gt;</a:t>
            </a:r>
          </a:p>
          <a:p>
            <a:pPr lvl="1"/>
            <a:endParaRPr lang="en-US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What to study about sequences?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define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Count the number of arrangements with various conditions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Strings are special sequences with many applications (text, programs etc.)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357946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CA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CA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  <a:sym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5696</TotalTime>
  <Words>735</Words>
  <Application>Microsoft Office PowerPoint</Application>
  <PresentationFormat>On-screen Show (4:3)</PresentationFormat>
  <Paragraphs>230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  <vt:variant>
        <vt:lpstr>Custom Shows</vt:lpstr>
      </vt:variant>
      <vt:variant>
        <vt:i4>1</vt:i4>
      </vt:variant>
    </vt:vector>
  </HeadingPairs>
  <TitlesOfParts>
    <vt:vector size="24" baseType="lpstr">
      <vt:lpstr>Default Design</vt:lpstr>
      <vt:lpstr> CS 242   Discrete Structures for Computer Science  Spring 2014</vt:lpstr>
      <vt:lpstr>Web site and other info</vt:lpstr>
      <vt:lpstr>Digital revolution</vt:lpstr>
      <vt:lpstr>  </vt:lpstr>
      <vt:lpstr>Course Work and Grading</vt:lpstr>
      <vt:lpstr>Grading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Care about Discrete Math?</vt:lpstr>
      <vt:lpstr>Main theme of the course</vt:lpstr>
      <vt:lpstr>Main theme of the course</vt:lpstr>
      <vt:lpstr>Main theme of the course</vt:lpstr>
      <vt:lpstr>Main theme of the course</vt:lpstr>
      <vt:lpstr>Main theme of the course</vt:lpstr>
      <vt:lpstr>Custom Show 1</vt:lpstr>
    </vt:vector>
  </TitlesOfParts>
  <Company>York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Pomplun</dc:creator>
  <cp:lastModifiedBy>Bala Ravikumar</cp:lastModifiedBy>
  <cp:revision>88</cp:revision>
  <dcterms:created xsi:type="dcterms:W3CDTF">2001-02-24T00:16:35Z</dcterms:created>
  <dcterms:modified xsi:type="dcterms:W3CDTF">2014-01-12T23:56:15Z</dcterms:modified>
</cp:coreProperties>
</file>