
<file path=[Content_Types].xml><?xml version="1.0" encoding="utf-8"?>
<Types xmlns="http://schemas.openxmlformats.org/package/2006/content-types">
  <Default Extension="xml" ContentType="application/xml"/>
  <Default Extension="jpeg" ContentType="image/jpeg"/>
  <Default Extension="rels" ContentType="application/vnd.openxmlformats-package.relationships+xml"/>
  <Default Extension="emf" ContentType="image/x-emf"/>
  <Default Extension="vml" ContentType="application/vnd.openxmlformats-officedocument.vmlDrawing"/>
  <Default Extension="bin" ContentType="application/vnd.openxmlformats-officedocument.presentationml.printerSettings"/>
  <Default Extension="png" ContentType="image/p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1.xml" ContentType="application/vnd.openxmlformats-officedocument.presentationml.tags+xml"/>
  <Override PartName="/ppt/notesSlides/notesSlide1.xml" ContentType="application/vnd.openxmlformats-officedocument.presentationml.notesSlide+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notesSlides/notesSlide2.xml" ContentType="application/vnd.openxmlformats-officedocument.presentationml.notesSlide+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notesSlides/notesSlide3.xml" ContentType="application/vnd.openxmlformats-officedocument.presentationml.notesSlide+xml"/>
  <Override PartName="/ppt/media/audio1.bin" ContentType="audio/unknown"/>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embeddings/oleObject1.bin" ContentType="application/vnd.openxmlformats-officedocument.oleObject"/>
  <Override PartName="/ppt/embeddings/oleObject2.bin" ContentType="application/vnd.openxmlformats-officedocument.oleObject"/>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embeddings/oleObject3.bin" ContentType="application/vnd.openxmlformats-officedocument.oleObject"/>
  <Override PartName="/ppt/notesSlides/notesSlide15.xml" ContentType="application/vnd.openxmlformats-officedocument.presentationml.notesSlide+xml"/>
  <Override PartName="/ppt/embeddings/oleObject4.bin" ContentType="application/vnd.openxmlformats-officedocument.oleObject"/>
  <Override PartName="/ppt/notesSlides/notesSlide16.xml" ContentType="application/vnd.openxmlformats-officedocument.presentationml.notesSlide+xml"/>
  <Override PartName="/ppt/embeddings/oleObject5.bin" ContentType="application/vnd.openxmlformats-officedocument.oleObject"/>
  <Override PartName="/ppt/embeddings/oleObject6.bin" ContentType="application/vnd.openxmlformats-officedocument.oleObject"/>
  <Override PartName="/ppt/embeddings/oleObject7.bin" ContentType="application/vnd.openxmlformats-officedocument.oleObject"/>
  <Override PartName="/ppt/notesSlides/notesSlide17.xml" ContentType="application/vnd.openxmlformats-officedocument.presentationml.notesSlide+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embeddings/oleObject8.bin" ContentType="application/vnd.openxmlformats-officedocument.oleObject"/>
  <Override PartName="/ppt/embeddings/oleObject9.bin" ContentType="application/vnd.openxmlformats-officedocument.oleObject"/>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tags/tag87.xml" ContentType="application/vnd.openxmlformats-officedocument.presentationml.tags+xml"/>
  <Override PartName="/ppt/tags/tag88.xml" ContentType="application/vnd.openxmlformats-officedocument.presentationml.tags+xml"/>
  <Override PartName="/ppt/tags/tag89.xml" ContentType="application/vnd.openxmlformats-officedocument.presentationml.tags+xml"/>
  <Override PartName="/ppt/tags/tag90.xml" ContentType="application/vnd.openxmlformats-officedocument.presentationml.tags+xml"/>
  <Override PartName="/ppt/tags/tag91.xml" ContentType="application/vnd.openxmlformats-officedocument.presentationml.tags+xml"/>
  <Override PartName="/ppt/tags/tag92.xml" ContentType="application/vnd.openxmlformats-officedocument.presentationml.tags+xml"/>
  <Override PartName="/ppt/tags/tag93.xml" ContentType="application/vnd.openxmlformats-officedocument.presentationml.tags+xml"/>
  <Override PartName="/ppt/tags/tag94.xml" ContentType="application/vnd.openxmlformats-officedocument.presentationml.tags+xml"/>
  <Override PartName="/ppt/notesSlides/notesSlide27.xml" ContentType="application/vnd.openxmlformats-officedocument.presentationml.notesSlide+xml"/>
  <Override PartName="/ppt/ink/ink1.xml" ContentType="application/inkml+xml"/>
  <Override PartName="/ppt/ink/ink2.xml" ContentType="application/inkml+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tags/tag95.xml" ContentType="application/vnd.openxmlformats-officedocument.presentationml.tags+xml"/>
  <Override PartName="/ppt/tags/tag96.xml" ContentType="application/vnd.openxmlformats-officedocument.presentationml.tags+xml"/>
  <Override PartName="/ppt/tags/tag97.xml" ContentType="application/vnd.openxmlformats-officedocument.presentationml.tags+xml"/>
  <Override PartName="/ppt/tags/tag98.xml" ContentType="application/vnd.openxmlformats-officedocument.presentationml.tags+xml"/>
  <Override PartName="/ppt/tags/tag99.xml" ContentType="application/vnd.openxmlformats-officedocument.presentationml.tags+xml"/>
  <Override PartName="/ppt/tags/tag100.xml" ContentType="application/vnd.openxmlformats-officedocument.presentationml.tags+xml"/>
  <Override PartName="/ppt/tags/tag101.xml" ContentType="application/vnd.openxmlformats-officedocument.presentationml.tags+xml"/>
  <Override PartName="/ppt/tags/tag102.xml" ContentType="application/vnd.openxmlformats-officedocument.presentationml.tags+xml"/>
  <Override PartName="/ppt/tags/tag103.xml" ContentType="application/vnd.openxmlformats-officedocument.presentationml.tags+xml"/>
  <Override PartName="/ppt/tags/tag104.xml" ContentType="application/vnd.openxmlformats-officedocument.presentationml.tags+xml"/>
  <Override PartName="/ppt/tags/tag105.xml" ContentType="application/vnd.openxmlformats-officedocument.presentationml.tags+xml"/>
  <Override PartName="/ppt/tags/tag106.xml" ContentType="application/vnd.openxmlformats-officedocument.presentationml.tags+xml"/>
  <Override PartName="/ppt/tags/tag107.xml" ContentType="application/vnd.openxmlformats-officedocument.presentationml.tags+xml"/>
  <Override PartName="/ppt/tags/tag108.xml" ContentType="application/vnd.openxmlformats-officedocument.presentationml.tags+xml"/>
  <Override PartName="/ppt/tags/tag109.xml" ContentType="application/vnd.openxmlformats-officedocument.presentationml.tags+xml"/>
  <Override PartName="/ppt/tags/tag110.xml" ContentType="application/vnd.openxmlformats-officedocument.presentationml.tags+xml"/>
  <Override PartName="/ppt/tags/tag111.xml" ContentType="application/vnd.openxmlformats-officedocument.presentationml.tags+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notesMasterIdLst>
    <p:notesMasterId r:id="rId71"/>
  </p:notesMasterIdLst>
  <p:handoutMasterIdLst>
    <p:handoutMasterId r:id="rId72"/>
  </p:handoutMasterIdLst>
  <p:sldIdLst>
    <p:sldId id="444" r:id="rId2"/>
    <p:sldId id="449" r:id="rId3"/>
    <p:sldId id="450" r:id="rId4"/>
    <p:sldId id="417" r:id="rId5"/>
    <p:sldId id="419" r:id="rId6"/>
    <p:sldId id="420" r:id="rId7"/>
    <p:sldId id="421" r:id="rId8"/>
    <p:sldId id="422" r:id="rId9"/>
    <p:sldId id="423" r:id="rId10"/>
    <p:sldId id="424" r:id="rId11"/>
    <p:sldId id="425" r:id="rId12"/>
    <p:sldId id="426" r:id="rId13"/>
    <p:sldId id="427" r:id="rId14"/>
    <p:sldId id="428" r:id="rId15"/>
    <p:sldId id="429" r:id="rId16"/>
    <p:sldId id="430" r:id="rId17"/>
    <p:sldId id="431" r:id="rId18"/>
    <p:sldId id="432" r:id="rId19"/>
    <p:sldId id="433" r:id="rId20"/>
    <p:sldId id="434" r:id="rId21"/>
    <p:sldId id="435" r:id="rId22"/>
    <p:sldId id="436" r:id="rId23"/>
    <p:sldId id="437" r:id="rId24"/>
    <p:sldId id="438" r:id="rId25"/>
    <p:sldId id="439" r:id="rId26"/>
    <p:sldId id="440" r:id="rId27"/>
    <p:sldId id="441" r:id="rId28"/>
    <p:sldId id="366" r:id="rId29"/>
    <p:sldId id="399" r:id="rId30"/>
    <p:sldId id="369" r:id="rId31"/>
    <p:sldId id="395" r:id="rId32"/>
    <p:sldId id="372" r:id="rId33"/>
    <p:sldId id="416" r:id="rId34"/>
    <p:sldId id="376" r:id="rId35"/>
    <p:sldId id="375" r:id="rId36"/>
    <p:sldId id="374" r:id="rId37"/>
    <p:sldId id="377" r:id="rId38"/>
    <p:sldId id="378" r:id="rId39"/>
    <p:sldId id="379" r:id="rId40"/>
    <p:sldId id="380" r:id="rId41"/>
    <p:sldId id="448" r:id="rId42"/>
    <p:sldId id="389" r:id="rId43"/>
    <p:sldId id="390" r:id="rId44"/>
    <p:sldId id="370" r:id="rId45"/>
    <p:sldId id="398" r:id="rId46"/>
    <p:sldId id="400" r:id="rId47"/>
    <p:sldId id="401" r:id="rId48"/>
    <p:sldId id="381" r:id="rId49"/>
    <p:sldId id="382" r:id="rId50"/>
    <p:sldId id="383" r:id="rId51"/>
    <p:sldId id="384" r:id="rId52"/>
    <p:sldId id="402" r:id="rId53"/>
    <p:sldId id="385" r:id="rId54"/>
    <p:sldId id="386" r:id="rId55"/>
    <p:sldId id="387" r:id="rId56"/>
    <p:sldId id="403" r:id="rId57"/>
    <p:sldId id="404" r:id="rId58"/>
    <p:sldId id="405" r:id="rId59"/>
    <p:sldId id="406" r:id="rId60"/>
    <p:sldId id="412" r:id="rId61"/>
    <p:sldId id="408" r:id="rId62"/>
    <p:sldId id="415" r:id="rId63"/>
    <p:sldId id="409" r:id="rId64"/>
    <p:sldId id="411" r:id="rId65"/>
    <p:sldId id="410" r:id="rId66"/>
    <p:sldId id="414" r:id="rId67"/>
    <p:sldId id="407" r:id="rId68"/>
    <p:sldId id="391" r:id="rId69"/>
    <p:sldId id="446" r:id="rId70"/>
  </p:sldIdLst>
  <p:sldSz cx="9144000" cy="6858000" type="letter"/>
  <p:notesSz cx="6858000" cy="9144000"/>
  <p:kinsoku lang="ja-JP" invalStChars="、。，．・：；？！゛゜ヽヾゝゞ々ー’”）〕］｝〉》」』】°‰′″℃￠％ぁぃぅぇぉっゃゅょゎァィゥェォッャュョヮヵヶ!%),.:;?]}｡｣､･ｧｨｩｪｫｬｭｮｯｰﾞﾟ" invalEndChars="‘“（〔［｛〈《「『【￥＄$([\{｢￡"/>
  <p:defaultTextStyle>
    <a:defPPr>
      <a:defRPr lang="en-US"/>
    </a:defPPr>
    <a:lvl1pPr algn="l" rtl="0" eaLnBrk="0" fontAlgn="base" hangingPunct="0">
      <a:spcBef>
        <a:spcPct val="0"/>
      </a:spcBef>
      <a:spcAft>
        <a:spcPct val="0"/>
      </a:spcAft>
      <a:defRPr kern="1200">
        <a:solidFill>
          <a:schemeClr val="accent1"/>
        </a:solidFill>
        <a:latin typeface="Arial" charset="0"/>
        <a:ea typeface="+mn-ea"/>
        <a:cs typeface="+mn-cs"/>
      </a:defRPr>
    </a:lvl1pPr>
    <a:lvl2pPr marL="457200" algn="l" rtl="0" eaLnBrk="0" fontAlgn="base" hangingPunct="0">
      <a:spcBef>
        <a:spcPct val="0"/>
      </a:spcBef>
      <a:spcAft>
        <a:spcPct val="0"/>
      </a:spcAft>
      <a:defRPr kern="1200">
        <a:solidFill>
          <a:schemeClr val="accent1"/>
        </a:solidFill>
        <a:latin typeface="Arial" charset="0"/>
        <a:ea typeface="+mn-ea"/>
        <a:cs typeface="+mn-cs"/>
      </a:defRPr>
    </a:lvl2pPr>
    <a:lvl3pPr marL="914400" algn="l" rtl="0" eaLnBrk="0" fontAlgn="base" hangingPunct="0">
      <a:spcBef>
        <a:spcPct val="0"/>
      </a:spcBef>
      <a:spcAft>
        <a:spcPct val="0"/>
      </a:spcAft>
      <a:defRPr kern="1200">
        <a:solidFill>
          <a:schemeClr val="accent1"/>
        </a:solidFill>
        <a:latin typeface="Arial" charset="0"/>
        <a:ea typeface="+mn-ea"/>
        <a:cs typeface="+mn-cs"/>
      </a:defRPr>
    </a:lvl3pPr>
    <a:lvl4pPr marL="1371600" algn="l" rtl="0" eaLnBrk="0" fontAlgn="base" hangingPunct="0">
      <a:spcBef>
        <a:spcPct val="0"/>
      </a:spcBef>
      <a:spcAft>
        <a:spcPct val="0"/>
      </a:spcAft>
      <a:defRPr kern="1200">
        <a:solidFill>
          <a:schemeClr val="accent1"/>
        </a:solidFill>
        <a:latin typeface="Arial" charset="0"/>
        <a:ea typeface="+mn-ea"/>
        <a:cs typeface="+mn-cs"/>
      </a:defRPr>
    </a:lvl4pPr>
    <a:lvl5pPr marL="1828800" algn="l" rtl="0" eaLnBrk="0" fontAlgn="base" hangingPunct="0">
      <a:spcBef>
        <a:spcPct val="0"/>
      </a:spcBef>
      <a:spcAft>
        <a:spcPct val="0"/>
      </a:spcAft>
      <a:defRPr kern="1200">
        <a:solidFill>
          <a:schemeClr val="accent1"/>
        </a:solidFill>
        <a:latin typeface="Arial" charset="0"/>
        <a:ea typeface="+mn-ea"/>
        <a:cs typeface="+mn-cs"/>
      </a:defRPr>
    </a:lvl5pPr>
    <a:lvl6pPr marL="2286000" algn="l" defTabSz="914400" rtl="0" eaLnBrk="1" latinLnBrk="0" hangingPunct="1">
      <a:defRPr kern="1200">
        <a:solidFill>
          <a:schemeClr val="accent1"/>
        </a:solidFill>
        <a:latin typeface="Arial" charset="0"/>
        <a:ea typeface="+mn-ea"/>
        <a:cs typeface="+mn-cs"/>
      </a:defRPr>
    </a:lvl6pPr>
    <a:lvl7pPr marL="2743200" algn="l" defTabSz="914400" rtl="0" eaLnBrk="1" latinLnBrk="0" hangingPunct="1">
      <a:defRPr kern="1200">
        <a:solidFill>
          <a:schemeClr val="accent1"/>
        </a:solidFill>
        <a:latin typeface="Arial" charset="0"/>
        <a:ea typeface="+mn-ea"/>
        <a:cs typeface="+mn-cs"/>
      </a:defRPr>
    </a:lvl7pPr>
    <a:lvl8pPr marL="3200400" algn="l" defTabSz="914400" rtl="0" eaLnBrk="1" latinLnBrk="0" hangingPunct="1">
      <a:defRPr kern="1200">
        <a:solidFill>
          <a:schemeClr val="accent1"/>
        </a:solidFill>
        <a:latin typeface="Arial" charset="0"/>
        <a:ea typeface="+mn-ea"/>
        <a:cs typeface="+mn-cs"/>
      </a:defRPr>
    </a:lvl8pPr>
    <a:lvl9pPr marL="3657600" algn="l" defTabSz="914400" rtl="0" eaLnBrk="1" latinLnBrk="0" hangingPunct="1">
      <a:defRPr kern="1200">
        <a:solidFill>
          <a:schemeClr val="accent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8901F3"/>
    <a:srgbClr val="009900"/>
    <a:srgbClr val="00A091"/>
    <a:srgbClr val="51DC00"/>
    <a:srgbClr val="5A11FD"/>
    <a:srgbClr val="000000"/>
    <a:srgbClr val="CC3399"/>
    <a:srgbClr val="00827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76" autoAdjust="0"/>
    <p:restoredTop sz="82189" autoAdjust="0"/>
  </p:normalViewPr>
  <p:slideViewPr>
    <p:cSldViewPr>
      <p:cViewPr varScale="1">
        <p:scale>
          <a:sx n="75" d="100"/>
          <a:sy n="75" d="100"/>
        </p:scale>
        <p:origin x="-800" y="-112"/>
      </p:cViewPr>
      <p:guideLst>
        <p:guide orient="horz" pos="2160"/>
        <p:guide pos="1584"/>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444"/>
    </p:cViewPr>
  </p:sorterViewPr>
  <p:notesViewPr>
    <p:cSldViewPr>
      <p:cViewPr varScale="1">
        <p:scale>
          <a:sx n="84" d="100"/>
          <a:sy n="84" d="100"/>
        </p:scale>
        <p:origin x="-1932" y="-84"/>
      </p:cViewPr>
      <p:guideLst>
        <p:guide orient="horz" pos="2879"/>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63" Type="http://schemas.openxmlformats.org/officeDocument/2006/relationships/slide" Target="slides/slide62.xml"/><Relationship Id="rId64" Type="http://schemas.openxmlformats.org/officeDocument/2006/relationships/slide" Target="slides/slide63.xml"/><Relationship Id="rId65" Type="http://schemas.openxmlformats.org/officeDocument/2006/relationships/slide" Target="slides/slide64.xml"/><Relationship Id="rId66" Type="http://schemas.openxmlformats.org/officeDocument/2006/relationships/slide" Target="slides/slide65.xml"/><Relationship Id="rId67" Type="http://schemas.openxmlformats.org/officeDocument/2006/relationships/slide" Target="slides/slide66.xml"/><Relationship Id="rId68" Type="http://schemas.openxmlformats.org/officeDocument/2006/relationships/slide" Target="slides/slide67.xml"/><Relationship Id="rId69" Type="http://schemas.openxmlformats.org/officeDocument/2006/relationships/slide" Target="slides/slide68.xml"/><Relationship Id="rId50" Type="http://schemas.openxmlformats.org/officeDocument/2006/relationships/slide" Target="slides/slide49.xml"/><Relationship Id="rId51" Type="http://schemas.openxmlformats.org/officeDocument/2006/relationships/slide" Target="slides/slide50.xml"/><Relationship Id="rId52" Type="http://schemas.openxmlformats.org/officeDocument/2006/relationships/slide" Target="slides/slide51.xml"/><Relationship Id="rId53" Type="http://schemas.openxmlformats.org/officeDocument/2006/relationships/slide" Target="slides/slide52.xml"/><Relationship Id="rId54" Type="http://schemas.openxmlformats.org/officeDocument/2006/relationships/slide" Target="slides/slide53.xml"/><Relationship Id="rId55" Type="http://schemas.openxmlformats.org/officeDocument/2006/relationships/slide" Target="slides/slide54.xml"/><Relationship Id="rId56" Type="http://schemas.openxmlformats.org/officeDocument/2006/relationships/slide" Target="slides/slide55.xml"/><Relationship Id="rId57" Type="http://schemas.openxmlformats.org/officeDocument/2006/relationships/slide" Target="slides/slide56.xml"/><Relationship Id="rId58" Type="http://schemas.openxmlformats.org/officeDocument/2006/relationships/slide" Target="slides/slide57.xml"/><Relationship Id="rId59" Type="http://schemas.openxmlformats.org/officeDocument/2006/relationships/slide" Target="slides/slide58.xml"/><Relationship Id="rId40" Type="http://schemas.openxmlformats.org/officeDocument/2006/relationships/slide" Target="slides/slide39.xml"/><Relationship Id="rId41" Type="http://schemas.openxmlformats.org/officeDocument/2006/relationships/slide" Target="slides/slide40.xml"/><Relationship Id="rId42" Type="http://schemas.openxmlformats.org/officeDocument/2006/relationships/slide" Target="slides/slide41.xml"/><Relationship Id="rId43" Type="http://schemas.openxmlformats.org/officeDocument/2006/relationships/slide" Target="slides/slide42.xml"/><Relationship Id="rId44" Type="http://schemas.openxmlformats.org/officeDocument/2006/relationships/slide" Target="slides/slide43.xml"/><Relationship Id="rId45" Type="http://schemas.openxmlformats.org/officeDocument/2006/relationships/slide" Target="slides/slide44.xml"/><Relationship Id="rId46" Type="http://schemas.openxmlformats.org/officeDocument/2006/relationships/slide" Target="slides/slide45.xml"/><Relationship Id="rId47" Type="http://schemas.openxmlformats.org/officeDocument/2006/relationships/slide" Target="slides/slide46.xml"/><Relationship Id="rId48" Type="http://schemas.openxmlformats.org/officeDocument/2006/relationships/slide" Target="slides/slide47.xml"/><Relationship Id="rId49" Type="http://schemas.openxmlformats.org/officeDocument/2006/relationships/slide" Target="slides/slide4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33" Type="http://schemas.openxmlformats.org/officeDocument/2006/relationships/slide" Target="slides/slide32.xml"/><Relationship Id="rId34" Type="http://schemas.openxmlformats.org/officeDocument/2006/relationships/slide" Target="slides/slide33.xml"/><Relationship Id="rId35" Type="http://schemas.openxmlformats.org/officeDocument/2006/relationships/slide" Target="slides/slide34.xml"/><Relationship Id="rId36" Type="http://schemas.openxmlformats.org/officeDocument/2006/relationships/slide" Target="slides/slide35.xml"/><Relationship Id="rId37" Type="http://schemas.openxmlformats.org/officeDocument/2006/relationships/slide" Target="slides/slide36.xml"/><Relationship Id="rId38" Type="http://schemas.openxmlformats.org/officeDocument/2006/relationships/slide" Target="slides/slide37.xml"/><Relationship Id="rId39" Type="http://schemas.openxmlformats.org/officeDocument/2006/relationships/slide" Target="slides/slide38.xml"/><Relationship Id="rId70" Type="http://schemas.openxmlformats.org/officeDocument/2006/relationships/slide" Target="slides/slide69.xml"/><Relationship Id="rId71" Type="http://schemas.openxmlformats.org/officeDocument/2006/relationships/notesMaster" Target="notesMasters/notesMaster1.xml"/><Relationship Id="rId72" Type="http://schemas.openxmlformats.org/officeDocument/2006/relationships/handoutMaster" Target="handoutMasters/handoutMaster1.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73" Type="http://schemas.openxmlformats.org/officeDocument/2006/relationships/printerSettings" Target="printerSettings/printerSettings1.bin"/><Relationship Id="rId74" Type="http://schemas.openxmlformats.org/officeDocument/2006/relationships/presProps" Target="presProps.xml"/><Relationship Id="rId75" Type="http://schemas.openxmlformats.org/officeDocument/2006/relationships/viewProps" Target="viewProps.xml"/><Relationship Id="rId76" Type="http://schemas.openxmlformats.org/officeDocument/2006/relationships/theme" Target="theme/theme1.xml"/><Relationship Id="rId77" Type="http://schemas.openxmlformats.org/officeDocument/2006/relationships/tableStyles" Target="tableStyles.xml"/><Relationship Id="rId60" Type="http://schemas.openxmlformats.org/officeDocument/2006/relationships/slide" Target="slides/slide59.xml"/><Relationship Id="rId61" Type="http://schemas.openxmlformats.org/officeDocument/2006/relationships/slide" Target="slides/slide60.xml"/><Relationship Id="rId62" Type="http://schemas.openxmlformats.org/officeDocument/2006/relationships/slide" Target="slides/slide61.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3.emf"/><Relationship Id="rId2" Type="http://schemas.openxmlformats.org/officeDocument/2006/relationships/image" Target="../media/image4.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5.e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5.e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3.emf"/><Relationship Id="rId2" Type="http://schemas.openxmlformats.org/officeDocument/2006/relationships/image" Target="../media/image6.e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8.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4091810770"/>
      </p:ext>
    </p:extLst>
  </p:cSld>
  <p:clrMap bg1="lt1" tx1="dk1" bg2="lt2" tx2="dk2" accent1="accent1" accent2="accent2" accent3="accent3" accent4="accent4" accent5="accent5" accent6="accent6" hlink="hlink" folHlink="folHlink"/>
</p:handoutMaster>
</file>

<file path=ppt/ink/ink1.xml><?xml version="1.0" encoding="utf-8"?>
<inkml:ink xmlns:inkml="http://www.w3.org/2003/InkML">
  <inkml:definitions>
    <inkml:context xml:id="ctx0">
      <inkml:inkSource xml:id="inkSrc0">
        <inkml:traceFormat>
          <inkml:channel name="X" type="integer" max="24576" units="in"/>
          <inkml:channel name="Y" type="integer" max="18432" units="in"/>
          <inkml:channel name="F" type="integer" max="255" units="dev"/>
        </inkml:traceFormat>
        <inkml:channelProperties>
          <inkml:channelProperty channel="X" name="resolution" value="2978.90918" units="1/in"/>
          <inkml:channelProperty channel="Y" name="resolution" value="2978.66846" units="1/in"/>
          <inkml:channelProperty channel="F" name="resolution" value="INF" units="1/dev"/>
        </inkml:channelProperties>
      </inkml:inkSource>
      <inkml:timestamp xml:id="ts0" timeString="2006-01-21T09:25:27.406"/>
    </inkml:context>
    <inkml:brush xml:id="br0">
      <inkml:brushProperty name="width" value="0.05292" units="cm"/>
      <inkml:brushProperty name="height" value="0.05292" units="cm"/>
      <inkml:brushProperty name="color" value="#FC0128"/>
      <inkml:brushProperty name="fitToCurve" value="1"/>
      <inkml:brushProperty name="ignorePressure" value="1"/>
    </inkml:brush>
  </inkml:definitions>
  <inkml:trace contextRef="#ctx0" brushRef="#br0">0 3 16,'10'-1'5,"-10"1"-1,0 0-4,11-2-4,-11 2-8</inkml:trace>
</inkml:ink>
</file>

<file path=ppt/ink/ink2.xml><?xml version="1.0" encoding="utf-8"?>
<inkml:ink xmlns:inkml="http://www.w3.org/2003/InkML">
  <inkml:definitions>
    <inkml:context xml:id="ctx0">
      <inkml:inkSource xml:id="inkSrc0">
        <inkml:traceFormat>
          <inkml:channel name="X" type="integer" max="24576" units="in"/>
          <inkml:channel name="Y" type="integer" max="18432" units="in"/>
          <inkml:channel name="F" type="integer" max="255" units="dev"/>
        </inkml:traceFormat>
        <inkml:channelProperties>
          <inkml:channelProperty channel="X" name="resolution" value="2978.90918" units="1/in"/>
          <inkml:channelProperty channel="Y" name="resolution" value="2978.66846" units="1/in"/>
          <inkml:channelProperty channel="F" name="resolution" value="INF" units="1/dev"/>
        </inkml:channelProperties>
      </inkml:inkSource>
      <inkml:timestamp xml:id="ts0" timeString="2006-01-21T09:25:33.875"/>
    </inkml:context>
    <inkml:brush xml:id="br0">
      <inkml:brushProperty name="width" value="0.05292" units="cm"/>
      <inkml:brushProperty name="height" value="0.05292" units="cm"/>
      <inkml:brushProperty name="color" value="#FC0128"/>
      <inkml:brushProperty name="fitToCurve" value="1"/>
      <inkml:brushProperty name="ignorePressure" value="1"/>
    </inkml:brush>
  </inkml:definitions>
  <inkml:trace contextRef="#ctx0" brushRef="#br0">0 39 28,'0'0'5,"13"-5"1,-13 5 0,0 0 0,0 0 0,13-8-1,-13 8 1,0 0-1,0 0-1,0 0 1,0 0 1,0 0-2,0 0 0,0 0-1,0 0-1,0 0 1,0 0-1,0 0 0,0 0 1,0 0-1,0 0 1,0 0-1,0 0 0,-12-9 0,12 9-1,0 0 0,0 0 0,0 0-1,0 0 0,0 0 0,0 0-4,0 0-6,0 0-12,0 0-6,0 0 1,-7-17-1</inkml:trace>
</inkml:ink>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5298" name="Rectangle 2"/>
          <p:cNvSpPr>
            <a:spLocks noGrp="1" noRot="1" noChangeAspect="1" noChangeArrowheads="1" noTextEdit="1"/>
          </p:cNvSpPr>
          <p:nvPr>
            <p:ph type="sldImg" idx="2"/>
          </p:nvPr>
        </p:nvSpPr>
        <p:spPr bwMode="auto">
          <a:xfrm>
            <a:off x="1160463" y="588963"/>
            <a:ext cx="4551362" cy="3414712"/>
          </a:xfrm>
          <a:prstGeom prst="rect">
            <a:avLst/>
          </a:prstGeom>
          <a:noFill/>
          <a:ln w="12700">
            <a:noFill/>
            <a:miter lim="800000"/>
            <a:headEnd/>
            <a:tailEnd/>
          </a:ln>
        </p:spPr>
      </p:sp>
      <p:sp>
        <p:nvSpPr>
          <p:cNvPr id="2051" name="Rectangle 3"/>
          <p:cNvSpPr>
            <a:spLocks noGrp="1" noChangeArrowheads="1"/>
          </p:cNvSpPr>
          <p:nvPr>
            <p:ph type="body" sz="quarter" idx="3"/>
          </p:nvPr>
        </p:nvSpPr>
        <p:spPr bwMode="auto">
          <a:xfrm>
            <a:off x="515938" y="4341813"/>
            <a:ext cx="5910262" cy="4114800"/>
          </a:xfrm>
          <a:prstGeom prst="rect">
            <a:avLst/>
          </a:prstGeom>
          <a:noFill/>
          <a:ln w="12700">
            <a:solidFill>
              <a:schemeClr val="tx1"/>
            </a:solidFill>
            <a:miter lim="800000"/>
            <a:headEnd/>
            <a:tailEnd/>
          </a:ln>
          <a:effectLst/>
        </p:spPr>
        <p:txBody>
          <a:bodyPr vert="horz" wrap="square" lIns="91993" tIns="45189" rIns="91993" bIns="45189" numCol="1" anchor="t" anchorCtr="0" compatLnSpc="1">
            <a:prstTxWarp prst="textNoShape">
              <a:avLst/>
            </a:prstTxWarp>
          </a:bodyPr>
          <a:lstStyle/>
          <a:p>
            <a:pPr lvl="0"/>
            <a:r>
              <a:rPr lang="en-US" noProof="0" smtClean="0"/>
              <a:t>we want this to be in font 11 and justify.</a:t>
            </a:r>
          </a:p>
        </p:txBody>
      </p:sp>
    </p:spTree>
    <p:extLst>
      <p:ext uri="{BB962C8B-B14F-4D97-AF65-F5344CB8AC3E}">
        <p14:creationId xmlns:p14="http://schemas.microsoft.com/office/powerpoint/2010/main" val="3392807016"/>
      </p:ext>
    </p:extLst>
  </p:cSld>
  <p:clrMap bg1="lt1" tx1="dk1" bg2="lt2" tx2="dk2" accent1="accent1" accent2="accent2" accent3="accent3" accent4="accent4" accent5="accent5" accent6="accent6" hlink="hlink" folHlink="folHlink"/>
  <p:notesStyle>
    <a:lvl1pPr algn="just" rtl="0" eaLnBrk="0" fontAlgn="base" hangingPunct="0">
      <a:lnSpc>
        <a:spcPct val="90000"/>
      </a:lnSpc>
      <a:spcBef>
        <a:spcPct val="40000"/>
      </a:spcBef>
      <a:spcAft>
        <a:spcPct val="0"/>
      </a:spcAft>
      <a:defRPr sz="1100" kern="1200">
        <a:solidFill>
          <a:schemeClr val="tx1"/>
        </a:solidFill>
        <a:latin typeface="Arial" charset="0"/>
        <a:ea typeface="+mn-ea"/>
        <a:cs typeface="+mn-cs"/>
      </a:defRPr>
    </a:lvl1pPr>
    <a:lvl2pPr marL="742950" indent="-28575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1143000" indent="-2286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600200" indent="-228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2057400" indent="-2286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8.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9.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0.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2.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5.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7.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0.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2.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3.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4.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5.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7.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8.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9.xml"/></Relationships>
</file>

<file path=ppt/notesSlides/_rels/notesSlide2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0.xml"/></Relationships>
</file>

<file path=ppt/notesSlides/_rels/notesSlide2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1.xml"/></Relationships>
</file>

<file path=ppt/notesSlides/_rels/notesSlide2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2.xml"/></Relationships>
</file>

<file path=ppt/notesSlides/_rels/notesSlide2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3.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3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4.xml"/></Relationships>
</file>

<file path=ppt/notesSlides/_rels/notesSlide3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5.xml"/></Relationships>
</file>

<file path=ppt/notesSlides/_rels/notesSlide3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6.xml"/></Relationships>
</file>

<file path=ppt/notesSlides/_rels/notesSlide3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8.xml"/></Relationships>
</file>

<file path=ppt/notesSlides/_rels/notesSlide3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9.xml"/></Relationships>
</file>

<file path=ppt/notesSlides/_rels/notesSlide3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0.xml"/></Relationships>
</file>

<file path=ppt/notesSlides/_rels/notesSlide3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1.xml"/></Relationships>
</file>

<file path=ppt/notesSlides/_rels/notesSlide3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3.xml"/></Relationships>
</file>

<file path=ppt/notesSlides/_rels/notesSlide3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5.xml"/></Relationships>
</file>

<file path=ppt/notesSlides/_rels/notesSlide3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7.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4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8.xml"/></Relationships>
</file>

<file path=ppt/notesSlides/_rels/notesSlide4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9.xml"/></Relationships>
</file>

<file path=ppt/notesSlides/_rels/notesSlide4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2.xml"/></Relationships>
</file>

<file path=ppt/notesSlides/_rels/notesSlide4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3.xml"/></Relationships>
</file>

<file path=ppt/notesSlides/_rels/notesSlide4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4.xml"/></Relationships>
</file>

<file path=ppt/notesSlides/_rels/notesSlide4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5.xml"/></Relationships>
</file>

<file path=ppt/notesSlides/_rels/notesSlide4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6.xml"/></Relationships>
</file>

<file path=ppt/notesSlides/_rels/notesSlide4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8.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1" name="Rectangle 2"/>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a:lstStyle/>
          <a:p>
            <a:endParaRPr lang="zh-CN" altLang="en-US" dirty="0">
              <a:ea typeface="宋体" charset="0"/>
              <a:cs typeface="宋体" charset="0"/>
            </a:endParaRPr>
          </a:p>
        </p:txBody>
      </p:sp>
      <p:sp>
        <p:nvSpPr>
          <p:cNvPr id="5122" name="Rectangle 3"/>
          <p:cNvSpPr>
            <a:spLocks noGrp="1" noRot="1" noChangeAspect="1" noChangeArrowheads="1" noTextEdit="1"/>
          </p:cNvSpPr>
          <p:nvPr>
            <p:ph type="sldImg"/>
          </p:nvPr>
        </p:nvSpPr>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For class handout</a:t>
            </a:r>
            <a:endParaRPr lang="en-US" dirty="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For lecture</a:t>
            </a:r>
            <a:endParaRPr lang="en-US" dirty="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2"/>
          <p:cNvSpPr>
            <a:spLocks noGrp="1" noRot="1" noChangeAspect="1" noChangeArrowheads="1" noTextEdit="1"/>
          </p:cNvSpPr>
          <p:nvPr>
            <p:ph type="sldImg"/>
          </p:nvPr>
        </p:nvSpPr>
        <p:spPr/>
      </p:sp>
      <p:sp>
        <p:nvSpPr>
          <p:cNvPr id="73731" name="Rectangle 3"/>
          <p:cNvSpPr>
            <a:spLocks noGrp="1" noChangeArrowheads="1"/>
          </p:cNvSpPr>
          <p:nvPr>
            <p:ph type="body" idx="1"/>
          </p:nvPr>
        </p:nvSpPr>
        <p:spPr>
          <a:noFill/>
        </p:spPr>
        <p:txBody>
          <a:bodyPr/>
          <a:lstStyle/>
          <a:p>
            <a:r>
              <a:rPr lang="en-US" smtClean="0"/>
              <a:t>Note that instruction count is dynamic – i.e., its not the number of lines in the code, but THE NUMBER OF INSTRUCTIONS EXECUTED</a:t>
            </a: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2"/>
          <p:cNvSpPr>
            <a:spLocks noGrp="1" noRot="1" noChangeAspect="1" noChangeArrowheads="1" noTextEdit="1"/>
          </p:cNvSpPr>
          <p:nvPr>
            <p:ph type="sldImg"/>
          </p:nvPr>
        </p:nvSpPr>
        <p:spPr/>
      </p:sp>
      <p:sp>
        <p:nvSpPr>
          <p:cNvPr id="74755" name="Rectangle 3"/>
          <p:cNvSpPr>
            <a:spLocks noGrp="1" noChangeArrowheads="1"/>
          </p:cNvSpPr>
          <p:nvPr>
            <p:ph type="body" idx="1"/>
          </p:nvPr>
        </p:nvSpPr>
        <p:spPr>
          <a:noFill/>
        </p:spPr>
        <p:txBody>
          <a:bodyPr/>
          <a:lstStyle/>
          <a:p>
            <a:r>
              <a:rPr lang="en-US" smtClean="0"/>
              <a:t>For class handout</a:t>
            </a: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2"/>
          <p:cNvSpPr>
            <a:spLocks noGrp="1" noRot="1" noChangeAspect="1" noChangeArrowheads="1" noTextEdit="1"/>
          </p:cNvSpPr>
          <p:nvPr>
            <p:ph type="sldImg"/>
          </p:nvPr>
        </p:nvSpPr>
        <p:spPr/>
      </p:sp>
      <p:sp>
        <p:nvSpPr>
          <p:cNvPr id="75779" name="Rectangle 3"/>
          <p:cNvSpPr>
            <a:spLocks noGrp="1" noChangeArrowheads="1"/>
          </p:cNvSpPr>
          <p:nvPr>
            <p:ph type="body" idx="1"/>
          </p:nvPr>
        </p:nvSpPr>
        <p:spPr>
          <a:noFill/>
        </p:spPr>
        <p:txBody>
          <a:bodyPr/>
          <a:lstStyle/>
          <a:p>
            <a:r>
              <a:rPr lang="en-US" smtClean="0"/>
              <a:t>For lecture</a:t>
            </a: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Rectangle 2"/>
          <p:cNvSpPr>
            <a:spLocks noGrp="1" noRot="1" noChangeAspect="1" noChangeArrowheads="1" noTextEdit="1"/>
          </p:cNvSpPr>
          <p:nvPr>
            <p:ph type="sldImg"/>
          </p:nvPr>
        </p:nvSpPr>
        <p:spPr/>
      </p:sp>
      <p:sp>
        <p:nvSpPr>
          <p:cNvPr id="76803" name="Rectangle 3"/>
          <p:cNvSpPr>
            <a:spLocks noGrp="1" noChangeArrowheads="1"/>
          </p:cNvSpPr>
          <p:nvPr>
            <p:ph type="body" idx="1"/>
          </p:nvPr>
        </p:nvSpPr>
        <p:spPr>
          <a:noFill/>
        </p:spPr>
        <p:txBody>
          <a:bodyPr/>
          <a:lstStyle/>
          <a:p>
            <a:r>
              <a:rPr lang="en-US" smtClean="0"/>
              <a:t>For lecture</a:t>
            </a: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Slide Image Placeholder 1"/>
          <p:cNvSpPr>
            <a:spLocks noGrp="1" noRot="1" noChangeAspect="1" noTextEdit="1"/>
          </p:cNvSpPr>
          <p:nvPr>
            <p:ph type="sldImg"/>
          </p:nvPr>
        </p:nvSpPr>
        <p:spPr/>
      </p:sp>
      <p:sp>
        <p:nvSpPr>
          <p:cNvPr id="77827" name="Notes Placeholder 2"/>
          <p:cNvSpPr>
            <a:spLocks noGrp="1"/>
          </p:cNvSpPr>
          <p:nvPr>
            <p:ph type="body" idx="1"/>
          </p:nvPr>
        </p:nvSpPr>
        <p:spPr>
          <a:noFill/>
        </p:spPr>
        <p:txBody>
          <a:bodyPr/>
          <a:lstStyle/>
          <a:p>
            <a:r>
              <a:rPr lang="en-US" dirty="0" err="1" smtClean="0"/>
              <a:t>Mcf</a:t>
            </a:r>
            <a:r>
              <a:rPr lang="en-US" baseline="0" dirty="0" smtClean="0"/>
              <a:t> has large CPI because it has high cache miss rate!</a:t>
            </a:r>
            <a:endParaRPr lang="en-US" dirty="0" smtClean="0"/>
          </a:p>
          <a:p>
            <a:endParaRPr lang="en-US" dirty="0" smtClean="0"/>
          </a:p>
          <a:p>
            <a:r>
              <a:rPr lang="en-US" dirty="0" smtClean="0"/>
              <a:t>Perl – interpreted string processing</a:t>
            </a:r>
          </a:p>
          <a:p>
            <a:r>
              <a:rPr lang="en-US" dirty="0" smtClean="0"/>
              <a:t>Bzip2 – block-sorting compression</a:t>
            </a:r>
          </a:p>
          <a:p>
            <a:r>
              <a:rPr lang="en-US" dirty="0" err="1" smtClean="0"/>
              <a:t>Gcc</a:t>
            </a:r>
            <a:r>
              <a:rPr lang="en-US" dirty="0" smtClean="0"/>
              <a:t> – GNU C compiler</a:t>
            </a:r>
          </a:p>
          <a:p>
            <a:r>
              <a:rPr lang="en-US" dirty="0" err="1" smtClean="0"/>
              <a:t>Mcf</a:t>
            </a:r>
            <a:r>
              <a:rPr lang="en-US" dirty="0" smtClean="0"/>
              <a:t> – combinatorial optimization</a:t>
            </a:r>
          </a:p>
          <a:p>
            <a:r>
              <a:rPr lang="en-US" dirty="0" smtClean="0"/>
              <a:t>Go – Go came (AI)</a:t>
            </a:r>
          </a:p>
          <a:p>
            <a:r>
              <a:rPr lang="en-US" dirty="0" err="1" smtClean="0"/>
              <a:t>Hmmer</a:t>
            </a:r>
            <a:r>
              <a:rPr lang="en-US" dirty="0" smtClean="0"/>
              <a:t> – search gene sequence</a:t>
            </a:r>
          </a:p>
          <a:p>
            <a:r>
              <a:rPr lang="en-US" dirty="0" err="1" smtClean="0"/>
              <a:t>Sjeng</a:t>
            </a:r>
            <a:r>
              <a:rPr lang="en-US" dirty="0" smtClean="0"/>
              <a:t> – chess game (AI)</a:t>
            </a:r>
          </a:p>
          <a:p>
            <a:r>
              <a:rPr lang="en-US" dirty="0" err="1" smtClean="0"/>
              <a:t>Libquantum</a:t>
            </a:r>
            <a:r>
              <a:rPr lang="en-US" dirty="0" smtClean="0"/>
              <a:t> – quantum computer simulation</a:t>
            </a:r>
          </a:p>
          <a:p>
            <a:r>
              <a:rPr lang="en-US" dirty="0" smtClean="0"/>
              <a:t>H264avc – video compression</a:t>
            </a:r>
          </a:p>
          <a:p>
            <a:r>
              <a:rPr lang="en-US" dirty="0" err="1" smtClean="0"/>
              <a:t>Omnetpp</a:t>
            </a:r>
            <a:r>
              <a:rPr lang="en-US" dirty="0" smtClean="0"/>
              <a:t> – </a:t>
            </a:r>
            <a:r>
              <a:rPr lang="en-US" dirty="0" err="1" smtClean="0"/>
              <a:t>discret</a:t>
            </a:r>
            <a:r>
              <a:rPr lang="en-US" dirty="0" smtClean="0"/>
              <a:t> event simulation library</a:t>
            </a:r>
          </a:p>
          <a:p>
            <a:r>
              <a:rPr lang="en-US" dirty="0" err="1" smtClean="0"/>
              <a:t>Astar</a:t>
            </a:r>
            <a:r>
              <a:rPr lang="en-US" dirty="0" smtClean="0"/>
              <a:t> – games/path finding</a:t>
            </a:r>
          </a:p>
          <a:p>
            <a:r>
              <a:rPr lang="en-US" dirty="0" err="1" smtClean="0"/>
              <a:t>Xalancbmk</a:t>
            </a:r>
            <a:r>
              <a:rPr lang="en-US" dirty="0" smtClean="0"/>
              <a:t> – XML parsing</a:t>
            </a: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From Version 3 of the book – probably</a:t>
            </a:r>
            <a:r>
              <a:rPr lang="en-US" baseline="0" dirty="0" smtClean="0"/>
              <a:t> needs replaced or dropped </a:t>
            </a:r>
            <a:r>
              <a:rPr lang="en-US" baseline="0" smtClean="0"/>
              <a:t>(based on SPEC2000)</a:t>
            </a:r>
            <a:endParaRPr lang="en-US" dirty="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8146" name="Rectangle 2"/>
          <p:cNvSpPr>
            <a:spLocks noGrp="1" noChangeArrowheads="1"/>
          </p:cNvSpPr>
          <p:nvPr>
            <p:ph type="body" idx="1"/>
          </p:nvPr>
        </p:nvSpPr>
        <p:spPr>
          <a:xfrm>
            <a:off x="515938" y="4343400"/>
            <a:ext cx="5910262" cy="4114800"/>
          </a:xfrm>
          <a:ln>
            <a:noFill/>
          </a:ln>
        </p:spPr>
        <p:txBody>
          <a:bodyPr lIns="90473" tIns="44443" rIns="90473" bIns="44443"/>
          <a:lstStyle/>
          <a:p>
            <a:endParaRPr lang="en-US"/>
          </a:p>
        </p:txBody>
      </p:sp>
      <p:sp>
        <p:nvSpPr>
          <p:cNvPr id="518147" name="Rectangle 3"/>
          <p:cNvSpPr>
            <a:spLocks noGrp="1" noRot="1" noChangeAspect="1" noChangeArrowheads="1" noTextEdit="1"/>
          </p:cNvSpPr>
          <p:nvPr>
            <p:ph type="sldImg"/>
          </p:nvPr>
        </p:nvSpPr>
        <p:spPr>
          <a:xfrm>
            <a:off x="1160463" y="587375"/>
            <a:ext cx="4554537" cy="3416300"/>
          </a:xfrm>
          <a:ln/>
        </p:spPr>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9346" name="Rectangle 2"/>
          <p:cNvSpPr>
            <a:spLocks noGrp="1" noRot="1" noChangeAspect="1" noChangeArrowheads="1" noTextEdit="1"/>
          </p:cNvSpPr>
          <p:nvPr>
            <p:ph type="sldImg"/>
          </p:nvPr>
        </p:nvSpPr>
        <p:spPr>
          <a:xfrm>
            <a:off x="1160463" y="587375"/>
            <a:ext cx="4554537" cy="3416300"/>
          </a:xfrm>
        </p:spPr>
      </p:sp>
      <p:sp>
        <p:nvSpPr>
          <p:cNvPr id="569347" name="Rectangle 3"/>
          <p:cNvSpPr>
            <a:spLocks noGrp="1" noChangeArrowheads="1"/>
          </p:cNvSpPr>
          <p:nvPr>
            <p:ph type="body" idx="1"/>
          </p:nvPr>
        </p:nvSpPr>
        <p:spPr>
          <a:xfrm>
            <a:off x="515938" y="4343400"/>
            <a:ext cx="5910262" cy="4114800"/>
          </a:xfrm>
          <a:ln/>
        </p:spPr>
        <p:txBody>
          <a:bodyPr/>
          <a:lstStyle/>
          <a:p>
            <a:r>
              <a:rPr lang="en-US" dirty="0" smtClean="0"/>
              <a:t>For class handout</a:t>
            </a:r>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49" name="Rectangle 2"/>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zh-CN">
                <a:ea typeface="宋体" charset="0"/>
                <a:cs typeface="宋体" charset="0"/>
              </a:rPr>
              <a:t>That is, any computer, no matter how primitive or advance, can be divided into five parts:</a:t>
            </a:r>
          </a:p>
          <a:p>
            <a:r>
              <a:rPr lang="en-US" altLang="zh-CN">
                <a:ea typeface="宋体" charset="0"/>
                <a:cs typeface="宋体" charset="0"/>
              </a:rPr>
              <a:t>1. The input devices bring the data from the outside world into the computer.</a:t>
            </a:r>
          </a:p>
          <a:p>
            <a:r>
              <a:rPr lang="en-US" altLang="zh-CN">
                <a:ea typeface="宋体" charset="0"/>
                <a:cs typeface="宋体" charset="0"/>
              </a:rPr>
              <a:t>2. These data are kept in the computer’s memory  until ...</a:t>
            </a:r>
          </a:p>
          <a:p>
            <a:r>
              <a:rPr lang="en-US" altLang="zh-CN">
                <a:ea typeface="宋体" charset="0"/>
                <a:cs typeface="宋体" charset="0"/>
              </a:rPr>
              <a:t>3. The datapath request and process them.</a:t>
            </a:r>
          </a:p>
          <a:p>
            <a:r>
              <a:rPr lang="en-US" altLang="zh-CN">
                <a:ea typeface="宋体" charset="0"/>
                <a:cs typeface="宋体" charset="0"/>
              </a:rPr>
              <a:t>4. The operation of the datapath is controlled by the computer’s controller.</a:t>
            </a:r>
          </a:p>
          <a:p>
            <a:endParaRPr lang="en-US" altLang="zh-CN">
              <a:ea typeface="宋体" charset="0"/>
              <a:cs typeface="宋体" charset="0"/>
            </a:endParaRPr>
          </a:p>
          <a:p>
            <a:r>
              <a:rPr lang="en-US" altLang="zh-CN">
                <a:ea typeface="宋体" charset="0"/>
                <a:cs typeface="宋体" charset="0"/>
              </a:rPr>
              <a:t>All the work done by the computer will NOT do us any good unless we can get the data back to the outside world. </a:t>
            </a:r>
          </a:p>
          <a:p>
            <a:r>
              <a:rPr lang="en-US" altLang="zh-CN">
                <a:ea typeface="宋体" charset="0"/>
                <a:cs typeface="宋体" charset="0"/>
              </a:rPr>
              <a:t> 5. Getting the data back to the outside world is the job of the output devices.</a:t>
            </a:r>
          </a:p>
          <a:p>
            <a:endParaRPr lang="en-US" altLang="zh-CN">
              <a:ea typeface="宋体" charset="0"/>
              <a:cs typeface="宋体" charset="0"/>
            </a:endParaRPr>
          </a:p>
          <a:p>
            <a:r>
              <a:rPr lang="en-US" altLang="zh-CN">
                <a:ea typeface="宋体" charset="0"/>
                <a:cs typeface="宋体" charset="0"/>
              </a:rPr>
              <a:t>The most COMMON way to connect these 5 components together is to use a network of busses.</a:t>
            </a:r>
          </a:p>
          <a:p>
            <a:endParaRPr lang="en-US" altLang="zh-CN">
              <a:ea typeface="宋体" charset="0"/>
              <a:cs typeface="宋体" charset="0"/>
            </a:endParaRPr>
          </a:p>
          <a:p>
            <a:pPr algn="l">
              <a:lnSpc>
                <a:spcPct val="100000"/>
              </a:lnSpc>
              <a:spcBef>
                <a:spcPct val="0"/>
              </a:spcBef>
            </a:pPr>
            <a:r>
              <a:rPr lang="en-US" altLang="zh-CN">
                <a:ea typeface="宋体" charset="0"/>
                <a:cs typeface="宋体" charset="0"/>
              </a:rPr>
              <a:t>Workstation Design Target:	25% of cost on Processor, 25% of cost on Memory (minimum memory size), rest on I/O devices, power supplies, box</a:t>
            </a:r>
          </a:p>
          <a:p>
            <a:endParaRPr lang="zh-CN" altLang="en-US">
              <a:ea typeface="宋体" charset="0"/>
              <a:cs typeface="宋体" charset="0"/>
            </a:endParaRPr>
          </a:p>
        </p:txBody>
      </p:sp>
      <p:sp>
        <p:nvSpPr>
          <p:cNvPr id="53250" name="Rectangle 3"/>
          <p:cNvSpPr>
            <a:spLocks noGrp="1" noRot="1" noChangeAspect="1" noChangeArrowheads="1" noTextEdit="1"/>
          </p:cNvSpPr>
          <p:nvPr>
            <p:ph type="sldImg"/>
          </p:nvPr>
        </p:nvSpPr>
        <p:spPr/>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9346" name="Rectangle 2"/>
          <p:cNvSpPr>
            <a:spLocks noGrp="1" noRot="1" noChangeAspect="1" noChangeArrowheads="1" noTextEdit="1"/>
          </p:cNvSpPr>
          <p:nvPr>
            <p:ph type="sldImg"/>
          </p:nvPr>
        </p:nvSpPr>
        <p:spPr>
          <a:xfrm>
            <a:off x="1160463" y="587375"/>
            <a:ext cx="4554537" cy="3416300"/>
          </a:xfrm>
        </p:spPr>
      </p:sp>
      <p:sp>
        <p:nvSpPr>
          <p:cNvPr id="569347" name="Rectangle 3"/>
          <p:cNvSpPr>
            <a:spLocks noGrp="1" noChangeArrowheads="1"/>
          </p:cNvSpPr>
          <p:nvPr>
            <p:ph type="body" idx="1"/>
          </p:nvPr>
        </p:nvSpPr>
        <p:spPr>
          <a:xfrm>
            <a:off x="515938" y="4343400"/>
            <a:ext cx="5910262" cy="4114800"/>
          </a:xfrm>
          <a:ln/>
        </p:spPr>
        <p:txBody>
          <a:bodyPr/>
          <a:lstStyle/>
          <a:p>
            <a:r>
              <a:rPr lang="en-US" dirty="0" smtClean="0"/>
              <a:t>Register designators</a:t>
            </a:r>
            <a:r>
              <a:rPr lang="en-US" baseline="0" dirty="0" smtClean="0"/>
              <a:t> (numbers) in decimal</a:t>
            </a:r>
          </a:p>
          <a:p>
            <a:r>
              <a:rPr lang="en-US" baseline="0" dirty="0" smtClean="0"/>
              <a:t>Op codes and function fields in hex (0x designation)</a:t>
            </a:r>
            <a:endParaRPr lang="en-US" dirty="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5666" name="Rectangle 2"/>
          <p:cNvSpPr>
            <a:spLocks noGrp="1" noRot="1" noChangeAspect="1" noChangeArrowheads="1" noTextEdit="1"/>
          </p:cNvSpPr>
          <p:nvPr>
            <p:ph type="sldImg"/>
          </p:nvPr>
        </p:nvSpPr>
        <p:spPr>
          <a:xfrm>
            <a:off x="1152525" y="692150"/>
            <a:ext cx="4554538" cy="3416300"/>
          </a:xfrm>
          <a:ln cap="flat">
            <a:solidFill>
              <a:schemeClr val="tx1"/>
            </a:solidFill>
          </a:ln>
        </p:spPr>
      </p:sp>
      <p:sp>
        <p:nvSpPr>
          <p:cNvPr id="625667" name="Rectangle 3"/>
          <p:cNvSpPr>
            <a:spLocks noGrp="1" noChangeArrowheads="1"/>
          </p:cNvSpPr>
          <p:nvPr>
            <p:ph type="body" idx="1"/>
          </p:nvPr>
        </p:nvSpPr>
        <p:spPr>
          <a:xfrm>
            <a:off x="431800" y="4849813"/>
            <a:ext cx="4648200" cy="484187"/>
          </a:xfrm>
          <a:ln>
            <a:noFill/>
          </a:ln>
        </p:spPr>
        <p:txBody>
          <a:bodyPr wrap="none" lIns="19043" tIns="26979" rIns="19043" bIns="26979"/>
          <a:lstStyle/>
          <a:p>
            <a:pPr>
              <a:lnSpc>
                <a:spcPts val="1800"/>
              </a:lnSpc>
              <a:spcBef>
                <a:spcPct val="0"/>
              </a:spcBef>
              <a:buClr>
                <a:srgbClr val="000000"/>
              </a:buClr>
              <a:buFont typeface="Arial" charset="0"/>
              <a:buNone/>
              <a:tabLst>
                <a:tab pos="457200" algn="l"/>
                <a:tab pos="914400" algn="l"/>
                <a:tab pos="1371600" algn="l"/>
              </a:tabLst>
            </a:pPr>
            <a:endParaRPr lang="en-US">
              <a:solidFill>
                <a:srgbClr val="000000"/>
              </a:solidFill>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9586" name="Rectangle 2"/>
          <p:cNvSpPr>
            <a:spLocks noGrp="1" noRot="1" noChangeAspect="1" noChangeArrowheads="1" noTextEdit="1"/>
          </p:cNvSpPr>
          <p:nvPr>
            <p:ph type="sldImg"/>
          </p:nvPr>
        </p:nvSpPr>
        <p:spPr>
          <a:xfrm>
            <a:off x="1160463" y="587375"/>
            <a:ext cx="4554537" cy="3416300"/>
          </a:xfrm>
        </p:spPr>
      </p:sp>
      <p:sp>
        <p:nvSpPr>
          <p:cNvPr id="579587" name="Rectangle 3"/>
          <p:cNvSpPr>
            <a:spLocks noGrp="1" noChangeArrowheads="1"/>
          </p:cNvSpPr>
          <p:nvPr>
            <p:ph type="body" idx="1"/>
          </p:nvPr>
        </p:nvSpPr>
        <p:spPr>
          <a:xfrm>
            <a:off x="515938" y="4343400"/>
            <a:ext cx="5910262" cy="4114800"/>
          </a:xfrm>
          <a:ln/>
        </p:spPr>
        <p:txBody>
          <a:bodyPr/>
          <a:lstStyle/>
          <a:p>
            <a:r>
              <a:rPr lang="en-US" dirty="0"/>
              <a:t>All machines (since 1975) have used general purpose </a:t>
            </a:r>
            <a:r>
              <a:rPr lang="en-US" dirty="0" smtClean="0"/>
              <a:t>registers</a:t>
            </a:r>
            <a:endParaRPr lang="en-US" dirty="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6754" name="Rectangle 2"/>
          <p:cNvSpPr>
            <a:spLocks noGrp="1" noRot="1" noChangeAspect="1" noChangeArrowheads="1" noTextEdit="1"/>
          </p:cNvSpPr>
          <p:nvPr>
            <p:ph type="sldImg"/>
          </p:nvPr>
        </p:nvSpPr>
        <p:spPr>
          <a:xfrm>
            <a:off x="1160463" y="587375"/>
            <a:ext cx="4554537" cy="3416300"/>
          </a:xfrm>
        </p:spPr>
      </p:sp>
      <p:sp>
        <p:nvSpPr>
          <p:cNvPr id="586755" name="Rectangle 3"/>
          <p:cNvSpPr>
            <a:spLocks noGrp="1" noChangeArrowheads="1"/>
          </p:cNvSpPr>
          <p:nvPr>
            <p:ph type="body" idx="1"/>
          </p:nvPr>
        </p:nvSpPr>
        <p:spPr>
          <a:xfrm>
            <a:off x="515938" y="4343400"/>
            <a:ext cx="5910262" cy="4114800"/>
          </a:xfrm>
          <a:ln/>
        </p:spPr>
        <p:txBody>
          <a:bodyPr/>
          <a:lstStyle/>
          <a:p>
            <a:r>
              <a:rPr lang="en-US" dirty="0" smtClean="0"/>
              <a:t>Note that the offset can be positive or negative.</a:t>
            </a:r>
          </a:p>
          <a:p>
            <a:r>
              <a:rPr lang="en-US" dirty="0" smtClean="0"/>
              <a:t>Offsets must be able to access bytes as well, so word</a:t>
            </a:r>
            <a:r>
              <a:rPr lang="en-US" baseline="0" dirty="0" smtClean="0"/>
              <a:t> offsets will have two low-order zeros in them.</a:t>
            </a:r>
            <a:endParaRPr lang="en-US" dirty="0"/>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3858" name="Rectangle 2"/>
          <p:cNvSpPr>
            <a:spLocks noGrp="1" noChangeArrowheads="1"/>
          </p:cNvSpPr>
          <p:nvPr>
            <p:ph type="body" idx="1"/>
          </p:nvPr>
        </p:nvSpPr>
        <p:spPr>
          <a:xfrm>
            <a:off x="915988" y="4343400"/>
            <a:ext cx="5026025" cy="4114800"/>
          </a:xfrm>
          <a:noFill/>
          <a:ln>
            <a:noFill/>
          </a:ln>
        </p:spPr>
        <p:txBody>
          <a:bodyPr lIns="90455" tIns="44434" rIns="90455" bIns="44434"/>
          <a:lstStyle/>
          <a:p>
            <a:r>
              <a:rPr lang="en-US"/>
              <a:t>destination address no longer in the rd field - now in the rt field</a:t>
            </a:r>
          </a:p>
          <a:p>
            <a:endParaRPr lang="en-US"/>
          </a:p>
          <a:p>
            <a:r>
              <a:rPr lang="en-US"/>
              <a:t>offset limited to 16 bits - so can’t get to every location in memory (with a fixed base address)</a:t>
            </a:r>
          </a:p>
        </p:txBody>
      </p:sp>
      <p:sp>
        <p:nvSpPr>
          <p:cNvPr id="633859" name="Rectangle 3"/>
          <p:cNvSpPr>
            <a:spLocks noGrp="1" noRot="1" noChangeAspect="1" noChangeArrowheads="1" noTextEdit="1"/>
          </p:cNvSpPr>
          <p:nvPr>
            <p:ph type="sldImg"/>
          </p:nvPr>
        </p:nvSpPr>
        <p:spPr>
          <a:xfrm>
            <a:off x="1152525" y="692150"/>
            <a:ext cx="4554538" cy="3416300"/>
          </a:xfrm>
          <a:ln cap="flat">
            <a:solidFill>
              <a:schemeClr val="tx1"/>
            </a:solidFill>
          </a:ln>
        </p:spPr>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0770" name="Rectangle 2"/>
          <p:cNvSpPr>
            <a:spLocks noGrp="1" noRot="1" noChangeAspect="1" noChangeArrowheads="1" noTextEdit="1"/>
          </p:cNvSpPr>
          <p:nvPr>
            <p:ph type="sldImg"/>
          </p:nvPr>
        </p:nvSpPr>
        <p:spPr/>
      </p:sp>
      <p:sp>
        <p:nvSpPr>
          <p:cNvPr id="800771" name="Rectangle 3"/>
          <p:cNvSpPr>
            <a:spLocks noGrp="1" noChangeArrowheads="1"/>
          </p:cNvSpPr>
          <p:nvPr>
            <p:ph type="body" idx="1"/>
          </p:nvPr>
        </p:nvSpPr>
        <p:spPr>
          <a:ln/>
        </p:spPr>
        <p:txBody>
          <a:bodyPr/>
          <a:lstStyle/>
          <a:p>
            <a:r>
              <a:rPr lang="en-US"/>
              <a:t>Talk about the reasons (performance) for the word/byte alignment restriction</a:t>
            </a: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1266" name="Rectangle 2"/>
          <p:cNvSpPr>
            <a:spLocks noGrp="1" noRot="1" noChangeAspect="1" noChangeArrowheads="1" noTextEdit="1"/>
          </p:cNvSpPr>
          <p:nvPr>
            <p:ph type="sldImg"/>
          </p:nvPr>
        </p:nvSpPr>
        <p:spPr>
          <a:xfrm>
            <a:off x="1160463" y="587375"/>
            <a:ext cx="4554537" cy="3416300"/>
          </a:xfrm>
        </p:spPr>
      </p:sp>
      <p:sp>
        <p:nvSpPr>
          <p:cNvPr id="651267" name="Rectangle 3"/>
          <p:cNvSpPr>
            <a:spLocks noGrp="1" noChangeArrowheads="1"/>
          </p:cNvSpPr>
          <p:nvPr>
            <p:ph type="body" idx="1"/>
          </p:nvPr>
        </p:nvSpPr>
        <p:spPr>
          <a:xfrm>
            <a:off x="515938" y="4343400"/>
            <a:ext cx="5910262" cy="4114800"/>
          </a:xfrm>
          <a:ln/>
        </p:spPr>
        <p:txBody>
          <a:bodyPr lIns="91407" tIns="45705" rIns="91407" bIns="45705"/>
          <a:lstStyle/>
          <a:p>
            <a:pPr lvl="0"/>
            <a:r>
              <a:rPr lang="en-US" sz="1000" dirty="0">
                <a:latin typeface="Arial" charset="0"/>
              </a:rPr>
              <a:t>load byte takes the contents of the byte at the memory address specified, zero-extends it, and loads it into the register</a:t>
            </a:r>
          </a:p>
          <a:p>
            <a:pPr lvl="1"/>
            <a:endParaRPr lang="en-US" sz="1100" dirty="0">
              <a:latin typeface="Arial" charset="0"/>
            </a:endParaRPr>
          </a:p>
          <a:p>
            <a:pPr lvl="0"/>
            <a:r>
              <a:rPr lang="en-US" sz="1000" dirty="0" smtClean="0">
                <a:latin typeface="Arial" charset="0"/>
              </a:rPr>
              <a:t>Store</a:t>
            </a:r>
            <a:r>
              <a:rPr lang="en-US" sz="1000" baseline="0" dirty="0" smtClean="0">
                <a:latin typeface="Arial" charset="0"/>
              </a:rPr>
              <a:t> byte</a:t>
            </a:r>
            <a:r>
              <a:rPr lang="en-US" sz="1000" dirty="0" smtClean="0">
                <a:latin typeface="Arial" charset="0"/>
              </a:rPr>
              <a:t> </a:t>
            </a:r>
            <a:r>
              <a:rPr lang="en-US" sz="1000" dirty="0">
                <a:latin typeface="Arial" charset="0"/>
              </a:rPr>
              <a:t>leaves the other bits in the memory word intact.</a:t>
            </a:r>
            <a:endParaRPr lang="en-US" dirty="0"/>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2"/>
          <p:cNvSpPr>
            <a:spLocks noGrp="1" noRot="1" noChangeAspect="1" noChangeArrowheads="1" noTextEdit="1"/>
          </p:cNvSpPr>
          <p:nvPr>
            <p:ph type="sldImg"/>
          </p:nvPr>
        </p:nvSpPr>
        <p:spPr>
          <a:xfrm>
            <a:off x="1196578" y="588132"/>
            <a:ext cx="4482703" cy="3415392"/>
          </a:xfrm>
        </p:spPr>
      </p:sp>
      <p:sp>
        <p:nvSpPr>
          <p:cNvPr id="69635" name="Rectangle 3"/>
          <p:cNvSpPr>
            <a:spLocks noGrp="1" noChangeArrowheads="1"/>
          </p:cNvSpPr>
          <p:nvPr>
            <p:ph type="body" idx="1"/>
          </p:nvPr>
        </p:nvSpPr>
        <p:spPr>
          <a:xfrm>
            <a:off x="516434" y="4343704"/>
            <a:ext cx="5909964" cy="4113892"/>
          </a:xfrm>
          <a:noFill/>
          <a:extLst>
            <a:ext uri="{909E8E84-426E-40dd-AFC4-6F175D3DCCD1}">
              <a14:hiddenFill xmlns:a14="http://schemas.microsoft.com/office/drawing/2010/main">
                <a:solidFill>
                  <a:srgbClr val="FFFFFF"/>
                </a:solidFill>
              </a14:hiddenFill>
            </a:ext>
          </a:extLst>
        </p:spPr>
        <p:txBody>
          <a:bodyPr lIns="91414" tIns="45707" rIns="91414" bIns="45707"/>
          <a:lstStyle/>
          <a:p>
            <a:r>
              <a:rPr lang="en-US" altLang="zh-CN">
                <a:ea typeface="宋体" charset="0"/>
                <a:cs typeface="宋体" charset="0"/>
              </a:rPr>
              <a:t>For lecture</a:t>
            </a:r>
          </a:p>
          <a:p>
            <a:endParaRPr lang="en-US" altLang="zh-CN">
              <a:ea typeface="宋体" charset="0"/>
              <a:cs typeface="宋体" charset="0"/>
            </a:endParaRPr>
          </a:p>
          <a:p>
            <a:r>
              <a:rPr lang="en-US" altLang="zh-CN">
                <a:ea typeface="宋体" charset="0"/>
                <a:cs typeface="宋体" charset="0"/>
              </a:rPr>
              <a:t>Big Endian								Little Endian</a:t>
            </a:r>
          </a:p>
          <a:p>
            <a:r>
              <a:rPr lang="en-US" altLang="zh-CN">
                <a:ea typeface="宋体" charset="0"/>
                <a:cs typeface="宋体" charset="0"/>
              </a:rPr>
              <a:t>0 1 2 3								3 2 1 0</a:t>
            </a:r>
          </a:p>
          <a:p>
            <a:r>
              <a:rPr lang="en-US" altLang="zh-CN">
                <a:ea typeface="宋体" charset="0"/>
                <a:cs typeface="宋体" charset="0"/>
              </a:rPr>
              <a:t>$t0 gets 90							$t0 gets 12</a:t>
            </a:r>
          </a:p>
          <a:p>
            <a:r>
              <a:rPr lang="en-US" altLang="zh-CN">
                <a:ea typeface="宋体" charset="0"/>
                <a:cs typeface="宋体" charset="0"/>
              </a:rPr>
              <a:t>word 4 gets FFFF90FF					word 4 gets FF12FFFF</a:t>
            </a:r>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2882" name="Rectangle 2"/>
          <p:cNvSpPr>
            <a:spLocks noGrp="1" noChangeArrowheads="1"/>
          </p:cNvSpPr>
          <p:nvPr>
            <p:ph type="body" idx="1"/>
          </p:nvPr>
        </p:nvSpPr>
        <p:spPr>
          <a:xfrm>
            <a:off x="915988" y="4341813"/>
            <a:ext cx="5026025" cy="4114800"/>
          </a:xfrm>
          <a:noFill/>
          <a:ln>
            <a:noFill/>
          </a:ln>
        </p:spPr>
        <p:txBody>
          <a:bodyPr lIns="92003" tIns="45194" rIns="92003" bIns="45194"/>
          <a:lstStyle/>
          <a:p>
            <a:r>
              <a:rPr lang="en-US"/>
              <a:t>in gcc 52% of arithmetic operations involve constants – in spice its 69%</a:t>
            </a:r>
          </a:p>
          <a:p>
            <a:r>
              <a:rPr lang="en-US"/>
              <a:t>have the students answer why not – speed and limited number of registers</a:t>
            </a:r>
          </a:p>
          <a:p>
            <a:endParaRPr lang="en-US"/>
          </a:p>
          <a:p>
            <a:r>
              <a:rPr lang="en-US"/>
              <a:t>much faster than if loaded from memory</a:t>
            </a:r>
          </a:p>
          <a:p>
            <a:r>
              <a:rPr lang="en-US"/>
              <a:t>addi and slti do sign extend of immediate operand into the leftmost bits of the destination register (ie., copies the leftmost bit of the 16-bit immediate value into the upper 16 bits)</a:t>
            </a:r>
          </a:p>
          <a:p>
            <a:r>
              <a:rPr lang="en-US"/>
              <a:t>by contrast, ori and andi loads zero’s into the upper 16 bits and so is usually used (instead of the addi) to build 32 bit constants</a:t>
            </a:r>
          </a:p>
        </p:txBody>
      </p:sp>
      <p:sp>
        <p:nvSpPr>
          <p:cNvPr id="762883" name="Rectangle 3"/>
          <p:cNvSpPr>
            <a:spLocks noGrp="1" noRot="1" noChangeAspect="1" noChangeArrowheads="1" noTextEdit="1"/>
          </p:cNvSpPr>
          <p:nvPr>
            <p:ph type="sldImg"/>
          </p:nvPr>
        </p:nvSpPr>
        <p:spPr>
          <a:xfrm>
            <a:off x="1154113" y="693738"/>
            <a:ext cx="4552950" cy="3414712"/>
          </a:xfrm>
          <a:ln cap="flat">
            <a:solidFill>
              <a:schemeClr val="tx1"/>
            </a:solidFill>
          </a:ln>
        </p:spPr>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6978" name="Rectangle 2"/>
          <p:cNvSpPr>
            <a:spLocks noGrp="1" noChangeArrowheads="1"/>
          </p:cNvSpPr>
          <p:nvPr>
            <p:ph type="body" idx="1"/>
          </p:nvPr>
        </p:nvSpPr>
        <p:spPr>
          <a:xfrm>
            <a:off x="915988" y="4343400"/>
            <a:ext cx="5026025" cy="4114800"/>
          </a:xfrm>
          <a:noFill/>
          <a:ln>
            <a:noFill/>
          </a:ln>
        </p:spPr>
        <p:txBody>
          <a:bodyPr lIns="90473" tIns="44443" rIns="90473" bIns="44443"/>
          <a:lstStyle/>
          <a:p>
            <a:r>
              <a:rPr lang="en-US"/>
              <a:t>For lecture</a:t>
            </a:r>
          </a:p>
          <a:p>
            <a:endParaRPr lang="en-US"/>
          </a:p>
          <a:p>
            <a:r>
              <a:rPr lang="en-US"/>
              <a:t>sets the upper 16 bits of a constant in a register, allowing the next instruction to specify the lower 16 bits of the constant</a:t>
            </a:r>
          </a:p>
          <a:p>
            <a:endParaRPr lang="en-US"/>
          </a:p>
          <a:p>
            <a:r>
              <a:rPr lang="en-US"/>
              <a:t>note that lui fills the lower 16 bits of the register with zero’s</a:t>
            </a:r>
          </a:p>
          <a:p>
            <a:endParaRPr lang="en-US"/>
          </a:p>
          <a:p>
            <a:r>
              <a:rPr lang="en-US"/>
              <a:t>why can’t addi be used as the second instruction for this 32 bit constant?</a:t>
            </a:r>
          </a:p>
          <a:p>
            <a:endParaRPr lang="en-US"/>
          </a:p>
          <a:p>
            <a:r>
              <a:rPr lang="en-US"/>
              <a:t>also note – the assembler lets me specify constants larger than 16 bits in one instruction and then expands the code into two instructions (lui and ori) automatically</a:t>
            </a:r>
          </a:p>
        </p:txBody>
      </p:sp>
      <p:sp>
        <p:nvSpPr>
          <p:cNvPr id="766979" name="Rectangle 3"/>
          <p:cNvSpPr>
            <a:spLocks noGrp="1" noRot="1" noChangeAspect="1" noChangeArrowheads="1" noTextEdit="1"/>
          </p:cNvSpPr>
          <p:nvPr>
            <p:ph type="sldImg"/>
          </p:nvPr>
        </p:nvSpPr>
        <p:spPr>
          <a:xfrm>
            <a:off x="1152525" y="692150"/>
            <a:ext cx="4554538" cy="3416300"/>
          </a:xfrm>
          <a:ln cap="flat">
            <a:solidFill>
              <a:schemeClr val="tx1"/>
            </a:solidFill>
          </a:ln>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3" name="Rectangle 2"/>
          <p:cNvSpPr>
            <a:spLocks noGrp="1" noRot="1" noChangeAspect="1" noChangeArrowheads="1" noTextEdit="1"/>
          </p:cNvSpPr>
          <p:nvPr>
            <p:ph type="sldImg"/>
          </p:nvPr>
        </p:nvSpPr>
        <p:spPr>
          <a:xfrm>
            <a:off x="1158875" y="588963"/>
            <a:ext cx="4552950" cy="3414712"/>
          </a:xfrm>
        </p:spPr>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9522" name="Rectangle 2"/>
          <p:cNvSpPr>
            <a:spLocks noGrp="1" noRot="1" noChangeAspect="1" noChangeArrowheads="1" noTextEdit="1"/>
          </p:cNvSpPr>
          <p:nvPr>
            <p:ph type="sldImg"/>
          </p:nvPr>
        </p:nvSpPr>
        <p:spPr>
          <a:xfrm>
            <a:off x="1160463" y="587375"/>
            <a:ext cx="4554537" cy="3416300"/>
          </a:xfrm>
        </p:spPr>
      </p:sp>
      <p:sp>
        <p:nvSpPr>
          <p:cNvPr id="619523" name="Rectangle 3"/>
          <p:cNvSpPr>
            <a:spLocks noGrp="1" noChangeArrowheads="1"/>
          </p:cNvSpPr>
          <p:nvPr>
            <p:ph type="body" idx="1"/>
          </p:nvPr>
        </p:nvSpPr>
        <p:spPr>
          <a:xfrm>
            <a:off x="515938" y="4343400"/>
            <a:ext cx="5910262" cy="4114800"/>
          </a:xfrm>
          <a:ln/>
        </p:spPr>
        <p:txBody>
          <a:bodyPr lIns="91416" tIns="45708" rIns="91416" bIns="45708"/>
          <a:lstStyle/>
          <a:p>
            <a:r>
              <a:rPr lang="en-US"/>
              <a:t>All positive numbers - no sign bit</a:t>
            </a:r>
          </a:p>
          <a:p>
            <a:endParaRPr lang="en-US"/>
          </a:p>
          <a:p>
            <a:r>
              <a:rPr lang="en-US"/>
              <a:t>last entry is most significant byte address</a:t>
            </a:r>
          </a:p>
          <a:p>
            <a:r>
              <a:rPr lang="en-US"/>
              <a:t>fourth from last entry is most significant word address</a:t>
            </a:r>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9794" name="Rectangle 2"/>
          <p:cNvSpPr>
            <a:spLocks noGrp="1" noRot="1" noChangeAspect="1" noChangeArrowheads="1" noTextEdit="1"/>
          </p:cNvSpPr>
          <p:nvPr>
            <p:ph type="sldImg"/>
          </p:nvPr>
        </p:nvSpPr>
        <p:spPr bwMode="auto">
          <a:xfrm>
            <a:off x="1158875" y="587375"/>
            <a:ext cx="4554538" cy="3416300"/>
          </a:xfrm>
          <a:prstGeom prst="rect">
            <a:avLst/>
          </a:prstGeom>
          <a:solidFill>
            <a:srgbClr val="FFFFFF"/>
          </a:solidFill>
          <a:ln>
            <a:solidFill>
              <a:srgbClr val="000000"/>
            </a:solidFill>
            <a:miter lim="800000"/>
            <a:headEnd/>
            <a:tailEnd/>
          </a:ln>
        </p:spPr>
      </p:sp>
      <p:sp>
        <p:nvSpPr>
          <p:cNvPr id="289795" name="Rectangle 3"/>
          <p:cNvSpPr>
            <a:spLocks noGrp="1" noChangeArrowheads="1"/>
          </p:cNvSpPr>
          <p:nvPr>
            <p:ph type="body" idx="1"/>
          </p:nvPr>
        </p:nvSpPr>
        <p:spPr bwMode="auto">
          <a:xfrm>
            <a:off x="515938" y="4343400"/>
            <a:ext cx="5908675" cy="4113213"/>
          </a:xfrm>
          <a:prstGeom prst="rect">
            <a:avLst/>
          </a:prstGeom>
          <a:solidFill>
            <a:srgbClr val="FFFFFF"/>
          </a:solidFill>
          <a:ln>
            <a:solidFill>
              <a:srgbClr val="000000"/>
            </a:solidFill>
            <a:miter lim="800000"/>
            <a:headEnd/>
            <a:tailEnd/>
          </a:ln>
        </p:spPr>
        <p:txBody>
          <a:bodyPr lIns="95263" tIns="47632" rIns="95263" bIns="47632"/>
          <a:lstStyle/>
          <a:p>
            <a:r>
              <a:rPr lang="en-US" altLang="zh-CN" dirty="0"/>
              <a:t>Signed numbers – assuming 2’s complement representation – for eight bits</a:t>
            </a:r>
          </a:p>
          <a:p>
            <a:endParaRPr lang="en-US" altLang="zh-CN" dirty="0"/>
          </a:p>
          <a:p>
            <a:r>
              <a:rPr lang="en-US" altLang="zh-CN" dirty="0"/>
              <a:t>Note that </a:t>
            </a:r>
            <a:r>
              <a:rPr lang="en-US" altLang="zh-CN" dirty="0" err="1"/>
              <a:t>msb</a:t>
            </a:r>
            <a:r>
              <a:rPr lang="en-US" altLang="zh-CN" dirty="0"/>
              <a:t> of 1 indicates a negative number, the bit string all 0’s is zero, that the largest positive number that can be represented is 7 (2**(n-1) –1 for n bits) whereas the largest negative number that can be represented is –8 (-2**(n-1) for n bits)</a:t>
            </a:r>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6226" name="Rectangle 2"/>
          <p:cNvSpPr>
            <a:spLocks noGrp="1" noRot="1" noChangeAspect="1" noChangeArrowheads="1" noTextEdit="1"/>
          </p:cNvSpPr>
          <p:nvPr>
            <p:ph type="sldImg"/>
          </p:nvPr>
        </p:nvSpPr>
        <p:spPr>
          <a:xfrm>
            <a:off x="1162050" y="588963"/>
            <a:ext cx="4552950" cy="3414712"/>
          </a:xfrm>
        </p:spPr>
      </p:sp>
      <p:sp>
        <p:nvSpPr>
          <p:cNvPr id="436227" name="Rectangle 3"/>
          <p:cNvSpPr>
            <a:spLocks noGrp="1" noChangeArrowheads="1"/>
          </p:cNvSpPr>
          <p:nvPr>
            <p:ph type="body" idx="1"/>
          </p:nvPr>
        </p:nvSpPr>
        <p:spPr>
          <a:xfrm>
            <a:off x="516434" y="4342191"/>
            <a:ext cx="5909964" cy="4115405"/>
          </a:xfrm>
          <a:ln/>
        </p:spPr>
        <p:txBody>
          <a:bodyPr/>
          <a:lstStyle/>
          <a:p>
            <a:r>
              <a:rPr lang="en-US"/>
              <a:t>also have sllv, srlv, and srav</a:t>
            </a:r>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1746" name="Rectangle 2"/>
          <p:cNvSpPr>
            <a:spLocks noGrp="1" noChangeArrowheads="1"/>
          </p:cNvSpPr>
          <p:nvPr>
            <p:ph type="body" idx="1"/>
          </p:nvPr>
        </p:nvSpPr>
        <p:spPr>
          <a:xfrm>
            <a:off x="915988" y="4343400"/>
            <a:ext cx="5026025" cy="4113213"/>
          </a:xfrm>
          <a:ln>
            <a:noFill/>
          </a:ln>
        </p:spPr>
        <p:txBody>
          <a:bodyPr lIns="91994" tIns="45188" rIns="91994" bIns="45188"/>
          <a:lstStyle/>
          <a:p>
            <a:endParaRPr lang="en-US"/>
          </a:p>
        </p:txBody>
      </p:sp>
      <p:sp>
        <p:nvSpPr>
          <p:cNvPr id="671747" name="Rectangle 3"/>
          <p:cNvSpPr>
            <a:spLocks noGrp="1" noRot="1" noChangeAspect="1" noChangeArrowheads="1" noTextEdit="1"/>
          </p:cNvSpPr>
          <p:nvPr>
            <p:ph type="sldImg"/>
          </p:nvPr>
        </p:nvSpPr>
        <p:spPr>
          <a:xfrm>
            <a:off x="1154113" y="693738"/>
            <a:ext cx="4551362" cy="3413125"/>
          </a:xfrm>
          <a:ln cap="flat">
            <a:solidFill>
              <a:schemeClr val="tx1"/>
            </a:solidFill>
          </a:ln>
        </p:spPr>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42" name="Rectangle 2"/>
          <p:cNvSpPr>
            <a:spLocks noGrp="1" noRot="1" noChangeAspect="1" noChangeArrowheads="1" noTextEdit="1"/>
          </p:cNvSpPr>
          <p:nvPr>
            <p:ph type="sldImg"/>
          </p:nvPr>
        </p:nvSpPr>
        <p:spPr>
          <a:xfrm>
            <a:off x="1160463" y="587375"/>
            <a:ext cx="4554537" cy="3416300"/>
          </a:xfrm>
        </p:spPr>
      </p:sp>
      <p:sp>
        <p:nvSpPr>
          <p:cNvPr id="675843" name="Rectangle 3"/>
          <p:cNvSpPr>
            <a:spLocks noGrp="1" noChangeArrowheads="1"/>
          </p:cNvSpPr>
          <p:nvPr>
            <p:ph type="body" idx="1"/>
          </p:nvPr>
        </p:nvSpPr>
        <p:spPr>
          <a:xfrm>
            <a:off x="515938" y="4343400"/>
            <a:ext cx="5910262" cy="4113213"/>
          </a:xfrm>
          <a:ln/>
        </p:spPr>
        <p:txBody>
          <a:bodyPr/>
          <a:lstStyle/>
          <a:p>
            <a:r>
              <a:rPr lang="en-US"/>
              <a:t>Note that two low order 0’s are concatenated to the 16 bit field giving an eighteen bit address</a:t>
            </a:r>
          </a:p>
          <a:p>
            <a:r>
              <a:rPr lang="en-US"/>
              <a:t>	 0111111111111111 00  = 2**15 –1 words  (2**17 – 1 bytes)</a:t>
            </a:r>
          </a:p>
          <a:p>
            <a:endParaRPr lang="en-US"/>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8370" name="Rectangle 2"/>
          <p:cNvSpPr>
            <a:spLocks noGrp="1" noRot="1" noChangeAspect="1" noChangeArrowheads="1" noTextEdit="1"/>
          </p:cNvSpPr>
          <p:nvPr>
            <p:ph type="sldImg"/>
          </p:nvPr>
        </p:nvSpPr>
        <p:spPr>
          <a:xfrm>
            <a:off x="1154113" y="693738"/>
            <a:ext cx="4551362" cy="3413125"/>
          </a:xfrm>
          <a:ln cap="flat">
            <a:solidFill>
              <a:schemeClr val="tx1"/>
            </a:solidFill>
          </a:ln>
        </p:spPr>
      </p:sp>
      <p:sp>
        <p:nvSpPr>
          <p:cNvPr id="698371" name="Rectangle 3"/>
          <p:cNvSpPr>
            <a:spLocks noGrp="1" noChangeArrowheads="1"/>
          </p:cNvSpPr>
          <p:nvPr>
            <p:ph type="body" idx="1"/>
          </p:nvPr>
        </p:nvSpPr>
        <p:spPr>
          <a:xfrm>
            <a:off x="431800" y="4849813"/>
            <a:ext cx="4648200" cy="484187"/>
          </a:xfrm>
          <a:ln>
            <a:noFill/>
          </a:ln>
        </p:spPr>
        <p:txBody>
          <a:bodyPr wrap="none" lIns="19367" tIns="27437" rIns="19367" bIns="27437"/>
          <a:lstStyle/>
          <a:p>
            <a:pPr>
              <a:lnSpc>
                <a:spcPts val="1800"/>
              </a:lnSpc>
              <a:spcBef>
                <a:spcPct val="0"/>
              </a:spcBef>
              <a:buClr>
                <a:srgbClr val="000000"/>
              </a:buClr>
              <a:buFont typeface="Arial" charset="0"/>
              <a:buNone/>
              <a:tabLst>
                <a:tab pos="457200" algn="l"/>
                <a:tab pos="914400" algn="l"/>
                <a:tab pos="1371600" algn="l"/>
              </a:tabLst>
            </a:pPr>
            <a:r>
              <a:rPr lang="en-US" dirty="0" smtClean="0">
                <a:solidFill>
                  <a:srgbClr val="000000"/>
                </a:solidFill>
              </a:rPr>
              <a:t>Unsigned (u) versus signed integer</a:t>
            </a:r>
            <a:r>
              <a:rPr lang="en-US" baseline="0" dirty="0" smtClean="0">
                <a:solidFill>
                  <a:srgbClr val="000000"/>
                </a:solidFill>
              </a:rPr>
              <a:t> comparison</a:t>
            </a:r>
            <a:endParaRPr lang="en-US" dirty="0">
              <a:solidFill>
                <a:srgbClr val="000000"/>
              </a:solidFill>
            </a:endParaRPr>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2466" name="Rectangle 2"/>
          <p:cNvSpPr>
            <a:spLocks noGrp="1" noRot="1" noChangeAspect="1" noChangeArrowheads="1" noTextEdit="1"/>
          </p:cNvSpPr>
          <p:nvPr>
            <p:ph type="sldImg"/>
          </p:nvPr>
        </p:nvSpPr>
        <p:spPr>
          <a:xfrm>
            <a:off x="1160463" y="587375"/>
            <a:ext cx="4554537" cy="3416300"/>
          </a:xfrm>
        </p:spPr>
      </p:sp>
      <p:sp>
        <p:nvSpPr>
          <p:cNvPr id="702467" name="Rectangle 3"/>
          <p:cNvSpPr>
            <a:spLocks noGrp="1" noChangeArrowheads="1"/>
          </p:cNvSpPr>
          <p:nvPr>
            <p:ph type="body" idx="1"/>
          </p:nvPr>
        </p:nvSpPr>
        <p:spPr>
          <a:xfrm>
            <a:off x="515938" y="4343400"/>
            <a:ext cx="5910262" cy="4113213"/>
          </a:xfrm>
          <a:ln/>
        </p:spPr>
        <p:txBody>
          <a:bodyPr/>
          <a:lstStyle/>
          <a:p>
            <a:r>
              <a:rPr lang="en-US"/>
              <a:t>For lecture</a:t>
            </a:r>
          </a:p>
          <a:p>
            <a:endParaRPr lang="en-US"/>
          </a:p>
          <a:p>
            <a:r>
              <a:rPr lang="en-US"/>
              <a:t>blt	$s1,$s2 Label =</a:t>
            </a:r>
          </a:p>
          <a:p>
            <a:endParaRPr lang="en-US"/>
          </a:p>
          <a:p>
            <a:endParaRPr lang="en-US"/>
          </a:p>
          <a:p>
            <a:r>
              <a:rPr lang="en-US"/>
              <a:t>slt	$at,$s1,$s2		#at gets 1 if $s1 &lt; $s2</a:t>
            </a:r>
          </a:p>
          <a:p>
            <a:r>
              <a:rPr lang="en-US"/>
              <a:t>bne	$at,$zero,Label</a:t>
            </a:r>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5058" name="Rectangle 2"/>
          <p:cNvSpPr>
            <a:spLocks noGrp="1" noChangeArrowheads="1"/>
          </p:cNvSpPr>
          <p:nvPr>
            <p:ph type="body" idx="1"/>
          </p:nvPr>
        </p:nvSpPr>
        <p:spPr>
          <a:xfrm>
            <a:off x="915988" y="4343400"/>
            <a:ext cx="5026025" cy="4113213"/>
          </a:xfrm>
          <a:noFill/>
          <a:ln>
            <a:noFill/>
          </a:ln>
        </p:spPr>
        <p:txBody>
          <a:bodyPr lIns="91994" tIns="45188" rIns="91994" bIns="45188"/>
          <a:lstStyle/>
          <a:p>
            <a:r>
              <a:rPr lang="en-US"/>
              <a:t>If-then-else code compilation</a:t>
            </a:r>
          </a:p>
        </p:txBody>
      </p:sp>
      <p:sp>
        <p:nvSpPr>
          <p:cNvPr id="685059" name="Rectangle 3"/>
          <p:cNvSpPr>
            <a:spLocks noGrp="1" noRot="1" noChangeAspect="1" noChangeArrowheads="1" noTextEdit="1"/>
          </p:cNvSpPr>
          <p:nvPr>
            <p:ph type="sldImg"/>
          </p:nvPr>
        </p:nvSpPr>
        <p:spPr>
          <a:xfrm>
            <a:off x="1154113" y="693738"/>
            <a:ext cx="4551362" cy="3413125"/>
          </a:xfrm>
          <a:ln cap="flat">
            <a:solidFill>
              <a:schemeClr val="tx1"/>
            </a:solidFill>
          </a:ln>
        </p:spPr>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02" name="Rectangle 2"/>
          <p:cNvSpPr>
            <a:spLocks noGrp="1" noChangeArrowheads="1"/>
          </p:cNvSpPr>
          <p:nvPr>
            <p:ph type="body" idx="1"/>
          </p:nvPr>
        </p:nvSpPr>
        <p:spPr>
          <a:xfrm>
            <a:off x="915988" y="4343400"/>
            <a:ext cx="5026025" cy="4113213"/>
          </a:xfrm>
          <a:noFill/>
          <a:ln>
            <a:noFill/>
          </a:ln>
        </p:spPr>
        <p:txBody>
          <a:bodyPr lIns="91994" tIns="45188" rIns="91994" bIns="45188"/>
          <a:lstStyle/>
          <a:p>
            <a:r>
              <a:rPr lang="en-US"/>
              <a:t>jr jumps to the address stored in the register – in this case $ra – which is just what we want.</a:t>
            </a:r>
          </a:p>
        </p:txBody>
      </p:sp>
      <p:sp>
        <p:nvSpPr>
          <p:cNvPr id="716803" name="Rectangle 3"/>
          <p:cNvSpPr>
            <a:spLocks noGrp="1" noRot="1" noChangeAspect="1" noChangeArrowheads="1" noTextEdit="1"/>
          </p:cNvSpPr>
          <p:nvPr>
            <p:ph type="sldImg"/>
          </p:nvPr>
        </p:nvSpPr>
        <p:spPr>
          <a:xfrm>
            <a:off x="1154113" y="693738"/>
            <a:ext cx="4551362" cy="3413125"/>
          </a:xfrm>
          <a:ln cap="flat">
            <a:solidFill>
              <a:schemeClr val="tx1"/>
            </a:solidFill>
          </a:ln>
        </p:spPr>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2978" name="Rectangle 2"/>
          <p:cNvSpPr>
            <a:spLocks noGrp="1" noRot="1" noChangeAspect="1" noChangeArrowheads="1" noTextEdit="1"/>
          </p:cNvSpPr>
          <p:nvPr>
            <p:ph type="sldImg"/>
          </p:nvPr>
        </p:nvSpPr>
        <p:spPr/>
      </p:sp>
      <p:sp>
        <p:nvSpPr>
          <p:cNvPr id="382979" name="Rectangle 3"/>
          <p:cNvSpPr>
            <a:spLocks noGrp="1" noChangeArrowheads="1"/>
          </p:cNvSpPr>
          <p:nvPr>
            <p:ph type="body" idx="1"/>
          </p:nvPr>
        </p:nvSpPr>
        <p:spPr>
          <a:xfrm>
            <a:off x="516434" y="4343703"/>
            <a:ext cx="5908477" cy="4112381"/>
          </a:xfrm>
          <a:ln/>
        </p:spPr>
        <p:txBody>
          <a:bodyPr lIns="93679" tIns="46839" rIns="93679" bIns="46839"/>
          <a:lstStyle/>
          <a:p>
            <a:r>
              <a:rPr lang="en-US"/>
              <a:t>Note that temporary registers $t0 through $t9 can also be used as by MIPS convention they are not preserved by the callee (kept intact) across subroutine boundaries</a:t>
            </a:r>
          </a:p>
          <a:p>
            <a:endParaRPr lang="en-US"/>
          </a:p>
          <a:p>
            <a:r>
              <a:rPr lang="en-US"/>
              <a:t>However, saved registers $s0 through $s7 must be preserved by the calle - I.e., if the callee uses one, it must first save it and then restore it to its old value before returning control to the caller</a:t>
            </a: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2"/>
          <p:cNvSpPr>
            <a:spLocks noGrp="1" noRot="1" noChangeAspect="1" noChangeArrowheads="1" noTextEdit="1"/>
          </p:cNvSpPr>
          <p:nvPr>
            <p:ph type="sldImg"/>
          </p:nvPr>
        </p:nvSpPr>
        <p:spPr/>
      </p:sp>
      <p:sp>
        <p:nvSpPr>
          <p:cNvPr id="69635" name="Rectangle 3"/>
          <p:cNvSpPr>
            <a:spLocks noGrp="1" noChangeArrowheads="1"/>
          </p:cNvSpPr>
          <p:nvPr>
            <p:ph type="body" idx="1"/>
          </p:nvPr>
        </p:nvSpPr>
        <p:spPr>
          <a:noFill/>
        </p:spPr>
        <p:txBody>
          <a:bodyPr/>
          <a:lstStyle/>
          <a:p>
            <a:r>
              <a:rPr lang="en-US" smtClean="0"/>
              <a:t>Or smallest/lightest</a:t>
            </a:r>
          </a:p>
          <a:p>
            <a:r>
              <a:rPr lang="en-US" smtClean="0"/>
              <a:t>Longest battery life</a:t>
            </a:r>
          </a:p>
          <a:p>
            <a:r>
              <a:rPr lang="en-US" smtClean="0"/>
              <a:t>Most reliable/durable (in space)</a:t>
            </a:r>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5442" name="Rectangle 2"/>
          <p:cNvSpPr>
            <a:spLocks noGrp="1" noRot="1" noChangeAspect="1" noChangeArrowheads="1" noTextEdit="1"/>
          </p:cNvSpPr>
          <p:nvPr>
            <p:ph type="sldImg"/>
          </p:nvPr>
        </p:nvSpPr>
        <p:spPr/>
      </p:sp>
      <p:sp>
        <p:nvSpPr>
          <p:cNvPr id="445443" name="Rectangle 3"/>
          <p:cNvSpPr>
            <a:spLocks noGrp="1" noChangeArrowheads="1"/>
          </p:cNvSpPr>
          <p:nvPr>
            <p:ph type="body" idx="1"/>
          </p:nvPr>
        </p:nvSpPr>
        <p:spPr>
          <a:ln/>
        </p:spPr>
        <p:txBody>
          <a:bodyPr/>
          <a:lstStyle/>
          <a:p>
            <a:r>
              <a:rPr lang="en-US"/>
              <a:t>On the other hand, the stack pointer (sp) might change during the procedure (not the case for all of our examples) so references to a local variable in memory might have different offsets wrt the sp depending on where they are in the procedure.</a:t>
            </a:r>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6466" name="Rectangle 2"/>
          <p:cNvSpPr>
            <a:spLocks noGrp="1" noRot="1" noChangeAspect="1" noChangeArrowheads="1" noTextEdit="1"/>
          </p:cNvSpPr>
          <p:nvPr>
            <p:ph type="sldImg"/>
          </p:nvPr>
        </p:nvSpPr>
        <p:spPr/>
      </p:sp>
      <p:sp>
        <p:nvSpPr>
          <p:cNvPr id="446467" name="Rectangle 3"/>
          <p:cNvSpPr>
            <a:spLocks noGrp="1" noChangeArrowheads="1"/>
          </p:cNvSpPr>
          <p:nvPr>
            <p:ph type="body" idx="1"/>
          </p:nvPr>
        </p:nvSpPr>
        <p:spPr>
          <a:ln/>
        </p:spPr>
        <p:txBody>
          <a:bodyPr/>
          <a:lstStyle/>
          <a:p>
            <a:r>
              <a:rPr lang="en-US"/>
              <a:t>Stack and heap grow towards each other.</a:t>
            </a:r>
          </a:p>
          <a:p>
            <a:r>
              <a:rPr lang="en-US"/>
              <a:t>Malloc() allocates space on the heap and returns a pointer to it.  Memory allocation is controlled by programs (in C) and is the source of many common and difficult bugs.  Forgetting to free space leads to “memory leak” and the need for “garbage collection” and freeing space to early to “dangling pointers”.</a:t>
            </a:r>
          </a:p>
        </p:txBody>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Use care when inserting</a:t>
            </a:r>
            <a:r>
              <a:rPr lang="en-US" baseline="0" dirty="0" smtClean="0"/>
              <a:t> instructions between the </a:t>
            </a:r>
            <a:r>
              <a:rPr lang="en-US" baseline="0" dirty="0" err="1" smtClean="0"/>
              <a:t>ll</a:t>
            </a:r>
            <a:r>
              <a:rPr lang="en-US" baseline="0" dirty="0" smtClean="0"/>
              <a:t> and sc.  Only register-register instructions can be safely permitted, otherwise it is possible to create deadlock where the processor can never complete the sc because of repeated page faults.</a:t>
            </a:r>
            <a:endParaRPr lang="en-US" dirty="0"/>
          </a:p>
        </p:txBody>
      </p:sp>
    </p:spTree>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2674" name="Rectangle 2"/>
          <p:cNvSpPr>
            <a:spLocks noGrp="1" noRot="1" noChangeAspect="1" noChangeArrowheads="1" noTextEdit="1"/>
          </p:cNvSpPr>
          <p:nvPr>
            <p:ph type="sldImg"/>
          </p:nvPr>
        </p:nvSpPr>
        <p:spPr/>
      </p:sp>
      <p:sp>
        <p:nvSpPr>
          <p:cNvPr id="412675" name="Rectangle 3"/>
          <p:cNvSpPr>
            <a:spLocks noGrp="1" noChangeArrowheads="1"/>
          </p:cNvSpPr>
          <p:nvPr>
            <p:ph type="body" idx="1"/>
          </p:nvPr>
        </p:nvSpPr>
        <p:spPr>
          <a:ln/>
        </p:spPr>
        <p:txBody>
          <a:bodyPr/>
          <a:lstStyle/>
          <a:p>
            <a:r>
              <a:rPr lang="en-US" dirty="0"/>
              <a:t>Four logical phases all programs go through</a:t>
            </a:r>
          </a:p>
          <a:p>
            <a:endParaRPr lang="en-US" dirty="0"/>
          </a:p>
          <a:p>
            <a:r>
              <a:rPr lang="en-US" dirty="0"/>
              <a:t>C code – </a:t>
            </a:r>
            <a:r>
              <a:rPr lang="en-US" dirty="0" err="1"/>
              <a:t>x.c</a:t>
            </a:r>
            <a:r>
              <a:rPr lang="en-US" dirty="0"/>
              <a:t> or .TXT</a:t>
            </a:r>
          </a:p>
          <a:p>
            <a:r>
              <a:rPr lang="en-US" dirty="0"/>
              <a:t>assembly code – </a:t>
            </a:r>
            <a:r>
              <a:rPr lang="en-US" dirty="0" err="1"/>
              <a:t>x.s</a:t>
            </a:r>
            <a:r>
              <a:rPr lang="en-US" dirty="0"/>
              <a:t> or .ASM</a:t>
            </a:r>
          </a:p>
          <a:p>
            <a:r>
              <a:rPr lang="en-US" dirty="0"/>
              <a:t>object code – </a:t>
            </a:r>
            <a:r>
              <a:rPr lang="en-US" dirty="0" err="1"/>
              <a:t>x.o</a:t>
            </a:r>
            <a:r>
              <a:rPr lang="en-US" dirty="0"/>
              <a:t> or .OBJ</a:t>
            </a:r>
          </a:p>
          <a:p>
            <a:r>
              <a:rPr lang="en-US" dirty="0"/>
              <a:t>executable – </a:t>
            </a:r>
            <a:r>
              <a:rPr lang="en-US" dirty="0" err="1"/>
              <a:t>a.out</a:t>
            </a:r>
            <a:r>
              <a:rPr lang="en-US" dirty="0"/>
              <a:t> or .EXE</a:t>
            </a:r>
          </a:p>
        </p:txBody>
      </p:sp>
    </p:spTree>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just" defTabSz="914400" rtl="0" eaLnBrk="0" fontAlgn="base" latinLnBrk="0" hangingPunct="0">
              <a:lnSpc>
                <a:spcPct val="90000"/>
              </a:lnSpc>
              <a:spcBef>
                <a:spcPct val="40000"/>
              </a:spcBef>
              <a:spcAft>
                <a:spcPct val="0"/>
              </a:spcAft>
              <a:buClrTx/>
              <a:buSzTx/>
              <a:buFontTx/>
              <a:buNone/>
              <a:tabLst/>
              <a:defRPr/>
            </a:pPr>
            <a:r>
              <a:rPr lang="en-US" dirty="0" smtClean="0"/>
              <a:t>In order to control compilation-time and compiler memory usage, and the trade-offs between speed and space for the resulting executable, GCC provides a range of general optimization levels, numbered from 0--3, as well as individual options for specific types of optimization.</a:t>
            </a:r>
          </a:p>
          <a:p>
            <a:pPr marL="0" marR="0" indent="0" algn="just" defTabSz="914400" rtl="0" eaLnBrk="0" fontAlgn="base" latinLnBrk="0" hangingPunct="0">
              <a:lnSpc>
                <a:spcPct val="90000"/>
              </a:lnSpc>
              <a:spcBef>
                <a:spcPct val="40000"/>
              </a:spcBef>
              <a:spcAft>
                <a:spcPct val="0"/>
              </a:spcAft>
              <a:buClrTx/>
              <a:buSzTx/>
              <a:buFontTx/>
              <a:buNone/>
              <a:tabLst/>
              <a:defRPr/>
            </a:pPr>
            <a:endParaRPr lang="en-US" dirty="0" smtClean="0"/>
          </a:p>
          <a:p>
            <a:pPr marL="0" marR="0" indent="0" algn="just" defTabSz="914400" rtl="0" eaLnBrk="0" fontAlgn="base" latinLnBrk="0" hangingPunct="0">
              <a:lnSpc>
                <a:spcPct val="90000"/>
              </a:lnSpc>
              <a:spcBef>
                <a:spcPct val="40000"/>
              </a:spcBef>
              <a:spcAft>
                <a:spcPct val="0"/>
              </a:spcAft>
              <a:buClrTx/>
              <a:buSzTx/>
              <a:buFontTx/>
              <a:buNone/>
              <a:tabLst/>
              <a:defRPr/>
            </a:pPr>
            <a:r>
              <a:rPr lang="en-US" dirty="0" smtClean="0"/>
              <a:t>An optimization level is chosen with the command line option -OLEVEL, where LEVEL is a number from 0 to 3. The effects of the different optimization levels are described below:</a:t>
            </a:r>
          </a:p>
          <a:p>
            <a:pPr marL="0" marR="0" indent="0" algn="just" defTabSz="914400" rtl="0" eaLnBrk="0" fontAlgn="base" latinLnBrk="0" hangingPunct="0">
              <a:lnSpc>
                <a:spcPct val="90000"/>
              </a:lnSpc>
              <a:spcBef>
                <a:spcPct val="40000"/>
              </a:spcBef>
              <a:spcAft>
                <a:spcPct val="0"/>
              </a:spcAft>
              <a:buClrTx/>
              <a:buSzTx/>
              <a:buFontTx/>
              <a:buNone/>
              <a:tabLst/>
              <a:defRPr/>
            </a:pPr>
            <a:endParaRPr lang="en-US" dirty="0" smtClean="0"/>
          </a:p>
          <a:p>
            <a:pPr marL="0" marR="0" indent="0" algn="just" defTabSz="914400" rtl="0" eaLnBrk="0" fontAlgn="base" latinLnBrk="0" hangingPunct="0">
              <a:lnSpc>
                <a:spcPct val="90000"/>
              </a:lnSpc>
              <a:spcBef>
                <a:spcPct val="40000"/>
              </a:spcBef>
              <a:spcAft>
                <a:spcPct val="0"/>
              </a:spcAft>
              <a:buClrTx/>
              <a:buSzTx/>
              <a:buFontTx/>
              <a:buNone/>
              <a:tabLst/>
              <a:defRPr/>
            </a:pPr>
            <a:r>
              <a:rPr lang="en-US" dirty="0" smtClean="0"/>
              <a:t>-O0 or no -O option (default)</a:t>
            </a:r>
          </a:p>
          <a:p>
            <a:pPr marL="0" marR="0" indent="0" algn="just" defTabSz="914400" rtl="0" eaLnBrk="0" fontAlgn="base" latinLnBrk="0" hangingPunct="0">
              <a:lnSpc>
                <a:spcPct val="90000"/>
              </a:lnSpc>
              <a:spcBef>
                <a:spcPct val="40000"/>
              </a:spcBef>
              <a:spcAft>
                <a:spcPct val="0"/>
              </a:spcAft>
              <a:buClrTx/>
              <a:buSzTx/>
              <a:buFontTx/>
              <a:buNone/>
              <a:tabLst/>
              <a:defRPr/>
            </a:pPr>
            <a:r>
              <a:rPr lang="en-US" dirty="0" smtClean="0"/>
              <a:t>At this optimization level GCC does not perform any optimization and compiles the source code in the most straightforward way possible. Each command in the source code is converted directly to the corresponding instructions in the executable file, without rearrangement. This is the best option to use when debugging a program and is the default if no optimization level option is specified.</a:t>
            </a:r>
          </a:p>
          <a:p>
            <a:pPr marL="0" marR="0" indent="0" algn="just" defTabSz="914400" rtl="0" eaLnBrk="0" fontAlgn="base" latinLnBrk="0" hangingPunct="0">
              <a:lnSpc>
                <a:spcPct val="90000"/>
              </a:lnSpc>
              <a:spcBef>
                <a:spcPct val="40000"/>
              </a:spcBef>
              <a:spcAft>
                <a:spcPct val="0"/>
              </a:spcAft>
              <a:buClrTx/>
              <a:buSzTx/>
              <a:buFontTx/>
              <a:buNone/>
              <a:tabLst/>
              <a:defRPr/>
            </a:pPr>
            <a:r>
              <a:rPr lang="en-US" dirty="0" smtClean="0"/>
              <a:t>-O1 or -O</a:t>
            </a:r>
          </a:p>
          <a:p>
            <a:pPr marL="0" marR="0" indent="0" algn="just" defTabSz="914400" rtl="0" eaLnBrk="0" fontAlgn="base" latinLnBrk="0" hangingPunct="0">
              <a:lnSpc>
                <a:spcPct val="90000"/>
              </a:lnSpc>
              <a:spcBef>
                <a:spcPct val="40000"/>
              </a:spcBef>
              <a:spcAft>
                <a:spcPct val="0"/>
              </a:spcAft>
              <a:buClrTx/>
              <a:buSzTx/>
              <a:buFontTx/>
              <a:buNone/>
              <a:tabLst/>
              <a:defRPr/>
            </a:pPr>
            <a:r>
              <a:rPr lang="en-US" dirty="0" smtClean="0"/>
              <a:t>This level turns on the most common forms of optimization that do not require any speed-space tradeoffs. With this option the resulting </a:t>
            </a:r>
            <a:r>
              <a:rPr lang="en-US" dirty="0" err="1" smtClean="0"/>
              <a:t>executables</a:t>
            </a:r>
            <a:r>
              <a:rPr lang="en-US" dirty="0" smtClean="0"/>
              <a:t> should be smaller and faster than with -O0. The more expensive optimizations, such as instruction scheduling, are not used at this level. Compiling with the option -O1 can often take less time than compiling with -O0, due to the reduced amounts of data that need to be processed after simple optimizations.</a:t>
            </a:r>
          </a:p>
          <a:p>
            <a:pPr marL="0" marR="0" indent="0" algn="just" defTabSz="914400" rtl="0" eaLnBrk="0" fontAlgn="base" latinLnBrk="0" hangingPunct="0">
              <a:lnSpc>
                <a:spcPct val="90000"/>
              </a:lnSpc>
              <a:spcBef>
                <a:spcPct val="40000"/>
              </a:spcBef>
              <a:spcAft>
                <a:spcPct val="0"/>
              </a:spcAft>
              <a:buClrTx/>
              <a:buSzTx/>
              <a:buFontTx/>
              <a:buNone/>
              <a:tabLst/>
              <a:defRPr/>
            </a:pPr>
            <a:r>
              <a:rPr lang="en-US" dirty="0" smtClean="0"/>
              <a:t>-O2</a:t>
            </a:r>
          </a:p>
          <a:p>
            <a:pPr marL="0" marR="0" indent="0" algn="just" defTabSz="914400" rtl="0" eaLnBrk="0" fontAlgn="base" latinLnBrk="0" hangingPunct="0">
              <a:lnSpc>
                <a:spcPct val="90000"/>
              </a:lnSpc>
              <a:spcBef>
                <a:spcPct val="40000"/>
              </a:spcBef>
              <a:spcAft>
                <a:spcPct val="0"/>
              </a:spcAft>
              <a:buClrTx/>
              <a:buSzTx/>
              <a:buFontTx/>
              <a:buNone/>
              <a:tabLst/>
              <a:defRPr/>
            </a:pPr>
            <a:r>
              <a:rPr lang="en-US" dirty="0" smtClean="0"/>
              <a:t>This option turns on further optimizations, in addition to those used by -O1. These additional optimizations include instruction scheduling. Only optimizations that do not require any speed-space tradeoffs are used, so the executable should not increase in size. The compiler will take longer to compile programs and require more memory than with -O1. This option is generally the best choice for deployment of a program, because it provides maximum optimization without increasing the executable size. It is the default optimization level for releases of GNU packages.</a:t>
            </a:r>
          </a:p>
          <a:p>
            <a:pPr marL="0" marR="0" indent="0" algn="just" defTabSz="914400" rtl="0" eaLnBrk="0" fontAlgn="base" latinLnBrk="0" hangingPunct="0">
              <a:lnSpc>
                <a:spcPct val="90000"/>
              </a:lnSpc>
              <a:spcBef>
                <a:spcPct val="40000"/>
              </a:spcBef>
              <a:spcAft>
                <a:spcPct val="0"/>
              </a:spcAft>
              <a:buClrTx/>
              <a:buSzTx/>
              <a:buFontTx/>
              <a:buNone/>
              <a:tabLst/>
              <a:defRPr/>
            </a:pPr>
            <a:r>
              <a:rPr lang="en-US" dirty="0" smtClean="0"/>
              <a:t>-O3</a:t>
            </a:r>
          </a:p>
          <a:p>
            <a:pPr marL="0" marR="0" indent="0" algn="just" defTabSz="914400" rtl="0" eaLnBrk="0" fontAlgn="base" latinLnBrk="0" hangingPunct="0">
              <a:lnSpc>
                <a:spcPct val="90000"/>
              </a:lnSpc>
              <a:spcBef>
                <a:spcPct val="40000"/>
              </a:spcBef>
              <a:spcAft>
                <a:spcPct val="0"/>
              </a:spcAft>
              <a:buClrTx/>
              <a:buSzTx/>
              <a:buFontTx/>
              <a:buNone/>
              <a:tabLst/>
              <a:defRPr/>
            </a:pPr>
            <a:r>
              <a:rPr lang="en-US" dirty="0" smtClean="0"/>
              <a:t>This option turns on more expensive optimizations, such as function </a:t>
            </a:r>
            <a:r>
              <a:rPr lang="en-US" dirty="0" err="1" smtClean="0"/>
              <a:t>inlining</a:t>
            </a:r>
            <a:r>
              <a:rPr lang="en-US" dirty="0" smtClean="0"/>
              <a:t>, in addition to all the optimizations of the lower levels -O2 and -O1. The -O3 optimization level may increase the speed of the resulting executable, but can also increase its size. Under some circumstances where these optimizations are not favorable, this option might actually make a program slower.</a:t>
            </a:r>
          </a:p>
          <a:p>
            <a:pPr marL="0" marR="0" indent="0" algn="just" defTabSz="914400" rtl="0" eaLnBrk="0" fontAlgn="base" latinLnBrk="0" hangingPunct="0">
              <a:lnSpc>
                <a:spcPct val="90000"/>
              </a:lnSpc>
              <a:spcBef>
                <a:spcPct val="40000"/>
              </a:spcBef>
              <a:spcAft>
                <a:spcPct val="0"/>
              </a:spcAft>
              <a:buClrTx/>
              <a:buSzTx/>
              <a:buFontTx/>
              <a:buNone/>
              <a:tabLst/>
              <a:defRPr/>
            </a:pPr>
            <a:r>
              <a:rPr lang="en-US" dirty="0" smtClean="0"/>
              <a:t>-</a:t>
            </a:r>
            <a:r>
              <a:rPr lang="en-US" dirty="0" err="1" smtClean="0"/>
              <a:t>funroll</a:t>
            </a:r>
            <a:r>
              <a:rPr lang="en-US" dirty="0" smtClean="0"/>
              <a:t>-loops</a:t>
            </a:r>
          </a:p>
          <a:p>
            <a:pPr marL="0" marR="0" indent="0" algn="just" defTabSz="914400" rtl="0" eaLnBrk="0" fontAlgn="base" latinLnBrk="0" hangingPunct="0">
              <a:lnSpc>
                <a:spcPct val="90000"/>
              </a:lnSpc>
              <a:spcBef>
                <a:spcPct val="40000"/>
              </a:spcBef>
              <a:spcAft>
                <a:spcPct val="0"/>
              </a:spcAft>
              <a:buClrTx/>
              <a:buSzTx/>
              <a:buFontTx/>
              <a:buNone/>
              <a:tabLst/>
              <a:defRPr/>
            </a:pPr>
            <a:r>
              <a:rPr lang="en-US" dirty="0" smtClean="0"/>
              <a:t>This option turns on loop-unrolling, and is independent of the other optimization options. It will increase the size of an executable. Whether or not this option produces a beneficial result has to be examined on a case-by-case basis.</a:t>
            </a:r>
          </a:p>
          <a:p>
            <a:pPr marL="0" marR="0" indent="0" algn="just" defTabSz="914400" rtl="0" eaLnBrk="0" fontAlgn="base" latinLnBrk="0" hangingPunct="0">
              <a:lnSpc>
                <a:spcPct val="90000"/>
              </a:lnSpc>
              <a:spcBef>
                <a:spcPct val="40000"/>
              </a:spcBef>
              <a:spcAft>
                <a:spcPct val="0"/>
              </a:spcAft>
              <a:buClrTx/>
              <a:buSzTx/>
              <a:buFontTx/>
              <a:buNone/>
              <a:tabLst/>
              <a:defRPr/>
            </a:pPr>
            <a:r>
              <a:rPr lang="en-US" dirty="0" smtClean="0"/>
              <a:t>-</a:t>
            </a:r>
            <a:r>
              <a:rPr lang="en-US" dirty="0" err="1" smtClean="0"/>
              <a:t>Os</a:t>
            </a:r>
            <a:endParaRPr lang="en-US" dirty="0" smtClean="0"/>
          </a:p>
          <a:p>
            <a:pPr marL="0" marR="0" indent="0" algn="just" defTabSz="914400" rtl="0" eaLnBrk="0" fontAlgn="base" latinLnBrk="0" hangingPunct="0">
              <a:lnSpc>
                <a:spcPct val="90000"/>
              </a:lnSpc>
              <a:spcBef>
                <a:spcPct val="40000"/>
              </a:spcBef>
              <a:spcAft>
                <a:spcPct val="0"/>
              </a:spcAft>
              <a:buClrTx/>
              <a:buSzTx/>
              <a:buFontTx/>
              <a:buNone/>
              <a:tabLst/>
              <a:defRPr/>
            </a:pPr>
            <a:r>
              <a:rPr lang="en-US" dirty="0" smtClean="0"/>
              <a:t>This option selects optimizations which reduce the size of an executable. The aim of this option is to produce the smallest possible executable, for systems constrained by memory or disk space. In some cases a smaller executable will also run faster, due to better cache usage.</a:t>
            </a:r>
          </a:p>
          <a:p>
            <a:pPr marL="0" marR="0" indent="0" algn="just" defTabSz="914400" rtl="0" eaLnBrk="0" fontAlgn="base" latinLnBrk="0" hangingPunct="0">
              <a:lnSpc>
                <a:spcPct val="90000"/>
              </a:lnSpc>
              <a:spcBef>
                <a:spcPct val="40000"/>
              </a:spcBef>
              <a:spcAft>
                <a:spcPct val="0"/>
              </a:spcAft>
              <a:buClrTx/>
              <a:buSzTx/>
              <a:buFontTx/>
              <a:buNone/>
              <a:tabLst/>
              <a:defRPr/>
            </a:pPr>
            <a:r>
              <a:rPr lang="en-US" dirty="0" smtClean="0"/>
              <a:t>It is important to remember that the benefit of optimization at the highest levels must be weighed against the cost. The cost of optimization includes greater complexity in debugging, and increased time and memory requirements during compilation. For most purposes it is satisfactory to use -O0 for debugging, and -O2 for development and deployment.</a:t>
            </a:r>
          </a:p>
          <a:p>
            <a:endParaRPr lang="en-US" dirty="0"/>
          </a:p>
        </p:txBody>
      </p:sp>
    </p:spTree>
    <p:extLst>
      <p:ext uri="{BB962C8B-B14F-4D97-AF65-F5344CB8AC3E}">
        <p14:creationId xmlns:p14="http://schemas.microsoft.com/office/powerpoint/2010/main" val="1734677783"/>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2674" name="Rectangle 2"/>
          <p:cNvSpPr>
            <a:spLocks noGrp="1" noRot="1" noChangeAspect="1" noChangeArrowheads="1" noTextEdit="1"/>
          </p:cNvSpPr>
          <p:nvPr>
            <p:ph type="sldImg"/>
          </p:nvPr>
        </p:nvSpPr>
        <p:spPr/>
      </p:sp>
      <p:sp>
        <p:nvSpPr>
          <p:cNvPr id="412675" name="Rectangle 3"/>
          <p:cNvSpPr>
            <a:spLocks noGrp="1" noChangeArrowheads="1"/>
          </p:cNvSpPr>
          <p:nvPr>
            <p:ph type="body" idx="1"/>
          </p:nvPr>
        </p:nvSpPr>
        <p:spPr>
          <a:ln/>
        </p:spPr>
        <p:txBody>
          <a:bodyPr/>
          <a:lstStyle/>
          <a:p>
            <a:endParaRPr lang="en-US" dirty="0"/>
          </a:p>
        </p:txBody>
      </p:sp>
    </p:spTree>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err="1" smtClean="0"/>
              <a:t>Unoptimized</a:t>
            </a:r>
            <a:r>
              <a:rPr lang="en-US" baseline="0" dirty="0" smtClean="0"/>
              <a:t> C </a:t>
            </a:r>
            <a:r>
              <a:rPr lang="en-US" baseline="0" dirty="0" err="1" smtClean="0"/>
              <a:t>prgram</a:t>
            </a:r>
            <a:r>
              <a:rPr lang="en-US" baseline="0" dirty="0" smtClean="0"/>
              <a:t> is 8.3 times faster than the interpreted Java code for bubble.</a:t>
            </a:r>
          </a:p>
          <a:p>
            <a:r>
              <a:rPr lang="en-US" baseline="0" dirty="0" smtClean="0"/>
              <a:t>Using JIT makes Java 2.1 times faster than the </a:t>
            </a:r>
            <a:r>
              <a:rPr lang="en-US" baseline="0" dirty="0" err="1" smtClean="0"/>
              <a:t>unoptimized</a:t>
            </a:r>
            <a:r>
              <a:rPr lang="en-US" baseline="0" dirty="0" smtClean="0"/>
              <a:t> C and within a factor of 1.13 of the highest optimized C code.</a:t>
            </a:r>
          </a:p>
          <a:p>
            <a:r>
              <a:rPr lang="en-US" baseline="0" dirty="0" smtClean="0"/>
              <a:t>Ratio’s aren’t as close for quick, presumably because it is harder to amortize the cost of runtime compilation over the shorter execution time.</a:t>
            </a:r>
          </a:p>
          <a:p>
            <a:r>
              <a:rPr lang="en-US" baseline="0" dirty="0" smtClean="0"/>
              <a:t>The last column demonstrates the impact of a better algorithm</a:t>
            </a:r>
            <a:endParaRPr lang="en-US" dirty="0"/>
          </a:p>
        </p:txBody>
      </p:sp>
    </p:spTree>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3010" name="Rectangle 2"/>
          <p:cNvSpPr>
            <a:spLocks noGrp="1" noRot="1" noChangeAspect="1" noChangeArrowheads="1" noTextEdit="1"/>
          </p:cNvSpPr>
          <p:nvPr>
            <p:ph type="sldImg"/>
          </p:nvPr>
        </p:nvSpPr>
        <p:spPr>
          <a:xfrm>
            <a:off x="1160463" y="587375"/>
            <a:ext cx="4554537" cy="3416300"/>
          </a:xfrm>
        </p:spPr>
      </p:sp>
      <p:sp>
        <p:nvSpPr>
          <p:cNvPr id="683011" name="Rectangle 3"/>
          <p:cNvSpPr>
            <a:spLocks noGrp="1" noChangeArrowheads="1"/>
          </p:cNvSpPr>
          <p:nvPr>
            <p:ph type="body" idx="1"/>
          </p:nvPr>
        </p:nvSpPr>
        <p:spPr>
          <a:xfrm>
            <a:off x="515938" y="4343400"/>
            <a:ext cx="5910262" cy="4113213"/>
          </a:xfrm>
          <a:ln/>
        </p:spPr>
        <p:txBody>
          <a:bodyPr lIns="91416" tIns="45708" rIns="91416" bIns="45708"/>
          <a:lstStyle/>
          <a:p>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2"/>
          <p:cNvSpPr>
            <a:spLocks noGrp="1" noRot="1" noChangeAspect="1" noChangeArrowheads="1" noTextEdit="1"/>
          </p:cNvSpPr>
          <p:nvPr>
            <p:ph type="sldImg"/>
          </p:nvPr>
        </p:nvSpPr>
        <p:spPr/>
      </p:sp>
      <p:sp>
        <p:nvSpPr>
          <p:cNvPr id="70659" name="Rectangle 3"/>
          <p:cNvSpPr>
            <a:spLocks noGrp="1" noChangeArrowheads="1"/>
          </p:cNvSpPr>
          <p:nvPr>
            <p:ph type="body" idx="1"/>
          </p:nvPr>
        </p:nvSpPr>
        <p:spPr>
          <a:noFill/>
        </p:spPr>
        <p:txBody>
          <a:bodyPr/>
          <a:lstStyle/>
          <a:p>
            <a:r>
              <a:rPr lang="en-US" smtClean="0"/>
              <a:t>Increasing performance requires decreasing execution time</a:t>
            </a: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2"/>
          <p:cNvSpPr>
            <a:spLocks noGrp="1" noRot="1" noChangeAspect="1" noChangeArrowheads="1" noTextEdit="1"/>
          </p:cNvSpPr>
          <p:nvPr>
            <p:ph type="sldImg"/>
          </p:nvPr>
        </p:nvSpPr>
        <p:spPr/>
      </p:sp>
      <p:sp>
        <p:nvSpPr>
          <p:cNvPr id="71683" name="Rectangle 3"/>
          <p:cNvSpPr>
            <a:spLocks noGrp="1" noChangeArrowheads="1"/>
          </p:cNvSpPr>
          <p:nvPr>
            <p:ph type="body" idx="1"/>
          </p:nvPr>
        </p:nvSpPr>
        <p:spPr>
          <a:noFill/>
        </p:spPr>
        <p:txBody>
          <a:bodyPr/>
          <a:lstStyle/>
          <a:p>
            <a:r>
              <a:rPr lang="en-US" smtClean="0"/>
              <a:t>Many techniques that decrease the number of clock cycles also increase the clock cycle time</a:t>
            </a: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2"/>
          <p:cNvSpPr>
            <a:spLocks noGrp="1" noRot="1" noChangeAspect="1" noChangeArrowheads="1" noTextEdit="1"/>
          </p:cNvSpPr>
          <p:nvPr>
            <p:ph type="sldImg"/>
          </p:nvPr>
        </p:nvSpPr>
        <p:spPr/>
      </p:sp>
      <p:sp>
        <p:nvSpPr>
          <p:cNvPr id="72707" name="Rectangle 3"/>
          <p:cNvSpPr>
            <a:spLocks noGrp="1" noChangeArrowheads="1"/>
          </p:cNvSpPr>
          <p:nvPr>
            <p:ph type="body" idx="1"/>
          </p:nvPr>
        </p:nvSpPr>
        <p:spPr>
          <a:noFill/>
        </p:spPr>
        <p:txBody>
          <a:bodyPr/>
          <a:lstStyle/>
          <a:p>
            <a:r>
              <a:rPr lang="en-US" smtClean="0"/>
              <a:t>A clock cycle is the basic unit of time to execute one operation/pipeline stage/etc.</a:t>
            </a: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For class handout</a:t>
            </a:r>
            <a:endParaRPr lang="en-US" dirty="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For lecture</a:t>
            </a:r>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48450" y="304800"/>
            <a:ext cx="2038350" cy="300355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533400" y="304800"/>
            <a:ext cx="5962650" cy="300355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chart" preserve="1">
  <p:cSld name="Title and Chart">
    <p:spTree>
      <p:nvGrpSpPr>
        <p:cNvPr id="1" name=""/>
        <p:cNvGrpSpPr/>
        <p:nvPr/>
      </p:nvGrpSpPr>
      <p:grpSpPr>
        <a:xfrm>
          <a:off x="0" y="0"/>
          <a:ext cx="0" cy="0"/>
          <a:chOff x="0" y="0"/>
          <a:chExt cx="0" cy="0"/>
        </a:xfrm>
      </p:grpSpPr>
      <p:sp>
        <p:nvSpPr>
          <p:cNvPr id="2" name="Title 1"/>
          <p:cNvSpPr>
            <a:spLocks noGrp="1"/>
          </p:cNvSpPr>
          <p:nvPr>
            <p:ph type="title"/>
          </p:nvPr>
        </p:nvSpPr>
        <p:spPr>
          <a:xfrm>
            <a:off x="533400" y="304800"/>
            <a:ext cx="8153400" cy="422275"/>
          </a:xfrm>
        </p:spPr>
        <p:txBody>
          <a:bodyPr/>
          <a:lstStyle/>
          <a:p>
            <a:r>
              <a:rPr lang="en-US" smtClean="0"/>
              <a:t>Click to edit Master title style</a:t>
            </a:r>
            <a:endParaRPr lang="en-US"/>
          </a:p>
        </p:txBody>
      </p:sp>
      <p:sp>
        <p:nvSpPr>
          <p:cNvPr id="3" name="Chart Placeholder 2"/>
          <p:cNvSpPr>
            <a:spLocks noGrp="1"/>
          </p:cNvSpPr>
          <p:nvPr>
            <p:ph type="chart" idx="1"/>
          </p:nvPr>
        </p:nvSpPr>
        <p:spPr>
          <a:xfrm>
            <a:off x="533400" y="914400"/>
            <a:ext cx="8153400" cy="2393950"/>
          </a:xfrm>
        </p:spPr>
        <p:txBody>
          <a:bodyPr/>
          <a:lstStyle/>
          <a:p>
            <a:pPr lvl="0"/>
            <a:endParaRPr lang="en-US" noProof="0" smtClean="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bl">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533400" y="304800"/>
            <a:ext cx="8153400" cy="422275"/>
          </a:xfrm>
        </p:spPr>
        <p:txBody>
          <a:bodyPr/>
          <a:lstStyle/>
          <a:p>
            <a:r>
              <a:rPr lang="en-US" smtClean="0"/>
              <a:t>Click to edit Master title style</a:t>
            </a:r>
            <a:endParaRPr lang="en-US"/>
          </a:p>
        </p:txBody>
      </p:sp>
      <p:sp>
        <p:nvSpPr>
          <p:cNvPr id="3" name="Table Placeholder 2"/>
          <p:cNvSpPr>
            <a:spLocks noGrp="1"/>
          </p:cNvSpPr>
          <p:nvPr>
            <p:ph type="tbl" idx="1"/>
          </p:nvPr>
        </p:nvSpPr>
        <p:spPr>
          <a:xfrm>
            <a:off x="533400" y="914400"/>
            <a:ext cx="8153400" cy="2393950"/>
          </a:xfrm>
        </p:spPr>
        <p:txBody>
          <a:bodyPr/>
          <a:lstStyle/>
          <a:p>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xAndObj">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533400" y="304800"/>
            <a:ext cx="8153400" cy="422275"/>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533400" y="914400"/>
            <a:ext cx="4000500" cy="239395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86300" y="914400"/>
            <a:ext cx="4000500" cy="239395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8833853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533400" y="914400"/>
            <a:ext cx="4000500" cy="23939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86300" y="914400"/>
            <a:ext cx="4000500" cy="23939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bwMode="auto">
          <a:xfrm>
            <a:off x="533400" y="304800"/>
            <a:ext cx="8153400" cy="422275"/>
          </a:xfrm>
          <a:prstGeom prst="rect">
            <a:avLst/>
          </a:prstGeom>
          <a:noFill/>
          <a:ln w="12700">
            <a:noFill/>
            <a:miter lim="800000"/>
            <a:headEnd/>
            <a:tailEnd/>
          </a:ln>
        </p:spPr>
        <p:txBody>
          <a:bodyPr vert="horz" wrap="square" lIns="63500" tIns="25400" rIns="63500" bIns="25400" numCol="1" anchor="t" anchorCtr="0" compatLnSpc="1">
            <a:prstTxWarp prst="textNoShape">
              <a:avLst/>
            </a:prstTxWarp>
            <a:spAutoFit/>
          </a:bodyPr>
          <a:lstStyle/>
          <a:p>
            <a:pPr lvl="0"/>
            <a:r>
              <a:rPr lang="en-US" smtClean="0"/>
              <a:t>Title goes here</a:t>
            </a:r>
          </a:p>
        </p:txBody>
      </p:sp>
      <p:sp>
        <p:nvSpPr>
          <p:cNvPr id="1027" name="Rectangle 3"/>
          <p:cNvSpPr>
            <a:spLocks noChangeArrowheads="1"/>
          </p:cNvSpPr>
          <p:nvPr userDrawn="1"/>
        </p:nvSpPr>
        <p:spPr bwMode="auto">
          <a:xfrm>
            <a:off x="448282" y="6553200"/>
            <a:ext cx="1482402" cy="205184"/>
          </a:xfrm>
          <a:prstGeom prst="rect">
            <a:avLst/>
          </a:prstGeom>
          <a:noFill/>
          <a:ln w="12700">
            <a:noFill/>
            <a:miter lim="800000"/>
            <a:headEnd/>
            <a:tailEnd/>
          </a:ln>
          <a:effectLst/>
        </p:spPr>
        <p:txBody>
          <a:bodyPr wrap="none" lIns="63500" tIns="25400" rIns="63500" bIns="25400">
            <a:spAutoFit/>
          </a:bodyPr>
          <a:lstStyle/>
          <a:p>
            <a:pPr>
              <a:defRPr/>
            </a:pPr>
            <a:r>
              <a:rPr lang="en-US" sz="1000" b="1" dirty="0" smtClean="0">
                <a:solidFill>
                  <a:schemeClr val="tx1"/>
                </a:solidFill>
              </a:rPr>
              <a:t>CENG3420 L02 ISA.</a:t>
            </a:r>
            <a:fld id="{327C39B5-FA07-4B49-B681-61EEE696D883}" type="slidenum">
              <a:rPr lang="en-US" sz="1000" b="1" smtClean="0">
                <a:solidFill>
                  <a:schemeClr val="tx1"/>
                </a:solidFill>
              </a:rPr>
              <a:pPr>
                <a:defRPr/>
              </a:pPr>
              <a:t>‹#›</a:t>
            </a:fld>
            <a:endParaRPr lang="en-US" sz="1000" b="1" dirty="0">
              <a:solidFill>
                <a:schemeClr val="tx1"/>
              </a:solidFill>
            </a:endParaRPr>
          </a:p>
        </p:txBody>
      </p:sp>
      <p:sp>
        <p:nvSpPr>
          <p:cNvPr id="4101" name="Rectangle 5"/>
          <p:cNvSpPr>
            <a:spLocks noGrp="1" noChangeArrowheads="1"/>
          </p:cNvSpPr>
          <p:nvPr>
            <p:ph type="body" idx="1"/>
          </p:nvPr>
        </p:nvSpPr>
        <p:spPr bwMode="auto">
          <a:xfrm>
            <a:off x="533400" y="914400"/>
            <a:ext cx="8153400" cy="2393950"/>
          </a:xfrm>
          <a:prstGeom prst="rect">
            <a:avLst/>
          </a:prstGeom>
          <a:noFill/>
          <a:ln w="12700">
            <a:noFill/>
            <a:miter lim="800000"/>
            <a:headEnd/>
            <a:tailEnd/>
          </a:ln>
        </p:spPr>
        <p:txBody>
          <a:bodyPr vert="horz" wrap="square" lIns="63500" tIns="25400" rIns="63500" bIns="25400" numCol="1" anchor="t" anchorCtr="0" compatLnSpc="1">
            <a:prstTxWarp prst="textNoShape">
              <a:avLst/>
            </a:prstTxWarp>
            <a:spAutoFit/>
          </a:bodyPr>
          <a:lstStyle/>
          <a:p>
            <a:pPr lvl="0"/>
            <a:r>
              <a:rPr lang="en-US" smtClean="0"/>
              <a:t>This is our 1st Level Bullet</a:t>
            </a:r>
          </a:p>
          <a:p>
            <a:pPr lvl="1"/>
            <a:r>
              <a:rPr lang="en-US" smtClean="0"/>
              <a:t>this is our 2nd level bullet</a:t>
            </a:r>
          </a:p>
          <a:p>
            <a:pPr lvl="2"/>
            <a:r>
              <a:rPr lang="en-US" smtClean="0"/>
              <a:t>this is our 3rd level bullet</a:t>
            </a:r>
          </a:p>
          <a:p>
            <a:pPr lvl="0"/>
            <a:r>
              <a:rPr lang="en-US" smtClean="0"/>
              <a:t>This is our next 1st Level Bullet</a:t>
            </a:r>
          </a:p>
          <a:p>
            <a:pPr lvl="1"/>
            <a:r>
              <a:rPr lang="en-US" smtClean="0"/>
              <a:t>this is our 2nd level bullet</a:t>
            </a:r>
          </a:p>
          <a:p>
            <a:pPr lvl="2"/>
            <a:r>
              <a:rPr lang="en-US" smtClean="0"/>
              <a:t>this is our 3rd level bullet</a:t>
            </a:r>
          </a:p>
        </p:txBody>
      </p:sp>
      <p:sp>
        <p:nvSpPr>
          <p:cNvPr id="1030" name="Line 6"/>
          <p:cNvSpPr>
            <a:spLocks noChangeShapeType="1"/>
          </p:cNvSpPr>
          <p:nvPr/>
        </p:nvSpPr>
        <p:spPr bwMode="auto">
          <a:xfrm>
            <a:off x="533400" y="685800"/>
            <a:ext cx="8153400" cy="0"/>
          </a:xfrm>
          <a:prstGeom prst="line">
            <a:avLst/>
          </a:prstGeom>
          <a:noFill/>
          <a:ln w="57150" cmpd="thickThin">
            <a:solidFill>
              <a:schemeClr val="accent2"/>
            </a:solidFill>
            <a:round/>
            <a:headEnd/>
            <a:tailEnd/>
          </a:ln>
          <a:effectLst/>
        </p:spPr>
        <p:txBody>
          <a:bodyPr wrap="none" anchor="ctr"/>
          <a:lstStyle/>
          <a:p>
            <a:pPr>
              <a:defRPr/>
            </a:pPr>
            <a:endParaRPr lang="en-US"/>
          </a:p>
        </p:txBody>
      </p:sp>
      <p:sp>
        <p:nvSpPr>
          <p:cNvPr id="7" name="Rectangle 4"/>
          <p:cNvSpPr>
            <a:spLocks noChangeArrowheads="1"/>
          </p:cNvSpPr>
          <p:nvPr userDrawn="1"/>
        </p:nvSpPr>
        <p:spPr bwMode="auto">
          <a:xfrm>
            <a:off x="6804025" y="6524625"/>
            <a:ext cx="2051050" cy="203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63500" tIns="25400" rIns="63500" bIns="25400">
            <a:spAutoFit/>
          </a:bodyPr>
          <a:lstStyle/>
          <a:p>
            <a:r>
              <a:rPr lang="en-US" altLang="zh-CN" sz="1000" b="1" dirty="0">
                <a:solidFill>
                  <a:schemeClr val="tx1"/>
                </a:solidFill>
                <a:ea typeface="宋体" charset="0"/>
                <a:cs typeface="宋体" charset="0"/>
              </a:rPr>
              <a:t>Qiang Xu  CUHK, Spring 2014</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Lst>
  <p:txStyles>
    <p:titleStyle>
      <a:lvl1pPr algn="l" rtl="0" eaLnBrk="0" fontAlgn="base" hangingPunct="0">
        <a:lnSpc>
          <a:spcPct val="87000"/>
        </a:lnSpc>
        <a:spcBef>
          <a:spcPct val="0"/>
        </a:spcBef>
        <a:spcAft>
          <a:spcPct val="0"/>
        </a:spcAft>
        <a:defRPr sz="2800" b="1">
          <a:solidFill>
            <a:schemeClr val="accent2"/>
          </a:solidFill>
          <a:latin typeface="+mj-lt"/>
          <a:ea typeface="+mj-ea"/>
          <a:cs typeface="+mj-cs"/>
        </a:defRPr>
      </a:lvl1pPr>
      <a:lvl2pPr algn="l" rtl="0" eaLnBrk="0" fontAlgn="base" hangingPunct="0">
        <a:lnSpc>
          <a:spcPct val="87000"/>
        </a:lnSpc>
        <a:spcBef>
          <a:spcPct val="0"/>
        </a:spcBef>
        <a:spcAft>
          <a:spcPct val="0"/>
        </a:spcAft>
        <a:defRPr sz="2800" b="1">
          <a:solidFill>
            <a:schemeClr val="accent2"/>
          </a:solidFill>
          <a:latin typeface="Arial" charset="0"/>
        </a:defRPr>
      </a:lvl2pPr>
      <a:lvl3pPr algn="l" rtl="0" eaLnBrk="0" fontAlgn="base" hangingPunct="0">
        <a:lnSpc>
          <a:spcPct val="87000"/>
        </a:lnSpc>
        <a:spcBef>
          <a:spcPct val="0"/>
        </a:spcBef>
        <a:spcAft>
          <a:spcPct val="0"/>
        </a:spcAft>
        <a:defRPr sz="2800" b="1">
          <a:solidFill>
            <a:schemeClr val="accent2"/>
          </a:solidFill>
          <a:latin typeface="Arial" charset="0"/>
        </a:defRPr>
      </a:lvl3pPr>
      <a:lvl4pPr algn="l" rtl="0" eaLnBrk="0" fontAlgn="base" hangingPunct="0">
        <a:lnSpc>
          <a:spcPct val="87000"/>
        </a:lnSpc>
        <a:spcBef>
          <a:spcPct val="0"/>
        </a:spcBef>
        <a:spcAft>
          <a:spcPct val="0"/>
        </a:spcAft>
        <a:defRPr sz="2800" b="1">
          <a:solidFill>
            <a:schemeClr val="accent2"/>
          </a:solidFill>
          <a:latin typeface="Arial" charset="0"/>
        </a:defRPr>
      </a:lvl4pPr>
      <a:lvl5pPr algn="l" rtl="0" eaLnBrk="0" fontAlgn="base" hangingPunct="0">
        <a:lnSpc>
          <a:spcPct val="87000"/>
        </a:lnSpc>
        <a:spcBef>
          <a:spcPct val="0"/>
        </a:spcBef>
        <a:spcAft>
          <a:spcPct val="0"/>
        </a:spcAft>
        <a:defRPr sz="2800" b="1">
          <a:solidFill>
            <a:schemeClr val="accent2"/>
          </a:solidFill>
          <a:latin typeface="Arial" charset="0"/>
        </a:defRPr>
      </a:lvl5pPr>
      <a:lvl6pPr marL="457200" algn="l" rtl="0" eaLnBrk="0" fontAlgn="base" hangingPunct="0">
        <a:lnSpc>
          <a:spcPct val="87000"/>
        </a:lnSpc>
        <a:spcBef>
          <a:spcPct val="0"/>
        </a:spcBef>
        <a:spcAft>
          <a:spcPct val="0"/>
        </a:spcAft>
        <a:defRPr sz="2800" b="1">
          <a:solidFill>
            <a:schemeClr val="accent2"/>
          </a:solidFill>
          <a:latin typeface="Arial" charset="0"/>
        </a:defRPr>
      </a:lvl6pPr>
      <a:lvl7pPr marL="914400" algn="l" rtl="0" eaLnBrk="0" fontAlgn="base" hangingPunct="0">
        <a:lnSpc>
          <a:spcPct val="87000"/>
        </a:lnSpc>
        <a:spcBef>
          <a:spcPct val="0"/>
        </a:spcBef>
        <a:spcAft>
          <a:spcPct val="0"/>
        </a:spcAft>
        <a:defRPr sz="2800" b="1">
          <a:solidFill>
            <a:schemeClr val="accent2"/>
          </a:solidFill>
          <a:latin typeface="Arial" charset="0"/>
        </a:defRPr>
      </a:lvl7pPr>
      <a:lvl8pPr marL="1371600" algn="l" rtl="0" eaLnBrk="0" fontAlgn="base" hangingPunct="0">
        <a:lnSpc>
          <a:spcPct val="87000"/>
        </a:lnSpc>
        <a:spcBef>
          <a:spcPct val="0"/>
        </a:spcBef>
        <a:spcAft>
          <a:spcPct val="0"/>
        </a:spcAft>
        <a:defRPr sz="2800" b="1">
          <a:solidFill>
            <a:schemeClr val="accent2"/>
          </a:solidFill>
          <a:latin typeface="Arial" charset="0"/>
        </a:defRPr>
      </a:lvl8pPr>
      <a:lvl9pPr marL="1828800" algn="l" rtl="0" eaLnBrk="0" fontAlgn="base" hangingPunct="0">
        <a:lnSpc>
          <a:spcPct val="87000"/>
        </a:lnSpc>
        <a:spcBef>
          <a:spcPct val="0"/>
        </a:spcBef>
        <a:spcAft>
          <a:spcPct val="0"/>
        </a:spcAft>
        <a:defRPr sz="2800" b="1">
          <a:solidFill>
            <a:schemeClr val="accent2"/>
          </a:solidFill>
          <a:latin typeface="Arial" charset="0"/>
        </a:defRPr>
      </a:lvl9pPr>
    </p:titleStyle>
    <p:bodyStyle>
      <a:lvl1pPr marL="287338" indent="-287338" algn="l" rtl="0" eaLnBrk="0" fontAlgn="base" hangingPunct="0">
        <a:lnSpc>
          <a:spcPct val="90000"/>
        </a:lnSpc>
        <a:spcBef>
          <a:spcPct val="65000"/>
        </a:spcBef>
        <a:spcAft>
          <a:spcPct val="0"/>
        </a:spcAft>
        <a:buClr>
          <a:schemeClr val="accent1"/>
        </a:buClr>
        <a:buSzPct val="75000"/>
        <a:buFont typeface="Wingdings" pitchFamily="2" charset="2"/>
        <a:buChar char="q"/>
        <a:defRPr sz="2400">
          <a:solidFill>
            <a:schemeClr val="tx1"/>
          </a:solidFill>
          <a:latin typeface="+mn-lt"/>
          <a:ea typeface="+mn-ea"/>
          <a:cs typeface="+mn-cs"/>
        </a:defRPr>
      </a:lvl1pPr>
      <a:lvl2pPr marL="741363" indent="-246063" algn="l" rtl="0" eaLnBrk="0" fontAlgn="base" hangingPunct="0">
        <a:lnSpc>
          <a:spcPct val="85000"/>
        </a:lnSpc>
        <a:spcBef>
          <a:spcPct val="40000"/>
        </a:spcBef>
        <a:spcAft>
          <a:spcPct val="0"/>
        </a:spcAft>
        <a:buClr>
          <a:schemeClr val="accent1"/>
        </a:buClr>
        <a:buSzPct val="75000"/>
        <a:buFont typeface="Monotype Sorts" pitchFamily="2" charset="2"/>
        <a:buChar char="l"/>
        <a:defRPr sz="2000">
          <a:solidFill>
            <a:schemeClr val="tx1"/>
          </a:solidFill>
          <a:latin typeface="+mn-lt"/>
        </a:defRPr>
      </a:lvl2pPr>
      <a:lvl3pPr marL="1146175" indent="-176213" algn="l" rtl="0" eaLnBrk="0" fontAlgn="base" hangingPunct="0">
        <a:lnSpc>
          <a:spcPct val="85000"/>
        </a:lnSpc>
        <a:spcBef>
          <a:spcPct val="40000"/>
        </a:spcBef>
        <a:spcAft>
          <a:spcPct val="0"/>
        </a:spcAft>
        <a:buClr>
          <a:schemeClr val="accent1"/>
        </a:buClr>
        <a:buSzPct val="100000"/>
        <a:buChar char="-"/>
        <a:defRPr>
          <a:solidFill>
            <a:schemeClr val="tx1"/>
          </a:solidFill>
          <a:latin typeface="+mn-lt"/>
        </a:defRPr>
      </a:lvl3pPr>
      <a:lvl4pPr marL="1714500" indent="-342900" algn="l" rtl="0" eaLnBrk="0" fontAlgn="base" hangingPunct="0">
        <a:spcBef>
          <a:spcPct val="20000"/>
        </a:spcBef>
        <a:spcAft>
          <a:spcPct val="0"/>
        </a:spcAft>
        <a:buChar char="–"/>
        <a:defRPr sz="2000">
          <a:solidFill>
            <a:schemeClr val="tx1"/>
          </a:solidFill>
          <a:latin typeface="Times New Roman" pitchFamily="18" charset="0"/>
        </a:defRPr>
      </a:lvl4pPr>
      <a:lvl5pPr marL="2171700" indent="-342900" algn="l" rtl="0" eaLnBrk="0" fontAlgn="base" hangingPunct="0">
        <a:spcBef>
          <a:spcPct val="20000"/>
        </a:spcBef>
        <a:spcAft>
          <a:spcPct val="0"/>
        </a:spcAft>
        <a:buChar char="»"/>
        <a:defRPr sz="2000">
          <a:solidFill>
            <a:schemeClr val="tx1"/>
          </a:solidFill>
          <a:latin typeface="Times New Roman" pitchFamily="18" charset="0"/>
        </a:defRPr>
      </a:lvl5pPr>
      <a:lvl6pPr marL="2628900" indent="-342900" algn="l" rtl="0" eaLnBrk="0" fontAlgn="base" hangingPunct="0">
        <a:spcBef>
          <a:spcPct val="20000"/>
        </a:spcBef>
        <a:spcAft>
          <a:spcPct val="0"/>
        </a:spcAft>
        <a:buChar char="»"/>
        <a:defRPr sz="2000">
          <a:solidFill>
            <a:schemeClr val="tx1"/>
          </a:solidFill>
          <a:latin typeface="Times New Roman" pitchFamily="18" charset="0"/>
        </a:defRPr>
      </a:lvl6pPr>
      <a:lvl7pPr marL="3086100" indent="-342900" algn="l" rtl="0" eaLnBrk="0" fontAlgn="base" hangingPunct="0">
        <a:spcBef>
          <a:spcPct val="20000"/>
        </a:spcBef>
        <a:spcAft>
          <a:spcPct val="0"/>
        </a:spcAft>
        <a:buChar char="»"/>
        <a:defRPr sz="2000">
          <a:solidFill>
            <a:schemeClr val="tx1"/>
          </a:solidFill>
          <a:latin typeface="Times New Roman" pitchFamily="18" charset="0"/>
        </a:defRPr>
      </a:lvl7pPr>
      <a:lvl8pPr marL="3543300" indent="-342900" algn="l" rtl="0" eaLnBrk="0" fontAlgn="base" hangingPunct="0">
        <a:spcBef>
          <a:spcPct val="20000"/>
        </a:spcBef>
        <a:spcAft>
          <a:spcPct val="0"/>
        </a:spcAft>
        <a:buChar char="»"/>
        <a:defRPr sz="2000">
          <a:solidFill>
            <a:schemeClr val="tx1"/>
          </a:solidFill>
          <a:latin typeface="Times New Roman" pitchFamily="18" charset="0"/>
        </a:defRPr>
      </a:lvl8pPr>
      <a:lvl9pPr marL="4000500" indent="-342900" algn="l" rtl="0" eaLnBrk="0" fontAlgn="base" hangingPunct="0">
        <a:spcBef>
          <a:spcPct val="20000"/>
        </a:spcBef>
        <a:spcAft>
          <a:spcPct val="0"/>
        </a:spcAft>
        <a:buChar char="»"/>
        <a:defRPr sz="2000">
          <a:solidFill>
            <a:schemeClr val="tx1"/>
          </a:solidFill>
          <a:latin typeface="Times New Roman" pitchFamily="18" charset="0"/>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tags" Target="../tags/tag1.xml"/><Relationship Id="rId2" Type="http://schemas.openxmlformats.org/officeDocument/2006/relationships/slideLayout" Target="../slideLayouts/slideLayout1.xml"/><Relationship Id="rId3"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7.xml.rels><?xml version="1.0" encoding="UTF-8" standalone="yes"?>
<Relationships xmlns="http://schemas.openxmlformats.org/package/2006/relationships"><Relationship Id="rId3" Type="http://schemas.openxmlformats.org/officeDocument/2006/relationships/oleObject" Target="../embeddings/oleObject1.bin"/><Relationship Id="rId4" Type="http://schemas.openxmlformats.org/officeDocument/2006/relationships/image" Target="../media/image3.emf"/><Relationship Id="rId5" Type="http://schemas.openxmlformats.org/officeDocument/2006/relationships/oleObject" Target="../embeddings/oleObject2.bin"/><Relationship Id="rId6" Type="http://schemas.openxmlformats.org/officeDocument/2006/relationships/image" Target="../media/image4.emf"/><Relationship Id="rId1" Type="http://schemas.openxmlformats.org/officeDocument/2006/relationships/vmlDrawing" Target="../drawings/vmlDrawing1.vml"/><Relationship Id="rId2"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4.xml"/><Relationship Id="rId2" Type="http://schemas.openxmlformats.org/officeDocument/2006/relationships/notesSlide" Target="../notesSlides/notesSlide13.xml"/></Relationships>
</file>

<file path=ppt/slides/_rels/slide2.xml.rels><?xml version="1.0" encoding="UTF-8" standalone="yes"?>
<Relationships xmlns="http://schemas.openxmlformats.org/package/2006/relationships"><Relationship Id="rId3" Type="http://schemas.openxmlformats.org/officeDocument/2006/relationships/tags" Target="../tags/tag4.xml"/><Relationship Id="rId4" Type="http://schemas.openxmlformats.org/officeDocument/2006/relationships/slideLayout" Target="../slideLayouts/slideLayout2.xml"/><Relationship Id="rId5" Type="http://schemas.openxmlformats.org/officeDocument/2006/relationships/notesSlide" Target="../notesSlides/notesSlide2.xml"/><Relationship Id="rId6" Type="http://schemas.openxmlformats.org/officeDocument/2006/relationships/image" Target="../media/image1.jpeg"/><Relationship Id="rId1" Type="http://schemas.openxmlformats.org/officeDocument/2006/relationships/tags" Target="../tags/tag2.xml"/><Relationship Id="rId2" Type="http://schemas.openxmlformats.org/officeDocument/2006/relationships/tags" Target="../tags/tag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4.xml"/><Relationship Id="rId2" Type="http://schemas.openxmlformats.org/officeDocument/2006/relationships/notesSlide" Target="../notesSlides/notesSlide14.xml"/></Relationships>
</file>

<file path=ppt/slides/_rels/slide21.xml.rels><?xml version="1.0" encoding="UTF-8" standalone="yes"?>
<Relationships xmlns="http://schemas.openxmlformats.org/package/2006/relationships"><Relationship Id="rId3" Type="http://schemas.openxmlformats.org/officeDocument/2006/relationships/oleObject" Target="../embeddings/oleObject3.bin"/><Relationship Id="rId4" Type="http://schemas.openxmlformats.org/officeDocument/2006/relationships/image" Target="../media/image5.emf"/><Relationship Id="rId1" Type="http://schemas.openxmlformats.org/officeDocument/2006/relationships/vmlDrawing" Target="../drawings/vmlDrawing2.vml"/><Relationship Id="rId2" Type="http://schemas.openxmlformats.org/officeDocument/2006/relationships/slideLayout" Target="../slideLayouts/slideLayout14.xml"/></Relationships>
</file>

<file path=ppt/slides/_rels/slide22.xml.rels><?xml version="1.0" encoding="UTF-8" standalone="yes"?>
<Relationships xmlns="http://schemas.openxmlformats.org/package/2006/relationships"><Relationship Id="rId3" Type="http://schemas.openxmlformats.org/officeDocument/2006/relationships/notesSlide" Target="../notesSlides/notesSlide15.xml"/><Relationship Id="rId4" Type="http://schemas.openxmlformats.org/officeDocument/2006/relationships/oleObject" Target="../embeddings/oleObject4.bin"/><Relationship Id="rId5" Type="http://schemas.openxmlformats.org/officeDocument/2006/relationships/image" Target="../media/image5.emf"/><Relationship Id="rId1" Type="http://schemas.openxmlformats.org/officeDocument/2006/relationships/vmlDrawing" Target="../drawings/vmlDrawing3.vml"/><Relationship Id="rId2" Type="http://schemas.openxmlformats.org/officeDocument/2006/relationships/slideLayout" Target="../slideLayouts/slideLayout14.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www.spec.org/" TargetMode="Externa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6.xml"/></Relationships>
</file>

<file path=ppt/slides/_rels/slide26.xml.rels><?xml version="1.0" encoding="UTF-8" standalone="yes"?>
<Relationships xmlns="http://schemas.openxmlformats.org/package/2006/relationships"><Relationship Id="rId3" Type="http://schemas.openxmlformats.org/officeDocument/2006/relationships/oleObject" Target="../embeddings/oleObject5.bin"/><Relationship Id="rId4" Type="http://schemas.openxmlformats.org/officeDocument/2006/relationships/image" Target="../media/image3.emf"/><Relationship Id="rId5" Type="http://schemas.openxmlformats.org/officeDocument/2006/relationships/oleObject" Target="../embeddings/oleObject6.bin"/><Relationship Id="rId6" Type="http://schemas.openxmlformats.org/officeDocument/2006/relationships/oleObject" Target="../embeddings/oleObject7.bin"/><Relationship Id="rId7" Type="http://schemas.openxmlformats.org/officeDocument/2006/relationships/image" Target="../media/image6.emf"/><Relationship Id="rId1" Type="http://schemas.openxmlformats.org/officeDocument/2006/relationships/vmlDrawing" Target="../drawings/vmlDrawing4.vml"/><Relationship Id="rId2"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4.xml"/><Relationship Id="rId2" Type="http://schemas.openxmlformats.org/officeDocument/2006/relationships/notesSlide" Target="../notesSlides/notesSlide17.xml"/><Relationship Id="rId3" Type="http://schemas.openxmlformats.org/officeDocument/2006/relationships/image" Target="../media/image7.jpeg"/></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tags" Target="../tags/tag57.xml"/><Relationship Id="rId4" Type="http://schemas.openxmlformats.org/officeDocument/2006/relationships/tags" Target="../tags/tag58.xml"/><Relationship Id="rId5" Type="http://schemas.openxmlformats.org/officeDocument/2006/relationships/tags" Target="../tags/tag59.xml"/><Relationship Id="rId6" Type="http://schemas.openxmlformats.org/officeDocument/2006/relationships/slideLayout" Target="../slideLayouts/slideLayout2.xml"/><Relationship Id="rId1" Type="http://schemas.openxmlformats.org/officeDocument/2006/relationships/tags" Target="../tags/tag55.xml"/><Relationship Id="rId2" Type="http://schemas.openxmlformats.org/officeDocument/2006/relationships/tags" Target="../tags/tag56.xml"/></Relationships>
</file>

<file path=ppt/slides/_rels/slide3.xml.rels><?xml version="1.0" encoding="UTF-8" standalone="yes"?>
<Relationships xmlns="http://schemas.openxmlformats.org/package/2006/relationships"><Relationship Id="rId13" Type="http://schemas.openxmlformats.org/officeDocument/2006/relationships/tags" Target="../tags/tag17.xml"/><Relationship Id="rId14" Type="http://schemas.openxmlformats.org/officeDocument/2006/relationships/tags" Target="../tags/tag18.xml"/><Relationship Id="rId15" Type="http://schemas.openxmlformats.org/officeDocument/2006/relationships/tags" Target="../tags/tag19.xml"/><Relationship Id="rId16" Type="http://schemas.openxmlformats.org/officeDocument/2006/relationships/tags" Target="../tags/tag20.xml"/><Relationship Id="rId17" Type="http://schemas.openxmlformats.org/officeDocument/2006/relationships/tags" Target="../tags/tag21.xml"/><Relationship Id="rId18" Type="http://schemas.openxmlformats.org/officeDocument/2006/relationships/tags" Target="../tags/tag22.xml"/><Relationship Id="rId19" Type="http://schemas.openxmlformats.org/officeDocument/2006/relationships/tags" Target="../tags/tag23.xml"/><Relationship Id="rId50" Type="http://schemas.openxmlformats.org/officeDocument/2006/relationships/tags" Target="../tags/tag54.xml"/><Relationship Id="rId51" Type="http://schemas.openxmlformats.org/officeDocument/2006/relationships/slideLayout" Target="../slideLayouts/slideLayout2.xml"/><Relationship Id="rId52" Type="http://schemas.openxmlformats.org/officeDocument/2006/relationships/notesSlide" Target="../notesSlides/notesSlide3.xml"/><Relationship Id="rId53" Type="http://schemas.openxmlformats.org/officeDocument/2006/relationships/audio" Target="../media/audio1.bin"/><Relationship Id="rId40" Type="http://schemas.openxmlformats.org/officeDocument/2006/relationships/tags" Target="../tags/tag44.xml"/><Relationship Id="rId41" Type="http://schemas.openxmlformats.org/officeDocument/2006/relationships/tags" Target="../tags/tag45.xml"/><Relationship Id="rId42" Type="http://schemas.openxmlformats.org/officeDocument/2006/relationships/tags" Target="../tags/tag46.xml"/><Relationship Id="rId43" Type="http://schemas.openxmlformats.org/officeDocument/2006/relationships/tags" Target="../tags/tag47.xml"/><Relationship Id="rId44" Type="http://schemas.openxmlformats.org/officeDocument/2006/relationships/tags" Target="../tags/tag48.xml"/><Relationship Id="rId45" Type="http://schemas.openxmlformats.org/officeDocument/2006/relationships/tags" Target="../tags/tag49.xml"/><Relationship Id="rId46" Type="http://schemas.openxmlformats.org/officeDocument/2006/relationships/tags" Target="../tags/tag50.xml"/><Relationship Id="rId47" Type="http://schemas.openxmlformats.org/officeDocument/2006/relationships/tags" Target="../tags/tag51.xml"/><Relationship Id="rId48" Type="http://schemas.openxmlformats.org/officeDocument/2006/relationships/tags" Target="../tags/tag52.xml"/><Relationship Id="rId49" Type="http://schemas.openxmlformats.org/officeDocument/2006/relationships/tags" Target="../tags/tag53.xml"/><Relationship Id="rId1" Type="http://schemas.openxmlformats.org/officeDocument/2006/relationships/tags" Target="../tags/tag5.xml"/><Relationship Id="rId2" Type="http://schemas.openxmlformats.org/officeDocument/2006/relationships/tags" Target="../tags/tag6.xml"/><Relationship Id="rId3" Type="http://schemas.openxmlformats.org/officeDocument/2006/relationships/tags" Target="../tags/tag7.xml"/><Relationship Id="rId4" Type="http://schemas.openxmlformats.org/officeDocument/2006/relationships/tags" Target="../tags/tag8.xml"/><Relationship Id="rId5" Type="http://schemas.openxmlformats.org/officeDocument/2006/relationships/tags" Target="../tags/tag9.xml"/><Relationship Id="rId6" Type="http://schemas.openxmlformats.org/officeDocument/2006/relationships/tags" Target="../tags/tag10.xml"/><Relationship Id="rId7" Type="http://schemas.openxmlformats.org/officeDocument/2006/relationships/tags" Target="../tags/tag11.xml"/><Relationship Id="rId8" Type="http://schemas.openxmlformats.org/officeDocument/2006/relationships/tags" Target="../tags/tag12.xml"/><Relationship Id="rId9" Type="http://schemas.openxmlformats.org/officeDocument/2006/relationships/tags" Target="../tags/tag13.xml"/><Relationship Id="rId30" Type="http://schemas.openxmlformats.org/officeDocument/2006/relationships/tags" Target="../tags/tag34.xml"/><Relationship Id="rId31" Type="http://schemas.openxmlformats.org/officeDocument/2006/relationships/tags" Target="../tags/tag35.xml"/><Relationship Id="rId32" Type="http://schemas.openxmlformats.org/officeDocument/2006/relationships/tags" Target="../tags/tag36.xml"/><Relationship Id="rId33" Type="http://schemas.openxmlformats.org/officeDocument/2006/relationships/tags" Target="../tags/tag37.xml"/><Relationship Id="rId34" Type="http://schemas.openxmlformats.org/officeDocument/2006/relationships/tags" Target="../tags/tag38.xml"/><Relationship Id="rId35" Type="http://schemas.openxmlformats.org/officeDocument/2006/relationships/tags" Target="../tags/tag39.xml"/><Relationship Id="rId36" Type="http://schemas.openxmlformats.org/officeDocument/2006/relationships/tags" Target="../tags/tag40.xml"/><Relationship Id="rId37" Type="http://schemas.openxmlformats.org/officeDocument/2006/relationships/tags" Target="../tags/tag41.xml"/><Relationship Id="rId38" Type="http://schemas.openxmlformats.org/officeDocument/2006/relationships/tags" Target="../tags/tag42.xml"/><Relationship Id="rId39" Type="http://schemas.openxmlformats.org/officeDocument/2006/relationships/tags" Target="../tags/tag43.xml"/><Relationship Id="rId20" Type="http://schemas.openxmlformats.org/officeDocument/2006/relationships/tags" Target="../tags/tag24.xml"/><Relationship Id="rId21" Type="http://schemas.openxmlformats.org/officeDocument/2006/relationships/tags" Target="../tags/tag25.xml"/><Relationship Id="rId22" Type="http://schemas.openxmlformats.org/officeDocument/2006/relationships/tags" Target="../tags/tag26.xml"/><Relationship Id="rId23" Type="http://schemas.openxmlformats.org/officeDocument/2006/relationships/tags" Target="../tags/tag27.xml"/><Relationship Id="rId24" Type="http://schemas.openxmlformats.org/officeDocument/2006/relationships/tags" Target="../tags/tag28.xml"/><Relationship Id="rId25" Type="http://schemas.openxmlformats.org/officeDocument/2006/relationships/tags" Target="../tags/tag29.xml"/><Relationship Id="rId26" Type="http://schemas.openxmlformats.org/officeDocument/2006/relationships/tags" Target="../tags/tag30.xml"/><Relationship Id="rId27" Type="http://schemas.openxmlformats.org/officeDocument/2006/relationships/tags" Target="../tags/tag31.xml"/><Relationship Id="rId28" Type="http://schemas.openxmlformats.org/officeDocument/2006/relationships/tags" Target="../tags/tag32.xml"/><Relationship Id="rId29" Type="http://schemas.openxmlformats.org/officeDocument/2006/relationships/tags" Target="../tags/tag33.xml"/><Relationship Id="rId10" Type="http://schemas.openxmlformats.org/officeDocument/2006/relationships/tags" Target="../tags/tag14.xml"/><Relationship Id="rId11" Type="http://schemas.openxmlformats.org/officeDocument/2006/relationships/tags" Target="../tags/tag15.xml"/><Relationship Id="rId12" Type="http://schemas.openxmlformats.org/officeDocument/2006/relationships/tags" Target="../tags/tag16.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8.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9.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0.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1.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7.xml.rels><?xml version="1.0" encoding="UTF-8" standalone="yes"?>
<Relationships xmlns="http://schemas.openxmlformats.org/package/2006/relationships"><Relationship Id="rId3" Type="http://schemas.openxmlformats.org/officeDocument/2006/relationships/notesSlide" Target="../notesSlides/notesSlide23.xml"/><Relationship Id="rId4" Type="http://schemas.openxmlformats.org/officeDocument/2006/relationships/oleObject" Target="../embeddings/oleObject8.bin"/><Relationship Id="rId5" Type="http://schemas.openxmlformats.org/officeDocument/2006/relationships/image" Target="../media/image8.emf"/><Relationship Id="rId6" Type="http://schemas.openxmlformats.org/officeDocument/2006/relationships/oleObject" Target="../embeddings/oleObject9.bin"/><Relationship Id="rId1" Type="http://schemas.openxmlformats.org/officeDocument/2006/relationships/vmlDrawing" Target="../drawings/vmlDrawing5.vml"/><Relationship Id="rId2"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4.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6.xml"/></Relationships>
</file>

<file path=ppt/slides/_rels/slide41.xml.rels><?xml version="1.0" encoding="UTF-8" standalone="yes"?>
<Relationships xmlns="http://schemas.openxmlformats.org/package/2006/relationships"><Relationship Id="rId20" Type="http://schemas.openxmlformats.org/officeDocument/2006/relationships/tags" Target="../tags/tag79.xml"/><Relationship Id="rId21" Type="http://schemas.openxmlformats.org/officeDocument/2006/relationships/tags" Target="../tags/tag80.xml"/><Relationship Id="rId22" Type="http://schemas.openxmlformats.org/officeDocument/2006/relationships/tags" Target="../tags/tag81.xml"/><Relationship Id="rId23" Type="http://schemas.openxmlformats.org/officeDocument/2006/relationships/tags" Target="../tags/tag82.xml"/><Relationship Id="rId24" Type="http://schemas.openxmlformats.org/officeDocument/2006/relationships/tags" Target="../tags/tag83.xml"/><Relationship Id="rId25" Type="http://schemas.openxmlformats.org/officeDocument/2006/relationships/tags" Target="../tags/tag84.xml"/><Relationship Id="rId26" Type="http://schemas.openxmlformats.org/officeDocument/2006/relationships/tags" Target="../tags/tag85.xml"/><Relationship Id="rId27" Type="http://schemas.openxmlformats.org/officeDocument/2006/relationships/tags" Target="../tags/tag86.xml"/><Relationship Id="rId28" Type="http://schemas.openxmlformats.org/officeDocument/2006/relationships/tags" Target="../tags/tag87.xml"/><Relationship Id="rId29" Type="http://schemas.openxmlformats.org/officeDocument/2006/relationships/tags" Target="../tags/tag88.xml"/><Relationship Id="rId1" Type="http://schemas.openxmlformats.org/officeDocument/2006/relationships/tags" Target="../tags/tag60.xml"/><Relationship Id="rId2" Type="http://schemas.openxmlformats.org/officeDocument/2006/relationships/tags" Target="../tags/tag61.xml"/><Relationship Id="rId3" Type="http://schemas.openxmlformats.org/officeDocument/2006/relationships/tags" Target="../tags/tag62.xml"/><Relationship Id="rId4" Type="http://schemas.openxmlformats.org/officeDocument/2006/relationships/tags" Target="../tags/tag63.xml"/><Relationship Id="rId5" Type="http://schemas.openxmlformats.org/officeDocument/2006/relationships/tags" Target="../tags/tag64.xml"/><Relationship Id="rId30" Type="http://schemas.openxmlformats.org/officeDocument/2006/relationships/tags" Target="../tags/tag89.xml"/><Relationship Id="rId31" Type="http://schemas.openxmlformats.org/officeDocument/2006/relationships/tags" Target="../tags/tag90.xml"/><Relationship Id="rId32" Type="http://schemas.openxmlformats.org/officeDocument/2006/relationships/tags" Target="../tags/tag91.xml"/><Relationship Id="rId9" Type="http://schemas.openxmlformats.org/officeDocument/2006/relationships/tags" Target="../tags/tag68.xml"/><Relationship Id="rId6" Type="http://schemas.openxmlformats.org/officeDocument/2006/relationships/tags" Target="../tags/tag65.xml"/><Relationship Id="rId7" Type="http://schemas.openxmlformats.org/officeDocument/2006/relationships/tags" Target="../tags/tag66.xml"/><Relationship Id="rId8" Type="http://schemas.openxmlformats.org/officeDocument/2006/relationships/tags" Target="../tags/tag67.xml"/><Relationship Id="rId33" Type="http://schemas.openxmlformats.org/officeDocument/2006/relationships/tags" Target="../tags/tag92.xml"/><Relationship Id="rId34" Type="http://schemas.openxmlformats.org/officeDocument/2006/relationships/tags" Target="../tags/tag93.xml"/><Relationship Id="rId35" Type="http://schemas.openxmlformats.org/officeDocument/2006/relationships/tags" Target="../tags/tag94.xml"/><Relationship Id="rId36" Type="http://schemas.openxmlformats.org/officeDocument/2006/relationships/slideLayout" Target="../slideLayouts/slideLayout2.xml"/><Relationship Id="rId10" Type="http://schemas.openxmlformats.org/officeDocument/2006/relationships/tags" Target="../tags/tag69.xml"/><Relationship Id="rId11" Type="http://schemas.openxmlformats.org/officeDocument/2006/relationships/tags" Target="../tags/tag70.xml"/><Relationship Id="rId12" Type="http://schemas.openxmlformats.org/officeDocument/2006/relationships/tags" Target="../tags/tag71.xml"/><Relationship Id="rId13" Type="http://schemas.openxmlformats.org/officeDocument/2006/relationships/tags" Target="../tags/tag72.xml"/><Relationship Id="rId14" Type="http://schemas.openxmlformats.org/officeDocument/2006/relationships/tags" Target="../tags/tag73.xml"/><Relationship Id="rId15" Type="http://schemas.openxmlformats.org/officeDocument/2006/relationships/tags" Target="../tags/tag74.xml"/><Relationship Id="rId16" Type="http://schemas.openxmlformats.org/officeDocument/2006/relationships/tags" Target="../tags/tag75.xml"/><Relationship Id="rId17" Type="http://schemas.openxmlformats.org/officeDocument/2006/relationships/tags" Target="../tags/tag76.xml"/><Relationship Id="rId18" Type="http://schemas.openxmlformats.org/officeDocument/2006/relationships/tags" Target="../tags/tag77.xml"/><Relationship Id="rId19" Type="http://schemas.openxmlformats.org/officeDocument/2006/relationships/tags" Target="../tags/tag78.xml"/><Relationship Id="rId37" Type="http://schemas.openxmlformats.org/officeDocument/2006/relationships/notesSlide" Target="../notesSlides/notesSlide27.xml"/><Relationship Id="rId38" Type="http://schemas.openxmlformats.org/officeDocument/2006/relationships/customXml" Target="../ink/ink1.xml"/><Relationship Id="rId39" Type="http://schemas.openxmlformats.org/officeDocument/2006/relationships/image" Target="../media/image9.png"/><Relationship Id="rId40" Type="http://schemas.openxmlformats.org/officeDocument/2006/relationships/customXml" Target="../ink/ink2.xml"/><Relationship Id="rId41" Type="http://schemas.openxmlformats.org/officeDocument/2006/relationships/image" Target="../media/image10.png"/></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8.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9.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30.xml"/></Relationships>
</file>

<file path=ppt/slides/_rels/slide45.xml.rels><?xml version="1.0" encoding="UTF-8" standalone="yes"?>
<Relationships xmlns="http://schemas.openxmlformats.org/package/2006/relationships"><Relationship Id="rId11" Type="http://schemas.openxmlformats.org/officeDocument/2006/relationships/tags" Target="../tags/tag105.xml"/><Relationship Id="rId12" Type="http://schemas.openxmlformats.org/officeDocument/2006/relationships/tags" Target="../tags/tag106.xml"/><Relationship Id="rId13" Type="http://schemas.openxmlformats.org/officeDocument/2006/relationships/tags" Target="../tags/tag107.xml"/><Relationship Id="rId14" Type="http://schemas.openxmlformats.org/officeDocument/2006/relationships/tags" Target="../tags/tag108.xml"/><Relationship Id="rId15" Type="http://schemas.openxmlformats.org/officeDocument/2006/relationships/tags" Target="../tags/tag109.xml"/><Relationship Id="rId16" Type="http://schemas.openxmlformats.org/officeDocument/2006/relationships/tags" Target="../tags/tag110.xml"/><Relationship Id="rId17" Type="http://schemas.openxmlformats.org/officeDocument/2006/relationships/tags" Target="../tags/tag111.xml"/><Relationship Id="rId18" Type="http://schemas.openxmlformats.org/officeDocument/2006/relationships/slideLayout" Target="../slideLayouts/slideLayout13.xml"/><Relationship Id="rId19" Type="http://schemas.openxmlformats.org/officeDocument/2006/relationships/notesSlide" Target="../notesSlides/notesSlide31.xml"/><Relationship Id="rId1" Type="http://schemas.openxmlformats.org/officeDocument/2006/relationships/tags" Target="../tags/tag95.xml"/><Relationship Id="rId2" Type="http://schemas.openxmlformats.org/officeDocument/2006/relationships/tags" Target="../tags/tag96.xml"/><Relationship Id="rId3" Type="http://schemas.openxmlformats.org/officeDocument/2006/relationships/tags" Target="../tags/tag97.xml"/><Relationship Id="rId4" Type="http://schemas.openxmlformats.org/officeDocument/2006/relationships/tags" Target="../tags/tag98.xml"/><Relationship Id="rId5" Type="http://schemas.openxmlformats.org/officeDocument/2006/relationships/tags" Target="../tags/tag99.xml"/><Relationship Id="rId6" Type="http://schemas.openxmlformats.org/officeDocument/2006/relationships/tags" Target="../tags/tag100.xml"/><Relationship Id="rId7" Type="http://schemas.openxmlformats.org/officeDocument/2006/relationships/tags" Target="../tags/tag101.xml"/><Relationship Id="rId8" Type="http://schemas.openxmlformats.org/officeDocument/2006/relationships/tags" Target="../tags/tag102.xml"/><Relationship Id="rId9" Type="http://schemas.openxmlformats.org/officeDocument/2006/relationships/tags" Target="../tags/tag103.xml"/><Relationship Id="rId10" Type="http://schemas.openxmlformats.org/officeDocument/2006/relationships/tags" Target="../tags/tag104.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3.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5.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6.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7.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8.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9.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0.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png"/></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43.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4.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45.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6.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7.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7" name="Rectangle 2"/>
          <p:cNvSpPr>
            <a:spLocks noGrp="1" noChangeArrowheads="1"/>
          </p:cNvSpPr>
          <p:nvPr>
            <p:ph type="ctrTitle"/>
            <p:custDataLst>
              <p:tags r:id="rId1"/>
            </p:custDataLst>
          </p:nvPr>
        </p:nvSpPr>
        <p:spPr>
          <a:xfrm>
            <a:off x="1027113" y="1277938"/>
            <a:ext cx="7015162" cy="2205037"/>
          </a:xfrm>
          <a:noFill/>
        </p:spPr>
        <p:txBody>
          <a:bodyPr wrap="none" anchor="ctr"/>
          <a:lstStyle/>
          <a:p>
            <a:pPr algn="ctr"/>
            <a:r>
              <a:rPr lang="en-US" altLang="zh-CN" sz="3200" dirty="0">
                <a:latin typeface="Arial" charset="0"/>
                <a:ea typeface="宋体" charset="0"/>
                <a:cs typeface="宋体" charset="0"/>
              </a:rPr>
              <a:t>CENG/CSCI 3420</a:t>
            </a:r>
            <a:br>
              <a:rPr lang="en-US" altLang="zh-CN" sz="3200" dirty="0">
                <a:latin typeface="Arial" charset="0"/>
                <a:ea typeface="宋体" charset="0"/>
                <a:cs typeface="宋体" charset="0"/>
              </a:rPr>
            </a:br>
            <a:r>
              <a:rPr lang="en-US" altLang="zh-CN" sz="3200" dirty="0">
                <a:latin typeface="Arial" charset="0"/>
                <a:ea typeface="宋体" charset="0"/>
                <a:cs typeface="宋体" charset="0"/>
              </a:rPr>
              <a:t>Computer Organization and Design</a:t>
            </a:r>
            <a:br>
              <a:rPr lang="en-US" altLang="zh-CN" sz="3200" dirty="0">
                <a:latin typeface="Arial" charset="0"/>
                <a:ea typeface="宋体" charset="0"/>
                <a:cs typeface="宋体" charset="0"/>
              </a:rPr>
            </a:br>
            <a:r>
              <a:rPr lang="en-US" altLang="zh-CN" sz="3200" dirty="0">
                <a:latin typeface="Arial" charset="0"/>
                <a:ea typeface="宋体" charset="0"/>
                <a:cs typeface="宋体" charset="0"/>
              </a:rPr>
              <a:t>Spring 2014</a:t>
            </a:r>
            <a:br>
              <a:rPr lang="en-US" altLang="zh-CN" sz="3200" dirty="0">
                <a:latin typeface="Arial" charset="0"/>
                <a:ea typeface="宋体" charset="0"/>
                <a:cs typeface="宋体" charset="0"/>
              </a:rPr>
            </a:br>
            <a:r>
              <a:rPr lang="en-US" altLang="zh-CN" sz="3200" dirty="0">
                <a:latin typeface="Arial" charset="0"/>
                <a:ea typeface="宋体" charset="0"/>
                <a:cs typeface="宋体" charset="0"/>
              </a:rPr>
              <a:t/>
            </a:r>
            <a:br>
              <a:rPr lang="en-US" altLang="zh-CN" sz="3200" dirty="0">
                <a:latin typeface="Arial" charset="0"/>
                <a:ea typeface="宋体" charset="0"/>
                <a:cs typeface="宋体" charset="0"/>
              </a:rPr>
            </a:br>
            <a:r>
              <a:rPr lang="en-US" altLang="zh-CN" sz="3200" dirty="0">
                <a:latin typeface="Arial" charset="0"/>
                <a:ea typeface="宋体" charset="0"/>
                <a:cs typeface="宋体" charset="0"/>
              </a:rPr>
              <a:t> </a:t>
            </a:r>
            <a:r>
              <a:rPr lang="en-US" altLang="zh-TW" sz="3200" dirty="0">
                <a:latin typeface="Arial" charset="0"/>
                <a:ea typeface="新細明體" charset="0"/>
                <a:cs typeface="新細明體" charset="0"/>
              </a:rPr>
              <a:t>Lecture </a:t>
            </a:r>
            <a:r>
              <a:rPr lang="en-US" altLang="zh-TW" sz="3200" dirty="0" smtClean="0">
                <a:latin typeface="Arial" charset="0"/>
                <a:ea typeface="新細明體" charset="0"/>
                <a:cs typeface="新細明體" charset="0"/>
              </a:rPr>
              <a:t>0</a:t>
            </a:r>
            <a:r>
              <a:rPr lang="en-US" altLang="zh-CN" sz="3200" dirty="0" smtClean="0">
                <a:latin typeface="Arial" charset="0"/>
                <a:ea typeface="新細明體" charset="0"/>
                <a:cs typeface="新細明體" charset="0"/>
              </a:rPr>
              <a:t>2</a:t>
            </a:r>
            <a:r>
              <a:rPr lang="en-US" altLang="zh-TW" sz="3200" dirty="0" smtClean="0">
                <a:latin typeface="Arial" charset="0"/>
                <a:ea typeface="新細明體" charset="0"/>
                <a:cs typeface="新細明體" charset="0"/>
              </a:rPr>
              <a:t>: Performance and ISA</a:t>
            </a:r>
            <a:endParaRPr lang="en-US" altLang="zh-CN" sz="3200" dirty="0">
              <a:latin typeface="Arial" charset="0"/>
              <a:ea typeface="新細明體" charset="0"/>
              <a:cs typeface="新細明體" charset="0"/>
            </a:endParaRPr>
          </a:p>
        </p:txBody>
      </p:sp>
      <p:sp>
        <p:nvSpPr>
          <p:cNvPr id="4098" name="Rectangle 6"/>
          <p:cNvSpPr>
            <a:spLocks noChangeArrowheads="1"/>
          </p:cNvSpPr>
          <p:nvPr/>
        </p:nvSpPr>
        <p:spPr bwMode="auto">
          <a:xfrm>
            <a:off x="468313" y="3860800"/>
            <a:ext cx="8077200" cy="1628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63500" tIns="25400" rIns="63500" bIns="25400">
            <a:spAutoFit/>
          </a:bodyPr>
          <a:lstStyle/>
          <a:p>
            <a:pPr marL="203200" indent="-203200" algn="ctr">
              <a:spcBef>
                <a:spcPct val="30000"/>
              </a:spcBef>
              <a:buClr>
                <a:schemeClr val="accent1"/>
              </a:buClr>
              <a:buSzPct val="75000"/>
              <a:buFont typeface="Wingdings" charset="0"/>
              <a:buNone/>
            </a:pPr>
            <a:r>
              <a:rPr lang="en-US" altLang="zh-TW" sz="2800">
                <a:solidFill>
                  <a:schemeClr val="tx1"/>
                </a:solidFill>
                <a:ea typeface="新細明體" charset="0"/>
                <a:cs typeface="新細明體" charset="0"/>
              </a:rPr>
              <a:t>XU, Qiang  </a:t>
            </a:r>
            <a:r>
              <a:rPr lang="zh-CN" altLang="en-US" sz="2800">
                <a:solidFill>
                  <a:schemeClr val="tx1"/>
                </a:solidFill>
                <a:ea typeface="宋体" charset="0"/>
                <a:cs typeface="宋体" charset="0"/>
              </a:rPr>
              <a:t>徐強</a:t>
            </a:r>
          </a:p>
          <a:p>
            <a:pPr marL="203200" indent="-203200" algn="ctr">
              <a:spcBef>
                <a:spcPct val="30000"/>
              </a:spcBef>
              <a:buClr>
                <a:schemeClr val="accent1"/>
              </a:buClr>
              <a:buSzPct val="75000"/>
              <a:buFont typeface="Wingdings" charset="0"/>
              <a:buNone/>
            </a:pPr>
            <a:endParaRPr lang="en-US" altLang="zh-TW" sz="2000">
              <a:solidFill>
                <a:schemeClr val="tx1"/>
              </a:solidFill>
              <a:ea typeface="新細明體" charset="0"/>
              <a:cs typeface="新細明體" charset="0"/>
            </a:endParaRPr>
          </a:p>
          <a:p>
            <a:pPr marL="203200" indent="-203200" algn="ctr">
              <a:spcBef>
                <a:spcPct val="30000"/>
              </a:spcBef>
              <a:buClr>
                <a:schemeClr val="accent1"/>
              </a:buClr>
              <a:buSzPct val="75000"/>
              <a:buFont typeface="Wingdings" charset="0"/>
              <a:buNone/>
            </a:pPr>
            <a:r>
              <a:rPr lang="en-US" altLang="zh-TW" sz="2000">
                <a:solidFill>
                  <a:schemeClr val="tx1"/>
                </a:solidFill>
                <a:ea typeface="新細明體" charset="0"/>
                <a:cs typeface="新細明體" charset="0"/>
              </a:rPr>
              <a:t>[</a:t>
            </a:r>
            <a:r>
              <a:rPr lang="en-US" altLang="zh-TW">
                <a:solidFill>
                  <a:schemeClr val="tx1"/>
                </a:solidFill>
                <a:ea typeface="新細明體" charset="0"/>
                <a:cs typeface="新細明體" charset="0"/>
              </a:rPr>
              <a:t>Adapted from UC Berkeley’s D. Patterson’s and</a:t>
            </a:r>
          </a:p>
          <a:p>
            <a:pPr marL="203200" indent="-203200" algn="ctr">
              <a:spcBef>
                <a:spcPct val="30000"/>
              </a:spcBef>
              <a:buClr>
                <a:schemeClr val="accent1"/>
              </a:buClr>
              <a:buSzPct val="75000"/>
              <a:buFont typeface="Wingdings" charset="0"/>
              <a:buNone/>
            </a:pPr>
            <a:r>
              <a:rPr lang="en-US" altLang="zh-TW">
                <a:solidFill>
                  <a:schemeClr val="tx1"/>
                </a:solidFill>
                <a:ea typeface="新細明體" charset="0"/>
                <a:cs typeface="新細明體" charset="0"/>
              </a:rPr>
              <a:t>from PSU’s Mary J. Irwin’s slides </a:t>
            </a:r>
            <a:r>
              <a:rPr lang="en-US" altLang="zh-CN">
                <a:solidFill>
                  <a:schemeClr val="tx1"/>
                </a:solidFill>
                <a:ea typeface="宋体" charset="0"/>
                <a:cs typeface="宋体" charset="0"/>
              </a:rPr>
              <a:t>with additional credits to Y. Xie</a:t>
            </a:r>
            <a:r>
              <a:rPr lang="en-US" altLang="zh-TW">
                <a:solidFill>
                  <a:schemeClr val="tx1"/>
                </a:solidFill>
                <a:ea typeface="新細明體" charset="0"/>
                <a:cs typeface="新細明體" charset="0"/>
              </a:rPr>
              <a:t>]</a:t>
            </a:r>
          </a:p>
        </p:txBody>
      </p:sp>
    </p:spTree>
    <p:extLst>
      <p:ext uri="{BB962C8B-B14F-4D97-AF65-F5344CB8AC3E}">
        <p14:creationId xmlns:p14="http://schemas.microsoft.com/office/powerpoint/2010/main" val="4045609917"/>
      </p:ext>
    </p:extLst>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p:txBody>
          <a:bodyPr/>
          <a:lstStyle/>
          <a:p>
            <a:r>
              <a:rPr lang="en-US" smtClean="0"/>
              <a:t>Performance Factors</a:t>
            </a:r>
          </a:p>
        </p:txBody>
      </p:sp>
      <p:sp>
        <p:nvSpPr>
          <p:cNvPr id="34819" name="Rectangle 3"/>
          <p:cNvSpPr>
            <a:spLocks noGrp="1" noChangeArrowheads="1"/>
          </p:cNvSpPr>
          <p:nvPr>
            <p:ph type="body" idx="1"/>
          </p:nvPr>
        </p:nvSpPr>
        <p:spPr>
          <a:xfrm>
            <a:off x="533400" y="762000"/>
            <a:ext cx="8153400" cy="1100138"/>
          </a:xfrm>
        </p:spPr>
        <p:txBody>
          <a:bodyPr/>
          <a:lstStyle/>
          <a:p>
            <a:r>
              <a:rPr lang="en-US" smtClean="0"/>
              <a:t>CPU execution time (CPU time) – time the CPU spends working on a task</a:t>
            </a:r>
          </a:p>
          <a:p>
            <a:pPr lvl="1"/>
            <a:r>
              <a:rPr lang="en-US" smtClean="0"/>
              <a:t>Does not include time waiting for I/O or running other programs</a:t>
            </a:r>
          </a:p>
        </p:txBody>
      </p:sp>
      <p:grpSp>
        <p:nvGrpSpPr>
          <p:cNvPr id="2" name="Group 8"/>
          <p:cNvGrpSpPr>
            <a:grpSpLocks/>
          </p:cNvGrpSpPr>
          <p:nvPr/>
        </p:nvGrpSpPr>
        <p:grpSpPr bwMode="auto">
          <a:xfrm>
            <a:off x="457200" y="2438400"/>
            <a:ext cx="8458200" cy="760413"/>
            <a:chOff x="288" y="2064"/>
            <a:chExt cx="5328" cy="479"/>
          </a:xfrm>
        </p:grpSpPr>
        <p:sp>
          <p:nvSpPr>
            <p:cNvPr id="34827" name="Rectangle 4"/>
            <p:cNvSpPr>
              <a:spLocks noChangeArrowheads="1"/>
            </p:cNvSpPr>
            <p:nvPr/>
          </p:nvSpPr>
          <p:spPr bwMode="auto">
            <a:xfrm>
              <a:off x="288" y="2064"/>
              <a:ext cx="3744" cy="239"/>
            </a:xfrm>
            <a:prstGeom prst="rect">
              <a:avLst/>
            </a:prstGeom>
            <a:noFill/>
            <a:ln w="12700">
              <a:noFill/>
              <a:miter lim="800000"/>
              <a:headEnd/>
              <a:tailEnd/>
            </a:ln>
          </p:spPr>
          <p:txBody>
            <a:bodyPr lIns="63500" tIns="25400" rIns="63500" bIns="25400">
              <a:spAutoFit/>
            </a:bodyPr>
            <a:lstStyle/>
            <a:p>
              <a:pPr marL="287338" indent="-287338">
                <a:lnSpc>
                  <a:spcPct val="90000"/>
                </a:lnSpc>
                <a:spcBef>
                  <a:spcPct val="65000"/>
                </a:spcBef>
                <a:buClr>
                  <a:schemeClr val="accent1"/>
                </a:buClr>
                <a:buSzPct val="75000"/>
                <a:buFont typeface="Wingdings" pitchFamily="2" charset="2"/>
                <a:buNone/>
              </a:pPr>
              <a:r>
                <a:rPr lang="en-US" sz="2400">
                  <a:solidFill>
                    <a:schemeClr val="tx1"/>
                  </a:solidFill>
                </a:rPr>
                <a:t>CPU execution time      # CPU clock cycles</a:t>
              </a:r>
            </a:p>
          </p:txBody>
        </p:sp>
        <p:sp>
          <p:nvSpPr>
            <p:cNvPr id="34828" name="Rectangle 5"/>
            <p:cNvSpPr>
              <a:spLocks noChangeArrowheads="1"/>
            </p:cNvSpPr>
            <p:nvPr/>
          </p:nvSpPr>
          <p:spPr bwMode="auto">
            <a:xfrm>
              <a:off x="288" y="2304"/>
              <a:ext cx="3744" cy="239"/>
            </a:xfrm>
            <a:prstGeom prst="rect">
              <a:avLst/>
            </a:prstGeom>
            <a:noFill/>
            <a:ln w="12700">
              <a:noFill/>
              <a:miter lim="800000"/>
              <a:headEnd/>
              <a:tailEnd/>
            </a:ln>
          </p:spPr>
          <p:txBody>
            <a:bodyPr lIns="63500" tIns="25400" rIns="63500" bIns="25400">
              <a:spAutoFit/>
            </a:bodyPr>
            <a:lstStyle/>
            <a:p>
              <a:pPr marL="287338" indent="-287338">
                <a:lnSpc>
                  <a:spcPct val="90000"/>
                </a:lnSpc>
                <a:spcBef>
                  <a:spcPct val="65000"/>
                </a:spcBef>
                <a:buClr>
                  <a:schemeClr val="accent1"/>
                </a:buClr>
                <a:buSzPct val="75000"/>
                <a:buFont typeface="Wingdings" pitchFamily="2" charset="2"/>
                <a:buNone/>
              </a:pPr>
              <a:r>
                <a:rPr lang="en-US" sz="2400">
                  <a:solidFill>
                    <a:schemeClr val="tx1"/>
                  </a:solidFill>
                </a:rPr>
                <a:t>     for a program               for a program</a:t>
              </a:r>
            </a:p>
          </p:txBody>
        </p:sp>
        <p:sp>
          <p:nvSpPr>
            <p:cNvPr id="34829" name="Rectangle 6"/>
            <p:cNvSpPr>
              <a:spLocks noChangeArrowheads="1"/>
            </p:cNvSpPr>
            <p:nvPr/>
          </p:nvSpPr>
          <p:spPr bwMode="auto">
            <a:xfrm>
              <a:off x="288" y="2160"/>
              <a:ext cx="5328" cy="239"/>
            </a:xfrm>
            <a:prstGeom prst="rect">
              <a:avLst/>
            </a:prstGeom>
            <a:noFill/>
            <a:ln w="12700">
              <a:noFill/>
              <a:miter lim="800000"/>
              <a:headEnd/>
              <a:tailEnd/>
            </a:ln>
          </p:spPr>
          <p:txBody>
            <a:bodyPr lIns="63500" tIns="25400" rIns="63500" bIns="25400">
              <a:spAutoFit/>
            </a:bodyPr>
            <a:lstStyle/>
            <a:p>
              <a:pPr marL="287338" indent="-287338">
                <a:lnSpc>
                  <a:spcPct val="90000"/>
                </a:lnSpc>
                <a:spcBef>
                  <a:spcPct val="65000"/>
                </a:spcBef>
                <a:buClr>
                  <a:schemeClr val="accent1"/>
                </a:buClr>
                <a:buSzPct val="75000"/>
                <a:buFont typeface="Wingdings" pitchFamily="2" charset="2"/>
                <a:buNone/>
              </a:pPr>
              <a:r>
                <a:rPr lang="en-US" sz="2400">
                  <a:solidFill>
                    <a:schemeClr val="tx1"/>
                  </a:solidFill>
                </a:rPr>
                <a:t>                                  =                                 x  clock cycle time</a:t>
              </a:r>
            </a:p>
          </p:txBody>
        </p:sp>
      </p:grpSp>
      <p:grpSp>
        <p:nvGrpSpPr>
          <p:cNvPr id="3" name="Group 13"/>
          <p:cNvGrpSpPr>
            <a:grpSpLocks/>
          </p:cNvGrpSpPr>
          <p:nvPr/>
        </p:nvGrpSpPr>
        <p:grpSpPr bwMode="auto">
          <a:xfrm>
            <a:off x="609600" y="3886200"/>
            <a:ext cx="8458200" cy="760413"/>
            <a:chOff x="240" y="2736"/>
            <a:chExt cx="5328" cy="479"/>
          </a:xfrm>
        </p:grpSpPr>
        <p:sp>
          <p:nvSpPr>
            <p:cNvPr id="34824" name="Rectangle 10"/>
            <p:cNvSpPr>
              <a:spLocks noChangeArrowheads="1"/>
            </p:cNvSpPr>
            <p:nvPr/>
          </p:nvSpPr>
          <p:spPr bwMode="auto">
            <a:xfrm>
              <a:off x="240" y="2736"/>
              <a:ext cx="5280" cy="239"/>
            </a:xfrm>
            <a:prstGeom prst="rect">
              <a:avLst/>
            </a:prstGeom>
            <a:noFill/>
            <a:ln w="12700">
              <a:noFill/>
              <a:miter lim="800000"/>
              <a:headEnd/>
              <a:tailEnd/>
            </a:ln>
          </p:spPr>
          <p:txBody>
            <a:bodyPr lIns="63500" tIns="25400" rIns="63500" bIns="25400">
              <a:spAutoFit/>
            </a:bodyPr>
            <a:lstStyle/>
            <a:p>
              <a:pPr marL="287338" indent="-287338">
                <a:lnSpc>
                  <a:spcPct val="90000"/>
                </a:lnSpc>
                <a:spcBef>
                  <a:spcPct val="65000"/>
                </a:spcBef>
                <a:buClr>
                  <a:schemeClr val="accent1"/>
                </a:buClr>
                <a:buSzPct val="75000"/>
                <a:buFont typeface="Wingdings" pitchFamily="2" charset="2"/>
                <a:buNone/>
              </a:pPr>
              <a:r>
                <a:rPr lang="en-US" sz="2400">
                  <a:solidFill>
                    <a:schemeClr val="tx1"/>
                  </a:solidFill>
                </a:rPr>
                <a:t>CPU execution time      # CPU clock cycles for a program</a:t>
              </a:r>
            </a:p>
          </p:txBody>
        </p:sp>
        <p:sp>
          <p:nvSpPr>
            <p:cNvPr id="34825" name="Rectangle 11"/>
            <p:cNvSpPr>
              <a:spLocks noChangeArrowheads="1"/>
            </p:cNvSpPr>
            <p:nvPr/>
          </p:nvSpPr>
          <p:spPr bwMode="auto">
            <a:xfrm>
              <a:off x="240" y="2976"/>
              <a:ext cx="4416" cy="239"/>
            </a:xfrm>
            <a:prstGeom prst="rect">
              <a:avLst/>
            </a:prstGeom>
            <a:noFill/>
            <a:ln w="12700">
              <a:noFill/>
              <a:miter lim="800000"/>
              <a:headEnd/>
              <a:tailEnd/>
            </a:ln>
          </p:spPr>
          <p:txBody>
            <a:bodyPr lIns="63500" tIns="25400" rIns="63500" bIns="25400">
              <a:spAutoFit/>
            </a:bodyPr>
            <a:lstStyle/>
            <a:p>
              <a:pPr marL="287338" indent="-287338">
                <a:lnSpc>
                  <a:spcPct val="90000"/>
                </a:lnSpc>
                <a:spcBef>
                  <a:spcPct val="65000"/>
                </a:spcBef>
                <a:buClr>
                  <a:schemeClr val="accent1"/>
                </a:buClr>
                <a:buSzPct val="75000"/>
                <a:buFont typeface="Wingdings" pitchFamily="2" charset="2"/>
                <a:buNone/>
              </a:pPr>
              <a:r>
                <a:rPr lang="en-US" sz="2400">
                  <a:solidFill>
                    <a:schemeClr val="tx1"/>
                  </a:solidFill>
                </a:rPr>
                <a:t>     for a program                             clock rate   </a:t>
              </a:r>
            </a:p>
          </p:txBody>
        </p:sp>
        <p:sp>
          <p:nvSpPr>
            <p:cNvPr id="34826" name="Rectangle 12"/>
            <p:cNvSpPr>
              <a:spLocks noChangeArrowheads="1"/>
            </p:cNvSpPr>
            <p:nvPr/>
          </p:nvSpPr>
          <p:spPr bwMode="auto">
            <a:xfrm>
              <a:off x="240" y="2832"/>
              <a:ext cx="5328" cy="239"/>
            </a:xfrm>
            <a:prstGeom prst="rect">
              <a:avLst/>
            </a:prstGeom>
            <a:noFill/>
            <a:ln w="12700">
              <a:noFill/>
              <a:miter lim="800000"/>
              <a:headEnd/>
              <a:tailEnd/>
            </a:ln>
          </p:spPr>
          <p:txBody>
            <a:bodyPr lIns="63500" tIns="25400" rIns="63500" bIns="25400">
              <a:spAutoFit/>
            </a:bodyPr>
            <a:lstStyle/>
            <a:p>
              <a:pPr marL="287338" indent="-287338">
                <a:lnSpc>
                  <a:spcPct val="90000"/>
                </a:lnSpc>
                <a:spcBef>
                  <a:spcPct val="65000"/>
                </a:spcBef>
                <a:buClr>
                  <a:schemeClr val="accent1"/>
                </a:buClr>
                <a:buSzPct val="75000"/>
                <a:buFont typeface="Wingdings" pitchFamily="2" charset="2"/>
                <a:buNone/>
              </a:pPr>
              <a:r>
                <a:rPr lang="en-US" sz="2400">
                  <a:solidFill>
                    <a:schemeClr val="tx1"/>
                  </a:solidFill>
                </a:rPr>
                <a:t>                                  =   -------------------------------------------</a:t>
              </a:r>
            </a:p>
          </p:txBody>
        </p:sp>
      </p:grpSp>
      <p:sp>
        <p:nvSpPr>
          <p:cNvPr id="906254" name="Rectangle 14"/>
          <p:cNvSpPr>
            <a:spLocks noChangeArrowheads="1"/>
          </p:cNvSpPr>
          <p:nvPr/>
        </p:nvSpPr>
        <p:spPr bwMode="auto">
          <a:xfrm>
            <a:off x="457200" y="5334000"/>
            <a:ext cx="8153400" cy="1036638"/>
          </a:xfrm>
          <a:prstGeom prst="rect">
            <a:avLst/>
          </a:prstGeom>
          <a:noFill/>
          <a:ln w="12700">
            <a:noFill/>
            <a:miter lim="800000"/>
            <a:headEnd/>
            <a:tailEnd/>
          </a:ln>
        </p:spPr>
        <p:txBody>
          <a:bodyPr lIns="63500" tIns="25400" rIns="63500" bIns="25400">
            <a:spAutoFit/>
          </a:bodyPr>
          <a:lstStyle/>
          <a:p>
            <a:pPr marL="287338" indent="-287338">
              <a:lnSpc>
                <a:spcPct val="90000"/>
              </a:lnSpc>
              <a:spcBef>
                <a:spcPct val="65000"/>
              </a:spcBef>
              <a:buClr>
                <a:schemeClr val="accent1"/>
              </a:buClr>
              <a:buSzPct val="75000"/>
              <a:buFont typeface="Wingdings" pitchFamily="2" charset="2"/>
              <a:buChar char="q"/>
            </a:pPr>
            <a:r>
              <a:rPr lang="en-US" sz="2400">
                <a:solidFill>
                  <a:schemeClr val="tx1"/>
                </a:solidFill>
              </a:rPr>
              <a:t>Can improve performance by reducing either the </a:t>
            </a:r>
            <a:r>
              <a:rPr lang="en-US" sz="2400"/>
              <a:t>length of the clock cycle</a:t>
            </a:r>
            <a:r>
              <a:rPr lang="en-US" sz="2400">
                <a:solidFill>
                  <a:schemeClr val="tx1"/>
                </a:solidFill>
              </a:rPr>
              <a:t> or the </a:t>
            </a:r>
            <a:r>
              <a:rPr lang="en-US" sz="2400"/>
              <a:t>number of clock cycles required for a program</a:t>
            </a:r>
          </a:p>
        </p:txBody>
      </p:sp>
      <p:sp>
        <p:nvSpPr>
          <p:cNvPr id="906255" name="Rectangle 15"/>
          <p:cNvSpPr>
            <a:spLocks noChangeArrowheads="1"/>
          </p:cNvSpPr>
          <p:nvPr/>
        </p:nvSpPr>
        <p:spPr bwMode="auto">
          <a:xfrm>
            <a:off x="533400" y="3429000"/>
            <a:ext cx="8153400" cy="325438"/>
          </a:xfrm>
          <a:prstGeom prst="rect">
            <a:avLst/>
          </a:prstGeom>
          <a:noFill/>
          <a:ln w="12700">
            <a:noFill/>
            <a:miter lim="800000"/>
            <a:headEnd/>
            <a:tailEnd/>
          </a:ln>
        </p:spPr>
        <p:txBody>
          <a:bodyPr lIns="63500" tIns="25400" rIns="63500" bIns="25400">
            <a:spAutoFit/>
          </a:bodyPr>
          <a:lstStyle/>
          <a:p>
            <a:pPr marL="287338" indent="-287338" algn="ctr">
              <a:lnSpc>
                <a:spcPct val="90000"/>
              </a:lnSpc>
              <a:spcBef>
                <a:spcPct val="65000"/>
              </a:spcBef>
              <a:buClr>
                <a:schemeClr val="accent1"/>
              </a:buClr>
              <a:buSzPct val="75000"/>
              <a:buFont typeface="Wingdings" pitchFamily="2" charset="2"/>
              <a:buNone/>
            </a:pPr>
            <a:r>
              <a:rPr lang="en-US" sz="2000">
                <a:solidFill>
                  <a:schemeClr val="tx1"/>
                </a:solidFill>
              </a:rPr>
              <a:t> or</a:t>
            </a:r>
            <a:endParaRPr lang="en-US" sz="2000"/>
          </a:p>
        </p:txBody>
      </p:sp>
    </p:spTree>
    <p:extLst>
      <p:ext uri="{BB962C8B-B14F-4D97-AF65-F5344CB8AC3E}">
        <p14:creationId xmlns:p14="http://schemas.microsoft.com/office/powerpoint/2010/main" val="2054146109"/>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par>
                          <p:cTn id="7" fill="hold">
                            <p:stCondLst>
                              <p:cond delay="0"/>
                            </p:stCondLst>
                            <p:childTnLst>
                              <p:par>
                                <p:cTn id="8" presetID="1" presetClass="entr" presetSubtype="0" fill="hold" grpId="0" nodeType="afterEffect">
                                  <p:stCondLst>
                                    <p:cond delay="0"/>
                                  </p:stCondLst>
                                  <p:childTnLst>
                                    <p:set>
                                      <p:cBhvr>
                                        <p:cTn id="9" dur="1" fill="hold">
                                          <p:stCondLst>
                                            <p:cond delay="0"/>
                                          </p:stCondLst>
                                        </p:cTn>
                                        <p:tgtEl>
                                          <p:spTgt spid="906255"/>
                                        </p:tgtEl>
                                        <p:attrNameLst>
                                          <p:attrName>style.visibility</p:attrName>
                                        </p:attrNameLst>
                                      </p:cBhvr>
                                      <p:to>
                                        <p:strVal val="visible"/>
                                      </p:to>
                                    </p:set>
                                  </p:childTnLst>
                                </p:cTn>
                              </p:par>
                            </p:childTnLst>
                          </p:cTn>
                        </p:par>
                        <p:par>
                          <p:cTn id="10" fill="hold">
                            <p:stCondLst>
                              <p:cond delay="0"/>
                            </p:stCondLst>
                            <p:childTnLst>
                              <p:par>
                                <p:cTn id="11" presetID="1" presetClass="entr" presetSubtype="0" fill="hold" nodeType="afterEffect">
                                  <p:stCondLst>
                                    <p:cond delay="0"/>
                                  </p:stCondLst>
                                  <p:childTnLst>
                                    <p:set>
                                      <p:cBhvr>
                                        <p:cTn id="12" dur="1" fill="hold">
                                          <p:stCondLst>
                                            <p:cond delay="0"/>
                                          </p:stCondLst>
                                        </p:cTn>
                                        <p:tgtEl>
                                          <p:spTgt spid="3"/>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90625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06254" grpId="0"/>
      <p:bldP spid="906255"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ChangeArrowheads="1"/>
          </p:cNvSpPr>
          <p:nvPr>
            <p:ph type="title"/>
          </p:nvPr>
        </p:nvSpPr>
        <p:spPr>
          <a:xfrm>
            <a:off x="533400" y="304800"/>
            <a:ext cx="6553200" cy="422275"/>
          </a:xfrm>
        </p:spPr>
        <p:txBody>
          <a:bodyPr/>
          <a:lstStyle/>
          <a:p>
            <a:r>
              <a:rPr lang="en-US" smtClean="0"/>
              <a:t>Review:  Machine Clock Rate</a:t>
            </a:r>
          </a:p>
        </p:txBody>
      </p:sp>
      <p:sp>
        <p:nvSpPr>
          <p:cNvPr id="35843" name="Rectangle 3"/>
          <p:cNvSpPr>
            <a:spLocks noGrp="1" noChangeArrowheads="1"/>
          </p:cNvSpPr>
          <p:nvPr>
            <p:ph type="body" idx="1"/>
          </p:nvPr>
        </p:nvSpPr>
        <p:spPr>
          <a:xfrm>
            <a:off x="533400" y="914400"/>
            <a:ext cx="8153400" cy="1289050"/>
          </a:xfrm>
        </p:spPr>
        <p:txBody>
          <a:bodyPr/>
          <a:lstStyle/>
          <a:p>
            <a:r>
              <a:rPr lang="en-US" smtClean="0"/>
              <a:t>Clock rate (clock cycles per second in MHz or GHz) is inverse of clock cycle time (clock period)</a:t>
            </a:r>
            <a:endParaRPr lang="en-US" sz="2000" smtClean="0"/>
          </a:p>
          <a:p>
            <a:pPr algn="ctr">
              <a:buFont typeface="Wingdings" pitchFamily="2" charset="2"/>
              <a:buNone/>
            </a:pPr>
            <a:r>
              <a:rPr lang="en-US" smtClean="0"/>
              <a:t>CC   =  1 / CR</a:t>
            </a:r>
          </a:p>
        </p:txBody>
      </p:sp>
      <p:sp>
        <p:nvSpPr>
          <p:cNvPr id="35844" name="Line 4"/>
          <p:cNvSpPr>
            <a:spLocks noChangeShapeType="1"/>
          </p:cNvSpPr>
          <p:nvPr/>
        </p:nvSpPr>
        <p:spPr bwMode="auto">
          <a:xfrm>
            <a:off x="1524000" y="2971800"/>
            <a:ext cx="914400" cy="0"/>
          </a:xfrm>
          <a:prstGeom prst="line">
            <a:avLst/>
          </a:prstGeom>
          <a:noFill/>
          <a:ln w="19050">
            <a:solidFill>
              <a:schemeClr val="tx1"/>
            </a:solidFill>
            <a:round/>
            <a:headEnd/>
            <a:tailEnd/>
          </a:ln>
        </p:spPr>
        <p:txBody>
          <a:bodyPr wrap="none" anchor="ctr"/>
          <a:lstStyle/>
          <a:p>
            <a:endParaRPr lang="en-US"/>
          </a:p>
        </p:txBody>
      </p:sp>
      <p:sp>
        <p:nvSpPr>
          <p:cNvPr id="35845" name="Line 5"/>
          <p:cNvSpPr>
            <a:spLocks noChangeShapeType="1"/>
          </p:cNvSpPr>
          <p:nvPr/>
        </p:nvSpPr>
        <p:spPr bwMode="auto">
          <a:xfrm flipV="1">
            <a:off x="4267200" y="2514600"/>
            <a:ext cx="0" cy="457200"/>
          </a:xfrm>
          <a:prstGeom prst="line">
            <a:avLst/>
          </a:prstGeom>
          <a:noFill/>
          <a:ln w="19050">
            <a:solidFill>
              <a:schemeClr val="tx1"/>
            </a:solidFill>
            <a:round/>
            <a:headEnd/>
            <a:tailEnd/>
          </a:ln>
        </p:spPr>
        <p:txBody>
          <a:bodyPr wrap="none" anchor="ctr"/>
          <a:lstStyle/>
          <a:p>
            <a:endParaRPr lang="en-US"/>
          </a:p>
        </p:txBody>
      </p:sp>
      <p:sp>
        <p:nvSpPr>
          <p:cNvPr id="35846" name="Line 6"/>
          <p:cNvSpPr>
            <a:spLocks noChangeShapeType="1"/>
          </p:cNvSpPr>
          <p:nvPr/>
        </p:nvSpPr>
        <p:spPr bwMode="auto">
          <a:xfrm>
            <a:off x="2438400" y="2514600"/>
            <a:ext cx="914400" cy="0"/>
          </a:xfrm>
          <a:prstGeom prst="line">
            <a:avLst/>
          </a:prstGeom>
          <a:noFill/>
          <a:ln w="19050">
            <a:solidFill>
              <a:schemeClr val="tx1"/>
            </a:solidFill>
            <a:round/>
            <a:headEnd/>
            <a:tailEnd/>
          </a:ln>
        </p:spPr>
        <p:txBody>
          <a:bodyPr wrap="none" anchor="ctr"/>
          <a:lstStyle/>
          <a:p>
            <a:endParaRPr lang="en-US"/>
          </a:p>
        </p:txBody>
      </p:sp>
      <p:sp>
        <p:nvSpPr>
          <p:cNvPr id="35847" name="Line 7"/>
          <p:cNvSpPr>
            <a:spLocks noChangeShapeType="1"/>
          </p:cNvSpPr>
          <p:nvPr/>
        </p:nvSpPr>
        <p:spPr bwMode="auto">
          <a:xfrm flipV="1">
            <a:off x="2438400" y="2514600"/>
            <a:ext cx="0" cy="457200"/>
          </a:xfrm>
          <a:prstGeom prst="line">
            <a:avLst/>
          </a:prstGeom>
          <a:noFill/>
          <a:ln w="19050">
            <a:solidFill>
              <a:schemeClr val="tx1"/>
            </a:solidFill>
            <a:round/>
            <a:headEnd/>
            <a:tailEnd/>
          </a:ln>
        </p:spPr>
        <p:txBody>
          <a:bodyPr wrap="none" anchor="ctr"/>
          <a:lstStyle/>
          <a:p>
            <a:endParaRPr lang="en-US"/>
          </a:p>
        </p:txBody>
      </p:sp>
      <p:sp>
        <p:nvSpPr>
          <p:cNvPr id="35848" name="Line 8"/>
          <p:cNvSpPr>
            <a:spLocks noChangeShapeType="1"/>
          </p:cNvSpPr>
          <p:nvPr/>
        </p:nvSpPr>
        <p:spPr bwMode="auto">
          <a:xfrm>
            <a:off x="3352800" y="2971800"/>
            <a:ext cx="914400" cy="0"/>
          </a:xfrm>
          <a:prstGeom prst="line">
            <a:avLst/>
          </a:prstGeom>
          <a:noFill/>
          <a:ln w="19050">
            <a:solidFill>
              <a:schemeClr val="tx1"/>
            </a:solidFill>
            <a:round/>
            <a:headEnd/>
            <a:tailEnd/>
          </a:ln>
        </p:spPr>
        <p:txBody>
          <a:bodyPr wrap="none" anchor="ctr"/>
          <a:lstStyle/>
          <a:p>
            <a:endParaRPr lang="en-US"/>
          </a:p>
        </p:txBody>
      </p:sp>
      <p:sp>
        <p:nvSpPr>
          <p:cNvPr id="35849" name="Line 9"/>
          <p:cNvSpPr>
            <a:spLocks noChangeShapeType="1"/>
          </p:cNvSpPr>
          <p:nvPr/>
        </p:nvSpPr>
        <p:spPr bwMode="auto">
          <a:xfrm flipV="1">
            <a:off x="3352800" y="2514600"/>
            <a:ext cx="0" cy="457200"/>
          </a:xfrm>
          <a:prstGeom prst="line">
            <a:avLst/>
          </a:prstGeom>
          <a:noFill/>
          <a:ln w="19050">
            <a:solidFill>
              <a:schemeClr val="tx1"/>
            </a:solidFill>
            <a:round/>
            <a:headEnd/>
            <a:tailEnd/>
          </a:ln>
        </p:spPr>
        <p:txBody>
          <a:bodyPr wrap="none" anchor="ctr"/>
          <a:lstStyle/>
          <a:p>
            <a:endParaRPr lang="en-US"/>
          </a:p>
        </p:txBody>
      </p:sp>
      <p:sp>
        <p:nvSpPr>
          <p:cNvPr id="35850" name="Line 10"/>
          <p:cNvSpPr>
            <a:spLocks noChangeShapeType="1"/>
          </p:cNvSpPr>
          <p:nvPr/>
        </p:nvSpPr>
        <p:spPr bwMode="auto">
          <a:xfrm>
            <a:off x="4267200" y="2514600"/>
            <a:ext cx="914400" cy="0"/>
          </a:xfrm>
          <a:prstGeom prst="line">
            <a:avLst/>
          </a:prstGeom>
          <a:noFill/>
          <a:ln w="19050">
            <a:solidFill>
              <a:schemeClr val="tx1"/>
            </a:solidFill>
            <a:round/>
            <a:headEnd/>
            <a:tailEnd/>
          </a:ln>
        </p:spPr>
        <p:txBody>
          <a:bodyPr wrap="none" anchor="ctr"/>
          <a:lstStyle/>
          <a:p>
            <a:endParaRPr lang="en-US"/>
          </a:p>
        </p:txBody>
      </p:sp>
      <p:sp>
        <p:nvSpPr>
          <p:cNvPr id="35851" name="Line 11"/>
          <p:cNvSpPr>
            <a:spLocks noChangeShapeType="1"/>
          </p:cNvSpPr>
          <p:nvPr/>
        </p:nvSpPr>
        <p:spPr bwMode="auto">
          <a:xfrm flipV="1">
            <a:off x="5181600" y="2514600"/>
            <a:ext cx="0" cy="457200"/>
          </a:xfrm>
          <a:prstGeom prst="line">
            <a:avLst/>
          </a:prstGeom>
          <a:noFill/>
          <a:ln w="19050">
            <a:solidFill>
              <a:schemeClr val="tx1"/>
            </a:solidFill>
            <a:round/>
            <a:headEnd/>
            <a:tailEnd/>
          </a:ln>
        </p:spPr>
        <p:txBody>
          <a:bodyPr wrap="none" anchor="ctr"/>
          <a:lstStyle/>
          <a:p>
            <a:endParaRPr lang="en-US"/>
          </a:p>
        </p:txBody>
      </p:sp>
      <p:sp>
        <p:nvSpPr>
          <p:cNvPr id="35852" name="Line 12"/>
          <p:cNvSpPr>
            <a:spLocks noChangeShapeType="1"/>
          </p:cNvSpPr>
          <p:nvPr/>
        </p:nvSpPr>
        <p:spPr bwMode="auto">
          <a:xfrm>
            <a:off x="5181600" y="2971800"/>
            <a:ext cx="914400" cy="0"/>
          </a:xfrm>
          <a:prstGeom prst="line">
            <a:avLst/>
          </a:prstGeom>
          <a:noFill/>
          <a:ln w="19050">
            <a:solidFill>
              <a:schemeClr val="tx1"/>
            </a:solidFill>
            <a:round/>
            <a:headEnd/>
            <a:tailEnd/>
          </a:ln>
        </p:spPr>
        <p:txBody>
          <a:bodyPr wrap="none" anchor="ctr"/>
          <a:lstStyle/>
          <a:p>
            <a:endParaRPr lang="en-US"/>
          </a:p>
        </p:txBody>
      </p:sp>
      <p:sp>
        <p:nvSpPr>
          <p:cNvPr id="35853" name="Line 13"/>
          <p:cNvSpPr>
            <a:spLocks noChangeShapeType="1"/>
          </p:cNvSpPr>
          <p:nvPr/>
        </p:nvSpPr>
        <p:spPr bwMode="auto">
          <a:xfrm flipV="1">
            <a:off x="6096000" y="2514600"/>
            <a:ext cx="0" cy="457200"/>
          </a:xfrm>
          <a:prstGeom prst="line">
            <a:avLst/>
          </a:prstGeom>
          <a:noFill/>
          <a:ln w="19050">
            <a:solidFill>
              <a:schemeClr val="tx1"/>
            </a:solidFill>
            <a:round/>
            <a:headEnd/>
            <a:tailEnd/>
          </a:ln>
        </p:spPr>
        <p:txBody>
          <a:bodyPr wrap="none" anchor="ctr"/>
          <a:lstStyle/>
          <a:p>
            <a:endParaRPr lang="en-US"/>
          </a:p>
        </p:txBody>
      </p:sp>
      <p:sp>
        <p:nvSpPr>
          <p:cNvPr id="35854" name="Line 14"/>
          <p:cNvSpPr>
            <a:spLocks noChangeShapeType="1"/>
          </p:cNvSpPr>
          <p:nvPr/>
        </p:nvSpPr>
        <p:spPr bwMode="auto">
          <a:xfrm>
            <a:off x="6096000" y="2514600"/>
            <a:ext cx="914400" cy="0"/>
          </a:xfrm>
          <a:prstGeom prst="line">
            <a:avLst/>
          </a:prstGeom>
          <a:noFill/>
          <a:ln w="19050">
            <a:solidFill>
              <a:schemeClr val="tx1"/>
            </a:solidFill>
            <a:round/>
            <a:headEnd/>
            <a:tailEnd/>
          </a:ln>
        </p:spPr>
        <p:txBody>
          <a:bodyPr wrap="none" anchor="ctr"/>
          <a:lstStyle/>
          <a:p>
            <a:endParaRPr lang="en-US"/>
          </a:p>
        </p:txBody>
      </p:sp>
      <p:sp>
        <p:nvSpPr>
          <p:cNvPr id="35855" name="Line 15"/>
          <p:cNvSpPr>
            <a:spLocks noChangeShapeType="1"/>
          </p:cNvSpPr>
          <p:nvPr/>
        </p:nvSpPr>
        <p:spPr bwMode="auto">
          <a:xfrm flipV="1">
            <a:off x="7010400" y="2514600"/>
            <a:ext cx="0" cy="457200"/>
          </a:xfrm>
          <a:prstGeom prst="line">
            <a:avLst/>
          </a:prstGeom>
          <a:noFill/>
          <a:ln w="19050">
            <a:solidFill>
              <a:schemeClr val="tx1"/>
            </a:solidFill>
            <a:round/>
            <a:headEnd/>
            <a:tailEnd/>
          </a:ln>
        </p:spPr>
        <p:txBody>
          <a:bodyPr wrap="none" anchor="ctr"/>
          <a:lstStyle/>
          <a:p>
            <a:endParaRPr lang="en-US"/>
          </a:p>
        </p:txBody>
      </p:sp>
      <p:sp>
        <p:nvSpPr>
          <p:cNvPr id="35856" name="Line 16"/>
          <p:cNvSpPr>
            <a:spLocks noChangeShapeType="1"/>
          </p:cNvSpPr>
          <p:nvPr/>
        </p:nvSpPr>
        <p:spPr bwMode="auto">
          <a:xfrm>
            <a:off x="7010400" y="2971800"/>
            <a:ext cx="914400" cy="0"/>
          </a:xfrm>
          <a:prstGeom prst="line">
            <a:avLst/>
          </a:prstGeom>
          <a:noFill/>
          <a:ln w="19050">
            <a:solidFill>
              <a:schemeClr val="tx1"/>
            </a:solidFill>
            <a:round/>
            <a:headEnd/>
            <a:tailEnd/>
          </a:ln>
        </p:spPr>
        <p:txBody>
          <a:bodyPr wrap="none" anchor="ctr"/>
          <a:lstStyle/>
          <a:p>
            <a:endParaRPr lang="en-US"/>
          </a:p>
        </p:txBody>
      </p:sp>
      <p:sp>
        <p:nvSpPr>
          <p:cNvPr id="35857" name="Line 17"/>
          <p:cNvSpPr>
            <a:spLocks noChangeShapeType="1"/>
          </p:cNvSpPr>
          <p:nvPr/>
        </p:nvSpPr>
        <p:spPr bwMode="auto">
          <a:xfrm>
            <a:off x="3352800" y="3124200"/>
            <a:ext cx="0" cy="228600"/>
          </a:xfrm>
          <a:prstGeom prst="line">
            <a:avLst/>
          </a:prstGeom>
          <a:noFill/>
          <a:ln w="12700">
            <a:solidFill>
              <a:schemeClr val="tx1"/>
            </a:solidFill>
            <a:round/>
            <a:headEnd/>
            <a:tailEnd/>
          </a:ln>
        </p:spPr>
        <p:txBody>
          <a:bodyPr wrap="none" anchor="ctr"/>
          <a:lstStyle/>
          <a:p>
            <a:endParaRPr lang="en-US"/>
          </a:p>
        </p:txBody>
      </p:sp>
      <p:sp>
        <p:nvSpPr>
          <p:cNvPr id="35858" name="Line 18"/>
          <p:cNvSpPr>
            <a:spLocks noChangeShapeType="1"/>
          </p:cNvSpPr>
          <p:nvPr/>
        </p:nvSpPr>
        <p:spPr bwMode="auto">
          <a:xfrm>
            <a:off x="5181600" y="3124200"/>
            <a:ext cx="0" cy="228600"/>
          </a:xfrm>
          <a:prstGeom prst="line">
            <a:avLst/>
          </a:prstGeom>
          <a:noFill/>
          <a:ln w="12700">
            <a:solidFill>
              <a:schemeClr val="tx1"/>
            </a:solidFill>
            <a:round/>
            <a:headEnd/>
            <a:tailEnd/>
          </a:ln>
        </p:spPr>
        <p:txBody>
          <a:bodyPr wrap="none" anchor="ctr"/>
          <a:lstStyle/>
          <a:p>
            <a:endParaRPr lang="en-US"/>
          </a:p>
        </p:txBody>
      </p:sp>
      <p:sp>
        <p:nvSpPr>
          <p:cNvPr id="35859" name="Text Box 19"/>
          <p:cNvSpPr txBox="1">
            <a:spLocks noChangeArrowheads="1"/>
          </p:cNvSpPr>
          <p:nvPr/>
        </p:nvSpPr>
        <p:spPr bwMode="auto">
          <a:xfrm>
            <a:off x="3505200" y="3124200"/>
            <a:ext cx="1600200" cy="304800"/>
          </a:xfrm>
          <a:prstGeom prst="rect">
            <a:avLst/>
          </a:prstGeom>
          <a:noFill/>
          <a:ln w="12700">
            <a:noFill/>
            <a:miter lim="800000"/>
            <a:headEnd/>
            <a:tailEnd/>
          </a:ln>
        </p:spPr>
        <p:txBody>
          <a:bodyPr>
            <a:spAutoFit/>
          </a:bodyPr>
          <a:lstStyle/>
          <a:p>
            <a:pPr>
              <a:spcBef>
                <a:spcPct val="50000"/>
              </a:spcBef>
            </a:pPr>
            <a:r>
              <a:rPr lang="en-US" sz="1400" b="1">
                <a:solidFill>
                  <a:schemeClr val="tx1"/>
                </a:solidFill>
              </a:rPr>
              <a:t>one clock period</a:t>
            </a:r>
          </a:p>
        </p:txBody>
      </p:sp>
      <p:sp>
        <p:nvSpPr>
          <p:cNvPr id="35860" name="Line 20"/>
          <p:cNvSpPr>
            <a:spLocks noChangeShapeType="1"/>
          </p:cNvSpPr>
          <p:nvPr/>
        </p:nvSpPr>
        <p:spPr bwMode="auto">
          <a:xfrm flipH="1">
            <a:off x="3352800" y="3276600"/>
            <a:ext cx="228600" cy="0"/>
          </a:xfrm>
          <a:prstGeom prst="line">
            <a:avLst/>
          </a:prstGeom>
          <a:noFill/>
          <a:ln w="12700">
            <a:solidFill>
              <a:schemeClr val="tx1"/>
            </a:solidFill>
            <a:round/>
            <a:headEnd/>
            <a:tailEnd type="triangle" w="med" len="med"/>
          </a:ln>
        </p:spPr>
        <p:txBody>
          <a:bodyPr wrap="none" anchor="ctr"/>
          <a:lstStyle/>
          <a:p>
            <a:endParaRPr lang="en-US"/>
          </a:p>
        </p:txBody>
      </p:sp>
      <p:sp>
        <p:nvSpPr>
          <p:cNvPr id="35861" name="Line 21"/>
          <p:cNvSpPr>
            <a:spLocks noChangeShapeType="1"/>
          </p:cNvSpPr>
          <p:nvPr/>
        </p:nvSpPr>
        <p:spPr bwMode="auto">
          <a:xfrm>
            <a:off x="4953000" y="3276600"/>
            <a:ext cx="228600" cy="0"/>
          </a:xfrm>
          <a:prstGeom prst="line">
            <a:avLst/>
          </a:prstGeom>
          <a:noFill/>
          <a:ln w="12700">
            <a:solidFill>
              <a:schemeClr val="tx1"/>
            </a:solidFill>
            <a:round/>
            <a:headEnd/>
            <a:tailEnd type="triangle" w="med" len="med"/>
          </a:ln>
        </p:spPr>
        <p:txBody>
          <a:bodyPr wrap="none" anchor="ctr"/>
          <a:lstStyle/>
          <a:p>
            <a:endParaRPr lang="en-US"/>
          </a:p>
        </p:txBody>
      </p:sp>
      <p:sp>
        <p:nvSpPr>
          <p:cNvPr id="893974" name="Text Box 22"/>
          <p:cNvSpPr txBox="1">
            <a:spLocks noChangeArrowheads="1"/>
          </p:cNvSpPr>
          <p:nvPr/>
        </p:nvSpPr>
        <p:spPr bwMode="auto">
          <a:xfrm>
            <a:off x="1676400" y="3657600"/>
            <a:ext cx="5943600" cy="2862263"/>
          </a:xfrm>
          <a:prstGeom prst="rect">
            <a:avLst/>
          </a:prstGeom>
          <a:noFill/>
          <a:ln w="12700">
            <a:noFill/>
            <a:miter lim="800000"/>
            <a:headEnd/>
            <a:tailEnd/>
          </a:ln>
        </p:spPr>
        <p:txBody>
          <a:bodyPr>
            <a:spAutoFit/>
          </a:bodyPr>
          <a:lstStyle/>
          <a:p>
            <a:pPr>
              <a:spcBef>
                <a:spcPct val="50000"/>
              </a:spcBef>
            </a:pPr>
            <a:r>
              <a:rPr lang="en-US">
                <a:solidFill>
                  <a:schemeClr val="tx1"/>
                </a:solidFill>
              </a:rPr>
              <a:t>          10 nsec clock cycle  =&gt;  100 MHz clock rate</a:t>
            </a:r>
          </a:p>
          <a:p>
            <a:pPr>
              <a:spcBef>
                <a:spcPct val="50000"/>
              </a:spcBef>
            </a:pPr>
            <a:r>
              <a:rPr lang="en-US">
                <a:solidFill>
                  <a:schemeClr val="tx1"/>
                </a:solidFill>
              </a:rPr>
              <a:t>            5 nsec clock cycle  =&gt;  200 MHz clock rate</a:t>
            </a:r>
          </a:p>
          <a:p>
            <a:pPr>
              <a:spcBef>
                <a:spcPct val="50000"/>
              </a:spcBef>
            </a:pPr>
            <a:r>
              <a:rPr lang="en-US">
                <a:solidFill>
                  <a:schemeClr val="tx1"/>
                </a:solidFill>
              </a:rPr>
              <a:t>            2 nsec clock cycle  =&gt;  500 MHz clock rate</a:t>
            </a:r>
          </a:p>
          <a:p>
            <a:pPr>
              <a:spcBef>
                <a:spcPct val="50000"/>
              </a:spcBef>
            </a:pPr>
            <a:r>
              <a:rPr lang="en-US">
                <a:solidFill>
                  <a:schemeClr val="tx1"/>
                </a:solidFill>
              </a:rPr>
              <a:t>  1 nsec (10</a:t>
            </a:r>
            <a:r>
              <a:rPr lang="en-US" baseline="30000">
                <a:solidFill>
                  <a:schemeClr val="tx1"/>
                </a:solidFill>
              </a:rPr>
              <a:t>-9</a:t>
            </a:r>
            <a:r>
              <a:rPr lang="en-US">
                <a:solidFill>
                  <a:schemeClr val="tx1"/>
                </a:solidFill>
              </a:rPr>
              <a:t>) clock cycle   =&gt;  1 GHz (10</a:t>
            </a:r>
            <a:r>
              <a:rPr lang="en-US" baseline="30000">
                <a:solidFill>
                  <a:schemeClr val="tx1"/>
                </a:solidFill>
              </a:rPr>
              <a:t>9</a:t>
            </a:r>
            <a:r>
              <a:rPr lang="en-US">
                <a:solidFill>
                  <a:schemeClr val="tx1"/>
                </a:solidFill>
              </a:rPr>
              <a:t>) clock rate</a:t>
            </a:r>
          </a:p>
          <a:p>
            <a:pPr>
              <a:spcBef>
                <a:spcPct val="50000"/>
              </a:spcBef>
            </a:pPr>
            <a:r>
              <a:rPr lang="en-US">
                <a:solidFill>
                  <a:schemeClr val="tx1"/>
                </a:solidFill>
              </a:rPr>
              <a:t>        500 psec clock cycle  =&gt;   2 GHz clock rate</a:t>
            </a:r>
          </a:p>
          <a:p>
            <a:pPr>
              <a:spcBef>
                <a:spcPct val="50000"/>
              </a:spcBef>
            </a:pPr>
            <a:r>
              <a:rPr lang="en-US">
                <a:solidFill>
                  <a:schemeClr val="tx1"/>
                </a:solidFill>
              </a:rPr>
              <a:t>        250 psec clock cycle  =&gt;   4 GHz clock rate</a:t>
            </a:r>
          </a:p>
          <a:p>
            <a:pPr>
              <a:spcBef>
                <a:spcPct val="50000"/>
              </a:spcBef>
            </a:pPr>
            <a:r>
              <a:rPr lang="en-US">
                <a:solidFill>
                  <a:schemeClr val="tx1"/>
                </a:solidFill>
              </a:rPr>
              <a:t>        200 psec clock cycle  =&gt;   5 GHz clock rate</a:t>
            </a:r>
          </a:p>
        </p:txBody>
      </p:sp>
    </p:spTree>
    <p:extLst>
      <p:ext uri="{BB962C8B-B14F-4D97-AF65-F5344CB8AC3E}">
        <p14:creationId xmlns:p14="http://schemas.microsoft.com/office/powerpoint/2010/main" val="1469486065"/>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9397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93974" grpId="0"/>
    </p:bldLst>
  </p:timing>
</p:sld>
</file>

<file path=ppt/slides/slide1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36866" name="Title 1"/>
          <p:cNvSpPr>
            <a:spLocks noGrp="1"/>
          </p:cNvSpPr>
          <p:nvPr>
            <p:ph type="title"/>
          </p:nvPr>
        </p:nvSpPr>
        <p:spPr/>
        <p:txBody>
          <a:bodyPr/>
          <a:lstStyle/>
          <a:p>
            <a:r>
              <a:rPr lang="en-US" smtClean="0"/>
              <a:t>Improving Performance Example</a:t>
            </a:r>
          </a:p>
        </p:txBody>
      </p:sp>
      <p:sp>
        <p:nvSpPr>
          <p:cNvPr id="36867" name="Content Placeholder 2"/>
          <p:cNvSpPr>
            <a:spLocks noGrp="1"/>
          </p:cNvSpPr>
          <p:nvPr>
            <p:ph idx="1"/>
          </p:nvPr>
        </p:nvSpPr>
        <p:spPr>
          <a:xfrm>
            <a:off x="533400" y="914400"/>
            <a:ext cx="8153400" cy="1712913"/>
          </a:xfrm>
        </p:spPr>
        <p:txBody>
          <a:bodyPr/>
          <a:lstStyle/>
          <a:p>
            <a:r>
              <a:rPr lang="en-US" smtClean="0"/>
              <a:t>A program runs on computer A with a 2 GHz clock in 10 seconds.  What clock rate must a computer B run at to run this program in 6 seconds?  Unfortunately, to accomplish this, computer B will require 1.2 times as many clock cycles as computer A to run the program.</a:t>
            </a:r>
          </a:p>
        </p:txBody>
      </p:sp>
    </p:spTree>
    <p:extLst>
      <p:ext uri="{BB962C8B-B14F-4D97-AF65-F5344CB8AC3E}">
        <p14:creationId xmlns:p14="http://schemas.microsoft.com/office/powerpoint/2010/main" val="281644398"/>
      </p:ext>
    </p:extLst>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Title 1"/>
          <p:cNvSpPr>
            <a:spLocks noGrp="1"/>
          </p:cNvSpPr>
          <p:nvPr>
            <p:ph type="title"/>
          </p:nvPr>
        </p:nvSpPr>
        <p:spPr/>
        <p:txBody>
          <a:bodyPr/>
          <a:lstStyle/>
          <a:p>
            <a:r>
              <a:rPr lang="en-US" smtClean="0"/>
              <a:t>Improving Performance Example</a:t>
            </a:r>
          </a:p>
        </p:txBody>
      </p:sp>
      <p:sp>
        <p:nvSpPr>
          <p:cNvPr id="37891" name="Content Placeholder 2"/>
          <p:cNvSpPr>
            <a:spLocks noGrp="1"/>
          </p:cNvSpPr>
          <p:nvPr>
            <p:ph idx="1"/>
          </p:nvPr>
        </p:nvSpPr>
        <p:spPr>
          <a:xfrm>
            <a:off x="533400" y="914400"/>
            <a:ext cx="8153400" cy="1712913"/>
          </a:xfrm>
        </p:spPr>
        <p:txBody>
          <a:bodyPr/>
          <a:lstStyle/>
          <a:p>
            <a:r>
              <a:rPr lang="en-US" smtClean="0"/>
              <a:t>A program runs on computer A with a 2 GHz clock in 10 seconds.  What clock rate must computer B run at to run this program in 6 seconds?  Unfortunately, to accomplish this, computer B will require 1.2 times as many clock cycles as computer A to run the program.</a:t>
            </a:r>
          </a:p>
        </p:txBody>
      </p:sp>
      <p:grpSp>
        <p:nvGrpSpPr>
          <p:cNvPr id="2" name="Group 13"/>
          <p:cNvGrpSpPr>
            <a:grpSpLocks/>
          </p:cNvGrpSpPr>
          <p:nvPr/>
        </p:nvGrpSpPr>
        <p:grpSpPr bwMode="auto">
          <a:xfrm>
            <a:off x="381000" y="2819400"/>
            <a:ext cx="8458200" cy="765175"/>
            <a:chOff x="240" y="2736"/>
            <a:chExt cx="5328" cy="482"/>
          </a:xfrm>
        </p:grpSpPr>
        <p:sp>
          <p:nvSpPr>
            <p:cNvPr id="37902" name="Rectangle 10"/>
            <p:cNvSpPr>
              <a:spLocks noChangeArrowheads="1"/>
            </p:cNvSpPr>
            <p:nvPr/>
          </p:nvSpPr>
          <p:spPr bwMode="auto">
            <a:xfrm>
              <a:off x="288" y="2736"/>
              <a:ext cx="5280" cy="242"/>
            </a:xfrm>
            <a:prstGeom prst="rect">
              <a:avLst/>
            </a:prstGeom>
            <a:noFill/>
            <a:ln w="12700">
              <a:noFill/>
              <a:miter lim="800000"/>
              <a:headEnd/>
              <a:tailEnd/>
            </a:ln>
          </p:spPr>
          <p:txBody>
            <a:bodyPr lIns="63500" tIns="25400" rIns="63500" bIns="25400">
              <a:spAutoFit/>
            </a:bodyPr>
            <a:lstStyle/>
            <a:p>
              <a:pPr marL="287338" indent="-287338">
                <a:lnSpc>
                  <a:spcPct val="90000"/>
                </a:lnSpc>
                <a:spcBef>
                  <a:spcPct val="65000"/>
                </a:spcBef>
                <a:buClr>
                  <a:schemeClr val="accent1"/>
                </a:buClr>
                <a:buSzPct val="75000"/>
                <a:buFont typeface="Wingdings" pitchFamily="2" charset="2"/>
                <a:buNone/>
              </a:pPr>
              <a:r>
                <a:rPr lang="en-US" sz="2400">
                  <a:solidFill>
                    <a:schemeClr val="tx1"/>
                  </a:solidFill>
                </a:rPr>
                <a:t>               CPU time</a:t>
              </a:r>
              <a:r>
                <a:rPr lang="en-US" sz="2400" baseline="-25000">
                  <a:solidFill>
                    <a:schemeClr val="tx1"/>
                  </a:solidFill>
                </a:rPr>
                <a:t>A</a:t>
              </a:r>
              <a:r>
                <a:rPr lang="en-US" sz="2400">
                  <a:solidFill>
                    <a:schemeClr val="tx1"/>
                  </a:solidFill>
                </a:rPr>
                <a:t>         CPU clock cycles</a:t>
              </a:r>
              <a:r>
                <a:rPr lang="en-US" sz="2400" baseline="-25000">
                  <a:solidFill>
                    <a:schemeClr val="tx1"/>
                  </a:solidFill>
                </a:rPr>
                <a:t>A</a:t>
              </a:r>
            </a:p>
          </p:txBody>
        </p:sp>
        <p:sp>
          <p:nvSpPr>
            <p:cNvPr id="37903" name="Rectangle 11"/>
            <p:cNvSpPr>
              <a:spLocks noChangeArrowheads="1"/>
            </p:cNvSpPr>
            <p:nvPr/>
          </p:nvSpPr>
          <p:spPr bwMode="auto">
            <a:xfrm>
              <a:off x="240" y="2976"/>
              <a:ext cx="4416" cy="242"/>
            </a:xfrm>
            <a:prstGeom prst="rect">
              <a:avLst/>
            </a:prstGeom>
            <a:noFill/>
            <a:ln w="12700">
              <a:noFill/>
              <a:miter lim="800000"/>
              <a:headEnd/>
              <a:tailEnd/>
            </a:ln>
          </p:spPr>
          <p:txBody>
            <a:bodyPr lIns="63500" tIns="25400" rIns="63500" bIns="25400">
              <a:spAutoFit/>
            </a:bodyPr>
            <a:lstStyle/>
            <a:p>
              <a:pPr marL="287338" indent="-287338">
                <a:lnSpc>
                  <a:spcPct val="90000"/>
                </a:lnSpc>
                <a:spcBef>
                  <a:spcPct val="65000"/>
                </a:spcBef>
                <a:buClr>
                  <a:schemeClr val="accent1"/>
                </a:buClr>
                <a:buSzPct val="75000"/>
                <a:buFont typeface="Wingdings" pitchFamily="2" charset="2"/>
                <a:buNone/>
              </a:pPr>
              <a:r>
                <a:rPr lang="en-US" sz="2400">
                  <a:solidFill>
                    <a:schemeClr val="tx1"/>
                  </a:solidFill>
                </a:rPr>
                <a:t>                                               clock rate</a:t>
              </a:r>
              <a:r>
                <a:rPr lang="en-US" sz="2400" baseline="-25000">
                  <a:solidFill>
                    <a:schemeClr val="tx1"/>
                  </a:solidFill>
                </a:rPr>
                <a:t>A</a:t>
              </a:r>
              <a:r>
                <a:rPr lang="en-US" sz="2400">
                  <a:solidFill>
                    <a:schemeClr val="tx1"/>
                  </a:solidFill>
                </a:rPr>
                <a:t>   </a:t>
              </a:r>
            </a:p>
          </p:txBody>
        </p:sp>
        <p:sp>
          <p:nvSpPr>
            <p:cNvPr id="37904" name="Rectangle 12"/>
            <p:cNvSpPr>
              <a:spLocks noChangeArrowheads="1"/>
            </p:cNvSpPr>
            <p:nvPr/>
          </p:nvSpPr>
          <p:spPr bwMode="auto">
            <a:xfrm>
              <a:off x="240" y="2832"/>
              <a:ext cx="5328" cy="242"/>
            </a:xfrm>
            <a:prstGeom prst="rect">
              <a:avLst/>
            </a:prstGeom>
            <a:noFill/>
            <a:ln w="12700">
              <a:noFill/>
              <a:miter lim="800000"/>
              <a:headEnd/>
              <a:tailEnd/>
            </a:ln>
          </p:spPr>
          <p:txBody>
            <a:bodyPr lIns="63500" tIns="25400" rIns="63500" bIns="25400">
              <a:spAutoFit/>
            </a:bodyPr>
            <a:lstStyle/>
            <a:p>
              <a:pPr marL="287338" indent="-287338">
                <a:lnSpc>
                  <a:spcPct val="90000"/>
                </a:lnSpc>
                <a:spcBef>
                  <a:spcPct val="65000"/>
                </a:spcBef>
                <a:buClr>
                  <a:schemeClr val="accent1"/>
                </a:buClr>
                <a:buSzPct val="75000"/>
                <a:buFont typeface="Wingdings" pitchFamily="2" charset="2"/>
                <a:buNone/>
              </a:pPr>
              <a:r>
                <a:rPr lang="en-US" sz="2400">
                  <a:solidFill>
                    <a:schemeClr val="tx1"/>
                  </a:solidFill>
                </a:rPr>
                <a:t>                                   =   -------------------------------</a:t>
              </a:r>
            </a:p>
          </p:txBody>
        </p:sp>
      </p:grpSp>
      <p:sp>
        <p:nvSpPr>
          <p:cNvPr id="8" name="Rectangle 3"/>
          <p:cNvSpPr txBox="1">
            <a:spLocks noChangeArrowheads="1"/>
          </p:cNvSpPr>
          <p:nvPr/>
        </p:nvSpPr>
        <p:spPr bwMode="auto">
          <a:xfrm>
            <a:off x="609600" y="3810000"/>
            <a:ext cx="8153400" cy="715963"/>
          </a:xfrm>
          <a:prstGeom prst="rect">
            <a:avLst/>
          </a:prstGeom>
          <a:noFill/>
          <a:ln w="12700">
            <a:noFill/>
            <a:miter lim="800000"/>
            <a:headEnd/>
            <a:tailEnd/>
          </a:ln>
        </p:spPr>
        <p:txBody>
          <a:bodyPr lIns="63500" tIns="25400" rIns="63500" bIns="25400">
            <a:spAutoFit/>
          </a:bodyPr>
          <a:lstStyle/>
          <a:p>
            <a:pPr marL="287338" indent="-287338">
              <a:lnSpc>
                <a:spcPct val="90000"/>
              </a:lnSpc>
              <a:spcBef>
                <a:spcPct val="65000"/>
              </a:spcBef>
              <a:buClr>
                <a:schemeClr val="accent1"/>
              </a:buClr>
              <a:buSzPct val="75000"/>
              <a:buFont typeface="Wingdings" pitchFamily="2" charset="2"/>
              <a:buNone/>
              <a:defRPr/>
            </a:pPr>
            <a:r>
              <a:rPr lang="en-US" sz="2400" kern="0" dirty="0">
                <a:solidFill>
                  <a:schemeClr val="tx1"/>
                </a:solidFill>
                <a:latin typeface="+mn-lt"/>
              </a:rPr>
              <a:t>CPU clock </a:t>
            </a:r>
            <a:r>
              <a:rPr lang="en-US" sz="2400" kern="0" dirty="0" err="1">
                <a:solidFill>
                  <a:schemeClr val="tx1"/>
                </a:solidFill>
                <a:latin typeface="+mn-lt"/>
              </a:rPr>
              <a:t>cycles</a:t>
            </a:r>
            <a:r>
              <a:rPr lang="en-US" sz="2400" kern="0" baseline="-25000" dirty="0" err="1">
                <a:solidFill>
                  <a:schemeClr val="tx1"/>
                </a:solidFill>
                <a:latin typeface="+mn-lt"/>
              </a:rPr>
              <a:t>A</a:t>
            </a:r>
            <a:r>
              <a:rPr lang="en-US" sz="2400" kern="0" dirty="0">
                <a:solidFill>
                  <a:schemeClr val="tx1"/>
                </a:solidFill>
                <a:latin typeface="+mn-lt"/>
              </a:rPr>
              <a:t> = 10 sec x 2 x 10</a:t>
            </a:r>
            <a:r>
              <a:rPr lang="en-US" sz="2400" kern="0" baseline="30000" dirty="0">
                <a:solidFill>
                  <a:schemeClr val="tx1"/>
                </a:solidFill>
                <a:latin typeface="+mn-lt"/>
              </a:rPr>
              <a:t>9</a:t>
            </a:r>
            <a:r>
              <a:rPr lang="en-US" sz="2400" kern="0" dirty="0">
                <a:solidFill>
                  <a:schemeClr val="tx1"/>
                </a:solidFill>
                <a:latin typeface="+mn-lt"/>
              </a:rPr>
              <a:t> cycles/sec 							= 20 x 10</a:t>
            </a:r>
            <a:r>
              <a:rPr lang="en-US" sz="2400" kern="0" baseline="30000" dirty="0">
                <a:solidFill>
                  <a:schemeClr val="tx1"/>
                </a:solidFill>
                <a:latin typeface="+mn-lt"/>
              </a:rPr>
              <a:t>9</a:t>
            </a:r>
            <a:r>
              <a:rPr lang="en-US" sz="2400" kern="0" dirty="0">
                <a:solidFill>
                  <a:schemeClr val="tx1"/>
                </a:solidFill>
                <a:latin typeface="+mn-lt"/>
              </a:rPr>
              <a:t> cycles</a:t>
            </a:r>
          </a:p>
        </p:txBody>
      </p:sp>
      <p:grpSp>
        <p:nvGrpSpPr>
          <p:cNvPr id="3" name="Group 13"/>
          <p:cNvGrpSpPr>
            <a:grpSpLocks/>
          </p:cNvGrpSpPr>
          <p:nvPr/>
        </p:nvGrpSpPr>
        <p:grpSpPr bwMode="auto">
          <a:xfrm>
            <a:off x="457200" y="4724400"/>
            <a:ext cx="8458200" cy="765175"/>
            <a:chOff x="240" y="2736"/>
            <a:chExt cx="5328" cy="482"/>
          </a:xfrm>
        </p:grpSpPr>
        <p:sp>
          <p:nvSpPr>
            <p:cNvPr id="37899" name="Rectangle 10"/>
            <p:cNvSpPr>
              <a:spLocks noChangeArrowheads="1"/>
            </p:cNvSpPr>
            <p:nvPr/>
          </p:nvSpPr>
          <p:spPr bwMode="auto">
            <a:xfrm>
              <a:off x="288" y="2736"/>
              <a:ext cx="5280" cy="242"/>
            </a:xfrm>
            <a:prstGeom prst="rect">
              <a:avLst/>
            </a:prstGeom>
            <a:noFill/>
            <a:ln w="12700">
              <a:noFill/>
              <a:miter lim="800000"/>
              <a:headEnd/>
              <a:tailEnd/>
            </a:ln>
          </p:spPr>
          <p:txBody>
            <a:bodyPr lIns="63500" tIns="25400" rIns="63500" bIns="25400">
              <a:spAutoFit/>
            </a:bodyPr>
            <a:lstStyle/>
            <a:p>
              <a:pPr marL="287338" indent="-287338">
                <a:lnSpc>
                  <a:spcPct val="90000"/>
                </a:lnSpc>
                <a:spcBef>
                  <a:spcPct val="65000"/>
                </a:spcBef>
                <a:buClr>
                  <a:schemeClr val="accent1"/>
                </a:buClr>
                <a:buSzPct val="75000"/>
                <a:buFont typeface="Wingdings" pitchFamily="2" charset="2"/>
                <a:buNone/>
              </a:pPr>
              <a:r>
                <a:rPr lang="en-US" sz="2400">
                  <a:solidFill>
                    <a:schemeClr val="tx1"/>
                  </a:solidFill>
                </a:rPr>
                <a:t>               CPU time</a:t>
              </a:r>
              <a:r>
                <a:rPr lang="en-US" sz="2400" baseline="-25000">
                  <a:solidFill>
                    <a:schemeClr val="tx1"/>
                  </a:solidFill>
                </a:rPr>
                <a:t>B</a:t>
              </a:r>
              <a:r>
                <a:rPr lang="en-US" sz="2400">
                  <a:solidFill>
                    <a:schemeClr val="tx1"/>
                  </a:solidFill>
                </a:rPr>
                <a:t>         1.2 x 20 x 10</a:t>
              </a:r>
              <a:r>
                <a:rPr lang="en-US" sz="2400" baseline="30000">
                  <a:solidFill>
                    <a:schemeClr val="tx1"/>
                  </a:solidFill>
                </a:rPr>
                <a:t>9</a:t>
              </a:r>
              <a:r>
                <a:rPr lang="en-US" sz="2400">
                  <a:solidFill>
                    <a:schemeClr val="tx1"/>
                  </a:solidFill>
                </a:rPr>
                <a:t> cycles</a:t>
              </a:r>
              <a:endParaRPr lang="en-US" sz="2400" baseline="-25000">
                <a:solidFill>
                  <a:schemeClr val="tx1"/>
                </a:solidFill>
              </a:endParaRPr>
            </a:p>
          </p:txBody>
        </p:sp>
        <p:sp>
          <p:nvSpPr>
            <p:cNvPr id="37900" name="Rectangle 11"/>
            <p:cNvSpPr>
              <a:spLocks noChangeArrowheads="1"/>
            </p:cNvSpPr>
            <p:nvPr/>
          </p:nvSpPr>
          <p:spPr bwMode="auto">
            <a:xfrm>
              <a:off x="240" y="2976"/>
              <a:ext cx="4416" cy="242"/>
            </a:xfrm>
            <a:prstGeom prst="rect">
              <a:avLst/>
            </a:prstGeom>
            <a:noFill/>
            <a:ln w="12700">
              <a:noFill/>
              <a:miter lim="800000"/>
              <a:headEnd/>
              <a:tailEnd/>
            </a:ln>
          </p:spPr>
          <p:txBody>
            <a:bodyPr lIns="63500" tIns="25400" rIns="63500" bIns="25400">
              <a:spAutoFit/>
            </a:bodyPr>
            <a:lstStyle/>
            <a:p>
              <a:pPr marL="287338" indent="-287338">
                <a:lnSpc>
                  <a:spcPct val="90000"/>
                </a:lnSpc>
                <a:spcBef>
                  <a:spcPct val="65000"/>
                </a:spcBef>
                <a:buClr>
                  <a:schemeClr val="accent1"/>
                </a:buClr>
                <a:buSzPct val="75000"/>
                <a:buFont typeface="Wingdings" pitchFamily="2" charset="2"/>
                <a:buNone/>
              </a:pPr>
              <a:r>
                <a:rPr lang="en-US" sz="2400">
                  <a:solidFill>
                    <a:schemeClr val="tx1"/>
                  </a:solidFill>
                </a:rPr>
                <a:t>                                                clock rate</a:t>
              </a:r>
              <a:r>
                <a:rPr lang="en-US" sz="2400" baseline="-25000">
                  <a:solidFill>
                    <a:schemeClr val="tx1"/>
                  </a:solidFill>
                </a:rPr>
                <a:t>B</a:t>
              </a:r>
              <a:r>
                <a:rPr lang="en-US" sz="2400">
                  <a:solidFill>
                    <a:schemeClr val="tx1"/>
                  </a:solidFill>
                </a:rPr>
                <a:t>   </a:t>
              </a:r>
            </a:p>
          </p:txBody>
        </p:sp>
        <p:sp>
          <p:nvSpPr>
            <p:cNvPr id="37901" name="Rectangle 12"/>
            <p:cNvSpPr>
              <a:spLocks noChangeArrowheads="1"/>
            </p:cNvSpPr>
            <p:nvPr/>
          </p:nvSpPr>
          <p:spPr bwMode="auto">
            <a:xfrm>
              <a:off x="240" y="2832"/>
              <a:ext cx="5328" cy="242"/>
            </a:xfrm>
            <a:prstGeom prst="rect">
              <a:avLst/>
            </a:prstGeom>
            <a:noFill/>
            <a:ln w="12700">
              <a:noFill/>
              <a:miter lim="800000"/>
              <a:headEnd/>
              <a:tailEnd/>
            </a:ln>
          </p:spPr>
          <p:txBody>
            <a:bodyPr lIns="63500" tIns="25400" rIns="63500" bIns="25400">
              <a:spAutoFit/>
            </a:bodyPr>
            <a:lstStyle/>
            <a:p>
              <a:pPr marL="287338" indent="-287338">
                <a:lnSpc>
                  <a:spcPct val="90000"/>
                </a:lnSpc>
                <a:spcBef>
                  <a:spcPct val="65000"/>
                </a:spcBef>
                <a:buClr>
                  <a:schemeClr val="accent1"/>
                </a:buClr>
                <a:buSzPct val="75000"/>
                <a:buFont typeface="Wingdings" pitchFamily="2" charset="2"/>
                <a:buNone/>
              </a:pPr>
              <a:r>
                <a:rPr lang="en-US" sz="2400">
                  <a:solidFill>
                    <a:schemeClr val="tx1"/>
                  </a:solidFill>
                </a:rPr>
                <a:t>                                   =   -------------------------------</a:t>
              </a:r>
            </a:p>
          </p:txBody>
        </p:sp>
      </p:grpSp>
      <p:grpSp>
        <p:nvGrpSpPr>
          <p:cNvPr id="4" name="Group 13"/>
          <p:cNvGrpSpPr>
            <a:grpSpLocks/>
          </p:cNvGrpSpPr>
          <p:nvPr/>
        </p:nvGrpSpPr>
        <p:grpSpPr bwMode="auto">
          <a:xfrm>
            <a:off x="457200" y="5638800"/>
            <a:ext cx="8458200" cy="765175"/>
            <a:chOff x="240" y="2736"/>
            <a:chExt cx="5328" cy="482"/>
          </a:xfrm>
        </p:grpSpPr>
        <p:sp>
          <p:nvSpPr>
            <p:cNvPr id="37896" name="Rectangle 10"/>
            <p:cNvSpPr>
              <a:spLocks noChangeArrowheads="1"/>
            </p:cNvSpPr>
            <p:nvPr/>
          </p:nvSpPr>
          <p:spPr bwMode="auto">
            <a:xfrm>
              <a:off x="288" y="2736"/>
              <a:ext cx="5280" cy="242"/>
            </a:xfrm>
            <a:prstGeom prst="rect">
              <a:avLst/>
            </a:prstGeom>
            <a:noFill/>
            <a:ln w="12700">
              <a:noFill/>
              <a:miter lim="800000"/>
              <a:headEnd/>
              <a:tailEnd/>
            </a:ln>
          </p:spPr>
          <p:txBody>
            <a:bodyPr lIns="63500" tIns="25400" rIns="63500" bIns="25400">
              <a:spAutoFit/>
            </a:bodyPr>
            <a:lstStyle/>
            <a:p>
              <a:pPr marL="287338" indent="-287338">
                <a:lnSpc>
                  <a:spcPct val="90000"/>
                </a:lnSpc>
                <a:spcBef>
                  <a:spcPct val="65000"/>
                </a:spcBef>
                <a:buClr>
                  <a:schemeClr val="accent1"/>
                </a:buClr>
                <a:buSzPct val="75000"/>
                <a:buFont typeface="Wingdings" pitchFamily="2" charset="2"/>
                <a:buNone/>
              </a:pPr>
              <a:r>
                <a:rPr lang="en-US" sz="2400">
                  <a:solidFill>
                    <a:schemeClr val="tx1"/>
                  </a:solidFill>
                </a:rPr>
                <a:t>               clock rate</a:t>
              </a:r>
              <a:r>
                <a:rPr lang="en-US" sz="2400" baseline="-25000">
                  <a:solidFill>
                    <a:schemeClr val="tx1"/>
                  </a:solidFill>
                </a:rPr>
                <a:t>B</a:t>
              </a:r>
              <a:r>
                <a:rPr lang="en-US" sz="2400">
                  <a:solidFill>
                    <a:schemeClr val="tx1"/>
                  </a:solidFill>
                </a:rPr>
                <a:t>         1.2 x 20 x 10</a:t>
              </a:r>
              <a:r>
                <a:rPr lang="en-US" sz="2400" baseline="30000">
                  <a:solidFill>
                    <a:schemeClr val="tx1"/>
                  </a:solidFill>
                </a:rPr>
                <a:t>9</a:t>
              </a:r>
              <a:r>
                <a:rPr lang="en-US" sz="2400">
                  <a:solidFill>
                    <a:schemeClr val="tx1"/>
                  </a:solidFill>
                </a:rPr>
                <a:t> cycles</a:t>
              </a:r>
              <a:endParaRPr lang="en-US" sz="2400" baseline="-25000">
                <a:solidFill>
                  <a:schemeClr val="tx1"/>
                </a:solidFill>
              </a:endParaRPr>
            </a:p>
          </p:txBody>
        </p:sp>
        <p:sp>
          <p:nvSpPr>
            <p:cNvPr id="37897" name="Rectangle 11"/>
            <p:cNvSpPr>
              <a:spLocks noChangeArrowheads="1"/>
            </p:cNvSpPr>
            <p:nvPr/>
          </p:nvSpPr>
          <p:spPr bwMode="auto">
            <a:xfrm>
              <a:off x="240" y="2976"/>
              <a:ext cx="4416" cy="242"/>
            </a:xfrm>
            <a:prstGeom prst="rect">
              <a:avLst/>
            </a:prstGeom>
            <a:noFill/>
            <a:ln w="12700">
              <a:noFill/>
              <a:miter lim="800000"/>
              <a:headEnd/>
              <a:tailEnd/>
            </a:ln>
          </p:spPr>
          <p:txBody>
            <a:bodyPr lIns="63500" tIns="25400" rIns="63500" bIns="25400">
              <a:spAutoFit/>
            </a:bodyPr>
            <a:lstStyle/>
            <a:p>
              <a:pPr marL="287338" indent="-287338">
                <a:lnSpc>
                  <a:spcPct val="90000"/>
                </a:lnSpc>
                <a:spcBef>
                  <a:spcPct val="65000"/>
                </a:spcBef>
                <a:buClr>
                  <a:schemeClr val="accent1"/>
                </a:buClr>
                <a:buSzPct val="75000"/>
                <a:buFont typeface="Wingdings" pitchFamily="2" charset="2"/>
                <a:buNone/>
              </a:pPr>
              <a:r>
                <a:rPr lang="en-US" sz="2400">
                  <a:solidFill>
                    <a:schemeClr val="tx1"/>
                  </a:solidFill>
                </a:rPr>
                <a:t>                                                 6 seconds</a:t>
              </a:r>
            </a:p>
          </p:txBody>
        </p:sp>
        <p:sp>
          <p:nvSpPr>
            <p:cNvPr id="37898" name="Rectangle 12"/>
            <p:cNvSpPr>
              <a:spLocks noChangeArrowheads="1"/>
            </p:cNvSpPr>
            <p:nvPr/>
          </p:nvSpPr>
          <p:spPr bwMode="auto">
            <a:xfrm>
              <a:off x="240" y="2832"/>
              <a:ext cx="5328" cy="242"/>
            </a:xfrm>
            <a:prstGeom prst="rect">
              <a:avLst/>
            </a:prstGeom>
            <a:noFill/>
            <a:ln w="12700">
              <a:noFill/>
              <a:miter lim="800000"/>
              <a:headEnd/>
              <a:tailEnd/>
            </a:ln>
          </p:spPr>
          <p:txBody>
            <a:bodyPr lIns="63500" tIns="25400" rIns="63500" bIns="25400">
              <a:spAutoFit/>
            </a:bodyPr>
            <a:lstStyle/>
            <a:p>
              <a:pPr marL="287338" indent="-287338">
                <a:lnSpc>
                  <a:spcPct val="90000"/>
                </a:lnSpc>
                <a:spcBef>
                  <a:spcPct val="65000"/>
                </a:spcBef>
                <a:buClr>
                  <a:schemeClr val="accent1"/>
                </a:buClr>
                <a:buSzPct val="75000"/>
                <a:buFont typeface="Wingdings" pitchFamily="2" charset="2"/>
                <a:buNone/>
              </a:pPr>
              <a:r>
                <a:rPr lang="en-US" sz="2400">
                  <a:solidFill>
                    <a:schemeClr val="tx1"/>
                  </a:solidFill>
                </a:rPr>
                <a:t>                                   =   ------------------------------- = 4 GHz</a:t>
              </a:r>
            </a:p>
          </p:txBody>
        </p:sp>
      </p:grpSp>
    </p:spTree>
    <p:extLst>
      <p:ext uri="{BB962C8B-B14F-4D97-AF65-F5344CB8AC3E}">
        <p14:creationId xmlns:p14="http://schemas.microsoft.com/office/powerpoint/2010/main" val="2982616437"/>
      </p:ext>
    </p:extLst>
  </p:cSld>
  <p:clrMapOvr>
    <a:masterClrMapping/>
  </p:clrMapOvr>
  <p:transition xmlns:p14="http://schemas.microsoft.com/office/powerpoint/2010/main"/>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ChangeArrowheads="1"/>
          </p:cNvSpPr>
          <p:nvPr>
            <p:ph type="title"/>
          </p:nvPr>
        </p:nvSpPr>
        <p:spPr/>
        <p:txBody>
          <a:bodyPr/>
          <a:lstStyle/>
          <a:p>
            <a:r>
              <a:rPr lang="en-US" smtClean="0"/>
              <a:t>Clock Cycles per Instruction</a:t>
            </a:r>
          </a:p>
        </p:txBody>
      </p:sp>
      <p:sp>
        <p:nvSpPr>
          <p:cNvPr id="38915" name="Rectangle 3"/>
          <p:cNvSpPr>
            <a:spLocks noGrp="1" noChangeArrowheads="1"/>
          </p:cNvSpPr>
          <p:nvPr>
            <p:ph type="body" sz="half" idx="1"/>
          </p:nvPr>
        </p:nvSpPr>
        <p:spPr>
          <a:xfrm>
            <a:off x="533400" y="838200"/>
            <a:ext cx="8229600" cy="1624034"/>
          </a:xfrm>
        </p:spPr>
        <p:txBody>
          <a:bodyPr/>
          <a:lstStyle/>
          <a:p>
            <a:r>
              <a:rPr lang="en-US" dirty="0" smtClean="0"/>
              <a:t>Not all instructions take the same amount of time to execute</a:t>
            </a:r>
          </a:p>
          <a:p>
            <a:pPr lvl="1"/>
            <a:r>
              <a:rPr lang="en-US" dirty="0" smtClean="0"/>
              <a:t>One way to think about execution time is that it equals the number of instructions executed multiplied by the average time per instruction</a:t>
            </a:r>
          </a:p>
        </p:txBody>
      </p:sp>
      <p:sp>
        <p:nvSpPr>
          <p:cNvPr id="908293" name="Rectangle 5"/>
          <p:cNvSpPr>
            <a:spLocks noChangeArrowheads="1"/>
          </p:cNvSpPr>
          <p:nvPr/>
        </p:nvSpPr>
        <p:spPr bwMode="auto">
          <a:xfrm>
            <a:off x="457200" y="3733800"/>
            <a:ext cx="8153400" cy="1100814"/>
          </a:xfrm>
          <a:prstGeom prst="rect">
            <a:avLst/>
          </a:prstGeom>
          <a:noFill/>
          <a:ln w="12700">
            <a:noFill/>
            <a:miter lim="800000"/>
            <a:headEnd/>
            <a:tailEnd/>
          </a:ln>
        </p:spPr>
        <p:txBody>
          <a:bodyPr lIns="63500" tIns="25400" rIns="63500" bIns="25400">
            <a:spAutoFit/>
          </a:bodyPr>
          <a:lstStyle/>
          <a:p>
            <a:pPr marL="287338" indent="-287338">
              <a:lnSpc>
                <a:spcPct val="90000"/>
              </a:lnSpc>
              <a:spcBef>
                <a:spcPct val="65000"/>
              </a:spcBef>
              <a:buClr>
                <a:schemeClr val="accent1"/>
              </a:buClr>
              <a:buSzPct val="75000"/>
              <a:buFont typeface="Wingdings" pitchFamily="2" charset="2"/>
              <a:buChar char="q"/>
            </a:pPr>
            <a:r>
              <a:rPr lang="en-US" sz="2400" dirty="0"/>
              <a:t>Clock cycles per instruction</a:t>
            </a:r>
            <a:r>
              <a:rPr lang="en-US" sz="2400" dirty="0">
                <a:solidFill>
                  <a:schemeClr val="tx1"/>
                </a:solidFill>
              </a:rPr>
              <a:t> (CPI) – the </a:t>
            </a:r>
            <a:r>
              <a:rPr lang="en-US" sz="2400" dirty="0" smtClean="0">
                <a:solidFill>
                  <a:schemeClr val="tx1"/>
                </a:solidFill>
              </a:rPr>
              <a:t>average number </a:t>
            </a:r>
            <a:r>
              <a:rPr lang="en-US" sz="2400" dirty="0">
                <a:solidFill>
                  <a:schemeClr val="tx1"/>
                </a:solidFill>
              </a:rPr>
              <a:t>of clock cycles each instruction takes to execute</a:t>
            </a:r>
          </a:p>
          <a:p>
            <a:pPr marL="741363" lvl="1" indent="-246063">
              <a:lnSpc>
                <a:spcPct val="85000"/>
              </a:lnSpc>
              <a:spcBef>
                <a:spcPct val="40000"/>
              </a:spcBef>
              <a:buClr>
                <a:schemeClr val="accent1"/>
              </a:buClr>
              <a:buSzPct val="75000"/>
              <a:buFont typeface="Monotype Sorts" pitchFamily="2" charset="2"/>
              <a:buChar char="l"/>
            </a:pPr>
            <a:r>
              <a:rPr lang="en-US" sz="2000" dirty="0">
                <a:solidFill>
                  <a:schemeClr val="tx1"/>
                </a:solidFill>
              </a:rPr>
              <a:t>A way to compare two different implementations of the same ISA</a:t>
            </a:r>
          </a:p>
        </p:txBody>
      </p:sp>
      <p:grpSp>
        <p:nvGrpSpPr>
          <p:cNvPr id="2" name="Group 10"/>
          <p:cNvGrpSpPr>
            <a:grpSpLocks/>
          </p:cNvGrpSpPr>
          <p:nvPr/>
        </p:nvGrpSpPr>
        <p:grpSpPr bwMode="auto">
          <a:xfrm>
            <a:off x="381000" y="2590800"/>
            <a:ext cx="8534400" cy="762000"/>
            <a:chOff x="288" y="1776"/>
            <a:chExt cx="5376" cy="480"/>
          </a:xfrm>
        </p:grpSpPr>
        <p:sp>
          <p:nvSpPr>
            <p:cNvPr id="38937" name="Rectangle 7"/>
            <p:cNvSpPr>
              <a:spLocks noChangeArrowheads="1"/>
            </p:cNvSpPr>
            <p:nvPr/>
          </p:nvSpPr>
          <p:spPr bwMode="auto">
            <a:xfrm>
              <a:off x="384" y="1776"/>
              <a:ext cx="5280" cy="239"/>
            </a:xfrm>
            <a:prstGeom prst="rect">
              <a:avLst/>
            </a:prstGeom>
            <a:noFill/>
            <a:ln w="12700">
              <a:noFill/>
              <a:miter lim="800000"/>
              <a:headEnd/>
              <a:tailEnd/>
            </a:ln>
          </p:spPr>
          <p:txBody>
            <a:bodyPr lIns="63500" tIns="25400" rIns="63500" bIns="25400">
              <a:spAutoFit/>
            </a:bodyPr>
            <a:lstStyle/>
            <a:p>
              <a:pPr marL="287338" indent="-287338">
                <a:lnSpc>
                  <a:spcPct val="90000"/>
                </a:lnSpc>
                <a:spcBef>
                  <a:spcPct val="65000"/>
                </a:spcBef>
                <a:buClr>
                  <a:schemeClr val="accent1"/>
                </a:buClr>
                <a:buSzPct val="75000"/>
                <a:buFont typeface="Wingdings" pitchFamily="2" charset="2"/>
                <a:buNone/>
              </a:pPr>
              <a:r>
                <a:rPr lang="en-US" sz="2400" dirty="0">
                  <a:solidFill>
                    <a:schemeClr val="tx1"/>
                  </a:solidFill>
                </a:rPr>
                <a:t># CPU clock cycles      # Instructions     Average clock cycles</a:t>
              </a:r>
            </a:p>
          </p:txBody>
        </p:sp>
        <p:sp>
          <p:nvSpPr>
            <p:cNvPr id="38938" name="Rectangle 8"/>
            <p:cNvSpPr>
              <a:spLocks noChangeArrowheads="1"/>
            </p:cNvSpPr>
            <p:nvPr/>
          </p:nvSpPr>
          <p:spPr bwMode="auto">
            <a:xfrm>
              <a:off x="336" y="2016"/>
              <a:ext cx="5136" cy="240"/>
            </a:xfrm>
            <a:prstGeom prst="rect">
              <a:avLst/>
            </a:prstGeom>
            <a:noFill/>
            <a:ln w="12700">
              <a:noFill/>
              <a:miter lim="800000"/>
              <a:headEnd/>
              <a:tailEnd/>
            </a:ln>
          </p:spPr>
          <p:txBody>
            <a:bodyPr lIns="63500" tIns="25400" rIns="63500" bIns="25400">
              <a:spAutoFit/>
            </a:bodyPr>
            <a:lstStyle/>
            <a:p>
              <a:pPr marL="287338" indent="-287338">
                <a:lnSpc>
                  <a:spcPct val="90000"/>
                </a:lnSpc>
                <a:spcBef>
                  <a:spcPct val="65000"/>
                </a:spcBef>
                <a:buClr>
                  <a:schemeClr val="accent1"/>
                </a:buClr>
                <a:buSzPct val="75000"/>
                <a:buFont typeface="Wingdings" pitchFamily="2" charset="2"/>
                <a:buNone/>
              </a:pPr>
              <a:r>
                <a:rPr lang="en-US" sz="2400">
                  <a:solidFill>
                    <a:schemeClr val="tx1"/>
                  </a:solidFill>
                </a:rPr>
                <a:t>     for a program           for a program          per instruction   </a:t>
              </a:r>
            </a:p>
          </p:txBody>
        </p:sp>
        <p:sp>
          <p:nvSpPr>
            <p:cNvPr id="38939" name="Rectangle 9"/>
            <p:cNvSpPr>
              <a:spLocks noChangeArrowheads="1"/>
            </p:cNvSpPr>
            <p:nvPr/>
          </p:nvSpPr>
          <p:spPr bwMode="auto">
            <a:xfrm>
              <a:off x="288" y="1920"/>
              <a:ext cx="5328" cy="239"/>
            </a:xfrm>
            <a:prstGeom prst="rect">
              <a:avLst/>
            </a:prstGeom>
            <a:noFill/>
            <a:ln w="12700">
              <a:noFill/>
              <a:miter lim="800000"/>
              <a:headEnd/>
              <a:tailEnd/>
            </a:ln>
          </p:spPr>
          <p:txBody>
            <a:bodyPr lIns="63500" tIns="25400" rIns="63500" bIns="25400">
              <a:spAutoFit/>
            </a:bodyPr>
            <a:lstStyle/>
            <a:p>
              <a:pPr marL="287338" indent="-287338">
                <a:lnSpc>
                  <a:spcPct val="90000"/>
                </a:lnSpc>
                <a:spcBef>
                  <a:spcPct val="65000"/>
                </a:spcBef>
                <a:buClr>
                  <a:schemeClr val="accent1"/>
                </a:buClr>
                <a:buSzPct val="75000"/>
                <a:buFont typeface="Wingdings" pitchFamily="2" charset="2"/>
                <a:buNone/>
              </a:pPr>
              <a:r>
                <a:rPr lang="en-US" sz="2400">
                  <a:solidFill>
                    <a:schemeClr val="tx1"/>
                  </a:solidFill>
                </a:rPr>
                <a:t>                                  =                          x</a:t>
              </a:r>
            </a:p>
          </p:txBody>
        </p:sp>
      </p:grpSp>
      <p:graphicFrame>
        <p:nvGraphicFramePr>
          <p:cNvPr id="908337" name="Group 49"/>
          <p:cNvGraphicFramePr>
            <a:graphicFrameLocks noGrp="1"/>
          </p:cNvGraphicFramePr>
          <p:nvPr>
            <p:ph sz="half" idx="2"/>
          </p:nvPr>
        </p:nvGraphicFramePr>
        <p:xfrm>
          <a:off x="2133600" y="5105400"/>
          <a:ext cx="4800600" cy="1179575"/>
        </p:xfrm>
        <a:graphic>
          <a:graphicData uri="http://schemas.openxmlformats.org/drawingml/2006/table">
            <a:tbl>
              <a:tblPr/>
              <a:tblGrid>
                <a:gridCol w="1000125"/>
                <a:gridCol w="1266825"/>
                <a:gridCol w="1266825"/>
                <a:gridCol w="1266825"/>
              </a:tblGrid>
              <a:tr h="381000">
                <a:tc rowSpan="2">
                  <a:txBody>
                    <a:bodyPr/>
                    <a:lstStyle/>
                    <a:p>
                      <a:pPr marL="0" marR="0" lvl="0" indent="0" algn="ctr" defTabSz="914400" rtl="0" eaLnBrk="0" fontAlgn="base" latinLnBrk="0" hangingPunct="0">
                        <a:lnSpc>
                          <a:spcPct val="90000"/>
                        </a:lnSpc>
                        <a:spcBef>
                          <a:spcPct val="65000"/>
                        </a:spcBef>
                        <a:spcAft>
                          <a:spcPct val="0"/>
                        </a:spcAft>
                        <a:buClr>
                          <a:schemeClr val="accent1"/>
                        </a:buClr>
                        <a:buSzPct val="75000"/>
                        <a:buFont typeface="Wingdings" pitchFamily="2" charset="2"/>
                        <a:buNone/>
                        <a:tabLst/>
                      </a:pPr>
                      <a:endParaRPr kumimoji="0" lang="en-US" sz="2200" b="0" i="0" u="none" strike="noStrike" cap="none" normalizeH="0" baseline="0" smtClean="0">
                        <a:ln>
                          <a:noFill/>
                        </a:ln>
                        <a:solidFill>
                          <a:schemeClr val="tx1"/>
                        </a:solidFill>
                        <a:effectLst/>
                        <a:latin typeface="Arial"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gridSpan="3">
                  <a:txBody>
                    <a:bodyPr/>
                    <a:lstStyle/>
                    <a:p>
                      <a:pPr marL="0" marR="0" lvl="0" indent="0" algn="ctr" defTabSz="914400" rtl="0" eaLnBrk="0" fontAlgn="base" latinLnBrk="0" hangingPunct="0">
                        <a:lnSpc>
                          <a:spcPct val="90000"/>
                        </a:lnSpc>
                        <a:spcBef>
                          <a:spcPct val="65000"/>
                        </a:spcBef>
                        <a:spcAft>
                          <a:spcPct val="0"/>
                        </a:spcAft>
                        <a:buClr>
                          <a:schemeClr val="accent1"/>
                        </a:buClr>
                        <a:buSzPct val="75000"/>
                        <a:buFont typeface="Wingdings" pitchFamily="2" charset="2"/>
                        <a:buNone/>
                        <a:tabLst/>
                      </a:pPr>
                      <a:r>
                        <a:rPr kumimoji="0" lang="en-US" sz="2200" b="0" i="0" u="none" strike="noStrike" cap="none" normalizeH="0" baseline="0" smtClean="0">
                          <a:ln>
                            <a:noFill/>
                          </a:ln>
                          <a:solidFill>
                            <a:schemeClr val="tx1"/>
                          </a:solidFill>
                          <a:effectLst/>
                          <a:latin typeface="Arial" pitchFamily="34" charset="0"/>
                        </a:rPr>
                        <a:t>CPI for this instruction class</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r>
              <a:tr h="293688">
                <a:tc vMerge="1">
                  <a:txBody>
                    <a:bodyPr/>
                    <a:lstStyle/>
                    <a:p>
                      <a:endParaRPr lang="en-US"/>
                    </a:p>
                  </a:txBody>
                  <a:tcPr/>
                </a:tc>
                <a:tc>
                  <a:txBody>
                    <a:bodyPr/>
                    <a:lstStyle/>
                    <a:p>
                      <a:pPr marL="0" marR="0" lvl="0" indent="0" algn="ctr" defTabSz="914400" rtl="0" eaLnBrk="0" fontAlgn="base" latinLnBrk="0" hangingPunct="0">
                        <a:lnSpc>
                          <a:spcPct val="90000"/>
                        </a:lnSpc>
                        <a:spcBef>
                          <a:spcPct val="65000"/>
                        </a:spcBef>
                        <a:spcAft>
                          <a:spcPct val="0"/>
                        </a:spcAft>
                        <a:buClr>
                          <a:schemeClr val="accent1"/>
                        </a:buClr>
                        <a:buSzPct val="75000"/>
                        <a:buFont typeface="Wingdings" pitchFamily="2" charset="2"/>
                        <a:buNone/>
                        <a:tabLst/>
                      </a:pPr>
                      <a:r>
                        <a:rPr kumimoji="0" lang="en-US" sz="2200" b="0" i="0" u="none" strike="noStrike" cap="none" normalizeH="0" baseline="0" smtClean="0">
                          <a:ln>
                            <a:noFill/>
                          </a:ln>
                          <a:solidFill>
                            <a:schemeClr val="tx1"/>
                          </a:solidFill>
                          <a:effectLst/>
                          <a:latin typeface="Arial" pitchFamily="34" charset="0"/>
                        </a:rPr>
                        <a:t>A</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90000"/>
                        </a:lnSpc>
                        <a:spcBef>
                          <a:spcPct val="65000"/>
                        </a:spcBef>
                        <a:spcAft>
                          <a:spcPct val="0"/>
                        </a:spcAft>
                        <a:buClr>
                          <a:schemeClr val="accent1"/>
                        </a:buClr>
                        <a:buSzPct val="75000"/>
                        <a:buFont typeface="Wingdings" pitchFamily="2" charset="2"/>
                        <a:buNone/>
                        <a:tabLst/>
                      </a:pPr>
                      <a:r>
                        <a:rPr kumimoji="0" lang="en-US" sz="2200" b="0" i="0" u="none" strike="noStrike" cap="none" normalizeH="0" baseline="0" smtClean="0">
                          <a:ln>
                            <a:noFill/>
                          </a:ln>
                          <a:solidFill>
                            <a:schemeClr val="tx1"/>
                          </a:solidFill>
                          <a:effectLst/>
                          <a:latin typeface="Arial" pitchFamily="34" charset="0"/>
                        </a:rPr>
                        <a:t>B</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90000"/>
                        </a:lnSpc>
                        <a:spcBef>
                          <a:spcPct val="65000"/>
                        </a:spcBef>
                        <a:spcAft>
                          <a:spcPct val="0"/>
                        </a:spcAft>
                        <a:buClr>
                          <a:schemeClr val="accent1"/>
                        </a:buClr>
                        <a:buSzPct val="75000"/>
                        <a:buFont typeface="Wingdings" pitchFamily="2" charset="2"/>
                        <a:buNone/>
                        <a:tabLst/>
                      </a:pPr>
                      <a:r>
                        <a:rPr kumimoji="0" lang="en-US" sz="2200" b="0" i="0" u="none" strike="noStrike" cap="none" normalizeH="0" baseline="0" smtClean="0">
                          <a:ln>
                            <a:noFill/>
                          </a:ln>
                          <a:solidFill>
                            <a:schemeClr val="tx1"/>
                          </a:solidFill>
                          <a:effectLst/>
                          <a:latin typeface="Arial" pitchFamily="34" charset="0"/>
                        </a:rPr>
                        <a:t>C</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82575">
                <a:tc>
                  <a:txBody>
                    <a:bodyPr/>
                    <a:lstStyle/>
                    <a:p>
                      <a:pPr marL="0" marR="0" lvl="0" indent="0" algn="ctr" defTabSz="914400" rtl="0" eaLnBrk="0" fontAlgn="base" latinLnBrk="0" hangingPunct="0">
                        <a:lnSpc>
                          <a:spcPct val="90000"/>
                        </a:lnSpc>
                        <a:spcBef>
                          <a:spcPct val="65000"/>
                        </a:spcBef>
                        <a:spcAft>
                          <a:spcPct val="0"/>
                        </a:spcAft>
                        <a:buClr>
                          <a:schemeClr val="accent1"/>
                        </a:buClr>
                        <a:buSzPct val="75000"/>
                        <a:buFont typeface="Wingdings" pitchFamily="2" charset="2"/>
                        <a:buNone/>
                        <a:tabLst/>
                      </a:pPr>
                      <a:r>
                        <a:rPr kumimoji="0" lang="en-US" sz="2200" b="0" i="0" u="none" strike="noStrike" cap="none" normalizeH="0" baseline="0" smtClean="0">
                          <a:ln>
                            <a:noFill/>
                          </a:ln>
                          <a:solidFill>
                            <a:schemeClr val="tx1"/>
                          </a:solidFill>
                          <a:effectLst/>
                          <a:latin typeface="Arial" pitchFamily="34" charset="0"/>
                        </a:rPr>
                        <a:t>CPI</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90000"/>
                        </a:lnSpc>
                        <a:spcBef>
                          <a:spcPct val="65000"/>
                        </a:spcBef>
                        <a:spcAft>
                          <a:spcPct val="0"/>
                        </a:spcAft>
                        <a:buClr>
                          <a:schemeClr val="accent1"/>
                        </a:buClr>
                        <a:buSzPct val="75000"/>
                        <a:buFont typeface="Wingdings" pitchFamily="2" charset="2"/>
                        <a:buNone/>
                        <a:tabLst/>
                      </a:pPr>
                      <a:r>
                        <a:rPr kumimoji="0" lang="en-US" sz="2200" b="0" i="0" u="none" strike="noStrike" cap="none" normalizeH="0" baseline="0" smtClean="0">
                          <a:ln>
                            <a:noFill/>
                          </a:ln>
                          <a:solidFill>
                            <a:schemeClr val="tx1"/>
                          </a:solidFill>
                          <a:effectLst/>
                          <a:latin typeface="Arial" pitchFamily="34" charset="0"/>
                        </a:rPr>
                        <a:t>1</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90000"/>
                        </a:lnSpc>
                        <a:spcBef>
                          <a:spcPct val="65000"/>
                        </a:spcBef>
                        <a:spcAft>
                          <a:spcPct val="0"/>
                        </a:spcAft>
                        <a:buClr>
                          <a:schemeClr val="accent1"/>
                        </a:buClr>
                        <a:buSzPct val="75000"/>
                        <a:buFont typeface="Wingdings" pitchFamily="2" charset="2"/>
                        <a:buNone/>
                        <a:tabLst/>
                      </a:pPr>
                      <a:r>
                        <a:rPr kumimoji="0" lang="en-US" sz="2200" b="0" i="0" u="none" strike="noStrike" cap="none" normalizeH="0" baseline="0" smtClean="0">
                          <a:ln>
                            <a:noFill/>
                          </a:ln>
                          <a:solidFill>
                            <a:schemeClr val="tx1"/>
                          </a:solidFill>
                          <a:effectLst/>
                          <a:latin typeface="Arial" pitchFamily="34" charset="0"/>
                        </a:rPr>
                        <a:t>2</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90000"/>
                        </a:lnSpc>
                        <a:spcBef>
                          <a:spcPct val="65000"/>
                        </a:spcBef>
                        <a:spcAft>
                          <a:spcPct val="0"/>
                        </a:spcAft>
                        <a:buClr>
                          <a:schemeClr val="accent1"/>
                        </a:buClr>
                        <a:buSzPct val="75000"/>
                        <a:buFont typeface="Wingdings" pitchFamily="2" charset="2"/>
                        <a:buNone/>
                        <a:tabLst/>
                      </a:pPr>
                      <a:r>
                        <a:rPr kumimoji="0" lang="en-US" sz="2200" b="0" i="0" u="none" strike="noStrike" cap="none" normalizeH="0" baseline="0" smtClean="0">
                          <a:ln>
                            <a:noFill/>
                          </a:ln>
                          <a:solidFill>
                            <a:schemeClr val="tx1"/>
                          </a:solidFill>
                          <a:effectLst/>
                          <a:latin typeface="Arial" pitchFamily="34" charset="0"/>
                        </a:rPr>
                        <a:t>3</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extLst>
      <p:ext uri="{BB962C8B-B14F-4D97-AF65-F5344CB8AC3E}">
        <p14:creationId xmlns:p14="http://schemas.microsoft.com/office/powerpoint/2010/main" val="643594378"/>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08293"/>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90833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08293" grpId="0"/>
    </p:bldLst>
  </p:timing>
</p:sld>
</file>

<file path=ppt/slides/slide15.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39938" name="Title 1"/>
          <p:cNvSpPr>
            <a:spLocks noGrp="1"/>
          </p:cNvSpPr>
          <p:nvPr>
            <p:ph type="title"/>
          </p:nvPr>
        </p:nvSpPr>
        <p:spPr/>
        <p:txBody>
          <a:bodyPr/>
          <a:lstStyle/>
          <a:p>
            <a:r>
              <a:rPr lang="en-US" smtClean="0"/>
              <a:t>Using the Performance Equation</a:t>
            </a:r>
          </a:p>
        </p:txBody>
      </p:sp>
      <p:sp>
        <p:nvSpPr>
          <p:cNvPr id="39939" name="Content Placeholder 2"/>
          <p:cNvSpPr>
            <a:spLocks noGrp="1"/>
          </p:cNvSpPr>
          <p:nvPr>
            <p:ph idx="1"/>
          </p:nvPr>
        </p:nvSpPr>
        <p:spPr>
          <a:xfrm>
            <a:off x="533400" y="914400"/>
            <a:ext cx="8305800" cy="1752600"/>
          </a:xfrm>
        </p:spPr>
        <p:txBody>
          <a:bodyPr/>
          <a:lstStyle/>
          <a:p>
            <a:r>
              <a:rPr lang="en-US" dirty="0" smtClean="0"/>
              <a:t>Computers A and B implement the same ISA.  Computer A has a clock cycle time of 250 </a:t>
            </a:r>
            <a:r>
              <a:rPr lang="en-US" dirty="0" err="1" smtClean="0"/>
              <a:t>ps</a:t>
            </a:r>
            <a:r>
              <a:rPr lang="en-US" dirty="0" smtClean="0"/>
              <a:t> and an effective CPI of 2.0 for some program and computer B has a clock cycle time of 500 </a:t>
            </a:r>
            <a:r>
              <a:rPr lang="en-US" dirty="0" err="1" smtClean="0"/>
              <a:t>ps</a:t>
            </a:r>
            <a:r>
              <a:rPr lang="en-US" dirty="0" smtClean="0"/>
              <a:t> and an effective CPI of 1.2 for the same program.  Which computer is faster and by how much?</a:t>
            </a:r>
          </a:p>
        </p:txBody>
      </p:sp>
    </p:spTree>
    <p:extLst>
      <p:ext uri="{BB962C8B-B14F-4D97-AF65-F5344CB8AC3E}">
        <p14:creationId xmlns:p14="http://schemas.microsoft.com/office/powerpoint/2010/main" val="3663794435"/>
      </p:ext>
    </p:extLst>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Title 1"/>
          <p:cNvSpPr>
            <a:spLocks noGrp="1"/>
          </p:cNvSpPr>
          <p:nvPr>
            <p:ph type="title"/>
          </p:nvPr>
        </p:nvSpPr>
        <p:spPr/>
        <p:txBody>
          <a:bodyPr/>
          <a:lstStyle/>
          <a:p>
            <a:r>
              <a:rPr lang="en-US" smtClean="0"/>
              <a:t>Using the Performance Equation</a:t>
            </a:r>
          </a:p>
        </p:txBody>
      </p:sp>
      <p:sp>
        <p:nvSpPr>
          <p:cNvPr id="40963" name="Content Placeholder 2"/>
          <p:cNvSpPr>
            <a:spLocks noGrp="1"/>
          </p:cNvSpPr>
          <p:nvPr>
            <p:ph idx="1"/>
          </p:nvPr>
        </p:nvSpPr>
        <p:spPr>
          <a:xfrm>
            <a:off x="533400" y="914400"/>
            <a:ext cx="8305800" cy="1752600"/>
          </a:xfrm>
        </p:spPr>
        <p:txBody>
          <a:bodyPr/>
          <a:lstStyle/>
          <a:p>
            <a:r>
              <a:rPr lang="en-US" dirty="0" smtClean="0"/>
              <a:t>Computers A and B implement the same ISA.  Computer A has a clock cycle time of 250 </a:t>
            </a:r>
            <a:r>
              <a:rPr lang="en-US" dirty="0" err="1" smtClean="0"/>
              <a:t>ps</a:t>
            </a:r>
            <a:r>
              <a:rPr lang="en-US" dirty="0" smtClean="0"/>
              <a:t> and an effective CPI of 2.0 for some program and computer B has a clock cycle time of 500 </a:t>
            </a:r>
            <a:r>
              <a:rPr lang="en-US" dirty="0" err="1" smtClean="0"/>
              <a:t>ps</a:t>
            </a:r>
            <a:r>
              <a:rPr lang="en-US" dirty="0" smtClean="0"/>
              <a:t> and an effective CPI of 1.2 for the same program.  Which computer is faster and by how much?</a:t>
            </a:r>
          </a:p>
        </p:txBody>
      </p:sp>
      <p:sp>
        <p:nvSpPr>
          <p:cNvPr id="4" name="Content Placeholder 2"/>
          <p:cNvSpPr txBox="1">
            <a:spLocks/>
          </p:cNvSpPr>
          <p:nvPr/>
        </p:nvSpPr>
        <p:spPr bwMode="auto">
          <a:xfrm>
            <a:off x="533400" y="2743200"/>
            <a:ext cx="8305800" cy="715963"/>
          </a:xfrm>
          <a:prstGeom prst="rect">
            <a:avLst/>
          </a:prstGeom>
          <a:noFill/>
          <a:ln w="12700">
            <a:noFill/>
            <a:miter lim="800000"/>
            <a:headEnd/>
            <a:tailEnd/>
          </a:ln>
        </p:spPr>
        <p:txBody>
          <a:bodyPr lIns="63500" tIns="25400" rIns="63500" bIns="25400">
            <a:spAutoFit/>
          </a:bodyPr>
          <a:lstStyle/>
          <a:p>
            <a:pPr marL="287338" indent="-287338">
              <a:lnSpc>
                <a:spcPct val="90000"/>
              </a:lnSpc>
              <a:spcBef>
                <a:spcPct val="65000"/>
              </a:spcBef>
              <a:buClr>
                <a:schemeClr val="accent1"/>
              </a:buClr>
              <a:buSzPct val="75000"/>
              <a:defRPr/>
            </a:pPr>
            <a:r>
              <a:rPr lang="en-US" sz="2400" kern="0" dirty="0">
                <a:solidFill>
                  <a:schemeClr val="tx1"/>
                </a:solidFill>
                <a:latin typeface="+mn-lt"/>
              </a:rPr>
              <a:t>Each computer executes the same number of instructions, </a:t>
            </a:r>
            <a:r>
              <a:rPr lang="en-US" sz="2400" i="1" kern="0" dirty="0">
                <a:solidFill>
                  <a:schemeClr val="tx1"/>
                </a:solidFill>
                <a:latin typeface="+mn-lt"/>
              </a:rPr>
              <a:t>I</a:t>
            </a:r>
            <a:r>
              <a:rPr lang="en-US" sz="2400" kern="0" dirty="0">
                <a:solidFill>
                  <a:schemeClr val="tx1"/>
                </a:solidFill>
                <a:latin typeface="+mn-lt"/>
              </a:rPr>
              <a:t>, so</a:t>
            </a:r>
          </a:p>
        </p:txBody>
      </p:sp>
      <p:sp>
        <p:nvSpPr>
          <p:cNvPr id="5" name="Content Placeholder 2"/>
          <p:cNvSpPr txBox="1">
            <a:spLocks/>
          </p:cNvSpPr>
          <p:nvPr/>
        </p:nvSpPr>
        <p:spPr bwMode="auto">
          <a:xfrm>
            <a:off x="457200" y="3505200"/>
            <a:ext cx="8305800" cy="384175"/>
          </a:xfrm>
          <a:prstGeom prst="rect">
            <a:avLst/>
          </a:prstGeom>
          <a:noFill/>
          <a:ln w="12700">
            <a:noFill/>
            <a:miter lim="800000"/>
            <a:headEnd/>
            <a:tailEnd/>
          </a:ln>
        </p:spPr>
        <p:txBody>
          <a:bodyPr lIns="63500" tIns="25400" rIns="63500" bIns="25400">
            <a:spAutoFit/>
          </a:bodyPr>
          <a:lstStyle/>
          <a:p>
            <a:pPr marL="287338" indent="-287338" algn="ctr">
              <a:lnSpc>
                <a:spcPct val="90000"/>
              </a:lnSpc>
              <a:spcBef>
                <a:spcPct val="65000"/>
              </a:spcBef>
              <a:buClr>
                <a:schemeClr val="accent1"/>
              </a:buClr>
              <a:buSzPct val="75000"/>
              <a:defRPr/>
            </a:pPr>
            <a:r>
              <a:rPr lang="en-US" sz="2400" kern="0" dirty="0">
                <a:solidFill>
                  <a:schemeClr val="tx1"/>
                </a:solidFill>
                <a:latin typeface="+mn-lt"/>
              </a:rPr>
              <a:t>CPU </a:t>
            </a:r>
            <a:r>
              <a:rPr lang="en-US" sz="2400" kern="0" dirty="0" err="1">
                <a:solidFill>
                  <a:schemeClr val="tx1"/>
                </a:solidFill>
                <a:latin typeface="+mn-lt"/>
              </a:rPr>
              <a:t>time</a:t>
            </a:r>
            <a:r>
              <a:rPr lang="en-US" sz="2400" kern="0" baseline="-25000" dirty="0" err="1">
                <a:solidFill>
                  <a:schemeClr val="tx1"/>
                </a:solidFill>
                <a:latin typeface="+mn-lt"/>
              </a:rPr>
              <a:t>A</a:t>
            </a:r>
            <a:r>
              <a:rPr lang="en-US" sz="2400" kern="0" dirty="0">
                <a:solidFill>
                  <a:schemeClr val="tx1"/>
                </a:solidFill>
                <a:latin typeface="+mn-lt"/>
              </a:rPr>
              <a:t> = </a:t>
            </a:r>
            <a:r>
              <a:rPr lang="en-US" sz="2400" i="1" kern="0" dirty="0">
                <a:solidFill>
                  <a:schemeClr val="tx1"/>
                </a:solidFill>
                <a:latin typeface="+mn-lt"/>
              </a:rPr>
              <a:t>I</a:t>
            </a:r>
            <a:r>
              <a:rPr lang="en-US" sz="2400" kern="0" dirty="0">
                <a:solidFill>
                  <a:schemeClr val="tx1"/>
                </a:solidFill>
                <a:latin typeface="+mn-lt"/>
              </a:rPr>
              <a:t> x 2.0 x 250 </a:t>
            </a:r>
            <a:r>
              <a:rPr lang="en-US" sz="2400" kern="0" dirty="0" err="1">
                <a:solidFill>
                  <a:schemeClr val="tx1"/>
                </a:solidFill>
                <a:latin typeface="+mn-lt"/>
              </a:rPr>
              <a:t>ps</a:t>
            </a:r>
            <a:r>
              <a:rPr lang="en-US" sz="2400" kern="0" dirty="0">
                <a:solidFill>
                  <a:schemeClr val="tx1"/>
                </a:solidFill>
                <a:latin typeface="+mn-lt"/>
              </a:rPr>
              <a:t> = 500 x</a:t>
            </a:r>
            <a:r>
              <a:rPr lang="en-US" sz="2400" i="1" kern="0" dirty="0">
                <a:solidFill>
                  <a:schemeClr val="tx1"/>
                </a:solidFill>
                <a:latin typeface="+mn-lt"/>
              </a:rPr>
              <a:t> I </a:t>
            </a:r>
            <a:r>
              <a:rPr lang="en-US" sz="2400" kern="0" dirty="0" err="1">
                <a:solidFill>
                  <a:schemeClr val="tx1"/>
                </a:solidFill>
                <a:latin typeface="+mn-lt"/>
              </a:rPr>
              <a:t>ps</a:t>
            </a:r>
            <a:endParaRPr lang="en-US" sz="2400" kern="0" dirty="0">
              <a:solidFill>
                <a:schemeClr val="tx1"/>
              </a:solidFill>
              <a:latin typeface="+mn-lt"/>
            </a:endParaRPr>
          </a:p>
        </p:txBody>
      </p:sp>
      <p:sp>
        <p:nvSpPr>
          <p:cNvPr id="6" name="Content Placeholder 2"/>
          <p:cNvSpPr txBox="1">
            <a:spLocks/>
          </p:cNvSpPr>
          <p:nvPr/>
        </p:nvSpPr>
        <p:spPr bwMode="auto">
          <a:xfrm>
            <a:off x="457200" y="4038600"/>
            <a:ext cx="8305800" cy="384175"/>
          </a:xfrm>
          <a:prstGeom prst="rect">
            <a:avLst/>
          </a:prstGeom>
          <a:noFill/>
          <a:ln w="12700">
            <a:noFill/>
            <a:miter lim="800000"/>
            <a:headEnd/>
            <a:tailEnd/>
          </a:ln>
        </p:spPr>
        <p:txBody>
          <a:bodyPr lIns="63500" tIns="25400" rIns="63500" bIns="25400">
            <a:spAutoFit/>
          </a:bodyPr>
          <a:lstStyle/>
          <a:p>
            <a:pPr marL="287338" indent="-287338" algn="ctr">
              <a:lnSpc>
                <a:spcPct val="90000"/>
              </a:lnSpc>
              <a:spcBef>
                <a:spcPct val="65000"/>
              </a:spcBef>
              <a:buClr>
                <a:schemeClr val="accent1"/>
              </a:buClr>
              <a:buSzPct val="75000"/>
              <a:defRPr/>
            </a:pPr>
            <a:r>
              <a:rPr lang="en-US" sz="2400" kern="0" dirty="0">
                <a:solidFill>
                  <a:schemeClr val="tx1"/>
                </a:solidFill>
                <a:latin typeface="+mn-lt"/>
              </a:rPr>
              <a:t>CPU </a:t>
            </a:r>
            <a:r>
              <a:rPr lang="en-US" sz="2400" kern="0" dirty="0" err="1">
                <a:solidFill>
                  <a:schemeClr val="tx1"/>
                </a:solidFill>
                <a:latin typeface="+mn-lt"/>
              </a:rPr>
              <a:t>time</a:t>
            </a:r>
            <a:r>
              <a:rPr lang="en-US" sz="2400" kern="0" baseline="-25000" dirty="0" err="1">
                <a:solidFill>
                  <a:schemeClr val="tx1"/>
                </a:solidFill>
                <a:latin typeface="+mn-lt"/>
              </a:rPr>
              <a:t>B</a:t>
            </a:r>
            <a:r>
              <a:rPr lang="en-US" sz="2400" kern="0" dirty="0">
                <a:solidFill>
                  <a:schemeClr val="tx1"/>
                </a:solidFill>
                <a:latin typeface="+mn-lt"/>
              </a:rPr>
              <a:t> = </a:t>
            </a:r>
            <a:r>
              <a:rPr lang="en-US" sz="2400" i="1" kern="0" dirty="0">
                <a:solidFill>
                  <a:schemeClr val="tx1"/>
                </a:solidFill>
                <a:latin typeface="+mn-lt"/>
              </a:rPr>
              <a:t>I</a:t>
            </a:r>
            <a:r>
              <a:rPr lang="en-US" sz="2400" kern="0" dirty="0">
                <a:solidFill>
                  <a:schemeClr val="tx1"/>
                </a:solidFill>
                <a:latin typeface="+mn-lt"/>
              </a:rPr>
              <a:t> x 1.2 x 500 </a:t>
            </a:r>
            <a:r>
              <a:rPr lang="en-US" sz="2400" kern="0" dirty="0" err="1">
                <a:solidFill>
                  <a:schemeClr val="tx1"/>
                </a:solidFill>
                <a:latin typeface="+mn-lt"/>
              </a:rPr>
              <a:t>ps</a:t>
            </a:r>
            <a:r>
              <a:rPr lang="en-US" sz="2400" kern="0" dirty="0">
                <a:solidFill>
                  <a:schemeClr val="tx1"/>
                </a:solidFill>
                <a:latin typeface="+mn-lt"/>
              </a:rPr>
              <a:t> = 600 x</a:t>
            </a:r>
            <a:r>
              <a:rPr lang="en-US" sz="2400" i="1" kern="0" dirty="0">
                <a:solidFill>
                  <a:schemeClr val="tx1"/>
                </a:solidFill>
                <a:latin typeface="+mn-lt"/>
              </a:rPr>
              <a:t> I </a:t>
            </a:r>
            <a:r>
              <a:rPr lang="en-US" sz="2400" kern="0" dirty="0" err="1">
                <a:solidFill>
                  <a:schemeClr val="tx1"/>
                </a:solidFill>
                <a:latin typeface="+mn-lt"/>
              </a:rPr>
              <a:t>ps</a:t>
            </a:r>
            <a:endParaRPr lang="en-US" sz="2400" kern="0" dirty="0">
              <a:solidFill>
                <a:schemeClr val="tx1"/>
              </a:solidFill>
              <a:latin typeface="+mn-lt"/>
            </a:endParaRPr>
          </a:p>
        </p:txBody>
      </p:sp>
      <p:sp>
        <p:nvSpPr>
          <p:cNvPr id="7" name="Content Placeholder 2"/>
          <p:cNvSpPr txBox="1">
            <a:spLocks/>
          </p:cNvSpPr>
          <p:nvPr/>
        </p:nvSpPr>
        <p:spPr bwMode="auto">
          <a:xfrm>
            <a:off x="457200" y="4724400"/>
            <a:ext cx="8305800" cy="384175"/>
          </a:xfrm>
          <a:prstGeom prst="rect">
            <a:avLst/>
          </a:prstGeom>
          <a:noFill/>
          <a:ln w="12700">
            <a:noFill/>
            <a:miter lim="800000"/>
            <a:headEnd/>
            <a:tailEnd/>
          </a:ln>
        </p:spPr>
        <p:txBody>
          <a:bodyPr lIns="63500" tIns="25400" rIns="63500" bIns="25400">
            <a:spAutoFit/>
          </a:bodyPr>
          <a:lstStyle/>
          <a:p>
            <a:pPr marL="287338" indent="-287338">
              <a:lnSpc>
                <a:spcPct val="90000"/>
              </a:lnSpc>
              <a:spcBef>
                <a:spcPct val="65000"/>
              </a:spcBef>
              <a:buClr>
                <a:schemeClr val="accent1"/>
              </a:buClr>
              <a:buSzPct val="75000"/>
              <a:defRPr/>
            </a:pPr>
            <a:r>
              <a:rPr lang="en-US" sz="2400" kern="0" dirty="0">
                <a:solidFill>
                  <a:schemeClr val="tx1"/>
                </a:solidFill>
                <a:latin typeface="+mn-lt"/>
              </a:rPr>
              <a:t>Clearly, A is faster   … by the ratio of execution times</a:t>
            </a:r>
          </a:p>
        </p:txBody>
      </p:sp>
      <p:grpSp>
        <p:nvGrpSpPr>
          <p:cNvPr id="2" name="Group 10"/>
          <p:cNvGrpSpPr>
            <a:grpSpLocks/>
          </p:cNvGrpSpPr>
          <p:nvPr/>
        </p:nvGrpSpPr>
        <p:grpSpPr bwMode="auto">
          <a:xfrm>
            <a:off x="0" y="5334000"/>
            <a:ext cx="9144000" cy="841375"/>
            <a:chOff x="240" y="2448"/>
            <a:chExt cx="5184" cy="530"/>
          </a:xfrm>
        </p:grpSpPr>
        <p:sp>
          <p:nvSpPr>
            <p:cNvPr id="40969" name="Rectangle 7"/>
            <p:cNvSpPr>
              <a:spLocks noChangeArrowheads="1"/>
            </p:cNvSpPr>
            <p:nvPr/>
          </p:nvSpPr>
          <p:spPr bwMode="auto">
            <a:xfrm>
              <a:off x="240" y="2448"/>
              <a:ext cx="5136" cy="242"/>
            </a:xfrm>
            <a:prstGeom prst="rect">
              <a:avLst/>
            </a:prstGeom>
            <a:noFill/>
            <a:ln w="12700">
              <a:noFill/>
              <a:miter lim="800000"/>
              <a:headEnd/>
              <a:tailEnd/>
            </a:ln>
          </p:spPr>
          <p:txBody>
            <a:bodyPr lIns="63500" tIns="25400" rIns="63500" bIns="25400">
              <a:spAutoFit/>
            </a:bodyPr>
            <a:lstStyle/>
            <a:p>
              <a:pPr marL="287338" indent="-287338" algn="ctr">
                <a:lnSpc>
                  <a:spcPct val="90000"/>
                </a:lnSpc>
                <a:spcBef>
                  <a:spcPct val="65000"/>
                </a:spcBef>
                <a:buClr>
                  <a:schemeClr val="accent1"/>
                </a:buClr>
                <a:buSzPct val="75000"/>
                <a:buFont typeface="Wingdings" pitchFamily="2" charset="2"/>
                <a:buNone/>
              </a:pPr>
              <a:r>
                <a:rPr lang="en-US" sz="2400">
                  <a:solidFill>
                    <a:schemeClr val="tx1"/>
                  </a:solidFill>
                </a:rPr>
                <a:t>performance</a:t>
              </a:r>
              <a:r>
                <a:rPr lang="en-US" sz="2400" baseline="-25000">
                  <a:solidFill>
                    <a:schemeClr val="tx1"/>
                  </a:solidFill>
                </a:rPr>
                <a:t>A</a:t>
              </a:r>
              <a:r>
                <a:rPr lang="en-US" sz="2400">
                  <a:solidFill>
                    <a:schemeClr val="tx1"/>
                  </a:solidFill>
                </a:rPr>
                <a:t>       execution_time</a:t>
              </a:r>
              <a:r>
                <a:rPr lang="en-US" sz="2400" baseline="-25000">
                  <a:solidFill>
                    <a:schemeClr val="tx1"/>
                  </a:solidFill>
                </a:rPr>
                <a:t>B        </a:t>
              </a:r>
              <a:r>
                <a:rPr lang="en-US" sz="2400">
                  <a:solidFill>
                    <a:schemeClr val="tx1"/>
                  </a:solidFill>
                </a:rPr>
                <a:t>600 x</a:t>
              </a:r>
              <a:r>
                <a:rPr lang="en-US" sz="2400" i="1">
                  <a:solidFill>
                    <a:schemeClr val="tx1"/>
                  </a:solidFill>
                </a:rPr>
                <a:t> I </a:t>
              </a:r>
              <a:r>
                <a:rPr lang="en-US" sz="2400">
                  <a:solidFill>
                    <a:schemeClr val="tx1"/>
                  </a:solidFill>
                </a:rPr>
                <a:t>ps </a:t>
              </a:r>
            </a:p>
          </p:txBody>
        </p:sp>
        <p:sp>
          <p:nvSpPr>
            <p:cNvPr id="40970" name="Rectangle 8"/>
            <p:cNvSpPr>
              <a:spLocks noChangeArrowheads="1"/>
            </p:cNvSpPr>
            <p:nvPr/>
          </p:nvSpPr>
          <p:spPr bwMode="auto">
            <a:xfrm>
              <a:off x="288" y="2592"/>
              <a:ext cx="5136" cy="242"/>
            </a:xfrm>
            <a:prstGeom prst="rect">
              <a:avLst/>
            </a:prstGeom>
            <a:noFill/>
            <a:ln w="12700">
              <a:noFill/>
              <a:miter lim="800000"/>
              <a:headEnd/>
              <a:tailEnd/>
            </a:ln>
          </p:spPr>
          <p:txBody>
            <a:bodyPr lIns="63500" tIns="25400" rIns="63500" bIns="25400">
              <a:spAutoFit/>
            </a:bodyPr>
            <a:lstStyle/>
            <a:p>
              <a:pPr marL="287338" indent="-287338" algn="ctr">
                <a:lnSpc>
                  <a:spcPct val="90000"/>
                </a:lnSpc>
                <a:spcBef>
                  <a:spcPct val="65000"/>
                </a:spcBef>
                <a:buClr>
                  <a:schemeClr val="accent1"/>
                </a:buClr>
                <a:buSzPct val="75000"/>
                <a:buFont typeface="Wingdings" pitchFamily="2" charset="2"/>
                <a:buNone/>
              </a:pPr>
              <a:r>
                <a:rPr lang="en-US" sz="2400">
                  <a:solidFill>
                    <a:schemeClr val="tx1"/>
                  </a:solidFill>
                </a:rPr>
                <a:t>      -------------------  =  ---------------------  =   ---------------- = 1.2</a:t>
              </a:r>
              <a:endParaRPr lang="en-US" sz="2400" baseline="-25000">
                <a:solidFill>
                  <a:schemeClr val="tx1"/>
                </a:solidFill>
              </a:endParaRPr>
            </a:p>
          </p:txBody>
        </p:sp>
        <p:sp>
          <p:nvSpPr>
            <p:cNvPr id="40971" name="Rectangle 9"/>
            <p:cNvSpPr>
              <a:spLocks noChangeArrowheads="1"/>
            </p:cNvSpPr>
            <p:nvPr/>
          </p:nvSpPr>
          <p:spPr bwMode="auto">
            <a:xfrm>
              <a:off x="240" y="2736"/>
              <a:ext cx="5136" cy="242"/>
            </a:xfrm>
            <a:prstGeom prst="rect">
              <a:avLst/>
            </a:prstGeom>
            <a:noFill/>
            <a:ln w="12700">
              <a:noFill/>
              <a:miter lim="800000"/>
              <a:headEnd/>
              <a:tailEnd/>
            </a:ln>
          </p:spPr>
          <p:txBody>
            <a:bodyPr lIns="63500" tIns="25400" rIns="63500" bIns="25400">
              <a:spAutoFit/>
            </a:bodyPr>
            <a:lstStyle/>
            <a:p>
              <a:pPr marL="287338" indent="-287338" algn="ctr">
                <a:lnSpc>
                  <a:spcPct val="90000"/>
                </a:lnSpc>
                <a:spcBef>
                  <a:spcPct val="65000"/>
                </a:spcBef>
                <a:buClr>
                  <a:schemeClr val="accent1"/>
                </a:buClr>
                <a:buSzPct val="75000"/>
                <a:buFont typeface="Wingdings" pitchFamily="2" charset="2"/>
                <a:buNone/>
              </a:pPr>
              <a:r>
                <a:rPr lang="en-US" sz="2400">
                  <a:solidFill>
                    <a:schemeClr val="tx1"/>
                  </a:solidFill>
                </a:rPr>
                <a:t>performance</a:t>
              </a:r>
              <a:r>
                <a:rPr lang="en-US" sz="2400" baseline="-25000">
                  <a:solidFill>
                    <a:schemeClr val="tx1"/>
                  </a:solidFill>
                </a:rPr>
                <a:t>B</a:t>
              </a:r>
              <a:r>
                <a:rPr lang="en-US" sz="2400">
                  <a:solidFill>
                    <a:schemeClr val="tx1"/>
                  </a:solidFill>
                </a:rPr>
                <a:t>       execution_time</a:t>
              </a:r>
              <a:r>
                <a:rPr lang="en-US" sz="2400" baseline="-25000">
                  <a:solidFill>
                    <a:schemeClr val="tx1"/>
                  </a:solidFill>
                </a:rPr>
                <a:t>A         </a:t>
              </a:r>
              <a:r>
                <a:rPr lang="en-US" sz="2400">
                  <a:solidFill>
                    <a:schemeClr val="tx1"/>
                  </a:solidFill>
                </a:rPr>
                <a:t>500 x </a:t>
              </a:r>
              <a:r>
                <a:rPr lang="en-US" sz="2400" i="1">
                  <a:solidFill>
                    <a:schemeClr val="tx1"/>
                  </a:solidFill>
                </a:rPr>
                <a:t>I</a:t>
              </a:r>
              <a:r>
                <a:rPr lang="en-US" sz="2400">
                  <a:solidFill>
                    <a:schemeClr val="tx1"/>
                  </a:solidFill>
                </a:rPr>
                <a:t> ps </a:t>
              </a:r>
            </a:p>
          </p:txBody>
        </p:sp>
      </p:grpSp>
    </p:spTree>
    <p:extLst>
      <p:ext uri="{BB962C8B-B14F-4D97-AF65-F5344CB8AC3E}">
        <p14:creationId xmlns:p14="http://schemas.microsoft.com/office/powerpoint/2010/main" val="279417108"/>
      </p:ext>
    </p:extLst>
  </p:cSld>
  <p:clrMapOvr>
    <a:masterClrMapping/>
  </p:clrMapOvr>
  <p:transition xmlns:p14="http://schemas.microsoft.com/office/powerpoint/2010/main"/>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5"/>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7"/>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6" grpId="0"/>
      <p:bldP spid="7"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ChangeArrowheads="1"/>
          </p:cNvSpPr>
          <p:nvPr>
            <p:ph type="title"/>
          </p:nvPr>
        </p:nvSpPr>
        <p:spPr/>
        <p:txBody>
          <a:bodyPr/>
          <a:lstStyle/>
          <a:p>
            <a:r>
              <a:rPr lang="en-US" smtClean="0"/>
              <a:t>Effective (Average) CPI</a:t>
            </a:r>
          </a:p>
        </p:txBody>
      </p:sp>
      <p:sp>
        <p:nvSpPr>
          <p:cNvPr id="41987" name="Rectangle 3"/>
          <p:cNvSpPr>
            <a:spLocks noGrp="1" noChangeArrowheads="1"/>
          </p:cNvSpPr>
          <p:nvPr>
            <p:ph type="body" idx="1"/>
          </p:nvPr>
        </p:nvSpPr>
        <p:spPr>
          <a:xfrm>
            <a:off x="533400" y="914400"/>
            <a:ext cx="8153400" cy="1048492"/>
          </a:xfrm>
        </p:spPr>
        <p:txBody>
          <a:bodyPr/>
          <a:lstStyle/>
          <a:p>
            <a:r>
              <a:rPr lang="en-US" dirty="0" smtClean="0"/>
              <a:t>Computing the overall effective CPI is done by looking at the different types of instructions and their individual cycle counts and averaging</a:t>
            </a:r>
          </a:p>
        </p:txBody>
      </p:sp>
      <p:sp>
        <p:nvSpPr>
          <p:cNvPr id="41988" name="Rectangle 7"/>
          <p:cNvSpPr>
            <a:spLocks noChangeArrowheads="1"/>
          </p:cNvSpPr>
          <p:nvPr/>
        </p:nvSpPr>
        <p:spPr bwMode="auto">
          <a:xfrm>
            <a:off x="1524000" y="2209800"/>
            <a:ext cx="6324600" cy="389850"/>
          </a:xfrm>
          <a:prstGeom prst="rect">
            <a:avLst/>
          </a:prstGeom>
          <a:noFill/>
          <a:ln w="12700">
            <a:noFill/>
            <a:miter lim="800000"/>
            <a:headEnd/>
            <a:tailEnd/>
          </a:ln>
        </p:spPr>
        <p:txBody>
          <a:bodyPr lIns="63500" tIns="25400" rIns="63500" bIns="25400">
            <a:spAutoFit/>
          </a:bodyPr>
          <a:lstStyle/>
          <a:p>
            <a:pPr marL="287338" indent="-287338">
              <a:lnSpc>
                <a:spcPct val="90000"/>
              </a:lnSpc>
              <a:spcBef>
                <a:spcPct val="65000"/>
              </a:spcBef>
              <a:buClr>
                <a:schemeClr val="accent1"/>
              </a:buClr>
              <a:buSzPct val="75000"/>
              <a:buFont typeface="Wingdings" pitchFamily="2" charset="2"/>
              <a:buNone/>
            </a:pPr>
            <a:r>
              <a:rPr lang="en-US" sz="2400" dirty="0">
                <a:solidFill>
                  <a:schemeClr val="tx1"/>
                </a:solidFill>
              </a:rPr>
              <a:t>Overall effective CPI   =   </a:t>
            </a:r>
            <a:endParaRPr lang="en-US" sz="2400" dirty="0">
              <a:solidFill>
                <a:schemeClr val="tx1"/>
              </a:solidFill>
              <a:sym typeface="Symbol" pitchFamily="18" charset="2"/>
            </a:endParaRPr>
          </a:p>
        </p:txBody>
      </p:sp>
      <p:sp>
        <p:nvSpPr>
          <p:cNvPr id="41991" name="Rectangle 11"/>
          <p:cNvSpPr>
            <a:spLocks noChangeArrowheads="1"/>
          </p:cNvSpPr>
          <p:nvPr/>
        </p:nvSpPr>
        <p:spPr bwMode="auto">
          <a:xfrm>
            <a:off x="533400" y="3048000"/>
            <a:ext cx="8153400" cy="1613262"/>
          </a:xfrm>
          <a:prstGeom prst="rect">
            <a:avLst/>
          </a:prstGeom>
          <a:noFill/>
          <a:ln w="12700">
            <a:noFill/>
            <a:miter lim="800000"/>
            <a:headEnd/>
            <a:tailEnd/>
          </a:ln>
        </p:spPr>
        <p:txBody>
          <a:bodyPr lIns="63500" tIns="25400" rIns="63500" bIns="25400">
            <a:spAutoFit/>
          </a:bodyPr>
          <a:lstStyle/>
          <a:p>
            <a:pPr marL="741363" lvl="1" indent="-246063">
              <a:lnSpc>
                <a:spcPct val="85000"/>
              </a:lnSpc>
              <a:spcBef>
                <a:spcPct val="40000"/>
              </a:spcBef>
              <a:buClr>
                <a:schemeClr val="accent1"/>
              </a:buClr>
              <a:buSzPct val="75000"/>
              <a:buFont typeface="Monotype Sorts" pitchFamily="2" charset="2"/>
              <a:buChar char="l"/>
            </a:pPr>
            <a:r>
              <a:rPr lang="en-US" sz="2000" dirty="0">
                <a:solidFill>
                  <a:schemeClr val="tx1"/>
                </a:solidFill>
              </a:rPr>
              <a:t>Where </a:t>
            </a:r>
            <a:r>
              <a:rPr lang="en-US" sz="2000" dirty="0" err="1">
                <a:solidFill>
                  <a:schemeClr val="tx1"/>
                </a:solidFill>
              </a:rPr>
              <a:t>IC</a:t>
            </a:r>
            <a:r>
              <a:rPr lang="en-US" sz="2000" baseline="-25000" dirty="0" err="1">
                <a:solidFill>
                  <a:schemeClr val="tx1"/>
                </a:solidFill>
              </a:rPr>
              <a:t>i</a:t>
            </a:r>
            <a:r>
              <a:rPr lang="en-US" sz="2000" dirty="0">
                <a:solidFill>
                  <a:schemeClr val="tx1"/>
                </a:solidFill>
              </a:rPr>
              <a:t> is the </a:t>
            </a:r>
            <a:r>
              <a:rPr lang="en-US" sz="2000" dirty="0" smtClean="0">
                <a:solidFill>
                  <a:schemeClr val="tx1"/>
                </a:solidFill>
              </a:rPr>
              <a:t>percentage </a:t>
            </a:r>
            <a:r>
              <a:rPr lang="en-US" sz="2000" dirty="0">
                <a:solidFill>
                  <a:schemeClr val="tx1"/>
                </a:solidFill>
              </a:rPr>
              <a:t>of the number of instructions of class </a:t>
            </a:r>
            <a:r>
              <a:rPr lang="en-US" sz="2000" dirty="0" err="1">
                <a:solidFill>
                  <a:schemeClr val="tx1"/>
                </a:solidFill>
              </a:rPr>
              <a:t>i</a:t>
            </a:r>
            <a:r>
              <a:rPr lang="en-US" sz="2000" dirty="0">
                <a:solidFill>
                  <a:schemeClr val="tx1"/>
                </a:solidFill>
              </a:rPr>
              <a:t> executed</a:t>
            </a:r>
          </a:p>
          <a:p>
            <a:pPr marL="741363" lvl="1" indent="-246063">
              <a:lnSpc>
                <a:spcPct val="85000"/>
              </a:lnSpc>
              <a:spcBef>
                <a:spcPct val="40000"/>
              </a:spcBef>
              <a:buClr>
                <a:schemeClr val="accent1"/>
              </a:buClr>
              <a:buSzPct val="75000"/>
              <a:buFont typeface="Monotype Sorts" pitchFamily="2" charset="2"/>
              <a:buChar char="l"/>
            </a:pPr>
            <a:r>
              <a:rPr lang="en-US" sz="2000" dirty="0" err="1">
                <a:solidFill>
                  <a:schemeClr val="tx1"/>
                </a:solidFill>
              </a:rPr>
              <a:t>CPI</a:t>
            </a:r>
            <a:r>
              <a:rPr lang="en-US" sz="2000" baseline="-25000" dirty="0" err="1">
                <a:solidFill>
                  <a:schemeClr val="tx1"/>
                </a:solidFill>
              </a:rPr>
              <a:t>i</a:t>
            </a:r>
            <a:r>
              <a:rPr lang="en-US" sz="2000" dirty="0">
                <a:solidFill>
                  <a:schemeClr val="tx1"/>
                </a:solidFill>
              </a:rPr>
              <a:t> is the (average) number of clock cycles per instruction for that instruction class</a:t>
            </a:r>
          </a:p>
          <a:p>
            <a:pPr marL="741363" lvl="1" indent="-246063">
              <a:lnSpc>
                <a:spcPct val="85000"/>
              </a:lnSpc>
              <a:spcBef>
                <a:spcPct val="40000"/>
              </a:spcBef>
              <a:buClr>
                <a:schemeClr val="accent1"/>
              </a:buClr>
              <a:buSzPct val="75000"/>
              <a:buFont typeface="Monotype Sorts" pitchFamily="2" charset="2"/>
              <a:buChar char="l"/>
            </a:pPr>
            <a:r>
              <a:rPr lang="en-US" sz="2000" dirty="0">
                <a:solidFill>
                  <a:schemeClr val="tx1"/>
                </a:solidFill>
              </a:rPr>
              <a:t>n is the number of instruction classes</a:t>
            </a:r>
          </a:p>
        </p:txBody>
      </p:sp>
      <p:sp>
        <p:nvSpPr>
          <p:cNvPr id="917516" name="Rectangle 12"/>
          <p:cNvSpPr>
            <a:spLocks noChangeArrowheads="1"/>
          </p:cNvSpPr>
          <p:nvPr/>
        </p:nvSpPr>
        <p:spPr bwMode="auto">
          <a:xfrm>
            <a:off x="457200" y="5105400"/>
            <a:ext cx="8153400" cy="1036638"/>
          </a:xfrm>
          <a:prstGeom prst="rect">
            <a:avLst/>
          </a:prstGeom>
          <a:noFill/>
          <a:ln w="12700">
            <a:noFill/>
            <a:miter lim="800000"/>
            <a:headEnd/>
            <a:tailEnd/>
          </a:ln>
        </p:spPr>
        <p:txBody>
          <a:bodyPr lIns="63500" tIns="25400" rIns="63500" bIns="25400">
            <a:spAutoFit/>
          </a:bodyPr>
          <a:lstStyle/>
          <a:p>
            <a:pPr marL="287338" indent="-287338">
              <a:lnSpc>
                <a:spcPct val="90000"/>
              </a:lnSpc>
              <a:spcBef>
                <a:spcPct val="65000"/>
              </a:spcBef>
              <a:buClr>
                <a:schemeClr val="accent1"/>
              </a:buClr>
              <a:buSzPct val="75000"/>
              <a:buFont typeface="Wingdings" pitchFamily="2" charset="2"/>
              <a:buChar char="q"/>
            </a:pPr>
            <a:r>
              <a:rPr lang="en-US" sz="2400">
                <a:solidFill>
                  <a:schemeClr val="tx1"/>
                </a:solidFill>
              </a:rPr>
              <a:t>The overall effective CPI varies by instruction mix – a measure of the dynamic frequency of instructions across one or many programs</a:t>
            </a:r>
          </a:p>
        </p:txBody>
      </p:sp>
      <p:graphicFrame>
        <p:nvGraphicFramePr>
          <p:cNvPr id="2" name="Object 1"/>
          <p:cNvGraphicFramePr>
            <a:graphicFrameLocks noChangeAspect="1"/>
          </p:cNvGraphicFramePr>
          <p:nvPr>
            <p:extLst>
              <p:ext uri="{D42A27DB-BD31-4B8C-83A1-F6EECF244321}">
                <p14:modId xmlns:p14="http://schemas.microsoft.com/office/powerpoint/2010/main" val="2825784939"/>
              </p:ext>
            </p:extLst>
          </p:nvPr>
        </p:nvGraphicFramePr>
        <p:xfrm>
          <a:off x="4000500" y="3073400"/>
          <a:ext cx="114300" cy="165100"/>
        </p:xfrm>
        <a:graphic>
          <a:graphicData uri="http://schemas.openxmlformats.org/presentationml/2006/ole">
            <mc:AlternateContent xmlns:mc="http://schemas.openxmlformats.org/markup-compatibility/2006">
              <mc:Choice xmlns:v="urn:schemas-microsoft-com:vml" Requires="v">
                <p:oleObj spid="_x0000_s7210" name="Equation" r:id="rId3" imgW="114300" imgH="165100" progId="Equation.DSMT4">
                  <p:embed/>
                </p:oleObj>
              </mc:Choice>
              <mc:Fallback>
                <p:oleObj name="Equation" r:id="rId3" imgW="114300" imgH="165100" progId="Equation.DSMT4">
                  <p:embed/>
                  <p:pic>
                    <p:nvPicPr>
                      <p:cNvPr id="0" name=""/>
                      <p:cNvPicPr/>
                      <p:nvPr/>
                    </p:nvPicPr>
                    <p:blipFill>
                      <a:blip r:embed="rId4"/>
                      <a:stretch>
                        <a:fillRect/>
                      </a:stretch>
                    </p:blipFill>
                    <p:spPr>
                      <a:xfrm>
                        <a:off x="4000500" y="3073400"/>
                        <a:ext cx="114300" cy="165100"/>
                      </a:xfrm>
                      <a:prstGeom prst="rect">
                        <a:avLst/>
                      </a:prstGeom>
                    </p:spPr>
                  </p:pic>
                </p:oleObj>
              </mc:Fallback>
            </mc:AlternateContent>
          </a:graphicData>
        </a:graphic>
      </p:graphicFrame>
      <p:graphicFrame>
        <p:nvGraphicFramePr>
          <p:cNvPr id="3" name="Object 2"/>
          <p:cNvGraphicFramePr>
            <a:graphicFrameLocks noChangeAspect="1"/>
          </p:cNvGraphicFramePr>
          <p:nvPr>
            <p:extLst>
              <p:ext uri="{D42A27DB-BD31-4B8C-83A1-F6EECF244321}">
                <p14:modId xmlns:p14="http://schemas.microsoft.com/office/powerpoint/2010/main" val="4000582214"/>
              </p:ext>
            </p:extLst>
          </p:nvPr>
        </p:nvGraphicFramePr>
        <p:xfrm>
          <a:off x="5029200" y="1893627"/>
          <a:ext cx="1918063" cy="1001973"/>
        </p:xfrm>
        <a:graphic>
          <a:graphicData uri="http://schemas.openxmlformats.org/presentationml/2006/ole">
            <mc:AlternateContent xmlns:mc="http://schemas.openxmlformats.org/markup-compatibility/2006">
              <mc:Choice xmlns:v="urn:schemas-microsoft-com:vml" Requires="v">
                <p:oleObj spid="_x0000_s7211" name="Equation" r:id="rId5" imgW="850900" imgH="444500" progId="Equation.DSMT4">
                  <p:embed/>
                </p:oleObj>
              </mc:Choice>
              <mc:Fallback>
                <p:oleObj name="Equation" r:id="rId5" imgW="850900" imgH="444500" progId="Equation.DSMT4">
                  <p:embed/>
                  <p:pic>
                    <p:nvPicPr>
                      <p:cNvPr id="0" name=""/>
                      <p:cNvPicPr/>
                      <p:nvPr/>
                    </p:nvPicPr>
                    <p:blipFill>
                      <a:blip r:embed="rId6"/>
                      <a:stretch>
                        <a:fillRect/>
                      </a:stretch>
                    </p:blipFill>
                    <p:spPr>
                      <a:xfrm>
                        <a:off x="5029200" y="1893627"/>
                        <a:ext cx="1918063" cy="1001973"/>
                      </a:xfrm>
                      <a:prstGeom prst="rect">
                        <a:avLst/>
                      </a:prstGeom>
                    </p:spPr>
                  </p:pic>
                </p:oleObj>
              </mc:Fallback>
            </mc:AlternateContent>
          </a:graphicData>
        </a:graphic>
      </p:graphicFrame>
    </p:spTree>
    <p:extLst>
      <p:ext uri="{BB962C8B-B14F-4D97-AF65-F5344CB8AC3E}">
        <p14:creationId xmlns:p14="http://schemas.microsoft.com/office/powerpoint/2010/main" val="4225914752"/>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1751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17516"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p:txBody>
          <a:bodyPr/>
          <a:lstStyle/>
          <a:p>
            <a:r>
              <a:rPr lang="en-US" smtClean="0"/>
              <a:t>THE Performance Equation</a:t>
            </a:r>
          </a:p>
        </p:txBody>
      </p:sp>
      <p:sp>
        <p:nvSpPr>
          <p:cNvPr id="43011" name="Rectangle 3"/>
          <p:cNvSpPr>
            <a:spLocks noGrp="1" noChangeArrowheads="1"/>
          </p:cNvSpPr>
          <p:nvPr>
            <p:ph type="body" idx="1"/>
          </p:nvPr>
        </p:nvSpPr>
        <p:spPr>
          <a:xfrm>
            <a:off x="533400" y="763588"/>
            <a:ext cx="8153400" cy="379412"/>
          </a:xfrm>
        </p:spPr>
        <p:txBody>
          <a:bodyPr/>
          <a:lstStyle/>
          <a:p>
            <a:r>
              <a:rPr lang="en-US" smtClean="0"/>
              <a:t>Our basic performance equation is then</a:t>
            </a:r>
          </a:p>
        </p:txBody>
      </p:sp>
      <p:sp>
        <p:nvSpPr>
          <p:cNvPr id="43012" name="Rectangle 7"/>
          <p:cNvSpPr>
            <a:spLocks noChangeArrowheads="1"/>
          </p:cNvSpPr>
          <p:nvPr/>
        </p:nvSpPr>
        <p:spPr bwMode="auto">
          <a:xfrm>
            <a:off x="381000" y="1371600"/>
            <a:ext cx="8763000" cy="379413"/>
          </a:xfrm>
          <a:prstGeom prst="rect">
            <a:avLst/>
          </a:prstGeom>
          <a:noFill/>
          <a:ln w="12700">
            <a:noFill/>
            <a:miter lim="800000"/>
            <a:headEnd/>
            <a:tailEnd/>
          </a:ln>
        </p:spPr>
        <p:txBody>
          <a:bodyPr lIns="63500" tIns="25400" rIns="63500" bIns="25400">
            <a:spAutoFit/>
          </a:bodyPr>
          <a:lstStyle/>
          <a:p>
            <a:pPr marL="287338" indent="-287338">
              <a:lnSpc>
                <a:spcPct val="90000"/>
              </a:lnSpc>
              <a:spcBef>
                <a:spcPct val="65000"/>
              </a:spcBef>
              <a:buClr>
                <a:schemeClr val="accent1"/>
              </a:buClr>
              <a:buSzPct val="75000"/>
              <a:buFont typeface="Wingdings" pitchFamily="2" charset="2"/>
              <a:buNone/>
            </a:pPr>
            <a:r>
              <a:rPr lang="en-US" sz="2400">
                <a:solidFill>
                  <a:schemeClr val="tx1"/>
                </a:solidFill>
              </a:rPr>
              <a:t>      CPU time      =  Instruction_count  x  CPI  x   clock_cycle</a:t>
            </a:r>
          </a:p>
        </p:txBody>
      </p:sp>
      <p:grpSp>
        <p:nvGrpSpPr>
          <p:cNvPr id="43013" name="Group 9"/>
          <p:cNvGrpSpPr>
            <a:grpSpLocks/>
          </p:cNvGrpSpPr>
          <p:nvPr/>
        </p:nvGrpSpPr>
        <p:grpSpPr bwMode="auto">
          <a:xfrm>
            <a:off x="381000" y="2362200"/>
            <a:ext cx="8458200" cy="990600"/>
            <a:chOff x="288" y="1152"/>
            <a:chExt cx="5328" cy="624"/>
          </a:xfrm>
        </p:grpSpPr>
        <p:sp>
          <p:nvSpPr>
            <p:cNvPr id="43016" name="Rectangle 10"/>
            <p:cNvSpPr>
              <a:spLocks noChangeArrowheads="1"/>
            </p:cNvSpPr>
            <p:nvPr/>
          </p:nvSpPr>
          <p:spPr bwMode="auto">
            <a:xfrm>
              <a:off x="336" y="1152"/>
              <a:ext cx="5280" cy="239"/>
            </a:xfrm>
            <a:prstGeom prst="rect">
              <a:avLst/>
            </a:prstGeom>
            <a:noFill/>
            <a:ln w="12700">
              <a:noFill/>
              <a:miter lim="800000"/>
              <a:headEnd/>
              <a:tailEnd/>
            </a:ln>
          </p:spPr>
          <p:txBody>
            <a:bodyPr lIns="63500" tIns="25400" rIns="63500" bIns="25400">
              <a:spAutoFit/>
            </a:bodyPr>
            <a:lstStyle/>
            <a:p>
              <a:pPr marL="287338" indent="-287338">
                <a:lnSpc>
                  <a:spcPct val="90000"/>
                </a:lnSpc>
                <a:spcBef>
                  <a:spcPct val="65000"/>
                </a:spcBef>
                <a:buClr>
                  <a:schemeClr val="accent1"/>
                </a:buClr>
                <a:buSzPct val="75000"/>
                <a:buFont typeface="Wingdings" pitchFamily="2" charset="2"/>
                <a:buNone/>
              </a:pPr>
              <a:r>
                <a:rPr lang="en-US" sz="2400">
                  <a:solidFill>
                    <a:schemeClr val="tx1"/>
                  </a:solidFill>
                </a:rPr>
                <a:t>                                     Instruction_count    x      CPI</a:t>
              </a:r>
            </a:p>
          </p:txBody>
        </p:sp>
        <p:sp>
          <p:nvSpPr>
            <p:cNvPr id="43017" name="Rectangle 11"/>
            <p:cNvSpPr>
              <a:spLocks noChangeArrowheads="1"/>
            </p:cNvSpPr>
            <p:nvPr/>
          </p:nvSpPr>
          <p:spPr bwMode="auto">
            <a:xfrm>
              <a:off x="288" y="1536"/>
              <a:ext cx="5136" cy="240"/>
            </a:xfrm>
            <a:prstGeom prst="rect">
              <a:avLst/>
            </a:prstGeom>
            <a:noFill/>
            <a:ln w="12700">
              <a:noFill/>
              <a:miter lim="800000"/>
              <a:headEnd/>
              <a:tailEnd/>
            </a:ln>
          </p:spPr>
          <p:txBody>
            <a:bodyPr lIns="63500" tIns="25400" rIns="63500" bIns="25400">
              <a:spAutoFit/>
            </a:bodyPr>
            <a:lstStyle/>
            <a:p>
              <a:pPr marL="287338" indent="-287338">
                <a:lnSpc>
                  <a:spcPct val="90000"/>
                </a:lnSpc>
                <a:spcBef>
                  <a:spcPct val="65000"/>
                </a:spcBef>
                <a:buClr>
                  <a:schemeClr val="accent1"/>
                </a:buClr>
                <a:buSzPct val="75000"/>
                <a:buFont typeface="Wingdings" pitchFamily="2" charset="2"/>
                <a:buNone/>
              </a:pPr>
              <a:r>
                <a:rPr lang="en-US" sz="2400">
                  <a:solidFill>
                    <a:schemeClr val="tx1"/>
                  </a:solidFill>
                </a:rPr>
                <a:t>                                                        clock_rate   </a:t>
              </a:r>
            </a:p>
          </p:txBody>
        </p:sp>
        <p:sp>
          <p:nvSpPr>
            <p:cNvPr id="43018" name="Rectangle 12"/>
            <p:cNvSpPr>
              <a:spLocks noChangeArrowheads="1"/>
            </p:cNvSpPr>
            <p:nvPr/>
          </p:nvSpPr>
          <p:spPr bwMode="auto">
            <a:xfrm>
              <a:off x="288" y="1344"/>
              <a:ext cx="5328" cy="239"/>
            </a:xfrm>
            <a:prstGeom prst="rect">
              <a:avLst/>
            </a:prstGeom>
            <a:noFill/>
            <a:ln w="12700">
              <a:noFill/>
              <a:miter lim="800000"/>
              <a:headEnd/>
              <a:tailEnd/>
            </a:ln>
          </p:spPr>
          <p:txBody>
            <a:bodyPr lIns="63500" tIns="25400" rIns="63500" bIns="25400">
              <a:spAutoFit/>
            </a:bodyPr>
            <a:lstStyle/>
            <a:p>
              <a:pPr marL="287338" indent="-287338">
                <a:lnSpc>
                  <a:spcPct val="90000"/>
                </a:lnSpc>
                <a:spcBef>
                  <a:spcPct val="65000"/>
                </a:spcBef>
                <a:buClr>
                  <a:schemeClr val="accent1"/>
                </a:buClr>
                <a:buSzPct val="75000"/>
                <a:buFont typeface="Wingdings" pitchFamily="2" charset="2"/>
                <a:buNone/>
              </a:pPr>
              <a:r>
                <a:rPr lang="en-US" sz="2400">
                  <a:solidFill>
                    <a:schemeClr val="tx1"/>
                  </a:solidFill>
                </a:rPr>
                <a:t>      CPU time      =      -----------------------------------------------</a:t>
              </a:r>
            </a:p>
          </p:txBody>
        </p:sp>
      </p:grpSp>
      <p:sp>
        <p:nvSpPr>
          <p:cNvPr id="43014" name="Rectangle 13"/>
          <p:cNvSpPr>
            <a:spLocks noChangeArrowheads="1"/>
          </p:cNvSpPr>
          <p:nvPr/>
        </p:nvSpPr>
        <p:spPr bwMode="auto">
          <a:xfrm>
            <a:off x="533400" y="1905000"/>
            <a:ext cx="8153400" cy="325438"/>
          </a:xfrm>
          <a:prstGeom prst="rect">
            <a:avLst/>
          </a:prstGeom>
          <a:noFill/>
          <a:ln w="12700">
            <a:noFill/>
            <a:miter lim="800000"/>
            <a:headEnd/>
            <a:tailEnd/>
          </a:ln>
        </p:spPr>
        <p:txBody>
          <a:bodyPr lIns="63500" tIns="25400" rIns="63500" bIns="25400">
            <a:spAutoFit/>
          </a:bodyPr>
          <a:lstStyle/>
          <a:p>
            <a:pPr marL="287338" indent="-287338" algn="ctr">
              <a:lnSpc>
                <a:spcPct val="90000"/>
              </a:lnSpc>
              <a:spcBef>
                <a:spcPct val="65000"/>
              </a:spcBef>
              <a:buClr>
                <a:schemeClr val="accent1"/>
              </a:buClr>
              <a:buSzPct val="75000"/>
              <a:buFont typeface="Wingdings" pitchFamily="2" charset="2"/>
              <a:buNone/>
            </a:pPr>
            <a:r>
              <a:rPr lang="en-US" sz="2000">
                <a:solidFill>
                  <a:schemeClr val="tx1"/>
                </a:solidFill>
              </a:rPr>
              <a:t> or</a:t>
            </a:r>
            <a:endParaRPr lang="en-US" sz="2000"/>
          </a:p>
        </p:txBody>
      </p:sp>
      <p:sp>
        <p:nvSpPr>
          <p:cNvPr id="910350" name="Rectangle 14"/>
          <p:cNvSpPr>
            <a:spLocks noChangeArrowheads="1"/>
          </p:cNvSpPr>
          <p:nvPr/>
        </p:nvSpPr>
        <p:spPr bwMode="auto">
          <a:xfrm>
            <a:off x="533400" y="3657600"/>
            <a:ext cx="8153400" cy="2749550"/>
          </a:xfrm>
          <a:prstGeom prst="rect">
            <a:avLst/>
          </a:prstGeom>
          <a:noFill/>
          <a:ln w="12700">
            <a:noFill/>
            <a:miter lim="800000"/>
            <a:headEnd/>
            <a:tailEnd/>
          </a:ln>
        </p:spPr>
        <p:txBody>
          <a:bodyPr lIns="63500" tIns="25400" rIns="63500" bIns="25400">
            <a:spAutoFit/>
          </a:bodyPr>
          <a:lstStyle/>
          <a:p>
            <a:pPr marL="287338" indent="-287338">
              <a:lnSpc>
                <a:spcPct val="90000"/>
              </a:lnSpc>
              <a:spcBef>
                <a:spcPct val="65000"/>
              </a:spcBef>
              <a:buClr>
                <a:schemeClr val="accent1"/>
              </a:buClr>
              <a:buSzPct val="75000"/>
              <a:buFont typeface="Wingdings" pitchFamily="2" charset="2"/>
              <a:buChar char="q"/>
            </a:pPr>
            <a:r>
              <a:rPr lang="en-US" sz="2400">
                <a:solidFill>
                  <a:schemeClr val="tx1"/>
                </a:solidFill>
              </a:rPr>
              <a:t>These equations separate the </a:t>
            </a:r>
            <a:r>
              <a:rPr lang="en-US" sz="2400"/>
              <a:t>three</a:t>
            </a:r>
            <a:r>
              <a:rPr lang="en-US" sz="2400">
                <a:solidFill>
                  <a:schemeClr val="tx1"/>
                </a:solidFill>
              </a:rPr>
              <a:t> </a:t>
            </a:r>
            <a:r>
              <a:rPr lang="en-US" sz="2400"/>
              <a:t>key</a:t>
            </a:r>
            <a:r>
              <a:rPr lang="en-US" sz="2400">
                <a:solidFill>
                  <a:schemeClr val="tx1"/>
                </a:solidFill>
              </a:rPr>
              <a:t> factors that affect performance</a:t>
            </a:r>
          </a:p>
          <a:p>
            <a:pPr marL="741363" lvl="1" indent="-246063">
              <a:lnSpc>
                <a:spcPct val="85000"/>
              </a:lnSpc>
              <a:spcBef>
                <a:spcPct val="40000"/>
              </a:spcBef>
              <a:buClr>
                <a:schemeClr val="accent1"/>
              </a:buClr>
              <a:buSzPct val="75000"/>
              <a:buFont typeface="Monotype Sorts" pitchFamily="2" charset="2"/>
              <a:buChar char="l"/>
            </a:pPr>
            <a:r>
              <a:rPr lang="en-US" sz="2000">
                <a:solidFill>
                  <a:schemeClr val="tx1"/>
                </a:solidFill>
              </a:rPr>
              <a:t>Can measure the CPU execution time by running the program</a:t>
            </a:r>
          </a:p>
          <a:p>
            <a:pPr marL="741363" lvl="1" indent="-246063">
              <a:lnSpc>
                <a:spcPct val="85000"/>
              </a:lnSpc>
              <a:spcBef>
                <a:spcPct val="40000"/>
              </a:spcBef>
              <a:buClr>
                <a:schemeClr val="accent1"/>
              </a:buClr>
              <a:buSzPct val="75000"/>
              <a:buFont typeface="Monotype Sorts" pitchFamily="2" charset="2"/>
              <a:buChar char="l"/>
            </a:pPr>
            <a:r>
              <a:rPr lang="en-US" sz="2000">
                <a:solidFill>
                  <a:schemeClr val="tx1"/>
                </a:solidFill>
              </a:rPr>
              <a:t>The clock rate is usually given</a:t>
            </a:r>
          </a:p>
          <a:p>
            <a:pPr marL="741363" lvl="1" indent="-246063">
              <a:lnSpc>
                <a:spcPct val="85000"/>
              </a:lnSpc>
              <a:spcBef>
                <a:spcPct val="40000"/>
              </a:spcBef>
              <a:buClr>
                <a:schemeClr val="accent1"/>
              </a:buClr>
              <a:buSzPct val="75000"/>
              <a:buFont typeface="Monotype Sorts" pitchFamily="2" charset="2"/>
              <a:buChar char="l"/>
            </a:pPr>
            <a:r>
              <a:rPr lang="en-US" sz="2000">
                <a:solidFill>
                  <a:schemeClr val="tx1"/>
                </a:solidFill>
              </a:rPr>
              <a:t>Can measure overall instruction count by using profilers/ simulators without knowing all of the implementation details</a:t>
            </a:r>
          </a:p>
          <a:p>
            <a:pPr marL="741363" lvl="1" indent="-246063">
              <a:lnSpc>
                <a:spcPct val="85000"/>
              </a:lnSpc>
              <a:spcBef>
                <a:spcPct val="40000"/>
              </a:spcBef>
              <a:buClr>
                <a:schemeClr val="accent1"/>
              </a:buClr>
              <a:buSzPct val="75000"/>
              <a:buFont typeface="Monotype Sorts" pitchFamily="2" charset="2"/>
              <a:buChar char="l"/>
            </a:pPr>
            <a:r>
              <a:rPr lang="en-US" sz="2000">
                <a:solidFill>
                  <a:schemeClr val="tx1"/>
                </a:solidFill>
              </a:rPr>
              <a:t>CPI varies by instruction type and ISA implementation for which we must know the implementation details</a:t>
            </a:r>
          </a:p>
        </p:txBody>
      </p:sp>
    </p:spTree>
    <p:extLst>
      <p:ext uri="{BB962C8B-B14F-4D97-AF65-F5344CB8AC3E}">
        <p14:creationId xmlns:p14="http://schemas.microsoft.com/office/powerpoint/2010/main" val="906325096"/>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1035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10350" grpId="0"/>
    </p:bldLst>
  </p:timing>
</p:sld>
</file>

<file path=ppt/slides/slide19.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44034" name="Rectangle 2"/>
          <p:cNvSpPr>
            <a:spLocks noGrp="1" noChangeArrowheads="1"/>
          </p:cNvSpPr>
          <p:nvPr>
            <p:ph type="title"/>
          </p:nvPr>
        </p:nvSpPr>
        <p:spPr>
          <a:xfrm>
            <a:off x="533400" y="304800"/>
            <a:ext cx="5943600" cy="422275"/>
          </a:xfrm>
          <a:noFill/>
        </p:spPr>
        <p:txBody>
          <a:bodyPr wrap="none"/>
          <a:lstStyle/>
          <a:p>
            <a:r>
              <a:rPr lang="en-US" smtClean="0"/>
              <a:t>Determinates of CPU Performance</a:t>
            </a:r>
          </a:p>
        </p:txBody>
      </p:sp>
      <p:sp>
        <p:nvSpPr>
          <p:cNvPr id="44035" name="Rectangle 20"/>
          <p:cNvSpPr>
            <a:spLocks noChangeArrowheads="1"/>
          </p:cNvSpPr>
          <p:nvPr/>
        </p:nvSpPr>
        <p:spPr bwMode="auto">
          <a:xfrm>
            <a:off x="0" y="914400"/>
            <a:ext cx="8763000" cy="379413"/>
          </a:xfrm>
          <a:prstGeom prst="rect">
            <a:avLst/>
          </a:prstGeom>
          <a:noFill/>
          <a:ln w="12700">
            <a:noFill/>
            <a:miter lim="800000"/>
            <a:headEnd/>
            <a:tailEnd/>
          </a:ln>
        </p:spPr>
        <p:txBody>
          <a:bodyPr lIns="63500" tIns="25400" rIns="63500" bIns="25400">
            <a:spAutoFit/>
          </a:bodyPr>
          <a:lstStyle/>
          <a:p>
            <a:pPr marL="287338" indent="-287338">
              <a:lnSpc>
                <a:spcPct val="90000"/>
              </a:lnSpc>
              <a:spcBef>
                <a:spcPct val="65000"/>
              </a:spcBef>
              <a:buClr>
                <a:schemeClr val="accent1"/>
              </a:buClr>
              <a:buSzPct val="75000"/>
              <a:buFont typeface="Wingdings" pitchFamily="2" charset="2"/>
              <a:buNone/>
            </a:pPr>
            <a:r>
              <a:rPr lang="en-US" sz="2400">
                <a:solidFill>
                  <a:schemeClr val="tx1"/>
                </a:solidFill>
              </a:rPr>
              <a:t>      CPU time      =  Instruction_count  x  CPI  x   clock_cycle</a:t>
            </a:r>
          </a:p>
        </p:txBody>
      </p:sp>
      <p:graphicFrame>
        <p:nvGraphicFramePr>
          <p:cNvPr id="895055" name="Group 79"/>
          <p:cNvGraphicFramePr>
            <a:graphicFrameLocks noGrp="1"/>
          </p:cNvGraphicFramePr>
          <p:nvPr>
            <p:ph sz="half" idx="2"/>
          </p:nvPr>
        </p:nvGraphicFramePr>
        <p:xfrm>
          <a:off x="1447800" y="1600200"/>
          <a:ext cx="6477000" cy="4745041"/>
        </p:xfrm>
        <a:graphic>
          <a:graphicData uri="http://schemas.openxmlformats.org/drawingml/2006/table">
            <a:tbl>
              <a:tblPr/>
              <a:tblGrid>
                <a:gridCol w="1981200"/>
                <a:gridCol w="1498600"/>
                <a:gridCol w="1498600"/>
                <a:gridCol w="1498600"/>
              </a:tblGrid>
              <a:tr h="677863">
                <a:tc>
                  <a:txBody>
                    <a:bodyPr/>
                    <a:lstStyle/>
                    <a:p>
                      <a:pPr marL="0" marR="0" lvl="0" indent="0" algn="l" defTabSz="914400" rtl="0" eaLnBrk="0" fontAlgn="base" latinLnBrk="0" hangingPunct="0">
                        <a:lnSpc>
                          <a:spcPct val="90000"/>
                        </a:lnSpc>
                        <a:spcBef>
                          <a:spcPct val="65000"/>
                        </a:spcBef>
                        <a:spcAft>
                          <a:spcPct val="0"/>
                        </a:spcAft>
                        <a:buClr>
                          <a:schemeClr val="accent1"/>
                        </a:buClr>
                        <a:buSzPct val="75000"/>
                        <a:buFont typeface="Wingdings" pitchFamily="2" charset="2"/>
                        <a:buNone/>
                        <a:tabLst/>
                      </a:pPr>
                      <a:endParaRPr kumimoji="0" lang="en-US" sz="2000" b="0" i="0" u="none" strike="noStrike" cap="none" normalizeH="0" baseline="0" dirty="0" smtClean="0">
                        <a:ln>
                          <a:noFill/>
                        </a:ln>
                        <a:solidFill>
                          <a:schemeClr val="tx1"/>
                        </a:solidFill>
                        <a:effectLst/>
                        <a:latin typeface="Arial"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90000"/>
                        </a:lnSpc>
                        <a:spcBef>
                          <a:spcPct val="65000"/>
                        </a:spcBef>
                        <a:spcAft>
                          <a:spcPct val="0"/>
                        </a:spcAft>
                        <a:buClr>
                          <a:schemeClr val="accent1"/>
                        </a:buClr>
                        <a:buSzPct val="75000"/>
                        <a:buFont typeface="Wingdings" pitchFamily="2" charset="2"/>
                        <a:buNone/>
                        <a:tabLst/>
                      </a:pPr>
                      <a:r>
                        <a:rPr kumimoji="0" lang="en-US" sz="2000" b="0" i="0" u="none" strike="noStrike" cap="none" normalizeH="0" baseline="0" smtClean="0">
                          <a:ln>
                            <a:noFill/>
                          </a:ln>
                          <a:solidFill>
                            <a:schemeClr val="tx1"/>
                          </a:solidFill>
                          <a:effectLst/>
                          <a:latin typeface="Arial" pitchFamily="34" charset="0"/>
                        </a:rPr>
                        <a:t>Instruction_count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90000"/>
                        </a:lnSpc>
                        <a:spcBef>
                          <a:spcPct val="65000"/>
                        </a:spcBef>
                        <a:spcAft>
                          <a:spcPct val="0"/>
                        </a:spcAft>
                        <a:buClr>
                          <a:schemeClr val="accent1"/>
                        </a:buClr>
                        <a:buSzPct val="75000"/>
                        <a:buFont typeface="Wingdings" pitchFamily="2" charset="2"/>
                        <a:buNone/>
                        <a:tabLst/>
                      </a:pPr>
                      <a:r>
                        <a:rPr kumimoji="0" lang="en-US" sz="2000" b="0" i="0" u="none" strike="noStrike" cap="none" normalizeH="0" baseline="0" smtClean="0">
                          <a:ln>
                            <a:noFill/>
                          </a:ln>
                          <a:solidFill>
                            <a:schemeClr val="tx1"/>
                          </a:solidFill>
                          <a:effectLst/>
                          <a:latin typeface="Arial" pitchFamily="34" charset="0"/>
                        </a:rPr>
                        <a:t>CPI</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90000"/>
                        </a:lnSpc>
                        <a:spcBef>
                          <a:spcPct val="65000"/>
                        </a:spcBef>
                        <a:spcAft>
                          <a:spcPct val="0"/>
                        </a:spcAft>
                        <a:buClr>
                          <a:schemeClr val="accent1"/>
                        </a:buClr>
                        <a:buSzPct val="75000"/>
                        <a:buFont typeface="Wingdings" pitchFamily="2" charset="2"/>
                        <a:buNone/>
                        <a:tabLst/>
                      </a:pPr>
                      <a:r>
                        <a:rPr kumimoji="0" lang="en-US" sz="2000" b="0" i="0" u="none" strike="noStrike" cap="none" normalizeH="0" baseline="0" smtClean="0">
                          <a:ln>
                            <a:noFill/>
                          </a:ln>
                          <a:solidFill>
                            <a:schemeClr val="tx1"/>
                          </a:solidFill>
                          <a:effectLst/>
                          <a:latin typeface="Arial" pitchFamily="34" charset="0"/>
                        </a:rPr>
                        <a:t>clock_cycle</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677863">
                <a:tc>
                  <a:txBody>
                    <a:bodyPr/>
                    <a:lstStyle/>
                    <a:p>
                      <a:pPr marL="0" marR="0" lvl="0" indent="0" algn="l" defTabSz="914400" rtl="0" eaLnBrk="0" fontAlgn="base" latinLnBrk="0" hangingPunct="0">
                        <a:lnSpc>
                          <a:spcPct val="90000"/>
                        </a:lnSpc>
                        <a:spcBef>
                          <a:spcPct val="65000"/>
                        </a:spcBef>
                        <a:spcAft>
                          <a:spcPct val="0"/>
                        </a:spcAft>
                        <a:buClr>
                          <a:schemeClr val="accent1"/>
                        </a:buClr>
                        <a:buSzPct val="75000"/>
                        <a:buFont typeface="Wingdings" pitchFamily="2" charset="2"/>
                        <a:buNone/>
                        <a:tabLst/>
                      </a:pPr>
                      <a:r>
                        <a:rPr kumimoji="0" lang="en-US" sz="2000" b="0" i="0" u="none" strike="noStrike" cap="none" normalizeH="0" baseline="0" smtClean="0">
                          <a:ln>
                            <a:noFill/>
                          </a:ln>
                          <a:solidFill>
                            <a:schemeClr val="tx1"/>
                          </a:solidFill>
                          <a:effectLst/>
                          <a:latin typeface="Arial" pitchFamily="34" charset="0"/>
                        </a:rPr>
                        <a:t>Algorithm</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90000"/>
                        </a:lnSpc>
                        <a:spcBef>
                          <a:spcPct val="65000"/>
                        </a:spcBef>
                        <a:spcAft>
                          <a:spcPct val="0"/>
                        </a:spcAft>
                        <a:buClr>
                          <a:schemeClr val="accent1"/>
                        </a:buClr>
                        <a:buSzPct val="75000"/>
                        <a:buFont typeface="Wingdings" pitchFamily="2" charset="2"/>
                        <a:buNone/>
                        <a:tabLst/>
                      </a:pPr>
                      <a:endParaRPr kumimoji="0" lang="en-US" sz="2000" b="0" i="0" u="none" strike="noStrike" cap="none" normalizeH="0" baseline="0" smtClean="0">
                        <a:ln>
                          <a:noFill/>
                        </a:ln>
                        <a:solidFill>
                          <a:schemeClr val="tx1"/>
                        </a:solidFill>
                        <a:effectLst/>
                        <a:latin typeface="Arial"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90000"/>
                        </a:lnSpc>
                        <a:spcBef>
                          <a:spcPct val="65000"/>
                        </a:spcBef>
                        <a:spcAft>
                          <a:spcPct val="0"/>
                        </a:spcAft>
                        <a:buClr>
                          <a:schemeClr val="accent1"/>
                        </a:buClr>
                        <a:buSzPct val="75000"/>
                        <a:buFont typeface="Wingdings" pitchFamily="2" charset="2"/>
                        <a:buNone/>
                        <a:tabLst/>
                      </a:pPr>
                      <a:endParaRPr kumimoji="0" lang="en-US" sz="2000" b="0" i="0" u="none" strike="noStrike" cap="none" normalizeH="0" baseline="0" smtClean="0">
                        <a:ln>
                          <a:noFill/>
                        </a:ln>
                        <a:solidFill>
                          <a:schemeClr val="tx1"/>
                        </a:solidFill>
                        <a:effectLst/>
                        <a:latin typeface="Arial"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90000"/>
                        </a:lnSpc>
                        <a:spcBef>
                          <a:spcPct val="65000"/>
                        </a:spcBef>
                        <a:spcAft>
                          <a:spcPct val="0"/>
                        </a:spcAft>
                        <a:buClr>
                          <a:schemeClr val="accent1"/>
                        </a:buClr>
                        <a:buSzPct val="75000"/>
                        <a:buFont typeface="Wingdings" pitchFamily="2" charset="2"/>
                        <a:buNone/>
                        <a:tabLst/>
                      </a:pPr>
                      <a:endParaRPr kumimoji="0" lang="en-US" sz="2000" b="0" i="0" u="none" strike="noStrike" cap="none" normalizeH="0" baseline="0" smtClean="0">
                        <a:ln>
                          <a:noFill/>
                        </a:ln>
                        <a:solidFill>
                          <a:schemeClr val="tx1"/>
                        </a:solidFill>
                        <a:effectLst/>
                        <a:latin typeface="Arial"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677863">
                <a:tc>
                  <a:txBody>
                    <a:bodyPr/>
                    <a:lstStyle/>
                    <a:p>
                      <a:pPr marL="0" marR="0" lvl="0" indent="0" algn="l" defTabSz="914400" rtl="0" eaLnBrk="0" fontAlgn="base" latinLnBrk="0" hangingPunct="0">
                        <a:lnSpc>
                          <a:spcPct val="90000"/>
                        </a:lnSpc>
                        <a:spcBef>
                          <a:spcPct val="65000"/>
                        </a:spcBef>
                        <a:spcAft>
                          <a:spcPct val="0"/>
                        </a:spcAft>
                        <a:buClr>
                          <a:schemeClr val="accent1"/>
                        </a:buClr>
                        <a:buSzPct val="75000"/>
                        <a:buFont typeface="Wingdings" pitchFamily="2" charset="2"/>
                        <a:buNone/>
                        <a:tabLst/>
                      </a:pPr>
                      <a:r>
                        <a:rPr kumimoji="0" lang="en-US" sz="2000" b="0" i="0" u="none" strike="noStrike" cap="none" normalizeH="0" baseline="0" smtClean="0">
                          <a:ln>
                            <a:noFill/>
                          </a:ln>
                          <a:solidFill>
                            <a:schemeClr val="tx1"/>
                          </a:solidFill>
                          <a:effectLst/>
                          <a:latin typeface="Arial" pitchFamily="34" charset="0"/>
                        </a:rPr>
                        <a:t>Programming language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90000"/>
                        </a:lnSpc>
                        <a:spcBef>
                          <a:spcPct val="65000"/>
                        </a:spcBef>
                        <a:spcAft>
                          <a:spcPct val="0"/>
                        </a:spcAft>
                        <a:buClr>
                          <a:schemeClr val="accent1"/>
                        </a:buClr>
                        <a:buSzPct val="75000"/>
                        <a:buFont typeface="Wingdings" pitchFamily="2" charset="2"/>
                        <a:buNone/>
                        <a:tabLst/>
                      </a:pPr>
                      <a:endParaRPr kumimoji="0" lang="en-US" sz="2000" b="0" i="0" u="none" strike="noStrike" cap="none" normalizeH="0" baseline="0" smtClean="0">
                        <a:ln>
                          <a:noFill/>
                        </a:ln>
                        <a:solidFill>
                          <a:schemeClr val="tx1"/>
                        </a:solidFill>
                        <a:effectLst/>
                        <a:latin typeface="Arial"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90000"/>
                        </a:lnSpc>
                        <a:spcBef>
                          <a:spcPct val="65000"/>
                        </a:spcBef>
                        <a:spcAft>
                          <a:spcPct val="0"/>
                        </a:spcAft>
                        <a:buClr>
                          <a:schemeClr val="accent1"/>
                        </a:buClr>
                        <a:buSzPct val="75000"/>
                        <a:buFont typeface="Wingdings" pitchFamily="2" charset="2"/>
                        <a:buNone/>
                        <a:tabLst/>
                      </a:pPr>
                      <a:endParaRPr kumimoji="0" lang="en-US" sz="2000" b="0" i="0" u="none" strike="noStrike" cap="none" normalizeH="0" baseline="0" smtClean="0">
                        <a:ln>
                          <a:noFill/>
                        </a:ln>
                        <a:solidFill>
                          <a:schemeClr val="tx1"/>
                        </a:solidFill>
                        <a:effectLst/>
                        <a:latin typeface="Arial"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90000"/>
                        </a:lnSpc>
                        <a:spcBef>
                          <a:spcPct val="65000"/>
                        </a:spcBef>
                        <a:spcAft>
                          <a:spcPct val="0"/>
                        </a:spcAft>
                        <a:buClr>
                          <a:schemeClr val="accent1"/>
                        </a:buClr>
                        <a:buSzPct val="75000"/>
                        <a:buFont typeface="Wingdings" pitchFamily="2" charset="2"/>
                        <a:buNone/>
                        <a:tabLst/>
                      </a:pPr>
                      <a:endParaRPr kumimoji="0" lang="en-US" sz="2000" b="0" i="0" u="none" strike="noStrike" cap="none" normalizeH="0" baseline="0" smtClean="0">
                        <a:ln>
                          <a:noFill/>
                        </a:ln>
                        <a:solidFill>
                          <a:schemeClr val="tx1"/>
                        </a:solidFill>
                        <a:effectLst/>
                        <a:latin typeface="Arial"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677863">
                <a:tc>
                  <a:txBody>
                    <a:bodyPr/>
                    <a:lstStyle/>
                    <a:p>
                      <a:pPr marL="0" marR="0" lvl="0" indent="0" algn="l" defTabSz="914400" rtl="0" eaLnBrk="0" fontAlgn="base" latinLnBrk="0" hangingPunct="0">
                        <a:lnSpc>
                          <a:spcPct val="90000"/>
                        </a:lnSpc>
                        <a:spcBef>
                          <a:spcPct val="65000"/>
                        </a:spcBef>
                        <a:spcAft>
                          <a:spcPct val="0"/>
                        </a:spcAft>
                        <a:buClr>
                          <a:schemeClr val="accent1"/>
                        </a:buClr>
                        <a:buSzPct val="75000"/>
                        <a:buFont typeface="Wingdings" pitchFamily="2" charset="2"/>
                        <a:buNone/>
                        <a:tabLst/>
                      </a:pPr>
                      <a:r>
                        <a:rPr kumimoji="0" lang="en-US" sz="2000" b="0" i="0" u="none" strike="noStrike" cap="none" normalizeH="0" baseline="0" smtClean="0">
                          <a:ln>
                            <a:noFill/>
                          </a:ln>
                          <a:solidFill>
                            <a:schemeClr val="tx1"/>
                          </a:solidFill>
                          <a:effectLst/>
                          <a:latin typeface="Arial" pitchFamily="34" charset="0"/>
                        </a:rPr>
                        <a:t>Compiler</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90000"/>
                        </a:lnSpc>
                        <a:spcBef>
                          <a:spcPct val="65000"/>
                        </a:spcBef>
                        <a:spcAft>
                          <a:spcPct val="0"/>
                        </a:spcAft>
                        <a:buClr>
                          <a:schemeClr val="accent1"/>
                        </a:buClr>
                        <a:buSzPct val="75000"/>
                        <a:buFont typeface="Wingdings" pitchFamily="2" charset="2"/>
                        <a:buNone/>
                        <a:tabLst/>
                      </a:pPr>
                      <a:endParaRPr kumimoji="0" lang="en-US" sz="2000" b="0" i="0" u="none" strike="noStrike" cap="none" normalizeH="0" baseline="0" smtClean="0">
                        <a:ln>
                          <a:noFill/>
                        </a:ln>
                        <a:solidFill>
                          <a:schemeClr val="tx1"/>
                        </a:solidFill>
                        <a:effectLst/>
                        <a:latin typeface="Arial"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90000"/>
                        </a:lnSpc>
                        <a:spcBef>
                          <a:spcPct val="65000"/>
                        </a:spcBef>
                        <a:spcAft>
                          <a:spcPct val="0"/>
                        </a:spcAft>
                        <a:buClr>
                          <a:schemeClr val="accent1"/>
                        </a:buClr>
                        <a:buSzPct val="75000"/>
                        <a:buFont typeface="Wingdings" pitchFamily="2" charset="2"/>
                        <a:buNone/>
                        <a:tabLst/>
                      </a:pPr>
                      <a:endParaRPr kumimoji="0" lang="en-US" sz="2000" b="0" i="0" u="none" strike="noStrike" cap="none" normalizeH="0" baseline="0" smtClean="0">
                        <a:ln>
                          <a:noFill/>
                        </a:ln>
                        <a:solidFill>
                          <a:schemeClr val="tx1"/>
                        </a:solidFill>
                        <a:effectLst/>
                        <a:latin typeface="Arial"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90000"/>
                        </a:lnSpc>
                        <a:spcBef>
                          <a:spcPct val="65000"/>
                        </a:spcBef>
                        <a:spcAft>
                          <a:spcPct val="0"/>
                        </a:spcAft>
                        <a:buClr>
                          <a:schemeClr val="accent1"/>
                        </a:buClr>
                        <a:buSzPct val="75000"/>
                        <a:buFont typeface="Wingdings" pitchFamily="2" charset="2"/>
                        <a:buNone/>
                        <a:tabLst/>
                      </a:pPr>
                      <a:endParaRPr kumimoji="0" lang="en-US" sz="2000" b="0" i="0" u="none" strike="noStrike" cap="none" normalizeH="0" baseline="0" smtClean="0">
                        <a:ln>
                          <a:noFill/>
                        </a:ln>
                        <a:solidFill>
                          <a:schemeClr val="tx1"/>
                        </a:solidFill>
                        <a:effectLst/>
                        <a:latin typeface="Arial"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677863">
                <a:tc>
                  <a:txBody>
                    <a:bodyPr/>
                    <a:lstStyle/>
                    <a:p>
                      <a:pPr marL="0" marR="0" lvl="0" indent="0" algn="l" defTabSz="914400" rtl="0" eaLnBrk="0" fontAlgn="base" latinLnBrk="0" hangingPunct="0">
                        <a:lnSpc>
                          <a:spcPct val="90000"/>
                        </a:lnSpc>
                        <a:spcBef>
                          <a:spcPct val="65000"/>
                        </a:spcBef>
                        <a:spcAft>
                          <a:spcPct val="0"/>
                        </a:spcAft>
                        <a:buClr>
                          <a:schemeClr val="accent1"/>
                        </a:buClr>
                        <a:buSzPct val="75000"/>
                        <a:buFont typeface="Wingdings" pitchFamily="2" charset="2"/>
                        <a:buNone/>
                        <a:tabLst/>
                      </a:pPr>
                      <a:r>
                        <a:rPr kumimoji="0" lang="en-US" sz="2000" b="0" i="0" u="none" strike="noStrike" cap="none" normalizeH="0" baseline="0" smtClean="0">
                          <a:ln>
                            <a:noFill/>
                          </a:ln>
                          <a:solidFill>
                            <a:schemeClr val="tx1"/>
                          </a:solidFill>
                          <a:effectLst/>
                          <a:latin typeface="Arial" pitchFamily="34" charset="0"/>
                        </a:rPr>
                        <a:t>ISA</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90000"/>
                        </a:lnSpc>
                        <a:spcBef>
                          <a:spcPct val="65000"/>
                        </a:spcBef>
                        <a:spcAft>
                          <a:spcPct val="0"/>
                        </a:spcAft>
                        <a:buClr>
                          <a:schemeClr val="accent1"/>
                        </a:buClr>
                        <a:buSzPct val="75000"/>
                        <a:buFont typeface="Wingdings" pitchFamily="2" charset="2"/>
                        <a:buNone/>
                        <a:tabLst/>
                      </a:pPr>
                      <a:endParaRPr kumimoji="0" lang="en-US" sz="2000" b="0" i="0" u="none" strike="noStrike" cap="none" normalizeH="0" baseline="0" smtClean="0">
                        <a:ln>
                          <a:noFill/>
                        </a:ln>
                        <a:solidFill>
                          <a:schemeClr val="tx1"/>
                        </a:solidFill>
                        <a:effectLst/>
                        <a:latin typeface="Arial"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90000"/>
                        </a:lnSpc>
                        <a:spcBef>
                          <a:spcPct val="65000"/>
                        </a:spcBef>
                        <a:spcAft>
                          <a:spcPct val="0"/>
                        </a:spcAft>
                        <a:buClr>
                          <a:schemeClr val="accent1"/>
                        </a:buClr>
                        <a:buSzPct val="75000"/>
                        <a:buFont typeface="Wingdings" pitchFamily="2" charset="2"/>
                        <a:buNone/>
                        <a:tabLst/>
                      </a:pPr>
                      <a:endParaRPr kumimoji="0" lang="en-US" sz="2000" b="0" i="0" u="none" strike="noStrike" cap="none" normalizeH="0" baseline="0" smtClean="0">
                        <a:ln>
                          <a:noFill/>
                        </a:ln>
                        <a:solidFill>
                          <a:schemeClr val="tx1"/>
                        </a:solidFill>
                        <a:effectLst/>
                        <a:latin typeface="Arial"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90000"/>
                        </a:lnSpc>
                        <a:spcBef>
                          <a:spcPct val="65000"/>
                        </a:spcBef>
                        <a:spcAft>
                          <a:spcPct val="0"/>
                        </a:spcAft>
                        <a:buClr>
                          <a:schemeClr val="accent1"/>
                        </a:buClr>
                        <a:buSzPct val="75000"/>
                        <a:buFont typeface="Wingdings" pitchFamily="2" charset="2"/>
                        <a:buNone/>
                        <a:tabLst/>
                      </a:pPr>
                      <a:endParaRPr kumimoji="0" lang="en-US" sz="2000" b="0" i="0" u="none" strike="noStrike" cap="none" normalizeH="0" baseline="0" smtClean="0">
                        <a:ln>
                          <a:noFill/>
                        </a:ln>
                        <a:solidFill>
                          <a:schemeClr val="tx1"/>
                        </a:solidFill>
                        <a:effectLst/>
                        <a:latin typeface="Arial"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677863">
                <a:tc>
                  <a:txBody>
                    <a:bodyPr/>
                    <a:lstStyle/>
                    <a:p>
                      <a:pPr marL="0" marR="0" lvl="0" indent="0" algn="l" defTabSz="914400" rtl="0" eaLnBrk="0" fontAlgn="base" latinLnBrk="0" hangingPunct="0">
                        <a:lnSpc>
                          <a:spcPct val="90000"/>
                        </a:lnSpc>
                        <a:spcBef>
                          <a:spcPct val="65000"/>
                        </a:spcBef>
                        <a:spcAft>
                          <a:spcPct val="0"/>
                        </a:spcAft>
                        <a:buClr>
                          <a:schemeClr val="accent1"/>
                        </a:buClr>
                        <a:buSzPct val="75000"/>
                        <a:buFont typeface="Wingdings" pitchFamily="2" charset="2"/>
                        <a:buNone/>
                        <a:tabLst/>
                      </a:pPr>
                      <a:r>
                        <a:rPr kumimoji="0" lang="en-US" sz="2000" b="0" i="0" u="none" strike="noStrike" cap="none" normalizeH="0" baseline="0" dirty="0" smtClean="0">
                          <a:ln>
                            <a:noFill/>
                          </a:ln>
                          <a:solidFill>
                            <a:schemeClr val="tx1"/>
                          </a:solidFill>
                          <a:effectLst/>
                          <a:latin typeface="Arial" pitchFamily="34" charset="0"/>
                        </a:rPr>
                        <a:t>Core  organization</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90000"/>
                        </a:lnSpc>
                        <a:spcBef>
                          <a:spcPct val="65000"/>
                        </a:spcBef>
                        <a:spcAft>
                          <a:spcPct val="0"/>
                        </a:spcAft>
                        <a:buClr>
                          <a:schemeClr val="accent1"/>
                        </a:buClr>
                        <a:buSzPct val="75000"/>
                        <a:buFont typeface="Wingdings" pitchFamily="2" charset="2"/>
                        <a:buNone/>
                        <a:tabLst/>
                      </a:pPr>
                      <a:endParaRPr kumimoji="0" lang="en-US" sz="2000" b="0" i="0" u="none" strike="noStrike" cap="none" normalizeH="0" baseline="0" smtClean="0">
                        <a:ln>
                          <a:noFill/>
                        </a:ln>
                        <a:solidFill>
                          <a:schemeClr val="tx1"/>
                        </a:solidFill>
                        <a:effectLst/>
                        <a:latin typeface="Arial"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90000"/>
                        </a:lnSpc>
                        <a:spcBef>
                          <a:spcPct val="65000"/>
                        </a:spcBef>
                        <a:spcAft>
                          <a:spcPct val="0"/>
                        </a:spcAft>
                        <a:buClr>
                          <a:schemeClr val="accent1"/>
                        </a:buClr>
                        <a:buSzPct val="75000"/>
                        <a:buFont typeface="Wingdings" pitchFamily="2" charset="2"/>
                        <a:buNone/>
                        <a:tabLst/>
                      </a:pPr>
                      <a:endParaRPr kumimoji="0" lang="en-US" sz="2000" b="0" i="0" u="none" strike="noStrike" cap="none" normalizeH="0" baseline="0" smtClean="0">
                        <a:ln>
                          <a:noFill/>
                        </a:ln>
                        <a:solidFill>
                          <a:schemeClr val="tx1"/>
                        </a:solidFill>
                        <a:effectLst/>
                        <a:latin typeface="Arial"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90000"/>
                        </a:lnSpc>
                        <a:spcBef>
                          <a:spcPct val="65000"/>
                        </a:spcBef>
                        <a:spcAft>
                          <a:spcPct val="0"/>
                        </a:spcAft>
                        <a:buClr>
                          <a:schemeClr val="accent1"/>
                        </a:buClr>
                        <a:buSzPct val="75000"/>
                        <a:buFont typeface="Wingdings" pitchFamily="2" charset="2"/>
                        <a:buNone/>
                        <a:tabLst/>
                      </a:pPr>
                      <a:endParaRPr kumimoji="0" lang="en-US" sz="2000" b="0" i="0" u="none" strike="noStrike" cap="none" normalizeH="0" baseline="0" smtClean="0">
                        <a:ln>
                          <a:noFill/>
                        </a:ln>
                        <a:solidFill>
                          <a:schemeClr val="tx1"/>
                        </a:solidFill>
                        <a:effectLst/>
                        <a:latin typeface="Arial"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677863">
                <a:tc>
                  <a:txBody>
                    <a:bodyPr/>
                    <a:lstStyle/>
                    <a:p>
                      <a:pPr marL="0" marR="0" lvl="0" indent="0" algn="l" defTabSz="914400" rtl="0" eaLnBrk="0" fontAlgn="base" latinLnBrk="0" hangingPunct="0">
                        <a:lnSpc>
                          <a:spcPct val="90000"/>
                        </a:lnSpc>
                        <a:spcBef>
                          <a:spcPct val="65000"/>
                        </a:spcBef>
                        <a:spcAft>
                          <a:spcPct val="0"/>
                        </a:spcAft>
                        <a:buClr>
                          <a:schemeClr val="accent1"/>
                        </a:buClr>
                        <a:buSzPct val="75000"/>
                        <a:buFont typeface="Wingdings" pitchFamily="2" charset="2"/>
                        <a:buNone/>
                        <a:tabLst/>
                      </a:pPr>
                      <a:r>
                        <a:rPr kumimoji="0" lang="en-US" sz="2000" b="0" i="0" u="none" strike="noStrike" cap="none" normalizeH="0" baseline="0" smtClean="0">
                          <a:ln>
                            <a:noFill/>
                          </a:ln>
                          <a:solidFill>
                            <a:schemeClr val="tx1"/>
                          </a:solidFill>
                          <a:effectLst/>
                          <a:latin typeface="Arial" pitchFamily="34" charset="0"/>
                        </a:rPr>
                        <a:t>Technology</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90000"/>
                        </a:lnSpc>
                        <a:spcBef>
                          <a:spcPct val="65000"/>
                        </a:spcBef>
                        <a:spcAft>
                          <a:spcPct val="0"/>
                        </a:spcAft>
                        <a:buClr>
                          <a:schemeClr val="accent1"/>
                        </a:buClr>
                        <a:buSzPct val="75000"/>
                        <a:buFont typeface="Wingdings" pitchFamily="2" charset="2"/>
                        <a:buNone/>
                        <a:tabLst/>
                      </a:pPr>
                      <a:endParaRPr kumimoji="0" lang="en-US" sz="2000" b="0" i="0" u="none" strike="noStrike" cap="none" normalizeH="0" baseline="0" smtClean="0">
                        <a:ln>
                          <a:noFill/>
                        </a:ln>
                        <a:solidFill>
                          <a:schemeClr val="tx1"/>
                        </a:solidFill>
                        <a:effectLst/>
                        <a:latin typeface="Arial"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90000"/>
                        </a:lnSpc>
                        <a:spcBef>
                          <a:spcPct val="65000"/>
                        </a:spcBef>
                        <a:spcAft>
                          <a:spcPct val="0"/>
                        </a:spcAft>
                        <a:buClr>
                          <a:schemeClr val="accent1"/>
                        </a:buClr>
                        <a:buSzPct val="75000"/>
                        <a:buFont typeface="Wingdings" pitchFamily="2" charset="2"/>
                        <a:buNone/>
                        <a:tabLst/>
                      </a:pPr>
                      <a:endParaRPr kumimoji="0" lang="en-US" sz="2000" b="0" i="0" u="none" strike="noStrike" cap="none" normalizeH="0" baseline="0" smtClean="0">
                        <a:ln>
                          <a:noFill/>
                        </a:ln>
                        <a:solidFill>
                          <a:schemeClr val="tx1"/>
                        </a:solidFill>
                        <a:effectLst/>
                        <a:latin typeface="Arial"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90000"/>
                        </a:lnSpc>
                        <a:spcBef>
                          <a:spcPct val="65000"/>
                        </a:spcBef>
                        <a:spcAft>
                          <a:spcPct val="0"/>
                        </a:spcAft>
                        <a:buClr>
                          <a:schemeClr val="accent1"/>
                        </a:buClr>
                        <a:buSzPct val="75000"/>
                        <a:buFont typeface="Wingdings" pitchFamily="2" charset="2"/>
                        <a:buNone/>
                        <a:tabLst/>
                      </a:pPr>
                      <a:endParaRPr kumimoji="0" lang="en-US" sz="2000" b="0" i="0" u="none" strike="noStrike" cap="none" normalizeH="0" baseline="0" smtClean="0">
                        <a:ln>
                          <a:noFill/>
                        </a:ln>
                        <a:solidFill>
                          <a:schemeClr val="tx1"/>
                        </a:solidFill>
                        <a:effectLst/>
                        <a:latin typeface="Arial"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extLst>
      <p:ext uri="{BB962C8B-B14F-4D97-AF65-F5344CB8AC3E}">
        <p14:creationId xmlns:p14="http://schemas.microsoft.com/office/powerpoint/2010/main" val="698374123"/>
      </p:ext>
    </p:extLst>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5" name="Rectangle 2"/>
          <p:cNvSpPr>
            <a:spLocks noGrp="1" noChangeArrowheads="1"/>
          </p:cNvSpPr>
          <p:nvPr>
            <p:ph type="title"/>
            <p:custDataLst>
              <p:tags r:id="rId1"/>
            </p:custDataLst>
          </p:nvPr>
        </p:nvSpPr>
        <p:spPr>
          <a:xfrm>
            <a:off x="609600" y="304800"/>
            <a:ext cx="7373813" cy="435504"/>
          </a:xfrm>
          <a:noFill/>
        </p:spPr>
        <p:txBody>
          <a:bodyPr wrap="none"/>
          <a:lstStyle/>
          <a:p>
            <a:r>
              <a:rPr lang="en-US" altLang="zh-CN" dirty="0" smtClean="0">
                <a:latin typeface="Arial" charset="0"/>
                <a:ea typeface="宋体" charset="0"/>
                <a:cs typeface="宋体" charset="0"/>
              </a:rPr>
              <a:t>Review: Major </a:t>
            </a:r>
            <a:r>
              <a:rPr lang="en-US" altLang="zh-CN" dirty="0">
                <a:latin typeface="Arial" charset="0"/>
                <a:ea typeface="宋体" charset="0"/>
                <a:cs typeface="宋体" charset="0"/>
              </a:rPr>
              <a:t>Components of a Computer</a:t>
            </a:r>
          </a:p>
        </p:txBody>
      </p:sp>
      <p:sp>
        <p:nvSpPr>
          <p:cNvPr id="52226" name="Rectangle 3"/>
          <p:cNvSpPr>
            <a:spLocks noChangeArrowheads="1"/>
          </p:cNvSpPr>
          <p:nvPr>
            <p:custDataLst>
              <p:tags r:id="rId2"/>
            </p:custDataLst>
          </p:nvPr>
        </p:nvSpPr>
        <p:spPr bwMode="auto">
          <a:xfrm>
            <a:off x="131763" y="2943225"/>
            <a:ext cx="180975" cy="3635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p>
            <a:endParaRPr lang="zh-CN" altLang="en-US">
              <a:solidFill>
                <a:schemeClr val="tx1"/>
              </a:solidFill>
              <a:ea typeface="宋体" charset="0"/>
              <a:cs typeface="宋体" charset="0"/>
            </a:endParaRPr>
          </a:p>
        </p:txBody>
      </p:sp>
      <p:pic>
        <p:nvPicPr>
          <p:cNvPr id="52227" name="Picture 4" descr="05~Figure_1"/>
          <p:cNvPicPr>
            <a:picLocks noChangeAspect="1" noChangeArrowheads="1"/>
          </p:cNvPicPr>
          <p:nvPr>
            <p:custDataLst>
              <p:tags r:id="rId3"/>
            </p:custDataLst>
          </p:nvPr>
        </p:nvPicPr>
        <p:blipFill>
          <a:blip r:embed="rId6">
            <a:extLst>
              <a:ext uri="{28A0092B-C50C-407E-A947-70E740481C1C}">
                <a14:useLocalDpi xmlns:a14="http://schemas.microsoft.com/office/drawing/2010/main" val="0"/>
              </a:ext>
            </a:extLst>
          </a:blip>
          <a:srcRect/>
          <a:stretch>
            <a:fillRect/>
          </a:stretch>
        </p:blipFill>
        <p:spPr bwMode="auto">
          <a:xfrm>
            <a:off x="1042988" y="1230313"/>
            <a:ext cx="7488237" cy="46466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53147823"/>
      </p:ext>
    </p:extLst>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a:xfrm>
            <a:off x="533400" y="304800"/>
            <a:ext cx="5943600" cy="422275"/>
          </a:xfrm>
          <a:noFill/>
        </p:spPr>
        <p:txBody>
          <a:bodyPr wrap="none"/>
          <a:lstStyle/>
          <a:p>
            <a:r>
              <a:rPr lang="en-US" smtClean="0"/>
              <a:t>Determinates of CPU Performance</a:t>
            </a:r>
          </a:p>
        </p:txBody>
      </p:sp>
      <p:sp>
        <p:nvSpPr>
          <p:cNvPr id="45059" name="Rectangle 3"/>
          <p:cNvSpPr>
            <a:spLocks noChangeArrowheads="1"/>
          </p:cNvSpPr>
          <p:nvPr/>
        </p:nvSpPr>
        <p:spPr bwMode="auto">
          <a:xfrm>
            <a:off x="0" y="914400"/>
            <a:ext cx="8763000" cy="379413"/>
          </a:xfrm>
          <a:prstGeom prst="rect">
            <a:avLst/>
          </a:prstGeom>
          <a:noFill/>
          <a:ln w="12700">
            <a:noFill/>
            <a:miter lim="800000"/>
            <a:headEnd/>
            <a:tailEnd/>
          </a:ln>
        </p:spPr>
        <p:txBody>
          <a:bodyPr lIns="63500" tIns="25400" rIns="63500" bIns="25400">
            <a:spAutoFit/>
          </a:bodyPr>
          <a:lstStyle/>
          <a:p>
            <a:pPr marL="287338" indent="-287338">
              <a:lnSpc>
                <a:spcPct val="90000"/>
              </a:lnSpc>
              <a:spcBef>
                <a:spcPct val="65000"/>
              </a:spcBef>
              <a:buClr>
                <a:schemeClr val="accent1"/>
              </a:buClr>
              <a:buSzPct val="75000"/>
              <a:buFont typeface="Wingdings" pitchFamily="2" charset="2"/>
              <a:buNone/>
            </a:pPr>
            <a:r>
              <a:rPr lang="en-US" sz="2400">
                <a:solidFill>
                  <a:schemeClr val="tx1"/>
                </a:solidFill>
              </a:rPr>
              <a:t>      CPU time      =  Instruction_count  x  CPI  x   clock_cycle</a:t>
            </a:r>
          </a:p>
        </p:txBody>
      </p:sp>
      <p:graphicFrame>
        <p:nvGraphicFramePr>
          <p:cNvPr id="915460" name="Group 4"/>
          <p:cNvGraphicFramePr>
            <a:graphicFrameLocks noGrp="1"/>
          </p:cNvGraphicFramePr>
          <p:nvPr>
            <p:ph sz="half" idx="2"/>
          </p:nvPr>
        </p:nvGraphicFramePr>
        <p:xfrm>
          <a:off x="1447800" y="1600200"/>
          <a:ext cx="6477000" cy="4745041"/>
        </p:xfrm>
        <a:graphic>
          <a:graphicData uri="http://schemas.openxmlformats.org/drawingml/2006/table">
            <a:tbl>
              <a:tblPr/>
              <a:tblGrid>
                <a:gridCol w="1981200"/>
                <a:gridCol w="1498600"/>
                <a:gridCol w="1498600"/>
                <a:gridCol w="1498600"/>
              </a:tblGrid>
              <a:tr h="677863">
                <a:tc>
                  <a:txBody>
                    <a:bodyPr/>
                    <a:lstStyle/>
                    <a:p>
                      <a:pPr marL="0" marR="0" lvl="0" indent="0" algn="l" defTabSz="914400" rtl="0" eaLnBrk="0" fontAlgn="base" latinLnBrk="0" hangingPunct="0">
                        <a:lnSpc>
                          <a:spcPct val="90000"/>
                        </a:lnSpc>
                        <a:spcBef>
                          <a:spcPct val="65000"/>
                        </a:spcBef>
                        <a:spcAft>
                          <a:spcPct val="0"/>
                        </a:spcAft>
                        <a:buClr>
                          <a:schemeClr val="accent1"/>
                        </a:buClr>
                        <a:buSzPct val="75000"/>
                        <a:buFont typeface="Wingdings" pitchFamily="2" charset="2"/>
                        <a:buNone/>
                        <a:tabLst/>
                      </a:pPr>
                      <a:endParaRPr kumimoji="0" lang="en-US" sz="2000" b="0" i="0" u="none" strike="noStrike" cap="none" normalizeH="0" baseline="0" dirty="0" smtClean="0">
                        <a:ln>
                          <a:noFill/>
                        </a:ln>
                        <a:solidFill>
                          <a:schemeClr val="tx1"/>
                        </a:solidFill>
                        <a:effectLst/>
                        <a:latin typeface="Arial"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90000"/>
                        </a:lnSpc>
                        <a:spcBef>
                          <a:spcPct val="65000"/>
                        </a:spcBef>
                        <a:spcAft>
                          <a:spcPct val="0"/>
                        </a:spcAft>
                        <a:buClr>
                          <a:schemeClr val="accent1"/>
                        </a:buClr>
                        <a:buSzPct val="75000"/>
                        <a:buFont typeface="Wingdings" pitchFamily="2" charset="2"/>
                        <a:buNone/>
                        <a:tabLst/>
                      </a:pPr>
                      <a:r>
                        <a:rPr kumimoji="0" lang="en-US" sz="2000" b="0" i="0" u="none" strike="noStrike" cap="none" normalizeH="0" baseline="0" smtClean="0">
                          <a:ln>
                            <a:noFill/>
                          </a:ln>
                          <a:solidFill>
                            <a:schemeClr val="tx1"/>
                          </a:solidFill>
                          <a:effectLst/>
                          <a:latin typeface="Arial" pitchFamily="34" charset="0"/>
                        </a:rPr>
                        <a:t>Instruction_count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90000"/>
                        </a:lnSpc>
                        <a:spcBef>
                          <a:spcPct val="65000"/>
                        </a:spcBef>
                        <a:spcAft>
                          <a:spcPct val="0"/>
                        </a:spcAft>
                        <a:buClr>
                          <a:schemeClr val="accent1"/>
                        </a:buClr>
                        <a:buSzPct val="75000"/>
                        <a:buFont typeface="Wingdings" pitchFamily="2" charset="2"/>
                        <a:buNone/>
                        <a:tabLst/>
                      </a:pPr>
                      <a:r>
                        <a:rPr kumimoji="0" lang="en-US" sz="2000" b="0" i="0" u="none" strike="noStrike" cap="none" normalizeH="0" baseline="0" smtClean="0">
                          <a:ln>
                            <a:noFill/>
                          </a:ln>
                          <a:solidFill>
                            <a:schemeClr val="tx1"/>
                          </a:solidFill>
                          <a:effectLst/>
                          <a:latin typeface="Arial" pitchFamily="34" charset="0"/>
                        </a:rPr>
                        <a:t>CPI</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90000"/>
                        </a:lnSpc>
                        <a:spcBef>
                          <a:spcPct val="65000"/>
                        </a:spcBef>
                        <a:spcAft>
                          <a:spcPct val="0"/>
                        </a:spcAft>
                        <a:buClr>
                          <a:schemeClr val="accent1"/>
                        </a:buClr>
                        <a:buSzPct val="75000"/>
                        <a:buFont typeface="Wingdings" pitchFamily="2" charset="2"/>
                        <a:buNone/>
                        <a:tabLst/>
                      </a:pPr>
                      <a:r>
                        <a:rPr kumimoji="0" lang="en-US" sz="2000" b="0" i="0" u="none" strike="noStrike" cap="none" normalizeH="0" baseline="0" smtClean="0">
                          <a:ln>
                            <a:noFill/>
                          </a:ln>
                          <a:solidFill>
                            <a:schemeClr val="tx1"/>
                          </a:solidFill>
                          <a:effectLst/>
                          <a:latin typeface="Arial" pitchFamily="34" charset="0"/>
                        </a:rPr>
                        <a:t>clock_cycle</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677863">
                <a:tc>
                  <a:txBody>
                    <a:bodyPr/>
                    <a:lstStyle/>
                    <a:p>
                      <a:pPr marL="0" marR="0" lvl="0" indent="0" algn="l" defTabSz="914400" rtl="0" eaLnBrk="0" fontAlgn="base" latinLnBrk="0" hangingPunct="0">
                        <a:lnSpc>
                          <a:spcPct val="90000"/>
                        </a:lnSpc>
                        <a:spcBef>
                          <a:spcPct val="65000"/>
                        </a:spcBef>
                        <a:spcAft>
                          <a:spcPct val="0"/>
                        </a:spcAft>
                        <a:buClr>
                          <a:schemeClr val="accent1"/>
                        </a:buClr>
                        <a:buSzPct val="75000"/>
                        <a:buFont typeface="Wingdings" pitchFamily="2" charset="2"/>
                        <a:buNone/>
                        <a:tabLst/>
                      </a:pPr>
                      <a:r>
                        <a:rPr kumimoji="0" lang="en-US" sz="2000" b="0" i="0" u="none" strike="noStrike" cap="none" normalizeH="0" baseline="0" smtClean="0">
                          <a:ln>
                            <a:noFill/>
                          </a:ln>
                          <a:solidFill>
                            <a:schemeClr val="tx1"/>
                          </a:solidFill>
                          <a:effectLst/>
                          <a:latin typeface="Arial" pitchFamily="34" charset="0"/>
                        </a:rPr>
                        <a:t>Algorithm</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90000"/>
                        </a:lnSpc>
                        <a:spcBef>
                          <a:spcPct val="65000"/>
                        </a:spcBef>
                        <a:spcAft>
                          <a:spcPct val="0"/>
                        </a:spcAft>
                        <a:buClr>
                          <a:schemeClr val="accent1"/>
                        </a:buClr>
                        <a:buSzPct val="75000"/>
                        <a:buFont typeface="Wingdings" pitchFamily="2" charset="2"/>
                        <a:buNone/>
                        <a:tabLst/>
                      </a:pPr>
                      <a:endParaRPr kumimoji="0" lang="en-US" sz="2000" b="0" i="0" u="none" strike="noStrike" cap="none" normalizeH="0" baseline="0" smtClean="0">
                        <a:ln>
                          <a:noFill/>
                        </a:ln>
                        <a:solidFill>
                          <a:schemeClr val="tx1"/>
                        </a:solidFill>
                        <a:effectLst/>
                        <a:latin typeface="Arial"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90000"/>
                        </a:lnSpc>
                        <a:spcBef>
                          <a:spcPct val="65000"/>
                        </a:spcBef>
                        <a:spcAft>
                          <a:spcPct val="0"/>
                        </a:spcAft>
                        <a:buClr>
                          <a:schemeClr val="accent1"/>
                        </a:buClr>
                        <a:buSzPct val="75000"/>
                        <a:buFont typeface="Wingdings" pitchFamily="2" charset="2"/>
                        <a:buNone/>
                        <a:tabLst/>
                      </a:pPr>
                      <a:endParaRPr kumimoji="0" lang="en-US" sz="2000" b="0" i="0" u="none" strike="noStrike" cap="none" normalizeH="0" baseline="0" smtClean="0">
                        <a:ln>
                          <a:noFill/>
                        </a:ln>
                        <a:solidFill>
                          <a:schemeClr val="tx1"/>
                        </a:solidFill>
                        <a:effectLst/>
                        <a:latin typeface="Arial"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90000"/>
                        </a:lnSpc>
                        <a:spcBef>
                          <a:spcPct val="65000"/>
                        </a:spcBef>
                        <a:spcAft>
                          <a:spcPct val="0"/>
                        </a:spcAft>
                        <a:buClr>
                          <a:schemeClr val="accent1"/>
                        </a:buClr>
                        <a:buSzPct val="75000"/>
                        <a:buFont typeface="Wingdings" pitchFamily="2" charset="2"/>
                        <a:buNone/>
                        <a:tabLst/>
                      </a:pPr>
                      <a:endParaRPr kumimoji="0" lang="en-US" sz="2000" b="0" i="0" u="none" strike="noStrike" cap="none" normalizeH="0" baseline="0" smtClean="0">
                        <a:ln>
                          <a:noFill/>
                        </a:ln>
                        <a:solidFill>
                          <a:schemeClr val="tx1"/>
                        </a:solidFill>
                        <a:effectLst/>
                        <a:latin typeface="Arial"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677863">
                <a:tc>
                  <a:txBody>
                    <a:bodyPr/>
                    <a:lstStyle/>
                    <a:p>
                      <a:pPr marL="0" marR="0" lvl="0" indent="0" algn="l" defTabSz="914400" rtl="0" eaLnBrk="0" fontAlgn="base" latinLnBrk="0" hangingPunct="0">
                        <a:lnSpc>
                          <a:spcPct val="90000"/>
                        </a:lnSpc>
                        <a:spcBef>
                          <a:spcPct val="65000"/>
                        </a:spcBef>
                        <a:spcAft>
                          <a:spcPct val="0"/>
                        </a:spcAft>
                        <a:buClr>
                          <a:schemeClr val="accent1"/>
                        </a:buClr>
                        <a:buSzPct val="75000"/>
                        <a:buFont typeface="Wingdings" pitchFamily="2" charset="2"/>
                        <a:buNone/>
                        <a:tabLst/>
                      </a:pPr>
                      <a:r>
                        <a:rPr kumimoji="0" lang="en-US" sz="2000" b="0" i="0" u="none" strike="noStrike" cap="none" normalizeH="0" baseline="0" smtClean="0">
                          <a:ln>
                            <a:noFill/>
                          </a:ln>
                          <a:solidFill>
                            <a:schemeClr val="tx1"/>
                          </a:solidFill>
                          <a:effectLst/>
                          <a:latin typeface="Arial" pitchFamily="34" charset="0"/>
                        </a:rPr>
                        <a:t>Programming language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90000"/>
                        </a:lnSpc>
                        <a:spcBef>
                          <a:spcPct val="65000"/>
                        </a:spcBef>
                        <a:spcAft>
                          <a:spcPct val="0"/>
                        </a:spcAft>
                        <a:buClr>
                          <a:schemeClr val="accent1"/>
                        </a:buClr>
                        <a:buSzPct val="75000"/>
                        <a:buFont typeface="Wingdings" pitchFamily="2" charset="2"/>
                        <a:buNone/>
                        <a:tabLst/>
                      </a:pPr>
                      <a:endParaRPr kumimoji="0" lang="en-US" sz="2000" b="0" i="0" u="none" strike="noStrike" cap="none" normalizeH="0" baseline="0" smtClean="0">
                        <a:ln>
                          <a:noFill/>
                        </a:ln>
                        <a:solidFill>
                          <a:schemeClr val="tx1"/>
                        </a:solidFill>
                        <a:effectLst/>
                        <a:latin typeface="Arial"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90000"/>
                        </a:lnSpc>
                        <a:spcBef>
                          <a:spcPct val="65000"/>
                        </a:spcBef>
                        <a:spcAft>
                          <a:spcPct val="0"/>
                        </a:spcAft>
                        <a:buClr>
                          <a:schemeClr val="accent1"/>
                        </a:buClr>
                        <a:buSzPct val="75000"/>
                        <a:buFont typeface="Wingdings" pitchFamily="2" charset="2"/>
                        <a:buNone/>
                        <a:tabLst/>
                      </a:pPr>
                      <a:endParaRPr kumimoji="0" lang="en-US" sz="2000" b="0" i="0" u="none" strike="noStrike" cap="none" normalizeH="0" baseline="0" smtClean="0">
                        <a:ln>
                          <a:noFill/>
                        </a:ln>
                        <a:solidFill>
                          <a:schemeClr val="tx1"/>
                        </a:solidFill>
                        <a:effectLst/>
                        <a:latin typeface="Arial"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90000"/>
                        </a:lnSpc>
                        <a:spcBef>
                          <a:spcPct val="65000"/>
                        </a:spcBef>
                        <a:spcAft>
                          <a:spcPct val="0"/>
                        </a:spcAft>
                        <a:buClr>
                          <a:schemeClr val="accent1"/>
                        </a:buClr>
                        <a:buSzPct val="75000"/>
                        <a:buFont typeface="Wingdings" pitchFamily="2" charset="2"/>
                        <a:buNone/>
                        <a:tabLst/>
                      </a:pPr>
                      <a:endParaRPr kumimoji="0" lang="en-US" sz="2000" b="0" i="0" u="none" strike="noStrike" cap="none" normalizeH="0" baseline="0" smtClean="0">
                        <a:ln>
                          <a:noFill/>
                        </a:ln>
                        <a:solidFill>
                          <a:schemeClr val="tx1"/>
                        </a:solidFill>
                        <a:effectLst/>
                        <a:latin typeface="Arial"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677863">
                <a:tc>
                  <a:txBody>
                    <a:bodyPr/>
                    <a:lstStyle/>
                    <a:p>
                      <a:pPr marL="0" marR="0" lvl="0" indent="0" algn="l" defTabSz="914400" rtl="0" eaLnBrk="0" fontAlgn="base" latinLnBrk="0" hangingPunct="0">
                        <a:lnSpc>
                          <a:spcPct val="90000"/>
                        </a:lnSpc>
                        <a:spcBef>
                          <a:spcPct val="65000"/>
                        </a:spcBef>
                        <a:spcAft>
                          <a:spcPct val="0"/>
                        </a:spcAft>
                        <a:buClr>
                          <a:schemeClr val="accent1"/>
                        </a:buClr>
                        <a:buSzPct val="75000"/>
                        <a:buFont typeface="Wingdings" pitchFamily="2" charset="2"/>
                        <a:buNone/>
                        <a:tabLst/>
                      </a:pPr>
                      <a:r>
                        <a:rPr kumimoji="0" lang="en-US" sz="2000" b="0" i="0" u="none" strike="noStrike" cap="none" normalizeH="0" baseline="0" smtClean="0">
                          <a:ln>
                            <a:noFill/>
                          </a:ln>
                          <a:solidFill>
                            <a:schemeClr val="tx1"/>
                          </a:solidFill>
                          <a:effectLst/>
                          <a:latin typeface="Arial" pitchFamily="34" charset="0"/>
                        </a:rPr>
                        <a:t>Compiler</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90000"/>
                        </a:lnSpc>
                        <a:spcBef>
                          <a:spcPct val="65000"/>
                        </a:spcBef>
                        <a:spcAft>
                          <a:spcPct val="0"/>
                        </a:spcAft>
                        <a:buClr>
                          <a:schemeClr val="accent1"/>
                        </a:buClr>
                        <a:buSzPct val="75000"/>
                        <a:buFont typeface="Wingdings" pitchFamily="2" charset="2"/>
                        <a:buNone/>
                        <a:tabLst/>
                      </a:pPr>
                      <a:endParaRPr kumimoji="0" lang="en-US" sz="2000" b="0" i="0" u="none" strike="noStrike" cap="none" normalizeH="0" baseline="0" smtClean="0">
                        <a:ln>
                          <a:noFill/>
                        </a:ln>
                        <a:solidFill>
                          <a:schemeClr val="tx1"/>
                        </a:solidFill>
                        <a:effectLst/>
                        <a:latin typeface="Arial"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90000"/>
                        </a:lnSpc>
                        <a:spcBef>
                          <a:spcPct val="65000"/>
                        </a:spcBef>
                        <a:spcAft>
                          <a:spcPct val="0"/>
                        </a:spcAft>
                        <a:buClr>
                          <a:schemeClr val="accent1"/>
                        </a:buClr>
                        <a:buSzPct val="75000"/>
                        <a:buFont typeface="Wingdings" pitchFamily="2" charset="2"/>
                        <a:buNone/>
                        <a:tabLst/>
                      </a:pPr>
                      <a:endParaRPr kumimoji="0" lang="en-US" sz="2000" b="0" i="0" u="none" strike="noStrike" cap="none" normalizeH="0" baseline="0" smtClean="0">
                        <a:ln>
                          <a:noFill/>
                        </a:ln>
                        <a:solidFill>
                          <a:schemeClr val="tx1"/>
                        </a:solidFill>
                        <a:effectLst/>
                        <a:latin typeface="Arial"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90000"/>
                        </a:lnSpc>
                        <a:spcBef>
                          <a:spcPct val="65000"/>
                        </a:spcBef>
                        <a:spcAft>
                          <a:spcPct val="0"/>
                        </a:spcAft>
                        <a:buClr>
                          <a:schemeClr val="accent1"/>
                        </a:buClr>
                        <a:buSzPct val="75000"/>
                        <a:buFont typeface="Wingdings" pitchFamily="2" charset="2"/>
                        <a:buNone/>
                        <a:tabLst/>
                      </a:pPr>
                      <a:endParaRPr kumimoji="0" lang="en-US" sz="2000" b="0" i="0" u="none" strike="noStrike" cap="none" normalizeH="0" baseline="0" smtClean="0">
                        <a:ln>
                          <a:noFill/>
                        </a:ln>
                        <a:solidFill>
                          <a:schemeClr val="tx1"/>
                        </a:solidFill>
                        <a:effectLst/>
                        <a:latin typeface="Arial"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677863">
                <a:tc>
                  <a:txBody>
                    <a:bodyPr/>
                    <a:lstStyle/>
                    <a:p>
                      <a:pPr marL="0" marR="0" lvl="0" indent="0" algn="l" defTabSz="914400" rtl="0" eaLnBrk="0" fontAlgn="base" latinLnBrk="0" hangingPunct="0">
                        <a:lnSpc>
                          <a:spcPct val="90000"/>
                        </a:lnSpc>
                        <a:spcBef>
                          <a:spcPct val="65000"/>
                        </a:spcBef>
                        <a:spcAft>
                          <a:spcPct val="0"/>
                        </a:spcAft>
                        <a:buClr>
                          <a:schemeClr val="accent1"/>
                        </a:buClr>
                        <a:buSzPct val="75000"/>
                        <a:buFont typeface="Wingdings" pitchFamily="2" charset="2"/>
                        <a:buNone/>
                        <a:tabLst/>
                      </a:pPr>
                      <a:r>
                        <a:rPr kumimoji="0" lang="en-US" sz="2000" b="0" i="0" u="none" strike="noStrike" cap="none" normalizeH="0" baseline="0" smtClean="0">
                          <a:ln>
                            <a:noFill/>
                          </a:ln>
                          <a:solidFill>
                            <a:schemeClr val="tx1"/>
                          </a:solidFill>
                          <a:effectLst/>
                          <a:latin typeface="Arial" pitchFamily="34" charset="0"/>
                        </a:rPr>
                        <a:t>ISA</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90000"/>
                        </a:lnSpc>
                        <a:spcBef>
                          <a:spcPct val="65000"/>
                        </a:spcBef>
                        <a:spcAft>
                          <a:spcPct val="0"/>
                        </a:spcAft>
                        <a:buClr>
                          <a:schemeClr val="accent1"/>
                        </a:buClr>
                        <a:buSzPct val="75000"/>
                        <a:buFont typeface="Wingdings" pitchFamily="2" charset="2"/>
                        <a:buNone/>
                        <a:tabLst/>
                      </a:pPr>
                      <a:endParaRPr kumimoji="0" lang="en-US" sz="2000" b="0" i="0" u="none" strike="noStrike" cap="none" normalizeH="0" baseline="0" smtClean="0">
                        <a:ln>
                          <a:noFill/>
                        </a:ln>
                        <a:solidFill>
                          <a:schemeClr val="tx1"/>
                        </a:solidFill>
                        <a:effectLst/>
                        <a:latin typeface="Arial"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90000"/>
                        </a:lnSpc>
                        <a:spcBef>
                          <a:spcPct val="65000"/>
                        </a:spcBef>
                        <a:spcAft>
                          <a:spcPct val="0"/>
                        </a:spcAft>
                        <a:buClr>
                          <a:schemeClr val="accent1"/>
                        </a:buClr>
                        <a:buSzPct val="75000"/>
                        <a:buFont typeface="Wingdings" pitchFamily="2" charset="2"/>
                        <a:buNone/>
                        <a:tabLst/>
                      </a:pPr>
                      <a:endParaRPr kumimoji="0" lang="en-US" sz="2000" b="0" i="0" u="none" strike="noStrike" cap="none" normalizeH="0" baseline="0" smtClean="0">
                        <a:ln>
                          <a:noFill/>
                        </a:ln>
                        <a:solidFill>
                          <a:schemeClr val="tx1"/>
                        </a:solidFill>
                        <a:effectLst/>
                        <a:latin typeface="Arial"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90000"/>
                        </a:lnSpc>
                        <a:spcBef>
                          <a:spcPct val="65000"/>
                        </a:spcBef>
                        <a:spcAft>
                          <a:spcPct val="0"/>
                        </a:spcAft>
                        <a:buClr>
                          <a:schemeClr val="accent1"/>
                        </a:buClr>
                        <a:buSzPct val="75000"/>
                        <a:buFont typeface="Wingdings" pitchFamily="2" charset="2"/>
                        <a:buNone/>
                        <a:tabLst/>
                      </a:pPr>
                      <a:endParaRPr kumimoji="0" lang="en-US" sz="2000" b="0" i="0" u="none" strike="noStrike" cap="none" normalizeH="0" baseline="0" smtClean="0">
                        <a:ln>
                          <a:noFill/>
                        </a:ln>
                        <a:solidFill>
                          <a:schemeClr val="tx1"/>
                        </a:solidFill>
                        <a:effectLst/>
                        <a:latin typeface="Arial"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677863">
                <a:tc>
                  <a:txBody>
                    <a:bodyPr/>
                    <a:lstStyle/>
                    <a:p>
                      <a:pPr marL="0" marR="0" lvl="0" indent="0" algn="l" defTabSz="914400" rtl="0" eaLnBrk="0" fontAlgn="base" latinLnBrk="0" hangingPunct="0">
                        <a:lnSpc>
                          <a:spcPct val="90000"/>
                        </a:lnSpc>
                        <a:spcBef>
                          <a:spcPct val="65000"/>
                        </a:spcBef>
                        <a:spcAft>
                          <a:spcPct val="0"/>
                        </a:spcAft>
                        <a:buClr>
                          <a:schemeClr val="accent1"/>
                        </a:buClr>
                        <a:buSzPct val="75000"/>
                        <a:buFont typeface="Wingdings" pitchFamily="2" charset="2"/>
                        <a:buNone/>
                        <a:tabLst/>
                      </a:pPr>
                      <a:r>
                        <a:rPr kumimoji="0" lang="en-US" sz="2000" b="0" i="0" u="none" strike="noStrike" cap="none" normalizeH="0" baseline="0" dirty="0" smtClean="0">
                          <a:ln>
                            <a:noFill/>
                          </a:ln>
                          <a:solidFill>
                            <a:schemeClr val="tx1"/>
                          </a:solidFill>
                          <a:effectLst/>
                          <a:latin typeface="Arial" pitchFamily="34" charset="0"/>
                        </a:rPr>
                        <a:t>Core organization</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90000"/>
                        </a:lnSpc>
                        <a:spcBef>
                          <a:spcPct val="65000"/>
                        </a:spcBef>
                        <a:spcAft>
                          <a:spcPct val="0"/>
                        </a:spcAft>
                        <a:buClr>
                          <a:schemeClr val="accent1"/>
                        </a:buClr>
                        <a:buSzPct val="75000"/>
                        <a:buFont typeface="Wingdings" pitchFamily="2" charset="2"/>
                        <a:buNone/>
                        <a:tabLst/>
                      </a:pPr>
                      <a:endParaRPr kumimoji="0" lang="en-US" sz="2000" b="0" i="0" u="none" strike="noStrike" cap="none" normalizeH="0" baseline="0" smtClean="0">
                        <a:ln>
                          <a:noFill/>
                        </a:ln>
                        <a:solidFill>
                          <a:schemeClr val="tx1"/>
                        </a:solidFill>
                        <a:effectLst/>
                        <a:latin typeface="Arial"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90000"/>
                        </a:lnSpc>
                        <a:spcBef>
                          <a:spcPct val="65000"/>
                        </a:spcBef>
                        <a:spcAft>
                          <a:spcPct val="0"/>
                        </a:spcAft>
                        <a:buClr>
                          <a:schemeClr val="accent1"/>
                        </a:buClr>
                        <a:buSzPct val="75000"/>
                        <a:buFont typeface="Wingdings" pitchFamily="2" charset="2"/>
                        <a:buNone/>
                        <a:tabLst/>
                      </a:pPr>
                      <a:endParaRPr kumimoji="0" lang="en-US" sz="2000" b="0" i="0" u="none" strike="noStrike" cap="none" normalizeH="0" baseline="0" smtClean="0">
                        <a:ln>
                          <a:noFill/>
                        </a:ln>
                        <a:solidFill>
                          <a:schemeClr val="tx1"/>
                        </a:solidFill>
                        <a:effectLst/>
                        <a:latin typeface="Arial"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90000"/>
                        </a:lnSpc>
                        <a:spcBef>
                          <a:spcPct val="65000"/>
                        </a:spcBef>
                        <a:spcAft>
                          <a:spcPct val="0"/>
                        </a:spcAft>
                        <a:buClr>
                          <a:schemeClr val="accent1"/>
                        </a:buClr>
                        <a:buSzPct val="75000"/>
                        <a:buFont typeface="Wingdings" pitchFamily="2" charset="2"/>
                        <a:buNone/>
                        <a:tabLst/>
                      </a:pPr>
                      <a:endParaRPr kumimoji="0" lang="en-US" sz="2000" b="0" i="0" u="none" strike="noStrike" cap="none" normalizeH="0" baseline="0" smtClean="0">
                        <a:ln>
                          <a:noFill/>
                        </a:ln>
                        <a:solidFill>
                          <a:schemeClr val="tx1"/>
                        </a:solidFill>
                        <a:effectLst/>
                        <a:latin typeface="Arial"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677863">
                <a:tc>
                  <a:txBody>
                    <a:bodyPr/>
                    <a:lstStyle/>
                    <a:p>
                      <a:pPr marL="0" marR="0" lvl="0" indent="0" algn="l" defTabSz="914400" rtl="0" eaLnBrk="0" fontAlgn="base" latinLnBrk="0" hangingPunct="0">
                        <a:lnSpc>
                          <a:spcPct val="90000"/>
                        </a:lnSpc>
                        <a:spcBef>
                          <a:spcPct val="65000"/>
                        </a:spcBef>
                        <a:spcAft>
                          <a:spcPct val="0"/>
                        </a:spcAft>
                        <a:buClr>
                          <a:schemeClr val="accent1"/>
                        </a:buClr>
                        <a:buSzPct val="75000"/>
                        <a:buFont typeface="Wingdings" pitchFamily="2" charset="2"/>
                        <a:buNone/>
                        <a:tabLst/>
                      </a:pPr>
                      <a:r>
                        <a:rPr kumimoji="0" lang="en-US" sz="2000" b="0" i="0" u="none" strike="noStrike" cap="none" normalizeH="0" baseline="0" smtClean="0">
                          <a:ln>
                            <a:noFill/>
                          </a:ln>
                          <a:solidFill>
                            <a:schemeClr val="tx1"/>
                          </a:solidFill>
                          <a:effectLst/>
                          <a:latin typeface="Arial" pitchFamily="34" charset="0"/>
                        </a:rPr>
                        <a:t>Technology</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90000"/>
                        </a:lnSpc>
                        <a:spcBef>
                          <a:spcPct val="65000"/>
                        </a:spcBef>
                        <a:spcAft>
                          <a:spcPct val="0"/>
                        </a:spcAft>
                        <a:buClr>
                          <a:schemeClr val="accent1"/>
                        </a:buClr>
                        <a:buSzPct val="75000"/>
                        <a:buFont typeface="Wingdings" pitchFamily="2" charset="2"/>
                        <a:buNone/>
                        <a:tabLst/>
                      </a:pPr>
                      <a:endParaRPr kumimoji="0" lang="en-US" sz="2000" b="0" i="0" u="none" strike="noStrike" cap="none" normalizeH="0" baseline="0" smtClean="0">
                        <a:ln>
                          <a:noFill/>
                        </a:ln>
                        <a:solidFill>
                          <a:schemeClr val="tx1"/>
                        </a:solidFill>
                        <a:effectLst/>
                        <a:latin typeface="Arial"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90000"/>
                        </a:lnSpc>
                        <a:spcBef>
                          <a:spcPct val="65000"/>
                        </a:spcBef>
                        <a:spcAft>
                          <a:spcPct val="0"/>
                        </a:spcAft>
                        <a:buClr>
                          <a:schemeClr val="accent1"/>
                        </a:buClr>
                        <a:buSzPct val="75000"/>
                        <a:buFont typeface="Wingdings" pitchFamily="2" charset="2"/>
                        <a:buNone/>
                        <a:tabLst/>
                      </a:pPr>
                      <a:endParaRPr kumimoji="0" lang="en-US" sz="2000" b="0" i="0" u="none" strike="noStrike" cap="none" normalizeH="0" baseline="0" smtClean="0">
                        <a:ln>
                          <a:noFill/>
                        </a:ln>
                        <a:solidFill>
                          <a:schemeClr val="tx1"/>
                        </a:solidFill>
                        <a:effectLst/>
                        <a:latin typeface="Arial"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90000"/>
                        </a:lnSpc>
                        <a:spcBef>
                          <a:spcPct val="65000"/>
                        </a:spcBef>
                        <a:spcAft>
                          <a:spcPct val="0"/>
                        </a:spcAft>
                        <a:buClr>
                          <a:schemeClr val="accent1"/>
                        </a:buClr>
                        <a:buSzPct val="75000"/>
                        <a:buFont typeface="Wingdings" pitchFamily="2" charset="2"/>
                        <a:buNone/>
                        <a:tabLst/>
                      </a:pPr>
                      <a:endParaRPr kumimoji="0" lang="en-US" sz="2000" b="0" i="0" u="none" strike="noStrike" cap="none" normalizeH="0" baseline="0" smtClean="0">
                        <a:ln>
                          <a:noFill/>
                        </a:ln>
                        <a:solidFill>
                          <a:schemeClr val="tx1"/>
                        </a:solidFill>
                        <a:effectLst/>
                        <a:latin typeface="Arial"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915502" name="Text Box 46"/>
          <p:cNvSpPr txBox="1">
            <a:spLocks noChangeArrowheads="1"/>
          </p:cNvSpPr>
          <p:nvPr/>
        </p:nvSpPr>
        <p:spPr bwMode="auto">
          <a:xfrm>
            <a:off x="6934200" y="5791200"/>
            <a:ext cx="381000" cy="396875"/>
          </a:xfrm>
          <a:prstGeom prst="rect">
            <a:avLst/>
          </a:prstGeom>
          <a:noFill/>
          <a:ln w="12700">
            <a:noFill/>
            <a:miter lim="800000"/>
            <a:headEnd/>
            <a:tailEnd/>
          </a:ln>
        </p:spPr>
        <p:txBody>
          <a:bodyPr>
            <a:spAutoFit/>
          </a:bodyPr>
          <a:lstStyle/>
          <a:p>
            <a:pPr>
              <a:spcBef>
                <a:spcPct val="50000"/>
              </a:spcBef>
            </a:pPr>
            <a:r>
              <a:rPr lang="en-US" sz="2000" b="1"/>
              <a:t>X</a:t>
            </a:r>
            <a:endParaRPr lang="en-US" sz="2000">
              <a:latin typeface="Times New Roman" pitchFamily="18" charset="0"/>
            </a:endParaRPr>
          </a:p>
        </p:txBody>
      </p:sp>
      <p:sp>
        <p:nvSpPr>
          <p:cNvPr id="915503" name="Text Box 47"/>
          <p:cNvSpPr txBox="1">
            <a:spLocks noChangeArrowheads="1"/>
          </p:cNvSpPr>
          <p:nvPr/>
        </p:nvSpPr>
        <p:spPr bwMode="auto">
          <a:xfrm>
            <a:off x="6934200" y="5105400"/>
            <a:ext cx="381000" cy="396875"/>
          </a:xfrm>
          <a:prstGeom prst="rect">
            <a:avLst/>
          </a:prstGeom>
          <a:noFill/>
          <a:ln w="12700">
            <a:noFill/>
            <a:miter lim="800000"/>
            <a:headEnd/>
            <a:tailEnd/>
          </a:ln>
        </p:spPr>
        <p:txBody>
          <a:bodyPr>
            <a:spAutoFit/>
          </a:bodyPr>
          <a:lstStyle/>
          <a:p>
            <a:pPr>
              <a:spcBef>
                <a:spcPct val="50000"/>
              </a:spcBef>
            </a:pPr>
            <a:r>
              <a:rPr lang="en-US" sz="2000" b="1"/>
              <a:t>X</a:t>
            </a:r>
            <a:endParaRPr lang="en-US" sz="2000">
              <a:latin typeface="Times New Roman" pitchFamily="18" charset="0"/>
            </a:endParaRPr>
          </a:p>
        </p:txBody>
      </p:sp>
      <p:sp>
        <p:nvSpPr>
          <p:cNvPr id="915504" name="Text Box 48"/>
          <p:cNvSpPr txBox="1">
            <a:spLocks noChangeArrowheads="1"/>
          </p:cNvSpPr>
          <p:nvPr/>
        </p:nvSpPr>
        <p:spPr bwMode="auto">
          <a:xfrm>
            <a:off x="5486400" y="5105400"/>
            <a:ext cx="381000" cy="396875"/>
          </a:xfrm>
          <a:prstGeom prst="rect">
            <a:avLst/>
          </a:prstGeom>
          <a:noFill/>
          <a:ln w="12700">
            <a:noFill/>
            <a:miter lim="800000"/>
            <a:headEnd/>
            <a:tailEnd/>
          </a:ln>
        </p:spPr>
        <p:txBody>
          <a:bodyPr>
            <a:spAutoFit/>
          </a:bodyPr>
          <a:lstStyle/>
          <a:p>
            <a:pPr>
              <a:spcBef>
                <a:spcPct val="50000"/>
              </a:spcBef>
            </a:pPr>
            <a:r>
              <a:rPr lang="en-US" sz="2000" b="1"/>
              <a:t>X</a:t>
            </a:r>
            <a:endParaRPr lang="en-US" sz="2000">
              <a:latin typeface="Times New Roman" pitchFamily="18" charset="0"/>
            </a:endParaRPr>
          </a:p>
        </p:txBody>
      </p:sp>
      <p:sp>
        <p:nvSpPr>
          <p:cNvPr id="915505" name="Text Box 49"/>
          <p:cNvSpPr txBox="1">
            <a:spLocks noChangeArrowheads="1"/>
          </p:cNvSpPr>
          <p:nvPr/>
        </p:nvSpPr>
        <p:spPr bwMode="auto">
          <a:xfrm>
            <a:off x="5486400" y="4419600"/>
            <a:ext cx="381000" cy="396875"/>
          </a:xfrm>
          <a:prstGeom prst="rect">
            <a:avLst/>
          </a:prstGeom>
          <a:noFill/>
          <a:ln w="12700">
            <a:noFill/>
            <a:miter lim="800000"/>
            <a:headEnd/>
            <a:tailEnd/>
          </a:ln>
        </p:spPr>
        <p:txBody>
          <a:bodyPr>
            <a:spAutoFit/>
          </a:bodyPr>
          <a:lstStyle/>
          <a:p>
            <a:pPr>
              <a:spcBef>
                <a:spcPct val="50000"/>
              </a:spcBef>
            </a:pPr>
            <a:r>
              <a:rPr lang="en-US" sz="2000" b="1"/>
              <a:t>X</a:t>
            </a:r>
            <a:endParaRPr lang="en-US" sz="2000">
              <a:latin typeface="Times New Roman" pitchFamily="18" charset="0"/>
            </a:endParaRPr>
          </a:p>
        </p:txBody>
      </p:sp>
      <p:sp>
        <p:nvSpPr>
          <p:cNvPr id="915506" name="Text Box 50"/>
          <p:cNvSpPr txBox="1">
            <a:spLocks noChangeArrowheads="1"/>
          </p:cNvSpPr>
          <p:nvPr/>
        </p:nvSpPr>
        <p:spPr bwMode="auto">
          <a:xfrm>
            <a:off x="3962400" y="4419600"/>
            <a:ext cx="381000" cy="396875"/>
          </a:xfrm>
          <a:prstGeom prst="rect">
            <a:avLst/>
          </a:prstGeom>
          <a:noFill/>
          <a:ln w="12700">
            <a:noFill/>
            <a:miter lim="800000"/>
            <a:headEnd/>
            <a:tailEnd/>
          </a:ln>
        </p:spPr>
        <p:txBody>
          <a:bodyPr>
            <a:spAutoFit/>
          </a:bodyPr>
          <a:lstStyle/>
          <a:p>
            <a:pPr>
              <a:spcBef>
                <a:spcPct val="50000"/>
              </a:spcBef>
            </a:pPr>
            <a:r>
              <a:rPr lang="en-US" sz="2000" b="1"/>
              <a:t>X</a:t>
            </a:r>
            <a:endParaRPr lang="en-US" sz="2000">
              <a:latin typeface="Times New Roman" pitchFamily="18" charset="0"/>
            </a:endParaRPr>
          </a:p>
        </p:txBody>
      </p:sp>
      <p:sp>
        <p:nvSpPr>
          <p:cNvPr id="915507" name="Text Box 51"/>
          <p:cNvSpPr txBox="1">
            <a:spLocks noChangeArrowheads="1"/>
          </p:cNvSpPr>
          <p:nvPr/>
        </p:nvSpPr>
        <p:spPr bwMode="auto">
          <a:xfrm>
            <a:off x="3962400" y="3733800"/>
            <a:ext cx="381000" cy="396875"/>
          </a:xfrm>
          <a:prstGeom prst="rect">
            <a:avLst/>
          </a:prstGeom>
          <a:noFill/>
          <a:ln w="12700">
            <a:noFill/>
            <a:miter lim="800000"/>
            <a:headEnd/>
            <a:tailEnd/>
          </a:ln>
        </p:spPr>
        <p:txBody>
          <a:bodyPr>
            <a:spAutoFit/>
          </a:bodyPr>
          <a:lstStyle/>
          <a:p>
            <a:pPr>
              <a:spcBef>
                <a:spcPct val="50000"/>
              </a:spcBef>
            </a:pPr>
            <a:r>
              <a:rPr lang="en-US" sz="2000" b="1"/>
              <a:t>X</a:t>
            </a:r>
            <a:endParaRPr lang="en-US" sz="2000">
              <a:latin typeface="Times New Roman" pitchFamily="18" charset="0"/>
            </a:endParaRPr>
          </a:p>
        </p:txBody>
      </p:sp>
      <p:sp>
        <p:nvSpPr>
          <p:cNvPr id="915508" name="Text Box 52"/>
          <p:cNvSpPr txBox="1">
            <a:spLocks noChangeArrowheads="1"/>
          </p:cNvSpPr>
          <p:nvPr/>
        </p:nvSpPr>
        <p:spPr bwMode="auto">
          <a:xfrm>
            <a:off x="5486400" y="3733800"/>
            <a:ext cx="381000" cy="396875"/>
          </a:xfrm>
          <a:prstGeom prst="rect">
            <a:avLst/>
          </a:prstGeom>
          <a:noFill/>
          <a:ln w="12700">
            <a:noFill/>
            <a:miter lim="800000"/>
            <a:headEnd/>
            <a:tailEnd/>
          </a:ln>
        </p:spPr>
        <p:txBody>
          <a:bodyPr>
            <a:spAutoFit/>
          </a:bodyPr>
          <a:lstStyle/>
          <a:p>
            <a:pPr>
              <a:spcBef>
                <a:spcPct val="50000"/>
              </a:spcBef>
            </a:pPr>
            <a:r>
              <a:rPr lang="en-US" sz="2000" b="1"/>
              <a:t>X</a:t>
            </a:r>
            <a:endParaRPr lang="en-US" sz="2000">
              <a:latin typeface="Times New Roman" pitchFamily="18" charset="0"/>
            </a:endParaRPr>
          </a:p>
        </p:txBody>
      </p:sp>
      <p:sp>
        <p:nvSpPr>
          <p:cNvPr id="915509" name="Text Box 53"/>
          <p:cNvSpPr txBox="1">
            <a:spLocks noChangeArrowheads="1"/>
          </p:cNvSpPr>
          <p:nvPr/>
        </p:nvSpPr>
        <p:spPr bwMode="auto">
          <a:xfrm>
            <a:off x="3962400" y="3048000"/>
            <a:ext cx="381000" cy="396875"/>
          </a:xfrm>
          <a:prstGeom prst="rect">
            <a:avLst/>
          </a:prstGeom>
          <a:noFill/>
          <a:ln w="12700">
            <a:noFill/>
            <a:miter lim="800000"/>
            <a:headEnd/>
            <a:tailEnd/>
          </a:ln>
        </p:spPr>
        <p:txBody>
          <a:bodyPr>
            <a:spAutoFit/>
          </a:bodyPr>
          <a:lstStyle/>
          <a:p>
            <a:pPr>
              <a:spcBef>
                <a:spcPct val="50000"/>
              </a:spcBef>
            </a:pPr>
            <a:r>
              <a:rPr lang="en-US" sz="2000" b="1"/>
              <a:t>X</a:t>
            </a:r>
            <a:endParaRPr lang="en-US" sz="2000">
              <a:latin typeface="Times New Roman" pitchFamily="18" charset="0"/>
            </a:endParaRPr>
          </a:p>
        </p:txBody>
      </p:sp>
      <p:sp>
        <p:nvSpPr>
          <p:cNvPr id="915510" name="Text Box 54"/>
          <p:cNvSpPr txBox="1">
            <a:spLocks noChangeArrowheads="1"/>
          </p:cNvSpPr>
          <p:nvPr/>
        </p:nvSpPr>
        <p:spPr bwMode="auto">
          <a:xfrm>
            <a:off x="3962400" y="2422525"/>
            <a:ext cx="381000" cy="396875"/>
          </a:xfrm>
          <a:prstGeom prst="rect">
            <a:avLst/>
          </a:prstGeom>
          <a:noFill/>
          <a:ln w="12700">
            <a:noFill/>
            <a:miter lim="800000"/>
            <a:headEnd/>
            <a:tailEnd/>
          </a:ln>
        </p:spPr>
        <p:txBody>
          <a:bodyPr>
            <a:spAutoFit/>
          </a:bodyPr>
          <a:lstStyle/>
          <a:p>
            <a:pPr>
              <a:spcBef>
                <a:spcPct val="50000"/>
              </a:spcBef>
            </a:pPr>
            <a:r>
              <a:rPr lang="en-US" sz="2000" b="1"/>
              <a:t>X</a:t>
            </a:r>
            <a:endParaRPr lang="en-US" sz="2000">
              <a:latin typeface="Times New Roman" pitchFamily="18" charset="0"/>
            </a:endParaRPr>
          </a:p>
        </p:txBody>
      </p:sp>
      <p:sp>
        <p:nvSpPr>
          <p:cNvPr id="915511" name="Text Box 55"/>
          <p:cNvSpPr txBox="1">
            <a:spLocks noChangeArrowheads="1"/>
          </p:cNvSpPr>
          <p:nvPr/>
        </p:nvSpPr>
        <p:spPr bwMode="auto">
          <a:xfrm>
            <a:off x="5486400" y="3048000"/>
            <a:ext cx="381000" cy="396875"/>
          </a:xfrm>
          <a:prstGeom prst="rect">
            <a:avLst/>
          </a:prstGeom>
          <a:noFill/>
          <a:ln w="12700">
            <a:noFill/>
            <a:miter lim="800000"/>
            <a:headEnd/>
            <a:tailEnd/>
          </a:ln>
        </p:spPr>
        <p:txBody>
          <a:bodyPr>
            <a:spAutoFit/>
          </a:bodyPr>
          <a:lstStyle/>
          <a:p>
            <a:pPr>
              <a:spcBef>
                <a:spcPct val="50000"/>
              </a:spcBef>
            </a:pPr>
            <a:r>
              <a:rPr lang="en-US" sz="2000" b="1">
                <a:solidFill>
                  <a:srgbClr val="FF95A7"/>
                </a:solidFill>
              </a:rPr>
              <a:t>X</a:t>
            </a:r>
            <a:endParaRPr lang="en-US" sz="2000">
              <a:solidFill>
                <a:srgbClr val="FF95A7"/>
              </a:solidFill>
              <a:latin typeface="Times New Roman" pitchFamily="18" charset="0"/>
            </a:endParaRPr>
          </a:p>
        </p:txBody>
      </p:sp>
      <p:sp>
        <p:nvSpPr>
          <p:cNvPr id="915512" name="Text Box 56"/>
          <p:cNvSpPr txBox="1">
            <a:spLocks noChangeArrowheads="1"/>
          </p:cNvSpPr>
          <p:nvPr/>
        </p:nvSpPr>
        <p:spPr bwMode="auto">
          <a:xfrm>
            <a:off x="5486400" y="2422525"/>
            <a:ext cx="381000" cy="396875"/>
          </a:xfrm>
          <a:prstGeom prst="rect">
            <a:avLst/>
          </a:prstGeom>
          <a:noFill/>
          <a:ln w="12700">
            <a:noFill/>
            <a:miter lim="800000"/>
            <a:headEnd/>
            <a:tailEnd/>
          </a:ln>
        </p:spPr>
        <p:txBody>
          <a:bodyPr>
            <a:spAutoFit/>
          </a:bodyPr>
          <a:lstStyle/>
          <a:p>
            <a:pPr>
              <a:spcBef>
                <a:spcPct val="50000"/>
              </a:spcBef>
            </a:pPr>
            <a:r>
              <a:rPr lang="en-US" sz="2000" b="1">
                <a:solidFill>
                  <a:srgbClr val="FF95A7"/>
                </a:solidFill>
              </a:rPr>
              <a:t>X</a:t>
            </a:r>
            <a:endParaRPr lang="en-US" sz="2000">
              <a:solidFill>
                <a:srgbClr val="FF95A7"/>
              </a:solidFill>
              <a:latin typeface="Times New Roman" pitchFamily="18" charset="0"/>
            </a:endParaRPr>
          </a:p>
        </p:txBody>
      </p:sp>
      <p:sp>
        <p:nvSpPr>
          <p:cNvPr id="915513" name="Text Box 57"/>
          <p:cNvSpPr txBox="1">
            <a:spLocks noChangeArrowheads="1"/>
          </p:cNvSpPr>
          <p:nvPr/>
        </p:nvSpPr>
        <p:spPr bwMode="auto">
          <a:xfrm>
            <a:off x="6934200" y="4419600"/>
            <a:ext cx="381000" cy="396875"/>
          </a:xfrm>
          <a:prstGeom prst="rect">
            <a:avLst/>
          </a:prstGeom>
          <a:noFill/>
          <a:ln w="12700">
            <a:noFill/>
            <a:miter lim="800000"/>
            <a:headEnd/>
            <a:tailEnd/>
          </a:ln>
        </p:spPr>
        <p:txBody>
          <a:bodyPr>
            <a:spAutoFit/>
          </a:bodyPr>
          <a:lstStyle/>
          <a:p>
            <a:pPr>
              <a:spcBef>
                <a:spcPct val="50000"/>
              </a:spcBef>
            </a:pPr>
            <a:r>
              <a:rPr lang="en-US" sz="2000" b="1"/>
              <a:t>X</a:t>
            </a:r>
            <a:endParaRPr lang="en-US" sz="2000">
              <a:latin typeface="Times New Roman" pitchFamily="18" charset="0"/>
            </a:endParaRPr>
          </a:p>
        </p:txBody>
      </p:sp>
    </p:spTree>
    <p:extLst>
      <p:ext uri="{BB962C8B-B14F-4D97-AF65-F5344CB8AC3E}">
        <p14:creationId xmlns:p14="http://schemas.microsoft.com/office/powerpoint/2010/main" val="2589188595"/>
      </p:ext>
    </p:extLst>
  </p:cSld>
  <p:clrMapOvr>
    <a:masterClrMapping/>
  </p:clrMapOvr>
  <p:transition xmlns:p14="http://schemas.microsoft.com/office/powerpoint/2010/main"/>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1" fill="hold" grpId="0" nodeType="clickEffect">
                                  <p:stCondLst>
                                    <p:cond delay="0"/>
                                  </p:stCondLst>
                                  <p:iterate type="wd">
                                    <p:tmPct val="100000"/>
                                  </p:iterate>
                                  <p:childTnLst>
                                    <p:set>
                                      <p:cBhvr>
                                        <p:cTn id="6" dur="1" fill="hold">
                                          <p:stCondLst>
                                            <p:cond delay="0"/>
                                          </p:stCondLst>
                                        </p:cTn>
                                        <p:tgtEl>
                                          <p:spTgt spid="915502">
                                            <p:txEl>
                                              <p:pRg st="0" end="0"/>
                                            </p:txEl>
                                          </p:spTgt>
                                        </p:tgtEl>
                                        <p:attrNameLst>
                                          <p:attrName>style.visibility</p:attrName>
                                        </p:attrNameLst>
                                      </p:cBhvr>
                                      <p:to>
                                        <p:strVal val="visible"/>
                                      </p:to>
                                    </p:set>
                                    <p:anim calcmode="lin" valueType="num">
                                      <p:cBhvr additive="base">
                                        <p:cTn id="7" dur="300" fill="hold"/>
                                        <p:tgtEl>
                                          <p:spTgt spid="915502">
                                            <p:txEl>
                                              <p:pRg st="0" end="0"/>
                                            </p:txEl>
                                          </p:spTgt>
                                        </p:tgtEl>
                                        <p:attrNameLst>
                                          <p:attrName>ppt_x</p:attrName>
                                        </p:attrNameLst>
                                      </p:cBhvr>
                                      <p:tavLst>
                                        <p:tav tm="0">
                                          <p:val>
                                            <p:strVal val="#ppt_x"/>
                                          </p:val>
                                        </p:tav>
                                        <p:tav tm="100000">
                                          <p:val>
                                            <p:strVal val="#ppt_x"/>
                                          </p:val>
                                        </p:tav>
                                      </p:tavLst>
                                    </p:anim>
                                    <p:anim calcmode="lin" valueType="num">
                                      <p:cBhvr additive="base">
                                        <p:cTn id="8" dur="300" fill="hold"/>
                                        <p:tgtEl>
                                          <p:spTgt spid="915502">
                                            <p:txEl>
                                              <p:pRg st="0" end="0"/>
                                            </p:txEl>
                                          </p:spTgt>
                                        </p:tgtEl>
                                        <p:attrNameLst>
                                          <p:attrName>ppt_y</p:attrName>
                                        </p:attrNameLst>
                                      </p:cBhvr>
                                      <p:tavLst>
                                        <p:tav tm="0">
                                          <p:val>
                                            <p:strVal val="0-#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1" fill="hold" grpId="0" nodeType="clickEffect">
                                  <p:stCondLst>
                                    <p:cond delay="0"/>
                                  </p:stCondLst>
                                  <p:iterate type="wd">
                                    <p:tmPct val="100000"/>
                                  </p:iterate>
                                  <p:childTnLst>
                                    <p:set>
                                      <p:cBhvr>
                                        <p:cTn id="12" dur="1" fill="hold">
                                          <p:stCondLst>
                                            <p:cond delay="0"/>
                                          </p:stCondLst>
                                        </p:cTn>
                                        <p:tgtEl>
                                          <p:spTgt spid="915504">
                                            <p:txEl>
                                              <p:pRg st="0" end="0"/>
                                            </p:txEl>
                                          </p:spTgt>
                                        </p:tgtEl>
                                        <p:attrNameLst>
                                          <p:attrName>style.visibility</p:attrName>
                                        </p:attrNameLst>
                                      </p:cBhvr>
                                      <p:to>
                                        <p:strVal val="visible"/>
                                      </p:to>
                                    </p:set>
                                    <p:anim calcmode="lin" valueType="num">
                                      <p:cBhvr additive="base">
                                        <p:cTn id="13" dur="300" fill="hold"/>
                                        <p:tgtEl>
                                          <p:spTgt spid="915504">
                                            <p:txEl>
                                              <p:pRg st="0" end="0"/>
                                            </p:txEl>
                                          </p:spTgt>
                                        </p:tgtEl>
                                        <p:attrNameLst>
                                          <p:attrName>ppt_x</p:attrName>
                                        </p:attrNameLst>
                                      </p:cBhvr>
                                      <p:tavLst>
                                        <p:tav tm="0">
                                          <p:val>
                                            <p:strVal val="#ppt_x"/>
                                          </p:val>
                                        </p:tav>
                                        <p:tav tm="100000">
                                          <p:val>
                                            <p:strVal val="#ppt_x"/>
                                          </p:val>
                                        </p:tav>
                                      </p:tavLst>
                                    </p:anim>
                                    <p:anim calcmode="lin" valueType="num">
                                      <p:cBhvr additive="base">
                                        <p:cTn id="14" dur="300" fill="hold"/>
                                        <p:tgtEl>
                                          <p:spTgt spid="915504">
                                            <p:txEl>
                                              <p:pRg st="0" end="0"/>
                                            </p:txEl>
                                          </p:spTgt>
                                        </p:tgtEl>
                                        <p:attrNameLst>
                                          <p:attrName>ppt_y</p:attrName>
                                        </p:attrNameLst>
                                      </p:cBhvr>
                                      <p:tavLst>
                                        <p:tav tm="0">
                                          <p:val>
                                            <p:strVal val="0-#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1" fill="hold" grpId="0" nodeType="clickEffect">
                                  <p:stCondLst>
                                    <p:cond delay="0"/>
                                  </p:stCondLst>
                                  <p:iterate type="wd">
                                    <p:tmPct val="100000"/>
                                  </p:iterate>
                                  <p:childTnLst>
                                    <p:set>
                                      <p:cBhvr>
                                        <p:cTn id="18" dur="1" fill="hold">
                                          <p:stCondLst>
                                            <p:cond delay="0"/>
                                          </p:stCondLst>
                                        </p:cTn>
                                        <p:tgtEl>
                                          <p:spTgt spid="915503">
                                            <p:txEl>
                                              <p:pRg st="0" end="0"/>
                                            </p:txEl>
                                          </p:spTgt>
                                        </p:tgtEl>
                                        <p:attrNameLst>
                                          <p:attrName>style.visibility</p:attrName>
                                        </p:attrNameLst>
                                      </p:cBhvr>
                                      <p:to>
                                        <p:strVal val="visible"/>
                                      </p:to>
                                    </p:set>
                                    <p:anim calcmode="lin" valueType="num">
                                      <p:cBhvr additive="base">
                                        <p:cTn id="19" dur="300" fill="hold"/>
                                        <p:tgtEl>
                                          <p:spTgt spid="915503">
                                            <p:txEl>
                                              <p:pRg st="0" end="0"/>
                                            </p:txEl>
                                          </p:spTgt>
                                        </p:tgtEl>
                                        <p:attrNameLst>
                                          <p:attrName>ppt_x</p:attrName>
                                        </p:attrNameLst>
                                      </p:cBhvr>
                                      <p:tavLst>
                                        <p:tav tm="0">
                                          <p:val>
                                            <p:strVal val="#ppt_x"/>
                                          </p:val>
                                        </p:tav>
                                        <p:tav tm="100000">
                                          <p:val>
                                            <p:strVal val="#ppt_x"/>
                                          </p:val>
                                        </p:tav>
                                      </p:tavLst>
                                    </p:anim>
                                    <p:anim calcmode="lin" valueType="num">
                                      <p:cBhvr additive="base">
                                        <p:cTn id="20" dur="300" fill="hold"/>
                                        <p:tgtEl>
                                          <p:spTgt spid="915503">
                                            <p:txEl>
                                              <p:pRg st="0" end="0"/>
                                            </p:txEl>
                                          </p:spTgt>
                                        </p:tgtEl>
                                        <p:attrNameLst>
                                          <p:attrName>ppt_y</p:attrName>
                                        </p:attrNameLst>
                                      </p:cBhvr>
                                      <p:tavLst>
                                        <p:tav tm="0">
                                          <p:val>
                                            <p:strVal val="0-#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1" fill="hold" grpId="0" nodeType="clickEffect">
                                  <p:stCondLst>
                                    <p:cond delay="0"/>
                                  </p:stCondLst>
                                  <p:iterate type="wd">
                                    <p:tmPct val="100000"/>
                                  </p:iterate>
                                  <p:childTnLst>
                                    <p:set>
                                      <p:cBhvr>
                                        <p:cTn id="24" dur="1" fill="hold">
                                          <p:stCondLst>
                                            <p:cond delay="0"/>
                                          </p:stCondLst>
                                        </p:cTn>
                                        <p:tgtEl>
                                          <p:spTgt spid="915506">
                                            <p:txEl>
                                              <p:pRg st="0" end="0"/>
                                            </p:txEl>
                                          </p:spTgt>
                                        </p:tgtEl>
                                        <p:attrNameLst>
                                          <p:attrName>style.visibility</p:attrName>
                                        </p:attrNameLst>
                                      </p:cBhvr>
                                      <p:to>
                                        <p:strVal val="visible"/>
                                      </p:to>
                                    </p:set>
                                    <p:anim calcmode="lin" valueType="num">
                                      <p:cBhvr additive="base">
                                        <p:cTn id="25" dur="300" fill="hold"/>
                                        <p:tgtEl>
                                          <p:spTgt spid="915506">
                                            <p:txEl>
                                              <p:pRg st="0" end="0"/>
                                            </p:txEl>
                                          </p:spTgt>
                                        </p:tgtEl>
                                        <p:attrNameLst>
                                          <p:attrName>ppt_x</p:attrName>
                                        </p:attrNameLst>
                                      </p:cBhvr>
                                      <p:tavLst>
                                        <p:tav tm="0">
                                          <p:val>
                                            <p:strVal val="#ppt_x"/>
                                          </p:val>
                                        </p:tav>
                                        <p:tav tm="100000">
                                          <p:val>
                                            <p:strVal val="#ppt_x"/>
                                          </p:val>
                                        </p:tav>
                                      </p:tavLst>
                                    </p:anim>
                                    <p:anim calcmode="lin" valueType="num">
                                      <p:cBhvr additive="base">
                                        <p:cTn id="26" dur="300" fill="hold"/>
                                        <p:tgtEl>
                                          <p:spTgt spid="915506">
                                            <p:txEl>
                                              <p:pRg st="0" end="0"/>
                                            </p:txEl>
                                          </p:spTgt>
                                        </p:tgtEl>
                                        <p:attrNameLst>
                                          <p:attrName>ppt_y</p:attrName>
                                        </p:attrNameLst>
                                      </p:cBhvr>
                                      <p:tavLst>
                                        <p:tav tm="0">
                                          <p:val>
                                            <p:strVal val="0-#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1" fill="hold" grpId="0" nodeType="clickEffect">
                                  <p:stCondLst>
                                    <p:cond delay="0"/>
                                  </p:stCondLst>
                                  <p:iterate type="wd">
                                    <p:tmPct val="100000"/>
                                  </p:iterate>
                                  <p:childTnLst>
                                    <p:set>
                                      <p:cBhvr>
                                        <p:cTn id="30" dur="1" fill="hold">
                                          <p:stCondLst>
                                            <p:cond delay="0"/>
                                          </p:stCondLst>
                                        </p:cTn>
                                        <p:tgtEl>
                                          <p:spTgt spid="915505">
                                            <p:txEl>
                                              <p:pRg st="0" end="0"/>
                                            </p:txEl>
                                          </p:spTgt>
                                        </p:tgtEl>
                                        <p:attrNameLst>
                                          <p:attrName>style.visibility</p:attrName>
                                        </p:attrNameLst>
                                      </p:cBhvr>
                                      <p:to>
                                        <p:strVal val="visible"/>
                                      </p:to>
                                    </p:set>
                                    <p:anim calcmode="lin" valueType="num">
                                      <p:cBhvr additive="base">
                                        <p:cTn id="31" dur="300" fill="hold"/>
                                        <p:tgtEl>
                                          <p:spTgt spid="915505">
                                            <p:txEl>
                                              <p:pRg st="0" end="0"/>
                                            </p:txEl>
                                          </p:spTgt>
                                        </p:tgtEl>
                                        <p:attrNameLst>
                                          <p:attrName>ppt_x</p:attrName>
                                        </p:attrNameLst>
                                      </p:cBhvr>
                                      <p:tavLst>
                                        <p:tav tm="0">
                                          <p:val>
                                            <p:strVal val="#ppt_x"/>
                                          </p:val>
                                        </p:tav>
                                        <p:tav tm="100000">
                                          <p:val>
                                            <p:strVal val="#ppt_x"/>
                                          </p:val>
                                        </p:tav>
                                      </p:tavLst>
                                    </p:anim>
                                    <p:anim calcmode="lin" valueType="num">
                                      <p:cBhvr additive="base">
                                        <p:cTn id="32" dur="300" fill="hold"/>
                                        <p:tgtEl>
                                          <p:spTgt spid="915505">
                                            <p:txEl>
                                              <p:pRg st="0" end="0"/>
                                            </p:txEl>
                                          </p:spTgt>
                                        </p:tgtEl>
                                        <p:attrNameLst>
                                          <p:attrName>ppt_y</p:attrName>
                                        </p:attrNameLst>
                                      </p:cBhvr>
                                      <p:tavLst>
                                        <p:tav tm="0">
                                          <p:val>
                                            <p:strVal val="0-#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1" fill="hold" grpId="0" nodeType="clickEffect">
                                  <p:stCondLst>
                                    <p:cond delay="0"/>
                                  </p:stCondLst>
                                  <p:iterate type="wd">
                                    <p:tmPct val="100000"/>
                                  </p:iterate>
                                  <p:childTnLst>
                                    <p:set>
                                      <p:cBhvr>
                                        <p:cTn id="36" dur="1" fill="hold">
                                          <p:stCondLst>
                                            <p:cond delay="0"/>
                                          </p:stCondLst>
                                        </p:cTn>
                                        <p:tgtEl>
                                          <p:spTgt spid="915513">
                                            <p:txEl>
                                              <p:pRg st="0" end="0"/>
                                            </p:txEl>
                                          </p:spTgt>
                                        </p:tgtEl>
                                        <p:attrNameLst>
                                          <p:attrName>style.visibility</p:attrName>
                                        </p:attrNameLst>
                                      </p:cBhvr>
                                      <p:to>
                                        <p:strVal val="visible"/>
                                      </p:to>
                                    </p:set>
                                    <p:anim calcmode="lin" valueType="num">
                                      <p:cBhvr additive="base">
                                        <p:cTn id="37" dur="300" fill="hold"/>
                                        <p:tgtEl>
                                          <p:spTgt spid="915513">
                                            <p:txEl>
                                              <p:pRg st="0" end="0"/>
                                            </p:txEl>
                                          </p:spTgt>
                                        </p:tgtEl>
                                        <p:attrNameLst>
                                          <p:attrName>ppt_x</p:attrName>
                                        </p:attrNameLst>
                                      </p:cBhvr>
                                      <p:tavLst>
                                        <p:tav tm="0">
                                          <p:val>
                                            <p:strVal val="#ppt_x"/>
                                          </p:val>
                                        </p:tav>
                                        <p:tav tm="100000">
                                          <p:val>
                                            <p:strVal val="#ppt_x"/>
                                          </p:val>
                                        </p:tav>
                                      </p:tavLst>
                                    </p:anim>
                                    <p:anim calcmode="lin" valueType="num">
                                      <p:cBhvr additive="base">
                                        <p:cTn id="38" dur="300" fill="hold"/>
                                        <p:tgtEl>
                                          <p:spTgt spid="915513">
                                            <p:txEl>
                                              <p:pRg st="0" end="0"/>
                                            </p:txEl>
                                          </p:spTgt>
                                        </p:tgtEl>
                                        <p:attrNameLst>
                                          <p:attrName>ppt_y</p:attrName>
                                        </p:attrNameLst>
                                      </p:cBhvr>
                                      <p:tavLst>
                                        <p:tav tm="0">
                                          <p:val>
                                            <p:strVal val="0-#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1" fill="hold" grpId="0" nodeType="clickEffect">
                                  <p:stCondLst>
                                    <p:cond delay="0"/>
                                  </p:stCondLst>
                                  <p:iterate type="wd">
                                    <p:tmPct val="100000"/>
                                  </p:iterate>
                                  <p:childTnLst>
                                    <p:set>
                                      <p:cBhvr>
                                        <p:cTn id="42" dur="1" fill="hold">
                                          <p:stCondLst>
                                            <p:cond delay="0"/>
                                          </p:stCondLst>
                                        </p:cTn>
                                        <p:tgtEl>
                                          <p:spTgt spid="915507">
                                            <p:txEl>
                                              <p:pRg st="0" end="0"/>
                                            </p:txEl>
                                          </p:spTgt>
                                        </p:tgtEl>
                                        <p:attrNameLst>
                                          <p:attrName>style.visibility</p:attrName>
                                        </p:attrNameLst>
                                      </p:cBhvr>
                                      <p:to>
                                        <p:strVal val="visible"/>
                                      </p:to>
                                    </p:set>
                                    <p:anim calcmode="lin" valueType="num">
                                      <p:cBhvr additive="base">
                                        <p:cTn id="43" dur="300" fill="hold"/>
                                        <p:tgtEl>
                                          <p:spTgt spid="915507">
                                            <p:txEl>
                                              <p:pRg st="0" end="0"/>
                                            </p:txEl>
                                          </p:spTgt>
                                        </p:tgtEl>
                                        <p:attrNameLst>
                                          <p:attrName>ppt_x</p:attrName>
                                        </p:attrNameLst>
                                      </p:cBhvr>
                                      <p:tavLst>
                                        <p:tav tm="0">
                                          <p:val>
                                            <p:strVal val="#ppt_x"/>
                                          </p:val>
                                        </p:tav>
                                        <p:tav tm="100000">
                                          <p:val>
                                            <p:strVal val="#ppt_x"/>
                                          </p:val>
                                        </p:tav>
                                      </p:tavLst>
                                    </p:anim>
                                    <p:anim calcmode="lin" valueType="num">
                                      <p:cBhvr additive="base">
                                        <p:cTn id="44" dur="300" fill="hold"/>
                                        <p:tgtEl>
                                          <p:spTgt spid="915507">
                                            <p:txEl>
                                              <p:pRg st="0" end="0"/>
                                            </p:txEl>
                                          </p:spTgt>
                                        </p:tgtEl>
                                        <p:attrNameLst>
                                          <p:attrName>ppt_y</p:attrName>
                                        </p:attrNameLst>
                                      </p:cBhvr>
                                      <p:tavLst>
                                        <p:tav tm="0">
                                          <p:val>
                                            <p:strVal val="0-#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1" fill="hold" grpId="0" nodeType="clickEffect">
                                  <p:stCondLst>
                                    <p:cond delay="0"/>
                                  </p:stCondLst>
                                  <p:iterate type="wd">
                                    <p:tmPct val="100000"/>
                                  </p:iterate>
                                  <p:childTnLst>
                                    <p:set>
                                      <p:cBhvr>
                                        <p:cTn id="48" dur="1" fill="hold">
                                          <p:stCondLst>
                                            <p:cond delay="0"/>
                                          </p:stCondLst>
                                        </p:cTn>
                                        <p:tgtEl>
                                          <p:spTgt spid="915508">
                                            <p:txEl>
                                              <p:pRg st="0" end="0"/>
                                            </p:txEl>
                                          </p:spTgt>
                                        </p:tgtEl>
                                        <p:attrNameLst>
                                          <p:attrName>style.visibility</p:attrName>
                                        </p:attrNameLst>
                                      </p:cBhvr>
                                      <p:to>
                                        <p:strVal val="visible"/>
                                      </p:to>
                                    </p:set>
                                    <p:anim calcmode="lin" valueType="num">
                                      <p:cBhvr additive="base">
                                        <p:cTn id="49" dur="300" fill="hold"/>
                                        <p:tgtEl>
                                          <p:spTgt spid="915508">
                                            <p:txEl>
                                              <p:pRg st="0" end="0"/>
                                            </p:txEl>
                                          </p:spTgt>
                                        </p:tgtEl>
                                        <p:attrNameLst>
                                          <p:attrName>ppt_x</p:attrName>
                                        </p:attrNameLst>
                                      </p:cBhvr>
                                      <p:tavLst>
                                        <p:tav tm="0">
                                          <p:val>
                                            <p:strVal val="#ppt_x"/>
                                          </p:val>
                                        </p:tav>
                                        <p:tav tm="100000">
                                          <p:val>
                                            <p:strVal val="#ppt_x"/>
                                          </p:val>
                                        </p:tav>
                                      </p:tavLst>
                                    </p:anim>
                                    <p:anim calcmode="lin" valueType="num">
                                      <p:cBhvr additive="base">
                                        <p:cTn id="50" dur="300" fill="hold"/>
                                        <p:tgtEl>
                                          <p:spTgt spid="915508">
                                            <p:txEl>
                                              <p:pRg st="0" end="0"/>
                                            </p:txEl>
                                          </p:spTgt>
                                        </p:tgtEl>
                                        <p:attrNameLst>
                                          <p:attrName>ppt_y</p:attrName>
                                        </p:attrNameLst>
                                      </p:cBhvr>
                                      <p:tavLst>
                                        <p:tav tm="0">
                                          <p:val>
                                            <p:strVal val="0-#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1" fill="hold" grpId="0" nodeType="clickEffect">
                                  <p:stCondLst>
                                    <p:cond delay="0"/>
                                  </p:stCondLst>
                                  <p:iterate type="wd">
                                    <p:tmPct val="100000"/>
                                  </p:iterate>
                                  <p:childTnLst>
                                    <p:set>
                                      <p:cBhvr>
                                        <p:cTn id="54" dur="1" fill="hold">
                                          <p:stCondLst>
                                            <p:cond delay="0"/>
                                          </p:stCondLst>
                                        </p:cTn>
                                        <p:tgtEl>
                                          <p:spTgt spid="915509">
                                            <p:txEl>
                                              <p:pRg st="0" end="0"/>
                                            </p:txEl>
                                          </p:spTgt>
                                        </p:tgtEl>
                                        <p:attrNameLst>
                                          <p:attrName>style.visibility</p:attrName>
                                        </p:attrNameLst>
                                      </p:cBhvr>
                                      <p:to>
                                        <p:strVal val="visible"/>
                                      </p:to>
                                    </p:set>
                                    <p:anim calcmode="lin" valueType="num">
                                      <p:cBhvr additive="base">
                                        <p:cTn id="55" dur="300" fill="hold"/>
                                        <p:tgtEl>
                                          <p:spTgt spid="915509">
                                            <p:txEl>
                                              <p:pRg st="0" end="0"/>
                                            </p:txEl>
                                          </p:spTgt>
                                        </p:tgtEl>
                                        <p:attrNameLst>
                                          <p:attrName>ppt_x</p:attrName>
                                        </p:attrNameLst>
                                      </p:cBhvr>
                                      <p:tavLst>
                                        <p:tav tm="0">
                                          <p:val>
                                            <p:strVal val="#ppt_x"/>
                                          </p:val>
                                        </p:tav>
                                        <p:tav tm="100000">
                                          <p:val>
                                            <p:strVal val="#ppt_x"/>
                                          </p:val>
                                        </p:tav>
                                      </p:tavLst>
                                    </p:anim>
                                    <p:anim calcmode="lin" valueType="num">
                                      <p:cBhvr additive="base">
                                        <p:cTn id="56" dur="300" fill="hold"/>
                                        <p:tgtEl>
                                          <p:spTgt spid="915509">
                                            <p:txEl>
                                              <p:pRg st="0" end="0"/>
                                            </p:txEl>
                                          </p:spTgt>
                                        </p:tgtEl>
                                        <p:attrNameLst>
                                          <p:attrName>ppt_y</p:attrName>
                                        </p:attrNameLst>
                                      </p:cBhvr>
                                      <p:tavLst>
                                        <p:tav tm="0">
                                          <p:val>
                                            <p:strVal val="0-#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1" fill="hold" grpId="0" nodeType="clickEffect">
                                  <p:stCondLst>
                                    <p:cond delay="0"/>
                                  </p:stCondLst>
                                  <p:iterate type="wd">
                                    <p:tmPct val="100000"/>
                                  </p:iterate>
                                  <p:childTnLst>
                                    <p:set>
                                      <p:cBhvr>
                                        <p:cTn id="60" dur="1" fill="hold">
                                          <p:stCondLst>
                                            <p:cond delay="0"/>
                                          </p:stCondLst>
                                        </p:cTn>
                                        <p:tgtEl>
                                          <p:spTgt spid="915511">
                                            <p:txEl>
                                              <p:pRg st="0" end="0"/>
                                            </p:txEl>
                                          </p:spTgt>
                                        </p:tgtEl>
                                        <p:attrNameLst>
                                          <p:attrName>style.visibility</p:attrName>
                                        </p:attrNameLst>
                                      </p:cBhvr>
                                      <p:to>
                                        <p:strVal val="visible"/>
                                      </p:to>
                                    </p:set>
                                    <p:anim calcmode="lin" valueType="num">
                                      <p:cBhvr additive="base">
                                        <p:cTn id="61" dur="300" fill="hold"/>
                                        <p:tgtEl>
                                          <p:spTgt spid="915511">
                                            <p:txEl>
                                              <p:pRg st="0" end="0"/>
                                            </p:txEl>
                                          </p:spTgt>
                                        </p:tgtEl>
                                        <p:attrNameLst>
                                          <p:attrName>ppt_x</p:attrName>
                                        </p:attrNameLst>
                                      </p:cBhvr>
                                      <p:tavLst>
                                        <p:tav tm="0">
                                          <p:val>
                                            <p:strVal val="#ppt_x"/>
                                          </p:val>
                                        </p:tav>
                                        <p:tav tm="100000">
                                          <p:val>
                                            <p:strVal val="#ppt_x"/>
                                          </p:val>
                                        </p:tav>
                                      </p:tavLst>
                                    </p:anim>
                                    <p:anim calcmode="lin" valueType="num">
                                      <p:cBhvr additive="base">
                                        <p:cTn id="62" dur="300" fill="hold"/>
                                        <p:tgtEl>
                                          <p:spTgt spid="915511">
                                            <p:txEl>
                                              <p:pRg st="0" end="0"/>
                                            </p:txEl>
                                          </p:spTgt>
                                        </p:tgtEl>
                                        <p:attrNameLst>
                                          <p:attrName>ppt_y</p:attrName>
                                        </p:attrNameLst>
                                      </p:cBhvr>
                                      <p:tavLst>
                                        <p:tav tm="0">
                                          <p:val>
                                            <p:strVal val="0-#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1" fill="hold" grpId="0" nodeType="clickEffect">
                                  <p:stCondLst>
                                    <p:cond delay="0"/>
                                  </p:stCondLst>
                                  <p:iterate type="wd">
                                    <p:tmPct val="100000"/>
                                  </p:iterate>
                                  <p:childTnLst>
                                    <p:set>
                                      <p:cBhvr>
                                        <p:cTn id="66" dur="1" fill="hold">
                                          <p:stCondLst>
                                            <p:cond delay="0"/>
                                          </p:stCondLst>
                                        </p:cTn>
                                        <p:tgtEl>
                                          <p:spTgt spid="915510">
                                            <p:txEl>
                                              <p:pRg st="0" end="0"/>
                                            </p:txEl>
                                          </p:spTgt>
                                        </p:tgtEl>
                                        <p:attrNameLst>
                                          <p:attrName>style.visibility</p:attrName>
                                        </p:attrNameLst>
                                      </p:cBhvr>
                                      <p:to>
                                        <p:strVal val="visible"/>
                                      </p:to>
                                    </p:set>
                                    <p:anim calcmode="lin" valueType="num">
                                      <p:cBhvr additive="base">
                                        <p:cTn id="67" dur="300" fill="hold"/>
                                        <p:tgtEl>
                                          <p:spTgt spid="915510">
                                            <p:txEl>
                                              <p:pRg st="0" end="0"/>
                                            </p:txEl>
                                          </p:spTgt>
                                        </p:tgtEl>
                                        <p:attrNameLst>
                                          <p:attrName>ppt_x</p:attrName>
                                        </p:attrNameLst>
                                      </p:cBhvr>
                                      <p:tavLst>
                                        <p:tav tm="0">
                                          <p:val>
                                            <p:strVal val="#ppt_x"/>
                                          </p:val>
                                        </p:tav>
                                        <p:tav tm="100000">
                                          <p:val>
                                            <p:strVal val="#ppt_x"/>
                                          </p:val>
                                        </p:tav>
                                      </p:tavLst>
                                    </p:anim>
                                    <p:anim calcmode="lin" valueType="num">
                                      <p:cBhvr additive="base">
                                        <p:cTn id="68" dur="300" fill="hold"/>
                                        <p:tgtEl>
                                          <p:spTgt spid="915510">
                                            <p:txEl>
                                              <p:pRg st="0" end="0"/>
                                            </p:txEl>
                                          </p:spTgt>
                                        </p:tgtEl>
                                        <p:attrNameLst>
                                          <p:attrName>ppt_y</p:attrName>
                                        </p:attrNameLst>
                                      </p:cBhvr>
                                      <p:tavLst>
                                        <p:tav tm="0">
                                          <p:val>
                                            <p:strVal val="0-#ppt_h/2"/>
                                          </p:val>
                                        </p:tav>
                                        <p:tav tm="100000">
                                          <p:val>
                                            <p:strVal val="#ppt_y"/>
                                          </p:val>
                                        </p:tav>
                                      </p:tavLst>
                                    </p:anim>
                                  </p:childTnLst>
                                </p:cTn>
                              </p:par>
                            </p:childTnLst>
                          </p:cTn>
                        </p:par>
                      </p:childTnLst>
                    </p:cTn>
                  </p:par>
                  <p:par>
                    <p:cTn id="69" fill="hold">
                      <p:stCondLst>
                        <p:cond delay="indefinite"/>
                      </p:stCondLst>
                      <p:childTnLst>
                        <p:par>
                          <p:cTn id="70" fill="hold">
                            <p:stCondLst>
                              <p:cond delay="0"/>
                            </p:stCondLst>
                            <p:childTnLst>
                              <p:par>
                                <p:cTn id="71" presetID="2" presetClass="entr" presetSubtype="1" fill="hold" grpId="0" nodeType="clickEffect">
                                  <p:stCondLst>
                                    <p:cond delay="0"/>
                                  </p:stCondLst>
                                  <p:iterate type="wd">
                                    <p:tmPct val="100000"/>
                                  </p:iterate>
                                  <p:childTnLst>
                                    <p:set>
                                      <p:cBhvr>
                                        <p:cTn id="72" dur="1" fill="hold">
                                          <p:stCondLst>
                                            <p:cond delay="0"/>
                                          </p:stCondLst>
                                        </p:cTn>
                                        <p:tgtEl>
                                          <p:spTgt spid="915512">
                                            <p:txEl>
                                              <p:pRg st="0" end="0"/>
                                            </p:txEl>
                                          </p:spTgt>
                                        </p:tgtEl>
                                        <p:attrNameLst>
                                          <p:attrName>style.visibility</p:attrName>
                                        </p:attrNameLst>
                                      </p:cBhvr>
                                      <p:to>
                                        <p:strVal val="visible"/>
                                      </p:to>
                                    </p:set>
                                    <p:anim calcmode="lin" valueType="num">
                                      <p:cBhvr additive="base">
                                        <p:cTn id="73" dur="300" fill="hold"/>
                                        <p:tgtEl>
                                          <p:spTgt spid="915512">
                                            <p:txEl>
                                              <p:pRg st="0" end="0"/>
                                            </p:txEl>
                                          </p:spTgt>
                                        </p:tgtEl>
                                        <p:attrNameLst>
                                          <p:attrName>ppt_x</p:attrName>
                                        </p:attrNameLst>
                                      </p:cBhvr>
                                      <p:tavLst>
                                        <p:tav tm="0">
                                          <p:val>
                                            <p:strVal val="#ppt_x"/>
                                          </p:val>
                                        </p:tav>
                                        <p:tav tm="100000">
                                          <p:val>
                                            <p:strVal val="#ppt_x"/>
                                          </p:val>
                                        </p:tav>
                                      </p:tavLst>
                                    </p:anim>
                                    <p:anim calcmode="lin" valueType="num">
                                      <p:cBhvr additive="base">
                                        <p:cTn id="74" dur="300" fill="hold"/>
                                        <p:tgtEl>
                                          <p:spTgt spid="915512">
                                            <p:txEl>
                                              <p:pRg st="0" end="0"/>
                                            </p:txEl>
                                          </p:spTgt>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15502" grpId="0" build="p" autoUpdateAnimBg="0"/>
      <p:bldP spid="915503" grpId="0" build="p" autoUpdateAnimBg="0"/>
      <p:bldP spid="915504" grpId="0" build="p" autoUpdateAnimBg="0"/>
      <p:bldP spid="915505" grpId="0" build="p" autoUpdateAnimBg="0"/>
      <p:bldP spid="915506" grpId="0" build="p" autoUpdateAnimBg="0"/>
      <p:bldP spid="915507" grpId="0" build="p" autoUpdateAnimBg="0"/>
      <p:bldP spid="915508" grpId="0" build="p" autoUpdateAnimBg="0"/>
      <p:bldP spid="915509" grpId="0" build="p" autoUpdateAnimBg="0"/>
      <p:bldP spid="915510" grpId="0" build="p" autoUpdateAnimBg="0"/>
      <p:bldP spid="915511" grpId="0" build="p" autoUpdateAnimBg="0"/>
      <p:bldP spid="915512" grpId="0" build="p" autoUpdateAnimBg="0"/>
      <p:bldP spid="915513" grpId="0" build="p" autoUpdateAnimBg="0"/>
    </p:bldLst>
  </p:timing>
</p:sld>
</file>

<file path=ppt/slides/slide21.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46082" name="Rectangle 2"/>
          <p:cNvSpPr>
            <a:spLocks noGrp="1" noChangeArrowheads="1"/>
          </p:cNvSpPr>
          <p:nvPr>
            <p:ph type="title"/>
          </p:nvPr>
        </p:nvSpPr>
        <p:spPr/>
        <p:txBody>
          <a:bodyPr/>
          <a:lstStyle/>
          <a:p>
            <a:r>
              <a:rPr lang="en-US" smtClean="0"/>
              <a:t>A Simple Example</a:t>
            </a:r>
          </a:p>
        </p:txBody>
      </p:sp>
      <p:sp>
        <p:nvSpPr>
          <p:cNvPr id="46083" name="Rectangle 3"/>
          <p:cNvSpPr>
            <a:spLocks noGrp="1" noChangeArrowheads="1"/>
          </p:cNvSpPr>
          <p:nvPr>
            <p:ph type="body" sz="half" idx="1"/>
          </p:nvPr>
        </p:nvSpPr>
        <p:spPr>
          <a:xfrm>
            <a:off x="457200" y="3867150"/>
            <a:ext cx="8229600" cy="2228850"/>
          </a:xfrm>
        </p:spPr>
        <p:txBody>
          <a:bodyPr/>
          <a:lstStyle/>
          <a:p>
            <a:pPr>
              <a:spcBef>
                <a:spcPct val="100000"/>
              </a:spcBef>
            </a:pPr>
            <a:r>
              <a:rPr lang="en-US" sz="2200" smtClean="0"/>
              <a:t>How much faster would the machine be if a better data cache reduced the average load time to 2 cycles?</a:t>
            </a:r>
          </a:p>
          <a:p>
            <a:pPr>
              <a:spcBef>
                <a:spcPct val="100000"/>
              </a:spcBef>
            </a:pPr>
            <a:r>
              <a:rPr lang="en-US" sz="2200" smtClean="0"/>
              <a:t>How does this compare with using branch prediction to shave a cycle off the branch time?</a:t>
            </a:r>
          </a:p>
          <a:p>
            <a:pPr>
              <a:spcBef>
                <a:spcPct val="100000"/>
              </a:spcBef>
            </a:pPr>
            <a:r>
              <a:rPr lang="en-US" sz="2200" smtClean="0"/>
              <a:t>What if two ALU instructions could be executed at once?</a:t>
            </a:r>
          </a:p>
        </p:txBody>
      </p:sp>
      <p:graphicFrame>
        <p:nvGraphicFramePr>
          <p:cNvPr id="918641" name="Group 113"/>
          <p:cNvGraphicFramePr>
            <a:graphicFrameLocks noGrp="1"/>
          </p:cNvGraphicFramePr>
          <p:nvPr>
            <p:ph sz="half" idx="2"/>
            <p:extLst>
              <p:ext uri="{D42A27DB-BD31-4B8C-83A1-F6EECF244321}">
                <p14:modId xmlns:p14="http://schemas.microsoft.com/office/powerpoint/2010/main" val="1524808992"/>
              </p:ext>
            </p:extLst>
          </p:nvPr>
        </p:nvGraphicFramePr>
        <p:xfrm>
          <a:off x="1143000" y="914400"/>
          <a:ext cx="4800600" cy="2873376"/>
        </p:xfrm>
        <a:graphic>
          <a:graphicData uri="http://schemas.openxmlformats.org/drawingml/2006/table">
            <a:tbl>
              <a:tblPr/>
              <a:tblGrid>
                <a:gridCol w="1416050"/>
                <a:gridCol w="946150"/>
                <a:gridCol w="914400"/>
                <a:gridCol w="1524000"/>
              </a:tblGrid>
              <a:tr h="477838">
                <a:tc>
                  <a:txBody>
                    <a:bodyPr/>
                    <a:lstStyle/>
                    <a:p>
                      <a:pPr marL="0" marR="0" lvl="0" indent="0" algn="ctr" defTabSz="914400" rtl="0" eaLnBrk="0" fontAlgn="base" latinLnBrk="0" hangingPunct="0">
                        <a:lnSpc>
                          <a:spcPct val="90000"/>
                        </a:lnSpc>
                        <a:spcBef>
                          <a:spcPct val="65000"/>
                        </a:spcBef>
                        <a:spcAft>
                          <a:spcPct val="0"/>
                        </a:spcAft>
                        <a:buClr>
                          <a:schemeClr val="accent1"/>
                        </a:buClr>
                        <a:buSzPct val="75000"/>
                        <a:buFont typeface="Wingdings" pitchFamily="2" charset="2"/>
                        <a:buNone/>
                        <a:tabLst/>
                      </a:pPr>
                      <a:r>
                        <a:rPr kumimoji="0" lang="en-US" sz="2000" b="0" i="0" u="none" strike="noStrike" cap="none" normalizeH="0" baseline="0" smtClean="0">
                          <a:ln>
                            <a:noFill/>
                          </a:ln>
                          <a:solidFill>
                            <a:schemeClr val="tx1"/>
                          </a:solidFill>
                          <a:effectLst/>
                          <a:latin typeface="Arial" pitchFamily="34" charset="0"/>
                        </a:rPr>
                        <a:t>Op</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90000"/>
                        </a:lnSpc>
                        <a:spcBef>
                          <a:spcPct val="65000"/>
                        </a:spcBef>
                        <a:spcAft>
                          <a:spcPct val="0"/>
                        </a:spcAft>
                        <a:buClr>
                          <a:schemeClr val="accent1"/>
                        </a:buClr>
                        <a:buSzPct val="75000"/>
                        <a:buFont typeface="Wingdings" pitchFamily="2" charset="2"/>
                        <a:buNone/>
                        <a:tabLst/>
                      </a:pPr>
                      <a:r>
                        <a:rPr kumimoji="0" lang="en-US" sz="2000" b="0" i="0" u="none" strike="noStrike" cap="none" normalizeH="0" baseline="0" smtClean="0">
                          <a:ln>
                            <a:noFill/>
                          </a:ln>
                          <a:solidFill>
                            <a:schemeClr val="tx1"/>
                          </a:solidFill>
                          <a:effectLst/>
                          <a:latin typeface="Arial" pitchFamily="34" charset="0"/>
                        </a:rPr>
                        <a:t>Freq</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90000"/>
                        </a:lnSpc>
                        <a:spcBef>
                          <a:spcPct val="65000"/>
                        </a:spcBef>
                        <a:spcAft>
                          <a:spcPct val="0"/>
                        </a:spcAft>
                        <a:buClr>
                          <a:schemeClr val="accent1"/>
                        </a:buClr>
                        <a:buSzPct val="75000"/>
                        <a:buFont typeface="Wingdings" pitchFamily="2" charset="2"/>
                        <a:buNone/>
                        <a:tabLst/>
                      </a:pPr>
                      <a:r>
                        <a:rPr kumimoji="0" lang="en-US" sz="2000" b="0" i="0" u="none" strike="noStrike" cap="none" normalizeH="0" baseline="0" smtClean="0">
                          <a:ln>
                            <a:noFill/>
                          </a:ln>
                          <a:solidFill>
                            <a:schemeClr val="tx1"/>
                          </a:solidFill>
                          <a:effectLst/>
                          <a:latin typeface="Arial" pitchFamily="34" charset="0"/>
                        </a:rPr>
                        <a:t>CPI</a:t>
                      </a:r>
                      <a:r>
                        <a:rPr kumimoji="0" lang="en-US" sz="2000" b="0" i="0" u="none" strike="noStrike" cap="none" normalizeH="0" baseline="-25000" smtClean="0">
                          <a:ln>
                            <a:noFill/>
                          </a:ln>
                          <a:solidFill>
                            <a:schemeClr val="tx1"/>
                          </a:solidFill>
                          <a:effectLst/>
                          <a:latin typeface="Arial" pitchFamily="34" charset="0"/>
                        </a:rPr>
                        <a:t>i</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90000"/>
                        </a:lnSpc>
                        <a:spcBef>
                          <a:spcPct val="65000"/>
                        </a:spcBef>
                        <a:spcAft>
                          <a:spcPct val="0"/>
                        </a:spcAft>
                        <a:buClr>
                          <a:schemeClr val="accent1"/>
                        </a:buClr>
                        <a:buSzPct val="75000"/>
                        <a:buFont typeface="Wingdings" pitchFamily="2" charset="2"/>
                        <a:buNone/>
                        <a:tabLst/>
                      </a:pPr>
                      <a:r>
                        <a:rPr kumimoji="0" lang="en-US" sz="2000" b="0" i="0" u="none" strike="noStrike" cap="none" normalizeH="0" baseline="0" smtClean="0">
                          <a:ln>
                            <a:noFill/>
                          </a:ln>
                          <a:solidFill>
                            <a:schemeClr val="tx1"/>
                          </a:solidFill>
                          <a:effectLst/>
                          <a:latin typeface="Arial" pitchFamily="34" charset="0"/>
                        </a:rPr>
                        <a:t>Freq x CPI</a:t>
                      </a:r>
                      <a:r>
                        <a:rPr kumimoji="0" lang="en-US" sz="2000" b="0" i="0" u="none" strike="noStrike" cap="none" normalizeH="0" baseline="-25000" smtClean="0">
                          <a:ln>
                            <a:noFill/>
                          </a:ln>
                          <a:solidFill>
                            <a:schemeClr val="tx1"/>
                          </a:solidFill>
                          <a:effectLst/>
                          <a:latin typeface="Arial" pitchFamily="34" charset="0"/>
                        </a:rPr>
                        <a:t>i</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479425">
                <a:tc>
                  <a:txBody>
                    <a:bodyPr/>
                    <a:lstStyle/>
                    <a:p>
                      <a:pPr marL="0" marR="0" lvl="0" indent="0" algn="l" defTabSz="914400" rtl="0" eaLnBrk="0" fontAlgn="base" latinLnBrk="0" hangingPunct="0">
                        <a:lnSpc>
                          <a:spcPct val="90000"/>
                        </a:lnSpc>
                        <a:spcBef>
                          <a:spcPct val="65000"/>
                        </a:spcBef>
                        <a:spcAft>
                          <a:spcPct val="0"/>
                        </a:spcAft>
                        <a:buClr>
                          <a:schemeClr val="accent1"/>
                        </a:buClr>
                        <a:buSzPct val="75000"/>
                        <a:buFont typeface="Wingdings" pitchFamily="2" charset="2"/>
                        <a:buNone/>
                        <a:tabLst/>
                      </a:pPr>
                      <a:r>
                        <a:rPr kumimoji="0" lang="en-US" sz="2000" b="0" i="0" u="none" strike="noStrike" cap="none" normalizeH="0" baseline="0" smtClean="0">
                          <a:ln>
                            <a:noFill/>
                          </a:ln>
                          <a:solidFill>
                            <a:schemeClr val="tx1"/>
                          </a:solidFill>
                          <a:effectLst/>
                          <a:latin typeface="Arial" pitchFamily="34" charset="0"/>
                        </a:rPr>
                        <a:t>ALU</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90000"/>
                        </a:lnSpc>
                        <a:spcBef>
                          <a:spcPct val="65000"/>
                        </a:spcBef>
                        <a:spcAft>
                          <a:spcPct val="0"/>
                        </a:spcAft>
                        <a:buClr>
                          <a:schemeClr val="accent1"/>
                        </a:buClr>
                        <a:buSzPct val="75000"/>
                        <a:buFont typeface="Wingdings" pitchFamily="2" charset="2"/>
                        <a:buNone/>
                        <a:tabLst/>
                      </a:pPr>
                      <a:r>
                        <a:rPr kumimoji="0" lang="en-US" sz="2000" b="0" i="0" u="none" strike="noStrike" cap="none" normalizeH="0" baseline="0" smtClean="0">
                          <a:ln>
                            <a:noFill/>
                          </a:ln>
                          <a:solidFill>
                            <a:schemeClr val="tx1"/>
                          </a:solidFill>
                          <a:effectLst/>
                          <a:latin typeface="Arial" pitchFamily="34" charset="0"/>
                        </a:rPr>
                        <a:t>50%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90000"/>
                        </a:lnSpc>
                        <a:spcBef>
                          <a:spcPct val="65000"/>
                        </a:spcBef>
                        <a:spcAft>
                          <a:spcPct val="0"/>
                        </a:spcAft>
                        <a:buClr>
                          <a:schemeClr val="accent1"/>
                        </a:buClr>
                        <a:buSzPct val="75000"/>
                        <a:buFont typeface="Wingdings" pitchFamily="2" charset="2"/>
                        <a:buNone/>
                        <a:tabLst/>
                      </a:pPr>
                      <a:r>
                        <a:rPr kumimoji="0" lang="en-US" sz="2000" b="0" i="0" u="none" strike="noStrike" cap="none" normalizeH="0" baseline="0" smtClean="0">
                          <a:ln>
                            <a:noFill/>
                          </a:ln>
                          <a:solidFill>
                            <a:schemeClr val="tx1"/>
                          </a:solidFill>
                          <a:effectLst/>
                          <a:latin typeface="Arial" pitchFamily="34" charset="0"/>
                        </a:rPr>
                        <a:t>1</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90000"/>
                        </a:lnSpc>
                        <a:spcBef>
                          <a:spcPct val="65000"/>
                        </a:spcBef>
                        <a:spcAft>
                          <a:spcPct val="0"/>
                        </a:spcAft>
                        <a:buClr>
                          <a:schemeClr val="accent1"/>
                        </a:buClr>
                        <a:buSzPct val="75000"/>
                        <a:buFont typeface="Wingdings" pitchFamily="2" charset="2"/>
                        <a:buNone/>
                        <a:tabLst/>
                      </a:pPr>
                      <a:r>
                        <a:rPr kumimoji="0" lang="en-US" sz="2000" b="0" i="0" u="none" strike="noStrike" cap="none" normalizeH="0" baseline="0" smtClean="0">
                          <a:ln>
                            <a:noFill/>
                          </a:ln>
                          <a:solidFill>
                            <a:schemeClr val="tx1"/>
                          </a:solidFill>
                          <a:effectLst/>
                          <a:latin typeface="Arial" pitchFamily="34" charset="0"/>
                        </a:rPr>
                        <a:t>.</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77838">
                <a:tc>
                  <a:txBody>
                    <a:bodyPr/>
                    <a:lstStyle/>
                    <a:p>
                      <a:pPr marL="0" marR="0" lvl="0" indent="0" algn="l" defTabSz="914400" rtl="0" eaLnBrk="0" fontAlgn="base" latinLnBrk="0" hangingPunct="0">
                        <a:lnSpc>
                          <a:spcPct val="90000"/>
                        </a:lnSpc>
                        <a:spcBef>
                          <a:spcPct val="65000"/>
                        </a:spcBef>
                        <a:spcAft>
                          <a:spcPct val="0"/>
                        </a:spcAft>
                        <a:buClr>
                          <a:schemeClr val="accent1"/>
                        </a:buClr>
                        <a:buSzPct val="75000"/>
                        <a:buFont typeface="Wingdings" pitchFamily="2" charset="2"/>
                        <a:buNone/>
                        <a:tabLst/>
                      </a:pPr>
                      <a:r>
                        <a:rPr kumimoji="0" lang="en-US" sz="2000" b="0" i="0" u="none" strike="noStrike" cap="none" normalizeH="0" baseline="0" smtClean="0">
                          <a:ln>
                            <a:noFill/>
                          </a:ln>
                          <a:solidFill>
                            <a:schemeClr val="tx1"/>
                          </a:solidFill>
                          <a:effectLst/>
                          <a:latin typeface="Arial" pitchFamily="34" charset="0"/>
                        </a:rPr>
                        <a:t>Load</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90000"/>
                        </a:lnSpc>
                        <a:spcBef>
                          <a:spcPct val="65000"/>
                        </a:spcBef>
                        <a:spcAft>
                          <a:spcPct val="0"/>
                        </a:spcAft>
                        <a:buClr>
                          <a:schemeClr val="accent1"/>
                        </a:buClr>
                        <a:buSzPct val="75000"/>
                        <a:buFont typeface="Wingdings" pitchFamily="2" charset="2"/>
                        <a:buNone/>
                        <a:tabLst/>
                      </a:pPr>
                      <a:r>
                        <a:rPr kumimoji="0" lang="en-US" sz="2000" b="0" i="0" u="none" strike="noStrike" cap="none" normalizeH="0" baseline="0" smtClean="0">
                          <a:ln>
                            <a:noFill/>
                          </a:ln>
                          <a:solidFill>
                            <a:schemeClr val="tx1"/>
                          </a:solidFill>
                          <a:effectLst/>
                          <a:latin typeface="Arial" pitchFamily="34" charset="0"/>
                        </a:rPr>
                        <a:t>20%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90000"/>
                        </a:lnSpc>
                        <a:spcBef>
                          <a:spcPct val="65000"/>
                        </a:spcBef>
                        <a:spcAft>
                          <a:spcPct val="0"/>
                        </a:spcAft>
                        <a:buClr>
                          <a:schemeClr val="accent1"/>
                        </a:buClr>
                        <a:buSzPct val="75000"/>
                        <a:buFont typeface="Wingdings" pitchFamily="2" charset="2"/>
                        <a:buNone/>
                        <a:tabLst/>
                      </a:pPr>
                      <a:r>
                        <a:rPr kumimoji="0" lang="en-US" sz="2000" b="0" i="0" u="none" strike="noStrike" cap="none" normalizeH="0" baseline="0" smtClean="0">
                          <a:ln>
                            <a:noFill/>
                          </a:ln>
                          <a:solidFill>
                            <a:schemeClr val="tx1"/>
                          </a:solidFill>
                          <a:effectLst/>
                          <a:latin typeface="Arial" pitchFamily="34" charset="0"/>
                        </a:rPr>
                        <a:t>5</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90000"/>
                        </a:lnSpc>
                        <a:spcBef>
                          <a:spcPct val="65000"/>
                        </a:spcBef>
                        <a:spcAft>
                          <a:spcPct val="0"/>
                        </a:spcAft>
                        <a:buClr>
                          <a:schemeClr val="accent1"/>
                        </a:buClr>
                        <a:buSzPct val="75000"/>
                        <a:buFont typeface="Wingdings" pitchFamily="2" charset="2"/>
                        <a:buNone/>
                        <a:tabLst/>
                      </a:pPr>
                      <a:endParaRPr kumimoji="0" lang="en-US" sz="2000" b="0" i="0" u="none" strike="noStrike" cap="none" normalizeH="0" baseline="0" smtClean="0">
                        <a:ln>
                          <a:noFill/>
                        </a:ln>
                        <a:solidFill>
                          <a:schemeClr val="tx1"/>
                        </a:solidFill>
                        <a:effectLst/>
                        <a:latin typeface="Arial"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79425">
                <a:tc>
                  <a:txBody>
                    <a:bodyPr/>
                    <a:lstStyle/>
                    <a:p>
                      <a:pPr marL="0" marR="0" lvl="0" indent="0" algn="l" defTabSz="914400" rtl="0" eaLnBrk="0" fontAlgn="base" latinLnBrk="0" hangingPunct="0">
                        <a:lnSpc>
                          <a:spcPct val="90000"/>
                        </a:lnSpc>
                        <a:spcBef>
                          <a:spcPct val="65000"/>
                        </a:spcBef>
                        <a:spcAft>
                          <a:spcPct val="0"/>
                        </a:spcAft>
                        <a:buClr>
                          <a:schemeClr val="accent1"/>
                        </a:buClr>
                        <a:buSzPct val="75000"/>
                        <a:buFont typeface="Wingdings" pitchFamily="2" charset="2"/>
                        <a:buNone/>
                        <a:tabLst/>
                      </a:pPr>
                      <a:r>
                        <a:rPr kumimoji="0" lang="en-US" sz="2000" b="0" i="0" u="none" strike="noStrike" cap="none" normalizeH="0" baseline="0" smtClean="0">
                          <a:ln>
                            <a:noFill/>
                          </a:ln>
                          <a:solidFill>
                            <a:schemeClr val="tx1"/>
                          </a:solidFill>
                          <a:effectLst/>
                          <a:latin typeface="Arial" pitchFamily="34" charset="0"/>
                        </a:rPr>
                        <a:t>Store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90000"/>
                        </a:lnSpc>
                        <a:spcBef>
                          <a:spcPct val="65000"/>
                        </a:spcBef>
                        <a:spcAft>
                          <a:spcPct val="0"/>
                        </a:spcAft>
                        <a:buClr>
                          <a:schemeClr val="accent1"/>
                        </a:buClr>
                        <a:buSzPct val="75000"/>
                        <a:buFont typeface="Wingdings" pitchFamily="2" charset="2"/>
                        <a:buNone/>
                        <a:tabLst/>
                      </a:pPr>
                      <a:r>
                        <a:rPr kumimoji="0" lang="en-US" sz="2000" b="0" i="0" u="none" strike="noStrike" cap="none" normalizeH="0" baseline="0" smtClean="0">
                          <a:ln>
                            <a:noFill/>
                          </a:ln>
                          <a:solidFill>
                            <a:schemeClr val="tx1"/>
                          </a:solidFill>
                          <a:effectLst/>
                          <a:latin typeface="Arial" pitchFamily="34" charset="0"/>
                        </a:rPr>
                        <a:t>10%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90000"/>
                        </a:lnSpc>
                        <a:spcBef>
                          <a:spcPct val="65000"/>
                        </a:spcBef>
                        <a:spcAft>
                          <a:spcPct val="0"/>
                        </a:spcAft>
                        <a:buClr>
                          <a:schemeClr val="accent1"/>
                        </a:buClr>
                        <a:buSzPct val="75000"/>
                        <a:buFont typeface="Wingdings" pitchFamily="2" charset="2"/>
                        <a:buNone/>
                        <a:tabLst/>
                      </a:pPr>
                      <a:r>
                        <a:rPr kumimoji="0" lang="en-US" sz="2000" b="0" i="0" u="none" strike="noStrike" cap="none" normalizeH="0" baseline="0" smtClean="0">
                          <a:ln>
                            <a:noFill/>
                          </a:ln>
                          <a:solidFill>
                            <a:schemeClr val="tx1"/>
                          </a:solidFill>
                          <a:effectLst/>
                          <a:latin typeface="Arial" pitchFamily="34" charset="0"/>
                        </a:rPr>
                        <a:t>3</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90000"/>
                        </a:lnSpc>
                        <a:spcBef>
                          <a:spcPct val="65000"/>
                        </a:spcBef>
                        <a:spcAft>
                          <a:spcPct val="0"/>
                        </a:spcAft>
                        <a:buClr>
                          <a:schemeClr val="accent1"/>
                        </a:buClr>
                        <a:buSzPct val="75000"/>
                        <a:buFont typeface="Wingdings" pitchFamily="2" charset="2"/>
                        <a:buNone/>
                        <a:tabLst/>
                      </a:pPr>
                      <a:endParaRPr kumimoji="0" lang="en-US" sz="2000" b="0" i="0" u="none" strike="noStrike" cap="none" normalizeH="0" baseline="0" smtClean="0">
                        <a:ln>
                          <a:noFill/>
                        </a:ln>
                        <a:solidFill>
                          <a:schemeClr val="tx1"/>
                        </a:solidFill>
                        <a:effectLst/>
                        <a:latin typeface="Arial"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79425">
                <a:tc>
                  <a:txBody>
                    <a:bodyPr/>
                    <a:lstStyle/>
                    <a:p>
                      <a:pPr marL="0" marR="0" lvl="0" indent="0" algn="l" defTabSz="914400" rtl="0" eaLnBrk="0" fontAlgn="base" latinLnBrk="0" hangingPunct="0">
                        <a:lnSpc>
                          <a:spcPct val="90000"/>
                        </a:lnSpc>
                        <a:spcBef>
                          <a:spcPct val="65000"/>
                        </a:spcBef>
                        <a:spcAft>
                          <a:spcPct val="0"/>
                        </a:spcAft>
                        <a:buClr>
                          <a:schemeClr val="accent1"/>
                        </a:buClr>
                        <a:buSzPct val="75000"/>
                        <a:buFont typeface="Wingdings" pitchFamily="2" charset="2"/>
                        <a:buNone/>
                        <a:tabLst/>
                      </a:pPr>
                      <a:r>
                        <a:rPr kumimoji="0" lang="en-US" sz="2000" b="0" i="0" u="none" strike="noStrike" cap="none" normalizeH="0" baseline="0" smtClean="0">
                          <a:ln>
                            <a:noFill/>
                          </a:ln>
                          <a:solidFill>
                            <a:schemeClr val="tx1"/>
                          </a:solidFill>
                          <a:effectLst/>
                          <a:latin typeface="Arial" pitchFamily="34" charset="0"/>
                        </a:rPr>
                        <a:t>Branch</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90000"/>
                        </a:lnSpc>
                        <a:spcBef>
                          <a:spcPct val="65000"/>
                        </a:spcBef>
                        <a:spcAft>
                          <a:spcPct val="0"/>
                        </a:spcAft>
                        <a:buClr>
                          <a:schemeClr val="accent1"/>
                        </a:buClr>
                        <a:buSzPct val="75000"/>
                        <a:buFont typeface="Wingdings" pitchFamily="2" charset="2"/>
                        <a:buNone/>
                        <a:tabLst/>
                      </a:pPr>
                      <a:r>
                        <a:rPr kumimoji="0" lang="en-US" sz="2000" b="0" i="0" u="none" strike="noStrike" cap="none" normalizeH="0" baseline="0" smtClean="0">
                          <a:ln>
                            <a:noFill/>
                          </a:ln>
                          <a:solidFill>
                            <a:schemeClr val="tx1"/>
                          </a:solidFill>
                          <a:effectLst/>
                          <a:latin typeface="Arial" pitchFamily="34" charset="0"/>
                        </a:rPr>
                        <a:t>20%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90000"/>
                        </a:lnSpc>
                        <a:spcBef>
                          <a:spcPct val="65000"/>
                        </a:spcBef>
                        <a:spcAft>
                          <a:spcPct val="0"/>
                        </a:spcAft>
                        <a:buClr>
                          <a:schemeClr val="accent1"/>
                        </a:buClr>
                        <a:buSzPct val="75000"/>
                        <a:buFont typeface="Wingdings" pitchFamily="2" charset="2"/>
                        <a:buNone/>
                        <a:tabLst/>
                      </a:pPr>
                      <a:r>
                        <a:rPr kumimoji="0" lang="en-US" sz="2000" b="0" i="0" u="none" strike="noStrike" cap="none" normalizeH="0" baseline="0" smtClean="0">
                          <a:ln>
                            <a:noFill/>
                          </a:ln>
                          <a:solidFill>
                            <a:schemeClr val="tx1"/>
                          </a:solidFill>
                          <a:effectLst/>
                          <a:latin typeface="Arial" pitchFamily="34" charset="0"/>
                        </a:rPr>
                        <a:t>2</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90000"/>
                        </a:lnSpc>
                        <a:spcBef>
                          <a:spcPct val="65000"/>
                        </a:spcBef>
                        <a:spcAft>
                          <a:spcPct val="0"/>
                        </a:spcAft>
                        <a:buClr>
                          <a:schemeClr val="accent1"/>
                        </a:buClr>
                        <a:buSzPct val="75000"/>
                        <a:buFont typeface="Wingdings" pitchFamily="2" charset="2"/>
                        <a:buNone/>
                        <a:tabLst/>
                      </a:pPr>
                      <a:endParaRPr kumimoji="0" lang="en-US" sz="2000" b="0" i="0" u="none" strike="noStrike" cap="none" normalizeH="0" baseline="0" smtClean="0">
                        <a:ln>
                          <a:noFill/>
                        </a:ln>
                        <a:solidFill>
                          <a:schemeClr val="tx1"/>
                        </a:solidFill>
                        <a:effectLst/>
                        <a:latin typeface="Arial"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79425">
                <a:tc gridSpan="3">
                  <a:txBody>
                    <a:bodyPr/>
                    <a:lstStyle/>
                    <a:p>
                      <a:pPr marL="0" marR="0" lvl="0" indent="0" algn="l" defTabSz="914400" rtl="0" eaLnBrk="0" fontAlgn="base" latinLnBrk="0" hangingPunct="0">
                        <a:lnSpc>
                          <a:spcPct val="90000"/>
                        </a:lnSpc>
                        <a:spcBef>
                          <a:spcPct val="65000"/>
                        </a:spcBef>
                        <a:spcAft>
                          <a:spcPct val="0"/>
                        </a:spcAft>
                        <a:buClr>
                          <a:schemeClr val="accent1"/>
                        </a:buClr>
                        <a:buSzPct val="75000"/>
                        <a:buFont typeface="Wingdings" pitchFamily="2" charset="2"/>
                        <a:buNone/>
                        <a:tabLst/>
                      </a:pPr>
                      <a:endParaRPr kumimoji="0" lang="en-US" sz="2000" b="0" i="0" u="none" strike="noStrike" cap="none" normalizeH="0" baseline="0" smtClean="0">
                        <a:ln>
                          <a:noFill/>
                        </a:ln>
                        <a:solidFill>
                          <a:schemeClr val="tx1"/>
                        </a:solidFill>
                        <a:effectLst/>
                        <a:latin typeface="Arial"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a:txBody>
                    <a:bodyPr/>
                    <a:lstStyle/>
                    <a:p>
                      <a:pPr marL="0" marR="0" lvl="0" indent="0" algn="l" defTabSz="914400" rtl="0" eaLnBrk="0" fontAlgn="base" latinLnBrk="0" hangingPunct="0">
                        <a:lnSpc>
                          <a:spcPct val="90000"/>
                        </a:lnSpc>
                        <a:spcBef>
                          <a:spcPct val="65000"/>
                        </a:spcBef>
                        <a:spcAft>
                          <a:spcPct val="0"/>
                        </a:spcAft>
                        <a:buClr>
                          <a:schemeClr val="accent1"/>
                        </a:buClr>
                        <a:buSzPct val="75000"/>
                        <a:buFont typeface="Wingdings" pitchFamily="2" charset="2"/>
                        <a:buNone/>
                        <a:tabLst/>
                      </a:pPr>
                      <a:r>
                        <a:rPr kumimoji="0" lang="en-US" sz="2800" b="0" i="0" u="none" strike="noStrike" cap="none" normalizeH="0" baseline="0" dirty="0" smtClean="0">
                          <a:ln>
                            <a:noFill/>
                          </a:ln>
                          <a:solidFill>
                            <a:schemeClr val="tx1"/>
                          </a:solidFill>
                          <a:effectLst/>
                          <a:latin typeface="Arial" pitchFamily="34" charset="0"/>
                          <a:sym typeface="Symbol" pitchFamily="18" charset="2"/>
                        </a:rPr>
                        <a:t>  =</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graphicFrame>
        <p:nvGraphicFramePr>
          <p:cNvPr id="5" name="Object 4"/>
          <p:cNvGraphicFramePr>
            <a:graphicFrameLocks noChangeAspect="1"/>
          </p:cNvGraphicFramePr>
          <p:nvPr>
            <p:extLst>
              <p:ext uri="{D42A27DB-BD31-4B8C-83A1-F6EECF244321}">
                <p14:modId xmlns:p14="http://schemas.microsoft.com/office/powerpoint/2010/main" val="2197917426"/>
              </p:ext>
            </p:extLst>
          </p:nvPr>
        </p:nvGraphicFramePr>
        <p:xfrm>
          <a:off x="4419600" y="3352800"/>
          <a:ext cx="417286" cy="381000"/>
        </p:xfrm>
        <a:graphic>
          <a:graphicData uri="http://schemas.openxmlformats.org/presentationml/2006/ole">
            <mc:AlternateContent xmlns:mc="http://schemas.openxmlformats.org/markup-compatibility/2006">
              <mc:Choice xmlns:v="urn:schemas-microsoft-com:vml" Requires="v">
                <p:oleObj spid="_x0000_s8212" name="Equation" r:id="rId3" imgW="292100" imgH="266700" progId="Equation.DSMT4">
                  <p:embed/>
                </p:oleObj>
              </mc:Choice>
              <mc:Fallback>
                <p:oleObj name="Equation" r:id="rId3" imgW="292100" imgH="266700" progId="Equation.DSMT4">
                  <p:embed/>
                  <p:pic>
                    <p:nvPicPr>
                      <p:cNvPr id="0" name=""/>
                      <p:cNvPicPr/>
                      <p:nvPr/>
                    </p:nvPicPr>
                    <p:blipFill>
                      <a:blip r:embed="rId4"/>
                      <a:stretch>
                        <a:fillRect/>
                      </a:stretch>
                    </p:blipFill>
                    <p:spPr>
                      <a:xfrm>
                        <a:off x="4419600" y="3352800"/>
                        <a:ext cx="417286" cy="381000"/>
                      </a:xfrm>
                      <a:prstGeom prst="rect">
                        <a:avLst/>
                      </a:prstGeom>
                    </p:spPr>
                  </p:pic>
                </p:oleObj>
              </mc:Fallback>
            </mc:AlternateContent>
          </a:graphicData>
        </a:graphic>
      </p:graphicFrame>
    </p:spTree>
    <p:extLst>
      <p:ext uri="{BB962C8B-B14F-4D97-AF65-F5344CB8AC3E}">
        <p14:creationId xmlns:p14="http://schemas.microsoft.com/office/powerpoint/2010/main" val="2967399333"/>
      </p:ext>
    </p:extLst>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Grp="1" noChangeArrowheads="1"/>
          </p:cNvSpPr>
          <p:nvPr>
            <p:ph type="title"/>
          </p:nvPr>
        </p:nvSpPr>
        <p:spPr/>
        <p:txBody>
          <a:bodyPr/>
          <a:lstStyle/>
          <a:p>
            <a:r>
              <a:rPr lang="en-US" smtClean="0"/>
              <a:t>A Simple Example</a:t>
            </a:r>
          </a:p>
        </p:txBody>
      </p:sp>
      <p:sp>
        <p:nvSpPr>
          <p:cNvPr id="47107" name="Rectangle 3"/>
          <p:cNvSpPr>
            <a:spLocks noGrp="1" noChangeArrowheads="1"/>
          </p:cNvSpPr>
          <p:nvPr>
            <p:ph type="body" sz="half" idx="1"/>
          </p:nvPr>
        </p:nvSpPr>
        <p:spPr>
          <a:xfrm>
            <a:off x="457200" y="3886200"/>
            <a:ext cx="8229600" cy="2228850"/>
          </a:xfrm>
        </p:spPr>
        <p:txBody>
          <a:bodyPr/>
          <a:lstStyle/>
          <a:p>
            <a:pPr>
              <a:spcBef>
                <a:spcPct val="100000"/>
              </a:spcBef>
            </a:pPr>
            <a:r>
              <a:rPr lang="en-US" sz="2200" smtClean="0"/>
              <a:t>How much faster would the machine be if a better data cache reduced the average load time to 2 cycles?</a:t>
            </a:r>
          </a:p>
          <a:p>
            <a:pPr>
              <a:spcBef>
                <a:spcPct val="100000"/>
              </a:spcBef>
            </a:pPr>
            <a:r>
              <a:rPr lang="en-US" sz="2200" smtClean="0"/>
              <a:t>How does this compare with using branch prediction to shave a cycle off the branch time?</a:t>
            </a:r>
          </a:p>
          <a:p>
            <a:pPr>
              <a:spcBef>
                <a:spcPct val="100000"/>
              </a:spcBef>
            </a:pPr>
            <a:r>
              <a:rPr lang="en-US" sz="2200" smtClean="0"/>
              <a:t>What if two ALU instructions could be executed at once?</a:t>
            </a:r>
          </a:p>
        </p:txBody>
      </p:sp>
      <p:graphicFrame>
        <p:nvGraphicFramePr>
          <p:cNvPr id="930820" name="Group 4"/>
          <p:cNvGraphicFramePr>
            <a:graphicFrameLocks noGrp="1"/>
          </p:cNvGraphicFramePr>
          <p:nvPr>
            <p:ph sz="half" idx="2"/>
            <p:extLst>
              <p:ext uri="{D42A27DB-BD31-4B8C-83A1-F6EECF244321}">
                <p14:modId xmlns:p14="http://schemas.microsoft.com/office/powerpoint/2010/main" val="2678349737"/>
              </p:ext>
            </p:extLst>
          </p:nvPr>
        </p:nvGraphicFramePr>
        <p:xfrm>
          <a:off x="1143000" y="914400"/>
          <a:ext cx="4800600" cy="2873376"/>
        </p:xfrm>
        <a:graphic>
          <a:graphicData uri="http://schemas.openxmlformats.org/drawingml/2006/table">
            <a:tbl>
              <a:tblPr/>
              <a:tblGrid>
                <a:gridCol w="1416050"/>
                <a:gridCol w="946150"/>
                <a:gridCol w="914400"/>
                <a:gridCol w="1524000"/>
              </a:tblGrid>
              <a:tr h="477838">
                <a:tc>
                  <a:txBody>
                    <a:bodyPr/>
                    <a:lstStyle/>
                    <a:p>
                      <a:pPr marL="0" marR="0" lvl="0" indent="0" algn="ctr" defTabSz="914400" rtl="0" eaLnBrk="0" fontAlgn="base" latinLnBrk="0" hangingPunct="0">
                        <a:lnSpc>
                          <a:spcPct val="90000"/>
                        </a:lnSpc>
                        <a:spcBef>
                          <a:spcPct val="65000"/>
                        </a:spcBef>
                        <a:spcAft>
                          <a:spcPct val="0"/>
                        </a:spcAft>
                        <a:buClr>
                          <a:schemeClr val="accent1"/>
                        </a:buClr>
                        <a:buSzPct val="75000"/>
                        <a:buFont typeface="Wingdings" pitchFamily="2" charset="2"/>
                        <a:buNone/>
                        <a:tabLst/>
                      </a:pPr>
                      <a:r>
                        <a:rPr kumimoji="0" lang="en-US" sz="2000" b="0" i="0" u="none" strike="noStrike" cap="none" normalizeH="0" baseline="0" smtClean="0">
                          <a:ln>
                            <a:noFill/>
                          </a:ln>
                          <a:solidFill>
                            <a:schemeClr val="tx1"/>
                          </a:solidFill>
                          <a:effectLst/>
                          <a:latin typeface="Arial" pitchFamily="34" charset="0"/>
                        </a:rPr>
                        <a:t>Op</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90000"/>
                        </a:lnSpc>
                        <a:spcBef>
                          <a:spcPct val="65000"/>
                        </a:spcBef>
                        <a:spcAft>
                          <a:spcPct val="0"/>
                        </a:spcAft>
                        <a:buClr>
                          <a:schemeClr val="accent1"/>
                        </a:buClr>
                        <a:buSzPct val="75000"/>
                        <a:buFont typeface="Wingdings" pitchFamily="2" charset="2"/>
                        <a:buNone/>
                        <a:tabLst/>
                      </a:pPr>
                      <a:r>
                        <a:rPr kumimoji="0" lang="en-US" sz="2000" b="0" i="0" u="none" strike="noStrike" cap="none" normalizeH="0" baseline="0" smtClean="0">
                          <a:ln>
                            <a:noFill/>
                          </a:ln>
                          <a:solidFill>
                            <a:schemeClr val="tx1"/>
                          </a:solidFill>
                          <a:effectLst/>
                          <a:latin typeface="Arial" pitchFamily="34" charset="0"/>
                        </a:rPr>
                        <a:t>Freq</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90000"/>
                        </a:lnSpc>
                        <a:spcBef>
                          <a:spcPct val="65000"/>
                        </a:spcBef>
                        <a:spcAft>
                          <a:spcPct val="0"/>
                        </a:spcAft>
                        <a:buClr>
                          <a:schemeClr val="accent1"/>
                        </a:buClr>
                        <a:buSzPct val="75000"/>
                        <a:buFont typeface="Wingdings" pitchFamily="2" charset="2"/>
                        <a:buNone/>
                        <a:tabLst/>
                      </a:pPr>
                      <a:r>
                        <a:rPr kumimoji="0" lang="en-US" sz="2000" b="0" i="0" u="none" strike="noStrike" cap="none" normalizeH="0" baseline="0" smtClean="0">
                          <a:ln>
                            <a:noFill/>
                          </a:ln>
                          <a:solidFill>
                            <a:schemeClr val="tx1"/>
                          </a:solidFill>
                          <a:effectLst/>
                          <a:latin typeface="Arial" pitchFamily="34" charset="0"/>
                        </a:rPr>
                        <a:t>CPI</a:t>
                      </a:r>
                      <a:r>
                        <a:rPr kumimoji="0" lang="en-US" sz="2000" b="0" i="0" u="none" strike="noStrike" cap="none" normalizeH="0" baseline="-25000" smtClean="0">
                          <a:ln>
                            <a:noFill/>
                          </a:ln>
                          <a:solidFill>
                            <a:schemeClr val="tx1"/>
                          </a:solidFill>
                          <a:effectLst/>
                          <a:latin typeface="Arial" pitchFamily="34" charset="0"/>
                        </a:rPr>
                        <a:t>i</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90000"/>
                        </a:lnSpc>
                        <a:spcBef>
                          <a:spcPct val="65000"/>
                        </a:spcBef>
                        <a:spcAft>
                          <a:spcPct val="0"/>
                        </a:spcAft>
                        <a:buClr>
                          <a:schemeClr val="accent1"/>
                        </a:buClr>
                        <a:buSzPct val="75000"/>
                        <a:buFont typeface="Wingdings" pitchFamily="2" charset="2"/>
                        <a:buNone/>
                        <a:tabLst/>
                      </a:pPr>
                      <a:r>
                        <a:rPr kumimoji="0" lang="en-US" sz="2000" b="0" i="0" u="none" strike="noStrike" cap="none" normalizeH="0" baseline="0" smtClean="0">
                          <a:ln>
                            <a:noFill/>
                          </a:ln>
                          <a:solidFill>
                            <a:schemeClr val="tx1"/>
                          </a:solidFill>
                          <a:effectLst/>
                          <a:latin typeface="Arial" pitchFamily="34" charset="0"/>
                        </a:rPr>
                        <a:t>Freq x CPI</a:t>
                      </a:r>
                      <a:r>
                        <a:rPr kumimoji="0" lang="en-US" sz="2000" b="0" i="0" u="none" strike="noStrike" cap="none" normalizeH="0" baseline="-25000" smtClean="0">
                          <a:ln>
                            <a:noFill/>
                          </a:ln>
                          <a:solidFill>
                            <a:schemeClr val="tx1"/>
                          </a:solidFill>
                          <a:effectLst/>
                          <a:latin typeface="Arial" pitchFamily="34" charset="0"/>
                        </a:rPr>
                        <a:t>i</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479425">
                <a:tc>
                  <a:txBody>
                    <a:bodyPr/>
                    <a:lstStyle/>
                    <a:p>
                      <a:pPr marL="0" marR="0" lvl="0" indent="0" algn="l" defTabSz="914400" rtl="0" eaLnBrk="0" fontAlgn="base" latinLnBrk="0" hangingPunct="0">
                        <a:lnSpc>
                          <a:spcPct val="90000"/>
                        </a:lnSpc>
                        <a:spcBef>
                          <a:spcPct val="65000"/>
                        </a:spcBef>
                        <a:spcAft>
                          <a:spcPct val="0"/>
                        </a:spcAft>
                        <a:buClr>
                          <a:schemeClr val="accent1"/>
                        </a:buClr>
                        <a:buSzPct val="75000"/>
                        <a:buFont typeface="Wingdings" pitchFamily="2" charset="2"/>
                        <a:buNone/>
                        <a:tabLst/>
                      </a:pPr>
                      <a:r>
                        <a:rPr kumimoji="0" lang="en-US" sz="2000" b="0" i="0" u="none" strike="noStrike" cap="none" normalizeH="0" baseline="0" smtClean="0">
                          <a:ln>
                            <a:noFill/>
                          </a:ln>
                          <a:solidFill>
                            <a:schemeClr val="tx1"/>
                          </a:solidFill>
                          <a:effectLst/>
                          <a:latin typeface="Arial" pitchFamily="34" charset="0"/>
                        </a:rPr>
                        <a:t>ALU</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90000"/>
                        </a:lnSpc>
                        <a:spcBef>
                          <a:spcPct val="65000"/>
                        </a:spcBef>
                        <a:spcAft>
                          <a:spcPct val="0"/>
                        </a:spcAft>
                        <a:buClr>
                          <a:schemeClr val="accent1"/>
                        </a:buClr>
                        <a:buSzPct val="75000"/>
                        <a:buFont typeface="Wingdings" pitchFamily="2" charset="2"/>
                        <a:buNone/>
                        <a:tabLst/>
                      </a:pPr>
                      <a:r>
                        <a:rPr kumimoji="0" lang="en-US" sz="2000" b="0" i="0" u="none" strike="noStrike" cap="none" normalizeH="0" baseline="0" smtClean="0">
                          <a:ln>
                            <a:noFill/>
                          </a:ln>
                          <a:solidFill>
                            <a:schemeClr val="tx1"/>
                          </a:solidFill>
                          <a:effectLst/>
                          <a:latin typeface="Arial" pitchFamily="34" charset="0"/>
                        </a:rPr>
                        <a:t>50%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90000"/>
                        </a:lnSpc>
                        <a:spcBef>
                          <a:spcPct val="65000"/>
                        </a:spcBef>
                        <a:spcAft>
                          <a:spcPct val="0"/>
                        </a:spcAft>
                        <a:buClr>
                          <a:schemeClr val="accent1"/>
                        </a:buClr>
                        <a:buSzPct val="75000"/>
                        <a:buFont typeface="Wingdings" pitchFamily="2" charset="2"/>
                        <a:buNone/>
                        <a:tabLst/>
                      </a:pPr>
                      <a:r>
                        <a:rPr kumimoji="0" lang="en-US" sz="2000" b="0" i="0" u="none" strike="noStrike" cap="none" normalizeH="0" baseline="0" smtClean="0">
                          <a:ln>
                            <a:noFill/>
                          </a:ln>
                          <a:solidFill>
                            <a:schemeClr val="tx1"/>
                          </a:solidFill>
                          <a:effectLst/>
                          <a:latin typeface="Arial" pitchFamily="34" charset="0"/>
                        </a:rPr>
                        <a:t>1</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90000"/>
                        </a:lnSpc>
                        <a:spcBef>
                          <a:spcPct val="65000"/>
                        </a:spcBef>
                        <a:spcAft>
                          <a:spcPct val="0"/>
                        </a:spcAft>
                        <a:buClr>
                          <a:schemeClr val="accent1"/>
                        </a:buClr>
                        <a:buSzPct val="75000"/>
                        <a:buFont typeface="Wingdings" pitchFamily="2" charset="2"/>
                        <a:buNone/>
                        <a:tabLst/>
                      </a:pPr>
                      <a:endParaRPr kumimoji="0" lang="en-US" sz="2000" b="0" i="0" u="none" strike="noStrike" cap="none" normalizeH="0" baseline="0" smtClean="0">
                        <a:ln>
                          <a:noFill/>
                        </a:ln>
                        <a:solidFill>
                          <a:schemeClr val="tx1"/>
                        </a:solidFill>
                        <a:effectLst/>
                        <a:latin typeface="Arial"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77838">
                <a:tc>
                  <a:txBody>
                    <a:bodyPr/>
                    <a:lstStyle/>
                    <a:p>
                      <a:pPr marL="0" marR="0" lvl="0" indent="0" algn="l" defTabSz="914400" rtl="0" eaLnBrk="0" fontAlgn="base" latinLnBrk="0" hangingPunct="0">
                        <a:lnSpc>
                          <a:spcPct val="90000"/>
                        </a:lnSpc>
                        <a:spcBef>
                          <a:spcPct val="65000"/>
                        </a:spcBef>
                        <a:spcAft>
                          <a:spcPct val="0"/>
                        </a:spcAft>
                        <a:buClr>
                          <a:schemeClr val="accent1"/>
                        </a:buClr>
                        <a:buSzPct val="75000"/>
                        <a:buFont typeface="Wingdings" pitchFamily="2" charset="2"/>
                        <a:buNone/>
                        <a:tabLst/>
                      </a:pPr>
                      <a:r>
                        <a:rPr kumimoji="0" lang="en-US" sz="2000" b="0" i="0" u="none" strike="noStrike" cap="none" normalizeH="0" baseline="0" smtClean="0">
                          <a:ln>
                            <a:noFill/>
                          </a:ln>
                          <a:solidFill>
                            <a:schemeClr val="tx1"/>
                          </a:solidFill>
                          <a:effectLst/>
                          <a:latin typeface="Arial" pitchFamily="34" charset="0"/>
                        </a:rPr>
                        <a:t>Load</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90000"/>
                        </a:lnSpc>
                        <a:spcBef>
                          <a:spcPct val="65000"/>
                        </a:spcBef>
                        <a:spcAft>
                          <a:spcPct val="0"/>
                        </a:spcAft>
                        <a:buClr>
                          <a:schemeClr val="accent1"/>
                        </a:buClr>
                        <a:buSzPct val="75000"/>
                        <a:buFont typeface="Wingdings" pitchFamily="2" charset="2"/>
                        <a:buNone/>
                        <a:tabLst/>
                      </a:pPr>
                      <a:r>
                        <a:rPr kumimoji="0" lang="en-US" sz="2000" b="0" i="0" u="none" strike="noStrike" cap="none" normalizeH="0" baseline="0" smtClean="0">
                          <a:ln>
                            <a:noFill/>
                          </a:ln>
                          <a:solidFill>
                            <a:schemeClr val="tx1"/>
                          </a:solidFill>
                          <a:effectLst/>
                          <a:latin typeface="Arial" pitchFamily="34" charset="0"/>
                        </a:rPr>
                        <a:t>20%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90000"/>
                        </a:lnSpc>
                        <a:spcBef>
                          <a:spcPct val="65000"/>
                        </a:spcBef>
                        <a:spcAft>
                          <a:spcPct val="0"/>
                        </a:spcAft>
                        <a:buClr>
                          <a:schemeClr val="accent1"/>
                        </a:buClr>
                        <a:buSzPct val="75000"/>
                        <a:buFont typeface="Wingdings" pitchFamily="2" charset="2"/>
                        <a:buNone/>
                        <a:tabLst/>
                      </a:pPr>
                      <a:r>
                        <a:rPr kumimoji="0" lang="en-US" sz="2000" b="0" i="0" u="none" strike="noStrike" cap="none" normalizeH="0" baseline="0" smtClean="0">
                          <a:ln>
                            <a:noFill/>
                          </a:ln>
                          <a:solidFill>
                            <a:schemeClr val="tx1"/>
                          </a:solidFill>
                          <a:effectLst/>
                          <a:latin typeface="Arial" pitchFamily="34" charset="0"/>
                        </a:rPr>
                        <a:t>5</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90000"/>
                        </a:lnSpc>
                        <a:spcBef>
                          <a:spcPct val="65000"/>
                        </a:spcBef>
                        <a:spcAft>
                          <a:spcPct val="0"/>
                        </a:spcAft>
                        <a:buClr>
                          <a:schemeClr val="accent1"/>
                        </a:buClr>
                        <a:buSzPct val="75000"/>
                        <a:buFont typeface="Wingdings" pitchFamily="2" charset="2"/>
                        <a:buNone/>
                        <a:tabLst/>
                      </a:pPr>
                      <a:endParaRPr kumimoji="0" lang="en-US" sz="2000" b="0" i="0" u="none" strike="noStrike" cap="none" normalizeH="0" baseline="0" smtClean="0">
                        <a:ln>
                          <a:noFill/>
                        </a:ln>
                        <a:solidFill>
                          <a:schemeClr val="tx1"/>
                        </a:solidFill>
                        <a:effectLst/>
                        <a:latin typeface="Arial"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79425">
                <a:tc>
                  <a:txBody>
                    <a:bodyPr/>
                    <a:lstStyle/>
                    <a:p>
                      <a:pPr marL="0" marR="0" lvl="0" indent="0" algn="l" defTabSz="914400" rtl="0" eaLnBrk="0" fontAlgn="base" latinLnBrk="0" hangingPunct="0">
                        <a:lnSpc>
                          <a:spcPct val="90000"/>
                        </a:lnSpc>
                        <a:spcBef>
                          <a:spcPct val="65000"/>
                        </a:spcBef>
                        <a:spcAft>
                          <a:spcPct val="0"/>
                        </a:spcAft>
                        <a:buClr>
                          <a:schemeClr val="accent1"/>
                        </a:buClr>
                        <a:buSzPct val="75000"/>
                        <a:buFont typeface="Wingdings" pitchFamily="2" charset="2"/>
                        <a:buNone/>
                        <a:tabLst/>
                      </a:pPr>
                      <a:r>
                        <a:rPr kumimoji="0" lang="en-US" sz="2000" b="0" i="0" u="none" strike="noStrike" cap="none" normalizeH="0" baseline="0" smtClean="0">
                          <a:ln>
                            <a:noFill/>
                          </a:ln>
                          <a:solidFill>
                            <a:schemeClr val="tx1"/>
                          </a:solidFill>
                          <a:effectLst/>
                          <a:latin typeface="Arial" pitchFamily="34" charset="0"/>
                        </a:rPr>
                        <a:t>Store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90000"/>
                        </a:lnSpc>
                        <a:spcBef>
                          <a:spcPct val="65000"/>
                        </a:spcBef>
                        <a:spcAft>
                          <a:spcPct val="0"/>
                        </a:spcAft>
                        <a:buClr>
                          <a:schemeClr val="accent1"/>
                        </a:buClr>
                        <a:buSzPct val="75000"/>
                        <a:buFont typeface="Wingdings" pitchFamily="2" charset="2"/>
                        <a:buNone/>
                        <a:tabLst/>
                      </a:pPr>
                      <a:r>
                        <a:rPr kumimoji="0" lang="en-US" sz="2000" b="0" i="0" u="none" strike="noStrike" cap="none" normalizeH="0" baseline="0" smtClean="0">
                          <a:ln>
                            <a:noFill/>
                          </a:ln>
                          <a:solidFill>
                            <a:schemeClr val="tx1"/>
                          </a:solidFill>
                          <a:effectLst/>
                          <a:latin typeface="Arial" pitchFamily="34" charset="0"/>
                        </a:rPr>
                        <a:t>10%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90000"/>
                        </a:lnSpc>
                        <a:spcBef>
                          <a:spcPct val="65000"/>
                        </a:spcBef>
                        <a:spcAft>
                          <a:spcPct val="0"/>
                        </a:spcAft>
                        <a:buClr>
                          <a:schemeClr val="accent1"/>
                        </a:buClr>
                        <a:buSzPct val="75000"/>
                        <a:buFont typeface="Wingdings" pitchFamily="2" charset="2"/>
                        <a:buNone/>
                        <a:tabLst/>
                      </a:pPr>
                      <a:r>
                        <a:rPr kumimoji="0" lang="en-US" sz="2000" b="0" i="0" u="none" strike="noStrike" cap="none" normalizeH="0" baseline="0" smtClean="0">
                          <a:ln>
                            <a:noFill/>
                          </a:ln>
                          <a:solidFill>
                            <a:schemeClr val="tx1"/>
                          </a:solidFill>
                          <a:effectLst/>
                          <a:latin typeface="Arial" pitchFamily="34" charset="0"/>
                        </a:rPr>
                        <a:t>3</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90000"/>
                        </a:lnSpc>
                        <a:spcBef>
                          <a:spcPct val="65000"/>
                        </a:spcBef>
                        <a:spcAft>
                          <a:spcPct val="0"/>
                        </a:spcAft>
                        <a:buClr>
                          <a:schemeClr val="accent1"/>
                        </a:buClr>
                        <a:buSzPct val="75000"/>
                        <a:buFont typeface="Wingdings" pitchFamily="2" charset="2"/>
                        <a:buNone/>
                        <a:tabLst/>
                      </a:pPr>
                      <a:endParaRPr kumimoji="0" lang="en-US" sz="2000" b="0" i="0" u="none" strike="noStrike" cap="none" normalizeH="0" baseline="0" smtClean="0">
                        <a:ln>
                          <a:noFill/>
                        </a:ln>
                        <a:solidFill>
                          <a:schemeClr val="tx1"/>
                        </a:solidFill>
                        <a:effectLst/>
                        <a:latin typeface="Arial"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79425">
                <a:tc>
                  <a:txBody>
                    <a:bodyPr/>
                    <a:lstStyle/>
                    <a:p>
                      <a:pPr marL="0" marR="0" lvl="0" indent="0" algn="l" defTabSz="914400" rtl="0" eaLnBrk="0" fontAlgn="base" latinLnBrk="0" hangingPunct="0">
                        <a:lnSpc>
                          <a:spcPct val="90000"/>
                        </a:lnSpc>
                        <a:spcBef>
                          <a:spcPct val="65000"/>
                        </a:spcBef>
                        <a:spcAft>
                          <a:spcPct val="0"/>
                        </a:spcAft>
                        <a:buClr>
                          <a:schemeClr val="accent1"/>
                        </a:buClr>
                        <a:buSzPct val="75000"/>
                        <a:buFont typeface="Wingdings" pitchFamily="2" charset="2"/>
                        <a:buNone/>
                        <a:tabLst/>
                      </a:pPr>
                      <a:r>
                        <a:rPr kumimoji="0" lang="en-US" sz="2000" b="0" i="0" u="none" strike="noStrike" cap="none" normalizeH="0" baseline="0" smtClean="0">
                          <a:ln>
                            <a:noFill/>
                          </a:ln>
                          <a:solidFill>
                            <a:schemeClr val="tx1"/>
                          </a:solidFill>
                          <a:effectLst/>
                          <a:latin typeface="Arial" pitchFamily="34" charset="0"/>
                        </a:rPr>
                        <a:t>Branch</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90000"/>
                        </a:lnSpc>
                        <a:spcBef>
                          <a:spcPct val="65000"/>
                        </a:spcBef>
                        <a:spcAft>
                          <a:spcPct val="0"/>
                        </a:spcAft>
                        <a:buClr>
                          <a:schemeClr val="accent1"/>
                        </a:buClr>
                        <a:buSzPct val="75000"/>
                        <a:buFont typeface="Wingdings" pitchFamily="2" charset="2"/>
                        <a:buNone/>
                        <a:tabLst/>
                      </a:pPr>
                      <a:r>
                        <a:rPr kumimoji="0" lang="en-US" sz="2000" b="0" i="0" u="none" strike="noStrike" cap="none" normalizeH="0" baseline="0" smtClean="0">
                          <a:ln>
                            <a:noFill/>
                          </a:ln>
                          <a:solidFill>
                            <a:schemeClr val="tx1"/>
                          </a:solidFill>
                          <a:effectLst/>
                          <a:latin typeface="Arial" pitchFamily="34" charset="0"/>
                        </a:rPr>
                        <a:t>20%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90000"/>
                        </a:lnSpc>
                        <a:spcBef>
                          <a:spcPct val="65000"/>
                        </a:spcBef>
                        <a:spcAft>
                          <a:spcPct val="0"/>
                        </a:spcAft>
                        <a:buClr>
                          <a:schemeClr val="accent1"/>
                        </a:buClr>
                        <a:buSzPct val="75000"/>
                        <a:buFont typeface="Wingdings" pitchFamily="2" charset="2"/>
                        <a:buNone/>
                        <a:tabLst/>
                      </a:pPr>
                      <a:r>
                        <a:rPr kumimoji="0" lang="en-US" sz="2000" b="0" i="0" u="none" strike="noStrike" cap="none" normalizeH="0" baseline="0" smtClean="0">
                          <a:ln>
                            <a:noFill/>
                          </a:ln>
                          <a:solidFill>
                            <a:schemeClr val="tx1"/>
                          </a:solidFill>
                          <a:effectLst/>
                          <a:latin typeface="Arial" pitchFamily="34" charset="0"/>
                        </a:rPr>
                        <a:t>2</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90000"/>
                        </a:lnSpc>
                        <a:spcBef>
                          <a:spcPct val="65000"/>
                        </a:spcBef>
                        <a:spcAft>
                          <a:spcPct val="0"/>
                        </a:spcAft>
                        <a:buClr>
                          <a:schemeClr val="accent1"/>
                        </a:buClr>
                        <a:buSzPct val="75000"/>
                        <a:buFont typeface="Wingdings" pitchFamily="2" charset="2"/>
                        <a:buNone/>
                        <a:tabLst/>
                      </a:pPr>
                      <a:endParaRPr kumimoji="0" lang="en-US" sz="2000" b="0" i="0" u="none" strike="noStrike" cap="none" normalizeH="0" baseline="0" smtClean="0">
                        <a:ln>
                          <a:noFill/>
                        </a:ln>
                        <a:solidFill>
                          <a:schemeClr val="tx1"/>
                        </a:solidFill>
                        <a:effectLst/>
                        <a:latin typeface="Arial"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79425">
                <a:tc gridSpan="3">
                  <a:txBody>
                    <a:bodyPr/>
                    <a:lstStyle/>
                    <a:p>
                      <a:pPr marL="0" marR="0" lvl="0" indent="0" algn="l" defTabSz="914400" rtl="0" eaLnBrk="0" fontAlgn="base" latinLnBrk="0" hangingPunct="0">
                        <a:lnSpc>
                          <a:spcPct val="90000"/>
                        </a:lnSpc>
                        <a:spcBef>
                          <a:spcPct val="65000"/>
                        </a:spcBef>
                        <a:spcAft>
                          <a:spcPct val="0"/>
                        </a:spcAft>
                        <a:buClr>
                          <a:schemeClr val="accent1"/>
                        </a:buClr>
                        <a:buSzPct val="75000"/>
                        <a:buFont typeface="Wingdings" pitchFamily="2" charset="2"/>
                        <a:buNone/>
                        <a:tabLst/>
                      </a:pPr>
                      <a:endParaRPr kumimoji="0" lang="en-US" sz="2000" b="0" i="0" u="none" strike="noStrike" cap="none" normalizeH="0" baseline="0" smtClean="0">
                        <a:ln>
                          <a:noFill/>
                        </a:ln>
                        <a:solidFill>
                          <a:schemeClr val="tx1"/>
                        </a:solidFill>
                        <a:effectLst/>
                        <a:latin typeface="Arial"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a:txBody>
                    <a:bodyPr/>
                    <a:lstStyle/>
                    <a:p>
                      <a:pPr marL="0" marR="0" lvl="0" indent="0" algn="l" defTabSz="914400" rtl="0" eaLnBrk="0" fontAlgn="base" latinLnBrk="0" hangingPunct="0">
                        <a:lnSpc>
                          <a:spcPct val="90000"/>
                        </a:lnSpc>
                        <a:spcBef>
                          <a:spcPct val="65000"/>
                        </a:spcBef>
                        <a:spcAft>
                          <a:spcPct val="0"/>
                        </a:spcAft>
                        <a:buClr>
                          <a:schemeClr val="accent1"/>
                        </a:buClr>
                        <a:buSzPct val="75000"/>
                        <a:buFont typeface="Wingdings" pitchFamily="2" charset="2"/>
                        <a:buNone/>
                        <a:tabLst/>
                      </a:pPr>
                      <a:r>
                        <a:rPr kumimoji="0" lang="en-US" sz="2800" b="0" i="0" u="none" strike="noStrike" cap="none" normalizeH="0" baseline="0" dirty="0" smtClean="0">
                          <a:ln>
                            <a:noFill/>
                          </a:ln>
                          <a:solidFill>
                            <a:schemeClr val="tx1"/>
                          </a:solidFill>
                          <a:effectLst/>
                          <a:latin typeface="Arial" pitchFamily="34" charset="0"/>
                          <a:sym typeface="Symbol" pitchFamily="18" charset="2"/>
                        </a:rPr>
                        <a:t>  =</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930855" name="Text Box 39"/>
          <p:cNvSpPr txBox="1">
            <a:spLocks noChangeArrowheads="1"/>
          </p:cNvSpPr>
          <p:nvPr/>
        </p:nvSpPr>
        <p:spPr bwMode="auto">
          <a:xfrm>
            <a:off x="5334000" y="1295400"/>
            <a:ext cx="501650" cy="2016125"/>
          </a:xfrm>
          <a:prstGeom prst="rect">
            <a:avLst/>
          </a:prstGeom>
          <a:noFill/>
          <a:ln w="12700">
            <a:noFill/>
            <a:miter lim="800000"/>
            <a:headEnd/>
            <a:tailEnd/>
          </a:ln>
        </p:spPr>
        <p:txBody>
          <a:bodyPr wrap="none">
            <a:spAutoFit/>
          </a:bodyPr>
          <a:lstStyle/>
          <a:p>
            <a:pPr algn="r">
              <a:lnSpc>
                <a:spcPct val="175000"/>
              </a:lnSpc>
            </a:pPr>
            <a:r>
              <a:rPr lang="en-US"/>
              <a:t>.5</a:t>
            </a:r>
          </a:p>
          <a:p>
            <a:pPr algn="r">
              <a:lnSpc>
                <a:spcPct val="175000"/>
              </a:lnSpc>
            </a:pPr>
            <a:r>
              <a:rPr lang="en-US"/>
              <a:t>1.0</a:t>
            </a:r>
          </a:p>
          <a:p>
            <a:pPr algn="r">
              <a:lnSpc>
                <a:spcPct val="175000"/>
              </a:lnSpc>
            </a:pPr>
            <a:r>
              <a:rPr lang="en-US"/>
              <a:t>.3</a:t>
            </a:r>
          </a:p>
          <a:p>
            <a:pPr algn="r">
              <a:lnSpc>
                <a:spcPct val="175000"/>
              </a:lnSpc>
            </a:pPr>
            <a:r>
              <a:rPr lang="en-US"/>
              <a:t>.4</a:t>
            </a:r>
          </a:p>
        </p:txBody>
      </p:sp>
      <p:sp>
        <p:nvSpPr>
          <p:cNvPr id="930856" name="Text Box 40"/>
          <p:cNvSpPr txBox="1">
            <a:spLocks noChangeArrowheads="1"/>
          </p:cNvSpPr>
          <p:nvPr/>
        </p:nvSpPr>
        <p:spPr bwMode="auto">
          <a:xfrm>
            <a:off x="5365750" y="3200400"/>
            <a:ext cx="501650" cy="573088"/>
          </a:xfrm>
          <a:prstGeom prst="rect">
            <a:avLst/>
          </a:prstGeom>
          <a:noFill/>
          <a:ln w="12700">
            <a:noFill/>
            <a:miter lim="800000"/>
            <a:headEnd/>
            <a:tailEnd/>
          </a:ln>
        </p:spPr>
        <p:txBody>
          <a:bodyPr wrap="none">
            <a:spAutoFit/>
          </a:bodyPr>
          <a:lstStyle/>
          <a:p>
            <a:pPr algn="r">
              <a:lnSpc>
                <a:spcPct val="175000"/>
              </a:lnSpc>
            </a:pPr>
            <a:r>
              <a:rPr lang="en-US"/>
              <a:t>2.2</a:t>
            </a:r>
          </a:p>
        </p:txBody>
      </p:sp>
      <p:sp>
        <p:nvSpPr>
          <p:cNvPr id="930857" name="Text Box 41"/>
          <p:cNvSpPr txBox="1">
            <a:spLocks noChangeArrowheads="1"/>
          </p:cNvSpPr>
          <p:nvPr/>
        </p:nvSpPr>
        <p:spPr bwMode="auto">
          <a:xfrm>
            <a:off x="1371600" y="4343400"/>
            <a:ext cx="6743700" cy="573088"/>
          </a:xfrm>
          <a:prstGeom prst="rect">
            <a:avLst/>
          </a:prstGeom>
          <a:noFill/>
          <a:ln w="12700">
            <a:noFill/>
            <a:miter lim="800000"/>
            <a:headEnd/>
            <a:tailEnd/>
          </a:ln>
        </p:spPr>
        <p:txBody>
          <a:bodyPr wrap="none">
            <a:spAutoFit/>
          </a:bodyPr>
          <a:lstStyle/>
          <a:p>
            <a:pPr>
              <a:lnSpc>
                <a:spcPct val="175000"/>
              </a:lnSpc>
            </a:pPr>
            <a:r>
              <a:rPr lang="en-US"/>
              <a:t>CPU time new = 1.6 x IC x CC   so   2.2/1.6  means 37.5% faster</a:t>
            </a:r>
          </a:p>
        </p:txBody>
      </p:sp>
      <p:sp>
        <p:nvSpPr>
          <p:cNvPr id="930858" name="Text Box 42"/>
          <p:cNvSpPr txBox="1">
            <a:spLocks noChangeArrowheads="1"/>
          </p:cNvSpPr>
          <p:nvPr/>
        </p:nvSpPr>
        <p:spPr bwMode="auto">
          <a:xfrm>
            <a:off x="6172200" y="3200400"/>
            <a:ext cx="501650" cy="573088"/>
          </a:xfrm>
          <a:prstGeom prst="rect">
            <a:avLst/>
          </a:prstGeom>
          <a:noFill/>
          <a:ln w="12700">
            <a:noFill/>
            <a:miter lim="800000"/>
            <a:headEnd/>
            <a:tailEnd/>
          </a:ln>
        </p:spPr>
        <p:txBody>
          <a:bodyPr wrap="none">
            <a:spAutoFit/>
          </a:bodyPr>
          <a:lstStyle/>
          <a:p>
            <a:pPr algn="r">
              <a:lnSpc>
                <a:spcPct val="175000"/>
              </a:lnSpc>
            </a:pPr>
            <a:r>
              <a:rPr lang="en-US"/>
              <a:t>1.6</a:t>
            </a:r>
          </a:p>
        </p:txBody>
      </p:sp>
      <p:sp>
        <p:nvSpPr>
          <p:cNvPr id="930859" name="Text Box 43"/>
          <p:cNvSpPr txBox="1">
            <a:spLocks noChangeArrowheads="1"/>
          </p:cNvSpPr>
          <p:nvPr/>
        </p:nvSpPr>
        <p:spPr bwMode="auto">
          <a:xfrm>
            <a:off x="6235700" y="1295400"/>
            <a:ext cx="438150" cy="2016125"/>
          </a:xfrm>
          <a:prstGeom prst="rect">
            <a:avLst/>
          </a:prstGeom>
          <a:noFill/>
          <a:ln w="12700">
            <a:noFill/>
            <a:miter lim="800000"/>
            <a:headEnd/>
            <a:tailEnd/>
          </a:ln>
        </p:spPr>
        <p:txBody>
          <a:bodyPr wrap="none">
            <a:spAutoFit/>
          </a:bodyPr>
          <a:lstStyle/>
          <a:p>
            <a:pPr algn="r">
              <a:lnSpc>
                <a:spcPct val="175000"/>
              </a:lnSpc>
            </a:pPr>
            <a:r>
              <a:rPr lang="en-US"/>
              <a:t>.5</a:t>
            </a:r>
          </a:p>
          <a:p>
            <a:pPr algn="r">
              <a:lnSpc>
                <a:spcPct val="175000"/>
              </a:lnSpc>
            </a:pPr>
            <a:r>
              <a:rPr lang="en-US"/>
              <a:t> .4</a:t>
            </a:r>
          </a:p>
          <a:p>
            <a:pPr algn="r">
              <a:lnSpc>
                <a:spcPct val="175000"/>
              </a:lnSpc>
            </a:pPr>
            <a:r>
              <a:rPr lang="en-US"/>
              <a:t>.3</a:t>
            </a:r>
          </a:p>
          <a:p>
            <a:pPr algn="r">
              <a:lnSpc>
                <a:spcPct val="175000"/>
              </a:lnSpc>
            </a:pPr>
            <a:r>
              <a:rPr lang="en-US"/>
              <a:t>.4</a:t>
            </a:r>
          </a:p>
        </p:txBody>
      </p:sp>
      <p:sp>
        <p:nvSpPr>
          <p:cNvPr id="930860" name="Text Box 44"/>
          <p:cNvSpPr txBox="1">
            <a:spLocks noChangeArrowheads="1"/>
          </p:cNvSpPr>
          <p:nvPr/>
        </p:nvSpPr>
        <p:spPr bwMode="auto">
          <a:xfrm>
            <a:off x="6870700" y="1295400"/>
            <a:ext cx="501650" cy="2016125"/>
          </a:xfrm>
          <a:prstGeom prst="rect">
            <a:avLst/>
          </a:prstGeom>
          <a:noFill/>
          <a:ln w="12700">
            <a:noFill/>
            <a:miter lim="800000"/>
            <a:headEnd/>
            <a:tailEnd/>
          </a:ln>
        </p:spPr>
        <p:txBody>
          <a:bodyPr wrap="none">
            <a:spAutoFit/>
          </a:bodyPr>
          <a:lstStyle/>
          <a:p>
            <a:pPr algn="r">
              <a:lnSpc>
                <a:spcPct val="175000"/>
              </a:lnSpc>
            </a:pPr>
            <a:r>
              <a:rPr lang="en-US"/>
              <a:t>.5</a:t>
            </a:r>
          </a:p>
          <a:p>
            <a:pPr algn="r">
              <a:lnSpc>
                <a:spcPct val="175000"/>
              </a:lnSpc>
            </a:pPr>
            <a:r>
              <a:rPr lang="en-US"/>
              <a:t>1.0</a:t>
            </a:r>
          </a:p>
          <a:p>
            <a:pPr algn="r">
              <a:lnSpc>
                <a:spcPct val="175000"/>
              </a:lnSpc>
            </a:pPr>
            <a:r>
              <a:rPr lang="en-US"/>
              <a:t>.3</a:t>
            </a:r>
          </a:p>
          <a:p>
            <a:pPr algn="r">
              <a:lnSpc>
                <a:spcPct val="175000"/>
              </a:lnSpc>
            </a:pPr>
            <a:r>
              <a:rPr lang="en-US"/>
              <a:t>.2</a:t>
            </a:r>
          </a:p>
        </p:txBody>
      </p:sp>
      <p:sp>
        <p:nvSpPr>
          <p:cNvPr id="930861" name="Text Box 45"/>
          <p:cNvSpPr txBox="1">
            <a:spLocks noChangeArrowheads="1"/>
          </p:cNvSpPr>
          <p:nvPr/>
        </p:nvSpPr>
        <p:spPr bwMode="auto">
          <a:xfrm>
            <a:off x="6858000" y="3200400"/>
            <a:ext cx="501650" cy="573088"/>
          </a:xfrm>
          <a:prstGeom prst="rect">
            <a:avLst/>
          </a:prstGeom>
          <a:noFill/>
          <a:ln w="12700">
            <a:noFill/>
            <a:miter lim="800000"/>
            <a:headEnd/>
            <a:tailEnd/>
          </a:ln>
        </p:spPr>
        <p:txBody>
          <a:bodyPr wrap="none">
            <a:spAutoFit/>
          </a:bodyPr>
          <a:lstStyle/>
          <a:p>
            <a:pPr algn="r">
              <a:lnSpc>
                <a:spcPct val="175000"/>
              </a:lnSpc>
            </a:pPr>
            <a:r>
              <a:rPr lang="en-US"/>
              <a:t>2.0</a:t>
            </a:r>
          </a:p>
        </p:txBody>
      </p:sp>
      <p:sp>
        <p:nvSpPr>
          <p:cNvPr id="930862" name="Text Box 46"/>
          <p:cNvSpPr txBox="1">
            <a:spLocks noChangeArrowheads="1"/>
          </p:cNvSpPr>
          <p:nvPr/>
        </p:nvSpPr>
        <p:spPr bwMode="auto">
          <a:xfrm>
            <a:off x="1371600" y="5257800"/>
            <a:ext cx="6553200" cy="573088"/>
          </a:xfrm>
          <a:prstGeom prst="rect">
            <a:avLst/>
          </a:prstGeom>
          <a:noFill/>
          <a:ln w="12700">
            <a:noFill/>
            <a:miter lim="800000"/>
            <a:headEnd/>
            <a:tailEnd/>
          </a:ln>
        </p:spPr>
        <p:txBody>
          <a:bodyPr wrap="none">
            <a:spAutoFit/>
          </a:bodyPr>
          <a:lstStyle/>
          <a:p>
            <a:pPr>
              <a:lnSpc>
                <a:spcPct val="175000"/>
              </a:lnSpc>
            </a:pPr>
            <a:r>
              <a:rPr lang="en-US"/>
              <a:t>CPU time new = 2.0 x IC x CC   so   2.2/2.0  means 10% faster</a:t>
            </a:r>
          </a:p>
        </p:txBody>
      </p:sp>
      <p:sp>
        <p:nvSpPr>
          <p:cNvPr id="930863" name="Text Box 47"/>
          <p:cNvSpPr txBox="1">
            <a:spLocks noChangeArrowheads="1"/>
          </p:cNvSpPr>
          <p:nvPr/>
        </p:nvSpPr>
        <p:spPr bwMode="auto">
          <a:xfrm>
            <a:off x="7696200" y="1295400"/>
            <a:ext cx="501650" cy="2016125"/>
          </a:xfrm>
          <a:prstGeom prst="rect">
            <a:avLst/>
          </a:prstGeom>
          <a:noFill/>
          <a:ln w="12700">
            <a:noFill/>
            <a:miter lim="800000"/>
            <a:headEnd/>
            <a:tailEnd/>
          </a:ln>
        </p:spPr>
        <p:txBody>
          <a:bodyPr wrap="none">
            <a:spAutoFit/>
          </a:bodyPr>
          <a:lstStyle/>
          <a:p>
            <a:pPr algn="r">
              <a:lnSpc>
                <a:spcPct val="175000"/>
              </a:lnSpc>
            </a:pPr>
            <a:r>
              <a:rPr lang="en-US"/>
              <a:t>.25</a:t>
            </a:r>
          </a:p>
          <a:p>
            <a:pPr algn="r">
              <a:lnSpc>
                <a:spcPct val="175000"/>
              </a:lnSpc>
            </a:pPr>
            <a:r>
              <a:rPr lang="en-US"/>
              <a:t>1.0</a:t>
            </a:r>
          </a:p>
          <a:p>
            <a:pPr algn="r">
              <a:lnSpc>
                <a:spcPct val="175000"/>
              </a:lnSpc>
            </a:pPr>
            <a:r>
              <a:rPr lang="en-US"/>
              <a:t>.3</a:t>
            </a:r>
          </a:p>
          <a:p>
            <a:pPr algn="r">
              <a:lnSpc>
                <a:spcPct val="175000"/>
              </a:lnSpc>
            </a:pPr>
            <a:r>
              <a:rPr lang="en-US"/>
              <a:t>.4</a:t>
            </a:r>
          </a:p>
        </p:txBody>
      </p:sp>
      <p:sp>
        <p:nvSpPr>
          <p:cNvPr id="930864" name="Text Box 48"/>
          <p:cNvSpPr txBox="1">
            <a:spLocks noChangeArrowheads="1"/>
          </p:cNvSpPr>
          <p:nvPr/>
        </p:nvSpPr>
        <p:spPr bwMode="auto">
          <a:xfrm>
            <a:off x="7569200" y="3200400"/>
            <a:ext cx="628650" cy="573088"/>
          </a:xfrm>
          <a:prstGeom prst="rect">
            <a:avLst/>
          </a:prstGeom>
          <a:noFill/>
          <a:ln w="12700">
            <a:noFill/>
            <a:miter lim="800000"/>
            <a:headEnd/>
            <a:tailEnd/>
          </a:ln>
        </p:spPr>
        <p:txBody>
          <a:bodyPr wrap="none">
            <a:spAutoFit/>
          </a:bodyPr>
          <a:lstStyle/>
          <a:p>
            <a:pPr algn="r">
              <a:lnSpc>
                <a:spcPct val="175000"/>
              </a:lnSpc>
            </a:pPr>
            <a:r>
              <a:rPr lang="en-US"/>
              <a:t>1.95</a:t>
            </a:r>
          </a:p>
        </p:txBody>
      </p:sp>
      <p:sp>
        <p:nvSpPr>
          <p:cNvPr id="930865" name="Text Box 49"/>
          <p:cNvSpPr txBox="1">
            <a:spLocks noChangeArrowheads="1"/>
          </p:cNvSpPr>
          <p:nvPr/>
        </p:nvSpPr>
        <p:spPr bwMode="auto">
          <a:xfrm>
            <a:off x="1371600" y="5943600"/>
            <a:ext cx="6997700" cy="573088"/>
          </a:xfrm>
          <a:prstGeom prst="rect">
            <a:avLst/>
          </a:prstGeom>
          <a:noFill/>
          <a:ln w="12700">
            <a:noFill/>
            <a:miter lim="800000"/>
            <a:headEnd/>
            <a:tailEnd/>
          </a:ln>
        </p:spPr>
        <p:txBody>
          <a:bodyPr wrap="none">
            <a:spAutoFit/>
          </a:bodyPr>
          <a:lstStyle/>
          <a:p>
            <a:pPr>
              <a:lnSpc>
                <a:spcPct val="175000"/>
              </a:lnSpc>
            </a:pPr>
            <a:r>
              <a:rPr lang="en-US"/>
              <a:t>CPU time new = 1.95 x IC x CC   so   2.2/1.95  means 12.8% faster</a:t>
            </a:r>
          </a:p>
        </p:txBody>
      </p:sp>
      <p:graphicFrame>
        <p:nvGraphicFramePr>
          <p:cNvPr id="2" name="Object 1"/>
          <p:cNvGraphicFramePr>
            <a:graphicFrameLocks noChangeAspect="1"/>
          </p:cNvGraphicFramePr>
          <p:nvPr>
            <p:extLst>
              <p:ext uri="{D42A27DB-BD31-4B8C-83A1-F6EECF244321}">
                <p14:modId xmlns:p14="http://schemas.microsoft.com/office/powerpoint/2010/main" val="1164365033"/>
              </p:ext>
            </p:extLst>
          </p:nvPr>
        </p:nvGraphicFramePr>
        <p:xfrm>
          <a:off x="4419600" y="3352800"/>
          <a:ext cx="417286" cy="381000"/>
        </p:xfrm>
        <a:graphic>
          <a:graphicData uri="http://schemas.openxmlformats.org/presentationml/2006/ole">
            <mc:AlternateContent xmlns:mc="http://schemas.openxmlformats.org/markup-compatibility/2006">
              <mc:Choice xmlns:v="urn:schemas-microsoft-com:vml" Requires="v">
                <p:oleObj spid="_x0000_s9236" name="Equation" r:id="rId4" imgW="292100" imgH="266700" progId="Equation.DSMT4">
                  <p:embed/>
                </p:oleObj>
              </mc:Choice>
              <mc:Fallback>
                <p:oleObj name="Equation" r:id="rId4" imgW="292100" imgH="266700" progId="Equation.DSMT4">
                  <p:embed/>
                  <p:pic>
                    <p:nvPicPr>
                      <p:cNvPr id="0" name=""/>
                      <p:cNvPicPr/>
                      <p:nvPr/>
                    </p:nvPicPr>
                    <p:blipFill>
                      <a:blip r:embed="rId5"/>
                      <a:stretch>
                        <a:fillRect/>
                      </a:stretch>
                    </p:blipFill>
                    <p:spPr>
                      <a:xfrm>
                        <a:off x="4419600" y="3352800"/>
                        <a:ext cx="417286" cy="381000"/>
                      </a:xfrm>
                      <a:prstGeom prst="rect">
                        <a:avLst/>
                      </a:prstGeom>
                    </p:spPr>
                  </p:pic>
                </p:oleObj>
              </mc:Fallback>
            </mc:AlternateContent>
          </a:graphicData>
        </a:graphic>
      </p:graphicFrame>
    </p:spTree>
    <p:extLst>
      <p:ext uri="{BB962C8B-B14F-4D97-AF65-F5344CB8AC3E}">
        <p14:creationId xmlns:p14="http://schemas.microsoft.com/office/powerpoint/2010/main" val="1003878800"/>
      </p:ext>
    </p:extLst>
  </p:cSld>
  <p:clrMapOvr>
    <a:masterClrMapping/>
  </p:clrMapOvr>
  <p:transition xmlns:p14="http://schemas.microsoft.com/office/powerpoint/2010/main"/>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30855"/>
                                        </p:tgtEl>
                                        <p:attrNameLst>
                                          <p:attrName>style.visibility</p:attrName>
                                        </p:attrNameLst>
                                      </p:cBhvr>
                                      <p:to>
                                        <p:strVal val="visible"/>
                                      </p:to>
                                    </p:set>
                                  </p:childTnLst>
                                </p:cTn>
                              </p:par>
                            </p:childTnLst>
                          </p:cTn>
                        </p:par>
                        <p:par>
                          <p:cTn id="7" fill="hold">
                            <p:stCondLst>
                              <p:cond delay="0"/>
                            </p:stCondLst>
                            <p:childTnLst>
                              <p:par>
                                <p:cTn id="8" presetID="1" presetClass="entr" presetSubtype="0" fill="hold" grpId="0" nodeType="afterEffect">
                                  <p:stCondLst>
                                    <p:cond delay="0"/>
                                  </p:stCondLst>
                                  <p:childTnLst>
                                    <p:set>
                                      <p:cBhvr>
                                        <p:cTn id="9" dur="1" fill="hold">
                                          <p:stCondLst>
                                            <p:cond delay="0"/>
                                          </p:stCondLst>
                                        </p:cTn>
                                        <p:tgtEl>
                                          <p:spTgt spid="930856"/>
                                        </p:tgtEl>
                                        <p:attrNameLst>
                                          <p:attrName>style.visibility</p:attrName>
                                        </p:attrNameLst>
                                      </p:cBhvr>
                                      <p:to>
                                        <p:strVal val="visible"/>
                                      </p:to>
                                    </p:set>
                                  </p:childTnLst>
                                </p:cTn>
                              </p:par>
                            </p:childTnLst>
                          </p:cTn>
                        </p:par>
                      </p:childTnLst>
                    </p:cTn>
                  </p:par>
                  <p:par>
                    <p:cTn id="10" fill="hold">
                      <p:stCondLst>
                        <p:cond delay="indefinite"/>
                      </p:stCondLst>
                      <p:childTnLst>
                        <p:par>
                          <p:cTn id="11" fill="hold">
                            <p:stCondLst>
                              <p:cond delay="0"/>
                            </p:stCondLst>
                            <p:childTnLst>
                              <p:par>
                                <p:cTn id="12" presetID="1" presetClass="entr" presetSubtype="0" fill="hold" grpId="0" nodeType="clickEffect">
                                  <p:stCondLst>
                                    <p:cond delay="0"/>
                                  </p:stCondLst>
                                  <p:childTnLst>
                                    <p:set>
                                      <p:cBhvr>
                                        <p:cTn id="13" dur="1" fill="hold">
                                          <p:stCondLst>
                                            <p:cond delay="0"/>
                                          </p:stCondLst>
                                        </p:cTn>
                                        <p:tgtEl>
                                          <p:spTgt spid="930859"/>
                                        </p:tgtEl>
                                        <p:attrNameLst>
                                          <p:attrName>style.visibility</p:attrName>
                                        </p:attrNameLst>
                                      </p:cBhvr>
                                      <p:to>
                                        <p:strVal val="visible"/>
                                      </p:to>
                                    </p:set>
                                  </p:childTnLst>
                                </p:cTn>
                              </p:par>
                            </p:childTnLst>
                          </p:cTn>
                        </p:par>
                        <p:par>
                          <p:cTn id="14" fill="hold">
                            <p:stCondLst>
                              <p:cond delay="0"/>
                            </p:stCondLst>
                            <p:childTnLst>
                              <p:par>
                                <p:cTn id="15" presetID="1" presetClass="entr" presetSubtype="0" fill="hold" grpId="0" nodeType="afterEffect">
                                  <p:stCondLst>
                                    <p:cond delay="0"/>
                                  </p:stCondLst>
                                  <p:childTnLst>
                                    <p:set>
                                      <p:cBhvr>
                                        <p:cTn id="16" dur="1" fill="hold">
                                          <p:stCondLst>
                                            <p:cond delay="0"/>
                                          </p:stCondLst>
                                        </p:cTn>
                                        <p:tgtEl>
                                          <p:spTgt spid="930858"/>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930857"/>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930860"/>
                                        </p:tgtEl>
                                        <p:attrNameLst>
                                          <p:attrName>style.visibility</p:attrName>
                                        </p:attrNameLst>
                                      </p:cBhvr>
                                      <p:to>
                                        <p:strVal val="visible"/>
                                      </p:to>
                                    </p:set>
                                  </p:childTnLst>
                                </p:cTn>
                              </p:par>
                            </p:childTnLst>
                          </p:cTn>
                        </p:par>
                        <p:par>
                          <p:cTn id="25" fill="hold">
                            <p:stCondLst>
                              <p:cond delay="0"/>
                            </p:stCondLst>
                            <p:childTnLst>
                              <p:par>
                                <p:cTn id="26" presetID="1" presetClass="entr" presetSubtype="0" fill="hold" grpId="0" nodeType="afterEffect">
                                  <p:stCondLst>
                                    <p:cond delay="0"/>
                                  </p:stCondLst>
                                  <p:childTnLst>
                                    <p:set>
                                      <p:cBhvr>
                                        <p:cTn id="27" dur="1" fill="hold">
                                          <p:stCondLst>
                                            <p:cond delay="0"/>
                                          </p:stCondLst>
                                        </p:cTn>
                                        <p:tgtEl>
                                          <p:spTgt spid="930861"/>
                                        </p:tgtEl>
                                        <p:attrNameLst>
                                          <p:attrName>style.visibility</p:attrName>
                                        </p:attrNameLst>
                                      </p:cBhvr>
                                      <p:to>
                                        <p:strVal val="visible"/>
                                      </p:to>
                                    </p:set>
                                  </p:childTnLst>
                                </p:cTn>
                              </p:par>
                            </p:childTnLst>
                          </p:cTn>
                        </p:par>
                      </p:childTnLst>
                    </p:cTn>
                  </p:par>
                  <p:par>
                    <p:cTn id="28" fill="hold">
                      <p:stCondLst>
                        <p:cond delay="indefinite"/>
                      </p:stCondLst>
                      <p:childTnLst>
                        <p:par>
                          <p:cTn id="29" fill="hold">
                            <p:stCondLst>
                              <p:cond delay="0"/>
                            </p:stCondLst>
                            <p:childTnLst>
                              <p:par>
                                <p:cTn id="30" presetID="1" presetClass="entr" presetSubtype="0" fill="hold" grpId="0" nodeType="clickEffect">
                                  <p:stCondLst>
                                    <p:cond delay="0"/>
                                  </p:stCondLst>
                                  <p:childTnLst>
                                    <p:set>
                                      <p:cBhvr>
                                        <p:cTn id="31" dur="1" fill="hold">
                                          <p:stCondLst>
                                            <p:cond delay="0"/>
                                          </p:stCondLst>
                                        </p:cTn>
                                        <p:tgtEl>
                                          <p:spTgt spid="930862"/>
                                        </p:tgtEl>
                                        <p:attrNameLst>
                                          <p:attrName>style.visibility</p:attrName>
                                        </p:attrNameLst>
                                      </p:cBhvr>
                                      <p:to>
                                        <p:strVal val="visible"/>
                                      </p:to>
                                    </p:set>
                                  </p:childTnLst>
                                </p:cTn>
                              </p:par>
                            </p:childTnLst>
                          </p:cTn>
                        </p:par>
                      </p:childTnLst>
                    </p:cTn>
                  </p:par>
                  <p:par>
                    <p:cTn id="32" fill="hold">
                      <p:stCondLst>
                        <p:cond delay="indefinite"/>
                      </p:stCondLst>
                      <p:childTnLst>
                        <p:par>
                          <p:cTn id="33" fill="hold">
                            <p:stCondLst>
                              <p:cond delay="0"/>
                            </p:stCondLst>
                            <p:childTnLst>
                              <p:par>
                                <p:cTn id="34" presetID="1" presetClass="entr" presetSubtype="0" fill="hold" grpId="0" nodeType="clickEffect">
                                  <p:stCondLst>
                                    <p:cond delay="0"/>
                                  </p:stCondLst>
                                  <p:childTnLst>
                                    <p:set>
                                      <p:cBhvr>
                                        <p:cTn id="35" dur="1" fill="hold">
                                          <p:stCondLst>
                                            <p:cond delay="0"/>
                                          </p:stCondLst>
                                        </p:cTn>
                                        <p:tgtEl>
                                          <p:spTgt spid="930863"/>
                                        </p:tgtEl>
                                        <p:attrNameLst>
                                          <p:attrName>style.visibility</p:attrName>
                                        </p:attrNameLst>
                                      </p:cBhvr>
                                      <p:to>
                                        <p:strVal val="visible"/>
                                      </p:to>
                                    </p:set>
                                  </p:childTnLst>
                                </p:cTn>
                              </p:par>
                            </p:childTnLst>
                          </p:cTn>
                        </p:par>
                        <p:par>
                          <p:cTn id="36" fill="hold">
                            <p:stCondLst>
                              <p:cond delay="0"/>
                            </p:stCondLst>
                            <p:childTnLst>
                              <p:par>
                                <p:cTn id="37" presetID="1" presetClass="entr" presetSubtype="0" fill="hold" grpId="0" nodeType="afterEffect">
                                  <p:stCondLst>
                                    <p:cond delay="0"/>
                                  </p:stCondLst>
                                  <p:childTnLst>
                                    <p:set>
                                      <p:cBhvr>
                                        <p:cTn id="38" dur="1" fill="hold">
                                          <p:stCondLst>
                                            <p:cond delay="0"/>
                                          </p:stCondLst>
                                        </p:cTn>
                                        <p:tgtEl>
                                          <p:spTgt spid="930864"/>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93086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30855" grpId="0"/>
      <p:bldP spid="930856" grpId="0"/>
      <p:bldP spid="930857" grpId="0"/>
      <p:bldP spid="930858" grpId="0"/>
      <p:bldP spid="930859" grpId="0"/>
      <p:bldP spid="930860" grpId="0"/>
      <p:bldP spid="930861" grpId="0"/>
      <p:bldP spid="930862" grpId="0"/>
      <p:bldP spid="930863" grpId="0"/>
      <p:bldP spid="930864" grpId="0"/>
      <p:bldP spid="930865"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Title 1"/>
          <p:cNvSpPr>
            <a:spLocks noGrp="1"/>
          </p:cNvSpPr>
          <p:nvPr>
            <p:ph type="title"/>
          </p:nvPr>
        </p:nvSpPr>
        <p:spPr/>
        <p:txBody>
          <a:bodyPr/>
          <a:lstStyle/>
          <a:p>
            <a:r>
              <a:rPr lang="en-US" smtClean="0"/>
              <a:t>Workloads and Benchmarks</a:t>
            </a:r>
          </a:p>
        </p:txBody>
      </p:sp>
      <p:sp>
        <p:nvSpPr>
          <p:cNvPr id="48131" name="Content Placeholder 2"/>
          <p:cNvSpPr>
            <a:spLocks noGrp="1"/>
          </p:cNvSpPr>
          <p:nvPr>
            <p:ph idx="1"/>
          </p:nvPr>
        </p:nvSpPr>
        <p:spPr>
          <a:xfrm>
            <a:off x="533400" y="914400"/>
            <a:ext cx="8153400" cy="5332413"/>
          </a:xfrm>
        </p:spPr>
        <p:txBody>
          <a:bodyPr/>
          <a:lstStyle/>
          <a:p>
            <a:r>
              <a:rPr lang="en-US" smtClean="0"/>
              <a:t>Benchmarks – a set of programs that form a “workload” specifically chosen to measure performance</a:t>
            </a:r>
          </a:p>
          <a:p>
            <a:r>
              <a:rPr lang="en-US" smtClean="0"/>
              <a:t>SPEC (System Performance Evaluation Cooperative) creates standard sets of benchmarks starting with SPEC89.  The latest is SPEC CPU2006 which consists of 12 integer benchmarks (CINT2006) and 17 floating-point benchmarks (CFP2006).</a:t>
            </a:r>
          </a:p>
          <a:p>
            <a:pPr algn="ctr">
              <a:buFont typeface="Wingdings" pitchFamily="2" charset="2"/>
              <a:buNone/>
            </a:pPr>
            <a:r>
              <a:rPr lang="en-US" smtClean="0">
                <a:hlinkClick r:id="rId2"/>
              </a:rPr>
              <a:t>www.spec.org</a:t>
            </a:r>
            <a:r>
              <a:rPr lang="en-US" smtClean="0"/>
              <a:t> </a:t>
            </a:r>
          </a:p>
          <a:p>
            <a:endParaRPr lang="en-US" smtClean="0"/>
          </a:p>
          <a:p>
            <a:r>
              <a:rPr lang="en-US" smtClean="0"/>
              <a:t>There are also benchmark collections for power workloads (SPECpower_ssj2008), for mail workloads (SPECmail2008), for multimedia workloads (mediabench), …</a:t>
            </a:r>
          </a:p>
        </p:txBody>
      </p:sp>
    </p:spTree>
    <p:extLst>
      <p:ext uri="{BB962C8B-B14F-4D97-AF65-F5344CB8AC3E}">
        <p14:creationId xmlns:p14="http://schemas.microsoft.com/office/powerpoint/2010/main" val="628132950"/>
      </p:ext>
    </p:extLst>
  </p:cSld>
  <p:clrMapOvr>
    <a:masterClrMapping/>
  </p:clrMapOvr>
  <p:timing>
    <p:tnLst>
      <p:par>
        <p:cTn xmlns:p14="http://schemas.microsoft.com/office/powerpoint/2010/mai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49154" name="Rectangle 2"/>
          <p:cNvSpPr>
            <a:spLocks noGrp="1" noChangeArrowheads="1"/>
          </p:cNvSpPr>
          <p:nvPr>
            <p:ph type="title"/>
          </p:nvPr>
        </p:nvSpPr>
        <p:spPr/>
        <p:txBody>
          <a:bodyPr/>
          <a:lstStyle/>
          <a:p>
            <a:r>
              <a:rPr lang="en-US" smtClean="0"/>
              <a:t>Old SPEC Benchmarks</a:t>
            </a:r>
          </a:p>
        </p:txBody>
      </p:sp>
      <p:graphicFrame>
        <p:nvGraphicFramePr>
          <p:cNvPr id="920727" name="Group 151"/>
          <p:cNvGraphicFramePr>
            <a:graphicFrameLocks noGrp="1"/>
          </p:cNvGraphicFramePr>
          <p:nvPr>
            <p:ph sz="half" idx="2"/>
          </p:nvPr>
        </p:nvGraphicFramePr>
        <p:xfrm>
          <a:off x="609600" y="914400"/>
          <a:ext cx="8305800" cy="5321808"/>
        </p:xfrm>
        <a:graphic>
          <a:graphicData uri="http://schemas.openxmlformats.org/drawingml/2006/table">
            <a:tbl>
              <a:tblPr/>
              <a:tblGrid>
                <a:gridCol w="1066800"/>
                <a:gridCol w="2895600"/>
                <a:gridCol w="1066800"/>
                <a:gridCol w="3276600"/>
              </a:tblGrid>
              <a:tr h="149225">
                <a:tc gridSpan="2">
                  <a:txBody>
                    <a:bodyPr/>
                    <a:lstStyle/>
                    <a:p>
                      <a:pPr marL="0" marR="0" lvl="0" indent="0" algn="ctr" defTabSz="914400" rtl="0" eaLnBrk="0" fontAlgn="base" latinLnBrk="0" hangingPunct="0">
                        <a:lnSpc>
                          <a:spcPct val="90000"/>
                        </a:lnSpc>
                        <a:spcBef>
                          <a:spcPct val="65000"/>
                        </a:spcBef>
                        <a:spcAft>
                          <a:spcPct val="0"/>
                        </a:spcAft>
                        <a:buClr>
                          <a:schemeClr val="accent1"/>
                        </a:buClr>
                        <a:buSzPct val="75000"/>
                        <a:buFont typeface="Wingdings" pitchFamily="2" charset="2"/>
                        <a:buNone/>
                        <a:tabLst/>
                      </a:pPr>
                      <a:r>
                        <a:rPr kumimoji="0" lang="en-US" sz="1800" b="0" i="0" u="none" strike="noStrike" cap="none" normalizeH="0" baseline="0" smtClean="0">
                          <a:ln>
                            <a:noFill/>
                          </a:ln>
                          <a:solidFill>
                            <a:schemeClr val="tx1"/>
                          </a:solidFill>
                          <a:effectLst/>
                          <a:latin typeface="Arial" pitchFamily="34" charset="0"/>
                        </a:rPr>
                        <a:t>Integer benchmarks</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US"/>
                    </a:p>
                  </a:txBody>
                  <a:tcPr/>
                </a:tc>
                <a:tc gridSpan="2">
                  <a:txBody>
                    <a:bodyPr/>
                    <a:lstStyle/>
                    <a:p>
                      <a:pPr marL="0" marR="0" lvl="0" indent="0" algn="ctr" defTabSz="914400" rtl="0" eaLnBrk="0" fontAlgn="base" latinLnBrk="0" hangingPunct="0">
                        <a:lnSpc>
                          <a:spcPct val="90000"/>
                        </a:lnSpc>
                        <a:spcBef>
                          <a:spcPct val="65000"/>
                        </a:spcBef>
                        <a:spcAft>
                          <a:spcPct val="0"/>
                        </a:spcAft>
                        <a:buClr>
                          <a:schemeClr val="accent1"/>
                        </a:buClr>
                        <a:buSzPct val="75000"/>
                        <a:buFont typeface="Wingdings" pitchFamily="2" charset="2"/>
                        <a:buNone/>
                        <a:tabLst/>
                      </a:pPr>
                      <a:r>
                        <a:rPr kumimoji="0" lang="en-US" sz="1800" b="0" i="0" u="none" strike="noStrike" cap="none" normalizeH="0" baseline="0" smtClean="0">
                          <a:ln>
                            <a:noFill/>
                          </a:ln>
                          <a:solidFill>
                            <a:schemeClr val="tx1"/>
                          </a:solidFill>
                          <a:effectLst/>
                          <a:latin typeface="Arial" pitchFamily="34" charset="0"/>
                        </a:rPr>
                        <a:t>FP benchmarks</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US"/>
                    </a:p>
                  </a:txBody>
                  <a:tcPr/>
                </a:tc>
              </a:tr>
              <a:tr h="149225">
                <a:tc>
                  <a:txBody>
                    <a:bodyPr/>
                    <a:lstStyle/>
                    <a:p>
                      <a:pPr marL="0" marR="0" lvl="0" indent="0" algn="l" defTabSz="914400" rtl="0" eaLnBrk="0" fontAlgn="base" latinLnBrk="0" hangingPunct="0">
                        <a:lnSpc>
                          <a:spcPct val="90000"/>
                        </a:lnSpc>
                        <a:spcBef>
                          <a:spcPct val="65000"/>
                        </a:spcBef>
                        <a:spcAft>
                          <a:spcPct val="0"/>
                        </a:spcAft>
                        <a:buClr>
                          <a:schemeClr val="accent1"/>
                        </a:buClr>
                        <a:buSzPct val="75000"/>
                        <a:buFont typeface="Wingdings" pitchFamily="2" charset="2"/>
                        <a:buNone/>
                        <a:tabLst/>
                      </a:pPr>
                      <a:r>
                        <a:rPr kumimoji="0" lang="en-US" sz="1800" b="0" i="0" u="none" strike="noStrike" cap="none" normalizeH="0" baseline="0" smtClean="0">
                          <a:ln>
                            <a:noFill/>
                          </a:ln>
                          <a:solidFill>
                            <a:schemeClr val="tx1"/>
                          </a:solidFill>
                          <a:effectLst/>
                          <a:latin typeface="Arial" pitchFamily="34" charset="0"/>
                        </a:rPr>
                        <a:t>gzip</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90000"/>
                        </a:lnSpc>
                        <a:spcBef>
                          <a:spcPct val="65000"/>
                        </a:spcBef>
                        <a:spcAft>
                          <a:spcPct val="0"/>
                        </a:spcAft>
                        <a:buClr>
                          <a:schemeClr val="accent1"/>
                        </a:buClr>
                        <a:buSzPct val="75000"/>
                        <a:buFont typeface="Wingdings" pitchFamily="2" charset="2"/>
                        <a:buNone/>
                        <a:tabLst/>
                      </a:pPr>
                      <a:r>
                        <a:rPr kumimoji="0" lang="en-US" sz="1800" b="0" i="0" u="none" strike="noStrike" cap="none" normalizeH="0" baseline="0" smtClean="0">
                          <a:ln>
                            <a:noFill/>
                          </a:ln>
                          <a:solidFill>
                            <a:schemeClr val="tx1"/>
                          </a:solidFill>
                          <a:effectLst/>
                          <a:latin typeface="Arial" pitchFamily="34" charset="0"/>
                        </a:rPr>
                        <a:t>compression</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90000"/>
                        </a:lnSpc>
                        <a:spcBef>
                          <a:spcPct val="65000"/>
                        </a:spcBef>
                        <a:spcAft>
                          <a:spcPct val="0"/>
                        </a:spcAft>
                        <a:buClr>
                          <a:schemeClr val="accent1"/>
                        </a:buClr>
                        <a:buSzPct val="75000"/>
                        <a:buFont typeface="Wingdings" pitchFamily="2" charset="2"/>
                        <a:buNone/>
                        <a:tabLst/>
                      </a:pPr>
                      <a:r>
                        <a:rPr kumimoji="0" lang="en-US" sz="1800" b="0" i="0" u="none" strike="noStrike" cap="none" normalizeH="0" baseline="0" smtClean="0">
                          <a:ln>
                            <a:noFill/>
                          </a:ln>
                          <a:solidFill>
                            <a:schemeClr val="tx1"/>
                          </a:solidFill>
                          <a:effectLst/>
                          <a:latin typeface="Arial" pitchFamily="34" charset="0"/>
                        </a:rPr>
                        <a:t>wupwise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90000"/>
                        </a:lnSpc>
                        <a:spcBef>
                          <a:spcPct val="65000"/>
                        </a:spcBef>
                        <a:spcAft>
                          <a:spcPct val="0"/>
                        </a:spcAft>
                        <a:buClr>
                          <a:schemeClr val="accent1"/>
                        </a:buClr>
                        <a:buSzPct val="75000"/>
                        <a:buFont typeface="Wingdings" pitchFamily="2" charset="2"/>
                        <a:buNone/>
                        <a:tabLst/>
                      </a:pPr>
                      <a:r>
                        <a:rPr kumimoji="0" lang="en-US" sz="1800" b="0" i="0" u="none" strike="noStrike" cap="none" normalizeH="0" baseline="0" smtClean="0">
                          <a:ln>
                            <a:noFill/>
                          </a:ln>
                          <a:solidFill>
                            <a:schemeClr val="tx1"/>
                          </a:solidFill>
                          <a:effectLst/>
                          <a:latin typeface="Arial" pitchFamily="34" charset="0"/>
                        </a:rPr>
                        <a:t>Quantum chromodynamics</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49225">
                <a:tc>
                  <a:txBody>
                    <a:bodyPr/>
                    <a:lstStyle/>
                    <a:p>
                      <a:pPr marL="0" marR="0" lvl="0" indent="0" algn="l" defTabSz="914400" rtl="0" eaLnBrk="0" fontAlgn="base" latinLnBrk="0" hangingPunct="0">
                        <a:lnSpc>
                          <a:spcPct val="90000"/>
                        </a:lnSpc>
                        <a:spcBef>
                          <a:spcPct val="65000"/>
                        </a:spcBef>
                        <a:spcAft>
                          <a:spcPct val="0"/>
                        </a:spcAft>
                        <a:buClr>
                          <a:schemeClr val="accent1"/>
                        </a:buClr>
                        <a:buSzPct val="75000"/>
                        <a:buFont typeface="Wingdings" pitchFamily="2" charset="2"/>
                        <a:buNone/>
                        <a:tabLst/>
                      </a:pPr>
                      <a:r>
                        <a:rPr kumimoji="0" lang="en-US" sz="1800" b="0" i="0" u="none" strike="noStrike" cap="none" normalizeH="0" baseline="0" smtClean="0">
                          <a:ln>
                            <a:noFill/>
                          </a:ln>
                          <a:solidFill>
                            <a:schemeClr val="tx1"/>
                          </a:solidFill>
                          <a:effectLst/>
                          <a:latin typeface="Arial" pitchFamily="34" charset="0"/>
                        </a:rPr>
                        <a:t>vpr</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90000"/>
                        </a:lnSpc>
                        <a:spcBef>
                          <a:spcPct val="65000"/>
                        </a:spcBef>
                        <a:spcAft>
                          <a:spcPct val="0"/>
                        </a:spcAft>
                        <a:buClr>
                          <a:schemeClr val="accent1"/>
                        </a:buClr>
                        <a:buSzPct val="75000"/>
                        <a:buFont typeface="Wingdings" pitchFamily="2" charset="2"/>
                        <a:buNone/>
                        <a:tabLst/>
                      </a:pPr>
                      <a:r>
                        <a:rPr kumimoji="0" lang="en-US" sz="1800" b="0" i="0" u="none" strike="noStrike" cap="none" normalizeH="0" baseline="0" smtClean="0">
                          <a:ln>
                            <a:noFill/>
                          </a:ln>
                          <a:solidFill>
                            <a:schemeClr val="tx1"/>
                          </a:solidFill>
                          <a:effectLst/>
                          <a:latin typeface="Arial" pitchFamily="34" charset="0"/>
                        </a:rPr>
                        <a:t>FPGA place &amp; route</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90000"/>
                        </a:lnSpc>
                        <a:spcBef>
                          <a:spcPct val="65000"/>
                        </a:spcBef>
                        <a:spcAft>
                          <a:spcPct val="0"/>
                        </a:spcAft>
                        <a:buClr>
                          <a:schemeClr val="accent1"/>
                        </a:buClr>
                        <a:buSzPct val="75000"/>
                        <a:buFont typeface="Wingdings" pitchFamily="2" charset="2"/>
                        <a:buNone/>
                        <a:tabLst/>
                      </a:pPr>
                      <a:r>
                        <a:rPr kumimoji="0" lang="en-US" sz="1800" b="0" i="0" u="none" strike="noStrike" cap="none" normalizeH="0" baseline="0" smtClean="0">
                          <a:ln>
                            <a:noFill/>
                          </a:ln>
                          <a:solidFill>
                            <a:schemeClr val="tx1"/>
                          </a:solidFill>
                          <a:effectLst/>
                          <a:latin typeface="Arial" pitchFamily="34" charset="0"/>
                        </a:rPr>
                        <a:t>swim</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90000"/>
                        </a:lnSpc>
                        <a:spcBef>
                          <a:spcPct val="65000"/>
                        </a:spcBef>
                        <a:spcAft>
                          <a:spcPct val="0"/>
                        </a:spcAft>
                        <a:buClr>
                          <a:schemeClr val="accent1"/>
                        </a:buClr>
                        <a:buSzPct val="75000"/>
                        <a:buFont typeface="Wingdings" pitchFamily="2" charset="2"/>
                        <a:buNone/>
                        <a:tabLst/>
                      </a:pPr>
                      <a:r>
                        <a:rPr kumimoji="0" lang="en-US" sz="1800" b="0" i="0" u="none" strike="noStrike" cap="none" normalizeH="0" baseline="0" smtClean="0">
                          <a:ln>
                            <a:noFill/>
                          </a:ln>
                          <a:solidFill>
                            <a:schemeClr val="tx1"/>
                          </a:solidFill>
                          <a:effectLst/>
                          <a:latin typeface="Arial" pitchFamily="34" charset="0"/>
                        </a:rPr>
                        <a:t>Shallow water model</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04788">
                <a:tc>
                  <a:txBody>
                    <a:bodyPr/>
                    <a:lstStyle/>
                    <a:p>
                      <a:pPr marL="0" marR="0" lvl="0" indent="0" algn="l" defTabSz="914400" rtl="0" eaLnBrk="0" fontAlgn="base" latinLnBrk="0" hangingPunct="0">
                        <a:lnSpc>
                          <a:spcPct val="90000"/>
                        </a:lnSpc>
                        <a:spcBef>
                          <a:spcPct val="65000"/>
                        </a:spcBef>
                        <a:spcAft>
                          <a:spcPct val="0"/>
                        </a:spcAft>
                        <a:buClr>
                          <a:schemeClr val="accent1"/>
                        </a:buClr>
                        <a:buSzPct val="75000"/>
                        <a:buFont typeface="Wingdings" pitchFamily="2" charset="2"/>
                        <a:buNone/>
                        <a:tabLst/>
                      </a:pPr>
                      <a:r>
                        <a:rPr kumimoji="0" lang="en-US" sz="1800" b="0" i="0" u="none" strike="noStrike" cap="none" normalizeH="0" baseline="0" smtClean="0">
                          <a:ln>
                            <a:noFill/>
                          </a:ln>
                          <a:solidFill>
                            <a:schemeClr val="tx1"/>
                          </a:solidFill>
                          <a:effectLst/>
                          <a:latin typeface="Arial" pitchFamily="34" charset="0"/>
                        </a:rPr>
                        <a:t>gcc</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90000"/>
                        </a:lnSpc>
                        <a:spcBef>
                          <a:spcPct val="65000"/>
                        </a:spcBef>
                        <a:spcAft>
                          <a:spcPct val="0"/>
                        </a:spcAft>
                        <a:buClr>
                          <a:schemeClr val="accent1"/>
                        </a:buClr>
                        <a:buSzPct val="75000"/>
                        <a:buFont typeface="Wingdings" pitchFamily="2" charset="2"/>
                        <a:buNone/>
                        <a:tabLst/>
                      </a:pPr>
                      <a:r>
                        <a:rPr kumimoji="0" lang="en-US" sz="1800" b="0" i="0" u="none" strike="noStrike" cap="none" normalizeH="0" baseline="0" smtClean="0">
                          <a:ln>
                            <a:noFill/>
                          </a:ln>
                          <a:solidFill>
                            <a:schemeClr val="tx1"/>
                          </a:solidFill>
                          <a:effectLst/>
                          <a:latin typeface="Arial" pitchFamily="34" charset="0"/>
                        </a:rPr>
                        <a:t>GNU C compiler</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90000"/>
                        </a:lnSpc>
                        <a:spcBef>
                          <a:spcPct val="65000"/>
                        </a:spcBef>
                        <a:spcAft>
                          <a:spcPct val="0"/>
                        </a:spcAft>
                        <a:buClr>
                          <a:schemeClr val="accent1"/>
                        </a:buClr>
                        <a:buSzPct val="75000"/>
                        <a:buFont typeface="Wingdings" pitchFamily="2" charset="2"/>
                        <a:buNone/>
                        <a:tabLst/>
                      </a:pPr>
                      <a:r>
                        <a:rPr kumimoji="0" lang="en-US" sz="1800" b="0" i="0" u="none" strike="noStrike" cap="none" normalizeH="0" baseline="0" smtClean="0">
                          <a:ln>
                            <a:noFill/>
                          </a:ln>
                          <a:solidFill>
                            <a:schemeClr val="tx1"/>
                          </a:solidFill>
                          <a:effectLst/>
                          <a:latin typeface="Arial" pitchFamily="34" charset="0"/>
                        </a:rPr>
                        <a:t>mgrid</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90000"/>
                        </a:lnSpc>
                        <a:spcBef>
                          <a:spcPct val="65000"/>
                        </a:spcBef>
                        <a:spcAft>
                          <a:spcPct val="0"/>
                        </a:spcAft>
                        <a:buClr>
                          <a:schemeClr val="accent1"/>
                        </a:buClr>
                        <a:buSzPct val="75000"/>
                        <a:buFont typeface="Wingdings" pitchFamily="2" charset="2"/>
                        <a:buNone/>
                        <a:tabLst/>
                      </a:pPr>
                      <a:r>
                        <a:rPr kumimoji="0" lang="en-US" sz="1800" b="0" i="0" u="none" strike="noStrike" cap="none" normalizeH="0" baseline="0" smtClean="0">
                          <a:ln>
                            <a:noFill/>
                          </a:ln>
                          <a:solidFill>
                            <a:schemeClr val="tx1"/>
                          </a:solidFill>
                          <a:effectLst/>
                          <a:latin typeface="Arial" pitchFamily="34" charset="0"/>
                        </a:rPr>
                        <a:t>Multigrid solver in 3D fields</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50813">
                <a:tc>
                  <a:txBody>
                    <a:bodyPr/>
                    <a:lstStyle/>
                    <a:p>
                      <a:pPr marL="0" marR="0" lvl="0" indent="0" algn="l" defTabSz="914400" rtl="0" eaLnBrk="0" fontAlgn="base" latinLnBrk="0" hangingPunct="0">
                        <a:lnSpc>
                          <a:spcPct val="90000"/>
                        </a:lnSpc>
                        <a:spcBef>
                          <a:spcPct val="65000"/>
                        </a:spcBef>
                        <a:spcAft>
                          <a:spcPct val="0"/>
                        </a:spcAft>
                        <a:buClr>
                          <a:schemeClr val="accent1"/>
                        </a:buClr>
                        <a:buSzPct val="75000"/>
                        <a:buFont typeface="Wingdings" pitchFamily="2" charset="2"/>
                        <a:buNone/>
                        <a:tabLst/>
                      </a:pPr>
                      <a:r>
                        <a:rPr kumimoji="0" lang="en-US" sz="1800" b="0" i="0" u="none" strike="noStrike" cap="none" normalizeH="0" baseline="0" smtClean="0">
                          <a:ln>
                            <a:noFill/>
                          </a:ln>
                          <a:solidFill>
                            <a:schemeClr val="tx1"/>
                          </a:solidFill>
                          <a:effectLst/>
                          <a:latin typeface="Arial" pitchFamily="34" charset="0"/>
                        </a:rPr>
                        <a:t>mcf</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90000"/>
                        </a:lnSpc>
                        <a:spcBef>
                          <a:spcPct val="65000"/>
                        </a:spcBef>
                        <a:spcAft>
                          <a:spcPct val="0"/>
                        </a:spcAft>
                        <a:buClr>
                          <a:schemeClr val="accent1"/>
                        </a:buClr>
                        <a:buSzPct val="75000"/>
                        <a:buFont typeface="Wingdings" pitchFamily="2" charset="2"/>
                        <a:buNone/>
                        <a:tabLst/>
                      </a:pPr>
                      <a:r>
                        <a:rPr kumimoji="0" lang="en-US" sz="1800" b="0" i="0" u="none" strike="noStrike" cap="none" normalizeH="0" baseline="0" smtClean="0">
                          <a:ln>
                            <a:noFill/>
                          </a:ln>
                          <a:solidFill>
                            <a:schemeClr val="tx1"/>
                          </a:solidFill>
                          <a:effectLst/>
                          <a:latin typeface="Arial" pitchFamily="34" charset="0"/>
                        </a:rPr>
                        <a:t>Combinatorial optimization</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90000"/>
                        </a:lnSpc>
                        <a:spcBef>
                          <a:spcPct val="65000"/>
                        </a:spcBef>
                        <a:spcAft>
                          <a:spcPct val="0"/>
                        </a:spcAft>
                        <a:buClr>
                          <a:schemeClr val="accent1"/>
                        </a:buClr>
                        <a:buSzPct val="75000"/>
                        <a:buFont typeface="Wingdings" pitchFamily="2" charset="2"/>
                        <a:buNone/>
                        <a:tabLst/>
                      </a:pPr>
                      <a:r>
                        <a:rPr kumimoji="0" lang="en-US" sz="1800" b="0" i="0" u="none" strike="noStrike" cap="none" normalizeH="0" baseline="0" smtClean="0">
                          <a:ln>
                            <a:noFill/>
                          </a:ln>
                          <a:solidFill>
                            <a:schemeClr val="tx1"/>
                          </a:solidFill>
                          <a:effectLst/>
                          <a:latin typeface="Arial" pitchFamily="34" charset="0"/>
                        </a:rPr>
                        <a:t>applu</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90000"/>
                        </a:lnSpc>
                        <a:spcBef>
                          <a:spcPct val="65000"/>
                        </a:spcBef>
                        <a:spcAft>
                          <a:spcPct val="0"/>
                        </a:spcAft>
                        <a:buClr>
                          <a:schemeClr val="accent1"/>
                        </a:buClr>
                        <a:buSzPct val="75000"/>
                        <a:buFont typeface="Wingdings" pitchFamily="2" charset="2"/>
                        <a:buNone/>
                        <a:tabLst/>
                      </a:pPr>
                      <a:r>
                        <a:rPr kumimoji="0" lang="en-US" sz="1800" b="0" i="0" u="none" strike="noStrike" cap="none" normalizeH="0" baseline="0" smtClean="0">
                          <a:ln>
                            <a:noFill/>
                          </a:ln>
                          <a:solidFill>
                            <a:schemeClr val="tx1"/>
                          </a:solidFill>
                          <a:effectLst/>
                          <a:latin typeface="Arial" pitchFamily="34" charset="0"/>
                        </a:rPr>
                        <a:t>Parabolic/elliptic pde</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49225">
                <a:tc>
                  <a:txBody>
                    <a:bodyPr/>
                    <a:lstStyle/>
                    <a:p>
                      <a:pPr marL="0" marR="0" lvl="0" indent="0" algn="l" defTabSz="914400" rtl="0" eaLnBrk="0" fontAlgn="base" latinLnBrk="0" hangingPunct="0">
                        <a:lnSpc>
                          <a:spcPct val="90000"/>
                        </a:lnSpc>
                        <a:spcBef>
                          <a:spcPct val="65000"/>
                        </a:spcBef>
                        <a:spcAft>
                          <a:spcPct val="0"/>
                        </a:spcAft>
                        <a:buClr>
                          <a:schemeClr val="accent1"/>
                        </a:buClr>
                        <a:buSzPct val="75000"/>
                        <a:buFont typeface="Wingdings" pitchFamily="2" charset="2"/>
                        <a:buNone/>
                        <a:tabLst/>
                      </a:pPr>
                      <a:r>
                        <a:rPr kumimoji="0" lang="en-US" sz="1800" b="0" i="0" u="none" strike="noStrike" cap="none" normalizeH="0" baseline="0" smtClean="0">
                          <a:ln>
                            <a:noFill/>
                          </a:ln>
                          <a:solidFill>
                            <a:schemeClr val="tx1"/>
                          </a:solidFill>
                          <a:effectLst/>
                          <a:latin typeface="Arial" pitchFamily="34" charset="0"/>
                        </a:rPr>
                        <a:t>crafty</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90000"/>
                        </a:lnSpc>
                        <a:spcBef>
                          <a:spcPct val="65000"/>
                        </a:spcBef>
                        <a:spcAft>
                          <a:spcPct val="0"/>
                        </a:spcAft>
                        <a:buClr>
                          <a:schemeClr val="accent1"/>
                        </a:buClr>
                        <a:buSzPct val="75000"/>
                        <a:buFont typeface="Wingdings" pitchFamily="2" charset="2"/>
                        <a:buNone/>
                        <a:tabLst/>
                      </a:pPr>
                      <a:r>
                        <a:rPr kumimoji="0" lang="en-US" sz="1800" b="0" i="0" u="none" strike="noStrike" cap="none" normalizeH="0" baseline="0" smtClean="0">
                          <a:ln>
                            <a:noFill/>
                          </a:ln>
                          <a:solidFill>
                            <a:schemeClr val="tx1"/>
                          </a:solidFill>
                          <a:effectLst/>
                          <a:latin typeface="Arial" pitchFamily="34" charset="0"/>
                        </a:rPr>
                        <a:t>Chess program</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90000"/>
                        </a:lnSpc>
                        <a:spcBef>
                          <a:spcPct val="65000"/>
                        </a:spcBef>
                        <a:spcAft>
                          <a:spcPct val="0"/>
                        </a:spcAft>
                        <a:buClr>
                          <a:schemeClr val="accent1"/>
                        </a:buClr>
                        <a:buSzPct val="75000"/>
                        <a:buFont typeface="Wingdings" pitchFamily="2" charset="2"/>
                        <a:buNone/>
                        <a:tabLst/>
                      </a:pPr>
                      <a:r>
                        <a:rPr kumimoji="0" lang="en-US" sz="1800" b="0" i="0" u="none" strike="noStrike" cap="none" normalizeH="0" baseline="0" smtClean="0">
                          <a:ln>
                            <a:noFill/>
                          </a:ln>
                          <a:solidFill>
                            <a:schemeClr val="tx1"/>
                          </a:solidFill>
                          <a:effectLst/>
                          <a:latin typeface="Arial" pitchFamily="34" charset="0"/>
                        </a:rPr>
                        <a:t>mesa</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90000"/>
                        </a:lnSpc>
                        <a:spcBef>
                          <a:spcPct val="65000"/>
                        </a:spcBef>
                        <a:spcAft>
                          <a:spcPct val="0"/>
                        </a:spcAft>
                        <a:buClr>
                          <a:schemeClr val="accent1"/>
                        </a:buClr>
                        <a:buSzPct val="75000"/>
                        <a:buFont typeface="Wingdings" pitchFamily="2" charset="2"/>
                        <a:buNone/>
                        <a:tabLst/>
                      </a:pPr>
                      <a:r>
                        <a:rPr kumimoji="0" lang="en-US" sz="1800" b="0" i="0" u="none" strike="noStrike" cap="none" normalizeH="0" baseline="0" smtClean="0">
                          <a:ln>
                            <a:noFill/>
                          </a:ln>
                          <a:solidFill>
                            <a:schemeClr val="tx1"/>
                          </a:solidFill>
                          <a:effectLst/>
                          <a:latin typeface="Arial" pitchFamily="34" charset="0"/>
                        </a:rPr>
                        <a:t>3D graphics library</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49225">
                <a:tc>
                  <a:txBody>
                    <a:bodyPr/>
                    <a:lstStyle/>
                    <a:p>
                      <a:pPr marL="0" marR="0" lvl="0" indent="0" algn="l" defTabSz="914400" rtl="0" eaLnBrk="0" fontAlgn="base" latinLnBrk="0" hangingPunct="0">
                        <a:lnSpc>
                          <a:spcPct val="90000"/>
                        </a:lnSpc>
                        <a:spcBef>
                          <a:spcPct val="65000"/>
                        </a:spcBef>
                        <a:spcAft>
                          <a:spcPct val="0"/>
                        </a:spcAft>
                        <a:buClr>
                          <a:schemeClr val="accent1"/>
                        </a:buClr>
                        <a:buSzPct val="75000"/>
                        <a:buFont typeface="Wingdings" pitchFamily="2" charset="2"/>
                        <a:buNone/>
                        <a:tabLst/>
                      </a:pPr>
                      <a:r>
                        <a:rPr kumimoji="0" lang="en-US" sz="1800" b="0" i="0" u="none" strike="noStrike" cap="none" normalizeH="0" baseline="0" smtClean="0">
                          <a:ln>
                            <a:noFill/>
                          </a:ln>
                          <a:solidFill>
                            <a:schemeClr val="tx1"/>
                          </a:solidFill>
                          <a:effectLst/>
                          <a:latin typeface="Arial" pitchFamily="34" charset="0"/>
                        </a:rPr>
                        <a:t>parser</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90000"/>
                        </a:lnSpc>
                        <a:spcBef>
                          <a:spcPct val="65000"/>
                        </a:spcBef>
                        <a:spcAft>
                          <a:spcPct val="0"/>
                        </a:spcAft>
                        <a:buClr>
                          <a:schemeClr val="accent1"/>
                        </a:buClr>
                        <a:buSzPct val="75000"/>
                        <a:buFont typeface="Wingdings" pitchFamily="2" charset="2"/>
                        <a:buNone/>
                        <a:tabLst/>
                      </a:pPr>
                      <a:r>
                        <a:rPr kumimoji="0" lang="en-US" sz="1800" b="0" i="0" u="none" strike="noStrike" cap="none" normalizeH="0" baseline="0" smtClean="0">
                          <a:ln>
                            <a:noFill/>
                          </a:ln>
                          <a:solidFill>
                            <a:schemeClr val="tx1"/>
                          </a:solidFill>
                          <a:effectLst/>
                          <a:latin typeface="Arial" pitchFamily="34" charset="0"/>
                        </a:rPr>
                        <a:t>Word processing program</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90000"/>
                        </a:lnSpc>
                        <a:spcBef>
                          <a:spcPct val="65000"/>
                        </a:spcBef>
                        <a:spcAft>
                          <a:spcPct val="0"/>
                        </a:spcAft>
                        <a:buClr>
                          <a:schemeClr val="accent1"/>
                        </a:buClr>
                        <a:buSzPct val="75000"/>
                        <a:buFont typeface="Wingdings" pitchFamily="2" charset="2"/>
                        <a:buNone/>
                        <a:tabLst/>
                      </a:pPr>
                      <a:r>
                        <a:rPr kumimoji="0" lang="en-US" sz="1800" b="0" i="0" u="none" strike="noStrike" cap="none" normalizeH="0" baseline="0" smtClean="0">
                          <a:ln>
                            <a:noFill/>
                          </a:ln>
                          <a:solidFill>
                            <a:schemeClr val="tx1"/>
                          </a:solidFill>
                          <a:effectLst/>
                          <a:latin typeface="Arial" pitchFamily="34" charset="0"/>
                        </a:rPr>
                        <a:t>galgel</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90000"/>
                        </a:lnSpc>
                        <a:spcBef>
                          <a:spcPct val="65000"/>
                        </a:spcBef>
                        <a:spcAft>
                          <a:spcPct val="0"/>
                        </a:spcAft>
                        <a:buClr>
                          <a:schemeClr val="accent1"/>
                        </a:buClr>
                        <a:buSzPct val="75000"/>
                        <a:buFont typeface="Wingdings" pitchFamily="2" charset="2"/>
                        <a:buNone/>
                        <a:tabLst/>
                      </a:pPr>
                      <a:r>
                        <a:rPr kumimoji="0" lang="en-US" sz="1800" b="0" i="0" u="none" strike="noStrike" cap="none" normalizeH="0" baseline="0" smtClean="0">
                          <a:ln>
                            <a:noFill/>
                          </a:ln>
                          <a:solidFill>
                            <a:schemeClr val="tx1"/>
                          </a:solidFill>
                          <a:effectLst/>
                          <a:latin typeface="Arial" pitchFamily="34" charset="0"/>
                        </a:rPr>
                        <a:t>Computational fluid dynamics</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49225">
                <a:tc>
                  <a:txBody>
                    <a:bodyPr/>
                    <a:lstStyle/>
                    <a:p>
                      <a:pPr marL="0" marR="0" lvl="0" indent="0" algn="l" defTabSz="914400" rtl="0" eaLnBrk="0" fontAlgn="base" latinLnBrk="0" hangingPunct="0">
                        <a:lnSpc>
                          <a:spcPct val="90000"/>
                        </a:lnSpc>
                        <a:spcBef>
                          <a:spcPct val="65000"/>
                        </a:spcBef>
                        <a:spcAft>
                          <a:spcPct val="0"/>
                        </a:spcAft>
                        <a:buClr>
                          <a:schemeClr val="accent1"/>
                        </a:buClr>
                        <a:buSzPct val="75000"/>
                        <a:buFont typeface="Wingdings" pitchFamily="2" charset="2"/>
                        <a:buNone/>
                        <a:tabLst/>
                      </a:pPr>
                      <a:r>
                        <a:rPr kumimoji="0" lang="en-US" sz="1800" b="0" i="0" u="none" strike="noStrike" cap="none" normalizeH="0" baseline="0" smtClean="0">
                          <a:ln>
                            <a:noFill/>
                          </a:ln>
                          <a:solidFill>
                            <a:schemeClr val="tx1"/>
                          </a:solidFill>
                          <a:effectLst/>
                          <a:latin typeface="Arial" pitchFamily="34" charset="0"/>
                        </a:rPr>
                        <a:t>eon</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90000"/>
                        </a:lnSpc>
                        <a:spcBef>
                          <a:spcPct val="65000"/>
                        </a:spcBef>
                        <a:spcAft>
                          <a:spcPct val="0"/>
                        </a:spcAft>
                        <a:buClr>
                          <a:schemeClr val="accent1"/>
                        </a:buClr>
                        <a:buSzPct val="75000"/>
                        <a:buFont typeface="Wingdings" pitchFamily="2" charset="2"/>
                        <a:buNone/>
                        <a:tabLst/>
                      </a:pPr>
                      <a:r>
                        <a:rPr kumimoji="0" lang="en-US" sz="1800" b="0" i="0" u="none" strike="noStrike" cap="none" normalizeH="0" baseline="0" smtClean="0">
                          <a:ln>
                            <a:noFill/>
                          </a:ln>
                          <a:solidFill>
                            <a:schemeClr val="tx1"/>
                          </a:solidFill>
                          <a:effectLst/>
                          <a:latin typeface="Arial" pitchFamily="34" charset="0"/>
                        </a:rPr>
                        <a:t>Computer visualization</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90000"/>
                        </a:lnSpc>
                        <a:spcBef>
                          <a:spcPct val="65000"/>
                        </a:spcBef>
                        <a:spcAft>
                          <a:spcPct val="0"/>
                        </a:spcAft>
                        <a:buClr>
                          <a:schemeClr val="accent1"/>
                        </a:buClr>
                        <a:buSzPct val="75000"/>
                        <a:buFont typeface="Wingdings" pitchFamily="2" charset="2"/>
                        <a:buNone/>
                        <a:tabLst/>
                      </a:pPr>
                      <a:r>
                        <a:rPr kumimoji="0" lang="en-US" sz="1800" b="0" i="0" u="none" strike="noStrike" cap="none" normalizeH="0" baseline="0" smtClean="0">
                          <a:ln>
                            <a:noFill/>
                          </a:ln>
                          <a:solidFill>
                            <a:schemeClr val="tx1"/>
                          </a:solidFill>
                          <a:effectLst/>
                          <a:latin typeface="Arial" pitchFamily="34" charset="0"/>
                        </a:rPr>
                        <a:t>art</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90000"/>
                        </a:lnSpc>
                        <a:spcBef>
                          <a:spcPct val="65000"/>
                        </a:spcBef>
                        <a:spcAft>
                          <a:spcPct val="0"/>
                        </a:spcAft>
                        <a:buClr>
                          <a:schemeClr val="accent1"/>
                        </a:buClr>
                        <a:buSzPct val="75000"/>
                        <a:buFont typeface="Wingdings" pitchFamily="2" charset="2"/>
                        <a:buNone/>
                        <a:tabLst/>
                      </a:pPr>
                      <a:r>
                        <a:rPr kumimoji="0" lang="en-US" sz="1800" b="0" i="0" u="none" strike="noStrike" cap="none" normalizeH="0" baseline="0" smtClean="0">
                          <a:ln>
                            <a:noFill/>
                          </a:ln>
                          <a:solidFill>
                            <a:schemeClr val="tx1"/>
                          </a:solidFill>
                          <a:effectLst/>
                          <a:latin typeface="Arial" pitchFamily="34" charset="0"/>
                        </a:rPr>
                        <a:t>Image recognition (NN)</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50813">
                <a:tc>
                  <a:txBody>
                    <a:bodyPr/>
                    <a:lstStyle/>
                    <a:p>
                      <a:pPr marL="0" marR="0" lvl="0" indent="0" algn="l" defTabSz="914400" rtl="0" eaLnBrk="0" fontAlgn="base" latinLnBrk="0" hangingPunct="0">
                        <a:lnSpc>
                          <a:spcPct val="90000"/>
                        </a:lnSpc>
                        <a:spcBef>
                          <a:spcPct val="65000"/>
                        </a:spcBef>
                        <a:spcAft>
                          <a:spcPct val="0"/>
                        </a:spcAft>
                        <a:buClr>
                          <a:schemeClr val="accent1"/>
                        </a:buClr>
                        <a:buSzPct val="75000"/>
                        <a:buFont typeface="Wingdings" pitchFamily="2" charset="2"/>
                        <a:buNone/>
                        <a:tabLst/>
                      </a:pPr>
                      <a:r>
                        <a:rPr kumimoji="0" lang="en-US" sz="1800" b="0" i="0" u="none" strike="noStrike" cap="none" normalizeH="0" baseline="0" smtClean="0">
                          <a:ln>
                            <a:noFill/>
                          </a:ln>
                          <a:solidFill>
                            <a:schemeClr val="tx1"/>
                          </a:solidFill>
                          <a:effectLst/>
                          <a:latin typeface="Arial" pitchFamily="34" charset="0"/>
                        </a:rPr>
                        <a:t>perlbmk</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90000"/>
                        </a:lnSpc>
                        <a:spcBef>
                          <a:spcPct val="65000"/>
                        </a:spcBef>
                        <a:spcAft>
                          <a:spcPct val="0"/>
                        </a:spcAft>
                        <a:buClr>
                          <a:schemeClr val="accent1"/>
                        </a:buClr>
                        <a:buSzPct val="75000"/>
                        <a:buFont typeface="Wingdings" pitchFamily="2" charset="2"/>
                        <a:buNone/>
                        <a:tabLst/>
                      </a:pPr>
                      <a:r>
                        <a:rPr kumimoji="0" lang="en-US" sz="1800" b="0" i="0" u="none" strike="noStrike" cap="none" normalizeH="0" baseline="0" smtClean="0">
                          <a:ln>
                            <a:noFill/>
                          </a:ln>
                          <a:solidFill>
                            <a:schemeClr val="tx1"/>
                          </a:solidFill>
                          <a:effectLst/>
                          <a:latin typeface="Arial" pitchFamily="34" charset="0"/>
                        </a:rPr>
                        <a:t>perl application</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90000"/>
                        </a:lnSpc>
                        <a:spcBef>
                          <a:spcPct val="65000"/>
                        </a:spcBef>
                        <a:spcAft>
                          <a:spcPct val="0"/>
                        </a:spcAft>
                        <a:buClr>
                          <a:schemeClr val="accent1"/>
                        </a:buClr>
                        <a:buSzPct val="75000"/>
                        <a:buFont typeface="Wingdings" pitchFamily="2" charset="2"/>
                        <a:buNone/>
                        <a:tabLst/>
                      </a:pPr>
                      <a:r>
                        <a:rPr kumimoji="0" lang="en-US" sz="1800" b="0" i="0" u="none" strike="noStrike" cap="none" normalizeH="0" baseline="0" smtClean="0">
                          <a:ln>
                            <a:noFill/>
                          </a:ln>
                          <a:solidFill>
                            <a:schemeClr val="tx1"/>
                          </a:solidFill>
                          <a:effectLst/>
                          <a:latin typeface="Arial" pitchFamily="34" charset="0"/>
                        </a:rPr>
                        <a:t>equake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90000"/>
                        </a:lnSpc>
                        <a:spcBef>
                          <a:spcPct val="65000"/>
                        </a:spcBef>
                        <a:spcAft>
                          <a:spcPct val="0"/>
                        </a:spcAft>
                        <a:buClr>
                          <a:schemeClr val="accent1"/>
                        </a:buClr>
                        <a:buSzPct val="75000"/>
                        <a:buFont typeface="Wingdings" pitchFamily="2" charset="2"/>
                        <a:buNone/>
                        <a:tabLst/>
                      </a:pPr>
                      <a:r>
                        <a:rPr kumimoji="0" lang="en-US" sz="1800" b="0" i="0" u="none" strike="noStrike" cap="none" normalizeH="0" baseline="0" smtClean="0">
                          <a:ln>
                            <a:noFill/>
                          </a:ln>
                          <a:solidFill>
                            <a:schemeClr val="tx1"/>
                          </a:solidFill>
                          <a:effectLst/>
                          <a:latin typeface="Arial" pitchFamily="34" charset="0"/>
                        </a:rPr>
                        <a:t>Seismic wave propagation simulation</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49225">
                <a:tc>
                  <a:txBody>
                    <a:bodyPr/>
                    <a:lstStyle/>
                    <a:p>
                      <a:pPr marL="0" marR="0" lvl="0" indent="0" algn="l" defTabSz="914400" rtl="0" eaLnBrk="0" fontAlgn="base" latinLnBrk="0" hangingPunct="0">
                        <a:lnSpc>
                          <a:spcPct val="90000"/>
                        </a:lnSpc>
                        <a:spcBef>
                          <a:spcPct val="65000"/>
                        </a:spcBef>
                        <a:spcAft>
                          <a:spcPct val="0"/>
                        </a:spcAft>
                        <a:buClr>
                          <a:schemeClr val="accent1"/>
                        </a:buClr>
                        <a:buSzPct val="75000"/>
                        <a:buFont typeface="Wingdings" pitchFamily="2" charset="2"/>
                        <a:buNone/>
                        <a:tabLst/>
                      </a:pPr>
                      <a:r>
                        <a:rPr kumimoji="0" lang="en-US" sz="1800" b="0" i="0" u="none" strike="noStrike" cap="none" normalizeH="0" baseline="0" smtClean="0">
                          <a:ln>
                            <a:noFill/>
                          </a:ln>
                          <a:solidFill>
                            <a:schemeClr val="tx1"/>
                          </a:solidFill>
                          <a:effectLst/>
                          <a:latin typeface="Arial" pitchFamily="34" charset="0"/>
                        </a:rPr>
                        <a:t>gap</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90000"/>
                        </a:lnSpc>
                        <a:spcBef>
                          <a:spcPct val="65000"/>
                        </a:spcBef>
                        <a:spcAft>
                          <a:spcPct val="0"/>
                        </a:spcAft>
                        <a:buClr>
                          <a:schemeClr val="accent1"/>
                        </a:buClr>
                        <a:buSzPct val="75000"/>
                        <a:buFont typeface="Wingdings" pitchFamily="2" charset="2"/>
                        <a:buNone/>
                        <a:tabLst/>
                      </a:pPr>
                      <a:r>
                        <a:rPr kumimoji="0" lang="en-US" sz="1800" b="0" i="0" u="none" strike="noStrike" cap="none" normalizeH="0" baseline="0" smtClean="0">
                          <a:ln>
                            <a:noFill/>
                          </a:ln>
                          <a:solidFill>
                            <a:schemeClr val="tx1"/>
                          </a:solidFill>
                          <a:effectLst/>
                          <a:latin typeface="Arial" pitchFamily="34" charset="0"/>
                        </a:rPr>
                        <a:t>Group theory interpreter</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90000"/>
                        </a:lnSpc>
                        <a:spcBef>
                          <a:spcPct val="65000"/>
                        </a:spcBef>
                        <a:spcAft>
                          <a:spcPct val="0"/>
                        </a:spcAft>
                        <a:buClr>
                          <a:schemeClr val="accent1"/>
                        </a:buClr>
                        <a:buSzPct val="75000"/>
                        <a:buFont typeface="Wingdings" pitchFamily="2" charset="2"/>
                        <a:buNone/>
                        <a:tabLst/>
                      </a:pPr>
                      <a:r>
                        <a:rPr kumimoji="0" lang="en-US" sz="1800" b="0" i="0" u="none" strike="noStrike" cap="none" normalizeH="0" baseline="0" smtClean="0">
                          <a:ln>
                            <a:noFill/>
                          </a:ln>
                          <a:solidFill>
                            <a:schemeClr val="tx1"/>
                          </a:solidFill>
                          <a:effectLst/>
                          <a:latin typeface="Arial" pitchFamily="34" charset="0"/>
                        </a:rPr>
                        <a:t>facerec</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90000"/>
                        </a:lnSpc>
                        <a:spcBef>
                          <a:spcPct val="65000"/>
                        </a:spcBef>
                        <a:spcAft>
                          <a:spcPct val="0"/>
                        </a:spcAft>
                        <a:buClr>
                          <a:schemeClr val="accent1"/>
                        </a:buClr>
                        <a:buSzPct val="75000"/>
                        <a:buFont typeface="Wingdings" pitchFamily="2" charset="2"/>
                        <a:buNone/>
                        <a:tabLst/>
                      </a:pPr>
                      <a:r>
                        <a:rPr kumimoji="0" lang="en-US" sz="1800" b="0" i="0" u="none" strike="noStrike" cap="none" normalizeH="0" baseline="0" smtClean="0">
                          <a:ln>
                            <a:noFill/>
                          </a:ln>
                          <a:solidFill>
                            <a:schemeClr val="tx1"/>
                          </a:solidFill>
                          <a:effectLst/>
                          <a:latin typeface="Arial" pitchFamily="34" charset="0"/>
                        </a:rPr>
                        <a:t>Facial image recognition</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49225">
                <a:tc>
                  <a:txBody>
                    <a:bodyPr/>
                    <a:lstStyle/>
                    <a:p>
                      <a:pPr marL="0" marR="0" lvl="0" indent="0" algn="l" defTabSz="914400" rtl="0" eaLnBrk="0" fontAlgn="base" latinLnBrk="0" hangingPunct="0">
                        <a:lnSpc>
                          <a:spcPct val="90000"/>
                        </a:lnSpc>
                        <a:spcBef>
                          <a:spcPct val="65000"/>
                        </a:spcBef>
                        <a:spcAft>
                          <a:spcPct val="0"/>
                        </a:spcAft>
                        <a:buClr>
                          <a:schemeClr val="accent1"/>
                        </a:buClr>
                        <a:buSzPct val="75000"/>
                        <a:buFont typeface="Wingdings" pitchFamily="2" charset="2"/>
                        <a:buNone/>
                        <a:tabLst/>
                      </a:pPr>
                      <a:r>
                        <a:rPr kumimoji="0" lang="en-US" sz="1800" b="0" i="0" u="none" strike="noStrike" cap="none" normalizeH="0" baseline="0" smtClean="0">
                          <a:ln>
                            <a:noFill/>
                          </a:ln>
                          <a:solidFill>
                            <a:schemeClr val="tx1"/>
                          </a:solidFill>
                          <a:effectLst/>
                          <a:latin typeface="Arial" pitchFamily="34" charset="0"/>
                        </a:rPr>
                        <a:t>vortex</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90000"/>
                        </a:lnSpc>
                        <a:spcBef>
                          <a:spcPct val="65000"/>
                        </a:spcBef>
                        <a:spcAft>
                          <a:spcPct val="0"/>
                        </a:spcAft>
                        <a:buClr>
                          <a:schemeClr val="accent1"/>
                        </a:buClr>
                        <a:buSzPct val="75000"/>
                        <a:buFont typeface="Wingdings" pitchFamily="2" charset="2"/>
                        <a:buNone/>
                        <a:tabLst/>
                      </a:pPr>
                      <a:r>
                        <a:rPr kumimoji="0" lang="en-US" sz="1800" b="0" i="0" u="none" strike="noStrike" cap="none" normalizeH="0" baseline="0" smtClean="0">
                          <a:ln>
                            <a:noFill/>
                          </a:ln>
                          <a:solidFill>
                            <a:schemeClr val="tx1"/>
                          </a:solidFill>
                          <a:effectLst/>
                          <a:latin typeface="Arial" pitchFamily="34" charset="0"/>
                        </a:rPr>
                        <a:t>Object oriented database</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90000"/>
                        </a:lnSpc>
                        <a:spcBef>
                          <a:spcPct val="65000"/>
                        </a:spcBef>
                        <a:spcAft>
                          <a:spcPct val="0"/>
                        </a:spcAft>
                        <a:buClr>
                          <a:schemeClr val="accent1"/>
                        </a:buClr>
                        <a:buSzPct val="75000"/>
                        <a:buFont typeface="Wingdings" pitchFamily="2" charset="2"/>
                        <a:buNone/>
                        <a:tabLst/>
                      </a:pPr>
                      <a:r>
                        <a:rPr kumimoji="0" lang="en-US" sz="1800" b="0" i="0" u="none" strike="noStrike" cap="none" normalizeH="0" baseline="0" smtClean="0">
                          <a:ln>
                            <a:noFill/>
                          </a:ln>
                          <a:solidFill>
                            <a:schemeClr val="tx1"/>
                          </a:solidFill>
                          <a:effectLst/>
                          <a:latin typeface="Arial" pitchFamily="34" charset="0"/>
                        </a:rPr>
                        <a:t>ammp</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90000"/>
                        </a:lnSpc>
                        <a:spcBef>
                          <a:spcPct val="65000"/>
                        </a:spcBef>
                        <a:spcAft>
                          <a:spcPct val="0"/>
                        </a:spcAft>
                        <a:buClr>
                          <a:schemeClr val="accent1"/>
                        </a:buClr>
                        <a:buSzPct val="75000"/>
                        <a:buFont typeface="Wingdings" pitchFamily="2" charset="2"/>
                        <a:buNone/>
                        <a:tabLst/>
                      </a:pPr>
                      <a:r>
                        <a:rPr kumimoji="0" lang="en-US" sz="1800" b="0" i="0" u="none" strike="noStrike" cap="none" normalizeH="0" baseline="0" smtClean="0">
                          <a:ln>
                            <a:noFill/>
                          </a:ln>
                          <a:solidFill>
                            <a:schemeClr val="tx1"/>
                          </a:solidFill>
                          <a:effectLst/>
                          <a:latin typeface="Arial" pitchFamily="34" charset="0"/>
                        </a:rPr>
                        <a:t>Computational chemistry</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49225">
                <a:tc>
                  <a:txBody>
                    <a:bodyPr/>
                    <a:lstStyle/>
                    <a:p>
                      <a:pPr marL="0" marR="0" lvl="0" indent="0" algn="l" defTabSz="914400" rtl="0" eaLnBrk="0" fontAlgn="base" latinLnBrk="0" hangingPunct="0">
                        <a:lnSpc>
                          <a:spcPct val="90000"/>
                        </a:lnSpc>
                        <a:spcBef>
                          <a:spcPct val="65000"/>
                        </a:spcBef>
                        <a:spcAft>
                          <a:spcPct val="0"/>
                        </a:spcAft>
                        <a:buClr>
                          <a:schemeClr val="accent1"/>
                        </a:buClr>
                        <a:buSzPct val="75000"/>
                        <a:buFont typeface="Wingdings" pitchFamily="2" charset="2"/>
                        <a:buNone/>
                        <a:tabLst/>
                      </a:pPr>
                      <a:r>
                        <a:rPr kumimoji="0" lang="en-US" sz="1800" b="0" i="0" u="none" strike="noStrike" cap="none" normalizeH="0" baseline="0" smtClean="0">
                          <a:ln>
                            <a:noFill/>
                          </a:ln>
                          <a:solidFill>
                            <a:schemeClr val="tx1"/>
                          </a:solidFill>
                          <a:effectLst/>
                          <a:latin typeface="Arial" pitchFamily="34" charset="0"/>
                        </a:rPr>
                        <a:t>bzip2</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90000"/>
                        </a:lnSpc>
                        <a:spcBef>
                          <a:spcPct val="65000"/>
                        </a:spcBef>
                        <a:spcAft>
                          <a:spcPct val="0"/>
                        </a:spcAft>
                        <a:buClr>
                          <a:schemeClr val="accent1"/>
                        </a:buClr>
                        <a:buSzPct val="75000"/>
                        <a:buFont typeface="Wingdings" pitchFamily="2" charset="2"/>
                        <a:buNone/>
                        <a:tabLst/>
                      </a:pPr>
                      <a:r>
                        <a:rPr kumimoji="0" lang="en-US" sz="1800" b="0" i="0" u="none" strike="noStrike" cap="none" normalizeH="0" baseline="0" smtClean="0">
                          <a:ln>
                            <a:noFill/>
                          </a:ln>
                          <a:solidFill>
                            <a:schemeClr val="tx1"/>
                          </a:solidFill>
                          <a:effectLst/>
                          <a:latin typeface="Arial" pitchFamily="34" charset="0"/>
                        </a:rPr>
                        <a:t>compression</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90000"/>
                        </a:lnSpc>
                        <a:spcBef>
                          <a:spcPct val="65000"/>
                        </a:spcBef>
                        <a:spcAft>
                          <a:spcPct val="0"/>
                        </a:spcAft>
                        <a:buClr>
                          <a:schemeClr val="accent1"/>
                        </a:buClr>
                        <a:buSzPct val="75000"/>
                        <a:buFont typeface="Wingdings" pitchFamily="2" charset="2"/>
                        <a:buNone/>
                        <a:tabLst/>
                      </a:pPr>
                      <a:r>
                        <a:rPr kumimoji="0" lang="en-US" sz="1800" b="0" i="0" u="none" strike="noStrike" cap="none" normalizeH="0" baseline="0" smtClean="0">
                          <a:ln>
                            <a:noFill/>
                          </a:ln>
                          <a:solidFill>
                            <a:schemeClr val="tx1"/>
                          </a:solidFill>
                          <a:effectLst/>
                          <a:latin typeface="Arial" pitchFamily="34" charset="0"/>
                        </a:rPr>
                        <a:t>lucas</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90000"/>
                        </a:lnSpc>
                        <a:spcBef>
                          <a:spcPct val="65000"/>
                        </a:spcBef>
                        <a:spcAft>
                          <a:spcPct val="0"/>
                        </a:spcAft>
                        <a:buClr>
                          <a:schemeClr val="accent1"/>
                        </a:buClr>
                        <a:buSzPct val="75000"/>
                        <a:buFont typeface="Wingdings" pitchFamily="2" charset="2"/>
                        <a:buNone/>
                        <a:tabLst/>
                      </a:pPr>
                      <a:r>
                        <a:rPr kumimoji="0" lang="en-US" sz="1800" b="0" i="0" u="none" strike="noStrike" cap="none" normalizeH="0" baseline="0" smtClean="0">
                          <a:ln>
                            <a:noFill/>
                          </a:ln>
                          <a:solidFill>
                            <a:schemeClr val="tx1"/>
                          </a:solidFill>
                          <a:effectLst/>
                          <a:latin typeface="Arial" pitchFamily="34" charset="0"/>
                        </a:rPr>
                        <a:t>Primality testing</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50813">
                <a:tc>
                  <a:txBody>
                    <a:bodyPr/>
                    <a:lstStyle/>
                    <a:p>
                      <a:pPr marL="0" marR="0" lvl="0" indent="0" algn="l" defTabSz="914400" rtl="0" eaLnBrk="0" fontAlgn="base" latinLnBrk="0" hangingPunct="0">
                        <a:lnSpc>
                          <a:spcPct val="90000"/>
                        </a:lnSpc>
                        <a:spcBef>
                          <a:spcPct val="65000"/>
                        </a:spcBef>
                        <a:spcAft>
                          <a:spcPct val="0"/>
                        </a:spcAft>
                        <a:buClr>
                          <a:schemeClr val="accent1"/>
                        </a:buClr>
                        <a:buSzPct val="75000"/>
                        <a:buFont typeface="Wingdings" pitchFamily="2" charset="2"/>
                        <a:buNone/>
                        <a:tabLst/>
                      </a:pPr>
                      <a:r>
                        <a:rPr kumimoji="0" lang="en-US" sz="1800" b="0" i="0" u="none" strike="noStrike" cap="none" normalizeH="0" baseline="0" smtClean="0">
                          <a:ln>
                            <a:noFill/>
                          </a:ln>
                          <a:solidFill>
                            <a:schemeClr val="tx1"/>
                          </a:solidFill>
                          <a:effectLst/>
                          <a:latin typeface="Arial" pitchFamily="34" charset="0"/>
                        </a:rPr>
                        <a:t>twolf</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90000"/>
                        </a:lnSpc>
                        <a:spcBef>
                          <a:spcPct val="65000"/>
                        </a:spcBef>
                        <a:spcAft>
                          <a:spcPct val="0"/>
                        </a:spcAft>
                        <a:buClr>
                          <a:schemeClr val="accent1"/>
                        </a:buClr>
                        <a:buSzPct val="75000"/>
                        <a:buFont typeface="Wingdings" pitchFamily="2" charset="2"/>
                        <a:buNone/>
                        <a:tabLst/>
                      </a:pPr>
                      <a:r>
                        <a:rPr kumimoji="0" lang="en-US" sz="1800" b="0" i="0" u="none" strike="noStrike" cap="none" normalizeH="0" baseline="0" smtClean="0">
                          <a:ln>
                            <a:noFill/>
                          </a:ln>
                          <a:solidFill>
                            <a:schemeClr val="tx1"/>
                          </a:solidFill>
                          <a:effectLst/>
                          <a:latin typeface="Arial" pitchFamily="34" charset="0"/>
                        </a:rPr>
                        <a:t>Circuit place &amp; route </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90000"/>
                        </a:lnSpc>
                        <a:spcBef>
                          <a:spcPct val="65000"/>
                        </a:spcBef>
                        <a:spcAft>
                          <a:spcPct val="0"/>
                        </a:spcAft>
                        <a:buClr>
                          <a:schemeClr val="accent1"/>
                        </a:buClr>
                        <a:buSzPct val="75000"/>
                        <a:buFont typeface="Wingdings" pitchFamily="2" charset="2"/>
                        <a:buNone/>
                        <a:tabLst/>
                      </a:pPr>
                      <a:r>
                        <a:rPr kumimoji="0" lang="en-US" sz="1800" b="0" i="0" u="none" strike="noStrike" cap="none" normalizeH="0" baseline="0" smtClean="0">
                          <a:ln>
                            <a:noFill/>
                          </a:ln>
                          <a:solidFill>
                            <a:schemeClr val="tx1"/>
                          </a:solidFill>
                          <a:effectLst/>
                          <a:latin typeface="Arial" pitchFamily="34" charset="0"/>
                        </a:rPr>
                        <a:t>fma3d</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90000"/>
                        </a:lnSpc>
                        <a:spcBef>
                          <a:spcPct val="65000"/>
                        </a:spcBef>
                        <a:spcAft>
                          <a:spcPct val="0"/>
                        </a:spcAft>
                        <a:buClr>
                          <a:schemeClr val="accent1"/>
                        </a:buClr>
                        <a:buSzPct val="75000"/>
                        <a:buFont typeface="Wingdings" pitchFamily="2" charset="2"/>
                        <a:buNone/>
                        <a:tabLst/>
                      </a:pPr>
                      <a:r>
                        <a:rPr kumimoji="0" lang="en-US" sz="1800" b="0" i="0" u="none" strike="noStrike" cap="none" normalizeH="0" baseline="0" smtClean="0">
                          <a:ln>
                            <a:noFill/>
                          </a:ln>
                          <a:solidFill>
                            <a:schemeClr val="tx1"/>
                          </a:solidFill>
                          <a:effectLst/>
                          <a:latin typeface="Arial" pitchFamily="34" charset="0"/>
                        </a:rPr>
                        <a:t>Crash simulation fem</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49225">
                <a:tc>
                  <a:txBody>
                    <a:bodyPr/>
                    <a:lstStyle/>
                    <a:p>
                      <a:pPr marL="0" marR="0" lvl="0" indent="0" algn="l" defTabSz="914400" rtl="0" eaLnBrk="0" fontAlgn="base" latinLnBrk="0" hangingPunct="0">
                        <a:lnSpc>
                          <a:spcPct val="90000"/>
                        </a:lnSpc>
                        <a:spcBef>
                          <a:spcPct val="65000"/>
                        </a:spcBef>
                        <a:spcAft>
                          <a:spcPct val="0"/>
                        </a:spcAft>
                        <a:buClr>
                          <a:schemeClr val="accent1"/>
                        </a:buClr>
                        <a:buSzPct val="75000"/>
                        <a:buFont typeface="Wingdings" pitchFamily="2" charset="2"/>
                        <a:buNone/>
                        <a:tabLst/>
                      </a:pPr>
                      <a:endParaRPr kumimoji="0" lang="en-US" sz="1800" b="0" i="0" u="none" strike="noStrike" cap="none" normalizeH="0" baseline="0" smtClean="0">
                        <a:ln>
                          <a:noFill/>
                        </a:ln>
                        <a:solidFill>
                          <a:schemeClr val="tx1"/>
                        </a:solidFill>
                        <a:effectLst/>
                        <a:latin typeface="Arial"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90000"/>
                        </a:lnSpc>
                        <a:spcBef>
                          <a:spcPct val="65000"/>
                        </a:spcBef>
                        <a:spcAft>
                          <a:spcPct val="0"/>
                        </a:spcAft>
                        <a:buClr>
                          <a:schemeClr val="accent1"/>
                        </a:buClr>
                        <a:buSzPct val="75000"/>
                        <a:buFont typeface="Wingdings" pitchFamily="2" charset="2"/>
                        <a:buNone/>
                        <a:tabLst/>
                      </a:pPr>
                      <a:endParaRPr kumimoji="0" lang="en-US" sz="1800" b="0" i="0" u="none" strike="noStrike" cap="none" normalizeH="0" baseline="0" smtClean="0">
                        <a:ln>
                          <a:noFill/>
                        </a:ln>
                        <a:solidFill>
                          <a:schemeClr val="tx1"/>
                        </a:solidFill>
                        <a:effectLst/>
                        <a:latin typeface="Arial"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90000"/>
                        </a:lnSpc>
                        <a:spcBef>
                          <a:spcPct val="65000"/>
                        </a:spcBef>
                        <a:spcAft>
                          <a:spcPct val="0"/>
                        </a:spcAft>
                        <a:buClr>
                          <a:schemeClr val="accent1"/>
                        </a:buClr>
                        <a:buSzPct val="75000"/>
                        <a:buFont typeface="Wingdings" pitchFamily="2" charset="2"/>
                        <a:buNone/>
                        <a:tabLst/>
                      </a:pPr>
                      <a:r>
                        <a:rPr kumimoji="0" lang="en-US" sz="1800" b="0" i="0" u="none" strike="noStrike" cap="none" normalizeH="0" baseline="0" smtClean="0">
                          <a:ln>
                            <a:noFill/>
                          </a:ln>
                          <a:solidFill>
                            <a:schemeClr val="tx1"/>
                          </a:solidFill>
                          <a:effectLst/>
                          <a:latin typeface="Arial" pitchFamily="34" charset="0"/>
                        </a:rPr>
                        <a:t>sixtrack</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90000"/>
                        </a:lnSpc>
                        <a:spcBef>
                          <a:spcPct val="65000"/>
                        </a:spcBef>
                        <a:spcAft>
                          <a:spcPct val="0"/>
                        </a:spcAft>
                        <a:buClr>
                          <a:schemeClr val="accent1"/>
                        </a:buClr>
                        <a:buSzPct val="75000"/>
                        <a:buFont typeface="Wingdings" pitchFamily="2" charset="2"/>
                        <a:buNone/>
                        <a:tabLst/>
                      </a:pPr>
                      <a:r>
                        <a:rPr kumimoji="0" lang="en-US" sz="1800" b="0" i="0" u="none" strike="noStrike" cap="none" normalizeH="0" baseline="0" smtClean="0">
                          <a:ln>
                            <a:noFill/>
                          </a:ln>
                          <a:solidFill>
                            <a:schemeClr val="tx1"/>
                          </a:solidFill>
                          <a:effectLst/>
                          <a:latin typeface="Arial" pitchFamily="34" charset="0"/>
                        </a:rPr>
                        <a:t>Nuclear physics accel</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49225">
                <a:tc>
                  <a:txBody>
                    <a:bodyPr/>
                    <a:lstStyle/>
                    <a:p>
                      <a:pPr marL="0" marR="0" lvl="0" indent="0" algn="l" defTabSz="914400" rtl="0" eaLnBrk="0" fontAlgn="base" latinLnBrk="0" hangingPunct="0">
                        <a:lnSpc>
                          <a:spcPct val="90000"/>
                        </a:lnSpc>
                        <a:spcBef>
                          <a:spcPct val="65000"/>
                        </a:spcBef>
                        <a:spcAft>
                          <a:spcPct val="0"/>
                        </a:spcAft>
                        <a:buClr>
                          <a:schemeClr val="accent1"/>
                        </a:buClr>
                        <a:buSzPct val="75000"/>
                        <a:buFont typeface="Wingdings" pitchFamily="2" charset="2"/>
                        <a:buNone/>
                        <a:tabLst/>
                      </a:pPr>
                      <a:endParaRPr kumimoji="0" lang="en-US" sz="1800" b="0" i="0" u="none" strike="noStrike" cap="none" normalizeH="0" baseline="0" smtClean="0">
                        <a:ln>
                          <a:noFill/>
                        </a:ln>
                        <a:solidFill>
                          <a:schemeClr val="tx1"/>
                        </a:solidFill>
                        <a:effectLst/>
                        <a:latin typeface="Arial"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90000"/>
                        </a:lnSpc>
                        <a:spcBef>
                          <a:spcPct val="65000"/>
                        </a:spcBef>
                        <a:spcAft>
                          <a:spcPct val="0"/>
                        </a:spcAft>
                        <a:buClr>
                          <a:schemeClr val="accent1"/>
                        </a:buClr>
                        <a:buSzPct val="75000"/>
                        <a:buFont typeface="Wingdings" pitchFamily="2" charset="2"/>
                        <a:buNone/>
                        <a:tabLst/>
                      </a:pPr>
                      <a:endParaRPr kumimoji="0" lang="en-US" sz="1800" b="0" i="0" u="none" strike="noStrike" cap="none" normalizeH="0" baseline="0" smtClean="0">
                        <a:ln>
                          <a:noFill/>
                        </a:ln>
                        <a:solidFill>
                          <a:schemeClr val="tx1"/>
                        </a:solidFill>
                        <a:effectLst/>
                        <a:latin typeface="Arial"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90000"/>
                        </a:lnSpc>
                        <a:spcBef>
                          <a:spcPct val="65000"/>
                        </a:spcBef>
                        <a:spcAft>
                          <a:spcPct val="0"/>
                        </a:spcAft>
                        <a:buClr>
                          <a:schemeClr val="accent1"/>
                        </a:buClr>
                        <a:buSzPct val="75000"/>
                        <a:buFont typeface="Wingdings" pitchFamily="2" charset="2"/>
                        <a:buNone/>
                        <a:tabLst/>
                      </a:pPr>
                      <a:r>
                        <a:rPr kumimoji="0" lang="en-US" sz="1800" b="0" i="0" u="none" strike="noStrike" cap="none" normalizeH="0" baseline="0" smtClean="0">
                          <a:ln>
                            <a:noFill/>
                          </a:ln>
                          <a:solidFill>
                            <a:schemeClr val="tx1"/>
                          </a:solidFill>
                          <a:effectLst/>
                          <a:latin typeface="Arial" pitchFamily="34" charset="0"/>
                        </a:rPr>
                        <a:t>apsi</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90000"/>
                        </a:lnSpc>
                        <a:spcBef>
                          <a:spcPct val="65000"/>
                        </a:spcBef>
                        <a:spcAft>
                          <a:spcPct val="0"/>
                        </a:spcAft>
                        <a:buClr>
                          <a:schemeClr val="accent1"/>
                        </a:buClr>
                        <a:buSzPct val="75000"/>
                        <a:buFont typeface="Wingdings" pitchFamily="2" charset="2"/>
                        <a:buNone/>
                        <a:tabLst/>
                      </a:pPr>
                      <a:r>
                        <a:rPr kumimoji="0" lang="en-US" sz="1800" b="0" i="0" u="none" strike="noStrike" cap="none" normalizeH="0" baseline="0" smtClean="0">
                          <a:ln>
                            <a:noFill/>
                          </a:ln>
                          <a:solidFill>
                            <a:schemeClr val="tx1"/>
                          </a:solidFill>
                          <a:effectLst/>
                          <a:latin typeface="Arial" pitchFamily="34" charset="0"/>
                        </a:rPr>
                        <a:t>Pollutant distribution</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extLst>
      <p:ext uri="{BB962C8B-B14F-4D97-AF65-F5344CB8AC3E}">
        <p14:creationId xmlns:p14="http://schemas.microsoft.com/office/powerpoint/2010/main" val="2150442109"/>
      </p:ext>
    </p:extLst>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Title 1"/>
          <p:cNvSpPr>
            <a:spLocks noGrp="1"/>
          </p:cNvSpPr>
          <p:nvPr>
            <p:ph type="title"/>
          </p:nvPr>
        </p:nvSpPr>
        <p:spPr>
          <a:xfrm>
            <a:off x="533400" y="304800"/>
            <a:ext cx="8610600" cy="425450"/>
          </a:xfrm>
        </p:spPr>
        <p:txBody>
          <a:bodyPr/>
          <a:lstStyle/>
          <a:p>
            <a:r>
              <a:rPr lang="en-US" smtClean="0"/>
              <a:t>SPEC CINT2006 on Barcelona (CC = 0.4 x 10</a:t>
            </a:r>
            <a:r>
              <a:rPr lang="en-US" baseline="30000" smtClean="0"/>
              <a:t>9</a:t>
            </a:r>
            <a:r>
              <a:rPr lang="en-US" smtClean="0"/>
              <a:t>)</a:t>
            </a:r>
          </a:p>
        </p:txBody>
      </p:sp>
      <p:graphicFrame>
        <p:nvGraphicFramePr>
          <p:cNvPr id="4" name="Content Placeholder 3"/>
          <p:cNvGraphicFramePr>
            <a:graphicFrameLocks noGrp="1"/>
          </p:cNvGraphicFramePr>
          <p:nvPr>
            <p:ph idx="1"/>
          </p:nvPr>
        </p:nvGraphicFramePr>
        <p:xfrm>
          <a:off x="533400" y="914400"/>
          <a:ext cx="8077200" cy="5461000"/>
        </p:xfrm>
        <a:graphic>
          <a:graphicData uri="http://schemas.openxmlformats.org/drawingml/2006/table">
            <a:tbl>
              <a:tblPr firstRow="1" bandRow="1">
                <a:tableStyleId>{5940675A-B579-460E-94D1-54222C63F5DA}</a:tableStyleId>
              </a:tblPr>
              <a:tblGrid>
                <a:gridCol w="1346200"/>
                <a:gridCol w="1346200"/>
                <a:gridCol w="1346200"/>
                <a:gridCol w="1346200"/>
                <a:gridCol w="1346200"/>
                <a:gridCol w="1346200"/>
              </a:tblGrid>
              <a:tr h="370840">
                <a:tc>
                  <a:txBody>
                    <a:bodyPr/>
                    <a:lstStyle/>
                    <a:p>
                      <a:r>
                        <a:rPr lang="en-US" b="1" dirty="0" smtClean="0"/>
                        <a:t>Name</a:t>
                      </a:r>
                      <a:endParaRPr lang="en-US" b="1" dirty="0"/>
                    </a:p>
                  </a:txBody>
                  <a:tcPr/>
                </a:tc>
                <a:tc>
                  <a:txBody>
                    <a:bodyPr/>
                    <a:lstStyle/>
                    <a:p>
                      <a:pPr algn="ctr"/>
                      <a:r>
                        <a:rPr lang="en-US" b="1" dirty="0" smtClean="0"/>
                        <a:t>ICx10</a:t>
                      </a:r>
                      <a:r>
                        <a:rPr lang="en-US" b="1" baseline="30000" dirty="0" smtClean="0"/>
                        <a:t>9</a:t>
                      </a:r>
                      <a:endParaRPr lang="en-US" b="1" baseline="30000" dirty="0"/>
                    </a:p>
                  </a:txBody>
                  <a:tcPr/>
                </a:tc>
                <a:tc>
                  <a:txBody>
                    <a:bodyPr/>
                    <a:lstStyle/>
                    <a:p>
                      <a:pPr algn="ctr"/>
                      <a:r>
                        <a:rPr lang="en-US" b="1" dirty="0" smtClean="0"/>
                        <a:t>CPI</a:t>
                      </a:r>
                      <a:endParaRPr lang="en-US" b="1" dirty="0"/>
                    </a:p>
                  </a:txBody>
                  <a:tcPr/>
                </a:tc>
                <a:tc>
                  <a:txBody>
                    <a:bodyPr/>
                    <a:lstStyle/>
                    <a:p>
                      <a:pPr algn="ctr"/>
                      <a:r>
                        <a:rPr lang="en-US" b="1" dirty="0" err="1" smtClean="0"/>
                        <a:t>ExTime</a:t>
                      </a:r>
                      <a:endParaRPr lang="en-US" b="1" dirty="0"/>
                    </a:p>
                  </a:txBody>
                  <a:tcPr/>
                </a:tc>
                <a:tc>
                  <a:txBody>
                    <a:bodyPr/>
                    <a:lstStyle/>
                    <a:p>
                      <a:pPr algn="ctr"/>
                      <a:r>
                        <a:rPr lang="en-US" b="1" dirty="0" err="1" smtClean="0"/>
                        <a:t>RefTime</a:t>
                      </a:r>
                      <a:endParaRPr lang="en-US" b="1" dirty="0"/>
                    </a:p>
                  </a:txBody>
                  <a:tcPr/>
                </a:tc>
                <a:tc>
                  <a:txBody>
                    <a:bodyPr/>
                    <a:lstStyle/>
                    <a:p>
                      <a:pPr algn="ctr"/>
                      <a:r>
                        <a:rPr lang="en-US" b="1" dirty="0" smtClean="0"/>
                        <a:t>SPEC ratio</a:t>
                      </a:r>
                      <a:endParaRPr lang="en-US" b="1" dirty="0"/>
                    </a:p>
                  </a:txBody>
                  <a:tcPr/>
                </a:tc>
              </a:tr>
              <a:tr h="370840">
                <a:tc>
                  <a:txBody>
                    <a:bodyPr/>
                    <a:lstStyle/>
                    <a:p>
                      <a:r>
                        <a:rPr lang="en-US" dirty="0" err="1" smtClean="0"/>
                        <a:t>perl</a:t>
                      </a:r>
                      <a:endParaRPr lang="en-US" dirty="0"/>
                    </a:p>
                  </a:txBody>
                  <a:tcPr/>
                </a:tc>
                <a:tc>
                  <a:txBody>
                    <a:bodyPr/>
                    <a:lstStyle/>
                    <a:p>
                      <a:pPr algn="ctr"/>
                      <a:r>
                        <a:rPr lang="en-US" dirty="0" smtClean="0"/>
                        <a:t>2,1118</a:t>
                      </a:r>
                      <a:endParaRPr lang="en-US" dirty="0"/>
                    </a:p>
                  </a:txBody>
                  <a:tcPr/>
                </a:tc>
                <a:tc>
                  <a:txBody>
                    <a:bodyPr/>
                    <a:lstStyle/>
                    <a:p>
                      <a:pPr algn="ctr"/>
                      <a:r>
                        <a:rPr lang="en-US" dirty="0" smtClean="0"/>
                        <a:t>0.75</a:t>
                      </a:r>
                      <a:endParaRPr lang="en-US" dirty="0"/>
                    </a:p>
                  </a:txBody>
                  <a:tcPr/>
                </a:tc>
                <a:tc>
                  <a:txBody>
                    <a:bodyPr/>
                    <a:lstStyle/>
                    <a:p>
                      <a:pPr algn="ctr"/>
                      <a:r>
                        <a:rPr lang="en-US" dirty="0" smtClean="0"/>
                        <a:t>637</a:t>
                      </a:r>
                      <a:endParaRPr lang="en-US" dirty="0"/>
                    </a:p>
                  </a:txBody>
                  <a:tcPr/>
                </a:tc>
                <a:tc>
                  <a:txBody>
                    <a:bodyPr/>
                    <a:lstStyle/>
                    <a:p>
                      <a:pPr algn="ctr"/>
                      <a:r>
                        <a:rPr lang="en-US" dirty="0" smtClean="0"/>
                        <a:t>9,770</a:t>
                      </a:r>
                      <a:endParaRPr lang="en-US" dirty="0"/>
                    </a:p>
                  </a:txBody>
                  <a:tcPr/>
                </a:tc>
                <a:tc>
                  <a:txBody>
                    <a:bodyPr/>
                    <a:lstStyle/>
                    <a:p>
                      <a:pPr algn="ctr"/>
                      <a:r>
                        <a:rPr lang="en-US" dirty="0" smtClean="0"/>
                        <a:t>15.3</a:t>
                      </a:r>
                      <a:endParaRPr lang="en-US" dirty="0"/>
                    </a:p>
                  </a:txBody>
                  <a:tcPr/>
                </a:tc>
              </a:tr>
              <a:tr h="370840">
                <a:tc>
                  <a:txBody>
                    <a:bodyPr/>
                    <a:lstStyle/>
                    <a:p>
                      <a:r>
                        <a:rPr lang="en-US" dirty="0" smtClean="0"/>
                        <a:t>bzip2</a:t>
                      </a:r>
                      <a:endParaRPr lang="en-US" dirty="0"/>
                    </a:p>
                  </a:txBody>
                  <a:tcPr/>
                </a:tc>
                <a:tc>
                  <a:txBody>
                    <a:bodyPr/>
                    <a:lstStyle/>
                    <a:p>
                      <a:pPr algn="ctr"/>
                      <a:r>
                        <a:rPr lang="en-US" dirty="0" smtClean="0"/>
                        <a:t>2,389</a:t>
                      </a:r>
                      <a:endParaRPr lang="en-US" dirty="0"/>
                    </a:p>
                  </a:txBody>
                  <a:tcPr/>
                </a:tc>
                <a:tc>
                  <a:txBody>
                    <a:bodyPr/>
                    <a:lstStyle/>
                    <a:p>
                      <a:pPr algn="ctr"/>
                      <a:r>
                        <a:rPr lang="en-US" dirty="0" smtClean="0"/>
                        <a:t>0.85</a:t>
                      </a:r>
                      <a:endParaRPr lang="en-US" dirty="0"/>
                    </a:p>
                  </a:txBody>
                  <a:tcPr/>
                </a:tc>
                <a:tc>
                  <a:txBody>
                    <a:bodyPr/>
                    <a:lstStyle/>
                    <a:p>
                      <a:pPr algn="ctr"/>
                      <a:r>
                        <a:rPr lang="en-US" dirty="0" smtClean="0"/>
                        <a:t>817</a:t>
                      </a:r>
                      <a:endParaRPr lang="en-US" dirty="0"/>
                    </a:p>
                  </a:txBody>
                  <a:tcPr/>
                </a:tc>
                <a:tc>
                  <a:txBody>
                    <a:bodyPr/>
                    <a:lstStyle/>
                    <a:p>
                      <a:pPr algn="ctr"/>
                      <a:r>
                        <a:rPr lang="en-US" dirty="0" smtClean="0"/>
                        <a:t>9,650</a:t>
                      </a:r>
                      <a:endParaRPr lang="en-US" dirty="0"/>
                    </a:p>
                  </a:txBody>
                  <a:tcPr/>
                </a:tc>
                <a:tc>
                  <a:txBody>
                    <a:bodyPr/>
                    <a:lstStyle/>
                    <a:p>
                      <a:pPr algn="ctr"/>
                      <a:r>
                        <a:rPr lang="en-US" dirty="0" smtClean="0"/>
                        <a:t>11.8</a:t>
                      </a:r>
                      <a:endParaRPr lang="en-US" dirty="0"/>
                    </a:p>
                  </a:txBody>
                  <a:tcPr/>
                </a:tc>
              </a:tr>
              <a:tr h="370840">
                <a:tc>
                  <a:txBody>
                    <a:bodyPr/>
                    <a:lstStyle/>
                    <a:p>
                      <a:r>
                        <a:rPr lang="en-US" dirty="0" err="1" smtClean="0"/>
                        <a:t>gcc</a:t>
                      </a:r>
                      <a:endParaRPr lang="en-US" dirty="0"/>
                    </a:p>
                  </a:txBody>
                  <a:tcPr/>
                </a:tc>
                <a:tc>
                  <a:txBody>
                    <a:bodyPr/>
                    <a:lstStyle/>
                    <a:p>
                      <a:pPr algn="ctr"/>
                      <a:r>
                        <a:rPr lang="en-US" dirty="0" smtClean="0"/>
                        <a:t>1,050</a:t>
                      </a:r>
                      <a:endParaRPr lang="en-US" dirty="0"/>
                    </a:p>
                  </a:txBody>
                  <a:tcPr/>
                </a:tc>
                <a:tc>
                  <a:txBody>
                    <a:bodyPr/>
                    <a:lstStyle/>
                    <a:p>
                      <a:pPr algn="ctr"/>
                      <a:r>
                        <a:rPr lang="en-US" dirty="0" smtClean="0"/>
                        <a:t>1.72</a:t>
                      </a:r>
                      <a:endParaRPr lang="en-US" dirty="0"/>
                    </a:p>
                  </a:txBody>
                  <a:tcPr/>
                </a:tc>
                <a:tc>
                  <a:txBody>
                    <a:bodyPr/>
                    <a:lstStyle/>
                    <a:p>
                      <a:pPr algn="ctr"/>
                      <a:r>
                        <a:rPr lang="en-US" dirty="0" smtClean="0"/>
                        <a:t>724</a:t>
                      </a:r>
                      <a:endParaRPr lang="en-US" dirty="0"/>
                    </a:p>
                  </a:txBody>
                  <a:tcPr/>
                </a:tc>
                <a:tc>
                  <a:txBody>
                    <a:bodyPr/>
                    <a:lstStyle/>
                    <a:p>
                      <a:pPr algn="ctr"/>
                      <a:r>
                        <a:rPr lang="en-US" dirty="0" smtClean="0"/>
                        <a:t>8,050</a:t>
                      </a:r>
                      <a:endParaRPr lang="en-US" dirty="0"/>
                    </a:p>
                  </a:txBody>
                  <a:tcPr/>
                </a:tc>
                <a:tc>
                  <a:txBody>
                    <a:bodyPr/>
                    <a:lstStyle/>
                    <a:p>
                      <a:pPr algn="ctr"/>
                      <a:r>
                        <a:rPr lang="en-US" dirty="0" smtClean="0"/>
                        <a:t>11.1</a:t>
                      </a:r>
                      <a:endParaRPr lang="en-US" dirty="0"/>
                    </a:p>
                  </a:txBody>
                  <a:tcPr/>
                </a:tc>
              </a:tr>
              <a:tr h="370840">
                <a:tc>
                  <a:txBody>
                    <a:bodyPr/>
                    <a:lstStyle/>
                    <a:p>
                      <a:r>
                        <a:rPr lang="en-US" dirty="0" err="1" smtClean="0"/>
                        <a:t>mcf</a:t>
                      </a:r>
                      <a:endParaRPr lang="en-US" dirty="0"/>
                    </a:p>
                  </a:txBody>
                  <a:tcPr/>
                </a:tc>
                <a:tc>
                  <a:txBody>
                    <a:bodyPr/>
                    <a:lstStyle/>
                    <a:p>
                      <a:pPr algn="ctr"/>
                      <a:r>
                        <a:rPr lang="en-US" dirty="0" smtClean="0"/>
                        <a:t>336</a:t>
                      </a:r>
                      <a:endParaRPr lang="en-US" dirty="0"/>
                    </a:p>
                  </a:txBody>
                  <a:tcPr/>
                </a:tc>
                <a:tc>
                  <a:txBody>
                    <a:bodyPr/>
                    <a:lstStyle/>
                    <a:p>
                      <a:pPr algn="ctr"/>
                      <a:r>
                        <a:rPr lang="en-US" dirty="0" smtClean="0">
                          <a:solidFill>
                            <a:srgbClr val="FF0000"/>
                          </a:solidFill>
                        </a:rPr>
                        <a:t>10.00</a:t>
                      </a:r>
                      <a:endParaRPr lang="en-US" dirty="0">
                        <a:solidFill>
                          <a:srgbClr val="FF0000"/>
                        </a:solidFill>
                      </a:endParaRPr>
                    </a:p>
                  </a:txBody>
                  <a:tcPr/>
                </a:tc>
                <a:tc>
                  <a:txBody>
                    <a:bodyPr/>
                    <a:lstStyle/>
                    <a:p>
                      <a:pPr algn="ctr"/>
                      <a:r>
                        <a:rPr lang="en-US" dirty="0" smtClean="0"/>
                        <a:t>1,345</a:t>
                      </a:r>
                      <a:endParaRPr lang="en-US" dirty="0"/>
                    </a:p>
                  </a:txBody>
                  <a:tcPr/>
                </a:tc>
                <a:tc>
                  <a:txBody>
                    <a:bodyPr/>
                    <a:lstStyle/>
                    <a:p>
                      <a:pPr algn="ctr"/>
                      <a:r>
                        <a:rPr lang="en-US" dirty="0" smtClean="0"/>
                        <a:t>9,120</a:t>
                      </a:r>
                      <a:endParaRPr lang="en-US" dirty="0"/>
                    </a:p>
                  </a:txBody>
                  <a:tcPr/>
                </a:tc>
                <a:tc>
                  <a:txBody>
                    <a:bodyPr/>
                    <a:lstStyle/>
                    <a:p>
                      <a:pPr algn="ctr"/>
                      <a:r>
                        <a:rPr lang="en-US" dirty="0" smtClean="0"/>
                        <a:t>6.8</a:t>
                      </a:r>
                      <a:endParaRPr lang="en-US" dirty="0"/>
                    </a:p>
                  </a:txBody>
                  <a:tcPr/>
                </a:tc>
              </a:tr>
              <a:tr h="370840">
                <a:tc>
                  <a:txBody>
                    <a:bodyPr/>
                    <a:lstStyle/>
                    <a:p>
                      <a:r>
                        <a:rPr lang="en-US" dirty="0" smtClean="0"/>
                        <a:t>go</a:t>
                      </a:r>
                      <a:endParaRPr lang="en-US" dirty="0"/>
                    </a:p>
                  </a:txBody>
                  <a:tcPr/>
                </a:tc>
                <a:tc>
                  <a:txBody>
                    <a:bodyPr/>
                    <a:lstStyle/>
                    <a:p>
                      <a:pPr algn="ctr"/>
                      <a:r>
                        <a:rPr lang="en-US" dirty="0" smtClean="0"/>
                        <a:t>1,658</a:t>
                      </a:r>
                      <a:endParaRPr lang="en-US" dirty="0"/>
                    </a:p>
                  </a:txBody>
                  <a:tcPr/>
                </a:tc>
                <a:tc>
                  <a:txBody>
                    <a:bodyPr/>
                    <a:lstStyle/>
                    <a:p>
                      <a:pPr algn="ctr"/>
                      <a:r>
                        <a:rPr lang="en-US" dirty="0" smtClean="0"/>
                        <a:t>1.09</a:t>
                      </a:r>
                      <a:endParaRPr lang="en-US" dirty="0"/>
                    </a:p>
                  </a:txBody>
                  <a:tcPr/>
                </a:tc>
                <a:tc>
                  <a:txBody>
                    <a:bodyPr/>
                    <a:lstStyle/>
                    <a:p>
                      <a:pPr algn="ctr"/>
                      <a:r>
                        <a:rPr lang="en-US" dirty="0" smtClean="0"/>
                        <a:t>721</a:t>
                      </a:r>
                      <a:endParaRPr lang="en-US" dirty="0"/>
                    </a:p>
                  </a:txBody>
                  <a:tcPr/>
                </a:tc>
                <a:tc>
                  <a:txBody>
                    <a:bodyPr/>
                    <a:lstStyle/>
                    <a:p>
                      <a:pPr algn="ctr"/>
                      <a:r>
                        <a:rPr lang="en-US" dirty="0" smtClean="0"/>
                        <a:t>10,490</a:t>
                      </a:r>
                      <a:endParaRPr lang="en-US" dirty="0"/>
                    </a:p>
                  </a:txBody>
                  <a:tcPr/>
                </a:tc>
                <a:tc>
                  <a:txBody>
                    <a:bodyPr/>
                    <a:lstStyle/>
                    <a:p>
                      <a:pPr algn="ctr"/>
                      <a:r>
                        <a:rPr lang="en-US" dirty="0" smtClean="0"/>
                        <a:t>14.6</a:t>
                      </a:r>
                      <a:endParaRPr lang="en-US" dirty="0"/>
                    </a:p>
                  </a:txBody>
                  <a:tcPr/>
                </a:tc>
              </a:tr>
              <a:tr h="370840">
                <a:tc>
                  <a:txBody>
                    <a:bodyPr/>
                    <a:lstStyle/>
                    <a:p>
                      <a:r>
                        <a:rPr lang="en-US" dirty="0" err="1" smtClean="0"/>
                        <a:t>hmmer</a:t>
                      </a:r>
                      <a:endParaRPr lang="en-US" dirty="0"/>
                    </a:p>
                  </a:txBody>
                  <a:tcPr/>
                </a:tc>
                <a:tc>
                  <a:txBody>
                    <a:bodyPr/>
                    <a:lstStyle/>
                    <a:p>
                      <a:pPr algn="ctr"/>
                      <a:r>
                        <a:rPr lang="en-US" dirty="0" smtClean="0"/>
                        <a:t>2,783</a:t>
                      </a:r>
                      <a:endParaRPr lang="en-US" dirty="0"/>
                    </a:p>
                  </a:txBody>
                  <a:tcPr/>
                </a:tc>
                <a:tc>
                  <a:txBody>
                    <a:bodyPr/>
                    <a:lstStyle/>
                    <a:p>
                      <a:pPr algn="ctr"/>
                      <a:r>
                        <a:rPr lang="en-US" dirty="0" smtClean="0"/>
                        <a:t>0.80</a:t>
                      </a:r>
                      <a:endParaRPr lang="en-US" dirty="0"/>
                    </a:p>
                  </a:txBody>
                  <a:tcPr/>
                </a:tc>
                <a:tc>
                  <a:txBody>
                    <a:bodyPr/>
                    <a:lstStyle/>
                    <a:p>
                      <a:pPr algn="ctr"/>
                      <a:r>
                        <a:rPr lang="en-US" dirty="0" smtClean="0"/>
                        <a:t>890</a:t>
                      </a:r>
                      <a:endParaRPr lang="en-US" dirty="0"/>
                    </a:p>
                  </a:txBody>
                  <a:tcPr/>
                </a:tc>
                <a:tc>
                  <a:txBody>
                    <a:bodyPr/>
                    <a:lstStyle/>
                    <a:p>
                      <a:pPr algn="ctr"/>
                      <a:r>
                        <a:rPr lang="en-US" dirty="0" smtClean="0"/>
                        <a:t>9,330</a:t>
                      </a:r>
                      <a:endParaRPr lang="en-US" dirty="0"/>
                    </a:p>
                  </a:txBody>
                  <a:tcPr/>
                </a:tc>
                <a:tc>
                  <a:txBody>
                    <a:bodyPr/>
                    <a:lstStyle/>
                    <a:p>
                      <a:pPr algn="ctr"/>
                      <a:r>
                        <a:rPr lang="en-US" dirty="0" smtClean="0"/>
                        <a:t>10.5</a:t>
                      </a:r>
                      <a:endParaRPr lang="en-US" dirty="0"/>
                    </a:p>
                  </a:txBody>
                  <a:tcPr/>
                </a:tc>
              </a:tr>
              <a:tr h="370840">
                <a:tc>
                  <a:txBody>
                    <a:bodyPr/>
                    <a:lstStyle/>
                    <a:p>
                      <a:r>
                        <a:rPr lang="en-US" dirty="0" err="1" smtClean="0"/>
                        <a:t>sjeng</a:t>
                      </a:r>
                      <a:endParaRPr lang="en-US" dirty="0"/>
                    </a:p>
                  </a:txBody>
                  <a:tcPr/>
                </a:tc>
                <a:tc>
                  <a:txBody>
                    <a:bodyPr/>
                    <a:lstStyle/>
                    <a:p>
                      <a:pPr algn="ctr"/>
                      <a:r>
                        <a:rPr lang="en-US" dirty="0" smtClean="0"/>
                        <a:t>2,176</a:t>
                      </a:r>
                      <a:endParaRPr lang="en-US" dirty="0"/>
                    </a:p>
                  </a:txBody>
                  <a:tcPr/>
                </a:tc>
                <a:tc>
                  <a:txBody>
                    <a:bodyPr/>
                    <a:lstStyle/>
                    <a:p>
                      <a:pPr algn="ctr"/>
                      <a:r>
                        <a:rPr lang="en-US" dirty="0" smtClean="0"/>
                        <a:t>0.96</a:t>
                      </a:r>
                      <a:endParaRPr lang="en-US" dirty="0"/>
                    </a:p>
                  </a:txBody>
                  <a:tcPr/>
                </a:tc>
                <a:tc>
                  <a:txBody>
                    <a:bodyPr/>
                    <a:lstStyle/>
                    <a:p>
                      <a:pPr algn="ctr"/>
                      <a:r>
                        <a:rPr lang="en-US" dirty="0" smtClean="0"/>
                        <a:t>837</a:t>
                      </a:r>
                      <a:endParaRPr lang="en-US" dirty="0"/>
                    </a:p>
                  </a:txBody>
                  <a:tcPr/>
                </a:tc>
                <a:tc>
                  <a:txBody>
                    <a:bodyPr/>
                    <a:lstStyle/>
                    <a:p>
                      <a:pPr algn="ctr"/>
                      <a:r>
                        <a:rPr lang="en-US" dirty="0" smtClean="0"/>
                        <a:t>12,100</a:t>
                      </a:r>
                      <a:endParaRPr lang="en-US" dirty="0"/>
                    </a:p>
                  </a:txBody>
                  <a:tcPr/>
                </a:tc>
                <a:tc>
                  <a:txBody>
                    <a:bodyPr/>
                    <a:lstStyle/>
                    <a:p>
                      <a:pPr algn="ctr"/>
                      <a:r>
                        <a:rPr lang="en-US" dirty="0" smtClean="0"/>
                        <a:t>14.5</a:t>
                      </a:r>
                      <a:endParaRPr lang="en-US" dirty="0"/>
                    </a:p>
                  </a:txBody>
                  <a:tcPr/>
                </a:tc>
              </a:tr>
              <a:tr h="370840">
                <a:tc>
                  <a:txBody>
                    <a:bodyPr/>
                    <a:lstStyle/>
                    <a:p>
                      <a:r>
                        <a:rPr lang="en-US" dirty="0" err="1" smtClean="0"/>
                        <a:t>libquantum</a:t>
                      </a:r>
                      <a:endParaRPr lang="en-US" dirty="0"/>
                    </a:p>
                  </a:txBody>
                  <a:tcPr/>
                </a:tc>
                <a:tc>
                  <a:txBody>
                    <a:bodyPr/>
                    <a:lstStyle/>
                    <a:p>
                      <a:pPr algn="ctr"/>
                      <a:r>
                        <a:rPr lang="en-US" dirty="0" smtClean="0"/>
                        <a:t>1,623</a:t>
                      </a:r>
                      <a:endParaRPr lang="en-US" dirty="0"/>
                    </a:p>
                  </a:txBody>
                  <a:tcPr/>
                </a:tc>
                <a:tc>
                  <a:txBody>
                    <a:bodyPr/>
                    <a:lstStyle/>
                    <a:p>
                      <a:pPr algn="ctr"/>
                      <a:r>
                        <a:rPr lang="en-US" dirty="0" smtClean="0">
                          <a:solidFill>
                            <a:srgbClr val="FF0000"/>
                          </a:solidFill>
                        </a:rPr>
                        <a:t>1.61</a:t>
                      </a:r>
                      <a:endParaRPr lang="en-US" dirty="0">
                        <a:solidFill>
                          <a:srgbClr val="FF0000"/>
                        </a:solidFill>
                      </a:endParaRPr>
                    </a:p>
                  </a:txBody>
                  <a:tcPr/>
                </a:tc>
                <a:tc>
                  <a:txBody>
                    <a:bodyPr/>
                    <a:lstStyle/>
                    <a:p>
                      <a:pPr algn="ctr"/>
                      <a:r>
                        <a:rPr lang="en-US" dirty="0" smtClean="0"/>
                        <a:t>1,047</a:t>
                      </a:r>
                      <a:endParaRPr lang="en-US" dirty="0"/>
                    </a:p>
                  </a:txBody>
                  <a:tcPr/>
                </a:tc>
                <a:tc>
                  <a:txBody>
                    <a:bodyPr/>
                    <a:lstStyle/>
                    <a:p>
                      <a:pPr algn="ctr"/>
                      <a:r>
                        <a:rPr lang="en-US" dirty="0" smtClean="0"/>
                        <a:t>20,720</a:t>
                      </a:r>
                      <a:endParaRPr lang="en-US" dirty="0"/>
                    </a:p>
                  </a:txBody>
                  <a:tcPr/>
                </a:tc>
                <a:tc>
                  <a:txBody>
                    <a:bodyPr/>
                    <a:lstStyle/>
                    <a:p>
                      <a:pPr algn="ctr"/>
                      <a:r>
                        <a:rPr lang="en-US" dirty="0" smtClean="0"/>
                        <a:t>19.8</a:t>
                      </a:r>
                      <a:endParaRPr lang="en-US" dirty="0"/>
                    </a:p>
                  </a:txBody>
                  <a:tcPr/>
                </a:tc>
              </a:tr>
              <a:tr h="370840">
                <a:tc>
                  <a:txBody>
                    <a:bodyPr/>
                    <a:lstStyle/>
                    <a:p>
                      <a:r>
                        <a:rPr lang="en-US" dirty="0" smtClean="0"/>
                        <a:t>h264avc</a:t>
                      </a:r>
                      <a:endParaRPr lang="en-US" dirty="0"/>
                    </a:p>
                  </a:txBody>
                  <a:tcPr/>
                </a:tc>
                <a:tc>
                  <a:txBody>
                    <a:bodyPr/>
                    <a:lstStyle/>
                    <a:p>
                      <a:pPr algn="ctr"/>
                      <a:r>
                        <a:rPr lang="en-US" dirty="0" smtClean="0"/>
                        <a:t>3,102</a:t>
                      </a:r>
                      <a:endParaRPr lang="en-US" dirty="0"/>
                    </a:p>
                  </a:txBody>
                  <a:tcPr/>
                </a:tc>
                <a:tc>
                  <a:txBody>
                    <a:bodyPr/>
                    <a:lstStyle/>
                    <a:p>
                      <a:pPr algn="ctr"/>
                      <a:r>
                        <a:rPr lang="en-US" dirty="0" smtClean="0"/>
                        <a:t>0.80</a:t>
                      </a:r>
                      <a:endParaRPr lang="en-US" dirty="0"/>
                    </a:p>
                  </a:txBody>
                  <a:tcPr/>
                </a:tc>
                <a:tc>
                  <a:txBody>
                    <a:bodyPr/>
                    <a:lstStyle/>
                    <a:p>
                      <a:pPr algn="ctr"/>
                      <a:r>
                        <a:rPr lang="en-US" dirty="0" smtClean="0"/>
                        <a:t>993</a:t>
                      </a:r>
                      <a:endParaRPr lang="en-US" dirty="0"/>
                    </a:p>
                  </a:txBody>
                  <a:tcPr/>
                </a:tc>
                <a:tc>
                  <a:txBody>
                    <a:bodyPr/>
                    <a:lstStyle/>
                    <a:p>
                      <a:pPr algn="ctr"/>
                      <a:r>
                        <a:rPr lang="en-US" dirty="0" smtClean="0"/>
                        <a:t>22,130</a:t>
                      </a:r>
                      <a:endParaRPr lang="en-US" dirty="0"/>
                    </a:p>
                  </a:txBody>
                  <a:tcPr/>
                </a:tc>
                <a:tc>
                  <a:txBody>
                    <a:bodyPr/>
                    <a:lstStyle/>
                    <a:p>
                      <a:pPr algn="ctr"/>
                      <a:r>
                        <a:rPr lang="en-US" dirty="0" smtClean="0"/>
                        <a:t>22.3</a:t>
                      </a:r>
                      <a:endParaRPr lang="en-US" dirty="0"/>
                    </a:p>
                  </a:txBody>
                  <a:tcPr/>
                </a:tc>
              </a:tr>
              <a:tr h="370840">
                <a:tc>
                  <a:txBody>
                    <a:bodyPr/>
                    <a:lstStyle/>
                    <a:p>
                      <a:r>
                        <a:rPr lang="en-US" dirty="0" err="1" smtClean="0"/>
                        <a:t>omnetpp</a:t>
                      </a:r>
                      <a:endParaRPr lang="en-US" dirty="0"/>
                    </a:p>
                  </a:txBody>
                  <a:tcPr/>
                </a:tc>
                <a:tc>
                  <a:txBody>
                    <a:bodyPr/>
                    <a:lstStyle/>
                    <a:p>
                      <a:pPr algn="ctr"/>
                      <a:r>
                        <a:rPr lang="en-US" dirty="0" smtClean="0"/>
                        <a:t>587</a:t>
                      </a:r>
                      <a:endParaRPr lang="en-US" dirty="0"/>
                    </a:p>
                  </a:txBody>
                  <a:tcPr/>
                </a:tc>
                <a:tc>
                  <a:txBody>
                    <a:bodyPr/>
                    <a:lstStyle/>
                    <a:p>
                      <a:pPr algn="ctr"/>
                      <a:r>
                        <a:rPr lang="en-US" dirty="0" smtClean="0">
                          <a:solidFill>
                            <a:srgbClr val="FF0000"/>
                          </a:solidFill>
                        </a:rPr>
                        <a:t>2.94</a:t>
                      </a:r>
                      <a:endParaRPr lang="en-US" dirty="0">
                        <a:solidFill>
                          <a:srgbClr val="FF0000"/>
                        </a:solidFill>
                      </a:endParaRPr>
                    </a:p>
                  </a:txBody>
                  <a:tcPr/>
                </a:tc>
                <a:tc>
                  <a:txBody>
                    <a:bodyPr/>
                    <a:lstStyle/>
                    <a:p>
                      <a:pPr algn="ctr"/>
                      <a:r>
                        <a:rPr lang="en-US" dirty="0" smtClean="0"/>
                        <a:t>690</a:t>
                      </a:r>
                      <a:endParaRPr lang="en-US" dirty="0"/>
                    </a:p>
                  </a:txBody>
                  <a:tcPr/>
                </a:tc>
                <a:tc>
                  <a:txBody>
                    <a:bodyPr/>
                    <a:lstStyle/>
                    <a:p>
                      <a:pPr algn="ctr"/>
                      <a:r>
                        <a:rPr lang="en-US" dirty="0" smtClean="0"/>
                        <a:t>6,250</a:t>
                      </a:r>
                      <a:endParaRPr lang="en-US" dirty="0"/>
                    </a:p>
                  </a:txBody>
                  <a:tcPr/>
                </a:tc>
                <a:tc>
                  <a:txBody>
                    <a:bodyPr/>
                    <a:lstStyle/>
                    <a:p>
                      <a:pPr algn="ctr"/>
                      <a:r>
                        <a:rPr lang="en-US" dirty="0" smtClean="0"/>
                        <a:t>9.1</a:t>
                      </a:r>
                      <a:endParaRPr lang="en-US" dirty="0"/>
                    </a:p>
                  </a:txBody>
                  <a:tcPr/>
                </a:tc>
              </a:tr>
              <a:tr h="370840">
                <a:tc>
                  <a:txBody>
                    <a:bodyPr/>
                    <a:lstStyle/>
                    <a:p>
                      <a:r>
                        <a:rPr lang="en-US" dirty="0" err="1" smtClean="0"/>
                        <a:t>astar</a:t>
                      </a:r>
                      <a:endParaRPr lang="en-US" dirty="0"/>
                    </a:p>
                  </a:txBody>
                  <a:tcPr/>
                </a:tc>
                <a:tc>
                  <a:txBody>
                    <a:bodyPr/>
                    <a:lstStyle/>
                    <a:p>
                      <a:pPr algn="ctr"/>
                      <a:r>
                        <a:rPr lang="en-US" dirty="0" smtClean="0"/>
                        <a:t>1,082</a:t>
                      </a:r>
                      <a:endParaRPr lang="en-US" dirty="0"/>
                    </a:p>
                  </a:txBody>
                  <a:tcPr/>
                </a:tc>
                <a:tc>
                  <a:txBody>
                    <a:bodyPr/>
                    <a:lstStyle/>
                    <a:p>
                      <a:pPr algn="ctr"/>
                      <a:r>
                        <a:rPr lang="en-US" dirty="0" smtClean="0"/>
                        <a:t>1.79</a:t>
                      </a:r>
                      <a:endParaRPr lang="en-US" dirty="0"/>
                    </a:p>
                  </a:txBody>
                  <a:tcPr/>
                </a:tc>
                <a:tc>
                  <a:txBody>
                    <a:bodyPr/>
                    <a:lstStyle/>
                    <a:p>
                      <a:pPr algn="ctr"/>
                      <a:r>
                        <a:rPr lang="en-US" dirty="0" smtClean="0"/>
                        <a:t>773</a:t>
                      </a:r>
                      <a:endParaRPr lang="en-US" dirty="0"/>
                    </a:p>
                  </a:txBody>
                  <a:tcPr/>
                </a:tc>
                <a:tc>
                  <a:txBody>
                    <a:bodyPr/>
                    <a:lstStyle/>
                    <a:p>
                      <a:pPr algn="ctr"/>
                      <a:r>
                        <a:rPr lang="en-US" dirty="0" smtClean="0"/>
                        <a:t>7,020</a:t>
                      </a:r>
                      <a:endParaRPr lang="en-US" dirty="0"/>
                    </a:p>
                  </a:txBody>
                  <a:tcPr/>
                </a:tc>
                <a:tc>
                  <a:txBody>
                    <a:bodyPr/>
                    <a:lstStyle/>
                    <a:p>
                      <a:pPr algn="ctr"/>
                      <a:r>
                        <a:rPr lang="en-US" dirty="0" smtClean="0"/>
                        <a:t>9.1</a:t>
                      </a:r>
                      <a:endParaRPr lang="en-US" dirty="0"/>
                    </a:p>
                  </a:txBody>
                  <a:tcPr/>
                </a:tc>
              </a:tr>
              <a:tr h="370840">
                <a:tc>
                  <a:txBody>
                    <a:bodyPr/>
                    <a:lstStyle/>
                    <a:p>
                      <a:r>
                        <a:rPr lang="en-US" dirty="0" err="1" smtClean="0"/>
                        <a:t>xalancbmk</a:t>
                      </a:r>
                      <a:endParaRPr lang="en-US" dirty="0" smtClean="0"/>
                    </a:p>
                  </a:txBody>
                  <a:tcPr/>
                </a:tc>
                <a:tc>
                  <a:txBody>
                    <a:bodyPr/>
                    <a:lstStyle/>
                    <a:p>
                      <a:pPr algn="ctr"/>
                      <a:r>
                        <a:rPr lang="en-US" dirty="0" smtClean="0"/>
                        <a:t>1,058</a:t>
                      </a:r>
                      <a:endParaRPr lang="en-US" dirty="0"/>
                    </a:p>
                  </a:txBody>
                  <a:tcPr/>
                </a:tc>
                <a:tc>
                  <a:txBody>
                    <a:bodyPr/>
                    <a:lstStyle/>
                    <a:p>
                      <a:pPr algn="ctr"/>
                      <a:r>
                        <a:rPr lang="en-US" dirty="0" smtClean="0">
                          <a:solidFill>
                            <a:srgbClr val="FF0000"/>
                          </a:solidFill>
                        </a:rPr>
                        <a:t>2.70</a:t>
                      </a:r>
                      <a:endParaRPr lang="en-US" dirty="0">
                        <a:solidFill>
                          <a:srgbClr val="FF0000"/>
                        </a:solidFill>
                      </a:endParaRPr>
                    </a:p>
                  </a:txBody>
                  <a:tcPr/>
                </a:tc>
                <a:tc>
                  <a:txBody>
                    <a:bodyPr/>
                    <a:lstStyle/>
                    <a:p>
                      <a:pPr algn="ctr"/>
                      <a:r>
                        <a:rPr lang="en-US" dirty="0" smtClean="0"/>
                        <a:t>1,143</a:t>
                      </a:r>
                      <a:endParaRPr lang="en-US" dirty="0"/>
                    </a:p>
                  </a:txBody>
                  <a:tcPr/>
                </a:tc>
                <a:tc>
                  <a:txBody>
                    <a:bodyPr/>
                    <a:lstStyle/>
                    <a:p>
                      <a:pPr algn="ctr"/>
                      <a:r>
                        <a:rPr lang="en-US" dirty="0" smtClean="0"/>
                        <a:t>6,900</a:t>
                      </a:r>
                      <a:endParaRPr lang="en-US" dirty="0"/>
                    </a:p>
                  </a:txBody>
                  <a:tcPr/>
                </a:tc>
                <a:tc>
                  <a:txBody>
                    <a:bodyPr/>
                    <a:lstStyle/>
                    <a:p>
                      <a:pPr algn="ctr"/>
                      <a:r>
                        <a:rPr lang="en-US" dirty="0" smtClean="0"/>
                        <a:t>6.0</a:t>
                      </a:r>
                      <a:endParaRPr lang="en-US" dirty="0"/>
                    </a:p>
                  </a:txBody>
                  <a:tcPr/>
                </a:tc>
              </a:tr>
              <a:tr h="370840">
                <a:tc gridSpan="2">
                  <a:txBody>
                    <a:bodyPr/>
                    <a:lstStyle/>
                    <a:p>
                      <a:pPr algn="ctr"/>
                      <a:r>
                        <a:rPr lang="en-US" dirty="0" smtClean="0"/>
                        <a:t>Geometric Mean</a:t>
                      </a:r>
                      <a:endParaRPr lang="en-US" dirty="0"/>
                    </a:p>
                  </a:txBody>
                  <a:tcPr/>
                </a:tc>
                <a:tc hMerge="1">
                  <a:txBody>
                    <a:bodyPr/>
                    <a:lstStyle/>
                    <a:p>
                      <a:endParaRPr lang="en-US" dirty="0"/>
                    </a:p>
                  </a:txBody>
                  <a:tcPr/>
                </a:tc>
                <a:tc>
                  <a:txBody>
                    <a:bodyPr/>
                    <a:lstStyle/>
                    <a:p>
                      <a:pPr algn="ctr"/>
                      <a:endParaRPr lang="en-US" dirty="0"/>
                    </a:p>
                  </a:txBody>
                  <a:tcPr/>
                </a:tc>
                <a:tc>
                  <a:txBody>
                    <a:bodyPr/>
                    <a:lstStyle/>
                    <a:p>
                      <a:pPr algn="ctr"/>
                      <a:endParaRPr lang="en-US" dirty="0"/>
                    </a:p>
                  </a:txBody>
                  <a:tcPr/>
                </a:tc>
                <a:tc>
                  <a:txBody>
                    <a:bodyPr/>
                    <a:lstStyle/>
                    <a:p>
                      <a:pPr algn="ctr"/>
                      <a:endParaRPr lang="en-US" dirty="0"/>
                    </a:p>
                  </a:txBody>
                  <a:tcPr/>
                </a:tc>
                <a:tc>
                  <a:txBody>
                    <a:bodyPr/>
                    <a:lstStyle/>
                    <a:p>
                      <a:pPr algn="ctr"/>
                      <a:r>
                        <a:rPr lang="en-US" b="1" dirty="0" smtClean="0">
                          <a:solidFill>
                            <a:schemeClr val="accent2"/>
                          </a:solidFill>
                        </a:rPr>
                        <a:t>11.7</a:t>
                      </a:r>
                      <a:endParaRPr lang="en-US" b="1" dirty="0">
                        <a:solidFill>
                          <a:schemeClr val="accent2"/>
                        </a:solidFill>
                      </a:endParaRPr>
                    </a:p>
                  </a:txBody>
                  <a:tcPr/>
                </a:tc>
              </a:tr>
            </a:tbl>
          </a:graphicData>
        </a:graphic>
      </p:graphicFrame>
    </p:spTree>
    <p:extLst>
      <p:ext uri="{BB962C8B-B14F-4D97-AF65-F5344CB8AC3E}">
        <p14:creationId xmlns:p14="http://schemas.microsoft.com/office/powerpoint/2010/main" val="698653417"/>
      </p:ext>
    </p:extLst>
  </p:cSld>
  <p:clrMapOvr>
    <a:masterClrMapping/>
  </p:clrMapOvr>
  <p:timing>
    <p:tnLst>
      <p:par>
        <p:cTn xmlns:p14="http://schemas.microsoft.com/office/powerpoint/2010/mai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p:cNvSpPr>
            <a:spLocks noGrp="1" noChangeArrowheads="1"/>
          </p:cNvSpPr>
          <p:nvPr>
            <p:ph type="title"/>
          </p:nvPr>
        </p:nvSpPr>
        <p:spPr/>
        <p:txBody>
          <a:bodyPr/>
          <a:lstStyle/>
          <a:p>
            <a:r>
              <a:rPr lang="en-US" smtClean="0"/>
              <a:t>Comparing and Summarizing Performance</a:t>
            </a:r>
          </a:p>
        </p:txBody>
      </p:sp>
      <p:sp>
        <p:nvSpPr>
          <p:cNvPr id="919555" name="Rectangle 3"/>
          <p:cNvSpPr>
            <a:spLocks noGrp="1" noChangeArrowheads="1"/>
          </p:cNvSpPr>
          <p:nvPr>
            <p:ph type="body" idx="1"/>
          </p:nvPr>
        </p:nvSpPr>
        <p:spPr>
          <a:xfrm>
            <a:off x="457200" y="4267200"/>
            <a:ext cx="8305800" cy="2022475"/>
          </a:xfrm>
        </p:spPr>
        <p:txBody>
          <a:bodyPr/>
          <a:lstStyle/>
          <a:p>
            <a:r>
              <a:rPr lang="en-US" dirty="0" smtClean="0"/>
              <a:t>Guiding principle in reporting performance measurements is </a:t>
            </a:r>
            <a:r>
              <a:rPr lang="en-US" dirty="0" smtClean="0">
                <a:solidFill>
                  <a:schemeClr val="accent1"/>
                </a:solidFill>
              </a:rPr>
              <a:t>reproducibility</a:t>
            </a:r>
            <a:r>
              <a:rPr lang="en-US" dirty="0" smtClean="0"/>
              <a:t> – list everything another experimenter would need to duplicate the experiment (version of the operating system, compiler settings, input set used, specific computer configuration (clock rate, cache sizes and speed, memory size and speed, etc.))</a:t>
            </a:r>
          </a:p>
        </p:txBody>
      </p:sp>
      <p:sp>
        <p:nvSpPr>
          <p:cNvPr id="51204" name="Rectangle 4"/>
          <p:cNvSpPr>
            <a:spLocks noChangeArrowheads="1"/>
          </p:cNvSpPr>
          <p:nvPr/>
        </p:nvSpPr>
        <p:spPr bwMode="auto">
          <a:xfrm>
            <a:off x="381000" y="838200"/>
            <a:ext cx="8153400" cy="2008188"/>
          </a:xfrm>
          <a:prstGeom prst="rect">
            <a:avLst/>
          </a:prstGeom>
          <a:noFill/>
          <a:ln w="12700">
            <a:noFill/>
            <a:miter lim="800000"/>
            <a:headEnd/>
            <a:tailEnd/>
          </a:ln>
        </p:spPr>
        <p:txBody>
          <a:bodyPr lIns="63500" tIns="25400" rIns="63500" bIns="25400">
            <a:spAutoFit/>
          </a:bodyPr>
          <a:lstStyle/>
          <a:p>
            <a:pPr marL="287338" indent="-287338">
              <a:lnSpc>
                <a:spcPct val="90000"/>
              </a:lnSpc>
              <a:spcBef>
                <a:spcPct val="65000"/>
              </a:spcBef>
              <a:buClr>
                <a:schemeClr val="accent1"/>
              </a:buClr>
              <a:buSzPct val="75000"/>
              <a:buFont typeface="Wingdings" pitchFamily="2" charset="2"/>
              <a:buChar char="q"/>
            </a:pPr>
            <a:r>
              <a:rPr lang="en-US" sz="2400" dirty="0">
                <a:solidFill>
                  <a:schemeClr val="tx1"/>
                </a:solidFill>
              </a:rPr>
              <a:t>How do we summarize the performance for benchmark set with a </a:t>
            </a:r>
            <a:r>
              <a:rPr lang="en-US" sz="2400" dirty="0"/>
              <a:t>single</a:t>
            </a:r>
            <a:r>
              <a:rPr lang="en-US" sz="2400" dirty="0">
                <a:solidFill>
                  <a:schemeClr val="tx1"/>
                </a:solidFill>
              </a:rPr>
              <a:t> number?</a:t>
            </a:r>
          </a:p>
          <a:p>
            <a:pPr marL="741363" lvl="1" indent="-246063">
              <a:lnSpc>
                <a:spcPct val="85000"/>
              </a:lnSpc>
              <a:spcBef>
                <a:spcPct val="40000"/>
              </a:spcBef>
              <a:buClr>
                <a:schemeClr val="accent1"/>
              </a:buClr>
              <a:buSzPct val="75000"/>
              <a:buFont typeface="Monotype Sorts" pitchFamily="2" charset="2"/>
              <a:buChar char="l"/>
            </a:pPr>
            <a:r>
              <a:rPr lang="en-US" sz="2000" dirty="0">
                <a:solidFill>
                  <a:schemeClr val="tx1"/>
                </a:solidFill>
              </a:rPr>
              <a:t>First the execution times are normalized giving the “SPEC ratio” (bigger is faster, i.e., SPEC ratio is the inverse of execution time)</a:t>
            </a:r>
          </a:p>
          <a:p>
            <a:pPr marL="741363" lvl="1" indent="-246063">
              <a:lnSpc>
                <a:spcPct val="85000"/>
              </a:lnSpc>
              <a:spcBef>
                <a:spcPct val="40000"/>
              </a:spcBef>
              <a:buClr>
                <a:schemeClr val="accent1"/>
              </a:buClr>
              <a:buSzPct val="75000"/>
              <a:buFont typeface="Monotype Sorts" pitchFamily="2" charset="2"/>
              <a:buChar char="l"/>
            </a:pPr>
            <a:r>
              <a:rPr lang="en-US" sz="2000" dirty="0">
                <a:solidFill>
                  <a:schemeClr val="tx1"/>
                </a:solidFill>
              </a:rPr>
              <a:t>The SPEC ratios are then “averaged” using the </a:t>
            </a:r>
            <a:r>
              <a:rPr lang="en-US" sz="2000" dirty="0"/>
              <a:t>geometric mean</a:t>
            </a:r>
            <a:r>
              <a:rPr lang="en-US" sz="2000" dirty="0">
                <a:solidFill>
                  <a:schemeClr val="tx1"/>
                </a:solidFill>
              </a:rPr>
              <a:t> (GM)</a:t>
            </a:r>
          </a:p>
        </p:txBody>
      </p:sp>
      <p:grpSp>
        <p:nvGrpSpPr>
          <p:cNvPr id="51205" name="Group 10"/>
          <p:cNvGrpSpPr>
            <a:grpSpLocks/>
          </p:cNvGrpSpPr>
          <p:nvPr/>
        </p:nvGrpSpPr>
        <p:grpSpPr bwMode="auto">
          <a:xfrm>
            <a:off x="1752600" y="2901950"/>
            <a:ext cx="6324600" cy="984250"/>
            <a:chOff x="960" y="1392"/>
            <a:chExt cx="3984" cy="620"/>
          </a:xfrm>
        </p:grpSpPr>
        <p:sp>
          <p:nvSpPr>
            <p:cNvPr id="51210" name="Rectangle 7"/>
            <p:cNvSpPr>
              <a:spLocks noChangeArrowheads="1"/>
            </p:cNvSpPr>
            <p:nvPr/>
          </p:nvSpPr>
          <p:spPr bwMode="auto">
            <a:xfrm>
              <a:off x="960" y="1540"/>
              <a:ext cx="3984" cy="246"/>
            </a:xfrm>
            <a:prstGeom prst="rect">
              <a:avLst/>
            </a:prstGeom>
            <a:noFill/>
            <a:ln w="12700">
              <a:noFill/>
              <a:miter lim="800000"/>
              <a:headEnd/>
              <a:tailEnd/>
            </a:ln>
          </p:spPr>
          <p:txBody>
            <a:bodyPr lIns="63500" tIns="25400" rIns="63500" bIns="25400">
              <a:spAutoFit/>
            </a:bodyPr>
            <a:lstStyle/>
            <a:p>
              <a:pPr marL="287338" indent="-287338">
                <a:lnSpc>
                  <a:spcPct val="90000"/>
                </a:lnSpc>
                <a:spcBef>
                  <a:spcPct val="65000"/>
                </a:spcBef>
                <a:buClr>
                  <a:schemeClr val="accent1"/>
                </a:buClr>
                <a:buSzPct val="75000"/>
                <a:buFont typeface="Wingdings" pitchFamily="2" charset="2"/>
                <a:buNone/>
              </a:pPr>
              <a:r>
                <a:rPr lang="en-US" sz="2400" dirty="0">
                  <a:solidFill>
                    <a:schemeClr val="tx1"/>
                  </a:solidFill>
                </a:rPr>
                <a:t>    GM   =     n     </a:t>
              </a:r>
              <a:r>
                <a:rPr lang="en-US" sz="2400" dirty="0" smtClean="0">
                  <a:solidFill>
                    <a:schemeClr val="tx1"/>
                  </a:solidFill>
                  <a:sym typeface="Symbol" pitchFamily="18" charset="2"/>
                </a:rPr>
                <a:t>    SPEC </a:t>
              </a:r>
              <a:r>
                <a:rPr lang="en-US" sz="2400" dirty="0" err="1">
                  <a:solidFill>
                    <a:schemeClr val="tx1"/>
                  </a:solidFill>
                  <a:sym typeface="Symbol" pitchFamily="18" charset="2"/>
                </a:rPr>
                <a:t>ratio</a:t>
              </a:r>
              <a:r>
                <a:rPr lang="en-US" sz="2400" baseline="-25000" dirty="0" err="1">
                  <a:solidFill>
                    <a:schemeClr val="tx1"/>
                  </a:solidFill>
                  <a:sym typeface="Symbol" pitchFamily="18" charset="2"/>
                </a:rPr>
                <a:t>i</a:t>
              </a:r>
              <a:endParaRPr lang="en-US" sz="2400" baseline="-25000" dirty="0">
                <a:solidFill>
                  <a:schemeClr val="tx1"/>
                </a:solidFill>
                <a:sym typeface="Symbol" pitchFamily="18" charset="2"/>
              </a:endParaRPr>
            </a:p>
          </p:txBody>
        </p:sp>
        <p:sp>
          <p:nvSpPr>
            <p:cNvPr id="51211" name="Rectangle 8"/>
            <p:cNvSpPr>
              <a:spLocks noChangeArrowheads="1"/>
            </p:cNvSpPr>
            <p:nvPr/>
          </p:nvSpPr>
          <p:spPr bwMode="auto">
            <a:xfrm>
              <a:off x="2304" y="1824"/>
              <a:ext cx="768" cy="188"/>
            </a:xfrm>
            <a:prstGeom prst="rect">
              <a:avLst/>
            </a:prstGeom>
            <a:noFill/>
            <a:ln w="12700">
              <a:noFill/>
              <a:miter lim="800000"/>
              <a:headEnd/>
              <a:tailEnd/>
            </a:ln>
          </p:spPr>
          <p:txBody>
            <a:bodyPr lIns="63500" tIns="25400" rIns="63500" bIns="25400">
              <a:spAutoFit/>
            </a:bodyPr>
            <a:lstStyle/>
            <a:p>
              <a:pPr marL="287338" indent="-287338">
                <a:lnSpc>
                  <a:spcPct val="90000"/>
                </a:lnSpc>
                <a:spcBef>
                  <a:spcPct val="65000"/>
                </a:spcBef>
                <a:buClr>
                  <a:schemeClr val="accent1"/>
                </a:buClr>
                <a:buSzPct val="75000"/>
                <a:buFont typeface="Wingdings" pitchFamily="2" charset="2"/>
                <a:buNone/>
              </a:pPr>
              <a:r>
                <a:rPr lang="en-US" dirty="0">
                  <a:solidFill>
                    <a:schemeClr val="tx1"/>
                  </a:solidFill>
                </a:rPr>
                <a:t> </a:t>
              </a:r>
              <a:r>
                <a:rPr lang="en-US" dirty="0" err="1">
                  <a:solidFill>
                    <a:schemeClr val="tx1"/>
                  </a:solidFill>
                </a:rPr>
                <a:t>i</a:t>
              </a:r>
              <a:r>
                <a:rPr lang="en-US" dirty="0">
                  <a:solidFill>
                    <a:schemeClr val="tx1"/>
                  </a:solidFill>
                </a:rPr>
                <a:t> = 1</a:t>
              </a:r>
              <a:endParaRPr lang="en-US" baseline="-25000" dirty="0">
                <a:solidFill>
                  <a:schemeClr val="tx1"/>
                </a:solidFill>
                <a:sym typeface="Symbol" pitchFamily="18" charset="2"/>
              </a:endParaRPr>
            </a:p>
          </p:txBody>
        </p:sp>
        <p:sp>
          <p:nvSpPr>
            <p:cNvPr id="51212" name="Rectangle 9"/>
            <p:cNvSpPr>
              <a:spLocks noChangeArrowheads="1"/>
            </p:cNvSpPr>
            <p:nvPr/>
          </p:nvSpPr>
          <p:spPr bwMode="auto">
            <a:xfrm>
              <a:off x="2352" y="1392"/>
              <a:ext cx="768" cy="188"/>
            </a:xfrm>
            <a:prstGeom prst="rect">
              <a:avLst/>
            </a:prstGeom>
            <a:noFill/>
            <a:ln w="12700">
              <a:noFill/>
              <a:miter lim="800000"/>
              <a:headEnd/>
              <a:tailEnd/>
            </a:ln>
          </p:spPr>
          <p:txBody>
            <a:bodyPr lIns="63500" tIns="25400" rIns="63500" bIns="25400">
              <a:spAutoFit/>
            </a:bodyPr>
            <a:lstStyle/>
            <a:p>
              <a:pPr marL="287338" indent="-287338">
                <a:lnSpc>
                  <a:spcPct val="90000"/>
                </a:lnSpc>
                <a:spcBef>
                  <a:spcPct val="65000"/>
                </a:spcBef>
                <a:buClr>
                  <a:schemeClr val="accent1"/>
                </a:buClr>
                <a:buSzPct val="75000"/>
                <a:buFont typeface="Wingdings" pitchFamily="2" charset="2"/>
                <a:buNone/>
              </a:pPr>
              <a:r>
                <a:rPr lang="en-US" dirty="0">
                  <a:solidFill>
                    <a:schemeClr val="tx1"/>
                  </a:solidFill>
                </a:rPr>
                <a:t> n</a:t>
              </a:r>
              <a:endParaRPr lang="en-US" baseline="-25000" dirty="0">
                <a:solidFill>
                  <a:schemeClr val="tx1"/>
                </a:solidFill>
                <a:sym typeface="Symbol" pitchFamily="18" charset="2"/>
              </a:endParaRPr>
            </a:p>
          </p:txBody>
        </p:sp>
      </p:grpSp>
      <p:cxnSp>
        <p:nvCxnSpPr>
          <p:cNvPr id="51206" name="Straight Connector 10"/>
          <p:cNvCxnSpPr>
            <a:cxnSpLocks noChangeShapeType="1"/>
          </p:cNvCxnSpPr>
          <p:nvPr/>
        </p:nvCxnSpPr>
        <p:spPr bwMode="auto">
          <a:xfrm>
            <a:off x="3810000" y="2901950"/>
            <a:ext cx="2590800" cy="1588"/>
          </a:xfrm>
          <a:prstGeom prst="line">
            <a:avLst/>
          </a:prstGeom>
          <a:noFill/>
          <a:ln w="12700" algn="ctr">
            <a:solidFill>
              <a:schemeClr val="tx1"/>
            </a:solidFill>
            <a:round/>
            <a:headEnd/>
            <a:tailEnd/>
          </a:ln>
        </p:spPr>
      </p:cxnSp>
      <p:cxnSp>
        <p:nvCxnSpPr>
          <p:cNvPr id="51207" name="Straight Connector 13"/>
          <p:cNvCxnSpPr>
            <a:cxnSpLocks noChangeShapeType="1"/>
          </p:cNvCxnSpPr>
          <p:nvPr/>
        </p:nvCxnSpPr>
        <p:spPr bwMode="auto">
          <a:xfrm rot="5400000">
            <a:off x="3276600" y="3282950"/>
            <a:ext cx="914400" cy="152400"/>
          </a:xfrm>
          <a:prstGeom prst="line">
            <a:avLst/>
          </a:prstGeom>
          <a:noFill/>
          <a:ln w="12700" algn="ctr">
            <a:solidFill>
              <a:schemeClr val="tx1"/>
            </a:solidFill>
            <a:round/>
            <a:headEnd/>
            <a:tailEnd/>
          </a:ln>
        </p:spPr>
      </p:cxnSp>
      <p:cxnSp>
        <p:nvCxnSpPr>
          <p:cNvPr id="51208" name="Straight Connector 15"/>
          <p:cNvCxnSpPr>
            <a:cxnSpLocks noChangeShapeType="1"/>
          </p:cNvCxnSpPr>
          <p:nvPr/>
        </p:nvCxnSpPr>
        <p:spPr bwMode="auto">
          <a:xfrm rot="16200000" flipV="1">
            <a:off x="3429000" y="3587750"/>
            <a:ext cx="228600" cy="228600"/>
          </a:xfrm>
          <a:prstGeom prst="line">
            <a:avLst/>
          </a:prstGeom>
          <a:noFill/>
          <a:ln w="12700" algn="ctr">
            <a:solidFill>
              <a:schemeClr val="tx1"/>
            </a:solidFill>
            <a:round/>
            <a:headEnd/>
            <a:tailEnd/>
          </a:ln>
        </p:spPr>
      </p:cxnSp>
      <p:cxnSp>
        <p:nvCxnSpPr>
          <p:cNvPr id="51209" name="Straight Connector 17"/>
          <p:cNvCxnSpPr>
            <a:cxnSpLocks noChangeShapeType="1"/>
          </p:cNvCxnSpPr>
          <p:nvPr/>
        </p:nvCxnSpPr>
        <p:spPr bwMode="auto">
          <a:xfrm rot="5400000">
            <a:off x="3276600" y="3587750"/>
            <a:ext cx="153988" cy="153988"/>
          </a:xfrm>
          <a:prstGeom prst="line">
            <a:avLst/>
          </a:prstGeom>
          <a:noFill/>
          <a:ln w="12700" algn="ctr">
            <a:solidFill>
              <a:schemeClr val="tx1"/>
            </a:solidFill>
            <a:round/>
            <a:headEnd/>
            <a:tailEnd/>
          </a:ln>
        </p:spPr>
      </p:cxnSp>
      <p:graphicFrame>
        <p:nvGraphicFramePr>
          <p:cNvPr id="2" name="Object 1"/>
          <p:cNvGraphicFramePr>
            <a:graphicFrameLocks noChangeAspect="1"/>
          </p:cNvGraphicFramePr>
          <p:nvPr>
            <p:extLst>
              <p:ext uri="{D42A27DB-BD31-4B8C-83A1-F6EECF244321}">
                <p14:modId xmlns:p14="http://schemas.microsoft.com/office/powerpoint/2010/main" val="4033191080"/>
              </p:ext>
            </p:extLst>
          </p:nvPr>
        </p:nvGraphicFramePr>
        <p:xfrm>
          <a:off x="4000500" y="3162300"/>
          <a:ext cx="114300" cy="165100"/>
        </p:xfrm>
        <a:graphic>
          <a:graphicData uri="http://schemas.openxmlformats.org/presentationml/2006/ole">
            <mc:AlternateContent xmlns:mc="http://schemas.openxmlformats.org/markup-compatibility/2006">
              <mc:Choice xmlns:v="urn:schemas-microsoft-com:vml" Requires="v">
                <p:oleObj spid="_x0000_s6205" name="Equation" r:id="rId3" imgW="114300" imgH="165100" progId="Equation.DSMT4">
                  <p:embed/>
                </p:oleObj>
              </mc:Choice>
              <mc:Fallback>
                <p:oleObj name="Equation" r:id="rId3" imgW="114300" imgH="165100" progId="Equation.DSMT4">
                  <p:embed/>
                  <p:pic>
                    <p:nvPicPr>
                      <p:cNvPr id="0" name=""/>
                      <p:cNvPicPr/>
                      <p:nvPr/>
                    </p:nvPicPr>
                    <p:blipFill>
                      <a:blip r:embed="rId4"/>
                      <a:stretch>
                        <a:fillRect/>
                      </a:stretch>
                    </p:blipFill>
                    <p:spPr>
                      <a:xfrm>
                        <a:off x="4000500" y="3162300"/>
                        <a:ext cx="114300" cy="165100"/>
                      </a:xfrm>
                      <a:prstGeom prst="rect">
                        <a:avLst/>
                      </a:prstGeom>
                    </p:spPr>
                  </p:pic>
                </p:oleObj>
              </mc:Fallback>
            </mc:AlternateContent>
          </a:graphicData>
        </a:graphic>
      </p:graphicFrame>
      <p:graphicFrame>
        <p:nvGraphicFramePr>
          <p:cNvPr id="6" name="Object 5"/>
          <p:cNvGraphicFramePr>
            <a:graphicFrameLocks noChangeAspect="1"/>
          </p:cNvGraphicFramePr>
          <p:nvPr>
            <p:extLst>
              <p:ext uri="{D42A27DB-BD31-4B8C-83A1-F6EECF244321}">
                <p14:modId xmlns:p14="http://schemas.microsoft.com/office/powerpoint/2010/main" val="3892731218"/>
              </p:ext>
            </p:extLst>
          </p:nvPr>
        </p:nvGraphicFramePr>
        <p:xfrm>
          <a:off x="4000500" y="3073400"/>
          <a:ext cx="114300" cy="165100"/>
        </p:xfrm>
        <a:graphic>
          <a:graphicData uri="http://schemas.openxmlformats.org/presentationml/2006/ole">
            <mc:AlternateContent xmlns:mc="http://schemas.openxmlformats.org/markup-compatibility/2006">
              <mc:Choice xmlns:v="urn:schemas-microsoft-com:vml" Requires="v">
                <p:oleObj spid="_x0000_s6206" name="Equation" r:id="rId5" imgW="114300" imgH="165100" progId="Equation.DSMT4">
                  <p:embed/>
                </p:oleObj>
              </mc:Choice>
              <mc:Fallback>
                <p:oleObj name="Equation" r:id="rId5" imgW="114300" imgH="165100" progId="Equation.DSMT4">
                  <p:embed/>
                  <p:pic>
                    <p:nvPicPr>
                      <p:cNvPr id="0" name=""/>
                      <p:cNvPicPr/>
                      <p:nvPr/>
                    </p:nvPicPr>
                    <p:blipFill>
                      <a:blip r:embed="rId4"/>
                      <a:stretch>
                        <a:fillRect/>
                      </a:stretch>
                    </p:blipFill>
                    <p:spPr>
                      <a:xfrm>
                        <a:off x="4000500" y="3073400"/>
                        <a:ext cx="114300" cy="165100"/>
                      </a:xfrm>
                      <a:prstGeom prst="rect">
                        <a:avLst/>
                      </a:prstGeom>
                    </p:spPr>
                  </p:pic>
                </p:oleObj>
              </mc:Fallback>
            </mc:AlternateContent>
          </a:graphicData>
        </a:graphic>
      </p:graphicFrame>
      <p:graphicFrame>
        <p:nvGraphicFramePr>
          <p:cNvPr id="7" name="Object 6"/>
          <p:cNvGraphicFramePr>
            <a:graphicFrameLocks noChangeAspect="1"/>
          </p:cNvGraphicFramePr>
          <p:nvPr>
            <p:extLst>
              <p:ext uri="{D42A27DB-BD31-4B8C-83A1-F6EECF244321}">
                <p14:modId xmlns:p14="http://schemas.microsoft.com/office/powerpoint/2010/main" val="3054915491"/>
              </p:ext>
            </p:extLst>
          </p:nvPr>
        </p:nvGraphicFramePr>
        <p:xfrm>
          <a:off x="4000500" y="3124200"/>
          <a:ext cx="571500" cy="457200"/>
        </p:xfrm>
        <a:graphic>
          <a:graphicData uri="http://schemas.openxmlformats.org/presentationml/2006/ole">
            <mc:AlternateContent xmlns:mc="http://schemas.openxmlformats.org/markup-compatibility/2006">
              <mc:Choice xmlns:v="urn:schemas-microsoft-com:vml" Requires="v">
                <p:oleObj spid="_x0000_s6207" name="Equation" r:id="rId6" imgW="317500" imgH="254000" progId="Equation.DSMT4">
                  <p:embed/>
                </p:oleObj>
              </mc:Choice>
              <mc:Fallback>
                <p:oleObj name="Equation" r:id="rId6" imgW="317500" imgH="254000" progId="Equation.DSMT4">
                  <p:embed/>
                  <p:pic>
                    <p:nvPicPr>
                      <p:cNvPr id="0" name=""/>
                      <p:cNvPicPr/>
                      <p:nvPr/>
                    </p:nvPicPr>
                    <p:blipFill>
                      <a:blip r:embed="rId7"/>
                      <a:stretch>
                        <a:fillRect/>
                      </a:stretch>
                    </p:blipFill>
                    <p:spPr>
                      <a:xfrm>
                        <a:off x="4000500" y="3124200"/>
                        <a:ext cx="571500" cy="457200"/>
                      </a:xfrm>
                      <a:prstGeom prst="rect">
                        <a:avLst/>
                      </a:prstGeom>
                    </p:spPr>
                  </p:pic>
                </p:oleObj>
              </mc:Fallback>
            </mc:AlternateContent>
          </a:graphicData>
        </a:graphic>
      </p:graphicFrame>
    </p:spTree>
    <p:extLst>
      <p:ext uri="{BB962C8B-B14F-4D97-AF65-F5344CB8AC3E}">
        <p14:creationId xmlns:p14="http://schemas.microsoft.com/office/powerpoint/2010/main" val="1930618329"/>
      </p:ext>
    </p:extLst>
  </p:cSld>
  <p:clrMapOvr>
    <a:masterClrMapping/>
  </p:clrMapOvr>
  <p:transition xmlns:p14="http://schemas.microsoft.com/office/powerpoint/2010/main"/>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19555">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19555" grpId="0" build="p"/>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2"/>
          <p:cNvSpPr>
            <a:spLocks noGrp="1" noChangeArrowheads="1"/>
          </p:cNvSpPr>
          <p:nvPr>
            <p:ph type="title"/>
          </p:nvPr>
        </p:nvSpPr>
        <p:spPr/>
        <p:txBody>
          <a:bodyPr/>
          <a:lstStyle/>
          <a:p>
            <a:r>
              <a:rPr lang="en-US" smtClean="0"/>
              <a:t>Other Performance Metrics</a:t>
            </a:r>
          </a:p>
        </p:txBody>
      </p:sp>
      <p:sp>
        <p:nvSpPr>
          <p:cNvPr id="52227" name="Rectangle 3"/>
          <p:cNvSpPr>
            <a:spLocks noGrp="1" noChangeArrowheads="1"/>
          </p:cNvSpPr>
          <p:nvPr>
            <p:ph type="body" sz="half" idx="1"/>
          </p:nvPr>
        </p:nvSpPr>
        <p:spPr>
          <a:xfrm>
            <a:off x="457200" y="762000"/>
            <a:ext cx="8229600" cy="1362075"/>
          </a:xfrm>
        </p:spPr>
        <p:txBody>
          <a:bodyPr/>
          <a:lstStyle/>
          <a:p>
            <a:r>
              <a:rPr lang="en-US" smtClean="0"/>
              <a:t>Power consumption – especially in the embedded market where battery life is important</a:t>
            </a:r>
          </a:p>
          <a:p>
            <a:pPr lvl="1"/>
            <a:r>
              <a:rPr lang="en-US" smtClean="0"/>
              <a:t>For power-limited applications, the most important metric is energy efficiency</a:t>
            </a:r>
          </a:p>
        </p:txBody>
      </p:sp>
      <p:pic>
        <p:nvPicPr>
          <p:cNvPr id="52228" name="Picture 4" descr="03~Figure_4"/>
          <p:cNvPicPr>
            <a:picLocks noGrp="1" noChangeAspect="1" noChangeArrowheads="1"/>
          </p:cNvPicPr>
          <p:nvPr>
            <p:ph sz="half" idx="2"/>
          </p:nvPr>
        </p:nvPicPr>
        <p:blipFill>
          <a:blip r:embed="rId3"/>
          <a:srcRect/>
          <a:stretch>
            <a:fillRect/>
          </a:stretch>
        </p:blipFill>
        <p:spPr>
          <a:xfrm>
            <a:off x="1143000" y="2362200"/>
            <a:ext cx="6858000" cy="4095750"/>
          </a:xfrm>
          <a:noFill/>
        </p:spPr>
      </p:pic>
    </p:spTree>
    <p:extLst>
      <p:ext uri="{BB962C8B-B14F-4D97-AF65-F5344CB8AC3E}">
        <p14:creationId xmlns:p14="http://schemas.microsoft.com/office/powerpoint/2010/main" val="1799532195"/>
      </p:ext>
    </p:extLst>
  </p:cSld>
  <p:clrMapOvr>
    <a:masterClrMapping/>
  </p:clrMapOvr>
  <p:timing>
    <p:tnLst>
      <p:par>
        <p:cTn xmlns:p14="http://schemas.microsoft.com/office/powerpoint/2010/mai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3250" name="Rectangle 2"/>
          <p:cNvSpPr>
            <a:spLocks noGrp="1" noChangeArrowheads="1"/>
          </p:cNvSpPr>
          <p:nvPr>
            <p:ph type="title"/>
          </p:nvPr>
        </p:nvSpPr>
        <p:spPr>
          <a:xfrm>
            <a:off x="457200" y="304800"/>
            <a:ext cx="4697826" cy="435504"/>
          </a:xfrm>
          <a:noFill/>
        </p:spPr>
        <p:txBody>
          <a:bodyPr wrap="none"/>
          <a:lstStyle/>
          <a:p>
            <a:r>
              <a:rPr lang="en-US" dirty="0" smtClean="0"/>
              <a:t>Summary: Evaluating ISAs</a:t>
            </a:r>
          </a:p>
        </p:txBody>
      </p:sp>
      <p:sp>
        <p:nvSpPr>
          <p:cNvPr id="903171" name="Rectangle 3"/>
          <p:cNvSpPr>
            <a:spLocks noGrp="1" noChangeArrowheads="1"/>
          </p:cNvSpPr>
          <p:nvPr>
            <p:ph type="body" idx="1"/>
          </p:nvPr>
        </p:nvSpPr>
        <p:spPr>
          <a:xfrm>
            <a:off x="419100" y="838200"/>
            <a:ext cx="8191500" cy="4554067"/>
          </a:xfrm>
          <a:noFill/>
        </p:spPr>
        <p:txBody>
          <a:bodyPr/>
          <a:lstStyle/>
          <a:p>
            <a:pPr marL="203200" indent="-203200"/>
            <a:r>
              <a:rPr lang="en-US" dirty="0" smtClean="0"/>
              <a:t> Design-time metrics:</a:t>
            </a:r>
          </a:p>
          <a:p>
            <a:pPr marL="685800" lvl="1" indent="-190500"/>
            <a:r>
              <a:rPr lang="en-US" sz="1800" dirty="0" smtClean="0"/>
              <a:t>Can it be implemented?  With what performance, at what costs (design, fabrication, test, packaging), with what power, with what reliability?</a:t>
            </a:r>
          </a:p>
          <a:p>
            <a:pPr marL="685800" lvl="1" indent="-190500"/>
            <a:r>
              <a:rPr lang="en-US" sz="1800" dirty="0" smtClean="0"/>
              <a:t>Can it be programmed?  Ease of compilation?</a:t>
            </a:r>
          </a:p>
          <a:p>
            <a:pPr marL="203200" indent="-203200"/>
            <a:r>
              <a:rPr lang="en-US" dirty="0" smtClean="0"/>
              <a:t> Static Metrics:</a:t>
            </a:r>
          </a:p>
          <a:p>
            <a:pPr marL="685800" lvl="1" indent="-190500"/>
            <a:r>
              <a:rPr lang="en-US" sz="1800" dirty="0" smtClean="0"/>
              <a:t>How many bytes does the program occupy in memory?</a:t>
            </a:r>
            <a:endParaRPr lang="en-US" sz="1800" i="1" dirty="0" smtClean="0"/>
          </a:p>
          <a:p>
            <a:pPr marL="203200" indent="-203200"/>
            <a:r>
              <a:rPr lang="en-US" dirty="0" smtClean="0"/>
              <a:t> Dynamic Metrics:</a:t>
            </a:r>
          </a:p>
          <a:p>
            <a:pPr marL="685800" lvl="1" indent="-190500"/>
            <a:r>
              <a:rPr lang="en-US" sz="1800" dirty="0" smtClean="0"/>
              <a:t>How many instructions are executed?  How many bytes does the processor fetch to execute the program?</a:t>
            </a:r>
          </a:p>
          <a:p>
            <a:pPr marL="685800" lvl="1" indent="-190500"/>
            <a:r>
              <a:rPr lang="en-US" sz="1800" dirty="0" smtClean="0"/>
              <a:t>How many clocks are required per instruction?</a:t>
            </a:r>
          </a:p>
          <a:p>
            <a:pPr marL="685800" lvl="1" indent="-190500"/>
            <a:r>
              <a:rPr lang="en-US" sz="1800" dirty="0" smtClean="0"/>
              <a:t>How  "lean" a clock is practical?</a:t>
            </a:r>
          </a:p>
          <a:p>
            <a:pPr marL="203200" indent="-203200">
              <a:buFont typeface="Wingdings" pitchFamily="2" charset="2"/>
              <a:buNone/>
            </a:pPr>
            <a:r>
              <a:rPr lang="en-US" sz="2000" i="1" dirty="0" smtClean="0">
                <a:solidFill>
                  <a:schemeClr val="accent1"/>
                </a:solidFill>
              </a:rPr>
              <a:t>Best Metric</a:t>
            </a:r>
            <a:r>
              <a:rPr lang="en-US" sz="2000" dirty="0" smtClean="0">
                <a:solidFill>
                  <a:schemeClr val="accent1"/>
                </a:solidFill>
              </a:rPr>
              <a:t>:   </a:t>
            </a:r>
            <a:r>
              <a:rPr lang="en-US" sz="2000" u="sng" dirty="0" smtClean="0">
                <a:solidFill>
                  <a:schemeClr val="accent1"/>
                </a:solidFill>
              </a:rPr>
              <a:t>Time to execute the program!</a:t>
            </a:r>
            <a:r>
              <a:rPr lang="en-US" sz="2000" dirty="0" smtClean="0"/>
              <a:t> </a:t>
            </a:r>
          </a:p>
        </p:txBody>
      </p:sp>
      <p:grpSp>
        <p:nvGrpSpPr>
          <p:cNvPr id="2" name="Group 5"/>
          <p:cNvGrpSpPr>
            <a:grpSpLocks/>
          </p:cNvGrpSpPr>
          <p:nvPr/>
        </p:nvGrpSpPr>
        <p:grpSpPr bwMode="auto">
          <a:xfrm>
            <a:off x="5486400" y="3962400"/>
            <a:ext cx="3449638" cy="1836738"/>
            <a:chOff x="3492" y="2602"/>
            <a:chExt cx="2173" cy="1157"/>
          </a:xfrm>
        </p:grpSpPr>
        <p:sp>
          <p:nvSpPr>
            <p:cNvPr id="53254" name="Line 6"/>
            <p:cNvSpPr>
              <a:spLocks noChangeShapeType="1"/>
            </p:cNvSpPr>
            <p:nvPr/>
          </p:nvSpPr>
          <p:spPr bwMode="auto">
            <a:xfrm flipV="1">
              <a:off x="4087" y="2788"/>
              <a:ext cx="383" cy="759"/>
            </a:xfrm>
            <a:prstGeom prst="line">
              <a:avLst/>
            </a:prstGeom>
            <a:noFill/>
            <a:ln w="57150" cmpd="thinThick">
              <a:solidFill>
                <a:schemeClr val="tx1"/>
              </a:solidFill>
              <a:round/>
              <a:headEnd/>
              <a:tailEnd/>
            </a:ln>
          </p:spPr>
          <p:txBody>
            <a:bodyPr wrap="none" anchor="ctr"/>
            <a:lstStyle/>
            <a:p>
              <a:endParaRPr lang="en-US"/>
            </a:p>
          </p:txBody>
        </p:sp>
        <p:sp>
          <p:nvSpPr>
            <p:cNvPr id="53255" name="Line 7"/>
            <p:cNvSpPr>
              <a:spLocks noChangeShapeType="1"/>
            </p:cNvSpPr>
            <p:nvPr/>
          </p:nvSpPr>
          <p:spPr bwMode="auto">
            <a:xfrm>
              <a:off x="4506" y="2824"/>
              <a:ext cx="497" cy="687"/>
            </a:xfrm>
            <a:prstGeom prst="line">
              <a:avLst/>
            </a:prstGeom>
            <a:noFill/>
            <a:ln w="57150" cmpd="thinThick">
              <a:solidFill>
                <a:schemeClr val="tx1"/>
              </a:solidFill>
              <a:round/>
              <a:headEnd/>
              <a:tailEnd/>
            </a:ln>
          </p:spPr>
          <p:txBody>
            <a:bodyPr wrap="none" anchor="ctr"/>
            <a:lstStyle/>
            <a:p>
              <a:endParaRPr lang="en-US"/>
            </a:p>
          </p:txBody>
        </p:sp>
        <p:sp>
          <p:nvSpPr>
            <p:cNvPr id="53256" name="Line 8"/>
            <p:cNvSpPr>
              <a:spLocks noChangeShapeType="1"/>
            </p:cNvSpPr>
            <p:nvPr/>
          </p:nvSpPr>
          <p:spPr bwMode="auto">
            <a:xfrm flipH="1">
              <a:off x="4051" y="3529"/>
              <a:ext cx="950" cy="0"/>
            </a:xfrm>
            <a:prstGeom prst="line">
              <a:avLst/>
            </a:prstGeom>
            <a:noFill/>
            <a:ln w="57150" cmpd="thinThick">
              <a:solidFill>
                <a:schemeClr val="tx1"/>
              </a:solidFill>
              <a:round/>
              <a:headEnd/>
              <a:tailEnd/>
            </a:ln>
          </p:spPr>
          <p:txBody>
            <a:bodyPr wrap="none" anchor="ctr"/>
            <a:lstStyle/>
            <a:p>
              <a:endParaRPr lang="en-US"/>
            </a:p>
          </p:txBody>
        </p:sp>
        <p:sp>
          <p:nvSpPr>
            <p:cNvPr id="53257" name="Rectangle 9"/>
            <p:cNvSpPr>
              <a:spLocks noChangeArrowheads="1"/>
            </p:cNvSpPr>
            <p:nvPr/>
          </p:nvSpPr>
          <p:spPr bwMode="auto">
            <a:xfrm>
              <a:off x="4330" y="2602"/>
              <a:ext cx="320" cy="179"/>
            </a:xfrm>
            <a:prstGeom prst="rect">
              <a:avLst/>
            </a:prstGeom>
            <a:noFill/>
            <a:ln w="12700">
              <a:noFill/>
              <a:miter lim="800000"/>
              <a:headEnd/>
              <a:tailEnd/>
            </a:ln>
          </p:spPr>
          <p:txBody>
            <a:bodyPr wrap="none" lIns="63500" tIns="25400" rIns="63500" bIns="25400">
              <a:spAutoFit/>
            </a:bodyPr>
            <a:lstStyle/>
            <a:p>
              <a:pPr>
                <a:lnSpc>
                  <a:spcPct val="85000"/>
                </a:lnSpc>
              </a:pPr>
              <a:r>
                <a:rPr lang="en-US" b="1">
                  <a:solidFill>
                    <a:schemeClr val="accent2"/>
                  </a:solidFill>
                </a:rPr>
                <a:t>CPI</a:t>
              </a:r>
            </a:p>
          </p:txBody>
        </p:sp>
        <p:sp>
          <p:nvSpPr>
            <p:cNvPr id="53258" name="Rectangle 10"/>
            <p:cNvSpPr>
              <a:spLocks noChangeArrowheads="1"/>
            </p:cNvSpPr>
            <p:nvPr/>
          </p:nvSpPr>
          <p:spPr bwMode="auto">
            <a:xfrm>
              <a:off x="3492" y="3580"/>
              <a:ext cx="832" cy="179"/>
            </a:xfrm>
            <a:prstGeom prst="rect">
              <a:avLst/>
            </a:prstGeom>
            <a:noFill/>
            <a:ln w="12700">
              <a:noFill/>
              <a:miter lim="800000"/>
              <a:headEnd/>
              <a:tailEnd/>
            </a:ln>
          </p:spPr>
          <p:txBody>
            <a:bodyPr wrap="none" lIns="63500" tIns="25400" rIns="63500" bIns="25400">
              <a:spAutoFit/>
            </a:bodyPr>
            <a:lstStyle/>
            <a:p>
              <a:pPr>
                <a:lnSpc>
                  <a:spcPct val="85000"/>
                </a:lnSpc>
              </a:pPr>
              <a:r>
                <a:rPr lang="en-US" b="1">
                  <a:solidFill>
                    <a:schemeClr val="accent2"/>
                  </a:solidFill>
                </a:rPr>
                <a:t>Inst. Count</a:t>
              </a:r>
            </a:p>
          </p:txBody>
        </p:sp>
        <p:sp>
          <p:nvSpPr>
            <p:cNvPr id="53259" name="Rectangle 11"/>
            <p:cNvSpPr>
              <a:spLocks noChangeArrowheads="1"/>
            </p:cNvSpPr>
            <p:nvPr/>
          </p:nvSpPr>
          <p:spPr bwMode="auto">
            <a:xfrm>
              <a:off x="4825" y="3580"/>
              <a:ext cx="840" cy="179"/>
            </a:xfrm>
            <a:prstGeom prst="rect">
              <a:avLst/>
            </a:prstGeom>
            <a:noFill/>
            <a:ln w="12700">
              <a:noFill/>
              <a:miter lim="800000"/>
              <a:headEnd/>
              <a:tailEnd/>
            </a:ln>
          </p:spPr>
          <p:txBody>
            <a:bodyPr wrap="none" lIns="63500" tIns="25400" rIns="63500" bIns="25400">
              <a:spAutoFit/>
            </a:bodyPr>
            <a:lstStyle/>
            <a:p>
              <a:pPr>
                <a:lnSpc>
                  <a:spcPct val="85000"/>
                </a:lnSpc>
              </a:pPr>
              <a:r>
                <a:rPr lang="en-US" b="1">
                  <a:solidFill>
                    <a:schemeClr val="accent2"/>
                  </a:solidFill>
                </a:rPr>
                <a:t>Cycle Time</a:t>
              </a:r>
            </a:p>
          </p:txBody>
        </p:sp>
      </p:grpSp>
      <p:sp>
        <p:nvSpPr>
          <p:cNvPr id="903180" name="Rectangle 12"/>
          <p:cNvSpPr>
            <a:spLocks noChangeArrowheads="1"/>
          </p:cNvSpPr>
          <p:nvPr/>
        </p:nvSpPr>
        <p:spPr bwMode="auto">
          <a:xfrm>
            <a:off x="457200" y="5421312"/>
            <a:ext cx="5029200" cy="827088"/>
          </a:xfrm>
          <a:prstGeom prst="rect">
            <a:avLst/>
          </a:prstGeom>
          <a:noFill/>
          <a:ln w="12700">
            <a:noFill/>
            <a:miter lim="800000"/>
            <a:headEnd/>
            <a:tailEnd/>
          </a:ln>
        </p:spPr>
        <p:txBody>
          <a:bodyPr lIns="63500" tIns="25400" rIns="63500" bIns="25400">
            <a:spAutoFit/>
          </a:bodyPr>
          <a:lstStyle/>
          <a:p>
            <a:pPr>
              <a:lnSpc>
                <a:spcPct val="85000"/>
              </a:lnSpc>
            </a:pPr>
            <a:r>
              <a:rPr lang="en-US" sz="2000" dirty="0">
                <a:solidFill>
                  <a:schemeClr val="tx1"/>
                </a:solidFill>
              </a:rPr>
              <a:t>depends on the instructions set, the processor organization, and compilation techniques.</a:t>
            </a:r>
          </a:p>
        </p:txBody>
      </p:sp>
    </p:spTree>
  </p:cSld>
  <p:clrMapOvr>
    <a:masterClrMapping/>
  </p:clrMapOvr>
  <p:transition xmlns:p14="http://schemas.microsoft.com/office/powerpoint/2010/main"/>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afterEffect">
                                  <p:stCondLst>
                                    <p:cond delay="0"/>
                                  </p:stCondLst>
                                  <p:childTnLst>
                                    <p:set>
                                      <p:cBhvr>
                                        <p:cTn id="6" dur="1" fill="hold">
                                          <p:stCondLst>
                                            <p:cond delay="0"/>
                                          </p:stCondLst>
                                        </p:cTn>
                                        <p:tgtEl>
                                          <p:spTgt spid="90318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03180" grpId="0"/>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7618" name="Rectangle 2"/>
          <p:cNvSpPr>
            <a:spLocks noGrp="1" noChangeArrowheads="1"/>
          </p:cNvSpPr>
          <p:nvPr>
            <p:ph type="title"/>
          </p:nvPr>
        </p:nvSpPr>
        <p:spPr/>
        <p:txBody>
          <a:bodyPr/>
          <a:lstStyle/>
          <a:p>
            <a:r>
              <a:rPr lang="en-US"/>
              <a:t>Two Key Principles of Machine Design</a:t>
            </a:r>
          </a:p>
        </p:txBody>
      </p:sp>
      <p:sp>
        <p:nvSpPr>
          <p:cNvPr id="367619" name="Rectangle 3"/>
          <p:cNvSpPr>
            <a:spLocks noGrp="1" noChangeArrowheads="1"/>
          </p:cNvSpPr>
          <p:nvPr>
            <p:ph type="body" idx="1"/>
          </p:nvPr>
        </p:nvSpPr>
        <p:spPr>
          <a:xfrm>
            <a:off x="685800" y="914400"/>
            <a:ext cx="7848600" cy="1953355"/>
          </a:xfrm>
        </p:spPr>
        <p:txBody>
          <a:bodyPr/>
          <a:lstStyle/>
          <a:p>
            <a:pPr marL="533400" lvl="1" indent="-533400">
              <a:lnSpc>
                <a:spcPct val="90000"/>
              </a:lnSpc>
              <a:spcBef>
                <a:spcPct val="65000"/>
              </a:spcBef>
              <a:buFont typeface="Wingdings" pitchFamily="2" charset="2"/>
              <a:buAutoNum type="arabicPeriod"/>
            </a:pPr>
            <a:r>
              <a:rPr lang="en-US" sz="2400" dirty="0" smtClean="0"/>
              <a:t>Instructions are represented as numbers and, as such, are indistinguishable from data</a:t>
            </a:r>
          </a:p>
          <a:p>
            <a:pPr marL="533400" lvl="1" indent="-533400">
              <a:lnSpc>
                <a:spcPct val="90000"/>
              </a:lnSpc>
              <a:spcBef>
                <a:spcPct val="65000"/>
              </a:spcBef>
              <a:buFont typeface="Wingdings" pitchFamily="2" charset="2"/>
              <a:buAutoNum type="arabicPeriod"/>
            </a:pPr>
            <a:r>
              <a:rPr lang="en-US" sz="2400" dirty="0" smtClean="0"/>
              <a:t>Programs </a:t>
            </a:r>
            <a:r>
              <a:rPr lang="en-US" sz="2400" dirty="0"/>
              <a:t>are stored in </a:t>
            </a:r>
            <a:r>
              <a:rPr lang="en-US" sz="2400" dirty="0" smtClean="0"/>
              <a:t>alterable memory (that can be read </a:t>
            </a:r>
            <a:r>
              <a:rPr lang="en-US" sz="2400" dirty="0"/>
              <a:t>or </a:t>
            </a:r>
            <a:r>
              <a:rPr lang="en-US" sz="2400" dirty="0" smtClean="0"/>
              <a:t>written to)					 </a:t>
            </a:r>
            <a:r>
              <a:rPr lang="en-US" sz="2400" dirty="0"/>
              <a:t>just like </a:t>
            </a:r>
            <a:r>
              <a:rPr lang="en-US" sz="2400" dirty="0" smtClean="0"/>
              <a:t>data</a:t>
            </a:r>
            <a:endParaRPr lang="en-US" sz="2400" dirty="0"/>
          </a:p>
        </p:txBody>
      </p:sp>
      <p:sp>
        <p:nvSpPr>
          <p:cNvPr id="367620" name="Rectangle 4"/>
          <p:cNvSpPr>
            <a:spLocks noChangeArrowheads="1"/>
          </p:cNvSpPr>
          <p:nvPr/>
        </p:nvSpPr>
        <p:spPr bwMode="auto">
          <a:xfrm>
            <a:off x="609600" y="3276600"/>
            <a:ext cx="4876800" cy="2895152"/>
          </a:xfrm>
          <a:prstGeom prst="rect">
            <a:avLst/>
          </a:prstGeom>
          <a:noFill/>
          <a:ln w="12700">
            <a:noFill/>
            <a:miter lim="800000"/>
            <a:headEnd/>
            <a:tailEnd/>
          </a:ln>
          <a:effectLst/>
        </p:spPr>
        <p:txBody>
          <a:bodyPr lIns="63500" tIns="25400" rIns="63500" bIns="25400">
            <a:spAutoFit/>
          </a:bodyPr>
          <a:lstStyle/>
          <a:p>
            <a:pPr marL="287338" indent="-287338">
              <a:lnSpc>
                <a:spcPct val="95000"/>
              </a:lnSpc>
              <a:spcBef>
                <a:spcPct val="25000"/>
              </a:spcBef>
              <a:buClr>
                <a:schemeClr val="accent1"/>
              </a:buClr>
              <a:buSzPct val="75000"/>
              <a:buFont typeface="Wingdings" pitchFamily="2" charset="2"/>
              <a:buChar char="q"/>
            </a:pPr>
            <a:r>
              <a:rPr lang="en-US" sz="2400" dirty="0">
                <a:solidFill>
                  <a:schemeClr val="tx1"/>
                </a:solidFill>
              </a:rPr>
              <a:t>Stored-program concept</a:t>
            </a:r>
          </a:p>
          <a:p>
            <a:pPr marL="741363" lvl="1" indent="-246063">
              <a:lnSpc>
                <a:spcPct val="95000"/>
              </a:lnSpc>
              <a:spcBef>
                <a:spcPct val="25000"/>
              </a:spcBef>
              <a:buClr>
                <a:schemeClr val="accent1"/>
              </a:buClr>
              <a:buSzPct val="75000"/>
              <a:buFont typeface="Monotype Sorts" pitchFamily="2" charset="2"/>
              <a:buChar char="l"/>
            </a:pPr>
            <a:r>
              <a:rPr lang="en-US" sz="2000" dirty="0">
                <a:solidFill>
                  <a:schemeClr val="tx1"/>
                </a:solidFill>
              </a:rPr>
              <a:t>Programs can be shipped as files of binary numbers – </a:t>
            </a:r>
            <a:r>
              <a:rPr lang="en-US" sz="2000" dirty="0"/>
              <a:t>binary compatibility</a:t>
            </a:r>
          </a:p>
          <a:p>
            <a:pPr marL="741363" lvl="1" indent="-246063">
              <a:lnSpc>
                <a:spcPct val="95000"/>
              </a:lnSpc>
              <a:spcBef>
                <a:spcPct val="25000"/>
              </a:spcBef>
              <a:buClr>
                <a:schemeClr val="accent1"/>
              </a:buClr>
              <a:buSzPct val="75000"/>
              <a:buFont typeface="Monotype Sorts" pitchFamily="2" charset="2"/>
              <a:buChar char="l"/>
            </a:pPr>
            <a:r>
              <a:rPr lang="en-US" sz="2000" dirty="0">
                <a:solidFill>
                  <a:schemeClr val="tx1"/>
                </a:solidFill>
              </a:rPr>
              <a:t>Computers can inherit ready-made software provided they are compatible with an existing ISA – leads industry to align around a small number of ISAs</a:t>
            </a:r>
          </a:p>
        </p:txBody>
      </p:sp>
      <p:grpSp>
        <p:nvGrpSpPr>
          <p:cNvPr id="2" name="Group 15"/>
          <p:cNvGrpSpPr>
            <a:grpSpLocks/>
          </p:cNvGrpSpPr>
          <p:nvPr/>
        </p:nvGrpSpPr>
        <p:grpSpPr bwMode="auto">
          <a:xfrm>
            <a:off x="5943600" y="2189163"/>
            <a:ext cx="1981200" cy="4135437"/>
            <a:chOff x="3744" y="1331"/>
            <a:chExt cx="1248" cy="2605"/>
          </a:xfrm>
        </p:grpSpPr>
        <p:sp>
          <p:nvSpPr>
            <p:cNvPr id="367621" name="Rectangle 5"/>
            <p:cNvSpPr>
              <a:spLocks noChangeArrowheads="1"/>
            </p:cNvSpPr>
            <p:nvPr/>
          </p:nvSpPr>
          <p:spPr bwMode="auto">
            <a:xfrm>
              <a:off x="3744" y="1584"/>
              <a:ext cx="1248" cy="2352"/>
            </a:xfrm>
            <a:prstGeom prst="rect">
              <a:avLst/>
            </a:prstGeom>
            <a:noFill/>
            <a:ln w="12700">
              <a:solidFill>
                <a:schemeClr val="tx1"/>
              </a:solidFill>
              <a:miter lim="800000"/>
              <a:headEnd/>
              <a:tailEnd/>
            </a:ln>
            <a:effectLst/>
          </p:spPr>
          <p:txBody>
            <a:bodyPr wrap="none" anchor="ctr"/>
            <a:lstStyle/>
            <a:p>
              <a:endParaRPr lang="en-US"/>
            </a:p>
          </p:txBody>
        </p:sp>
        <p:sp>
          <p:nvSpPr>
            <p:cNvPr id="367622" name="Rectangle 6"/>
            <p:cNvSpPr>
              <a:spLocks noChangeArrowheads="1"/>
            </p:cNvSpPr>
            <p:nvPr>
              <p:custDataLst>
                <p:tags r:id="rId1"/>
              </p:custDataLst>
            </p:nvPr>
          </p:nvSpPr>
          <p:spPr bwMode="auto">
            <a:xfrm>
              <a:off x="3792" y="1728"/>
              <a:ext cx="1152" cy="378"/>
            </a:xfrm>
            <a:prstGeom prst="rect">
              <a:avLst/>
            </a:prstGeom>
            <a:noFill/>
            <a:ln w="12700">
              <a:noFill/>
              <a:miter lim="800000"/>
              <a:headEnd/>
              <a:tailEnd/>
            </a:ln>
            <a:effectLst/>
          </p:spPr>
          <p:txBody>
            <a:bodyPr lIns="63500" tIns="25400" rIns="63500" bIns="25400">
              <a:spAutoFit/>
            </a:bodyPr>
            <a:lstStyle/>
            <a:p>
              <a:pPr algn="ctr"/>
              <a:r>
                <a:rPr lang="en-US" altLang="zh-CN">
                  <a:solidFill>
                    <a:schemeClr val="tx1"/>
                  </a:solidFill>
                  <a:ea typeface="宋体" pitchFamily="2" charset="-122"/>
                </a:rPr>
                <a:t>Accounting prg  (machine code)</a:t>
              </a:r>
            </a:p>
          </p:txBody>
        </p:sp>
        <p:sp>
          <p:nvSpPr>
            <p:cNvPr id="367623" name="Rectangle 7"/>
            <p:cNvSpPr>
              <a:spLocks noChangeArrowheads="1"/>
            </p:cNvSpPr>
            <p:nvPr>
              <p:custDataLst>
                <p:tags r:id="rId2"/>
              </p:custDataLst>
            </p:nvPr>
          </p:nvSpPr>
          <p:spPr bwMode="auto">
            <a:xfrm>
              <a:off x="3792" y="2208"/>
              <a:ext cx="1152" cy="378"/>
            </a:xfrm>
            <a:prstGeom prst="rect">
              <a:avLst/>
            </a:prstGeom>
            <a:noFill/>
            <a:ln w="12700">
              <a:noFill/>
              <a:miter lim="800000"/>
              <a:headEnd/>
              <a:tailEnd/>
            </a:ln>
            <a:effectLst/>
          </p:spPr>
          <p:txBody>
            <a:bodyPr lIns="63500" tIns="25400" rIns="63500" bIns="25400">
              <a:spAutoFit/>
            </a:bodyPr>
            <a:lstStyle/>
            <a:p>
              <a:pPr algn="ctr"/>
              <a:r>
                <a:rPr lang="en-US" altLang="zh-CN">
                  <a:solidFill>
                    <a:schemeClr val="tx1"/>
                  </a:solidFill>
                  <a:ea typeface="宋体" pitchFamily="2" charset="-122"/>
                </a:rPr>
                <a:t>C compiler  (machine code)</a:t>
              </a:r>
            </a:p>
          </p:txBody>
        </p:sp>
        <p:sp>
          <p:nvSpPr>
            <p:cNvPr id="367624" name="Rectangle 8"/>
            <p:cNvSpPr>
              <a:spLocks noChangeArrowheads="1"/>
            </p:cNvSpPr>
            <p:nvPr>
              <p:custDataLst>
                <p:tags r:id="rId3"/>
              </p:custDataLst>
            </p:nvPr>
          </p:nvSpPr>
          <p:spPr bwMode="auto">
            <a:xfrm>
              <a:off x="3792" y="2790"/>
              <a:ext cx="1152" cy="378"/>
            </a:xfrm>
            <a:prstGeom prst="rect">
              <a:avLst/>
            </a:prstGeom>
            <a:noFill/>
            <a:ln w="12700">
              <a:noFill/>
              <a:miter lim="800000"/>
              <a:headEnd/>
              <a:tailEnd/>
            </a:ln>
            <a:effectLst/>
          </p:spPr>
          <p:txBody>
            <a:bodyPr lIns="63500" tIns="25400" rIns="63500" bIns="25400">
              <a:spAutoFit/>
            </a:bodyPr>
            <a:lstStyle/>
            <a:p>
              <a:pPr algn="ctr"/>
              <a:r>
                <a:rPr lang="en-US" altLang="zh-CN">
                  <a:solidFill>
                    <a:schemeClr val="tx1"/>
                  </a:solidFill>
                  <a:ea typeface="宋体" pitchFamily="2" charset="-122"/>
                </a:rPr>
                <a:t>Payroll         data</a:t>
              </a:r>
            </a:p>
          </p:txBody>
        </p:sp>
        <p:sp>
          <p:nvSpPr>
            <p:cNvPr id="367625" name="Rectangle 9"/>
            <p:cNvSpPr>
              <a:spLocks noChangeArrowheads="1"/>
            </p:cNvSpPr>
            <p:nvPr>
              <p:custDataLst>
                <p:tags r:id="rId4"/>
              </p:custDataLst>
            </p:nvPr>
          </p:nvSpPr>
          <p:spPr bwMode="auto">
            <a:xfrm>
              <a:off x="3792" y="3312"/>
              <a:ext cx="1152" cy="378"/>
            </a:xfrm>
            <a:prstGeom prst="rect">
              <a:avLst/>
            </a:prstGeom>
            <a:noFill/>
            <a:ln w="12700">
              <a:noFill/>
              <a:miter lim="800000"/>
              <a:headEnd/>
              <a:tailEnd/>
            </a:ln>
            <a:effectLst/>
          </p:spPr>
          <p:txBody>
            <a:bodyPr lIns="63500" tIns="25400" rIns="63500" bIns="25400">
              <a:spAutoFit/>
            </a:bodyPr>
            <a:lstStyle/>
            <a:p>
              <a:pPr algn="ctr"/>
              <a:r>
                <a:rPr lang="en-US" altLang="zh-CN">
                  <a:solidFill>
                    <a:schemeClr val="tx1"/>
                  </a:solidFill>
                  <a:ea typeface="宋体" pitchFamily="2" charset="-122"/>
                </a:rPr>
                <a:t>Source code in C for Acct prg</a:t>
              </a:r>
            </a:p>
          </p:txBody>
        </p:sp>
        <p:sp>
          <p:nvSpPr>
            <p:cNvPr id="367626" name="Rectangle 10"/>
            <p:cNvSpPr>
              <a:spLocks noChangeArrowheads="1"/>
            </p:cNvSpPr>
            <p:nvPr>
              <p:custDataLst>
                <p:tags r:id="rId5"/>
              </p:custDataLst>
            </p:nvPr>
          </p:nvSpPr>
          <p:spPr bwMode="auto">
            <a:xfrm>
              <a:off x="3792" y="1331"/>
              <a:ext cx="1152" cy="205"/>
            </a:xfrm>
            <a:prstGeom prst="rect">
              <a:avLst/>
            </a:prstGeom>
            <a:noFill/>
            <a:ln w="12700">
              <a:noFill/>
              <a:miter lim="800000"/>
              <a:headEnd/>
              <a:tailEnd/>
            </a:ln>
            <a:effectLst/>
          </p:spPr>
          <p:txBody>
            <a:bodyPr lIns="63500" tIns="25400" rIns="63500" bIns="25400">
              <a:spAutoFit/>
            </a:bodyPr>
            <a:lstStyle/>
            <a:p>
              <a:pPr algn="ctr"/>
              <a:r>
                <a:rPr lang="en-US" altLang="zh-CN" b="1" dirty="0">
                  <a:solidFill>
                    <a:schemeClr val="tx1"/>
                  </a:solidFill>
                  <a:ea typeface="宋体" pitchFamily="2" charset="-122"/>
                </a:rPr>
                <a:t>Memory</a:t>
              </a:r>
            </a:p>
          </p:txBody>
        </p:sp>
        <p:sp>
          <p:nvSpPr>
            <p:cNvPr id="367627" name="Rectangle 11"/>
            <p:cNvSpPr>
              <a:spLocks noChangeArrowheads="1"/>
            </p:cNvSpPr>
            <p:nvPr/>
          </p:nvSpPr>
          <p:spPr bwMode="auto">
            <a:xfrm>
              <a:off x="3792" y="1632"/>
              <a:ext cx="1152" cy="480"/>
            </a:xfrm>
            <a:prstGeom prst="rect">
              <a:avLst/>
            </a:prstGeom>
            <a:noFill/>
            <a:ln w="12700">
              <a:solidFill>
                <a:schemeClr val="tx1"/>
              </a:solidFill>
              <a:prstDash val="dashDot"/>
              <a:miter lim="800000"/>
              <a:headEnd/>
              <a:tailEnd/>
            </a:ln>
            <a:effectLst/>
          </p:spPr>
          <p:txBody>
            <a:bodyPr wrap="none" anchor="ctr"/>
            <a:lstStyle/>
            <a:p>
              <a:endParaRPr lang="en-US"/>
            </a:p>
          </p:txBody>
        </p:sp>
        <p:sp>
          <p:nvSpPr>
            <p:cNvPr id="367628" name="Rectangle 12"/>
            <p:cNvSpPr>
              <a:spLocks noChangeArrowheads="1"/>
            </p:cNvSpPr>
            <p:nvPr/>
          </p:nvSpPr>
          <p:spPr bwMode="auto">
            <a:xfrm>
              <a:off x="3792" y="2160"/>
              <a:ext cx="1152" cy="480"/>
            </a:xfrm>
            <a:prstGeom prst="rect">
              <a:avLst/>
            </a:prstGeom>
            <a:noFill/>
            <a:ln w="12700">
              <a:solidFill>
                <a:schemeClr val="tx1"/>
              </a:solidFill>
              <a:prstDash val="dashDot"/>
              <a:miter lim="800000"/>
              <a:headEnd/>
              <a:tailEnd/>
            </a:ln>
            <a:effectLst/>
          </p:spPr>
          <p:txBody>
            <a:bodyPr wrap="none" anchor="ctr"/>
            <a:lstStyle/>
            <a:p>
              <a:endParaRPr lang="en-US"/>
            </a:p>
          </p:txBody>
        </p:sp>
        <p:sp>
          <p:nvSpPr>
            <p:cNvPr id="367629" name="Rectangle 13"/>
            <p:cNvSpPr>
              <a:spLocks noChangeArrowheads="1"/>
            </p:cNvSpPr>
            <p:nvPr/>
          </p:nvSpPr>
          <p:spPr bwMode="auto">
            <a:xfrm>
              <a:off x="3792" y="2736"/>
              <a:ext cx="1152" cy="480"/>
            </a:xfrm>
            <a:prstGeom prst="rect">
              <a:avLst/>
            </a:prstGeom>
            <a:noFill/>
            <a:ln w="12700">
              <a:solidFill>
                <a:schemeClr val="tx1"/>
              </a:solidFill>
              <a:prstDash val="dashDot"/>
              <a:miter lim="800000"/>
              <a:headEnd/>
              <a:tailEnd/>
            </a:ln>
            <a:effectLst/>
          </p:spPr>
          <p:txBody>
            <a:bodyPr wrap="none" anchor="ctr"/>
            <a:lstStyle/>
            <a:p>
              <a:endParaRPr lang="en-US"/>
            </a:p>
          </p:txBody>
        </p:sp>
        <p:sp>
          <p:nvSpPr>
            <p:cNvPr id="367630" name="Rectangle 14"/>
            <p:cNvSpPr>
              <a:spLocks noChangeArrowheads="1"/>
            </p:cNvSpPr>
            <p:nvPr/>
          </p:nvSpPr>
          <p:spPr bwMode="auto">
            <a:xfrm>
              <a:off x="3792" y="3312"/>
              <a:ext cx="1152" cy="480"/>
            </a:xfrm>
            <a:prstGeom prst="rect">
              <a:avLst/>
            </a:prstGeom>
            <a:noFill/>
            <a:ln w="12700">
              <a:solidFill>
                <a:schemeClr val="tx1"/>
              </a:solidFill>
              <a:prstDash val="dashDot"/>
              <a:miter lim="800000"/>
              <a:headEnd/>
              <a:tailEnd/>
            </a:ln>
            <a:effectLst/>
          </p:spPr>
          <p:txBody>
            <a:bodyPr wrap="none" anchor="ctr"/>
            <a:lstStyle/>
            <a:p>
              <a:endParaRPr lang="en-US"/>
            </a:p>
          </p:txBody>
        </p:sp>
      </p:gr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67620">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67620">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67620">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67620" grpId="0" build="p" bldLvl="2"/>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69" name="Rectangle 2"/>
          <p:cNvSpPr>
            <a:spLocks noGrp="1" noChangeArrowheads="1"/>
          </p:cNvSpPr>
          <p:nvPr>
            <p:ph type="title"/>
            <p:custDataLst>
              <p:tags r:id="rId1"/>
            </p:custDataLst>
          </p:nvPr>
        </p:nvSpPr>
        <p:spPr>
          <a:xfrm>
            <a:off x="609600" y="304800"/>
            <a:ext cx="7989267" cy="435504"/>
          </a:xfrm>
          <a:noFill/>
        </p:spPr>
        <p:txBody>
          <a:bodyPr wrap="none"/>
          <a:lstStyle/>
          <a:p>
            <a:r>
              <a:rPr lang="en-US" altLang="zh-CN" dirty="0" smtClean="0">
                <a:latin typeface="Arial" charset="0"/>
                <a:ea typeface="宋体" charset="0"/>
                <a:cs typeface="宋体" charset="0"/>
              </a:rPr>
              <a:t>Review: The </a:t>
            </a:r>
            <a:r>
              <a:rPr lang="en-US" altLang="zh-CN" dirty="0">
                <a:latin typeface="Arial" charset="0"/>
                <a:ea typeface="宋体" charset="0"/>
                <a:cs typeface="宋体" charset="0"/>
              </a:rPr>
              <a:t>Instruction Set Architecture (ISA)</a:t>
            </a:r>
          </a:p>
        </p:txBody>
      </p:sp>
      <p:sp>
        <p:nvSpPr>
          <p:cNvPr id="138243" name="Rectangle 3" descr="Horizontal brick"/>
          <p:cNvSpPr>
            <a:spLocks noChangeArrowheads="1"/>
          </p:cNvSpPr>
          <p:nvPr>
            <p:custDataLst>
              <p:tags r:id="rId2"/>
            </p:custDataLst>
          </p:nvPr>
        </p:nvSpPr>
        <p:spPr bwMode="auto">
          <a:xfrm>
            <a:off x="1295400" y="2438400"/>
            <a:ext cx="6692900" cy="444500"/>
          </a:xfrm>
          <a:prstGeom prst="rect">
            <a:avLst/>
          </a:prstGeom>
          <a:pattFill prst="horzBrick">
            <a:fgClr>
              <a:schemeClr val="accent1"/>
            </a:fgClr>
            <a:bgClr>
              <a:schemeClr val="bg1"/>
            </a:bgClr>
          </a:pattFill>
          <a:ln w="12700">
            <a:solidFill>
              <a:schemeClr val="tx1"/>
            </a:solidFill>
            <a:miter lim="800000"/>
            <a:headEnd/>
            <a:tailEnd/>
          </a:ln>
        </p:spPr>
        <p:txBody>
          <a:bodyPr wrap="none" anchor="ctr"/>
          <a:lstStyle/>
          <a:p>
            <a:endParaRPr lang="en-US"/>
          </a:p>
        </p:txBody>
      </p:sp>
      <p:sp>
        <p:nvSpPr>
          <p:cNvPr id="83971" name="Oval 4"/>
          <p:cNvSpPr>
            <a:spLocks noChangeArrowheads="1"/>
          </p:cNvSpPr>
          <p:nvPr>
            <p:custDataLst>
              <p:tags r:id="rId3"/>
            </p:custDataLst>
          </p:nvPr>
        </p:nvSpPr>
        <p:spPr bwMode="auto">
          <a:xfrm>
            <a:off x="3733800" y="1066800"/>
            <a:ext cx="368300" cy="292100"/>
          </a:xfrm>
          <a:prstGeom prst="ellipse">
            <a:avLst/>
          </a:prstGeom>
          <a:noFill/>
          <a:ln w="1270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83972" name="Line 5"/>
          <p:cNvSpPr>
            <a:spLocks noChangeShapeType="1"/>
          </p:cNvSpPr>
          <p:nvPr>
            <p:custDataLst>
              <p:tags r:id="rId4"/>
            </p:custDataLst>
          </p:nvPr>
        </p:nvSpPr>
        <p:spPr bwMode="auto">
          <a:xfrm flipH="1">
            <a:off x="3873500" y="1371600"/>
            <a:ext cx="88900" cy="59690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83973" name="Line 6"/>
          <p:cNvSpPr>
            <a:spLocks noChangeShapeType="1"/>
          </p:cNvSpPr>
          <p:nvPr>
            <p:custDataLst>
              <p:tags r:id="rId5"/>
            </p:custDataLst>
          </p:nvPr>
        </p:nvSpPr>
        <p:spPr bwMode="auto">
          <a:xfrm>
            <a:off x="3886200" y="1974850"/>
            <a:ext cx="215900" cy="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83974" name="Line 7"/>
          <p:cNvSpPr>
            <a:spLocks noChangeShapeType="1"/>
          </p:cNvSpPr>
          <p:nvPr>
            <p:custDataLst>
              <p:tags r:id="rId6"/>
            </p:custDataLst>
          </p:nvPr>
        </p:nvSpPr>
        <p:spPr bwMode="auto">
          <a:xfrm>
            <a:off x="4108450" y="1981200"/>
            <a:ext cx="0" cy="29210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83975" name="Line 8"/>
          <p:cNvSpPr>
            <a:spLocks noChangeShapeType="1"/>
          </p:cNvSpPr>
          <p:nvPr>
            <p:custDataLst>
              <p:tags r:id="rId7"/>
            </p:custDataLst>
          </p:nvPr>
        </p:nvSpPr>
        <p:spPr bwMode="auto">
          <a:xfrm>
            <a:off x="4114800" y="2279650"/>
            <a:ext cx="63500" cy="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83976" name="Line 9"/>
          <p:cNvSpPr>
            <a:spLocks noChangeShapeType="1"/>
          </p:cNvSpPr>
          <p:nvPr>
            <p:custDataLst>
              <p:tags r:id="rId8"/>
            </p:custDataLst>
          </p:nvPr>
        </p:nvSpPr>
        <p:spPr bwMode="auto">
          <a:xfrm flipH="1">
            <a:off x="3721100" y="1981200"/>
            <a:ext cx="165100" cy="36830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83977" name="Line 10"/>
          <p:cNvSpPr>
            <a:spLocks noChangeShapeType="1"/>
          </p:cNvSpPr>
          <p:nvPr>
            <p:custDataLst>
              <p:tags r:id="rId9"/>
            </p:custDataLst>
          </p:nvPr>
        </p:nvSpPr>
        <p:spPr bwMode="auto">
          <a:xfrm flipH="1">
            <a:off x="3492500" y="2362200"/>
            <a:ext cx="241300" cy="13970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83978" name="Line 11"/>
          <p:cNvSpPr>
            <a:spLocks noChangeShapeType="1"/>
          </p:cNvSpPr>
          <p:nvPr>
            <p:custDataLst>
              <p:tags r:id="rId10"/>
            </p:custDataLst>
          </p:nvPr>
        </p:nvSpPr>
        <p:spPr bwMode="auto">
          <a:xfrm>
            <a:off x="3962400" y="1600200"/>
            <a:ext cx="215900" cy="13970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83979" name="Line 12"/>
          <p:cNvSpPr>
            <a:spLocks noChangeShapeType="1"/>
          </p:cNvSpPr>
          <p:nvPr>
            <p:custDataLst>
              <p:tags r:id="rId11"/>
            </p:custDataLst>
          </p:nvPr>
        </p:nvSpPr>
        <p:spPr bwMode="auto">
          <a:xfrm flipV="1">
            <a:off x="4191000" y="1587500"/>
            <a:ext cx="139700" cy="16510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83980" name="Line 13"/>
          <p:cNvSpPr>
            <a:spLocks noChangeShapeType="1"/>
          </p:cNvSpPr>
          <p:nvPr>
            <p:custDataLst>
              <p:tags r:id="rId12"/>
            </p:custDataLst>
          </p:nvPr>
        </p:nvSpPr>
        <p:spPr bwMode="auto">
          <a:xfrm>
            <a:off x="3886200" y="1517650"/>
            <a:ext cx="215900" cy="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83981" name="Line 14"/>
          <p:cNvSpPr>
            <a:spLocks noChangeShapeType="1"/>
          </p:cNvSpPr>
          <p:nvPr>
            <p:custDataLst>
              <p:tags r:id="rId13"/>
            </p:custDataLst>
          </p:nvPr>
        </p:nvSpPr>
        <p:spPr bwMode="auto">
          <a:xfrm flipV="1">
            <a:off x="4114800" y="1358900"/>
            <a:ext cx="139700" cy="16510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83982" name="Oval 15"/>
          <p:cNvSpPr>
            <a:spLocks noChangeArrowheads="1"/>
          </p:cNvSpPr>
          <p:nvPr>
            <p:custDataLst>
              <p:tags r:id="rId14"/>
            </p:custDataLst>
          </p:nvPr>
        </p:nvSpPr>
        <p:spPr bwMode="auto">
          <a:xfrm>
            <a:off x="5105400" y="1143000"/>
            <a:ext cx="368300" cy="292100"/>
          </a:xfrm>
          <a:prstGeom prst="ellipse">
            <a:avLst/>
          </a:prstGeom>
          <a:noFill/>
          <a:ln w="1270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83983" name="Line 16"/>
          <p:cNvSpPr>
            <a:spLocks noChangeShapeType="1"/>
          </p:cNvSpPr>
          <p:nvPr>
            <p:custDataLst>
              <p:tags r:id="rId15"/>
            </p:custDataLst>
          </p:nvPr>
        </p:nvSpPr>
        <p:spPr bwMode="auto">
          <a:xfrm>
            <a:off x="5334000" y="1447800"/>
            <a:ext cx="63500" cy="67310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83984" name="Line 17"/>
          <p:cNvSpPr>
            <a:spLocks noChangeShapeType="1"/>
          </p:cNvSpPr>
          <p:nvPr>
            <p:custDataLst>
              <p:tags r:id="rId16"/>
            </p:custDataLst>
          </p:nvPr>
        </p:nvSpPr>
        <p:spPr bwMode="auto">
          <a:xfrm flipH="1">
            <a:off x="5092700" y="2057400"/>
            <a:ext cx="317500" cy="21590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83985" name="Line 18"/>
          <p:cNvSpPr>
            <a:spLocks noChangeShapeType="1"/>
          </p:cNvSpPr>
          <p:nvPr>
            <p:custDataLst>
              <p:tags r:id="rId17"/>
            </p:custDataLst>
          </p:nvPr>
        </p:nvSpPr>
        <p:spPr bwMode="auto">
          <a:xfrm>
            <a:off x="5105400" y="2286000"/>
            <a:ext cx="139700" cy="29210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83986" name="Line 19"/>
          <p:cNvSpPr>
            <a:spLocks noChangeShapeType="1"/>
          </p:cNvSpPr>
          <p:nvPr>
            <p:custDataLst>
              <p:tags r:id="rId18"/>
            </p:custDataLst>
          </p:nvPr>
        </p:nvSpPr>
        <p:spPr bwMode="auto">
          <a:xfrm>
            <a:off x="5410200" y="2057400"/>
            <a:ext cx="292100" cy="21590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83987" name="Line 20"/>
          <p:cNvSpPr>
            <a:spLocks noChangeShapeType="1"/>
          </p:cNvSpPr>
          <p:nvPr>
            <p:custDataLst>
              <p:tags r:id="rId19"/>
            </p:custDataLst>
          </p:nvPr>
        </p:nvSpPr>
        <p:spPr bwMode="auto">
          <a:xfrm flipV="1">
            <a:off x="5715000" y="2120900"/>
            <a:ext cx="215900" cy="16510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83988" name="Line 21"/>
          <p:cNvSpPr>
            <a:spLocks noChangeShapeType="1"/>
          </p:cNvSpPr>
          <p:nvPr>
            <p:custDataLst>
              <p:tags r:id="rId20"/>
            </p:custDataLst>
          </p:nvPr>
        </p:nvSpPr>
        <p:spPr bwMode="auto">
          <a:xfrm>
            <a:off x="5943600" y="2133600"/>
            <a:ext cx="63500" cy="6350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83989" name="Line 22"/>
          <p:cNvSpPr>
            <a:spLocks noChangeShapeType="1"/>
          </p:cNvSpPr>
          <p:nvPr>
            <p:custDataLst>
              <p:tags r:id="rId21"/>
            </p:custDataLst>
          </p:nvPr>
        </p:nvSpPr>
        <p:spPr bwMode="auto">
          <a:xfrm flipH="1">
            <a:off x="5168900" y="1676400"/>
            <a:ext cx="165100" cy="21590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83990" name="Line 23"/>
          <p:cNvSpPr>
            <a:spLocks noChangeShapeType="1"/>
          </p:cNvSpPr>
          <p:nvPr>
            <p:custDataLst>
              <p:tags r:id="rId22"/>
            </p:custDataLst>
          </p:nvPr>
        </p:nvSpPr>
        <p:spPr bwMode="auto">
          <a:xfrm flipH="1" flipV="1">
            <a:off x="4940300" y="1816100"/>
            <a:ext cx="241300" cy="8890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83991" name="Line 24"/>
          <p:cNvSpPr>
            <a:spLocks noChangeShapeType="1"/>
          </p:cNvSpPr>
          <p:nvPr>
            <p:custDataLst>
              <p:tags r:id="rId23"/>
            </p:custDataLst>
          </p:nvPr>
        </p:nvSpPr>
        <p:spPr bwMode="auto">
          <a:xfrm flipH="1">
            <a:off x="5016500" y="1593850"/>
            <a:ext cx="317500" cy="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83992" name="Line 25"/>
          <p:cNvSpPr>
            <a:spLocks noChangeShapeType="1"/>
          </p:cNvSpPr>
          <p:nvPr>
            <p:custDataLst>
              <p:tags r:id="rId24"/>
            </p:custDataLst>
          </p:nvPr>
        </p:nvSpPr>
        <p:spPr bwMode="auto">
          <a:xfrm flipH="1" flipV="1">
            <a:off x="4787900" y="1435100"/>
            <a:ext cx="241300" cy="16510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83993" name="Line 26"/>
          <p:cNvSpPr>
            <a:spLocks noChangeShapeType="1"/>
          </p:cNvSpPr>
          <p:nvPr>
            <p:custDataLst>
              <p:tags r:id="rId25"/>
            </p:custDataLst>
          </p:nvPr>
        </p:nvSpPr>
        <p:spPr bwMode="auto">
          <a:xfrm flipV="1">
            <a:off x="5181600" y="1282700"/>
            <a:ext cx="63500" cy="8890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83994" name="Line 27"/>
          <p:cNvSpPr>
            <a:spLocks noChangeShapeType="1"/>
          </p:cNvSpPr>
          <p:nvPr>
            <p:custDataLst>
              <p:tags r:id="rId26"/>
            </p:custDataLst>
          </p:nvPr>
        </p:nvSpPr>
        <p:spPr bwMode="auto">
          <a:xfrm flipH="1" flipV="1">
            <a:off x="3873500" y="1206500"/>
            <a:ext cx="165100" cy="16510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83995" name="Oval 28"/>
          <p:cNvSpPr>
            <a:spLocks noChangeArrowheads="1"/>
          </p:cNvSpPr>
          <p:nvPr>
            <p:custDataLst>
              <p:tags r:id="rId27"/>
            </p:custDataLst>
          </p:nvPr>
        </p:nvSpPr>
        <p:spPr bwMode="auto">
          <a:xfrm>
            <a:off x="4210050" y="2990850"/>
            <a:ext cx="635000" cy="482600"/>
          </a:xfrm>
          <a:prstGeom prst="ellipse">
            <a:avLst/>
          </a:prstGeom>
          <a:noFill/>
          <a:ln w="5080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83996" name="Line 29"/>
          <p:cNvSpPr>
            <a:spLocks noChangeShapeType="1"/>
          </p:cNvSpPr>
          <p:nvPr>
            <p:custDataLst>
              <p:tags r:id="rId28"/>
            </p:custDataLst>
          </p:nvPr>
        </p:nvSpPr>
        <p:spPr bwMode="auto">
          <a:xfrm flipV="1">
            <a:off x="4438650" y="3244850"/>
            <a:ext cx="25400" cy="127000"/>
          </a:xfrm>
          <a:prstGeom prst="line">
            <a:avLst/>
          </a:prstGeom>
          <a:noFill/>
          <a:ln w="508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83997" name="Line 30"/>
          <p:cNvSpPr>
            <a:spLocks noChangeShapeType="1"/>
          </p:cNvSpPr>
          <p:nvPr>
            <p:custDataLst>
              <p:tags r:id="rId29"/>
            </p:custDataLst>
          </p:nvPr>
        </p:nvSpPr>
        <p:spPr bwMode="auto">
          <a:xfrm>
            <a:off x="4514850" y="3270250"/>
            <a:ext cx="25400" cy="0"/>
          </a:xfrm>
          <a:prstGeom prst="line">
            <a:avLst/>
          </a:prstGeom>
          <a:noFill/>
          <a:ln w="508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83998" name="Line 31"/>
          <p:cNvSpPr>
            <a:spLocks noChangeShapeType="1"/>
          </p:cNvSpPr>
          <p:nvPr>
            <p:custDataLst>
              <p:tags r:id="rId30"/>
            </p:custDataLst>
          </p:nvPr>
        </p:nvSpPr>
        <p:spPr bwMode="auto">
          <a:xfrm>
            <a:off x="4591050" y="3295650"/>
            <a:ext cx="25400" cy="25400"/>
          </a:xfrm>
          <a:prstGeom prst="line">
            <a:avLst/>
          </a:prstGeom>
          <a:noFill/>
          <a:ln w="508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83999" name="Line 32"/>
          <p:cNvSpPr>
            <a:spLocks noChangeShapeType="1"/>
          </p:cNvSpPr>
          <p:nvPr>
            <p:custDataLst>
              <p:tags r:id="rId31"/>
            </p:custDataLst>
          </p:nvPr>
        </p:nvSpPr>
        <p:spPr bwMode="auto">
          <a:xfrm>
            <a:off x="4591050" y="3117850"/>
            <a:ext cx="101600" cy="0"/>
          </a:xfrm>
          <a:prstGeom prst="line">
            <a:avLst/>
          </a:prstGeom>
          <a:noFill/>
          <a:ln w="508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84000" name="Line 33"/>
          <p:cNvSpPr>
            <a:spLocks noChangeShapeType="1"/>
          </p:cNvSpPr>
          <p:nvPr>
            <p:custDataLst>
              <p:tags r:id="rId32"/>
            </p:custDataLst>
          </p:nvPr>
        </p:nvSpPr>
        <p:spPr bwMode="auto">
          <a:xfrm flipH="1">
            <a:off x="4311650" y="3117850"/>
            <a:ext cx="127000" cy="0"/>
          </a:xfrm>
          <a:prstGeom prst="line">
            <a:avLst/>
          </a:prstGeom>
          <a:noFill/>
          <a:ln w="508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84001" name="Line 34"/>
          <p:cNvSpPr>
            <a:spLocks noChangeShapeType="1"/>
          </p:cNvSpPr>
          <p:nvPr>
            <p:custDataLst>
              <p:tags r:id="rId33"/>
            </p:custDataLst>
          </p:nvPr>
        </p:nvSpPr>
        <p:spPr bwMode="auto">
          <a:xfrm flipV="1">
            <a:off x="3879850" y="4540250"/>
            <a:ext cx="0" cy="127000"/>
          </a:xfrm>
          <a:prstGeom prst="line">
            <a:avLst/>
          </a:prstGeom>
          <a:noFill/>
          <a:ln w="508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84002" name="Line 35"/>
          <p:cNvSpPr>
            <a:spLocks noChangeShapeType="1"/>
          </p:cNvSpPr>
          <p:nvPr>
            <p:custDataLst>
              <p:tags r:id="rId34"/>
            </p:custDataLst>
          </p:nvPr>
        </p:nvSpPr>
        <p:spPr bwMode="auto">
          <a:xfrm>
            <a:off x="4565650" y="3524250"/>
            <a:ext cx="0" cy="558800"/>
          </a:xfrm>
          <a:prstGeom prst="line">
            <a:avLst/>
          </a:prstGeom>
          <a:noFill/>
          <a:ln w="508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84003" name="Line 36"/>
          <p:cNvSpPr>
            <a:spLocks noChangeShapeType="1"/>
          </p:cNvSpPr>
          <p:nvPr>
            <p:custDataLst>
              <p:tags r:id="rId35"/>
            </p:custDataLst>
          </p:nvPr>
        </p:nvSpPr>
        <p:spPr bwMode="auto">
          <a:xfrm>
            <a:off x="4591050" y="4108450"/>
            <a:ext cx="330200" cy="0"/>
          </a:xfrm>
          <a:prstGeom prst="line">
            <a:avLst/>
          </a:prstGeom>
          <a:noFill/>
          <a:ln w="508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84004" name="Line 37"/>
          <p:cNvSpPr>
            <a:spLocks noChangeShapeType="1"/>
          </p:cNvSpPr>
          <p:nvPr>
            <p:custDataLst>
              <p:tags r:id="rId36"/>
            </p:custDataLst>
          </p:nvPr>
        </p:nvSpPr>
        <p:spPr bwMode="auto">
          <a:xfrm>
            <a:off x="4972050" y="4133850"/>
            <a:ext cx="101600" cy="406400"/>
          </a:xfrm>
          <a:prstGeom prst="line">
            <a:avLst/>
          </a:prstGeom>
          <a:noFill/>
          <a:ln w="508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84005" name="Line 38"/>
          <p:cNvSpPr>
            <a:spLocks noChangeShapeType="1"/>
          </p:cNvSpPr>
          <p:nvPr>
            <p:custDataLst>
              <p:tags r:id="rId37"/>
            </p:custDataLst>
          </p:nvPr>
        </p:nvSpPr>
        <p:spPr bwMode="auto">
          <a:xfrm flipV="1">
            <a:off x="5124450" y="4464050"/>
            <a:ext cx="25400" cy="127000"/>
          </a:xfrm>
          <a:prstGeom prst="line">
            <a:avLst/>
          </a:prstGeom>
          <a:noFill/>
          <a:ln w="508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84006" name="Line 39"/>
          <p:cNvSpPr>
            <a:spLocks noChangeShapeType="1"/>
          </p:cNvSpPr>
          <p:nvPr>
            <p:custDataLst>
              <p:tags r:id="rId38"/>
            </p:custDataLst>
          </p:nvPr>
        </p:nvSpPr>
        <p:spPr bwMode="auto">
          <a:xfrm flipH="1">
            <a:off x="4159250" y="4133850"/>
            <a:ext cx="431800" cy="25400"/>
          </a:xfrm>
          <a:prstGeom prst="line">
            <a:avLst/>
          </a:prstGeom>
          <a:noFill/>
          <a:ln w="508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84007" name="Line 40"/>
          <p:cNvSpPr>
            <a:spLocks noChangeShapeType="1"/>
          </p:cNvSpPr>
          <p:nvPr>
            <p:custDataLst>
              <p:tags r:id="rId39"/>
            </p:custDataLst>
          </p:nvPr>
        </p:nvSpPr>
        <p:spPr bwMode="auto">
          <a:xfrm flipH="1">
            <a:off x="4006850" y="4210050"/>
            <a:ext cx="203200" cy="406400"/>
          </a:xfrm>
          <a:prstGeom prst="line">
            <a:avLst/>
          </a:prstGeom>
          <a:noFill/>
          <a:ln w="508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84008" name="Line 41"/>
          <p:cNvSpPr>
            <a:spLocks noChangeShapeType="1"/>
          </p:cNvSpPr>
          <p:nvPr>
            <p:custDataLst>
              <p:tags r:id="rId40"/>
            </p:custDataLst>
          </p:nvPr>
        </p:nvSpPr>
        <p:spPr bwMode="auto">
          <a:xfrm flipH="1">
            <a:off x="3854450" y="4641850"/>
            <a:ext cx="203200" cy="0"/>
          </a:xfrm>
          <a:prstGeom prst="line">
            <a:avLst/>
          </a:prstGeom>
          <a:noFill/>
          <a:ln w="508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84009" name="Line 42"/>
          <p:cNvSpPr>
            <a:spLocks noChangeShapeType="1"/>
          </p:cNvSpPr>
          <p:nvPr>
            <p:custDataLst>
              <p:tags r:id="rId41"/>
            </p:custDataLst>
          </p:nvPr>
        </p:nvSpPr>
        <p:spPr bwMode="auto">
          <a:xfrm>
            <a:off x="4591050" y="3524250"/>
            <a:ext cx="482600" cy="25400"/>
          </a:xfrm>
          <a:prstGeom prst="line">
            <a:avLst/>
          </a:prstGeom>
          <a:noFill/>
          <a:ln w="508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84010" name="Line 43"/>
          <p:cNvSpPr>
            <a:spLocks noChangeShapeType="1"/>
          </p:cNvSpPr>
          <p:nvPr>
            <p:custDataLst>
              <p:tags r:id="rId42"/>
            </p:custDataLst>
          </p:nvPr>
        </p:nvSpPr>
        <p:spPr bwMode="auto">
          <a:xfrm flipV="1">
            <a:off x="5124450" y="2863850"/>
            <a:ext cx="330200" cy="736600"/>
          </a:xfrm>
          <a:prstGeom prst="line">
            <a:avLst/>
          </a:prstGeom>
          <a:noFill/>
          <a:ln w="508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84011" name="Line 44"/>
          <p:cNvSpPr>
            <a:spLocks noChangeShapeType="1"/>
          </p:cNvSpPr>
          <p:nvPr>
            <p:custDataLst>
              <p:tags r:id="rId43"/>
            </p:custDataLst>
          </p:nvPr>
        </p:nvSpPr>
        <p:spPr bwMode="auto">
          <a:xfrm>
            <a:off x="5505450" y="2889250"/>
            <a:ext cx="177800" cy="0"/>
          </a:xfrm>
          <a:prstGeom prst="line">
            <a:avLst/>
          </a:prstGeom>
          <a:noFill/>
          <a:ln w="508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84012" name="Line 45"/>
          <p:cNvSpPr>
            <a:spLocks noChangeShapeType="1"/>
          </p:cNvSpPr>
          <p:nvPr>
            <p:custDataLst>
              <p:tags r:id="rId44"/>
            </p:custDataLst>
          </p:nvPr>
        </p:nvSpPr>
        <p:spPr bwMode="auto">
          <a:xfrm flipH="1">
            <a:off x="4083050" y="3600450"/>
            <a:ext cx="508000" cy="25400"/>
          </a:xfrm>
          <a:prstGeom prst="line">
            <a:avLst/>
          </a:prstGeom>
          <a:noFill/>
          <a:ln w="508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84013" name="Line 46"/>
          <p:cNvSpPr>
            <a:spLocks noChangeShapeType="1"/>
          </p:cNvSpPr>
          <p:nvPr>
            <p:custDataLst>
              <p:tags r:id="rId45"/>
            </p:custDataLst>
          </p:nvPr>
        </p:nvSpPr>
        <p:spPr bwMode="auto">
          <a:xfrm flipH="1" flipV="1">
            <a:off x="3549650" y="2863850"/>
            <a:ext cx="584200" cy="812800"/>
          </a:xfrm>
          <a:prstGeom prst="line">
            <a:avLst/>
          </a:prstGeom>
          <a:noFill/>
          <a:ln w="508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84014" name="Line 47"/>
          <p:cNvSpPr>
            <a:spLocks noChangeShapeType="1"/>
          </p:cNvSpPr>
          <p:nvPr>
            <p:custDataLst>
              <p:tags r:id="rId46"/>
            </p:custDataLst>
          </p:nvPr>
        </p:nvSpPr>
        <p:spPr bwMode="auto">
          <a:xfrm flipH="1">
            <a:off x="3321050" y="2889250"/>
            <a:ext cx="279400" cy="0"/>
          </a:xfrm>
          <a:prstGeom prst="line">
            <a:avLst/>
          </a:prstGeom>
          <a:noFill/>
          <a:ln w="508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useBgFill="1">
        <p:nvSpPr>
          <p:cNvPr id="84015" name="Rectangle 48"/>
          <p:cNvSpPr>
            <a:spLocks noChangeArrowheads="1"/>
          </p:cNvSpPr>
          <p:nvPr>
            <p:custDataLst>
              <p:tags r:id="rId47"/>
            </p:custDataLst>
          </p:nvPr>
        </p:nvSpPr>
        <p:spPr bwMode="auto">
          <a:xfrm>
            <a:off x="3048000" y="2514600"/>
            <a:ext cx="3073400" cy="303213"/>
          </a:xfrm>
          <a:prstGeom prst="rect">
            <a:avLst/>
          </a:prstGeom>
          <a:ln>
            <a:noFill/>
          </a:ln>
          <a:extLst>
            <a:ext uri="{91240B29-F687-4f45-9708-019B960494DF}">
              <a14:hiddenLine xmlns:a14="http://schemas.microsoft.com/office/drawing/2010/main" w="12700">
                <a:solidFill>
                  <a:srgbClr val="000000"/>
                </a:solidFill>
                <a:miter lim="800000"/>
                <a:headEnd/>
                <a:tailEnd/>
              </a14:hiddenLine>
            </a:ext>
          </a:extLst>
        </p:spPr>
        <p:txBody>
          <a:bodyPr wrap="none" lIns="63500" tIns="25400" rIns="63500" bIns="25400">
            <a:spAutoFit/>
          </a:bodyPr>
          <a:lstStyle/>
          <a:p>
            <a:pPr>
              <a:lnSpc>
                <a:spcPct val="92000"/>
              </a:lnSpc>
            </a:pPr>
            <a:r>
              <a:rPr lang="en-US" altLang="zh-CN" b="1">
                <a:solidFill>
                  <a:schemeClr val="tx1"/>
                </a:solidFill>
                <a:ea typeface="宋体" charset="0"/>
                <a:cs typeface="宋体" charset="0"/>
              </a:rPr>
              <a:t>instruction set architecture</a:t>
            </a:r>
          </a:p>
        </p:txBody>
      </p:sp>
      <p:sp>
        <p:nvSpPr>
          <p:cNvPr id="84016" name="Rectangle 49"/>
          <p:cNvSpPr>
            <a:spLocks noChangeArrowheads="1"/>
          </p:cNvSpPr>
          <p:nvPr>
            <p:custDataLst>
              <p:tags r:id="rId48"/>
            </p:custDataLst>
          </p:nvPr>
        </p:nvSpPr>
        <p:spPr bwMode="auto">
          <a:xfrm>
            <a:off x="838200" y="1612900"/>
            <a:ext cx="1592263" cy="414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63500" tIns="25400" rIns="63500" bIns="25400">
            <a:spAutoFit/>
          </a:bodyPr>
          <a:lstStyle/>
          <a:p>
            <a:pPr>
              <a:lnSpc>
                <a:spcPct val="85000"/>
              </a:lnSpc>
            </a:pPr>
            <a:r>
              <a:rPr lang="en-US" altLang="zh-CN" sz="2800" b="1">
                <a:solidFill>
                  <a:schemeClr val="tx1"/>
                </a:solidFill>
                <a:ea typeface="宋体" charset="0"/>
                <a:cs typeface="宋体" charset="0"/>
              </a:rPr>
              <a:t>software</a:t>
            </a:r>
          </a:p>
        </p:txBody>
      </p:sp>
      <p:sp>
        <p:nvSpPr>
          <p:cNvPr id="84017" name="Rectangle 50"/>
          <p:cNvSpPr>
            <a:spLocks noChangeArrowheads="1"/>
          </p:cNvSpPr>
          <p:nvPr>
            <p:custDataLst>
              <p:tags r:id="rId49"/>
            </p:custDataLst>
          </p:nvPr>
        </p:nvSpPr>
        <p:spPr bwMode="auto">
          <a:xfrm>
            <a:off x="838200" y="3517900"/>
            <a:ext cx="1709738" cy="414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63500" tIns="25400" rIns="63500" bIns="25400">
            <a:spAutoFit/>
          </a:bodyPr>
          <a:lstStyle/>
          <a:p>
            <a:pPr>
              <a:lnSpc>
                <a:spcPct val="85000"/>
              </a:lnSpc>
            </a:pPr>
            <a:r>
              <a:rPr lang="en-US" altLang="zh-CN" sz="2800" b="1">
                <a:solidFill>
                  <a:schemeClr val="tx1"/>
                </a:solidFill>
                <a:ea typeface="宋体" charset="0"/>
                <a:cs typeface="宋体" charset="0"/>
              </a:rPr>
              <a:t>hardware</a:t>
            </a:r>
          </a:p>
        </p:txBody>
      </p:sp>
      <p:sp>
        <p:nvSpPr>
          <p:cNvPr id="138291" name="Rectangle 51"/>
          <p:cNvSpPr>
            <a:spLocks noChangeArrowheads="1"/>
          </p:cNvSpPr>
          <p:nvPr>
            <p:custDataLst>
              <p:tags r:id="rId50"/>
            </p:custDataLst>
          </p:nvPr>
        </p:nvSpPr>
        <p:spPr bwMode="auto">
          <a:xfrm>
            <a:off x="1295400" y="5486400"/>
            <a:ext cx="6629400" cy="777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63500" tIns="25400" rIns="63500" bIns="25400">
            <a:spAutoFit/>
          </a:bodyPr>
          <a:lstStyle/>
          <a:p>
            <a:pPr algn="ctr">
              <a:lnSpc>
                <a:spcPct val="85000"/>
              </a:lnSpc>
            </a:pPr>
            <a:r>
              <a:rPr lang="en-US" altLang="zh-CN" sz="2800" dirty="0">
                <a:solidFill>
                  <a:schemeClr val="accent2"/>
                </a:solidFill>
                <a:ea typeface="宋体" charset="0"/>
                <a:cs typeface="宋体" charset="0"/>
              </a:rPr>
              <a:t>The interface description separating the software and hardware</a:t>
            </a:r>
          </a:p>
        </p:txBody>
      </p:sp>
    </p:spTree>
    <p:extLst>
      <p:ext uri="{BB962C8B-B14F-4D97-AF65-F5344CB8AC3E}">
        <p14:creationId xmlns:p14="http://schemas.microsoft.com/office/powerpoint/2010/main" val="3919154444"/>
      </p:ext>
    </p:extLst>
  </p:cSld>
  <p:clrMapOvr>
    <a:masterClrMapping/>
  </p:clrMapOvr>
  <p:transition xmlns:p14="http://schemas.microsoft.com/office/powerpoint/2010/main"/>
  <p:timing>
    <p:tnLst>
      <p:par>
        <p:cTn xmlns:p14="http://schemas.microsoft.com/office/powerpoint/2010/mai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32" fill="hold" grpId="0" nodeType="clickEffect">
                                  <p:stCondLst>
                                    <p:cond delay="0"/>
                                  </p:stCondLst>
                                  <p:childTnLst>
                                    <p:set>
                                      <p:cBhvr>
                                        <p:cTn id="6" dur="1" fill="hold">
                                          <p:stCondLst>
                                            <p:cond delay="0"/>
                                          </p:stCondLst>
                                        </p:cTn>
                                        <p:tgtEl>
                                          <p:spTgt spid="138243"/>
                                        </p:tgtEl>
                                        <p:attrNameLst>
                                          <p:attrName>style.visibility</p:attrName>
                                        </p:attrNameLst>
                                      </p:cBhvr>
                                      <p:to>
                                        <p:strVal val="visible"/>
                                      </p:to>
                                    </p:set>
                                    <p:animEffect transition="in" filter="box(out)">
                                      <p:cBhvr>
                                        <p:cTn id="7" dur="500"/>
                                        <p:tgtEl>
                                          <p:spTgt spid="138243"/>
                                        </p:tgtEl>
                                      </p:cBhvr>
                                    </p:animEffect>
                                  </p:childTnLst>
                                  <p:subTnLst>
                                    <p:audio>
                                      <p:cMediaNode>
                                        <p:cTn display="0" masterRel="sameClick">
                                          <p:stCondLst>
                                            <p:cond evt="begin" delay="0">
                                              <p:tn val="5"/>
                                            </p:cond>
                                          </p:stCondLst>
                                          <p:endCondLst>
                                            <p:cond evt="onStopAudio" delay="0">
                                              <p:tgtEl>
                                                <p:sldTgt/>
                                              </p:tgtEl>
                                            </p:cond>
                                          </p:endCondLst>
                                        </p:cTn>
                                        <p:tgtEl>
                                          <p:sndTgt r:embed="rId53" name="CAMERA.WAV"/>
                                        </p:tgtEl>
                                      </p:cMediaNode>
                                    </p:audio>
                                  </p:subTnLst>
                                </p:cTn>
                              </p:par>
                              <p:par>
                                <p:cTn id="8" presetID="2" presetClass="entr" presetSubtype="4" fill="hold" grpId="0" nodeType="withEffect">
                                  <p:stCondLst>
                                    <p:cond delay="0"/>
                                  </p:stCondLst>
                                  <p:childTnLst>
                                    <p:set>
                                      <p:cBhvr>
                                        <p:cTn id="9" dur="1" fill="hold">
                                          <p:stCondLst>
                                            <p:cond delay="0"/>
                                          </p:stCondLst>
                                        </p:cTn>
                                        <p:tgtEl>
                                          <p:spTgt spid="138291"/>
                                        </p:tgtEl>
                                        <p:attrNameLst>
                                          <p:attrName>style.visibility</p:attrName>
                                        </p:attrNameLst>
                                      </p:cBhvr>
                                      <p:to>
                                        <p:strVal val="visible"/>
                                      </p:to>
                                    </p:set>
                                    <p:anim calcmode="lin" valueType="num">
                                      <p:cBhvr additive="base">
                                        <p:cTn id="10" dur="500" fill="hold"/>
                                        <p:tgtEl>
                                          <p:spTgt spid="138291"/>
                                        </p:tgtEl>
                                        <p:attrNameLst>
                                          <p:attrName>ppt_x</p:attrName>
                                        </p:attrNameLst>
                                      </p:cBhvr>
                                      <p:tavLst>
                                        <p:tav tm="0">
                                          <p:val>
                                            <p:strVal val="#ppt_x"/>
                                          </p:val>
                                        </p:tav>
                                        <p:tav tm="100000">
                                          <p:val>
                                            <p:strVal val="#ppt_x"/>
                                          </p:val>
                                        </p:tav>
                                      </p:tavLst>
                                    </p:anim>
                                    <p:anim calcmode="lin" valueType="num">
                                      <p:cBhvr additive="base">
                                        <p:cTn id="11" dur="500" fill="hold"/>
                                        <p:tgtEl>
                                          <p:spTgt spid="138291"/>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8243" grpId="0" animBg="1"/>
      <p:bldP spid="138291" grpId="0" autoUpdateAnimBg="0"/>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7122" name="Rectangle 2"/>
          <p:cNvSpPr>
            <a:spLocks noGrp="1" noChangeArrowheads="1"/>
          </p:cNvSpPr>
          <p:nvPr>
            <p:ph type="title"/>
          </p:nvPr>
        </p:nvSpPr>
        <p:spPr>
          <a:xfrm>
            <a:off x="533400" y="304800"/>
            <a:ext cx="2223366" cy="426142"/>
          </a:xfrm>
          <a:noFill/>
          <a:ln/>
        </p:spPr>
        <p:txBody>
          <a:bodyPr wrap="none"/>
          <a:lstStyle/>
          <a:p>
            <a:r>
              <a:rPr lang="en-US" dirty="0" smtClean="0"/>
              <a:t>MIPS-32 ISA</a:t>
            </a:r>
            <a:endParaRPr lang="en-US" dirty="0"/>
          </a:p>
        </p:txBody>
      </p:sp>
      <p:sp>
        <p:nvSpPr>
          <p:cNvPr id="517123" name="Rectangle 3"/>
          <p:cNvSpPr>
            <a:spLocks noGrp="1" noChangeArrowheads="1"/>
          </p:cNvSpPr>
          <p:nvPr>
            <p:ph type="body" idx="1"/>
          </p:nvPr>
        </p:nvSpPr>
        <p:spPr>
          <a:xfrm>
            <a:off x="774700" y="1028700"/>
            <a:ext cx="5448300" cy="3023520"/>
          </a:xfrm>
          <a:noFill/>
          <a:ln/>
        </p:spPr>
        <p:txBody>
          <a:bodyPr/>
          <a:lstStyle/>
          <a:p>
            <a:pPr marL="342900" indent="-342900">
              <a:lnSpc>
                <a:spcPct val="86000"/>
              </a:lnSpc>
            </a:pPr>
            <a:r>
              <a:rPr lang="en-US" dirty="0"/>
              <a:t>Instruction Categories</a:t>
            </a:r>
          </a:p>
          <a:p>
            <a:pPr marL="800100" lvl="1" indent="-342900"/>
            <a:r>
              <a:rPr lang="en-US" dirty="0"/>
              <a:t>Computational </a:t>
            </a:r>
          </a:p>
          <a:p>
            <a:pPr marL="800100" lvl="1" indent="-342900"/>
            <a:r>
              <a:rPr lang="en-US" dirty="0"/>
              <a:t>Load/Store</a:t>
            </a:r>
          </a:p>
          <a:p>
            <a:pPr marL="800100" lvl="1" indent="-342900"/>
            <a:r>
              <a:rPr lang="en-US" dirty="0"/>
              <a:t>Jump and Branch</a:t>
            </a:r>
          </a:p>
          <a:p>
            <a:pPr marL="800100" lvl="1" indent="-342900"/>
            <a:r>
              <a:rPr lang="en-US" dirty="0"/>
              <a:t>Floating Point</a:t>
            </a:r>
          </a:p>
          <a:p>
            <a:pPr marL="1257300" lvl="2" indent="-342900"/>
            <a:r>
              <a:rPr lang="en-US" dirty="0"/>
              <a:t>coprocessor</a:t>
            </a:r>
          </a:p>
          <a:p>
            <a:pPr marL="800100" lvl="1" indent="-342900"/>
            <a:r>
              <a:rPr lang="en-US" dirty="0"/>
              <a:t>Memory Management</a:t>
            </a:r>
          </a:p>
          <a:p>
            <a:pPr marL="800100" lvl="1" indent="-342900"/>
            <a:r>
              <a:rPr lang="en-US" dirty="0"/>
              <a:t>Special</a:t>
            </a:r>
          </a:p>
        </p:txBody>
      </p:sp>
      <p:sp>
        <p:nvSpPr>
          <p:cNvPr id="517124" name="Rectangle 4"/>
          <p:cNvSpPr>
            <a:spLocks noChangeArrowheads="1"/>
          </p:cNvSpPr>
          <p:nvPr/>
        </p:nvSpPr>
        <p:spPr bwMode="auto">
          <a:xfrm>
            <a:off x="5518150" y="1301750"/>
            <a:ext cx="1993900" cy="1638300"/>
          </a:xfrm>
          <a:prstGeom prst="rect">
            <a:avLst/>
          </a:prstGeom>
          <a:noFill/>
          <a:ln w="12700">
            <a:solidFill>
              <a:schemeClr val="tx1"/>
            </a:solidFill>
            <a:miter lim="800000"/>
            <a:headEnd/>
            <a:tailEnd/>
          </a:ln>
          <a:effectLst/>
        </p:spPr>
        <p:txBody>
          <a:bodyPr wrap="none" anchor="ctr"/>
          <a:lstStyle/>
          <a:p>
            <a:endParaRPr lang="en-US"/>
          </a:p>
        </p:txBody>
      </p:sp>
      <p:sp>
        <p:nvSpPr>
          <p:cNvPr id="517125" name="Rectangle 5"/>
          <p:cNvSpPr>
            <a:spLocks noChangeArrowheads="1"/>
          </p:cNvSpPr>
          <p:nvPr/>
        </p:nvSpPr>
        <p:spPr bwMode="auto">
          <a:xfrm>
            <a:off x="5892800" y="1670050"/>
            <a:ext cx="1041400" cy="284163"/>
          </a:xfrm>
          <a:prstGeom prst="rect">
            <a:avLst/>
          </a:prstGeom>
          <a:noFill/>
          <a:ln w="12700">
            <a:noFill/>
            <a:miter lim="800000"/>
            <a:headEnd/>
            <a:tailEnd/>
          </a:ln>
          <a:effectLst/>
        </p:spPr>
        <p:txBody>
          <a:bodyPr wrap="none" lIns="63500" tIns="25400" rIns="63500" bIns="25400">
            <a:spAutoFit/>
          </a:bodyPr>
          <a:lstStyle/>
          <a:p>
            <a:pPr>
              <a:lnSpc>
                <a:spcPct val="85000"/>
              </a:lnSpc>
            </a:pPr>
            <a:r>
              <a:rPr lang="en-US" b="1">
                <a:solidFill>
                  <a:schemeClr val="tx1"/>
                </a:solidFill>
              </a:rPr>
              <a:t>R0 - R31</a:t>
            </a:r>
          </a:p>
        </p:txBody>
      </p:sp>
      <p:sp>
        <p:nvSpPr>
          <p:cNvPr id="517126" name="Rectangle 6"/>
          <p:cNvSpPr>
            <a:spLocks noChangeArrowheads="1"/>
          </p:cNvSpPr>
          <p:nvPr/>
        </p:nvSpPr>
        <p:spPr bwMode="auto">
          <a:xfrm>
            <a:off x="5518150" y="3028950"/>
            <a:ext cx="1993900" cy="241300"/>
          </a:xfrm>
          <a:prstGeom prst="rect">
            <a:avLst/>
          </a:prstGeom>
          <a:noFill/>
          <a:ln w="12700">
            <a:solidFill>
              <a:schemeClr val="tx1"/>
            </a:solidFill>
            <a:miter lim="800000"/>
            <a:headEnd/>
            <a:tailEnd/>
          </a:ln>
          <a:effectLst/>
        </p:spPr>
        <p:txBody>
          <a:bodyPr wrap="none" anchor="ctr"/>
          <a:lstStyle/>
          <a:p>
            <a:endParaRPr lang="en-US"/>
          </a:p>
        </p:txBody>
      </p:sp>
      <p:sp>
        <p:nvSpPr>
          <p:cNvPr id="517127" name="Rectangle 7"/>
          <p:cNvSpPr>
            <a:spLocks noChangeArrowheads="1"/>
          </p:cNvSpPr>
          <p:nvPr/>
        </p:nvSpPr>
        <p:spPr bwMode="auto">
          <a:xfrm>
            <a:off x="5518150" y="3333750"/>
            <a:ext cx="1993900" cy="241300"/>
          </a:xfrm>
          <a:prstGeom prst="rect">
            <a:avLst/>
          </a:prstGeom>
          <a:noFill/>
          <a:ln w="12700">
            <a:solidFill>
              <a:schemeClr val="tx1"/>
            </a:solidFill>
            <a:miter lim="800000"/>
            <a:headEnd/>
            <a:tailEnd/>
          </a:ln>
          <a:effectLst/>
        </p:spPr>
        <p:txBody>
          <a:bodyPr wrap="none" anchor="ctr"/>
          <a:lstStyle/>
          <a:p>
            <a:endParaRPr lang="en-US"/>
          </a:p>
        </p:txBody>
      </p:sp>
      <p:sp>
        <p:nvSpPr>
          <p:cNvPr id="517128" name="Rectangle 8"/>
          <p:cNvSpPr>
            <a:spLocks noChangeArrowheads="1"/>
          </p:cNvSpPr>
          <p:nvPr/>
        </p:nvSpPr>
        <p:spPr bwMode="auto">
          <a:xfrm>
            <a:off x="5518150" y="3663950"/>
            <a:ext cx="1993900" cy="241300"/>
          </a:xfrm>
          <a:prstGeom prst="rect">
            <a:avLst/>
          </a:prstGeom>
          <a:noFill/>
          <a:ln w="12700">
            <a:solidFill>
              <a:schemeClr val="tx1"/>
            </a:solidFill>
            <a:miter lim="800000"/>
            <a:headEnd/>
            <a:tailEnd/>
          </a:ln>
          <a:effectLst/>
        </p:spPr>
        <p:txBody>
          <a:bodyPr wrap="none" anchor="ctr"/>
          <a:lstStyle/>
          <a:p>
            <a:endParaRPr lang="en-US"/>
          </a:p>
        </p:txBody>
      </p:sp>
      <p:sp>
        <p:nvSpPr>
          <p:cNvPr id="517129" name="Rectangle 9"/>
          <p:cNvSpPr>
            <a:spLocks noChangeArrowheads="1"/>
          </p:cNvSpPr>
          <p:nvPr/>
        </p:nvSpPr>
        <p:spPr bwMode="auto">
          <a:xfrm>
            <a:off x="6229350" y="3016250"/>
            <a:ext cx="457200" cy="296863"/>
          </a:xfrm>
          <a:prstGeom prst="rect">
            <a:avLst/>
          </a:prstGeom>
          <a:noFill/>
          <a:ln w="12700">
            <a:noFill/>
            <a:miter lim="800000"/>
            <a:headEnd/>
            <a:tailEnd/>
          </a:ln>
          <a:effectLst/>
        </p:spPr>
        <p:txBody>
          <a:bodyPr wrap="none" lIns="63500" tIns="25400" rIns="63500" bIns="25400">
            <a:spAutoFit/>
          </a:bodyPr>
          <a:lstStyle/>
          <a:p>
            <a:pPr>
              <a:lnSpc>
                <a:spcPct val="85000"/>
              </a:lnSpc>
            </a:pPr>
            <a:r>
              <a:rPr lang="en-US" b="1">
                <a:solidFill>
                  <a:schemeClr val="tx1"/>
                </a:solidFill>
              </a:rPr>
              <a:t>PC</a:t>
            </a:r>
          </a:p>
        </p:txBody>
      </p:sp>
      <p:sp>
        <p:nvSpPr>
          <p:cNvPr id="517130" name="Rectangle 10"/>
          <p:cNvSpPr>
            <a:spLocks noChangeArrowheads="1"/>
          </p:cNvSpPr>
          <p:nvPr/>
        </p:nvSpPr>
        <p:spPr bwMode="auto">
          <a:xfrm>
            <a:off x="6229350" y="3321050"/>
            <a:ext cx="368300" cy="296863"/>
          </a:xfrm>
          <a:prstGeom prst="rect">
            <a:avLst/>
          </a:prstGeom>
          <a:noFill/>
          <a:ln w="12700">
            <a:noFill/>
            <a:miter lim="800000"/>
            <a:headEnd/>
            <a:tailEnd/>
          </a:ln>
          <a:effectLst/>
        </p:spPr>
        <p:txBody>
          <a:bodyPr wrap="none" lIns="63500" tIns="25400" rIns="63500" bIns="25400">
            <a:spAutoFit/>
          </a:bodyPr>
          <a:lstStyle/>
          <a:p>
            <a:pPr>
              <a:lnSpc>
                <a:spcPct val="85000"/>
              </a:lnSpc>
            </a:pPr>
            <a:r>
              <a:rPr lang="en-US" b="1">
                <a:solidFill>
                  <a:schemeClr val="tx1"/>
                </a:solidFill>
              </a:rPr>
              <a:t>HI</a:t>
            </a:r>
          </a:p>
        </p:txBody>
      </p:sp>
      <p:sp>
        <p:nvSpPr>
          <p:cNvPr id="517131" name="Rectangle 11"/>
          <p:cNvSpPr>
            <a:spLocks noChangeArrowheads="1"/>
          </p:cNvSpPr>
          <p:nvPr/>
        </p:nvSpPr>
        <p:spPr bwMode="auto">
          <a:xfrm>
            <a:off x="6229350" y="3676650"/>
            <a:ext cx="457200" cy="296863"/>
          </a:xfrm>
          <a:prstGeom prst="rect">
            <a:avLst/>
          </a:prstGeom>
          <a:noFill/>
          <a:ln w="12700">
            <a:noFill/>
            <a:miter lim="800000"/>
            <a:headEnd/>
            <a:tailEnd/>
          </a:ln>
          <a:effectLst/>
        </p:spPr>
        <p:txBody>
          <a:bodyPr wrap="none" lIns="63500" tIns="25400" rIns="63500" bIns="25400">
            <a:spAutoFit/>
          </a:bodyPr>
          <a:lstStyle/>
          <a:p>
            <a:pPr>
              <a:lnSpc>
                <a:spcPct val="85000"/>
              </a:lnSpc>
            </a:pPr>
            <a:r>
              <a:rPr lang="en-US" b="1">
                <a:solidFill>
                  <a:schemeClr val="tx1"/>
                </a:solidFill>
              </a:rPr>
              <a:t>LO</a:t>
            </a:r>
          </a:p>
        </p:txBody>
      </p:sp>
      <p:sp>
        <p:nvSpPr>
          <p:cNvPr id="517157" name="Rectangle 37"/>
          <p:cNvSpPr>
            <a:spLocks noChangeArrowheads="1"/>
          </p:cNvSpPr>
          <p:nvPr/>
        </p:nvSpPr>
        <p:spPr bwMode="auto">
          <a:xfrm>
            <a:off x="5867400" y="914400"/>
            <a:ext cx="1146175" cy="363538"/>
          </a:xfrm>
          <a:prstGeom prst="rect">
            <a:avLst/>
          </a:prstGeom>
          <a:noFill/>
          <a:ln w="12700">
            <a:noFill/>
            <a:miter lim="800000"/>
            <a:headEnd/>
            <a:tailEnd/>
          </a:ln>
          <a:effectLst/>
        </p:spPr>
        <p:txBody>
          <a:bodyPr wrap="none" lIns="90488" tIns="44450" rIns="90488" bIns="44450">
            <a:spAutoFit/>
          </a:bodyPr>
          <a:lstStyle/>
          <a:p>
            <a:r>
              <a:rPr lang="en-US">
                <a:solidFill>
                  <a:schemeClr val="tx1"/>
                </a:solidFill>
              </a:rPr>
              <a:t>Registers</a:t>
            </a:r>
          </a:p>
        </p:txBody>
      </p:sp>
      <p:grpSp>
        <p:nvGrpSpPr>
          <p:cNvPr id="2" name="Group 42"/>
          <p:cNvGrpSpPr>
            <a:grpSpLocks/>
          </p:cNvGrpSpPr>
          <p:nvPr/>
        </p:nvGrpSpPr>
        <p:grpSpPr bwMode="auto">
          <a:xfrm>
            <a:off x="819150" y="4362450"/>
            <a:ext cx="7553325" cy="1885950"/>
            <a:chOff x="516" y="2748"/>
            <a:chExt cx="4758" cy="1188"/>
          </a:xfrm>
        </p:grpSpPr>
        <p:sp>
          <p:nvSpPr>
            <p:cNvPr id="517132" name="Rectangle 12"/>
            <p:cNvSpPr>
              <a:spLocks noChangeArrowheads="1"/>
            </p:cNvSpPr>
            <p:nvPr/>
          </p:nvSpPr>
          <p:spPr bwMode="auto">
            <a:xfrm>
              <a:off x="672" y="3061"/>
              <a:ext cx="792" cy="216"/>
            </a:xfrm>
            <a:prstGeom prst="rect">
              <a:avLst/>
            </a:prstGeom>
            <a:noFill/>
            <a:ln w="12700">
              <a:solidFill>
                <a:schemeClr val="tx1"/>
              </a:solidFill>
              <a:miter lim="800000"/>
              <a:headEnd/>
              <a:tailEnd/>
            </a:ln>
            <a:effectLst/>
          </p:spPr>
          <p:txBody>
            <a:bodyPr wrap="none" anchor="ctr"/>
            <a:lstStyle/>
            <a:p>
              <a:endParaRPr lang="en-US"/>
            </a:p>
          </p:txBody>
        </p:sp>
        <p:sp>
          <p:nvSpPr>
            <p:cNvPr id="517133" name="Rectangle 13"/>
            <p:cNvSpPr>
              <a:spLocks noChangeArrowheads="1"/>
            </p:cNvSpPr>
            <p:nvPr/>
          </p:nvSpPr>
          <p:spPr bwMode="auto">
            <a:xfrm>
              <a:off x="864" y="3085"/>
              <a:ext cx="259" cy="181"/>
            </a:xfrm>
            <a:prstGeom prst="rect">
              <a:avLst/>
            </a:prstGeom>
            <a:noFill/>
            <a:ln w="12700">
              <a:noFill/>
              <a:miter lim="800000"/>
              <a:headEnd/>
              <a:tailEnd/>
            </a:ln>
            <a:effectLst/>
          </p:spPr>
          <p:txBody>
            <a:bodyPr wrap="none" lIns="63500" tIns="25400" rIns="63500" bIns="25400">
              <a:spAutoFit/>
            </a:bodyPr>
            <a:lstStyle/>
            <a:p>
              <a:pPr>
                <a:lnSpc>
                  <a:spcPct val="85000"/>
                </a:lnSpc>
              </a:pPr>
              <a:r>
                <a:rPr lang="en-US" b="1" dirty="0" smtClean="0">
                  <a:solidFill>
                    <a:schemeClr val="tx1"/>
                  </a:solidFill>
                </a:rPr>
                <a:t>op</a:t>
              </a:r>
              <a:endParaRPr lang="en-US" b="1" dirty="0">
                <a:solidFill>
                  <a:schemeClr val="tx1"/>
                </a:solidFill>
              </a:endParaRPr>
            </a:p>
          </p:txBody>
        </p:sp>
        <p:sp>
          <p:nvSpPr>
            <p:cNvPr id="517134" name="Rectangle 14"/>
            <p:cNvSpPr>
              <a:spLocks noChangeArrowheads="1"/>
            </p:cNvSpPr>
            <p:nvPr/>
          </p:nvSpPr>
          <p:spPr bwMode="auto">
            <a:xfrm>
              <a:off x="1472" y="3061"/>
              <a:ext cx="600" cy="216"/>
            </a:xfrm>
            <a:prstGeom prst="rect">
              <a:avLst/>
            </a:prstGeom>
            <a:noFill/>
            <a:ln w="12700">
              <a:solidFill>
                <a:schemeClr val="tx1"/>
              </a:solidFill>
              <a:miter lim="800000"/>
              <a:headEnd/>
              <a:tailEnd/>
            </a:ln>
            <a:effectLst/>
          </p:spPr>
          <p:txBody>
            <a:bodyPr wrap="none" anchor="ctr"/>
            <a:lstStyle/>
            <a:p>
              <a:endParaRPr lang="en-US"/>
            </a:p>
          </p:txBody>
        </p:sp>
        <p:sp>
          <p:nvSpPr>
            <p:cNvPr id="517135" name="Rectangle 15"/>
            <p:cNvSpPr>
              <a:spLocks noChangeArrowheads="1"/>
            </p:cNvSpPr>
            <p:nvPr/>
          </p:nvSpPr>
          <p:spPr bwMode="auto">
            <a:xfrm>
              <a:off x="2080" y="3061"/>
              <a:ext cx="600" cy="216"/>
            </a:xfrm>
            <a:prstGeom prst="rect">
              <a:avLst/>
            </a:prstGeom>
            <a:noFill/>
            <a:ln w="12700">
              <a:solidFill>
                <a:schemeClr val="tx1"/>
              </a:solidFill>
              <a:miter lim="800000"/>
              <a:headEnd/>
              <a:tailEnd/>
            </a:ln>
            <a:effectLst/>
          </p:spPr>
          <p:txBody>
            <a:bodyPr wrap="none" anchor="ctr"/>
            <a:lstStyle/>
            <a:p>
              <a:endParaRPr lang="en-US"/>
            </a:p>
          </p:txBody>
        </p:sp>
        <p:sp>
          <p:nvSpPr>
            <p:cNvPr id="517136" name="Rectangle 16"/>
            <p:cNvSpPr>
              <a:spLocks noChangeArrowheads="1"/>
            </p:cNvSpPr>
            <p:nvPr/>
          </p:nvSpPr>
          <p:spPr bwMode="auto">
            <a:xfrm>
              <a:off x="672" y="3365"/>
              <a:ext cx="792" cy="216"/>
            </a:xfrm>
            <a:prstGeom prst="rect">
              <a:avLst/>
            </a:prstGeom>
            <a:noFill/>
            <a:ln w="12700">
              <a:solidFill>
                <a:schemeClr val="tx1"/>
              </a:solidFill>
              <a:miter lim="800000"/>
              <a:headEnd/>
              <a:tailEnd/>
            </a:ln>
            <a:effectLst/>
          </p:spPr>
          <p:txBody>
            <a:bodyPr wrap="none" anchor="ctr"/>
            <a:lstStyle/>
            <a:p>
              <a:endParaRPr lang="en-US"/>
            </a:p>
          </p:txBody>
        </p:sp>
        <p:sp>
          <p:nvSpPr>
            <p:cNvPr id="517137" name="Rectangle 17"/>
            <p:cNvSpPr>
              <a:spLocks noChangeArrowheads="1"/>
            </p:cNvSpPr>
            <p:nvPr/>
          </p:nvSpPr>
          <p:spPr bwMode="auto">
            <a:xfrm>
              <a:off x="864" y="3389"/>
              <a:ext cx="259" cy="181"/>
            </a:xfrm>
            <a:prstGeom prst="rect">
              <a:avLst/>
            </a:prstGeom>
            <a:noFill/>
            <a:ln w="12700">
              <a:noFill/>
              <a:miter lim="800000"/>
              <a:headEnd/>
              <a:tailEnd/>
            </a:ln>
            <a:effectLst/>
          </p:spPr>
          <p:txBody>
            <a:bodyPr wrap="none" lIns="63500" tIns="25400" rIns="63500" bIns="25400">
              <a:spAutoFit/>
            </a:bodyPr>
            <a:lstStyle/>
            <a:p>
              <a:pPr>
                <a:lnSpc>
                  <a:spcPct val="85000"/>
                </a:lnSpc>
              </a:pPr>
              <a:r>
                <a:rPr lang="en-US" b="1" dirty="0" smtClean="0">
                  <a:solidFill>
                    <a:schemeClr val="tx1"/>
                  </a:solidFill>
                </a:rPr>
                <a:t>op</a:t>
              </a:r>
              <a:endParaRPr lang="en-US" b="1" dirty="0">
                <a:solidFill>
                  <a:schemeClr val="tx1"/>
                </a:solidFill>
              </a:endParaRPr>
            </a:p>
          </p:txBody>
        </p:sp>
        <p:sp>
          <p:nvSpPr>
            <p:cNvPr id="517138" name="Rectangle 18"/>
            <p:cNvSpPr>
              <a:spLocks noChangeArrowheads="1"/>
            </p:cNvSpPr>
            <p:nvPr/>
          </p:nvSpPr>
          <p:spPr bwMode="auto">
            <a:xfrm>
              <a:off x="1472" y="3365"/>
              <a:ext cx="600" cy="216"/>
            </a:xfrm>
            <a:prstGeom prst="rect">
              <a:avLst/>
            </a:prstGeom>
            <a:noFill/>
            <a:ln w="12700">
              <a:solidFill>
                <a:schemeClr val="tx1"/>
              </a:solidFill>
              <a:miter lim="800000"/>
              <a:headEnd/>
              <a:tailEnd/>
            </a:ln>
            <a:effectLst/>
          </p:spPr>
          <p:txBody>
            <a:bodyPr wrap="none" anchor="ctr"/>
            <a:lstStyle/>
            <a:p>
              <a:endParaRPr lang="en-US"/>
            </a:p>
          </p:txBody>
        </p:sp>
        <p:sp>
          <p:nvSpPr>
            <p:cNvPr id="517139" name="Rectangle 19"/>
            <p:cNvSpPr>
              <a:spLocks noChangeArrowheads="1"/>
            </p:cNvSpPr>
            <p:nvPr/>
          </p:nvSpPr>
          <p:spPr bwMode="auto">
            <a:xfrm>
              <a:off x="2080" y="3365"/>
              <a:ext cx="600" cy="216"/>
            </a:xfrm>
            <a:prstGeom prst="rect">
              <a:avLst/>
            </a:prstGeom>
            <a:noFill/>
            <a:ln w="12700">
              <a:solidFill>
                <a:schemeClr val="tx1"/>
              </a:solidFill>
              <a:miter lim="800000"/>
              <a:headEnd/>
              <a:tailEnd/>
            </a:ln>
            <a:effectLst/>
          </p:spPr>
          <p:txBody>
            <a:bodyPr wrap="none" anchor="ctr"/>
            <a:lstStyle/>
            <a:p>
              <a:endParaRPr lang="en-US"/>
            </a:p>
          </p:txBody>
        </p:sp>
        <p:sp>
          <p:nvSpPr>
            <p:cNvPr id="517140" name="Rectangle 20"/>
            <p:cNvSpPr>
              <a:spLocks noChangeArrowheads="1"/>
            </p:cNvSpPr>
            <p:nvPr/>
          </p:nvSpPr>
          <p:spPr bwMode="auto">
            <a:xfrm>
              <a:off x="2688" y="3365"/>
              <a:ext cx="1880" cy="216"/>
            </a:xfrm>
            <a:prstGeom prst="rect">
              <a:avLst/>
            </a:prstGeom>
            <a:noFill/>
            <a:ln w="12700">
              <a:solidFill>
                <a:schemeClr val="tx1"/>
              </a:solidFill>
              <a:miter lim="800000"/>
              <a:headEnd/>
              <a:tailEnd/>
            </a:ln>
            <a:effectLst/>
          </p:spPr>
          <p:txBody>
            <a:bodyPr wrap="none" anchor="ctr"/>
            <a:lstStyle/>
            <a:p>
              <a:endParaRPr lang="en-US"/>
            </a:p>
          </p:txBody>
        </p:sp>
        <p:sp>
          <p:nvSpPr>
            <p:cNvPr id="517141" name="Rectangle 21"/>
            <p:cNvSpPr>
              <a:spLocks noChangeArrowheads="1"/>
            </p:cNvSpPr>
            <p:nvPr/>
          </p:nvSpPr>
          <p:spPr bwMode="auto">
            <a:xfrm>
              <a:off x="672" y="3685"/>
              <a:ext cx="792" cy="216"/>
            </a:xfrm>
            <a:prstGeom prst="rect">
              <a:avLst/>
            </a:prstGeom>
            <a:noFill/>
            <a:ln w="12700">
              <a:solidFill>
                <a:schemeClr val="tx1"/>
              </a:solidFill>
              <a:miter lim="800000"/>
              <a:headEnd/>
              <a:tailEnd/>
            </a:ln>
            <a:effectLst/>
          </p:spPr>
          <p:txBody>
            <a:bodyPr wrap="none" anchor="ctr"/>
            <a:lstStyle/>
            <a:p>
              <a:endParaRPr lang="en-US"/>
            </a:p>
          </p:txBody>
        </p:sp>
        <p:sp>
          <p:nvSpPr>
            <p:cNvPr id="517142" name="Rectangle 22"/>
            <p:cNvSpPr>
              <a:spLocks noChangeArrowheads="1"/>
            </p:cNvSpPr>
            <p:nvPr/>
          </p:nvSpPr>
          <p:spPr bwMode="auto">
            <a:xfrm>
              <a:off x="864" y="3709"/>
              <a:ext cx="259" cy="181"/>
            </a:xfrm>
            <a:prstGeom prst="rect">
              <a:avLst/>
            </a:prstGeom>
            <a:noFill/>
            <a:ln w="12700">
              <a:noFill/>
              <a:miter lim="800000"/>
              <a:headEnd/>
              <a:tailEnd/>
            </a:ln>
            <a:effectLst/>
          </p:spPr>
          <p:txBody>
            <a:bodyPr wrap="none" lIns="63500" tIns="25400" rIns="63500" bIns="25400">
              <a:spAutoFit/>
            </a:bodyPr>
            <a:lstStyle/>
            <a:p>
              <a:pPr>
                <a:lnSpc>
                  <a:spcPct val="85000"/>
                </a:lnSpc>
              </a:pPr>
              <a:r>
                <a:rPr lang="en-US" b="1" dirty="0" smtClean="0">
                  <a:solidFill>
                    <a:schemeClr val="tx1"/>
                  </a:solidFill>
                </a:rPr>
                <a:t>op</a:t>
              </a:r>
              <a:endParaRPr lang="en-US" b="1" dirty="0">
                <a:solidFill>
                  <a:schemeClr val="tx1"/>
                </a:solidFill>
              </a:endParaRPr>
            </a:p>
          </p:txBody>
        </p:sp>
        <p:sp>
          <p:nvSpPr>
            <p:cNvPr id="517143" name="Rectangle 23"/>
            <p:cNvSpPr>
              <a:spLocks noChangeArrowheads="1"/>
            </p:cNvSpPr>
            <p:nvPr/>
          </p:nvSpPr>
          <p:spPr bwMode="auto">
            <a:xfrm>
              <a:off x="1472" y="3685"/>
              <a:ext cx="3096" cy="216"/>
            </a:xfrm>
            <a:prstGeom prst="rect">
              <a:avLst/>
            </a:prstGeom>
            <a:noFill/>
            <a:ln w="12700">
              <a:solidFill>
                <a:schemeClr val="tx1"/>
              </a:solidFill>
              <a:miter lim="800000"/>
              <a:headEnd/>
              <a:tailEnd/>
            </a:ln>
            <a:effectLst/>
          </p:spPr>
          <p:txBody>
            <a:bodyPr wrap="none" anchor="ctr"/>
            <a:lstStyle/>
            <a:p>
              <a:endParaRPr lang="en-US"/>
            </a:p>
          </p:txBody>
        </p:sp>
        <p:sp>
          <p:nvSpPr>
            <p:cNvPr id="517144" name="Rectangle 24"/>
            <p:cNvSpPr>
              <a:spLocks noChangeArrowheads="1"/>
            </p:cNvSpPr>
            <p:nvPr/>
          </p:nvSpPr>
          <p:spPr bwMode="auto">
            <a:xfrm>
              <a:off x="2688" y="3061"/>
              <a:ext cx="600" cy="216"/>
            </a:xfrm>
            <a:prstGeom prst="rect">
              <a:avLst/>
            </a:prstGeom>
            <a:noFill/>
            <a:ln w="12700">
              <a:solidFill>
                <a:schemeClr val="tx1"/>
              </a:solidFill>
              <a:miter lim="800000"/>
              <a:headEnd/>
              <a:tailEnd/>
            </a:ln>
            <a:effectLst/>
          </p:spPr>
          <p:txBody>
            <a:bodyPr wrap="none" anchor="ctr"/>
            <a:lstStyle/>
            <a:p>
              <a:endParaRPr lang="en-US"/>
            </a:p>
          </p:txBody>
        </p:sp>
        <p:sp>
          <p:nvSpPr>
            <p:cNvPr id="517145" name="Rectangle 25"/>
            <p:cNvSpPr>
              <a:spLocks noChangeArrowheads="1"/>
            </p:cNvSpPr>
            <p:nvPr/>
          </p:nvSpPr>
          <p:spPr bwMode="auto">
            <a:xfrm>
              <a:off x="3296" y="3061"/>
              <a:ext cx="600" cy="216"/>
            </a:xfrm>
            <a:prstGeom prst="rect">
              <a:avLst/>
            </a:prstGeom>
            <a:noFill/>
            <a:ln w="12700">
              <a:solidFill>
                <a:schemeClr val="tx1"/>
              </a:solidFill>
              <a:miter lim="800000"/>
              <a:headEnd/>
              <a:tailEnd/>
            </a:ln>
            <a:effectLst/>
          </p:spPr>
          <p:txBody>
            <a:bodyPr wrap="none" anchor="ctr"/>
            <a:lstStyle/>
            <a:p>
              <a:endParaRPr lang="en-US"/>
            </a:p>
          </p:txBody>
        </p:sp>
        <p:sp>
          <p:nvSpPr>
            <p:cNvPr id="517146" name="Rectangle 26"/>
            <p:cNvSpPr>
              <a:spLocks noChangeArrowheads="1"/>
            </p:cNvSpPr>
            <p:nvPr/>
          </p:nvSpPr>
          <p:spPr bwMode="auto">
            <a:xfrm>
              <a:off x="3904" y="3061"/>
              <a:ext cx="664" cy="216"/>
            </a:xfrm>
            <a:prstGeom prst="rect">
              <a:avLst/>
            </a:prstGeom>
            <a:noFill/>
            <a:ln w="12700">
              <a:solidFill>
                <a:schemeClr val="tx1"/>
              </a:solidFill>
              <a:miter lim="800000"/>
              <a:headEnd/>
              <a:tailEnd/>
            </a:ln>
            <a:effectLst/>
          </p:spPr>
          <p:txBody>
            <a:bodyPr wrap="none" anchor="ctr"/>
            <a:lstStyle/>
            <a:p>
              <a:endParaRPr lang="en-US"/>
            </a:p>
          </p:txBody>
        </p:sp>
        <p:sp>
          <p:nvSpPr>
            <p:cNvPr id="517147" name="Rectangle 27"/>
            <p:cNvSpPr>
              <a:spLocks noChangeArrowheads="1"/>
            </p:cNvSpPr>
            <p:nvPr/>
          </p:nvSpPr>
          <p:spPr bwMode="auto">
            <a:xfrm>
              <a:off x="1552" y="3085"/>
              <a:ext cx="216" cy="179"/>
            </a:xfrm>
            <a:prstGeom prst="rect">
              <a:avLst/>
            </a:prstGeom>
            <a:noFill/>
            <a:ln w="12700">
              <a:noFill/>
              <a:miter lim="800000"/>
              <a:headEnd/>
              <a:tailEnd/>
            </a:ln>
            <a:effectLst/>
          </p:spPr>
          <p:txBody>
            <a:bodyPr wrap="none" lIns="63500" tIns="25400" rIns="63500" bIns="25400">
              <a:spAutoFit/>
            </a:bodyPr>
            <a:lstStyle/>
            <a:p>
              <a:pPr>
                <a:lnSpc>
                  <a:spcPct val="85000"/>
                </a:lnSpc>
              </a:pPr>
              <a:r>
                <a:rPr lang="en-US" b="1">
                  <a:solidFill>
                    <a:schemeClr val="tx1"/>
                  </a:solidFill>
                </a:rPr>
                <a:t>rs</a:t>
              </a:r>
            </a:p>
          </p:txBody>
        </p:sp>
        <p:sp>
          <p:nvSpPr>
            <p:cNvPr id="517148" name="Rectangle 28"/>
            <p:cNvSpPr>
              <a:spLocks noChangeArrowheads="1"/>
            </p:cNvSpPr>
            <p:nvPr/>
          </p:nvSpPr>
          <p:spPr bwMode="auto">
            <a:xfrm>
              <a:off x="2208" y="3101"/>
              <a:ext cx="184" cy="179"/>
            </a:xfrm>
            <a:prstGeom prst="rect">
              <a:avLst/>
            </a:prstGeom>
            <a:noFill/>
            <a:ln w="12700">
              <a:noFill/>
              <a:miter lim="800000"/>
              <a:headEnd/>
              <a:tailEnd/>
            </a:ln>
            <a:effectLst/>
          </p:spPr>
          <p:txBody>
            <a:bodyPr wrap="none" lIns="63500" tIns="25400" rIns="63500" bIns="25400">
              <a:spAutoFit/>
            </a:bodyPr>
            <a:lstStyle/>
            <a:p>
              <a:pPr>
                <a:lnSpc>
                  <a:spcPct val="85000"/>
                </a:lnSpc>
              </a:pPr>
              <a:r>
                <a:rPr lang="en-US" b="1">
                  <a:solidFill>
                    <a:schemeClr val="tx1"/>
                  </a:solidFill>
                </a:rPr>
                <a:t>rt</a:t>
              </a:r>
            </a:p>
          </p:txBody>
        </p:sp>
        <p:sp>
          <p:nvSpPr>
            <p:cNvPr id="517149" name="Rectangle 29"/>
            <p:cNvSpPr>
              <a:spLocks noChangeArrowheads="1"/>
            </p:cNvSpPr>
            <p:nvPr/>
          </p:nvSpPr>
          <p:spPr bwMode="auto">
            <a:xfrm>
              <a:off x="2832" y="3085"/>
              <a:ext cx="224" cy="179"/>
            </a:xfrm>
            <a:prstGeom prst="rect">
              <a:avLst/>
            </a:prstGeom>
            <a:noFill/>
            <a:ln w="12700">
              <a:noFill/>
              <a:miter lim="800000"/>
              <a:headEnd/>
              <a:tailEnd/>
            </a:ln>
            <a:effectLst/>
          </p:spPr>
          <p:txBody>
            <a:bodyPr wrap="none" lIns="63500" tIns="25400" rIns="63500" bIns="25400">
              <a:spAutoFit/>
            </a:bodyPr>
            <a:lstStyle/>
            <a:p>
              <a:pPr>
                <a:lnSpc>
                  <a:spcPct val="85000"/>
                </a:lnSpc>
              </a:pPr>
              <a:r>
                <a:rPr lang="en-US" b="1">
                  <a:solidFill>
                    <a:schemeClr val="tx1"/>
                  </a:solidFill>
                </a:rPr>
                <a:t>rd</a:t>
              </a:r>
            </a:p>
          </p:txBody>
        </p:sp>
        <p:sp>
          <p:nvSpPr>
            <p:cNvPr id="517150" name="Rectangle 30"/>
            <p:cNvSpPr>
              <a:spLocks noChangeArrowheads="1"/>
            </p:cNvSpPr>
            <p:nvPr/>
          </p:nvSpPr>
          <p:spPr bwMode="auto">
            <a:xfrm>
              <a:off x="3408" y="3085"/>
              <a:ext cx="240" cy="179"/>
            </a:xfrm>
            <a:prstGeom prst="rect">
              <a:avLst/>
            </a:prstGeom>
            <a:noFill/>
            <a:ln w="12700">
              <a:noFill/>
              <a:miter lim="800000"/>
              <a:headEnd/>
              <a:tailEnd/>
            </a:ln>
            <a:effectLst/>
          </p:spPr>
          <p:txBody>
            <a:bodyPr wrap="none" lIns="63500" tIns="25400" rIns="63500" bIns="25400">
              <a:spAutoFit/>
            </a:bodyPr>
            <a:lstStyle/>
            <a:p>
              <a:pPr>
                <a:lnSpc>
                  <a:spcPct val="85000"/>
                </a:lnSpc>
              </a:pPr>
              <a:r>
                <a:rPr lang="en-US" b="1">
                  <a:solidFill>
                    <a:schemeClr val="tx1"/>
                  </a:solidFill>
                </a:rPr>
                <a:t>sa</a:t>
              </a:r>
            </a:p>
          </p:txBody>
        </p:sp>
        <p:sp>
          <p:nvSpPr>
            <p:cNvPr id="517151" name="Rectangle 31"/>
            <p:cNvSpPr>
              <a:spLocks noChangeArrowheads="1"/>
            </p:cNvSpPr>
            <p:nvPr/>
          </p:nvSpPr>
          <p:spPr bwMode="auto">
            <a:xfrm>
              <a:off x="3984" y="3085"/>
              <a:ext cx="432" cy="179"/>
            </a:xfrm>
            <a:prstGeom prst="rect">
              <a:avLst/>
            </a:prstGeom>
            <a:noFill/>
            <a:ln w="12700">
              <a:noFill/>
              <a:miter lim="800000"/>
              <a:headEnd/>
              <a:tailEnd/>
            </a:ln>
            <a:effectLst/>
          </p:spPr>
          <p:txBody>
            <a:bodyPr wrap="none" lIns="63500" tIns="25400" rIns="63500" bIns="25400">
              <a:spAutoFit/>
            </a:bodyPr>
            <a:lstStyle/>
            <a:p>
              <a:pPr>
                <a:lnSpc>
                  <a:spcPct val="85000"/>
                </a:lnSpc>
              </a:pPr>
              <a:r>
                <a:rPr lang="en-US" b="1">
                  <a:solidFill>
                    <a:schemeClr val="tx1"/>
                  </a:solidFill>
                </a:rPr>
                <a:t>funct</a:t>
              </a:r>
            </a:p>
          </p:txBody>
        </p:sp>
        <p:sp>
          <p:nvSpPr>
            <p:cNvPr id="517152" name="Rectangle 32"/>
            <p:cNvSpPr>
              <a:spLocks noChangeArrowheads="1"/>
            </p:cNvSpPr>
            <p:nvPr/>
          </p:nvSpPr>
          <p:spPr bwMode="auto">
            <a:xfrm>
              <a:off x="1568" y="3389"/>
              <a:ext cx="216" cy="179"/>
            </a:xfrm>
            <a:prstGeom prst="rect">
              <a:avLst/>
            </a:prstGeom>
            <a:noFill/>
            <a:ln w="12700">
              <a:noFill/>
              <a:miter lim="800000"/>
              <a:headEnd/>
              <a:tailEnd/>
            </a:ln>
            <a:effectLst/>
          </p:spPr>
          <p:txBody>
            <a:bodyPr wrap="none" lIns="63500" tIns="25400" rIns="63500" bIns="25400">
              <a:spAutoFit/>
            </a:bodyPr>
            <a:lstStyle/>
            <a:p>
              <a:pPr>
                <a:lnSpc>
                  <a:spcPct val="85000"/>
                </a:lnSpc>
              </a:pPr>
              <a:r>
                <a:rPr lang="en-US" b="1">
                  <a:solidFill>
                    <a:schemeClr val="tx1"/>
                  </a:solidFill>
                </a:rPr>
                <a:t>rs</a:t>
              </a:r>
            </a:p>
          </p:txBody>
        </p:sp>
        <p:sp>
          <p:nvSpPr>
            <p:cNvPr id="517153" name="Rectangle 33"/>
            <p:cNvSpPr>
              <a:spLocks noChangeArrowheads="1"/>
            </p:cNvSpPr>
            <p:nvPr/>
          </p:nvSpPr>
          <p:spPr bwMode="auto">
            <a:xfrm>
              <a:off x="2224" y="3405"/>
              <a:ext cx="184" cy="179"/>
            </a:xfrm>
            <a:prstGeom prst="rect">
              <a:avLst/>
            </a:prstGeom>
            <a:noFill/>
            <a:ln w="12700">
              <a:noFill/>
              <a:miter lim="800000"/>
              <a:headEnd/>
              <a:tailEnd/>
            </a:ln>
            <a:effectLst/>
          </p:spPr>
          <p:txBody>
            <a:bodyPr wrap="none" lIns="63500" tIns="25400" rIns="63500" bIns="25400">
              <a:spAutoFit/>
            </a:bodyPr>
            <a:lstStyle/>
            <a:p>
              <a:pPr>
                <a:lnSpc>
                  <a:spcPct val="85000"/>
                </a:lnSpc>
              </a:pPr>
              <a:r>
                <a:rPr lang="en-US" b="1">
                  <a:solidFill>
                    <a:schemeClr val="tx1"/>
                  </a:solidFill>
                </a:rPr>
                <a:t>rt</a:t>
              </a:r>
            </a:p>
          </p:txBody>
        </p:sp>
        <p:sp>
          <p:nvSpPr>
            <p:cNvPr id="517154" name="Rectangle 34"/>
            <p:cNvSpPr>
              <a:spLocks noChangeArrowheads="1"/>
            </p:cNvSpPr>
            <p:nvPr/>
          </p:nvSpPr>
          <p:spPr bwMode="auto">
            <a:xfrm>
              <a:off x="2928" y="3421"/>
              <a:ext cx="792" cy="179"/>
            </a:xfrm>
            <a:prstGeom prst="rect">
              <a:avLst/>
            </a:prstGeom>
            <a:noFill/>
            <a:ln w="12700">
              <a:noFill/>
              <a:miter lim="800000"/>
              <a:headEnd/>
              <a:tailEnd/>
            </a:ln>
            <a:effectLst/>
          </p:spPr>
          <p:txBody>
            <a:bodyPr wrap="none" lIns="63500" tIns="25400" rIns="63500" bIns="25400">
              <a:spAutoFit/>
            </a:bodyPr>
            <a:lstStyle/>
            <a:p>
              <a:pPr>
                <a:lnSpc>
                  <a:spcPct val="85000"/>
                </a:lnSpc>
              </a:pPr>
              <a:r>
                <a:rPr lang="en-US" b="1">
                  <a:solidFill>
                    <a:schemeClr val="tx1"/>
                  </a:solidFill>
                </a:rPr>
                <a:t>immediate</a:t>
              </a:r>
            </a:p>
          </p:txBody>
        </p:sp>
        <p:sp>
          <p:nvSpPr>
            <p:cNvPr id="517155" name="Rectangle 35"/>
            <p:cNvSpPr>
              <a:spLocks noChangeArrowheads="1"/>
            </p:cNvSpPr>
            <p:nvPr/>
          </p:nvSpPr>
          <p:spPr bwMode="auto">
            <a:xfrm>
              <a:off x="2288" y="3757"/>
              <a:ext cx="864" cy="179"/>
            </a:xfrm>
            <a:prstGeom prst="rect">
              <a:avLst/>
            </a:prstGeom>
            <a:noFill/>
            <a:ln w="12700">
              <a:noFill/>
              <a:miter lim="800000"/>
              <a:headEnd/>
              <a:tailEnd/>
            </a:ln>
            <a:effectLst/>
          </p:spPr>
          <p:txBody>
            <a:bodyPr wrap="none" lIns="63500" tIns="25400" rIns="63500" bIns="25400">
              <a:spAutoFit/>
            </a:bodyPr>
            <a:lstStyle/>
            <a:p>
              <a:pPr>
                <a:lnSpc>
                  <a:spcPct val="85000"/>
                </a:lnSpc>
              </a:pPr>
              <a:r>
                <a:rPr lang="en-US" b="1">
                  <a:solidFill>
                    <a:schemeClr val="tx1"/>
                  </a:solidFill>
                </a:rPr>
                <a:t>jump target</a:t>
              </a:r>
            </a:p>
          </p:txBody>
        </p:sp>
        <p:sp>
          <p:nvSpPr>
            <p:cNvPr id="517156" name="Rectangle 36"/>
            <p:cNvSpPr>
              <a:spLocks noChangeArrowheads="1"/>
            </p:cNvSpPr>
            <p:nvPr/>
          </p:nvSpPr>
          <p:spPr bwMode="auto">
            <a:xfrm>
              <a:off x="516" y="2748"/>
              <a:ext cx="2656" cy="179"/>
            </a:xfrm>
            <a:prstGeom prst="rect">
              <a:avLst/>
            </a:prstGeom>
            <a:noFill/>
            <a:ln w="12700">
              <a:noFill/>
              <a:miter lim="800000"/>
              <a:headEnd/>
              <a:tailEnd/>
            </a:ln>
            <a:effectLst/>
          </p:spPr>
          <p:txBody>
            <a:bodyPr wrap="none" lIns="63500" tIns="25400" rIns="63500" bIns="25400">
              <a:spAutoFit/>
            </a:bodyPr>
            <a:lstStyle/>
            <a:p>
              <a:pPr>
                <a:lnSpc>
                  <a:spcPct val="85000"/>
                </a:lnSpc>
              </a:pPr>
              <a:r>
                <a:rPr lang="en-US" b="1">
                  <a:solidFill>
                    <a:schemeClr val="tx1"/>
                  </a:solidFill>
                </a:rPr>
                <a:t>3 Instruction Formats: </a:t>
              </a:r>
              <a:r>
                <a:rPr lang="en-US" b="1"/>
                <a:t>all 32 bits wide</a:t>
              </a:r>
            </a:p>
          </p:txBody>
        </p:sp>
        <p:sp>
          <p:nvSpPr>
            <p:cNvPr id="517159" name="Rectangle 39"/>
            <p:cNvSpPr>
              <a:spLocks noChangeArrowheads="1"/>
            </p:cNvSpPr>
            <p:nvPr/>
          </p:nvSpPr>
          <p:spPr bwMode="auto">
            <a:xfrm>
              <a:off x="4608" y="3057"/>
              <a:ext cx="666" cy="229"/>
            </a:xfrm>
            <a:prstGeom prst="rect">
              <a:avLst/>
            </a:prstGeom>
            <a:noFill/>
            <a:ln w="12700">
              <a:noFill/>
              <a:miter lim="800000"/>
              <a:headEnd/>
              <a:tailEnd/>
            </a:ln>
            <a:effectLst/>
          </p:spPr>
          <p:txBody>
            <a:bodyPr wrap="none" lIns="90488" tIns="44450" rIns="90488" bIns="44450">
              <a:spAutoFit/>
            </a:bodyPr>
            <a:lstStyle/>
            <a:p>
              <a:r>
                <a:rPr lang="en-US">
                  <a:solidFill>
                    <a:schemeClr val="tx1"/>
                  </a:solidFill>
                </a:rPr>
                <a:t>R format</a:t>
              </a:r>
            </a:p>
          </p:txBody>
        </p:sp>
        <p:sp>
          <p:nvSpPr>
            <p:cNvPr id="517160" name="Rectangle 40"/>
            <p:cNvSpPr>
              <a:spLocks noChangeArrowheads="1"/>
            </p:cNvSpPr>
            <p:nvPr/>
          </p:nvSpPr>
          <p:spPr bwMode="auto">
            <a:xfrm>
              <a:off x="4608" y="3345"/>
              <a:ext cx="602" cy="229"/>
            </a:xfrm>
            <a:prstGeom prst="rect">
              <a:avLst/>
            </a:prstGeom>
            <a:noFill/>
            <a:ln w="12700">
              <a:noFill/>
              <a:miter lim="800000"/>
              <a:headEnd/>
              <a:tailEnd/>
            </a:ln>
            <a:effectLst/>
          </p:spPr>
          <p:txBody>
            <a:bodyPr wrap="none" lIns="90488" tIns="44450" rIns="90488" bIns="44450">
              <a:spAutoFit/>
            </a:bodyPr>
            <a:lstStyle/>
            <a:p>
              <a:r>
                <a:rPr lang="en-US">
                  <a:solidFill>
                    <a:schemeClr val="tx1"/>
                  </a:solidFill>
                </a:rPr>
                <a:t>I format</a:t>
              </a:r>
            </a:p>
          </p:txBody>
        </p:sp>
        <p:sp>
          <p:nvSpPr>
            <p:cNvPr id="517161" name="Rectangle 41"/>
            <p:cNvSpPr>
              <a:spLocks noChangeArrowheads="1"/>
            </p:cNvSpPr>
            <p:nvPr/>
          </p:nvSpPr>
          <p:spPr bwMode="auto">
            <a:xfrm>
              <a:off x="4608" y="3681"/>
              <a:ext cx="634" cy="229"/>
            </a:xfrm>
            <a:prstGeom prst="rect">
              <a:avLst/>
            </a:prstGeom>
            <a:noFill/>
            <a:ln w="12700">
              <a:noFill/>
              <a:miter lim="800000"/>
              <a:headEnd/>
              <a:tailEnd/>
            </a:ln>
            <a:effectLst/>
          </p:spPr>
          <p:txBody>
            <a:bodyPr wrap="none" lIns="90488" tIns="44450" rIns="90488" bIns="44450">
              <a:spAutoFit/>
            </a:bodyPr>
            <a:lstStyle/>
            <a:p>
              <a:r>
                <a:rPr lang="en-US">
                  <a:solidFill>
                    <a:schemeClr val="tx1"/>
                  </a:solidFill>
                </a:rPr>
                <a:t>J format</a:t>
              </a:r>
            </a:p>
          </p:txBody>
        </p:sp>
      </p:grpSp>
    </p:spTree>
  </p:cSld>
  <p:clrMapOvr>
    <a:masterClrMapping/>
  </p:clrMapOvr>
  <p:transition xmlns:p14="http://schemas.microsoft.com/office/powerpoint/2010/main"/>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0050" name="Rectangle 2"/>
          <p:cNvSpPr>
            <a:spLocks noGrp="1" noChangeArrowheads="1"/>
          </p:cNvSpPr>
          <p:nvPr>
            <p:ph type="title"/>
          </p:nvPr>
        </p:nvSpPr>
        <p:spPr/>
        <p:txBody>
          <a:bodyPr/>
          <a:lstStyle/>
          <a:p>
            <a:r>
              <a:rPr lang="en-US"/>
              <a:t>MIPS (RISC) Design Principles</a:t>
            </a:r>
          </a:p>
        </p:txBody>
      </p:sp>
      <p:sp>
        <p:nvSpPr>
          <p:cNvPr id="770051" name="Rectangle 3"/>
          <p:cNvSpPr>
            <a:spLocks noGrp="1" noChangeArrowheads="1"/>
          </p:cNvSpPr>
          <p:nvPr>
            <p:ph type="body" idx="1"/>
          </p:nvPr>
        </p:nvSpPr>
        <p:spPr>
          <a:xfrm>
            <a:off x="685800" y="914400"/>
            <a:ext cx="7848600" cy="5563574"/>
          </a:xfrm>
        </p:spPr>
        <p:txBody>
          <a:bodyPr/>
          <a:lstStyle/>
          <a:p>
            <a:r>
              <a:rPr lang="en-US" dirty="0">
                <a:solidFill>
                  <a:schemeClr val="accent1"/>
                </a:solidFill>
              </a:rPr>
              <a:t>Simplicity favors regularity</a:t>
            </a:r>
          </a:p>
          <a:p>
            <a:pPr lvl="1"/>
            <a:r>
              <a:rPr lang="en-US" dirty="0"/>
              <a:t>fixed size </a:t>
            </a:r>
            <a:r>
              <a:rPr lang="en-US" dirty="0" smtClean="0"/>
              <a:t>instructions</a:t>
            </a:r>
            <a:endParaRPr lang="en-US" dirty="0"/>
          </a:p>
          <a:p>
            <a:pPr lvl="1"/>
            <a:r>
              <a:rPr lang="en-US" dirty="0"/>
              <a:t>small number of instruction formats</a:t>
            </a:r>
          </a:p>
          <a:p>
            <a:pPr lvl="1"/>
            <a:r>
              <a:rPr lang="en-US" dirty="0" err="1"/>
              <a:t>opcode</a:t>
            </a:r>
            <a:r>
              <a:rPr lang="en-US" dirty="0"/>
              <a:t> always the first 6 bits</a:t>
            </a:r>
          </a:p>
          <a:p>
            <a:r>
              <a:rPr lang="en-US" dirty="0" smtClean="0">
                <a:solidFill>
                  <a:schemeClr val="accent1"/>
                </a:solidFill>
              </a:rPr>
              <a:t>Smaller is faster</a:t>
            </a:r>
          </a:p>
          <a:p>
            <a:pPr lvl="1"/>
            <a:r>
              <a:rPr lang="en-US" dirty="0" smtClean="0"/>
              <a:t>limited instruction set</a:t>
            </a:r>
          </a:p>
          <a:p>
            <a:pPr lvl="1"/>
            <a:r>
              <a:rPr lang="en-US" dirty="0" smtClean="0"/>
              <a:t>limited number of registers in register file</a:t>
            </a:r>
          </a:p>
          <a:p>
            <a:pPr lvl="1"/>
            <a:r>
              <a:rPr lang="en-US" dirty="0" smtClean="0"/>
              <a:t>limited number of addressing modes</a:t>
            </a:r>
          </a:p>
          <a:p>
            <a:r>
              <a:rPr lang="en-US" dirty="0" smtClean="0">
                <a:solidFill>
                  <a:schemeClr val="accent1"/>
                </a:solidFill>
              </a:rPr>
              <a:t>Make </a:t>
            </a:r>
            <a:r>
              <a:rPr lang="en-US" dirty="0">
                <a:solidFill>
                  <a:schemeClr val="accent1"/>
                </a:solidFill>
              </a:rPr>
              <a:t>the common case fast</a:t>
            </a:r>
          </a:p>
          <a:p>
            <a:pPr lvl="1"/>
            <a:r>
              <a:rPr lang="en-US" dirty="0"/>
              <a:t>arithmetic operands from the </a:t>
            </a:r>
            <a:r>
              <a:rPr lang="en-US" dirty="0" smtClean="0"/>
              <a:t>register file </a:t>
            </a:r>
            <a:r>
              <a:rPr lang="en-US" dirty="0"/>
              <a:t>(load-store machine)</a:t>
            </a:r>
          </a:p>
          <a:p>
            <a:pPr lvl="1"/>
            <a:r>
              <a:rPr lang="en-US" dirty="0"/>
              <a:t>allow instructions to contain immediate </a:t>
            </a:r>
            <a:r>
              <a:rPr lang="en-US" dirty="0" smtClean="0"/>
              <a:t>operands</a:t>
            </a:r>
          </a:p>
          <a:p>
            <a:r>
              <a:rPr lang="en-US" dirty="0" smtClean="0">
                <a:solidFill>
                  <a:schemeClr val="accent1"/>
                </a:solidFill>
              </a:rPr>
              <a:t>Good design demands good compromises</a:t>
            </a:r>
          </a:p>
          <a:p>
            <a:pPr lvl="1"/>
            <a:r>
              <a:rPr lang="en-US" dirty="0" smtClean="0"/>
              <a:t>three instruction formats</a:t>
            </a:r>
            <a:r>
              <a:rPr lang="en-US" dirty="0" smtClean="0">
                <a:solidFill>
                  <a:schemeClr val="accent1"/>
                </a:solidFill>
              </a:rPr>
              <a:t> </a:t>
            </a:r>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770051">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770051">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770051">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770051">
                                            <p:txEl>
                                              <p:pRg st="3" end="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770051">
                                            <p:txEl>
                                              <p:pRg st="4" end="4"/>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770051">
                                            <p:txEl>
                                              <p:pRg st="5" end="5"/>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770051">
                                            <p:txEl>
                                              <p:pRg st="6" end="6"/>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770051">
                                            <p:txEl>
                                              <p:pRg st="7" end="7"/>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770051">
                                            <p:txEl>
                                              <p:pRg st="8" end="8"/>
                                            </p:txEl>
                                          </p:spTgt>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770051">
                                            <p:txEl>
                                              <p:pRg st="9" end="9"/>
                                            </p:txEl>
                                          </p:spTgt>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770051">
                                            <p:txEl>
                                              <p:pRg st="10" end="10"/>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770051">
                                            <p:txEl>
                                              <p:pRg st="11" end="11"/>
                                            </p:txEl>
                                          </p:spTgt>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770051">
                                            <p:txEl>
                                              <p:pRg st="12" end="1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70051" grpId="0" build="p"/>
    </p:bldLst>
  </p:timing>
</p:sld>
</file>

<file path=ppt/slides/slide3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568322" name="Rectangle 2"/>
          <p:cNvSpPr>
            <a:spLocks noGrp="1" noChangeArrowheads="1"/>
          </p:cNvSpPr>
          <p:nvPr>
            <p:ph type="title"/>
          </p:nvPr>
        </p:nvSpPr>
        <p:spPr>
          <a:xfrm>
            <a:off x="533400" y="304800"/>
            <a:ext cx="5562600" cy="422275"/>
          </a:xfrm>
        </p:spPr>
        <p:txBody>
          <a:bodyPr/>
          <a:lstStyle/>
          <a:p>
            <a:r>
              <a:rPr lang="en-US"/>
              <a:t>MIPS Arithmetic Instructions</a:t>
            </a:r>
          </a:p>
        </p:txBody>
      </p:sp>
      <p:sp>
        <p:nvSpPr>
          <p:cNvPr id="568323" name="Rectangle 3"/>
          <p:cNvSpPr>
            <a:spLocks noGrp="1" noChangeArrowheads="1"/>
          </p:cNvSpPr>
          <p:nvPr>
            <p:ph type="body" idx="1"/>
          </p:nvPr>
        </p:nvSpPr>
        <p:spPr>
          <a:xfrm>
            <a:off x="685800" y="914400"/>
            <a:ext cx="7848600" cy="1512888"/>
          </a:xfrm>
        </p:spPr>
        <p:txBody>
          <a:bodyPr/>
          <a:lstStyle/>
          <a:p>
            <a:r>
              <a:rPr lang="en-US" dirty="0"/>
              <a:t>MIPS assembly language arithmetic statement</a:t>
            </a:r>
          </a:p>
          <a:p>
            <a:pPr algn="ctr">
              <a:buFont typeface="Wingdings" pitchFamily="2" charset="2"/>
              <a:buNone/>
            </a:pPr>
            <a:r>
              <a:rPr lang="en-US" dirty="0">
                <a:latin typeface="Courier New" pitchFamily="49" charset="0"/>
              </a:rPr>
              <a:t>add	$t0, $s1, $s2</a:t>
            </a:r>
          </a:p>
          <a:p>
            <a:pPr algn="ctr">
              <a:buFont typeface="Wingdings" pitchFamily="2" charset="2"/>
              <a:buNone/>
            </a:pPr>
            <a:r>
              <a:rPr lang="en-US" dirty="0">
                <a:latin typeface="Courier New" pitchFamily="49" charset="0"/>
              </a:rPr>
              <a:t>sub	$t0, $s1, $s2</a:t>
            </a:r>
          </a:p>
        </p:txBody>
      </p:sp>
      <p:sp>
        <p:nvSpPr>
          <p:cNvPr id="568324" name="Rectangle 4"/>
          <p:cNvSpPr>
            <a:spLocks noChangeArrowheads="1"/>
          </p:cNvSpPr>
          <p:nvPr/>
        </p:nvSpPr>
        <p:spPr bwMode="auto">
          <a:xfrm>
            <a:off x="685800" y="2590800"/>
            <a:ext cx="8077200" cy="2439642"/>
          </a:xfrm>
          <a:prstGeom prst="rect">
            <a:avLst/>
          </a:prstGeom>
          <a:noFill/>
          <a:ln w="12700">
            <a:noFill/>
            <a:miter lim="800000"/>
            <a:headEnd/>
            <a:tailEnd/>
          </a:ln>
          <a:effectLst/>
        </p:spPr>
        <p:txBody>
          <a:bodyPr wrap="square" lIns="63500" tIns="25400" rIns="63500" bIns="25400">
            <a:spAutoFit/>
          </a:bodyPr>
          <a:lstStyle/>
          <a:p>
            <a:pPr marL="287338" indent="-287338">
              <a:spcBef>
                <a:spcPct val="65000"/>
              </a:spcBef>
              <a:buClr>
                <a:schemeClr val="accent1"/>
              </a:buClr>
              <a:buSzPct val="75000"/>
              <a:buFont typeface="Wingdings" pitchFamily="2" charset="2"/>
              <a:buChar char="q"/>
            </a:pPr>
            <a:r>
              <a:rPr lang="en-US" sz="2400" dirty="0">
                <a:solidFill>
                  <a:schemeClr val="tx1"/>
                </a:solidFill>
              </a:rPr>
              <a:t>Each arithmetic instruction performs </a:t>
            </a:r>
            <a:r>
              <a:rPr lang="en-US" sz="2400" dirty="0" smtClean="0"/>
              <a:t>one</a:t>
            </a:r>
            <a:r>
              <a:rPr lang="en-US" sz="2400" dirty="0" smtClean="0">
                <a:solidFill>
                  <a:schemeClr val="tx1"/>
                </a:solidFill>
              </a:rPr>
              <a:t> </a:t>
            </a:r>
            <a:r>
              <a:rPr lang="en-US" sz="2400" dirty="0">
                <a:solidFill>
                  <a:schemeClr val="tx1"/>
                </a:solidFill>
              </a:rPr>
              <a:t>operation</a:t>
            </a:r>
          </a:p>
          <a:p>
            <a:pPr marL="287338" indent="-287338">
              <a:spcBef>
                <a:spcPct val="65000"/>
              </a:spcBef>
              <a:buClr>
                <a:schemeClr val="accent1"/>
              </a:buClr>
              <a:buSzPct val="75000"/>
              <a:buFont typeface="Wingdings" pitchFamily="2" charset="2"/>
              <a:buChar char="q"/>
            </a:pPr>
            <a:r>
              <a:rPr lang="en-US" sz="2400" dirty="0">
                <a:solidFill>
                  <a:schemeClr val="tx1"/>
                </a:solidFill>
              </a:rPr>
              <a:t>Each </a:t>
            </a:r>
            <a:r>
              <a:rPr lang="en-US" sz="2400" dirty="0" smtClean="0">
                <a:solidFill>
                  <a:schemeClr val="tx1"/>
                </a:solidFill>
              </a:rPr>
              <a:t>specifies </a:t>
            </a:r>
            <a:r>
              <a:rPr lang="en-US" sz="2400" dirty="0">
                <a:solidFill>
                  <a:schemeClr val="tx1"/>
                </a:solidFill>
              </a:rPr>
              <a:t>exactly </a:t>
            </a:r>
            <a:r>
              <a:rPr lang="en-US" sz="2400" dirty="0"/>
              <a:t>three</a:t>
            </a:r>
            <a:r>
              <a:rPr lang="en-US" sz="2400" dirty="0">
                <a:solidFill>
                  <a:schemeClr val="tx1"/>
                </a:solidFill>
              </a:rPr>
              <a:t> </a:t>
            </a:r>
            <a:r>
              <a:rPr lang="en-US" sz="2400" dirty="0" smtClean="0">
                <a:solidFill>
                  <a:schemeClr val="tx1"/>
                </a:solidFill>
              </a:rPr>
              <a:t>operands that are all contained in the </a:t>
            </a:r>
            <a:r>
              <a:rPr lang="en-US" sz="2400" dirty="0" err="1" smtClean="0">
                <a:solidFill>
                  <a:schemeClr val="tx1"/>
                </a:solidFill>
              </a:rPr>
              <a:t>datapath’s</a:t>
            </a:r>
            <a:r>
              <a:rPr lang="en-US" sz="2400" dirty="0" smtClean="0">
                <a:solidFill>
                  <a:schemeClr val="tx1"/>
                </a:solidFill>
              </a:rPr>
              <a:t> register file </a:t>
            </a:r>
            <a:r>
              <a:rPr lang="en-US" sz="2400" dirty="0" smtClean="0">
                <a:solidFill>
                  <a:schemeClr val="tx1"/>
                </a:solidFill>
                <a:sym typeface="Symbol" pitchFamily="18" charset="2"/>
              </a:rPr>
              <a:t>(</a:t>
            </a:r>
            <a:r>
              <a:rPr lang="en-US" sz="2400" dirty="0" smtClean="0">
                <a:solidFill>
                  <a:schemeClr val="tx1"/>
                </a:solidFill>
                <a:latin typeface="Courier New" pitchFamily="49" charset="0"/>
                <a:sym typeface="Symbol" pitchFamily="18" charset="2"/>
              </a:rPr>
              <a:t>$t0,$s1,$s2</a:t>
            </a:r>
            <a:r>
              <a:rPr lang="en-US" sz="2400" dirty="0" smtClean="0">
                <a:solidFill>
                  <a:schemeClr val="tx1"/>
                </a:solidFill>
                <a:sym typeface="Symbol" pitchFamily="18" charset="2"/>
              </a:rPr>
              <a:t>) </a:t>
            </a:r>
            <a:endParaRPr lang="en-US" sz="2400" dirty="0">
              <a:solidFill>
                <a:schemeClr val="tx1"/>
              </a:solidFill>
            </a:endParaRPr>
          </a:p>
          <a:p>
            <a:pPr marL="741363" lvl="1" indent="-246063" algn="ctr">
              <a:spcBef>
                <a:spcPct val="40000"/>
              </a:spcBef>
              <a:buClr>
                <a:schemeClr val="accent1"/>
              </a:buClr>
              <a:buSzPct val="75000"/>
              <a:buFont typeface="Monotype Sorts" pitchFamily="2" charset="2"/>
              <a:buNone/>
            </a:pPr>
            <a:r>
              <a:rPr lang="en-US" sz="2000" dirty="0">
                <a:solidFill>
                  <a:schemeClr val="tx1"/>
                </a:solidFill>
              </a:rPr>
              <a:t>destination </a:t>
            </a:r>
            <a:r>
              <a:rPr lang="en-US" sz="2000" dirty="0" smtClean="0">
                <a:solidFill>
                  <a:schemeClr val="tx1"/>
                </a:solidFill>
              </a:rPr>
              <a:t>= </a:t>
            </a:r>
            <a:r>
              <a:rPr lang="en-US" sz="2000" dirty="0" smtClean="0">
                <a:solidFill>
                  <a:schemeClr val="tx1"/>
                </a:solidFill>
                <a:sym typeface="Symbol" pitchFamily="18" charset="2"/>
              </a:rPr>
              <a:t> </a:t>
            </a:r>
            <a:r>
              <a:rPr lang="en-US" sz="2000" dirty="0">
                <a:solidFill>
                  <a:schemeClr val="tx1"/>
                </a:solidFill>
                <a:sym typeface="Symbol" pitchFamily="18" charset="2"/>
              </a:rPr>
              <a:t>source1    </a:t>
            </a:r>
            <a:r>
              <a:rPr lang="en-US" sz="2000" dirty="0">
                <a:solidFill>
                  <a:schemeClr val="accent2"/>
                </a:solidFill>
                <a:sym typeface="Symbol" pitchFamily="18" charset="2"/>
              </a:rPr>
              <a:t>op</a:t>
            </a:r>
            <a:r>
              <a:rPr lang="en-US" sz="2000" dirty="0">
                <a:solidFill>
                  <a:schemeClr val="tx1"/>
                </a:solidFill>
                <a:sym typeface="Symbol" pitchFamily="18" charset="2"/>
              </a:rPr>
              <a:t>    source2</a:t>
            </a:r>
          </a:p>
          <a:p>
            <a:pPr marL="287338" indent="-287338">
              <a:spcBef>
                <a:spcPct val="65000"/>
              </a:spcBef>
              <a:buClr>
                <a:schemeClr val="accent1"/>
              </a:buClr>
              <a:buSzPct val="75000"/>
              <a:buFont typeface="Wingdings" pitchFamily="2" charset="2"/>
              <a:buChar char="q"/>
            </a:pPr>
            <a:r>
              <a:rPr lang="en-US" sz="2400" dirty="0" smtClean="0">
                <a:solidFill>
                  <a:schemeClr val="tx1"/>
                </a:solidFill>
              </a:rPr>
              <a:t>Instruction Format (</a:t>
            </a:r>
            <a:r>
              <a:rPr lang="en-US" sz="2400" dirty="0" smtClean="0"/>
              <a:t>R</a:t>
            </a:r>
            <a:r>
              <a:rPr lang="en-US" sz="2400" dirty="0" smtClean="0">
                <a:solidFill>
                  <a:schemeClr val="tx1"/>
                </a:solidFill>
              </a:rPr>
              <a:t> format)</a:t>
            </a:r>
            <a:endParaRPr lang="en-US" sz="2400" dirty="0">
              <a:solidFill>
                <a:schemeClr val="tx1"/>
              </a:solidFill>
            </a:endParaRPr>
          </a:p>
        </p:txBody>
      </p:sp>
      <p:grpSp>
        <p:nvGrpSpPr>
          <p:cNvPr id="12" name="Group 5"/>
          <p:cNvGrpSpPr>
            <a:grpSpLocks/>
          </p:cNvGrpSpPr>
          <p:nvPr/>
        </p:nvGrpSpPr>
        <p:grpSpPr bwMode="auto">
          <a:xfrm>
            <a:off x="1676400" y="5424487"/>
            <a:ext cx="5791200" cy="369888"/>
            <a:chOff x="1056" y="2640"/>
            <a:chExt cx="3648" cy="233"/>
          </a:xfrm>
        </p:grpSpPr>
        <p:sp>
          <p:nvSpPr>
            <p:cNvPr id="13" name="Rectangle 6"/>
            <p:cNvSpPr>
              <a:spLocks noChangeArrowheads="1"/>
            </p:cNvSpPr>
            <p:nvPr/>
          </p:nvSpPr>
          <p:spPr bwMode="auto">
            <a:xfrm>
              <a:off x="1056" y="2640"/>
              <a:ext cx="3648" cy="184"/>
            </a:xfrm>
            <a:prstGeom prst="rect">
              <a:avLst/>
            </a:prstGeom>
            <a:noFill/>
            <a:ln w="12700">
              <a:solidFill>
                <a:schemeClr val="tx1"/>
              </a:solidFill>
              <a:miter lim="800000"/>
              <a:headEnd/>
              <a:tailEnd/>
            </a:ln>
            <a:effectLst/>
          </p:spPr>
          <p:txBody>
            <a:bodyPr wrap="none" anchor="ctr"/>
            <a:lstStyle/>
            <a:p>
              <a:endParaRPr lang="en-US">
                <a:solidFill>
                  <a:schemeClr val="tx1"/>
                </a:solidFill>
              </a:endParaRPr>
            </a:p>
          </p:txBody>
        </p:sp>
        <p:sp>
          <p:nvSpPr>
            <p:cNvPr id="14" name="Line 7"/>
            <p:cNvSpPr>
              <a:spLocks noChangeShapeType="1"/>
            </p:cNvSpPr>
            <p:nvPr/>
          </p:nvSpPr>
          <p:spPr bwMode="auto">
            <a:xfrm>
              <a:off x="1728" y="2640"/>
              <a:ext cx="0" cy="183"/>
            </a:xfrm>
            <a:prstGeom prst="line">
              <a:avLst/>
            </a:prstGeom>
            <a:noFill/>
            <a:ln w="12700">
              <a:solidFill>
                <a:schemeClr val="tx1"/>
              </a:solidFill>
              <a:round/>
              <a:headEnd/>
              <a:tailEnd/>
            </a:ln>
            <a:effectLst/>
          </p:spPr>
          <p:txBody>
            <a:bodyPr/>
            <a:lstStyle/>
            <a:p>
              <a:endParaRPr lang="en-US">
                <a:solidFill>
                  <a:schemeClr val="tx1"/>
                </a:solidFill>
              </a:endParaRPr>
            </a:p>
          </p:txBody>
        </p:sp>
        <p:sp>
          <p:nvSpPr>
            <p:cNvPr id="15" name="Line 8"/>
            <p:cNvSpPr>
              <a:spLocks noChangeShapeType="1"/>
            </p:cNvSpPr>
            <p:nvPr/>
          </p:nvSpPr>
          <p:spPr bwMode="auto">
            <a:xfrm>
              <a:off x="2300" y="2641"/>
              <a:ext cx="0" cy="183"/>
            </a:xfrm>
            <a:prstGeom prst="line">
              <a:avLst/>
            </a:prstGeom>
            <a:noFill/>
            <a:ln w="12700">
              <a:solidFill>
                <a:schemeClr val="tx1"/>
              </a:solidFill>
              <a:round/>
              <a:headEnd/>
              <a:tailEnd/>
            </a:ln>
            <a:effectLst/>
          </p:spPr>
          <p:txBody>
            <a:bodyPr/>
            <a:lstStyle/>
            <a:p>
              <a:endParaRPr lang="en-US">
                <a:solidFill>
                  <a:schemeClr val="tx1"/>
                </a:solidFill>
              </a:endParaRPr>
            </a:p>
          </p:txBody>
        </p:sp>
        <p:sp>
          <p:nvSpPr>
            <p:cNvPr id="16" name="Line 9"/>
            <p:cNvSpPr>
              <a:spLocks noChangeShapeType="1"/>
            </p:cNvSpPr>
            <p:nvPr/>
          </p:nvSpPr>
          <p:spPr bwMode="auto">
            <a:xfrm>
              <a:off x="2876" y="2641"/>
              <a:ext cx="0" cy="183"/>
            </a:xfrm>
            <a:prstGeom prst="line">
              <a:avLst/>
            </a:prstGeom>
            <a:noFill/>
            <a:ln w="12700">
              <a:solidFill>
                <a:schemeClr val="tx1"/>
              </a:solidFill>
              <a:round/>
              <a:headEnd/>
              <a:tailEnd/>
            </a:ln>
            <a:effectLst/>
          </p:spPr>
          <p:txBody>
            <a:bodyPr/>
            <a:lstStyle/>
            <a:p>
              <a:endParaRPr lang="en-US">
                <a:solidFill>
                  <a:schemeClr val="tx1"/>
                </a:solidFill>
              </a:endParaRPr>
            </a:p>
          </p:txBody>
        </p:sp>
        <p:sp>
          <p:nvSpPr>
            <p:cNvPr id="17" name="Line 10"/>
            <p:cNvSpPr>
              <a:spLocks noChangeShapeType="1"/>
            </p:cNvSpPr>
            <p:nvPr/>
          </p:nvSpPr>
          <p:spPr bwMode="auto">
            <a:xfrm>
              <a:off x="3452" y="2641"/>
              <a:ext cx="0" cy="183"/>
            </a:xfrm>
            <a:prstGeom prst="line">
              <a:avLst/>
            </a:prstGeom>
            <a:noFill/>
            <a:ln w="12700">
              <a:solidFill>
                <a:schemeClr val="tx1"/>
              </a:solidFill>
              <a:round/>
              <a:headEnd/>
              <a:tailEnd/>
            </a:ln>
            <a:effectLst/>
          </p:spPr>
          <p:txBody>
            <a:bodyPr/>
            <a:lstStyle/>
            <a:p>
              <a:endParaRPr lang="en-US">
                <a:solidFill>
                  <a:schemeClr val="tx1"/>
                </a:solidFill>
              </a:endParaRPr>
            </a:p>
          </p:txBody>
        </p:sp>
        <p:sp>
          <p:nvSpPr>
            <p:cNvPr id="18" name="Line 11"/>
            <p:cNvSpPr>
              <a:spLocks noChangeShapeType="1"/>
            </p:cNvSpPr>
            <p:nvPr/>
          </p:nvSpPr>
          <p:spPr bwMode="auto">
            <a:xfrm>
              <a:off x="4028" y="2641"/>
              <a:ext cx="0" cy="183"/>
            </a:xfrm>
            <a:prstGeom prst="line">
              <a:avLst/>
            </a:prstGeom>
            <a:noFill/>
            <a:ln w="12700">
              <a:solidFill>
                <a:schemeClr val="tx1"/>
              </a:solidFill>
              <a:round/>
              <a:headEnd/>
              <a:tailEnd/>
            </a:ln>
            <a:effectLst/>
          </p:spPr>
          <p:txBody>
            <a:bodyPr/>
            <a:lstStyle/>
            <a:p>
              <a:endParaRPr lang="en-US">
                <a:solidFill>
                  <a:schemeClr val="tx1"/>
                </a:solidFill>
              </a:endParaRPr>
            </a:p>
          </p:txBody>
        </p:sp>
        <p:sp>
          <p:nvSpPr>
            <p:cNvPr id="19" name="Text Box 12"/>
            <p:cNvSpPr txBox="1">
              <a:spLocks noChangeArrowheads="1"/>
            </p:cNvSpPr>
            <p:nvPr/>
          </p:nvSpPr>
          <p:spPr bwMode="auto">
            <a:xfrm>
              <a:off x="1248" y="2640"/>
              <a:ext cx="3380" cy="233"/>
            </a:xfrm>
            <a:prstGeom prst="rect">
              <a:avLst/>
            </a:prstGeom>
            <a:noFill/>
            <a:ln w="12700">
              <a:noFill/>
              <a:miter lim="800000"/>
              <a:headEnd/>
              <a:tailEnd/>
            </a:ln>
            <a:effectLst/>
          </p:spPr>
          <p:txBody>
            <a:bodyPr wrap="none">
              <a:spAutoFit/>
            </a:bodyPr>
            <a:lstStyle/>
            <a:p>
              <a:r>
                <a:rPr lang="en-US" dirty="0" smtClean="0">
                  <a:solidFill>
                    <a:schemeClr val="tx1"/>
                  </a:solidFill>
                </a:rPr>
                <a:t>0             17           18           8             0           0x22</a:t>
              </a:r>
              <a:endParaRPr lang="en-US" dirty="0">
                <a:solidFill>
                  <a:schemeClr val="tx1"/>
                </a:solidFill>
              </a:endParaRPr>
            </a:p>
          </p:txBody>
        </p:sp>
      </p:grpSp>
    </p:spTree>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8322" name="Rectangle 2"/>
          <p:cNvSpPr>
            <a:spLocks noGrp="1" noChangeArrowheads="1"/>
          </p:cNvSpPr>
          <p:nvPr>
            <p:ph type="title"/>
          </p:nvPr>
        </p:nvSpPr>
        <p:spPr>
          <a:xfrm>
            <a:off x="533400" y="304800"/>
            <a:ext cx="5562600" cy="422275"/>
          </a:xfrm>
        </p:spPr>
        <p:txBody>
          <a:bodyPr/>
          <a:lstStyle/>
          <a:p>
            <a:r>
              <a:rPr lang="en-US"/>
              <a:t>MIPS Arithmetic Instructions</a:t>
            </a:r>
          </a:p>
        </p:txBody>
      </p:sp>
      <p:sp>
        <p:nvSpPr>
          <p:cNvPr id="568323" name="Rectangle 3"/>
          <p:cNvSpPr>
            <a:spLocks noGrp="1" noChangeArrowheads="1"/>
          </p:cNvSpPr>
          <p:nvPr>
            <p:ph type="body" idx="1"/>
          </p:nvPr>
        </p:nvSpPr>
        <p:spPr>
          <a:xfrm>
            <a:off x="685800" y="914400"/>
            <a:ext cx="7848600" cy="1512888"/>
          </a:xfrm>
        </p:spPr>
        <p:txBody>
          <a:bodyPr/>
          <a:lstStyle/>
          <a:p>
            <a:r>
              <a:rPr lang="en-US" dirty="0"/>
              <a:t>MIPS assembly language arithmetic statement</a:t>
            </a:r>
          </a:p>
          <a:p>
            <a:pPr algn="ctr">
              <a:buFont typeface="Wingdings" pitchFamily="2" charset="2"/>
              <a:buNone/>
            </a:pPr>
            <a:r>
              <a:rPr lang="en-US" dirty="0">
                <a:latin typeface="Courier New" pitchFamily="49" charset="0"/>
              </a:rPr>
              <a:t>add	$t0, $s1, $s2</a:t>
            </a:r>
          </a:p>
          <a:p>
            <a:pPr algn="ctr">
              <a:buFont typeface="Wingdings" pitchFamily="2" charset="2"/>
              <a:buNone/>
            </a:pPr>
            <a:r>
              <a:rPr lang="en-US" dirty="0">
                <a:latin typeface="Courier New" pitchFamily="49" charset="0"/>
              </a:rPr>
              <a:t>sub	$t0, $s1, $s2</a:t>
            </a:r>
          </a:p>
        </p:txBody>
      </p:sp>
      <p:sp>
        <p:nvSpPr>
          <p:cNvPr id="568324" name="Rectangle 4"/>
          <p:cNvSpPr>
            <a:spLocks noChangeArrowheads="1"/>
          </p:cNvSpPr>
          <p:nvPr/>
        </p:nvSpPr>
        <p:spPr bwMode="auto">
          <a:xfrm>
            <a:off x="685800" y="2590800"/>
            <a:ext cx="8077200" cy="2439642"/>
          </a:xfrm>
          <a:prstGeom prst="rect">
            <a:avLst/>
          </a:prstGeom>
          <a:noFill/>
          <a:ln w="12700">
            <a:noFill/>
            <a:miter lim="800000"/>
            <a:headEnd/>
            <a:tailEnd/>
          </a:ln>
          <a:effectLst/>
        </p:spPr>
        <p:txBody>
          <a:bodyPr wrap="square" lIns="63500" tIns="25400" rIns="63500" bIns="25400">
            <a:spAutoFit/>
          </a:bodyPr>
          <a:lstStyle/>
          <a:p>
            <a:pPr marL="287338" indent="-287338">
              <a:spcBef>
                <a:spcPct val="65000"/>
              </a:spcBef>
              <a:buClr>
                <a:schemeClr val="accent1"/>
              </a:buClr>
              <a:buSzPct val="75000"/>
              <a:buFont typeface="Wingdings" pitchFamily="2" charset="2"/>
              <a:buChar char="q"/>
            </a:pPr>
            <a:r>
              <a:rPr lang="en-US" sz="2400" dirty="0">
                <a:solidFill>
                  <a:schemeClr val="tx1"/>
                </a:solidFill>
              </a:rPr>
              <a:t>Each arithmetic instruction performs </a:t>
            </a:r>
            <a:r>
              <a:rPr lang="en-US" sz="2400" dirty="0" smtClean="0"/>
              <a:t>one</a:t>
            </a:r>
            <a:r>
              <a:rPr lang="en-US" sz="2400" dirty="0" smtClean="0">
                <a:solidFill>
                  <a:schemeClr val="tx1"/>
                </a:solidFill>
              </a:rPr>
              <a:t> </a:t>
            </a:r>
            <a:r>
              <a:rPr lang="en-US" sz="2400" dirty="0">
                <a:solidFill>
                  <a:schemeClr val="tx1"/>
                </a:solidFill>
              </a:rPr>
              <a:t>operation</a:t>
            </a:r>
          </a:p>
          <a:p>
            <a:pPr marL="287338" indent="-287338">
              <a:spcBef>
                <a:spcPct val="65000"/>
              </a:spcBef>
              <a:buClr>
                <a:schemeClr val="accent1"/>
              </a:buClr>
              <a:buSzPct val="75000"/>
              <a:buFont typeface="Wingdings" pitchFamily="2" charset="2"/>
              <a:buChar char="q"/>
            </a:pPr>
            <a:r>
              <a:rPr lang="en-US" sz="2400" dirty="0">
                <a:solidFill>
                  <a:schemeClr val="tx1"/>
                </a:solidFill>
              </a:rPr>
              <a:t>Each </a:t>
            </a:r>
            <a:r>
              <a:rPr lang="en-US" sz="2400" dirty="0" smtClean="0">
                <a:solidFill>
                  <a:schemeClr val="tx1"/>
                </a:solidFill>
              </a:rPr>
              <a:t>specifies </a:t>
            </a:r>
            <a:r>
              <a:rPr lang="en-US" sz="2400" dirty="0">
                <a:solidFill>
                  <a:schemeClr val="tx1"/>
                </a:solidFill>
              </a:rPr>
              <a:t>exactly </a:t>
            </a:r>
            <a:r>
              <a:rPr lang="en-US" sz="2400" dirty="0"/>
              <a:t>three</a:t>
            </a:r>
            <a:r>
              <a:rPr lang="en-US" sz="2400" dirty="0">
                <a:solidFill>
                  <a:schemeClr val="tx1"/>
                </a:solidFill>
              </a:rPr>
              <a:t> </a:t>
            </a:r>
            <a:r>
              <a:rPr lang="en-US" sz="2400" dirty="0" smtClean="0">
                <a:solidFill>
                  <a:schemeClr val="tx1"/>
                </a:solidFill>
              </a:rPr>
              <a:t>operands that are all contained in the </a:t>
            </a:r>
            <a:r>
              <a:rPr lang="en-US" sz="2400" dirty="0" err="1" smtClean="0">
                <a:solidFill>
                  <a:schemeClr val="tx1"/>
                </a:solidFill>
              </a:rPr>
              <a:t>datapath’s</a:t>
            </a:r>
            <a:r>
              <a:rPr lang="en-US" sz="2400" dirty="0" smtClean="0">
                <a:solidFill>
                  <a:schemeClr val="tx1"/>
                </a:solidFill>
              </a:rPr>
              <a:t> register file </a:t>
            </a:r>
            <a:r>
              <a:rPr lang="en-US" sz="2400" dirty="0" smtClean="0">
                <a:solidFill>
                  <a:schemeClr val="tx1"/>
                </a:solidFill>
                <a:sym typeface="Symbol" pitchFamily="18" charset="2"/>
              </a:rPr>
              <a:t>(</a:t>
            </a:r>
            <a:r>
              <a:rPr lang="en-US" sz="2400" dirty="0" smtClean="0">
                <a:solidFill>
                  <a:schemeClr val="tx1"/>
                </a:solidFill>
                <a:latin typeface="Courier New" pitchFamily="49" charset="0"/>
                <a:sym typeface="Symbol" pitchFamily="18" charset="2"/>
              </a:rPr>
              <a:t>$t0,$s1,$s2</a:t>
            </a:r>
            <a:r>
              <a:rPr lang="en-US" sz="2400" dirty="0" smtClean="0">
                <a:solidFill>
                  <a:schemeClr val="tx1"/>
                </a:solidFill>
                <a:sym typeface="Symbol" pitchFamily="18" charset="2"/>
              </a:rPr>
              <a:t>) </a:t>
            </a:r>
            <a:endParaRPr lang="en-US" sz="2400" dirty="0">
              <a:solidFill>
                <a:schemeClr val="tx1"/>
              </a:solidFill>
            </a:endParaRPr>
          </a:p>
          <a:p>
            <a:pPr marL="741363" lvl="1" indent="-246063" algn="ctr">
              <a:spcBef>
                <a:spcPct val="40000"/>
              </a:spcBef>
              <a:buClr>
                <a:schemeClr val="accent1"/>
              </a:buClr>
              <a:buSzPct val="75000"/>
              <a:buFont typeface="Monotype Sorts" pitchFamily="2" charset="2"/>
              <a:buNone/>
            </a:pPr>
            <a:r>
              <a:rPr lang="en-US" sz="2000" dirty="0">
                <a:solidFill>
                  <a:schemeClr val="tx1"/>
                </a:solidFill>
              </a:rPr>
              <a:t>destination  </a:t>
            </a:r>
            <a:r>
              <a:rPr lang="en-US" sz="2000" dirty="0">
                <a:solidFill>
                  <a:schemeClr val="tx1"/>
                </a:solidFill>
                <a:sym typeface="Symbol" pitchFamily="18" charset="2"/>
              </a:rPr>
              <a:t>=</a:t>
            </a:r>
            <a:r>
              <a:rPr lang="en-US" sz="2000" dirty="0" smtClean="0">
                <a:solidFill>
                  <a:schemeClr val="tx1"/>
                </a:solidFill>
                <a:sym typeface="Symbol" pitchFamily="18" charset="2"/>
              </a:rPr>
              <a:t> </a:t>
            </a:r>
            <a:r>
              <a:rPr lang="en-US" sz="2000" dirty="0">
                <a:solidFill>
                  <a:schemeClr val="tx1"/>
                </a:solidFill>
                <a:sym typeface="Symbol" pitchFamily="18" charset="2"/>
              </a:rPr>
              <a:t>source1    </a:t>
            </a:r>
            <a:r>
              <a:rPr lang="en-US" sz="2000" dirty="0">
                <a:solidFill>
                  <a:schemeClr val="accent2"/>
                </a:solidFill>
                <a:sym typeface="Symbol" pitchFamily="18" charset="2"/>
              </a:rPr>
              <a:t>op</a:t>
            </a:r>
            <a:r>
              <a:rPr lang="en-US" sz="2000" dirty="0">
                <a:solidFill>
                  <a:schemeClr val="tx1"/>
                </a:solidFill>
                <a:sym typeface="Symbol" pitchFamily="18" charset="2"/>
              </a:rPr>
              <a:t>    source2</a:t>
            </a:r>
          </a:p>
          <a:p>
            <a:pPr marL="287338" indent="-287338">
              <a:spcBef>
                <a:spcPct val="65000"/>
              </a:spcBef>
              <a:buClr>
                <a:schemeClr val="accent1"/>
              </a:buClr>
              <a:buSzPct val="75000"/>
              <a:buFont typeface="Wingdings" pitchFamily="2" charset="2"/>
              <a:buChar char="q"/>
            </a:pPr>
            <a:r>
              <a:rPr lang="en-US" sz="2400" dirty="0" smtClean="0">
                <a:solidFill>
                  <a:schemeClr val="tx1"/>
                </a:solidFill>
              </a:rPr>
              <a:t>Instruction Format (</a:t>
            </a:r>
            <a:r>
              <a:rPr lang="en-US" sz="2400" dirty="0" smtClean="0"/>
              <a:t>R</a:t>
            </a:r>
            <a:r>
              <a:rPr lang="en-US" sz="2400" dirty="0" smtClean="0">
                <a:solidFill>
                  <a:schemeClr val="tx1"/>
                </a:solidFill>
              </a:rPr>
              <a:t> format)</a:t>
            </a:r>
            <a:endParaRPr lang="en-US" sz="2400" dirty="0">
              <a:solidFill>
                <a:schemeClr val="tx1"/>
              </a:solidFill>
            </a:endParaRPr>
          </a:p>
        </p:txBody>
      </p:sp>
      <p:sp>
        <p:nvSpPr>
          <p:cNvPr id="5" name="Line 5"/>
          <p:cNvSpPr>
            <a:spLocks noChangeShapeType="1"/>
          </p:cNvSpPr>
          <p:nvPr/>
        </p:nvSpPr>
        <p:spPr bwMode="auto">
          <a:xfrm flipV="1">
            <a:off x="3352800" y="2438400"/>
            <a:ext cx="685800" cy="1600200"/>
          </a:xfrm>
          <a:prstGeom prst="line">
            <a:avLst/>
          </a:prstGeom>
          <a:noFill/>
          <a:ln w="28575">
            <a:solidFill>
              <a:schemeClr val="accent1"/>
            </a:solidFill>
            <a:round/>
            <a:headEnd/>
            <a:tailEnd type="triangle" w="med" len="med"/>
          </a:ln>
          <a:effectLst/>
        </p:spPr>
        <p:txBody>
          <a:bodyPr/>
          <a:lstStyle/>
          <a:p>
            <a:endParaRPr lang="en-US"/>
          </a:p>
        </p:txBody>
      </p:sp>
      <p:sp>
        <p:nvSpPr>
          <p:cNvPr id="6" name="Line 6"/>
          <p:cNvSpPr>
            <a:spLocks noChangeShapeType="1"/>
          </p:cNvSpPr>
          <p:nvPr/>
        </p:nvSpPr>
        <p:spPr bwMode="auto">
          <a:xfrm flipV="1">
            <a:off x="4876800" y="2438400"/>
            <a:ext cx="228600" cy="1676400"/>
          </a:xfrm>
          <a:prstGeom prst="line">
            <a:avLst/>
          </a:prstGeom>
          <a:noFill/>
          <a:ln w="28575">
            <a:solidFill>
              <a:schemeClr val="accent1"/>
            </a:solidFill>
            <a:round/>
            <a:headEnd/>
            <a:tailEnd type="triangle" w="med" len="med"/>
          </a:ln>
          <a:effectLst/>
        </p:spPr>
        <p:txBody>
          <a:bodyPr/>
          <a:lstStyle/>
          <a:p>
            <a:endParaRPr lang="en-US"/>
          </a:p>
        </p:txBody>
      </p:sp>
      <p:sp>
        <p:nvSpPr>
          <p:cNvPr id="7" name="Line 7"/>
          <p:cNvSpPr>
            <a:spLocks noChangeShapeType="1"/>
          </p:cNvSpPr>
          <p:nvPr/>
        </p:nvSpPr>
        <p:spPr bwMode="auto">
          <a:xfrm flipH="1" flipV="1">
            <a:off x="6019800" y="2438400"/>
            <a:ext cx="533400" cy="1600200"/>
          </a:xfrm>
          <a:prstGeom prst="line">
            <a:avLst/>
          </a:prstGeom>
          <a:noFill/>
          <a:ln w="28575">
            <a:solidFill>
              <a:schemeClr val="accent1"/>
            </a:solidFill>
            <a:round/>
            <a:headEnd/>
            <a:tailEnd type="triangle" w="med" len="med"/>
          </a:ln>
          <a:effectLst/>
        </p:spPr>
        <p:txBody>
          <a:bodyPr/>
          <a:lstStyle/>
          <a:p>
            <a:endParaRPr lang="en-US"/>
          </a:p>
        </p:txBody>
      </p:sp>
      <p:grpSp>
        <p:nvGrpSpPr>
          <p:cNvPr id="2" name="Group 8"/>
          <p:cNvGrpSpPr>
            <a:grpSpLocks/>
          </p:cNvGrpSpPr>
          <p:nvPr/>
        </p:nvGrpSpPr>
        <p:grpSpPr bwMode="auto">
          <a:xfrm>
            <a:off x="3429000" y="2133600"/>
            <a:ext cx="2590800" cy="2286000"/>
            <a:chOff x="2160" y="1344"/>
            <a:chExt cx="1632" cy="1584"/>
          </a:xfrm>
        </p:grpSpPr>
        <p:sp>
          <p:nvSpPr>
            <p:cNvPr id="9" name="Oval 9"/>
            <p:cNvSpPr>
              <a:spLocks noChangeArrowheads="1"/>
            </p:cNvSpPr>
            <p:nvPr/>
          </p:nvSpPr>
          <p:spPr bwMode="auto">
            <a:xfrm>
              <a:off x="3408" y="2640"/>
              <a:ext cx="384" cy="288"/>
            </a:xfrm>
            <a:prstGeom prst="ellipse">
              <a:avLst/>
            </a:prstGeom>
            <a:noFill/>
            <a:ln w="28575">
              <a:solidFill>
                <a:schemeClr val="accent1"/>
              </a:solidFill>
              <a:round/>
              <a:headEnd/>
              <a:tailEnd/>
            </a:ln>
            <a:effectLst/>
          </p:spPr>
          <p:txBody>
            <a:bodyPr wrap="none" anchor="ctr"/>
            <a:lstStyle/>
            <a:p>
              <a:endParaRPr lang="en-US"/>
            </a:p>
          </p:txBody>
        </p:sp>
        <p:cxnSp>
          <p:nvCxnSpPr>
            <p:cNvPr id="10" name="AutoShape 10"/>
            <p:cNvCxnSpPr>
              <a:cxnSpLocks noChangeShapeType="1"/>
              <a:stCxn id="9" idx="0"/>
              <a:endCxn id="11" idx="7"/>
            </p:cNvCxnSpPr>
            <p:nvPr/>
          </p:nvCxnSpPr>
          <p:spPr bwMode="auto">
            <a:xfrm rot="5400000" flipH="1">
              <a:off x="2261" y="1291"/>
              <a:ext cx="1280" cy="1399"/>
            </a:xfrm>
            <a:prstGeom prst="curvedConnector3">
              <a:avLst>
                <a:gd name="adj1" fmla="val 111796"/>
              </a:avLst>
            </a:prstGeom>
            <a:noFill/>
            <a:ln w="28575">
              <a:solidFill>
                <a:schemeClr val="accent1"/>
              </a:solidFill>
              <a:round/>
              <a:headEnd/>
              <a:tailEnd type="triangle" w="med" len="med"/>
            </a:ln>
            <a:effectLst/>
          </p:spPr>
        </p:cxnSp>
        <p:sp>
          <p:nvSpPr>
            <p:cNvPr id="11" name="Oval 11"/>
            <p:cNvSpPr>
              <a:spLocks noChangeArrowheads="1"/>
            </p:cNvSpPr>
            <p:nvPr/>
          </p:nvSpPr>
          <p:spPr bwMode="auto">
            <a:xfrm>
              <a:off x="2160" y="1344"/>
              <a:ext cx="48" cy="48"/>
            </a:xfrm>
            <a:prstGeom prst="ellipse">
              <a:avLst/>
            </a:prstGeom>
            <a:noFill/>
            <a:ln w="12700">
              <a:noFill/>
              <a:round/>
              <a:headEnd/>
              <a:tailEnd/>
            </a:ln>
            <a:effectLst/>
          </p:spPr>
          <p:txBody>
            <a:bodyPr wrap="none" anchor="ctr"/>
            <a:lstStyle/>
            <a:p>
              <a:endParaRPr lang="en-US"/>
            </a:p>
          </p:txBody>
        </p:sp>
      </p:grpSp>
      <p:grpSp>
        <p:nvGrpSpPr>
          <p:cNvPr id="3" name="Group 5"/>
          <p:cNvGrpSpPr>
            <a:grpSpLocks/>
          </p:cNvGrpSpPr>
          <p:nvPr/>
        </p:nvGrpSpPr>
        <p:grpSpPr bwMode="auto">
          <a:xfrm>
            <a:off x="1676400" y="5424487"/>
            <a:ext cx="5791200" cy="369888"/>
            <a:chOff x="1056" y="2640"/>
            <a:chExt cx="3648" cy="233"/>
          </a:xfrm>
        </p:grpSpPr>
        <p:sp>
          <p:nvSpPr>
            <p:cNvPr id="13" name="Rectangle 6"/>
            <p:cNvSpPr>
              <a:spLocks noChangeArrowheads="1"/>
            </p:cNvSpPr>
            <p:nvPr/>
          </p:nvSpPr>
          <p:spPr bwMode="auto">
            <a:xfrm>
              <a:off x="1056" y="2640"/>
              <a:ext cx="3648" cy="184"/>
            </a:xfrm>
            <a:prstGeom prst="rect">
              <a:avLst/>
            </a:prstGeom>
            <a:noFill/>
            <a:ln w="12700">
              <a:solidFill>
                <a:schemeClr val="tx1"/>
              </a:solidFill>
              <a:miter lim="800000"/>
              <a:headEnd/>
              <a:tailEnd/>
            </a:ln>
            <a:effectLst/>
          </p:spPr>
          <p:txBody>
            <a:bodyPr wrap="none" anchor="ctr"/>
            <a:lstStyle/>
            <a:p>
              <a:endParaRPr lang="en-US">
                <a:solidFill>
                  <a:schemeClr val="tx1"/>
                </a:solidFill>
              </a:endParaRPr>
            </a:p>
          </p:txBody>
        </p:sp>
        <p:sp>
          <p:nvSpPr>
            <p:cNvPr id="14" name="Line 7"/>
            <p:cNvSpPr>
              <a:spLocks noChangeShapeType="1"/>
            </p:cNvSpPr>
            <p:nvPr/>
          </p:nvSpPr>
          <p:spPr bwMode="auto">
            <a:xfrm>
              <a:off x="1728" y="2640"/>
              <a:ext cx="0" cy="183"/>
            </a:xfrm>
            <a:prstGeom prst="line">
              <a:avLst/>
            </a:prstGeom>
            <a:noFill/>
            <a:ln w="12700">
              <a:solidFill>
                <a:schemeClr val="tx1"/>
              </a:solidFill>
              <a:round/>
              <a:headEnd/>
              <a:tailEnd/>
            </a:ln>
            <a:effectLst/>
          </p:spPr>
          <p:txBody>
            <a:bodyPr/>
            <a:lstStyle/>
            <a:p>
              <a:endParaRPr lang="en-US">
                <a:solidFill>
                  <a:schemeClr val="tx1"/>
                </a:solidFill>
              </a:endParaRPr>
            </a:p>
          </p:txBody>
        </p:sp>
        <p:sp>
          <p:nvSpPr>
            <p:cNvPr id="15" name="Line 8"/>
            <p:cNvSpPr>
              <a:spLocks noChangeShapeType="1"/>
            </p:cNvSpPr>
            <p:nvPr/>
          </p:nvSpPr>
          <p:spPr bwMode="auto">
            <a:xfrm>
              <a:off x="2300" y="2641"/>
              <a:ext cx="0" cy="183"/>
            </a:xfrm>
            <a:prstGeom prst="line">
              <a:avLst/>
            </a:prstGeom>
            <a:noFill/>
            <a:ln w="12700">
              <a:solidFill>
                <a:schemeClr val="tx1"/>
              </a:solidFill>
              <a:round/>
              <a:headEnd/>
              <a:tailEnd/>
            </a:ln>
            <a:effectLst/>
          </p:spPr>
          <p:txBody>
            <a:bodyPr/>
            <a:lstStyle/>
            <a:p>
              <a:endParaRPr lang="en-US">
                <a:solidFill>
                  <a:schemeClr val="tx1"/>
                </a:solidFill>
              </a:endParaRPr>
            </a:p>
          </p:txBody>
        </p:sp>
        <p:sp>
          <p:nvSpPr>
            <p:cNvPr id="16" name="Line 9"/>
            <p:cNvSpPr>
              <a:spLocks noChangeShapeType="1"/>
            </p:cNvSpPr>
            <p:nvPr/>
          </p:nvSpPr>
          <p:spPr bwMode="auto">
            <a:xfrm>
              <a:off x="2876" y="2641"/>
              <a:ext cx="0" cy="183"/>
            </a:xfrm>
            <a:prstGeom prst="line">
              <a:avLst/>
            </a:prstGeom>
            <a:noFill/>
            <a:ln w="12700">
              <a:solidFill>
                <a:schemeClr val="tx1"/>
              </a:solidFill>
              <a:round/>
              <a:headEnd/>
              <a:tailEnd/>
            </a:ln>
            <a:effectLst/>
          </p:spPr>
          <p:txBody>
            <a:bodyPr/>
            <a:lstStyle/>
            <a:p>
              <a:endParaRPr lang="en-US">
                <a:solidFill>
                  <a:schemeClr val="tx1"/>
                </a:solidFill>
              </a:endParaRPr>
            </a:p>
          </p:txBody>
        </p:sp>
        <p:sp>
          <p:nvSpPr>
            <p:cNvPr id="17" name="Line 10"/>
            <p:cNvSpPr>
              <a:spLocks noChangeShapeType="1"/>
            </p:cNvSpPr>
            <p:nvPr/>
          </p:nvSpPr>
          <p:spPr bwMode="auto">
            <a:xfrm>
              <a:off x="3452" y="2641"/>
              <a:ext cx="0" cy="183"/>
            </a:xfrm>
            <a:prstGeom prst="line">
              <a:avLst/>
            </a:prstGeom>
            <a:noFill/>
            <a:ln w="12700">
              <a:solidFill>
                <a:schemeClr val="tx1"/>
              </a:solidFill>
              <a:round/>
              <a:headEnd/>
              <a:tailEnd/>
            </a:ln>
            <a:effectLst/>
          </p:spPr>
          <p:txBody>
            <a:bodyPr/>
            <a:lstStyle/>
            <a:p>
              <a:endParaRPr lang="en-US">
                <a:solidFill>
                  <a:schemeClr val="tx1"/>
                </a:solidFill>
              </a:endParaRPr>
            </a:p>
          </p:txBody>
        </p:sp>
        <p:sp>
          <p:nvSpPr>
            <p:cNvPr id="18" name="Line 11"/>
            <p:cNvSpPr>
              <a:spLocks noChangeShapeType="1"/>
            </p:cNvSpPr>
            <p:nvPr/>
          </p:nvSpPr>
          <p:spPr bwMode="auto">
            <a:xfrm>
              <a:off x="4028" y="2641"/>
              <a:ext cx="0" cy="183"/>
            </a:xfrm>
            <a:prstGeom prst="line">
              <a:avLst/>
            </a:prstGeom>
            <a:noFill/>
            <a:ln w="12700">
              <a:solidFill>
                <a:schemeClr val="tx1"/>
              </a:solidFill>
              <a:round/>
              <a:headEnd/>
              <a:tailEnd/>
            </a:ln>
            <a:effectLst/>
          </p:spPr>
          <p:txBody>
            <a:bodyPr/>
            <a:lstStyle/>
            <a:p>
              <a:endParaRPr lang="en-US">
                <a:solidFill>
                  <a:schemeClr val="tx1"/>
                </a:solidFill>
              </a:endParaRPr>
            </a:p>
          </p:txBody>
        </p:sp>
        <p:sp>
          <p:nvSpPr>
            <p:cNvPr id="19" name="Text Box 12"/>
            <p:cNvSpPr txBox="1">
              <a:spLocks noChangeArrowheads="1"/>
            </p:cNvSpPr>
            <p:nvPr/>
          </p:nvSpPr>
          <p:spPr bwMode="auto">
            <a:xfrm>
              <a:off x="1248" y="2640"/>
              <a:ext cx="3380" cy="233"/>
            </a:xfrm>
            <a:prstGeom prst="rect">
              <a:avLst/>
            </a:prstGeom>
            <a:noFill/>
            <a:ln w="12700">
              <a:noFill/>
              <a:miter lim="800000"/>
              <a:headEnd/>
              <a:tailEnd/>
            </a:ln>
            <a:effectLst/>
          </p:spPr>
          <p:txBody>
            <a:bodyPr wrap="none">
              <a:spAutoFit/>
            </a:bodyPr>
            <a:lstStyle/>
            <a:p>
              <a:r>
                <a:rPr lang="en-US" dirty="0" smtClean="0">
                  <a:solidFill>
                    <a:schemeClr val="tx1"/>
                  </a:solidFill>
                </a:rPr>
                <a:t>0             17           18           8             0           0x22</a:t>
              </a:r>
              <a:endParaRPr lang="en-US" dirty="0">
                <a:solidFill>
                  <a:schemeClr val="tx1"/>
                </a:solidFill>
              </a:endParaRPr>
            </a:p>
          </p:txBody>
        </p:sp>
      </p:grpSp>
      <p:grpSp>
        <p:nvGrpSpPr>
          <p:cNvPr id="4" name="Group 36"/>
          <p:cNvGrpSpPr>
            <a:grpSpLocks/>
          </p:cNvGrpSpPr>
          <p:nvPr/>
        </p:nvGrpSpPr>
        <p:grpSpPr bwMode="auto">
          <a:xfrm>
            <a:off x="2362200" y="1979752"/>
            <a:ext cx="4495800" cy="3430679"/>
            <a:chOff x="1488" y="1558"/>
            <a:chExt cx="2832" cy="500"/>
          </a:xfrm>
        </p:grpSpPr>
        <p:sp>
          <p:nvSpPr>
            <p:cNvPr id="21" name="Oval 23"/>
            <p:cNvSpPr>
              <a:spLocks noChangeArrowheads="1"/>
            </p:cNvSpPr>
            <p:nvPr/>
          </p:nvSpPr>
          <p:spPr bwMode="auto">
            <a:xfrm>
              <a:off x="1824" y="1558"/>
              <a:ext cx="384" cy="67"/>
            </a:xfrm>
            <a:prstGeom prst="ellipse">
              <a:avLst/>
            </a:prstGeom>
            <a:noFill/>
            <a:ln w="12700">
              <a:solidFill>
                <a:schemeClr val="accent2"/>
              </a:solidFill>
              <a:round/>
              <a:headEnd/>
              <a:tailEnd/>
            </a:ln>
            <a:effectLst/>
          </p:spPr>
          <p:txBody>
            <a:bodyPr wrap="none" anchor="ctr"/>
            <a:lstStyle/>
            <a:p>
              <a:endParaRPr lang="en-US">
                <a:solidFill>
                  <a:schemeClr val="accent2"/>
                </a:solidFill>
              </a:endParaRPr>
            </a:p>
          </p:txBody>
        </p:sp>
        <p:sp>
          <p:nvSpPr>
            <p:cNvPr id="22" name="Line 24"/>
            <p:cNvSpPr>
              <a:spLocks noChangeShapeType="1"/>
            </p:cNvSpPr>
            <p:nvPr/>
          </p:nvSpPr>
          <p:spPr bwMode="auto">
            <a:xfrm flipH="1">
              <a:off x="1488" y="1625"/>
              <a:ext cx="480" cy="433"/>
            </a:xfrm>
            <a:prstGeom prst="line">
              <a:avLst/>
            </a:prstGeom>
            <a:noFill/>
            <a:ln w="12700">
              <a:solidFill>
                <a:schemeClr val="accent2"/>
              </a:solidFill>
              <a:round/>
              <a:headEnd/>
              <a:tailEnd type="triangle" w="med" len="med"/>
            </a:ln>
            <a:effectLst/>
          </p:spPr>
          <p:txBody>
            <a:bodyPr/>
            <a:lstStyle/>
            <a:p>
              <a:endParaRPr lang="en-US">
                <a:ln>
                  <a:solidFill>
                    <a:schemeClr val="accent2"/>
                  </a:solidFill>
                </a:ln>
                <a:solidFill>
                  <a:schemeClr val="accent2"/>
                </a:solidFill>
              </a:endParaRPr>
            </a:p>
          </p:txBody>
        </p:sp>
        <p:sp>
          <p:nvSpPr>
            <p:cNvPr id="23" name="Line 25"/>
            <p:cNvSpPr>
              <a:spLocks noChangeShapeType="1"/>
            </p:cNvSpPr>
            <p:nvPr/>
          </p:nvSpPr>
          <p:spPr bwMode="auto">
            <a:xfrm>
              <a:off x="2064" y="1625"/>
              <a:ext cx="2256" cy="433"/>
            </a:xfrm>
            <a:prstGeom prst="line">
              <a:avLst/>
            </a:prstGeom>
            <a:noFill/>
            <a:ln w="12700">
              <a:solidFill>
                <a:schemeClr val="accent2"/>
              </a:solidFill>
              <a:round/>
              <a:headEnd/>
              <a:tailEnd type="triangle" w="med" len="med"/>
            </a:ln>
            <a:effectLst/>
          </p:spPr>
          <p:txBody>
            <a:bodyPr/>
            <a:lstStyle/>
            <a:p>
              <a:endParaRPr lang="en-US">
                <a:solidFill>
                  <a:schemeClr val="accent2"/>
                </a:solidFill>
              </a:endParaRPr>
            </a:p>
          </p:txBody>
        </p:sp>
      </p:grpSp>
      <p:grpSp>
        <p:nvGrpSpPr>
          <p:cNvPr id="8" name="Group 38"/>
          <p:cNvGrpSpPr>
            <a:grpSpLocks/>
          </p:cNvGrpSpPr>
          <p:nvPr/>
        </p:nvGrpSpPr>
        <p:grpSpPr bwMode="auto">
          <a:xfrm>
            <a:off x="3276600" y="1978140"/>
            <a:ext cx="2133600" cy="3437375"/>
            <a:chOff x="2064" y="1594"/>
            <a:chExt cx="1344" cy="439"/>
          </a:xfrm>
        </p:grpSpPr>
        <p:sp>
          <p:nvSpPr>
            <p:cNvPr id="25" name="Oval 27"/>
            <p:cNvSpPr>
              <a:spLocks noChangeArrowheads="1"/>
            </p:cNvSpPr>
            <p:nvPr/>
          </p:nvSpPr>
          <p:spPr bwMode="auto">
            <a:xfrm>
              <a:off x="2976" y="1594"/>
              <a:ext cx="432" cy="58"/>
            </a:xfrm>
            <a:prstGeom prst="ellipse">
              <a:avLst/>
            </a:prstGeom>
            <a:noFill/>
            <a:ln w="12700">
              <a:solidFill>
                <a:schemeClr val="accent2"/>
              </a:solidFill>
              <a:round/>
              <a:headEnd/>
              <a:tailEnd/>
            </a:ln>
            <a:effectLst/>
          </p:spPr>
          <p:txBody>
            <a:bodyPr wrap="none" anchor="ctr"/>
            <a:lstStyle/>
            <a:p>
              <a:endParaRPr lang="en-US">
                <a:ln>
                  <a:solidFill>
                    <a:schemeClr val="accent2"/>
                  </a:solidFill>
                </a:ln>
                <a:solidFill>
                  <a:schemeClr val="accent2"/>
                </a:solidFill>
              </a:endParaRPr>
            </a:p>
          </p:txBody>
        </p:sp>
        <p:sp>
          <p:nvSpPr>
            <p:cNvPr id="26" name="Line 28"/>
            <p:cNvSpPr>
              <a:spLocks noChangeShapeType="1"/>
            </p:cNvSpPr>
            <p:nvPr/>
          </p:nvSpPr>
          <p:spPr bwMode="auto">
            <a:xfrm flipH="1">
              <a:off x="2064" y="1653"/>
              <a:ext cx="1008" cy="380"/>
            </a:xfrm>
            <a:prstGeom prst="line">
              <a:avLst/>
            </a:prstGeom>
            <a:noFill/>
            <a:ln w="12700">
              <a:solidFill>
                <a:schemeClr val="accent2"/>
              </a:solidFill>
              <a:round/>
              <a:headEnd/>
              <a:tailEnd type="triangle" w="med" len="med"/>
            </a:ln>
            <a:effectLst/>
          </p:spPr>
          <p:txBody>
            <a:bodyPr/>
            <a:lstStyle/>
            <a:p>
              <a:endParaRPr lang="en-US">
                <a:ln>
                  <a:solidFill>
                    <a:schemeClr val="accent2"/>
                  </a:solidFill>
                </a:ln>
                <a:solidFill>
                  <a:schemeClr val="accent2"/>
                </a:solidFill>
              </a:endParaRPr>
            </a:p>
          </p:txBody>
        </p:sp>
      </p:grpSp>
      <p:grpSp>
        <p:nvGrpSpPr>
          <p:cNvPr id="12" name="Group 39"/>
          <p:cNvGrpSpPr>
            <a:grpSpLocks/>
          </p:cNvGrpSpPr>
          <p:nvPr/>
        </p:nvGrpSpPr>
        <p:grpSpPr bwMode="auto">
          <a:xfrm>
            <a:off x="4191000" y="1976735"/>
            <a:ext cx="2133600" cy="3434193"/>
            <a:chOff x="2880" y="1668"/>
            <a:chExt cx="1344" cy="383"/>
          </a:xfrm>
        </p:grpSpPr>
        <p:sp>
          <p:nvSpPr>
            <p:cNvPr id="28" name="Oval 30"/>
            <p:cNvSpPr>
              <a:spLocks noChangeArrowheads="1"/>
            </p:cNvSpPr>
            <p:nvPr/>
          </p:nvSpPr>
          <p:spPr bwMode="auto">
            <a:xfrm>
              <a:off x="3792" y="1668"/>
              <a:ext cx="432" cy="60"/>
            </a:xfrm>
            <a:prstGeom prst="ellipse">
              <a:avLst/>
            </a:prstGeom>
            <a:noFill/>
            <a:ln w="12700">
              <a:solidFill>
                <a:schemeClr val="accent2"/>
              </a:solidFill>
              <a:round/>
              <a:headEnd/>
              <a:tailEnd/>
            </a:ln>
            <a:effectLst/>
          </p:spPr>
          <p:txBody>
            <a:bodyPr wrap="none" anchor="ctr"/>
            <a:lstStyle/>
            <a:p>
              <a:endParaRPr lang="en-US">
                <a:ln>
                  <a:solidFill>
                    <a:schemeClr val="accent2"/>
                  </a:solidFill>
                </a:ln>
                <a:solidFill>
                  <a:schemeClr val="accent2"/>
                </a:solidFill>
              </a:endParaRPr>
            </a:p>
          </p:txBody>
        </p:sp>
        <p:sp>
          <p:nvSpPr>
            <p:cNvPr id="29" name="Line 31"/>
            <p:cNvSpPr>
              <a:spLocks noChangeShapeType="1"/>
            </p:cNvSpPr>
            <p:nvPr/>
          </p:nvSpPr>
          <p:spPr bwMode="auto">
            <a:xfrm flipH="1">
              <a:off x="2880" y="1728"/>
              <a:ext cx="1104" cy="323"/>
            </a:xfrm>
            <a:prstGeom prst="line">
              <a:avLst/>
            </a:prstGeom>
            <a:noFill/>
            <a:ln w="12700">
              <a:solidFill>
                <a:schemeClr val="accent2"/>
              </a:solidFill>
              <a:round/>
              <a:headEnd/>
              <a:tailEnd type="triangle" w="med" len="med"/>
            </a:ln>
            <a:effectLst/>
          </p:spPr>
          <p:txBody>
            <a:bodyPr/>
            <a:lstStyle/>
            <a:p>
              <a:endParaRPr lang="en-US">
                <a:ln>
                  <a:solidFill>
                    <a:schemeClr val="accent2"/>
                  </a:solidFill>
                </a:ln>
                <a:solidFill>
                  <a:schemeClr val="accent2"/>
                </a:solidFill>
              </a:endParaRPr>
            </a:p>
          </p:txBody>
        </p:sp>
      </p:grpSp>
      <p:grpSp>
        <p:nvGrpSpPr>
          <p:cNvPr id="20" name="Group 37"/>
          <p:cNvGrpSpPr>
            <a:grpSpLocks/>
          </p:cNvGrpSpPr>
          <p:nvPr/>
        </p:nvGrpSpPr>
        <p:grpSpPr bwMode="auto">
          <a:xfrm>
            <a:off x="3810000" y="1981275"/>
            <a:ext cx="1219200" cy="3423791"/>
            <a:chOff x="2448" y="1603"/>
            <a:chExt cx="768" cy="430"/>
          </a:xfrm>
        </p:grpSpPr>
        <p:sp>
          <p:nvSpPr>
            <p:cNvPr id="31" name="Oval 33"/>
            <p:cNvSpPr>
              <a:spLocks noChangeArrowheads="1"/>
            </p:cNvSpPr>
            <p:nvPr/>
          </p:nvSpPr>
          <p:spPr bwMode="auto">
            <a:xfrm>
              <a:off x="2448" y="1603"/>
              <a:ext cx="432" cy="57"/>
            </a:xfrm>
            <a:prstGeom prst="ellipse">
              <a:avLst/>
            </a:prstGeom>
            <a:noFill/>
            <a:ln w="12700">
              <a:solidFill>
                <a:schemeClr val="accent2"/>
              </a:solidFill>
              <a:round/>
              <a:headEnd/>
              <a:tailEnd/>
            </a:ln>
            <a:effectLst/>
          </p:spPr>
          <p:txBody>
            <a:bodyPr wrap="none" anchor="ctr"/>
            <a:lstStyle/>
            <a:p>
              <a:endParaRPr lang="en-US">
                <a:ln>
                  <a:solidFill>
                    <a:schemeClr val="accent2"/>
                  </a:solidFill>
                </a:ln>
                <a:solidFill>
                  <a:schemeClr val="accent2"/>
                </a:solidFill>
              </a:endParaRPr>
            </a:p>
          </p:txBody>
        </p:sp>
        <p:sp>
          <p:nvSpPr>
            <p:cNvPr id="32" name="Line 34"/>
            <p:cNvSpPr>
              <a:spLocks noChangeShapeType="1"/>
            </p:cNvSpPr>
            <p:nvPr/>
          </p:nvSpPr>
          <p:spPr bwMode="auto">
            <a:xfrm>
              <a:off x="2736" y="1660"/>
              <a:ext cx="480" cy="373"/>
            </a:xfrm>
            <a:prstGeom prst="line">
              <a:avLst/>
            </a:prstGeom>
            <a:noFill/>
            <a:ln w="12700">
              <a:solidFill>
                <a:schemeClr val="accent2"/>
              </a:solidFill>
              <a:round/>
              <a:headEnd/>
              <a:tailEnd type="triangle" w="med" len="med"/>
            </a:ln>
            <a:effectLst/>
          </p:spPr>
          <p:txBody>
            <a:bodyPr/>
            <a:lstStyle/>
            <a:p>
              <a:endParaRPr lang="en-US">
                <a:ln>
                  <a:solidFill>
                    <a:schemeClr val="accent2"/>
                  </a:solidFill>
                </a:ln>
                <a:solidFill>
                  <a:schemeClr val="accent2"/>
                </a:solidFill>
              </a:endParaRPr>
            </a:p>
          </p:txBody>
        </p:sp>
      </p:grpSp>
    </p:spTree>
  </p:cSld>
  <p:clrMapOvr>
    <a:masterClrMapping/>
  </p:clrMapOvr>
  <p:transition xmlns:p14="http://schemas.microsoft.com/office/powerpoint/2010/main"/>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down)">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wipe(down)">
                                      <p:cBhvr>
                                        <p:cTn id="12" dur="500"/>
                                        <p:tgtEl>
                                          <p:spTgt spid="6"/>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wipe(down)">
                                      <p:cBhvr>
                                        <p:cTn id="17" dur="500"/>
                                        <p:tgtEl>
                                          <p:spTgt spid="7"/>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nodeType="clickEffect">
                                  <p:stCondLst>
                                    <p:cond delay="0"/>
                                  </p:stCondLst>
                                  <p:childTnLst>
                                    <p:set>
                                      <p:cBhvr>
                                        <p:cTn id="21" dur="1" fill="hold">
                                          <p:stCondLst>
                                            <p:cond delay="0"/>
                                          </p:stCondLst>
                                        </p:cTn>
                                        <p:tgtEl>
                                          <p:spTgt spid="2"/>
                                        </p:tgtEl>
                                        <p:attrNameLst>
                                          <p:attrName>style.visibility</p:attrName>
                                        </p:attrNameLst>
                                      </p:cBhvr>
                                      <p:to>
                                        <p:strVal val="visible"/>
                                      </p:to>
                                    </p:set>
                                    <p:animEffect transition="in" filter="wipe(down)">
                                      <p:cBhvr>
                                        <p:cTn id="22" dur="500"/>
                                        <p:tgtEl>
                                          <p:spTgt spid="2"/>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1" fill="hold" nodeType="clickEffect">
                                  <p:stCondLst>
                                    <p:cond delay="0"/>
                                  </p:stCondLst>
                                  <p:childTnLst>
                                    <p:set>
                                      <p:cBhvr>
                                        <p:cTn id="26" dur="1" fill="hold">
                                          <p:stCondLst>
                                            <p:cond delay="0"/>
                                          </p:stCondLst>
                                        </p:cTn>
                                        <p:tgtEl>
                                          <p:spTgt spid="4"/>
                                        </p:tgtEl>
                                        <p:attrNameLst>
                                          <p:attrName>style.visibility</p:attrName>
                                        </p:attrNameLst>
                                      </p:cBhvr>
                                      <p:to>
                                        <p:strVal val="visible"/>
                                      </p:to>
                                    </p:set>
                                    <p:animEffect transition="in" filter="wipe(up)">
                                      <p:cBhvr>
                                        <p:cTn id="27" dur="500"/>
                                        <p:tgtEl>
                                          <p:spTgt spid="4"/>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1" fill="hold" nodeType="clickEffect">
                                  <p:stCondLst>
                                    <p:cond delay="0"/>
                                  </p:stCondLst>
                                  <p:childTnLst>
                                    <p:set>
                                      <p:cBhvr>
                                        <p:cTn id="31" dur="1" fill="hold">
                                          <p:stCondLst>
                                            <p:cond delay="0"/>
                                          </p:stCondLst>
                                        </p:cTn>
                                        <p:tgtEl>
                                          <p:spTgt spid="8"/>
                                        </p:tgtEl>
                                        <p:attrNameLst>
                                          <p:attrName>style.visibility</p:attrName>
                                        </p:attrNameLst>
                                      </p:cBhvr>
                                      <p:to>
                                        <p:strVal val="visible"/>
                                      </p:to>
                                    </p:set>
                                    <p:animEffect transition="in" filter="wipe(up)">
                                      <p:cBhvr>
                                        <p:cTn id="32" dur="500"/>
                                        <p:tgtEl>
                                          <p:spTgt spid="8"/>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1" fill="hold" nodeType="clickEffect">
                                  <p:stCondLst>
                                    <p:cond delay="0"/>
                                  </p:stCondLst>
                                  <p:childTnLst>
                                    <p:set>
                                      <p:cBhvr>
                                        <p:cTn id="36" dur="1" fill="hold">
                                          <p:stCondLst>
                                            <p:cond delay="0"/>
                                          </p:stCondLst>
                                        </p:cTn>
                                        <p:tgtEl>
                                          <p:spTgt spid="12"/>
                                        </p:tgtEl>
                                        <p:attrNameLst>
                                          <p:attrName>style.visibility</p:attrName>
                                        </p:attrNameLst>
                                      </p:cBhvr>
                                      <p:to>
                                        <p:strVal val="visible"/>
                                      </p:to>
                                    </p:set>
                                    <p:animEffect transition="in" filter="wipe(up)">
                                      <p:cBhvr>
                                        <p:cTn id="37" dur="500"/>
                                        <p:tgtEl>
                                          <p:spTgt spid="12"/>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1" fill="hold" nodeType="clickEffect">
                                  <p:stCondLst>
                                    <p:cond delay="0"/>
                                  </p:stCondLst>
                                  <p:childTnLst>
                                    <p:set>
                                      <p:cBhvr>
                                        <p:cTn id="41" dur="1" fill="hold">
                                          <p:stCondLst>
                                            <p:cond delay="0"/>
                                          </p:stCondLst>
                                        </p:cTn>
                                        <p:tgtEl>
                                          <p:spTgt spid="20"/>
                                        </p:tgtEl>
                                        <p:attrNameLst>
                                          <p:attrName>style.visibility</p:attrName>
                                        </p:attrNameLst>
                                      </p:cBhvr>
                                      <p:to>
                                        <p:strVal val="visible"/>
                                      </p:to>
                                    </p:set>
                                    <p:animEffect transition="in" filter="wipe(up)">
                                      <p:cBhvr>
                                        <p:cTn id="42" dur="500"/>
                                        <p:tgtEl>
                                          <p:spTgt spid="2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P spid="7" grpId="0" animBg="1"/>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42" name="Rectangle 2"/>
          <p:cNvSpPr>
            <a:spLocks noGrp="1" noChangeArrowheads="1"/>
          </p:cNvSpPr>
          <p:nvPr>
            <p:ph type="body" idx="1"/>
          </p:nvPr>
        </p:nvSpPr>
        <p:spPr>
          <a:xfrm>
            <a:off x="685800" y="914400"/>
            <a:ext cx="8077200" cy="3235245"/>
          </a:xfrm>
          <a:noFill/>
          <a:ln/>
        </p:spPr>
        <p:txBody>
          <a:bodyPr lIns="90488" tIns="44450" rIns="90488" bIns="44450"/>
          <a:lstStyle/>
          <a:p>
            <a:pPr marL="342900" indent="-342900"/>
            <a:r>
              <a:rPr lang="en-US" dirty="0" smtClean="0"/>
              <a:t>MIPS fields are given names to make them easier to refer to</a:t>
            </a:r>
            <a:endParaRPr lang="en-US" sz="2000" dirty="0">
              <a:latin typeface="Courier New" pitchFamily="49" charset="0"/>
            </a:endParaRPr>
          </a:p>
          <a:p>
            <a:pPr marL="342900" indent="-342900">
              <a:buFont typeface="Wingdings" pitchFamily="2" charset="2"/>
              <a:buNone/>
            </a:pPr>
            <a:r>
              <a:rPr lang="en-US" dirty="0">
                <a:latin typeface="Courier New" pitchFamily="49" charset="0"/>
              </a:rPr>
              <a:t>				</a:t>
            </a:r>
            <a:endParaRPr lang="en-US" sz="2000" dirty="0">
              <a:latin typeface="Courier New" pitchFamily="49" charset="0"/>
            </a:endParaRPr>
          </a:p>
          <a:p>
            <a:pPr marL="342900" indent="-342900">
              <a:buFont typeface="Wingdings" pitchFamily="2" charset="2"/>
              <a:buNone/>
            </a:pPr>
            <a:endParaRPr lang="en-US" sz="2000" dirty="0">
              <a:latin typeface="Courier New" pitchFamily="49" charset="0"/>
            </a:endParaRPr>
          </a:p>
          <a:p>
            <a:pPr marL="342900" indent="-342900">
              <a:buFont typeface="Wingdings" pitchFamily="2" charset="2"/>
              <a:buNone/>
            </a:pPr>
            <a:endParaRPr lang="en-US" sz="2000" dirty="0">
              <a:latin typeface="Courier New" pitchFamily="49" charset="0"/>
            </a:endParaRPr>
          </a:p>
          <a:p>
            <a:pPr marL="342900" indent="-342900">
              <a:buFont typeface="Wingdings" pitchFamily="2" charset="2"/>
              <a:buNone/>
            </a:pPr>
            <a:endParaRPr lang="en-US" sz="2000" dirty="0">
              <a:latin typeface="Courier New" pitchFamily="49" charset="0"/>
            </a:endParaRPr>
          </a:p>
          <a:p>
            <a:pPr marL="342900" indent="-342900">
              <a:buFont typeface="Wingdings" pitchFamily="2" charset="2"/>
              <a:buNone/>
            </a:pPr>
            <a:endParaRPr lang="en-US" sz="2000" dirty="0">
              <a:latin typeface="Courier New" pitchFamily="49" charset="0"/>
            </a:endParaRPr>
          </a:p>
        </p:txBody>
      </p:sp>
      <p:sp>
        <p:nvSpPr>
          <p:cNvPr id="624643" name="Rectangle 3"/>
          <p:cNvSpPr>
            <a:spLocks noChangeArrowheads="1"/>
          </p:cNvSpPr>
          <p:nvPr/>
        </p:nvSpPr>
        <p:spPr bwMode="auto">
          <a:xfrm>
            <a:off x="225425" y="312738"/>
            <a:ext cx="2817813" cy="477837"/>
          </a:xfrm>
          <a:prstGeom prst="rect">
            <a:avLst/>
          </a:prstGeom>
          <a:noFill/>
          <a:ln w="12700">
            <a:noFill/>
            <a:miter lim="800000"/>
            <a:headEnd/>
            <a:tailEnd/>
          </a:ln>
          <a:effectLst/>
        </p:spPr>
        <p:txBody>
          <a:bodyPr wrap="none" anchor="ctr"/>
          <a:lstStyle/>
          <a:p>
            <a:endParaRPr lang="en-US"/>
          </a:p>
        </p:txBody>
      </p:sp>
      <p:sp>
        <p:nvSpPr>
          <p:cNvPr id="624644" name="Rectangle 4"/>
          <p:cNvSpPr>
            <a:spLocks noGrp="1" noChangeArrowheads="1"/>
          </p:cNvSpPr>
          <p:nvPr>
            <p:ph type="title"/>
          </p:nvPr>
        </p:nvSpPr>
        <p:spPr>
          <a:xfrm>
            <a:off x="533400" y="304800"/>
            <a:ext cx="8153400" cy="464614"/>
          </a:xfrm>
          <a:noFill/>
          <a:ln/>
        </p:spPr>
        <p:txBody>
          <a:bodyPr lIns="90488" tIns="44450" rIns="90488" bIns="44450" anchor="ctr"/>
          <a:lstStyle/>
          <a:p>
            <a:r>
              <a:rPr lang="en-US" dirty="0" smtClean="0"/>
              <a:t>MIPS Instruction Fields</a:t>
            </a:r>
            <a:endParaRPr lang="en-US" dirty="0"/>
          </a:p>
        </p:txBody>
      </p:sp>
      <p:grpSp>
        <p:nvGrpSpPr>
          <p:cNvPr id="2" name="Group 5"/>
          <p:cNvGrpSpPr>
            <a:grpSpLocks/>
          </p:cNvGrpSpPr>
          <p:nvPr/>
        </p:nvGrpSpPr>
        <p:grpSpPr bwMode="auto">
          <a:xfrm>
            <a:off x="1676400" y="2057400"/>
            <a:ext cx="5791200" cy="366713"/>
            <a:chOff x="1056" y="2640"/>
            <a:chExt cx="3648" cy="231"/>
          </a:xfrm>
        </p:grpSpPr>
        <p:sp>
          <p:nvSpPr>
            <p:cNvPr id="624646" name="Rectangle 6"/>
            <p:cNvSpPr>
              <a:spLocks noChangeArrowheads="1"/>
            </p:cNvSpPr>
            <p:nvPr/>
          </p:nvSpPr>
          <p:spPr bwMode="auto">
            <a:xfrm>
              <a:off x="1056" y="2640"/>
              <a:ext cx="3648" cy="184"/>
            </a:xfrm>
            <a:prstGeom prst="rect">
              <a:avLst/>
            </a:prstGeom>
            <a:noFill/>
            <a:ln w="12700">
              <a:solidFill>
                <a:schemeClr val="tx1"/>
              </a:solidFill>
              <a:miter lim="800000"/>
              <a:headEnd/>
              <a:tailEnd/>
            </a:ln>
            <a:effectLst/>
          </p:spPr>
          <p:txBody>
            <a:bodyPr wrap="none" anchor="ctr"/>
            <a:lstStyle/>
            <a:p>
              <a:endParaRPr lang="en-US">
                <a:solidFill>
                  <a:schemeClr val="tx1"/>
                </a:solidFill>
              </a:endParaRPr>
            </a:p>
          </p:txBody>
        </p:sp>
        <p:sp>
          <p:nvSpPr>
            <p:cNvPr id="624647" name="Line 7"/>
            <p:cNvSpPr>
              <a:spLocks noChangeShapeType="1"/>
            </p:cNvSpPr>
            <p:nvPr/>
          </p:nvSpPr>
          <p:spPr bwMode="auto">
            <a:xfrm>
              <a:off x="1728" y="2640"/>
              <a:ext cx="0" cy="183"/>
            </a:xfrm>
            <a:prstGeom prst="line">
              <a:avLst/>
            </a:prstGeom>
            <a:noFill/>
            <a:ln w="12700">
              <a:solidFill>
                <a:schemeClr val="tx1"/>
              </a:solidFill>
              <a:round/>
              <a:headEnd/>
              <a:tailEnd/>
            </a:ln>
            <a:effectLst/>
          </p:spPr>
          <p:txBody>
            <a:bodyPr/>
            <a:lstStyle/>
            <a:p>
              <a:endParaRPr lang="en-US">
                <a:solidFill>
                  <a:schemeClr val="tx1"/>
                </a:solidFill>
              </a:endParaRPr>
            </a:p>
          </p:txBody>
        </p:sp>
        <p:sp>
          <p:nvSpPr>
            <p:cNvPr id="624648" name="Line 8"/>
            <p:cNvSpPr>
              <a:spLocks noChangeShapeType="1"/>
            </p:cNvSpPr>
            <p:nvPr/>
          </p:nvSpPr>
          <p:spPr bwMode="auto">
            <a:xfrm>
              <a:off x="2300" y="2641"/>
              <a:ext cx="0" cy="183"/>
            </a:xfrm>
            <a:prstGeom prst="line">
              <a:avLst/>
            </a:prstGeom>
            <a:noFill/>
            <a:ln w="12700">
              <a:solidFill>
                <a:schemeClr val="tx1"/>
              </a:solidFill>
              <a:round/>
              <a:headEnd/>
              <a:tailEnd/>
            </a:ln>
            <a:effectLst/>
          </p:spPr>
          <p:txBody>
            <a:bodyPr/>
            <a:lstStyle/>
            <a:p>
              <a:endParaRPr lang="en-US">
                <a:solidFill>
                  <a:schemeClr val="tx1"/>
                </a:solidFill>
              </a:endParaRPr>
            </a:p>
          </p:txBody>
        </p:sp>
        <p:sp>
          <p:nvSpPr>
            <p:cNvPr id="624649" name="Line 9"/>
            <p:cNvSpPr>
              <a:spLocks noChangeShapeType="1"/>
            </p:cNvSpPr>
            <p:nvPr/>
          </p:nvSpPr>
          <p:spPr bwMode="auto">
            <a:xfrm>
              <a:off x="2876" y="2641"/>
              <a:ext cx="0" cy="183"/>
            </a:xfrm>
            <a:prstGeom prst="line">
              <a:avLst/>
            </a:prstGeom>
            <a:noFill/>
            <a:ln w="12700">
              <a:solidFill>
                <a:schemeClr val="tx1"/>
              </a:solidFill>
              <a:round/>
              <a:headEnd/>
              <a:tailEnd/>
            </a:ln>
            <a:effectLst/>
          </p:spPr>
          <p:txBody>
            <a:bodyPr/>
            <a:lstStyle/>
            <a:p>
              <a:endParaRPr lang="en-US">
                <a:solidFill>
                  <a:schemeClr val="tx1"/>
                </a:solidFill>
              </a:endParaRPr>
            </a:p>
          </p:txBody>
        </p:sp>
        <p:sp>
          <p:nvSpPr>
            <p:cNvPr id="624650" name="Line 10"/>
            <p:cNvSpPr>
              <a:spLocks noChangeShapeType="1"/>
            </p:cNvSpPr>
            <p:nvPr/>
          </p:nvSpPr>
          <p:spPr bwMode="auto">
            <a:xfrm>
              <a:off x="3452" y="2641"/>
              <a:ext cx="0" cy="183"/>
            </a:xfrm>
            <a:prstGeom prst="line">
              <a:avLst/>
            </a:prstGeom>
            <a:noFill/>
            <a:ln w="12700">
              <a:solidFill>
                <a:schemeClr val="tx1"/>
              </a:solidFill>
              <a:round/>
              <a:headEnd/>
              <a:tailEnd/>
            </a:ln>
            <a:effectLst/>
          </p:spPr>
          <p:txBody>
            <a:bodyPr/>
            <a:lstStyle/>
            <a:p>
              <a:endParaRPr lang="en-US">
                <a:solidFill>
                  <a:schemeClr val="tx1"/>
                </a:solidFill>
              </a:endParaRPr>
            </a:p>
          </p:txBody>
        </p:sp>
        <p:sp>
          <p:nvSpPr>
            <p:cNvPr id="624651" name="Line 11"/>
            <p:cNvSpPr>
              <a:spLocks noChangeShapeType="1"/>
            </p:cNvSpPr>
            <p:nvPr/>
          </p:nvSpPr>
          <p:spPr bwMode="auto">
            <a:xfrm>
              <a:off x="4028" y="2641"/>
              <a:ext cx="0" cy="183"/>
            </a:xfrm>
            <a:prstGeom prst="line">
              <a:avLst/>
            </a:prstGeom>
            <a:noFill/>
            <a:ln w="12700">
              <a:solidFill>
                <a:schemeClr val="tx1"/>
              </a:solidFill>
              <a:round/>
              <a:headEnd/>
              <a:tailEnd/>
            </a:ln>
            <a:effectLst/>
          </p:spPr>
          <p:txBody>
            <a:bodyPr/>
            <a:lstStyle/>
            <a:p>
              <a:endParaRPr lang="en-US">
                <a:solidFill>
                  <a:schemeClr val="tx1"/>
                </a:solidFill>
              </a:endParaRPr>
            </a:p>
          </p:txBody>
        </p:sp>
        <p:sp>
          <p:nvSpPr>
            <p:cNvPr id="624652" name="Text Box 12"/>
            <p:cNvSpPr txBox="1">
              <a:spLocks noChangeArrowheads="1"/>
            </p:cNvSpPr>
            <p:nvPr/>
          </p:nvSpPr>
          <p:spPr bwMode="auto">
            <a:xfrm>
              <a:off x="1248" y="2640"/>
              <a:ext cx="3316" cy="231"/>
            </a:xfrm>
            <a:prstGeom prst="rect">
              <a:avLst/>
            </a:prstGeom>
            <a:noFill/>
            <a:ln w="12700">
              <a:noFill/>
              <a:miter lim="800000"/>
              <a:headEnd/>
              <a:tailEnd/>
            </a:ln>
            <a:effectLst/>
          </p:spPr>
          <p:txBody>
            <a:bodyPr wrap="none">
              <a:spAutoFit/>
            </a:bodyPr>
            <a:lstStyle/>
            <a:p>
              <a:r>
                <a:rPr lang="en-US">
                  <a:solidFill>
                    <a:schemeClr val="tx1"/>
                  </a:solidFill>
                </a:rPr>
                <a:t>op           rs            rt            rd        shamt       funct</a:t>
              </a:r>
            </a:p>
          </p:txBody>
        </p:sp>
      </p:grpSp>
      <p:sp>
        <p:nvSpPr>
          <p:cNvPr id="624675" name="Rectangle 35"/>
          <p:cNvSpPr>
            <a:spLocks noChangeArrowheads="1"/>
          </p:cNvSpPr>
          <p:nvPr/>
        </p:nvSpPr>
        <p:spPr bwMode="auto">
          <a:xfrm>
            <a:off x="838200" y="2971800"/>
            <a:ext cx="7620000" cy="2309813"/>
          </a:xfrm>
          <a:prstGeom prst="rect">
            <a:avLst/>
          </a:prstGeom>
          <a:noFill/>
          <a:ln w="12700">
            <a:noFill/>
            <a:miter lim="800000"/>
            <a:headEnd/>
            <a:tailEnd/>
          </a:ln>
          <a:effectLst/>
        </p:spPr>
        <p:txBody>
          <a:bodyPr lIns="63500" tIns="25400" rIns="63500" bIns="25400">
            <a:spAutoFit/>
          </a:bodyPr>
          <a:lstStyle/>
          <a:p>
            <a:pPr marL="287338" indent="-287338">
              <a:lnSpc>
                <a:spcPct val="90000"/>
              </a:lnSpc>
              <a:spcBef>
                <a:spcPct val="40000"/>
              </a:spcBef>
              <a:buClr>
                <a:schemeClr val="accent1"/>
              </a:buClr>
              <a:buSzPct val="75000"/>
              <a:buFont typeface="Wingdings" pitchFamily="2" charset="2"/>
              <a:buNone/>
            </a:pPr>
            <a:r>
              <a:rPr lang="en-US" sz="2000" dirty="0">
                <a:solidFill>
                  <a:schemeClr val="tx1"/>
                </a:solidFill>
              </a:rPr>
              <a:t>op		6-bits	</a:t>
            </a:r>
            <a:r>
              <a:rPr lang="en-US" sz="2000" dirty="0" err="1"/>
              <a:t>op</a:t>
            </a:r>
            <a:r>
              <a:rPr lang="en-US" sz="2000" dirty="0" err="1">
                <a:solidFill>
                  <a:schemeClr val="tx1"/>
                </a:solidFill>
              </a:rPr>
              <a:t>code</a:t>
            </a:r>
            <a:r>
              <a:rPr lang="en-US" sz="2000" dirty="0">
                <a:solidFill>
                  <a:schemeClr val="tx1"/>
                </a:solidFill>
              </a:rPr>
              <a:t> that specifies the operation</a:t>
            </a:r>
          </a:p>
          <a:p>
            <a:pPr marL="287338" indent="-287338">
              <a:lnSpc>
                <a:spcPct val="90000"/>
              </a:lnSpc>
              <a:spcBef>
                <a:spcPct val="40000"/>
              </a:spcBef>
              <a:buClr>
                <a:schemeClr val="accent1"/>
              </a:buClr>
              <a:buSzPct val="75000"/>
              <a:buFont typeface="Wingdings" pitchFamily="2" charset="2"/>
              <a:buNone/>
            </a:pPr>
            <a:r>
              <a:rPr lang="en-US" sz="2000" dirty="0" err="1">
                <a:solidFill>
                  <a:schemeClr val="tx1"/>
                </a:solidFill>
              </a:rPr>
              <a:t>rs</a:t>
            </a:r>
            <a:r>
              <a:rPr lang="en-US" sz="2000" dirty="0">
                <a:solidFill>
                  <a:schemeClr val="tx1"/>
                </a:solidFill>
              </a:rPr>
              <a:t>		5-bits	</a:t>
            </a:r>
            <a:r>
              <a:rPr lang="en-US" sz="2000" dirty="0"/>
              <a:t>r</a:t>
            </a:r>
            <a:r>
              <a:rPr lang="en-US" sz="2000" dirty="0">
                <a:solidFill>
                  <a:schemeClr val="tx1"/>
                </a:solidFill>
              </a:rPr>
              <a:t>egister file address of the first </a:t>
            </a:r>
            <a:r>
              <a:rPr lang="en-US" sz="2000" dirty="0"/>
              <a:t>s</a:t>
            </a:r>
            <a:r>
              <a:rPr lang="en-US" sz="2000" dirty="0">
                <a:solidFill>
                  <a:schemeClr val="tx1"/>
                </a:solidFill>
              </a:rPr>
              <a:t>ource operand</a:t>
            </a:r>
          </a:p>
          <a:p>
            <a:pPr marL="287338" indent="-287338">
              <a:lnSpc>
                <a:spcPct val="90000"/>
              </a:lnSpc>
              <a:spcBef>
                <a:spcPct val="40000"/>
              </a:spcBef>
              <a:buClr>
                <a:schemeClr val="accent1"/>
              </a:buClr>
              <a:buSzPct val="75000"/>
              <a:buFont typeface="Wingdings" pitchFamily="2" charset="2"/>
              <a:buNone/>
            </a:pPr>
            <a:r>
              <a:rPr lang="en-US" sz="2000" dirty="0" err="1">
                <a:solidFill>
                  <a:schemeClr val="tx1"/>
                </a:solidFill>
              </a:rPr>
              <a:t>rt</a:t>
            </a:r>
            <a:r>
              <a:rPr lang="en-US" sz="2000" dirty="0">
                <a:solidFill>
                  <a:schemeClr val="tx1"/>
                </a:solidFill>
              </a:rPr>
              <a:t>		5-bits	</a:t>
            </a:r>
            <a:r>
              <a:rPr lang="en-US" sz="2000" dirty="0"/>
              <a:t>r</a:t>
            </a:r>
            <a:r>
              <a:rPr lang="en-US" sz="2000" dirty="0">
                <a:solidFill>
                  <a:schemeClr val="tx1"/>
                </a:solidFill>
              </a:rPr>
              <a:t>egister file address of the second source operand</a:t>
            </a:r>
          </a:p>
          <a:p>
            <a:pPr marL="287338" indent="-287338">
              <a:lnSpc>
                <a:spcPct val="90000"/>
              </a:lnSpc>
              <a:spcBef>
                <a:spcPct val="40000"/>
              </a:spcBef>
              <a:buClr>
                <a:schemeClr val="accent1"/>
              </a:buClr>
              <a:buSzPct val="75000"/>
              <a:buFont typeface="Wingdings" pitchFamily="2" charset="2"/>
              <a:buNone/>
            </a:pPr>
            <a:r>
              <a:rPr lang="en-US" sz="2000" dirty="0">
                <a:solidFill>
                  <a:schemeClr val="tx1"/>
                </a:solidFill>
              </a:rPr>
              <a:t>rd		5-bits	</a:t>
            </a:r>
            <a:r>
              <a:rPr lang="en-US" sz="2000" dirty="0"/>
              <a:t>r</a:t>
            </a:r>
            <a:r>
              <a:rPr lang="en-US" sz="2000" dirty="0">
                <a:solidFill>
                  <a:schemeClr val="tx1"/>
                </a:solidFill>
              </a:rPr>
              <a:t>egister file address of the result’s </a:t>
            </a:r>
            <a:r>
              <a:rPr lang="en-US" sz="2000" dirty="0"/>
              <a:t>d</a:t>
            </a:r>
            <a:r>
              <a:rPr lang="en-US" sz="2000" dirty="0">
                <a:solidFill>
                  <a:schemeClr val="tx1"/>
                </a:solidFill>
              </a:rPr>
              <a:t>estination</a:t>
            </a:r>
          </a:p>
          <a:p>
            <a:pPr marL="287338" indent="-287338">
              <a:lnSpc>
                <a:spcPct val="90000"/>
              </a:lnSpc>
              <a:spcBef>
                <a:spcPct val="40000"/>
              </a:spcBef>
              <a:buClr>
                <a:schemeClr val="accent1"/>
              </a:buClr>
              <a:buSzPct val="75000"/>
              <a:buFont typeface="Wingdings" pitchFamily="2" charset="2"/>
              <a:buNone/>
            </a:pPr>
            <a:r>
              <a:rPr lang="en-US" sz="2000" dirty="0" err="1">
                <a:solidFill>
                  <a:schemeClr val="tx1"/>
                </a:solidFill>
              </a:rPr>
              <a:t>shamt</a:t>
            </a:r>
            <a:r>
              <a:rPr lang="en-US" sz="2000" dirty="0">
                <a:solidFill>
                  <a:schemeClr val="tx1"/>
                </a:solidFill>
              </a:rPr>
              <a:t>	5-bits	</a:t>
            </a:r>
            <a:r>
              <a:rPr lang="en-US" sz="2000" dirty="0"/>
              <a:t>sh</a:t>
            </a:r>
            <a:r>
              <a:rPr lang="en-US" sz="2000" dirty="0">
                <a:solidFill>
                  <a:schemeClr val="tx1"/>
                </a:solidFill>
              </a:rPr>
              <a:t>ift </a:t>
            </a:r>
            <a:r>
              <a:rPr lang="en-US" sz="2000" dirty="0"/>
              <a:t>am</a:t>
            </a:r>
            <a:r>
              <a:rPr lang="en-US" sz="2000" dirty="0">
                <a:solidFill>
                  <a:schemeClr val="tx1"/>
                </a:solidFill>
              </a:rPr>
              <a:t>oun</a:t>
            </a:r>
            <a:r>
              <a:rPr lang="en-US" sz="2000" dirty="0"/>
              <a:t>t</a:t>
            </a:r>
            <a:r>
              <a:rPr lang="en-US" sz="2000" dirty="0">
                <a:solidFill>
                  <a:schemeClr val="tx1"/>
                </a:solidFill>
              </a:rPr>
              <a:t> (for shift instructions)</a:t>
            </a:r>
          </a:p>
          <a:p>
            <a:pPr marL="287338" indent="-287338">
              <a:lnSpc>
                <a:spcPct val="90000"/>
              </a:lnSpc>
              <a:spcBef>
                <a:spcPct val="40000"/>
              </a:spcBef>
              <a:buClr>
                <a:schemeClr val="accent1"/>
              </a:buClr>
              <a:buSzPct val="75000"/>
              <a:buFont typeface="Wingdings" pitchFamily="2" charset="2"/>
              <a:buNone/>
            </a:pPr>
            <a:r>
              <a:rPr lang="en-US" sz="2000" dirty="0" err="1">
                <a:solidFill>
                  <a:schemeClr val="tx1"/>
                </a:solidFill>
              </a:rPr>
              <a:t>funct</a:t>
            </a:r>
            <a:r>
              <a:rPr lang="en-US" sz="2000" dirty="0">
                <a:solidFill>
                  <a:schemeClr val="tx1"/>
                </a:solidFill>
              </a:rPr>
              <a:t>	6-bits	</a:t>
            </a:r>
            <a:r>
              <a:rPr lang="en-US" sz="2000" dirty="0"/>
              <a:t>funct</a:t>
            </a:r>
            <a:r>
              <a:rPr lang="en-US" sz="2000" dirty="0">
                <a:solidFill>
                  <a:schemeClr val="tx1"/>
                </a:solidFill>
              </a:rPr>
              <a:t>ion code augmenting the </a:t>
            </a:r>
            <a:r>
              <a:rPr lang="en-US" sz="2000" dirty="0" err="1">
                <a:solidFill>
                  <a:schemeClr val="tx1"/>
                </a:solidFill>
              </a:rPr>
              <a:t>opcode</a:t>
            </a:r>
            <a:endParaRPr lang="en-US" sz="2000" dirty="0">
              <a:solidFill>
                <a:schemeClr val="tx1"/>
              </a:solidFill>
            </a:endParaRPr>
          </a:p>
        </p:txBody>
      </p:sp>
    </p:spTree>
  </p:cSld>
  <p:clrMapOvr>
    <a:masterClrMapping/>
  </p:clrMapOvr>
  <p:transition xmlns:p14="http://schemas.microsoft.com/office/powerpoint/2010/main" advTm="2000"/>
  <p:timing>
    <p:tnLst>
      <p:par>
        <p:cTn xmlns:p14="http://schemas.microsoft.com/office/powerpoint/2010/mai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8562" name="Rectangle 2"/>
          <p:cNvSpPr>
            <a:spLocks noGrp="1" noChangeArrowheads="1"/>
          </p:cNvSpPr>
          <p:nvPr>
            <p:ph type="title"/>
          </p:nvPr>
        </p:nvSpPr>
        <p:spPr>
          <a:xfrm>
            <a:off x="533400" y="304800"/>
            <a:ext cx="3355975" cy="422275"/>
          </a:xfrm>
        </p:spPr>
        <p:txBody>
          <a:bodyPr/>
          <a:lstStyle/>
          <a:p>
            <a:r>
              <a:rPr lang="en-US"/>
              <a:t>MIPS Register File</a:t>
            </a:r>
          </a:p>
        </p:txBody>
      </p:sp>
      <p:sp>
        <p:nvSpPr>
          <p:cNvPr id="578565" name="Rectangle 5"/>
          <p:cNvSpPr>
            <a:spLocks noChangeArrowheads="1"/>
          </p:cNvSpPr>
          <p:nvPr/>
        </p:nvSpPr>
        <p:spPr bwMode="auto">
          <a:xfrm>
            <a:off x="6172200" y="1295400"/>
            <a:ext cx="1600200" cy="1905000"/>
          </a:xfrm>
          <a:prstGeom prst="rect">
            <a:avLst/>
          </a:prstGeom>
          <a:noFill/>
          <a:ln w="12700">
            <a:solidFill>
              <a:schemeClr val="tx1"/>
            </a:solidFill>
            <a:miter lim="800000"/>
            <a:headEnd/>
            <a:tailEnd/>
          </a:ln>
          <a:effectLst/>
        </p:spPr>
        <p:txBody>
          <a:bodyPr wrap="none" anchor="ctr"/>
          <a:lstStyle/>
          <a:p>
            <a:endParaRPr lang="en-US"/>
          </a:p>
        </p:txBody>
      </p:sp>
      <p:sp>
        <p:nvSpPr>
          <p:cNvPr id="578566" name="Rectangle 6"/>
          <p:cNvSpPr>
            <a:spLocks noChangeArrowheads="1"/>
          </p:cNvSpPr>
          <p:nvPr/>
        </p:nvSpPr>
        <p:spPr bwMode="auto">
          <a:xfrm>
            <a:off x="6172200" y="762000"/>
            <a:ext cx="1600200" cy="284163"/>
          </a:xfrm>
          <a:prstGeom prst="rect">
            <a:avLst/>
          </a:prstGeom>
          <a:noFill/>
          <a:ln w="12700">
            <a:noFill/>
            <a:miter lim="800000"/>
            <a:headEnd/>
            <a:tailEnd/>
          </a:ln>
          <a:effectLst/>
        </p:spPr>
        <p:txBody>
          <a:bodyPr lIns="63500" tIns="25400" rIns="63500" bIns="25400">
            <a:spAutoFit/>
          </a:bodyPr>
          <a:lstStyle/>
          <a:p>
            <a:pPr algn="ctr">
              <a:lnSpc>
                <a:spcPct val="85000"/>
              </a:lnSpc>
            </a:pPr>
            <a:r>
              <a:rPr lang="en-US">
                <a:solidFill>
                  <a:schemeClr val="tx1"/>
                </a:solidFill>
              </a:rPr>
              <a:t>Register File</a:t>
            </a:r>
          </a:p>
        </p:txBody>
      </p:sp>
      <p:sp>
        <p:nvSpPr>
          <p:cNvPr id="578567" name="Rectangle 7"/>
          <p:cNvSpPr>
            <a:spLocks noChangeArrowheads="1"/>
          </p:cNvSpPr>
          <p:nvPr/>
        </p:nvSpPr>
        <p:spPr bwMode="auto">
          <a:xfrm>
            <a:off x="4648200" y="1447800"/>
            <a:ext cx="1079500" cy="284163"/>
          </a:xfrm>
          <a:prstGeom prst="rect">
            <a:avLst/>
          </a:prstGeom>
          <a:noFill/>
          <a:ln w="12700">
            <a:noFill/>
            <a:miter lim="800000"/>
            <a:headEnd/>
            <a:tailEnd/>
          </a:ln>
          <a:effectLst/>
        </p:spPr>
        <p:txBody>
          <a:bodyPr wrap="none" lIns="63500" tIns="25400" rIns="63500" bIns="25400">
            <a:spAutoFit/>
          </a:bodyPr>
          <a:lstStyle/>
          <a:p>
            <a:pPr algn="ctr">
              <a:lnSpc>
                <a:spcPct val="85000"/>
              </a:lnSpc>
            </a:pPr>
            <a:r>
              <a:rPr lang="en-US">
                <a:solidFill>
                  <a:schemeClr val="tx1"/>
                </a:solidFill>
              </a:rPr>
              <a:t>src1 addr</a:t>
            </a:r>
          </a:p>
        </p:txBody>
      </p:sp>
      <p:sp>
        <p:nvSpPr>
          <p:cNvPr id="578568" name="Rectangle 8"/>
          <p:cNvSpPr>
            <a:spLocks noChangeArrowheads="1"/>
          </p:cNvSpPr>
          <p:nvPr/>
        </p:nvSpPr>
        <p:spPr bwMode="auto">
          <a:xfrm>
            <a:off x="4648200" y="1905000"/>
            <a:ext cx="1079500" cy="284163"/>
          </a:xfrm>
          <a:prstGeom prst="rect">
            <a:avLst/>
          </a:prstGeom>
          <a:noFill/>
          <a:ln w="12700">
            <a:noFill/>
            <a:miter lim="800000"/>
            <a:headEnd/>
            <a:tailEnd/>
          </a:ln>
          <a:effectLst/>
        </p:spPr>
        <p:txBody>
          <a:bodyPr wrap="none" lIns="63500" tIns="25400" rIns="63500" bIns="25400">
            <a:spAutoFit/>
          </a:bodyPr>
          <a:lstStyle/>
          <a:p>
            <a:pPr algn="ctr">
              <a:lnSpc>
                <a:spcPct val="85000"/>
              </a:lnSpc>
            </a:pPr>
            <a:r>
              <a:rPr lang="en-US">
                <a:solidFill>
                  <a:schemeClr val="tx1"/>
                </a:solidFill>
              </a:rPr>
              <a:t>src2 addr</a:t>
            </a:r>
          </a:p>
        </p:txBody>
      </p:sp>
      <p:sp>
        <p:nvSpPr>
          <p:cNvPr id="578569" name="Rectangle 9"/>
          <p:cNvSpPr>
            <a:spLocks noChangeArrowheads="1"/>
          </p:cNvSpPr>
          <p:nvPr/>
        </p:nvSpPr>
        <p:spPr bwMode="auto">
          <a:xfrm>
            <a:off x="4724400" y="2362200"/>
            <a:ext cx="952500" cy="284163"/>
          </a:xfrm>
          <a:prstGeom prst="rect">
            <a:avLst/>
          </a:prstGeom>
          <a:noFill/>
          <a:ln w="12700">
            <a:noFill/>
            <a:miter lim="800000"/>
            <a:headEnd/>
            <a:tailEnd/>
          </a:ln>
          <a:effectLst/>
        </p:spPr>
        <p:txBody>
          <a:bodyPr wrap="none" lIns="63500" tIns="25400" rIns="63500" bIns="25400">
            <a:spAutoFit/>
          </a:bodyPr>
          <a:lstStyle/>
          <a:p>
            <a:pPr algn="ctr">
              <a:lnSpc>
                <a:spcPct val="85000"/>
              </a:lnSpc>
            </a:pPr>
            <a:r>
              <a:rPr lang="en-US">
                <a:solidFill>
                  <a:schemeClr val="tx1"/>
                </a:solidFill>
              </a:rPr>
              <a:t>dst addr</a:t>
            </a:r>
          </a:p>
        </p:txBody>
      </p:sp>
      <p:sp>
        <p:nvSpPr>
          <p:cNvPr id="578570" name="Line 10"/>
          <p:cNvSpPr>
            <a:spLocks noChangeShapeType="1"/>
          </p:cNvSpPr>
          <p:nvPr/>
        </p:nvSpPr>
        <p:spPr bwMode="auto">
          <a:xfrm>
            <a:off x="5715000" y="2514600"/>
            <a:ext cx="457200" cy="0"/>
          </a:xfrm>
          <a:prstGeom prst="line">
            <a:avLst/>
          </a:prstGeom>
          <a:noFill/>
          <a:ln w="12700">
            <a:solidFill>
              <a:schemeClr val="tx1"/>
            </a:solidFill>
            <a:round/>
            <a:headEnd/>
            <a:tailEnd type="triangle" w="med" len="med"/>
          </a:ln>
          <a:effectLst/>
        </p:spPr>
        <p:txBody>
          <a:bodyPr/>
          <a:lstStyle/>
          <a:p>
            <a:endParaRPr lang="en-US"/>
          </a:p>
        </p:txBody>
      </p:sp>
      <p:sp>
        <p:nvSpPr>
          <p:cNvPr id="578571" name="Line 11"/>
          <p:cNvSpPr>
            <a:spLocks noChangeShapeType="1"/>
          </p:cNvSpPr>
          <p:nvPr/>
        </p:nvSpPr>
        <p:spPr bwMode="auto">
          <a:xfrm>
            <a:off x="5715000" y="1600200"/>
            <a:ext cx="457200" cy="0"/>
          </a:xfrm>
          <a:prstGeom prst="line">
            <a:avLst/>
          </a:prstGeom>
          <a:noFill/>
          <a:ln w="12700">
            <a:solidFill>
              <a:schemeClr val="tx1"/>
            </a:solidFill>
            <a:round/>
            <a:headEnd/>
            <a:tailEnd type="triangle" w="med" len="med"/>
          </a:ln>
          <a:effectLst/>
        </p:spPr>
        <p:txBody>
          <a:bodyPr/>
          <a:lstStyle/>
          <a:p>
            <a:endParaRPr lang="en-US"/>
          </a:p>
        </p:txBody>
      </p:sp>
      <p:sp>
        <p:nvSpPr>
          <p:cNvPr id="578572" name="Line 12"/>
          <p:cNvSpPr>
            <a:spLocks noChangeShapeType="1"/>
          </p:cNvSpPr>
          <p:nvPr/>
        </p:nvSpPr>
        <p:spPr bwMode="auto">
          <a:xfrm>
            <a:off x="5715000" y="2057400"/>
            <a:ext cx="457200" cy="0"/>
          </a:xfrm>
          <a:prstGeom prst="line">
            <a:avLst/>
          </a:prstGeom>
          <a:noFill/>
          <a:ln w="12700">
            <a:solidFill>
              <a:schemeClr val="tx1"/>
            </a:solidFill>
            <a:round/>
            <a:headEnd/>
            <a:tailEnd type="triangle" w="med" len="med"/>
          </a:ln>
          <a:effectLst/>
        </p:spPr>
        <p:txBody>
          <a:bodyPr/>
          <a:lstStyle/>
          <a:p>
            <a:endParaRPr lang="en-US"/>
          </a:p>
        </p:txBody>
      </p:sp>
      <p:sp>
        <p:nvSpPr>
          <p:cNvPr id="578573" name="Line 13"/>
          <p:cNvSpPr>
            <a:spLocks noChangeShapeType="1"/>
          </p:cNvSpPr>
          <p:nvPr/>
        </p:nvSpPr>
        <p:spPr bwMode="auto">
          <a:xfrm>
            <a:off x="5715000" y="2971800"/>
            <a:ext cx="457200" cy="0"/>
          </a:xfrm>
          <a:prstGeom prst="line">
            <a:avLst/>
          </a:prstGeom>
          <a:noFill/>
          <a:ln w="12700">
            <a:solidFill>
              <a:schemeClr val="tx1"/>
            </a:solidFill>
            <a:round/>
            <a:headEnd/>
            <a:tailEnd type="triangle" w="med" len="med"/>
          </a:ln>
          <a:effectLst/>
        </p:spPr>
        <p:txBody>
          <a:bodyPr/>
          <a:lstStyle/>
          <a:p>
            <a:endParaRPr lang="en-US"/>
          </a:p>
        </p:txBody>
      </p:sp>
      <p:sp>
        <p:nvSpPr>
          <p:cNvPr id="578574" name="Rectangle 14"/>
          <p:cNvSpPr>
            <a:spLocks noChangeArrowheads="1"/>
          </p:cNvSpPr>
          <p:nvPr/>
        </p:nvSpPr>
        <p:spPr bwMode="auto">
          <a:xfrm>
            <a:off x="4495800" y="2819400"/>
            <a:ext cx="1295400" cy="284163"/>
          </a:xfrm>
          <a:prstGeom prst="rect">
            <a:avLst/>
          </a:prstGeom>
          <a:noFill/>
          <a:ln w="12700">
            <a:noFill/>
            <a:miter lim="800000"/>
            <a:headEnd/>
            <a:tailEnd/>
          </a:ln>
          <a:effectLst/>
        </p:spPr>
        <p:txBody>
          <a:bodyPr lIns="63500" tIns="25400" rIns="63500" bIns="25400">
            <a:spAutoFit/>
          </a:bodyPr>
          <a:lstStyle/>
          <a:p>
            <a:pPr algn="ctr">
              <a:lnSpc>
                <a:spcPct val="85000"/>
              </a:lnSpc>
            </a:pPr>
            <a:r>
              <a:rPr lang="en-US">
                <a:solidFill>
                  <a:schemeClr val="tx1"/>
                </a:solidFill>
              </a:rPr>
              <a:t>write data</a:t>
            </a:r>
          </a:p>
        </p:txBody>
      </p:sp>
      <p:sp>
        <p:nvSpPr>
          <p:cNvPr id="578575" name="Line 15"/>
          <p:cNvSpPr>
            <a:spLocks noChangeShapeType="1"/>
          </p:cNvSpPr>
          <p:nvPr/>
        </p:nvSpPr>
        <p:spPr bwMode="auto">
          <a:xfrm>
            <a:off x="6172200" y="1219200"/>
            <a:ext cx="1600200" cy="0"/>
          </a:xfrm>
          <a:prstGeom prst="line">
            <a:avLst/>
          </a:prstGeom>
          <a:noFill/>
          <a:ln w="12700">
            <a:solidFill>
              <a:schemeClr val="tx1"/>
            </a:solidFill>
            <a:round/>
            <a:headEnd type="triangle" w="med" len="med"/>
            <a:tailEnd type="triangle" w="med" len="med"/>
          </a:ln>
          <a:effectLst/>
        </p:spPr>
        <p:txBody>
          <a:bodyPr/>
          <a:lstStyle/>
          <a:p>
            <a:endParaRPr lang="en-US"/>
          </a:p>
        </p:txBody>
      </p:sp>
      <p:sp>
        <p:nvSpPr>
          <p:cNvPr id="578576" name="Rectangle 16"/>
          <p:cNvSpPr>
            <a:spLocks noChangeArrowheads="1"/>
          </p:cNvSpPr>
          <p:nvPr/>
        </p:nvSpPr>
        <p:spPr bwMode="auto">
          <a:xfrm>
            <a:off x="6400800" y="990600"/>
            <a:ext cx="1295400" cy="258763"/>
          </a:xfrm>
          <a:prstGeom prst="rect">
            <a:avLst/>
          </a:prstGeom>
          <a:noFill/>
          <a:ln w="12700">
            <a:noFill/>
            <a:miter lim="800000"/>
            <a:headEnd/>
            <a:tailEnd/>
          </a:ln>
          <a:effectLst/>
        </p:spPr>
        <p:txBody>
          <a:bodyPr lIns="63500" tIns="25400" rIns="63500" bIns="25400">
            <a:spAutoFit/>
          </a:bodyPr>
          <a:lstStyle/>
          <a:p>
            <a:pPr algn="ctr">
              <a:lnSpc>
                <a:spcPct val="85000"/>
              </a:lnSpc>
            </a:pPr>
            <a:r>
              <a:rPr lang="en-US" sz="1600">
                <a:solidFill>
                  <a:schemeClr val="tx1"/>
                </a:solidFill>
              </a:rPr>
              <a:t>32 bits</a:t>
            </a:r>
          </a:p>
        </p:txBody>
      </p:sp>
      <p:sp>
        <p:nvSpPr>
          <p:cNvPr id="578577" name="Line 17"/>
          <p:cNvSpPr>
            <a:spLocks noChangeShapeType="1"/>
          </p:cNvSpPr>
          <p:nvPr/>
        </p:nvSpPr>
        <p:spPr bwMode="auto">
          <a:xfrm>
            <a:off x="7772400" y="1676400"/>
            <a:ext cx="457200" cy="0"/>
          </a:xfrm>
          <a:prstGeom prst="line">
            <a:avLst/>
          </a:prstGeom>
          <a:noFill/>
          <a:ln w="12700">
            <a:solidFill>
              <a:schemeClr val="tx1"/>
            </a:solidFill>
            <a:round/>
            <a:headEnd/>
            <a:tailEnd type="triangle" w="med" len="med"/>
          </a:ln>
          <a:effectLst/>
        </p:spPr>
        <p:txBody>
          <a:bodyPr/>
          <a:lstStyle/>
          <a:p>
            <a:endParaRPr lang="en-US"/>
          </a:p>
        </p:txBody>
      </p:sp>
      <p:sp>
        <p:nvSpPr>
          <p:cNvPr id="578578" name="Line 18"/>
          <p:cNvSpPr>
            <a:spLocks noChangeShapeType="1"/>
          </p:cNvSpPr>
          <p:nvPr/>
        </p:nvSpPr>
        <p:spPr bwMode="auto">
          <a:xfrm>
            <a:off x="7772400" y="2819400"/>
            <a:ext cx="457200" cy="0"/>
          </a:xfrm>
          <a:prstGeom prst="line">
            <a:avLst/>
          </a:prstGeom>
          <a:noFill/>
          <a:ln w="12700">
            <a:solidFill>
              <a:schemeClr val="tx1"/>
            </a:solidFill>
            <a:round/>
            <a:headEnd/>
            <a:tailEnd type="triangle" w="med" len="med"/>
          </a:ln>
          <a:effectLst/>
        </p:spPr>
        <p:txBody>
          <a:bodyPr/>
          <a:lstStyle/>
          <a:p>
            <a:endParaRPr lang="en-US"/>
          </a:p>
        </p:txBody>
      </p:sp>
      <p:sp>
        <p:nvSpPr>
          <p:cNvPr id="578579" name="Rectangle 19"/>
          <p:cNvSpPr>
            <a:spLocks noChangeArrowheads="1"/>
          </p:cNvSpPr>
          <p:nvPr/>
        </p:nvSpPr>
        <p:spPr bwMode="auto">
          <a:xfrm>
            <a:off x="8229600" y="1447800"/>
            <a:ext cx="571500" cy="517525"/>
          </a:xfrm>
          <a:prstGeom prst="rect">
            <a:avLst/>
          </a:prstGeom>
          <a:noFill/>
          <a:ln w="12700">
            <a:noFill/>
            <a:miter lim="800000"/>
            <a:headEnd/>
            <a:tailEnd/>
          </a:ln>
          <a:effectLst/>
        </p:spPr>
        <p:txBody>
          <a:bodyPr wrap="none" lIns="63500" tIns="25400" rIns="63500" bIns="25400">
            <a:spAutoFit/>
          </a:bodyPr>
          <a:lstStyle/>
          <a:p>
            <a:pPr algn="ctr">
              <a:lnSpc>
                <a:spcPct val="85000"/>
              </a:lnSpc>
            </a:pPr>
            <a:r>
              <a:rPr lang="en-US">
                <a:solidFill>
                  <a:schemeClr val="tx1"/>
                </a:solidFill>
              </a:rPr>
              <a:t>src1</a:t>
            </a:r>
          </a:p>
          <a:p>
            <a:pPr algn="ctr">
              <a:lnSpc>
                <a:spcPct val="85000"/>
              </a:lnSpc>
            </a:pPr>
            <a:r>
              <a:rPr lang="en-US">
                <a:solidFill>
                  <a:schemeClr val="tx1"/>
                </a:solidFill>
              </a:rPr>
              <a:t>data</a:t>
            </a:r>
          </a:p>
        </p:txBody>
      </p:sp>
      <p:sp>
        <p:nvSpPr>
          <p:cNvPr id="578580" name="Rectangle 20"/>
          <p:cNvSpPr>
            <a:spLocks noChangeArrowheads="1"/>
          </p:cNvSpPr>
          <p:nvPr/>
        </p:nvSpPr>
        <p:spPr bwMode="auto">
          <a:xfrm>
            <a:off x="8229600" y="2590800"/>
            <a:ext cx="571500" cy="517525"/>
          </a:xfrm>
          <a:prstGeom prst="rect">
            <a:avLst/>
          </a:prstGeom>
          <a:noFill/>
          <a:ln w="12700">
            <a:noFill/>
            <a:miter lim="800000"/>
            <a:headEnd/>
            <a:tailEnd/>
          </a:ln>
          <a:effectLst/>
        </p:spPr>
        <p:txBody>
          <a:bodyPr wrap="none" lIns="63500" tIns="25400" rIns="63500" bIns="25400">
            <a:spAutoFit/>
          </a:bodyPr>
          <a:lstStyle/>
          <a:p>
            <a:pPr algn="ctr">
              <a:lnSpc>
                <a:spcPct val="85000"/>
              </a:lnSpc>
            </a:pPr>
            <a:r>
              <a:rPr lang="en-US">
                <a:solidFill>
                  <a:schemeClr val="tx1"/>
                </a:solidFill>
              </a:rPr>
              <a:t>src2</a:t>
            </a:r>
          </a:p>
          <a:p>
            <a:pPr algn="ctr">
              <a:lnSpc>
                <a:spcPct val="85000"/>
              </a:lnSpc>
            </a:pPr>
            <a:r>
              <a:rPr lang="en-US">
                <a:solidFill>
                  <a:schemeClr val="tx1"/>
                </a:solidFill>
              </a:rPr>
              <a:t>data</a:t>
            </a:r>
          </a:p>
        </p:txBody>
      </p:sp>
      <p:sp>
        <p:nvSpPr>
          <p:cNvPr id="578581" name="Line 21"/>
          <p:cNvSpPr>
            <a:spLocks noChangeShapeType="1"/>
          </p:cNvSpPr>
          <p:nvPr/>
        </p:nvSpPr>
        <p:spPr bwMode="auto">
          <a:xfrm>
            <a:off x="7543800" y="1295400"/>
            <a:ext cx="0" cy="1905000"/>
          </a:xfrm>
          <a:prstGeom prst="line">
            <a:avLst/>
          </a:prstGeom>
          <a:noFill/>
          <a:ln w="12700">
            <a:solidFill>
              <a:schemeClr val="tx1"/>
            </a:solidFill>
            <a:round/>
            <a:headEnd type="triangle" w="med" len="med"/>
            <a:tailEnd type="triangle" w="med" len="med"/>
          </a:ln>
          <a:effectLst/>
        </p:spPr>
        <p:txBody>
          <a:bodyPr/>
          <a:lstStyle/>
          <a:p>
            <a:endParaRPr lang="en-US"/>
          </a:p>
        </p:txBody>
      </p:sp>
      <p:sp>
        <p:nvSpPr>
          <p:cNvPr id="578582" name="Rectangle 22"/>
          <p:cNvSpPr>
            <a:spLocks noChangeArrowheads="1"/>
          </p:cNvSpPr>
          <p:nvPr/>
        </p:nvSpPr>
        <p:spPr bwMode="auto">
          <a:xfrm>
            <a:off x="6477000" y="1981200"/>
            <a:ext cx="1066800" cy="466725"/>
          </a:xfrm>
          <a:prstGeom prst="rect">
            <a:avLst/>
          </a:prstGeom>
          <a:noFill/>
          <a:ln w="12700">
            <a:noFill/>
            <a:miter lim="800000"/>
            <a:headEnd/>
            <a:tailEnd/>
          </a:ln>
          <a:effectLst/>
        </p:spPr>
        <p:txBody>
          <a:bodyPr lIns="63500" tIns="25400" rIns="63500" bIns="25400">
            <a:spAutoFit/>
          </a:bodyPr>
          <a:lstStyle/>
          <a:p>
            <a:pPr algn="r">
              <a:lnSpc>
                <a:spcPct val="85000"/>
              </a:lnSpc>
            </a:pPr>
            <a:r>
              <a:rPr lang="en-US" sz="1600">
                <a:solidFill>
                  <a:schemeClr val="tx1"/>
                </a:solidFill>
              </a:rPr>
              <a:t>32</a:t>
            </a:r>
          </a:p>
          <a:p>
            <a:pPr algn="r">
              <a:lnSpc>
                <a:spcPct val="85000"/>
              </a:lnSpc>
            </a:pPr>
            <a:r>
              <a:rPr lang="en-US" sz="1600">
                <a:solidFill>
                  <a:schemeClr val="tx1"/>
                </a:solidFill>
              </a:rPr>
              <a:t>locations</a:t>
            </a:r>
          </a:p>
        </p:txBody>
      </p:sp>
      <p:grpSp>
        <p:nvGrpSpPr>
          <p:cNvPr id="2" name="Group 23"/>
          <p:cNvGrpSpPr>
            <a:grpSpLocks/>
          </p:cNvGrpSpPr>
          <p:nvPr/>
        </p:nvGrpSpPr>
        <p:grpSpPr bwMode="auto">
          <a:xfrm>
            <a:off x="7772400" y="1371600"/>
            <a:ext cx="533400" cy="457200"/>
            <a:chOff x="4896" y="1200"/>
            <a:chExt cx="336" cy="288"/>
          </a:xfrm>
        </p:grpSpPr>
        <p:sp>
          <p:nvSpPr>
            <p:cNvPr id="578584" name="Line 24"/>
            <p:cNvSpPr>
              <a:spLocks noChangeShapeType="1"/>
            </p:cNvSpPr>
            <p:nvPr/>
          </p:nvSpPr>
          <p:spPr bwMode="auto">
            <a:xfrm flipH="1">
              <a:off x="4992" y="1344"/>
              <a:ext cx="48" cy="144"/>
            </a:xfrm>
            <a:prstGeom prst="line">
              <a:avLst/>
            </a:prstGeom>
            <a:noFill/>
            <a:ln w="28575">
              <a:solidFill>
                <a:schemeClr val="accent1"/>
              </a:solidFill>
              <a:round/>
              <a:headEnd/>
              <a:tailEnd/>
            </a:ln>
            <a:effectLst/>
          </p:spPr>
          <p:txBody>
            <a:bodyPr/>
            <a:lstStyle/>
            <a:p>
              <a:endParaRPr lang="en-US"/>
            </a:p>
          </p:txBody>
        </p:sp>
        <p:sp>
          <p:nvSpPr>
            <p:cNvPr id="578585" name="Rectangle 25"/>
            <p:cNvSpPr>
              <a:spLocks noChangeArrowheads="1"/>
            </p:cNvSpPr>
            <p:nvPr/>
          </p:nvSpPr>
          <p:spPr bwMode="auto">
            <a:xfrm>
              <a:off x="4896" y="1200"/>
              <a:ext cx="336" cy="186"/>
            </a:xfrm>
            <a:prstGeom prst="rect">
              <a:avLst/>
            </a:prstGeom>
            <a:noFill/>
            <a:ln w="12700">
              <a:noFill/>
              <a:miter lim="800000"/>
              <a:headEnd/>
              <a:tailEnd/>
            </a:ln>
            <a:effectLst/>
          </p:spPr>
          <p:txBody>
            <a:bodyPr lIns="63500" tIns="25400" rIns="63500" bIns="25400">
              <a:spAutoFit/>
            </a:bodyPr>
            <a:lstStyle/>
            <a:p>
              <a:pPr algn="ctr"/>
              <a:r>
                <a:rPr lang="en-US" sz="1600"/>
                <a:t>32</a:t>
              </a:r>
            </a:p>
          </p:txBody>
        </p:sp>
      </p:grpSp>
      <p:grpSp>
        <p:nvGrpSpPr>
          <p:cNvPr id="3" name="Group 26"/>
          <p:cNvGrpSpPr>
            <a:grpSpLocks/>
          </p:cNvGrpSpPr>
          <p:nvPr/>
        </p:nvGrpSpPr>
        <p:grpSpPr bwMode="auto">
          <a:xfrm>
            <a:off x="5715000" y="1295400"/>
            <a:ext cx="533400" cy="457200"/>
            <a:chOff x="3600" y="1152"/>
            <a:chExt cx="336" cy="288"/>
          </a:xfrm>
        </p:grpSpPr>
        <p:sp>
          <p:nvSpPr>
            <p:cNvPr id="578587" name="Line 27"/>
            <p:cNvSpPr>
              <a:spLocks noChangeShapeType="1"/>
            </p:cNvSpPr>
            <p:nvPr/>
          </p:nvSpPr>
          <p:spPr bwMode="auto">
            <a:xfrm flipH="1">
              <a:off x="3696" y="1296"/>
              <a:ext cx="48" cy="144"/>
            </a:xfrm>
            <a:prstGeom prst="line">
              <a:avLst/>
            </a:prstGeom>
            <a:noFill/>
            <a:ln w="28575">
              <a:solidFill>
                <a:schemeClr val="accent1"/>
              </a:solidFill>
              <a:round/>
              <a:headEnd/>
              <a:tailEnd/>
            </a:ln>
            <a:effectLst/>
          </p:spPr>
          <p:txBody>
            <a:bodyPr/>
            <a:lstStyle/>
            <a:p>
              <a:endParaRPr lang="en-US"/>
            </a:p>
          </p:txBody>
        </p:sp>
        <p:sp>
          <p:nvSpPr>
            <p:cNvPr id="578588" name="Rectangle 28"/>
            <p:cNvSpPr>
              <a:spLocks noChangeArrowheads="1"/>
            </p:cNvSpPr>
            <p:nvPr/>
          </p:nvSpPr>
          <p:spPr bwMode="auto">
            <a:xfrm>
              <a:off x="3600" y="1152"/>
              <a:ext cx="336" cy="186"/>
            </a:xfrm>
            <a:prstGeom prst="rect">
              <a:avLst/>
            </a:prstGeom>
            <a:noFill/>
            <a:ln w="12700">
              <a:noFill/>
              <a:miter lim="800000"/>
              <a:headEnd/>
              <a:tailEnd/>
            </a:ln>
            <a:effectLst/>
          </p:spPr>
          <p:txBody>
            <a:bodyPr lIns="63500" tIns="25400" rIns="63500" bIns="25400">
              <a:spAutoFit/>
            </a:bodyPr>
            <a:lstStyle/>
            <a:p>
              <a:pPr algn="ctr"/>
              <a:r>
                <a:rPr lang="en-US" sz="1600"/>
                <a:t>5</a:t>
              </a:r>
            </a:p>
          </p:txBody>
        </p:sp>
      </p:grpSp>
      <p:grpSp>
        <p:nvGrpSpPr>
          <p:cNvPr id="4" name="Group 29"/>
          <p:cNvGrpSpPr>
            <a:grpSpLocks/>
          </p:cNvGrpSpPr>
          <p:nvPr/>
        </p:nvGrpSpPr>
        <p:grpSpPr bwMode="auto">
          <a:xfrm>
            <a:off x="7772400" y="2514600"/>
            <a:ext cx="533400" cy="457200"/>
            <a:chOff x="4896" y="1200"/>
            <a:chExt cx="336" cy="288"/>
          </a:xfrm>
        </p:grpSpPr>
        <p:sp>
          <p:nvSpPr>
            <p:cNvPr id="578590" name="Line 30"/>
            <p:cNvSpPr>
              <a:spLocks noChangeShapeType="1"/>
            </p:cNvSpPr>
            <p:nvPr/>
          </p:nvSpPr>
          <p:spPr bwMode="auto">
            <a:xfrm flipH="1">
              <a:off x="4992" y="1344"/>
              <a:ext cx="48" cy="144"/>
            </a:xfrm>
            <a:prstGeom prst="line">
              <a:avLst/>
            </a:prstGeom>
            <a:noFill/>
            <a:ln w="28575">
              <a:solidFill>
                <a:schemeClr val="accent1"/>
              </a:solidFill>
              <a:round/>
              <a:headEnd/>
              <a:tailEnd/>
            </a:ln>
            <a:effectLst/>
          </p:spPr>
          <p:txBody>
            <a:bodyPr/>
            <a:lstStyle/>
            <a:p>
              <a:endParaRPr lang="en-US"/>
            </a:p>
          </p:txBody>
        </p:sp>
        <p:sp>
          <p:nvSpPr>
            <p:cNvPr id="578591" name="Rectangle 31"/>
            <p:cNvSpPr>
              <a:spLocks noChangeArrowheads="1"/>
            </p:cNvSpPr>
            <p:nvPr/>
          </p:nvSpPr>
          <p:spPr bwMode="auto">
            <a:xfrm>
              <a:off x="4896" y="1200"/>
              <a:ext cx="336" cy="186"/>
            </a:xfrm>
            <a:prstGeom prst="rect">
              <a:avLst/>
            </a:prstGeom>
            <a:noFill/>
            <a:ln w="12700">
              <a:noFill/>
              <a:miter lim="800000"/>
              <a:headEnd/>
              <a:tailEnd/>
            </a:ln>
            <a:effectLst/>
          </p:spPr>
          <p:txBody>
            <a:bodyPr lIns="63500" tIns="25400" rIns="63500" bIns="25400">
              <a:spAutoFit/>
            </a:bodyPr>
            <a:lstStyle/>
            <a:p>
              <a:pPr algn="ctr"/>
              <a:r>
                <a:rPr lang="en-US" sz="1600"/>
                <a:t>32</a:t>
              </a:r>
            </a:p>
          </p:txBody>
        </p:sp>
      </p:grpSp>
      <p:grpSp>
        <p:nvGrpSpPr>
          <p:cNvPr id="5" name="Group 32"/>
          <p:cNvGrpSpPr>
            <a:grpSpLocks/>
          </p:cNvGrpSpPr>
          <p:nvPr/>
        </p:nvGrpSpPr>
        <p:grpSpPr bwMode="auto">
          <a:xfrm>
            <a:off x="5715000" y="1752600"/>
            <a:ext cx="533400" cy="457200"/>
            <a:chOff x="3600" y="1152"/>
            <a:chExt cx="336" cy="288"/>
          </a:xfrm>
        </p:grpSpPr>
        <p:sp>
          <p:nvSpPr>
            <p:cNvPr id="578593" name="Line 33"/>
            <p:cNvSpPr>
              <a:spLocks noChangeShapeType="1"/>
            </p:cNvSpPr>
            <p:nvPr/>
          </p:nvSpPr>
          <p:spPr bwMode="auto">
            <a:xfrm flipH="1">
              <a:off x="3696" y="1296"/>
              <a:ext cx="48" cy="144"/>
            </a:xfrm>
            <a:prstGeom prst="line">
              <a:avLst/>
            </a:prstGeom>
            <a:noFill/>
            <a:ln w="28575">
              <a:solidFill>
                <a:schemeClr val="accent1"/>
              </a:solidFill>
              <a:round/>
              <a:headEnd/>
              <a:tailEnd/>
            </a:ln>
            <a:effectLst/>
          </p:spPr>
          <p:txBody>
            <a:bodyPr/>
            <a:lstStyle/>
            <a:p>
              <a:endParaRPr lang="en-US"/>
            </a:p>
          </p:txBody>
        </p:sp>
        <p:sp>
          <p:nvSpPr>
            <p:cNvPr id="578594" name="Rectangle 34"/>
            <p:cNvSpPr>
              <a:spLocks noChangeArrowheads="1"/>
            </p:cNvSpPr>
            <p:nvPr/>
          </p:nvSpPr>
          <p:spPr bwMode="auto">
            <a:xfrm>
              <a:off x="3600" y="1152"/>
              <a:ext cx="336" cy="186"/>
            </a:xfrm>
            <a:prstGeom prst="rect">
              <a:avLst/>
            </a:prstGeom>
            <a:noFill/>
            <a:ln w="12700">
              <a:noFill/>
              <a:miter lim="800000"/>
              <a:headEnd/>
              <a:tailEnd/>
            </a:ln>
            <a:effectLst/>
          </p:spPr>
          <p:txBody>
            <a:bodyPr lIns="63500" tIns="25400" rIns="63500" bIns="25400">
              <a:spAutoFit/>
            </a:bodyPr>
            <a:lstStyle/>
            <a:p>
              <a:pPr algn="ctr"/>
              <a:r>
                <a:rPr lang="en-US" sz="1600"/>
                <a:t>5</a:t>
              </a:r>
            </a:p>
          </p:txBody>
        </p:sp>
      </p:grpSp>
      <p:grpSp>
        <p:nvGrpSpPr>
          <p:cNvPr id="6" name="Group 35"/>
          <p:cNvGrpSpPr>
            <a:grpSpLocks/>
          </p:cNvGrpSpPr>
          <p:nvPr/>
        </p:nvGrpSpPr>
        <p:grpSpPr bwMode="auto">
          <a:xfrm>
            <a:off x="5715000" y="2209800"/>
            <a:ext cx="533400" cy="457200"/>
            <a:chOff x="3600" y="1152"/>
            <a:chExt cx="336" cy="288"/>
          </a:xfrm>
        </p:grpSpPr>
        <p:sp>
          <p:nvSpPr>
            <p:cNvPr id="578596" name="Line 36"/>
            <p:cNvSpPr>
              <a:spLocks noChangeShapeType="1"/>
            </p:cNvSpPr>
            <p:nvPr/>
          </p:nvSpPr>
          <p:spPr bwMode="auto">
            <a:xfrm flipH="1">
              <a:off x="3696" y="1296"/>
              <a:ext cx="48" cy="144"/>
            </a:xfrm>
            <a:prstGeom prst="line">
              <a:avLst/>
            </a:prstGeom>
            <a:noFill/>
            <a:ln w="28575">
              <a:solidFill>
                <a:schemeClr val="accent1"/>
              </a:solidFill>
              <a:round/>
              <a:headEnd/>
              <a:tailEnd/>
            </a:ln>
            <a:effectLst/>
          </p:spPr>
          <p:txBody>
            <a:bodyPr/>
            <a:lstStyle/>
            <a:p>
              <a:endParaRPr lang="en-US"/>
            </a:p>
          </p:txBody>
        </p:sp>
        <p:sp>
          <p:nvSpPr>
            <p:cNvPr id="578597" name="Rectangle 37"/>
            <p:cNvSpPr>
              <a:spLocks noChangeArrowheads="1"/>
            </p:cNvSpPr>
            <p:nvPr/>
          </p:nvSpPr>
          <p:spPr bwMode="auto">
            <a:xfrm>
              <a:off x="3600" y="1152"/>
              <a:ext cx="336" cy="186"/>
            </a:xfrm>
            <a:prstGeom prst="rect">
              <a:avLst/>
            </a:prstGeom>
            <a:noFill/>
            <a:ln w="12700">
              <a:noFill/>
              <a:miter lim="800000"/>
              <a:headEnd/>
              <a:tailEnd/>
            </a:ln>
            <a:effectLst/>
          </p:spPr>
          <p:txBody>
            <a:bodyPr lIns="63500" tIns="25400" rIns="63500" bIns="25400">
              <a:spAutoFit/>
            </a:bodyPr>
            <a:lstStyle/>
            <a:p>
              <a:pPr algn="ctr"/>
              <a:r>
                <a:rPr lang="en-US" sz="1600"/>
                <a:t>5</a:t>
              </a:r>
            </a:p>
          </p:txBody>
        </p:sp>
      </p:grpSp>
      <p:grpSp>
        <p:nvGrpSpPr>
          <p:cNvPr id="7" name="Group 38"/>
          <p:cNvGrpSpPr>
            <a:grpSpLocks/>
          </p:cNvGrpSpPr>
          <p:nvPr/>
        </p:nvGrpSpPr>
        <p:grpSpPr bwMode="auto">
          <a:xfrm>
            <a:off x="5715000" y="2667000"/>
            <a:ext cx="533400" cy="457200"/>
            <a:chOff x="4896" y="1200"/>
            <a:chExt cx="336" cy="288"/>
          </a:xfrm>
        </p:grpSpPr>
        <p:sp>
          <p:nvSpPr>
            <p:cNvPr id="578599" name="Line 39"/>
            <p:cNvSpPr>
              <a:spLocks noChangeShapeType="1"/>
            </p:cNvSpPr>
            <p:nvPr/>
          </p:nvSpPr>
          <p:spPr bwMode="auto">
            <a:xfrm flipH="1">
              <a:off x="4992" y="1344"/>
              <a:ext cx="48" cy="144"/>
            </a:xfrm>
            <a:prstGeom prst="line">
              <a:avLst/>
            </a:prstGeom>
            <a:noFill/>
            <a:ln w="28575">
              <a:solidFill>
                <a:schemeClr val="accent1"/>
              </a:solidFill>
              <a:round/>
              <a:headEnd/>
              <a:tailEnd/>
            </a:ln>
            <a:effectLst/>
          </p:spPr>
          <p:txBody>
            <a:bodyPr/>
            <a:lstStyle/>
            <a:p>
              <a:endParaRPr lang="en-US"/>
            </a:p>
          </p:txBody>
        </p:sp>
        <p:sp>
          <p:nvSpPr>
            <p:cNvPr id="578600" name="Rectangle 40"/>
            <p:cNvSpPr>
              <a:spLocks noChangeArrowheads="1"/>
            </p:cNvSpPr>
            <p:nvPr/>
          </p:nvSpPr>
          <p:spPr bwMode="auto">
            <a:xfrm>
              <a:off x="4896" y="1200"/>
              <a:ext cx="336" cy="186"/>
            </a:xfrm>
            <a:prstGeom prst="rect">
              <a:avLst/>
            </a:prstGeom>
            <a:noFill/>
            <a:ln w="12700">
              <a:noFill/>
              <a:miter lim="800000"/>
              <a:headEnd/>
              <a:tailEnd/>
            </a:ln>
            <a:effectLst/>
          </p:spPr>
          <p:txBody>
            <a:bodyPr lIns="63500" tIns="25400" rIns="63500" bIns="25400">
              <a:spAutoFit/>
            </a:bodyPr>
            <a:lstStyle/>
            <a:p>
              <a:pPr algn="ctr"/>
              <a:r>
                <a:rPr lang="en-US" sz="1600"/>
                <a:t>32</a:t>
              </a:r>
            </a:p>
          </p:txBody>
        </p:sp>
      </p:grpSp>
      <p:sp>
        <p:nvSpPr>
          <p:cNvPr id="578602" name="Rectangle 42"/>
          <p:cNvSpPr>
            <a:spLocks noGrp="1" noChangeArrowheads="1"/>
          </p:cNvSpPr>
          <p:nvPr>
            <p:ph type="body" idx="1"/>
          </p:nvPr>
        </p:nvSpPr>
        <p:spPr>
          <a:xfrm>
            <a:off x="381000" y="892175"/>
            <a:ext cx="7848600" cy="1141413"/>
          </a:xfrm>
          <a:noFill/>
          <a:ln/>
        </p:spPr>
        <p:txBody>
          <a:bodyPr/>
          <a:lstStyle/>
          <a:p>
            <a:pPr marL="342900" indent="-342900"/>
            <a:r>
              <a:rPr lang="en-US"/>
              <a:t>Holds thirty-two 32-bit registers</a:t>
            </a:r>
          </a:p>
          <a:p>
            <a:pPr marL="742950" lvl="1" indent="-285750"/>
            <a:r>
              <a:rPr lang="en-US"/>
              <a:t>Two read ports and</a:t>
            </a:r>
          </a:p>
          <a:p>
            <a:pPr marL="742950" lvl="1" indent="-285750"/>
            <a:r>
              <a:rPr lang="en-US"/>
              <a:t>One write port</a:t>
            </a:r>
          </a:p>
        </p:txBody>
      </p:sp>
      <p:sp>
        <p:nvSpPr>
          <p:cNvPr id="578603" name="Rectangle 43"/>
          <p:cNvSpPr>
            <a:spLocks noChangeArrowheads="1"/>
          </p:cNvSpPr>
          <p:nvPr/>
        </p:nvSpPr>
        <p:spPr bwMode="auto">
          <a:xfrm>
            <a:off x="533400" y="2514600"/>
            <a:ext cx="7848600" cy="3954463"/>
          </a:xfrm>
          <a:prstGeom prst="rect">
            <a:avLst/>
          </a:prstGeom>
          <a:noFill/>
          <a:ln w="12700">
            <a:noFill/>
            <a:miter lim="800000"/>
            <a:headEnd/>
            <a:tailEnd/>
          </a:ln>
          <a:effectLst/>
        </p:spPr>
        <p:txBody>
          <a:bodyPr lIns="63500" tIns="25400" rIns="63500" bIns="25400">
            <a:spAutoFit/>
          </a:bodyPr>
          <a:lstStyle/>
          <a:p>
            <a:pPr marL="342900" indent="-342900">
              <a:lnSpc>
                <a:spcPct val="95000"/>
              </a:lnSpc>
              <a:spcBef>
                <a:spcPct val="30000"/>
              </a:spcBef>
              <a:buClr>
                <a:schemeClr val="accent1"/>
              </a:buClr>
              <a:buSzPct val="75000"/>
              <a:buFont typeface="Wingdings" pitchFamily="2" charset="2"/>
              <a:buChar char="q"/>
            </a:pPr>
            <a:r>
              <a:rPr lang="en-US" sz="2400">
                <a:solidFill>
                  <a:schemeClr val="tx1"/>
                </a:solidFill>
              </a:rPr>
              <a:t>Registers are</a:t>
            </a:r>
          </a:p>
          <a:p>
            <a:pPr marL="742950" lvl="1" indent="-285750">
              <a:lnSpc>
                <a:spcPct val="95000"/>
              </a:lnSpc>
              <a:spcBef>
                <a:spcPct val="30000"/>
              </a:spcBef>
              <a:buClr>
                <a:schemeClr val="accent1"/>
              </a:buClr>
              <a:buSzPct val="75000"/>
              <a:buFont typeface="Monotype Sorts" pitchFamily="2" charset="2"/>
              <a:buChar char="l"/>
            </a:pPr>
            <a:r>
              <a:rPr lang="en-US" sz="2000"/>
              <a:t>Faster</a:t>
            </a:r>
            <a:r>
              <a:rPr lang="en-US" sz="2000">
                <a:solidFill>
                  <a:schemeClr val="tx1"/>
                </a:solidFill>
              </a:rPr>
              <a:t> than main memory</a:t>
            </a:r>
          </a:p>
          <a:p>
            <a:pPr marL="1143000" lvl="2" indent="-228600">
              <a:lnSpc>
                <a:spcPct val="95000"/>
              </a:lnSpc>
              <a:spcBef>
                <a:spcPct val="30000"/>
              </a:spcBef>
              <a:buClr>
                <a:schemeClr val="accent1"/>
              </a:buClr>
              <a:buSzPct val="100000"/>
              <a:buFontTx/>
              <a:buChar char="-"/>
            </a:pPr>
            <a:r>
              <a:rPr lang="en-US">
                <a:solidFill>
                  <a:schemeClr val="tx1"/>
                </a:solidFill>
              </a:rPr>
              <a:t>But register files with more locations                                            are slower (e.g., a 64 word file could                                              be as much as 50% slower than a 32 word file)</a:t>
            </a:r>
          </a:p>
          <a:p>
            <a:pPr marL="1143000" lvl="2" indent="-228600">
              <a:lnSpc>
                <a:spcPct val="95000"/>
              </a:lnSpc>
              <a:spcBef>
                <a:spcPct val="30000"/>
              </a:spcBef>
              <a:buClr>
                <a:schemeClr val="accent1"/>
              </a:buClr>
              <a:buSzPct val="100000"/>
              <a:buFontTx/>
              <a:buChar char="-"/>
            </a:pPr>
            <a:r>
              <a:rPr lang="en-US">
                <a:solidFill>
                  <a:schemeClr val="tx1"/>
                </a:solidFill>
              </a:rPr>
              <a:t>Read/write port increase impacts speed quadratically</a:t>
            </a:r>
          </a:p>
          <a:p>
            <a:pPr marL="742950" lvl="1" indent="-285750">
              <a:lnSpc>
                <a:spcPct val="95000"/>
              </a:lnSpc>
              <a:spcBef>
                <a:spcPct val="30000"/>
              </a:spcBef>
              <a:buClr>
                <a:schemeClr val="accent1"/>
              </a:buClr>
              <a:buSzPct val="75000"/>
              <a:buFont typeface="Monotype Sorts" pitchFamily="2" charset="2"/>
              <a:buChar char="l"/>
            </a:pPr>
            <a:r>
              <a:rPr lang="en-US" sz="2000">
                <a:solidFill>
                  <a:schemeClr val="tx1"/>
                </a:solidFill>
              </a:rPr>
              <a:t>Easier for a compiler to use</a:t>
            </a:r>
          </a:p>
          <a:p>
            <a:pPr marL="1143000" lvl="2" indent="-228600">
              <a:lnSpc>
                <a:spcPct val="95000"/>
              </a:lnSpc>
              <a:spcBef>
                <a:spcPct val="30000"/>
              </a:spcBef>
              <a:buClr>
                <a:schemeClr val="accent1"/>
              </a:buClr>
              <a:buSzPct val="100000"/>
              <a:buFontTx/>
              <a:buChar char="-"/>
            </a:pPr>
            <a:r>
              <a:rPr lang="en-US">
                <a:solidFill>
                  <a:schemeClr val="tx1"/>
                </a:solidFill>
              </a:rPr>
              <a:t>e.g., (A*B) – (C*D) – (E*F) can do multiplies in any order vs. stack</a:t>
            </a:r>
          </a:p>
          <a:p>
            <a:pPr marL="742950" lvl="1" indent="-285750">
              <a:lnSpc>
                <a:spcPct val="95000"/>
              </a:lnSpc>
              <a:spcBef>
                <a:spcPct val="30000"/>
              </a:spcBef>
              <a:buClr>
                <a:schemeClr val="accent1"/>
              </a:buClr>
              <a:buSzPct val="75000"/>
              <a:buFont typeface="Monotype Sorts" pitchFamily="2" charset="2"/>
              <a:buChar char="l"/>
            </a:pPr>
            <a:r>
              <a:rPr lang="en-US" sz="2000">
                <a:solidFill>
                  <a:schemeClr val="tx1"/>
                </a:solidFill>
              </a:rPr>
              <a:t>Can hold variables so that</a:t>
            </a:r>
            <a:endParaRPr lang="en-US" sz="2000" b="1">
              <a:solidFill>
                <a:schemeClr val="tx1"/>
              </a:solidFill>
            </a:endParaRPr>
          </a:p>
          <a:p>
            <a:pPr marL="1143000" lvl="2" indent="-228600">
              <a:lnSpc>
                <a:spcPct val="95000"/>
              </a:lnSpc>
              <a:spcBef>
                <a:spcPct val="30000"/>
              </a:spcBef>
              <a:buClr>
                <a:schemeClr val="accent1"/>
              </a:buClr>
              <a:buSzPct val="100000"/>
              <a:buFontTx/>
              <a:buChar char="-"/>
            </a:pPr>
            <a:r>
              <a:rPr lang="en-US">
                <a:solidFill>
                  <a:schemeClr val="tx1"/>
                </a:solidFill>
              </a:rPr>
              <a:t>code density improves (since register are named with fewer bits than a memory location)</a:t>
            </a:r>
            <a:r>
              <a:rPr lang="en-US" b="1">
                <a:solidFill>
                  <a:schemeClr val="tx1"/>
                </a:solidFill>
              </a:rPr>
              <a:t> </a:t>
            </a:r>
            <a:endParaRPr lang="en-US">
              <a:solidFill>
                <a:schemeClr val="tx1"/>
              </a:solidFill>
            </a:endParaRPr>
          </a:p>
        </p:txBody>
      </p:sp>
      <p:sp>
        <p:nvSpPr>
          <p:cNvPr id="578604" name="Rectangle 44"/>
          <p:cNvSpPr>
            <a:spLocks noChangeArrowheads="1"/>
          </p:cNvSpPr>
          <p:nvPr/>
        </p:nvSpPr>
        <p:spPr bwMode="auto">
          <a:xfrm>
            <a:off x="6705600" y="3505200"/>
            <a:ext cx="1600200" cy="284163"/>
          </a:xfrm>
          <a:prstGeom prst="rect">
            <a:avLst/>
          </a:prstGeom>
          <a:noFill/>
          <a:ln w="12700">
            <a:noFill/>
            <a:miter lim="800000"/>
            <a:headEnd/>
            <a:tailEnd/>
          </a:ln>
          <a:effectLst/>
        </p:spPr>
        <p:txBody>
          <a:bodyPr lIns="63500" tIns="25400" rIns="63500" bIns="25400">
            <a:spAutoFit/>
          </a:bodyPr>
          <a:lstStyle/>
          <a:p>
            <a:pPr algn="ctr">
              <a:lnSpc>
                <a:spcPct val="85000"/>
              </a:lnSpc>
            </a:pPr>
            <a:r>
              <a:rPr lang="en-US">
                <a:solidFill>
                  <a:schemeClr val="tx1"/>
                </a:solidFill>
              </a:rPr>
              <a:t>write control</a:t>
            </a:r>
          </a:p>
        </p:txBody>
      </p:sp>
      <p:sp>
        <p:nvSpPr>
          <p:cNvPr id="578605" name="Line 45"/>
          <p:cNvSpPr>
            <a:spLocks noChangeShapeType="1"/>
          </p:cNvSpPr>
          <p:nvPr/>
        </p:nvSpPr>
        <p:spPr bwMode="auto">
          <a:xfrm flipV="1">
            <a:off x="7162800" y="3200400"/>
            <a:ext cx="0" cy="304800"/>
          </a:xfrm>
          <a:prstGeom prst="line">
            <a:avLst/>
          </a:prstGeom>
          <a:noFill/>
          <a:ln w="12700">
            <a:solidFill>
              <a:schemeClr val="tx1"/>
            </a:solidFill>
            <a:round/>
            <a:headEnd/>
            <a:tailEnd type="triangle" w="med" len="med"/>
          </a:ln>
          <a:effectLst/>
        </p:spPr>
        <p:txBody>
          <a:bodyPr/>
          <a:lstStyle/>
          <a:p>
            <a:endParaRPr lang="en-US"/>
          </a:p>
        </p:txBody>
      </p:sp>
    </p:spTree>
  </p:cSld>
  <p:clrMapOvr>
    <a:masterClrMapping/>
  </p:clrMapOvr>
  <p:transition xmlns:p14="http://schemas.microsoft.com/office/powerpoint/2010/main"/>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499"/>
                                          </p:stCondLst>
                                        </p:cTn>
                                        <p:tgtEl>
                                          <p:spTgt spid="3"/>
                                        </p:tgtEl>
                                        <p:attrNameLst>
                                          <p:attrName>style.visibility</p:attrName>
                                        </p:attrNameLst>
                                      </p:cBhvr>
                                      <p:to>
                                        <p:strVal val="visible"/>
                                      </p:to>
                                    </p:set>
                                  </p:childTnLst>
                                </p:cTn>
                              </p:par>
                            </p:childTnLst>
                          </p:cTn>
                        </p:par>
                        <p:par>
                          <p:cTn id="7" fill="hold">
                            <p:stCondLst>
                              <p:cond delay="500"/>
                            </p:stCondLst>
                            <p:childTnLst>
                              <p:par>
                                <p:cTn id="8" presetID="1" presetClass="entr" presetSubtype="0" fill="hold" nodeType="afterEffect">
                                  <p:stCondLst>
                                    <p:cond delay="0"/>
                                  </p:stCondLst>
                                  <p:childTnLst>
                                    <p:set>
                                      <p:cBhvr>
                                        <p:cTn id="9" dur="1" fill="hold">
                                          <p:stCondLst>
                                            <p:cond delay="499"/>
                                          </p:stCondLst>
                                        </p:cTn>
                                        <p:tgtEl>
                                          <p:spTgt spid="5"/>
                                        </p:tgtEl>
                                        <p:attrNameLst>
                                          <p:attrName>style.visibility</p:attrName>
                                        </p:attrNameLst>
                                      </p:cBhvr>
                                      <p:to>
                                        <p:strVal val="visible"/>
                                      </p:to>
                                    </p:set>
                                  </p:childTnLst>
                                </p:cTn>
                              </p:par>
                            </p:childTnLst>
                          </p:cTn>
                        </p:par>
                        <p:par>
                          <p:cTn id="10" fill="hold">
                            <p:stCondLst>
                              <p:cond delay="1000"/>
                            </p:stCondLst>
                            <p:childTnLst>
                              <p:par>
                                <p:cTn id="11" presetID="1" presetClass="entr" presetSubtype="0" fill="hold" nodeType="afterEffect">
                                  <p:stCondLst>
                                    <p:cond delay="0"/>
                                  </p:stCondLst>
                                  <p:childTnLst>
                                    <p:set>
                                      <p:cBhvr>
                                        <p:cTn id="12" dur="1" fill="hold">
                                          <p:stCondLst>
                                            <p:cond delay="499"/>
                                          </p:stCondLst>
                                        </p:cTn>
                                        <p:tgtEl>
                                          <p:spTgt spid="6"/>
                                        </p:tgtEl>
                                        <p:attrNameLst>
                                          <p:attrName>style.visibility</p:attrName>
                                        </p:attrNameLst>
                                      </p:cBhvr>
                                      <p:to>
                                        <p:strVal val="visible"/>
                                      </p:to>
                                    </p:set>
                                  </p:childTnLst>
                                </p:cTn>
                              </p:par>
                            </p:childTnLst>
                          </p:cTn>
                        </p:par>
                        <p:par>
                          <p:cTn id="13" fill="hold">
                            <p:stCondLst>
                              <p:cond delay="1500"/>
                            </p:stCondLst>
                            <p:childTnLst>
                              <p:par>
                                <p:cTn id="14" presetID="1" presetClass="entr" presetSubtype="0" fill="hold" nodeType="afterEffect">
                                  <p:stCondLst>
                                    <p:cond delay="0"/>
                                  </p:stCondLst>
                                  <p:childTnLst>
                                    <p:set>
                                      <p:cBhvr>
                                        <p:cTn id="15" dur="1" fill="hold">
                                          <p:stCondLst>
                                            <p:cond delay="499"/>
                                          </p:stCondLst>
                                        </p:cTn>
                                        <p:tgtEl>
                                          <p:spTgt spid="7"/>
                                        </p:tgtEl>
                                        <p:attrNameLst>
                                          <p:attrName>style.visibility</p:attrName>
                                        </p:attrNameLst>
                                      </p:cBhvr>
                                      <p:to>
                                        <p:strVal val="visible"/>
                                      </p:to>
                                    </p:set>
                                  </p:childTnLst>
                                </p:cTn>
                              </p:par>
                            </p:childTnLst>
                          </p:cTn>
                        </p:par>
                        <p:par>
                          <p:cTn id="16" fill="hold">
                            <p:stCondLst>
                              <p:cond delay="2000"/>
                            </p:stCondLst>
                            <p:childTnLst>
                              <p:par>
                                <p:cTn id="17" presetID="1" presetClass="entr" presetSubtype="0" fill="hold" nodeType="afterEffect">
                                  <p:stCondLst>
                                    <p:cond delay="0"/>
                                  </p:stCondLst>
                                  <p:childTnLst>
                                    <p:set>
                                      <p:cBhvr>
                                        <p:cTn id="18" dur="1" fill="hold">
                                          <p:stCondLst>
                                            <p:cond delay="499"/>
                                          </p:stCondLst>
                                        </p:cTn>
                                        <p:tgtEl>
                                          <p:spTgt spid="2"/>
                                        </p:tgtEl>
                                        <p:attrNameLst>
                                          <p:attrName>style.visibility</p:attrName>
                                        </p:attrNameLst>
                                      </p:cBhvr>
                                      <p:to>
                                        <p:strVal val="visible"/>
                                      </p:to>
                                    </p:set>
                                  </p:childTnLst>
                                </p:cTn>
                              </p:par>
                            </p:childTnLst>
                          </p:cTn>
                        </p:par>
                        <p:par>
                          <p:cTn id="19" fill="hold">
                            <p:stCondLst>
                              <p:cond delay="2500"/>
                            </p:stCondLst>
                            <p:childTnLst>
                              <p:par>
                                <p:cTn id="20" presetID="1" presetClass="entr" presetSubtype="0" fill="hold" nodeType="afterEffect">
                                  <p:stCondLst>
                                    <p:cond delay="0"/>
                                  </p:stCondLst>
                                  <p:childTnLst>
                                    <p:set>
                                      <p:cBhvr>
                                        <p:cTn id="21" dur="1" fill="hold">
                                          <p:stCondLst>
                                            <p:cond delay="499"/>
                                          </p:stCondLst>
                                        </p:cTn>
                                        <p:tgtEl>
                                          <p:spTgt spid="4"/>
                                        </p:tgtEl>
                                        <p:attrNameLst>
                                          <p:attrName>style.visibility</p:attrName>
                                        </p:attrNameLst>
                                      </p:cBhvr>
                                      <p:to>
                                        <p:strVal val="visible"/>
                                      </p:to>
                                    </p:set>
                                  </p:childTnLst>
                                </p:cTn>
                              </p:par>
                            </p:childTnLst>
                          </p:cTn>
                        </p:par>
                      </p:childTnLst>
                    </p:cTn>
                  </p:par>
                  <p:par>
                    <p:cTn id="22" fill="hold">
                      <p:stCondLst>
                        <p:cond delay="indefinite"/>
                      </p:stCondLst>
                      <p:childTnLst>
                        <p:par>
                          <p:cTn id="23" fill="hold">
                            <p:stCondLst>
                              <p:cond delay="0"/>
                            </p:stCondLst>
                            <p:childTnLst>
                              <p:par>
                                <p:cTn id="24" presetID="1" presetClass="entr" presetSubtype="0" fill="hold" grpId="0" nodeType="clickEffect">
                                  <p:stCondLst>
                                    <p:cond delay="0"/>
                                  </p:stCondLst>
                                  <p:childTnLst>
                                    <p:set>
                                      <p:cBhvr>
                                        <p:cTn id="25" dur="1" fill="hold">
                                          <p:stCondLst>
                                            <p:cond delay="0"/>
                                          </p:stCondLst>
                                        </p:cTn>
                                        <p:tgtEl>
                                          <p:spTgt spid="57860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78603" grpId="0"/>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22" name="Rectangle 2"/>
          <p:cNvSpPr>
            <a:spLocks noGrp="1" noChangeArrowheads="1"/>
          </p:cNvSpPr>
          <p:nvPr>
            <p:ph type="title"/>
          </p:nvPr>
        </p:nvSpPr>
        <p:spPr/>
        <p:txBody>
          <a:bodyPr/>
          <a:lstStyle/>
          <a:p>
            <a:r>
              <a:rPr lang="en-US"/>
              <a:t>Aside:  MIPS Register Convention</a:t>
            </a:r>
          </a:p>
        </p:txBody>
      </p:sp>
      <p:graphicFrame>
        <p:nvGraphicFramePr>
          <p:cNvPr id="747611" name="Group 91"/>
          <p:cNvGraphicFramePr>
            <a:graphicFrameLocks noGrp="1"/>
          </p:cNvGraphicFramePr>
          <p:nvPr>
            <p:ph type="tbl" idx="1"/>
          </p:nvPr>
        </p:nvGraphicFramePr>
        <p:xfrm>
          <a:off x="685800" y="990600"/>
          <a:ext cx="7848600" cy="5376671"/>
        </p:xfrm>
        <a:graphic>
          <a:graphicData uri="http://schemas.openxmlformats.org/drawingml/2006/table">
            <a:tbl>
              <a:tblPr/>
              <a:tblGrid>
                <a:gridCol w="1524000"/>
                <a:gridCol w="1447800"/>
                <a:gridCol w="3352800"/>
                <a:gridCol w="1524000"/>
              </a:tblGrid>
              <a:tr h="217488">
                <a:tc>
                  <a:txBody>
                    <a:bodyPr/>
                    <a:lstStyle/>
                    <a:p>
                      <a:pPr marL="0" marR="0" lvl="0" indent="0" algn="ctr" defTabSz="914400" rtl="0" eaLnBrk="0" fontAlgn="base" latinLnBrk="0" hangingPunct="0">
                        <a:lnSpc>
                          <a:spcPct val="90000"/>
                        </a:lnSpc>
                        <a:spcBef>
                          <a:spcPct val="65000"/>
                        </a:spcBef>
                        <a:spcAft>
                          <a:spcPct val="0"/>
                        </a:spcAft>
                        <a:buClr>
                          <a:schemeClr val="accent1"/>
                        </a:buClr>
                        <a:buSzPct val="75000"/>
                        <a:buFont typeface="Wingdings" pitchFamily="2" charset="2"/>
                        <a:buNone/>
                        <a:tabLst/>
                      </a:pPr>
                      <a:r>
                        <a:rPr kumimoji="0" lang="en-US" sz="2400" b="1" i="0" u="none" strike="noStrike" cap="none" normalizeH="0" baseline="0" dirty="0" smtClean="0">
                          <a:ln>
                            <a:noFill/>
                          </a:ln>
                          <a:solidFill>
                            <a:schemeClr val="tx1"/>
                          </a:solidFill>
                          <a:effectLst/>
                          <a:latin typeface="Arial" charset="0"/>
                        </a:rPr>
                        <a:t>Name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90000"/>
                        </a:lnSpc>
                        <a:spcBef>
                          <a:spcPct val="65000"/>
                        </a:spcBef>
                        <a:spcAft>
                          <a:spcPct val="0"/>
                        </a:spcAft>
                        <a:buClr>
                          <a:schemeClr val="accent1"/>
                        </a:buClr>
                        <a:buSzPct val="75000"/>
                        <a:buFont typeface="Wingdings" pitchFamily="2" charset="2"/>
                        <a:buNone/>
                        <a:tabLst/>
                      </a:pPr>
                      <a:r>
                        <a:rPr kumimoji="0" lang="en-US" sz="2400" b="1" i="0" u="none" strike="noStrike" cap="none" normalizeH="0" baseline="0" smtClean="0">
                          <a:ln>
                            <a:noFill/>
                          </a:ln>
                          <a:solidFill>
                            <a:schemeClr val="tx1"/>
                          </a:solidFill>
                          <a:effectLst/>
                          <a:latin typeface="Arial" charset="0"/>
                        </a:rPr>
                        <a:t>Register Number</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90000"/>
                        </a:lnSpc>
                        <a:spcBef>
                          <a:spcPct val="65000"/>
                        </a:spcBef>
                        <a:spcAft>
                          <a:spcPct val="0"/>
                        </a:spcAft>
                        <a:buClr>
                          <a:schemeClr val="accent1"/>
                        </a:buClr>
                        <a:buSzPct val="75000"/>
                        <a:buFont typeface="Wingdings" pitchFamily="2" charset="2"/>
                        <a:buNone/>
                        <a:tabLst/>
                      </a:pPr>
                      <a:r>
                        <a:rPr kumimoji="0" lang="en-US" sz="2400" b="1" i="0" u="none" strike="noStrike" cap="none" normalizeH="0" baseline="0" smtClean="0">
                          <a:ln>
                            <a:noFill/>
                          </a:ln>
                          <a:solidFill>
                            <a:schemeClr val="tx1"/>
                          </a:solidFill>
                          <a:effectLst/>
                          <a:latin typeface="Arial" charset="0"/>
                        </a:rPr>
                        <a:t>Usage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90000"/>
                        </a:lnSpc>
                        <a:spcBef>
                          <a:spcPct val="65000"/>
                        </a:spcBef>
                        <a:spcAft>
                          <a:spcPct val="0"/>
                        </a:spcAft>
                        <a:buClr>
                          <a:schemeClr val="accent1"/>
                        </a:buClr>
                        <a:buSzPct val="75000"/>
                        <a:buFont typeface="Wingdings" pitchFamily="2" charset="2"/>
                        <a:buNone/>
                        <a:tabLst/>
                      </a:pPr>
                      <a:r>
                        <a:rPr kumimoji="0" lang="en-US" sz="2400" b="1" i="0" u="none" strike="noStrike" cap="none" normalizeH="0" baseline="0" smtClean="0">
                          <a:ln>
                            <a:noFill/>
                          </a:ln>
                          <a:solidFill>
                            <a:schemeClr val="tx1"/>
                          </a:solidFill>
                          <a:effectLst/>
                          <a:latin typeface="Arial" charset="0"/>
                        </a:rPr>
                        <a:t>Preserve on call?</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419100">
                <a:tc>
                  <a:txBody>
                    <a:bodyPr/>
                    <a:lstStyle/>
                    <a:p>
                      <a:pPr marL="0" marR="0" lvl="0" indent="0" algn="l" defTabSz="914400" rtl="0" eaLnBrk="0" fontAlgn="base" latinLnBrk="0" hangingPunct="0">
                        <a:lnSpc>
                          <a:spcPct val="90000"/>
                        </a:lnSpc>
                        <a:spcBef>
                          <a:spcPct val="65000"/>
                        </a:spcBef>
                        <a:spcAft>
                          <a:spcPct val="0"/>
                        </a:spcAft>
                        <a:buClr>
                          <a:schemeClr val="accent1"/>
                        </a:buClr>
                        <a:buSzPct val="75000"/>
                        <a:buFont typeface="Wingdings" pitchFamily="2" charset="2"/>
                        <a:buNone/>
                        <a:tabLst/>
                      </a:pPr>
                      <a:r>
                        <a:rPr kumimoji="0" lang="en-US" sz="2400" b="0" i="0" u="none" strike="noStrike" cap="none" normalizeH="0" baseline="0" smtClean="0">
                          <a:ln>
                            <a:noFill/>
                          </a:ln>
                          <a:solidFill>
                            <a:schemeClr val="tx1"/>
                          </a:solidFill>
                          <a:effectLst/>
                          <a:latin typeface="Arial" charset="0"/>
                        </a:rPr>
                        <a:t>$zero</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90000"/>
                        </a:lnSpc>
                        <a:spcBef>
                          <a:spcPct val="65000"/>
                        </a:spcBef>
                        <a:spcAft>
                          <a:spcPct val="0"/>
                        </a:spcAft>
                        <a:buClr>
                          <a:schemeClr val="accent1"/>
                        </a:buClr>
                        <a:buSzPct val="75000"/>
                        <a:buFont typeface="Wingdings" pitchFamily="2" charset="2"/>
                        <a:buNone/>
                        <a:tabLst/>
                      </a:pPr>
                      <a:r>
                        <a:rPr kumimoji="0" lang="en-US" sz="2400" b="0" i="0" u="none" strike="noStrike" cap="none" normalizeH="0" baseline="0" smtClean="0">
                          <a:ln>
                            <a:noFill/>
                          </a:ln>
                          <a:solidFill>
                            <a:schemeClr val="tx1"/>
                          </a:solidFill>
                          <a:effectLst/>
                          <a:latin typeface="Arial" charset="0"/>
                        </a:rPr>
                        <a:t>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90000"/>
                        </a:lnSpc>
                        <a:spcBef>
                          <a:spcPct val="65000"/>
                        </a:spcBef>
                        <a:spcAft>
                          <a:spcPct val="0"/>
                        </a:spcAft>
                        <a:buClr>
                          <a:schemeClr val="accent1"/>
                        </a:buClr>
                        <a:buSzPct val="75000"/>
                        <a:buFont typeface="Wingdings" pitchFamily="2" charset="2"/>
                        <a:buNone/>
                        <a:tabLst/>
                      </a:pPr>
                      <a:r>
                        <a:rPr kumimoji="0" lang="en-US" sz="2400" b="0" i="0" u="none" strike="noStrike" cap="none" normalizeH="0" baseline="0" smtClean="0">
                          <a:ln>
                            <a:noFill/>
                          </a:ln>
                          <a:solidFill>
                            <a:schemeClr val="tx1"/>
                          </a:solidFill>
                          <a:effectLst/>
                          <a:latin typeface="Arial" charset="0"/>
                        </a:rPr>
                        <a:t>constant 0 (</a:t>
                      </a:r>
                      <a:r>
                        <a:rPr kumimoji="0" lang="en-US" sz="2400" b="0" i="0" u="none" strike="noStrike" cap="none" normalizeH="0" baseline="0" smtClean="0">
                          <a:ln>
                            <a:noFill/>
                          </a:ln>
                          <a:solidFill>
                            <a:schemeClr val="accent2"/>
                          </a:solidFill>
                          <a:effectLst/>
                          <a:latin typeface="Arial" charset="0"/>
                        </a:rPr>
                        <a:t>hardware</a:t>
                      </a:r>
                      <a:r>
                        <a:rPr kumimoji="0" lang="en-US" sz="2400" b="0" i="0" u="none" strike="noStrike" cap="none" normalizeH="0" baseline="0" smtClean="0">
                          <a:ln>
                            <a:noFill/>
                          </a:ln>
                          <a:solidFill>
                            <a:schemeClr val="tx1"/>
                          </a:solidFill>
                          <a:effectLst/>
                          <a:latin typeface="Arial" charset="0"/>
                        </a:rPr>
                        <a: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90000"/>
                        </a:lnSpc>
                        <a:spcBef>
                          <a:spcPct val="65000"/>
                        </a:spcBef>
                        <a:spcAft>
                          <a:spcPct val="0"/>
                        </a:spcAft>
                        <a:buClr>
                          <a:schemeClr val="accent1"/>
                        </a:buClr>
                        <a:buSzPct val="75000"/>
                        <a:buFont typeface="Wingdings" pitchFamily="2" charset="2"/>
                        <a:buNone/>
                        <a:tabLst/>
                      </a:pPr>
                      <a:r>
                        <a:rPr kumimoji="0" lang="en-US" sz="2400" b="0" i="0" u="none" strike="noStrike" cap="none" normalizeH="0" baseline="0" smtClean="0">
                          <a:ln>
                            <a:noFill/>
                          </a:ln>
                          <a:solidFill>
                            <a:schemeClr val="tx1"/>
                          </a:solidFill>
                          <a:effectLst/>
                          <a:latin typeface="Arial" charset="0"/>
                        </a:rPr>
                        <a:t>n.a.</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17488">
                <a:tc>
                  <a:txBody>
                    <a:bodyPr/>
                    <a:lstStyle/>
                    <a:p>
                      <a:pPr marL="0" marR="0" lvl="0" indent="0" algn="l" defTabSz="914400" rtl="0" eaLnBrk="0" fontAlgn="base" latinLnBrk="0" hangingPunct="0">
                        <a:lnSpc>
                          <a:spcPct val="90000"/>
                        </a:lnSpc>
                        <a:spcBef>
                          <a:spcPct val="65000"/>
                        </a:spcBef>
                        <a:spcAft>
                          <a:spcPct val="0"/>
                        </a:spcAft>
                        <a:buClr>
                          <a:schemeClr val="accent1"/>
                        </a:buClr>
                        <a:buSzPct val="75000"/>
                        <a:buFont typeface="Wingdings" pitchFamily="2" charset="2"/>
                        <a:buNone/>
                        <a:tabLst/>
                      </a:pPr>
                      <a:r>
                        <a:rPr kumimoji="0" lang="en-US" sz="2400" b="0" i="0" u="none" strike="noStrike" cap="none" normalizeH="0" baseline="0" smtClean="0">
                          <a:ln>
                            <a:noFill/>
                          </a:ln>
                          <a:solidFill>
                            <a:schemeClr val="tx1"/>
                          </a:solidFill>
                          <a:effectLst/>
                          <a:latin typeface="Arial" charset="0"/>
                        </a:rPr>
                        <a:t>$at</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90000"/>
                        </a:lnSpc>
                        <a:spcBef>
                          <a:spcPct val="65000"/>
                        </a:spcBef>
                        <a:spcAft>
                          <a:spcPct val="0"/>
                        </a:spcAft>
                        <a:buClr>
                          <a:schemeClr val="accent1"/>
                        </a:buClr>
                        <a:buSzPct val="75000"/>
                        <a:buFont typeface="Wingdings" pitchFamily="2" charset="2"/>
                        <a:buNone/>
                        <a:tabLst/>
                      </a:pPr>
                      <a:r>
                        <a:rPr kumimoji="0" lang="en-US" sz="2400" b="0" i="0" u="none" strike="noStrike" cap="none" normalizeH="0" baseline="0" smtClean="0">
                          <a:ln>
                            <a:noFill/>
                          </a:ln>
                          <a:solidFill>
                            <a:schemeClr val="tx1"/>
                          </a:solidFill>
                          <a:effectLst/>
                          <a:latin typeface="Arial" charset="0"/>
                        </a:rPr>
                        <a:t>1</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90000"/>
                        </a:lnSpc>
                        <a:spcBef>
                          <a:spcPct val="65000"/>
                        </a:spcBef>
                        <a:spcAft>
                          <a:spcPct val="0"/>
                        </a:spcAft>
                        <a:buClr>
                          <a:schemeClr val="accent1"/>
                        </a:buClr>
                        <a:buSzPct val="75000"/>
                        <a:buFont typeface="Wingdings" pitchFamily="2" charset="2"/>
                        <a:buNone/>
                        <a:tabLst/>
                      </a:pPr>
                      <a:r>
                        <a:rPr kumimoji="0" lang="en-US" sz="2400" b="0" i="0" u="none" strike="noStrike" cap="none" normalizeH="0" baseline="0" smtClean="0">
                          <a:ln>
                            <a:noFill/>
                          </a:ln>
                          <a:solidFill>
                            <a:schemeClr val="accent1"/>
                          </a:solidFill>
                          <a:effectLst/>
                          <a:latin typeface="Arial" charset="0"/>
                        </a:rPr>
                        <a:t>reserved</a:t>
                      </a:r>
                      <a:r>
                        <a:rPr kumimoji="0" lang="en-US" sz="2400" b="0" i="0" u="none" strike="noStrike" cap="none" normalizeH="0" baseline="0" smtClean="0">
                          <a:ln>
                            <a:noFill/>
                          </a:ln>
                          <a:solidFill>
                            <a:schemeClr val="tx1"/>
                          </a:solidFill>
                          <a:effectLst/>
                          <a:latin typeface="Arial" charset="0"/>
                        </a:rPr>
                        <a:t> for assembler</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90000"/>
                        </a:lnSpc>
                        <a:spcBef>
                          <a:spcPct val="65000"/>
                        </a:spcBef>
                        <a:spcAft>
                          <a:spcPct val="0"/>
                        </a:spcAft>
                        <a:buClr>
                          <a:schemeClr val="accent1"/>
                        </a:buClr>
                        <a:buSzPct val="75000"/>
                        <a:buFont typeface="Wingdings" pitchFamily="2" charset="2"/>
                        <a:buNone/>
                        <a:tabLst/>
                      </a:pPr>
                      <a:r>
                        <a:rPr kumimoji="0" lang="en-US" sz="2400" b="0" i="0" u="none" strike="noStrike" cap="none" normalizeH="0" baseline="0" smtClean="0">
                          <a:ln>
                            <a:noFill/>
                          </a:ln>
                          <a:solidFill>
                            <a:schemeClr val="tx1"/>
                          </a:solidFill>
                          <a:effectLst/>
                          <a:latin typeface="Arial" charset="0"/>
                        </a:rPr>
                        <a:t>n.a.</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17488">
                <a:tc>
                  <a:txBody>
                    <a:bodyPr/>
                    <a:lstStyle/>
                    <a:p>
                      <a:pPr marL="0" marR="0" lvl="0" indent="0" algn="l" defTabSz="914400" rtl="0" eaLnBrk="0" fontAlgn="base" latinLnBrk="0" hangingPunct="0">
                        <a:lnSpc>
                          <a:spcPct val="90000"/>
                        </a:lnSpc>
                        <a:spcBef>
                          <a:spcPct val="65000"/>
                        </a:spcBef>
                        <a:spcAft>
                          <a:spcPct val="0"/>
                        </a:spcAft>
                        <a:buClr>
                          <a:schemeClr val="accent1"/>
                        </a:buClr>
                        <a:buSzPct val="75000"/>
                        <a:buFont typeface="Wingdings" pitchFamily="2" charset="2"/>
                        <a:buNone/>
                        <a:tabLst/>
                      </a:pPr>
                      <a:r>
                        <a:rPr kumimoji="0" lang="en-US" sz="2400" b="0" i="0" u="none" strike="noStrike" cap="none" normalizeH="0" baseline="0" smtClean="0">
                          <a:ln>
                            <a:noFill/>
                          </a:ln>
                          <a:solidFill>
                            <a:schemeClr val="tx1"/>
                          </a:solidFill>
                          <a:effectLst/>
                          <a:latin typeface="Arial" charset="0"/>
                        </a:rPr>
                        <a:t>$v0 - $v1</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90000"/>
                        </a:lnSpc>
                        <a:spcBef>
                          <a:spcPct val="65000"/>
                        </a:spcBef>
                        <a:spcAft>
                          <a:spcPct val="0"/>
                        </a:spcAft>
                        <a:buClr>
                          <a:schemeClr val="accent1"/>
                        </a:buClr>
                        <a:buSzPct val="75000"/>
                        <a:buFont typeface="Wingdings" pitchFamily="2" charset="2"/>
                        <a:buNone/>
                        <a:tabLst/>
                      </a:pPr>
                      <a:r>
                        <a:rPr kumimoji="0" lang="en-US" sz="2400" b="0" i="0" u="none" strike="noStrike" cap="none" normalizeH="0" baseline="0" smtClean="0">
                          <a:ln>
                            <a:noFill/>
                          </a:ln>
                          <a:solidFill>
                            <a:schemeClr val="tx1"/>
                          </a:solidFill>
                          <a:effectLst/>
                          <a:latin typeface="Arial" charset="0"/>
                        </a:rPr>
                        <a:t>2-3</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90000"/>
                        </a:lnSpc>
                        <a:spcBef>
                          <a:spcPct val="65000"/>
                        </a:spcBef>
                        <a:spcAft>
                          <a:spcPct val="0"/>
                        </a:spcAft>
                        <a:buClr>
                          <a:schemeClr val="accent1"/>
                        </a:buClr>
                        <a:buSzPct val="75000"/>
                        <a:buFont typeface="Wingdings" pitchFamily="2" charset="2"/>
                        <a:buNone/>
                        <a:tabLst/>
                      </a:pPr>
                      <a:r>
                        <a:rPr kumimoji="0" lang="en-US" sz="2400" b="0" i="0" u="none" strike="noStrike" cap="none" normalizeH="0" baseline="0" smtClean="0">
                          <a:ln>
                            <a:noFill/>
                          </a:ln>
                          <a:solidFill>
                            <a:schemeClr val="tx1"/>
                          </a:solidFill>
                          <a:effectLst/>
                          <a:latin typeface="Arial" charset="0"/>
                        </a:rPr>
                        <a:t>returned values</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90000"/>
                        </a:lnSpc>
                        <a:spcBef>
                          <a:spcPct val="65000"/>
                        </a:spcBef>
                        <a:spcAft>
                          <a:spcPct val="0"/>
                        </a:spcAft>
                        <a:buClr>
                          <a:schemeClr val="accent1"/>
                        </a:buClr>
                        <a:buSzPct val="75000"/>
                        <a:buFont typeface="Wingdings" pitchFamily="2" charset="2"/>
                        <a:buNone/>
                        <a:tabLst/>
                      </a:pPr>
                      <a:r>
                        <a:rPr kumimoji="0" lang="en-US" sz="2400" b="0" i="0" u="none" strike="noStrike" cap="none" normalizeH="0" baseline="0" smtClean="0">
                          <a:ln>
                            <a:noFill/>
                          </a:ln>
                          <a:solidFill>
                            <a:schemeClr val="tx1"/>
                          </a:solidFill>
                          <a:effectLst/>
                          <a:latin typeface="Arial" charset="0"/>
                        </a:rPr>
                        <a:t>no</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17488">
                <a:tc>
                  <a:txBody>
                    <a:bodyPr/>
                    <a:lstStyle/>
                    <a:p>
                      <a:pPr marL="0" marR="0" lvl="0" indent="0" algn="l" defTabSz="914400" rtl="0" eaLnBrk="0" fontAlgn="base" latinLnBrk="0" hangingPunct="0">
                        <a:lnSpc>
                          <a:spcPct val="90000"/>
                        </a:lnSpc>
                        <a:spcBef>
                          <a:spcPct val="65000"/>
                        </a:spcBef>
                        <a:spcAft>
                          <a:spcPct val="0"/>
                        </a:spcAft>
                        <a:buClr>
                          <a:schemeClr val="accent1"/>
                        </a:buClr>
                        <a:buSzPct val="75000"/>
                        <a:buFont typeface="Wingdings" pitchFamily="2" charset="2"/>
                        <a:buNone/>
                        <a:tabLst/>
                      </a:pPr>
                      <a:r>
                        <a:rPr kumimoji="0" lang="en-US" sz="2400" b="0" i="0" u="none" strike="noStrike" cap="none" normalizeH="0" baseline="0" smtClean="0">
                          <a:ln>
                            <a:noFill/>
                          </a:ln>
                          <a:solidFill>
                            <a:schemeClr val="tx1"/>
                          </a:solidFill>
                          <a:effectLst/>
                          <a:latin typeface="Arial" charset="0"/>
                        </a:rPr>
                        <a:t>$a0 - $a3</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90000"/>
                        </a:lnSpc>
                        <a:spcBef>
                          <a:spcPct val="65000"/>
                        </a:spcBef>
                        <a:spcAft>
                          <a:spcPct val="0"/>
                        </a:spcAft>
                        <a:buClr>
                          <a:schemeClr val="accent1"/>
                        </a:buClr>
                        <a:buSzPct val="75000"/>
                        <a:buFont typeface="Wingdings" pitchFamily="2" charset="2"/>
                        <a:buNone/>
                        <a:tabLst/>
                      </a:pPr>
                      <a:r>
                        <a:rPr kumimoji="0" lang="en-US" sz="2400" b="0" i="0" u="none" strike="noStrike" cap="none" normalizeH="0" baseline="0" smtClean="0">
                          <a:ln>
                            <a:noFill/>
                          </a:ln>
                          <a:solidFill>
                            <a:schemeClr val="tx1"/>
                          </a:solidFill>
                          <a:effectLst/>
                          <a:latin typeface="Arial" charset="0"/>
                        </a:rPr>
                        <a:t>4-7</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90000"/>
                        </a:lnSpc>
                        <a:spcBef>
                          <a:spcPct val="65000"/>
                        </a:spcBef>
                        <a:spcAft>
                          <a:spcPct val="0"/>
                        </a:spcAft>
                        <a:buClr>
                          <a:schemeClr val="accent1"/>
                        </a:buClr>
                        <a:buSzPct val="75000"/>
                        <a:buFont typeface="Wingdings" pitchFamily="2" charset="2"/>
                        <a:buNone/>
                        <a:tabLst/>
                      </a:pPr>
                      <a:r>
                        <a:rPr kumimoji="0" lang="en-US" sz="2400" b="0" i="0" u="none" strike="noStrike" cap="none" normalizeH="0" baseline="0" smtClean="0">
                          <a:ln>
                            <a:noFill/>
                          </a:ln>
                          <a:solidFill>
                            <a:schemeClr val="tx1"/>
                          </a:solidFill>
                          <a:effectLst/>
                          <a:latin typeface="Arial" charset="0"/>
                        </a:rPr>
                        <a:t>arguments</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90000"/>
                        </a:lnSpc>
                        <a:spcBef>
                          <a:spcPct val="65000"/>
                        </a:spcBef>
                        <a:spcAft>
                          <a:spcPct val="0"/>
                        </a:spcAft>
                        <a:buClr>
                          <a:schemeClr val="accent1"/>
                        </a:buClr>
                        <a:buSzPct val="75000"/>
                        <a:buFont typeface="Wingdings" pitchFamily="2" charset="2"/>
                        <a:buNone/>
                        <a:tabLst/>
                      </a:pPr>
                      <a:r>
                        <a:rPr kumimoji="0" lang="en-US" sz="2400" b="0" i="0" u="none" strike="noStrike" cap="none" normalizeH="0" baseline="0" smtClean="0">
                          <a:ln>
                            <a:noFill/>
                          </a:ln>
                          <a:solidFill>
                            <a:schemeClr val="accent1"/>
                          </a:solidFill>
                          <a:effectLst/>
                          <a:latin typeface="Arial" charset="0"/>
                        </a:rPr>
                        <a:t>yes</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17488">
                <a:tc>
                  <a:txBody>
                    <a:bodyPr/>
                    <a:lstStyle/>
                    <a:p>
                      <a:pPr marL="0" marR="0" lvl="0" indent="0" algn="l" defTabSz="914400" rtl="0" eaLnBrk="0" fontAlgn="base" latinLnBrk="0" hangingPunct="0">
                        <a:lnSpc>
                          <a:spcPct val="90000"/>
                        </a:lnSpc>
                        <a:spcBef>
                          <a:spcPct val="65000"/>
                        </a:spcBef>
                        <a:spcAft>
                          <a:spcPct val="0"/>
                        </a:spcAft>
                        <a:buClr>
                          <a:schemeClr val="accent1"/>
                        </a:buClr>
                        <a:buSzPct val="75000"/>
                        <a:buFont typeface="Wingdings" pitchFamily="2" charset="2"/>
                        <a:buNone/>
                        <a:tabLst/>
                      </a:pPr>
                      <a:r>
                        <a:rPr kumimoji="0" lang="en-US" sz="2400" b="0" i="0" u="none" strike="noStrike" cap="none" normalizeH="0" baseline="0" smtClean="0">
                          <a:ln>
                            <a:noFill/>
                          </a:ln>
                          <a:solidFill>
                            <a:schemeClr val="tx1"/>
                          </a:solidFill>
                          <a:effectLst/>
                          <a:latin typeface="Arial" charset="0"/>
                        </a:rPr>
                        <a:t>$t0 - $t7</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90000"/>
                        </a:lnSpc>
                        <a:spcBef>
                          <a:spcPct val="65000"/>
                        </a:spcBef>
                        <a:spcAft>
                          <a:spcPct val="0"/>
                        </a:spcAft>
                        <a:buClr>
                          <a:schemeClr val="accent1"/>
                        </a:buClr>
                        <a:buSzPct val="75000"/>
                        <a:buFont typeface="Wingdings" pitchFamily="2" charset="2"/>
                        <a:buNone/>
                        <a:tabLst/>
                      </a:pPr>
                      <a:r>
                        <a:rPr kumimoji="0" lang="en-US" sz="2400" b="0" i="0" u="none" strike="noStrike" cap="none" normalizeH="0" baseline="0" smtClean="0">
                          <a:ln>
                            <a:noFill/>
                          </a:ln>
                          <a:solidFill>
                            <a:schemeClr val="tx1"/>
                          </a:solidFill>
                          <a:effectLst/>
                          <a:latin typeface="Arial" charset="0"/>
                        </a:rPr>
                        <a:t>8-15</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90000"/>
                        </a:lnSpc>
                        <a:spcBef>
                          <a:spcPct val="65000"/>
                        </a:spcBef>
                        <a:spcAft>
                          <a:spcPct val="0"/>
                        </a:spcAft>
                        <a:buClr>
                          <a:schemeClr val="accent1"/>
                        </a:buClr>
                        <a:buSzPct val="75000"/>
                        <a:buFont typeface="Wingdings" pitchFamily="2" charset="2"/>
                        <a:buNone/>
                        <a:tabLst/>
                      </a:pPr>
                      <a:r>
                        <a:rPr kumimoji="0" lang="en-US" sz="2400" b="0" i="0" u="none" strike="noStrike" cap="none" normalizeH="0" baseline="0" smtClean="0">
                          <a:ln>
                            <a:noFill/>
                          </a:ln>
                          <a:solidFill>
                            <a:schemeClr val="tx1"/>
                          </a:solidFill>
                          <a:effectLst/>
                          <a:latin typeface="Arial" charset="0"/>
                        </a:rPr>
                        <a:t>temporaries</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90000"/>
                        </a:lnSpc>
                        <a:spcBef>
                          <a:spcPct val="65000"/>
                        </a:spcBef>
                        <a:spcAft>
                          <a:spcPct val="0"/>
                        </a:spcAft>
                        <a:buClr>
                          <a:schemeClr val="accent1"/>
                        </a:buClr>
                        <a:buSzPct val="75000"/>
                        <a:buFont typeface="Wingdings" pitchFamily="2" charset="2"/>
                        <a:buNone/>
                        <a:tabLst/>
                      </a:pPr>
                      <a:r>
                        <a:rPr kumimoji="0" lang="en-US" sz="2400" b="0" i="0" u="none" strike="noStrike" cap="none" normalizeH="0" baseline="0" smtClean="0">
                          <a:ln>
                            <a:noFill/>
                          </a:ln>
                          <a:solidFill>
                            <a:schemeClr val="tx1"/>
                          </a:solidFill>
                          <a:effectLst/>
                          <a:latin typeface="Arial" charset="0"/>
                        </a:rPr>
                        <a:t>no</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19075">
                <a:tc>
                  <a:txBody>
                    <a:bodyPr/>
                    <a:lstStyle/>
                    <a:p>
                      <a:pPr marL="0" marR="0" lvl="0" indent="0" algn="l" defTabSz="914400" rtl="0" eaLnBrk="0" fontAlgn="base" latinLnBrk="0" hangingPunct="0">
                        <a:lnSpc>
                          <a:spcPct val="90000"/>
                        </a:lnSpc>
                        <a:spcBef>
                          <a:spcPct val="65000"/>
                        </a:spcBef>
                        <a:spcAft>
                          <a:spcPct val="0"/>
                        </a:spcAft>
                        <a:buClr>
                          <a:schemeClr val="accent1"/>
                        </a:buClr>
                        <a:buSzPct val="75000"/>
                        <a:buFont typeface="Wingdings" pitchFamily="2" charset="2"/>
                        <a:buNone/>
                        <a:tabLst/>
                      </a:pPr>
                      <a:r>
                        <a:rPr kumimoji="0" lang="en-US" sz="2400" b="0" i="0" u="none" strike="noStrike" cap="none" normalizeH="0" baseline="0" smtClean="0">
                          <a:ln>
                            <a:noFill/>
                          </a:ln>
                          <a:solidFill>
                            <a:schemeClr val="tx1"/>
                          </a:solidFill>
                          <a:effectLst/>
                          <a:latin typeface="Arial" charset="0"/>
                        </a:rPr>
                        <a:t>$s0 - $s7</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90000"/>
                        </a:lnSpc>
                        <a:spcBef>
                          <a:spcPct val="65000"/>
                        </a:spcBef>
                        <a:spcAft>
                          <a:spcPct val="0"/>
                        </a:spcAft>
                        <a:buClr>
                          <a:schemeClr val="accent1"/>
                        </a:buClr>
                        <a:buSzPct val="75000"/>
                        <a:buFont typeface="Wingdings" pitchFamily="2" charset="2"/>
                        <a:buNone/>
                        <a:tabLst/>
                      </a:pPr>
                      <a:r>
                        <a:rPr kumimoji="0" lang="en-US" sz="2400" b="0" i="0" u="none" strike="noStrike" cap="none" normalizeH="0" baseline="0" smtClean="0">
                          <a:ln>
                            <a:noFill/>
                          </a:ln>
                          <a:solidFill>
                            <a:schemeClr val="tx1"/>
                          </a:solidFill>
                          <a:effectLst/>
                          <a:latin typeface="Arial" charset="0"/>
                        </a:rPr>
                        <a:t>16-23</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90000"/>
                        </a:lnSpc>
                        <a:spcBef>
                          <a:spcPct val="65000"/>
                        </a:spcBef>
                        <a:spcAft>
                          <a:spcPct val="0"/>
                        </a:spcAft>
                        <a:buClr>
                          <a:schemeClr val="accent1"/>
                        </a:buClr>
                        <a:buSzPct val="75000"/>
                        <a:buFont typeface="Wingdings" pitchFamily="2" charset="2"/>
                        <a:buNone/>
                        <a:tabLst/>
                      </a:pPr>
                      <a:r>
                        <a:rPr kumimoji="0" lang="en-US" sz="2400" b="0" i="0" u="none" strike="noStrike" cap="none" normalizeH="0" baseline="0" smtClean="0">
                          <a:ln>
                            <a:noFill/>
                          </a:ln>
                          <a:solidFill>
                            <a:schemeClr val="tx1"/>
                          </a:solidFill>
                          <a:effectLst/>
                          <a:latin typeface="Arial" charset="0"/>
                        </a:rPr>
                        <a:t>saved values</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90000"/>
                        </a:lnSpc>
                        <a:spcBef>
                          <a:spcPct val="65000"/>
                        </a:spcBef>
                        <a:spcAft>
                          <a:spcPct val="0"/>
                        </a:spcAft>
                        <a:buClr>
                          <a:schemeClr val="accent1"/>
                        </a:buClr>
                        <a:buSzPct val="75000"/>
                        <a:buFont typeface="Wingdings" pitchFamily="2" charset="2"/>
                        <a:buNone/>
                        <a:tabLst/>
                      </a:pPr>
                      <a:r>
                        <a:rPr kumimoji="0" lang="en-US" sz="2400" b="0" i="0" u="none" strike="noStrike" cap="none" normalizeH="0" baseline="0" smtClean="0">
                          <a:ln>
                            <a:noFill/>
                          </a:ln>
                          <a:solidFill>
                            <a:schemeClr val="accent1"/>
                          </a:solidFill>
                          <a:effectLst/>
                          <a:latin typeface="Arial" charset="0"/>
                        </a:rPr>
                        <a:t>yes</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17488">
                <a:tc>
                  <a:txBody>
                    <a:bodyPr/>
                    <a:lstStyle/>
                    <a:p>
                      <a:pPr marL="0" marR="0" lvl="0" indent="0" algn="l" defTabSz="914400" rtl="0" eaLnBrk="0" fontAlgn="base" latinLnBrk="0" hangingPunct="0">
                        <a:lnSpc>
                          <a:spcPct val="90000"/>
                        </a:lnSpc>
                        <a:spcBef>
                          <a:spcPct val="65000"/>
                        </a:spcBef>
                        <a:spcAft>
                          <a:spcPct val="0"/>
                        </a:spcAft>
                        <a:buClr>
                          <a:schemeClr val="accent1"/>
                        </a:buClr>
                        <a:buSzPct val="75000"/>
                        <a:buFont typeface="Wingdings" pitchFamily="2" charset="2"/>
                        <a:buNone/>
                        <a:tabLst/>
                      </a:pPr>
                      <a:r>
                        <a:rPr kumimoji="0" lang="en-US" sz="2400" b="0" i="0" u="none" strike="noStrike" cap="none" normalizeH="0" baseline="0" smtClean="0">
                          <a:ln>
                            <a:noFill/>
                          </a:ln>
                          <a:solidFill>
                            <a:schemeClr val="tx1"/>
                          </a:solidFill>
                          <a:effectLst/>
                          <a:latin typeface="Arial" charset="0"/>
                        </a:rPr>
                        <a:t>$t8 - $t9</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90000"/>
                        </a:lnSpc>
                        <a:spcBef>
                          <a:spcPct val="65000"/>
                        </a:spcBef>
                        <a:spcAft>
                          <a:spcPct val="0"/>
                        </a:spcAft>
                        <a:buClr>
                          <a:schemeClr val="accent1"/>
                        </a:buClr>
                        <a:buSzPct val="75000"/>
                        <a:buFont typeface="Wingdings" pitchFamily="2" charset="2"/>
                        <a:buNone/>
                        <a:tabLst/>
                      </a:pPr>
                      <a:r>
                        <a:rPr kumimoji="0" lang="en-US" sz="2400" b="0" i="0" u="none" strike="noStrike" cap="none" normalizeH="0" baseline="0" smtClean="0">
                          <a:ln>
                            <a:noFill/>
                          </a:ln>
                          <a:solidFill>
                            <a:schemeClr val="tx1"/>
                          </a:solidFill>
                          <a:effectLst/>
                          <a:latin typeface="Arial" charset="0"/>
                        </a:rPr>
                        <a:t>24-25</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90000"/>
                        </a:lnSpc>
                        <a:spcBef>
                          <a:spcPct val="65000"/>
                        </a:spcBef>
                        <a:spcAft>
                          <a:spcPct val="0"/>
                        </a:spcAft>
                        <a:buClr>
                          <a:schemeClr val="accent1"/>
                        </a:buClr>
                        <a:buSzPct val="75000"/>
                        <a:buFont typeface="Wingdings" pitchFamily="2" charset="2"/>
                        <a:buNone/>
                        <a:tabLst/>
                      </a:pPr>
                      <a:r>
                        <a:rPr kumimoji="0" lang="en-US" sz="2400" b="0" i="0" u="none" strike="noStrike" cap="none" normalizeH="0" baseline="0" smtClean="0">
                          <a:ln>
                            <a:noFill/>
                          </a:ln>
                          <a:solidFill>
                            <a:schemeClr val="tx1"/>
                          </a:solidFill>
                          <a:effectLst/>
                          <a:latin typeface="Arial" charset="0"/>
                        </a:rPr>
                        <a:t>temporaries</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90000"/>
                        </a:lnSpc>
                        <a:spcBef>
                          <a:spcPct val="65000"/>
                        </a:spcBef>
                        <a:spcAft>
                          <a:spcPct val="0"/>
                        </a:spcAft>
                        <a:buClr>
                          <a:schemeClr val="accent1"/>
                        </a:buClr>
                        <a:buSzPct val="75000"/>
                        <a:buFont typeface="Wingdings" pitchFamily="2" charset="2"/>
                        <a:buNone/>
                        <a:tabLst/>
                      </a:pPr>
                      <a:r>
                        <a:rPr kumimoji="0" lang="en-US" sz="2400" b="0" i="0" u="none" strike="noStrike" cap="none" normalizeH="0" baseline="0" smtClean="0">
                          <a:ln>
                            <a:noFill/>
                          </a:ln>
                          <a:solidFill>
                            <a:schemeClr val="tx1"/>
                          </a:solidFill>
                          <a:effectLst/>
                          <a:latin typeface="Arial" charset="0"/>
                        </a:rPr>
                        <a:t>no</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17488">
                <a:tc>
                  <a:txBody>
                    <a:bodyPr/>
                    <a:lstStyle/>
                    <a:p>
                      <a:pPr marL="0" marR="0" lvl="0" indent="0" algn="l" defTabSz="914400" rtl="0" eaLnBrk="0" fontAlgn="base" latinLnBrk="0" hangingPunct="0">
                        <a:lnSpc>
                          <a:spcPct val="90000"/>
                        </a:lnSpc>
                        <a:spcBef>
                          <a:spcPct val="65000"/>
                        </a:spcBef>
                        <a:spcAft>
                          <a:spcPct val="0"/>
                        </a:spcAft>
                        <a:buClr>
                          <a:schemeClr val="accent1"/>
                        </a:buClr>
                        <a:buSzPct val="75000"/>
                        <a:buFont typeface="Wingdings" pitchFamily="2" charset="2"/>
                        <a:buNone/>
                        <a:tabLst/>
                      </a:pPr>
                      <a:r>
                        <a:rPr kumimoji="0" lang="en-US" sz="2400" b="0" i="0" u="none" strike="noStrike" cap="none" normalizeH="0" baseline="0" smtClean="0">
                          <a:ln>
                            <a:noFill/>
                          </a:ln>
                          <a:solidFill>
                            <a:schemeClr val="tx1"/>
                          </a:solidFill>
                          <a:effectLst/>
                          <a:latin typeface="Arial" charset="0"/>
                        </a:rPr>
                        <a:t>$gp</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90000"/>
                        </a:lnSpc>
                        <a:spcBef>
                          <a:spcPct val="65000"/>
                        </a:spcBef>
                        <a:spcAft>
                          <a:spcPct val="0"/>
                        </a:spcAft>
                        <a:buClr>
                          <a:schemeClr val="accent1"/>
                        </a:buClr>
                        <a:buSzPct val="75000"/>
                        <a:buFont typeface="Wingdings" pitchFamily="2" charset="2"/>
                        <a:buNone/>
                        <a:tabLst/>
                      </a:pPr>
                      <a:r>
                        <a:rPr kumimoji="0" lang="en-US" sz="2400" b="0" i="0" u="none" strike="noStrike" cap="none" normalizeH="0" baseline="0" smtClean="0">
                          <a:ln>
                            <a:noFill/>
                          </a:ln>
                          <a:solidFill>
                            <a:schemeClr val="tx1"/>
                          </a:solidFill>
                          <a:effectLst/>
                          <a:latin typeface="Arial" charset="0"/>
                        </a:rPr>
                        <a:t>28</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90000"/>
                        </a:lnSpc>
                        <a:spcBef>
                          <a:spcPct val="65000"/>
                        </a:spcBef>
                        <a:spcAft>
                          <a:spcPct val="0"/>
                        </a:spcAft>
                        <a:buClr>
                          <a:schemeClr val="accent1"/>
                        </a:buClr>
                        <a:buSzPct val="75000"/>
                        <a:buFont typeface="Wingdings" pitchFamily="2" charset="2"/>
                        <a:buNone/>
                        <a:tabLst/>
                      </a:pPr>
                      <a:r>
                        <a:rPr kumimoji="0" lang="en-US" sz="2400" b="0" i="0" u="none" strike="noStrike" cap="none" normalizeH="0" baseline="0" smtClean="0">
                          <a:ln>
                            <a:noFill/>
                          </a:ln>
                          <a:solidFill>
                            <a:schemeClr val="tx1"/>
                          </a:solidFill>
                          <a:effectLst/>
                          <a:latin typeface="Arial" charset="0"/>
                        </a:rPr>
                        <a:t>global pointer</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90000"/>
                        </a:lnSpc>
                        <a:spcBef>
                          <a:spcPct val="65000"/>
                        </a:spcBef>
                        <a:spcAft>
                          <a:spcPct val="0"/>
                        </a:spcAft>
                        <a:buClr>
                          <a:schemeClr val="accent1"/>
                        </a:buClr>
                        <a:buSzPct val="75000"/>
                        <a:buFont typeface="Wingdings" pitchFamily="2" charset="2"/>
                        <a:buNone/>
                        <a:tabLst/>
                      </a:pPr>
                      <a:r>
                        <a:rPr kumimoji="0" lang="en-US" sz="2400" b="0" i="0" u="none" strike="noStrike" cap="none" normalizeH="0" baseline="0" smtClean="0">
                          <a:ln>
                            <a:noFill/>
                          </a:ln>
                          <a:solidFill>
                            <a:schemeClr val="accent1"/>
                          </a:solidFill>
                          <a:effectLst/>
                          <a:latin typeface="Arial" charset="0"/>
                        </a:rPr>
                        <a:t>yes</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17488">
                <a:tc>
                  <a:txBody>
                    <a:bodyPr/>
                    <a:lstStyle/>
                    <a:p>
                      <a:pPr marL="0" marR="0" lvl="0" indent="0" algn="l" defTabSz="914400" rtl="0" eaLnBrk="0" fontAlgn="base" latinLnBrk="0" hangingPunct="0">
                        <a:lnSpc>
                          <a:spcPct val="90000"/>
                        </a:lnSpc>
                        <a:spcBef>
                          <a:spcPct val="65000"/>
                        </a:spcBef>
                        <a:spcAft>
                          <a:spcPct val="0"/>
                        </a:spcAft>
                        <a:buClr>
                          <a:schemeClr val="accent1"/>
                        </a:buClr>
                        <a:buSzPct val="75000"/>
                        <a:buFont typeface="Wingdings" pitchFamily="2" charset="2"/>
                        <a:buNone/>
                        <a:tabLst/>
                      </a:pPr>
                      <a:r>
                        <a:rPr kumimoji="0" lang="en-US" sz="2400" b="0" i="0" u="none" strike="noStrike" cap="none" normalizeH="0" baseline="0" smtClean="0">
                          <a:ln>
                            <a:noFill/>
                          </a:ln>
                          <a:solidFill>
                            <a:schemeClr val="tx1"/>
                          </a:solidFill>
                          <a:effectLst/>
                          <a:latin typeface="Arial" charset="0"/>
                        </a:rPr>
                        <a:t>$sp</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90000"/>
                        </a:lnSpc>
                        <a:spcBef>
                          <a:spcPct val="65000"/>
                        </a:spcBef>
                        <a:spcAft>
                          <a:spcPct val="0"/>
                        </a:spcAft>
                        <a:buClr>
                          <a:schemeClr val="accent1"/>
                        </a:buClr>
                        <a:buSzPct val="75000"/>
                        <a:buFont typeface="Wingdings" pitchFamily="2" charset="2"/>
                        <a:buNone/>
                        <a:tabLst/>
                      </a:pPr>
                      <a:r>
                        <a:rPr kumimoji="0" lang="en-US" sz="2400" b="0" i="0" u="none" strike="noStrike" cap="none" normalizeH="0" baseline="0" smtClean="0">
                          <a:ln>
                            <a:noFill/>
                          </a:ln>
                          <a:solidFill>
                            <a:schemeClr val="tx1"/>
                          </a:solidFill>
                          <a:effectLst/>
                          <a:latin typeface="Arial" charset="0"/>
                        </a:rPr>
                        <a:t>29</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90000"/>
                        </a:lnSpc>
                        <a:spcBef>
                          <a:spcPct val="65000"/>
                        </a:spcBef>
                        <a:spcAft>
                          <a:spcPct val="0"/>
                        </a:spcAft>
                        <a:buClr>
                          <a:schemeClr val="accent1"/>
                        </a:buClr>
                        <a:buSzPct val="75000"/>
                        <a:buFont typeface="Wingdings" pitchFamily="2" charset="2"/>
                        <a:buNone/>
                        <a:tabLst/>
                      </a:pPr>
                      <a:r>
                        <a:rPr kumimoji="0" lang="en-US" sz="2400" b="0" i="0" u="none" strike="noStrike" cap="none" normalizeH="0" baseline="0" dirty="0" smtClean="0">
                          <a:ln>
                            <a:noFill/>
                          </a:ln>
                          <a:solidFill>
                            <a:schemeClr val="tx1"/>
                          </a:solidFill>
                          <a:effectLst/>
                          <a:latin typeface="Arial" charset="0"/>
                        </a:rPr>
                        <a:t>stack pointer</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90000"/>
                        </a:lnSpc>
                        <a:spcBef>
                          <a:spcPct val="65000"/>
                        </a:spcBef>
                        <a:spcAft>
                          <a:spcPct val="0"/>
                        </a:spcAft>
                        <a:buClr>
                          <a:schemeClr val="accent1"/>
                        </a:buClr>
                        <a:buSzPct val="75000"/>
                        <a:buFont typeface="Wingdings" pitchFamily="2" charset="2"/>
                        <a:buNone/>
                        <a:tabLst/>
                      </a:pPr>
                      <a:r>
                        <a:rPr kumimoji="0" lang="en-US" sz="2400" b="0" i="0" u="none" strike="noStrike" cap="none" normalizeH="0" baseline="0" smtClean="0">
                          <a:ln>
                            <a:noFill/>
                          </a:ln>
                          <a:solidFill>
                            <a:schemeClr val="accent1"/>
                          </a:solidFill>
                          <a:effectLst/>
                          <a:latin typeface="Arial" charset="0"/>
                        </a:rPr>
                        <a:t>yes</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17488">
                <a:tc>
                  <a:txBody>
                    <a:bodyPr/>
                    <a:lstStyle/>
                    <a:p>
                      <a:pPr marL="0" marR="0" lvl="0" indent="0" algn="l" defTabSz="914400" rtl="0" eaLnBrk="0" fontAlgn="base" latinLnBrk="0" hangingPunct="0">
                        <a:lnSpc>
                          <a:spcPct val="90000"/>
                        </a:lnSpc>
                        <a:spcBef>
                          <a:spcPct val="65000"/>
                        </a:spcBef>
                        <a:spcAft>
                          <a:spcPct val="0"/>
                        </a:spcAft>
                        <a:buClr>
                          <a:schemeClr val="accent1"/>
                        </a:buClr>
                        <a:buSzPct val="75000"/>
                        <a:buFont typeface="Wingdings" pitchFamily="2" charset="2"/>
                        <a:buNone/>
                        <a:tabLst/>
                      </a:pPr>
                      <a:r>
                        <a:rPr kumimoji="0" lang="en-US" sz="2400" b="0" i="0" u="none" strike="noStrike" cap="none" normalizeH="0" baseline="0" smtClean="0">
                          <a:ln>
                            <a:noFill/>
                          </a:ln>
                          <a:solidFill>
                            <a:schemeClr val="tx1"/>
                          </a:solidFill>
                          <a:effectLst/>
                          <a:latin typeface="Arial" charset="0"/>
                        </a:rPr>
                        <a:t>$fp</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90000"/>
                        </a:lnSpc>
                        <a:spcBef>
                          <a:spcPct val="65000"/>
                        </a:spcBef>
                        <a:spcAft>
                          <a:spcPct val="0"/>
                        </a:spcAft>
                        <a:buClr>
                          <a:schemeClr val="accent1"/>
                        </a:buClr>
                        <a:buSzPct val="75000"/>
                        <a:buFont typeface="Wingdings" pitchFamily="2" charset="2"/>
                        <a:buNone/>
                        <a:tabLst/>
                      </a:pPr>
                      <a:r>
                        <a:rPr kumimoji="0" lang="en-US" sz="2400" b="0" i="0" u="none" strike="noStrike" cap="none" normalizeH="0" baseline="0" smtClean="0">
                          <a:ln>
                            <a:noFill/>
                          </a:ln>
                          <a:solidFill>
                            <a:schemeClr val="tx1"/>
                          </a:solidFill>
                          <a:effectLst/>
                          <a:latin typeface="Arial" charset="0"/>
                        </a:rPr>
                        <a:t>30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90000"/>
                        </a:lnSpc>
                        <a:spcBef>
                          <a:spcPct val="65000"/>
                        </a:spcBef>
                        <a:spcAft>
                          <a:spcPct val="0"/>
                        </a:spcAft>
                        <a:buClr>
                          <a:schemeClr val="accent1"/>
                        </a:buClr>
                        <a:buSzPct val="75000"/>
                        <a:buFont typeface="Wingdings" pitchFamily="2" charset="2"/>
                        <a:buNone/>
                        <a:tabLst/>
                      </a:pPr>
                      <a:r>
                        <a:rPr kumimoji="0" lang="en-US" sz="2400" b="0" i="0" u="none" strike="noStrike" cap="none" normalizeH="0" baseline="0" smtClean="0">
                          <a:ln>
                            <a:noFill/>
                          </a:ln>
                          <a:solidFill>
                            <a:schemeClr val="tx1"/>
                          </a:solidFill>
                          <a:effectLst/>
                          <a:latin typeface="Arial" charset="0"/>
                        </a:rPr>
                        <a:t>frame pointer</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90000"/>
                        </a:lnSpc>
                        <a:spcBef>
                          <a:spcPct val="65000"/>
                        </a:spcBef>
                        <a:spcAft>
                          <a:spcPct val="0"/>
                        </a:spcAft>
                        <a:buClr>
                          <a:schemeClr val="accent1"/>
                        </a:buClr>
                        <a:buSzPct val="75000"/>
                        <a:buFont typeface="Wingdings" pitchFamily="2" charset="2"/>
                        <a:buNone/>
                        <a:tabLst/>
                      </a:pPr>
                      <a:r>
                        <a:rPr kumimoji="0" lang="en-US" sz="2400" b="0" i="0" u="none" strike="noStrike" cap="none" normalizeH="0" baseline="0" smtClean="0">
                          <a:ln>
                            <a:noFill/>
                          </a:ln>
                          <a:solidFill>
                            <a:schemeClr val="accent1"/>
                          </a:solidFill>
                          <a:effectLst/>
                          <a:latin typeface="Arial" charset="0"/>
                        </a:rPr>
                        <a:t>yes</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17488">
                <a:tc>
                  <a:txBody>
                    <a:bodyPr/>
                    <a:lstStyle/>
                    <a:p>
                      <a:pPr marL="0" marR="0" lvl="0" indent="0" algn="l" defTabSz="914400" rtl="0" eaLnBrk="0" fontAlgn="base" latinLnBrk="0" hangingPunct="0">
                        <a:lnSpc>
                          <a:spcPct val="90000"/>
                        </a:lnSpc>
                        <a:spcBef>
                          <a:spcPct val="65000"/>
                        </a:spcBef>
                        <a:spcAft>
                          <a:spcPct val="0"/>
                        </a:spcAft>
                        <a:buClr>
                          <a:schemeClr val="accent1"/>
                        </a:buClr>
                        <a:buSzPct val="75000"/>
                        <a:buFont typeface="Wingdings" pitchFamily="2" charset="2"/>
                        <a:buNone/>
                        <a:tabLst/>
                      </a:pPr>
                      <a:r>
                        <a:rPr kumimoji="0" lang="en-US" sz="2400" b="0" i="0" u="none" strike="noStrike" cap="none" normalizeH="0" baseline="0" smtClean="0">
                          <a:ln>
                            <a:noFill/>
                          </a:ln>
                          <a:solidFill>
                            <a:schemeClr val="tx1"/>
                          </a:solidFill>
                          <a:effectLst/>
                          <a:latin typeface="Arial" charset="0"/>
                        </a:rPr>
                        <a:t>$ra</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90000"/>
                        </a:lnSpc>
                        <a:spcBef>
                          <a:spcPct val="65000"/>
                        </a:spcBef>
                        <a:spcAft>
                          <a:spcPct val="0"/>
                        </a:spcAft>
                        <a:buClr>
                          <a:schemeClr val="accent1"/>
                        </a:buClr>
                        <a:buSzPct val="75000"/>
                        <a:buFont typeface="Wingdings" pitchFamily="2" charset="2"/>
                        <a:buNone/>
                        <a:tabLst/>
                      </a:pPr>
                      <a:r>
                        <a:rPr kumimoji="0" lang="en-US" sz="2400" b="0" i="0" u="none" strike="noStrike" cap="none" normalizeH="0" baseline="0" smtClean="0">
                          <a:ln>
                            <a:noFill/>
                          </a:ln>
                          <a:solidFill>
                            <a:schemeClr val="tx1"/>
                          </a:solidFill>
                          <a:effectLst/>
                          <a:latin typeface="Arial" charset="0"/>
                        </a:rPr>
                        <a:t>31</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90000"/>
                        </a:lnSpc>
                        <a:spcBef>
                          <a:spcPct val="65000"/>
                        </a:spcBef>
                        <a:spcAft>
                          <a:spcPct val="0"/>
                        </a:spcAft>
                        <a:buClr>
                          <a:schemeClr val="accent1"/>
                        </a:buClr>
                        <a:buSzPct val="75000"/>
                        <a:buFont typeface="Wingdings" pitchFamily="2" charset="2"/>
                        <a:buNone/>
                        <a:tabLst/>
                      </a:pPr>
                      <a:r>
                        <a:rPr kumimoji="0" lang="en-US" sz="2400" b="0" i="0" u="none" strike="noStrike" cap="none" normalizeH="0" baseline="0" smtClean="0">
                          <a:ln>
                            <a:noFill/>
                          </a:ln>
                          <a:solidFill>
                            <a:schemeClr val="tx1"/>
                          </a:solidFill>
                          <a:effectLst/>
                          <a:latin typeface="Arial" charset="0"/>
                        </a:rPr>
                        <a:t>return addr (</a:t>
                      </a:r>
                      <a:r>
                        <a:rPr kumimoji="0" lang="en-US" sz="2400" b="0" i="0" u="none" strike="noStrike" cap="none" normalizeH="0" baseline="0" smtClean="0">
                          <a:ln>
                            <a:noFill/>
                          </a:ln>
                          <a:solidFill>
                            <a:schemeClr val="accent2"/>
                          </a:solidFill>
                          <a:effectLst/>
                          <a:latin typeface="Arial" charset="0"/>
                        </a:rPr>
                        <a:t>hardware</a:t>
                      </a:r>
                      <a:r>
                        <a:rPr kumimoji="0" lang="en-US" sz="2400" b="0" i="0" u="none" strike="noStrike" cap="none" normalizeH="0" baseline="0" smtClean="0">
                          <a:ln>
                            <a:noFill/>
                          </a:ln>
                          <a:solidFill>
                            <a:schemeClr val="tx1"/>
                          </a:solidFill>
                          <a:effectLst/>
                          <a:latin typeface="Arial" charset="0"/>
                        </a:rPr>
                        <a: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90000"/>
                        </a:lnSpc>
                        <a:spcBef>
                          <a:spcPct val="65000"/>
                        </a:spcBef>
                        <a:spcAft>
                          <a:spcPct val="0"/>
                        </a:spcAft>
                        <a:buClr>
                          <a:schemeClr val="accent1"/>
                        </a:buClr>
                        <a:buSzPct val="75000"/>
                        <a:buFont typeface="Wingdings" pitchFamily="2" charset="2"/>
                        <a:buNone/>
                        <a:tabLst/>
                      </a:pPr>
                      <a:r>
                        <a:rPr kumimoji="0" lang="en-US" sz="2400" b="0" i="0" u="none" strike="noStrike" cap="none" normalizeH="0" baseline="0" smtClean="0">
                          <a:ln>
                            <a:noFill/>
                          </a:ln>
                          <a:solidFill>
                            <a:schemeClr val="accent1"/>
                          </a:solidFill>
                          <a:effectLst/>
                          <a:latin typeface="Arial" charset="0"/>
                        </a:rPr>
                        <a:t>yes</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timing>
    <p:tnLst>
      <p:par>
        <p:cTn xmlns:p14="http://schemas.microsoft.com/office/powerpoint/2010/mai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5730" name="Rectangle 2"/>
          <p:cNvSpPr>
            <a:spLocks noGrp="1" noChangeArrowheads="1"/>
          </p:cNvSpPr>
          <p:nvPr>
            <p:ph type="title"/>
          </p:nvPr>
        </p:nvSpPr>
        <p:spPr>
          <a:xfrm>
            <a:off x="533400" y="304800"/>
            <a:ext cx="7924800" cy="422275"/>
          </a:xfrm>
        </p:spPr>
        <p:txBody>
          <a:bodyPr/>
          <a:lstStyle/>
          <a:p>
            <a:r>
              <a:rPr lang="en-US"/>
              <a:t>MIPS Memory Access Instructions</a:t>
            </a:r>
          </a:p>
        </p:txBody>
      </p:sp>
      <p:sp>
        <p:nvSpPr>
          <p:cNvPr id="585731" name="Rectangle 3"/>
          <p:cNvSpPr>
            <a:spLocks noGrp="1" noChangeArrowheads="1"/>
          </p:cNvSpPr>
          <p:nvPr>
            <p:ph type="body" idx="1"/>
          </p:nvPr>
        </p:nvSpPr>
        <p:spPr>
          <a:xfrm>
            <a:off x="533400" y="914400"/>
            <a:ext cx="8229600" cy="2765885"/>
          </a:xfrm>
        </p:spPr>
        <p:txBody>
          <a:bodyPr/>
          <a:lstStyle/>
          <a:p>
            <a:r>
              <a:rPr lang="en-US" dirty="0"/>
              <a:t>MIPS has two basic </a:t>
            </a:r>
            <a:r>
              <a:rPr lang="en-US" dirty="0">
                <a:solidFill>
                  <a:schemeClr val="accent1"/>
                </a:solidFill>
              </a:rPr>
              <a:t>data transfer</a:t>
            </a:r>
            <a:r>
              <a:rPr lang="en-US" dirty="0"/>
              <a:t> instructions for accessing memory</a:t>
            </a:r>
          </a:p>
          <a:p>
            <a:pPr algn="ctr">
              <a:buFont typeface="Wingdings" pitchFamily="2" charset="2"/>
              <a:buNone/>
            </a:pPr>
            <a:r>
              <a:rPr lang="en-US" dirty="0" err="1" smtClean="0">
                <a:latin typeface="Courier New" pitchFamily="49" charset="0"/>
              </a:rPr>
              <a:t>lw</a:t>
            </a:r>
            <a:r>
              <a:rPr lang="en-US" dirty="0">
                <a:latin typeface="Courier New" pitchFamily="49" charset="0"/>
              </a:rPr>
              <a:t>	$t0, 4($s3)  #load word from </a:t>
            </a:r>
            <a:r>
              <a:rPr lang="en-US" dirty="0" smtClean="0">
                <a:latin typeface="Courier New" pitchFamily="49" charset="0"/>
              </a:rPr>
              <a:t>memory</a:t>
            </a:r>
          </a:p>
          <a:p>
            <a:pPr algn="ctr">
              <a:buFont typeface="Wingdings" pitchFamily="2" charset="2"/>
              <a:buNone/>
            </a:pPr>
            <a:r>
              <a:rPr lang="en-US" dirty="0" err="1" smtClean="0">
                <a:latin typeface="Courier New" pitchFamily="49" charset="0"/>
              </a:rPr>
              <a:t>sw</a:t>
            </a:r>
            <a:r>
              <a:rPr lang="en-US" dirty="0">
                <a:latin typeface="Courier New" pitchFamily="49" charset="0"/>
              </a:rPr>
              <a:t>	$t0, 8($s3)  #store word to memory</a:t>
            </a:r>
          </a:p>
          <a:p>
            <a:r>
              <a:rPr lang="en-US" dirty="0"/>
              <a:t>The data is loaded into (</a:t>
            </a:r>
            <a:r>
              <a:rPr lang="en-US" dirty="0" err="1"/>
              <a:t>lw</a:t>
            </a:r>
            <a:r>
              <a:rPr lang="en-US" dirty="0"/>
              <a:t>) or stored from (</a:t>
            </a:r>
            <a:r>
              <a:rPr lang="en-US" dirty="0" err="1"/>
              <a:t>sw</a:t>
            </a:r>
            <a:r>
              <a:rPr lang="en-US" dirty="0"/>
              <a:t>) a register in the register file – a 5 bit </a:t>
            </a:r>
            <a:r>
              <a:rPr lang="en-US" dirty="0" smtClean="0"/>
              <a:t>address</a:t>
            </a:r>
            <a:endParaRPr lang="en-US" dirty="0"/>
          </a:p>
        </p:txBody>
      </p:sp>
      <p:sp>
        <p:nvSpPr>
          <p:cNvPr id="4" name="Rectangle 3"/>
          <p:cNvSpPr txBox="1">
            <a:spLocks noChangeArrowheads="1"/>
          </p:cNvSpPr>
          <p:nvPr/>
        </p:nvSpPr>
        <p:spPr bwMode="auto">
          <a:xfrm>
            <a:off x="457200" y="4114800"/>
            <a:ext cx="8229600" cy="1956433"/>
          </a:xfrm>
          <a:prstGeom prst="rect">
            <a:avLst/>
          </a:prstGeom>
          <a:noFill/>
          <a:ln w="12700">
            <a:noFill/>
            <a:miter lim="800000"/>
            <a:headEnd/>
            <a:tailEnd/>
          </a:ln>
        </p:spPr>
        <p:txBody>
          <a:bodyPr vert="horz" wrap="square" lIns="63500" tIns="25400" rIns="63500" bIns="25400" numCol="1" anchor="t" anchorCtr="0" compatLnSpc="1">
            <a:prstTxWarp prst="textNoShape">
              <a:avLst/>
            </a:prstTxWarp>
            <a:spAutoFit/>
          </a:bodyPr>
          <a:lstStyle/>
          <a:p>
            <a:pPr marL="287338" marR="0" lvl="0" indent="-287338" algn="l" defTabSz="914400" rtl="0" eaLnBrk="0" fontAlgn="base" latinLnBrk="0" hangingPunct="0">
              <a:lnSpc>
                <a:spcPct val="90000"/>
              </a:lnSpc>
              <a:spcBef>
                <a:spcPct val="65000"/>
              </a:spcBef>
              <a:spcAft>
                <a:spcPct val="0"/>
              </a:spcAft>
              <a:buClr>
                <a:schemeClr val="accent1"/>
              </a:buClr>
              <a:buSzPct val="75000"/>
              <a:buFont typeface="Wingdings" pitchFamily="2" charset="2"/>
              <a:buChar char="q"/>
              <a:tabLst/>
              <a:defRPr/>
            </a:pPr>
            <a:r>
              <a:rPr kumimoji="0" lang="en-US" sz="2400" b="0" i="0" u="none" strike="noStrike" kern="0" cap="none" spc="0" normalizeH="0" baseline="0" noProof="0" dirty="0" smtClean="0">
                <a:ln>
                  <a:noFill/>
                </a:ln>
                <a:solidFill>
                  <a:schemeClr val="tx1"/>
                </a:solidFill>
                <a:effectLst/>
                <a:uLnTx/>
                <a:uFillTx/>
                <a:latin typeface="+mn-lt"/>
                <a:ea typeface="+mn-ea"/>
                <a:cs typeface="+mn-cs"/>
              </a:rPr>
              <a:t>The memory address – a 32 bit address – is formed by adding the contents of the </a:t>
            </a:r>
            <a:r>
              <a:rPr kumimoji="0" lang="en-US" sz="2400" b="0" i="0" u="none" strike="noStrike" kern="0" cap="none" spc="0" normalizeH="0" baseline="0" noProof="0" dirty="0" smtClean="0">
                <a:ln>
                  <a:noFill/>
                </a:ln>
                <a:solidFill>
                  <a:schemeClr val="accent1"/>
                </a:solidFill>
                <a:effectLst/>
                <a:uLnTx/>
                <a:uFillTx/>
                <a:latin typeface="+mn-lt"/>
                <a:ea typeface="+mn-ea"/>
                <a:cs typeface="+mn-cs"/>
              </a:rPr>
              <a:t>base address</a:t>
            </a:r>
            <a:r>
              <a:rPr kumimoji="0" lang="en-US" sz="2400" b="0" i="0" u="none" strike="noStrike" kern="0" cap="none" spc="0" normalizeH="0" baseline="0" noProof="0" dirty="0" smtClean="0">
                <a:ln>
                  <a:noFill/>
                </a:ln>
                <a:solidFill>
                  <a:schemeClr val="tx1"/>
                </a:solidFill>
                <a:effectLst/>
                <a:uLnTx/>
                <a:uFillTx/>
                <a:latin typeface="+mn-lt"/>
                <a:ea typeface="+mn-ea"/>
                <a:cs typeface="+mn-cs"/>
              </a:rPr>
              <a:t> </a:t>
            </a:r>
            <a:r>
              <a:rPr kumimoji="0" lang="en-US" sz="2400" b="0" i="0" u="none" strike="noStrike" kern="0" cap="none" spc="0" normalizeH="0" baseline="0" noProof="0" dirty="0" smtClean="0">
                <a:ln>
                  <a:noFill/>
                </a:ln>
                <a:solidFill>
                  <a:schemeClr val="accent1"/>
                </a:solidFill>
                <a:effectLst/>
                <a:uLnTx/>
                <a:uFillTx/>
                <a:latin typeface="+mn-lt"/>
                <a:ea typeface="+mn-ea"/>
                <a:cs typeface="+mn-cs"/>
              </a:rPr>
              <a:t>register</a:t>
            </a:r>
            <a:r>
              <a:rPr kumimoji="0" lang="en-US" sz="2400" b="0" i="0" u="none" strike="noStrike" kern="0" cap="none" spc="0" normalizeH="0" baseline="0" noProof="0" dirty="0" smtClean="0">
                <a:ln>
                  <a:noFill/>
                </a:ln>
                <a:solidFill>
                  <a:schemeClr val="tx1"/>
                </a:solidFill>
                <a:effectLst/>
                <a:uLnTx/>
                <a:uFillTx/>
                <a:latin typeface="+mn-lt"/>
                <a:ea typeface="+mn-ea"/>
                <a:cs typeface="+mn-cs"/>
              </a:rPr>
              <a:t> to the </a:t>
            </a:r>
            <a:r>
              <a:rPr kumimoji="0" lang="en-US" sz="2400" b="0" i="0" u="none" strike="noStrike" kern="0" cap="none" spc="0" normalizeH="0" baseline="0" noProof="0" dirty="0" smtClean="0">
                <a:ln>
                  <a:noFill/>
                </a:ln>
                <a:solidFill>
                  <a:schemeClr val="accent1"/>
                </a:solidFill>
                <a:effectLst/>
                <a:uLnTx/>
                <a:uFillTx/>
                <a:latin typeface="+mn-lt"/>
                <a:ea typeface="+mn-ea"/>
                <a:cs typeface="+mn-cs"/>
              </a:rPr>
              <a:t>offset</a:t>
            </a:r>
            <a:r>
              <a:rPr kumimoji="0" lang="en-US" sz="2400" b="0" i="0" u="none" strike="noStrike" kern="0" cap="none" spc="0" normalizeH="0" baseline="0" noProof="0" dirty="0" smtClean="0">
                <a:ln>
                  <a:noFill/>
                </a:ln>
                <a:solidFill>
                  <a:schemeClr val="tx1"/>
                </a:solidFill>
                <a:effectLst/>
                <a:uLnTx/>
                <a:uFillTx/>
                <a:latin typeface="+mn-lt"/>
                <a:ea typeface="+mn-ea"/>
                <a:cs typeface="+mn-cs"/>
              </a:rPr>
              <a:t> value</a:t>
            </a:r>
          </a:p>
          <a:p>
            <a:pPr marL="741363" marR="0" lvl="1" indent="-246063" algn="l" defTabSz="914400" rtl="0" eaLnBrk="0" fontAlgn="base" latinLnBrk="0" hangingPunct="0">
              <a:lnSpc>
                <a:spcPct val="85000"/>
              </a:lnSpc>
              <a:spcBef>
                <a:spcPct val="40000"/>
              </a:spcBef>
              <a:spcAft>
                <a:spcPct val="0"/>
              </a:spcAft>
              <a:buClr>
                <a:schemeClr val="accent1"/>
              </a:buClr>
              <a:buSzPct val="75000"/>
              <a:buFont typeface="Monotype Sorts" pitchFamily="2" charset="2"/>
              <a:buChar char="l"/>
              <a:tabLst/>
              <a:defRPr/>
            </a:pPr>
            <a:r>
              <a:rPr kumimoji="0" lang="en-US" sz="2000" b="0" i="0" u="none" strike="noStrike" kern="0" cap="none" spc="0" normalizeH="0" baseline="0" noProof="0" dirty="0" smtClean="0">
                <a:ln>
                  <a:noFill/>
                </a:ln>
                <a:solidFill>
                  <a:schemeClr val="tx1"/>
                </a:solidFill>
                <a:effectLst/>
                <a:uLnTx/>
                <a:uFillTx/>
                <a:latin typeface="+mn-lt"/>
              </a:rPr>
              <a:t>A 16-bit field meaning access is limited to memory locations within a region of    2</a:t>
            </a:r>
            <a:r>
              <a:rPr kumimoji="0" lang="en-US" sz="2000" b="0" i="0" u="none" strike="noStrike" kern="0" cap="none" spc="0" normalizeH="0" baseline="30000" noProof="0" dirty="0" smtClean="0">
                <a:ln>
                  <a:noFill/>
                </a:ln>
                <a:solidFill>
                  <a:schemeClr val="tx1"/>
                </a:solidFill>
                <a:effectLst/>
                <a:uLnTx/>
                <a:uFillTx/>
                <a:latin typeface="+mn-lt"/>
              </a:rPr>
              <a:t>13</a:t>
            </a:r>
            <a:r>
              <a:rPr kumimoji="0" lang="en-US" sz="2000" b="0" i="0" u="none" strike="noStrike" kern="0" cap="none" spc="0" normalizeH="0" baseline="0" noProof="0" dirty="0" smtClean="0">
                <a:ln>
                  <a:noFill/>
                </a:ln>
                <a:solidFill>
                  <a:schemeClr val="tx1"/>
                </a:solidFill>
                <a:effectLst/>
                <a:uLnTx/>
                <a:uFillTx/>
                <a:latin typeface="+mn-lt"/>
              </a:rPr>
              <a:t> or 8,192 words (   2</a:t>
            </a:r>
            <a:r>
              <a:rPr kumimoji="0" lang="en-US" sz="2000" b="0" i="0" u="none" strike="noStrike" kern="0" cap="none" spc="0" normalizeH="0" baseline="30000" noProof="0" dirty="0" smtClean="0">
                <a:ln>
                  <a:noFill/>
                </a:ln>
                <a:solidFill>
                  <a:schemeClr val="tx1"/>
                </a:solidFill>
                <a:effectLst/>
                <a:uLnTx/>
                <a:uFillTx/>
                <a:latin typeface="+mn-lt"/>
              </a:rPr>
              <a:t>15</a:t>
            </a:r>
            <a:r>
              <a:rPr kumimoji="0" lang="en-US" sz="2000" b="0" i="0" u="none" strike="noStrike" kern="0" cap="none" spc="0" normalizeH="0" baseline="0" noProof="0" dirty="0" smtClean="0">
                <a:ln>
                  <a:noFill/>
                </a:ln>
                <a:solidFill>
                  <a:schemeClr val="tx1"/>
                </a:solidFill>
                <a:effectLst/>
                <a:uLnTx/>
                <a:uFillTx/>
                <a:latin typeface="+mn-lt"/>
              </a:rPr>
              <a:t> or 32,768 bytes) of the address in the base register</a:t>
            </a:r>
            <a:endParaRPr kumimoji="0" lang="en-US" sz="2000" b="0" i="0" u="none" strike="noStrike" kern="0" cap="none" spc="0" normalizeH="0" baseline="0" noProof="0" dirty="0">
              <a:ln>
                <a:noFill/>
              </a:ln>
              <a:solidFill>
                <a:schemeClr val="tx1"/>
              </a:solidFill>
              <a:effectLst/>
              <a:uLnTx/>
              <a:uFillTx/>
              <a:latin typeface="+mn-lt"/>
            </a:endParaRPr>
          </a:p>
        </p:txBody>
      </p:sp>
      <p:graphicFrame>
        <p:nvGraphicFramePr>
          <p:cNvPr id="2" name="Object 1"/>
          <p:cNvGraphicFramePr>
            <a:graphicFrameLocks noChangeAspect="1"/>
          </p:cNvGraphicFramePr>
          <p:nvPr>
            <p:extLst>
              <p:ext uri="{D42A27DB-BD31-4B8C-83A1-F6EECF244321}">
                <p14:modId xmlns:p14="http://schemas.microsoft.com/office/powerpoint/2010/main" val="908364239"/>
              </p:ext>
            </p:extLst>
          </p:nvPr>
        </p:nvGraphicFramePr>
        <p:xfrm>
          <a:off x="3276600" y="5486400"/>
          <a:ext cx="228600" cy="228600"/>
        </p:xfrm>
        <a:graphic>
          <a:graphicData uri="http://schemas.openxmlformats.org/presentationml/2006/ole">
            <mc:AlternateContent xmlns:mc="http://schemas.openxmlformats.org/markup-compatibility/2006">
              <mc:Choice xmlns:v="urn:schemas-microsoft-com:vml" Requires="v">
                <p:oleObj spid="_x0000_s10274" name="Equation" r:id="rId4" imgW="139700" imgH="152400" progId="Equation.DSMT4">
                  <p:embed/>
                </p:oleObj>
              </mc:Choice>
              <mc:Fallback>
                <p:oleObj name="Equation" r:id="rId4" imgW="139700" imgH="152400" progId="Equation.DSMT4">
                  <p:embed/>
                  <p:pic>
                    <p:nvPicPr>
                      <p:cNvPr id="0" name=""/>
                      <p:cNvPicPr/>
                      <p:nvPr/>
                    </p:nvPicPr>
                    <p:blipFill>
                      <a:blip r:embed="rId5"/>
                      <a:stretch>
                        <a:fillRect/>
                      </a:stretch>
                    </p:blipFill>
                    <p:spPr>
                      <a:xfrm>
                        <a:off x="3276600" y="5486400"/>
                        <a:ext cx="228600" cy="228600"/>
                      </a:xfrm>
                      <a:prstGeom prst="rect">
                        <a:avLst/>
                      </a:prstGeom>
                    </p:spPr>
                  </p:pic>
                </p:oleObj>
              </mc:Fallback>
            </mc:AlternateContent>
          </a:graphicData>
        </a:graphic>
      </p:graphicFrame>
      <p:graphicFrame>
        <p:nvGraphicFramePr>
          <p:cNvPr id="6" name="Object 5"/>
          <p:cNvGraphicFramePr>
            <a:graphicFrameLocks noChangeAspect="1"/>
          </p:cNvGraphicFramePr>
          <p:nvPr>
            <p:extLst>
              <p:ext uri="{D42A27DB-BD31-4B8C-83A1-F6EECF244321}">
                <p14:modId xmlns:p14="http://schemas.microsoft.com/office/powerpoint/2010/main" val="3101680159"/>
              </p:ext>
            </p:extLst>
          </p:nvPr>
        </p:nvGraphicFramePr>
        <p:xfrm>
          <a:off x="5715000" y="5486400"/>
          <a:ext cx="228600" cy="228600"/>
        </p:xfrm>
        <a:graphic>
          <a:graphicData uri="http://schemas.openxmlformats.org/presentationml/2006/ole">
            <mc:AlternateContent xmlns:mc="http://schemas.openxmlformats.org/markup-compatibility/2006">
              <mc:Choice xmlns:v="urn:schemas-microsoft-com:vml" Requires="v">
                <p:oleObj spid="_x0000_s10275" name="Equation" r:id="rId6" imgW="139700" imgH="152400" progId="Equation.DSMT4">
                  <p:embed/>
                </p:oleObj>
              </mc:Choice>
              <mc:Fallback>
                <p:oleObj name="Equation" r:id="rId6" imgW="139700" imgH="152400" progId="Equation.DSMT4">
                  <p:embed/>
                  <p:pic>
                    <p:nvPicPr>
                      <p:cNvPr id="0" name=""/>
                      <p:cNvPicPr/>
                      <p:nvPr/>
                    </p:nvPicPr>
                    <p:blipFill>
                      <a:blip r:embed="rId5"/>
                      <a:stretch>
                        <a:fillRect/>
                      </a:stretch>
                    </p:blipFill>
                    <p:spPr>
                      <a:xfrm>
                        <a:off x="5715000" y="5486400"/>
                        <a:ext cx="228600" cy="228600"/>
                      </a:xfrm>
                      <a:prstGeom prst="rect">
                        <a:avLst/>
                      </a:prstGeom>
                    </p:spPr>
                  </p:pic>
                </p:oleObj>
              </mc:Fallback>
            </mc:AlternateContent>
          </a:graphicData>
        </a:graphic>
      </p:graphicFrame>
    </p:spTree>
  </p:cSld>
  <p:clrMapOvr>
    <a:masterClrMapping/>
  </p:clrMapOvr>
  <p:transition xmlns:p14="http://schemas.microsoft.com/office/powerpoint/2010/main"/>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6"/>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2834" name="Rectangle 2"/>
          <p:cNvSpPr>
            <a:spLocks noGrp="1" noChangeArrowheads="1"/>
          </p:cNvSpPr>
          <p:nvPr>
            <p:ph type="body" idx="1"/>
          </p:nvPr>
        </p:nvSpPr>
        <p:spPr>
          <a:xfrm>
            <a:off x="685800" y="838200"/>
            <a:ext cx="7848600" cy="1057982"/>
          </a:xfrm>
          <a:noFill/>
          <a:ln/>
        </p:spPr>
        <p:txBody>
          <a:bodyPr lIns="90488" tIns="44450" rIns="90488" bIns="44450"/>
          <a:lstStyle/>
          <a:p>
            <a:pPr marL="342900" indent="-342900"/>
            <a:r>
              <a:rPr lang="en-US" dirty="0"/>
              <a:t>Load/Store Instruction Format (</a:t>
            </a:r>
            <a:r>
              <a:rPr lang="en-US" dirty="0">
                <a:solidFill>
                  <a:schemeClr val="accent1"/>
                </a:solidFill>
              </a:rPr>
              <a:t>I</a:t>
            </a:r>
            <a:r>
              <a:rPr lang="en-US" dirty="0"/>
              <a:t> format):</a:t>
            </a:r>
          </a:p>
          <a:p>
            <a:pPr marL="342900" indent="-342900">
              <a:lnSpc>
                <a:spcPct val="110000"/>
              </a:lnSpc>
              <a:buFont typeface="Wingdings" pitchFamily="2" charset="2"/>
              <a:buNone/>
            </a:pPr>
            <a:r>
              <a:rPr lang="en-US" dirty="0">
                <a:latin typeface="Courier New" pitchFamily="49" charset="0"/>
              </a:rPr>
              <a:t>				</a:t>
            </a:r>
            <a:r>
              <a:rPr lang="en-US" dirty="0" err="1">
                <a:latin typeface="Courier New" pitchFamily="49" charset="0"/>
              </a:rPr>
              <a:t>lw</a:t>
            </a:r>
            <a:r>
              <a:rPr lang="en-US" dirty="0">
                <a:latin typeface="Courier New" pitchFamily="49" charset="0"/>
              </a:rPr>
              <a:t> $t0, 24($</a:t>
            </a:r>
            <a:r>
              <a:rPr lang="en-US" dirty="0" smtClean="0">
                <a:latin typeface="Courier New" pitchFamily="49" charset="0"/>
              </a:rPr>
              <a:t>s3)</a:t>
            </a:r>
            <a:endParaRPr lang="en-US" dirty="0">
              <a:solidFill>
                <a:schemeClr val="accent1"/>
              </a:solidFill>
            </a:endParaRPr>
          </a:p>
        </p:txBody>
      </p:sp>
      <p:sp>
        <p:nvSpPr>
          <p:cNvPr id="632835" name="Rectangle 3"/>
          <p:cNvSpPr>
            <a:spLocks noChangeArrowheads="1"/>
          </p:cNvSpPr>
          <p:nvPr/>
        </p:nvSpPr>
        <p:spPr bwMode="auto">
          <a:xfrm>
            <a:off x="225425" y="312738"/>
            <a:ext cx="2817813" cy="477837"/>
          </a:xfrm>
          <a:prstGeom prst="rect">
            <a:avLst/>
          </a:prstGeom>
          <a:noFill/>
          <a:ln w="12700">
            <a:noFill/>
            <a:miter lim="800000"/>
            <a:headEnd/>
            <a:tailEnd/>
          </a:ln>
          <a:effectLst/>
        </p:spPr>
        <p:txBody>
          <a:bodyPr wrap="none" anchor="ctr"/>
          <a:lstStyle/>
          <a:p>
            <a:endParaRPr lang="en-US"/>
          </a:p>
        </p:txBody>
      </p:sp>
      <p:sp>
        <p:nvSpPr>
          <p:cNvPr id="632836" name="Rectangle 4"/>
          <p:cNvSpPr>
            <a:spLocks noGrp="1" noChangeArrowheads="1"/>
          </p:cNvSpPr>
          <p:nvPr>
            <p:ph type="title"/>
          </p:nvPr>
        </p:nvSpPr>
        <p:spPr>
          <a:noFill/>
          <a:ln/>
        </p:spPr>
        <p:txBody>
          <a:bodyPr lIns="90488" tIns="44450" rIns="90488" bIns="44450" anchor="ctr"/>
          <a:lstStyle/>
          <a:p>
            <a:r>
              <a:rPr lang="en-US"/>
              <a:t>Machine Language - Load Instruction</a:t>
            </a:r>
          </a:p>
        </p:txBody>
      </p:sp>
      <p:grpSp>
        <p:nvGrpSpPr>
          <p:cNvPr id="2" name="Group 5"/>
          <p:cNvGrpSpPr>
            <a:grpSpLocks/>
          </p:cNvGrpSpPr>
          <p:nvPr/>
        </p:nvGrpSpPr>
        <p:grpSpPr bwMode="auto">
          <a:xfrm>
            <a:off x="1600200" y="2286000"/>
            <a:ext cx="5791200" cy="369888"/>
            <a:chOff x="1056" y="3024"/>
            <a:chExt cx="3648" cy="233"/>
          </a:xfrm>
        </p:grpSpPr>
        <p:sp>
          <p:nvSpPr>
            <p:cNvPr id="632838" name="Rectangle 6"/>
            <p:cNvSpPr>
              <a:spLocks noChangeArrowheads="1"/>
            </p:cNvSpPr>
            <p:nvPr/>
          </p:nvSpPr>
          <p:spPr bwMode="auto">
            <a:xfrm>
              <a:off x="1056" y="3024"/>
              <a:ext cx="3648" cy="184"/>
            </a:xfrm>
            <a:prstGeom prst="rect">
              <a:avLst/>
            </a:prstGeom>
            <a:noFill/>
            <a:ln w="12700">
              <a:solidFill>
                <a:schemeClr val="tx1"/>
              </a:solidFill>
              <a:miter lim="800000"/>
              <a:headEnd/>
              <a:tailEnd/>
            </a:ln>
            <a:effectLst/>
          </p:spPr>
          <p:txBody>
            <a:bodyPr wrap="none" anchor="ctr"/>
            <a:lstStyle/>
            <a:p>
              <a:endParaRPr lang="en-US">
                <a:solidFill>
                  <a:schemeClr val="tx1"/>
                </a:solidFill>
              </a:endParaRPr>
            </a:p>
          </p:txBody>
        </p:sp>
        <p:sp>
          <p:nvSpPr>
            <p:cNvPr id="632839" name="Line 7"/>
            <p:cNvSpPr>
              <a:spLocks noChangeShapeType="1"/>
            </p:cNvSpPr>
            <p:nvPr/>
          </p:nvSpPr>
          <p:spPr bwMode="auto">
            <a:xfrm>
              <a:off x="1728" y="3024"/>
              <a:ext cx="0" cy="183"/>
            </a:xfrm>
            <a:prstGeom prst="line">
              <a:avLst/>
            </a:prstGeom>
            <a:noFill/>
            <a:ln w="12700">
              <a:solidFill>
                <a:schemeClr val="tx1"/>
              </a:solidFill>
              <a:round/>
              <a:headEnd/>
              <a:tailEnd/>
            </a:ln>
            <a:effectLst/>
          </p:spPr>
          <p:txBody>
            <a:bodyPr/>
            <a:lstStyle/>
            <a:p>
              <a:endParaRPr lang="en-US">
                <a:solidFill>
                  <a:schemeClr val="tx1"/>
                </a:solidFill>
              </a:endParaRPr>
            </a:p>
          </p:txBody>
        </p:sp>
        <p:sp>
          <p:nvSpPr>
            <p:cNvPr id="632840" name="Line 8"/>
            <p:cNvSpPr>
              <a:spLocks noChangeShapeType="1"/>
            </p:cNvSpPr>
            <p:nvPr/>
          </p:nvSpPr>
          <p:spPr bwMode="auto">
            <a:xfrm>
              <a:off x="2300" y="3025"/>
              <a:ext cx="0" cy="183"/>
            </a:xfrm>
            <a:prstGeom prst="line">
              <a:avLst/>
            </a:prstGeom>
            <a:noFill/>
            <a:ln w="12700">
              <a:solidFill>
                <a:schemeClr val="tx1"/>
              </a:solidFill>
              <a:round/>
              <a:headEnd/>
              <a:tailEnd/>
            </a:ln>
            <a:effectLst/>
          </p:spPr>
          <p:txBody>
            <a:bodyPr/>
            <a:lstStyle/>
            <a:p>
              <a:endParaRPr lang="en-US">
                <a:solidFill>
                  <a:schemeClr val="tx1"/>
                </a:solidFill>
              </a:endParaRPr>
            </a:p>
          </p:txBody>
        </p:sp>
        <p:sp>
          <p:nvSpPr>
            <p:cNvPr id="632841" name="Line 9"/>
            <p:cNvSpPr>
              <a:spLocks noChangeShapeType="1"/>
            </p:cNvSpPr>
            <p:nvPr/>
          </p:nvSpPr>
          <p:spPr bwMode="auto">
            <a:xfrm>
              <a:off x="2876" y="3025"/>
              <a:ext cx="0" cy="183"/>
            </a:xfrm>
            <a:prstGeom prst="line">
              <a:avLst/>
            </a:prstGeom>
            <a:noFill/>
            <a:ln w="12700">
              <a:solidFill>
                <a:schemeClr val="tx1"/>
              </a:solidFill>
              <a:round/>
              <a:headEnd/>
              <a:tailEnd/>
            </a:ln>
            <a:effectLst/>
          </p:spPr>
          <p:txBody>
            <a:bodyPr/>
            <a:lstStyle/>
            <a:p>
              <a:endParaRPr lang="en-US">
                <a:solidFill>
                  <a:schemeClr val="tx1"/>
                </a:solidFill>
              </a:endParaRPr>
            </a:p>
          </p:txBody>
        </p:sp>
        <p:sp>
          <p:nvSpPr>
            <p:cNvPr id="632842" name="Text Box 10"/>
            <p:cNvSpPr txBox="1">
              <a:spLocks noChangeArrowheads="1"/>
            </p:cNvSpPr>
            <p:nvPr/>
          </p:nvSpPr>
          <p:spPr bwMode="auto">
            <a:xfrm>
              <a:off x="1200" y="3024"/>
              <a:ext cx="2782" cy="233"/>
            </a:xfrm>
            <a:prstGeom prst="rect">
              <a:avLst/>
            </a:prstGeom>
            <a:noFill/>
            <a:ln w="12700">
              <a:noFill/>
              <a:miter lim="800000"/>
              <a:headEnd/>
              <a:tailEnd/>
            </a:ln>
            <a:effectLst/>
          </p:spPr>
          <p:txBody>
            <a:bodyPr wrap="none">
              <a:spAutoFit/>
            </a:bodyPr>
            <a:lstStyle/>
            <a:p>
              <a:r>
                <a:rPr lang="en-US" dirty="0" smtClean="0">
                  <a:solidFill>
                    <a:schemeClr val="tx1"/>
                  </a:solidFill>
                </a:rPr>
                <a:t>35            19             8                       24</a:t>
              </a:r>
              <a:r>
                <a:rPr lang="en-US" baseline="-25000" dirty="0" smtClean="0">
                  <a:solidFill>
                    <a:schemeClr val="tx1"/>
                  </a:solidFill>
                </a:rPr>
                <a:t>10</a:t>
              </a:r>
              <a:endParaRPr lang="en-US" baseline="-25000" dirty="0">
                <a:solidFill>
                  <a:schemeClr val="tx1"/>
                </a:solidFill>
              </a:endParaRPr>
            </a:p>
          </p:txBody>
        </p:sp>
      </p:grpSp>
      <p:grpSp>
        <p:nvGrpSpPr>
          <p:cNvPr id="3" name="Group 39"/>
          <p:cNvGrpSpPr>
            <a:grpSpLocks/>
          </p:cNvGrpSpPr>
          <p:nvPr/>
        </p:nvGrpSpPr>
        <p:grpSpPr bwMode="auto">
          <a:xfrm>
            <a:off x="2057400" y="1524000"/>
            <a:ext cx="1981200" cy="762000"/>
            <a:chOff x="1296" y="1008"/>
            <a:chExt cx="1248" cy="480"/>
          </a:xfrm>
        </p:grpSpPr>
        <p:sp>
          <p:nvSpPr>
            <p:cNvPr id="632860" name="Oval 28"/>
            <p:cNvSpPr>
              <a:spLocks noChangeArrowheads="1"/>
            </p:cNvSpPr>
            <p:nvPr/>
          </p:nvSpPr>
          <p:spPr bwMode="auto">
            <a:xfrm>
              <a:off x="2112" y="1008"/>
              <a:ext cx="432" cy="192"/>
            </a:xfrm>
            <a:prstGeom prst="ellipse">
              <a:avLst/>
            </a:prstGeom>
            <a:noFill/>
            <a:ln w="12700">
              <a:solidFill>
                <a:schemeClr val="accent2"/>
              </a:solidFill>
              <a:round/>
              <a:headEnd/>
              <a:tailEnd/>
            </a:ln>
            <a:effectLst/>
          </p:spPr>
          <p:txBody>
            <a:bodyPr wrap="none" anchor="ctr"/>
            <a:lstStyle/>
            <a:p>
              <a:endParaRPr lang="en-US"/>
            </a:p>
          </p:txBody>
        </p:sp>
        <p:sp>
          <p:nvSpPr>
            <p:cNvPr id="632861" name="Line 29"/>
            <p:cNvSpPr>
              <a:spLocks noChangeShapeType="1"/>
            </p:cNvSpPr>
            <p:nvPr/>
          </p:nvSpPr>
          <p:spPr bwMode="auto">
            <a:xfrm flipH="1">
              <a:off x="1296" y="1200"/>
              <a:ext cx="960" cy="288"/>
            </a:xfrm>
            <a:prstGeom prst="line">
              <a:avLst/>
            </a:prstGeom>
            <a:noFill/>
            <a:ln w="12700">
              <a:solidFill>
                <a:schemeClr val="accent2"/>
              </a:solidFill>
              <a:round/>
              <a:headEnd/>
              <a:tailEnd type="triangle" w="med" len="med"/>
            </a:ln>
            <a:effectLst/>
          </p:spPr>
          <p:txBody>
            <a:bodyPr/>
            <a:lstStyle/>
            <a:p>
              <a:endParaRPr lang="en-US"/>
            </a:p>
          </p:txBody>
        </p:sp>
      </p:grpSp>
      <p:grpSp>
        <p:nvGrpSpPr>
          <p:cNvPr id="4" name="Group 41"/>
          <p:cNvGrpSpPr>
            <a:grpSpLocks/>
          </p:cNvGrpSpPr>
          <p:nvPr/>
        </p:nvGrpSpPr>
        <p:grpSpPr bwMode="auto">
          <a:xfrm>
            <a:off x="4876800" y="1524000"/>
            <a:ext cx="914400" cy="762000"/>
            <a:chOff x="3072" y="1008"/>
            <a:chExt cx="576" cy="480"/>
          </a:xfrm>
        </p:grpSpPr>
        <p:sp>
          <p:nvSpPr>
            <p:cNvPr id="632863" name="Oval 31"/>
            <p:cNvSpPr>
              <a:spLocks noChangeArrowheads="1"/>
            </p:cNvSpPr>
            <p:nvPr/>
          </p:nvSpPr>
          <p:spPr bwMode="auto">
            <a:xfrm>
              <a:off x="3072" y="1008"/>
              <a:ext cx="384" cy="192"/>
            </a:xfrm>
            <a:prstGeom prst="ellipse">
              <a:avLst/>
            </a:prstGeom>
            <a:noFill/>
            <a:ln w="12700">
              <a:solidFill>
                <a:schemeClr val="accent2"/>
              </a:solidFill>
              <a:round/>
              <a:headEnd/>
              <a:tailEnd/>
            </a:ln>
            <a:effectLst/>
          </p:spPr>
          <p:txBody>
            <a:bodyPr wrap="none" anchor="ctr"/>
            <a:lstStyle/>
            <a:p>
              <a:endParaRPr lang="en-US"/>
            </a:p>
          </p:txBody>
        </p:sp>
        <p:sp>
          <p:nvSpPr>
            <p:cNvPr id="632864" name="Line 32"/>
            <p:cNvSpPr>
              <a:spLocks noChangeShapeType="1"/>
            </p:cNvSpPr>
            <p:nvPr/>
          </p:nvSpPr>
          <p:spPr bwMode="auto">
            <a:xfrm>
              <a:off x="3312" y="1200"/>
              <a:ext cx="336" cy="288"/>
            </a:xfrm>
            <a:prstGeom prst="line">
              <a:avLst/>
            </a:prstGeom>
            <a:noFill/>
            <a:ln w="12700">
              <a:solidFill>
                <a:schemeClr val="accent2"/>
              </a:solidFill>
              <a:round/>
              <a:headEnd/>
              <a:tailEnd type="triangle" w="med" len="med"/>
            </a:ln>
            <a:effectLst/>
          </p:spPr>
          <p:txBody>
            <a:bodyPr/>
            <a:lstStyle/>
            <a:p>
              <a:endParaRPr lang="en-US"/>
            </a:p>
          </p:txBody>
        </p:sp>
      </p:grpSp>
      <p:grpSp>
        <p:nvGrpSpPr>
          <p:cNvPr id="5" name="Group 42"/>
          <p:cNvGrpSpPr>
            <a:grpSpLocks/>
          </p:cNvGrpSpPr>
          <p:nvPr/>
        </p:nvGrpSpPr>
        <p:grpSpPr bwMode="auto">
          <a:xfrm>
            <a:off x="3124200" y="1524000"/>
            <a:ext cx="3048000" cy="762000"/>
            <a:chOff x="1968" y="1008"/>
            <a:chExt cx="1920" cy="480"/>
          </a:xfrm>
        </p:grpSpPr>
        <p:sp>
          <p:nvSpPr>
            <p:cNvPr id="632866" name="Oval 34"/>
            <p:cNvSpPr>
              <a:spLocks noChangeArrowheads="1"/>
            </p:cNvSpPr>
            <p:nvPr/>
          </p:nvSpPr>
          <p:spPr bwMode="auto">
            <a:xfrm>
              <a:off x="3456" y="1008"/>
              <a:ext cx="432" cy="192"/>
            </a:xfrm>
            <a:prstGeom prst="ellipse">
              <a:avLst/>
            </a:prstGeom>
            <a:noFill/>
            <a:ln w="12700">
              <a:solidFill>
                <a:schemeClr val="accent2"/>
              </a:solidFill>
              <a:round/>
              <a:headEnd/>
              <a:tailEnd/>
            </a:ln>
            <a:effectLst/>
          </p:spPr>
          <p:txBody>
            <a:bodyPr wrap="none" anchor="ctr"/>
            <a:lstStyle/>
            <a:p>
              <a:endParaRPr lang="en-US"/>
            </a:p>
          </p:txBody>
        </p:sp>
        <p:sp>
          <p:nvSpPr>
            <p:cNvPr id="632867" name="Line 35"/>
            <p:cNvSpPr>
              <a:spLocks noChangeShapeType="1"/>
            </p:cNvSpPr>
            <p:nvPr/>
          </p:nvSpPr>
          <p:spPr bwMode="auto">
            <a:xfrm flipH="1">
              <a:off x="1968" y="1200"/>
              <a:ext cx="1632" cy="288"/>
            </a:xfrm>
            <a:prstGeom prst="line">
              <a:avLst/>
            </a:prstGeom>
            <a:noFill/>
            <a:ln w="12700">
              <a:solidFill>
                <a:schemeClr val="accent2"/>
              </a:solidFill>
              <a:round/>
              <a:headEnd/>
              <a:tailEnd type="triangle" w="med" len="med"/>
            </a:ln>
            <a:effectLst/>
          </p:spPr>
          <p:txBody>
            <a:bodyPr/>
            <a:lstStyle/>
            <a:p>
              <a:endParaRPr lang="en-US"/>
            </a:p>
          </p:txBody>
        </p:sp>
      </p:grpSp>
      <p:grpSp>
        <p:nvGrpSpPr>
          <p:cNvPr id="6" name="Group 40"/>
          <p:cNvGrpSpPr>
            <a:grpSpLocks/>
          </p:cNvGrpSpPr>
          <p:nvPr/>
        </p:nvGrpSpPr>
        <p:grpSpPr bwMode="auto">
          <a:xfrm>
            <a:off x="4038600" y="1524000"/>
            <a:ext cx="685800" cy="762000"/>
            <a:chOff x="2544" y="1008"/>
            <a:chExt cx="432" cy="480"/>
          </a:xfrm>
        </p:grpSpPr>
        <p:sp>
          <p:nvSpPr>
            <p:cNvPr id="632869" name="Oval 37"/>
            <p:cNvSpPr>
              <a:spLocks noChangeArrowheads="1"/>
            </p:cNvSpPr>
            <p:nvPr/>
          </p:nvSpPr>
          <p:spPr bwMode="auto">
            <a:xfrm>
              <a:off x="2544" y="1008"/>
              <a:ext cx="432" cy="192"/>
            </a:xfrm>
            <a:prstGeom prst="ellipse">
              <a:avLst/>
            </a:prstGeom>
            <a:noFill/>
            <a:ln w="12700">
              <a:solidFill>
                <a:schemeClr val="accent2"/>
              </a:solidFill>
              <a:round/>
              <a:headEnd/>
              <a:tailEnd/>
            </a:ln>
            <a:effectLst/>
          </p:spPr>
          <p:txBody>
            <a:bodyPr wrap="none" anchor="ctr"/>
            <a:lstStyle/>
            <a:p>
              <a:endParaRPr lang="en-US"/>
            </a:p>
          </p:txBody>
        </p:sp>
        <p:sp>
          <p:nvSpPr>
            <p:cNvPr id="632870" name="Line 38"/>
            <p:cNvSpPr>
              <a:spLocks noChangeShapeType="1"/>
            </p:cNvSpPr>
            <p:nvPr/>
          </p:nvSpPr>
          <p:spPr bwMode="auto">
            <a:xfrm flipH="1">
              <a:off x="2592" y="1200"/>
              <a:ext cx="192" cy="288"/>
            </a:xfrm>
            <a:prstGeom prst="line">
              <a:avLst/>
            </a:prstGeom>
            <a:noFill/>
            <a:ln w="12700">
              <a:solidFill>
                <a:schemeClr val="accent2"/>
              </a:solidFill>
              <a:round/>
              <a:headEnd/>
              <a:tailEnd type="triangle" w="med" len="med"/>
            </a:ln>
            <a:effectLst/>
          </p:spPr>
          <p:txBody>
            <a:bodyPr/>
            <a:lstStyle/>
            <a:p>
              <a:endParaRPr lang="en-US"/>
            </a:p>
          </p:txBody>
        </p:sp>
      </p:grpSp>
      <p:grpSp>
        <p:nvGrpSpPr>
          <p:cNvPr id="7" name="Group 77"/>
          <p:cNvGrpSpPr>
            <a:grpSpLocks/>
          </p:cNvGrpSpPr>
          <p:nvPr/>
        </p:nvGrpSpPr>
        <p:grpSpPr bwMode="auto">
          <a:xfrm>
            <a:off x="838200" y="2951163"/>
            <a:ext cx="8001000" cy="3678237"/>
            <a:chOff x="528" y="1859"/>
            <a:chExt cx="5040" cy="2317"/>
          </a:xfrm>
        </p:grpSpPr>
        <p:sp>
          <p:nvSpPr>
            <p:cNvPr id="632876" name="Rectangle 44"/>
            <p:cNvSpPr>
              <a:spLocks noChangeArrowheads="1"/>
            </p:cNvSpPr>
            <p:nvPr/>
          </p:nvSpPr>
          <p:spPr bwMode="auto">
            <a:xfrm>
              <a:off x="3248" y="2051"/>
              <a:ext cx="1008" cy="1920"/>
            </a:xfrm>
            <a:prstGeom prst="rect">
              <a:avLst/>
            </a:prstGeom>
            <a:noFill/>
            <a:ln w="12700">
              <a:solidFill>
                <a:schemeClr val="tx1"/>
              </a:solidFill>
              <a:miter lim="800000"/>
              <a:headEnd/>
              <a:tailEnd/>
            </a:ln>
            <a:effectLst/>
          </p:spPr>
          <p:txBody>
            <a:bodyPr wrap="none" anchor="ctr"/>
            <a:lstStyle/>
            <a:p>
              <a:endParaRPr lang="en-US"/>
            </a:p>
          </p:txBody>
        </p:sp>
        <p:sp>
          <p:nvSpPr>
            <p:cNvPr id="632877" name="Rectangle 45"/>
            <p:cNvSpPr>
              <a:spLocks noChangeArrowheads="1"/>
            </p:cNvSpPr>
            <p:nvPr/>
          </p:nvSpPr>
          <p:spPr bwMode="auto">
            <a:xfrm>
              <a:off x="3440" y="1859"/>
              <a:ext cx="632" cy="205"/>
            </a:xfrm>
            <a:prstGeom prst="rect">
              <a:avLst/>
            </a:prstGeom>
            <a:noFill/>
            <a:ln w="12700">
              <a:noFill/>
              <a:miter lim="800000"/>
              <a:headEnd/>
              <a:tailEnd/>
            </a:ln>
            <a:effectLst/>
          </p:spPr>
          <p:txBody>
            <a:bodyPr wrap="none" lIns="63500" tIns="25400" rIns="63500" bIns="25400">
              <a:spAutoFit/>
            </a:bodyPr>
            <a:lstStyle/>
            <a:p>
              <a:r>
                <a:rPr lang="en-US" b="1">
                  <a:solidFill>
                    <a:schemeClr val="tx1"/>
                  </a:solidFill>
                </a:rPr>
                <a:t>Memory</a:t>
              </a:r>
            </a:p>
          </p:txBody>
        </p:sp>
        <p:sp>
          <p:nvSpPr>
            <p:cNvPr id="632878" name="Rectangle 46"/>
            <p:cNvSpPr>
              <a:spLocks noChangeArrowheads="1"/>
            </p:cNvSpPr>
            <p:nvPr/>
          </p:nvSpPr>
          <p:spPr bwMode="auto">
            <a:xfrm>
              <a:off x="3584" y="3971"/>
              <a:ext cx="360" cy="205"/>
            </a:xfrm>
            <a:prstGeom prst="rect">
              <a:avLst/>
            </a:prstGeom>
            <a:noFill/>
            <a:ln w="12700">
              <a:noFill/>
              <a:miter lim="800000"/>
              <a:headEnd/>
              <a:tailEnd/>
            </a:ln>
            <a:effectLst/>
          </p:spPr>
          <p:txBody>
            <a:bodyPr wrap="none" lIns="63500" tIns="25400" rIns="63500" bIns="25400">
              <a:spAutoFit/>
            </a:bodyPr>
            <a:lstStyle/>
            <a:p>
              <a:r>
                <a:rPr lang="en-US">
                  <a:solidFill>
                    <a:schemeClr val="tx1"/>
                  </a:solidFill>
                </a:rPr>
                <a:t>data</a:t>
              </a:r>
            </a:p>
          </p:txBody>
        </p:sp>
        <p:sp>
          <p:nvSpPr>
            <p:cNvPr id="632879" name="Rectangle 47"/>
            <p:cNvSpPr>
              <a:spLocks noChangeArrowheads="1"/>
            </p:cNvSpPr>
            <p:nvPr/>
          </p:nvSpPr>
          <p:spPr bwMode="auto">
            <a:xfrm>
              <a:off x="4256" y="3971"/>
              <a:ext cx="1312" cy="205"/>
            </a:xfrm>
            <a:prstGeom prst="rect">
              <a:avLst/>
            </a:prstGeom>
            <a:noFill/>
            <a:ln w="12700">
              <a:noFill/>
              <a:miter lim="800000"/>
              <a:headEnd/>
              <a:tailEnd/>
            </a:ln>
            <a:effectLst/>
          </p:spPr>
          <p:txBody>
            <a:bodyPr wrap="none" lIns="63500" tIns="25400" rIns="63500" bIns="25400">
              <a:spAutoFit/>
            </a:bodyPr>
            <a:lstStyle/>
            <a:p>
              <a:r>
                <a:rPr lang="en-US">
                  <a:solidFill>
                    <a:schemeClr val="tx1"/>
                  </a:solidFill>
                </a:rPr>
                <a:t>word address (hex)</a:t>
              </a:r>
            </a:p>
          </p:txBody>
        </p:sp>
        <p:sp>
          <p:nvSpPr>
            <p:cNvPr id="632880" name="Rectangle 48"/>
            <p:cNvSpPr>
              <a:spLocks noChangeArrowheads="1"/>
            </p:cNvSpPr>
            <p:nvPr/>
          </p:nvSpPr>
          <p:spPr bwMode="auto">
            <a:xfrm>
              <a:off x="4304" y="3779"/>
              <a:ext cx="872" cy="205"/>
            </a:xfrm>
            <a:prstGeom prst="rect">
              <a:avLst/>
            </a:prstGeom>
            <a:noFill/>
            <a:ln w="12700">
              <a:noFill/>
              <a:miter lim="800000"/>
              <a:headEnd/>
              <a:tailEnd/>
            </a:ln>
            <a:effectLst/>
          </p:spPr>
          <p:txBody>
            <a:bodyPr wrap="none" lIns="63500" tIns="25400" rIns="63500" bIns="25400">
              <a:spAutoFit/>
            </a:bodyPr>
            <a:lstStyle/>
            <a:p>
              <a:r>
                <a:rPr lang="en-US">
                  <a:solidFill>
                    <a:schemeClr val="tx1"/>
                  </a:solidFill>
                </a:rPr>
                <a:t>0x00000000</a:t>
              </a:r>
            </a:p>
          </p:txBody>
        </p:sp>
        <p:sp>
          <p:nvSpPr>
            <p:cNvPr id="632881" name="Rectangle 49"/>
            <p:cNvSpPr>
              <a:spLocks noChangeArrowheads="1"/>
            </p:cNvSpPr>
            <p:nvPr/>
          </p:nvSpPr>
          <p:spPr bwMode="auto">
            <a:xfrm>
              <a:off x="4304" y="3635"/>
              <a:ext cx="872" cy="205"/>
            </a:xfrm>
            <a:prstGeom prst="rect">
              <a:avLst/>
            </a:prstGeom>
            <a:noFill/>
            <a:ln w="12700">
              <a:noFill/>
              <a:miter lim="800000"/>
              <a:headEnd/>
              <a:tailEnd/>
            </a:ln>
            <a:effectLst/>
          </p:spPr>
          <p:txBody>
            <a:bodyPr wrap="none" lIns="63500" tIns="25400" rIns="63500" bIns="25400">
              <a:spAutoFit/>
            </a:bodyPr>
            <a:lstStyle/>
            <a:p>
              <a:r>
                <a:rPr lang="en-US">
                  <a:solidFill>
                    <a:schemeClr val="tx1"/>
                  </a:solidFill>
                </a:rPr>
                <a:t>0x00000004</a:t>
              </a:r>
            </a:p>
          </p:txBody>
        </p:sp>
        <p:sp>
          <p:nvSpPr>
            <p:cNvPr id="632882" name="Rectangle 50"/>
            <p:cNvSpPr>
              <a:spLocks noChangeArrowheads="1"/>
            </p:cNvSpPr>
            <p:nvPr/>
          </p:nvSpPr>
          <p:spPr bwMode="auto">
            <a:xfrm>
              <a:off x="4304" y="3491"/>
              <a:ext cx="872" cy="205"/>
            </a:xfrm>
            <a:prstGeom prst="rect">
              <a:avLst/>
            </a:prstGeom>
            <a:noFill/>
            <a:ln w="12700">
              <a:noFill/>
              <a:miter lim="800000"/>
              <a:headEnd/>
              <a:tailEnd/>
            </a:ln>
            <a:effectLst/>
          </p:spPr>
          <p:txBody>
            <a:bodyPr wrap="none" lIns="63500" tIns="25400" rIns="63500" bIns="25400">
              <a:spAutoFit/>
            </a:bodyPr>
            <a:lstStyle/>
            <a:p>
              <a:r>
                <a:rPr lang="en-US">
                  <a:solidFill>
                    <a:schemeClr val="tx1"/>
                  </a:solidFill>
                </a:rPr>
                <a:t>0x00000008</a:t>
              </a:r>
            </a:p>
          </p:txBody>
        </p:sp>
        <p:sp>
          <p:nvSpPr>
            <p:cNvPr id="632883" name="Rectangle 51"/>
            <p:cNvSpPr>
              <a:spLocks noChangeArrowheads="1"/>
            </p:cNvSpPr>
            <p:nvPr/>
          </p:nvSpPr>
          <p:spPr bwMode="auto">
            <a:xfrm>
              <a:off x="4304" y="3347"/>
              <a:ext cx="864" cy="205"/>
            </a:xfrm>
            <a:prstGeom prst="rect">
              <a:avLst/>
            </a:prstGeom>
            <a:noFill/>
            <a:ln w="12700">
              <a:noFill/>
              <a:miter lim="800000"/>
              <a:headEnd/>
              <a:tailEnd/>
            </a:ln>
            <a:effectLst/>
          </p:spPr>
          <p:txBody>
            <a:bodyPr wrap="none" lIns="63500" tIns="25400" rIns="63500" bIns="25400">
              <a:spAutoFit/>
            </a:bodyPr>
            <a:lstStyle/>
            <a:p>
              <a:r>
                <a:rPr lang="en-US">
                  <a:solidFill>
                    <a:schemeClr val="tx1"/>
                  </a:solidFill>
                </a:rPr>
                <a:t>0x0000000c</a:t>
              </a:r>
            </a:p>
          </p:txBody>
        </p:sp>
        <p:sp>
          <p:nvSpPr>
            <p:cNvPr id="632884" name="Rectangle 52"/>
            <p:cNvSpPr>
              <a:spLocks noChangeArrowheads="1"/>
            </p:cNvSpPr>
            <p:nvPr/>
          </p:nvSpPr>
          <p:spPr bwMode="auto">
            <a:xfrm>
              <a:off x="4304" y="2038"/>
              <a:ext cx="832" cy="205"/>
            </a:xfrm>
            <a:prstGeom prst="rect">
              <a:avLst/>
            </a:prstGeom>
            <a:noFill/>
            <a:ln w="12700">
              <a:noFill/>
              <a:miter lim="800000"/>
              <a:headEnd/>
              <a:tailEnd/>
            </a:ln>
            <a:effectLst/>
          </p:spPr>
          <p:txBody>
            <a:bodyPr wrap="none" lIns="63500" tIns="25400" rIns="63500" bIns="25400">
              <a:spAutoFit/>
            </a:bodyPr>
            <a:lstStyle/>
            <a:p>
              <a:r>
                <a:rPr lang="en-US">
                  <a:solidFill>
                    <a:schemeClr val="tx1"/>
                  </a:solidFill>
                </a:rPr>
                <a:t>0xf f f f f f f f</a:t>
              </a:r>
            </a:p>
          </p:txBody>
        </p:sp>
        <p:sp>
          <p:nvSpPr>
            <p:cNvPr id="632885" name="Line 53"/>
            <p:cNvSpPr>
              <a:spLocks noChangeShapeType="1"/>
            </p:cNvSpPr>
            <p:nvPr/>
          </p:nvSpPr>
          <p:spPr bwMode="auto">
            <a:xfrm>
              <a:off x="2912" y="3040"/>
              <a:ext cx="336" cy="0"/>
            </a:xfrm>
            <a:prstGeom prst="line">
              <a:avLst/>
            </a:prstGeom>
            <a:noFill/>
            <a:ln w="12700">
              <a:solidFill>
                <a:schemeClr val="tx1"/>
              </a:solidFill>
              <a:round/>
              <a:headEnd/>
              <a:tailEnd type="triangle" w="med" len="med"/>
            </a:ln>
            <a:effectLst/>
          </p:spPr>
          <p:txBody>
            <a:bodyPr/>
            <a:lstStyle/>
            <a:p>
              <a:endParaRPr lang="en-US"/>
            </a:p>
          </p:txBody>
        </p:sp>
        <p:sp>
          <p:nvSpPr>
            <p:cNvPr id="632886" name="Line 54"/>
            <p:cNvSpPr>
              <a:spLocks noChangeShapeType="1"/>
            </p:cNvSpPr>
            <p:nvPr/>
          </p:nvSpPr>
          <p:spPr bwMode="auto">
            <a:xfrm>
              <a:off x="3248" y="2944"/>
              <a:ext cx="1008" cy="0"/>
            </a:xfrm>
            <a:prstGeom prst="line">
              <a:avLst/>
            </a:prstGeom>
            <a:noFill/>
            <a:ln w="12700">
              <a:solidFill>
                <a:schemeClr val="tx1"/>
              </a:solidFill>
              <a:round/>
              <a:headEnd/>
              <a:tailEnd/>
            </a:ln>
            <a:effectLst/>
          </p:spPr>
          <p:txBody>
            <a:bodyPr/>
            <a:lstStyle/>
            <a:p>
              <a:endParaRPr lang="en-US"/>
            </a:p>
          </p:txBody>
        </p:sp>
        <p:sp>
          <p:nvSpPr>
            <p:cNvPr id="632887" name="Line 55"/>
            <p:cNvSpPr>
              <a:spLocks noChangeShapeType="1"/>
            </p:cNvSpPr>
            <p:nvPr/>
          </p:nvSpPr>
          <p:spPr bwMode="auto">
            <a:xfrm>
              <a:off x="3248" y="3088"/>
              <a:ext cx="1008" cy="0"/>
            </a:xfrm>
            <a:prstGeom prst="line">
              <a:avLst/>
            </a:prstGeom>
            <a:noFill/>
            <a:ln w="12700">
              <a:solidFill>
                <a:schemeClr val="tx1"/>
              </a:solidFill>
              <a:round/>
              <a:headEnd/>
              <a:tailEnd/>
            </a:ln>
            <a:effectLst/>
          </p:spPr>
          <p:txBody>
            <a:bodyPr/>
            <a:lstStyle/>
            <a:p>
              <a:endParaRPr lang="en-US"/>
            </a:p>
          </p:txBody>
        </p:sp>
        <p:sp>
          <p:nvSpPr>
            <p:cNvPr id="632888" name="Line 56"/>
            <p:cNvSpPr>
              <a:spLocks noChangeShapeType="1"/>
            </p:cNvSpPr>
            <p:nvPr/>
          </p:nvSpPr>
          <p:spPr bwMode="auto">
            <a:xfrm>
              <a:off x="3248" y="3827"/>
              <a:ext cx="1008" cy="0"/>
            </a:xfrm>
            <a:prstGeom prst="line">
              <a:avLst/>
            </a:prstGeom>
            <a:noFill/>
            <a:ln w="12700">
              <a:solidFill>
                <a:schemeClr val="tx1"/>
              </a:solidFill>
              <a:round/>
              <a:headEnd/>
              <a:tailEnd/>
            </a:ln>
            <a:effectLst/>
          </p:spPr>
          <p:txBody>
            <a:bodyPr/>
            <a:lstStyle/>
            <a:p>
              <a:endParaRPr lang="en-US"/>
            </a:p>
          </p:txBody>
        </p:sp>
        <p:sp>
          <p:nvSpPr>
            <p:cNvPr id="632889" name="Line 57"/>
            <p:cNvSpPr>
              <a:spLocks noChangeShapeType="1"/>
            </p:cNvSpPr>
            <p:nvPr/>
          </p:nvSpPr>
          <p:spPr bwMode="auto">
            <a:xfrm>
              <a:off x="3248" y="3683"/>
              <a:ext cx="1008" cy="0"/>
            </a:xfrm>
            <a:prstGeom prst="line">
              <a:avLst/>
            </a:prstGeom>
            <a:noFill/>
            <a:ln w="12700">
              <a:solidFill>
                <a:schemeClr val="tx1"/>
              </a:solidFill>
              <a:round/>
              <a:headEnd/>
              <a:tailEnd/>
            </a:ln>
            <a:effectLst/>
          </p:spPr>
          <p:txBody>
            <a:bodyPr/>
            <a:lstStyle/>
            <a:p>
              <a:endParaRPr lang="en-US"/>
            </a:p>
          </p:txBody>
        </p:sp>
        <p:sp>
          <p:nvSpPr>
            <p:cNvPr id="632890" name="Line 58"/>
            <p:cNvSpPr>
              <a:spLocks noChangeShapeType="1"/>
            </p:cNvSpPr>
            <p:nvPr/>
          </p:nvSpPr>
          <p:spPr bwMode="auto">
            <a:xfrm>
              <a:off x="3248" y="3539"/>
              <a:ext cx="1008" cy="0"/>
            </a:xfrm>
            <a:prstGeom prst="line">
              <a:avLst/>
            </a:prstGeom>
            <a:noFill/>
            <a:ln w="12700">
              <a:solidFill>
                <a:schemeClr val="tx1"/>
              </a:solidFill>
              <a:round/>
              <a:headEnd/>
              <a:tailEnd/>
            </a:ln>
            <a:effectLst/>
          </p:spPr>
          <p:txBody>
            <a:bodyPr/>
            <a:lstStyle/>
            <a:p>
              <a:endParaRPr lang="en-US"/>
            </a:p>
          </p:txBody>
        </p:sp>
        <p:sp>
          <p:nvSpPr>
            <p:cNvPr id="632891" name="Line 59"/>
            <p:cNvSpPr>
              <a:spLocks noChangeShapeType="1"/>
            </p:cNvSpPr>
            <p:nvPr/>
          </p:nvSpPr>
          <p:spPr bwMode="auto">
            <a:xfrm>
              <a:off x="3248" y="3395"/>
              <a:ext cx="1008" cy="0"/>
            </a:xfrm>
            <a:prstGeom prst="line">
              <a:avLst/>
            </a:prstGeom>
            <a:noFill/>
            <a:ln w="12700">
              <a:solidFill>
                <a:schemeClr val="tx1"/>
              </a:solidFill>
              <a:round/>
              <a:headEnd/>
              <a:tailEnd/>
            </a:ln>
            <a:effectLst/>
          </p:spPr>
          <p:txBody>
            <a:bodyPr/>
            <a:lstStyle/>
            <a:p>
              <a:endParaRPr lang="en-US"/>
            </a:p>
          </p:txBody>
        </p:sp>
        <p:sp>
          <p:nvSpPr>
            <p:cNvPr id="632892" name="Rectangle 60"/>
            <p:cNvSpPr>
              <a:spLocks noChangeArrowheads="1"/>
            </p:cNvSpPr>
            <p:nvPr/>
          </p:nvSpPr>
          <p:spPr bwMode="auto">
            <a:xfrm>
              <a:off x="2576" y="2944"/>
              <a:ext cx="368" cy="224"/>
            </a:xfrm>
            <a:prstGeom prst="rect">
              <a:avLst/>
            </a:prstGeom>
            <a:noFill/>
            <a:ln w="12700">
              <a:noFill/>
              <a:miter lim="800000"/>
              <a:headEnd/>
              <a:tailEnd/>
            </a:ln>
            <a:effectLst/>
          </p:spPr>
          <p:txBody>
            <a:bodyPr wrap="none" lIns="63500" tIns="25400" rIns="63500" bIns="25400">
              <a:spAutoFit/>
            </a:bodyPr>
            <a:lstStyle/>
            <a:p>
              <a:r>
                <a:rPr lang="en-US" sz="2000" dirty="0">
                  <a:solidFill>
                    <a:schemeClr val="tx1"/>
                  </a:solidFill>
                  <a:latin typeface="Courier New" pitchFamily="49" charset="0"/>
                </a:rPr>
                <a:t>$</a:t>
              </a:r>
              <a:r>
                <a:rPr lang="en-US" sz="2000" dirty="0" smtClean="0">
                  <a:solidFill>
                    <a:schemeClr val="tx1"/>
                  </a:solidFill>
                  <a:latin typeface="Courier New" pitchFamily="49" charset="0"/>
                </a:rPr>
                <a:t>s3</a:t>
              </a:r>
              <a:endParaRPr lang="en-US" sz="2000" dirty="0">
                <a:solidFill>
                  <a:schemeClr val="tx1"/>
                </a:solidFill>
                <a:latin typeface="Courier New" pitchFamily="49" charset="0"/>
              </a:endParaRPr>
            </a:p>
          </p:txBody>
        </p:sp>
        <p:sp>
          <p:nvSpPr>
            <p:cNvPr id="632893" name="Rectangle 61"/>
            <p:cNvSpPr>
              <a:spLocks noChangeArrowheads="1"/>
            </p:cNvSpPr>
            <p:nvPr/>
          </p:nvSpPr>
          <p:spPr bwMode="auto">
            <a:xfrm>
              <a:off x="4304" y="2896"/>
              <a:ext cx="872" cy="205"/>
            </a:xfrm>
            <a:prstGeom prst="rect">
              <a:avLst/>
            </a:prstGeom>
            <a:noFill/>
            <a:ln w="12700">
              <a:noFill/>
              <a:miter lim="800000"/>
              <a:headEnd/>
              <a:tailEnd/>
            </a:ln>
            <a:effectLst/>
          </p:spPr>
          <p:txBody>
            <a:bodyPr wrap="none" lIns="63500" tIns="25400" rIns="63500" bIns="25400">
              <a:spAutoFit/>
            </a:bodyPr>
            <a:lstStyle/>
            <a:p>
              <a:r>
                <a:rPr lang="en-US">
                  <a:solidFill>
                    <a:schemeClr val="tx1"/>
                  </a:solidFill>
                </a:rPr>
                <a:t>0x12004094</a:t>
              </a:r>
            </a:p>
          </p:txBody>
        </p:sp>
        <p:sp>
          <p:nvSpPr>
            <p:cNvPr id="632894" name="Line 62"/>
            <p:cNvSpPr>
              <a:spLocks noChangeShapeType="1"/>
            </p:cNvSpPr>
            <p:nvPr/>
          </p:nvSpPr>
          <p:spPr bwMode="auto">
            <a:xfrm>
              <a:off x="3248" y="2182"/>
              <a:ext cx="1008" cy="0"/>
            </a:xfrm>
            <a:prstGeom prst="line">
              <a:avLst/>
            </a:prstGeom>
            <a:noFill/>
            <a:ln w="12700">
              <a:solidFill>
                <a:schemeClr val="tx1"/>
              </a:solidFill>
              <a:round/>
              <a:headEnd/>
              <a:tailEnd/>
            </a:ln>
            <a:effectLst/>
          </p:spPr>
          <p:txBody>
            <a:bodyPr/>
            <a:lstStyle/>
            <a:p>
              <a:endParaRPr lang="en-US"/>
            </a:p>
          </p:txBody>
        </p:sp>
        <p:sp>
          <p:nvSpPr>
            <p:cNvPr id="632895" name="Rectangle 63"/>
            <p:cNvSpPr>
              <a:spLocks noChangeArrowheads="1"/>
            </p:cNvSpPr>
            <p:nvPr/>
          </p:nvSpPr>
          <p:spPr bwMode="auto">
            <a:xfrm>
              <a:off x="528" y="2016"/>
              <a:ext cx="1179" cy="226"/>
            </a:xfrm>
            <a:prstGeom prst="rect">
              <a:avLst/>
            </a:prstGeom>
            <a:noFill/>
            <a:ln w="12700">
              <a:noFill/>
              <a:miter lim="800000"/>
              <a:headEnd/>
              <a:tailEnd/>
            </a:ln>
            <a:effectLst/>
          </p:spPr>
          <p:txBody>
            <a:bodyPr wrap="none" lIns="63500" tIns="25400" rIns="63500" bIns="25400">
              <a:spAutoFit/>
            </a:bodyPr>
            <a:lstStyle/>
            <a:p>
              <a:r>
                <a:rPr lang="en-US" sz="2000" dirty="0">
                  <a:solidFill>
                    <a:schemeClr val="tx1"/>
                  </a:solidFill>
                  <a:latin typeface="Courier New" pitchFamily="49" charset="0"/>
                </a:rPr>
                <a:t>24</a:t>
              </a:r>
              <a:r>
                <a:rPr lang="en-US" sz="2000" baseline="-25000" dirty="0">
                  <a:solidFill>
                    <a:schemeClr val="tx1"/>
                  </a:solidFill>
                  <a:latin typeface="Courier New" pitchFamily="49" charset="0"/>
                </a:rPr>
                <a:t>10</a:t>
              </a:r>
              <a:r>
                <a:rPr lang="en-US" sz="2000" dirty="0">
                  <a:solidFill>
                    <a:schemeClr val="tx1"/>
                  </a:solidFill>
                  <a:latin typeface="Courier New" pitchFamily="49" charset="0"/>
                </a:rPr>
                <a:t> + $</a:t>
              </a:r>
              <a:r>
                <a:rPr lang="en-US" sz="2000" dirty="0" smtClean="0">
                  <a:solidFill>
                    <a:schemeClr val="tx1"/>
                  </a:solidFill>
                  <a:latin typeface="Courier New" pitchFamily="49" charset="0"/>
                </a:rPr>
                <a:t>s3 </a:t>
              </a:r>
              <a:r>
                <a:rPr lang="en-US" sz="2000" dirty="0">
                  <a:solidFill>
                    <a:schemeClr val="tx1"/>
                  </a:solidFill>
                  <a:latin typeface="Courier New" pitchFamily="49" charset="0"/>
                </a:rPr>
                <a:t>=</a:t>
              </a:r>
            </a:p>
          </p:txBody>
        </p:sp>
      </p:grpSp>
      <p:grpSp>
        <p:nvGrpSpPr>
          <p:cNvPr id="8" name="Group 65"/>
          <p:cNvGrpSpPr>
            <a:grpSpLocks/>
          </p:cNvGrpSpPr>
          <p:nvPr/>
        </p:nvGrpSpPr>
        <p:grpSpPr bwMode="auto">
          <a:xfrm>
            <a:off x="762000" y="3886200"/>
            <a:ext cx="3052763" cy="1511300"/>
            <a:chOff x="432" y="1920"/>
            <a:chExt cx="1923" cy="952"/>
          </a:xfrm>
        </p:grpSpPr>
        <p:sp>
          <p:nvSpPr>
            <p:cNvPr id="632898" name="Rectangle 66"/>
            <p:cNvSpPr>
              <a:spLocks noChangeArrowheads="1"/>
            </p:cNvSpPr>
            <p:nvPr/>
          </p:nvSpPr>
          <p:spPr bwMode="auto">
            <a:xfrm>
              <a:off x="432" y="1920"/>
              <a:ext cx="1923" cy="952"/>
            </a:xfrm>
            <a:prstGeom prst="rect">
              <a:avLst/>
            </a:prstGeom>
            <a:noFill/>
            <a:ln w="12700">
              <a:noFill/>
              <a:miter lim="800000"/>
              <a:headEnd/>
              <a:tailEnd/>
            </a:ln>
            <a:effectLst/>
          </p:spPr>
          <p:txBody>
            <a:bodyPr wrap="none" lIns="63500" tIns="25400" rIns="63500" bIns="25400">
              <a:spAutoFit/>
            </a:bodyPr>
            <a:lstStyle/>
            <a:p>
              <a:r>
                <a:rPr lang="en-US" sz="2400">
                  <a:solidFill>
                    <a:schemeClr val="accent2"/>
                  </a:solidFill>
                </a:rPr>
                <a:t>   . . . 0001 1000</a:t>
              </a:r>
            </a:p>
            <a:p>
              <a:r>
                <a:rPr lang="en-US" sz="2400">
                  <a:solidFill>
                    <a:schemeClr val="accent2"/>
                  </a:solidFill>
                </a:rPr>
                <a:t>+ . . . 1001 0100</a:t>
              </a:r>
            </a:p>
            <a:p>
              <a:r>
                <a:rPr lang="en-US" sz="2400">
                  <a:solidFill>
                    <a:schemeClr val="accent2"/>
                  </a:solidFill>
                </a:rPr>
                <a:t>   . . . 1010 1100 =</a:t>
              </a:r>
            </a:p>
            <a:p>
              <a:r>
                <a:rPr lang="en-US" sz="2400">
                  <a:solidFill>
                    <a:schemeClr val="accent2"/>
                  </a:solidFill>
                </a:rPr>
                <a:t>               0x120040ac</a:t>
              </a:r>
            </a:p>
          </p:txBody>
        </p:sp>
        <p:sp>
          <p:nvSpPr>
            <p:cNvPr id="632899" name="Line 67"/>
            <p:cNvSpPr>
              <a:spLocks noChangeShapeType="1"/>
            </p:cNvSpPr>
            <p:nvPr/>
          </p:nvSpPr>
          <p:spPr bwMode="auto">
            <a:xfrm>
              <a:off x="672" y="2400"/>
              <a:ext cx="1200" cy="0"/>
            </a:xfrm>
            <a:prstGeom prst="line">
              <a:avLst/>
            </a:prstGeom>
            <a:noFill/>
            <a:ln w="28575">
              <a:solidFill>
                <a:schemeClr val="accent2"/>
              </a:solidFill>
              <a:round/>
              <a:headEnd/>
              <a:tailEnd/>
            </a:ln>
            <a:effectLst/>
          </p:spPr>
          <p:txBody>
            <a:bodyPr/>
            <a:lstStyle/>
            <a:p>
              <a:endParaRPr lang="en-US"/>
            </a:p>
          </p:txBody>
        </p:sp>
      </p:grpSp>
      <p:grpSp>
        <p:nvGrpSpPr>
          <p:cNvPr id="9" name="Group 76"/>
          <p:cNvGrpSpPr>
            <a:grpSpLocks/>
          </p:cNvGrpSpPr>
          <p:nvPr/>
        </p:nvGrpSpPr>
        <p:grpSpPr bwMode="auto">
          <a:xfrm>
            <a:off x="4114800" y="4038600"/>
            <a:ext cx="4114800" cy="431800"/>
            <a:chOff x="2592" y="2560"/>
            <a:chExt cx="2592" cy="272"/>
          </a:xfrm>
        </p:grpSpPr>
        <p:sp>
          <p:nvSpPr>
            <p:cNvPr id="632901" name="Line 69"/>
            <p:cNvSpPr>
              <a:spLocks noChangeShapeType="1"/>
            </p:cNvSpPr>
            <p:nvPr/>
          </p:nvSpPr>
          <p:spPr bwMode="auto">
            <a:xfrm>
              <a:off x="3120" y="2704"/>
              <a:ext cx="336" cy="0"/>
            </a:xfrm>
            <a:prstGeom prst="line">
              <a:avLst/>
            </a:prstGeom>
            <a:noFill/>
            <a:ln w="12700">
              <a:solidFill>
                <a:schemeClr val="tx1"/>
              </a:solidFill>
              <a:round/>
              <a:headEnd type="triangle" w="med" len="med"/>
              <a:tailEnd/>
            </a:ln>
            <a:effectLst/>
          </p:spPr>
          <p:txBody>
            <a:bodyPr/>
            <a:lstStyle/>
            <a:p>
              <a:endParaRPr lang="en-US"/>
            </a:p>
          </p:txBody>
        </p:sp>
        <p:sp>
          <p:nvSpPr>
            <p:cNvPr id="632902" name="Line 70"/>
            <p:cNvSpPr>
              <a:spLocks noChangeShapeType="1"/>
            </p:cNvSpPr>
            <p:nvPr/>
          </p:nvSpPr>
          <p:spPr bwMode="auto">
            <a:xfrm>
              <a:off x="3264" y="2608"/>
              <a:ext cx="1008" cy="0"/>
            </a:xfrm>
            <a:prstGeom prst="line">
              <a:avLst/>
            </a:prstGeom>
            <a:noFill/>
            <a:ln w="12700">
              <a:solidFill>
                <a:schemeClr val="tx1"/>
              </a:solidFill>
              <a:round/>
              <a:headEnd/>
              <a:tailEnd/>
            </a:ln>
            <a:effectLst/>
          </p:spPr>
          <p:txBody>
            <a:bodyPr/>
            <a:lstStyle/>
            <a:p>
              <a:endParaRPr lang="en-US"/>
            </a:p>
          </p:txBody>
        </p:sp>
        <p:sp>
          <p:nvSpPr>
            <p:cNvPr id="632903" name="Line 71"/>
            <p:cNvSpPr>
              <a:spLocks noChangeShapeType="1"/>
            </p:cNvSpPr>
            <p:nvPr/>
          </p:nvSpPr>
          <p:spPr bwMode="auto">
            <a:xfrm>
              <a:off x="3264" y="2752"/>
              <a:ext cx="1008" cy="0"/>
            </a:xfrm>
            <a:prstGeom prst="line">
              <a:avLst/>
            </a:prstGeom>
            <a:noFill/>
            <a:ln w="12700">
              <a:solidFill>
                <a:schemeClr val="tx1"/>
              </a:solidFill>
              <a:round/>
              <a:headEnd/>
              <a:tailEnd/>
            </a:ln>
            <a:effectLst/>
          </p:spPr>
          <p:txBody>
            <a:bodyPr/>
            <a:lstStyle/>
            <a:p>
              <a:endParaRPr lang="en-US"/>
            </a:p>
          </p:txBody>
        </p:sp>
        <p:sp>
          <p:nvSpPr>
            <p:cNvPr id="632905" name="Rectangle 73"/>
            <p:cNvSpPr>
              <a:spLocks noChangeArrowheads="1"/>
            </p:cNvSpPr>
            <p:nvPr/>
          </p:nvSpPr>
          <p:spPr bwMode="auto">
            <a:xfrm>
              <a:off x="4320" y="2560"/>
              <a:ext cx="864" cy="205"/>
            </a:xfrm>
            <a:prstGeom prst="rect">
              <a:avLst/>
            </a:prstGeom>
            <a:noFill/>
            <a:ln w="12700">
              <a:noFill/>
              <a:miter lim="800000"/>
              <a:headEnd/>
              <a:tailEnd/>
            </a:ln>
            <a:effectLst/>
          </p:spPr>
          <p:txBody>
            <a:bodyPr wrap="none" lIns="63500" tIns="25400" rIns="63500" bIns="25400">
              <a:spAutoFit/>
            </a:bodyPr>
            <a:lstStyle/>
            <a:p>
              <a:r>
                <a:rPr lang="en-US">
                  <a:solidFill>
                    <a:schemeClr val="tx1"/>
                  </a:solidFill>
                </a:rPr>
                <a:t>0x120040ac</a:t>
              </a:r>
            </a:p>
          </p:txBody>
        </p:sp>
        <p:sp>
          <p:nvSpPr>
            <p:cNvPr id="632906" name="Rectangle 74"/>
            <p:cNvSpPr>
              <a:spLocks noChangeArrowheads="1"/>
            </p:cNvSpPr>
            <p:nvPr/>
          </p:nvSpPr>
          <p:spPr bwMode="auto">
            <a:xfrm>
              <a:off x="2592" y="2608"/>
              <a:ext cx="560" cy="224"/>
            </a:xfrm>
            <a:prstGeom prst="rect">
              <a:avLst/>
            </a:prstGeom>
            <a:noFill/>
            <a:ln w="12700">
              <a:noFill/>
              <a:miter lim="800000"/>
              <a:headEnd/>
              <a:tailEnd/>
            </a:ln>
            <a:effectLst/>
          </p:spPr>
          <p:txBody>
            <a:bodyPr wrap="none" lIns="63500" tIns="25400" rIns="63500" bIns="25400">
              <a:spAutoFit/>
            </a:bodyPr>
            <a:lstStyle/>
            <a:p>
              <a:r>
                <a:rPr lang="en-US" sz="2000">
                  <a:solidFill>
                    <a:schemeClr val="tx1"/>
                  </a:solidFill>
                  <a:latin typeface="Courier New" pitchFamily="49" charset="0"/>
                </a:rPr>
                <a:t> $t0 </a:t>
              </a:r>
            </a:p>
          </p:txBody>
        </p:sp>
      </p:grpSp>
    </p:spTree>
  </p:cSld>
  <p:clrMapOvr>
    <a:masterClrMapping/>
  </p:clrMapOvr>
  <p:transition xmlns:p14="http://schemas.microsoft.com/office/powerpoint/2010/main" advTm="2000"/>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ipe(up)">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wipe(up)">
                                      <p:cBhvr>
                                        <p:cTn id="12" dur="500"/>
                                        <p:tgtEl>
                                          <p:spTgt spid="5"/>
                                        </p:tgtEl>
                                      </p:cBhvr>
                                    </p:animEffect>
                                  </p:childTnLst>
                                </p:cTn>
                              </p:par>
                              <p:par>
                                <p:cTn id="13" presetID="22" presetClass="entr" presetSubtype="1" fill="hold" nodeType="withEffect">
                                  <p:stCondLst>
                                    <p:cond delay="0"/>
                                  </p:stCondLst>
                                  <p:childTnLst>
                                    <p:set>
                                      <p:cBhvr>
                                        <p:cTn id="14" dur="1" fill="hold">
                                          <p:stCondLst>
                                            <p:cond delay="0"/>
                                          </p:stCondLst>
                                        </p:cTn>
                                        <p:tgtEl>
                                          <p:spTgt spid="4"/>
                                        </p:tgtEl>
                                        <p:attrNameLst>
                                          <p:attrName>style.visibility</p:attrName>
                                        </p:attrNameLst>
                                      </p:cBhvr>
                                      <p:to>
                                        <p:strVal val="visible"/>
                                      </p:to>
                                    </p:set>
                                    <p:animEffect transition="in" filter="wipe(up)">
                                      <p:cBhvr>
                                        <p:cTn id="15" dur="500"/>
                                        <p:tgtEl>
                                          <p:spTgt spid="4"/>
                                        </p:tgtEl>
                                      </p:cBhvr>
                                    </p:animEffect>
                                  </p:childTnLst>
                                </p:cTn>
                              </p:par>
                            </p:childTnLst>
                          </p:cTn>
                        </p:par>
                      </p:childTnLst>
                    </p:cTn>
                  </p:par>
                  <p:par>
                    <p:cTn id="16" fill="hold">
                      <p:stCondLst>
                        <p:cond delay="indefinite"/>
                      </p:stCondLst>
                      <p:childTnLst>
                        <p:par>
                          <p:cTn id="17" fill="hold">
                            <p:stCondLst>
                              <p:cond delay="0"/>
                            </p:stCondLst>
                            <p:childTnLst>
                              <p:par>
                                <p:cTn id="18" presetID="22" presetClass="entr" presetSubtype="1" fill="hold" nodeType="clickEffect">
                                  <p:stCondLst>
                                    <p:cond delay="0"/>
                                  </p:stCondLst>
                                  <p:childTnLst>
                                    <p:set>
                                      <p:cBhvr>
                                        <p:cTn id="19" dur="1" fill="hold">
                                          <p:stCondLst>
                                            <p:cond delay="0"/>
                                          </p:stCondLst>
                                        </p:cTn>
                                        <p:tgtEl>
                                          <p:spTgt spid="6"/>
                                        </p:tgtEl>
                                        <p:attrNameLst>
                                          <p:attrName>style.visibility</p:attrName>
                                        </p:attrNameLst>
                                      </p:cBhvr>
                                      <p:to>
                                        <p:strVal val="visible"/>
                                      </p:to>
                                    </p:set>
                                    <p:animEffect transition="in" filter="wipe(up)">
                                      <p:cBhvr>
                                        <p:cTn id="20" dur="500"/>
                                        <p:tgtEl>
                                          <p:spTgt spid="6"/>
                                        </p:tgtEl>
                                      </p:cBhvr>
                                    </p:animEffec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7"/>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499"/>
                                          </p:stCondLst>
                                        </p:cTn>
                                        <p:tgtEl>
                                          <p:spTgt spid="8"/>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4946" name="Rectangle 2"/>
          <p:cNvSpPr>
            <a:spLocks noGrp="1" noChangeArrowheads="1"/>
          </p:cNvSpPr>
          <p:nvPr>
            <p:ph type="title"/>
          </p:nvPr>
        </p:nvSpPr>
        <p:spPr>
          <a:xfrm>
            <a:off x="533400" y="304800"/>
            <a:ext cx="2930525" cy="422275"/>
          </a:xfrm>
        </p:spPr>
        <p:txBody>
          <a:bodyPr/>
          <a:lstStyle/>
          <a:p>
            <a:r>
              <a:rPr lang="en-US"/>
              <a:t>Byte Addresses</a:t>
            </a:r>
          </a:p>
        </p:txBody>
      </p:sp>
      <p:sp>
        <p:nvSpPr>
          <p:cNvPr id="594947" name="Rectangle 3"/>
          <p:cNvSpPr>
            <a:spLocks noGrp="1" noChangeArrowheads="1"/>
          </p:cNvSpPr>
          <p:nvPr>
            <p:ph type="body" idx="1"/>
          </p:nvPr>
        </p:nvSpPr>
        <p:spPr>
          <a:xfrm>
            <a:off x="685800" y="914400"/>
            <a:ext cx="7848600" cy="3238322"/>
          </a:xfrm>
        </p:spPr>
        <p:txBody>
          <a:bodyPr/>
          <a:lstStyle/>
          <a:p>
            <a:r>
              <a:rPr lang="en-US" dirty="0"/>
              <a:t>Since 8-bit bytes are so useful, most architectures address individual </a:t>
            </a:r>
            <a:r>
              <a:rPr lang="en-US" dirty="0">
                <a:solidFill>
                  <a:schemeClr val="accent1"/>
                </a:solidFill>
              </a:rPr>
              <a:t>bytes</a:t>
            </a:r>
            <a:r>
              <a:rPr lang="en-US" dirty="0"/>
              <a:t> in memory</a:t>
            </a:r>
          </a:p>
          <a:p>
            <a:pPr lvl="1"/>
            <a:r>
              <a:rPr lang="en-US" dirty="0" smtClean="0">
                <a:solidFill>
                  <a:schemeClr val="accent1"/>
                </a:solidFill>
              </a:rPr>
              <a:t>Alignment restriction </a:t>
            </a:r>
            <a:r>
              <a:rPr lang="en-US" dirty="0" smtClean="0"/>
              <a:t>- the </a:t>
            </a:r>
            <a:r>
              <a:rPr lang="en-US" dirty="0"/>
              <a:t>memory address of a </a:t>
            </a:r>
            <a:r>
              <a:rPr lang="en-US" dirty="0">
                <a:solidFill>
                  <a:schemeClr val="accent1"/>
                </a:solidFill>
              </a:rPr>
              <a:t>word</a:t>
            </a:r>
            <a:r>
              <a:rPr lang="en-US" dirty="0"/>
              <a:t> </a:t>
            </a:r>
            <a:r>
              <a:rPr lang="en-US" dirty="0" smtClean="0"/>
              <a:t>must be on natural word boundaries (a </a:t>
            </a:r>
            <a:r>
              <a:rPr lang="en-US" dirty="0"/>
              <a:t>multiple of 4 </a:t>
            </a:r>
            <a:r>
              <a:rPr lang="en-US" dirty="0" smtClean="0"/>
              <a:t>in MIPS-32)</a:t>
            </a:r>
            <a:endParaRPr lang="en-US" dirty="0"/>
          </a:p>
          <a:p>
            <a:r>
              <a:rPr lang="en-US" dirty="0">
                <a:solidFill>
                  <a:srgbClr val="00B7A5"/>
                </a:solidFill>
              </a:rPr>
              <a:t>Big </a:t>
            </a:r>
            <a:r>
              <a:rPr lang="en-US" dirty="0" err="1">
                <a:solidFill>
                  <a:srgbClr val="00B7A5"/>
                </a:solidFill>
              </a:rPr>
              <a:t>Endian</a:t>
            </a:r>
            <a:r>
              <a:rPr lang="en-US" dirty="0">
                <a:solidFill>
                  <a:srgbClr val="00B7A5"/>
                </a:solidFill>
              </a:rPr>
              <a:t>:</a:t>
            </a:r>
            <a:r>
              <a:rPr lang="en-US" dirty="0"/>
              <a:t>	 leftmost byte is word address</a:t>
            </a:r>
          </a:p>
          <a:p>
            <a:pPr lvl="2">
              <a:buFontTx/>
              <a:buNone/>
            </a:pPr>
            <a:r>
              <a:rPr lang="en-US" dirty="0"/>
              <a:t> IBM 360/370, Motorola 68k, </a:t>
            </a:r>
            <a:r>
              <a:rPr lang="en-US" dirty="0">
                <a:solidFill>
                  <a:schemeClr val="accent1"/>
                </a:solidFill>
              </a:rPr>
              <a:t>MIPS</a:t>
            </a:r>
            <a:r>
              <a:rPr lang="en-US" dirty="0"/>
              <a:t>, </a:t>
            </a:r>
            <a:r>
              <a:rPr lang="en-US" dirty="0" err="1"/>
              <a:t>Sparc</a:t>
            </a:r>
            <a:r>
              <a:rPr lang="en-US" dirty="0"/>
              <a:t>, HP PA</a:t>
            </a:r>
            <a:endParaRPr lang="en-US" sz="2000" dirty="0"/>
          </a:p>
          <a:p>
            <a:r>
              <a:rPr lang="en-US" dirty="0">
                <a:solidFill>
                  <a:schemeClr val="accent1"/>
                </a:solidFill>
              </a:rPr>
              <a:t>Little </a:t>
            </a:r>
            <a:r>
              <a:rPr lang="en-US" dirty="0" err="1">
                <a:solidFill>
                  <a:schemeClr val="accent1"/>
                </a:solidFill>
              </a:rPr>
              <a:t>Endian</a:t>
            </a:r>
            <a:r>
              <a:rPr lang="en-US" dirty="0"/>
              <a:t>:	rightmost byte is word address</a:t>
            </a:r>
          </a:p>
          <a:p>
            <a:pPr lvl="2">
              <a:buFontTx/>
              <a:buNone/>
            </a:pPr>
            <a:r>
              <a:rPr lang="en-US" dirty="0"/>
              <a:t>Intel 80x86, DEC </a:t>
            </a:r>
            <a:r>
              <a:rPr lang="en-US" dirty="0" err="1"/>
              <a:t>Vax</a:t>
            </a:r>
            <a:r>
              <a:rPr lang="en-US" dirty="0"/>
              <a:t>, DEC Alpha (Windows NT)</a:t>
            </a:r>
          </a:p>
        </p:txBody>
      </p:sp>
      <p:grpSp>
        <p:nvGrpSpPr>
          <p:cNvPr id="2" name="Group 4"/>
          <p:cNvGrpSpPr>
            <a:grpSpLocks/>
          </p:cNvGrpSpPr>
          <p:nvPr/>
        </p:nvGrpSpPr>
        <p:grpSpPr bwMode="auto">
          <a:xfrm>
            <a:off x="1371600" y="4419600"/>
            <a:ext cx="5930900" cy="1579563"/>
            <a:chOff x="816" y="1632"/>
            <a:chExt cx="3736" cy="995"/>
          </a:xfrm>
        </p:grpSpPr>
        <p:sp>
          <p:nvSpPr>
            <p:cNvPr id="594949" name="Rectangle 5"/>
            <p:cNvSpPr>
              <a:spLocks noChangeArrowheads="1"/>
            </p:cNvSpPr>
            <p:nvPr/>
          </p:nvSpPr>
          <p:spPr bwMode="auto">
            <a:xfrm>
              <a:off x="1728" y="1968"/>
              <a:ext cx="1960" cy="280"/>
            </a:xfrm>
            <a:prstGeom prst="rect">
              <a:avLst/>
            </a:prstGeom>
            <a:noFill/>
            <a:ln w="12700">
              <a:solidFill>
                <a:schemeClr val="tx1"/>
              </a:solidFill>
              <a:miter lim="800000"/>
              <a:headEnd/>
              <a:tailEnd/>
            </a:ln>
            <a:effectLst/>
          </p:spPr>
          <p:txBody>
            <a:bodyPr wrap="none" anchor="ctr"/>
            <a:lstStyle/>
            <a:p>
              <a:endParaRPr lang="en-US"/>
            </a:p>
          </p:txBody>
        </p:sp>
        <p:sp>
          <p:nvSpPr>
            <p:cNvPr id="594950" name="Line 6"/>
            <p:cNvSpPr>
              <a:spLocks noChangeShapeType="1"/>
            </p:cNvSpPr>
            <p:nvPr/>
          </p:nvSpPr>
          <p:spPr bwMode="auto">
            <a:xfrm>
              <a:off x="2688" y="1968"/>
              <a:ext cx="0" cy="280"/>
            </a:xfrm>
            <a:prstGeom prst="line">
              <a:avLst/>
            </a:prstGeom>
            <a:noFill/>
            <a:ln w="12700">
              <a:solidFill>
                <a:schemeClr val="tx1"/>
              </a:solidFill>
              <a:round/>
              <a:headEnd/>
              <a:tailEnd/>
            </a:ln>
            <a:effectLst/>
          </p:spPr>
          <p:txBody>
            <a:bodyPr wrap="none" anchor="ctr"/>
            <a:lstStyle/>
            <a:p>
              <a:endParaRPr lang="en-US"/>
            </a:p>
          </p:txBody>
        </p:sp>
        <p:sp>
          <p:nvSpPr>
            <p:cNvPr id="594951" name="Line 7"/>
            <p:cNvSpPr>
              <a:spLocks noChangeShapeType="1"/>
            </p:cNvSpPr>
            <p:nvPr/>
          </p:nvSpPr>
          <p:spPr bwMode="auto">
            <a:xfrm>
              <a:off x="2208" y="1968"/>
              <a:ext cx="0" cy="280"/>
            </a:xfrm>
            <a:prstGeom prst="line">
              <a:avLst/>
            </a:prstGeom>
            <a:noFill/>
            <a:ln w="12700">
              <a:solidFill>
                <a:schemeClr val="tx1"/>
              </a:solidFill>
              <a:round/>
              <a:headEnd/>
              <a:tailEnd/>
            </a:ln>
            <a:effectLst/>
          </p:spPr>
          <p:txBody>
            <a:bodyPr wrap="none" anchor="ctr"/>
            <a:lstStyle/>
            <a:p>
              <a:endParaRPr lang="en-US"/>
            </a:p>
          </p:txBody>
        </p:sp>
        <p:sp>
          <p:nvSpPr>
            <p:cNvPr id="594952" name="Line 8"/>
            <p:cNvSpPr>
              <a:spLocks noChangeShapeType="1"/>
            </p:cNvSpPr>
            <p:nvPr/>
          </p:nvSpPr>
          <p:spPr bwMode="auto">
            <a:xfrm>
              <a:off x="3168" y="1968"/>
              <a:ext cx="0" cy="280"/>
            </a:xfrm>
            <a:prstGeom prst="line">
              <a:avLst/>
            </a:prstGeom>
            <a:noFill/>
            <a:ln w="12700">
              <a:solidFill>
                <a:schemeClr val="tx1"/>
              </a:solidFill>
              <a:round/>
              <a:headEnd/>
              <a:tailEnd/>
            </a:ln>
            <a:effectLst/>
          </p:spPr>
          <p:txBody>
            <a:bodyPr wrap="none" anchor="ctr"/>
            <a:lstStyle/>
            <a:p>
              <a:endParaRPr lang="en-US"/>
            </a:p>
          </p:txBody>
        </p:sp>
        <p:sp>
          <p:nvSpPr>
            <p:cNvPr id="594953" name="Rectangle 9"/>
            <p:cNvSpPr>
              <a:spLocks noChangeArrowheads="1"/>
            </p:cNvSpPr>
            <p:nvPr/>
          </p:nvSpPr>
          <p:spPr bwMode="auto">
            <a:xfrm>
              <a:off x="1248" y="2016"/>
              <a:ext cx="376" cy="179"/>
            </a:xfrm>
            <a:prstGeom prst="rect">
              <a:avLst/>
            </a:prstGeom>
            <a:noFill/>
            <a:ln w="12700">
              <a:noFill/>
              <a:miter lim="800000"/>
              <a:headEnd/>
              <a:tailEnd/>
            </a:ln>
            <a:effectLst/>
          </p:spPr>
          <p:txBody>
            <a:bodyPr wrap="none" lIns="63500" tIns="25400" rIns="63500" bIns="25400">
              <a:spAutoFit/>
            </a:bodyPr>
            <a:lstStyle/>
            <a:p>
              <a:pPr>
                <a:lnSpc>
                  <a:spcPct val="85000"/>
                </a:lnSpc>
              </a:pPr>
              <a:r>
                <a:rPr lang="en-US" b="1">
                  <a:solidFill>
                    <a:schemeClr val="tx1"/>
                  </a:solidFill>
                </a:rPr>
                <a:t>msb</a:t>
              </a:r>
            </a:p>
          </p:txBody>
        </p:sp>
        <p:sp>
          <p:nvSpPr>
            <p:cNvPr id="594954" name="Rectangle 10"/>
            <p:cNvSpPr>
              <a:spLocks noChangeArrowheads="1"/>
            </p:cNvSpPr>
            <p:nvPr/>
          </p:nvSpPr>
          <p:spPr bwMode="auto">
            <a:xfrm>
              <a:off x="3792" y="2016"/>
              <a:ext cx="288" cy="179"/>
            </a:xfrm>
            <a:prstGeom prst="rect">
              <a:avLst/>
            </a:prstGeom>
            <a:noFill/>
            <a:ln w="12700">
              <a:noFill/>
              <a:miter lim="800000"/>
              <a:headEnd/>
              <a:tailEnd/>
            </a:ln>
            <a:effectLst/>
          </p:spPr>
          <p:txBody>
            <a:bodyPr wrap="none" lIns="63500" tIns="25400" rIns="63500" bIns="25400">
              <a:spAutoFit/>
            </a:bodyPr>
            <a:lstStyle/>
            <a:p>
              <a:pPr>
                <a:lnSpc>
                  <a:spcPct val="85000"/>
                </a:lnSpc>
              </a:pPr>
              <a:r>
                <a:rPr lang="en-US" b="1">
                  <a:solidFill>
                    <a:schemeClr val="tx1"/>
                  </a:solidFill>
                </a:rPr>
                <a:t>lsb</a:t>
              </a:r>
            </a:p>
          </p:txBody>
        </p:sp>
        <p:sp>
          <p:nvSpPr>
            <p:cNvPr id="594955" name="Rectangle 11"/>
            <p:cNvSpPr>
              <a:spLocks noChangeArrowheads="1"/>
            </p:cNvSpPr>
            <p:nvPr/>
          </p:nvSpPr>
          <p:spPr bwMode="auto">
            <a:xfrm>
              <a:off x="1920" y="1789"/>
              <a:ext cx="1640" cy="179"/>
            </a:xfrm>
            <a:prstGeom prst="rect">
              <a:avLst/>
            </a:prstGeom>
            <a:noFill/>
            <a:ln w="12700">
              <a:noFill/>
              <a:miter lim="800000"/>
              <a:headEnd/>
              <a:tailEnd/>
            </a:ln>
            <a:effectLst/>
          </p:spPr>
          <p:txBody>
            <a:bodyPr wrap="none" lIns="63500" tIns="25400" rIns="63500" bIns="25400">
              <a:spAutoFit/>
            </a:bodyPr>
            <a:lstStyle/>
            <a:p>
              <a:pPr>
                <a:lnSpc>
                  <a:spcPct val="85000"/>
                </a:lnSpc>
              </a:pPr>
              <a:r>
                <a:rPr lang="en-US" b="1"/>
                <a:t>3          2          1           0</a:t>
              </a:r>
            </a:p>
          </p:txBody>
        </p:sp>
        <p:sp>
          <p:nvSpPr>
            <p:cNvPr id="594956" name="Rectangle 12"/>
            <p:cNvSpPr>
              <a:spLocks noChangeArrowheads="1"/>
            </p:cNvSpPr>
            <p:nvPr/>
          </p:nvSpPr>
          <p:spPr bwMode="auto">
            <a:xfrm>
              <a:off x="3216" y="1632"/>
              <a:ext cx="1336" cy="179"/>
            </a:xfrm>
            <a:prstGeom prst="rect">
              <a:avLst/>
            </a:prstGeom>
            <a:noFill/>
            <a:ln w="12700">
              <a:noFill/>
              <a:miter lim="800000"/>
              <a:headEnd/>
              <a:tailEnd/>
            </a:ln>
            <a:effectLst/>
          </p:spPr>
          <p:txBody>
            <a:bodyPr wrap="none" lIns="63500" tIns="25400" rIns="63500" bIns="25400">
              <a:spAutoFit/>
            </a:bodyPr>
            <a:lstStyle/>
            <a:p>
              <a:pPr>
                <a:lnSpc>
                  <a:spcPct val="85000"/>
                </a:lnSpc>
              </a:pPr>
              <a:r>
                <a:rPr lang="en-US" b="1" i="1"/>
                <a:t>little endian byte 0</a:t>
              </a:r>
            </a:p>
          </p:txBody>
        </p:sp>
        <p:grpSp>
          <p:nvGrpSpPr>
            <p:cNvPr id="3" name="Group 13"/>
            <p:cNvGrpSpPr>
              <a:grpSpLocks/>
            </p:cNvGrpSpPr>
            <p:nvPr/>
          </p:nvGrpSpPr>
          <p:grpSpPr bwMode="auto">
            <a:xfrm>
              <a:off x="816" y="2256"/>
              <a:ext cx="2696" cy="371"/>
              <a:chOff x="336" y="2688"/>
              <a:chExt cx="2696" cy="371"/>
            </a:xfrm>
          </p:grpSpPr>
          <p:sp>
            <p:nvSpPr>
              <p:cNvPr id="594958" name="Rectangle 14"/>
              <p:cNvSpPr>
                <a:spLocks noChangeArrowheads="1"/>
              </p:cNvSpPr>
              <p:nvPr/>
            </p:nvSpPr>
            <p:spPr bwMode="auto">
              <a:xfrm>
                <a:off x="1392" y="2688"/>
                <a:ext cx="1640" cy="179"/>
              </a:xfrm>
              <a:prstGeom prst="rect">
                <a:avLst/>
              </a:prstGeom>
              <a:noFill/>
              <a:ln w="12700">
                <a:noFill/>
                <a:miter lim="800000"/>
                <a:headEnd/>
                <a:tailEnd/>
              </a:ln>
              <a:effectLst/>
            </p:spPr>
            <p:txBody>
              <a:bodyPr wrap="none" lIns="63500" tIns="25400" rIns="63500" bIns="25400">
                <a:spAutoFit/>
              </a:bodyPr>
              <a:lstStyle/>
              <a:p>
                <a:pPr>
                  <a:lnSpc>
                    <a:spcPct val="85000"/>
                  </a:lnSpc>
                </a:pPr>
                <a:r>
                  <a:rPr lang="en-US" b="1">
                    <a:solidFill>
                      <a:srgbClr val="00B7A5"/>
                    </a:solidFill>
                  </a:rPr>
                  <a:t>0          1          2           3</a:t>
                </a:r>
              </a:p>
            </p:txBody>
          </p:sp>
          <p:sp>
            <p:nvSpPr>
              <p:cNvPr id="594959" name="Rectangle 15"/>
              <p:cNvSpPr>
                <a:spLocks noChangeArrowheads="1"/>
              </p:cNvSpPr>
              <p:nvPr/>
            </p:nvSpPr>
            <p:spPr bwMode="auto">
              <a:xfrm>
                <a:off x="336" y="2880"/>
                <a:ext cx="1264" cy="179"/>
              </a:xfrm>
              <a:prstGeom prst="rect">
                <a:avLst/>
              </a:prstGeom>
              <a:noFill/>
              <a:ln w="12700">
                <a:noFill/>
                <a:miter lim="800000"/>
                <a:headEnd/>
                <a:tailEnd/>
              </a:ln>
              <a:effectLst/>
            </p:spPr>
            <p:txBody>
              <a:bodyPr lIns="63500" tIns="25400" rIns="63500" bIns="25400">
                <a:spAutoFit/>
              </a:bodyPr>
              <a:lstStyle/>
              <a:p>
                <a:pPr>
                  <a:lnSpc>
                    <a:spcPct val="85000"/>
                  </a:lnSpc>
                </a:pPr>
                <a:r>
                  <a:rPr lang="en-US" b="1" i="1">
                    <a:solidFill>
                      <a:srgbClr val="00B7A5"/>
                    </a:solidFill>
                  </a:rPr>
                  <a:t>big endian byte 0</a:t>
                </a:r>
              </a:p>
            </p:txBody>
          </p:sp>
        </p:grpSp>
      </p:grpSp>
    </p:spTree>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a:xfrm>
            <a:off x="609600" y="228600"/>
            <a:ext cx="3649663" cy="422275"/>
          </a:xfrm>
          <a:noFill/>
        </p:spPr>
        <p:txBody>
          <a:bodyPr wrap="none"/>
          <a:lstStyle/>
          <a:p>
            <a:r>
              <a:rPr lang="en-US" smtClean="0"/>
              <a:t>Performance Metrics</a:t>
            </a:r>
            <a:endParaRPr lang="en-US" sz="4800" smtClean="0"/>
          </a:p>
        </p:txBody>
      </p:sp>
      <p:sp>
        <p:nvSpPr>
          <p:cNvPr id="887811" name="Rectangle 3"/>
          <p:cNvSpPr>
            <a:spLocks noGrp="1" noChangeArrowheads="1"/>
          </p:cNvSpPr>
          <p:nvPr>
            <p:ph type="body" idx="1"/>
          </p:nvPr>
        </p:nvSpPr>
        <p:spPr>
          <a:xfrm>
            <a:off x="457200" y="685800"/>
            <a:ext cx="8305800" cy="5695950"/>
          </a:xfrm>
          <a:noFill/>
        </p:spPr>
        <p:txBody>
          <a:bodyPr/>
          <a:lstStyle/>
          <a:p>
            <a:pPr>
              <a:lnSpc>
                <a:spcPct val="100000"/>
              </a:lnSpc>
              <a:spcBef>
                <a:spcPct val="10000"/>
              </a:spcBef>
            </a:pPr>
            <a:r>
              <a:rPr lang="en-US" smtClean="0"/>
              <a:t>Purchasing perspective</a:t>
            </a:r>
            <a:r>
              <a:rPr lang="en-US" sz="2800" smtClean="0"/>
              <a:t> </a:t>
            </a:r>
          </a:p>
          <a:p>
            <a:pPr lvl="1">
              <a:lnSpc>
                <a:spcPct val="100000"/>
              </a:lnSpc>
              <a:spcBef>
                <a:spcPct val="10000"/>
              </a:spcBef>
            </a:pPr>
            <a:r>
              <a:rPr lang="en-US" smtClean="0"/>
              <a:t>given a collection of machines, which has the</a:t>
            </a:r>
            <a:r>
              <a:rPr lang="en-US" sz="2400" smtClean="0"/>
              <a:t> </a:t>
            </a:r>
          </a:p>
          <a:p>
            <a:pPr lvl="2">
              <a:lnSpc>
                <a:spcPct val="100000"/>
              </a:lnSpc>
              <a:spcBef>
                <a:spcPct val="10000"/>
              </a:spcBef>
            </a:pPr>
            <a:r>
              <a:rPr lang="en-US" smtClean="0"/>
              <a:t>best performance ?</a:t>
            </a:r>
          </a:p>
          <a:p>
            <a:pPr lvl="2">
              <a:lnSpc>
                <a:spcPct val="100000"/>
              </a:lnSpc>
              <a:spcBef>
                <a:spcPct val="10000"/>
              </a:spcBef>
            </a:pPr>
            <a:r>
              <a:rPr lang="en-US" smtClean="0"/>
              <a:t>least cost ?</a:t>
            </a:r>
          </a:p>
          <a:p>
            <a:pPr lvl="2">
              <a:lnSpc>
                <a:spcPct val="100000"/>
              </a:lnSpc>
              <a:spcBef>
                <a:spcPct val="10000"/>
              </a:spcBef>
            </a:pPr>
            <a:r>
              <a:rPr lang="en-US" smtClean="0"/>
              <a:t>best cost/performance?</a:t>
            </a:r>
            <a:endParaRPr lang="en-US" sz="2000" smtClean="0"/>
          </a:p>
          <a:p>
            <a:pPr>
              <a:lnSpc>
                <a:spcPct val="100000"/>
              </a:lnSpc>
              <a:spcBef>
                <a:spcPct val="10000"/>
              </a:spcBef>
            </a:pPr>
            <a:r>
              <a:rPr lang="en-US" smtClean="0"/>
              <a:t>Design perspective</a:t>
            </a:r>
            <a:endParaRPr lang="en-US" sz="2800" smtClean="0"/>
          </a:p>
          <a:p>
            <a:pPr lvl="1">
              <a:lnSpc>
                <a:spcPct val="100000"/>
              </a:lnSpc>
              <a:spcBef>
                <a:spcPct val="10000"/>
              </a:spcBef>
            </a:pPr>
            <a:r>
              <a:rPr lang="en-US" smtClean="0"/>
              <a:t>faced with design options, which has the</a:t>
            </a:r>
            <a:r>
              <a:rPr lang="en-US" sz="2400" smtClean="0"/>
              <a:t> </a:t>
            </a:r>
          </a:p>
          <a:p>
            <a:pPr lvl="2">
              <a:lnSpc>
                <a:spcPct val="100000"/>
              </a:lnSpc>
              <a:spcBef>
                <a:spcPct val="10000"/>
              </a:spcBef>
            </a:pPr>
            <a:r>
              <a:rPr lang="en-US" smtClean="0"/>
              <a:t>best performance improvement ?</a:t>
            </a:r>
          </a:p>
          <a:p>
            <a:pPr lvl="2">
              <a:lnSpc>
                <a:spcPct val="100000"/>
              </a:lnSpc>
              <a:spcBef>
                <a:spcPct val="10000"/>
              </a:spcBef>
            </a:pPr>
            <a:r>
              <a:rPr lang="en-US" smtClean="0"/>
              <a:t>least cost ?</a:t>
            </a:r>
          </a:p>
          <a:p>
            <a:pPr lvl="2">
              <a:lnSpc>
                <a:spcPct val="100000"/>
              </a:lnSpc>
              <a:spcBef>
                <a:spcPct val="10000"/>
              </a:spcBef>
            </a:pPr>
            <a:r>
              <a:rPr lang="en-US" smtClean="0"/>
              <a:t>best cost/performance?</a:t>
            </a:r>
            <a:endParaRPr lang="en-US" sz="2000" smtClean="0"/>
          </a:p>
          <a:p>
            <a:pPr>
              <a:lnSpc>
                <a:spcPct val="100000"/>
              </a:lnSpc>
              <a:spcBef>
                <a:spcPct val="10000"/>
              </a:spcBef>
            </a:pPr>
            <a:r>
              <a:rPr lang="en-US" smtClean="0"/>
              <a:t>Both require</a:t>
            </a:r>
            <a:endParaRPr lang="en-US" sz="2800" smtClean="0"/>
          </a:p>
          <a:p>
            <a:pPr lvl="1">
              <a:lnSpc>
                <a:spcPct val="100000"/>
              </a:lnSpc>
              <a:spcBef>
                <a:spcPct val="10000"/>
              </a:spcBef>
            </a:pPr>
            <a:r>
              <a:rPr lang="en-US" smtClean="0"/>
              <a:t>basis for comparison</a:t>
            </a:r>
          </a:p>
          <a:p>
            <a:pPr lvl="1">
              <a:lnSpc>
                <a:spcPct val="100000"/>
              </a:lnSpc>
              <a:spcBef>
                <a:spcPct val="10000"/>
              </a:spcBef>
            </a:pPr>
            <a:r>
              <a:rPr lang="en-US" smtClean="0"/>
              <a:t>metric for evaluation</a:t>
            </a:r>
            <a:endParaRPr lang="en-US" sz="2400" smtClean="0"/>
          </a:p>
          <a:p>
            <a:pPr>
              <a:lnSpc>
                <a:spcPct val="100000"/>
              </a:lnSpc>
              <a:spcBef>
                <a:spcPct val="10000"/>
              </a:spcBef>
            </a:pPr>
            <a:r>
              <a:rPr lang="en-US" smtClean="0"/>
              <a:t>Our goal is to understand what factors in the architecture contribute to overall system performance and the relative importance (and cost) of these factors</a:t>
            </a:r>
            <a:endParaRPr lang="en-US" sz="2800" smtClean="0"/>
          </a:p>
        </p:txBody>
      </p:sp>
    </p:spTree>
    <p:extLst>
      <p:ext uri="{BB962C8B-B14F-4D97-AF65-F5344CB8AC3E}">
        <p14:creationId xmlns:p14="http://schemas.microsoft.com/office/powerpoint/2010/main" val="4094450117"/>
      </p:ext>
    </p:extLst>
  </p:cSld>
  <p:clrMapOvr>
    <a:masterClrMapping/>
  </p:clrMapOvr>
  <p:transition xmlns:p14="http://schemas.microsoft.com/office/powerpoint/2010/main"/>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887811">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887811">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887811">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887811">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887811">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887811">
                                            <p:txEl>
                                              <p:pRg st="5" end="5"/>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887811">
                                            <p:txEl>
                                              <p:pRg st="6" end="6"/>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887811">
                                            <p:txEl>
                                              <p:pRg st="7" end="7"/>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887811">
                                            <p:txEl>
                                              <p:pRg st="8" end="8"/>
                                            </p:tx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887811">
                                            <p:txEl>
                                              <p:pRg st="9" end="9"/>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887811">
                                            <p:txEl>
                                              <p:pRg st="10" end="10"/>
                                            </p:txEl>
                                          </p:spTgt>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887811">
                                            <p:txEl>
                                              <p:pRg st="11" end="11"/>
                                            </p:txEl>
                                          </p:spTgt>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887811">
                                            <p:txEl>
                                              <p:pRg st="12" end="12"/>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887811">
                                            <p:txEl>
                                              <p:pRg st="13" end="1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87811" grpId="0" build="p"/>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0242" name="Rectangle 2"/>
          <p:cNvSpPr>
            <a:spLocks noGrp="1" noChangeArrowheads="1"/>
          </p:cNvSpPr>
          <p:nvPr>
            <p:ph type="title"/>
          </p:nvPr>
        </p:nvSpPr>
        <p:spPr>
          <a:xfrm>
            <a:off x="533400" y="304800"/>
            <a:ext cx="7772400" cy="422275"/>
          </a:xfrm>
        </p:spPr>
        <p:txBody>
          <a:bodyPr/>
          <a:lstStyle/>
          <a:p>
            <a:r>
              <a:rPr lang="en-US"/>
              <a:t>Aside: Loading and Storing Bytes</a:t>
            </a:r>
          </a:p>
        </p:txBody>
      </p:sp>
      <p:sp>
        <p:nvSpPr>
          <p:cNvPr id="650243" name="Rectangle 3"/>
          <p:cNvSpPr>
            <a:spLocks noGrp="1" noChangeArrowheads="1"/>
          </p:cNvSpPr>
          <p:nvPr>
            <p:ph type="body" idx="1"/>
          </p:nvPr>
        </p:nvSpPr>
        <p:spPr>
          <a:xfrm>
            <a:off x="533400" y="914400"/>
            <a:ext cx="8229600" cy="1512888"/>
          </a:xfrm>
        </p:spPr>
        <p:txBody>
          <a:bodyPr/>
          <a:lstStyle/>
          <a:p>
            <a:r>
              <a:rPr lang="en-US"/>
              <a:t>MIPS provides special instructions to move bytes</a:t>
            </a:r>
          </a:p>
          <a:p>
            <a:pPr algn="ctr">
              <a:buFont typeface="Wingdings" pitchFamily="2" charset="2"/>
              <a:buNone/>
            </a:pPr>
            <a:r>
              <a:rPr lang="en-US">
                <a:latin typeface="Courier New" pitchFamily="49" charset="0"/>
              </a:rPr>
              <a:t>lb	$t0, 1($s3)  #load byte from memory</a:t>
            </a:r>
          </a:p>
          <a:p>
            <a:pPr algn="ctr">
              <a:buFont typeface="Wingdings" pitchFamily="2" charset="2"/>
              <a:buNone/>
            </a:pPr>
            <a:r>
              <a:rPr lang="en-US">
                <a:latin typeface="Courier New" pitchFamily="49" charset="0"/>
              </a:rPr>
              <a:t>sb	$t0, 6($s3)  #store byte to  memory</a:t>
            </a:r>
          </a:p>
        </p:txBody>
      </p:sp>
      <p:grpSp>
        <p:nvGrpSpPr>
          <p:cNvPr id="2" name="Group 4"/>
          <p:cNvGrpSpPr>
            <a:grpSpLocks/>
          </p:cNvGrpSpPr>
          <p:nvPr/>
        </p:nvGrpSpPr>
        <p:grpSpPr bwMode="auto">
          <a:xfrm>
            <a:off x="1600200" y="2971800"/>
            <a:ext cx="5791200" cy="369888"/>
            <a:chOff x="1056" y="3024"/>
            <a:chExt cx="3648" cy="233"/>
          </a:xfrm>
        </p:grpSpPr>
        <p:sp>
          <p:nvSpPr>
            <p:cNvPr id="650245" name="Rectangle 5"/>
            <p:cNvSpPr>
              <a:spLocks noChangeArrowheads="1"/>
            </p:cNvSpPr>
            <p:nvPr/>
          </p:nvSpPr>
          <p:spPr bwMode="auto">
            <a:xfrm>
              <a:off x="1056" y="3024"/>
              <a:ext cx="3648" cy="184"/>
            </a:xfrm>
            <a:prstGeom prst="rect">
              <a:avLst/>
            </a:prstGeom>
            <a:noFill/>
            <a:ln w="12700">
              <a:solidFill>
                <a:schemeClr val="tx1"/>
              </a:solidFill>
              <a:miter lim="800000"/>
              <a:headEnd/>
              <a:tailEnd/>
            </a:ln>
            <a:effectLst/>
          </p:spPr>
          <p:txBody>
            <a:bodyPr wrap="none" anchor="ctr"/>
            <a:lstStyle/>
            <a:p>
              <a:endParaRPr lang="en-US">
                <a:solidFill>
                  <a:schemeClr val="tx1"/>
                </a:solidFill>
              </a:endParaRPr>
            </a:p>
          </p:txBody>
        </p:sp>
        <p:sp>
          <p:nvSpPr>
            <p:cNvPr id="650246" name="Line 6"/>
            <p:cNvSpPr>
              <a:spLocks noChangeShapeType="1"/>
            </p:cNvSpPr>
            <p:nvPr/>
          </p:nvSpPr>
          <p:spPr bwMode="auto">
            <a:xfrm>
              <a:off x="1728" y="3024"/>
              <a:ext cx="0" cy="183"/>
            </a:xfrm>
            <a:prstGeom prst="line">
              <a:avLst/>
            </a:prstGeom>
            <a:noFill/>
            <a:ln w="12700">
              <a:solidFill>
                <a:schemeClr val="tx1"/>
              </a:solidFill>
              <a:round/>
              <a:headEnd/>
              <a:tailEnd/>
            </a:ln>
            <a:effectLst/>
          </p:spPr>
          <p:txBody>
            <a:bodyPr/>
            <a:lstStyle/>
            <a:p>
              <a:endParaRPr lang="en-US">
                <a:solidFill>
                  <a:schemeClr val="tx1"/>
                </a:solidFill>
              </a:endParaRPr>
            </a:p>
          </p:txBody>
        </p:sp>
        <p:sp>
          <p:nvSpPr>
            <p:cNvPr id="650247" name="Line 7"/>
            <p:cNvSpPr>
              <a:spLocks noChangeShapeType="1"/>
            </p:cNvSpPr>
            <p:nvPr/>
          </p:nvSpPr>
          <p:spPr bwMode="auto">
            <a:xfrm>
              <a:off x="2300" y="3025"/>
              <a:ext cx="0" cy="183"/>
            </a:xfrm>
            <a:prstGeom prst="line">
              <a:avLst/>
            </a:prstGeom>
            <a:noFill/>
            <a:ln w="12700">
              <a:solidFill>
                <a:schemeClr val="tx1"/>
              </a:solidFill>
              <a:round/>
              <a:headEnd/>
              <a:tailEnd/>
            </a:ln>
            <a:effectLst/>
          </p:spPr>
          <p:txBody>
            <a:bodyPr/>
            <a:lstStyle/>
            <a:p>
              <a:endParaRPr lang="en-US">
                <a:solidFill>
                  <a:schemeClr val="tx1"/>
                </a:solidFill>
              </a:endParaRPr>
            </a:p>
          </p:txBody>
        </p:sp>
        <p:sp>
          <p:nvSpPr>
            <p:cNvPr id="650248" name="Line 8"/>
            <p:cNvSpPr>
              <a:spLocks noChangeShapeType="1"/>
            </p:cNvSpPr>
            <p:nvPr/>
          </p:nvSpPr>
          <p:spPr bwMode="auto">
            <a:xfrm>
              <a:off x="2876" y="3025"/>
              <a:ext cx="0" cy="183"/>
            </a:xfrm>
            <a:prstGeom prst="line">
              <a:avLst/>
            </a:prstGeom>
            <a:noFill/>
            <a:ln w="12700">
              <a:solidFill>
                <a:schemeClr val="tx1"/>
              </a:solidFill>
              <a:round/>
              <a:headEnd/>
              <a:tailEnd/>
            </a:ln>
            <a:effectLst/>
          </p:spPr>
          <p:txBody>
            <a:bodyPr/>
            <a:lstStyle/>
            <a:p>
              <a:endParaRPr lang="en-US">
                <a:solidFill>
                  <a:schemeClr val="tx1"/>
                </a:solidFill>
              </a:endParaRPr>
            </a:p>
          </p:txBody>
        </p:sp>
        <p:sp>
          <p:nvSpPr>
            <p:cNvPr id="650249" name="Text Box 9"/>
            <p:cNvSpPr txBox="1">
              <a:spLocks noChangeArrowheads="1"/>
            </p:cNvSpPr>
            <p:nvPr/>
          </p:nvSpPr>
          <p:spPr bwMode="auto">
            <a:xfrm>
              <a:off x="1152" y="3024"/>
              <a:ext cx="3046" cy="233"/>
            </a:xfrm>
            <a:prstGeom prst="rect">
              <a:avLst/>
            </a:prstGeom>
            <a:noFill/>
            <a:ln w="12700">
              <a:noFill/>
              <a:miter lim="800000"/>
              <a:headEnd/>
              <a:tailEnd/>
            </a:ln>
            <a:effectLst/>
          </p:spPr>
          <p:txBody>
            <a:bodyPr wrap="none">
              <a:spAutoFit/>
            </a:bodyPr>
            <a:lstStyle/>
            <a:p>
              <a:r>
                <a:rPr lang="en-US" dirty="0" smtClean="0">
                  <a:solidFill>
                    <a:schemeClr val="tx1"/>
                  </a:solidFill>
                </a:rPr>
                <a:t>0x28          19             8                 </a:t>
              </a:r>
              <a:r>
                <a:rPr lang="en-US" dirty="0">
                  <a:solidFill>
                    <a:schemeClr val="tx1"/>
                  </a:solidFill>
                </a:rPr>
                <a:t>16 bit offset</a:t>
              </a:r>
            </a:p>
          </p:txBody>
        </p:sp>
      </p:grpSp>
      <p:sp>
        <p:nvSpPr>
          <p:cNvPr id="650251" name="Rectangle 11"/>
          <p:cNvSpPr>
            <a:spLocks noChangeArrowheads="1"/>
          </p:cNvSpPr>
          <p:nvPr/>
        </p:nvSpPr>
        <p:spPr bwMode="auto">
          <a:xfrm>
            <a:off x="457200" y="3792538"/>
            <a:ext cx="8229600" cy="2611437"/>
          </a:xfrm>
          <a:prstGeom prst="rect">
            <a:avLst/>
          </a:prstGeom>
          <a:noFill/>
          <a:ln w="12700">
            <a:noFill/>
            <a:miter lim="800000"/>
            <a:headEnd/>
            <a:tailEnd/>
          </a:ln>
          <a:effectLst/>
        </p:spPr>
        <p:txBody>
          <a:bodyPr lIns="63500" tIns="25400" rIns="63500" bIns="25400">
            <a:spAutoFit/>
          </a:bodyPr>
          <a:lstStyle/>
          <a:p>
            <a:pPr marL="287338" indent="-287338">
              <a:lnSpc>
                <a:spcPct val="90000"/>
              </a:lnSpc>
              <a:spcBef>
                <a:spcPct val="65000"/>
              </a:spcBef>
              <a:buClr>
                <a:schemeClr val="accent1"/>
              </a:buClr>
              <a:buSzPct val="75000"/>
              <a:buFont typeface="Wingdings" pitchFamily="2" charset="2"/>
              <a:buChar char="q"/>
            </a:pPr>
            <a:r>
              <a:rPr lang="en-US" sz="2400" dirty="0">
                <a:solidFill>
                  <a:schemeClr val="tx1"/>
                </a:solidFill>
              </a:rPr>
              <a:t>What 8 bits get loaded and stored?</a:t>
            </a:r>
          </a:p>
          <a:p>
            <a:pPr marL="741363" lvl="1" indent="-246063">
              <a:spcBef>
                <a:spcPct val="40000"/>
              </a:spcBef>
              <a:buClr>
                <a:schemeClr val="accent1"/>
              </a:buClr>
              <a:buSzPct val="75000"/>
              <a:buFont typeface="Monotype Sorts" pitchFamily="2" charset="2"/>
              <a:buChar char="l"/>
            </a:pPr>
            <a:r>
              <a:rPr lang="en-US" sz="2000" dirty="0">
                <a:solidFill>
                  <a:schemeClr val="tx1"/>
                </a:solidFill>
              </a:rPr>
              <a:t>load byte places the byte from memory in the rightmost 8 bits of the destination register</a:t>
            </a:r>
          </a:p>
          <a:p>
            <a:pPr marL="1146175" lvl="2" indent="-176213">
              <a:spcBef>
                <a:spcPct val="40000"/>
              </a:spcBef>
              <a:buClr>
                <a:schemeClr val="accent1"/>
              </a:buClr>
              <a:buSzPct val="100000"/>
              <a:buFontTx/>
              <a:buChar char="-"/>
            </a:pPr>
            <a:r>
              <a:rPr lang="en-US" dirty="0">
                <a:solidFill>
                  <a:schemeClr val="tx1"/>
                </a:solidFill>
              </a:rPr>
              <a:t>what happens to the other bits in the register?</a:t>
            </a:r>
          </a:p>
          <a:p>
            <a:pPr marL="741363" lvl="1" indent="-246063">
              <a:spcBef>
                <a:spcPct val="40000"/>
              </a:spcBef>
              <a:buClr>
                <a:schemeClr val="accent1"/>
              </a:buClr>
              <a:buSzPct val="75000"/>
              <a:buFont typeface="Monotype Sorts" pitchFamily="2" charset="2"/>
              <a:buChar char="l"/>
            </a:pPr>
            <a:r>
              <a:rPr lang="en-US" sz="2000" dirty="0">
                <a:solidFill>
                  <a:schemeClr val="tx1"/>
                </a:solidFill>
              </a:rPr>
              <a:t>store byte takes the byte from the rightmost 8 bits of a register and writes it to a byte in memory</a:t>
            </a:r>
          </a:p>
          <a:p>
            <a:pPr marL="1146175" lvl="2" indent="-176213">
              <a:spcBef>
                <a:spcPct val="40000"/>
              </a:spcBef>
              <a:buClr>
                <a:schemeClr val="accent1"/>
              </a:buClr>
              <a:buSzPct val="100000"/>
              <a:buFontTx/>
              <a:buChar char="-"/>
            </a:pPr>
            <a:r>
              <a:rPr lang="en-US" dirty="0">
                <a:solidFill>
                  <a:schemeClr val="tx1"/>
                </a:solidFill>
              </a:rPr>
              <a:t>what happens to the other bits in the memory word?</a:t>
            </a:r>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5025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50251" grpId="0"/>
    </p:bld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custDataLst>
              <p:tags r:id="rId1"/>
            </p:custDataLst>
          </p:nvPr>
        </p:nvSpPr>
        <p:spPr>
          <a:xfrm>
            <a:off x="685800" y="228600"/>
            <a:ext cx="7848600" cy="422275"/>
          </a:xfrm>
        </p:spPr>
        <p:txBody>
          <a:bodyPr/>
          <a:lstStyle/>
          <a:p>
            <a:r>
              <a:rPr lang="en-US" altLang="zh-CN">
                <a:latin typeface="Arial" charset="0"/>
                <a:ea typeface="宋体" charset="0"/>
                <a:cs typeface="宋体" charset="0"/>
              </a:rPr>
              <a:t>Example of Loading and Storing Bytes</a:t>
            </a:r>
          </a:p>
        </p:txBody>
      </p:sp>
      <p:sp>
        <p:nvSpPr>
          <p:cNvPr id="31747" name="Rectangle 3"/>
          <p:cNvSpPr>
            <a:spLocks noGrp="1" noChangeArrowheads="1"/>
          </p:cNvSpPr>
          <p:nvPr>
            <p:ph type="body" idx="1"/>
            <p:custDataLst>
              <p:tags r:id="rId2"/>
            </p:custDataLst>
          </p:nvPr>
        </p:nvSpPr>
        <p:spPr>
          <a:xfrm>
            <a:off x="457200" y="762000"/>
            <a:ext cx="8305800" cy="2373313"/>
          </a:xfrm>
        </p:spPr>
        <p:txBody>
          <a:bodyPr/>
          <a:lstStyle/>
          <a:p>
            <a:r>
              <a:rPr lang="en-US" altLang="zh-CN">
                <a:latin typeface="Arial" charset="0"/>
                <a:ea typeface="宋体" charset="0"/>
                <a:cs typeface="宋体" charset="0"/>
              </a:rPr>
              <a:t>Given following code sequence and memory state what is the state of the memory after executing the code?</a:t>
            </a:r>
          </a:p>
          <a:p>
            <a:pPr>
              <a:lnSpc>
                <a:spcPct val="60000"/>
              </a:lnSpc>
              <a:buFont typeface="Wingdings" charset="0"/>
              <a:buNone/>
            </a:pPr>
            <a:r>
              <a:rPr lang="en-US" altLang="zh-CN">
                <a:latin typeface="Courier New" charset="0"/>
                <a:ea typeface="宋体" charset="0"/>
                <a:cs typeface="宋体" charset="0"/>
              </a:rPr>
              <a:t>		</a:t>
            </a:r>
            <a:r>
              <a:rPr lang="en-US" altLang="zh-CN" sz="2400">
                <a:latin typeface="Courier New" charset="0"/>
                <a:ea typeface="宋体" charset="0"/>
                <a:cs typeface="宋体" charset="0"/>
              </a:rPr>
              <a:t>add	$s3, $zero, $zero</a:t>
            </a:r>
          </a:p>
          <a:p>
            <a:pPr>
              <a:lnSpc>
                <a:spcPct val="60000"/>
              </a:lnSpc>
              <a:buFont typeface="Wingdings" charset="0"/>
              <a:buNone/>
            </a:pPr>
            <a:r>
              <a:rPr lang="en-US" altLang="zh-CN" sz="2400">
                <a:latin typeface="Courier New" charset="0"/>
                <a:ea typeface="宋体" charset="0"/>
                <a:cs typeface="宋体" charset="0"/>
              </a:rPr>
              <a:t>		lb	$t0, 1($s3)</a:t>
            </a:r>
          </a:p>
          <a:p>
            <a:pPr>
              <a:lnSpc>
                <a:spcPct val="60000"/>
              </a:lnSpc>
              <a:buFont typeface="Wingdings" charset="0"/>
              <a:buNone/>
            </a:pPr>
            <a:r>
              <a:rPr lang="en-US" altLang="zh-CN" sz="2400">
                <a:latin typeface="Courier New" charset="0"/>
                <a:ea typeface="宋体" charset="0"/>
                <a:cs typeface="宋体" charset="0"/>
              </a:rPr>
              <a:t>		sb	$t0, 6($s3)</a:t>
            </a:r>
          </a:p>
        </p:txBody>
      </p:sp>
      <p:sp>
        <p:nvSpPr>
          <p:cNvPr id="31748" name="Rectangle 4"/>
          <p:cNvSpPr>
            <a:spLocks noChangeArrowheads="1"/>
          </p:cNvSpPr>
          <p:nvPr>
            <p:custDataLst>
              <p:tags r:id="rId3"/>
            </p:custDataLst>
          </p:nvPr>
        </p:nvSpPr>
        <p:spPr bwMode="auto">
          <a:xfrm>
            <a:off x="838200" y="3571875"/>
            <a:ext cx="2057400" cy="2667000"/>
          </a:xfrm>
          <a:prstGeom prst="rect">
            <a:avLst/>
          </a:prstGeom>
          <a:noFill/>
          <a:ln w="1270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31749" name="Line 5"/>
          <p:cNvSpPr>
            <a:spLocks noChangeShapeType="1"/>
          </p:cNvSpPr>
          <p:nvPr>
            <p:custDataLst>
              <p:tags r:id="rId4"/>
            </p:custDataLst>
          </p:nvPr>
        </p:nvSpPr>
        <p:spPr bwMode="auto">
          <a:xfrm>
            <a:off x="838200" y="5857875"/>
            <a:ext cx="2057400" cy="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1750" name="Line 6"/>
          <p:cNvSpPr>
            <a:spLocks noChangeShapeType="1"/>
          </p:cNvSpPr>
          <p:nvPr>
            <p:custDataLst>
              <p:tags r:id="rId5"/>
            </p:custDataLst>
          </p:nvPr>
        </p:nvSpPr>
        <p:spPr bwMode="auto">
          <a:xfrm>
            <a:off x="838200" y="5476875"/>
            <a:ext cx="2057400" cy="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1751" name="Line 7"/>
          <p:cNvSpPr>
            <a:spLocks noChangeShapeType="1"/>
          </p:cNvSpPr>
          <p:nvPr>
            <p:custDataLst>
              <p:tags r:id="rId6"/>
            </p:custDataLst>
          </p:nvPr>
        </p:nvSpPr>
        <p:spPr bwMode="auto">
          <a:xfrm>
            <a:off x="838200" y="5095875"/>
            <a:ext cx="2057400" cy="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1752" name="Line 8"/>
          <p:cNvSpPr>
            <a:spLocks noChangeShapeType="1"/>
          </p:cNvSpPr>
          <p:nvPr>
            <p:custDataLst>
              <p:tags r:id="rId7"/>
            </p:custDataLst>
          </p:nvPr>
        </p:nvSpPr>
        <p:spPr bwMode="auto">
          <a:xfrm>
            <a:off x="838200" y="4714875"/>
            <a:ext cx="2057400" cy="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1753" name="Line 9"/>
          <p:cNvSpPr>
            <a:spLocks noChangeShapeType="1"/>
          </p:cNvSpPr>
          <p:nvPr>
            <p:custDataLst>
              <p:tags r:id="rId8"/>
            </p:custDataLst>
          </p:nvPr>
        </p:nvSpPr>
        <p:spPr bwMode="auto">
          <a:xfrm>
            <a:off x="838200" y="4333875"/>
            <a:ext cx="2057400" cy="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1754" name="Line 10"/>
          <p:cNvSpPr>
            <a:spLocks noChangeShapeType="1"/>
          </p:cNvSpPr>
          <p:nvPr>
            <p:custDataLst>
              <p:tags r:id="rId9"/>
            </p:custDataLst>
          </p:nvPr>
        </p:nvSpPr>
        <p:spPr bwMode="auto">
          <a:xfrm>
            <a:off x="838200" y="3952875"/>
            <a:ext cx="2057400" cy="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1755" name="Rectangle 11"/>
          <p:cNvSpPr>
            <a:spLocks noChangeArrowheads="1"/>
          </p:cNvSpPr>
          <p:nvPr>
            <p:custDataLst>
              <p:tags r:id="rId10"/>
            </p:custDataLst>
          </p:nvPr>
        </p:nvSpPr>
        <p:spPr bwMode="auto">
          <a:xfrm>
            <a:off x="1371600" y="3190875"/>
            <a:ext cx="1003300" cy="284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63500" tIns="25400" rIns="63500" bIns="25400">
            <a:spAutoFit/>
          </a:bodyPr>
          <a:lstStyle/>
          <a:p>
            <a:pPr>
              <a:lnSpc>
                <a:spcPct val="85000"/>
              </a:lnSpc>
            </a:pPr>
            <a:r>
              <a:rPr lang="en-US" altLang="zh-CN" b="1">
                <a:solidFill>
                  <a:schemeClr val="tx1"/>
                </a:solidFill>
                <a:ea typeface="宋体" charset="0"/>
                <a:cs typeface="宋体" charset="0"/>
              </a:rPr>
              <a:t>Memory</a:t>
            </a:r>
          </a:p>
        </p:txBody>
      </p:sp>
      <p:sp>
        <p:nvSpPr>
          <p:cNvPr id="31756" name="Rectangle 12"/>
          <p:cNvSpPr>
            <a:spLocks noChangeArrowheads="1"/>
          </p:cNvSpPr>
          <p:nvPr>
            <p:custDataLst>
              <p:tags r:id="rId11"/>
            </p:custDataLst>
          </p:nvPr>
        </p:nvSpPr>
        <p:spPr bwMode="auto">
          <a:xfrm>
            <a:off x="914400" y="5934075"/>
            <a:ext cx="1917700" cy="284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63500" tIns="25400" rIns="63500" bIns="25400">
            <a:spAutoFit/>
          </a:bodyPr>
          <a:lstStyle/>
          <a:p>
            <a:pPr>
              <a:lnSpc>
                <a:spcPct val="85000"/>
              </a:lnSpc>
            </a:pPr>
            <a:r>
              <a:rPr lang="en-US" altLang="zh-CN">
                <a:solidFill>
                  <a:schemeClr val="tx1"/>
                </a:solidFill>
                <a:ea typeface="宋体" charset="0"/>
                <a:cs typeface="宋体" charset="0"/>
              </a:rPr>
              <a:t>0x 0 0 9 0 1 2 A 0</a:t>
            </a:r>
          </a:p>
        </p:txBody>
      </p:sp>
      <p:sp>
        <p:nvSpPr>
          <p:cNvPr id="31757" name="Rectangle 13"/>
          <p:cNvSpPr>
            <a:spLocks noChangeArrowheads="1"/>
          </p:cNvSpPr>
          <p:nvPr>
            <p:custDataLst>
              <p:tags r:id="rId12"/>
            </p:custDataLst>
          </p:nvPr>
        </p:nvSpPr>
        <p:spPr bwMode="auto">
          <a:xfrm>
            <a:off x="1524000" y="6238875"/>
            <a:ext cx="555625" cy="258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63500" tIns="25400" rIns="63500" bIns="25400">
            <a:spAutoFit/>
          </a:bodyPr>
          <a:lstStyle/>
          <a:p>
            <a:pPr>
              <a:lnSpc>
                <a:spcPct val="85000"/>
              </a:lnSpc>
            </a:pPr>
            <a:r>
              <a:rPr lang="en-US" altLang="zh-CN" sz="1600">
                <a:solidFill>
                  <a:schemeClr val="tx1"/>
                </a:solidFill>
                <a:ea typeface="宋体" charset="0"/>
                <a:cs typeface="宋体" charset="0"/>
              </a:rPr>
              <a:t>Data</a:t>
            </a:r>
          </a:p>
        </p:txBody>
      </p:sp>
      <p:sp>
        <p:nvSpPr>
          <p:cNvPr id="31758" name="Rectangle 14"/>
          <p:cNvSpPr>
            <a:spLocks noChangeArrowheads="1"/>
          </p:cNvSpPr>
          <p:nvPr>
            <p:custDataLst>
              <p:tags r:id="rId13"/>
            </p:custDataLst>
          </p:nvPr>
        </p:nvSpPr>
        <p:spPr bwMode="auto">
          <a:xfrm>
            <a:off x="3048000" y="6238875"/>
            <a:ext cx="1797050" cy="466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63500" tIns="25400" rIns="63500" bIns="25400">
            <a:spAutoFit/>
          </a:bodyPr>
          <a:lstStyle/>
          <a:p>
            <a:pPr>
              <a:lnSpc>
                <a:spcPct val="85000"/>
              </a:lnSpc>
            </a:pPr>
            <a:r>
              <a:rPr lang="en-US" altLang="zh-CN" sz="1600">
                <a:solidFill>
                  <a:schemeClr val="tx1"/>
                </a:solidFill>
                <a:ea typeface="宋体" charset="0"/>
                <a:cs typeface="宋体" charset="0"/>
              </a:rPr>
              <a:t>Word</a:t>
            </a:r>
          </a:p>
          <a:p>
            <a:pPr>
              <a:lnSpc>
                <a:spcPct val="85000"/>
              </a:lnSpc>
            </a:pPr>
            <a:r>
              <a:rPr lang="en-US" altLang="zh-CN" sz="1600">
                <a:solidFill>
                  <a:schemeClr val="tx1"/>
                </a:solidFill>
                <a:ea typeface="宋体" charset="0"/>
                <a:cs typeface="宋体" charset="0"/>
              </a:rPr>
              <a:t>Address (Decimal)</a:t>
            </a:r>
          </a:p>
        </p:txBody>
      </p:sp>
      <p:sp>
        <p:nvSpPr>
          <p:cNvPr id="31759" name="Rectangle 15"/>
          <p:cNvSpPr>
            <a:spLocks noChangeArrowheads="1"/>
          </p:cNvSpPr>
          <p:nvPr>
            <p:custDataLst>
              <p:tags r:id="rId14"/>
            </p:custDataLst>
          </p:nvPr>
        </p:nvSpPr>
        <p:spPr bwMode="auto">
          <a:xfrm>
            <a:off x="3048000" y="5934075"/>
            <a:ext cx="254000" cy="284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63500" tIns="25400" rIns="63500" bIns="25400">
            <a:spAutoFit/>
          </a:bodyPr>
          <a:lstStyle/>
          <a:p>
            <a:pPr>
              <a:lnSpc>
                <a:spcPct val="85000"/>
              </a:lnSpc>
            </a:pPr>
            <a:r>
              <a:rPr lang="en-US" altLang="zh-CN">
                <a:solidFill>
                  <a:schemeClr val="tx1"/>
                </a:solidFill>
                <a:ea typeface="宋体" charset="0"/>
                <a:cs typeface="宋体" charset="0"/>
              </a:rPr>
              <a:t>0</a:t>
            </a:r>
          </a:p>
        </p:txBody>
      </p:sp>
      <p:sp>
        <p:nvSpPr>
          <p:cNvPr id="31760" name="Rectangle 16"/>
          <p:cNvSpPr>
            <a:spLocks noChangeArrowheads="1"/>
          </p:cNvSpPr>
          <p:nvPr>
            <p:custDataLst>
              <p:tags r:id="rId15"/>
            </p:custDataLst>
          </p:nvPr>
        </p:nvSpPr>
        <p:spPr bwMode="auto">
          <a:xfrm>
            <a:off x="3048000" y="5553075"/>
            <a:ext cx="254000" cy="284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63500" tIns="25400" rIns="63500" bIns="25400">
            <a:spAutoFit/>
          </a:bodyPr>
          <a:lstStyle/>
          <a:p>
            <a:pPr>
              <a:lnSpc>
                <a:spcPct val="85000"/>
              </a:lnSpc>
            </a:pPr>
            <a:r>
              <a:rPr lang="en-US" altLang="zh-CN">
                <a:solidFill>
                  <a:schemeClr val="tx1"/>
                </a:solidFill>
                <a:ea typeface="宋体" charset="0"/>
                <a:cs typeface="宋体" charset="0"/>
              </a:rPr>
              <a:t>4</a:t>
            </a:r>
          </a:p>
        </p:txBody>
      </p:sp>
      <p:sp>
        <p:nvSpPr>
          <p:cNvPr id="31761" name="Rectangle 17"/>
          <p:cNvSpPr>
            <a:spLocks noChangeArrowheads="1"/>
          </p:cNvSpPr>
          <p:nvPr>
            <p:custDataLst>
              <p:tags r:id="rId16"/>
            </p:custDataLst>
          </p:nvPr>
        </p:nvSpPr>
        <p:spPr bwMode="auto">
          <a:xfrm>
            <a:off x="3048000" y="5172075"/>
            <a:ext cx="254000" cy="284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63500" tIns="25400" rIns="63500" bIns="25400">
            <a:spAutoFit/>
          </a:bodyPr>
          <a:lstStyle/>
          <a:p>
            <a:pPr>
              <a:lnSpc>
                <a:spcPct val="85000"/>
              </a:lnSpc>
            </a:pPr>
            <a:r>
              <a:rPr lang="en-US" altLang="zh-CN">
                <a:solidFill>
                  <a:schemeClr val="tx1"/>
                </a:solidFill>
                <a:ea typeface="宋体" charset="0"/>
                <a:cs typeface="宋体" charset="0"/>
              </a:rPr>
              <a:t>8</a:t>
            </a:r>
          </a:p>
        </p:txBody>
      </p:sp>
      <p:sp>
        <p:nvSpPr>
          <p:cNvPr id="31762" name="Rectangle 18"/>
          <p:cNvSpPr>
            <a:spLocks noChangeArrowheads="1"/>
          </p:cNvSpPr>
          <p:nvPr>
            <p:custDataLst>
              <p:tags r:id="rId17"/>
            </p:custDataLst>
          </p:nvPr>
        </p:nvSpPr>
        <p:spPr bwMode="auto">
          <a:xfrm>
            <a:off x="3048000" y="4791075"/>
            <a:ext cx="381000" cy="284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63500" tIns="25400" rIns="63500" bIns="25400">
            <a:spAutoFit/>
          </a:bodyPr>
          <a:lstStyle/>
          <a:p>
            <a:pPr>
              <a:lnSpc>
                <a:spcPct val="85000"/>
              </a:lnSpc>
            </a:pPr>
            <a:r>
              <a:rPr lang="en-US" altLang="zh-CN">
                <a:solidFill>
                  <a:schemeClr val="tx1"/>
                </a:solidFill>
                <a:ea typeface="宋体" charset="0"/>
                <a:cs typeface="宋体" charset="0"/>
              </a:rPr>
              <a:t>12</a:t>
            </a:r>
          </a:p>
        </p:txBody>
      </p:sp>
      <p:sp>
        <p:nvSpPr>
          <p:cNvPr id="31763" name="Rectangle 19"/>
          <p:cNvSpPr>
            <a:spLocks noChangeArrowheads="1"/>
          </p:cNvSpPr>
          <p:nvPr>
            <p:custDataLst>
              <p:tags r:id="rId18"/>
            </p:custDataLst>
          </p:nvPr>
        </p:nvSpPr>
        <p:spPr bwMode="auto">
          <a:xfrm>
            <a:off x="3048000" y="4410075"/>
            <a:ext cx="381000" cy="284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63500" tIns="25400" rIns="63500" bIns="25400">
            <a:spAutoFit/>
          </a:bodyPr>
          <a:lstStyle/>
          <a:p>
            <a:pPr>
              <a:lnSpc>
                <a:spcPct val="85000"/>
              </a:lnSpc>
            </a:pPr>
            <a:r>
              <a:rPr lang="en-US" altLang="zh-CN">
                <a:solidFill>
                  <a:schemeClr val="tx1"/>
                </a:solidFill>
                <a:ea typeface="宋体" charset="0"/>
                <a:cs typeface="宋体" charset="0"/>
              </a:rPr>
              <a:t>16</a:t>
            </a:r>
          </a:p>
        </p:txBody>
      </p:sp>
      <p:sp>
        <p:nvSpPr>
          <p:cNvPr id="31764" name="Rectangle 20"/>
          <p:cNvSpPr>
            <a:spLocks noChangeArrowheads="1"/>
          </p:cNvSpPr>
          <p:nvPr>
            <p:custDataLst>
              <p:tags r:id="rId19"/>
            </p:custDataLst>
          </p:nvPr>
        </p:nvSpPr>
        <p:spPr bwMode="auto">
          <a:xfrm>
            <a:off x="3048000" y="4029075"/>
            <a:ext cx="381000" cy="284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63500" tIns="25400" rIns="63500" bIns="25400">
            <a:spAutoFit/>
          </a:bodyPr>
          <a:lstStyle/>
          <a:p>
            <a:pPr>
              <a:lnSpc>
                <a:spcPct val="85000"/>
              </a:lnSpc>
            </a:pPr>
            <a:r>
              <a:rPr lang="en-US" altLang="zh-CN">
                <a:solidFill>
                  <a:schemeClr val="tx1"/>
                </a:solidFill>
                <a:ea typeface="宋体" charset="0"/>
                <a:cs typeface="宋体" charset="0"/>
              </a:rPr>
              <a:t>20</a:t>
            </a:r>
          </a:p>
        </p:txBody>
      </p:sp>
      <p:sp>
        <p:nvSpPr>
          <p:cNvPr id="31765" name="Rectangle 21"/>
          <p:cNvSpPr>
            <a:spLocks noChangeArrowheads="1"/>
          </p:cNvSpPr>
          <p:nvPr>
            <p:custDataLst>
              <p:tags r:id="rId20"/>
            </p:custDataLst>
          </p:nvPr>
        </p:nvSpPr>
        <p:spPr bwMode="auto">
          <a:xfrm>
            <a:off x="3048000" y="3648075"/>
            <a:ext cx="381000" cy="284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63500" tIns="25400" rIns="63500" bIns="25400">
            <a:spAutoFit/>
          </a:bodyPr>
          <a:lstStyle/>
          <a:p>
            <a:pPr>
              <a:lnSpc>
                <a:spcPct val="85000"/>
              </a:lnSpc>
            </a:pPr>
            <a:r>
              <a:rPr lang="en-US" altLang="zh-CN">
                <a:solidFill>
                  <a:schemeClr val="tx1"/>
                </a:solidFill>
                <a:ea typeface="宋体" charset="0"/>
                <a:cs typeface="宋体" charset="0"/>
              </a:rPr>
              <a:t>24</a:t>
            </a:r>
          </a:p>
        </p:txBody>
      </p:sp>
      <p:sp>
        <p:nvSpPr>
          <p:cNvPr id="31766" name="Rectangle 22"/>
          <p:cNvSpPr>
            <a:spLocks noChangeArrowheads="1"/>
          </p:cNvSpPr>
          <p:nvPr>
            <p:custDataLst>
              <p:tags r:id="rId21"/>
            </p:custDataLst>
          </p:nvPr>
        </p:nvSpPr>
        <p:spPr bwMode="auto">
          <a:xfrm>
            <a:off x="914400" y="5553075"/>
            <a:ext cx="1993900" cy="284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63500" tIns="25400" rIns="63500" bIns="25400">
            <a:spAutoFit/>
          </a:bodyPr>
          <a:lstStyle/>
          <a:p>
            <a:pPr>
              <a:lnSpc>
                <a:spcPct val="85000"/>
              </a:lnSpc>
            </a:pPr>
            <a:r>
              <a:rPr lang="en-US" altLang="zh-CN">
                <a:solidFill>
                  <a:schemeClr val="tx1"/>
                </a:solidFill>
                <a:ea typeface="宋体" charset="0"/>
                <a:cs typeface="宋体" charset="0"/>
              </a:rPr>
              <a:t>0x F F F F F F F F</a:t>
            </a:r>
          </a:p>
        </p:txBody>
      </p:sp>
      <p:sp>
        <p:nvSpPr>
          <p:cNvPr id="31767" name="Line 23"/>
          <p:cNvSpPr>
            <a:spLocks noChangeShapeType="1"/>
          </p:cNvSpPr>
          <p:nvPr>
            <p:custDataLst>
              <p:tags r:id="rId22"/>
            </p:custDataLst>
          </p:nvPr>
        </p:nvSpPr>
        <p:spPr bwMode="auto">
          <a:xfrm flipV="1">
            <a:off x="2895600" y="3267075"/>
            <a:ext cx="0" cy="38100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1768" name="Line 24"/>
          <p:cNvSpPr>
            <a:spLocks noChangeShapeType="1"/>
          </p:cNvSpPr>
          <p:nvPr>
            <p:custDataLst>
              <p:tags r:id="rId23"/>
            </p:custDataLst>
          </p:nvPr>
        </p:nvSpPr>
        <p:spPr bwMode="auto">
          <a:xfrm flipV="1">
            <a:off x="838200" y="3190875"/>
            <a:ext cx="0" cy="38100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1769" name="Rectangle 25"/>
          <p:cNvSpPr>
            <a:spLocks noChangeArrowheads="1"/>
          </p:cNvSpPr>
          <p:nvPr>
            <p:custDataLst>
              <p:tags r:id="rId24"/>
            </p:custDataLst>
          </p:nvPr>
        </p:nvSpPr>
        <p:spPr bwMode="auto">
          <a:xfrm>
            <a:off x="914400" y="5172075"/>
            <a:ext cx="1892300" cy="284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63500" tIns="25400" rIns="63500" bIns="25400">
            <a:spAutoFit/>
          </a:bodyPr>
          <a:lstStyle/>
          <a:p>
            <a:pPr>
              <a:lnSpc>
                <a:spcPct val="85000"/>
              </a:lnSpc>
            </a:pPr>
            <a:r>
              <a:rPr lang="en-US" altLang="zh-CN">
                <a:solidFill>
                  <a:schemeClr val="tx1"/>
                </a:solidFill>
                <a:ea typeface="宋体" charset="0"/>
                <a:cs typeface="宋体" charset="0"/>
              </a:rPr>
              <a:t>0x 0 1 0 0 0 4 0 2</a:t>
            </a:r>
          </a:p>
        </p:txBody>
      </p:sp>
      <p:sp>
        <p:nvSpPr>
          <p:cNvPr id="31770" name="Rectangle 26"/>
          <p:cNvSpPr>
            <a:spLocks noChangeArrowheads="1"/>
          </p:cNvSpPr>
          <p:nvPr>
            <p:custDataLst>
              <p:tags r:id="rId25"/>
            </p:custDataLst>
          </p:nvPr>
        </p:nvSpPr>
        <p:spPr bwMode="auto">
          <a:xfrm>
            <a:off x="914400" y="4791075"/>
            <a:ext cx="1892300" cy="284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63500" tIns="25400" rIns="63500" bIns="25400">
            <a:spAutoFit/>
          </a:bodyPr>
          <a:lstStyle/>
          <a:p>
            <a:pPr>
              <a:lnSpc>
                <a:spcPct val="85000"/>
              </a:lnSpc>
            </a:pPr>
            <a:r>
              <a:rPr lang="en-US" altLang="zh-CN">
                <a:solidFill>
                  <a:schemeClr val="tx1"/>
                </a:solidFill>
                <a:ea typeface="宋体" charset="0"/>
                <a:cs typeface="宋体" charset="0"/>
              </a:rPr>
              <a:t>0x 1 0 0 0 0 0 1 0</a:t>
            </a:r>
          </a:p>
        </p:txBody>
      </p:sp>
      <p:sp>
        <p:nvSpPr>
          <p:cNvPr id="31771" name="Rectangle 27"/>
          <p:cNvSpPr>
            <a:spLocks noChangeArrowheads="1"/>
          </p:cNvSpPr>
          <p:nvPr>
            <p:custDataLst>
              <p:tags r:id="rId26"/>
            </p:custDataLst>
          </p:nvPr>
        </p:nvSpPr>
        <p:spPr bwMode="auto">
          <a:xfrm>
            <a:off x="914400" y="4410075"/>
            <a:ext cx="1892300" cy="284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63500" tIns="25400" rIns="63500" bIns="25400">
            <a:spAutoFit/>
          </a:bodyPr>
          <a:lstStyle/>
          <a:p>
            <a:pPr>
              <a:lnSpc>
                <a:spcPct val="85000"/>
              </a:lnSpc>
            </a:pPr>
            <a:r>
              <a:rPr lang="en-US" altLang="zh-CN">
                <a:solidFill>
                  <a:schemeClr val="tx1"/>
                </a:solidFill>
                <a:ea typeface="宋体" charset="0"/>
                <a:cs typeface="宋体" charset="0"/>
              </a:rPr>
              <a:t>0x 0 0 0 0 0 0 0 0</a:t>
            </a:r>
          </a:p>
        </p:txBody>
      </p:sp>
      <p:sp>
        <p:nvSpPr>
          <p:cNvPr id="31772" name="Rectangle 28"/>
          <p:cNvSpPr>
            <a:spLocks noChangeArrowheads="1"/>
          </p:cNvSpPr>
          <p:nvPr>
            <p:custDataLst>
              <p:tags r:id="rId27"/>
            </p:custDataLst>
          </p:nvPr>
        </p:nvSpPr>
        <p:spPr bwMode="auto">
          <a:xfrm>
            <a:off x="914400" y="4029075"/>
            <a:ext cx="1892300" cy="284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63500" tIns="25400" rIns="63500" bIns="25400">
            <a:spAutoFit/>
          </a:bodyPr>
          <a:lstStyle/>
          <a:p>
            <a:pPr>
              <a:lnSpc>
                <a:spcPct val="85000"/>
              </a:lnSpc>
            </a:pPr>
            <a:r>
              <a:rPr lang="en-US" altLang="zh-CN">
                <a:solidFill>
                  <a:schemeClr val="tx1"/>
                </a:solidFill>
                <a:ea typeface="宋体" charset="0"/>
                <a:cs typeface="宋体" charset="0"/>
              </a:rPr>
              <a:t>0x 0 0 0 0 0 0 0 0</a:t>
            </a:r>
          </a:p>
        </p:txBody>
      </p:sp>
      <p:sp>
        <p:nvSpPr>
          <p:cNvPr id="31773" name="Rectangle 29"/>
          <p:cNvSpPr>
            <a:spLocks noChangeArrowheads="1"/>
          </p:cNvSpPr>
          <p:nvPr>
            <p:custDataLst>
              <p:tags r:id="rId28"/>
            </p:custDataLst>
          </p:nvPr>
        </p:nvSpPr>
        <p:spPr bwMode="auto">
          <a:xfrm>
            <a:off x="838200" y="3648075"/>
            <a:ext cx="1955800" cy="284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63500" tIns="25400" rIns="63500" bIns="25400">
            <a:spAutoFit/>
          </a:bodyPr>
          <a:lstStyle/>
          <a:p>
            <a:pPr>
              <a:lnSpc>
                <a:spcPct val="85000"/>
              </a:lnSpc>
            </a:pPr>
            <a:r>
              <a:rPr lang="zh-CN" altLang="en-US">
                <a:solidFill>
                  <a:schemeClr val="tx1"/>
                </a:solidFill>
                <a:ea typeface="宋体" charset="0"/>
                <a:cs typeface="宋体" charset="0"/>
              </a:rPr>
              <a:t> </a:t>
            </a:r>
            <a:r>
              <a:rPr lang="en-US" altLang="zh-CN">
                <a:solidFill>
                  <a:schemeClr val="tx1"/>
                </a:solidFill>
                <a:ea typeface="宋体" charset="0"/>
                <a:cs typeface="宋体" charset="0"/>
              </a:rPr>
              <a:t>0x 0 0 0 0 0 0 0 0</a:t>
            </a:r>
          </a:p>
        </p:txBody>
      </p:sp>
      <p:sp>
        <p:nvSpPr>
          <p:cNvPr id="431138" name="Rectangle 34"/>
          <p:cNvSpPr>
            <a:spLocks noChangeArrowheads="1"/>
          </p:cNvSpPr>
          <p:nvPr>
            <p:custDataLst>
              <p:tags r:id="rId29"/>
            </p:custDataLst>
          </p:nvPr>
        </p:nvSpPr>
        <p:spPr bwMode="auto">
          <a:xfrm>
            <a:off x="5105400" y="3276600"/>
            <a:ext cx="2578100" cy="415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63500" tIns="25400" rIns="63500" bIns="25400">
            <a:spAutoFit/>
          </a:bodyPr>
          <a:lstStyle/>
          <a:p>
            <a:r>
              <a:rPr lang="en-US" altLang="zh-CN" sz="2400">
                <a:solidFill>
                  <a:schemeClr val="accent2"/>
                </a:solidFill>
                <a:ea typeface="宋体" charset="0"/>
                <a:cs typeface="宋体" charset="0"/>
              </a:rPr>
              <a:t>$t0 = 0x00000090</a:t>
            </a:r>
          </a:p>
        </p:txBody>
      </p:sp>
      <p:sp>
        <p:nvSpPr>
          <p:cNvPr id="431139" name="Rectangle 35"/>
          <p:cNvSpPr>
            <a:spLocks noChangeArrowheads="1"/>
          </p:cNvSpPr>
          <p:nvPr>
            <p:custDataLst>
              <p:tags r:id="rId30"/>
            </p:custDataLst>
          </p:nvPr>
        </p:nvSpPr>
        <p:spPr bwMode="auto">
          <a:xfrm>
            <a:off x="4114800" y="4648200"/>
            <a:ext cx="3300413" cy="415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63500" tIns="25400" rIns="63500" bIns="25400">
            <a:spAutoFit/>
          </a:bodyPr>
          <a:lstStyle/>
          <a:p>
            <a:r>
              <a:rPr lang="en-US" altLang="zh-CN" sz="2400">
                <a:solidFill>
                  <a:schemeClr val="accent2"/>
                </a:solidFill>
                <a:ea typeface="宋体" charset="0"/>
                <a:cs typeface="宋体" charset="0"/>
              </a:rPr>
              <a:t>mem(4) = 0xFFFF90FF</a:t>
            </a:r>
          </a:p>
        </p:txBody>
      </p:sp>
      <p:sp>
        <p:nvSpPr>
          <p:cNvPr id="431140" name="Rectangle 36"/>
          <p:cNvSpPr>
            <a:spLocks noChangeArrowheads="1"/>
          </p:cNvSpPr>
          <p:nvPr>
            <p:custDataLst>
              <p:tags r:id="rId31"/>
            </p:custDataLst>
          </p:nvPr>
        </p:nvSpPr>
        <p:spPr bwMode="auto">
          <a:xfrm>
            <a:off x="5181600" y="6172200"/>
            <a:ext cx="3300413" cy="415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63500" tIns="25400" rIns="63500" bIns="25400">
            <a:spAutoFit/>
          </a:bodyPr>
          <a:lstStyle/>
          <a:p>
            <a:r>
              <a:rPr lang="en-US" altLang="zh-CN" sz="2400">
                <a:solidFill>
                  <a:schemeClr val="accent2"/>
                </a:solidFill>
                <a:ea typeface="宋体" charset="0"/>
                <a:cs typeface="宋体" charset="0"/>
              </a:rPr>
              <a:t>mem(4) = 0xFF12FFFF</a:t>
            </a:r>
          </a:p>
        </p:txBody>
      </p:sp>
      <p:sp>
        <p:nvSpPr>
          <p:cNvPr id="31777" name="Rectangle 37"/>
          <p:cNvSpPr>
            <a:spLocks noChangeArrowheads="1"/>
          </p:cNvSpPr>
          <p:nvPr>
            <p:custDataLst>
              <p:tags r:id="rId32"/>
            </p:custDataLst>
          </p:nvPr>
        </p:nvSpPr>
        <p:spPr bwMode="auto">
          <a:xfrm>
            <a:off x="4800600" y="2743200"/>
            <a:ext cx="3962400" cy="379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63500" tIns="25400" rIns="63500" bIns="25400">
            <a:spAutoFit/>
          </a:bodyPr>
          <a:lstStyle/>
          <a:p>
            <a:pPr marL="287338" indent="-287338">
              <a:lnSpc>
                <a:spcPct val="90000"/>
              </a:lnSpc>
              <a:spcBef>
                <a:spcPct val="65000"/>
              </a:spcBef>
              <a:buClr>
                <a:schemeClr val="accent1"/>
              </a:buClr>
              <a:buSzPct val="75000"/>
              <a:buFont typeface="Wingdings" charset="0"/>
              <a:buChar char="q"/>
            </a:pPr>
            <a:r>
              <a:rPr lang="en-US" altLang="zh-CN" sz="2400">
                <a:solidFill>
                  <a:schemeClr val="tx1"/>
                </a:solidFill>
                <a:ea typeface="宋体" charset="0"/>
                <a:cs typeface="宋体" charset="0"/>
              </a:rPr>
              <a:t>What value is left in $t0?</a:t>
            </a:r>
            <a:endParaRPr lang="en-US" altLang="zh-CN" sz="2400">
              <a:solidFill>
                <a:schemeClr val="tx1"/>
              </a:solidFill>
              <a:latin typeface="Courier New" charset="0"/>
              <a:ea typeface="宋体" charset="0"/>
              <a:cs typeface="宋体" charset="0"/>
            </a:endParaRPr>
          </a:p>
        </p:txBody>
      </p:sp>
      <p:sp>
        <p:nvSpPr>
          <p:cNvPr id="31778" name="Rectangle 38"/>
          <p:cNvSpPr>
            <a:spLocks noChangeArrowheads="1"/>
          </p:cNvSpPr>
          <p:nvPr>
            <p:custDataLst>
              <p:tags r:id="rId33"/>
            </p:custDataLst>
          </p:nvPr>
        </p:nvSpPr>
        <p:spPr bwMode="auto">
          <a:xfrm>
            <a:off x="3657600" y="5181600"/>
            <a:ext cx="4800600"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63500" tIns="25400" rIns="63500" bIns="25400">
            <a:spAutoFit/>
          </a:bodyPr>
          <a:lstStyle/>
          <a:p>
            <a:pPr marL="287338" indent="-287338">
              <a:lnSpc>
                <a:spcPct val="90000"/>
              </a:lnSpc>
              <a:spcBef>
                <a:spcPct val="65000"/>
              </a:spcBef>
              <a:buClr>
                <a:schemeClr val="accent1"/>
              </a:buClr>
              <a:buSzPct val="75000"/>
              <a:buFont typeface="Wingdings" charset="0"/>
              <a:buChar char="q"/>
            </a:pPr>
            <a:r>
              <a:rPr lang="en-US" altLang="zh-CN" sz="2400">
                <a:solidFill>
                  <a:schemeClr val="tx1"/>
                </a:solidFill>
                <a:ea typeface="宋体" charset="0"/>
                <a:cs typeface="宋体" charset="0"/>
              </a:rPr>
              <a:t>What if the machine was </a:t>
            </a:r>
            <a:r>
              <a:rPr lang="en-US" altLang="zh-CN" sz="2400">
                <a:ea typeface="宋体" charset="0"/>
                <a:cs typeface="宋体" charset="0"/>
              </a:rPr>
              <a:t>little Endian</a:t>
            </a:r>
            <a:r>
              <a:rPr lang="en-US" altLang="zh-CN" sz="2400">
                <a:solidFill>
                  <a:schemeClr val="tx1"/>
                </a:solidFill>
                <a:ea typeface="宋体" charset="0"/>
                <a:cs typeface="宋体" charset="0"/>
              </a:rPr>
              <a:t>?</a:t>
            </a:r>
            <a:endParaRPr lang="en-US" altLang="zh-CN" sz="2400">
              <a:solidFill>
                <a:schemeClr val="tx1"/>
              </a:solidFill>
              <a:latin typeface="Courier New" charset="0"/>
              <a:ea typeface="宋体" charset="0"/>
              <a:cs typeface="宋体" charset="0"/>
            </a:endParaRPr>
          </a:p>
        </p:txBody>
      </p:sp>
      <p:sp>
        <p:nvSpPr>
          <p:cNvPr id="31779" name="Rectangle 39"/>
          <p:cNvSpPr>
            <a:spLocks noChangeArrowheads="1"/>
          </p:cNvSpPr>
          <p:nvPr>
            <p:custDataLst>
              <p:tags r:id="rId34"/>
            </p:custDataLst>
          </p:nvPr>
        </p:nvSpPr>
        <p:spPr bwMode="auto">
          <a:xfrm>
            <a:off x="3733800" y="3886200"/>
            <a:ext cx="5105400"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63500" tIns="25400" rIns="63500" bIns="25400">
            <a:spAutoFit/>
          </a:bodyPr>
          <a:lstStyle/>
          <a:p>
            <a:pPr marL="287338" indent="-287338">
              <a:lnSpc>
                <a:spcPct val="90000"/>
              </a:lnSpc>
              <a:spcBef>
                <a:spcPct val="65000"/>
              </a:spcBef>
              <a:buClr>
                <a:schemeClr val="accent1"/>
              </a:buClr>
              <a:buSzPct val="75000"/>
              <a:buFont typeface="Wingdings" charset="0"/>
              <a:buChar char="q"/>
            </a:pPr>
            <a:r>
              <a:rPr lang="en-US" altLang="zh-CN" sz="2400">
                <a:solidFill>
                  <a:schemeClr val="tx1"/>
                </a:solidFill>
                <a:ea typeface="宋体" charset="0"/>
                <a:cs typeface="宋体" charset="0"/>
              </a:rPr>
              <a:t>What word is changed in Memory and to what?</a:t>
            </a:r>
            <a:endParaRPr lang="en-US" altLang="zh-CN" sz="2400">
              <a:solidFill>
                <a:schemeClr val="tx1"/>
              </a:solidFill>
              <a:latin typeface="Courier New" charset="0"/>
              <a:ea typeface="宋体" charset="0"/>
              <a:cs typeface="宋体" charset="0"/>
            </a:endParaRPr>
          </a:p>
        </p:txBody>
      </p:sp>
      <p:sp>
        <p:nvSpPr>
          <p:cNvPr id="431144" name="Rectangle 40"/>
          <p:cNvSpPr>
            <a:spLocks noChangeArrowheads="1"/>
          </p:cNvSpPr>
          <p:nvPr>
            <p:custDataLst>
              <p:tags r:id="rId35"/>
            </p:custDataLst>
          </p:nvPr>
        </p:nvSpPr>
        <p:spPr bwMode="auto">
          <a:xfrm>
            <a:off x="5194300" y="5715000"/>
            <a:ext cx="2578100" cy="415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63500" tIns="25400" rIns="63500" bIns="25400">
            <a:spAutoFit/>
          </a:bodyPr>
          <a:lstStyle/>
          <a:p>
            <a:r>
              <a:rPr lang="en-US" altLang="zh-CN" sz="2400">
                <a:solidFill>
                  <a:schemeClr val="accent2"/>
                </a:solidFill>
                <a:ea typeface="宋体" charset="0"/>
                <a:cs typeface="宋体" charset="0"/>
              </a:rPr>
              <a:t>$t0 = 0x00000012</a:t>
            </a:r>
          </a:p>
        </p:txBody>
      </p:sp>
      <mc:AlternateContent xmlns:mc="http://schemas.openxmlformats.org/markup-compatibility/2006" xmlns:p14="http://schemas.microsoft.com/office/powerpoint/2010/main">
        <mc:Choice Requires="p14">
          <p:contentPart p14:bwMode="auto" r:id="rId38">
            <p14:nvContentPartPr>
              <p14:cNvPr id="1026" name="Ink 32"/>
              <p14:cNvContentPartPr>
                <a14:cpLocks xmlns:a14="http://schemas.microsoft.com/office/drawing/2010/main" noRot="1" noChangeAspect="1" noEditPoints="1" noChangeArrowheads="1" noChangeShapeType="1"/>
              </p14:cNvContentPartPr>
              <p14:nvPr/>
            </p14:nvContentPartPr>
            <p14:xfrm>
              <a:off x="3022600" y="5889625"/>
              <a:ext cx="7938" cy="1588"/>
            </p14:xfrm>
          </p:contentPart>
        </mc:Choice>
        <mc:Fallback xmlns="">
          <p:pic>
            <p:nvPicPr>
              <p:cNvPr id="1026" name="Ink 32"/>
              <p:cNvPicPr>
                <a:picLocks noRot="1" noChangeAspect="1" noEditPoints="1" noChangeArrowheads="1" noChangeShapeType="1"/>
              </p:cNvPicPr>
              <p:nvPr/>
            </p:nvPicPr>
            <p:blipFill>
              <a:blip r:embed="rId39"/>
              <a:stretch>
                <a:fillRect/>
              </a:stretch>
            </p:blipFill>
            <p:spPr>
              <a:xfrm>
                <a:off x="3022600" y="5889625"/>
                <a:ext cx="7938" cy="1588"/>
              </a:xfrm>
              <a:prstGeom prst="rect">
                <a:avLst/>
              </a:prstGeom>
            </p:spPr>
          </p:pic>
        </mc:Fallback>
      </mc:AlternateContent>
      <mc:AlternateContent xmlns:mc="http://schemas.openxmlformats.org/markup-compatibility/2006" xmlns:p14="http://schemas.microsoft.com/office/powerpoint/2010/main">
        <mc:Choice Requires="p14">
          <p:contentPart p14:bwMode="auto" r:id="rId40">
            <p14:nvContentPartPr>
              <p14:cNvPr id="1027" name="Ink 33"/>
              <p14:cNvContentPartPr>
                <a14:cpLocks xmlns:a14="http://schemas.microsoft.com/office/drawing/2010/main" noRot="1" noChangeAspect="1" noEditPoints="1" noChangeArrowheads="1" noChangeShapeType="1"/>
              </p14:cNvContentPartPr>
              <p14:nvPr/>
            </p14:nvContentPartPr>
            <p14:xfrm>
              <a:off x="3178175" y="5892800"/>
              <a:ext cx="7938" cy="14288"/>
            </p14:xfrm>
          </p:contentPart>
        </mc:Choice>
        <mc:Fallback xmlns="">
          <p:pic>
            <p:nvPicPr>
              <p:cNvPr id="1027" name="Ink 33"/>
              <p:cNvPicPr>
                <a:picLocks noRot="1" noChangeAspect="1" noEditPoints="1" noChangeArrowheads="1" noChangeShapeType="1"/>
              </p:cNvPicPr>
              <p:nvPr/>
            </p:nvPicPr>
            <p:blipFill>
              <a:blip r:embed="rId41"/>
              <a:stretch>
                <a:fillRect/>
              </a:stretch>
            </p:blipFill>
            <p:spPr>
              <a:xfrm>
                <a:off x="3178175" y="5892800"/>
                <a:ext cx="7938" cy="14288"/>
              </a:xfrm>
              <a:prstGeom prst="rect">
                <a:avLst/>
              </a:prstGeom>
            </p:spPr>
          </p:pic>
        </mc:Fallback>
      </mc:AlternateContent>
    </p:spTree>
    <p:extLst>
      <p:ext uri="{BB962C8B-B14F-4D97-AF65-F5344CB8AC3E}">
        <p14:creationId xmlns:p14="http://schemas.microsoft.com/office/powerpoint/2010/main" val="2695647865"/>
      </p:ext>
    </p:extLst>
  </p:cSld>
  <p:clrMapOvr>
    <a:masterClrMapping/>
  </p:clrMapOvr>
  <p:transition xmlns:p14="http://schemas.microsoft.com/office/powerpoint/2010/main"/>
  <p:timing>
    <p:tnLst>
      <p:par>
        <p:cTn xmlns:p14="http://schemas.microsoft.com/office/powerpoint/2010/mai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431138"/>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431139"/>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499"/>
                                          </p:stCondLst>
                                        </p:cTn>
                                        <p:tgtEl>
                                          <p:spTgt spid="431144"/>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499"/>
                                          </p:stCondLst>
                                        </p:cTn>
                                        <p:tgtEl>
                                          <p:spTgt spid="43114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31138" grpId="0" autoUpdateAnimBg="0"/>
      <p:bldP spid="431139" grpId="0" autoUpdateAnimBg="0"/>
      <p:bldP spid="431140" grpId="0" autoUpdateAnimBg="0"/>
      <p:bldP spid="431144" grpId="0" autoUpdateAnimBg="0"/>
    </p:bld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1858" name="Rectangle 2"/>
          <p:cNvSpPr>
            <a:spLocks noChangeArrowheads="1"/>
          </p:cNvSpPr>
          <p:nvPr/>
        </p:nvSpPr>
        <p:spPr bwMode="auto">
          <a:xfrm>
            <a:off x="225425" y="312738"/>
            <a:ext cx="1190625" cy="477837"/>
          </a:xfrm>
          <a:prstGeom prst="rect">
            <a:avLst/>
          </a:prstGeom>
          <a:noFill/>
          <a:ln w="12700">
            <a:noFill/>
            <a:miter lim="800000"/>
            <a:headEnd/>
            <a:tailEnd/>
          </a:ln>
          <a:effectLst/>
        </p:spPr>
        <p:txBody>
          <a:bodyPr wrap="none" anchor="ctr"/>
          <a:lstStyle/>
          <a:p>
            <a:endParaRPr lang="en-US"/>
          </a:p>
        </p:txBody>
      </p:sp>
      <p:sp>
        <p:nvSpPr>
          <p:cNvPr id="761859" name="Rectangle 3"/>
          <p:cNvSpPr>
            <a:spLocks noGrp="1" noChangeArrowheads="1"/>
          </p:cNvSpPr>
          <p:nvPr>
            <p:ph type="body" idx="1"/>
          </p:nvPr>
        </p:nvSpPr>
        <p:spPr>
          <a:xfrm>
            <a:off x="1143000" y="3048000"/>
            <a:ext cx="8382000" cy="3124200"/>
          </a:xfrm>
          <a:noFill/>
          <a:ln/>
        </p:spPr>
        <p:txBody>
          <a:bodyPr lIns="90488" tIns="44450" rIns="90488" bIns="44450"/>
          <a:lstStyle/>
          <a:p>
            <a:pPr marL="342900" indent="-342900">
              <a:buFont typeface="Wingdings" pitchFamily="2" charset="2"/>
              <a:buNone/>
            </a:pPr>
            <a:r>
              <a:rPr lang="en-US" dirty="0"/>
              <a:t>	      </a:t>
            </a:r>
            <a:r>
              <a:rPr lang="en-US" dirty="0" err="1">
                <a:latin typeface="Courier New" pitchFamily="49" charset="0"/>
              </a:rPr>
              <a:t>addi</a:t>
            </a:r>
            <a:r>
              <a:rPr lang="en-US" dirty="0">
                <a:latin typeface="Courier New" pitchFamily="49" charset="0"/>
              </a:rPr>
              <a:t>	$sp, $sp, 4	#$sp = $sp + 4</a:t>
            </a:r>
          </a:p>
          <a:p>
            <a:pPr marL="342900" indent="-342900">
              <a:buFont typeface="Wingdings" pitchFamily="2" charset="2"/>
              <a:buNone/>
            </a:pPr>
            <a:r>
              <a:rPr lang="en-US" dirty="0">
                <a:latin typeface="Courier New" pitchFamily="49" charset="0"/>
              </a:rPr>
              <a:t>    </a:t>
            </a:r>
            <a:r>
              <a:rPr lang="en-US" dirty="0"/>
              <a:t>  </a:t>
            </a:r>
            <a:r>
              <a:rPr lang="en-US" dirty="0" err="1">
                <a:latin typeface="Courier New" pitchFamily="49" charset="0"/>
              </a:rPr>
              <a:t>slti</a:t>
            </a:r>
            <a:r>
              <a:rPr lang="en-US" dirty="0">
                <a:latin typeface="Courier New" pitchFamily="49" charset="0"/>
              </a:rPr>
              <a:t> $t0, $s2, 15	#$t0 = 1 if $s2&lt;15</a:t>
            </a:r>
            <a:endParaRPr lang="en-US" dirty="0"/>
          </a:p>
          <a:p>
            <a:pPr marL="342900" indent="-342900"/>
            <a:r>
              <a:rPr lang="en-US" dirty="0"/>
              <a:t>Machine format (</a:t>
            </a:r>
            <a:r>
              <a:rPr lang="en-US" dirty="0">
                <a:solidFill>
                  <a:schemeClr val="accent1"/>
                </a:solidFill>
              </a:rPr>
              <a:t>I</a:t>
            </a:r>
            <a:r>
              <a:rPr lang="en-US" dirty="0"/>
              <a:t> format):</a:t>
            </a:r>
          </a:p>
        </p:txBody>
      </p:sp>
      <p:sp>
        <p:nvSpPr>
          <p:cNvPr id="761860" name="Rectangle 4"/>
          <p:cNvSpPr>
            <a:spLocks noGrp="1" noChangeArrowheads="1"/>
          </p:cNvSpPr>
          <p:nvPr>
            <p:ph type="title"/>
          </p:nvPr>
        </p:nvSpPr>
        <p:spPr>
          <a:noFill/>
          <a:ln/>
        </p:spPr>
        <p:txBody>
          <a:bodyPr lIns="90488" tIns="44450" rIns="90488" bIns="44450" anchor="ctr"/>
          <a:lstStyle/>
          <a:p>
            <a:r>
              <a:rPr lang="en-US"/>
              <a:t>MIPS Immediate Instructions</a:t>
            </a:r>
          </a:p>
        </p:txBody>
      </p:sp>
      <p:grpSp>
        <p:nvGrpSpPr>
          <p:cNvPr id="2" name="Group 22"/>
          <p:cNvGrpSpPr>
            <a:grpSpLocks/>
          </p:cNvGrpSpPr>
          <p:nvPr/>
        </p:nvGrpSpPr>
        <p:grpSpPr bwMode="auto">
          <a:xfrm>
            <a:off x="1371600" y="4800609"/>
            <a:ext cx="5791200" cy="369888"/>
            <a:chOff x="912" y="2304"/>
            <a:chExt cx="3648" cy="233"/>
          </a:xfrm>
        </p:grpSpPr>
        <p:sp>
          <p:nvSpPr>
            <p:cNvPr id="761861" name="Rectangle 5"/>
            <p:cNvSpPr>
              <a:spLocks noChangeArrowheads="1"/>
            </p:cNvSpPr>
            <p:nvPr/>
          </p:nvSpPr>
          <p:spPr bwMode="auto">
            <a:xfrm>
              <a:off x="912" y="2313"/>
              <a:ext cx="3648" cy="184"/>
            </a:xfrm>
            <a:prstGeom prst="rect">
              <a:avLst/>
            </a:prstGeom>
            <a:noFill/>
            <a:ln w="12700">
              <a:solidFill>
                <a:schemeClr val="tx1"/>
              </a:solidFill>
              <a:miter lim="800000"/>
              <a:headEnd/>
              <a:tailEnd/>
            </a:ln>
            <a:effectLst/>
          </p:spPr>
          <p:txBody>
            <a:bodyPr wrap="none" anchor="ctr"/>
            <a:lstStyle/>
            <a:p>
              <a:endParaRPr lang="en-US">
                <a:solidFill>
                  <a:schemeClr val="tx1"/>
                </a:solidFill>
              </a:endParaRPr>
            </a:p>
          </p:txBody>
        </p:sp>
        <p:sp>
          <p:nvSpPr>
            <p:cNvPr id="761862" name="Line 6"/>
            <p:cNvSpPr>
              <a:spLocks noChangeShapeType="1"/>
            </p:cNvSpPr>
            <p:nvPr/>
          </p:nvSpPr>
          <p:spPr bwMode="auto">
            <a:xfrm>
              <a:off x="1584" y="2313"/>
              <a:ext cx="0" cy="183"/>
            </a:xfrm>
            <a:prstGeom prst="line">
              <a:avLst/>
            </a:prstGeom>
            <a:noFill/>
            <a:ln w="12700">
              <a:solidFill>
                <a:schemeClr val="tx1"/>
              </a:solidFill>
              <a:round/>
              <a:headEnd/>
              <a:tailEnd/>
            </a:ln>
            <a:effectLst/>
          </p:spPr>
          <p:txBody>
            <a:bodyPr/>
            <a:lstStyle/>
            <a:p>
              <a:endParaRPr lang="en-US">
                <a:solidFill>
                  <a:schemeClr val="tx1"/>
                </a:solidFill>
              </a:endParaRPr>
            </a:p>
          </p:txBody>
        </p:sp>
        <p:sp>
          <p:nvSpPr>
            <p:cNvPr id="761863" name="Text Box 7"/>
            <p:cNvSpPr txBox="1">
              <a:spLocks noChangeArrowheads="1"/>
            </p:cNvSpPr>
            <p:nvPr/>
          </p:nvSpPr>
          <p:spPr bwMode="auto">
            <a:xfrm>
              <a:off x="1104" y="2304"/>
              <a:ext cx="2661" cy="233"/>
            </a:xfrm>
            <a:prstGeom prst="rect">
              <a:avLst/>
            </a:prstGeom>
            <a:noFill/>
            <a:ln w="12700">
              <a:noFill/>
              <a:miter lim="800000"/>
              <a:headEnd/>
              <a:tailEnd/>
            </a:ln>
            <a:effectLst/>
          </p:spPr>
          <p:txBody>
            <a:bodyPr wrap="none">
              <a:spAutoFit/>
            </a:bodyPr>
            <a:lstStyle/>
            <a:p>
              <a:r>
                <a:rPr lang="en-US" dirty="0" smtClean="0">
                  <a:solidFill>
                    <a:schemeClr val="tx1"/>
                  </a:solidFill>
                </a:rPr>
                <a:t>0x0A          18          8                     0x0F</a:t>
              </a:r>
              <a:endParaRPr lang="en-US" dirty="0">
                <a:solidFill>
                  <a:schemeClr val="tx1"/>
                </a:solidFill>
              </a:endParaRPr>
            </a:p>
          </p:txBody>
        </p:sp>
        <p:sp>
          <p:nvSpPr>
            <p:cNvPr id="761869" name="Line 13"/>
            <p:cNvSpPr>
              <a:spLocks noChangeShapeType="1"/>
            </p:cNvSpPr>
            <p:nvPr/>
          </p:nvSpPr>
          <p:spPr bwMode="auto">
            <a:xfrm>
              <a:off x="2160" y="2313"/>
              <a:ext cx="0" cy="183"/>
            </a:xfrm>
            <a:prstGeom prst="line">
              <a:avLst/>
            </a:prstGeom>
            <a:noFill/>
            <a:ln w="12700">
              <a:solidFill>
                <a:schemeClr val="tx1"/>
              </a:solidFill>
              <a:round/>
              <a:headEnd/>
              <a:tailEnd/>
            </a:ln>
            <a:effectLst/>
          </p:spPr>
          <p:txBody>
            <a:bodyPr/>
            <a:lstStyle/>
            <a:p>
              <a:endParaRPr lang="en-US">
                <a:solidFill>
                  <a:schemeClr val="tx1"/>
                </a:solidFill>
              </a:endParaRPr>
            </a:p>
          </p:txBody>
        </p:sp>
        <p:sp>
          <p:nvSpPr>
            <p:cNvPr id="761870" name="Line 14"/>
            <p:cNvSpPr>
              <a:spLocks noChangeShapeType="1"/>
            </p:cNvSpPr>
            <p:nvPr/>
          </p:nvSpPr>
          <p:spPr bwMode="auto">
            <a:xfrm>
              <a:off x="2736" y="2313"/>
              <a:ext cx="0" cy="183"/>
            </a:xfrm>
            <a:prstGeom prst="line">
              <a:avLst/>
            </a:prstGeom>
            <a:noFill/>
            <a:ln w="12700">
              <a:solidFill>
                <a:schemeClr val="tx1"/>
              </a:solidFill>
              <a:round/>
              <a:headEnd/>
              <a:tailEnd/>
            </a:ln>
            <a:effectLst/>
          </p:spPr>
          <p:txBody>
            <a:bodyPr/>
            <a:lstStyle/>
            <a:p>
              <a:endParaRPr lang="en-US">
                <a:solidFill>
                  <a:schemeClr val="tx1"/>
                </a:solidFill>
              </a:endParaRPr>
            </a:p>
          </p:txBody>
        </p:sp>
      </p:grpSp>
      <p:sp>
        <p:nvSpPr>
          <p:cNvPr id="761879" name="Rectangle 23"/>
          <p:cNvSpPr>
            <a:spLocks noChangeArrowheads="1"/>
          </p:cNvSpPr>
          <p:nvPr/>
        </p:nvSpPr>
        <p:spPr bwMode="auto">
          <a:xfrm>
            <a:off x="533400" y="762000"/>
            <a:ext cx="7924800" cy="2209800"/>
          </a:xfrm>
          <a:prstGeom prst="rect">
            <a:avLst/>
          </a:prstGeom>
          <a:noFill/>
          <a:ln w="12700">
            <a:noFill/>
            <a:miter lim="800000"/>
            <a:headEnd/>
            <a:tailEnd/>
          </a:ln>
          <a:effectLst/>
        </p:spPr>
        <p:txBody>
          <a:bodyPr lIns="90488" tIns="44450" rIns="90488" bIns="44450"/>
          <a:lstStyle/>
          <a:p>
            <a:pPr marL="342900" indent="-342900">
              <a:lnSpc>
                <a:spcPct val="90000"/>
              </a:lnSpc>
              <a:spcBef>
                <a:spcPct val="65000"/>
              </a:spcBef>
              <a:buClr>
                <a:schemeClr val="accent1"/>
              </a:buClr>
              <a:buSzPct val="75000"/>
              <a:buFont typeface="Wingdings" pitchFamily="2" charset="2"/>
              <a:buChar char="q"/>
            </a:pPr>
            <a:r>
              <a:rPr lang="en-US" sz="2400" dirty="0">
                <a:solidFill>
                  <a:schemeClr val="tx1"/>
                </a:solidFill>
              </a:rPr>
              <a:t>Small constants are used often in typical code</a:t>
            </a:r>
            <a:endParaRPr lang="en-US" sz="2000" dirty="0">
              <a:solidFill>
                <a:schemeClr val="tx1"/>
              </a:solidFill>
            </a:endParaRPr>
          </a:p>
          <a:p>
            <a:pPr marL="342900" indent="-342900">
              <a:lnSpc>
                <a:spcPct val="90000"/>
              </a:lnSpc>
              <a:spcBef>
                <a:spcPct val="65000"/>
              </a:spcBef>
              <a:buClr>
                <a:schemeClr val="accent1"/>
              </a:buClr>
              <a:buSzPct val="75000"/>
              <a:buFont typeface="Wingdings" pitchFamily="2" charset="2"/>
              <a:buChar char="q"/>
            </a:pPr>
            <a:r>
              <a:rPr lang="en-US" sz="2400" dirty="0">
                <a:solidFill>
                  <a:schemeClr val="tx1"/>
                </a:solidFill>
              </a:rPr>
              <a:t>Possible approaches?</a:t>
            </a:r>
          </a:p>
          <a:p>
            <a:pPr marL="742950" lvl="1" indent="-285750">
              <a:lnSpc>
                <a:spcPct val="85000"/>
              </a:lnSpc>
              <a:spcBef>
                <a:spcPct val="40000"/>
              </a:spcBef>
              <a:buClr>
                <a:schemeClr val="accent1"/>
              </a:buClr>
              <a:buSzPct val="75000"/>
              <a:buFont typeface="Monotype Sorts" pitchFamily="2" charset="2"/>
              <a:buChar char="l"/>
            </a:pPr>
            <a:r>
              <a:rPr lang="en-US" sz="2000" dirty="0">
                <a:solidFill>
                  <a:schemeClr val="tx1"/>
                </a:solidFill>
              </a:rPr>
              <a:t>put “typical constants” in memory and load them </a:t>
            </a:r>
          </a:p>
          <a:p>
            <a:pPr marL="742950" lvl="1" indent="-285750">
              <a:lnSpc>
                <a:spcPct val="85000"/>
              </a:lnSpc>
              <a:spcBef>
                <a:spcPct val="40000"/>
              </a:spcBef>
              <a:buClr>
                <a:schemeClr val="accent1"/>
              </a:buClr>
              <a:buSzPct val="75000"/>
              <a:buFont typeface="Monotype Sorts" pitchFamily="2" charset="2"/>
              <a:buChar char="l"/>
            </a:pPr>
            <a:r>
              <a:rPr lang="en-US" sz="2000" dirty="0">
                <a:solidFill>
                  <a:schemeClr val="tx1"/>
                </a:solidFill>
              </a:rPr>
              <a:t>create hard-wired registers (like $zero) for constants like 1</a:t>
            </a:r>
          </a:p>
          <a:p>
            <a:pPr marL="742950" lvl="1" indent="-285750">
              <a:lnSpc>
                <a:spcPct val="85000"/>
              </a:lnSpc>
              <a:spcBef>
                <a:spcPct val="40000"/>
              </a:spcBef>
              <a:buClr>
                <a:schemeClr val="accent1"/>
              </a:buClr>
              <a:buSzPct val="75000"/>
              <a:buFont typeface="Monotype Sorts" pitchFamily="2" charset="2"/>
              <a:buChar char="l"/>
            </a:pPr>
            <a:r>
              <a:rPr lang="en-US" sz="2000" dirty="0"/>
              <a:t>have special instructions that contain constants !</a:t>
            </a:r>
          </a:p>
        </p:txBody>
      </p:sp>
      <p:sp>
        <p:nvSpPr>
          <p:cNvPr id="761880" name="Rectangle 24"/>
          <p:cNvSpPr>
            <a:spLocks noChangeArrowheads="1"/>
          </p:cNvSpPr>
          <p:nvPr/>
        </p:nvSpPr>
        <p:spPr bwMode="auto">
          <a:xfrm>
            <a:off x="609600" y="5334000"/>
            <a:ext cx="8382000" cy="914400"/>
          </a:xfrm>
          <a:prstGeom prst="rect">
            <a:avLst/>
          </a:prstGeom>
          <a:noFill/>
          <a:ln w="12700">
            <a:noFill/>
            <a:miter lim="800000"/>
            <a:headEnd/>
            <a:tailEnd/>
          </a:ln>
          <a:effectLst/>
        </p:spPr>
        <p:txBody>
          <a:bodyPr lIns="90488" tIns="44450" rIns="90488" bIns="44450"/>
          <a:lstStyle/>
          <a:p>
            <a:pPr marL="342900" indent="-342900">
              <a:lnSpc>
                <a:spcPct val="90000"/>
              </a:lnSpc>
              <a:spcBef>
                <a:spcPct val="65000"/>
              </a:spcBef>
              <a:buClr>
                <a:schemeClr val="accent1"/>
              </a:buClr>
              <a:buSzPct val="75000"/>
              <a:buFont typeface="Wingdings" pitchFamily="2" charset="2"/>
              <a:buChar char="q"/>
            </a:pPr>
            <a:r>
              <a:rPr lang="en-US" sz="2400" dirty="0">
                <a:solidFill>
                  <a:schemeClr val="tx1"/>
                </a:solidFill>
              </a:rPr>
              <a:t>The constant is kept </a:t>
            </a:r>
            <a:r>
              <a:rPr lang="en-US" sz="2400" dirty="0"/>
              <a:t>inside</a:t>
            </a:r>
            <a:r>
              <a:rPr lang="en-US" sz="2400" dirty="0">
                <a:solidFill>
                  <a:schemeClr val="tx1"/>
                </a:solidFill>
              </a:rPr>
              <a:t> the instruction itself!</a:t>
            </a:r>
          </a:p>
          <a:p>
            <a:pPr marL="742950" lvl="1" indent="-285750">
              <a:lnSpc>
                <a:spcPct val="85000"/>
              </a:lnSpc>
              <a:spcBef>
                <a:spcPct val="40000"/>
              </a:spcBef>
              <a:buClr>
                <a:schemeClr val="accent1"/>
              </a:buClr>
              <a:buSzPct val="75000"/>
              <a:buFont typeface="Monotype Sorts" pitchFamily="2" charset="2"/>
              <a:buChar char="l"/>
            </a:pPr>
            <a:r>
              <a:rPr lang="en-US" sz="2000" dirty="0">
                <a:solidFill>
                  <a:schemeClr val="tx1"/>
                </a:solidFill>
              </a:rPr>
              <a:t>Immediate format </a:t>
            </a:r>
            <a:r>
              <a:rPr lang="en-US" sz="2000" dirty="0"/>
              <a:t>limits </a:t>
            </a:r>
            <a:r>
              <a:rPr lang="en-US" sz="2000" dirty="0">
                <a:solidFill>
                  <a:schemeClr val="tx1"/>
                </a:solidFill>
              </a:rPr>
              <a:t>values to the range +2</a:t>
            </a:r>
            <a:r>
              <a:rPr lang="en-US" sz="2000" baseline="30000" dirty="0">
                <a:solidFill>
                  <a:schemeClr val="tx1"/>
                </a:solidFill>
              </a:rPr>
              <a:t>15</a:t>
            </a:r>
            <a:r>
              <a:rPr lang="en-US" sz="2000" dirty="0">
                <a:solidFill>
                  <a:schemeClr val="tx1"/>
                </a:solidFill>
              </a:rPr>
              <a:t>–1 to -2</a:t>
            </a:r>
            <a:r>
              <a:rPr lang="en-US" sz="2000" baseline="30000" dirty="0">
                <a:solidFill>
                  <a:schemeClr val="tx1"/>
                </a:solidFill>
              </a:rPr>
              <a:t>15</a:t>
            </a:r>
            <a:r>
              <a:rPr lang="en-US" sz="2000" dirty="0">
                <a:solidFill>
                  <a:schemeClr val="tx1"/>
                </a:solidFill>
              </a:rPr>
              <a:t>	</a:t>
            </a:r>
            <a:endParaRPr lang="en-US" sz="2000" dirty="0">
              <a:solidFill>
                <a:schemeClr val="tx1"/>
              </a:solidFill>
              <a:latin typeface="Courier New" pitchFamily="49" charset="0"/>
            </a:endParaRPr>
          </a:p>
        </p:txBody>
      </p:sp>
    </p:spTree>
  </p:cSld>
  <p:clrMapOvr>
    <a:masterClrMapping/>
  </p:clrMapOvr>
  <p:transition xmlns:p14="http://schemas.microsoft.com/office/powerpoint/2010/main" advTm="2000"/>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61879">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761879">
                                            <p:txEl>
                                              <p:pRg st="3" end="3"/>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761879">
                                            <p:txEl>
                                              <p:pRg st="4" end="4"/>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761859">
                                            <p:txEl>
                                              <p:pRg st="0" end="0"/>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761859">
                                            <p:txEl>
                                              <p:pRg st="1" end="1"/>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761859">
                                            <p:txEl>
                                              <p:pRg st="2" end="2"/>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2"/>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76188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61859" grpId="0" build="p"/>
      <p:bldP spid="761880" grpId="0"/>
    </p:bld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5954" name="Rectangle 2"/>
          <p:cNvSpPr>
            <a:spLocks noChangeArrowheads="1"/>
          </p:cNvSpPr>
          <p:nvPr/>
        </p:nvSpPr>
        <p:spPr bwMode="auto">
          <a:xfrm>
            <a:off x="225425" y="312738"/>
            <a:ext cx="4259263" cy="477837"/>
          </a:xfrm>
          <a:prstGeom prst="rect">
            <a:avLst/>
          </a:prstGeom>
          <a:noFill/>
          <a:ln w="12700">
            <a:noFill/>
            <a:miter lim="800000"/>
            <a:headEnd/>
            <a:tailEnd/>
          </a:ln>
          <a:effectLst/>
        </p:spPr>
        <p:txBody>
          <a:bodyPr wrap="none" anchor="ctr"/>
          <a:lstStyle/>
          <a:p>
            <a:endParaRPr lang="en-US"/>
          </a:p>
        </p:txBody>
      </p:sp>
      <p:sp>
        <p:nvSpPr>
          <p:cNvPr id="765955" name="Rectangle 3"/>
          <p:cNvSpPr>
            <a:spLocks noGrp="1" noChangeArrowheads="1"/>
          </p:cNvSpPr>
          <p:nvPr>
            <p:ph type="body" idx="1"/>
          </p:nvPr>
        </p:nvSpPr>
        <p:spPr>
          <a:xfrm>
            <a:off x="533400" y="838200"/>
            <a:ext cx="8153400" cy="5562600"/>
          </a:xfrm>
          <a:noFill/>
          <a:ln/>
        </p:spPr>
        <p:txBody>
          <a:bodyPr lIns="90488" tIns="44450" rIns="90488" bIns="44450"/>
          <a:lstStyle/>
          <a:p>
            <a:pPr marL="342900" indent="-342900"/>
            <a:r>
              <a:rPr lang="en-US" dirty="0"/>
              <a:t>We'd also like to be able to load a 32 bit constant into a register, for this we must use two instructions</a:t>
            </a:r>
          </a:p>
          <a:p>
            <a:pPr marL="342900" indent="-342900">
              <a:lnSpc>
                <a:spcPct val="100000"/>
              </a:lnSpc>
            </a:pPr>
            <a:r>
              <a:rPr lang="en-US" dirty="0"/>
              <a:t>a new "load upper immediate" instruction</a:t>
            </a:r>
          </a:p>
          <a:p>
            <a:pPr marL="342900" indent="-342900">
              <a:lnSpc>
                <a:spcPct val="100000"/>
              </a:lnSpc>
              <a:buFont typeface="Wingdings" pitchFamily="2" charset="2"/>
              <a:buNone/>
            </a:pPr>
            <a:r>
              <a:rPr lang="en-US" dirty="0">
                <a:latin typeface="Courier New" pitchFamily="49" charset="0"/>
              </a:rPr>
              <a:t>		</a:t>
            </a:r>
            <a:r>
              <a:rPr lang="en-US" dirty="0" err="1">
                <a:latin typeface="Courier New" pitchFamily="49" charset="0"/>
              </a:rPr>
              <a:t>lui</a:t>
            </a:r>
            <a:r>
              <a:rPr lang="en-US" dirty="0">
                <a:latin typeface="Courier New" pitchFamily="49" charset="0"/>
              </a:rPr>
              <a:t> $t0, 1010101010101010</a:t>
            </a:r>
          </a:p>
          <a:p>
            <a:pPr marL="342900" indent="-342900"/>
            <a:endParaRPr lang="en-US" dirty="0"/>
          </a:p>
          <a:p>
            <a:pPr marL="342900" indent="-342900">
              <a:lnSpc>
                <a:spcPct val="100000"/>
              </a:lnSpc>
            </a:pPr>
            <a:r>
              <a:rPr lang="en-US" dirty="0"/>
              <a:t>Then must get the lower order bits right, use                  	</a:t>
            </a:r>
            <a:r>
              <a:rPr lang="en-US" dirty="0" err="1">
                <a:latin typeface="Courier New" pitchFamily="49" charset="0"/>
              </a:rPr>
              <a:t>ori</a:t>
            </a:r>
            <a:r>
              <a:rPr lang="en-US" dirty="0">
                <a:latin typeface="Courier New" pitchFamily="49" charset="0"/>
              </a:rPr>
              <a:t> $t0, $t0, 1010101010101010</a:t>
            </a:r>
          </a:p>
        </p:txBody>
      </p:sp>
      <p:sp>
        <p:nvSpPr>
          <p:cNvPr id="765956" name="Rectangle 4"/>
          <p:cNvSpPr>
            <a:spLocks noGrp="1" noChangeArrowheads="1"/>
          </p:cNvSpPr>
          <p:nvPr>
            <p:ph type="title"/>
          </p:nvPr>
        </p:nvSpPr>
        <p:spPr>
          <a:noFill/>
          <a:ln/>
        </p:spPr>
        <p:txBody>
          <a:bodyPr lIns="90488" tIns="44450" rIns="90488" bIns="44450" anchor="ctr"/>
          <a:lstStyle/>
          <a:p>
            <a:r>
              <a:rPr lang="en-US"/>
              <a:t>Aside:  How About Larger Constants?</a:t>
            </a:r>
          </a:p>
        </p:txBody>
      </p:sp>
      <p:sp>
        <p:nvSpPr>
          <p:cNvPr id="765957" name="Rectangle 5"/>
          <p:cNvSpPr>
            <a:spLocks noChangeArrowheads="1"/>
          </p:cNvSpPr>
          <p:nvPr/>
        </p:nvSpPr>
        <p:spPr bwMode="auto">
          <a:xfrm>
            <a:off x="1524000" y="3048000"/>
            <a:ext cx="5791200" cy="292100"/>
          </a:xfrm>
          <a:prstGeom prst="rect">
            <a:avLst/>
          </a:prstGeom>
          <a:noFill/>
          <a:ln w="12700">
            <a:solidFill>
              <a:schemeClr val="tx1"/>
            </a:solidFill>
            <a:miter lim="800000"/>
            <a:headEnd/>
            <a:tailEnd/>
          </a:ln>
          <a:effectLst/>
        </p:spPr>
        <p:txBody>
          <a:bodyPr wrap="none" anchor="ctr"/>
          <a:lstStyle/>
          <a:p>
            <a:endParaRPr lang="en-US">
              <a:solidFill>
                <a:schemeClr val="tx1"/>
              </a:solidFill>
            </a:endParaRPr>
          </a:p>
        </p:txBody>
      </p:sp>
      <p:sp>
        <p:nvSpPr>
          <p:cNvPr id="765958" name="Line 6"/>
          <p:cNvSpPr>
            <a:spLocks noChangeShapeType="1"/>
          </p:cNvSpPr>
          <p:nvPr/>
        </p:nvSpPr>
        <p:spPr bwMode="auto">
          <a:xfrm>
            <a:off x="2590800" y="3048000"/>
            <a:ext cx="0" cy="290513"/>
          </a:xfrm>
          <a:prstGeom prst="line">
            <a:avLst/>
          </a:prstGeom>
          <a:noFill/>
          <a:ln w="12700">
            <a:solidFill>
              <a:schemeClr val="tx1"/>
            </a:solidFill>
            <a:round/>
            <a:headEnd/>
            <a:tailEnd/>
          </a:ln>
          <a:effectLst/>
        </p:spPr>
        <p:txBody>
          <a:bodyPr/>
          <a:lstStyle/>
          <a:p>
            <a:endParaRPr lang="en-US">
              <a:solidFill>
                <a:schemeClr val="tx1"/>
              </a:solidFill>
            </a:endParaRPr>
          </a:p>
        </p:txBody>
      </p:sp>
      <p:sp>
        <p:nvSpPr>
          <p:cNvPr id="765959" name="Text Box 7"/>
          <p:cNvSpPr txBox="1">
            <a:spLocks noChangeArrowheads="1"/>
          </p:cNvSpPr>
          <p:nvPr/>
        </p:nvSpPr>
        <p:spPr bwMode="auto">
          <a:xfrm>
            <a:off x="1828800" y="3048000"/>
            <a:ext cx="5121915" cy="369332"/>
          </a:xfrm>
          <a:prstGeom prst="rect">
            <a:avLst/>
          </a:prstGeom>
          <a:noFill/>
          <a:ln w="12700">
            <a:noFill/>
            <a:miter lim="800000"/>
            <a:headEnd/>
            <a:tailEnd/>
          </a:ln>
          <a:effectLst/>
        </p:spPr>
        <p:txBody>
          <a:bodyPr wrap="none">
            <a:spAutoFit/>
          </a:bodyPr>
          <a:lstStyle/>
          <a:p>
            <a:r>
              <a:rPr lang="en-US" dirty="0">
                <a:solidFill>
                  <a:schemeClr val="tx1"/>
                </a:solidFill>
              </a:rPr>
              <a:t>16             0           8           </a:t>
            </a:r>
            <a:r>
              <a:rPr lang="en-US" dirty="0" smtClean="0">
                <a:solidFill>
                  <a:schemeClr val="tx1"/>
                </a:solidFill>
              </a:rPr>
              <a:t>1010101010101010</a:t>
            </a:r>
            <a:r>
              <a:rPr lang="en-US" baseline="-25000" dirty="0" smtClean="0">
                <a:solidFill>
                  <a:schemeClr val="tx1"/>
                </a:solidFill>
              </a:rPr>
              <a:t>2</a:t>
            </a:r>
            <a:endParaRPr lang="en-US" baseline="-25000" dirty="0">
              <a:solidFill>
                <a:schemeClr val="tx1"/>
              </a:solidFill>
            </a:endParaRPr>
          </a:p>
        </p:txBody>
      </p:sp>
      <p:sp>
        <p:nvSpPr>
          <p:cNvPr id="765960" name="Line 8"/>
          <p:cNvSpPr>
            <a:spLocks noChangeShapeType="1"/>
          </p:cNvSpPr>
          <p:nvPr/>
        </p:nvSpPr>
        <p:spPr bwMode="auto">
          <a:xfrm>
            <a:off x="3505200" y="3048000"/>
            <a:ext cx="0" cy="290513"/>
          </a:xfrm>
          <a:prstGeom prst="line">
            <a:avLst/>
          </a:prstGeom>
          <a:noFill/>
          <a:ln w="12700">
            <a:solidFill>
              <a:schemeClr val="tx1"/>
            </a:solidFill>
            <a:round/>
            <a:headEnd/>
            <a:tailEnd/>
          </a:ln>
          <a:effectLst/>
        </p:spPr>
        <p:txBody>
          <a:bodyPr/>
          <a:lstStyle/>
          <a:p>
            <a:endParaRPr lang="en-US">
              <a:solidFill>
                <a:schemeClr val="tx1"/>
              </a:solidFill>
            </a:endParaRPr>
          </a:p>
        </p:txBody>
      </p:sp>
      <p:sp>
        <p:nvSpPr>
          <p:cNvPr id="765961" name="Line 9"/>
          <p:cNvSpPr>
            <a:spLocks noChangeShapeType="1"/>
          </p:cNvSpPr>
          <p:nvPr/>
        </p:nvSpPr>
        <p:spPr bwMode="auto">
          <a:xfrm>
            <a:off x="4419600" y="3048000"/>
            <a:ext cx="0" cy="290513"/>
          </a:xfrm>
          <a:prstGeom prst="line">
            <a:avLst/>
          </a:prstGeom>
          <a:noFill/>
          <a:ln w="12700">
            <a:solidFill>
              <a:schemeClr val="tx1"/>
            </a:solidFill>
            <a:round/>
            <a:headEnd/>
            <a:tailEnd/>
          </a:ln>
          <a:effectLst/>
        </p:spPr>
        <p:txBody>
          <a:bodyPr/>
          <a:lstStyle/>
          <a:p>
            <a:endParaRPr lang="en-US">
              <a:solidFill>
                <a:schemeClr val="tx1"/>
              </a:solidFill>
            </a:endParaRPr>
          </a:p>
        </p:txBody>
      </p:sp>
      <p:sp>
        <p:nvSpPr>
          <p:cNvPr id="765962" name="Rectangle 10"/>
          <p:cNvSpPr>
            <a:spLocks noChangeArrowheads="1"/>
          </p:cNvSpPr>
          <p:nvPr/>
        </p:nvSpPr>
        <p:spPr bwMode="auto">
          <a:xfrm>
            <a:off x="1524000" y="4724400"/>
            <a:ext cx="5791200" cy="292100"/>
          </a:xfrm>
          <a:prstGeom prst="rect">
            <a:avLst/>
          </a:prstGeom>
          <a:noFill/>
          <a:ln w="12700">
            <a:solidFill>
              <a:schemeClr val="tx1"/>
            </a:solidFill>
            <a:miter lim="800000"/>
            <a:headEnd/>
            <a:tailEnd/>
          </a:ln>
          <a:effectLst/>
        </p:spPr>
        <p:txBody>
          <a:bodyPr wrap="none" anchor="ctr"/>
          <a:lstStyle/>
          <a:p>
            <a:endParaRPr lang="en-US"/>
          </a:p>
        </p:txBody>
      </p:sp>
      <p:sp>
        <p:nvSpPr>
          <p:cNvPr id="765963" name="Rectangle 11"/>
          <p:cNvSpPr>
            <a:spLocks noChangeArrowheads="1"/>
          </p:cNvSpPr>
          <p:nvPr/>
        </p:nvSpPr>
        <p:spPr bwMode="auto">
          <a:xfrm>
            <a:off x="1524000" y="5257800"/>
            <a:ext cx="5791200" cy="292100"/>
          </a:xfrm>
          <a:prstGeom prst="rect">
            <a:avLst/>
          </a:prstGeom>
          <a:noFill/>
          <a:ln w="12700">
            <a:solidFill>
              <a:schemeClr val="tx1"/>
            </a:solidFill>
            <a:miter lim="800000"/>
            <a:headEnd/>
            <a:tailEnd/>
          </a:ln>
          <a:effectLst/>
        </p:spPr>
        <p:txBody>
          <a:bodyPr wrap="none" anchor="ctr"/>
          <a:lstStyle/>
          <a:p>
            <a:endParaRPr lang="en-US"/>
          </a:p>
        </p:txBody>
      </p:sp>
      <p:sp>
        <p:nvSpPr>
          <p:cNvPr id="765964" name="Rectangle 12"/>
          <p:cNvSpPr>
            <a:spLocks noChangeArrowheads="1"/>
          </p:cNvSpPr>
          <p:nvPr/>
        </p:nvSpPr>
        <p:spPr bwMode="auto">
          <a:xfrm>
            <a:off x="1524000" y="6019800"/>
            <a:ext cx="5791200" cy="292100"/>
          </a:xfrm>
          <a:prstGeom prst="rect">
            <a:avLst/>
          </a:prstGeom>
          <a:noFill/>
          <a:ln w="12700">
            <a:solidFill>
              <a:schemeClr val="tx1"/>
            </a:solidFill>
            <a:miter lim="800000"/>
            <a:headEnd/>
            <a:tailEnd/>
          </a:ln>
          <a:effectLst/>
        </p:spPr>
        <p:txBody>
          <a:bodyPr wrap="none" anchor="ctr"/>
          <a:lstStyle/>
          <a:p>
            <a:endParaRPr lang="en-US"/>
          </a:p>
        </p:txBody>
      </p:sp>
      <p:sp>
        <p:nvSpPr>
          <p:cNvPr id="765965" name="Text Box 13"/>
          <p:cNvSpPr txBox="1">
            <a:spLocks noChangeArrowheads="1"/>
          </p:cNvSpPr>
          <p:nvPr/>
        </p:nvSpPr>
        <p:spPr bwMode="auto">
          <a:xfrm>
            <a:off x="1828800" y="4724400"/>
            <a:ext cx="2216150" cy="366713"/>
          </a:xfrm>
          <a:prstGeom prst="rect">
            <a:avLst/>
          </a:prstGeom>
          <a:noFill/>
          <a:ln w="12700">
            <a:noFill/>
            <a:miter lim="800000"/>
            <a:headEnd/>
            <a:tailEnd/>
          </a:ln>
          <a:effectLst/>
        </p:spPr>
        <p:txBody>
          <a:bodyPr wrap="none">
            <a:spAutoFit/>
          </a:bodyPr>
          <a:lstStyle/>
          <a:p>
            <a:r>
              <a:rPr lang="en-US">
                <a:solidFill>
                  <a:schemeClr val="tx1"/>
                </a:solidFill>
              </a:rPr>
              <a:t>1010101010101010</a:t>
            </a:r>
          </a:p>
        </p:txBody>
      </p:sp>
      <p:sp>
        <p:nvSpPr>
          <p:cNvPr id="765966" name="Line 14"/>
          <p:cNvSpPr>
            <a:spLocks noChangeShapeType="1"/>
          </p:cNvSpPr>
          <p:nvPr/>
        </p:nvSpPr>
        <p:spPr bwMode="auto">
          <a:xfrm>
            <a:off x="4419600" y="4724400"/>
            <a:ext cx="0" cy="290513"/>
          </a:xfrm>
          <a:prstGeom prst="line">
            <a:avLst/>
          </a:prstGeom>
          <a:noFill/>
          <a:ln w="12700">
            <a:solidFill>
              <a:schemeClr val="tx1"/>
            </a:solidFill>
            <a:round/>
            <a:headEnd/>
            <a:tailEnd/>
          </a:ln>
          <a:effectLst/>
        </p:spPr>
        <p:txBody>
          <a:bodyPr/>
          <a:lstStyle/>
          <a:p>
            <a:endParaRPr lang="en-US"/>
          </a:p>
        </p:txBody>
      </p:sp>
      <p:sp>
        <p:nvSpPr>
          <p:cNvPr id="765967" name="Line 15"/>
          <p:cNvSpPr>
            <a:spLocks noChangeShapeType="1"/>
          </p:cNvSpPr>
          <p:nvPr/>
        </p:nvSpPr>
        <p:spPr bwMode="auto">
          <a:xfrm>
            <a:off x="4419600" y="5257800"/>
            <a:ext cx="0" cy="290513"/>
          </a:xfrm>
          <a:prstGeom prst="line">
            <a:avLst/>
          </a:prstGeom>
          <a:noFill/>
          <a:ln w="12700">
            <a:solidFill>
              <a:schemeClr val="tx1"/>
            </a:solidFill>
            <a:round/>
            <a:headEnd/>
            <a:tailEnd/>
          </a:ln>
          <a:effectLst/>
        </p:spPr>
        <p:txBody>
          <a:bodyPr/>
          <a:lstStyle/>
          <a:p>
            <a:endParaRPr lang="en-US"/>
          </a:p>
        </p:txBody>
      </p:sp>
      <p:sp>
        <p:nvSpPr>
          <p:cNvPr id="765968" name="Line 16"/>
          <p:cNvSpPr>
            <a:spLocks noChangeShapeType="1"/>
          </p:cNvSpPr>
          <p:nvPr/>
        </p:nvSpPr>
        <p:spPr bwMode="auto">
          <a:xfrm>
            <a:off x="4419600" y="6019800"/>
            <a:ext cx="0" cy="290513"/>
          </a:xfrm>
          <a:prstGeom prst="line">
            <a:avLst/>
          </a:prstGeom>
          <a:noFill/>
          <a:ln w="12700">
            <a:solidFill>
              <a:schemeClr val="tx1"/>
            </a:solidFill>
            <a:round/>
            <a:headEnd/>
            <a:tailEnd/>
          </a:ln>
          <a:effectLst/>
        </p:spPr>
        <p:txBody>
          <a:bodyPr/>
          <a:lstStyle/>
          <a:p>
            <a:endParaRPr lang="en-US"/>
          </a:p>
        </p:txBody>
      </p:sp>
      <p:sp>
        <p:nvSpPr>
          <p:cNvPr id="765969" name="Line 17"/>
          <p:cNvSpPr>
            <a:spLocks noChangeShapeType="1"/>
          </p:cNvSpPr>
          <p:nvPr/>
        </p:nvSpPr>
        <p:spPr bwMode="auto">
          <a:xfrm flipV="1">
            <a:off x="1219200" y="5791200"/>
            <a:ext cx="6553200" cy="0"/>
          </a:xfrm>
          <a:prstGeom prst="line">
            <a:avLst/>
          </a:prstGeom>
          <a:noFill/>
          <a:ln w="28575">
            <a:solidFill>
              <a:schemeClr val="tx1"/>
            </a:solidFill>
            <a:round/>
            <a:headEnd/>
            <a:tailEnd/>
          </a:ln>
          <a:effectLst/>
        </p:spPr>
        <p:txBody>
          <a:bodyPr/>
          <a:lstStyle/>
          <a:p>
            <a:endParaRPr lang="en-US"/>
          </a:p>
        </p:txBody>
      </p:sp>
      <p:sp>
        <p:nvSpPr>
          <p:cNvPr id="765970" name="Text Box 18"/>
          <p:cNvSpPr txBox="1">
            <a:spLocks noChangeArrowheads="1"/>
          </p:cNvSpPr>
          <p:nvPr/>
        </p:nvSpPr>
        <p:spPr bwMode="auto">
          <a:xfrm>
            <a:off x="1828800" y="5257800"/>
            <a:ext cx="2216150" cy="366713"/>
          </a:xfrm>
          <a:prstGeom prst="rect">
            <a:avLst/>
          </a:prstGeom>
          <a:noFill/>
          <a:ln w="12700">
            <a:noFill/>
            <a:miter lim="800000"/>
            <a:headEnd/>
            <a:tailEnd/>
          </a:ln>
          <a:effectLst/>
        </p:spPr>
        <p:txBody>
          <a:bodyPr wrap="none">
            <a:spAutoFit/>
          </a:bodyPr>
          <a:lstStyle/>
          <a:p>
            <a:r>
              <a:rPr lang="en-US">
                <a:solidFill>
                  <a:schemeClr val="tx1"/>
                </a:solidFill>
              </a:rPr>
              <a:t>0000000000000000</a:t>
            </a:r>
          </a:p>
        </p:txBody>
      </p:sp>
      <p:sp>
        <p:nvSpPr>
          <p:cNvPr id="765971" name="Line 19"/>
          <p:cNvSpPr>
            <a:spLocks noChangeShapeType="1"/>
          </p:cNvSpPr>
          <p:nvPr/>
        </p:nvSpPr>
        <p:spPr bwMode="auto">
          <a:xfrm flipH="1">
            <a:off x="2971800" y="3352800"/>
            <a:ext cx="2514600" cy="1447800"/>
          </a:xfrm>
          <a:prstGeom prst="line">
            <a:avLst/>
          </a:prstGeom>
          <a:noFill/>
          <a:ln w="28575">
            <a:solidFill>
              <a:schemeClr val="accent1"/>
            </a:solidFill>
            <a:round/>
            <a:headEnd/>
            <a:tailEnd type="triangle" w="med" len="med"/>
          </a:ln>
          <a:effectLst/>
        </p:spPr>
        <p:txBody>
          <a:bodyPr/>
          <a:lstStyle/>
          <a:p>
            <a:endParaRPr lang="en-US"/>
          </a:p>
        </p:txBody>
      </p:sp>
      <p:sp>
        <p:nvSpPr>
          <p:cNvPr id="765972" name="Text Box 20"/>
          <p:cNvSpPr txBox="1">
            <a:spLocks noChangeArrowheads="1"/>
          </p:cNvSpPr>
          <p:nvPr/>
        </p:nvSpPr>
        <p:spPr bwMode="auto">
          <a:xfrm>
            <a:off x="4724400" y="5257800"/>
            <a:ext cx="2216150" cy="366713"/>
          </a:xfrm>
          <a:prstGeom prst="rect">
            <a:avLst/>
          </a:prstGeom>
          <a:noFill/>
          <a:ln w="12700">
            <a:noFill/>
            <a:miter lim="800000"/>
            <a:headEnd/>
            <a:tailEnd/>
          </a:ln>
          <a:effectLst/>
        </p:spPr>
        <p:txBody>
          <a:bodyPr wrap="none">
            <a:spAutoFit/>
          </a:bodyPr>
          <a:lstStyle/>
          <a:p>
            <a:r>
              <a:rPr lang="en-US">
                <a:solidFill>
                  <a:schemeClr val="tx1"/>
                </a:solidFill>
              </a:rPr>
              <a:t>1010101010101010</a:t>
            </a:r>
          </a:p>
        </p:txBody>
      </p:sp>
      <p:sp>
        <p:nvSpPr>
          <p:cNvPr id="765973" name="Text Box 21"/>
          <p:cNvSpPr txBox="1">
            <a:spLocks noChangeArrowheads="1"/>
          </p:cNvSpPr>
          <p:nvPr/>
        </p:nvSpPr>
        <p:spPr bwMode="auto">
          <a:xfrm>
            <a:off x="4724400" y="4724400"/>
            <a:ext cx="2216150" cy="366713"/>
          </a:xfrm>
          <a:prstGeom prst="rect">
            <a:avLst/>
          </a:prstGeom>
          <a:noFill/>
          <a:ln w="12700">
            <a:noFill/>
            <a:miter lim="800000"/>
            <a:headEnd/>
            <a:tailEnd/>
          </a:ln>
          <a:effectLst/>
        </p:spPr>
        <p:txBody>
          <a:bodyPr wrap="none">
            <a:spAutoFit/>
          </a:bodyPr>
          <a:lstStyle/>
          <a:p>
            <a:r>
              <a:rPr lang="en-US">
                <a:solidFill>
                  <a:schemeClr val="tx1"/>
                </a:solidFill>
              </a:rPr>
              <a:t>0000000000000000</a:t>
            </a:r>
          </a:p>
        </p:txBody>
      </p:sp>
      <p:sp>
        <p:nvSpPr>
          <p:cNvPr id="765974" name="Text Box 22"/>
          <p:cNvSpPr txBox="1">
            <a:spLocks noChangeArrowheads="1"/>
          </p:cNvSpPr>
          <p:nvPr/>
        </p:nvSpPr>
        <p:spPr bwMode="auto">
          <a:xfrm>
            <a:off x="1746250" y="6034088"/>
            <a:ext cx="5264150" cy="366712"/>
          </a:xfrm>
          <a:prstGeom prst="rect">
            <a:avLst/>
          </a:prstGeom>
          <a:noFill/>
          <a:ln w="12700">
            <a:noFill/>
            <a:miter lim="800000"/>
            <a:headEnd/>
            <a:tailEnd/>
          </a:ln>
          <a:effectLst/>
        </p:spPr>
        <p:txBody>
          <a:bodyPr>
            <a:spAutoFit/>
          </a:bodyPr>
          <a:lstStyle/>
          <a:p>
            <a:r>
              <a:rPr lang="en-US">
                <a:solidFill>
                  <a:schemeClr val="accent2"/>
                </a:solidFill>
              </a:rPr>
              <a:t>1010101010101010               1010101010101010</a:t>
            </a:r>
          </a:p>
        </p:txBody>
      </p:sp>
      <p:sp>
        <p:nvSpPr>
          <p:cNvPr id="765975" name="Line 23"/>
          <p:cNvSpPr>
            <a:spLocks noChangeShapeType="1"/>
          </p:cNvSpPr>
          <p:nvPr/>
        </p:nvSpPr>
        <p:spPr bwMode="auto">
          <a:xfrm>
            <a:off x="5638800" y="4343400"/>
            <a:ext cx="152400" cy="914400"/>
          </a:xfrm>
          <a:prstGeom prst="line">
            <a:avLst/>
          </a:prstGeom>
          <a:noFill/>
          <a:ln w="28575">
            <a:solidFill>
              <a:schemeClr val="accent1"/>
            </a:solidFill>
            <a:round/>
            <a:headEnd/>
            <a:tailEnd type="triangle" w="med" len="med"/>
          </a:ln>
          <a:effectLst/>
        </p:spPr>
        <p:txBody>
          <a:bodyPr/>
          <a:lstStyle/>
          <a:p>
            <a:endParaRPr lang="en-US"/>
          </a:p>
        </p:txBody>
      </p:sp>
    </p:spTree>
  </p:cSld>
  <p:clrMapOvr>
    <a:masterClrMapping/>
  </p:clrMapOvr>
  <p:transition xmlns:p14="http://schemas.microsoft.com/office/powerpoint/2010/main" advTm="2000"/>
  <p:timing>
    <p:tnLst>
      <p:par>
        <p:cTn xmlns:p14="http://schemas.microsoft.com/office/powerpoint/2010/mai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8498" name="Rectangle 2"/>
          <p:cNvSpPr>
            <a:spLocks noGrp="1" noChangeArrowheads="1"/>
          </p:cNvSpPr>
          <p:nvPr>
            <p:ph type="title"/>
          </p:nvPr>
        </p:nvSpPr>
        <p:spPr/>
        <p:txBody>
          <a:bodyPr/>
          <a:lstStyle/>
          <a:p>
            <a:r>
              <a:rPr lang="en-US"/>
              <a:t>Review:  Unsigned Binary Representation</a:t>
            </a:r>
          </a:p>
        </p:txBody>
      </p:sp>
      <p:graphicFrame>
        <p:nvGraphicFramePr>
          <p:cNvPr id="618499" name="Group 3"/>
          <p:cNvGraphicFramePr>
            <a:graphicFrameLocks noGrp="1"/>
          </p:cNvGraphicFramePr>
          <p:nvPr>
            <p:ph type="tbl" idx="1"/>
          </p:nvPr>
        </p:nvGraphicFramePr>
        <p:xfrm>
          <a:off x="381000" y="990600"/>
          <a:ext cx="4038600" cy="5440680"/>
        </p:xfrm>
        <a:graphic>
          <a:graphicData uri="http://schemas.openxmlformats.org/drawingml/2006/table">
            <a:tbl>
              <a:tblPr/>
              <a:tblGrid>
                <a:gridCol w="1600200"/>
                <a:gridCol w="1295400"/>
                <a:gridCol w="1143000"/>
              </a:tblGrid>
              <a:tr h="300038">
                <a:tc>
                  <a:txBody>
                    <a:bodyPr/>
                    <a:lstStyle/>
                    <a:p>
                      <a:pPr marL="0" marR="0" lvl="0" indent="0" algn="ctr" defTabSz="914400" rtl="0" eaLnBrk="0" fontAlgn="base" latinLnBrk="0" hangingPunct="0">
                        <a:lnSpc>
                          <a:spcPct val="90000"/>
                        </a:lnSpc>
                        <a:spcBef>
                          <a:spcPct val="65000"/>
                        </a:spcBef>
                        <a:spcAft>
                          <a:spcPct val="0"/>
                        </a:spcAft>
                        <a:buClr>
                          <a:schemeClr val="accent1"/>
                        </a:buClr>
                        <a:buSzPct val="75000"/>
                        <a:buFont typeface="Wingdings" pitchFamily="2" charset="2"/>
                        <a:buNone/>
                        <a:tabLst/>
                      </a:pPr>
                      <a:r>
                        <a:rPr kumimoji="0" lang="en-US" sz="2000" b="0" i="0" u="none" strike="noStrike" cap="none" normalizeH="0" baseline="0" smtClean="0">
                          <a:ln>
                            <a:noFill/>
                          </a:ln>
                          <a:solidFill>
                            <a:schemeClr val="tx1"/>
                          </a:solidFill>
                          <a:effectLst/>
                          <a:latin typeface="Arial" charset="0"/>
                        </a:rPr>
                        <a:t>Hex</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90000"/>
                        </a:lnSpc>
                        <a:spcBef>
                          <a:spcPct val="65000"/>
                        </a:spcBef>
                        <a:spcAft>
                          <a:spcPct val="0"/>
                        </a:spcAft>
                        <a:buClr>
                          <a:schemeClr val="accent1"/>
                        </a:buClr>
                        <a:buSzPct val="75000"/>
                        <a:buFont typeface="Wingdings" pitchFamily="2" charset="2"/>
                        <a:buNone/>
                        <a:tabLst/>
                      </a:pPr>
                      <a:r>
                        <a:rPr kumimoji="0" lang="en-US" sz="2000" b="0" i="0" u="none" strike="noStrike" cap="none" normalizeH="0" baseline="0" smtClean="0">
                          <a:ln>
                            <a:noFill/>
                          </a:ln>
                          <a:solidFill>
                            <a:schemeClr val="tx1"/>
                          </a:solidFill>
                          <a:effectLst/>
                          <a:latin typeface="Arial" charset="0"/>
                        </a:rPr>
                        <a:t>Binary</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90000"/>
                        </a:lnSpc>
                        <a:spcBef>
                          <a:spcPct val="65000"/>
                        </a:spcBef>
                        <a:spcAft>
                          <a:spcPct val="0"/>
                        </a:spcAft>
                        <a:buClr>
                          <a:schemeClr val="accent1"/>
                        </a:buClr>
                        <a:buSzPct val="75000"/>
                        <a:buFont typeface="Wingdings" pitchFamily="2" charset="2"/>
                        <a:buNone/>
                        <a:tabLst/>
                      </a:pPr>
                      <a:r>
                        <a:rPr kumimoji="0" lang="en-US" sz="2000" b="0" i="0" u="none" strike="noStrike" cap="none" normalizeH="0" baseline="0" smtClean="0">
                          <a:ln>
                            <a:noFill/>
                          </a:ln>
                          <a:solidFill>
                            <a:schemeClr val="tx1"/>
                          </a:solidFill>
                          <a:effectLst/>
                          <a:latin typeface="Arial" charset="0"/>
                        </a:rPr>
                        <a:t>Decimal</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244475">
                <a:tc>
                  <a:txBody>
                    <a:bodyPr/>
                    <a:lstStyle/>
                    <a:p>
                      <a:pPr marL="0" marR="0" lvl="0" indent="0" algn="ctr" defTabSz="914400" rtl="0" eaLnBrk="0" fontAlgn="base" latinLnBrk="0" hangingPunct="0">
                        <a:lnSpc>
                          <a:spcPct val="90000"/>
                        </a:lnSpc>
                        <a:spcBef>
                          <a:spcPct val="65000"/>
                        </a:spcBef>
                        <a:spcAft>
                          <a:spcPct val="0"/>
                        </a:spcAft>
                        <a:buClr>
                          <a:schemeClr val="accent1"/>
                        </a:buClr>
                        <a:buSzPct val="75000"/>
                        <a:buFont typeface="Wingdings" pitchFamily="2" charset="2"/>
                        <a:buNone/>
                        <a:tabLst/>
                      </a:pPr>
                      <a:r>
                        <a:rPr kumimoji="0" lang="en-US" sz="1800" b="0" i="0" u="none" strike="noStrike" cap="none" normalizeH="0" baseline="0" smtClean="0">
                          <a:ln>
                            <a:noFill/>
                          </a:ln>
                          <a:solidFill>
                            <a:schemeClr val="tx1"/>
                          </a:solidFill>
                          <a:effectLst/>
                          <a:latin typeface="Arial" charset="0"/>
                        </a:rPr>
                        <a:t>0x00000000</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90000"/>
                        </a:lnSpc>
                        <a:spcBef>
                          <a:spcPct val="65000"/>
                        </a:spcBef>
                        <a:spcAft>
                          <a:spcPct val="0"/>
                        </a:spcAft>
                        <a:buClr>
                          <a:schemeClr val="accent1"/>
                        </a:buClr>
                        <a:buSzPct val="75000"/>
                        <a:buFont typeface="Wingdings" pitchFamily="2" charset="2"/>
                        <a:buNone/>
                        <a:tabLst/>
                      </a:pPr>
                      <a:r>
                        <a:rPr kumimoji="0" lang="en-US" sz="1800" b="0" i="0" u="none" strike="noStrike" cap="none" normalizeH="0" baseline="0" smtClean="0">
                          <a:ln>
                            <a:noFill/>
                          </a:ln>
                          <a:solidFill>
                            <a:schemeClr val="tx1"/>
                          </a:solidFill>
                          <a:effectLst/>
                          <a:latin typeface="Arial" charset="0"/>
                        </a:rPr>
                        <a:t>0…0000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90000"/>
                        </a:lnSpc>
                        <a:spcBef>
                          <a:spcPct val="65000"/>
                        </a:spcBef>
                        <a:spcAft>
                          <a:spcPct val="0"/>
                        </a:spcAft>
                        <a:buClr>
                          <a:schemeClr val="accent1"/>
                        </a:buClr>
                        <a:buSzPct val="75000"/>
                        <a:buFont typeface="Wingdings" pitchFamily="2" charset="2"/>
                        <a:buNone/>
                        <a:tabLst/>
                      </a:pPr>
                      <a:r>
                        <a:rPr kumimoji="0" lang="en-US" sz="1800" b="0" i="0" u="none" strike="noStrike" cap="none" normalizeH="0" baseline="0" smtClean="0">
                          <a:ln>
                            <a:noFill/>
                          </a:ln>
                          <a:solidFill>
                            <a:schemeClr val="tx1"/>
                          </a:solidFill>
                          <a:effectLst/>
                          <a:latin typeface="Arial" charset="0"/>
                        </a:rPr>
                        <a:t>0</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80975">
                <a:tc>
                  <a:txBody>
                    <a:bodyPr/>
                    <a:lstStyle/>
                    <a:p>
                      <a:pPr marL="0" marR="0" lvl="0" indent="0" algn="ctr" defTabSz="914400" rtl="0" eaLnBrk="0" fontAlgn="base" latinLnBrk="0" hangingPunct="0">
                        <a:lnSpc>
                          <a:spcPct val="90000"/>
                        </a:lnSpc>
                        <a:spcBef>
                          <a:spcPct val="65000"/>
                        </a:spcBef>
                        <a:spcAft>
                          <a:spcPct val="0"/>
                        </a:spcAft>
                        <a:buClr>
                          <a:schemeClr val="accent1"/>
                        </a:buClr>
                        <a:buSzPct val="75000"/>
                        <a:buFont typeface="Wingdings" pitchFamily="2" charset="2"/>
                        <a:buNone/>
                        <a:tabLst/>
                      </a:pPr>
                      <a:r>
                        <a:rPr kumimoji="0" lang="en-US" sz="1800" b="0" i="0" u="none" strike="noStrike" cap="none" normalizeH="0" baseline="0" smtClean="0">
                          <a:ln>
                            <a:noFill/>
                          </a:ln>
                          <a:solidFill>
                            <a:schemeClr val="tx1"/>
                          </a:solidFill>
                          <a:effectLst/>
                          <a:latin typeface="Arial" charset="0"/>
                        </a:rPr>
                        <a:t>0x00000001</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90000"/>
                        </a:lnSpc>
                        <a:spcBef>
                          <a:spcPct val="65000"/>
                        </a:spcBef>
                        <a:spcAft>
                          <a:spcPct val="0"/>
                        </a:spcAft>
                        <a:buClr>
                          <a:schemeClr val="accent1"/>
                        </a:buClr>
                        <a:buSzPct val="75000"/>
                        <a:buFont typeface="Wingdings" pitchFamily="2" charset="2"/>
                        <a:buNone/>
                        <a:tabLst/>
                      </a:pPr>
                      <a:r>
                        <a:rPr kumimoji="0" lang="en-US" sz="1800" b="0" i="0" u="none" strike="noStrike" cap="none" normalizeH="0" baseline="0" smtClean="0">
                          <a:ln>
                            <a:noFill/>
                          </a:ln>
                          <a:solidFill>
                            <a:schemeClr val="tx1"/>
                          </a:solidFill>
                          <a:effectLst/>
                          <a:latin typeface="Arial" charset="0"/>
                        </a:rPr>
                        <a:t>0…0001</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90000"/>
                        </a:lnSpc>
                        <a:spcBef>
                          <a:spcPct val="65000"/>
                        </a:spcBef>
                        <a:spcAft>
                          <a:spcPct val="0"/>
                        </a:spcAft>
                        <a:buClr>
                          <a:schemeClr val="accent1"/>
                        </a:buClr>
                        <a:buSzPct val="75000"/>
                        <a:buFont typeface="Wingdings" pitchFamily="2" charset="2"/>
                        <a:buNone/>
                        <a:tabLst/>
                      </a:pPr>
                      <a:r>
                        <a:rPr kumimoji="0" lang="en-US" sz="1800" b="0" i="0" u="none" strike="noStrike" cap="none" normalizeH="0" baseline="0" smtClean="0">
                          <a:ln>
                            <a:noFill/>
                          </a:ln>
                          <a:solidFill>
                            <a:schemeClr val="tx1"/>
                          </a:solidFill>
                          <a:effectLst/>
                          <a:latin typeface="Arial" charset="0"/>
                        </a:rPr>
                        <a:t>1</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80975">
                <a:tc>
                  <a:txBody>
                    <a:bodyPr/>
                    <a:lstStyle/>
                    <a:p>
                      <a:pPr marL="0" marR="0" lvl="0" indent="0" algn="ctr" defTabSz="914400" rtl="0" eaLnBrk="0" fontAlgn="base" latinLnBrk="0" hangingPunct="0">
                        <a:lnSpc>
                          <a:spcPct val="90000"/>
                        </a:lnSpc>
                        <a:spcBef>
                          <a:spcPct val="65000"/>
                        </a:spcBef>
                        <a:spcAft>
                          <a:spcPct val="0"/>
                        </a:spcAft>
                        <a:buClr>
                          <a:schemeClr val="accent1"/>
                        </a:buClr>
                        <a:buSzPct val="75000"/>
                        <a:buFont typeface="Wingdings" pitchFamily="2" charset="2"/>
                        <a:buNone/>
                        <a:tabLst/>
                      </a:pPr>
                      <a:r>
                        <a:rPr kumimoji="0" lang="en-US" sz="1800" b="0" i="0" u="none" strike="noStrike" cap="none" normalizeH="0" baseline="0" smtClean="0">
                          <a:ln>
                            <a:noFill/>
                          </a:ln>
                          <a:solidFill>
                            <a:schemeClr val="tx1"/>
                          </a:solidFill>
                          <a:effectLst/>
                          <a:latin typeface="Arial" charset="0"/>
                        </a:rPr>
                        <a:t>0x00000002</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90000"/>
                        </a:lnSpc>
                        <a:spcBef>
                          <a:spcPct val="65000"/>
                        </a:spcBef>
                        <a:spcAft>
                          <a:spcPct val="0"/>
                        </a:spcAft>
                        <a:buClr>
                          <a:schemeClr val="accent1"/>
                        </a:buClr>
                        <a:buSzPct val="75000"/>
                        <a:buFont typeface="Wingdings" pitchFamily="2" charset="2"/>
                        <a:buNone/>
                        <a:tabLst/>
                      </a:pPr>
                      <a:r>
                        <a:rPr kumimoji="0" lang="en-US" sz="1800" b="0" i="0" u="none" strike="noStrike" cap="none" normalizeH="0" baseline="0" smtClean="0">
                          <a:ln>
                            <a:noFill/>
                          </a:ln>
                          <a:solidFill>
                            <a:schemeClr val="tx1"/>
                          </a:solidFill>
                          <a:effectLst/>
                          <a:latin typeface="Arial" charset="0"/>
                        </a:rPr>
                        <a:t>0…0010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90000"/>
                        </a:lnSpc>
                        <a:spcBef>
                          <a:spcPct val="65000"/>
                        </a:spcBef>
                        <a:spcAft>
                          <a:spcPct val="0"/>
                        </a:spcAft>
                        <a:buClr>
                          <a:schemeClr val="accent1"/>
                        </a:buClr>
                        <a:buSzPct val="75000"/>
                        <a:buFont typeface="Wingdings" pitchFamily="2" charset="2"/>
                        <a:buNone/>
                        <a:tabLst/>
                      </a:pPr>
                      <a:r>
                        <a:rPr kumimoji="0" lang="en-US" sz="1800" b="0" i="0" u="none" strike="noStrike" cap="none" normalizeH="0" baseline="0" smtClean="0">
                          <a:ln>
                            <a:noFill/>
                          </a:ln>
                          <a:solidFill>
                            <a:schemeClr val="tx1"/>
                          </a:solidFill>
                          <a:effectLst/>
                          <a:latin typeface="Arial" charset="0"/>
                        </a:rPr>
                        <a:t>2</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20663">
                <a:tc>
                  <a:txBody>
                    <a:bodyPr/>
                    <a:lstStyle/>
                    <a:p>
                      <a:pPr marL="0" marR="0" lvl="0" indent="0" algn="ctr" defTabSz="914400" rtl="0" eaLnBrk="0" fontAlgn="base" latinLnBrk="0" hangingPunct="0">
                        <a:lnSpc>
                          <a:spcPct val="90000"/>
                        </a:lnSpc>
                        <a:spcBef>
                          <a:spcPct val="65000"/>
                        </a:spcBef>
                        <a:spcAft>
                          <a:spcPct val="0"/>
                        </a:spcAft>
                        <a:buClr>
                          <a:schemeClr val="accent1"/>
                        </a:buClr>
                        <a:buSzPct val="75000"/>
                        <a:buFont typeface="Wingdings" pitchFamily="2" charset="2"/>
                        <a:buNone/>
                        <a:tabLst/>
                      </a:pPr>
                      <a:r>
                        <a:rPr kumimoji="0" lang="en-US" sz="1800" b="0" i="0" u="none" strike="noStrike" cap="none" normalizeH="0" baseline="0" smtClean="0">
                          <a:ln>
                            <a:noFill/>
                          </a:ln>
                          <a:solidFill>
                            <a:schemeClr val="tx1"/>
                          </a:solidFill>
                          <a:effectLst/>
                          <a:latin typeface="Arial" charset="0"/>
                        </a:rPr>
                        <a:t>0x00000003</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90000"/>
                        </a:lnSpc>
                        <a:spcBef>
                          <a:spcPct val="65000"/>
                        </a:spcBef>
                        <a:spcAft>
                          <a:spcPct val="0"/>
                        </a:spcAft>
                        <a:buClr>
                          <a:schemeClr val="accent1"/>
                        </a:buClr>
                        <a:buSzPct val="75000"/>
                        <a:buFont typeface="Wingdings" pitchFamily="2" charset="2"/>
                        <a:buNone/>
                        <a:tabLst/>
                      </a:pPr>
                      <a:r>
                        <a:rPr kumimoji="0" lang="en-US" sz="1800" b="0" i="0" u="none" strike="noStrike" cap="none" normalizeH="0" baseline="0" smtClean="0">
                          <a:ln>
                            <a:noFill/>
                          </a:ln>
                          <a:solidFill>
                            <a:schemeClr val="tx1"/>
                          </a:solidFill>
                          <a:effectLst/>
                          <a:latin typeface="Arial" charset="0"/>
                        </a:rPr>
                        <a:t>0…0011</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90000"/>
                        </a:lnSpc>
                        <a:spcBef>
                          <a:spcPct val="65000"/>
                        </a:spcBef>
                        <a:spcAft>
                          <a:spcPct val="0"/>
                        </a:spcAft>
                        <a:buClr>
                          <a:schemeClr val="accent1"/>
                        </a:buClr>
                        <a:buSzPct val="75000"/>
                        <a:buFont typeface="Wingdings" pitchFamily="2" charset="2"/>
                        <a:buNone/>
                        <a:tabLst/>
                      </a:pPr>
                      <a:r>
                        <a:rPr kumimoji="0" lang="en-US" sz="1800" b="0" i="0" u="none" strike="noStrike" cap="none" normalizeH="0" baseline="0" smtClean="0">
                          <a:ln>
                            <a:noFill/>
                          </a:ln>
                          <a:solidFill>
                            <a:schemeClr val="tx1"/>
                          </a:solidFill>
                          <a:effectLst/>
                          <a:latin typeface="Arial" charset="0"/>
                        </a:rPr>
                        <a:t>3</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63525">
                <a:tc>
                  <a:txBody>
                    <a:bodyPr/>
                    <a:lstStyle/>
                    <a:p>
                      <a:pPr marL="0" marR="0" lvl="0" indent="0" algn="ctr" defTabSz="914400" rtl="0" eaLnBrk="0" fontAlgn="base" latinLnBrk="0" hangingPunct="0">
                        <a:lnSpc>
                          <a:spcPct val="90000"/>
                        </a:lnSpc>
                        <a:spcBef>
                          <a:spcPct val="65000"/>
                        </a:spcBef>
                        <a:spcAft>
                          <a:spcPct val="0"/>
                        </a:spcAft>
                        <a:buClr>
                          <a:schemeClr val="accent1"/>
                        </a:buClr>
                        <a:buSzPct val="75000"/>
                        <a:buFont typeface="Wingdings" pitchFamily="2" charset="2"/>
                        <a:buNone/>
                        <a:tabLst/>
                      </a:pPr>
                      <a:r>
                        <a:rPr kumimoji="0" lang="en-US" sz="1800" b="0" i="0" u="none" strike="noStrike" cap="none" normalizeH="0" baseline="0" smtClean="0">
                          <a:ln>
                            <a:noFill/>
                          </a:ln>
                          <a:solidFill>
                            <a:schemeClr val="tx1"/>
                          </a:solidFill>
                          <a:effectLst/>
                          <a:latin typeface="Arial" charset="0"/>
                        </a:rPr>
                        <a:t>0x00000004</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90000"/>
                        </a:lnSpc>
                        <a:spcBef>
                          <a:spcPct val="65000"/>
                        </a:spcBef>
                        <a:spcAft>
                          <a:spcPct val="0"/>
                        </a:spcAft>
                        <a:buClr>
                          <a:schemeClr val="accent1"/>
                        </a:buClr>
                        <a:buSzPct val="75000"/>
                        <a:buFont typeface="Wingdings" pitchFamily="2" charset="2"/>
                        <a:buNone/>
                        <a:tabLst/>
                      </a:pPr>
                      <a:r>
                        <a:rPr kumimoji="0" lang="en-US" sz="1800" b="0" i="0" u="none" strike="noStrike" cap="none" normalizeH="0" baseline="0" smtClean="0">
                          <a:ln>
                            <a:noFill/>
                          </a:ln>
                          <a:solidFill>
                            <a:schemeClr val="tx1"/>
                          </a:solidFill>
                          <a:effectLst/>
                          <a:latin typeface="Arial" charset="0"/>
                        </a:rPr>
                        <a:t>0…0100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90000"/>
                        </a:lnSpc>
                        <a:spcBef>
                          <a:spcPct val="65000"/>
                        </a:spcBef>
                        <a:spcAft>
                          <a:spcPct val="0"/>
                        </a:spcAft>
                        <a:buClr>
                          <a:schemeClr val="accent1"/>
                        </a:buClr>
                        <a:buSzPct val="75000"/>
                        <a:buFont typeface="Wingdings" pitchFamily="2" charset="2"/>
                        <a:buNone/>
                        <a:tabLst/>
                      </a:pPr>
                      <a:r>
                        <a:rPr kumimoji="0" lang="en-US" sz="1800" b="0" i="0" u="none" strike="noStrike" cap="none" normalizeH="0" baseline="0" smtClean="0">
                          <a:ln>
                            <a:noFill/>
                          </a:ln>
                          <a:solidFill>
                            <a:schemeClr val="tx1"/>
                          </a:solidFill>
                          <a:effectLst/>
                          <a:latin typeface="Arial" charset="0"/>
                        </a:rPr>
                        <a:t>4</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80975">
                <a:tc>
                  <a:txBody>
                    <a:bodyPr/>
                    <a:lstStyle/>
                    <a:p>
                      <a:pPr marL="0" marR="0" lvl="0" indent="0" algn="ctr" defTabSz="914400" rtl="0" eaLnBrk="0" fontAlgn="base" latinLnBrk="0" hangingPunct="0">
                        <a:lnSpc>
                          <a:spcPct val="90000"/>
                        </a:lnSpc>
                        <a:spcBef>
                          <a:spcPct val="65000"/>
                        </a:spcBef>
                        <a:spcAft>
                          <a:spcPct val="0"/>
                        </a:spcAft>
                        <a:buClr>
                          <a:schemeClr val="accent1"/>
                        </a:buClr>
                        <a:buSzPct val="75000"/>
                        <a:buFont typeface="Wingdings" pitchFamily="2" charset="2"/>
                        <a:buNone/>
                        <a:tabLst/>
                      </a:pPr>
                      <a:r>
                        <a:rPr kumimoji="0" lang="en-US" sz="1800" b="0" i="0" u="none" strike="noStrike" cap="none" normalizeH="0" baseline="0" smtClean="0">
                          <a:ln>
                            <a:noFill/>
                          </a:ln>
                          <a:solidFill>
                            <a:schemeClr val="tx1"/>
                          </a:solidFill>
                          <a:effectLst/>
                          <a:latin typeface="Arial" charset="0"/>
                        </a:rPr>
                        <a:t>0x00000005</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90000"/>
                        </a:lnSpc>
                        <a:spcBef>
                          <a:spcPct val="65000"/>
                        </a:spcBef>
                        <a:spcAft>
                          <a:spcPct val="0"/>
                        </a:spcAft>
                        <a:buClr>
                          <a:schemeClr val="accent1"/>
                        </a:buClr>
                        <a:buSzPct val="75000"/>
                        <a:buFont typeface="Wingdings" pitchFamily="2" charset="2"/>
                        <a:buNone/>
                        <a:tabLst/>
                      </a:pPr>
                      <a:r>
                        <a:rPr kumimoji="0" lang="en-US" sz="1800" b="0" i="0" u="none" strike="noStrike" cap="none" normalizeH="0" baseline="0" smtClean="0">
                          <a:ln>
                            <a:noFill/>
                          </a:ln>
                          <a:solidFill>
                            <a:schemeClr val="tx1"/>
                          </a:solidFill>
                          <a:effectLst/>
                          <a:latin typeface="Arial" charset="0"/>
                        </a:rPr>
                        <a:t>0…0101</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90000"/>
                        </a:lnSpc>
                        <a:spcBef>
                          <a:spcPct val="65000"/>
                        </a:spcBef>
                        <a:spcAft>
                          <a:spcPct val="0"/>
                        </a:spcAft>
                        <a:buClr>
                          <a:schemeClr val="accent1"/>
                        </a:buClr>
                        <a:buSzPct val="75000"/>
                        <a:buFont typeface="Wingdings" pitchFamily="2" charset="2"/>
                        <a:buNone/>
                        <a:tabLst/>
                      </a:pPr>
                      <a:r>
                        <a:rPr kumimoji="0" lang="en-US" sz="1800" b="0" i="0" u="none" strike="noStrike" cap="none" normalizeH="0" baseline="0" smtClean="0">
                          <a:ln>
                            <a:noFill/>
                          </a:ln>
                          <a:solidFill>
                            <a:schemeClr val="tx1"/>
                          </a:solidFill>
                          <a:effectLst/>
                          <a:latin typeface="Arial" charset="0"/>
                        </a:rPr>
                        <a:t>5</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38138">
                <a:tc>
                  <a:txBody>
                    <a:bodyPr/>
                    <a:lstStyle/>
                    <a:p>
                      <a:pPr marL="0" marR="0" lvl="0" indent="0" algn="ctr" defTabSz="914400" rtl="0" eaLnBrk="0" fontAlgn="base" latinLnBrk="0" hangingPunct="0">
                        <a:lnSpc>
                          <a:spcPct val="90000"/>
                        </a:lnSpc>
                        <a:spcBef>
                          <a:spcPct val="65000"/>
                        </a:spcBef>
                        <a:spcAft>
                          <a:spcPct val="0"/>
                        </a:spcAft>
                        <a:buClr>
                          <a:schemeClr val="accent1"/>
                        </a:buClr>
                        <a:buSzPct val="75000"/>
                        <a:buFont typeface="Wingdings" pitchFamily="2" charset="2"/>
                        <a:buNone/>
                        <a:tabLst/>
                      </a:pPr>
                      <a:r>
                        <a:rPr kumimoji="0" lang="en-US" sz="1800" b="0" i="0" u="none" strike="noStrike" cap="none" normalizeH="0" baseline="0" smtClean="0">
                          <a:ln>
                            <a:noFill/>
                          </a:ln>
                          <a:solidFill>
                            <a:schemeClr val="tx1"/>
                          </a:solidFill>
                          <a:effectLst/>
                          <a:latin typeface="Arial" charset="0"/>
                        </a:rPr>
                        <a:t>0x00000006</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90000"/>
                        </a:lnSpc>
                        <a:spcBef>
                          <a:spcPct val="65000"/>
                        </a:spcBef>
                        <a:spcAft>
                          <a:spcPct val="0"/>
                        </a:spcAft>
                        <a:buClr>
                          <a:schemeClr val="accent1"/>
                        </a:buClr>
                        <a:buSzPct val="75000"/>
                        <a:buFont typeface="Wingdings" pitchFamily="2" charset="2"/>
                        <a:buNone/>
                        <a:tabLst/>
                      </a:pPr>
                      <a:r>
                        <a:rPr kumimoji="0" lang="en-US" sz="1800" b="0" i="0" u="none" strike="noStrike" cap="none" normalizeH="0" baseline="0" smtClean="0">
                          <a:ln>
                            <a:noFill/>
                          </a:ln>
                          <a:solidFill>
                            <a:schemeClr val="tx1"/>
                          </a:solidFill>
                          <a:effectLst/>
                          <a:latin typeface="Arial" charset="0"/>
                        </a:rPr>
                        <a:t>0…0110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90000"/>
                        </a:lnSpc>
                        <a:spcBef>
                          <a:spcPct val="65000"/>
                        </a:spcBef>
                        <a:spcAft>
                          <a:spcPct val="0"/>
                        </a:spcAft>
                        <a:buClr>
                          <a:schemeClr val="accent1"/>
                        </a:buClr>
                        <a:buSzPct val="75000"/>
                        <a:buFont typeface="Wingdings" pitchFamily="2" charset="2"/>
                        <a:buNone/>
                        <a:tabLst/>
                      </a:pPr>
                      <a:r>
                        <a:rPr kumimoji="0" lang="en-US" sz="1800" b="0" i="0" u="none" strike="noStrike" cap="none" normalizeH="0" baseline="0" smtClean="0">
                          <a:ln>
                            <a:noFill/>
                          </a:ln>
                          <a:solidFill>
                            <a:schemeClr val="tx1"/>
                          </a:solidFill>
                          <a:effectLst/>
                          <a:latin typeface="Arial" charset="0"/>
                        </a:rPr>
                        <a:t>6</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38138">
                <a:tc>
                  <a:txBody>
                    <a:bodyPr/>
                    <a:lstStyle/>
                    <a:p>
                      <a:pPr marL="0" marR="0" lvl="0" indent="0" algn="ctr" defTabSz="914400" rtl="0" eaLnBrk="0" fontAlgn="base" latinLnBrk="0" hangingPunct="0">
                        <a:lnSpc>
                          <a:spcPct val="90000"/>
                        </a:lnSpc>
                        <a:spcBef>
                          <a:spcPct val="65000"/>
                        </a:spcBef>
                        <a:spcAft>
                          <a:spcPct val="0"/>
                        </a:spcAft>
                        <a:buClr>
                          <a:schemeClr val="accent1"/>
                        </a:buClr>
                        <a:buSzPct val="75000"/>
                        <a:buFont typeface="Wingdings" pitchFamily="2" charset="2"/>
                        <a:buNone/>
                        <a:tabLst/>
                      </a:pPr>
                      <a:r>
                        <a:rPr kumimoji="0" lang="en-US" sz="1800" b="0" i="0" u="none" strike="noStrike" cap="none" normalizeH="0" baseline="0" smtClean="0">
                          <a:ln>
                            <a:noFill/>
                          </a:ln>
                          <a:solidFill>
                            <a:schemeClr val="tx1"/>
                          </a:solidFill>
                          <a:effectLst/>
                          <a:latin typeface="Arial" charset="0"/>
                        </a:rPr>
                        <a:t>0x00000007</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90000"/>
                        </a:lnSpc>
                        <a:spcBef>
                          <a:spcPct val="65000"/>
                        </a:spcBef>
                        <a:spcAft>
                          <a:spcPct val="0"/>
                        </a:spcAft>
                        <a:buClr>
                          <a:schemeClr val="accent1"/>
                        </a:buClr>
                        <a:buSzPct val="75000"/>
                        <a:buFont typeface="Wingdings" pitchFamily="2" charset="2"/>
                        <a:buNone/>
                        <a:tabLst/>
                      </a:pPr>
                      <a:r>
                        <a:rPr kumimoji="0" lang="en-US" sz="1800" b="0" i="0" u="none" strike="noStrike" cap="none" normalizeH="0" baseline="0" smtClean="0">
                          <a:ln>
                            <a:noFill/>
                          </a:ln>
                          <a:solidFill>
                            <a:schemeClr val="tx1"/>
                          </a:solidFill>
                          <a:effectLst/>
                          <a:latin typeface="Arial" charset="0"/>
                        </a:rPr>
                        <a:t>0…0111</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90000"/>
                        </a:lnSpc>
                        <a:spcBef>
                          <a:spcPct val="65000"/>
                        </a:spcBef>
                        <a:spcAft>
                          <a:spcPct val="0"/>
                        </a:spcAft>
                        <a:buClr>
                          <a:schemeClr val="accent1"/>
                        </a:buClr>
                        <a:buSzPct val="75000"/>
                        <a:buFont typeface="Wingdings" pitchFamily="2" charset="2"/>
                        <a:buNone/>
                        <a:tabLst/>
                      </a:pPr>
                      <a:r>
                        <a:rPr kumimoji="0" lang="en-US" sz="1800" b="0" i="0" u="none" strike="noStrike" cap="none" normalizeH="0" baseline="0" smtClean="0">
                          <a:ln>
                            <a:noFill/>
                          </a:ln>
                          <a:solidFill>
                            <a:schemeClr val="tx1"/>
                          </a:solidFill>
                          <a:effectLst/>
                          <a:latin typeface="Arial" charset="0"/>
                        </a:rPr>
                        <a:t>7</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38138">
                <a:tc>
                  <a:txBody>
                    <a:bodyPr/>
                    <a:lstStyle/>
                    <a:p>
                      <a:pPr marL="0" marR="0" lvl="0" indent="0" algn="ctr" defTabSz="914400" rtl="0" eaLnBrk="0" fontAlgn="base" latinLnBrk="0" hangingPunct="0">
                        <a:lnSpc>
                          <a:spcPct val="90000"/>
                        </a:lnSpc>
                        <a:spcBef>
                          <a:spcPct val="65000"/>
                        </a:spcBef>
                        <a:spcAft>
                          <a:spcPct val="0"/>
                        </a:spcAft>
                        <a:buClr>
                          <a:schemeClr val="accent1"/>
                        </a:buClr>
                        <a:buSzPct val="75000"/>
                        <a:buFont typeface="Wingdings" pitchFamily="2" charset="2"/>
                        <a:buNone/>
                        <a:tabLst/>
                      </a:pPr>
                      <a:r>
                        <a:rPr kumimoji="0" lang="en-US" sz="1800" b="0" i="0" u="none" strike="noStrike" cap="none" normalizeH="0" baseline="0" smtClean="0">
                          <a:ln>
                            <a:noFill/>
                          </a:ln>
                          <a:solidFill>
                            <a:schemeClr val="tx1"/>
                          </a:solidFill>
                          <a:effectLst/>
                          <a:latin typeface="Arial" charset="0"/>
                        </a:rPr>
                        <a:t>0x00000008</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90000"/>
                        </a:lnSpc>
                        <a:spcBef>
                          <a:spcPct val="65000"/>
                        </a:spcBef>
                        <a:spcAft>
                          <a:spcPct val="0"/>
                        </a:spcAft>
                        <a:buClr>
                          <a:schemeClr val="accent1"/>
                        </a:buClr>
                        <a:buSzPct val="75000"/>
                        <a:buFont typeface="Wingdings" pitchFamily="2" charset="2"/>
                        <a:buNone/>
                        <a:tabLst/>
                      </a:pPr>
                      <a:r>
                        <a:rPr kumimoji="0" lang="en-US" sz="1800" b="0" i="0" u="none" strike="noStrike" cap="none" normalizeH="0" baseline="0" smtClean="0">
                          <a:ln>
                            <a:noFill/>
                          </a:ln>
                          <a:solidFill>
                            <a:schemeClr val="tx1"/>
                          </a:solidFill>
                          <a:effectLst/>
                          <a:latin typeface="Arial" charset="0"/>
                        </a:rPr>
                        <a:t>0…1000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90000"/>
                        </a:lnSpc>
                        <a:spcBef>
                          <a:spcPct val="65000"/>
                        </a:spcBef>
                        <a:spcAft>
                          <a:spcPct val="0"/>
                        </a:spcAft>
                        <a:buClr>
                          <a:schemeClr val="accent1"/>
                        </a:buClr>
                        <a:buSzPct val="75000"/>
                        <a:buFont typeface="Wingdings" pitchFamily="2" charset="2"/>
                        <a:buNone/>
                        <a:tabLst/>
                      </a:pPr>
                      <a:r>
                        <a:rPr kumimoji="0" lang="en-US" sz="1800" b="0" i="0" u="none" strike="noStrike" cap="none" normalizeH="0" baseline="0" smtClean="0">
                          <a:ln>
                            <a:noFill/>
                          </a:ln>
                          <a:solidFill>
                            <a:schemeClr val="tx1"/>
                          </a:solidFill>
                          <a:effectLst/>
                          <a:latin typeface="Arial" charset="0"/>
                        </a:rPr>
                        <a:t>8</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38138">
                <a:tc>
                  <a:txBody>
                    <a:bodyPr/>
                    <a:lstStyle/>
                    <a:p>
                      <a:pPr marL="0" marR="0" lvl="0" indent="0" algn="ctr" defTabSz="914400" rtl="0" eaLnBrk="0" fontAlgn="base" latinLnBrk="0" hangingPunct="0">
                        <a:lnSpc>
                          <a:spcPct val="90000"/>
                        </a:lnSpc>
                        <a:spcBef>
                          <a:spcPct val="65000"/>
                        </a:spcBef>
                        <a:spcAft>
                          <a:spcPct val="0"/>
                        </a:spcAft>
                        <a:buClr>
                          <a:schemeClr val="accent1"/>
                        </a:buClr>
                        <a:buSzPct val="75000"/>
                        <a:buFont typeface="Wingdings" pitchFamily="2" charset="2"/>
                        <a:buNone/>
                        <a:tabLst/>
                      </a:pPr>
                      <a:r>
                        <a:rPr kumimoji="0" lang="en-US" sz="1800" b="0" i="0" u="none" strike="noStrike" cap="none" normalizeH="0" baseline="0" smtClean="0">
                          <a:ln>
                            <a:noFill/>
                          </a:ln>
                          <a:solidFill>
                            <a:schemeClr val="tx1"/>
                          </a:solidFill>
                          <a:effectLst/>
                          <a:latin typeface="Arial" charset="0"/>
                        </a:rPr>
                        <a:t>0x00000009</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90000"/>
                        </a:lnSpc>
                        <a:spcBef>
                          <a:spcPct val="65000"/>
                        </a:spcBef>
                        <a:spcAft>
                          <a:spcPct val="0"/>
                        </a:spcAft>
                        <a:buClr>
                          <a:schemeClr val="accent1"/>
                        </a:buClr>
                        <a:buSzPct val="75000"/>
                        <a:buFont typeface="Wingdings" pitchFamily="2" charset="2"/>
                        <a:buNone/>
                        <a:tabLst/>
                      </a:pPr>
                      <a:r>
                        <a:rPr kumimoji="0" lang="en-US" sz="1800" b="0" i="0" u="none" strike="noStrike" cap="none" normalizeH="0" baseline="0" smtClean="0">
                          <a:ln>
                            <a:noFill/>
                          </a:ln>
                          <a:solidFill>
                            <a:schemeClr val="tx1"/>
                          </a:solidFill>
                          <a:effectLst/>
                          <a:latin typeface="Arial" charset="0"/>
                        </a:rPr>
                        <a:t>0…1001</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90000"/>
                        </a:lnSpc>
                        <a:spcBef>
                          <a:spcPct val="65000"/>
                        </a:spcBef>
                        <a:spcAft>
                          <a:spcPct val="0"/>
                        </a:spcAft>
                        <a:buClr>
                          <a:schemeClr val="accent1"/>
                        </a:buClr>
                        <a:buSzPct val="75000"/>
                        <a:buFont typeface="Wingdings" pitchFamily="2" charset="2"/>
                        <a:buNone/>
                        <a:tabLst/>
                      </a:pPr>
                      <a:r>
                        <a:rPr kumimoji="0" lang="en-US" sz="1800" b="0" i="0" u="none" strike="noStrike" cap="none" normalizeH="0" baseline="0" smtClean="0">
                          <a:ln>
                            <a:noFill/>
                          </a:ln>
                          <a:solidFill>
                            <a:schemeClr val="tx1"/>
                          </a:solidFill>
                          <a:effectLst/>
                          <a:latin typeface="Arial" charset="0"/>
                        </a:rPr>
                        <a:t>9</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38138">
                <a:tc>
                  <a:txBody>
                    <a:bodyPr/>
                    <a:lstStyle/>
                    <a:p>
                      <a:pPr marL="0" marR="0" lvl="0" indent="0" algn="ctr" defTabSz="914400" rtl="0" eaLnBrk="0" fontAlgn="base" latinLnBrk="0" hangingPunct="0">
                        <a:lnSpc>
                          <a:spcPct val="90000"/>
                        </a:lnSpc>
                        <a:spcBef>
                          <a:spcPct val="65000"/>
                        </a:spcBef>
                        <a:spcAft>
                          <a:spcPct val="0"/>
                        </a:spcAft>
                        <a:buClr>
                          <a:schemeClr val="accent1"/>
                        </a:buClr>
                        <a:buSzPct val="75000"/>
                        <a:buFont typeface="Wingdings" pitchFamily="2" charset="2"/>
                        <a:buNone/>
                        <a:tabLst/>
                      </a:pPr>
                      <a:endParaRPr kumimoji="0" lang="en-US" sz="1800" b="0" i="0" u="none" strike="noStrike" cap="none" normalizeH="0" baseline="0" smtClean="0">
                        <a:ln>
                          <a:noFill/>
                        </a:ln>
                        <a:solidFill>
                          <a:schemeClr val="tx1"/>
                        </a:solidFill>
                        <a:effectLst/>
                        <a:latin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90000"/>
                        </a:lnSpc>
                        <a:spcBef>
                          <a:spcPct val="65000"/>
                        </a:spcBef>
                        <a:spcAft>
                          <a:spcPct val="0"/>
                        </a:spcAft>
                        <a:buClr>
                          <a:schemeClr val="accent1"/>
                        </a:buClr>
                        <a:buSzPct val="75000"/>
                        <a:buFont typeface="Wingdings" pitchFamily="2" charset="2"/>
                        <a:buNone/>
                        <a:tabLst/>
                      </a:pPr>
                      <a:r>
                        <a:rPr kumimoji="0" lang="en-US" sz="1800" b="0" i="0" u="none" strike="noStrike" cap="none" normalizeH="0" baseline="0" smtClean="0">
                          <a:ln>
                            <a:noFill/>
                          </a:ln>
                          <a:solidFill>
                            <a:schemeClr val="tx1"/>
                          </a:solidFill>
                          <a:effectLst/>
                          <a:latin typeface="Arial" charset="0"/>
                        </a:rPr>
                        <a: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90000"/>
                        </a:lnSpc>
                        <a:spcBef>
                          <a:spcPct val="65000"/>
                        </a:spcBef>
                        <a:spcAft>
                          <a:spcPct val="0"/>
                        </a:spcAft>
                        <a:buClr>
                          <a:schemeClr val="accent1"/>
                        </a:buClr>
                        <a:buSzPct val="75000"/>
                        <a:buFont typeface="Wingdings" pitchFamily="2" charset="2"/>
                        <a:buNone/>
                        <a:tabLst/>
                      </a:pPr>
                      <a:endParaRPr kumimoji="0" lang="en-US" sz="18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38138">
                <a:tc>
                  <a:txBody>
                    <a:bodyPr/>
                    <a:lstStyle/>
                    <a:p>
                      <a:pPr marL="0" marR="0" lvl="0" indent="0" algn="ctr" defTabSz="914400" rtl="0" eaLnBrk="0" fontAlgn="base" latinLnBrk="0" hangingPunct="0">
                        <a:lnSpc>
                          <a:spcPct val="90000"/>
                        </a:lnSpc>
                        <a:spcBef>
                          <a:spcPct val="65000"/>
                        </a:spcBef>
                        <a:spcAft>
                          <a:spcPct val="0"/>
                        </a:spcAft>
                        <a:buClr>
                          <a:schemeClr val="accent1"/>
                        </a:buClr>
                        <a:buSzPct val="75000"/>
                        <a:buFont typeface="Wingdings" pitchFamily="2" charset="2"/>
                        <a:buNone/>
                        <a:tabLst/>
                      </a:pPr>
                      <a:r>
                        <a:rPr kumimoji="0" lang="en-US" sz="1800" b="0" i="0" u="none" strike="noStrike" cap="none" normalizeH="0" baseline="0" smtClean="0">
                          <a:ln>
                            <a:noFill/>
                          </a:ln>
                          <a:solidFill>
                            <a:schemeClr val="tx1"/>
                          </a:solidFill>
                          <a:effectLst/>
                          <a:latin typeface="Arial" charset="0"/>
                        </a:rPr>
                        <a:t>0xFFFFFFFC</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90000"/>
                        </a:lnSpc>
                        <a:spcBef>
                          <a:spcPct val="65000"/>
                        </a:spcBef>
                        <a:spcAft>
                          <a:spcPct val="0"/>
                        </a:spcAft>
                        <a:buClr>
                          <a:schemeClr val="accent1"/>
                        </a:buClr>
                        <a:buSzPct val="75000"/>
                        <a:buFont typeface="Wingdings" pitchFamily="2" charset="2"/>
                        <a:buNone/>
                        <a:tabLst/>
                      </a:pPr>
                      <a:r>
                        <a:rPr kumimoji="0" lang="en-US" sz="1800" b="0" i="0" u="none" strike="noStrike" cap="none" normalizeH="0" baseline="0" smtClean="0">
                          <a:ln>
                            <a:noFill/>
                          </a:ln>
                          <a:solidFill>
                            <a:schemeClr val="tx1"/>
                          </a:solidFill>
                          <a:effectLst/>
                          <a:latin typeface="Arial" charset="0"/>
                        </a:rPr>
                        <a:t>1…1100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90000"/>
                        </a:lnSpc>
                        <a:spcBef>
                          <a:spcPct val="65000"/>
                        </a:spcBef>
                        <a:spcAft>
                          <a:spcPct val="0"/>
                        </a:spcAft>
                        <a:buClr>
                          <a:schemeClr val="accent1"/>
                        </a:buClr>
                        <a:buSzPct val="75000"/>
                        <a:buFont typeface="Wingdings" pitchFamily="2" charset="2"/>
                        <a:buNone/>
                        <a:tabLst/>
                      </a:pPr>
                      <a:endParaRPr kumimoji="0" lang="en-US" sz="18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38138">
                <a:tc>
                  <a:txBody>
                    <a:bodyPr/>
                    <a:lstStyle/>
                    <a:p>
                      <a:pPr marL="0" marR="0" lvl="0" indent="0" algn="ctr" defTabSz="914400" rtl="0" eaLnBrk="0" fontAlgn="base" latinLnBrk="0" hangingPunct="0">
                        <a:lnSpc>
                          <a:spcPct val="90000"/>
                        </a:lnSpc>
                        <a:spcBef>
                          <a:spcPct val="65000"/>
                        </a:spcBef>
                        <a:spcAft>
                          <a:spcPct val="0"/>
                        </a:spcAft>
                        <a:buClr>
                          <a:schemeClr val="accent1"/>
                        </a:buClr>
                        <a:buSzPct val="75000"/>
                        <a:buFont typeface="Wingdings" pitchFamily="2" charset="2"/>
                        <a:buNone/>
                        <a:tabLst/>
                      </a:pPr>
                      <a:r>
                        <a:rPr kumimoji="0" lang="en-US" sz="1800" b="0" i="0" u="none" strike="noStrike" cap="none" normalizeH="0" baseline="0" smtClean="0">
                          <a:ln>
                            <a:noFill/>
                          </a:ln>
                          <a:solidFill>
                            <a:schemeClr val="tx1"/>
                          </a:solidFill>
                          <a:effectLst/>
                          <a:latin typeface="Arial" charset="0"/>
                        </a:rPr>
                        <a:t>0xFFFFFFFD</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90000"/>
                        </a:lnSpc>
                        <a:spcBef>
                          <a:spcPct val="65000"/>
                        </a:spcBef>
                        <a:spcAft>
                          <a:spcPct val="0"/>
                        </a:spcAft>
                        <a:buClr>
                          <a:schemeClr val="accent1"/>
                        </a:buClr>
                        <a:buSzPct val="75000"/>
                        <a:buFont typeface="Wingdings" pitchFamily="2" charset="2"/>
                        <a:buNone/>
                        <a:tabLst/>
                      </a:pPr>
                      <a:r>
                        <a:rPr kumimoji="0" lang="en-US" sz="1800" b="0" i="0" u="none" strike="noStrike" cap="none" normalizeH="0" baseline="0" smtClean="0">
                          <a:ln>
                            <a:noFill/>
                          </a:ln>
                          <a:solidFill>
                            <a:schemeClr val="tx1"/>
                          </a:solidFill>
                          <a:effectLst/>
                          <a:latin typeface="Arial" charset="0"/>
                        </a:rPr>
                        <a:t>1…1101</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90000"/>
                        </a:lnSpc>
                        <a:spcBef>
                          <a:spcPct val="65000"/>
                        </a:spcBef>
                        <a:spcAft>
                          <a:spcPct val="0"/>
                        </a:spcAft>
                        <a:buClr>
                          <a:schemeClr val="accent1"/>
                        </a:buClr>
                        <a:buSzPct val="75000"/>
                        <a:buFont typeface="Wingdings" pitchFamily="2" charset="2"/>
                        <a:buNone/>
                        <a:tabLst/>
                      </a:pPr>
                      <a:endParaRPr kumimoji="0" lang="en-US" sz="18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38138">
                <a:tc>
                  <a:txBody>
                    <a:bodyPr/>
                    <a:lstStyle/>
                    <a:p>
                      <a:pPr marL="0" marR="0" lvl="0" indent="0" algn="ctr" defTabSz="914400" rtl="0" eaLnBrk="0" fontAlgn="base" latinLnBrk="0" hangingPunct="0">
                        <a:lnSpc>
                          <a:spcPct val="90000"/>
                        </a:lnSpc>
                        <a:spcBef>
                          <a:spcPct val="65000"/>
                        </a:spcBef>
                        <a:spcAft>
                          <a:spcPct val="0"/>
                        </a:spcAft>
                        <a:buClr>
                          <a:schemeClr val="accent1"/>
                        </a:buClr>
                        <a:buSzPct val="75000"/>
                        <a:buFont typeface="Wingdings" pitchFamily="2" charset="2"/>
                        <a:buNone/>
                        <a:tabLst/>
                      </a:pPr>
                      <a:r>
                        <a:rPr kumimoji="0" lang="en-US" sz="1800" b="0" i="0" u="none" strike="noStrike" cap="none" normalizeH="0" baseline="0" smtClean="0">
                          <a:ln>
                            <a:noFill/>
                          </a:ln>
                          <a:solidFill>
                            <a:schemeClr val="tx1"/>
                          </a:solidFill>
                          <a:effectLst/>
                          <a:latin typeface="Arial" charset="0"/>
                        </a:rPr>
                        <a:t>0xFFFFFFFE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90000"/>
                        </a:lnSpc>
                        <a:spcBef>
                          <a:spcPct val="65000"/>
                        </a:spcBef>
                        <a:spcAft>
                          <a:spcPct val="0"/>
                        </a:spcAft>
                        <a:buClr>
                          <a:schemeClr val="accent1"/>
                        </a:buClr>
                        <a:buSzPct val="75000"/>
                        <a:buFont typeface="Wingdings" pitchFamily="2" charset="2"/>
                        <a:buNone/>
                        <a:tabLst/>
                      </a:pPr>
                      <a:r>
                        <a:rPr kumimoji="0" lang="en-US" sz="1800" b="0" i="0" u="none" strike="noStrike" cap="none" normalizeH="0" baseline="0" smtClean="0">
                          <a:ln>
                            <a:noFill/>
                          </a:ln>
                          <a:solidFill>
                            <a:schemeClr val="tx1"/>
                          </a:solidFill>
                          <a:effectLst/>
                          <a:latin typeface="Arial" charset="0"/>
                        </a:rPr>
                        <a:t>1…1110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90000"/>
                        </a:lnSpc>
                        <a:spcBef>
                          <a:spcPct val="65000"/>
                        </a:spcBef>
                        <a:spcAft>
                          <a:spcPct val="0"/>
                        </a:spcAft>
                        <a:buClr>
                          <a:schemeClr val="accent1"/>
                        </a:buClr>
                        <a:buSzPct val="75000"/>
                        <a:buFont typeface="Wingdings" pitchFamily="2" charset="2"/>
                        <a:buNone/>
                        <a:tabLst/>
                      </a:pPr>
                      <a:endParaRPr kumimoji="0" lang="en-US" sz="18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96850">
                <a:tc>
                  <a:txBody>
                    <a:bodyPr/>
                    <a:lstStyle/>
                    <a:p>
                      <a:pPr marL="0" marR="0" lvl="0" indent="0" algn="ctr" defTabSz="914400" rtl="0" eaLnBrk="0" fontAlgn="base" latinLnBrk="0" hangingPunct="0">
                        <a:lnSpc>
                          <a:spcPct val="90000"/>
                        </a:lnSpc>
                        <a:spcBef>
                          <a:spcPct val="65000"/>
                        </a:spcBef>
                        <a:spcAft>
                          <a:spcPct val="0"/>
                        </a:spcAft>
                        <a:buClr>
                          <a:schemeClr val="accent1"/>
                        </a:buClr>
                        <a:buSzPct val="75000"/>
                        <a:buFont typeface="Wingdings" pitchFamily="2" charset="2"/>
                        <a:buNone/>
                        <a:tabLst/>
                      </a:pPr>
                      <a:r>
                        <a:rPr kumimoji="0" lang="en-US" sz="1800" b="0" i="0" u="none" strike="noStrike" cap="none" normalizeH="0" baseline="0" smtClean="0">
                          <a:ln>
                            <a:noFill/>
                          </a:ln>
                          <a:solidFill>
                            <a:schemeClr val="tx1"/>
                          </a:solidFill>
                          <a:effectLst/>
                          <a:latin typeface="Arial" charset="0"/>
                        </a:rPr>
                        <a:t>0xFFFFFFFF</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90000"/>
                        </a:lnSpc>
                        <a:spcBef>
                          <a:spcPct val="65000"/>
                        </a:spcBef>
                        <a:spcAft>
                          <a:spcPct val="0"/>
                        </a:spcAft>
                        <a:buClr>
                          <a:schemeClr val="accent1"/>
                        </a:buClr>
                        <a:buSzPct val="75000"/>
                        <a:buFont typeface="Wingdings" pitchFamily="2" charset="2"/>
                        <a:buNone/>
                        <a:tabLst/>
                      </a:pPr>
                      <a:r>
                        <a:rPr kumimoji="0" lang="en-US" sz="1800" b="0" i="0" u="none" strike="noStrike" cap="none" normalizeH="0" baseline="0" smtClean="0">
                          <a:ln>
                            <a:noFill/>
                          </a:ln>
                          <a:solidFill>
                            <a:schemeClr val="tx1"/>
                          </a:solidFill>
                          <a:effectLst/>
                          <a:latin typeface="Arial" charset="0"/>
                        </a:rPr>
                        <a:t>1…1111</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90000"/>
                        </a:lnSpc>
                        <a:spcBef>
                          <a:spcPct val="65000"/>
                        </a:spcBef>
                        <a:spcAft>
                          <a:spcPct val="0"/>
                        </a:spcAft>
                        <a:buClr>
                          <a:schemeClr val="accent1"/>
                        </a:buClr>
                        <a:buSzPct val="75000"/>
                        <a:buFont typeface="Wingdings" pitchFamily="2" charset="2"/>
                        <a:buNone/>
                        <a:tabLst/>
                      </a:pPr>
                      <a:endParaRPr kumimoji="0" lang="en-US" sz="18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618569" name="Rectangle 73"/>
          <p:cNvSpPr>
            <a:spLocks noChangeArrowheads="1"/>
          </p:cNvSpPr>
          <p:nvPr/>
        </p:nvSpPr>
        <p:spPr bwMode="auto">
          <a:xfrm>
            <a:off x="3429000" y="6096000"/>
            <a:ext cx="752475" cy="325438"/>
          </a:xfrm>
          <a:prstGeom prst="rect">
            <a:avLst/>
          </a:prstGeom>
          <a:noFill/>
          <a:ln w="12700">
            <a:noFill/>
            <a:miter lim="800000"/>
            <a:headEnd/>
            <a:tailEnd/>
          </a:ln>
          <a:effectLst/>
        </p:spPr>
        <p:txBody>
          <a:bodyPr wrap="none" lIns="63500" tIns="25400" rIns="63500" bIns="25400">
            <a:spAutoFit/>
          </a:bodyPr>
          <a:lstStyle/>
          <a:p>
            <a:r>
              <a:rPr lang="en-US">
                <a:solidFill>
                  <a:schemeClr val="tx1"/>
                </a:solidFill>
              </a:rPr>
              <a:t>2</a:t>
            </a:r>
            <a:r>
              <a:rPr lang="en-US" baseline="30000">
                <a:solidFill>
                  <a:schemeClr val="tx1"/>
                </a:solidFill>
              </a:rPr>
              <a:t>32</a:t>
            </a:r>
            <a:r>
              <a:rPr lang="en-US">
                <a:solidFill>
                  <a:schemeClr val="tx1"/>
                </a:solidFill>
              </a:rPr>
              <a:t> - 1</a:t>
            </a:r>
          </a:p>
        </p:txBody>
      </p:sp>
      <p:sp>
        <p:nvSpPr>
          <p:cNvPr id="618570" name="Rectangle 74"/>
          <p:cNvSpPr>
            <a:spLocks noChangeArrowheads="1"/>
          </p:cNvSpPr>
          <p:nvPr/>
        </p:nvSpPr>
        <p:spPr bwMode="auto">
          <a:xfrm>
            <a:off x="3429000" y="5791200"/>
            <a:ext cx="752475" cy="325438"/>
          </a:xfrm>
          <a:prstGeom prst="rect">
            <a:avLst/>
          </a:prstGeom>
          <a:noFill/>
          <a:ln w="12700">
            <a:noFill/>
            <a:miter lim="800000"/>
            <a:headEnd/>
            <a:tailEnd/>
          </a:ln>
          <a:effectLst/>
        </p:spPr>
        <p:txBody>
          <a:bodyPr wrap="none" lIns="63500" tIns="25400" rIns="63500" bIns="25400">
            <a:spAutoFit/>
          </a:bodyPr>
          <a:lstStyle/>
          <a:p>
            <a:r>
              <a:rPr lang="en-US">
                <a:solidFill>
                  <a:schemeClr val="tx1"/>
                </a:solidFill>
              </a:rPr>
              <a:t>2</a:t>
            </a:r>
            <a:r>
              <a:rPr lang="en-US" baseline="30000">
                <a:solidFill>
                  <a:schemeClr val="tx1"/>
                </a:solidFill>
              </a:rPr>
              <a:t>32</a:t>
            </a:r>
            <a:r>
              <a:rPr lang="en-US">
                <a:solidFill>
                  <a:schemeClr val="tx1"/>
                </a:solidFill>
              </a:rPr>
              <a:t> - 2</a:t>
            </a:r>
            <a:endParaRPr lang="en-US" baseline="30000">
              <a:solidFill>
                <a:schemeClr val="tx1"/>
              </a:solidFill>
              <a:cs typeface="Arial" charset="0"/>
            </a:endParaRPr>
          </a:p>
        </p:txBody>
      </p:sp>
      <p:sp>
        <p:nvSpPr>
          <p:cNvPr id="618571" name="Rectangle 75"/>
          <p:cNvSpPr>
            <a:spLocks noChangeArrowheads="1"/>
          </p:cNvSpPr>
          <p:nvPr/>
        </p:nvSpPr>
        <p:spPr bwMode="auto">
          <a:xfrm>
            <a:off x="3429000" y="5410200"/>
            <a:ext cx="752475" cy="325438"/>
          </a:xfrm>
          <a:prstGeom prst="rect">
            <a:avLst/>
          </a:prstGeom>
          <a:noFill/>
          <a:ln w="12700">
            <a:noFill/>
            <a:miter lim="800000"/>
            <a:headEnd/>
            <a:tailEnd/>
          </a:ln>
          <a:effectLst/>
        </p:spPr>
        <p:txBody>
          <a:bodyPr wrap="none" lIns="63500" tIns="25400" rIns="63500" bIns="25400">
            <a:spAutoFit/>
          </a:bodyPr>
          <a:lstStyle/>
          <a:p>
            <a:r>
              <a:rPr lang="en-US">
                <a:solidFill>
                  <a:schemeClr val="tx1"/>
                </a:solidFill>
              </a:rPr>
              <a:t>2</a:t>
            </a:r>
            <a:r>
              <a:rPr lang="en-US" baseline="30000">
                <a:solidFill>
                  <a:schemeClr val="tx1"/>
                </a:solidFill>
              </a:rPr>
              <a:t>32</a:t>
            </a:r>
            <a:r>
              <a:rPr lang="en-US">
                <a:solidFill>
                  <a:schemeClr val="tx1"/>
                </a:solidFill>
              </a:rPr>
              <a:t> - 3</a:t>
            </a:r>
          </a:p>
        </p:txBody>
      </p:sp>
      <p:sp>
        <p:nvSpPr>
          <p:cNvPr id="618572" name="Rectangle 76"/>
          <p:cNvSpPr>
            <a:spLocks noChangeArrowheads="1"/>
          </p:cNvSpPr>
          <p:nvPr/>
        </p:nvSpPr>
        <p:spPr bwMode="auto">
          <a:xfrm>
            <a:off x="3429000" y="5105400"/>
            <a:ext cx="752475" cy="325438"/>
          </a:xfrm>
          <a:prstGeom prst="rect">
            <a:avLst/>
          </a:prstGeom>
          <a:noFill/>
          <a:ln w="12700">
            <a:noFill/>
            <a:miter lim="800000"/>
            <a:headEnd/>
            <a:tailEnd/>
          </a:ln>
          <a:effectLst/>
        </p:spPr>
        <p:txBody>
          <a:bodyPr wrap="none" lIns="63500" tIns="25400" rIns="63500" bIns="25400">
            <a:spAutoFit/>
          </a:bodyPr>
          <a:lstStyle/>
          <a:p>
            <a:r>
              <a:rPr lang="en-US">
                <a:solidFill>
                  <a:schemeClr val="tx1"/>
                </a:solidFill>
              </a:rPr>
              <a:t>2</a:t>
            </a:r>
            <a:r>
              <a:rPr lang="en-US" baseline="30000">
                <a:solidFill>
                  <a:schemeClr val="tx1"/>
                </a:solidFill>
              </a:rPr>
              <a:t>32</a:t>
            </a:r>
            <a:r>
              <a:rPr lang="en-US">
                <a:solidFill>
                  <a:schemeClr val="tx1"/>
                </a:solidFill>
              </a:rPr>
              <a:t> - 4</a:t>
            </a:r>
            <a:endParaRPr lang="en-US" baseline="30000">
              <a:solidFill>
                <a:schemeClr val="tx1"/>
              </a:solidFill>
            </a:endParaRPr>
          </a:p>
        </p:txBody>
      </p:sp>
      <p:sp>
        <p:nvSpPr>
          <p:cNvPr id="618573" name="Rectangle 77"/>
          <p:cNvSpPr>
            <a:spLocks noChangeArrowheads="1"/>
          </p:cNvSpPr>
          <p:nvPr/>
        </p:nvSpPr>
        <p:spPr bwMode="auto">
          <a:xfrm>
            <a:off x="5867400" y="4648200"/>
            <a:ext cx="879475" cy="325438"/>
          </a:xfrm>
          <a:prstGeom prst="rect">
            <a:avLst/>
          </a:prstGeom>
          <a:noFill/>
          <a:ln w="12700">
            <a:noFill/>
            <a:miter lim="800000"/>
            <a:headEnd/>
            <a:tailEnd/>
          </a:ln>
          <a:effectLst/>
        </p:spPr>
        <p:txBody>
          <a:bodyPr wrap="none" lIns="63500" tIns="25400" rIns="63500" bIns="25400">
            <a:spAutoFit/>
          </a:bodyPr>
          <a:lstStyle/>
          <a:p>
            <a:r>
              <a:rPr lang="en-US" b="1">
                <a:solidFill>
                  <a:schemeClr val="tx1"/>
                </a:solidFill>
              </a:rPr>
              <a:t>2</a:t>
            </a:r>
            <a:r>
              <a:rPr lang="en-US" b="1" baseline="30000">
                <a:solidFill>
                  <a:schemeClr val="tx1"/>
                </a:solidFill>
              </a:rPr>
              <a:t>32</a:t>
            </a:r>
            <a:r>
              <a:rPr lang="en-US" b="1">
                <a:solidFill>
                  <a:schemeClr val="tx1"/>
                </a:solidFill>
              </a:rPr>
              <a:t>  -  1</a:t>
            </a:r>
            <a:endParaRPr lang="en-US" b="1" baseline="30000">
              <a:solidFill>
                <a:schemeClr val="tx1"/>
              </a:solidFill>
            </a:endParaRPr>
          </a:p>
        </p:txBody>
      </p:sp>
      <p:sp>
        <p:nvSpPr>
          <p:cNvPr id="618574" name="Rectangle 78"/>
          <p:cNvSpPr>
            <a:spLocks noChangeArrowheads="1"/>
          </p:cNvSpPr>
          <p:nvPr/>
        </p:nvSpPr>
        <p:spPr bwMode="auto">
          <a:xfrm>
            <a:off x="4876800" y="2667000"/>
            <a:ext cx="3517900" cy="325438"/>
          </a:xfrm>
          <a:prstGeom prst="rect">
            <a:avLst/>
          </a:prstGeom>
          <a:noFill/>
          <a:ln w="12700">
            <a:noFill/>
            <a:miter lim="800000"/>
            <a:headEnd/>
            <a:tailEnd/>
          </a:ln>
          <a:effectLst/>
        </p:spPr>
        <p:txBody>
          <a:bodyPr wrap="none" lIns="63500" tIns="25400" rIns="63500" bIns="25400">
            <a:spAutoFit/>
          </a:bodyPr>
          <a:lstStyle/>
          <a:p>
            <a:r>
              <a:rPr lang="en-US" b="1">
                <a:solidFill>
                  <a:schemeClr val="tx1"/>
                </a:solidFill>
              </a:rPr>
              <a:t>1   1   1      . . .     1   1   1   1    bit</a:t>
            </a:r>
            <a:endParaRPr lang="en-US" b="1" baseline="30000">
              <a:solidFill>
                <a:schemeClr val="tx1"/>
              </a:solidFill>
            </a:endParaRPr>
          </a:p>
        </p:txBody>
      </p:sp>
      <p:sp>
        <p:nvSpPr>
          <p:cNvPr id="618575" name="Rectangle 79"/>
          <p:cNvSpPr>
            <a:spLocks noChangeArrowheads="1"/>
          </p:cNvSpPr>
          <p:nvPr/>
        </p:nvSpPr>
        <p:spPr bwMode="auto">
          <a:xfrm>
            <a:off x="4876800" y="2209800"/>
            <a:ext cx="4075113" cy="263525"/>
          </a:xfrm>
          <a:prstGeom prst="rect">
            <a:avLst/>
          </a:prstGeom>
          <a:noFill/>
          <a:ln w="12700">
            <a:noFill/>
            <a:miter lim="800000"/>
            <a:headEnd/>
            <a:tailEnd/>
          </a:ln>
          <a:effectLst/>
        </p:spPr>
        <p:txBody>
          <a:bodyPr wrap="none" lIns="63500" tIns="25400" rIns="63500" bIns="25400">
            <a:spAutoFit/>
          </a:bodyPr>
          <a:lstStyle/>
          <a:p>
            <a:r>
              <a:rPr lang="en-US" sz="1400"/>
              <a:t>31  30  29       . . .        3    2    1     0      bit position</a:t>
            </a:r>
            <a:endParaRPr lang="en-US" sz="1400" baseline="30000"/>
          </a:p>
        </p:txBody>
      </p:sp>
      <p:sp>
        <p:nvSpPr>
          <p:cNvPr id="618576" name="Rectangle 80"/>
          <p:cNvSpPr>
            <a:spLocks noChangeArrowheads="1"/>
          </p:cNvSpPr>
          <p:nvPr/>
        </p:nvSpPr>
        <p:spPr bwMode="auto">
          <a:xfrm>
            <a:off x="4876800" y="1752600"/>
            <a:ext cx="4021138" cy="263525"/>
          </a:xfrm>
          <a:prstGeom prst="rect">
            <a:avLst/>
          </a:prstGeom>
          <a:noFill/>
          <a:ln w="12700">
            <a:noFill/>
            <a:miter lim="800000"/>
            <a:headEnd/>
            <a:tailEnd/>
          </a:ln>
          <a:effectLst/>
        </p:spPr>
        <p:txBody>
          <a:bodyPr wrap="none" lIns="63500" tIns="25400" rIns="63500" bIns="25400">
            <a:spAutoFit/>
          </a:bodyPr>
          <a:lstStyle/>
          <a:p>
            <a:r>
              <a:rPr lang="en-US" sz="1400">
                <a:solidFill>
                  <a:srgbClr val="009900"/>
                </a:solidFill>
                <a:cs typeface="Arial" charset="0"/>
              </a:rPr>
              <a:t>2</a:t>
            </a:r>
            <a:r>
              <a:rPr lang="en-US" sz="1400" baseline="30000">
                <a:solidFill>
                  <a:srgbClr val="009900"/>
                </a:solidFill>
                <a:cs typeface="Arial" charset="0"/>
              </a:rPr>
              <a:t>31</a:t>
            </a:r>
            <a:r>
              <a:rPr lang="en-US" sz="1400">
                <a:solidFill>
                  <a:srgbClr val="009900"/>
                </a:solidFill>
              </a:rPr>
              <a:t>  2</a:t>
            </a:r>
            <a:r>
              <a:rPr lang="en-US" sz="1400" baseline="30000">
                <a:solidFill>
                  <a:srgbClr val="009900"/>
                </a:solidFill>
                <a:cs typeface="Arial" charset="0"/>
              </a:rPr>
              <a:t>30</a:t>
            </a:r>
            <a:r>
              <a:rPr lang="en-US" sz="1400">
                <a:solidFill>
                  <a:srgbClr val="009900"/>
                </a:solidFill>
              </a:rPr>
              <a:t>  2</a:t>
            </a:r>
            <a:r>
              <a:rPr lang="en-US" sz="1400" baseline="30000">
                <a:solidFill>
                  <a:srgbClr val="009900"/>
                </a:solidFill>
                <a:cs typeface="Arial" charset="0"/>
              </a:rPr>
              <a:t>29</a:t>
            </a:r>
            <a:r>
              <a:rPr lang="en-US" sz="1400">
                <a:solidFill>
                  <a:srgbClr val="009900"/>
                </a:solidFill>
              </a:rPr>
              <a:t>     . . .       2</a:t>
            </a:r>
            <a:r>
              <a:rPr lang="en-US" sz="1400" baseline="30000">
                <a:solidFill>
                  <a:srgbClr val="009900"/>
                </a:solidFill>
                <a:cs typeface="Arial" charset="0"/>
              </a:rPr>
              <a:t>3</a:t>
            </a:r>
            <a:r>
              <a:rPr lang="en-US" sz="1400">
                <a:solidFill>
                  <a:srgbClr val="009900"/>
                </a:solidFill>
              </a:rPr>
              <a:t>   2</a:t>
            </a:r>
            <a:r>
              <a:rPr lang="en-US" sz="1400" baseline="30000">
                <a:solidFill>
                  <a:srgbClr val="009900"/>
                </a:solidFill>
                <a:cs typeface="Arial" charset="0"/>
              </a:rPr>
              <a:t>2</a:t>
            </a:r>
            <a:r>
              <a:rPr lang="en-US" sz="1400">
                <a:solidFill>
                  <a:srgbClr val="009900"/>
                </a:solidFill>
              </a:rPr>
              <a:t>   2</a:t>
            </a:r>
            <a:r>
              <a:rPr lang="en-US" sz="1400" baseline="30000">
                <a:solidFill>
                  <a:srgbClr val="009900"/>
                </a:solidFill>
                <a:cs typeface="Arial" charset="0"/>
              </a:rPr>
              <a:t>1</a:t>
            </a:r>
            <a:r>
              <a:rPr lang="en-US" sz="1400">
                <a:solidFill>
                  <a:srgbClr val="009900"/>
                </a:solidFill>
              </a:rPr>
              <a:t>    2</a:t>
            </a:r>
            <a:r>
              <a:rPr lang="en-US" sz="1400" baseline="30000">
                <a:solidFill>
                  <a:srgbClr val="009900"/>
                </a:solidFill>
              </a:rPr>
              <a:t>0</a:t>
            </a:r>
            <a:r>
              <a:rPr lang="en-US" sz="1400">
                <a:solidFill>
                  <a:srgbClr val="009900"/>
                </a:solidFill>
              </a:rPr>
              <a:t>      bit weight</a:t>
            </a:r>
          </a:p>
        </p:txBody>
      </p:sp>
      <p:sp>
        <p:nvSpPr>
          <p:cNvPr id="618577" name="Rectangle 81"/>
          <p:cNvSpPr>
            <a:spLocks noChangeArrowheads="1"/>
          </p:cNvSpPr>
          <p:nvPr/>
        </p:nvSpPr>
        <p:spPr bwMode="auto">
          <a:xfrm>
            <a:off x="4572000" y="3505200"/>
            <a:ext cx="4013200" cy="325438"/>
          </a:xfrm>
          <a:prstGeom prst="rect">
            <a:avLst/>
          </a:prstGeom>
          <a:noFill/>
          <a:ln w="12700">
            <a:noFill/>
            <a:miter lim="800000"/>
            <a:headEnd/>
            <a:tailEnd/>
          </a:ln>
          <a:effectLst/>
        </p:spPr>
        <p:txBody>
          <a:bodyPr wrap="none" lIns="63500" tIns="25400" rIns="63500" bIns="25400">
            <a:spAutoFit/>
          </a:bodyPr>
          <a:lstStyle/>
          <a:p>
            <a:r>
              <a:rPr lang="en-US" b="1">
                <a:solidFill>
                  <a:schemeClr val="tx1"/>
                </a:solidFill>
              </a:rPr>
              <a:t>1   0   0   0      . . .     0   0   0   0    -    1</a:t>
            </a:r>
            <a:endParaRPr lang="en-US" b="1" baseline="30000">
              <a:solidFill>
                <a:schemeClr val="tx1"/>
              </a:solidFill>
            </a:endParaRPr>
          </a:p>
        </p:txBody>
      </p:sp>
      <p:sp>
        <p:nvSpPr>
          <p:cNvPr id="618578" name="AutoShape 82"/>
          <p:cNvSpPr>
            <a:spLocks noChangeArrowheads="1"/>
          </p:cNvSpPr>
          <p:nvPr/>
        </p:nvSpPr>
        <p:spPr bwMode="auto">
          <a:xfrm>
            <a:off x="6019800" y="3124200"/>
            <a:ext cx="457200" cy="228600"/>
          </a:xfrm>
          <a:prstGeom prst="downArrow">
            <a:avLst>
              <a:gd name="adj1" fmla="val 50000"/>
              <a:gd name="adj2" fmla="val 25000"/>
            </a:avLst>
          </a:prstGeom>
          <a:noFill/>
          <a:ln w="12700">
            <a:solidFill>
              <a:schemeClr val="tx1"/>
            </a:solidFill>
            <a:miter lim="800000"/>
            <a:headEnd/>
            <a:tailEnd/>
          </a:ln>
          <a:effectLst/>
        </p:spPr>
        <p:txBody>
          <a:bodyPr wrap="none" anchor="ctr"/>
          <a:lstStyle/>
          <a:p>
            <a:endParaRPr lang="en-US"/>
          </a:p>
        </p:txBody>
      </p:sp>
      <p:sp>
        <p:nvSpPr>
          <p:cNvPr id="618579" name="AutoShape 83"/>
          <p:cNvSpPr>
            <a:spLocks noChangeArrowheads="1"/>
          </p:cNvSpPr>
          <p:nvPr/>
        </p:nvSpPr>
        <p:spPr bwMode="auto">
          <a:xfrm>
            <a:off x="6019800" y="4038600"/>
            <a:ext cx="457200" cy="228600"/>
          </a:xfrm>
          <a:prstGeom prst="downArrow">
            <a:avLst>
              <a:gd name="adj1" fmla="val 50000"/>
              <a:gd name="adj2" fmla="val 25000"/>
            </a:avLst>
          </a:prstGeom>
          <a:noFill/>
          <a:ln w="12700">
            <a:solidFill>
              <a:schemeClr val="tx1"/>
            </a:solidFill>
            <a:miter lim="800000"/>
            <a:headEnd/>
            <a:tailEnd/>
          </a:ln>
          <a:effectLst/>
        </p:spPr>
        <p:txBody>
          <a:bodyPr wrap="none" anchor="ctr"/>
          <a:lstStyle/>
          <a:p>
            <a:endParaRPr lang="en-US"/>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618578"/>
                                        </p:tgtEl>
                                        <p:attrNameLst>
                                          <p:attrName>style.visibility</p:attrName>
                                        </p:attrNameLst>
                                      </p:cBhvr>
                                      <p:to>
                                        <p:strVal val="visible"/>
                                      </p:to>
                                    </p:set>
                                    <p:animEffect transition="in" filter="wipe(up)">
                                      <p:cBhvr>
                                        <p:cTn id="7" dur="500"/>
                                        <p:tgtEl>
                                          <p:spTgt spid="618578"/>
                                        </p:tgtEl>
                                      </p:cBhvr>
                                    </p:animEffect>
                                  </p:childTnLst>
                                </p:cTn>
                              </p:par>
                            </p:childTnLst>
                          </p:cTn>
                        </p:par>
                        <p:par>
                          <p:cTn id="8" fill="hold">
                            <p:stCondLst>
                              <p:cond delay="500"/>
                            </p:stCondLst>
                            <p:childTnLst>
                              <p:par>
                                <p:cTn id="9" presetID="1" presetClass="entr" presetSubtype="0" fill="hold" grpId="0" nodeType="afterEffect">
                                  <p:stCondLst>
                                    <p:cond delay="0"/>
                                  </p:stCondLst>
                                  <p:childTnLst>
                                    <p:set>
                                      <p:cBhvr>
                                        <p:cTn id="10" dur="1" fill="hold">
                                          <p:stCondLst>
                                            <p:cond delay="0"/>
                                          </p:stCondLst>
                                        </p:cTn>
                                        <p:tgtEl>
                                          <p:spTgt spid="61857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22" presetClass="entr" presetSubtype="1" fill="hold" grpId="0" nodeType="clickEffect">
                                  <p:stCondLst>
                                    <p:cond delay="0"/>
                                  </p:stCondLst>
                                  <p:childTnLst>
                                    <p:set>
                                      <p:cBhvr>
                                        <p:cTn id="14" dur="1" fill="hold">
                                          <p:stCondLst>
                                            <p:cond delay="0"/>
                                          </p:stCondLst>
                                        </p:cTn>
                                        <p:tgtEl>
                                          <p:spTgt spid="618579"/>
                                        </p:tgtEl>
                                        <p:attrNameLst>
                                          <p:attrName>style.visibility</p:attrName>
                                        </p:attrNameLst>
                                      </p:cBhvr>
                                      <p:to>
                                        <p:strVal val="visible"/>
                                      </p:to>
                                    </p:set>
                                    <p:animEffect transition="in" filter="wipe(up)">
                                      <p:cBhvr>
                                        <p:cTn id="15" dur="500"/>
                                        <p:tgtEl>
                                          <p:spTgt spid="618579"/>
                                        </p:tgtEl>
                                      </p:cBhvr>
                                    </p:animEffect>
                                  </p:childTnLst>
                                </p:cTn>
                              </p:par>
                            </p:childTnLst>
                          </p:cTn>
                        </p:par>
                        <p:par>
                          <p:cTn id="16" fill="hold">
                            <p:stCondLst>
                              <p:cond delay="500"/>
                            </p:stCondLst>
                            <p:childTnLst>
                              <p:par>
                                <p:cTn id="17" presetID="1" presetClass="entr" presetSubtype="0" fill="hold" grpId="0" nodeType="afterEffect">
                                  <p:stCondLst>
                                    <p:cond delay="0"/>
                                  </p:stCondLst>
                                  <p:childTnLst>
                                    <p:set>
                                      <p:cBhvr>
                                        <p:cTn id="18" dur="1" fill="hold">
                                          <p:stCondLst>
                                            <p:cond delay="0"/>
                                          </p:stCondLst>
                                        </p:cTn>
                                        <p:tgtEl>
                                          <p:spTgt spid="61857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8573" grpId="0"/>
      <p:bldP spid="618577" grpId="0"/>
      <p:bldP spid="618578" grpId="0" animBg="1"/>
      <p:bldP spid="618579" grpId="0" animBg="1"/>
    </p:bld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8770" name="Rectangle 2"/>
          <p:cNvSpPr>
            <a:spLocks noGrp="1" noChangeArrowheads="1"/>
          </p:cNvSpPr>
          <p:nvPr>
            <p:ph type="title"/>
            <p:custDataLst>
              <p:tags r:id="rId1"/>
            </p:custDataLst>
          </p:nvPr>
        </p:nvSpPr>
        <p:spPr/>
        <p:txBody>
          <a:bodyPr/>
          <a:lstStyle/>
          <a:p>
            <a:r>
              <a:rPr lang="en-US" altLang="zh-CN">
                <a:ea typeface="宋体" pitchFamily="2" charset="-122"/>
              </a:rPr>
              <a:t>Review:  Signed Binary Representation</a:t>
            </a:r>
          </a:p>
        </p:txBody>
      </p:sp>
      <p:graphicFrame>
        <p:nvGraphicFramePr>
          <p:cNvPr id="288771" name="Group 3"/>
          <p:cNvGraphicFramePr>
            <a:graphicFrameLocks noGrp="1"/>
          </p:cNvGraphicFramePr>
          <p:nvPr>
            <p:ph type="tbl" idx="1"/>
            <p:custDataLst>
              <p:tags r:id="rId2"/>
            </p:custDataLst>
          </p:nvPr>
        </p:nvGraphicFramePr>
        <p:xfrm>
          <a:off x="4953000" y="762000"/>
          <a:ext cx="2819400" cy="6013704"/>
        </p:xfrm>
        <a:graphic>
          <a:graphicData uri="http://schemas.openxmlformats.org/drawingml/2006/table">
            <a:tbl>
              <a:tblPr/>
              <a:tblGrid>
                <a:gridCol w="1455738"/>
                <a:gridCol w="1363662"/>
              </a:tblGrid>
              <a:tr h="345141">
                <a:tc>
                  <a:txBody>
                    <a:bodyPr/>
                    <a:lstStyle/>
                    <a:p>
                      <a:pPr marL="0" marR="0" lvl="0" indent="0" algn="ctr" defTabSz="914400" rtl="0" eaLnBrk="0" fontAlgn="base" latinLnBrk="0" hangingPunct="0">
                        <a:lnSpc>
                          <a:spcPct val="95000"/>
                        </a:lnSpc>
                        <a:spcBef>
                          <a:spcPct val="25000"/>
                        </a:spcBef>
                        <a:spcAft>
                          <a:spcPct val="0"/>
                        </a:spcAft>
                        <a:buClr>
                          <a:schemeClr val="accent1"/>
                        </a:buClr>
                        <a:buSzPct val="75000"/>
                        <a:buFont typeface="Wingdings" pitchFamily="2" charset="2"/>
                        <a:buNone/>
                        <a:tabLst/>
                      </a:pPr>
                      <a:r>
                        <a:rPr kumimoji="0" lang="en-US" altLang="zh-CN" sz="2000" b="0" i="0" u="none" strike="noStrike" cap="none" normalizeH="0" baseline="0" smtClean="0">
                          <a:ln>
                            <a:noFill/>
                          </a:ln>
                          <a:solidFill>
                            <a:schemeClr val="tx1"/>
                          </a:solidFill>
                          <a:effectLst/>
                          <a:latin typeface="Arial" charset="0"/>
                          <a:ea typeface="宋体" pitchFamily="2" charset="-122"/>
                        </a:rPr>
                        <a:t>2’sc binary</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95000"/>
                        </a:lnSpc>
                        <a:spcBef>
                          <a:spcPct val="25000"/>
                        </a:spcBef>
                        <a:spcAft>
                          <a:spcPct val="0"/>
                        </a:spcAft>
                        <a:buClr>
                          <a:schemeClr val="accent1"/>
                        </a:buClr>
                        <a:buSzPct val="75000"/>
                        <a:buFont typeface="Wingdings" pitchFamily="2" charset="2"/>
                        <a:buNone/>
                        <a:tabLst/>
                      </a:pPr>
                      <a:r>
                        <a:rPr kumimoji="0" lang="en-US" altLang="zh-CN" sz="2000" b="0" i="0" u="none" strike="noStrike" cap="none" normalizeH="0" baseline="0" smtClean="0">
                          <a:ln>
                            <a:noFill/>
                          </a:ln>
                          <a:solidFill>
                            <a:schemeClr val="tx1"/>
                          </a:solidFill>
                          <a:effectLst/>
                          <a:latin typeface="Arial" charset="0"/>
                          <a:ea typeface="宋体" pitchFamily="2" charset="-122"/>
                        </a:rPr>
                        <a:t>decimal</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345141">
                <a:tc>
                  <a:txBody>
                    <a:bodyPr/>
                    <a:lstStyle/>
                    <a:p>
                      <a:pPr marL="0" marR="0" lvl="0" indent="0" algn="ctr" defTabSz="914400" rtl="0" eaLnBrk="0" fontAlgn="base" latinLnBrk="0" hangingPunct="0">
                        <a:lnSpc>
                          <a:spcPct val="95000"/>
                        </a:lnSpc>
                        <a:spcBef>
                          <a:spcPct val="25000"/>
                        </a:spcBef>
                        <a:spcAft>
                          <a:spcPct val="0"/>
                        </a:spcAft>
                        <a:buClr>
                          <a:schemeClr val="accent1"/>
                        </a:buClr>
                        <a:buSzPct val="75000"/>
                        <a:buFont typeface="Wingdings" pitchFamily="2" charset="2"/>
                        <a:buNone/>
                        <a:tabLst/>
                      </a:pPr>
                      <a:r>
                        <a:rPr kumimoji="0" lang="en-US" altLang="zh-CN" sz="1800" b="0" i="0" u="none" strike="noStrike" cap="none" normalizeH="0" baseline="0" smtClean="0">
                          <a:ln>
                            <a:noFill/>
                          </a:ln>
                          <a:solidFill>
                            <a:schemeClr val="tx1"/>
                          </a:solidFill>
                          <a:effectLst/>
                          <a:latin typeface="Arial" charset="0"/>
                          <a:ea typeface="宋体" pitchFamily="2" charset="-122"/>
                        </a:rPr>
                        <a:t>1000</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95000"/>
                        </a:lnSpc>
                        <a:spcBef>
                          <a:spcPct val="25000"/>
                        </a:spcBef>
                        <a:spcAft>
                          <a:spcPct val="0"/>
                        </a:spcAft>
                        <a:buClr>
                          <a:schemeClr val="accent1"/>
                        </a:buClr>
                        <a:buSzPct val="75000"/>
                        <a:buFont typeface="Wingdings" pitchFamily="2" charset="2"/>
                        <a:buNone/>
                        <a:tabLst/>
                      </a:pPr>
                      <a:r>
                        <a:rPr kumimoji="0" lang="en-US" altLang="zh-CN" sz="1800" b="0" i="0" u="none" strike="noStrike" cap="none" normalizeH="0" baseline="0" smtClean="0">
                          <a:ln>
                            <a:noFill/>
                          </a:ln>
                          <a:solidFill>
                            <a:schemeClr val="tx1"/>
                          </a:solidFill>
                          <a:effectLst/>
                          <a:latin typeface="Arial" charset="0"/>
                          <a:ea typeface="宋体" pitchFamily="2" charset="-122"/>
                        </a:rPr>
                        <a:t>-8</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45141">
                <a:tc>
                  <a:txBody>
                    <a:bodyPr/>
                    <a:lstStyle/>
                    <a:p>
                      <a:pPr marL="0" marR="0" lvl="0" indent="0" algn="ctr" defTabSz="914400" rtl="0" eaLnBrk="0" fontAlgn="base" latinLnBrk="0" hangingPunct="0">
                        <a:lnSpc>
                          <a:spcPct val="95000"/>
                        </a:lnSpc>
                        <a:spcBef>
                          <a:spcPct val="25000"/>
                        </a:spcBef>
                        <a:spcAft>
                          <a:spcPct val="0"/>
                        </a:spcAft>
                        <a:buClr>
                          <a:schemeClr val="accent1"/>
                        </a:buClr>
                        <a:buSzPct val="75000"/>
                        <a:buFont typeface="Wingdings" pitchFamily="2" charset="2"/>
                        <a:buNone/>
                        <a:tabLst/>
                      </a:pPr>
                      <a:r>
                        <a:rPr kumimoji="0" lang="en-US" altLang="zh-CN" sz="1800" b="0" i="0" u="none" strike="noStrike" cap="none" normalizeH="0" baseline="0" smtClean="0">
                          <a:ln>
                            <a:noFill/>
                          </a:ln>
                          <a:solidFill>
                            <a:schemeClr val="tx1"/>
                          </a:solidFill>
                          <a:effectLst/>
                          <a:latin typeface="Arial" charset="0"/>
                          <a:ea typeface="宋体" pitchFamily="2" charset="-122"/>
                        </a:rPr>
                        <a:t>1001</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95000"/>
                        </a:lnSpc>
                        <a:spcBef>
                          <a:spcPct val="25000"/>
                        </a:spcBef>
                        <a:spcAft>
                          <a:spcPct val="0"/>
                        </a:spcAft>
                        <a:buClr>
                          <a:schemeClr val="accent1"/>
                        </a:buClr>
                        <a:buSzPct val="75000"/>
                        <a:buFont typeface="Wingdings" pitchFamily="2" charset="2"/>
                        <a:buNone/>
                        <a:tabLst/>
                      </a:pPr>
                      <a:r>
                        <a:rPr kumimoji="0" lang="en-US" altLang="zh-CN" sz="1800" b="0" i="0" u="none" strike="noStrike" cap="none" normalizeH="0" baseline="0" smtClean="0">
                          <a:ln>
                            <a:noFill/>
                          </a:ln>
                          <a:solidFill>
                            <a:schemeClr val="tx1"/>
                          </a:solidFill>
                          <a:effectLst/>
                          <a:latin typeface="Arial" charset="0"/>
                          <a:ea typeface="宋体" pitchFamily="2" charset="-122"/>
                        </a:rPr>
                        <a:t>-7</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45141">
                <a:tc>
                  <a:txBody>
                    <a:bodyPr/>
                    <a:lstStyle/>
                    <a:p>
                      <a:pPr marL="0" marR="0" lvl="0" indent="0" algn="ctr" defTabSz="914400" rtl="0" eaLnBrk="0" fontAlgn="base" latinLnBrk="0" hangingPunct="0">
                        <a:lnSpc>
                          <a:spcPct val="95000"/>
                        </a:lnSpc>
                        <a:spcBef>
                          <a:spcPct val="25000"/>
                        </a:spcBef>
                        <a:spcAft>
                          <a:spcPct val="0"/>
                        </a:spcAft>
                        <a:buClr>
                          <a:schemeClr val="accent1"/>
                        </a:buClr>
                        <a:buSzPct val="75000"/>
                        <a:buFont typeface="Wingdings" pitchFamily="2" charset="2"/>
                        <a:buNone/>
                        <a:tabLst/>
                      </a:pPr>
                      <a:r>
                        <a:rPr kumimoji="0" lang="en-US" altLang="zh-CN" sz="1800" b="0" i="0" u="none" strike="noStrike" cap="none" normalizeH="0" baseline="0" smtClean="0">
                          <a:ln>
                            <a:noFill/>
                          </a:ln>
                          <a:solidFill>
                            <a:schemeClr val="tx1"/>
                          </a:solidFill>
                          <a:effectLst/>
                          <a:latin typeface="Arial" charset="0"/>
                          <a:ea typeface="宋体" pitchFamily="2" charset="-122"/>
                        </a:rPr>
                        <a:t>1010</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95000"/>
                        </a:lnSpc>
                        <a:spcBef>
                          <a:spcPct val="25000"/>
                        </a:spcBef>
                        <a:spcAft>
                          <a:spcPct val="0"/>
                        </a:spcAft>
                        <a:buClr>
                          <a:schemeClr val="accent1"/>
                        </a:buClr>
                        <a:buSzPct val="75000"/>
                        <a:buFont typeface="Wingdings" pitchFamily="2" charset="2"/>
                        <a:buNone/>
                        <a:tabLst/>
                      </a:pPr>
                      <a:r>
                        <a:rPr kumimoji="0" lang="en-US" altLang="zh-CN" sz="1800" b="0" i="0" u="none" strike="noStrike" cap="none" normalizeH="0" baseline="0" smtClean="0">
                          <a:ln>
                            <a:noFill/>
                          </a:ln>
                          <a:solidFill>
                            <a:schemeClr val="tx1"/>
                          </a:solidFill>
                          <a:effectLst/>
                          <a:latin typeface="Arial" charset="0"/>
                          <a:ea typeface="宋体" pitchFamily="2" charset="-122"/>
                        </a:rPr>
                        <a:t>-6</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45141">
                <a:tc>
                  <a:txBody>
                    <a:bodyPr/>
                    <a:lstStyle/>
                    <a:p>
                      <a:pPr marL="0" marR="0" lvl="0" indent="0" algn="ctr" defTabSz="914400" rtl="0" eaLnBrk="0" fontAlgn="base" latinLnBrk="0" hangingPunct="0">
                        <a:lnSpc>
                          <a:spcPct val="95000"/>
                        </a:lnSpc>
                        <a:spcBef>
                          <a:spcPct val="25000"/>
                        </a:spcBef>
                        <a:spcAft>
                          <a:spcPct val="0"/>
                        </a:spcAft>
                        <a:buClr>
                          <a:schemeClr val="accent1"/>
                        </a:buClr>
                        <a:buSzPct val="75000"/>
                        <a:buFont typeface="Wingdings" pitchFamily="2" charset="2"/>
                        <a:buNone/>
                        <a:tabLst/>
                      </a:pPr>
                      <a:r>
                        <a:rPr kumimoji="0" lang="en-US" altLang="zh-CN" sz="1800" b="0" i="0" u="none" strike="noStrike" cap="none" normalizeH="0" baseline="0" smtClean="0">
                          <a:ln>
                            <a:noFill/>
                          </a:ln>
                          <a:solidFill>
                            <a:schemeClr val="tx1"/>
                          </a:solidFill>
                          <a:effectLst/>
                          <a:latin typeface="Arial" charset="0"/>
                          <a:ea typeface="宋体" pitchFamily="2" charset="-122"/>
                        </a:rPr>
                        <a:t>1011</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95000"/>
                        </a:lnSpc>
                        <a:spcBef>
                          <a:spcPct val="25000"/>
                        </a:spcBef>
                        <a:spcAft>
                          <a:spcPct val="0"/>
                        </a:spcAft>
                        <a:buClr>
                          <a:schemeClr val="accent1"/>
                        </a:buClr>
                        <a:buSzPct val="75000"/>
                        <a:buFont typeface="Wingdings" pitchFamily="2" charset="2"/>
                        <a:buNone/>
                        <a:tabLst/>
                      </a:pPr>
                      <a:r>
                        <a:rPr kumimoji="0" lang="en-US" altLang="zh-CN" sz="1800" b="0" i="0" u="none" strike="noStrike" cap="none" normalizeH="0" baseline="0" smtClean="0">
                          <a:ln>
                            <a:noFill/>
                          </a:ln>
                          <a:solidFill>
                            <a:schemeClr val="tx1"/>
                          </a:solidFill>
                          <a:effectLst/>
                          <a:latin typeface="Arial" charset="0"/>
                          <a:ea typeface="宋体" pitchFamily="2" charset="-122"/>
                        </a:rPr>
                        <a:t>-5</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45141">
                <a:tc>
                  <a:txBody>
                    <a:bodyPr/>
                    <a:lstStyle/>
                    <a:p>
                      <a:pPr marL="0" marR="0" lvl="0" indent="0" algn="ctr" defTabSz="914400" rtl="0" eaLnBrk="0" fontAlgn="base" latinLnBrk="0" hangingPunct="0">
                        <a:lnSpc>
                          <a:spcPct val="95000"/>
                        </a:lnSpc>
                        <a:spcBef>
                          <a:spcPct val="25000"/>
                        </a:spcBef>
                        <a:spcAft>
                          <a:spcPct val="0"/>
                        </a:spcAft>
                        <a:buClr>
                          <a:schemeClr val="accent1"/>
                        </a:buClr>
                        <a:buSzPct val="75000"/>
                        <a:buFont typeface="Wingdings" pitchFamily="2" charset="2"/>
                        <a:buNone/>
                        <a:tabLst/>
                      </a:pPr>
                      <a:r>
                        <a:rPr kumimoji="0" lang="en-US" altLang="zh-CN" sz="1800" b="0" i="0" u="none" strike="noStrike" cap="none" normalizeH="0" baseline="0" smtClean="0">
                          <a:ln>
                            <a:noFill/>
                          </a:ln>
                          <a:solidFill>
                            <a:schemeClr val="tx1"/>
                          </a:solidFill>
                          <a:effectLst/>
                          <a:latin typeface="Arial" charset="0"/>
                          <a:ea typeface="宋体" pitchFamily="2" charset="-122"/>
                        </a:rPr>
                        <a:t>1100</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95000"/>
                        </a:lnSpc>
                        <a:spcBef>
                          <a:spcPct val="25000"/>
                        </a:spcBef>
                        <a:spcAft>
                          <a:spcPct val="0"/>
                        </a:spcAft>
                        <a:buClr>
                          <a:schemeClr val="accent1"/>
                        </a:buClr>
                        <a:buSzPct val="75000"/>
                        <a:buFont typeface="Wingdings" pitchFamily="2" charset="2"/>
                        <a:buNone/>
                        <a:tabLst/>
                      </a:pPr>
                      <a:r>
                        <a:rPr kumimoji="0" lang="en-US" altLang="zh-CN" sz="1800" b="0" i="0" u="none" strike="noStrike" cap="none" normalizeH="0" baseline="0" smtClean="0">
                          <a:ln>
                            <a:noFill/>
                          </a:ln>
                          <a:solidFill>
                            <a:schemeClr val="tx1"/>
                          </a:solidFill>
                          <a:effectLst/>
                          <a:latin typeface="Arial" charset="0"/>
                          <a:ea typeface="宋体" pitchFamily="2" charset="-122"/>
                        </a:rPr>
                        <a:t>-4</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45141">
                <a:tc>
                  <a:txBody>
                    <a:bodyPr/>
                    <a:lstStyle/>
                    <a:p>
                      <a:pPr marL="0" marR="0" lvl="0" indent="0" algn="ctr" defTabSz="914400" rtl="0" eaLnBrk="0" fontAlgn="base" latinLnBrk="0" hangingPunct="0">
                        <a:lnSpc>
                          <a:spcPct val="95000"/>
                        </a:lnSpc>
                        <a:spcBef>
                          <a:spcPct val="25000"/>
                        </a:spcBef>
                        <a:spcAft>
                          <a:spcPct val="0"/>
                        </a:spcAft>
                        <a:buClr>
                          <a:schemeClr val="accent1"/>
                        </a:buClr>
                        <a:buSzPct val="75000"/>
                        <a:buFont typeface="Wingdings" pitchFamily="2" charset="2"/>
                        <a:buNone/>
                        <a:tabLst/>
                      </a:pPr>
                      <a:r>
                        <a:rPr kumimoji="0" lang="en-US" altLang="zh-CN" sz="1800" b="0" i="0" u="none" strike="noStrike" cap="none" normalizeH="0" baseline="0" smtClean="0">
                          <a:ln>
                            <a:noFill/>
                          </a:ln>
                          <a:solidFill>
                            <a:schemeClr val="tx1"/>
                          </a:solidFill>
                          <a:effectLst/>
                          <a:latin typeface="Arial" charset="0"/>
                          <a:ea typeface="宋体" pitchFamily="2" charset="-122"/>
                        </a:rPr>
                        <a:t>1101</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95000"/>
                        </a:lnSpc>
                        <a:spcBef>
                          <a:spcPct val="25000"/>
                        </a:spcBef>
                        <a:spcAft>
                          <a:spcPct val="0"/>
                        </a:spcAft>
                        <a:buClr>
                          <a:schemeClr val="accent1"/>
                        </a:buClr>
                        <a:buSzPct val="75000"/>
                        <a:buFont typeface="Wingdings" pitchFamily="2" charset="2"/>
                        <a:buNone/>
                        <a:tabLst/>
                      </a:pPr>
                      <a:r>
                        <a:rPr kumimoji="0" lang="en-US" altLang="zh-CN" sz="1800" b="0" i="0" u="none" strike="noStrike" cap="none" normalizeH="0" baseline="0" smtClean="0">
                          <a:ln>
                            <a:noFill/>
                          </a:ln>
                          <a:solidFill>
                            <a:schemeClr val="tx1"/>
                          </a:solidFill>
                          <a:effectLst/>
                          <a:latin typeface="Arial" charset="0"/>
                          <a:ea typeface="宋体" pitchFamily="2" charset="-122"/>
                        </a:rPr>
                        <a:t>-3</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45141">
                <a:tc>
                  <a:txBody>
                    <a:bodyPr/>
                    <a:lstStyle/>
                    <a:p>
                      <a:pPr marL="0" marR="0" lvl="0" indent="0" algn="ctr" defTabSz="914400" rtl="0" eaLnBrk="0" fontAlgn="base" latinLnBrk="0" hangingPunct="0">
                        <a:lnSpc>
                          <a:spcPct val="95000"/>
                        </a:lnSpc>
                        <a:spcBef>
                          <a:spcPct val="25000"/>
                        </a:spcBef>
                        <a:spcAft>
                          <a:spcPct val="0"/>
                        </a:spcAft>
                        <a:buClr>
                          <a:schemeClr val="accent1"/>
                        </a:buClr>
                        <a:buSzPct val="75000"/>
                        <a:buFont typeface="Wingdings" pitchFamily="2" charset="2"/>
                        <a:buNone/>
                        <a:tabLst/>
                      </a:pPr>
                      <a:r>
                        <a:rPr kumimoji="0" lang="en-US" altLang="zh-CN" sz="1800" b="0" i="0" u="none" strike="noStrike" cap="none" normalizeH="0" baseline="0" smtClean="0">
                          <a:ln>
                            <a:noFill/>
                          </a:ln>
                          <a:solidFill>
                            <a:schemeClr val="tx1"/>
                          </a:solidFill>
                          <a:effectLst/>
                          <a:latin typeface="Arial" charset="0"/>
                          <a:ea typeface="宋体" pitchFamily="2" charset="-122"/>
                        </a:rPr>
                        <a:t>1110</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95000"/>
                        </a:lnSpc>
                        <a:spcBef>
                          <a:spcPct val="25000"/>
                        </a:spcBef>
                        <a:spcAft>
                          <a:spcPct val="0"/>
                        </a:spcAft>
                        <a:buClr>
                          <a:schemeClr val="accent1"/>
                        </a:buClr>
                        <a:buSzPct val="75000"/>
                        <a:buFont typeface="Wingdings" pitchFamily="2" charset="2"/>
                        <a:buNone/>
                        <a:tabLst/>
                      </a:pPr>
                      <a:r>
                        <a:rPr kumimoji="0" lang="en-US" altLang="zh-CN" sz="1800" b="0" i="0" u="none" strike="noStrike" cap="none" normalizeH="0" baseline="0" smtClean="0">
                          <a:ln>
                            <a:noFill/>
                          </a:ln>
                          <a:solidFill>
                            <a:schemeClr val="tx1"/>
                          </a:solidFill>
                          <a:effectLst/>
                          <a:latin typeface="Arial" charset="0"/>
                          <a:ea typeface="宋体" pitchFamily="2" charset="-122"/>
                        </a:rPr>
                        <a:t>-2</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45141">
                <a:tc>
                  <a:txBody>
                    <a:bodyPr/>
                    <a:lstStyle/>
                    <a:p>
                      <a:pPr marL="0" marR="0" lvl="0" indent="0" algn="ctr" defTabSz="914400" rtl="0" eaLnBrk="0" fontAlgn="base" latinLnBrk="0" hangingPunct="0">
                        <a:lnSpc>
                          <a:spcPct val="95000"/>
                        </a:lnSpc>
                        <a:spcBef>
                          <a:spcPct val="25000"/>
                        </a:spcBef>
                        <a:spcAft>
                          <a:spcPct val="0"/>
                        </a:spcAft>
                        <a:buClr>
                          <a:schemeClr val="accent1"/>
                        </a:buClr>
                        <a:buSzPct val="75000"/>
                        <a:buFont typeface="Wingdings" pitchFamily="2" charset="2"/>
                        <a:buNone/>
                        <a:tabLst/>
                      </a:pPr>
                      <a:r>
                        <a:rPr kumimoji="0" lang="en-US" altLang="zh-CN" sz="1800" b="0" i="0" u="none" strike="noStrike" cap="none" normalizeH="0" baseline="0" smtClean="0">
                          <a:ln>
                            <a:noFill/>
                          </a:ln>
                          <a:solidFill>
                            <a:schemeClr val="tx1"/>
                          </a:solidFill>
                          <a:effectLst/>
                          <a:latin typeface="Arial" charset="0"/>
                          <a:ea typeface="宋体" pitchFamily="2" charset="-122"/>
                        </a:rPr>
                        <a:t>1111</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95000"/>
                        </a:lnSpc>
                        <a:spcBef>
                          <a:spcPct val="25000"/>
                        </a:spcBef>
                        <a:spcAft>
                          <a:spcPct val="0"/>
                        </a:spcAft>
                        <a:buClr>
                          <a:schemeClr val="accent1"/>
                        </a:buClr>
                        <a:buSzPct val="75000"/>
                        <a:buFont typeface="Wingdings" pitchFamily="2" charset="2"/>
                        <a:buNone/>
                        <a:tabLst/>
                      </a:pPr>
                      <a:r>
                        <a:rPr kumimoji="0" lang="en-US" altLang="zh-CN" sz="1800" b="0" i="0" u="none" strike="noStrike" cap="none" normalizeH="0" baseline="0" smtClean="0">
                          <a:ln>
                            <a:noFill/>
                          </a:ln>
                          <a:solidFill>
                            <a:schemeClr val="tx1"/>
                          </a:solidFill>
                          <a:effectLst/>
                          <a:latin typeface="Arial" charset="0"/>
                          <a:ea typeface="宋体" pitchFamily="2" charset="-122"/>
                        </a:rPr>
                        <a:t>-1</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45141">
                <a:tc>
                  <a:txBody>
                    <a:bodyPr/>
                    <a:lstStyle/>
                    <a:p>
                      <a:pPr marL="0" marR="0" lvl="0" indent="0" algn="ctr" defTabSz="914400" rtl="0" eaLnBrk="0" fontAlgn="base" latinLnBrk="0" hangingPunct="0">
                        <a:lnSpc>
                          <a:spcPct val="95000"/>
                        </a:lnSpc>
                        <a:spcBef>
                          <a:spcPct val="25000"/>
                        </a:spcBef>
                        <a:spcAft>
                          <a:spcPct val="0"/>
                        </a:spcAft>
                        <a:buClr>
                          <a:schemeClr val="accent1"/>
                        </a:buClr>
                        <a:buSzPct val="75000"/>
                        <a:buFont typeface="Wingdings" pitchFamily="2" charset="2"/>
                        <a:buNone/>
                        <a:tabLst/>
                      </a:pPr>
                      <a:r>
                        <a:rPr kumimoji="0" lang="en-US" altLang="zh-CN" sz="1800" b="0" i="0" u="none" strike="noStrike" cap="none" normalizeH="0" baseline="0" smtClean="0">
                          <a:ln>
                            <a:noFill/>
                          </a:ln>
                          <a:solidFill>
                            <a:schemeClr val="tx1"/>
                          </a:solidFill>
                          <a:effectLst/>
                          <a:latin typeface="Arial" charset="0"/>
                          <a:ea typeface="宋体" pitchFamily="2" charset="-122"/>
                        </a:rPr>
                        <a:t>0000</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95000"/>
                        </a:lnSpc>
                        <a:spcBef>
                          <a:spcPct val="25000"/>
                        </a:spcBef>
                        <a:spcAft>
                          <a:spcPct val="0"/>
                        </a:spcAft>
                        <a:buClr>
                          <a:schemeClr val="accent1"/>
                        </a:buClr>
                        <a:buSzPct val="75000"/>
                        <a:buFont typeface="Wingdings" pitchFamily="2" charset="2"/>
                        <a:buNone/>
                        <a:tabLst/>
                      </a:pPr>
                      <a:r>
                        <a:rPr kumimoji="0" lang="en-US" altLang="zh-CN" sz="1800" b="0" i="0" u="none" strike="noStrike" cap="none" normalizeH="0" baseline="0" smtClean="0">
                          <a:ln>
                            <a:noFill/>
                          </a:ln>
                          <a:solidFill>
                            <a:schemeClr val="tx1"/>
                          </a:solidFill>
                          <a:effectLst/>
                          <a:latin typeface="Arial" charset="0"/>
                          <a:ea typeface="宋体" pitchFamily="2" charset="-122"/>
                        </a:rPr>
                        <a:t>0</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45141">
                <a:tc>
                  <a:txBody>
                    <a:bodyPr/>
                    <a:lstStyle/>
                    <a:p>
                      <a:pPr marL="0" marR="0" lvl="0" indent="0" algn="ctr" defTabSz="914400" rtl="0" eaLnBrk="0" fontAlgn="base" latinLnBrk="0" hangingPunct="0">
                        <a:lnSpc>
                          <a:spcPct val="95000"/>
                        </a:lnSpc>
                        <a:spcBef>
                          <a:spcPct val="25000"/>
                        </a:spcBef>
                        <a:spcAft>
                          <a:spcPct val="0"/>
                        </a:spcAft>
                        <a:buClr>
                          <a:schemeClr val="accent1"/>
                        </a:buClr>
                        <a:buSzPct val="75000"/>
                        <a:buFont typeface="Wingdings" pitchFamily="2" charset="2"/>
                        <a:buNone/>
                        <a:tabLst/>
                      </a:pPr>
                      <a:r>
                        <a:rPr kumimoji="0" lang="en-US" altLang="zh-CN" sz="1800" b="0" i="0" u="none" strike="noStrike" cap="none" normalizeH="0" baseline="0" smtClean="0">
                          <a:ln>
                            <a:noFill/>
                          </a:ln>
                          <a:solidFill>
                            <a:schemeClr val="tx1"/>
                          </a:solidFill>
                          <a:effectLst/>
                          <a:latin typeface="Arial" charset="0"/>
                          <a:ea typeface="宋体" pitchFamily="2" charset="-122"/>
                        </a:rPr>
                        <a:t>0001</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95000"/>
                        </a:lnSpc>
                        <a:spcBef>
                          <a:spcPct val="25000"/>
                        </a:spcBef>
                        <a:spcAft>
                          <a:spcPct val="0"/>
                        </a:spcAft>
                        <a:buClr>
                          <a:schemeClr val="accent1"/>
                        </a:buClr>
                        <a:buSzPct val="75000"/>
                        <a:buFont typeface="Wingdings" pitchFamily="2" charset="2"/>
                        <a:buNone/>
                        <a:tabLst/>
                      </a:pPr>
                      <a:r>
                        <a:rPr kumimoji="0" lang="en-US" altLang="zh-CN" sz="1800" b="0" i="0" u="none" strike="noStrike" cap="none" normalizeH="0" baseline="0" smtClean="0">
                          <a:ln>
                            <a:noFill/>
                          </a:ln>
                          <a:solidFill>
                            <a:schemeClr val="tx1"/>
                          </a:solidFill>
                          <a:effectLst/>
                          <a:latin typeface="Arial" charset="0"/>
                          <a:ea typeface="宋体" pitchFamily="2" charset="-122"/>
                        </a:rPr>
                        <a:t>1</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45141">
                <a:tc>
                  <a:txBody>
                    <a:bodyPr/>
                    <a:lstStyle/>
                    <a:p>
                      <a:pPr marL="0" marR="0" lvl="0" indent="0" algn="ctr" defTabSz="914400" rtl="0" eaLnBrk="0" fontAlgn="base" latinLnBrk="0" hangingPunct="0">
                        <a:lnSpc>
                          <a:spcPct val="95000"/>
                        </a:lnSpc>
                        <a:spcBef>
                          <a:spcPct val="25000"/>
                        </a:spcBef>
                        <a:spcAft>
                          <a:spcPct val="0"/>
                        </a:spcAft>
                        <a:buClr>
                          <a:schemeClr val="accent1"/>
                        </a:buClr>
                        <a:buSzPct val="75000"/>
                        <a:buFont typeface="Wingdings" pitchFamily="2" charset="2"/>
                        <a:buNone/>
                        <a:tabLst/>
                      </a:pPr>
                      <a:r>
                        <a:rPr kumimoji="0" lang="en-US" altLang="zh-CN" sz="1800" b="0" i="0" u="none" strike="noStrike" cap="none" normalizeH="0" baseline="0" smtClean="0">
                          <a:ln>
                            <a:noFill/>
                          </a:ln>
                          <a:solidFill>
                            <a:schemeClr val="tx1"/>
                          </a:solidFill>
                          <a:effectLst/>
                          <a:latin typeface="Arial" charset="0"/>
                          <a:ea typeface="宋体" pitchFamily="2" charset="-122"/>
                        </a:rPr>
                        <a:t>0010</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95000"/>
                        </a:lnSpc>
                        <a:spcBef>
                          <a:spcPct val="25000"/>
                        </a:spcBef>
                        <a:spcAft>
                          <a:spcPct val="0"/>
                        </a:spcAft>
                        <a:buClr>
                          <a:schemeClr val="accent1"/>
                        </a:buClr>
                        <a:buSzPct val="75000"/>
                        <a:buFont typeface="Wingdings" pitchFamily="2" charset="2"/>
                        <a:buNone/>
                        <a:tabLst/>
                      </a:pPr>
                      <a:r>
                        <a:rPr kumimoji="0" lang="en-US" altLang="zh-CN" sz="1800" b="0" i="0" u="none" strike="noStrike" cap="none" normalizeH="0" baseline="0" smtClean="0">
                          <a:ln>
                            <a:noFill/>
                          </a:ln>
                          <a:solidFill>
                            <a:schemeClr val="tx1"/>
                          </a:solidFill>
                          <a:effectLst/>
                          <a:latin typeface="Arial" charset="0"/>
                          <a:ea typeface="宋体" pitchFamily="2" charset="-122"/>
                        </a:rPr>
                        <a:t>2</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45141">
                <a:tc>
                  <a:txBody>
                    <a:bodyPr/>
                    <a:lstStyle/>
                    <a:p>
                      <a:pPr marL="0" marR="0" lvl="0" indent="0" algn="ctr" defTabSz="914400" rtl="0" eaLnBrk="0" fontAlgn="base" latinLnBrk="0" hangingPunct="0">
                        <a:lnSpc>
                          <a:spcPct val="95000"/>
                        </a:lnSpc>
                        <a:spcBef>
                          <a:spcPct val="25000"/>
                        </a:spcBef>
                        <a:spcAft>
                          <a:spcPct val="0"/>
                        </a:spcAft>
                        <a:buClr>
                          <a:schemeClr val="accent1"/>
                        </a:buClr>
                        <a:buSzPct val="75000"/>
                        <a:buFont typeface="Wingdings" pitchFamily="2" charset="2"/>
                        <a:buNone/>
                        <a:tabLst/>
                      </a:pPr>
                      <a:r>
                        <a:rPr kumimoji="0" lang="en-US" altLang="zh-CN" sz="1800" b="0" i="0" u="none" strike="noStrike" cap="none" normalizeH="0" baseline="0" smtClean="0">
                          <a:ln>
                            <a:noFill/>
                          </a:ln>
                          <a:solidFill>
                            <a:schemeClr val="tx1"/>
                          </a:solidFill>
                          <a:effectLst/>
                          <a:latin typeface="Arial" charset="0"/>
                          <a:ea typeface="宋体" pitchFamily="2" charset="-122"/>
                        </a:rPr>
                        <a:t>0011</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95000"/>
                        </a:lnSpc>
                        <a:spcBef>
                          <a:spcPct val="25000"/>
                        </a:spcBef>
                        <a:spcAft>
                          <a:spcPct val="0"/>
                        </a:spcAft>
                        <a:buClr>
                          <a:schemeClr val="accent1"/>
                        </a:buClr>
                        <a:buSzPct val="75000"/>
                        <a:buFont typeface="Wingdings" pitchFamily="2" charset="2"/>
                        <a:buNone/>
                        <a:tabLst/>
                      </a:pPr>
                      <a:r>
                        <a:rPr kumimoji="0" lang="en-US" altLang="zh-CN" sz="1800" b="0" i="0" u="none" strike="noStrike" cap="none" normalizeH="0" baseline="0" smtClean="0">
                          <a:ln>
                            <a:noFill/>
                          </a:ln>
                          <a:solidFill>
                            <a:schemeClr val="tx1"/>
                          </a:solidFill>
                          <a:effectLst/>
                          <a:latin typeface="Arial" charset="0"/>
                          <a:ea typeface="宋体" pitchFamily="2" charset="-122"/>
                        </a:rPr>
                        <a:t>3</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45141">
                <a:tc>
                  <a:txBody>
                    <a:bodyPr/>
                    <a:lstStyle/>
                    <a:p>
                      <a:pPr marL="0" marR="0" lvl="0" indent="0" algn="ctr" defTabSz="914400" rtl="0" eaLnBrk="0" fontAlgn="base" latinLnBrk="0" hangingPunct="0">
                        <a:lnSpc>
                          <a:spcPct val="95000"/>
                        </a:lnSpc>
                        <a:spcBef>
                          <a:spcPct val="25000"/>
                        </a:spcBef>
                        <a:spcAft>
                          <a:spcPct val="0"/>
                        </a:spcAft>
                        <a:buClr>
                          <a:schemeClr val="accent1"/>
                        </a:buClr>
                        <a:buSzPct val="75000"/>
                        <a:buFont typeface="Wingdings" pitchFamily="2" charset="2"/>
                        <a:buNone/>
                        <a:tabLst/>
                      </a:pPr>
                      <a:r>
                        <a:rPr kumimoji="0" lang="en-US" altLang="zh-CN" sz="1800" b="0" i="0" u="none" strike="noStrike" cap="none" normalizeH="0" baseline="0" smtClean="0">
                          <a:ln>
                            <a:noFill/>
                          </a:ln>
                          <a:solidFill>
                            <a:schemeClr val="tx1"/>
                          </a:solidFill>
                          <a:effectLst/>
                          <a:latin typeface="Arial" charset="0"/>
                          <a:ea typeface="宋体" pitchFamily="2" charset="-122"/>
                        </a:rPr>
                        <a:t>0100</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95000"/>
                        </a:lnSpc>
                        <a:spcBef>
                          <a:spcPct val="25000"/>
                        </a:spcBef>
                        <a:spcAft>
                          <a:spcPct val="0"/>
                        </a:spcAft>
                        <a:buClr>
                          <a:schemeClr val="accent1"/>
                        </a:buClr>
                        <a:buSzPct val="75000"/>
                        <a:buFont typeface="Wingdings" pitchFamily="2" charset="2"/>
                        <a:buNone/>
                        <a:tabLst/>
                      </a:pPr>
                      <a:r>
                        <a:rPr kumimoji="0" lang="en-US" altLang="zh-CN" sz="1800" b="0" i="0" u="none" strike="noStrike" cap="none" normalizeH="0" baseline="0" smtClean="0">
                          <a:ln>
                            <a:noFill/>
                          </a:ln>
                          <a:solidFill>
                            <a:schemeClr val="tx1"/>
                          </a:solidFill>
                          <a:effectLst/>
                          <a:latin typeface="Arial" charset="0"/>
                          <a:ea typeface="宋体" pitchFamily="2" charset="-122"/>
                        </a:rPr>
                        <a:t>4</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45141">
                <a:tc>
                  <a:txBody>
                    <a:bodyPr/>
                    <a:lstStyle/>
                    <a:p>
                      <a:pPr marL="0" marR="0" lvl="0" indent="0" algn="ctr" defTabSz="914400" rtl="0" eaLnBrk="0" fontAlgn="base" latinLnBrk="0" hangingPunct="0">
                        <a:lnSpc>
                          <a:spcPct val="95000"/>
                        </a:lnSpc>
                        <a:spcBef>
                          <a:spcPct val="25000"/>
                        </a:spcBef>
                        <a:spcAft>
                          <a:spcPct val="0"/>
                        </a:spcAft>
                        <a:buClr>
                          <a:schemeClr val="accent1"/>
                        </a:buClr>
                        <a:buSzPct val="75000"/>
                        <a:buFont typeface="Wingdings" pitchFamily="2" charset="2"/>
                        <a:buNone/>
                        <a:tabLst/>
                      </a:pPr>
                      <a:r>
                        <a:rPr kumimoji="0" lang="en-US" altLang="zh-CN" sz="1800" b="0" i="0" u="none" strike="noStrike" cap="none" normalizeH="0" baseline="0" smtClean="0">
                          <a:ln>
                            <a:noFill/>
                          </a:ln>
                          <a:solidFill>
                            <a:schemeClr val="tx1"/>
                          </a:solidFill>
                          <a:effectLst/>
                          <a:latin typeface="Arial" charset="0"/>
                          <a:ea typeface="宋体" pitchFamily="2" charset="-122"/>
                        </a:rPr>
                        <a:t>0101</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95000"/>
                        </a:lnSpc>
                        <a:spcBef>
                          <a:spcPct val="25000"/>
                        </a:spcBef>
                        <a:spcAft>
                          <a:spcPct val="0"/>
                        </a:spcAft>
                        <a:buClr>
                          <a:schemeClr val="accent1"/>
                        </a:buClr>
                        <a:buSzPct val="75000"/>
                        <a:buFont typeface="Wingdings" pitchFamily="2" charset="2"/>
                        <a:buNone/>
                        <a:tabLst/>
                      </a:pPr>
                      <a:r>
                        <a:rPr kumimoji="0" lang="en-US" altLang="zh-CN" sz="1800" b="0" i="0" u="none" strike="noStrike" cap="none" normalizeH="0" baseline="0" smtClean="0">
                          <a:ln>
                            <a:noFill/>
                          </a:ln>
                          <a:solidFill>
                            <a:schemeClr val="tx1"/>
                          </a:solidFill>
                          <a:effectLst/>
                          <a:latin typeface="Arial" charset="0"/>
                          <a:ea typeface="宋体" pitchFamily="2" charset="-122"/>
                        </a:rPr>
                        <a:t>5</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45141">
                <a:tc>
                  <a:txBody>
                    <a:bodyPr/>
                    <a:lstStyle/>
                    <a:p>
                      <a:pPr marL="0" marR="0" lvl="0" indent="0" algn="ctr" defTabSz="914400" rtl="0" eaLnBrk="0" fontAlgn="base" latinLnBrk="0" hangingPunct="0">
                        <a:lnSpc>
                          <a:spcPct val="95000"/>
                        </a:lnSpc>
                        <a:spcBef>
                          <a:spcPct val="25000"/>
                        </a:spcBef>
                        <a:spcAft>
                          <a:spcPct val="0"/>
                        </a:spcAft>
                        <a:buClr>
                          <a:schemeClr val="accent1"/>
                        </a:buClr>
                        <a:buSzPct val="75000"/>
                        <a:buFont typeface="Wingdings" pitchFamily="2" charset="2"/>
                        <a:buNone/>
                        <a:tabLst/>
                      </a:pPr>
                      <a:r>
                        <a:rPr kumimoji="0" lang="en-US" altLang="zh-CN" sz="1800" b="0" i="0" u="none" strike="noStrike" cap="none" normalizeH="0" baseline="0" smtClean="0">
                          <a:ln>
                            <a:noFill/>
                          </a:ln>
                          <a:solidFill>
                            <a:schemeClr val="tx1"/>
                          </a:solidFill>
                          <a:effectLst/>
                          <a:latin typeface="Arial" charset="0"/>
                          <a:ea typeface="宋体" pitchFamily="2" charset="-122"/>
                        </a:rPr>
                        <a:t>0110</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95000"/>
                        </a:lnSpc>
                        <a:spcBef>
                          <a:spcPct val="25000"/>
                        </a:spcBef>
                        <a:spcAft>
                          <a:spcPct val="0"/>
                        </a:spcAft>
                        <a:buClr>
                          <a:schemeClr val="accent1"/>
                        </a:buClr>
                        <a:buSzPct val="75000"/>
                        <a:buFont typeface="Wingdings" pitchFamily="2" charset="2"/>
                        <a:buNone/>
                        <a:tabLst/>
                      </a:pPr>
                      <a:r>
                        <a:rPr kumimoji="0" lang="en-US" altLang="zh-CN" sz="1800" b="0" i="0" u="none" strike="noStrike" cap="none" normalizeH="0" baseline="0" smtClean="0">
                          <a:ln>
                            <a:noFill/>
                          </a:ln>
                          <a:solidFill>
                            <a:schemeClr val="tx1"/>
                          </a:solidFill>
                          <a:effectLst/>
                          <a:latin typeface="Arial" charset="0"/>
                          <a:ea typeface="宋体" pitchFamily="2" charset="-122"/>
                        </a:rPr>
                        <a:t>6</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45141">
                <a:tc>
                  <a:txBody>
                    <a:bodyPr/>
                    <a:lstStyle/>
                    <a:p>
                      <a:pPr marL="0" marR="0" lvl="0" indent="0" algn="ctr" defTabSz="914400" rtl="0" eaLnBrk="0" fontAlgn="base" latinLnBrk="0" hangingPunct="0">
                        <a:lnSpc>
                          <a:spcPct val="95000"/>
                        </a:lnSpc>
                        <a:spcBef>
                          <a:spcPct val="25000"/>
                        </a:spcBef>
                        <a:spcAft>
                          <a:spcPct val="0"/>
                        </a:spcAft>
                        <a:buClr>
                          <a:schemeClr val="accent1"/>
                        </a:buClr>
                        <a:buSzPct val="75000"/>
                        <a:buFont typeface="Wingdings" pitchFamily="2" charset="2"/>
                        <a:buNone/>
                        <a:tabLst/>
                      </a:pPr>
                      <a:r>
                        <a:rPr kumimoji="0" lang="en-US" altLang="zh-CN" sz="1800" b="0" i="0" u="none" strike="noStrike" cap="none" normalizeH="0" baseline="0" smtClean="0">
                          <a:ln>
                            <a:noFill/>
                          </a:ln>
                          <a:solidFill>
                            <a:schemeClr val="tx1"/>
                          </a:solidFill>
                          <a:effectLst/>
                          <a:latin typeface="Arial" charset="0"/>
                          <a:ea typeface="宋体" pitchFamily="2" charset="-122"/>
                        </a:rPr>
                        <a:t>0111</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95000"/>
                        </a:lnSpc>
                        <a:spcBef>
                          <a:spcPct val="25000"/>
                        </a:spcBef>
                        <a:spcAft>
                          <a:spcPct val="0"/>
                        </a:spcAft>
                        <a:buClr>
                          <a:schemeClr val="accent1"/>
                        </a:buClr>
                        <a:buSzPct val="75000"/>
                        <a:buFont typeface="Wingdings" pitchFamily="2" charset="2"/>
                        <a:buNone/>
                        <a:tabLst/>
                      </a:pPr>
                      <a:r>
                        <a:rPr kumimoji="0" lang="en-US" altLang="zh-CN" sz="1800" b="0" i="0" u="none" strike="noStrike" cap="none" normalizeH="0" baseline="0" dirty="0" smtClean="0">
                          <a:ln>
                            <a:noFill/>
                          </a:ln>
                          <a:solidFill>
                            <a:schemeClr val="tx1"/>
                          </a:solidFill>
                          <a:effectLst/>
                          <a:latin typeface="Arial" charset="0"/>
                          <a:ea typeface="宋体" pitchFamily="2" charset="-122"/>
                        </a:rPr>
                        <a:t>7</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288827" name="Rectangle 59"/>
          <p:cNvSpPr>
            <a:spLocks noChangeArrowheads="1"/>
          </p:cNvSpPr>
          <p:nvPr>
            <p:custDataLst>
              <p:tags r:id="rId3"/>
            </p:custDataLst>
          </p:nvPr>
        </p:nvSpPr>
        <p:spPr bwMode="auto">
          <a:xfrm>
            <a:off x="4011612" y="6532562"/>
            <a:ext cx="865188" cy="325438"/>
          </a:xfrm>
          <a:prstGeom prst="rect">
            <a:avLst/>
          </a:prstGeom>
          <a:noFill/>
          <a:ln w="12700">
            <a:noFill/>
            <a:miter lim="800000"/>
            <a:headEnd/>
            <a:tailEnd/>
          </a:ln>
          <a:effectLst/>
        </p:spPr>
        <p:txBody>
          <a:bodyPr wrap="none" lIns="63500" tIns="25400" rIns="63500" bIns="25400">
            <a:spAutoFit/>
          </a:bodyPr>
          <a:lstStyle/>
          <a:p>
            <a:r>
              <a:rPr lang="en-US" altLang="zh-CN" dirty="0">
                <a:solidFill>
                  <a:schemeClr val="tx1"/>
                </a:solidFill>
                <a:ea typeface="宋体" pitchFamily="2" charset="-122"/>
              </a:rPr>
              <a:t>2</a:t>
            </a:r>
            <a:r>
              <a:rPr lang="en-US" altLang="zh-CN" baseline="30000" dirty="0">
                <a:solidFill>
                  <a:schemeClr val="tx1"/>
                </a:solidFill>
                <a:ea typeface="宋体" pitchFamily="2" charset="-122"/>
              </a:rPr>
              <a:t>3</a:t>
            </a:r>
            <a:r>
              <a:rPr lang="en-US" altLang="zh-CN" dirty="0">
                <a:solidFill>
                  <a:schemeClr val="tx1"/>
                </a:solidFill>
                <a:ea typeface="宋体" pitchFamily="2" charset="-122"/>
              </a:rPr>
              <a:t> - 1 =</a:t>
            </a:r>
          </a:p>
        </p:txBody>
      </p:sp>
      <p:sp>
        <p:nvSpPr>
          <p:cNvPr id="288831" name="Rectangle 63"/>
          <p:cNvSpPr>
            <a:spLocks noChangeArrowheads="1"/>
          </p:cNvSpPr>
          <p:nvPr>
            <p:custDataLst>
              <p:tags r:id="rId4"/>
            </p:custDataLst>
          </p:nvPr>
        </p:nvSpPr>
        <p:spPr bwMode="auto">
          <a:xfrm>
            <a:off x="3810000" y="1447800"/>
            <a:ext cx="1093788" cy="325438"/>
          </a:xfrm>
          <a:prstGeom prst="rect">
            <a:avLst/>
          </a:prstGeom>
          <a:noFill/>
          <a:ln w="12700">
            <a:noFill/>
            <a:miter lim="800000"/>
            <a:headEnd/>
            <a:tailEnd/>
          </a:ln>
          <a:effectLst/>
        </p:spPr>
        <p:txBody>
          <a:bodyPr wrap="none" lIns="63500" tIns="25400" rIns="63500" bIns="25400">
            <a:spAutoFit/>
          </a:bodyPr>
          <a:lstStyle/>
          <a:p>
            <a:r>
              <a:rPr lang="en-US" altLang="zh-CN">
                <a:solidFill>
                  <a:schemeClr val="tx1"/>
                </a:solidFill>
                <a:ea typeface="宋体" pitchFamily="2" charset="-122"/>
              </a:rPr>
              <a:t>-(2</a:t>
            </a:r>
            <a:r>
              <a:rPr lang="en-US" altLang="zh-CN" baseline="30000">
                <a:solidFill>
                  <a:schemeClr val="tx1"/>
                </a:solidFill>
                <a:ea typeface="宋体" pitchFamily="2" charset="-122"/>
              </a:rPr>
              <a:t>3</a:t>
            </a:r>
            <a:r>
              <a:rPr lang="en-US" altLang="zh-CN">
                <a:solidFill>
                  <a:schemeClr val="tx1"/>
                </a:solidFill>
                <a:ea typeface="宋体" pitchFamily="2" charset="-122"/>
              </a:rPr>
              <a:t> - 1) =</a:t>
            </a:r>
          </a:p>
        </p:txBody>
      </p:sp>
      <p:sp>
        <p:nvSpPr>
          <p:cNvPr id="288832" name="Rectangle 64"/>
          <p:cNvSpPr>
            <a:spLocks noChangeArrowheads="1"/>
          </p:cNvSpPr>
          <p:nvPr>
            <p:custDataLst>
              <p:tags r:id="rId5"/>
            </p:custDataLst>
          </p:nvPr>
        </p:nvSpPr>
        <p:spPr bwMode="auto">
          <a:xfrm>
            <a:off x="4191000" y="1066800"/>
            <a:ext cx="674688" cy="325438"/>
          </a:xfrm>
          <a:prstGeom prst="rect">
            <a:avLst/>
          </a:prstGeom>
          <a:noFill/>
          <a:ln w="12700">
            <a:noFill/>
            <a:miter lim="800000"/>
            <a:headEnd/>
            <a:tailEnd/>
          </a:ln>
          <a:effectLst/>
        </p:spPr>
        <p:txBody>
          <a:bodyPr wrap="none" lIns="63500" tIns="25400" rIns="63500" bIns="25400">
            <a:spAutoFit/>
          </a:bodyPr>
          <a:lstStyle/>
          <a:p>
            <a:r>
              <a:rPr lang="en-US" altLang="zh-CN">
                <a:solidFill>
                  <a:schemeClr val="tx1"/>
                </a:solidFill>
                <a:ea typeface="宋体" pitchFamily="2" charset="-122"/>
              </a:rPr>
              <a:t>-2</a:t>
            </a:r>
            <a:r>
              <a:rPr lang="en-US" altLang="zh-CN" baseline="30000">
                <a:solidFill>
                  <a:schemeClr val="tx1"/>
                </a:solidFill>
                <a:ea typeface="宋体" pitchFamily="2" charset="-122"/>
              </a:rPr>
              <a:t>3</a:t>
            </a:r>
            <a:r>
              <a:rPr lang="en-US" altLang="zh-CN">
                <a:solidFill>
                  <a:schemeClr val="tx1"/>
                </a:solidFill>
                <a:ea typeface="宋体" pitchFamily="2" charset="-122"/>
              </a:rPr>
              <a:t>  =</a:t>
            </a:r>
          </a:p>
        </p:txBody>
      </p:sp>
      <p:grpSp>
        <p:nvGrpSpPr>
          <p:cNvPr id="2" name="Group 77"/>
          <p:cNvGrpSpPr>
            <a:grpSpLocks/>
          </p:cNvGrpSpPr>
          <p:nvPr/>
        </p:nvGrpSpPr>
        <p:grpSpPr bwMode="auto">
          <a:xfrm>
            <a:off x="2057400" y="4343400"/>
            <a:ext cx="4114800" cy="1752600"/>
            <a:chOff x="1392" y="2592"/>
            <a:chExt cx="2592" cy="1104"/>
          </a:xfrm>
        </p:grpSpPr>
        <p:sp>
          <p:nvSpPr>
            <p:cNvPr id="288828" name="Rectangle 60"/>
            <p:cNvSpPr>
              <a:spLocks noChangeArrowheads="1"/>
            </p:cNvSpPr>
            <p:nvPr>
              <p:custDataLst>
                <p:tags r:id="rId15"/>
              </p:custDataLst>
            </p:nvPr>
          </p:nvSpPr>
          <p:spPr bwMode="auto">
            <a:xfrm>
              <a:off x="1392" y="2592"/>
              <a:ext cx="1728" cy="608"/>
            </a:xfrm>
            <a:prstGeom prst="rect">
              <a:avLst/>
            </a:prstGeom>
            <a:noFill/>
            <a:ln w="12700">
              <a:noFill/>
              <a:miter lim="800000"/>
              <a:headEnd/>
              <a:tailEnd/>
            </a:ln>
            <a:effectLst/>
          </p:spPr>
          <p:txBody>
            <a:bodyPr lIns="63500" tIns="25400" rIns="63500" bIns="25400">
              <a:spAutoFit/>
            </a:bodyPr>
            <a:lstStyle/>
            <a:p>
              <a:r>
                <a:rPr lang="en-US" altLang="zh-CN" sz="2000">
                  <a:ea typeface="宋体" pitchFamily="2" charset="-122"/>
                </a:rPr>
                <a:t>1010</a:t>
              </a:r>
            </a:p>
            <a:p>
              <a:endParaRPr lang="en-US" altLang="zh-CN" sz="2000">
                <a:solidFill>
                  <a:schemeClr val="tx1"/>
                </a:solidFill>
                <a:ea typeface="宋体" pitchFamily="2" charset="-122"/>
              </a:endParaRPr>
            </a:p>
            <a:p>
              <a:r>
                <a:rPr lang="en-US" altLang="zh-CN" sz="2000">
                  <a:solidFill>
                    <a:schemeClr val="tx1"/>
                  </a:solidFill>
                  <a:ea typeface="宋体" pitchFamily="2" charset="-122"/>
                </a:rPr>
                <a:t>complement all the bits</a:t>
              </a:r>
              <a:endParaRPr lang="en-US" altLang="zh-CN" sz="2000" baseline="30000">
                <a:solidFill>
                  <a:schemeClr val="tx1"/>
                </a:solidFill>
                <a:ea typeface="宋体" pitchFamily="2" charset="-122"/>
                <a:cs typeface="Arial" charset="0"/>
              </a:endParaRPr>
            </a:p>
          </p:txBody>
        </p:sp>
        <p:cxnSp>
          <p:nvCxnSpPr>
            <p:cNvPr id="288829" name="AutoShape 61"/>
            <p:cNvCxnSpPr>
              <a:cxnSpLocks noChangeShapeType="1"/>
              <a:stCxn id="288833" idx="2"/>
              <a:endCxn id="288828" idx="2"/>
            </p:cNvCxnSpPr>
            <p:nvPr>
              <p:custDataLst>
                <p:tags r:id="rId16"/>
              </p:custDataLst>
            </p:nvPr>
          </p:nvCxnSpPr>
          <p:spPr bwMode="auto">
            <a:xfrm rot="10800000">
              <a:off x="2256" y="3200"/>
              <a:ext cx="1058" cy="376"/>
            </a:xfrm>
            <a:prstGeom prst="curvedConnector2">
              <a:avLst/>
            </a:prstGeom>
            <a:noFill/>
            <a:ln w="12700">
              <a:solidFill>
                <a:schemeClr val="accent1"/>
              </a:solidFill>
              <a:round/>
              <a:headEnd/>
              <a:tailEnd type="triangle" w="med" len="med"/>
            </a:ln>
            <a:effectLst/>
          </p:spPr>
        </p:cxnSp>
        <p:sp>
          <p:nvSpPr>
            <p:cNvPr id="288833" name="Oval 65"/>
            <p:cNvSpPr>
              <a:spLocks noChangeArrowheads="1"/>
            </p:cNvSpPr>
            <p:nvPr>
              <p:custDataLst>
                <p:tags r:id="rId17"/>
              </p:custDataLst>
            </p:nvPr>
          </p:nvSpPr>
          <p:spPr bwMode="auto">
            <a:xfrm>
              <a:off x="3314" y="3456"/>
              <a:ext cx="670" cy="240"/>
            </a:xfrm>
            <a:prstGeom prst="ellipse">
              <a:avLst/>
            </a:prstGeom>
            <a:noFill/>
            <a:ln w="12700">
              <a:solidFill>
                <a:schemeClr val="accent1"/>
              </a:solidFill>
              <a:round/>
              <a:headEnd/>
              <a:tailEnd/>
            </a:ln>
            <a:effectLst/>
          </p:spPr>
          <p:txBody>
            <a:bodyPr wrap="none" anchor="ctr"/>
            <a:lstStyle/>
            <a:p>
              <a:endParaRPr lang="en-US"/>
            </a:p>
          </p:txBody>
        </p:sp>
      </p:grpSp>
      <p:grpSp>
        <p:nvGrpSpPr>
          <p:cNvPr id="3" name="Group 76"/>
          <p:cNvGrpSpPr>
            <a:grpSpLocks/>
          </p:cNvGrpSpPr>
          <p:nvPr/>
        </p:nvGrpSpPr>
        <p:grpSpPr bwMode="auto">
          <a:xfrm>
            <a:off x="1981200" y="2214562"/>
            <a:ext cx="4267200" cy="1747838"/>
            <a:chOff x="1392" y="1344"/>
            <a:chExt cx="2544" cy="1096"/>
          </a:xfrm>
        </p:grpSpPr>
        <p:cxnSp>
          <p:nvCxnSpPr>
            <p:cNvPr id="288830" name="AutoShape 62"/>
            <p:cNvCxnSpPr>
              <a:cxnSpLocks noChangeShapeType="1"/>
              <a:stCxn id="288835" idx="0"/>
              <a:endCxn id="288834" idx="2"/>
            </p:cNvCxnSpPr>
            <p:nvPr>
              <p:custDataLst>
                <p:tags r:id="rId12"/>
              </p:custDataLst>
            </p:nvPr>
          </p:nvCxnSpPr>
          <p:spPr bwMode="auto">
            <a:xfrm rot="16200000">
              <a:off x="2440" y="995"/>
              <a:ext cx="368" cy="1311"/>
            </a:xfrm>
            <a:prstGeom prst="curvedConnector2">
              <a:avLst/>
            </a:prstGeom>
            <a:noFill/>
            <a:ln w="12700">
              <a:solidFill>
                <a:schemeClr val="accent1"/>
              </a:solidFill>
              <a:round/>
              <a:headEnd/>
              <a:tailEnd type="triangle" w="med" len="med"/>
            </a:ln>
            <a:effectLst/>
          </p:spPr>
        </p:cxnSp>
        <p:sp>
          <p:nvSpPr>
            <p:cNvPr id="288834" name="Oval 66"/>
            <p:cNvSpPr>
              <a:spLocks noChangeArrowheads="1"/>
            </p:cNvSpPr>
            <p:nvPr>
              <p:custDataLst>
                <p:tags r:id="rId13"/>
              </p:custDataLst>
            </p:nvPr>
          </p:nvSpPr>
          <p:spPr bwMode="auto">
            <a:xfrm>
              <a:off x="3279" y="1344"/>
              <a:ext cx="657" cy="245"/>
            </a:xfrm>
            <a:prstGeom prst="ellipse">
              <a:avLst/>
            </a:prstGeom>
            <a:noFill/>
            <a:ln w="12700">
              <a:solidFill>
                <a:schemeClr val="accent1"/>
              </a:solidFill>
              <a:round/>
              <a:headEnd/>
              <a:tailEnd/>
            </a:ln>
            <a:effectLst/>
          </p:spPr>
          <p:txBody>
            <a:bodyPr wrap="none" anchor="ctr"/>
            <a:lstStyle/>
            <a:p>
              <a:endParaRPr lang="en-US"/>
            </a:p>
          </p:txBody>
        </p:sp>
        <p:sp>
          <p:nvSpPr>
            <p:cNvPr id="288835" name="Rectangle 67"/>
            <p:cNvSpPr>
              <a:spLocks noChangeArrowheads="1"/>
            </p:cNvSpPr>
            <p:nvPr>
              <p:custDataLst>
                <p:tags r:id="rId14"/>
              </p:custDataLst>
            </p:nvPr>
          </p:nvSpPr>
          <p:spPr bwMode="auto">
            <a:xfrm>
              <a:off x="1392" y="1835"/>
              <a:ext cx="1152" cy="605"/>
            </a:xfrm>
            <a:prstGeom prst="rect">
              <a:avLst/>
            </a:prstGeom>
            <a:noFill/>
            <a:ln w="12700">
              <a:noFill/>
              <a:miter lim="800000"/>
              <a:headEnd/>
              <a:tailEnd/>
            </a:ln>
            <a:effectLst/>
          </p:spPr>
          <p:txBody>
            <a:bodyPr lIns="63500" tIns="25400" rIns="63500" bIns="25400">
              <a:spAutoFit/>
            </a:bodyPr>
            <a:lstStyle/>
            <a:p>
              <a:r>
                <a:rPr lang="en-US" altLang="zh-CN" sz="2000">
                  <a:ea typeface="宋体" pitchFamily="2" charset="-122"/>
                </a:rPr>
                <a:t>1011</a:t>
              </a:r>
            </a:p>
            <a:p>
              <a:endParaRPr lang="en-US" altLang="zh-CN" sz="2000">
                <a:solidFill>
                  <a:schemeClr val="tx1"/>
                </a:solidFill>
                <a:ea typeface="宋体" pitchFamily="2" charset="-122"/>
              </a:endParaRPr>
            </a:p>
            <a:p>
              <a:r>
                <a:rPr lang="en-US" altLang="zh-CN" sz="2000">
                  <a:solidFill>
                    <a:schemeClr val="tx1"/>
                  </a:solidFill>
                  <a:ea typeface="宋体" pitchFamily="2" charset="-122"/>
                </a:rPr>
                <a:t>and add a 1</a:t>
              </a:r>
              <a:endParaRPr lang="en-US" altLang="zh-CN" sz="2000" baseline="30000">
                <a:solidFill>
                  <a:schemeClr val="tx1"/>
                </a:solidFill>
                <a:ea typeface="宋体" pitchFamily="2" charset="-122"/>
                <a:cs typeface="Arial" charset="0"/>
              </a:endParaRPr>
            </a:p>
          </p:txBody>
        </p:sp>
      </p:grpSp>
      <p:grpSp>
        <p:nvGrpSpPr>
          <p:cNvPr id="4" name="Group 78"/>
          <p:cNvGrpSpPr>
            <a:grpSpLocks/>
          </p:cNvGrpSpPr>
          <p:nvPr/>
        </p:nvGrpSpPr>
        <p:grpSpPr bwMode="auto">
          <a:xfrm>
            <a:off x="381000" y="1778000"/>
            <a:ext cx="5843588" cy="1651000"/>
            <a:chOff x="240" y="1104"/>
            <a:chExt cx="3681" cy="1040"/>
          </a:xfrm>
        </p:grpSpPr>
        <p:sp>
          <p:nvSpPr>
            <p:cNvPr id="288838" name="Oval 70"/>
            <p:cNvSpPr>
              <a:spLocks noChangeArrowheads="1"/>
            </p:cNvSpPr>
            <p:nvPr>
              <p:custDataLst>
                <p:tags r:id="rId9"/>
              </p:custDataLst>
            </p:nvPr>
          </p:nvSpPr>
          <p:spPr bwMode="auto">
            <a:xfrm>
              <a:off x="3264" y="1104"/>
              <a:ext cx="657" cy="245"/>
            </a:xfrm>
            <a:prstGeom prst="ellipse">
              <a:avLst/>
            </a:prstGeom>
            <a:noFill/>
            <a:ln w="12700">
              <a:solidFill>
                <a:srgbClr val="009900"/>
              </a:solidFill>
              <a:round/>
              <a:headEnd/>
              <a:tailEnd/>
            </a:ln>
            <a:effectLst/>
          </p:spPr>
          <p:txBody>
            <a:bodyPr wrap="none" anchor="ctr"/>
            <a:lstStyle/>
            <a:p>
              <a:endParaRPr lang="en-US"/>
            </a:p>
          </p:txBody>
        </p:sp>
        <p:sp>
          <p:nvSpPr>
            <p:cNvPr id="288840" name="Rectangle 72"/>
            <p:cNvSpPr>
              <a:spLocks noChangeArrowheads="1"/>
            </p:cNvSpPr>
            <p:nvPr>
              <p:custDataLst>
                <p:tags r:id="rId10"/>
              </p:custDataLst>
            </p:nvPr>
          </p:nvSpPr>
          <p:spPr bwMode="auto">
            <a:xfrm>
              <a:off x="240" y="1536"/>
              <a:ext cx="1776" cy="608"/>
            </a:xfrm>
            <a:prstGeom prst="rect">
              <a:avLst/>
            </a:prstGeom>
            <a:noFill/>
            <a:ln w="12700">
              <a:noFill/>
              <a:miter lim="800000"/>
              <a:headEnd/>
              <a:tailEnd/>
            </a:ln>
            <a:effectLst/>
          </p:spPr>
          <p:txBody>
            <a:bodyPr lIns="63500" tIns="25400" rIns="63500" bIns="25400">
              <a:spAutoFit/>
            </a:bodyPr>
            <a:lstStyle/>
            <a:p>
              <a:r>
                <a:rPr lang="en-US" altLang="zh-CN" sz="2000">
                  <a:solidFill>
                    <a:schemeClr val="tx1"/>
                  </a:solidFill>
                  <a:ea typeface="宋体" pitchFamily="2" charset="-122"/>
                </a:rPr>
                <a:t>complement all the bits</a:t>
              </a:r>
            </a:p>
            <a:p>
              <a:endParaRPr lang="en-US" altLang="zh-CN" sz="2000">
                <a:solidFill>
                  <a:schemeClr val="tx1"/>
                </a:solidFill>
                <a:ea typeface="宋体" pitchFamily="2" charset="-122"/>
              </a:endParaRPr>
            </a:p>
            <a:p>
              <a:r>
                <a:rPr lang="en-US" altLang="zh-CN" sz="2000">
                  <a:solidFill>
                    <a:srgbClr val="009900"/>
                  </a:solidFill>
                  <a:ea typeface="宋体" pitchFamily="2" charset="-122"/>
                </a:rPr>
                <a:t>0101</a:t>
              </a:r>
              <a:endParaRPr lang="en-US" altLang="zh-CN" sz="2000" baseline="30000">
                <a:solidFill>
                  <a:srgbClr val="009900"/>
                </a:solidFill>
                <a:ea typeface="宋体" pitchFamily="2" charset="-122"/>
                <a:cs typeface="Arial" charset="0"/>
              </a:endParaRPr>
            </a:p>
          </p:txBody>
        </p:sp>
        <p:cxnSp>
          <p:nvCxnSpPr>
            <p:cNvPr id="288842" name="AutoShape 74"/>
            <p:cNvCxnSpPr>
              <a:cxnSpLocks noChangeShapeType="1"/>
              <a:stCxn id="288840" idx="0"/>
              <a:endCxn id="288838" idx="2"/>
            </p:cNvCxnSpPr>
            <p:nvPr>
              <p:custDataLst>
                <p:tags r:id="rId11"/>
              </p:custDataLst>
            </p:nvPr>
          </p:nvCxnSpPr>
          <p:spPr bwMode="auto">
            <a:xfrm rot="16200000">
              <a:off x="2041" y="314"/>
              <a:ext cx="309" cy="2136"/>
            </a:xfrm>
            <a:prstGeom prst="curvedConnector2">
              <a:avLst/>
            </a:prstGeom>
            <a:noFill/>
            <a:ln w="12700">
              <a:solidFill>
                <a:srgbClr val="009900"/>
              </a:solidFill>
              <a:round/>
              <a:headEnd type="triangle" w="med" len="med"/>
              <a:tailEnd/>
            </a:ln>
            <a:effectLst/>
          </p:spPr>
        </p:cxnSp>
      </p:grpSp>
      <p:grpSp>
        <p:nvGrpSpPr>
          <p:cNvPr id="5" name="Group 79"/>
          <p:cNvGrpSpPr>
            <a:grpSpLocks/>
          </p:cNvGrpSpPr>
          <p:nvPr/>
        </p:nvGrpSpPr>
        <p:grpSpPr bwMode="auto">
          <a:xfrm>
            <a:off x="381000" y="3802062"/>
            <a:ext cx="5843588" cy="2598738"/>
            <a:chOff x="240" y="2256"/>
            <a:chExt cx="3681" cy="1637"/>
          </a:xfrm>
        </p:grpSpPr>
        <p:sp>
          <p:nvSpPr>
            <p:cNvPr id="288839" name="Rectangle 71"/>
            <p:cNvSpPr>
              <a:spLocks noChangeArrowheads="1"/>
            </p:cNvSpPr>
            <p:nvPr>
              <p:custDataLst>
                <p:tags r:id="rId6"/>
              </p:custDataLst>
            </p:nvPr>
          </p:nvSpPr>
          <p:spPr bwMode="auto">
            <a:xfrm>
              <a:off x="240" y="2256"/>
              <a:ext cx="1152" cy="608"/>
            </a:xfrm>
            <a:prstGeom prst="rect">
              <a:avLst/>
            </a:prstGeom>
            <a:noFill/>
            <a:ln w="12700">
              <a:noFill/>
              <a:miter lim="800000"/>
              <a:headEnd/>
              <a:tailEnd/>
            </a:ln>
            <a:effectLst/>
          </p:spPr>
          <p:txBody>
            <a:bodyPr lIns="63500" tIns="25400" rIns="63500" bIns="25400">
              <a:spAutoFit/>
            </a:bodyPr>
            <a:lstStyle/>
            <a:p>
              <a:r>
                <a:rPr lang="en-US" altLang="zh-CN" sz="2000">
                  <a:solidFill>
                    <a:schemeClr val="tx1"/>
                  </a:solidFill>
                  <a:ea typeface="宋体" pitchFamily="2" charset="-122"/>
                </a:rPr>
                <a:t>and add a 1</a:t>
              </a:r>
            </a:p>
            <a:p>
              <a:endParaRPr lang="en-US" altLang="zh-CN" sz="2000">
                <a:solidFill>
                  <a:schemeClr val="tx1"/>
                </a:solidFill>
                <a:ea typeface="宋体" pitchFamily="2" charset="-122"/>
              </a:endParaRPr>
            </a:p>
            <a:p>
              <a:r>
                <a:rPr lang="en-US" altLang="zh-CN" sz="2000">
                  <a:solidFill>
                    <a:srgbClr val="009900"/>
                  </a:solidFill>
                  <a:ea typeface="宋体" pitchFamily="2" charset="-122"/>
                </a:rPr>
                <a:t>0110</a:t>
              </a:r>
              <a:endParaRPr lang="en-US" altLang="zh-CN" sz="2000">
                <a:solidFill>
                  <a:schemeClr val="tx1"/>
                </a:solidFill>
                <a:ea typeface="宋体" pitchFamily="2" charset="-122"/>
              </a:endParaRPr>
            </a:p>
          </p:txBody>
        </p:sp>
        <p:sp>
          <p:nvSpPr>
            <p:cNvPr id="288841" name="Oval 73"/>
            <p:cNvSpPr>
              <a:spLocks noChangeArrowheads="1"/>
            </p:cNvSpPr>
            <p:nvPr>
              <p:custDataLst>
                <p:tags r:id="rId7"/>
              </p:custDataLst>
            </p:nvPr>
          </p:nvSpPr>
          <p:spPr bwMode="auto">
            <a:xfrm>
              <a:off x="3264" y="3648"/>
              <a:ext cx="657" cy="245"/>
            </a:xfrm>
            <a:prstGeom prst="ellipse">
              <a:avLst/>
            </a:prstGeom>
            <a:noFill/>
            <a:ln w="12700">
              <a:solidFill>
                <a:srgbClr val="009900"/>
              </a:solidFill>
              <a:round/>
              <a:headEnd/>
              <a:tailEnd/>
            </a:ln>
            <a:effectLst/>
          </p:spPr>
          <p:txBody>
            <a:bodyPr wrap="none" anchor="ctr"/>
            <a:lstStyle/>
            <a:p>
              <a:endParaRPr lang="en-US"/>
            </a:p>
          </p:txBody>
        </p:sp>
        <p:cxnSp>
          <p:nvCxnSpPr>
            <p:cNvPr id="288843" name="AutoShape 75"/>
            <p:cNvCxnSpPr>
              <a:cxnSpLocks noChangeShapeType="1"/>
              <a:endCxn id="288839" idx="2"/>
            </p:cNvCxnSpPr>
            <p:nvPr>
              <p:custDataLst>
                <p:tags r:id="rId8"/>
              </p:custDataLst>
            </p:nvPr>
          </p:nvCxnSpPr>
          <p:spPr bwMode="auto">
            <a:xfrm rot="10800000">
              <a:off x="816" y="2864"/>
              <a:ext cx="2450" cy="920"/>
            </a:xfrm>
            <a:prstGeom prst="curvedConnector2">
              <a:avLst/>
            </a:prstGeom>
            <a:noFill/>
            <a:ln w="12700">
              <a:solidFill>
                <a:srgbClr val="009900"/>
              </a:solidFill>
              <a:round/>
              <a:headEnd type="triangle" w="med" len="med"/>
              <a:tailEnd/>
            </a:ln>
            <a:effectLst/>
          </p:spPr>
        </p:cxnSp>
      </p:gr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wipe(down)">
                                      <p:cBhvr>
                                        <p:cTn id="12" dur="500"/>
                                        <p:tgtEl>
                                          <p:spTgt spid="3"/>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1" fill="hold" nodeType="clickEffect">
                                  <p:stCondLst>
                                    <p:cond delay="0"/>
                                  </p:stCondLst>
                                  <p:childTnLst>
                                    <p:set>
                                      <p:cBhvr>
                                        <p:cTn id="16" dur="1" fill="hold">
                                          <p:stCondLst>
                                            <p:cond delay="0"/>
                                          </p:stCondLst>
                                        </p:cTn>
                                        <p:tgtEl>
                                          <p:spTgt spid="4"/>
                                        </p:tgtEl>
                                        <p:attrNameLst>
                                          <p:attrName>style.visibility</p:attrName>
                                        </p:attrNameLst>
                                      </p:cBhvr>
                                      <p:to>
                                        <p:strVal val="visible"/>
                                      </p:to>
                                    </p:set>
                                    <p:animEffect transition="in" filter="wipe(up)">
                                      <p:cBhvr>
                                        <p:cTn id="17" dur="500"/>
                                        <p:tgtEl>
                                          <p:spTgt spid="4"/>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1" fill="hold" nodeType="clickEffect">
                                  <p:stCondLst>
                                    <p:cond delay="0"/>
                                  </p:stCondLst>
                                  <p:childTnLst>
                                    <p:set>
                                      <p:cBhvr>
                                        <p:cTn id="21" dur="1" fill="hold">
                                          <p:stCondLst>
                                            <p:cond delay="0"/>
                                          </p:stCondLst>
                                        </p:cTn>
                                        <p:tgtEl>
                                          <p:spTgt spid="5"/>
                                        </p:tgtEl>
                                        <p:attrNameLst>
                                          <p:attrName>style.visibility</p:attrName>
                                        </p:attrNameLst>
                                      </p:cBhvr>
                                      <p:to>
                                        <p:strVal val="visible"/>
                                      </p:to>
                                    </p:set>
                                    <p:animEffect transition="in" filter="wipe(up)">
                                      <p:cBhvr>
                                        <p:cTn id="22"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5202" name="Rectangle 2"/>
          <p:cNvSpPr>
            <a:spLocks noGrp="1" noChangeArrowheads="1"/>
          </p:cNvSpPr>
          <p:nvPr>
            <p:ph type="title"/>
          </p:nvPr>
        </p:nvSpPr>
        <p:spPr/>
        <p:txBody>
          <a:bodyPr/>
          <a:lstStyle/>
          <a:p>
            <a:r>
              <a:rPr lang="en-US" dirty="0" smtClean="0"/>
              <a:t>MIPS Shift </a:t>
            </a:r>
            <a:r>
              <a:rPr lang="en-US" dirty="0"/>
              <a:t>Operations</a:t>
            </a:r>
          </a:p>
        </p:txBody>
      </p:sp>
      <p:sp>
        <p:nvSpPr>
          <p:cNvPr id="435203" name="Rectangle 3"/>
          <p:cNvSpPr>
            <a:spLocks noGrp="1" noChangeArrowheads="1"/>
          </p:cNvSpPr>
          <p:nvPr>
            <p:ph type="body" idx="1"/>
          </p:nvPr>
        </p:nvSpPr>
        <p:spPr>
          <a:xfrm>
            <a:off x="533400" y="838200"/>
            <a:ext cx="8229600" cy="3005951"/>
          </a:xfrm>
        </p:spPr>
        <p:txBody>
          <a:bodyPr/>
          <a:lstStyle/>
          <a:p>
            <a:r>
              <a:rPr lang="en-US" dirty="0"/>
              <a:t>Need operations to </a:t>
            </a:r>
            <a:r>
              <a:rPr lang="en-US" dirty="0">
                <a:solidFill>
                  <a:schemeClr val="accent1"/>
                </a:solidFill>
              </a:rPr>
              <a:t>pack</a:t>
            </a:r>
            <a:r>
              <a:rPr lang="en-US" dirty="0"/>
              <a:t> and </a:t>
            </a:r>
            <a:r>
              <a:rPr lang="en-US" dirty="0">
                <a:solidFill>
                  <a:schemeClr val="accent1"/>
                </a:solidFill>
              </a:rPr>
              <a:t>unpack</a:t>
            </a:r>
            <a:r>
              <a:rPr lang="en-US" dirty="0"/>
              <a:t> 8-bit characters into 32-bit words</a:t>
            </a:r>
          </a:p>
          <a:p>
            <a:r>
              <a:rPr lang="en-US" dirty="0"/>
              <a:t>Shifts move all the bits in a word left or right</a:t>
            </a:r>
          </a:p>
          <a:p>
            <a:pPr>
              <a:buFont typeface="Wingdings" pitchFamily="2" charset="2"/>
              <a:buNone/>
            </a:pPr>
            <a:r>
              <a:rPr lang="en-US" dirty="0"/>
              <a:t>	</a:t>
            </a:r>
            <a:r>
              <a:rPr lang="en-US" sz="2400" dirty="0" err="1">
                <a:latin typeface="Courier New" pitchFamily="49" charset="0"/>
              </a:rPr>
              <a:t>sll</a:t>
            </a:r>
            <a:r>
              <a:rPr lang="en-US" sz="2400" dirty="0">
                <a:latin typeface="Courier New" pitchFamily="49" charset="0"/>
              </a:rPr>
              <a:t> $t2, $s0, 8	#$t2 = $s0 &lt;&lt; 8 bits</a:t>
            </a:r>
          </a:p>
          <a:p>
            <a:pPr>
              <a:buFont typeface="Wingdings" pitchFamily="2" charset="2"/>
              <a:buNone/>
            </a:pPr>
            <a:r>
              <a:rPr lang="en-US" sz="2400" dirty="0">
                <a:latin typeface="Courier New" pitchFamily="49" charset="0"/>
              </a:rPr>
              <a:t>	</a:t>
            </a:r>
            <a:r>
              <a:rPr lang="en-US" sz="2400" dirty="0" err="1">
                <a:latin typeface="Courier New" pitchFamily="49" charset="0"/>
              </a:rPr>
              <a:t>srl</a:t>
            </a:r>
            <a:r>
              <a:rPr lang="en-US" sz="2400" dirty="0">
                <a:latin typeface="Courier New" pitchFamily="49" charset="0"/>
              </a:rPr>
              <a:t> $t2, $s0, 8	#$t2 = $s0 &gt;&gt; 8 </a:t>
            </a:r>
            <a:r>
              <a:rPr lang="en-US" sz="2400" dirty="0" smtClean="0">
                <a:latin typeface="Courier New" pitchFamily="49" charset="0"/>
              </a:rPr>
              <a:t>bits</a:t>
            </a:r>
          </a:p>
          <a:p>
            <a:r>
              <a:rPr lang="en-US" dirty="0" smtClean="0">
                <a:latin typeface="+mj-lt"/>
              </a:rPr>
              <a:t>Instruction Format (</a:t>
            </a:r>
            <a:r>
              <a:rPr lang="en-US" dirty="0" smtClean="0">
                <a:solidFill>
                  <a:schemeClr val="accent1"/>
                </a:solidFill>
                <a:latin typeface="+mj-lt"/>
              </a:rPr>
              <a:t>R</a:t>
            </a:r>
            <a:r>
              <a:rPr lang="en-US" dirty="0" smtClean="0">
                <a:latin typeface="+mj-lt"/>
              </a:rPr>
              <a:t> format)</a:t>
            </a:r>
            <a:endParaRPr lang="en-US" sz="2400" dirty="0">
              <a:latin typeface="+mj-lt"/>
            </a:endParaRPr>
          </a:p>
        </p:txBody>
      </p:sp>
      <p:sp>
        <p:nvSpPr>
          <p:cNvPr id="435212" name="Rectangle 12"/>
          <p:cNvSpPr>
            <a:spLocks noChangeArrowheads="1"/>
          </p:cNvSpPr>
          <p:nvPr/>
        </p:nvSpPr>
        <p:spPr bwMode="auto">
          <a:xfrm>
            <a:off x="609600" y="4765943"/>
            <a:ext cx="7848600" cy="1482457"/>
          </a:xfrm>
          <a:prstGeom prst="rect">
            <a:avLst/>
          </a:prstGeom>
          <a:noFill/>
          <a:ln w="12700">
            <a:noFill/>
            <a:miter lim="800000"/>
            <a:headEnd/>
            <a:tailEnd/>
          </a:ln>
          <a:effectLst/>
        </p:spPr>
        <p:txBody>
          <a:bodyPr lIns="63500" tIns="25400" rIns="63500" bIns="25400">
            <a:spAutoFit/>
          </a:bodyPr>
          <a:lstStyle/>
          <a:p>
            <a:pPr marL="287338" indent="-287338">
              <a:spcBef>
                <a:spcPct val="30000"/>
              </a:spcBef>
              <a:buClr>
                <a:schemeClr val="accent1"/>
              </a:buClr>
              <a:buSzPct val="75000"/>
              <a:buFont typeface="Wingdings" pitchFamily="2" charset="2"/>
              <a:buChar char="q"/>
            </a:pPr>
            <a:r>
              <a:rPr lang="en-US" sz="2400" dirty="0">
                <a:solidFill>
                  <a:schemeClr val="tx1"/>
                </a:solidFill>
              </a:rPr>
              <a:t>Such shifts are called </a:t>
            </a:r>
            <a:r>
              <a:rPr lang="en-US" sz="2400" dirty="0"/>
              <a:t>logical</a:t>
            </a:r>
            <a:r>
              <a:rPr lang="en-US" sz="2400" dirty="0">
                <a:solidFill>
                  <a:schemeClr val="tx1"/>
                </a:solidFill>
              </a:rPr>
              <a:t> because they fill with </a:t>
            </a:r>
            <a:r>
              <a:rPr lang="en-US" sz="2400" dirty="0"/>
              <a:t>zeros</a:t>
            </a:r>
          </a:p>
          <a:p>
            <a:pPr marL="741363" lvl="1" indent="-246063">
              <a:spcBef>
                <a:spcPct val="25000"/>
              </a:spcBef>
              <a:buClr>
                <a:schemeClr val="accent1"/>
              </a:buClr>
              <a:buSzPct val="75000"/>
              <a:buFont typeface="Monotype Sorts" pitchFamily="2" charset="2"/>
              <a:buChar char="l"/>
            </a:pPr>
            <a:r>
              <a:rPr lang="en-US" sz="2000" dirty="0">
                <a:solidFill>
                  <a:schemeClr val="tx1"/>
                </a:solidFill>
              </a:rPr>
              <a:t>Notice that a 5-bit </a:t>
            </a:r>
            <a:r>
              <a:rPr lang="en-US" sz="2000" dirty="0" err="1">
                <a:solidFill>
                  <a:schemeClr val="tx1"/>
                </a:solidFill>
              </a:rPr>
              <a:t>shamt</a:t>
            </a:r>
            <a:r>
              <a:rPr lang="en-US" sz="2000" dirty="0">
                <a:solidFill>
                  <a:schemeClr val="tx1"/>
                </a:solidFill>
              </a:rPr>
              <a:t> field is enough to shift a 32-bit value 2</a:t>
            </a:r>
            <a:r>
              <a:rPr lang="en-US" sz="2000" baseline="30000" dirty="0">
                <a:solidFill>
                  <a:schemeClr val="tx1"/>
                </a:solidFill>
              </a:rPr>
              <a:t>5</a:t>
            </a:r>
            <a:r>
              <a:rPr lang="en-US" sz="2000" dirty="0">
                <a:solidFill>
                  <a:schemeClr val="tx1"/>
                </a:solidFill>
              </a:rPr>
              <a:t> – 1 or </a:t>
            </a:r>
            <a:r>
              <a:rPr lang="en-US" sz="2000" dirty="0"/>
              <a:t>31 bit positions</a:t>
            </a:r>
          </a:p>
        </p:txBody>
      </p:sp>
      <p:sp>
        <p:nvSpPr>
          <p:cNvPr id="435213" name="Rectangle 13"/>
          <p:cNvSpPr>
            <a:spLocks noChangeArrowheads="1"/>
          </p:cNvSpPr>
          <p:nvPr/>
        </p:nvSpPr>
        <p:spPr bwMode="auto">
          <a:xfrm>
            <a:off x="1371600" y="4080143"/>
            <a:ext cx="5791200" cy="292100"/>
          </a:xfrm>
          <a:prstGeom prst="rect">
            <a:avLst/>
          </a:prstGeom>
          <a:noFill/>
          <a:ln w="12700">
            <a:solidFill>
              <a:schemeClr val="tx1"/>
            </a:solidFill>
            <a:miter lim="800000"/>
            <a:headEnd/>
            <a:tailEnd/>
          </a:ln>
          <a:effectLst/>
        </p:spPr>
        <p:txBody>
          <a:bodyPr wrap="none" anchor="ctr"/>
          <a:lstStyle/>
          <a:p>
            <a:endParaRPr lang="en-US"/>
          </a:p>
        </p:txBody>
      </p:sp>
      <p:sp>
        <p:nvSpPr>
          <p:cNvPr id="435214" name="Line 14"/>
          <p:cNvSpPr>
            <a:spLocks noChangeShapeType="1"/>
          </p:cNvSpPr>
          <p:nvPr/>
        </p:nvSpPr>
        <p:spPr bwMode="auto">
          <a:xfrm>
            <a:off x="2438400" y="4080143"/>
            <a:ext cx="0" cy="290513"/>
          </a:xfrm>
          <a:prstGeom prst="line">
            <a:avLst/>
          </a:prstGeom>
          <a:noFill/>
          <a:ln w="12700">
            <a:solidFill>
              <a:schemeClr val="tx1"/>
            </a:solidFill>
            <a:round/>
            <a:headEnd/>
            <a:tailEnd/>
          </a:ln>
          <a:effectLst/>
        </p:spPr>
        <p:txBody>
          <a:bodyPr/>
          <a:lstStyle/>
          <a:p>
            <a:endParaRPr lang="en-US"/>
          </a:p>
        </p:txBody>
      </p:sp>
      <p:sp>
        <p:nvSpPr>
          <p:cNvPr id="435215" name="Line 15"/>
          <p:cNvSpPr>
            <a:spLocks noChangeShapeType="1"/>
          </p:cNvSpPr>
          <p:nvPr/>
        </p:nvSpPr>
        <p:spPr bwMode="auto">
          <a:xfrm>
            <a:off x="3346450" y="4081731"/>
            <a:ext cx="0" cy="290512"/>
          </a:xfrm>
          <a:prstGeom prst="line">
            <a:avLst/>
          </a:prstGeom>
          <a:noFill/>
          <a:ln w="12700">
            <a:solidFill>
              <a:schemeClr val="tx1"/>
            </a:solidFill>
            <a:round/>
            <a:headEnd/>
            <a:tailEnd/>
          </a:ln>
          <a:effectLst/>
        </p:spPr>
        <p:txBody>
          <a:bodyPr/>
          <a:lstStyle/>
          <a:p>
            <a:endParaRPr lang="en-US"/>
          </a:p>
        </p:txBody>
      </p:sp>
      <p:sp>
        <p:nvSpPr>
          <p:cNvPr id="435216" name="Line 16"/>
          <p:cNvSpPr>
            <a:spLocks noChangeShapeType="1"/>
          </p:cNvSpPr>
          <p:nvPr/>
        </p:nvSpPr>
        <p:spPr bwMode="auto">
          <a:xfrm>
            <a:off x="4260850" y="4081731"/>
            <a:ext cx="0" cy="290512"/>
          </a:xfrm>
          <a:prstGeom prst="line">
            <a:avLst/>
          </a:prstGeom>
          <a:noFill/>
          <a:ln w="12700">
            <a:solidFill>
              <a:schemeClr val="tx1"/>
            </a:solidFill>
            <a:round/>
            <a:headEnd/>
            <a:tailEnd/>
          </a:ln>
          <a:effectLst/>
        </p:spPr>
        <p:txBody>
          <a:bodyPr/>
          <a:lstStyle/>
          <a:p>
            <a:endParaRPr lang="en-US"/>
          </a:p>
        </p:txBody>
      </p:sp>
      <p:sp>
        <p:nvSpPr>
          <p:cNvPr id="435217" name="Text Box 17"/>
          <p:cNvSpPr txBox="1">
            <a:spLocks noChangeArrowheads="1"/>
          </p:cNvSpPr>
          <p:nvPr/>
        </p:nvSpPr>
        <p:spPr bwMode="auto">
          <a:xfrm>
            <a:off x="1600200" y="4080143"/>
            <a:ext cx="5251450" cy="366713"/>
          </a:xfrm>
          <a:prstGeom prst="rect">
            <a:avLst/>
          </a:prstGeom>
          <a:noFill/>
          <a:ln w="12700">
            <a:noFill/>
            <a:miter lim="800000"/>
            <a:headEnd/>
            <a:tailEnd/>
          </a:ln>
          <a:effectLst/>
        </p:spPr>
        <p:txBody>
          <a:bodyPr wrap="none">
            <a:spAutoFit/>
          </a:bodyPr>
          <a:lstStyle/>
          <a:p>
            <a:r>
              <a:rPr lang="en-US">
                <a:solidFill>
                  <a:schemeClr val="tx1"/>
                </a:solidFill>
              </a:rPr>
              <a:t>  0                           16          10            8         0x00</a:t>
            </a:r>
          </a:p>
        </p:txBody>
      </p:sp>
      <p:sp>
        <p:nvSpPr>
          <p:cNvPr id="435218" name="Line 18"/>
          <p:cNvSpPr>
            <a:spLocks noChangeShapeType="1"/>
          </p:cNvSpPr>
          <p:nvPr/>
        </p:nvSpPr>
        <p:spPr bwMode="auto">
          <a:xfrm>
            <a:off x="5181600" y="4080143"/>
            <a:ext cx="0" cy="304800"/>
          </a:xfrm>
          <a:prstGeom prst="line">
            <a:avLst/>
          </a:prstGeom>
          <a:noFill/>
          <a:ln w="12700">
            <a:solidFill>
              <a:schemeClr val="tx1"/>
            </a:solidFill>
            <a:round/>
            <a:headEnd/>
            <a:tailEnd/>
          </a:ln>
          <a:effectLst/>
        </p:spPr>
        <p:txBody>
          <a:bodyPr/>
          <a:lstStyle/>
          <a:p>
            <a:endParaRPr lang="en-US"/>
          </a:p>
        </p:txBody>
      </p:sp>
      <p:sp>
        <p:nvSpPr>
          <p:cNvPr id="435219" name="Line 19"/>
          <p:cNvSpPr>
            <a:spLocks noChangeShapeType="1"/>
          </p:cNvSpPr>
          <p:nvPr/>
        </p:nvSpPr>
        <p:spPr bwMode="auto">
          <a:xfrm>
            <a:off x="6096000" y="4080143"/>
            <a:ext cx="0" cy="304800"/>
          </a:xfrm>
          <a:prstGeom prst="line">
            <a:avLst/>
          </a:prstGeom>
          <a:noFill/>
          <a:ln w="12700">
            <a:solidFill>
              <a:schemeClr val="tx1"/>
            </a:solidFill>
            <a:round/>
            <a:headEnd/>
            <a:tailEnd/>
          </a:ln>
          <a:effectLst/>
        </p:spPr>
        <p:txBody>
          <a:bodyPr/>
          <a:lstStyle/>
          <a:p>
            <a:endParaRPr lang="en-US"/>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352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35212" grpId="0"/>
    </p:bld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22914" name="Rectangle 2"/>
          <p:cNvSpPr>
            <a:spLocks noGrp="1" noChangeArrowheads="1"/>
          </p:cNvSpPr>
          <p:nvPr>
            <p:ph type="title"/>
          </p:nvPr>
        </p:nvSpPr>
        <p:spPr/>
        <p:txBody>
          <a:bodyPr/>
          <a:lstStyle/>
          <a:p>
            <a:r>
              <a:rPr lang="en-US" dirty="0" smtClean="0"/>
              <a:t>MIPS Logical </a:t>
            </a:r>
            <a:r>
              <a:rPr lang="en-US" dirty="0"/>
              <a:t>Operations</a:t>
            </a:r>
          </a:p>
        </p:txBody>
      </p:sp>
      <p:sp>
        <p:nvSpPr>
          <p:cNvPr id="422915" name="Rectangle 3"/>
          <p:cNvSpPr>
            <a:spLocks noGrp="1" noChangeArrowheads="1"/>
          </p:cNvSpPr>
          <p:nvPr>
            <p:ph type="body" idx="1"/>
          </p:nvPr>
        </p:nvSpPr>
        <p:spPr>
          <a:xfrm>
            <a:off x="457200" y="762000"/>
            <a:ext cx="8153400" cy="5509713"/>
          </a:xfrm>
        </p:spPr>
        <p:txBody>
          <a:bodyPr/>
          <a:lstStyle/>
          <a:p>
            <a:r>
              <a:rPr lang="en-US" dirty="0"/>
              <a:t>There are a number of </a:t>
            </a:r>
            <a:r>
              <a:rPr lang="en-US" dirty="0">
                <a:solidFill>
                  <a:schemeClr val="accent1"/>
                </a:solidFill>
              </a:rPr>
              <a:t>bit-wise</a:t>
            </a:r>
            <a:r>
              <a:rPr lang="en-US" dirty="0"/>
              <a:t> logical operations in the MIPS ISA</a:t>
            </a:r>
          </a:p>
          <a:p>
            <a:pPr>
              <a:spcBef>
                <a:spcPts val="1200"/>
              </a:spcBef>
              <a:buFont typeface="Wingdings" pitchFamily="2" charset="2"/>
              <a:buNone/>
            </a:pPr>
            <a:r>
              <a:rPr lang="en-US" sz="2600" dirty="0">
                <a:latin typeface="Courier New" pitchFamily="49" charset="0"/>
              </a:rPr>
              <a:t>	</a:t>
            </a:r>
            <a:r>
              <a:rPr lang="en-US" sz="2400" dirty="0">
                <a:latin typeface="Courier New" pitchFamily="49" charset="0"/>
              </a:rPr>
              <a:t>and $t0, $t1, $t2	#$t0 = $t1 &amp; $t2</a:t>
            </a:r>
          </a:p>
          <a:p>
            <a:pPr>
              <a:spcBef>
                <a:spcPts val="1200"/>
              </a:spcBef>
              <a:buFont typeface="Wingdings" pitchFamily="2" charset="2"/>
              <a:buNone/>
            </a:pPr>
            <a:r>
              <a:rPr lang="en-US" sz="2600" dirty="0">
                <a:latin typeface="Courier New" pitchFamily="49" charset="0"/>
              </a:rPr>
              <a:t>	</a:t>
            </a:r>
            <a:r>
              <a:rPr lang="en-US" sz="2400" dirty="0">
                <a:latin typeface="Courier New" pitchFamily="49" charset="0"/>
              </a:rPr>
              <a:t>or  $t0, $t1, $t2	#$t0 = $t1 | $t2</a:t>
            </a:r>
          </a:p>
          <a:p>
            <a:pPr>
              <a:spcBef>
                <a:spcPts val="1200"/>
              </a:spcBef>
              <a:buFont typeface="Wingdings" pitchFamily="2" charset="2"/>
              <a:buNone/>
            </a:pPr>
            <a:r>
              <a:rPr lang="en-US" sz="2400" dirty="0">
                <a:latin typeface="Courier New" pitchFamily="49" charset="0"/>
              </a:rPr>
              <a:t>	nor $t0, $t1, $t2	#$t0 = not($t1 | $t2</a:t>
            </a:r>
            <a:r>
              <a:rPr lang="en-US" sz="2400" dirty="0" smtClean="0">
                <a:latin typeface="Courier New" pitchFamily="49" charset="0"/>
              </a:rPr>
              <a:t>)</a:t>
            </a:r>
          </a:p>
          <a:p>
            <a:r>
              <a:rPr lang="en-US" dirty="0" smtClean="0">
                <a:latin typeface="+mj-lt"/>
              </a:rPr>
              <a:t>Instruction Format (</a:t>
            </a:r>
            <a:r>
              <a:rPr lang="en-US" dirty="0" smtClean="0">
                <a:solidFill>
                  <a:schemeClr val="accent1"/>
                </a:solidFill>
                <a:latin typeface="+mj-lt"/>
              </a:rPr>
              <a:t>R</a:t>
            </a:r>
            <a:r>
              <a:rPr lang="en-US" dirty="0" smtClean="0">
                <a:latin typeface="+mj-lt"/>
              </a:rPr>
              <a:t> format)</a:t>
            </a:r>
            <a:endParaRPr lang="en-US" sz="2400" dirty="0" smtClean="0">
              <a:latin typeface="+mj-lt"/>
            </a:endParaRPr>
          </a:p>
          <a:p>
            <a:pPr>
              <a:buFont typeface="Wingdings" pitchFamily="2" charset="2"/>
              <a:buNone/>
            </a:pPr>
            <a:r>
              <a:rPr lang="en-US" sz="2600" dirty="0">
                <a:latin typeface="Courier New" pitchFamily="49" charset="0"/>
              </a:rPr>
              <a:t>	</a:t>
            </a:r>
            <a:endParaRPr lang="en-US" sz="2000" dirty="0">
              <a:latin typeface="Courier New" pitchFamily="49" charset="0"/>
            </a:endParaRPr>
          </a:p>
          <a:p>
            <a:pPr>
              <a:spcBef>
                <a:spcPts val="1200"/>
              </a:spcBef>
              <a:buFont typeface="Wingdings" pitchFamily="2" charset="2"/>
              <a:buNone/>
            </a:pPr>
            <a:r>
              <a:rPr lang="en-US" sz="2600" dirty="0">
                <a:latin typeface="Courier New" pitchFamily="49" charset="0"/>
              </a:rPr>
              <a:t>	</a:t>
            </a:r>
            <a:r>
              <a:rPr lang="en-US" sz="2400" dirty="0" err="1">
                <a:latin typeface="Courier New" pitchFamily="49" charset="0"/>
              </a:rPr>
              <a:t>andi</a:t>
            </a:r>
            <a:r>
              <a:rPr lang="en-US" sz="2400" dirty="0">
                <a:latin typeface="Courier New" pitchFamily="49" charset="0"/>
              </a:rPr>
              <a:t> $t0, $t1, </a:t>
            </a:r>
            <a:r>
              <a:rPr lang="en-US" sz="2400" dirty="0" smtClean="0">
                <a:latin typeface="Courier New" pitchFamily="49" charset="0"/>
              </a:rPr>
              <a:t>0xFF00</a:t>
            </a:r>
            <a:r>
              <a:rPr lang="en-US" sz="2400" dirty="0">
                <a:latin typeface="Courier New" pitchFamily="49" charset="0"/>
              </a:rPr>
              <a:t>	#$t0 = $t1 &amp; ff00</a:t>
            </a:r>
          </a:p>
          <a:p>
            <a:pPr>
              <a:spcBef>
                <a:spcPts val="1200"/>
              </a:spcBef>
              <a:buFont typeface="Wingdings" pitchFamily="2" charset="2"/>
              <a:buNone/>
            </a:pPr>
            <a:r>
              <a:rPr lang="en-US" sz="2600" dirty="0">
                <a:latin typeface="Courier New" pitchFamily="49" charset="0"/>
              </a:rPr>
              <a:t>	</a:t>
            </a:r>
            <a:r>
              <a:rPr lang="en-US" sz="2400" dirty="0" err="1">
                <a:latin typeface="Courier New" pitchFamily="49" charset="0"/>
              </a:rPr>
              <a:t>ori</a:t>
            </a:r>
            <a:r>
              <a:rPr lang="en-US" sz="2400" dirty="0">
                <a:latin typeface="Courier New" pitchFamily="49" charset="0"/>
              </a:rPr>
              <a:t>  $t0, $t1, </a:t>
            </a:r>
            <a:r>
              <a:rPr lang="en-US" sz="2400" dirty="0" smtClean="0">
                <a:latin typeface="Courier New" pitchFamily="49" charset="0"/>
              </a:rPr>
              <a:t>0xFF00</a:t>
            </a:r>
            <a:r>
              <a:rPr lang="en-US" sz="2400" dirty="0">
                <a:latin typeface="Courier New" pitchFamily="49" charset="0"/>
              </a:rPr>
              <a:t>	#$t0 = $t1 | </a:t>
            </a:r>
            <a:r>
              <a:rPr lang="en-US" sz="2400" dirty="0" smtClean="0">
                <a:latin typeface="Courier New" pitchFamily="49" charset="0"/>
              </a:rPr>
              <a:t>ff00</a:t>
            </a:r>
          </a:p>
          <a:p>
            <a:pPr>
              <a:spcBef>
                <a:spcPts val="1200"/>
              </a:spcBef>
            </a:pPr>
            <a:r>
              <a:rPr lang="en-US" dirty="0" smtClean="0"/>
              <a:t>Instruction Format (</a:t>
            </a:r>
            <a:r>
              <a:rPr lang="en-US" dirty="0" smtClean="0">
                <a:solidFill>
                  <a:schemeClr val="accent1"/>
                </a:solidFill>
              </a:rPr>
              <a:t>I</a:t>
            </a:r>
            <a:r>
              <a:rPr lang="en-US" dirty="0" smtClean="0"/>
              <a:t> format)</a:t>
            </a:r>
          </a:p>
          <a:p>
            <a:pPr>
              <a:spcBef>
                <a:spcPts val="1200"/>
              </a:spcBef>
              <a:buFont typeface="Wingdings" pitchFamily="2" charset="2"/>
              <a:buNone/>
            </a:pPr>
            <a:endParaRPr lang="en-US" sz="2400" dirty="0">
              <a:latin typeface="Courier New" pitchFamily="49" charset="0"/>
            </a:endParaRPr>
          </a:p>
        </p:txBody>
      </p:sp>
      <p:sp>
        <p:nvSpPr>
          <p:cNvPr id="422924" name="Rectangle 12"/>
          <p:cNvSpPr>
            <a:spLocks noChangeArrowheads="1"/>
          </p:cNvSpPr>
          <p:nvPr/>
        </p:nvSpPr>
        <p:spPr bwMode="auto">
          <a:xfrm>
            <a:off x="1447800" y="3657600"/>
            <a:ext cx="5791200" cy="292100"/>
          </a:xfrm>
          <a:prstGeom prst="rect">
            <a:avLst/>
          </a:prstGeom>
          <a:noFill/>
          <a:ln w="12700">
            <a:solidFill>
              <a:schemeClr val="tx1"/>
            </a:solidFill>
            <a:miter lim="800000"/>
            <a:headEnd/>
            <a:tailEnd/>
          </a:ln>
          <a:effectLst/>
        </p:spPr>
        <p:txBody>
          <a:bodyPr wrap="none" anchor="ctr"/>
          <a:lstStyle/>
          <a:p>
            <a:endParaRPr lang="en-US"/>
          </a:p>
        </p:txBody>
      </p:sp>
      <p:sp>
        <p:nvSpPr>
          <p:cNvPr id="422925" name="Line 13"/>
          <p:cNvSpPr>
            <a:spLocks noChangeShapeType="1"/>
          </p:cNvSpPr>
          <p:nvPr/>
        </p:nvSpPr>
        <p:spPr bwMode="auto">
          <a:xfrm>
            <a:off x="2514600" y="3657600"/>
            <a:ext cx="0" cy="290512"/>
          </a:xfrm>
          <a:prstGeom prst="line">
            <a:avLst/>
          </a:prstGeom>
          <a:noFill/>
          <a:ln w="12700">
            <a:solidFill>
              <a:schemeClr val="tx1"/>
            </a:solidFill>
            <a:round/>
            <a:headEnd/>
            <a:tailEnd/>
          </a:ln>
          <a:effectLst/>
        </p:spPr>
        <p:txBody>
          <a:bodyPr/>
          <a:lstStyle/>
          <a:p>
            <a:endParaRPr lang="en-US"/>
          </a:p>
        </p:txBody>
      </p:sp>
      <p:sp>
        <p:nvSpPr>
          <p:cNvPr id="422926" name="Line 14"/>
          <p:cNvSpPr>
            <a:spLocks noChangeShapeType="1"/>
          </p:cNvSpPr>
          <p:nvPr/>
        </p:nvSpPr>
        <p:spPr bwMode="auto">
          <a:xfrm>
            <a:off x="3422650" y="3659187"/>
            <a:ext cx="0" cy="290513"/>
          </a:xfrm>
          <a:prstGeom prst="line">
            <a:avLst/>
          </a:prstGeom>
          <a:noFill/>
          <a:ln w="12700">
            <a:solidFill>
              <a:schemeClr val="tx1"/>
            </a:solidFill>
            <a:round/>
            <a:headEnd/>
            <a:tailEnd/>
          </a:ln>
          <a:effectLst/>
        </p:spPr>
        <p:txBody>
          <a:bodyPr/>
          <a:lstStyle/>
          <a:p>
            <a:endParaRPr lang="en-US"/>
          </a:p>
        </p:txBody>
      </p:sp>
      <p:sp>
        <p:nvSpPr>
          <p:cNvPr id="422927" name="Line 15"/>
          <p:cNvSpPr>
            <a:spLocks noChangeShapeType="1"/>
          </p:cNvSpPr>
          <p:nvPr/>
        </p:nvSpPr>
        <p:spPr bwMode="auto">
          <a:xfrm>
            <a:off x="4337050" y="3659187"/>
            <a:ext cx="0" cy="290513"/>
          </a:xfrm>
          <a:prstGeom prst="line">
            <a:avLst/>
          </a:prstGeom>
          <a:noFill/>
          <a:ln w="12700">
            <a:solidFill>
              <a:schemeClr val="tx1"/>
            </a:solidFill>
            <a:round/>
            <a:headEnd/>
            <a:tailEnd/>
          </a:ln>
          <a:effectLst/>
        </p:spPr>
        <p:txBody>
          <a:bodyPr/>
          <a:lstStyle/>
          <a:p>
            <a:endParaRPr lang="en-US"/>
          </a:p>
        </p:txBody>
      </p:sp>
      <p:sp>
        <p:nvSpPr>
          <p:cNvPr id="422928" name="Text Box 16"/>
          <p:cNvSpPr txBox="1">
            <a:spLocks noChangeArrowheads="1"/>
          </p:cNvSpPr>
          <p:nvPr/>
        </p:nvSpPr>
        <p:spPr bwMode="auto">
          <a:xfrm>
            <a:off x="1600200" y="3657600"/>
            <a:ext cx="5814412" cy="369332"/>
          </a:xfrm>
          <a:prstGeom prst="rect">
            <a:avLst/>
          </a:prstGeom>
          <a:noFill/>
          <a:ln w="12700">
            <a:noFill/>
            <a:miter lim="800000"/>
            <a:headEnd/>
            <a:tailEnd/>
          </a:ln>
          <a:effectLst/>
        </p:spPr>
        <p:txBody>
          <a:bodyPr wrap="none">
            <a:spAutoFit/>
          </a:bodyPr>
          <a:lstStyle/>
          <a:p>
            <a:r>
              <a:rPr lang="en-US" dirty="0">
                <a:solidFill>
                  <a:schemeClr val="tx1"/>
                </a:solidFill>
              </a:rPr>
              <a:t>  0               9           10          8             </a:t>
            </a:r>
            <a:r>
              <a:rPr lang="en-US" dirty="0" smtClean="0">
                <a:solidFill>
                  <a:schemeClr val="tx1"/>
                </a:solidFill>
              </a:rPr>
              <a:t> 0            </a:t>
            </a:r>
            <a:r>
              <a:rPr lang="en-US" dirty="0">
                <a:solidFill>
                  <a:schemeClr val="tx1"/>
                </a:solidFill>
              </a:rPr>
              <a:t>0x24  </a:t>
            </a:r>
          </a:p>
        </p:txBody>
      </p:sp>
      <p:sp>
        <p:nvSpPr>
          <p:cNvPr id="422929" name="Line 17"/>
          <p:cNvSpPr>
            <a:spLocks noChangeShapeType="1"/>
          </p:cNvSpPr>
          <p:nvPr/>
        </p:nvSpPr>
        <p:spPr bwMode="auto">
          <a:xfrm>
            <a:off x="5257800" y="3657600"/>
            <a:ext cx="0" cy="304800"/>
          </a:xfrm>
          <a:prstGeom prst="line">
            <a:avLst/>
          </a:prstGeom>
          <a:noFill/>
          <a:ln w="12700">
            <a:solidFill>
              <a:schemeClr val="tx1"/>
            </a:solidFill>
            <a:round/>
            <a:headEnd/>
            <a:tailEnd/>
          </a:ln>
          <a:effectLst/>
        </p:spPr>
        <p:txBody>
          <a:bodyPr/>
          <a:lstStyle/>
          <a:p>
            <a:endParaRPr lang="en-US"/>
          </a:p>
        </p:txBody>
      </p:sp>
      <p:sp>
        <p:nvSpPr>
          <p:cNvPr id="422930" name="Line 18"/>
          <p:cNvSpPr>
            <a:spLocks noChangeShapeType="1"/>
          </p:cNvSpPr>
          <p:nvPr/>
        </p:nvSpPr>
        <p:spPr bwMode="auto">
          <a:xfrm>
            <a:off x="6172200" y="3657600"/>
            <a:ext cx="0" cy="304800"/>
          </a:xfrm>
          <a:prstGeom prst="line">
            <a:avLst/>
          </a:prstGeom>
          <a:noFill/>
          <a:ln w="12700">
            <a:solidFill>
              <a:schemeClr val="tx1"/>
            </a:solidFill>
            <a:round/>
            <a:headEnd/>
            <a:tailEnd/>
          </a:ln>
          <a:effectLst/>
        </p:spPr>
        <p:txBody>
          <a:bodyPr/>
          <a:lstStyle/>
          <a:p>
            <a:endParaRPr lang="en-US"/>
          </a:p>
        </p:txBody>
      </p:sp>
      <p:sp>
        <p:nvSpPr>
          <p:cNvPr id="11" name="Rectangle 12"/>
          <p:cNvSpPr>
            <a:spLocks noChangeArrowheads="1"/>
          </p:cNvSpPr>
          <p:nvPr/>
        </p:nvSpPr>
        <p:spPr bwMode="auto">
          <a:xfrm>
            <a:off x="1524000" y="5867400"/>
            <a:ext cx="5791200" cy="292100"/>
          </a:xfrm>
          <a:prstGeom prst="rect">
            <a:avLst/>
          </a:prstGeom>
          <a:noFill/>
          <a:ln w="12700">
            <a:solidFill>
              <a:schemeClr val="tx1"/>
            </a:solidFill>
            <a:miter lim="800000"/>
            <a:headEnd/>
            <a:tailEnd/>
          </a:ln>
          <a:effectLst/>
        </p:spPr>
        <p:txBody>
          <a:bodyPr wrap="none" anchor="ctr"/>
          <a:lstStyle/>
          <a:p>
            <a:endParaRPr lang="en-US"/>
          </a:p>
        </p:txBody>
      </p:sp>
      <p:sp>
        <p:nvSpPr>
          <p:cNvPr id="12" name="Line 13"/>
          <p:cNvSpPr>
            <a:spLocks noChangeShapeType="1"/>
          </p:cNvSpPr>
          <p:nvPr/>
        </p:nvSpPr>
        <p:spPr bwMode="auto">
          <a:xfrm>
            <a:off x="2590800" y="5867400"/>
            <a:ext cx="0" cy="290512"/>
          </a:xfrm>
          <a:prstGeom prst="line">
            <a:avLst/>
          </a:prstGeom>
          <a:noFill/>
          <a:ln w="12700">
            <a:solidFill>
              <a:schemeClr val="tx1"/>
            </a:solidFill>
            <a:round/>
            <a:headEnd/>
            <a:tailEnd/>
          </a:ln>
          <a:effectLst/>
        </p:spPr>
        <p:txBody>
          <a:bodyPr/>
          <a:lstStyle/>
          <a:p>
            <a:endParaRPr lang="en-US"/>
          </a:p>
        </p:txBody>
      </p:sp>
      <p:sp>
        <p:nvSpPr>
          <p:cNvPr id="13" name="Line 14"/>
          <p:cNvSpPr>
            <a:spLocks noChangeShapeType="1"/>
          </p:cNvSpPr>
          <p:nvPr/>
        </p:nvSpPr>
        <p:spPr bwMode="auto">
          <a:xfrm>
            <a:off x="3498850" y="5868987"/>
            <a:ext cx="0" cy="290513"/>
          </a:xfrm>
          <a:prstGeom prst="line">
            <a:avLst/>
          </a:prstGeom>
          <a:noFill/>
          <a:ln w="12700">
            <a:solidFill>
              <a:schemeClr val="tx1"/>
            </a:solidFill>
            <a:round/>
            <a:headEnd/>
            <a:tailEnd/>
          </a:ln>
          <a:effectLst/>
        </p:spPr>
        <p:txBody>
          <a:bodyPr/>
          <a:lstStyle/>
          <a:p>
            <a:endParaRPr lang="en-US"/>
          </a:p>
        </p:txBody>
      </p:sp>
      <p:sp>
        <p:nvSpPr>
          <p:cNvPr id="14" name="Line 15"/>
          <p:cNvSpPr>
            <a:spLocks noChangeShapeType="1"/>
          </p:cNvSpPr>
          <p:nvPr/>
        </p:nvSpPr>
        <p:spPr bwMode="auto">
          <a:xfrm>
            <a:off x="4413250" y="5868987"/>
            <a:ext cx="0" cy="290513"/>
          </a:xfrm>
          <a:prstGeom prst="line">
            <a:avLst/>
          </a:prstGeom>
          <a:noFill/>
          <a:ln w="12700">
            <a:solidFill>
              <a:schemeClr val="tx1"/>
            </a:solidFill>
            <a:round/>
            <a:headEnd/>
            <a:tailEnd/>
          </a:ln>
          <a:effectLst/>
        </p:spPr>
        <p:txBody>
          <a:bodyPr/>
          <a:lstStyle/>
          <a:p>
            <a:endParaRPr lang="en-US"/>
          </a:p>
        </p:txBody>
      </p:sp>
      <p:sp>
        <p:nvSpPr>
          <p:cNvPr id="15" name="Text Box 16"/>
          <p:cNvSpPr txBox="1">
            <a:spLocks noChangeArrowheads="1"/>
          </p:cNvSpPr>
          <p:nvPr/>
        </p:nvSpPr>
        <p:spPr bwMode="auto">
          <a:xfrm>
            <a:off x="1676400" y="5867400"/>
            <a:ext cx="4647426" cy="369332"/>
          </a:xfrm>
          <a:prstGeom prst="rect">
            <a:avLst/>
          </a:prstGeom>
          <a:noFill/>
          <a:ln w="12700">
            <a:noFill/>
            <a:miter lim="800000"/>
            <a:headEnd/>
            <a:tailEnd/>
          </a:ln>
          <a:effectLst/>
        </p:spPr>
        <p:txBody>
          <a:bodyPr wrap="none">
            <a:spAutoFit/>
          </a:bodyPr>
          <a:lstStyle/>
          <a:p>
            <a:r>
              <a:rPr lang="en-US" dirty="0">
                <a:solidFill>
                  <a:schemeClr val="tx1"/>
                </a:solidFill>
              </a:rPr>
              <a:t> </a:t>
            </a:r>
            <a:r>
              <a:rPr lang="en-US" dirty="0" smtClean="0">
                <a:solidFill>
                  <a:schemeClr val="tx1"/>
                </a:solidFill>
              </a:rPr>
              <a:t>0x0D          </a:t>
            </a:r>
            <a:r>
              <a:rPr lang="en-US" dirty="0">
                <a:solidFill>
                  <a:schemeClr val="tx1"/>
                </a:solidFill>
              </a:rPr>
              <a:t>9         </a:t>
            </a:r>
            <a:r>
              <a:rPr lang="en-US" dirty="0" smtClean="0">
                <a:solidFill>
                  <a:schemeClr val="tx1"/>
                </a:solidFill>
              </a:rPr>
              <a:t>   8                    0xFF00</a:t>
            </a:r>
            <a:endParaRPr lang="en-US" dirty="0">
              <a:solidFill>
                <a:schemeClr val="tx1"/>
              </a:solidFill>
            </a:endParaRPr>
          </a:p>
        </p:txBody>
      </p:sp>
    </p:spTree>
  </p:cSld>
  <p:clrMapOvr>
    <a:masterClrMapping/>
  </p:clrMapOvr>
  <p:timing>
    <p:tnLst>
      <p:par>
        <p:cTn xmlns:p14="http://schemas.microsoft.com/office/powerpoint/2010/mai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0722" name="Rectangle 2"/>
          <p:cNvSpPr>
            <a:spLocks noChangeArrowheads="1"/>
          </p:cNvSpPr>
          <p:nvPr/>
        </p:nvSpPr>
        <p:spPr bwMode="auto">
          <a:xfrm>
            <a:off x="225425" y="312738"/>
            <a:ext cx="1190625" cy="477837"/>
          </a:xfrm>
          <a:prstGeom prst="rect">
            <a:avLst/>
          </a:prstGeom>
          <a:noFill/>
          <a:ln w="12700">
            <a:noFill/>
            <a:miter lim="800000"/>
            <a:headEnd/>
            <a:tailEnd/>
          </a:ln>
          <a:effectLst/>
        </p:spPr>
        <p:txBody>
          <a:bodyPr wrap="none" anchor="ctr"/>
          <a:lstStyle/>
          <a:p>
            <a:endParaRPr lang="en-US"/>
          </a:p>
        </p:txBody>
      </p:sp>
      <p:sp>
        <p:nvSpPr>
          <p:cNvPr id="670723" name="Rectangle 3"/>
          <p:cNvSpPr>
            <a:spLocks noGrp="1" noChangeArrowheads="1"/>
          </p:cNvSpPr>
          <p:nvPr>
            <p:ph type="body" idx="1"/>
          </p:nvPr>
        </p:nvSpPr>
        <p:spPr>
          <a:xfrm>
            <a:off x="457200" y="762000"/>
            <a:ext cx="8382000" cy="3352800"/>
          </a:xfrm>
          <a:noFill/>
          <a:ln/>
        </p:spPr>
        <p:txBody>
          <a:bodyPr lIns="90488" tIns="44450" rIns="90488" bIns="44450"/>
          <a:lstStyle/>
          <a:p>
            <a:pPr marL="342900" indent="-342900"/>
            <a:r>
              <a:rPr lang="en-US" dirty="0"/>
              <a:t>MIPS </a:t>
            </a:r>
            <a:r>
              <a:rPr lang="en-US" dirty="0">
                <a:solidFill>
                  <a:schemeClr val="accent1"/>
                </a:solidFill>
              </a:rPr>
              <a:t>conditional branch</a:t>
            </a:r>
            <a:r>
              <a:rPr lang="en-US" dirty="0"/>
              <a:t> instructions:</a:t>
            </a:r>
          </a:p>
          <a:p>
            <a:pPr marL="342900" indent="-342900">
              <a:buFont typeface="Wingdings" pitchFamily="2" charset="2"/>
              <a:buNone/>
            </a:pPr>
            <a:r>
              <a:rPr lang="en-US" dirty="0">
                <a:latin typeface="Courier New" pitchFamily="49" charset="0"/>
              </a:rPr>
              <a:t>	</a:t>
            </a:r>
            <a:r>
              <a:rPr lang="en-US" dirty="0" err="1">
                <a:latin typeface="Courier New" pitchFamily="49" charset="0"/>
              </a:rPr>
              <a:t>bne</a:t>
            </a:r>
            <a:r>
              <a:rPr lang="en-US" dirty="0">
                <a:latin typeface="Courier New" pitchFamily="49" charset="0"/>
              </a:rPr>
              <a:t> $s0, $s1, </a:t>
            </a:r>
            <a:r>
              <a:rPr lang="en-US" dirty="0" err="1">
                <a:latin typeface="Courier New" pitchFamily="49" charset="0"/>
              </a:rPr>
              <a:t>Lbl</a:t>
            </a:r>
            <a:r>
              <a:rPr lang="en-US" dirty="0">
                <a:latin typeface="Courier New" pitchFamily="49" charset="0"/>
              </a:rPr>
              <a:t>	#go to </a:t>
            </a:r>
            <a:r>
              <a:rPr lang="en-US" dirty="0" err="1">
                <a:latin typeface="Courier New" pitchFamily="49" charset="0"/>
              </a:rPr>
              <a:t>Lbl</a:t>
            </a:r>
            <a:r>
              <a:rPr lang="en-US" dirty="0">
                <a:latin typeface="Courier New" pitchFamily="49" charset="0"/>
              </a:rPr>
              <a:t> if $</a:t>
            </a:r>
            <a:r>
              <a:rPr lang="en-US" dirty="0" smtClean="0">
                <a:latin typeface="Courier New" pitchFamily="49" charset="0"/>
              </a:rPr>
              <a:t>s0</a:t>
            </a:r>
            <a:r>
              <a:rPr lang="en-US" dirty="0" smtClean="0">
                <a:latin typeface="Courier New" pitchFamily="49" charset="0"/>
                <a:sym typeface="Symbol" pitchFamily="18" charset="2"/>
              </a:rPr>
              <a:t>!=</a:t>
            </a:r>
            <a:r>
              <a:rPr lang="en-US" dirty="0" smtClean="0">
                <a:latin typeface="Courier New" pitchFamily="49" charset="0"/>
              </a:rPr>
              <a:t>$</a:t>
            </a:r>
            <a:r>
              <a:rPr lang="en-US" dirty="0">
                <a:latin typeface="Courier New" pitchFamily="49" charset="0"/>
              </a:rPr>
              <a:t>s1 </a:t>
            </a:r>
            <a:br>
              <a:rPr lang="en-US" dirty="0">
                <a:latin typeface="Courier New" pitchFamily="49" charset="0"/>
              </a:rPr>
            </a:br>
            <a:r>
              <a:rPr lang="en-US" dirty="0" err="1">
                <a:latin typeface="Courier New" pitchFamily="49" charset="0"/>
              </a:rPr>
              <a:t>beq</a:t>
            </a:r>
            <a:r>
              <a:rPr lang="en-US" dirty="0">
                <a:latin typeface="Courier New" pitchFamily="49" charset="0"/>
              </a:rPr>
              <a:t> $s0, $s1, </a:t>
            </a:r>
            <a:r>
              <a:rPr lang="en-US" dirty="0" err="1">
                <a:latin typeface="Courier New" pitchFamily="49" charset="0"/>
              </a:rPr>
              <a:t>Lbl</a:t>
            </a:r>
            <a:r>
              <a:rPr lang="en-US" dirty="0">
                <a:latin typeface="Courier New" pitchFamily="49" charset="0"/>
              </a:rPr>
              <a:t>	#go to </a:t>
            </a:r>
            <a:r>
              <a:rPr lang="en-US" dirty="0" err="1">
                <a:latin typeface="Courier New" pitchFamily="49" charset="0"/>
              </a:rPr>
              <a:t>Lbl</a:t>
            </a:r>
            <a:r>
              <a:rPr lang="en-US" dirty="0">
                <a:latin typeface="Courier New" pitchFamily="49" charset="0"/>
              </a:rPr>
              <a:t> if $s0=$s1	</a:t>
            </a:r>
            <a:endParaRPr lang="en-US" dirty="0"/>
          </a:p>
          <a:p>
            <a:pPr marL="742950" lvl="1" indent="-285750"/>
            <a:r>
              <a:rPr lang="en-US" dirty="0"/>
              <a:t>Ex:	</a:t>
            </a:r>
            <a:r>
              <a:rPr lang="en-US" dirty="0">
                <a:latin typeface="Courier New" pitchFamily="49" charset="0"/>
              </a:rPr>
              <a:t>if (</a:t>
            </a:r>
            <a:r>
              <a:rPr lang="en-US" dirty="0" err="1">
                <a:latin typeface="Courier New" pitchFamily="49" charset="0"/>
              </a:rPr>
              <a:t>i</a:t>
            </a:r>
            <a:r>
              <a:rPr lang="en-US" dirty="0">
                <a:latin typeface="Courier New" pitchFamily="49" charset="0"/>
              </a:rPr>
              <a:t>==j) h = </a:t>
            </a:r>
            <a:r>
              <a:rPr lang="en-US" dirty="0" err="1">
                <a:latin typeface="Courier New" pitchFamily="49" charset="0"/>
              </a:rPr>
              <a:t>i</a:t>
            </a:r>
            <a:r>
              <a:rPr lang="en-US" dirty="0">
                <a:latin typeface="Courier New" pitchFamily="49" charset="0"/>
              </a:rPr>
              <a:t> + j;</a:t>
            </a:r>
          </a:p>
          <a:p>
            <a:pPr marL="342900" indent="-342900">
              <a:lnSpc>
                <a:spcPct val="100000"/>
              </a:lnSpc>
              <a:buFont typeface="Wingdings" pitchFamily="2" charset="2"/>
              <a:buNone/>
            </a:pPr>
            <a:r>
              <a:rPr lang="en-US" dirty="0">
                <a:latin typeface="Courier New" pitchFamily="49" charset="0"/>
              </a:rPr>
              <a:t>			</a:t>
            </a:r>
            <a:r>
              <a:rPr lang="en-US" sz="2000" dirty="0" err="1">
                <a:latin typeface="Courier New" pitchFamily="49" charset="0"/>
              </a:rPr>
              <a:t>bne</a:t>
            </a:r>
            <a:r>
              <a:rPr lang="en-US" sz="2000" dirty="0">
                <a:latin typeface="Courier New" pitchFamily="49" charset="0"/>
              </a:rPr>
              <a:t> $s0, $s1, Lbl1</a:t>
            </a:r>
            <a:br>
              <a:rPr lang="en-US" sz="2000" dirty="0">
                <a:latin typeface="Courier New" pitchFamily="49" charset="0"/>
              </a:rPr>
            </a:br>
            <a:r>
              <a:rPr lang="en-US" sz="2000" dirty="0">
                <a:latin typeface="Courier New" pitchFamily="49" charset="0"/>
              </a:rPr>
              <a:t>		add $s3, $s0, $s1</a:t>
            </a:r>
            <a:br>
              <a:rPr lang="en-US" sz="2000" dirty="0">
                <a:latin typeface="Courier New" pitchFamily="49" charset="0"/>
              </a:rPr>
            </a:br>
            <a:r>
              <a:rPr lang="en-US" sz="2000" dirty="0">
                <a:latin typeface="Courier New" pitchFamily="49" charset="0"/>
              </a:rPr>
              <a:t>Lbl1:	...</a:t>
            </a:r>
          </a:p>
        </p:txBody>
      </p:sp>
      <p:sp>
        <p:nvSpPr>
          <p:cNvPr id="670724" name="Rectangle 4"/>
          <p:cNvSpPr>
            <a:spLocks noGrp="1" noChangeArrowheads="1"/>
          </p:cNvSpPr>
          <p:nvPr>
            <p:ph type="title"/>
          </p:nvPr>
        </p:nvSpPr>
        <p:spPr>
          <a:noFill/>
          <a:ln/>
        </p:spPr>
        <p:txBody>
          <a:bodyPr lIns="90488" tIns="44450" rIns="90488" bIns="44450" anchor="ctr"/>
          <a:lstStyle/>
          <a:p>
            <a:r>
              <a:rPr lang="en-US"/>
              <a:t>MIPS Control Flow Instructions</a:t>
            </a:r>
          </a:p>
        </p:txBody>
      </p:sp>
      <p:sp>
        <p:nvSpPr>
          <p:cNvPr id="670725" name="Rectangle 5"/>
          <p:cNvSpPr>
            <a:spLocks noChangeArrowheads="1"/>
          </p:cNvSpPr>
          <p:nvPr/>
        </p:nvSpPr>
        <p:spPr bwMode="auto">
          <a:xfrm>
            <a:off x="381000" y="4267200"/>
            <a:ext cx="8610600" cy="2133600"/>
          </a:xfrm>
          <a:prstGeom prst="rect">
            <a:avLst/>
          </a:prstGeom>
          <a:noFill/>
          <a:ln w="12700">
            <a:noFill/>
            <a:miter lim="800000"/>
            <a:headEnd/>
            <a:tailEnd/>
          </a:ln>
          <a:effectLst/>
        </p:spPr>
        <p:txBody>
          <a:bodyPr lIns="90488" tIns="44450" rIns="90488" bIns="44450"/>
          <a:lstStyle/>
          <a:p>
            <a:pPr marL="342900" indent="-342900">
              <a:lnSpc>
                <a:spcPct val="90000"/>
              </a:lnSpc>
              <a:spcBef>
                <a:spcPct val="65000"/>
              </a:spcBef>
              <a:buClr>
                <a:schemeClr val="accent1"/>
              </a:buClr>
              <a:buSzPct val="75000"/>
              <a:buFont typeface="Wingdings" pitchFamily="2" charset="2"/>
              <a:buChar char="q"/>
            </a:pPr>
            <a:r>
              <a:rPr lang="en-US" sz="2400">
                <a:solidFill>
                  <a:schemeClr val="tx1"/>
                </a:solidFill>
              </a:rPr>
              <a:t>Instruction Format (</a:t>
            </a:r>
            <a:r>
              <a:rPr lang="en-US" sz="2400"/>
              <a:t>I</a:t>
            </a:r>
            <a:r>
              <a:rPr lang="en-US" sz="2400">
                <a:solidFill>
                  <a:schemeClr val="tx1"/>
                </a:solidFill>
              </a:rPr>
              <a:t> format):</a:t>
            </a:r>
            <a:br>
              <a:rPr lang="en-US" sz="2400">
                <a:solidFill>
                  <a:schemeClr val="tx1"/>
                </a:solidFill>
              </a:rPr>
            </a:br>
            <a:endParaRPr lang="en-US" sz="2800">
              <a:solidFill>
                <a:schemeClr val="tx1"/>
              </a:solidFill>
            </a:endParaRPr>
          </a:p>
        </p:txBody>
      </p:sp>
      <p:grpSp>
        <p:nvGrpSpPr>
          <p:cNvPr id="2" name="Group 6"/>
          <p:cNvGrpSpPr>
            <a:grpSpLocks/>
          </p:cNvGrpSpPr>
          <p:nvPr/>
        </p:nvGrpSpPr>
        <p:grpSpPr bwMode="auto">
          <a:xfrm>
            <a:off x="1371600" y="4876800"/>
            <a:ext cx="5791200" cy="369888"/>
            <a:chOff x="1056" y="3024"/>
            <a:chExt cx="3648" cy="233"/>
          </a:xfrm>
        </p:grpSpPr>
        <p:sp>
          <p:nvSpPr>
            <p:cNvPr id="670727" name="Rectangle 7"/>
            <p:cNvSpPr>
              <a:spLocks noChangeArrowheads="1"/>
            </p:cNvSpPr>
            <p:nvPr/>
          </p:nvSpPr>
          <p:spPr bwMode="auto">
            <a:xfrm>
              <a:off x="1056" y="3024"/>
              <a:ext cx="3648" cy="184"/>
            </a:xfrm>
            <a:prstGeom prst="rect">
              <a:avLst/>
            </a:prstGeom>
            <a:noFill/>
            <a:ln w="12700">
              <a:solidFill>
                <a:schemeClr val="tx1"/>
              </a:solidFill>
              <a:miter lim="800000"/>
              <a:headEnd/>
              <a:tailEnd/>
            </a:ln>
            <a:effectLst/>
          </p:spPr>
          <p:txBody>
            <a:bodyPr wrap="none" anchor="ctr"/>
            <a:lstStyle/>
            <a:p>
              <a:endParaRPr lang="en-US">
                <a:solidFill>
                  <a:schemeClr val="tx1"/>
                </a:solidFill>
              </a:endParaRPr>
            </a:p>
          </p:txBody>
        </p:sp>
        <p:sp>
          <p:nvSpPr>
            <p:cNvPr id="670728" name="Line 8"/>
            <p:cNvSpPr>
              <a:spLocks noChangeShapeType="1"/>
            </p:cNvSpPr>
            <p:nvPr/>
          </p:nvSpPr>
          <p:spPr bwMode="auto">
            <a:xfrm>
              <a:off x="1728" y="3024"/>
              <a:ext cx="0" cy="183"/>
            </a:xfrm>
            <a:prstGeom prst="line">
              <a:avLst/>
            </a:prstGeom>
            <a:noFill/>
            <a:ln w="12700">
              <a:solidFill>
                <a:schemeClr val="tx1"/>
              </a:solidFill>
              <a:round/>
              <a:headEnd/>
              <a:tailEnd/>
            </a:ln>
            <a:effectLst/>
          </p:spPr>
          <p:txBody>
            <a:bodyPr/>
            <a:lstStyle/>
            <a:p>
              <a:endParaRPr lang="en-US">
                <a:solidFill>
                  <a:schemeClr val="tx1"/>
                </a:solidFill>
              </a:endParaRPr>
            </a:p>
          </p:txBody>
        </p:sp>
        <p:sp>
          <p:nvSpPr>
            <p:cNvPr id="670729" name="Line 9"/>
            <p:cNvSpPr>
              <a:spLocks noChangeShapeType="1"/>
            </p:cNvSpPr>
            <p:nvPr/>
          </p:nvSpPr>
          <p:spPr bwMode="auto">
            <a:xfrm>
              <a:off x="2300" y="3025"/>
              <a:ext cx="0" cy="183"/>
            </a:xfrm>
            <a:prstGeom prst="line">
              <a:avLst/>
            </a:prstGeom>
            <a:noFill/>
            <a:ln w="12700">
              <a:solidFill>
                <a:schemeClr val="tx1"/>
              </a:solidFill>
              <a:round/>
              <a:headEnd/>
              <a:tailEnd/>
            </a:ln>
            <a:effectLst/>
          </p:spPr>
          <p:txBody>
            <a:bodyPr/>
            <a:lstStyle/>
            <a:p>
              <a:endParaRPr lang="en-US">
                <a:solidFill>
                  <a:schemeClr val="tx1"/>
                </a:solidFill>
              </a:endParaRPr>
            </a:p>
          </p:txBody>
        </p:sp>
        <p:sp>
          <p:nvSpPr>
            <p:cNvPr id="670730" name="Line 10"/>
            <p:cNvSpPr>
              <a:spLocks noChangeShapeType="1"/>
            </p:cNvSpPr>
            <p:nvPr/>
          </p:nvSpPr>
          <p:spPr bwMode="auto">
            <a:xfrm>
              <a:off x="2876" y="3025"/>
              <a:ext cx="0" cy="183"/>
            </a:xfrm>
            <a:prstGeom prst="line">
              <a:avLst/>
            </a:prstGeom>
            <a:noFill/>
            <a:ln w="12700">
              <a:solidFill>
                <a:schemeClr val="tx1"/>
              </a:solidFill>
              <a:round/>
              <a:headEnd/>
              <a:tailEnd/>
            </a:ln>
            <a:effectLst/>
          </p:spPr>
          <p:txBody>
            <a:bodyPr/>
            <a:lstStyle/>
            <a:p>
              <a:endParaRPr lang="en-US">
                <a:solidFill>
                  <a:schemeClr val="tx1"/>
                </a:solidFill>
              </a:endParaRPr>
            </a:p>
          </p:txBody>
        </p:sp>
        <p:sp>
          <p:nvSpPr>
            <p:cNvPr id="670731" name="Text Box 11"/>
            <p:cNvSpPr txBox="1">
              <a:spLocks noChangeArrowheads="1"/>
            </p:cNvSpPr>
            <p:nvPr/>
          </p:nvSpPr>
          <p:spPr bwMode="auto">
            <a:xfrm>
              <a:off x="1200" y="3024"/>
              <a:ext cx="2917" cy="233"/>
            </a:xfrm>
            <a:prstGeom prst="rect">
              <a:avLst/>
            </a:prstGeom>
            <a:noFill/>
            <a:ln w="12700">
              <a:noFill/>
              <a:miter lim="800000"/>
              <a:headEnd/>
              <a:tailEnd/>
            </a:ln>
            <a:effectLst/>
          </p:spPr>
          <p:txBody>
            <a:bodyPr wrap="none">
              <a:spAutoFit/>
            </a:bodyPr>
            <a:lstStyle/>
            <a:p>
              <a:r>
                <a:rPr lang="en-US" dirty="0" smtClean="0">
                  <a:solidFill>
                    <a:schemeClr val="tx1"/>
                  </a:solidFill>
                </a:rPr>
                <a:t>0x05           16          17              </a:t>
              </a:r>
              <a:r>
                <a:rPr lang="en-US" dirty="0" smtClean="0"/>
                <a:t>16 </a:t>
              </a:r>
              <a:r>
                <a:rPr lang="en-US" dirty="0"/>
                <a:t>bit offset</a:t>
              </a:r>
            </a:p>
          </p:txBody>
        </p:sp>
      </p:grpSp>
      <p:sp>
        <p:nvSpPr>
          <p:cNvPr id="670733" name="Rectangle 13"/>
          <p:cNvSpPr>
            <a:spLocks noChangeArrowheads="1"/>
          </p:cNvSpPr>
          <p:nvPr/>
        </p:nvSpPr>
        <p:spPr bwMode="auto">
          <a:xfrm>
            <a:off x="381000" y="5562600"/>
            <a:ext cx="7848600" cy="609600"/>
          </a:xfrm>
          <a:prstGeom prst="rect">
            <a:avLst/>
          </a:prstGeom>
          <a:noFill/>
          <a:ln w="12700">
            <a:noFill/>
            <a:miter lim="800000"/>
            <a:headEnd/>
            <a:tailEnd/>
          </a:ln>
          <a:effectLst/>
        </p:spPr>
        <p:txBody>
          <a:bodyPr lIns="90488" tIns="44450" rIns="90488" bIns="44450"/>
          <a:lstStyle/>
          <a:p>
            <a:pPr marL="342900" indent="-342900">
              <a:lnSpc>
                <a:spcPct val="90000"/>
              </a:lnSpc>
              <a:spcBef>
                <a:spcPct val="65000"/>
              </a:spcBef>
              <a:buClr>
                <a:schemeClr val="accent1"/>
              </a:buClr>
              <a:buSzPct val="75000"/>
              <a:buFont typeface="Wingdings" pitchFamily="2" charset="2"/>
              <a:buChar char="q"/>
            </a:pPr>
            <a:r>
              <a:rPr lang="en-US" sz="2400">
                <a:solidFill>
                  <a:schemeClr val="tx1"/>
                </a:solidFill>
              </a:rPr>
              <a:t>How is the branch destination address specified?</a:t>
            </a:r>
            <a:r>
              <a:rPr lang="en-US" sz="2800">
                <a:solidFill>
                  <a:schemeClr val="tx1"/>
                </a:solidFill>
              </a:rPr>
              <a:t/>
            </a:r>
            <a:br>
              <a:rPr lang="en-US" sz="2800">
                <a:solidFill>
                  <a:schemeClr val="tx1"/>
                </a:solidFill>
              </a:rPr>
            </a:br>
            <a:endParaRPr lang="en-US" sz="2800">
              <a:solidFill>
                <a:schemeClr val="tx1"/>
              </a:solidFill>
            </a:endParaRPr>
          </a:p>
        </p:txBody>
      </p:sp>
    </p:spTree>
  </p:cSld>
  <p:clrMapOvr>
    <a:masterClrMapping/>
  </p:clrMapOvr>
  <p:transition xmlns:p14="http://schemas.microsoft.com/office/powerpoint/2010/main" advTm="2000"/>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7073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70733" grpId="0"/>
    </p:bldLst>
  </p:timing>
</p:sld>
</file>

<file path=ppt/slides/slide4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74818" name="Rectangle 2"/>
          <p:cNvSpPr>
            <a:spLocks noGrp="1" noChangeArrowheads="1"/>
          </p:cNvSpPr>
          <p:nvPr>
            <p:ph type="title"/>
          </p:nvPr>
        </p:nvSpPr>
        <p:spPr/>
        <p:txBody>
          <a:bodyPr/>
          <a:lstStyle/>
          <a:p>
            <a:r>
              <a:rPr lang="en-US"/>
              <a:t>Specifying Branch Destinations</a:t>
            </a:r>
          </a:p>
        </p:txBody>
      </p:sp>
      <p:sp>
        <p:nvSpPr>
          <p:cNvPr id="674819" name="Rectangle 3"/>
          <p:cNvSpPr>
            <a:spLocks noGrp="1" noChangeArrowheads="1"/>
          </p:cNvSpPr>
          <p:nvPr>
            <p:ph type="body" idx="1"/>
          </p:nvPr>
        </p:nvSpPr>
        <p:spPr>
          <a:xfrm>
            <a:off x="381000" y="838200"/>
            <a:ext cx="8382000" cy="2604303"/>
          </a:xfrm>
        </p:spPr>
        <p:txBody>
          <a:bodyPr/>
          <a:lstStyle/>
          <a:p>
            <a:r>
              <a:rPr lang="en-US" dirty="0"/>
              <a:t>Use a register (like in </a:t>
            </a:r>
            <a:r>
              <a:rPr lang="en-US" dirty="0" err="1"/>
              <a:t>lw</a:t>
            </a:r>
            <a:r>
              <a:rPr lang="en-US" dirty="0"/>
              <a:t> and </a:t>
            </a:r>
            <a:r>
              <a:rPr lang="en-US" dirty="0" err="1"/>
              <a:t>sw</a:t>
            </a:r>
            <a:r>
              <a:rPr lang="en-US" dirty="0"/>
              <a:t>) added to the 16-bit offset</a:t>
            </a:r>
          </a:p>
          <a:p>
            <a:pPr lvl="1"/>
            <a:r>
              <a:rPr lang="en-US" dirty="0"/>
              <a:t>which register?  Instruction Address Register  (the </a:t>
            </a:r>
            <a:r>
              <a:rPr lang="en-US" dirty="0">
                <a:solidFill>
                  <a:schemeClr val="accent1"/>
                </a:solidFill>
              </a:rPr>
              <a:t>PC</a:t>
            </a:r>
            <a:r>
              <a:rPr lang="en-US" dirty="0"/>
              <a:t>)</a:t>
            </a:r>
          </a:p>
          <a:p>
            <a:pPr lvl="2"/>
            <a:r>
              <a:rPr lang="en-US" dirty="0"/>
              <a:t>its use is automatically </a:t>
            </a:r>
            <a:r>
              <a:rPr lang="en-US" dirty="0">
                <a:solidFill>
                  <a:schemeClr val="accent1"/>
                </a:solidFill>
              </a:rPr>
              <a:t>implied</a:t>
            </a:r>
            <a:r>
              <a:rPr lang="en-US" dirty="0"/>
              <a:t> by instruction</a:t>
            </a:r>
          </a:p>
          <a:p>
            <a:pPr lvl="2"/>
            <a:r>
              <a:rPr lang="en-US" dirty="0"/>
              <a:t>PC gets updated (PC+4) during the </a:t>
            </a:r>
            <a:r>
              <a:rPr lang="en-US" dirty="0">
                <a:solidFill>
                  <a:schemeClr val="accent1"/>
                </a:solidFill>
              </a:rPr>
              <a:t>fetch</a:t>
            </a:r>
            <a:r>
              <a:rPr lang="en-US" dirty="0"/>
              <a:t> cycle so that it holds the address of the next instruction</a:t>
            </a:r>
          </a:p>
          <a:p>
            <a:pPr lvl="1"/>
            <a:r>
              <a:rPr lang="en-US" dirty="0"/>
              <a:t>limits the branch distance to </a:t>
            </a:r>
            <a:r>
              <a:rPr lang="en-US" dirty="0">
                <a:solidFill>
                  <a:schemeClr val="accent1"/>
                </a:solidFill>
              </a:rPr>
              <a:t>-2</a:t>
            </a:r>
            <a:r>
              <a:rPr lang="en-US" baseline="30000" dirty="0">
                <a:solidFill>
                  <a:schemeClr val="accent1"/>
                </a:solidFill>
              </a:rPr>
              <a:t>15</a:t>
            </a:r>
            <a:r>
              <a:rPr lang="en-US" dirty="0">
                <a:solidFill>
                  <a:schemeClr val="accent1"/>
                </a:solidFill>
              </a:rPr>
              <a:t> to +2</a:t>
            </a:r>
            <a:r>
              <a:rPr lang="en-US" baseline="30000" dirty="0">
                <a:solidFill>
                  <a:schemeClr val="accent1"/>
                </a:solidFill>
              </a:rPr>
              <a:t>15</a:t>
            </a:r>
            <a:r>
              <a:rPr lang="en-US" dirty="0">
                <a:solidFill>
                  <a:schemeClr val="accent1"/>
                </a:solidFill>
              </a:rPr>
              <a:t>-1</a:t>
            </a:r>
            <a:r>
              <a:rPr lang="en-US" dirty="0"/>
              <a:t> </a:t>
            </a:r>
            <a:r>
              <a:rPr lang="en-US" dirty="0" smtClean="0"/>
              <a:t>(word) instructions </a:t>
            </a:r>
            <a:r>
              <a:rPr lang="en-US" dirty="0"/>
              <a:t>from the (instruction after the) branch instruction, but most branches are local anyway</a:t>
            </a:r>
          </a:p>
        </p:txBody>
      </p:sp>
      <p:grpSp>
        <p:nvGrpSpPr>
          <p:cNvPr id="2" name="Group 17"/>
          <p:cNvGrpSpPr>
            <a:grpSpLocks/>
          </p:cNvGrpSpPr>
          <p:nvPr/>
        </p:nvGrpSpPr>
        <p:grpSpPr bwMode="auto">
          <a:xfrm>
            <a:off x="1676400" y="3581400"/>
            <a:ext cx="6029325" cy="2819400"/>
            <a:chOff x="1200" y="2304"/>
            <a:chExt cx="3798" cy="1776"/>
          </a:xfrm>
        </p:grpSpPr>
        <p:sp>
          <p:nvSpPr>
            <p:cNvPr id="674834" name="Rectangle 18"/>
            <p:cNvSpPr>
              <a:spLocks noChangeArrowheads="1"/>
            </p:cNvSpPr>
            <p:nvPr/>
          </p:nvSpPr>
          <p:spPr bwMode="auto">
            <a:xfrm>
              <a:off x="1488" y="3552"/>
              <a:ext cx="1440" cy="144"/>
            </a:xfrm>
            <a:prstGeom prst="rect">
              <a:avLst/>
            </a:prstGeom>
            <a:noFill/>
            <a:ln w="12700">
              <a:solidFill>
                <a:schemeClr val="tx1"/>
              </a:solidFill>
              <a:miter lim="800000"/>
              <a:headEnd/>
              <a:tailEnd/>
            </a:ln>
            <a:effectLst/>
          </p:spPr>
          <p:txBody>
            <a:bodyPr wrap="none" anchor="ctr"/>
            <a:lstStyle/>
            <a:p>
              <a:endParaRPr lang="en-US"/>
            </a:p>
          </p:txBody>
        </p:sp>
        <p:sp>
          <p:nvSpPr>
            <p:cNvPr id="674835" name="Rectangle 19"/>
            <p:cNvSpPr>
              <a:spLocks noChangeArrowheads="1"/>
            </p:cNvSpPr>
            <p:nvPr/>
          </p:nvSpPr>
          <p:spPr bwMode="auto">
            <a:xfrm>
              <a:off x="2095" y="3552"/>
              <a:ext cx="257" cy="186"/>
            </a:xfrm>
            <a:prstGeom prst="rect">
              <a:avLst/>
            </a:prstGeom>
            <a:noFill/>
            <a:ln w="12700">
              <a:noFill/>
              <a:miter lim="800000"/>
              <a:headEnd/>
              <a:tailEnd/>
            </a:ln>
            <a:effectLst/>
          </p:spPr>
          <p:txBody>
            <a:bodyPr wrap="none" lIns="63500" tIns="25400" rIns="63500" bIns="25400">
              <a:spAutoFit/>
            </a:bodyPr>
            <a:lstStyle/>
            <a:p>
              <a:r>
                <a:rPr lang="en-US" sz="1600">
                  <a:solidFill>
                    <a:schemeClr val="tx1"/>
                  </a:solidFill>
                </a:rPr>
                <a:t>PC</a:t>
              </a:r>
            </a:p>
          </p:txBody>
        </p:sp>
        <p:grpSp>
          <p:nvGrpSpPr>
            <p:cNvPr id="3" name="Group 20"/>
            <p:cNvGrpSpPr>
              <a:grpSpLocks/>
            </p:cNvGrpSpPr>
            <p:nvPr/>
          </p:nvGrpSpPr>
          <p:grpSpPr bwMode="auto">
            <a:xfrm>
              <a:off x="3840" y="3312"/>
              <a:ext cx="288" cy="480"/>
              <a:chOff x="1392" y="2880"/>
              <a:chExt cx="288" cy="480"/>
            </a:xfrm>
          </p:grpSpPr>
          <p:sp>
            <p:nvSpPr>
              <p:cNvPr id="674837" name="Line 21"/>
              <p:cNvSpPr>
                <a:spLocks noChangeShapeType="1"/>
              </p:cNvSpPr>
              <p:nvPr/>
            </p:nvSpPr>
            <p:spPr bwMode="auto">
              <a:xfrm>
                <a:off x="1392" y="3072"/>
                <a:ext cx="48" cy="48"/>
              </a:xfrm>
              <a:prstGeom prst="line">
                <a:avLst/>
              </a:prstGeom>
              <a:noFill/>
              <a:ln w="12700">
                <a:solidFill>
                  <a:schemeClr val="tx1"/>
                </a:solidFill>
                <a:round/>
                <a:headEnd/>
                <a:tailEnd/>
              </a:ln>
              <a:effectLst/>
            </p:spPr>
            <p:txBody>
              <a:bodyPr/>
              <a:lstStyle/>
              <a:p>
                <a:endParaRPr lang="en-US"/>
              </a:p>
            </p:txBody>
          </p:sp>
          <p:sp>
            <p:nvSpPr>
              <p:cNvPr id="674838" name="Line 22"/>
              <p:cNvSpPr>
                <a:spLocks noChangeShapeType="1"/>
              </p:cNvSpPr>
              <p:nvPr/>
            </p:nvSpPr>
            <p:spPr bwMode="auto">
              <a:xfrm flipH="1">
                <a:off x="1392" y="3120"/>
                <a:ext cx="48" cy="48"/>
              </a:xfrm>
              <a:prstGeom prst="line">
                <a:avLst/>
              </a:prstGeom>
              <a:noFill/>
              <a:ln w="12700">
                <a:solidFill>
                  <a:schemeClr val="tx1"/>
                </a:solidFill>
                <a:round/>
                <a:headEnd/>
                <a:tailEnd/>
              </a:ln>
              <a:effectLst/>
            </p:spPr>
            <p:txBody>
              <a:bodyPr/>
              <a:lstStyle/>
              <a:p>
                <a:endParaRPr lang="en-US"/>
              </a:p>
            </p:txBody>
          </p:sp>
          <p:sp>
            <p:nvSpPr>
              <p:cNvPr id="674839" name="Line 23"/>
              <p:cNvSpPr>
                <a:spLocks noChangeShapeType="1"/>
              </p:cNvSpPr>
              <p:nvPr/>
            </p:nvSpPr>
            <p:spPr bwMode="auto">
              <a:xfrm flipV="1">
                <a:off x="1392" y="2880"/>
                <a:ext cx="0" cy="192"/>
              </a:xfrm>
              <a:prstGeom prst="line">
                <a:avLst/>
              </a:prstGeom>
              <a:noFill/>
              <a:ln w="12700">
                <a:solidFill>
                  <a:schemeClr val="tx1"/>
                </a:solidFill>
                <a:round/>
                <a:headEnd/>
                <a:tailEnd/>
              </a:ln>
              <a:effectLst/>
            </p:spPr>
            <p:txBody>
              <a:bodyPr/>
              <a:lstStyle/>
              <a:p>
                <a:endParaRPr lang="en-US"/>
              </a:p>
            </p:txBody>
          </p:sp>
          <p:sp>
            <p:nvSpPr>
              <p:cNvPr id="674840" name="Line 24"/>
              <p:cNvSpPr>
                <a:spLocks noChangeShapeType="1"/>
              </p:cNvSpPr>
              <p:nvPr/>
            </p:nvSpPr>
            <p:spPr bwMode="auto">
              <a:xfrm flipV="1">
                <a:off x="1392" y="3168"/>
                <a:ext cx="0" cy="192"/>
              </a:xfrm>
              <a:prstGeom prst="line">
                <a:avLst/>
              </a:prstGeom>
              <a:noFill/>
              <a:ln w="12700">
                <a:solidFill>
                  <a:schemeClr val="tx1"/>
                </a:solidFill>
                <a:round/>
                <a:headEnd/>
                <a:tailEnd/>
              </a:ln>
              <a:effectLst/>
            </p:spPr>
            <p:txBody>
              <a:bodyPr/>
              <a:lstStyle/>
              <a:p>
                <a:endParaRPr lang="en-US"/>
              </a:p>
            </p:txBody>
          </p:sp>
          <p:sp>
            <p:nvSpPr>
              <p:cNvPr id="674841" name="Line 25"/>
              <p:cNvSpPr>
                <a:spLocks noChangeShapeType="1"/>
              </p:cNvSpPr>
              <p:nvPr/>
            </p:nvSpPr>
            <p:spPr bwMode="auto">
              <a:xfrm flipV="1">
                <a:off x="1392" y="3216"/>
                <a:ext cx="288" cy="144"/>
              </a:xfrm>
              <a:prstGeom prst="line">
                <a:avLst/>
              </a:prstGeom>
              <a:noFill/>
              <a:ln w="12700">
                <a:solidFill>
                  <a:schemeClr val="tx1"/>
                </a:solidFill>
                <a:round/>
                <a:headEnd/>
                <a:tailEnd/>
              </a:ln>
              <a:effectLst/>
            </p:spPr>
            <p:txBody>
              <a:bodyPr/>
              <a:lstStyle/>
              <a:p>
                <a:endParaRPr lang="en-US"/>
              </a:p>
            </p:txBody>
          </p:sp>
          <p:sp>
            <p:nvSpPr>
              <p:cNvPr id="674842" name="Line 26"/>
              <p:cNvSpPr>
                <a:spLocks noChangeShapeType="1"/>
              </p:cNvSpPr>
              <p:nvPr/>
            </p:nvSpPr>
            <p:spPr bwMode="auto">
              <a:xfrm flipV="1">
                <a:off x="1680" y="3024"/>
                <a:ext cx="0" cy="192"/>
              </a:xfrm>
              <a:prstGeom prst="line">
                <a:avLst/>
              </a:prstGeom>
              <a:noFill/>
              <a:ln w="12700">
                <a:solidFill>
                  <a:schemeClr val="tx1"/>
                </a:solidFill>
                <a:round/>
                <a:headEnd/>
                <a:tailEnd/>
              </a:ln>
              <a:effectLst/>
            </p:spPr>
            <p:txBody>
              <a:bodyPr/>
              <a:lstStyle/>
              <a:p>
                <a:endParaRPr lang="en-US"/>
              </a:p>
            </p:txBody>
          </p:sp>
          <p:sp>
            <p:nvSpPr>
              <p:cNvPr id="674843" name="Line 27"/>
              <p:cNvSpPr>
                <a:spLocks noChangeShapeType="1"/>
              </p:cNvSpPr>
              <p:nvPr/>
            </p:nvSpPr>
            <p:spPr bwMode="auto">
              <a:xfrm>
                <a:off x="1392" y="2880"/>
                <a:ext cx="288" cy="144"/>
              </a:xfrm>
              <a:prstGeom prst="line">
                <a:avLst/>
              </a:prstGeom>
              <a:noFill/>
              <a:ln w="12700">
                <a:solidFill>
                  <a:schemeClr val="tx1"/>
                </a:solidFill>
                <a:round/>
                <a:headEnd/>
                <a:tailEnd/>
              </a:ln>
              <a:effectLst/>
            </p:spPr>
            <p:txBody>
              <a:bodyPr/>
              <a:lstStyle/>
              <a:p>
                <a:endParaRPr lang="en-US"/>
              </a:p>
            </p:txBody>
          </p:sp>
        </p:grpSp>
        <p:sp>
          <p:nvSpPr>
            <p:cNvPr id="674844" name="Rectangle 28"/>
            <p:cNvSpPr>
              <a:spLocks noChangeArrowheads="1"/>
            </p:cNvSpPr>
            <p:nvPr/>
          </p:nvSpPr>
          <p:spPr bwMode="auto">
            <a:xfrm>
              <a:off x="3840" y="3456"/>
              <a:ext cx="279" cy="166"/>
            </a:xfrm>
            <a:prstGeom prst="rect">
              <a:avLst/>
            </a:prstGeom>
            <a:noFill/>
            <a:ln w="12700">
              <a:noFill/>
              <a:miter lim="800000"/>
              <a:headEnd/>
              <a:tailEnd/>
            </a:ln>
            <a:effectLst/>
          </p:spPr>
          <p:txBody>
            <a:bodyPr wrap="none" lIns="63500" tIns="25400" rIns="63500" bIns="25400">
              <a:spAutoFit/>
            </a:bodyPr>
            <a:lstStyle/>
            <a:p>
              <a:r>
                <a:rPr lang="en-US" sz="1400">
                  <a:solidFill>
                    <a:schemeClr val="tx1"/>
                  </a:solidFill>
                </a:rPr>
                <a:t>Add</a:t>
              </a:r>
            </a:p>
          </p:txBody>
        </p:sp>
        <p:sp>
          <p:nvSpPr>
            <p:cNvPr id="674845" name="Line 29"/>
            <p:cNvSpPr>
              <a:spLocks noChangeShapeType="1"/>
            </p:cNvSpPr>
            <p:nvPr/>
          </p:nvSpPr>
          <p:spPr bwMode="auto">
            <a:xfrm flipV="1">
              <a:off x="3216" y="3408"/>
              <a:ext cx="624" cy="0"/>
            </a:xfrm>
            <a:prstGeom prst="line">
              <a:avLst/>
            </a:prstGeom>
            <a:noFill/>
            <a:ln w="12700">
              <a:solidFill>
                <a:schemeClr val="tx1"/>
              </a:solidFill>
              <a:round/>
              <a:headEnd/>
              <a:tailEnd type="triangle" w="med" len="med"/>
            </a:ln>
            <a:effectLst/>
          </p:spPr>
          <p:txBody>
            <a:bodyPr/>
            <a:lstStyle/>
            <a:p>
              <a:endParaRPr lang="en-US"/>
            </a:p>
          </p:txBody>
        </p:sp>
        <p:sp>
          <p:nvSpPr>
            <p:cNvPr id="674846" name="Line 30"/>
            <p:cNvSpPr>
              <a:spLocks noChangeShapeType="1"/>
            </p:cNvSpPr>
            <p:nvPr/>
          </p:nvSpPr>
          <p:spPr bwMode="auto">
            <a:xfrm flipV="1">
              <a:off x="3504" y="3696"/>
              <a:ext cx="336" cy="0"/>
            </a:xfrm>
            <a:prstGeom prst="line">
              <a:avLst/>
            </a:prstGeom>
            <a:noFill/>
            <a:ln w="12700">
              <a:solidFill>
                <a:schemeClr val="tx1"/>
              </a:solidFill>
              <a:round/>
              <a:headEnd/>
              <a:tailEnd type="triangle" w="med" len="med"/>
            </a:ln>
            <a:effectLst/>
          </p:spPr>
          <p:txBody>
            <a:bodyPr/>
            <a:lstStyle/>
            <a:p>
              <a:endParaRPr lang="en-US"/>
            </a:p>
          </p:txBody>
        </p:sp>
        <p:sp>
          <p:nvSpPr>
            <p:cNvPr id="674847" name="Line 31"/>
            <p:cNvSpPr>
              <a:spLocks noChangeShapeType="1"/>
            </p:cNvSpPr>
            <p:nvPr/>
          </p:nvSpPr>
          <p:spPr bwMode="auto">
            <a:xfrm flipV="1">
              <a:off x="4128" y="3552"/>
              <a:ext cx="336" cy="0"/>
            </a:xfrm>
            <a:prstGeom prst="line">
              <a:avLst/>
            </a:prstGeom>
            <a:noFill/>
            <a:ln w="12700">
              <a:solidFill>
                <a:schemeClr val="tx1"/>
              </a:solidFill>
              <a:round/>
              <a:headEnd/>
              <a:tailEnd type="triangle" w="med" len="med"/>
            </a:ln>
            <a:effectLst/>
          </p:spPr>
          <p:txBody>
            <a:bodyPr/>
            <a:lstStyle/>
            <a:p>
              <a:endParaRPr lang="en-US"/>
            </a:p>
          </p:txBody>
        </p:sp>
        <p:sp>
          <p:nvSpPr>
            <p:cNvPr id="674848" name="Line 32"/>
            <p:cNvSpPr>
              <a:spLocks noChangeShapeType="1"/>
            </p:cNvSpPr>
            <p:nvPr/>
          </p:nvSpPr>
          <p:spPr bwMode="auto">
            <a:xfrm flipV="1">
              <a:off x="2928" y="3600"/>
              <a:ext cx="288" cy="0"/>
            </a:xfrm>
            <a:prstGeom prst="line">
              <a:avLst/>
            </a:prstGeom>
            <a:noFill/>
            <a:ln w="12700">
              <a:solidFill>
                <a:schemeClr val="tx1"/>
              </a:solidFill>
              <a:round/>
              <a:headEnd/>
              <a:tailEnd type="triangle" w="med" len="med"/>
            </a:ln>
            <a:effectLst/>
          </p:spPr>
          <p:txBody>
            <a:bodyPr/>
            <a:lstStyle/>
            <a:p>
              <a:endParaRPr lang="en-US"/>
            </a:p>
          </p:txBody>
        </p:sp>
        <p:sp>
          <p:nvSpPr>
            <p:cNvPr id="674849" name="Line 33"/>
            <p:cNvSpPr>
              <a:spLocks noChangeShapeType="1"/>
            </p:cNvSpPr>
            <p:nvPr/>
          </p:nvSpPr>
          <p:spPr bwMode="auto">
            <a:xfrm flipH="1">
              <a:off x="2160" y="3792"/>
              <a:ext cx="96" cy="96"/>
            </a:xfrm>
            <a:prstGeom prst="line">
              <a:avLst/>
            </a:prstGeom>
            <a:noFill/>
            <a:ln w="28575">
              <a:solidFill>
                <a:schemeClr val="accent1"/>
              </a:solidFill>
              <a:round/>
              <a:headEnd/>
              <a:tailEnd/>
            </a:ln>
            <a:effectLst/>
          </p:spPr>
          <p:txBody>
            <a:bodyPr/>
            <a:lstStyle/>
            <a:p>
              <a:endParaRPr lang="en-US"/>
            </a:p>
          </p:txBody>
        </p:sp>
        <p:sp>
          <p:nvSpPr>
            <p:cNvPr id="674850" name="Line 34"/>
            <p:cNvSpPr>
              <a:spLocks noChangeShapeType="1"/>
            </p:cNvSpPr>
            <p:nvPr/>
          </p:nvSpPr>
          <p:spPr bwMode="auto">
            <a:xfrm flipH="1">
              <a:off x="2964" y="3552"/>
              <a:ext cx="96" cy="96"/>
            </a:xfrm>
            <a:prstGeom prst="line">
              <a:avLst/>
            </a:prstGeom>
            <a:noFill/>
            <a:ln w="28575">
              <a:solidFill>
                <a:schemeClr val="accent1"/>
              </a:solidFill>
              <a:round/>
              <a:headEnd/>
              <a:tailEnd/>
            </a:ln>
            <a:effectLst/>
          </p:spPr>
          <p:txBody>
            <a:bodyPr/>
            <a:lstStyle/>
            <a:p>
              <a:endParaRPr lang="en-US"/>
            </a:p>
          </p:txBody>
        </p:sp>
        <p:sp>
          <p:nvSpPr>
            <p:cNvPr id="674851" name="Line 35"/>
            <p:cNvSpPr>
              <a:spLocks noChangeShapeType="1"/>
            </p:cNvSpPr>
            <p:nvPr/>
          </p:nvSpPr>
          <p:spPr bwMode="auto">
            <a:xfrm flipH="1">
              <a:off x="4128" y="3504"/>
              <a:ext cx="96" cy="96"/>
            </a:xfrm>
            <a:prstGeom prst="line">
              <a:avLst/>
            </a:prstGeom>
            <a:noFill/>
            <a:ln w="28575">
              <a:solidFill>
                <a:schemeClr val="accent1"/>
              </a:solidFill>
              <a:round/>
              <a:headEnd/>
              <a:tailEnd/>
            </a:ln>
            <a:effectLst/>
          </p:spPr>
          <p:txBody>
            <a:bodyPr/>
            <a:lstStyle/>
            <a:p>
              <a:endParaRPr lang="en-US"/>
            </a:p>
          </p:txBody>
        </p:sp>
        <p:sp>
          <p:nvSpPr>
            <p:cNvPr id="674852" name="Line 36"/>
            <p:cNvSpPr>
              <a:spLocks noChangeShapeType="1"/>
            </p:cNvSpPr>
            <p:nvPr/>
          </p:nvSpPr>
          <p:spPr bwMode="auto">
            <a:xfrm flipH="1">
              <a:off x="3648" y="3360"/>
              <a:ext cx="96" cy="96"/>
            </a:xfrm>
            <a:prstGeom prst="line">
              <a:avLst/>
            </a:prstGeom>
            <a:noFill/>
            <a:ln w="28575">
              <a:solidFill>
                <a:schemeClr val="accent1"/>
              </a:solidFill>
              <a:round/>
              <a:headEnd/>
              <a:tailEnd/>
            </a:ln>
            <a:effectLst/>
          </p:spPr>
          <p:txBody>
            <a:bodyPr/>
            <a:lstStyle/>
            <a:p>
              <a:endParaRPr lang="en-US"/>
            </a:p>
          </p:txBody>
        </p:sp>
        <p:sp>
          <p:nvSpPr>
            <p:cNvPr id="674853" name="Line 37"/>
            <p:cNvSpPr>
              <a:spLocks noChangeShapeType="1"/>
            </p:cNvSpPr>
            <p:nvPr/>
          </p:nvSpPr>
          <p:spPr bwMode="auto">
            <a:xfrm flipH="1">
              <a:off x="3648" y="3648"/>
              <a:ext cx="96" cy="96"/>
            </a:xfrm>
            <a:prstGeom prst="line">
              <a:avLst/>
            </a:prstGeom>
            <a:noFill/>
            <a:ln w="28575">
              <a:solidFill>
                <a:schemeClr val="accent1"/>
              </a:solidFill>
              <a:round/>
              <a:headEnd/>
              <a:tailEnd/>
            </a:ln>
            <a:effectLst/>
          </p:spPr>
          <p:txBody>
            <a:bodyPr/>
            <a:lstStyle/>
            <a:p>
              <a:endParaRPr lang="en-US"/>
            </a:p>
          </p:txBody>
        </p:sp>
        <p:sp>
          <p:nvSpPr>
            <p:cNvPr id="674854" name="Rectangle 38"/>
            <p:cNvSpPr>
              <a:spLocks noChangeArrowheads="1"/>
            </p:cNvSpPr>
            <p:nvPr/>
          </p:nvSpPr>
          <p:spPr bwMode="auto">
            <a:xfrm>
              <a:off x="2208" y="3792"/>
              <a:ext cx="204" cy="166"/>
            </a:xfrm>
            <a:prstGeom prst="rect">
              <a:avLst/>
            </a:prstGeom>
            <a:noFill/>
            <a:ln w="12700">
              <a:noFill/>
              <a:miter lim="800000"/>
              <a:headEnd/>
              <a:tailEnd/>
            </a:ln>
            <a:effectLst/>
          </p:spPr>
          <p:txBody>
            <a:bodyPr wrap="none" lIns="63500" tIns="25400" rIns="63500" bIns="25400">
              <a:spAutoFit/>
            </a:bodyPr>
            <a:lstStyle/>
            <a:p>
              <a:r>
                <a:rPr lang="en-US" sz="1400"/>
                <a:t>32</a:t>
              </a:r>
            </a:p>
          </p:txBody>
        </p:sp>
        <p:sp>
          <p:nvSpPr>
            <p:cNvPr id="674855" name="Rectangle 39"/>
            <p:cNvSpPr>
              <a:spLocks noChangeArrowheads="1"/>
            </p:cNvSpPr>
            <p:nvPr/>
          </p:nvSpPr>
          <p:spPr bwMode="auto">
            <a:xfrm>
              <a:off x="2964" y="3600"/>
              <a:ext cx="204" cy="166"/>
            </a:xfrm>
            <a:prstGeom prst="rect">
              <a:avLst/>
            </a:prstGeom>
            <a:noFill/>
            <a:ln w="12700">
              <a:noFill/>
              <a:miter lim="800000"/>
              <a:headEnd/>
              <a:tailEnd/>
            </a:ln>
            <a:effectLst/>
          </p:spPr>
          <p:txBody>
            <a:bodyPr wrap="none" lIns="63500" tIns="25400" rIns="63500" bIns="25400">
              <a:spAutoFit/>
            </a:bodyPr>
            <a:lstStyle/>
            <a:p>
              <a:r>
                <a:rPr lang="en-US" sz="1400"/>
                <a:t>32</a:t>
              </a:r>
            </a:p>
          </p:txBody>
        </p:sp>
        <p:sp>
          <p:nvSpPr>
            <p:cNvPr id="674856" name="Rectangle 40"/>
            <p:cNvSpPr>
              <a:spLocks noChangeArrowheads="1"/>
            </p:cNvSpPr>
            <p:nvPr/>
          </p:nvSpPr>
          <p:spPr bwMode="auto">
            <a:xfrm>
              <a:off x="4128" y="3552"/>
              <a:ext cx="204" cy="166"/>
            </a:xfrm>
            <a:prstGeom prst="rect">
              <a:avLst/>
            </a:prstGeom>
            <a:noFill/>
            <a:ln w="12700">
              <a:noFill/>
              <a:miter lim="800000"/>
              <a:headEnd/>
              <a:tailEnd/>
            </a:ln>
            <a:effectLst/>
          </p:spPr>
          <p:txBody>
            <a:bodyPr wrap="none" lIns="63500" tIns="25400" rIns="63500" bIns="25400">
              <a:spAutoFit/>
            </a:bodyPr>
            <a:lstStyle/>
            <a:p>
              <a:r>
                <a:rPr lang="en-US" sz="1400"/>
                <a:t>32</a:t>
              </a:r>
            </a:p>
          </p:txBody>
        </p:sp>
        <p:sp>
          <p:nvSpPr>
            <p:cNvPr id="674857" name="Rectangle 41"/>
            <p:cNvSpPr>
              <a:spLocks noChangeArrowheads="1"/>
            </p:cNvSpPr>
            <p:nvPr/>
          </p:nvSpPr>
          <p:spPr bwMode="auto">
            <a:xfrm>
              <a:off x="3648" y="3408"/>
              <a:ext cx="204" cy="166"/>
            </a:xfrm>
            <a:prstGeom prst="rect">
              <a:avLst/>
            </a:prstGeom>
            <a:noFill/>
            <a:ln w="12700">
              <a:noFill/>
              <a:miter lim="800000"/>
              <a:headEnd/>
              <a:tailEnd/>
            </a:ln>
            <a:effectLst/>
          </p:spPr>
          <p:txBody>
            <a:bodyPr wrap="none" lIns="63500" tIns="25400" rIns="63500" bIns="25400">
              <a:spAutoFit/>
            </a:bodyPr>
            <a:lstStyle/>
            <a:p>
              <a:r>
                <a:rPr lang="en-US" sz="1400"/>
                <a:t>32</a:t>
              </a:r>
            </a:p>
          </p:txBody>
        </p:sp>
        <p:sp>
          <p:nvSpPr>
            <p:cNvPr id="674858" name="Rectangle 42"/>
            <p:cNvSpPr>
              <a:spLocks noChangeArrowheads="1"/>
            </p:cNvSpPr>
            <p:nvPr/>
          </p:nvSpPr>
          <p:spPr bwMode="auto">
            <a:xfrm>
              <a:off x="3648" y="3696"/>
              <a:ext cx="204" cy="166"/>
            </a:xfrm>
            <a:prstGeom prst="rect">
              <a:avLst/>
            </a:prstGeom>
            <a:noFill/>
            <a:ln w="12700">
              <a:noFill/>
              <a:miter lim="800000"/>
              <a:headEnd/>
              <a:tailEnd/>
            </a:ln>
            <a:effectLst/>
          </p:spPr>
          <p:txBody>
            <a:bodyPr wrap="none" lIns="63500" tIns="25400" rIns="63500" bIns="25400">
              <a:spAutoFit/>
            </a:bodyPr>
            <a:lstStyle/>
            <a:p>
              <a:r>
                <a:rPr lang="en-US" sz="1400"/>
                <a:t>32</a:t>
              </a:r>
            </a:p>
          </p:txBody>
        </p:sp>
        <p:sp>
          <p:nvSpPr>
            <p:cNvPr id="674859" name="Rectangle 43"/>
            <p:cNvSpPr>
              <a:spLocks noChangeArrowheads="1"/>
            </p:cNvSpPr>
            <p:nvPr/>
          </p:nvSpPr>
          <p:spPr bwMode="auto">
            <a:xfrm>
              <a:off x="2112" y="2688"/>
              <a:ext cx="672" cy="144"/>
            </a:xfrm>
            <a:prstGeom prst="rect">
              <a:avLst/>
            </a:prstGeom>
            <a:noFill/>
            <a:ln w="12700">
              <a:solidFill>
                <a:schemeClr val="tx1"/>
              </a:solidFill>
              <a:miter lim="800000"/>
              <a:headEnd/>
              <a:tailEnd/>
            </a:ln>
            <a:effectLst/>
          </p:spPr>
          <p:txBody>
            <a:bodyPr wrap="none" anchor="ctr"/>
            <a:lstStyle/>
            <a:p>
              <a:endParaRPr lang="en-US"/>
            </a:p>
          </p:txBody>
        </p:sp>
        <p:sp>
          <p:nvSpPr>
            <p:cNvPr id="674860" name="Rectangle 44"/>
            <p:cNvSpPr>
              <a:spLocks noChangeArrowheads="1"/>
            </p:cNvSpPr>
            <p:nvPr/>
          </p:nvSpPr>
          <p:spPr bwMode="auto">
            <a:xfrm>
              <a:off x="2256" y="2688"/>
              <a:ext cx="394" cy="186"/>
            </a:xfrm>
            <a:prstGeom prst="rect">
              <a:avLst/>
            </a:prstGeom>
            <a:noFill/>
            <a:ln w="12700">
              <a:noFill/>
              <a:miter lim="800000"/>
              <a:headEnd/>
              <a:tailEnd/>
            </a:ln>
            <a:effectLst/>
          </p:spPr>
          <p:txBody>
            <a:bodyPr wrap="none" lIns="63500" tIns="25400" rIns="63500" bIns="25400">
              <a:spAutoFit/>
            </a:bodyPr>
            <a:lstStyle/>
            <a:p>
              <a:r>
                <a:rPr lang="en-US" sz="1600">
                  <a:solidFill>
                    <a:schemeClr val="tx1"/>
                  </a:solidFill>
                </a:rPr>
                <a:t>offset</a:t>
              </a:r>
            </a:p>
          </p:txBody>
        </p:sp>
        <p:sp>
          <p:nvSpPr>
            <p:cNvPr id="674861" name="Line 45"/>
            <p:cNvSpPr>
              <a:spLocks noChangeShapeType="1"/>
            </p:cNvSpPr>
            <p:nvPr/>
          </p:nvSpPr>
          <p:spPr bwMode="auto">
            <a:xfrm flipH="1">
              <a:off x="2352" y="2544"/>
              <a:ext cx="96" cy="96"/>
            </a:xfrm>
            <a:prstGeom prst="line">
              <a:avLst/>
            </a:prstGeom>
            <a:noFill/>
            <a:ln w="28575">
              <a:solidFill>
                <a:schemeClr val="accent1"/>
              </a:solidFill>
              <a:round/>
              <a:headEnd/>
              <a:tailEnd/>
            </a:ln>
            <a:effectLst/>
          </p:spPr>
          <p:txBody>
            <a:bodyPr/>
            <a:lstStyle/>
            <a:p>
              <a:endParaRPr lang="en-US"/>
            </a:p>
          </p:txBody>
        </p:sp>
        <p:sp>
          <p:nvSpPr>
            <p:cNvPr id="674862" name="Line 46"/>
            <p:cNvSpPr>
              <a:spLocks noChangeShapeType="1"/>
            </p:cNvSpPr>
            <p:nvPr/>
          </p:nvSpPr>
          <p:spPr bwMode="auto">
            <a:xfrm flipH="1">
              <a:off x="2496" y="3360"/>
              <a:ext cx="96" cy="96"/>
            </a:xfrm>
            <a:prstGeom prst="line">
              <a:avLst/>
            </a:prstGeom>
            <a:noFill/>
            <a:ln w="28575">
              <a:solidFill>
                <a:schemeClr val="accent1"/>
              </a:solidFill>
              <a:round/>
              <a:headEnd/>
              <a:tailEnd/>
            </a:ln>
            <a:effectLst/>
          </p:spPr>
          <p:txBody>
            <a:bodyPr/>
            <a:lstStyle/>
            <a:p>
              <a:endParaRPr lang="en-US"/>
            </a:p>
          </p:txBody>
        </p:sp>
        <p:sp>
          <p:nvSpPr>
            <p:cNvPr id="674863" name="Rectangle 47"/>
            <p:cNvSpPr>
              <a:spLocks noChangeArrowheads="1"/>
            </p:cNvSpPr>
            <p:nvPr/>
          </p:nvSpPr>
          <p:spPr bwMode="auto">
            <a:xfrm>
              <a:off x="2400" y="2496"/>
              <a:ext cx="204" cy="166"/>
            </a:xfrm>
            <a:prstGeom prst="rect">
              <a:avLst/>
            </a:prstGeom>
            <a:noFill/>
            <a:ln w="12700">
              <a:noFill/>
              <a:miter lim="800000"/>
              <a:headEnd/>
              <a:tailEnd/>
            </a:ln>
            <a:effectLst/>
          </p:spPr>
          <p:txBody>
            <a:bodyPr wrap="none" lIns="63500" tIns="25400" rIns="63500" bIns="25400">
              <a:spAutoFit/>
            </a:bodyPr>
            <a:lstStyle/>
            <a:p>
              <a:r>
                <a:rPr lang="en-US" sz="1400"/>
                <a:t>16</a:t>
              </a:r>
            </a:p>
          </p:txBody>
        </p:sp>
        <p:sp>
          <p:nvSpPr>
            <p:cNvPr id="674864" name="Rectangle 48"/>
            <p:cNvSpPr>
              <a:spLocks noChangeArrowheads="1"/>
            </p:cNvSpPr>
            <p:nvPr/>
          </p:nvSpPr>
          <p:spPr bwMode="auto">
            <a:xfrm>
              <a:off x="2496" y="3408"/>
              <a:ext cx="204" cy="166"/>
            </a:xfrm>
            <a:prstGeom prst="rect">
              <a:avLst/>
            </a:prstGeom>
            <a:noFill/>
            <a:ln w="12700">
              <a:noFill/>
              <a:miter lim="800000"/>
              <a:headEnd/>
              <a:tailEnd/>
            </a:ln>
            <a:effectLst/>
          </p:spPr>
          <p:txBody>
            <a:bodyPr wrap="none" lIns="63500" tIns="25400" rIns="63500" bIns="25400">
              <a:spAutoFit/>
            </a:bodyPr>
            <a:lstStyle/>
            <a:p>
              <a:r>
                <a:rPr lang="en-US" sz="1400"/>
                <a:t>32</a:t>
              </a:r>
            </a:p>
          </p:txBody>
        </p:sp>
        <p:sp>
          <p:nvSpPr>
            <p:cNvPr id="674865" name="Line 49"/>
            <p:cNvSpPr>
              <a:spLocks noChangeShapeType="1"/>
            </p:cNvSpPr>
            <p:nvPr/>
          </p:nvSpPr>
          <p:spPr bwMode="auto">
            <a:xfrm>
              <a:off x="2400" y="2496"/>
              <a:ext cx="0" cy="192"/>
            </a:xfrm>
            <a:prstGeom prst="line">
              <a:avLst/>
            </a:prstGeom>
            <a:noFill/>
            <a:ln w="12700">
              <a:solidFill>
                <a:schemeClr val="tx1"/>
              </a:solidFill>
              <a:round/>
              <a:headEnd/>
              <a:tailEnd type="triangle" w="med" len="med"/>
            </a:ln>
            <a:effectLst/>
          </p:spPr>
          <p:txBody>
            <a:bodyPr/>
            <a:lstStyle/>
            <a:p>
              <a:endParaRPr lang="en-US"/>
            </a:p>
          </p:txBody>
        </p:sp>
        <p:sp>
          <p:nvSpPr>
            <p:cNvPr id="674866" name="Line 50"/>
            <p:cNvSpPr>
              <a:spLocks noChangeShapeType="1"/>
            </p:cNvSpPr>
            <p:nvPr/>
          </p:nvSpPr>
          <p:spPr bwMode="auto">
            <a:xfrm>
              <a:off x="2208" y="2688"/>
              <a:ext cx="0" cy="144"/>
            </a:xfrm>
            <a:prstGeom prst="line">
              <a:avLst/>
            </a:prstGeom>
            <a:noFill/>
            <a:ln w="12700">
              <a:solidFill>
                <a:schemeClr val="tx1"/>
              </a:solidFill>
              <a:round/>
              <a:headEnd/>
              <a:tailEnd/>
            </a:ln>
            <a:effectLst/>
          </p:spPr>
          <p:txBody>
            <a:bodyPr/>
            <a:lstStyle/>
            <a:p>
              <a:endParaRPr lang="en-US"/>
            </a:p>
          </p:txBody>
        </p:sp>
        <p:sp>
          <p:nvSpPr>
            <p:cNvPr id="674867" name="Rectangle 51"/>
            <p:cNvSpPr>
              <a:spLocks noChangeArrowheads="1"/>
            </p:cNvSpPr>
            <p:nvPr/>
          </p:nvSpPr>
          <p:spPr bwMode="auto">
            <a:xfrm>
              <a:off x="2772" y="3072"/>
              <a:ext cx="204" cy="166"/>
            </a:xfrm>
            <a:prstGeom prst="rect">
              <a:avLst/>
            </a:prstGeom>
            <a:noFill/>
            <a:ln w="12700">
              <a:noFill/>
              <a:miter lim="800000"/>
              <a:headEnd/>
              <a:tailEnd/>
            </a:ln>
            <a:effectLst/>
          </p:spPr>
          <p:txBody>
            <a:bodyPr wrap="none" lIns="63500" tIns="25400" rIns="63500" bIns="25400">
              <a:spAutoFit/>
            </a:bodyPr>
            <a:lstStyle/>
            <a:p>
              <a:r>
                <a:rPr lang="en-US" sz="1400">
                  <a:solidFill>
                    <a:schemeClr val="tx1"/>
                  </a:solidFill>
                </a:rPr>
                <a:t>00</a:t>
              </a:r>
            </a:p>
          </p:txBody>
        </p:sp>
        <p:sp>
          <p:nvSpPr>
            <p:cNvPr id="674868" name="Rectangle 52"/>
            <p:cNvSpPr>
              <a:spLocks noChangeArrowheads="1"/>
            </p:cNvSpPr>
            <p:nvPr/>
          </p:nvSpPr>
          <p:spPr bwMode="auto">
            <a:xfrm>
              <a:off x="2208" y="3072"/>
              <a:ext cx="720" cy="144"/>
            </a:xfrm>
            <a:prstGeom prst="rect">
              <a:avLst/>
            </a:prstGeom>
            <a:noFill/>
            <a:ln w="12700">
              <a:solidFill>
                <a:schemeClr val="tx1"/>
              </a:solidFill>
              <a:miter lim="800000"/>
              <a:headEnd/>
              <a:tailEnd/>
            </a:ln>
            <a:effectLst/>
          </p:spPr>
          <p:txBody>
            <a:bodyPr wrap="none" anchor="ctr"/>
            <a:lstStyle/>
            <a:p>
              <a:endParaRPr lang="en-US"/>
            </a:p>
          </p:txBody>
        </p:sp>
        <p:sp>
          <p:nvSpPr>
            <p:cNvPr id="674869" name="Line 53"/>
            <p:cNvSpPr>
              <a:spLocks noChangeShapeType="1"/>
            </p:cNvSpPr>
            <p:nvPr/>
          </p:nvSpPr>
          <p:spPr bwMode="auto">
            <a:xfrm>
              <a:off x="2112" y="3072"/>
              <a:ext cx="0" cy="144"/>
            </a:xfrm>
            <a:prstGeom prst="line">
              <a:avLst/>
            </a:prstGeom>
            <a:noFill/>
            <a:ln w="12700">
              <a:solidFill>
                <a:schemeClr val="tx1"/>
              </a:solidFill>
              <a:round/>
              <a:headEnd/>
              <a:tailEnd/>
            </a:ln>
            <a:effectLst/>
          </p:spPr>
          <p:txBody>
            <a:bodyPr/>
            <a:lstStyle/>
            <a:p>
              <a:endParaRPr lang="en-US"/>
            </a:p>
          </p:txBody>
        </p:sp>
        <p:sp>
          <p:nvSpPr>
            <p:cNvPr id="674870" name="Rectangle 54"/>
            <p:cNvSpPr>
              <a:spLocks noChangeArrowheads="1"/>
            </p:cNvSpPr>
            <p:nvPr/>
          </p:nvSpPr>
          <p:spPr bwMode="auto">
            <a:xfrm>
              <a:off x="1488" y="3072"/>
              <a:ext cx="720" cy="144"/>
            </a:xfrm>
            <a:prstGeom prst="rect">
              <a:avLst/>
            </a:prstGeom>
            <a:noFill/>
            <a:ln w="12700">
              <a:solidFill>
                <a:schemeClr val="tx1"/>
              </a:solidFill>
              <a:miter lim="800000"/>
              <a:headEnd/>
              <a:tailEnd/>
            </a:ln>
            <a:effectLst/>
          </p:spPr>
          <p:txBody>
            <a:bodyPr wrap="none" anchor="ctr"/>
            <a:lstStyle/>
            <a:p>
              <a:endParaRPr lang="en-US"/>
            </a:p>
          </p:txBody>
        </p:sp>
        <p:sp>
          <p:nvSpPr>
            <p:cNvPr id="674871" name="Line 55"/>
            <p:cNvSpPr>
              <a:spLocks noChangeShapeType="1"/>
            </p:cNvSpPr>
            <p:nvPr/>
          </p:nvSpPr>
          <p:spPr bwMode="auto">
            <a:xfrm>
              <a:off x="2400" y="2832"/>
              <a:ext cx="0" cy="240"/>
            </a:xfrm>
            <a:prstGeom prst="line">
              <a:avLst/>
            </a:prstGeom>
            <a:noFill/>
            <a:ln w="12700">
              <a:solidFill>
                <a:schemeClr val="tx1"/>
              </a:solidFill>
              <a:round/>
              <a:headEnd/>
              <a:tailEnd type="triangle" w="med" len="med"/>
            </a:ln>
            <a:effectLst/>
          </p:spPr>
          <p:txBody>
            <a:bodyPr/>
            <a:lstStyle/>
            <a:p>
              <a:endParaRPr lang="en-US"/>
            </a:p>
          </p:txBody>
        </p:sp>
        <p:sp>
          <p:nvSpPr>
            <p:cNvPr id="674872" name="Oval 56"/>
            <p:cNvSpPr>
              <a:spLocks noChangeArrowheads="1"/>
            </p:cNvSpPr>
            <p:nvPr/>
          </p:nvSpPr>
          <p:spPr bwMode="auto">
            <a:xfrm>
              <a:off x="2160" y="3120"/>
              <a:ext cx="48" cy="48"/>
            </a:xfrm>
            <a:prstGeom prst="ellipse">
              <a:avLst/>
            </a:prstGeom>
            <a:noFill/>
            <a:ln w="12700">
              <a:noFill/>
              <a:round/>
              <a:headEnd/>
              <a:tailEnd/>
            </a:ln>
            <a:effectLst/>
          </p:spPr>
          <p:txBody>
            <a:bodyPr wrap="none" anchor="ctr"/>
            <a:lstStyle/>
            <a:p>
              <a:endParaRPr lang="en-US"/>
            </a:p>
          </p:txBody>
        </p:sp>
        <p:cxnSp>
          <p:nvCxnSpPr>
            <p:cNvPr id="674873" name="AutoShape 57"/>
            <p:cNvCxnSpPr>
              <a:cxnSpLocks noChangeShapeType="1"/>
              <a:stCxn id="674872" idx="3"/>
              <a:endCxn id="674870" idx="0"/>
            </p:cNvCxnSpPr>
            <p:nvPr/>
          </p:nvCxnSpPr>
          <p:spPr bwMode="auto">
            <a:xfrm rot="16200000" flipV="1">
              <a:off x="1963" y="2957"/>
              <a:ext cx="89" cy="319"/>
            </a:xfrm>
            <a:prstGeom prst="curvedConnector5">
              <a:avLst>
                <a:gd name="adj1" fmla="val 315727"/>
                <a:gd name="adj2" fmla="val 84949"/>
                <a:gd name="adj3" fmla="val 261796"/>
              </a:avLst>
            </a:prstGeom>
            <a:noFill/>
            <a:ln w="12700">
              <a:solidFill>
                <a:schemeClr val="tx1"/>
              </a:solidFill>
              <a:round/>
              <a:headEnd/>
              <a:tailEnd type="triangle" w="med" len="med"/>
            </a:ln>
            <a:effectLst/>
          </p:spPr>
        </p:cxnSp>
        <p:sp>
          <p:nvSpPr>
            <p:cNvPr id="674874" name="Rectangle 58"/>
            <p:cNvSpPr>
              <a:spLocks noChangeArrowheads="1"/>
            </p:cNvSpPr>
            <p:nvPr/>
          </p:nvSpPr>
          <p:spPr bwMode="auto">
            <a:xfrm>
              <a:off x="1200" y="2832"/>
              <a:ext cx="741" cy="186"/>
            </a:xfrm>
            <a:prstGeom prst="rect">
              <a:avLst/>
            </a:prstGeom>
            <a:noFill/>
            <a:ln w="12700">
              <a:noFill/>
              <a:miter lim="800000"/>
              <a:headEnd/>
              <a:tailEnd/>
            </a:ln>
            <a:effectLst/>
          </p:spPr>
          <p:txBody>
            <a:bodyPr wrap="none" lIns="63500" tIns="25400" rIns="63500" bIns="25400">
              <a:spAutoFit/>
            </a:bodyPr>
            <a:lstStyle/>
            <a:p>
              <a:r>
                <a:rPr lang="en-US" sz="1600">
                  <a:solidFill>
                    <a:schemeClr val="tx1"/>
                  </a:solidFill>
                </a:rPr>
                <a:t>sign-extend</a:t>
              </a:r>
            </a:p>
          </p:txBody>
        </p:sp>
        <p:sp>
          <p:nvSpPr>
            <p:cNvPr id="674875" name="Line 59"/>
            <p:cNvSpPr>
              <a:spLocks noChangeShapeType="1"/>
            </p:cNvSpPr>
            <p:nvPr/>
          </p:nvSpPr>
          <p:spPr bwMode="auto">
            <a:xfrm>
              <a:off x="2160" y="3216"/>
              <a:ext cx="0" cy="192"/>
            </a:xfrm>
            <a:prstGeom prst="line">
              <a:avLst/>
            </a:prstGeom>
            <a:noFill/>
            <a:ln w="12700">
              <a:solidFill>
                <a:schemeClr val="tx1"/>
              </a:solidFill>
              <a:round/>
              <a:headEnd/>
              <a:tailEnd/>
            </a:ln>
            <a:effectLst/>
          </p:spPr>
          <p:txBody>
            <a:bodyPr/>
            <a:lstStyle/>
            <a:p>
              <a:endParaRPr lang="en-US"/>
            </a:p>
          </p:txBody>
        </p:sp>
        <p:sp>
          <p:nvSpPr>
            <p:cNvPr id="674876" name="Line 60"/>
            <p:cNvSpPr>
              <a:spLocks noChangeShapeType="1"/>
            </p:cNvSpPr>
            <p:nvPr/>
          </p:nvSpPr>
          <p:spPr bwMode="auto">
            <a:xfrm>
              <a:off x="2160" y="3408"/>
              <a:ext cx="1056" cy="0"/>
            </a:xfrm>
            <a:prstGeom prst="line">
              <a:avLst/>
            </a:prstGeom>
            <a:noFill/>
            <a:ln w="12700">
              <a:solidFill>
                <a:schemeClr val="tx1"/>
              </a:solidFill>
              <a:round/>
              <a:headEnd/>
              <a:tailEnd type="triangle" w="med" len="med"/>
            </a:ln>
            <a:effectLst/>
          </p:spPr>
          <p:txBody>
            <a:bodyPr/>
            <a:lstStyle/>
            <a:p>
              <a:endParaRPr lang="en-US"/>
            </a:p>
          </p:txBody>
        </p:sp>
        <p:sp>
          <p:nvSpPr>
            <p:cNvPr id="674877" name="Line 61"/>
            <p:cNvSpPr>
              <a:spLocks noChangeShapeType="1"/>
            </p:cNvSpPr>
            <p:nvPr/>
          </p:nvSpPr>
          <p:spPr bwMode="auto">
            <a:xfrm flipV="1">
              <a:off x="2208" y="3696"/>
              <a:ext cx="0" cy="384"/>
            </a:xfrm>
            <a:prstGeom prst="line">
              <a:avLst/>
            </a:prstGeom>
            <a:noFill/>
            <a:ln w="12700">
              <a:solidFill>
                <a:schemeClr val="tx1"/>
              </a:solidFill>
              <a:round/>
              <a:headEnd/>
              <a:tailEnd type="triangle" w="med" len="med"/>
            </a:ln>
            <a:effectLst/>
          </p:spPr>
          <p:txBody>
            <a:bodyPr/>
            <a:lstStyle/>
            <a:p>
              <a:endParaRPr lang="en-US"/>
            </a:p>
          </p:txBody>
        </p:sp>
        <p:sp>
          <p:nvSpPr>
            <p:cNvPr id="674878" name="Line 62"/>
            <p:cNvSpPr>
              <a:spLocks noChangeShapeType="1"/>
            </p:cNvSpPr>
            <p:nvPr/>
          </p:nvSpPr>
          <p:spPr bwMode="auto">
            <a:xfrm>
              <a:off x="2208" y="4080"/>
              <a:ext cx="2256" cy="0"/>
            </a:xfrm>
            <a:prstGeom prst="line">
              <a:avLst/>
            </a:prstGeom>
            <a:noFill/>
            <a:ln w="12700">
              <a:solidFill>
                <a:schemeClr val="tx1"/>
              </a:solidFill>
              <a:round/>
              <a:headEnd/>
              <a:tailEnd/>
            </a:ln>
            <a:effectLst/>
          </p:spPr>
          <p:txBody>
            <a:bodyPr/>
            <a:lstStyle/>
            <a:p>
              <a:endParaRPr lang="en-US"/>
            </a:p>
          </p:txBody>
        </p:sp>
        <p:sp>
          <p:nvSpPr>
            <p:cNvPr id="674879" name="Line 63"/>
            <p:cNvSpPr>
              <a:spLocks noChangeShapeType="1"/>
            </p:cNvSpPr>
            <p:nvPr/>
          </p:nvSpPr>
          <p:spPr bwMode="auto">
            <a:xfrm flipV="1">
              <a:off x="4464" y="3552"/>
              <a:ext cx="0" cy="144"/>
            </a:xfrm>
            <a:prstGeom prst="line">
              <a:avLst/>
            </a:prstGeom>
            <a:noFill/>
            <a:ln w="12700">
              <a:solidFill>
                <a:schemeClr val="tx1"/>
              </a:solidFill>
              <a:round/>
              <a:headEnd/>
              <a:tailEnd/>
            </a:ln>
            <a:effectLst/>
          </p:spPr>
          <p:txBody>
            <a:bodyPr/>
            <a:lstStyle/>
            <a:p>
              <a:endParaRPr lang="en-US"/>
            </a:p>
          </p:txBody>
        </p:sp>
        <p:sp>
          <p:nvSpPr>
            <p:cNvPr id="674880" name="Rectangle 64"/>
            <p:cNvSpPr>
              <a:spLocks noChangeArrowheads="1"/>
            </p:cNvSpPr>
            <p:nvPr/>
          </p:nvSpPr>
          <p:spPr bwMode="auto">
            <a:xfrm>
              <a:off x="1200" y="2304"/>
              <a:ext cx="2929" cy="186"/>
            </a:xfrm>
            <a:prstGeom prst="rect">
              <a:avLst/>
            </a:prstGeom>
            <a:noFill/>
            <a:ln w="12700">
              <a:noFill/>
              <a:miter lim="800000"/>
              <a:headEnd/>
              <a:tailEnd/>
            </a:ln>
            <a:effectLst/>
          </p:spPr>
          <p:txBody>
            <a:bodyPr wrap="none" lIns="63500" tIns="25400" rIns="63500" bIns="25400">
              <a:spAutoFit/>
            </a:bodyPr>
            <a:lstStyle/>
            <a:p>
              <a:r>
                <a:rPr lang="en-US" sz="1600">
                  <a:solidFill>
                    <a:schemeClr val="tx1"/>
                  </a:solidFill>
                </a:rPr>
                <a:t>from the low order 16 bits of the branch instruction</a:t>
              </a:r>
            </a:p>
          </p:txBody>
        </p:sp>
        <p:sp>
          <p:nvSpPr>
            <p:cNvPr id="674881" name="Line 65"/>
            <p:cNvSpPr>
              <a:spLocks noChangeShapeType="1"/>
            </p:cNvSpPr>
            <p:nvPr/>
          </p:nvSpPr>
          <p:spPr bwMode="auto">
            <a:xfrm>
              <a:off x="2784" y="3072"/>
              <a:ext cx="0" cy="144"/>
            </a:xfrm>
            <a:prstGeom prst="line">
              <a:avLst/>
            </a:prstGeom>
            <a:noFill/>
            <a:ln w="12700">
              <a:solidFill>
                <a:schemeClr val="tx1"/>
              </a:solidFill>
              <a:round/>
              <a:headEnd/>
              <a:tailEnd/>
            </a:ln>
            <a:effectLst/>
          </p:spPr>
          <p:txBody>
            <a:bodyPr/>
            <a:lstStyle/>
            <a:p>
              <a:endParaRPr lang="en-US"/>
            </a:p>
          </p:txBody>
        </p:sp>
        <p:sp>
          <p:nvSpPr>
            <p:cNvPr id="674882" name="Rectangle 66"/>
            <p:cNvSpPr>
              <a:spLocks noChangeArrowheads="1"/>
            </p:cNvSpPr>
            <p:nvPr/>
          </p:nvSpPr>
          <p:spPr bwMode="auto">
            <a:xfrm>
              <a:off x="4320" y="3264"/>
              <a:ext cx="678" cy="340"/>
            </a:xfrm>
            <a:prstGeom prst="rect">
              <a:avLst/>
            </a:prstGeom>
            <a:noFill/>
            <a:ln w="12700">
              <a:noFill/>
              <a:miter lim="800000"/>
              <a:headEnd/>
              <a:tailEnd/>
            </a:ln>
            <a:effectLst/>
          </p:spPr>
          <p:txBody>
            <a:bodyPr wrap="none" lIns="63500" tIns="25400" rIns="63500" bIns="25400">
              <a:spAutoFit/>
            </a:bodyPr>
            <a:lstStyle/>
            <a:p>
              <a:pPr algn="r"/>
              <a:r>
                <a:rPr lang="en-US" sz="1600">
                  <a:solidFill>
                    <a:schemeClr val="tx1"/>
                  </a:solidFill>
                </a:rPr>
                <a:t>branch dst</a:t>
              </a:r>
            </a:p>
            <a:p>
              <a:pPr algn="r"/>
              <a:r>
                <a:rPr lang="en-US" sz="1600">
                  <a:solidFill>
                    <a:schemeClr val="tx1"/>
                  </a:solidFill>
                </a:rPr>
                <a:t>address</a:t>
              </a:r>
            </a:p>
          </p:txBody>
        </p:sp>
        <p:grpSp>
          <p:nvGrpSpPr>
            <p:cNvPr id="4" name="Group 67"/>
            <p:cNvGrpSpPr>
              <a:grpSpLocks/>
            </p:cNvGrpSpPr>
            <p:nvPr/>
          </p:nvGrpSpPr>
          <p:grpSpPr bwMode="auto">
            <a:xfrm>
              <a:off x="4320" y="3696"/>
              <a:ext cx="240" cy="254"/>
              <a:chOff x="4896" y="3696"/>
              <a:chExt cx="240" cy="254"/>
            </a:xfrm>
          </p:grpSpPr>
          <p:sp>
            <p:nvSpPr>
              <p:cNvPr id="674884" name="Oval 68"/>
              <p:cNvSpPr>
                <a:spLocks noChangeArrowheads="1"/>
              </p:cNvSpPr>
              <p:nvPr/>
            </p:nvSpPr>
            <p:spPr bwMode="auto">
              <a:xfrm>
                <a:off x="4896" y="3696"/>
                <a:ext cx="240" cy="240"/>
              </a:xfrm>
              <a:prstGeom prst="ellipse">
                <a:avLst/>
              </a:prstGeom>
              <a:noFill/>
              <a:ln w="12700">
                <a:solidFill>
                  <a:schemeClr val="tx1"/>
                </a:solidFill>
                <a:round/>
                <a:headEnd/>
                <a:tailEnd/>
              </a:ln>
              <a:effectLst/>
            </p:spPr>
            <p:txBody>
              <a:bodyPr wrap="none" anchor="ctr"/>
              <a:lstStyle/>
              <a:p>
                <a:endParaRPr lang="en-US"/>
              </a:p>
            </p:txBody>
          </p:sp>
          <p:sp>
            <p:nvSpPr>
              <p:cNvPr id="674885" name="Text Box 69"/>
              <p:cNvSpPr txBox="1">
                <a:spLocks noChangeArrowheads="1"/>
              </p:cNvSpPr>
              <p:nvPr/>
            </p:nvSpPr>
            <p:spPr bwMode="auto">
              <a:xfrm>
                <a:off x="4896" y="3719"/>
                <a:ext cx="186" cy="231"/>
              </a:xfrm>
              <a:prstGeom prst="rect">
                <a:avLst/>
              </a:prstGeom>
              <a:noFill/>
              <a:ln w="12700">
                <a:noFill/>
                <a:miter lim="800000"/>
                <a:headEnd/>
                <a:tailEnd/>
              </a:ln>
              <a:effectLst/>
            </p:spPr>
            <p:txBody>
              <a:bodyPr>
                <a:spAutoFit/>
              </a:bodyPr>
              <a:lstStyle/>
              <a:p>
                <a:r>
                  <a:rPr lang="en-US">
                    <a:solidFill>
                      <a:schemeClr val="tx1"/>
                    </a:solidFill>
                  </a:rPr>
                  <a:t>?</a:t>
                </a:r>
              </a:p>
            </p:txBody>
          </p:sp>
        </p:grpSp>
        <p:sp>
          <p:nvSpPr>
            <p:cNvPr id="674886" name="Line 70"/>
            <p:cNvSpPr>
              <a:spLocks noChangeShapeType="1"/>
            </p:cNvSpPr>
            <p:nvPr/>
          </p:nvSpPr>
          <p:spPr bwMode="auto">
            <a:xfrm flipV="1">
              <a:off x="4464" y="3936"/>
              <a:ext cx="0" cy="144"/>
            </a:xfrm>
            <a:prstGeom prst="line">
              <a:avLst/>
            </a:prstGeom>
            <a:noFill/>
            <a:ln w="12700">
              <a:solidFill>
                <a:schemeClr val="tx1"/>
              </a:solidFill>
              <a:round/>
              <a:headEnd/>
              <a:tailEnd/>
            </a:ln>
            <a:effectLst/>
          </p:spPr>
          <p:txBody>
            <a:bodyPr/>
            <a:lstStyle/>
            <a:p>
              <a:endParaRPr lang="en-US"/>
            </a:p>
          </p:txBody>
        </p:sp>
        <p:grpSp>
          <p:nvGrpSpPr>
            <p:cNvPr id="5" name="Group 71"/>
            <p:cNvGrpSpPr>
              <a:grpSpLocks/>
            </p:cNvGrpSpPr>
            <p:nvPr/>
          </p:nvGrpSpPr>
          <p:grpSpPr bwMode="auto">
            <a:xfrm>
              <a:off x="3216" y="3456"/>
              <a:ext cx="288" cy="480"/>
              <a:chOff x="1392" y="2880"/>
              <a:chExt cx="288" cy="480"/>
            </a:xfrm>
          </p:grpSpPr>
          <p:sp>
            <p:nvSpPr>
              <p:cNvPr id="674888" name="Line 72"/>
              <p:cNvSpPr>
                <a:spLocks noChangeShapeType="1"/>
              </p:cNvSpPr>
              <p:nvPr/>
            </p:nvSpPr>
            <p:spPr bwMode="auto">
              <a:xfrm>
                <a:off x="1392" y="3072"/>
                <a:ext cx="48" cy="48"/>
              </a:xfrm>
              <a:prstGeom prst="line">
                <a:avLst/>
              </a:prstGeom>
              <a:noFill/>
              <a:ln w="12700">
                <a:solidFill>
                  <a:schemeClr val="tx1"/>
                </a:solidFill>
                <a:round/>
                <a:headEnd/>
                <a:tailEnd/>
              </a:ln>
              <a:effectLst/>
            </p:spPr>
            <p:txBody>
              <a:bodyPr/>
              <a:lstStyle/>
              <a:p>
                <a:endParaRPr lang="en-US"/>
              </a:p>
            </p:txBody>
          </p:sp>
          <p:sp>
            <p:nvSpPr>
              <p:cNvPr id="674889" name="Line 73"/>
              <p:cNvSpPr>
                <a:spLocks noChangeShapeType="1"/>
              </p:cNvSpPr>
              <p:nvPr/>
            </p:nvSpPr>
            <p:spPr bwMode="auto">
              <a:xfrm flipH="1">
                <a:off x="1392" y="3120"/>
                <a:ext cx="48" cy="48"/>
              </a:xfrm>
              <a:prstGeom prst="line">
                <a:avLst/>
              </a:prstGeom>
              <a:noFill/>
              <a:ln w="12700">
                <a:solidFill>
                  <a:schemeClr val="tx1"/>
                </a:solidFill>
                <a:round/>
                <a:headEnd/>
                <a:tailEnd/>
              </a:ln>
              <a:effectLst/>
            </p:spPr>
            <p:txBody>
              <a:bodyPr/>
              <a:lstStyle/>
              <a:p>
                <a:endParaRPr lang="en-US"/>
              </a:p>
            </p:txBody>
          </p:sp>
          <p:sp>
            <p:nvSpPr>
              <p:cNvPr id="674890" name="Line 74"/>
              <p:cNvSpPr>
                <a:spLocks noChangeShapeType="1"/>
              </p:cNvSpPr>
              <p:nvPr/>
            </p:nvSpPr>
            <p:spPr bwMode="auto">
              <a:xfrm flipV="1">
                <a:off x="1392" y="2880"/>
                <a:ext cx="0" cy="192"/>
              </a:xfrm>
              <a:prstGeom prst="line">
                <a:avLst/>
              </a:prstGeom>
              <a:noFill/>
              <a:ln w="12700">
                <a:solidFill>
                  <a:schemeClr val="tx1"/>
                </a:solidFill>
                <a:round/>
                <a:headEnd/>
                <a:tailEnd/>
              </a:ln>
              <a:effectLst/>
            </p:spPr>
            <p:txBody>
              <a:bodyPr/>
              <a:lstStyle/>
              <a:p>
                <a:endParaRPr lang="en-US"/>
              </a:p>
            </p:txBody>
          </p:sp>
          <p:sp>
            <p:nvSpPr>
              <p:cNvPr id="674891" name="Line 75"/>
              <p:cNvSpPr>
                <a:spLocks noChangeShapeType="1"/>
              </p:cNvSpPr>
              <p:nvPr/>
            </p:nvSpPr>
            <p:spPr bwMode="auto">
              <a:xfrm flipV="1">
                <a:off x="1392" y="3168"/>
                <a:ext cx="0" cy="192"/>
              </a:xfrm>
              <a:prstGeom prst="line">
                <a:avLst/>
              </a:prstGeom>
              <a:noFill/>
              <a:ln w="12700">
                <a:solidFill>
                  <a:schemeClr val="tx1"/>
                </a:solidFill>
                <a:round/>
                <a:headEnd/>
                <a:tailEnd/>
              </a:ln>
              <a:effectLst/>
            </p:spPr>
            <p:txBody>
              <a:bodyPr/>
              <a:lstStyle/>
              <a:p>
                <a:endParaRPr lang="en-US"/>
              </a:p>
            </p:txBody>
          </p:sp>
          <p:sp>
            <p:nvSpPr>
              <p:cNvPr id="674892" name="Line 76"/>
              <p:cNvSpPr>
                <a:spLocks noChangeShapeType="1"/>
              </p:cNvSpPr>
              <p:nvPr/>
            </p:nvSpPr>
            <p:spPr bwMode="auto">
              <a:xfrm flipV="1">
                <a:off x="1392" y="3216"/>
                <a:ext cx="288" cy="144"/>
              </a:xfrm>
              <a:prstGeom prst="line">
                <a:avLst/>
              </a:prstGeom>
              <a:noFill/>
              <a:ln w="12700">
                <a:solidFill>
                  <a:schemeClr val="tx1"/>
                </a:solidFill>
                <a:round/>
                <a:headEnd/>
                <a:tailEnd/>
              </a:ln>
              <a:effectLst/>
            </p:spPr>
            <p:txBody>
              <a:bodyPr/>
              <a:lstStyle/>
              <a:p>
                <a:endParaRPr lang="en-US"/>
              </a:p>
            </p:txBody>
          </p:sp>
          <p:sp>
            <p:nvSpPr>
              <p:cNvPr id="674893" name="Line 77"/>
              <p:cNvSpPr>
                <a:spLocks noChangeShapeType="1"/>
              </p:cNvSpPr>
              <p:nvPr/>
            </p:nvSpPr>
            <p:spPr bwMode="auto">
              <a:xfrm flipV="1">
                <a:off x="1680" y="3024"/>
                <a:ext cx="0" cy="192"/>
              </a:xfrm>
              <a:prstGeom prst="line">
                <a:avLst/>
              </a:prstGeom>
              <a:noFill/>
              <a:ln w="12700">
                <a:solidFill>
                  <a:schemeClr val="tx1"/>
                </a:solidFill>
                <a:round/>
                <a:headEnd/>
                <a:tailEnd/>
              </a:ln>
              <a:effectLst/>
            </p:spPr>
            <p:txBody>
              <a:bodyPr/>
              <a:lstStyle/>
              <a:p>
                <a:endParaRPr lang="en-US"/>
              </a:p>
            </p:txBody>
          </p:sp>
          <p:sp>
            <p:nvSpPr>
              <p:cNvPr id="674894" name="Line 78"/>
              <p:cNvSpPr>
                <a:spLocks noChangeShapeType="1"/>
              </p:cNvSpPr>
              <p:nvPr/>
            </p:nvSpPr>
            <p:spPr bwMode="auto">
              <a:xfrm>
                <a:off x="1392" y="2880"/>
                <a:ext cx="288" cy="144"/>
              </a:xfrm>
              <a:prstGeom prst="line">
                <a:avLst/>
              </a:prstGeom>
              <a:noFill/>
              <a:ln w="12700">
                <a:solidFill>
                  <a:schemeClr val="tx1"/>
                </a:solidFill>
                <a:round/>
                <a:headEnd/>
                <a:tailEnd/>
              </a:ln>
              <a:effectLst/>
            </p:spPr>
            <p:txBody>
              <a:bodyPr/>
              <a:lstStyle/>
              <a:p>
                <a:endParaRPr lang="en-US"/>
              </a:p>
            </p:txBody>
          </p:sp>
        </p:grpSp>
        <p:sp>
          <p:nvSpPr>
            <p:cNvPr id="674895" name="Rectangle 79"/>
            <p:cNvSpPr>
              <a:spLocks noChangeArrowheads="1"/>
            </p:cNvSpPr>
            <p:nvPr/>
          </p:nvSpPr>
          <p:spPr bwMode="auto">
            <a:xfrm>
              <a:off x="3216" y="3600"/>
              <a:ext cx="279" cy="166"/>
            </a:xfrm>
            <a:prstGeom prst="rect">
              <a:avLst/>
            </a:prstGeom>
            <a:noFill/>
            <a:ln w="12700">
              <a:noFill/>
              <a:miter lim="800000"/>
              <a:headEnd/>
              <a:tailEnd/>
            </a:ln>
            <a:effectLst/>
          </p:spPr>
          <p:txBody>
            <a:bodyPr wrap="none" lIns="63500" tIns="25400" rIns="63500" bIns="25400">
              <a:spAutoFit/>
            </a:bodyPr>
            <a:lstStyle/>
            <a:p>
              <a:r>
                <a:rPr lang="en-US" sz="1400">
                  <a:solidFill>
                    <a:schemeClr val="tx1"/>
                  </a:solidFill>
                </a:rPr>
                <a:t>Add</a:t>
              </a:r>
            </a:p>
          </p:txBody>
        </p:sp>
        <p:sp>
          <p:nvSpPr>
            <p:cNvPr id="674896" name="Line 80"/>
            <p:cNvSpPr>
              <a:spLocks noChangeShapeType="1"/>
            </p:cNvSpPr>
            <p:nvPr/>
          </p:nvSpPr>
          <p:spPr bwMode="auto">
            <a:xfrm flipV="1">
              <a:off x="2928" y="3840"/>
              <a:ext cx="288" cy="0"/>
            </a:xfrm>
            <a:prstGeom prst="line">
              <a:avLst/>
            </a:prstGeom>
            <a:noFill/>
            <a:ln w="12700">
              <a:solidFill>
                <a:schemeClr val="tx1"/>
              </a:solidFill>
              <a:round/>
              <a:headEnd/>
              <a:tailEnd type="triangle" w="med" len="med"/>
            </a:ln>
            <a:effectLst/>
          </p:spPr>
          <p:txBody>
            <a:bodyPr/>
            <a:lstStyle/>
            <a:p>
              <a:endParaRPr lang="en-US"/>
            </a:p>
          </p:txBody>
        </p:sp>
        <p:sp>
          <p:nvSpPr>
            <p:cNvPr id="674897" name="Rectangle 81"/>
            <p:cNvSpPr>
              <a:spLocks noChangeArrowheads="1"/>
            </p:cNvSpPr>
            <p:nvPr/>
          </p:nvSpPr>
          <p:spPr bwMode="auto">
            <a:xfrm>
              <a:off x="2784" y="3744"/>
              <a:ext cx="142" cy="166"/>
            </a:xfrm>
            <a:prstGeom prst="rect">
              <a:avLst/>
            </a:prstGeom>
            <a:noFill/>
            <a:ln w="12700">
              <a:noFill/>
              <a:miter lim="800000"/>
              <a:headEnd/>
              <a:tailEnd/>
            </a:ln>
            <a:effectLst/>
          </p:spPr>
          <p:txBody>
            <a:bodyPr wrap="none" lIns="63500" tIns="25400" rIns="63500" bIns="25400">
              <a:spAutoFit/>
            </a:bodyPr>
            <a:lstStyle/>
            <a:p>
              <a:r>
                <a:rPr lang="en-US" sz="1400">
                  <a:solidFill>
                    <a:schemeClr val="tx1"/>
                  </a:solidFill>
                </a:rPr>
                <a:t>4</a:t>
              </a:r>
            </a:p>
          </p:txBody>
        </p:sp>
        <p:sp>
          <p:nvSpPr>
            <p:cNvPr id="674898" name="Line 82"/>
            <p:cNvSpPr>
              <a:spLocks noChangeShapeType="1"/>
            </p:cNvSpPr>
            <p:nvPr/>
          </p:nvSpPr>
          <p:spPr bwMode="auto">
            <a:xfrm flipH="1">
              <a:off x="2928" y="3792"/>
              <a:ext cx="96" cy="96"/>
            </a:xfrm>
            <a:prstGeom prst="line">
              <a:avLst/>
            </a:prstGeom>
            <a:noFill/>
            <a:ln w="28575">
              <a:solidFill>
                <a:schemeClr val="accent1"/>
              </a:solidFill>
              <a:round/>
              <a:headEnd/>
              <a:tailEnd/>
            </a:ln>
            <a:effectLst/>
          </p:spPr>
          <p:txBody>
            <a:bodyPr/>
            <a:lstStyle/>
            <a:p>
              <a:endParaRPr lang="en-US"/>
            </a:p>
          </p:txBody>
        </p:sp>
        <p:sp>
          <p:nvSpPr>
            <p:cNvPr id="674899" name="Rectangle 83"/>
            <p:cNvSpPr>
              <a:spLocks noChangeArrowheads="1"/>
            </p:cNvSpPr>
            <p:nvPr/>
          </p:nvSpPr>
          <p:spPr bwMode="auto">
            <a:xfrm>
              <a:off x="2976" y="3792"/>
              <a:ext cx="204" cy="166"/>
            </a:xfrm>
            <a:prstGeom prst="rect">
              <a:avLst/>
            </a:prstGeom>
            <a:noFill/>
            <a:ln w="12700">
              <a:noFill/>
              <a:miter lim="800000"/>
              <a:headEnd/>
              <a:tailEnd/>
            </a:ln>
            <a:effectLst/>
          </p:spPr>
          <p:txBody>
            <a:bodyPr wrap="none" lIns="63500" tIns="25400" rIns="63500" bIns="25400">
              <a:spAutoFit/>
            </a:bodyPr>
            <a:lstStyle/>
            <a:p>
              <a:r>
                <a:rPr lang="en-US" sz="1400"/>
                <a:t>32</a:t>
              </a:r>
            </a:p>
          </p:txBody>
        </p:sp>
      </p:gr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499"/>
                                          </p:stCondLst>
                                        </p:cTn>
                                        <p:tgtEl>
                                          <p:spTgt spid="674819">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674819">
                                            <p:txEl>
                                              <p:pRg st="1" end="1"/>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499"/>
                                          </p:stCondLst>
                                        </p:cTn>
                                        <p:tgtEl>
                                          <p:spTgt spid="674819">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499"/>
                                          </p:stCondLst>
                                        </p:cTn>
                                        <p:tgtEl>
                                          <p:spTgt spid="674819">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499"/>
                                          </p:stCondLst>
                                        </p:cTn>
                                        <p:tgtEl>
                                          <p:spTgt spid="674819">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74819" grpId="0" build="p" bldLvl="2" autoUpdateAnimBg="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itle 1"/>
          <p:cNvSpPr>
            <a:spLocks noGrp="1"/>
          </p:cNvSpPr>
          <p:nvPr>
            <p:ph type="title"/>
          </p:nvPr>
        </p:nvSpPr>
        <p:spPr/>
        <p:txBody>
          <a:bodyPr/>
          <a:lstStyle/>
          <a:p>
            <a:r>
              <a:rPr lang="en-US" smtClean="0"/>
              <a:t>Throughput versus Response Time</a:t>
            </a:r>
          </a:p>
        </p:txBody>
      </p:sp>
      <p:sp>
        <p:nvSpPr>
          <p:cNvPr id="29699" name="Content Placeholder 2"/>
          <p:cNvSpPr>
            <a:spLocks noGrp="1"/>
          </p:cNvSpPr>
          <p:nvPr>
            <p:ph idx="1"/>
          </p:nvPr>
        </p:nvSpPr>
        <p:spPr>
          <a:xfrm>
            <a:off x="533400" y="914400"/>
            <a:ext cx="8153400" cy="2390775"/>
          </a:xfrm>
          <a:ln>
            <a:solidFill>
              <a:schemeClr val="bg1"/>
            </a:solidFill>
          </a:ln>
        </p:spPr>
        <p:txBody>
          <a:bodyPr/>
          <a:lstStyle/>
          <a:p>
            <a:r>
              <a:rPr lang="en-US" smtClean="0"/>
              <a:t>Response time (execution time) – the time between the start and the completion of a task</a:t>
            </a:r>
          </a:p>
          <a:p>
            <a:pPr lvl="1"/>
            <a:r>
              <a:rPr lang="en-US" smtClean="0"/>
              <a:t>Important to individual users</a:t>
            </a:r>
          </a:p>
          <a:p>
            <a:r>
              <a:rPr lang="en-US" smtClean="0"/>
              <a:t>Throughput (bandwidth) – the total amount of work done in a given time</a:t>
            </a:r>
          </a:p>
          <a:p>
            <a:pPr lvl="1"/>
            <a:r>
              <a:rPr lang="en-US" smtClean="0"/>
              <a:t>Important to data center managers</a:t>
            </a:r>
          </a:p>
        </p:txBody>
      </p:sp>
      <p:sp>
        <p:nvSpPr>
          <p:cNvPr id="4" name="Content Placeholder 2"/>
          <p:cNvSpPr txBox="1">
            <a:spLocks/>
          </p:cNvSpPr>
          <p:nvPr/>
        </p:nvSpPr>
        <p:spPr bwMode="auto">
          <a:xfrm>
            <a:off x="533400" y="3581400"/>
            <a:ext cx="8153400" cy="2214563"/>
          </a:xfrm>
          <a:prstGeom prst="rect">
            <a:avLst/>
          </a:prstGeom>
          <a:noFill/>
          <a:ln w="12700">
            <a:solidFill>
              <a:schemeClr val="bg1"/>
            </a:solidFill>
            <a:miter lim="800000"/>
            <a:headEnd/>
            <a:tailEnd/>
          </a:ln>
        </p:spPr>
        <p:txBody>
          <a:bodyPr lIns="63500" tIns="25400" rIns="63500" bIns="25400">
            <a:spAutoFit/>
          </a:bodyPr>
          <a:lstStyle/>
          <a:p>
            <a:pPr marL="741363" lvl="1" indent="-246063">
              <a:lnSpc>
                <a:spcPct val="85000"/>
              </a:lnSpc>
              <a:spcBef>
                <a:spcPct val="40000"/>
              </a:spcBef>
              <a:buClr>
                <a:schemeClr val="accent1"/>
              </a:buClr>
              <a:buSzPct val="75000"/>
              <a:buFont typeface="Monotype Sorts" pitchFamily="2" charset="2"/>
              <a:buChar char="l"/>
              <a:defRPr/>
            </a:pPr>
            <a:endParaRPr lang="en-US" sz="2000" kern="0" dirty="0">
              <a:solidFill>
                <a:schemeClr val="tx1"/>
              </a:solidFill>
              <a:latin typeface="+mn-lt"/>
            </a:endParaRPr>
          </a:p>
          <a:p>
            <a:pPr marL="287338" indent="-287338">
              <a:lnSpc>
                <a:spcPct val="90000"/>
              </a:lnSpc>
              <a:spcBef>
                <a:spcPct val="65000"/>
              </a:spcBef>
              <a:buClr>
                <a:schemeClr val="accent1"/>
              </a:buClr>
              <a:buSzPct val="75000"/>
              <a:buFont typeface="Wingdings" pitchFamily="2" charset="2"/>
              <a:buChar char="q"/>
              <a:defRPr/>
            </a:pPr>
            <a:r>
              <a:rPr lang="en-US" sz="2400" kern="0" dirty="0">
                <a:solidFill>
                  <a:schemeClr val="tx1"/>
                </a:solidFill>
                <a:latin typeface="+mn-lt"/>
              </a:rPr>
              <a:t>Will need different performance metrics as well as a different set of applications to benchmark </a:t>
            </a:r>
            <a:r>
              <a:rPr lang="en-US" sz="2400" kern="0" dirty="0">
                <a:solidFill>
                  <a:srgbClr val="FF0000"/>
                </a:solidFill>
                <a:latin typeface="+mn-lt"/>
              </a:rPr>
              <a:t>embedded</a:t>
            </a:r>
            <a:r>
              <a:rPr lang="en-US" sz="2400" kern="0" dirty="0">
                <a:solidFill>
                  <a:schemeClr val="tx1"/>
                </a:solidFill>
                <a:latin typeface="+mn-lt"/>
              </a:rPr>
              <a:t> and </a:t>
            </a:r>
            <a:r>
              <a:rPr lang="en-US" sz="2400" kern="0" dirty="0">
                <a:solidFill>
                  <a:srgbClr val="FF0000"/>
                </a:solidFill>
                <a:latin typeface="+mn-lt"/>
              </a:rPr>
              <a:t>desktop</a:t>
            </a:r>
            <a:r>
              <a:rPr lang="en-US" sz="2400" kern="0" dirty="0">
                <a:solidFill>
                  <a:schemeClr val="tx1"/>
                </a:solidFill>
                <a:latin typeface="+mn-lt"/>
              </a:rPr>
              <a:t> computers, which are more focused on response time, versus </a:t>
            </a:r>
            <a:r>
              <a:rPr lang="en-US" sz="2400" kern="0" dirty="0">
                <a:solidFill>
                  <a:srgbClr val="FF0000"/>
                </a:solidFill>
                <a:latin typeface="+mn-lt"/>
              </a:rPr>
              <a:t>servers</a:t>
            </a:r>
            <a:r>
              <a:rPr lang="en-US" sz="2400" kern="0" dirty="0">
                <a:solidFill>
                  <a:schemeClr val="tx1"/>
                </a:solidFill>
                <a:latin typeface="+mn-lt"/>
              </a:rPr>
              <a:t>, which are more focused on throughput</a:t>
            </a:r>
          </a:p>
        </p:txBody>
      </p:sp>
    </p:spTree>
    <p:extLst>
      <p:ext uri="{BB962C8B-B14F-4D97-AF65-F5344CB8AC3E}">
        <p14:creationId xmlns:p14="http://schemas.microsoft.com/office/powerpoint/2010/main" val="3271471873"/>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7346" name="Rectangle 2"/>
          <p:cNvSpPr>
            <a:spLocks noGrp="1" noChangeArrowheads="1"/>
          </p:cNvSpPr>
          <p:nvPr>
            <p:ph type="body" idx="1"/>
          </p:nvPr>
        </p:nvSpPr>
        <p:spPr>
          <a:xfrm>
            <a:off x="457200" y="914400"/>
            <a:ext cx="8458200" cy="5371663"/>
          </a:xfrm>
          <a:noFill/>
          <a:ln/>
        </p:spPr>
        <p:txBody>
          <a:bodyPr lIns="90488" tIns="44450" rIns="90488" bIns="44450"/>
          <a:lstStyle/>
          <a:p>
            <a:pPr marL="342900" indent="-342900">
              <a:spcBef>
                <a:spcPts val="1200"/>
              </a:spcBef>
            </a:pPr>
            <a:r>
              <a:rPr lang="en-US" dirty="0"/>
              <a:t>We have  </a:t>
            </a:r>
            <a:r>
              <a:rPr lang="en-US" dirty="0" err="1">
                <a:latin typeface="Courier New" pitchFamily="49" charset="0"/>
              </a:rPr>
              <a:t>beq</a:t>
            </a:r>
            <a:r>
              <a:rPr lang="en-US" dirty="0"/>
              <a:t>, </a:t>
            </a:r>
            <a:r>
              <a:rPr lang="en-US" dirty="0" err="1">
                <a:latin typeface="Courier New" pitchFamily="49" charset="0"/>
              </a:rPr>
              <a:t>bne</a:t>
            </a:r>
            <a:r>
              <a:rPr lang="en-US" dirty="0"/>
              <a:t>, but what about other kinds of </a:t>
            </a:r>
            <a:r>
              <a:rPr lang="en-US" dirty="0" smtClean="0"/>
              <a:t>branches </a:t>
            </a:r>
            <a:r>
              <a:rPr lang="en-US" dirty="0"/>
              <a:t>(e.g., branch-if-less-than)?  For this, we need yet another instruction, </a:t>
            </a:r>
            <a:r>
              <a:rPr lang="en-US" dirty="0" err="1">
                <a:latin typeface="Courier New" pitchFamily="49" charset="0"/>
              </a:rPr>
              <a:t>slt</a:t>
            </a:r>
            <a:endParaRPr lang="en-US" dirty="0">
              <a:latin typeface="Courier New" pitchFamily="49" charset="0"/>
            </a:endParaRPr>
          </a:p>
          <a:p>
            <a:pPr marL="342900" indent="-342900">
              <a:spcBef>
                <a:spcPts val="1200"/>
              </a:spcBef>
            </a:pPr>
            <a:r>
              <a:rPr lang="en-US" dirty="0"/>
              <a:t>Set on less than instruction:</a:t>
            </a:r>
          </a:p>
          <a:p>
            <a:pPr marL="342900" indent="-342900">
              <a:spcBef>
                <a:spcPts val="1200"/>
              </a:spcBef>
              <a:buFont typeface="Wingdings" pitchFamily="2" charset="2"/>
              <a:buNone/>
            </a:pPr>
            <a:r>
              <a:rPr lang="en-US" dirty="0">
                <a:latin typeface="Courier New" pitchFamily="49" charset="0"/>
              </a:rPr>
              <a:t>	</a:t>
            </a:r>
            <a:r>
              <a:rPr lang="en-US" sz="2000" dirty="0">
                <a:latin typeface="Courier New" pitchFamily="49" charset="0"/>
              </a:rPr>
              <a:t> </a:t>
            </a:r>
            <a:r>
              <a:rPr lang="en-US" sz="2000" dirty="0" err="1">
                <a:latin typeface="Courier New" pitchFamily="49" charset="0"/>
              </a:rPr>
              <a:t>slt</a:t>
            </a:r>
            <a:r>
              <a:rPr lang="en-US" sz="2000" dirty="0">
                <a:latin typeface="Courier New" pitchFamily="49" charset="0"/>
              </a:rPr>
              <a:t> $t0, $s0, $s1 	# if $s0 &lt; $s1 	then</a:t>
            </a:r>
            <a:br>
              <a:rPr lang="en-US" sz="2000" dirty="0">
                <a:latin typeface="Courier New" pitchFamily="49" charset="0"/>
              </a:rPr>
            </a:br>
            <a:r>
              <a:rPr lang="en-US" sz="2000" dirty="0">
                <a:latin typeface="Courier New" pitchFamily="49" charset="0"/>
              </a:rPr>
              <a:t>				# $t0 = 1		else </a:t>
            </a:r>
            <a:br>
              <a:rPr lang="en-US" sz="2000" dirty="0">
                <a:latin typeface="Courier New" pitchFamily="49" charset="0"/>
              </a:rPr>
            </a:br>
            <a:r>
              <a:rPr lang="en-US" sz="2000" dirty="0">
                <a:latin typeface="Courier New" pitchFamily="49" charset="0"/>
              </a:rPr>
              <a:t>				# $t0 = 0</a:t>
            </a:r>
            <a:endParaRPr lang="en-US" sz="2000" dirty="0"/>
          </a:p>
          <a:p>
            <a:pPr marL="342900" indent="-342900">
              <a:spcBef>
                <a:spcPts val="1200"/>
              </a:spcBef>
            </a:pPr>
            <a:r>
              <a:rPr lang="en-US" dirty="0"/>
              <a:t>Instruction format (</a:t>
            </a:r>
            <a:r>
              <a:rPr lang="en-US" dirty="0">
                <a:solidFill>
                  <a:schemeClr val="accent1"/>
                </a:solidFill>
              </a:rPr>
              <a:t>R</a:t>
            </a:r>
            <a:r>
              <a:rPr lang="en-US" dirty="0"/>
              <a:t> format</a:t>
            </a:r>
            <a:r>
              <a:rPr lang="en-US" dirty="0" smtClean="0"/>
              <a:t>):</a:t>
            </a:r>
          </a:p>
          <a:p>
            <a:pPr marL="342900" indent="-342900">
              <a:spcBef>
                <a:spcPts val="1200"/>
              </a:spcBef>
            </a:pPr>
            <a:endParaRPr lang="en-US" dirty="0" smtClean="0"/>
          </a:p>
          <a:p>
            <a:pPr marL="342900" indent="-342900">
              <a:spcBef>
                <a:spcPts val="1200"/>
              </a:spcBef>
            </a:pPr>
            <a:r>
              <a:rPr lang="en-US" dirty="0" smtClean="0"/>
              <a:t>Alternate versions of </a:t>
            </a:r>
            <a:r>
              <a:rPr lang="en-US" dirty="0" err="1" smtClean="0">
                <a:latin typeface="Courier New" pitchFamily="49" charset="0"/>
                <a:cs typeface="Courier New" pitchFamily="49" charset="0"/>
              </a:rPr>
              <a:t>slt</a:t>
            </a:r>
            <a:endParaRPr lang="en-US" dirty="0" smtClean="0">
              <a:latin typeface="Courier New" pitchFamily="49" charset="0"/>
              <a:cs typeface="Courier New" pitchFamily="49" charset="0"/>
            </a:endParaRPr>
          </a:p>
          <a:p>
            <a:pPr marL="342900" indent="-342900">
              <a:spcBef>
                <a:spcPts val="1200"/>
              </a:spcBef>
              <a:buNone/>
            </a:pPr>
            <a:r>
              <a:rPr lang="en-US" sz="2000" dirty="0" smtClean="0">
                <a:latin typeface="Courier New" pitchFamily="49" charset="0"/>
              </a:rPr>
              <a:t>   </a:t>
            </a:r>
            <a:r>
              <a:rPr lang="en-US" sz="2000" dirty="0" err="1" smtClean="0">
                <a:latin typeface="Courier New" pitchFamily="49" charset="0"/>
              </a:rPr>
              <a:t>slti</a:t>
            </a:r>
            <a:r>
              <a:rPr lang="en-US" sz="2000" dirty="0" smtClean="0">
                <a:latin typeface="Courier New" pitchFamily="49" charset="0"/>
              </a:rPr>
              <a:t> $t0, $s0, 25	# if $s0 &lt; 25 then $t0=1 ...</a:t>
            </a:r>
          </a:p>
          <a:p>
            <a:pPr marL="342900" indent="-342900">
              <a:spcBef>
                <a:spcPts val="1200"/>
              </a:spcBef>
              <a:buNone/>
            </a:pPr>
            <a:r>
              <a:rPr lang="en-US" sz="2000" dirty="0" smtClean="0">
                <a:latin typeface="Courier New" pitchFamily="49" charset="0"/>
              </a:rPr>
              <a:t>   </a:t>
            </a:r>
            <a:r>
              <a:rPr lang="en-US" sz="2000" dirty="0" err="1" smtClean="0">
                <a:latin typeface="Courier New" pitchFamily="49" charset="0"/>
              </a:rPr>
              <a:t>sltu</a:t>
            </a:r>
            <a:r>
              <a:rPr lang="en-US" sz="2000" dirty="0" smtClean="0">
                <a:latin typeface="Courier New" pitchFamily="49" charset="0"/>
              </a:rPr>
              <a:t> $t0, $s0, $s1	# if $s0 &lt; $s1 then $t0=1 ...</a:t>
            </a:r>
          </a:p>
          <a:p>
            <a:pPr marL="342900" indent="-342900">
              <a:spcBef>
                <a:spcPts val="1200"/>
              </a:spcBef>
              <a:buNone/>
            </a:pPr>
            <a:r>
              <a:rPr lang="en-US" sz="2000" dirty="0" smtClean="0">
                <a:latin typeface="Courier New" pitchFamily="49" charset="0"/>
              </a:rPr>
              <a:t>   </a:t>
            </a:r>
            <a:r>
              <a:rPr lang="en-US" sz="2000" dirty="0" err="1" smtClean="0">
                <a:latin typeface="Courier New" pitchFamily="49" charset="0"/>
              </a:rPr>
              <a:t>sltiu</a:t>
            </a:r>
            <a:r>
              <a:rPr lang="en-US" sz="2000" dirty="0" smtClean="0">
                <a:latin typeface="Courier New" pitchFamily="49" charset="0"/>
              </a:rPr>
              <a:t> $t0, $s0, 25	# if $s0 &lt; 25 then $t0=1 ...	</a:t>
            </a:r>
            <a:endParaRPr lang="en-US" sz="2000" dirty="0" smtClean="0"/>
          </a:p>
        </p:txBody>
      </p:sp>
      <p:sp>
        <p:nvSpPr>
          <p:cNvPr id="697347" name="Rectangle 3"/>
          <p:cNvSpPr>
            <a:spLocks noChangeArrowheads="1"/>
          </p:cNvSpPr>
          <p:nvPr/>
        </p:nvSpPr>
        <p:spPr bwMode="auto">
          <a:xfrm>
            <a:off x="225425" y="312738"/>
            <a:ext cx="1954213" cy="477837"/>
          </a:xfrm>
          <a:prstGeom prst="rect">
            <a:avLst/>
          </a:prstGeom>
          <a:noFill/>
          <a:ln w="12700">
            <a:noFill/>
            <a:miter lim="800000"/>
            <a:headEnd/>
            <a:tailEnd/>
          </a:ln>
          <a:effectLst/>
        </p:spPr>
        <p:txBody>
          <a:bodyPr wrap="none" anchor="ctr"/>
          <a:lstStyle/>
          <a:p>
            <a:endParaRPr lang="en-US"/>
          </a:p>
        </p:txBody>
      </p:sp>
      <p:sp>
        <p:nvSpPr>
          <p:cNvPr id="697348" name="Rectangle 4"/>
          <p:cNvSpPr>
            <a:spLocks noChangeArrowheads="1"/>
          </p:cNvSpPr>
          <p:nvPr/>
        </p:nvSpPr>
        <p:spPr bwMode="auto">
          <a:xfrm>
            <a:off x="8667750" y="6430963"/>
            <a:ext cx="250825" cy="388937"/>
          </a:xfrm>
          <a:prstGeom prst="rect">
            <a:avLst/>
          </a:prstGeom>
          <a:noFill/>
          <a:ln w="12700">
            <a:noFill/>
            <a:miter lim="800000"/>
            <a:headEnd/>
            <a:tailEnd/>
          </a:ln>
          <a:effectLst/>
        </p:spPr>
        <p:txBody>
          <a:bodyPr wrap="none" lIns="19050" tIns="26988" rIns="19050" bIns="26988"/>
          <a:lstStyle/>
          <a:p>
            <a:pPr defTabSz="904875">
              <a:lnSpc>
                <a:spcPts val="2100"/>
              </a:lnSpc>
            </a:pPr>
            <a:r>
              <a:rPr lang="en-US">
                <a:solidFill>
                  <a:srgbClr val="000000"/>
                </a:solidFill>
              </a:rPr>
              <a:t>2</a:t>
            </a:r>
          </a:p>
        </p:txBody>
      </p:sp>
      <p:sp>
        <p:nvSpPr>
          <p:cNvPr id="697349" name="Rectangle 5"/>
          <p:cNvSpPr>
            <a:spLocks noGrp="1" noChangeArrowheads="1"/>
          </p:cNvSpPr>
          <p:nvPr>
            <p:ph type="title"/>
          </p:nvPr>
        </p:nvSpPr>
        <p:spPr>
          <a:xfrm>
            <a:off x="533400" y="304800"/>
            <a:ext cx="8153400" cy="464614"/>
          </a:xfrm>
          <a:noFill/>
          <a:ln/>
        </p:spPr>
        <p:txBody>
          <a:bodyPr lIns="90488" tIns="44450" rIns="90488" bIns="44450" anchor="ctr"/>
          <a:lstStyle/>
          <a:p>
            <a:r>
              <a:rPr lang="en-US" dirty="0" smtClean="0"/>
              <a:t>In Support of Branch Instructions</a:t>
            </a:r>
            <a:endParaRPr lang="en-US" dirty="0"/>
          </a:p>
        </p:txBody>
      </p:sp>
      <p:sp>
        <p:nvSpPr>
          <p:cNvPr id="697350" name="Rectangle 6"/>
          <p:cNvSpPr>
            <a:spLocks noChangeArrowheads="1"/>
          </p:cNvSpPr>
          <p:nvPr/>
        </p:nvSpPr>
        <p:spPr bwMode="auto">
          <a:xfrm>
            <a:off x="1371600" y="4114800"/>
            <a:ext cx="5791200" cy="292100"/>
          </a:xfrm>
          <a:prstGeom prst="rect">
            <a:avLst/>
          </a:prstGeom>
          <a:noFill/>
          <a:ln w="12700">
            <a:solidFill>
              <a:schemeClr val="tx1"/>
            </a:solidFill>
            <a:miter lim="800000"/>
            <a:headEnd/>
            <a:tailEnd/>
          </a:ln>
          <a:effectLst/>
        </p:spPr>
        <p:txBody>
          <a:bodyPr wrap="none" anchor="ctr"/>
          <a:lstStyle/>
          <a:p>
            <a:endParaRPr lang="en-US">
              <a:solidFill>
                <a:schemeClr val="tx1"/>
              </a:solidFill>
            </a:endParaRPr>
          </a:p>
        </p:txBody>
      </p:sp>
      <p:sp>
        <p:nvSpPr>
          <p:cNvPr id="697351" name="Line 7"/>
          <p:cNvSpPr>
            <a:spLocks noChangeShapeType="1"/>
          </p:cNvSpPr>
          <p:nvPr/>
        </p:nvSpPr>
        <p:spPr bwMode="auto">
          <a:xfrm>
            <a:off x="2438400" y="4114800"/>
            <a:ext cx="0" cy="290512"/>
          </a:xfrm>
          <a:prstGeom prst="line">
            <a:avLst/>
          </a:prstGeom>
          <a:noFill/>
          <a:ln w="12700">
            <a:solidFill>
              <a:schemeClr val="tx1"/>
            </a:solidFill>
            <a:round/>
            <a:headEnd/>
            <a:tailEnd/>
          </a:ln>
          <a:effectLst/>
        </p:spPr>
        <p:txBody>
          <a:bodyPr/>
          <a:lstStyle/>
          <a:p>
            <a:endParaRPr lang="en-US">
              <a:solidFill>
                <a:schemeClr val="tx1"/>
              </a:solidFill>
            </a:endParaRPr>
          </a:p>
        </p:txBody>
      </p:sp>
      <p:sp>
        <p:nvSpPr>
          <p:cNvPr id="697352" name="Line 8"/>
          <p:cNvSpPr>
            <a:spLocks noChangeShapeType="1"/>
          </p:cNvSpPr>
          <p:nvPr/>
        </p:nvSpPr>
        <p:spPr bwMode="auto">
          <a:xfrm>
            <a:off x="3346450" y="4116387"/>
            <a:ext cx="0" cy="290513"/>
          </a:xfrm>
          <a:prstGeom prst="line">
            <a:avLst/>
          </a:prstGeom>
          <a:noFill/>
          <a:ln w="12700">
            <a:solidFill>
              <a:schemeClr val="tx1"/>
            </a:solidFill>
            <a:round/>
            <a:headEnd/>
            <a:tailEnd/>
          </a:ln>
          <a:effectLst/>
        </p:spPr>
        <p:txBody>
          <a:bodyPr/>
          <a:lstStyle/>
          <a:p>
            <a:endParaRPr lang="en-US">
              <a:solidFill>
                <a:schemeClr val="tx1"/>
              </a:solidFill>
            </a:endParaRPr>
          </a:p>
        </p:txBody>
      </p:sp>
      <p:sp>
        <p:nvSpPr>
          <p:cNvPr id="697353" name="Line 9"/>
          <p:cNvSpPr>
            <a:spLocks noChangeShapeType="1"/>
          </p:cNvSpPr>
          <p:nvPr/>
        </p:nvSpPr>
        <p:spPr bwMode="auto">
          <a:xfrm>
            <a:off x="4260850" y="4116387"/>
            <a:ext cx="0" cy="290513"/>
          </a:xfrm>
          <a:prstGeom prst="line">
            <a:avLst/>
          </a:prstGeom>
          <a:noFill/>
          <a:ln w="12700">
            <a:solidFill>
              <a:schemeClr val="tx1"/>
            </a:solidFill>
            <a:round/>
            <a:headEnd/>
            <a:tailEnd/>
          </a:ln>
          <a:effectLst/>
        </p:spPr>
        <p:txBody>
          <a:bodyPr/>
          <a:lstStyle/>
          <a:p>
            <a:endParaRPr lang="en-US">
              <a:solidFill>
                <a:schemeClr val="tx1"/>
              </a:solidFill>
            </a:endParaRPr>
          </a:p>
        </p:txBody>
      </p:sp>
      <p:sp>
        <p:nvSpPr>
          <p:cNvPr id="697354" name="Text Box 10"/>
          <p:cNvSpPr txBox="1">
            <a:spLocks noChangeArrowheads="1"/>
          </p:cNvSpPr>
          <p:nvPr/>
        </p:nvSpPr>
        <p:spPr bwMode="auto">
          <a:xfrm>
            <a:off x="1600200" y="4114800"/>
            <a:ext cx="5429692" cy="369332"/>
          </a:xfrm>
          <a:prstGeom prst="rect">
            <a:avLst/>
          </a:prstGeom>
          <a:noFill/>
          <a:ln w="12700">
            <a:noFill/>
            <a:miter lim="800000"/>
            <a:headEnd/>
            <a:tailEnd/>
          </a:ln>
          <a:effectLst/>
        </p:spPr>
        <p:txBody>
          <a:bodyPr wrap="none">
            <a:spAutoFit/>
          </a:bodyPr>
          <a:lstStyle/>
          <a:p>
            <a:r>
              <a:rPr lang="en-US" dirty="0" smtClean="0">
                <a:solidFill>
                  <a:schemeClr val="tx1"/>
                </a:solidFill>
              </a:rPr>
              <a:t>  0            16             17           8                        0x24</a:t>
            </a:r>
            <a:endParaRPr lang="en-US" dirty="0">
              <a:solidFill>
                <a:schemeClr val="tx1"/>
              </a:solidFill>
            </a:endParaRPr>
          </a:p>
        </p:txBody>
      </p:sp>
      <p:sp>
        <p:nvSpPr>
          <p:cNvPr id="697355" name="Line 11"/>
          <p:cNvSpPr>
            <a:spLocks noChangeShapeType="1"/>
          </p:cNvSpPr>
          <p:nvPr/>
        </p:nvSpPr>
        <p:spPr bwMode="auto">
          <a:xfrm>
            <a:off x="5181600" y="4114800"/>
            <a:ext cx="0" cy="304800"/>
          </a:xfrm>
          <a:prstGeom prst="line">
            <a:avLst/>
          </a:prstGeom>
          <a:noFill/>
          <a:ln w="12700">
            <a:solidFill>
              <a:schemeClr val="tx1"/>
            </a:solidFill>
            <a:round/>
            <a:headEnd/>
            <a:tailEnd/>
          </a:ln>
          <a:effectLst/>
        </p:spPr>
        <p:txBody>
          <a:bodyPr/>
          <a:lstStyle/>
          <a:p>
            <a:endParaRPr lang="en-US">
              <a:solidFill>
                <a:schemeClr val="tx1"/>
              </a:solidFill>
            </a:endParaRPr>
          </a:p>
        </p:txBody>
      </p:sp>
      <p:sp>
        <p:nvSpPr>
          <p:cNvPr id="697356" name="Line 12"/>
          <p:cNvSpPr>
            <a:spLocks noChangeShapeType="1"/>
          </p:cNvSpPr>
          <p:nvPr/>
        </p:nvSpPr>
        <p:spPr bwMode="auto">
          <a:xfrm>
            <a:off x="6096000" y="4114800"/>
            <a:ext cx="0" cy="304800"/>
          </a:xfrm>
          <a:prstGeom prst="line">
            <a:avLst/>
          </a:prstGeom>
          <a:noFill/>
          <a:ln w="12700">
            <a:solidFill>
              <a:schemeClr val="tx1"/>
            </a:solidFill>
            <a:round/>
            <a:headEnd/>
            <a:tailEnd/>
          </a:ln>
          <a:effectLst/>
        </p:spPr>
        <p:txBody>
          <a:bodyPr/>
          <a:lstStyle/>
          <a:p>
            <a:endParaRPr lang="en-US">
              <a:solidFill>
                <a:schemeClr val="tx1"/>
              </a:solidFill>
            </a:endParaRPr>
          </a:p>
        </p:txBody>
      </p:sp>
    </p:spTree>
  </p:cSld>
  <p:clrMapOvr>
    <a:masterClrMapping/>
  </p:clrMapOvr>
  <p:transition xmlns:p14="http://schemas.microsoft.com/office/powerpoint/2010/main" advTm="2000"/>
  <p:timing>
    <p:tnLst>
      <p:par>
        <p:cTn xmlns:p14="http://schemas.microsoft.com/office/powerpoint/2010/mai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1442" name="Rectangle 2"/>
          <p:cNvSpPr>
            <a:spLocks noGrp="1" noChangeArrowheads="1"/>
          </p:cNvSpPr>
          <p:nvPr>
            <p:ph type="title"/>
          </p:nvPr>
        </p:nvSpPr>
        <p:spPr/>
        <p:txBody>
          <a:bodyPr/>
          <a:lstStyle/>
          <a:p>
            <a:r>
              <a:rPr lang="en-US" dirty="0" smtClean="0"/>
              <a:t>Aside:  More </a:t>
            </a:r>
            <a:r>
              <a:rPr lang="en-US" dirty="0"/>
              <a:t>Branch </a:t>
            </a:r>
            <a:r>
              <a:rPr lang="en-US" dirty="0" smtClean="0"/>
              <a:t>Instructions</a:t>
            </a:r>
            <a:endParaRPr lang="en-US" dirty="0"/>
          </a:p>
        </p:txBody>
      </p:sp>
      <p:sp>
        <p:nvSpPr>
          <p:cNvPr id="701443" name="Rectangle 3"/>
          <p:cNvSpPr>
            <a:spLocks noGrp="1" noChangeArrowheads="1"/>
          </p:cNvSpPr>
          <p:nvPr>
            <p:ph type="body" idx="1"/>
          </p:nvPr>
        </p:nvSpPr>
        <p:spPr>
          <a:xfrm>
            <a:off x="609600" y="838200"/>
            <a:ext cx="8077200" cy="3756025"/>
          </a:xfrm>
        </p:spPr>
        <p:txBody>
          <a:bodyPr/>
          <a:lstStyle/>
          <a:p>
            <a:r>
              <a:rPr lang="en-US" dirty="0"/>
              <a:t>Can use </a:t>
            </a:r>
            <a:r>
              <a:rPr lang="en-US" dirty="0" err="1">
                <a:latin typeface="Courier New" pitchFamily="49" charset="0"/>
              </a:rPr>
              <a:t>slt</a:t>
            </a:r>
            <a:r>
              <a:rPr lang="en-US" dirty="0"/>
              <a:t>,</a:t>
            </a:r>
            <a:r>
              <a:rPr lang="en-US" dirty="0">
                <a:latin typeface="Courier New" pitchFamily="49" charset="0"/>
              </a:rPr>
              <a:t> </a:t>
            </a:r>
            <a:r>
              <a:rPr lang="en-US" dirty="0" err="1">
                <a:latin typeface="Courier New" pitchFamily="49" charset="0"/>
              </a:rPr>
              <a:t>beq</a:t>
            </a:r>
            <a:r>
              <a:rPr lang="en-US" dirty="0"/>
              <a:t>,</a:t>
            </a:r>
            <a:r>
              <a:rPr lang="en-US" dirty="0">
                <a:latin typeface="Courier New" pitchFamily="49" charset="0"/>
              </a:rPr>
              <a:t> </a:t>
            </a:r>
            <a:r>
              <a:rPr lang="en-US" dirty="0" err="1">
                <a:latin typeface="Courier New" pitchFamily="49" charset="0"/>
              </a:rPr>
              <a:t>bne</a:t>
            </a:r>
            <a:r>
              <a:rPr lang="en-US" dirty="0"/>
              <a:t>, and the fixed value of 0 in register </a:t>
            </a:r>
            <a:r>
              <a:rPr lang="en-US" dirty="0">
                <a:latin typeface="Courier New" pitchFamily="49" charset="0"/>
              </a:rPr>
              <a:t>$zero</a:t>
            </a:r>
            <a:r>
              <a:rPr lang="en-US" dirty="0"/>
              <a:t> to </a:t>
            </a:r>
            <a:r>
              <a:rPr lang="en-US" dirty="0">
                <a:solidFill>
                  <a:schemeClr val="accent1"/>
                </a:solidFill>
              </a:rPr>
              <a:t>create</a:t>
            </a:r>
            <a:r>
              <a:rPr lang="en-US" dirty="0"/>
              <a:t> other conditions</a:t>
            </a:r>
          </a:p>
          <a:p>
            <a:pPr lvl="1"/>
            <a:r>
              <a:rPr lang="en-US" dirty="0"/>
              <a:t>less than  		</a:t>
            </a:r>
            <a:r>
              <a:rPr lang="en-US" dirty="0" err="1">
                <a:latin typeface="Courier New" pitchFamily="49" charset="0"/>
              </a:rPr>
              <a:t>blt</a:t>
            </a:r>
            <a:r>
              <a:rPr lang="en-US" dirty="0">
                <a:latin typeface="Courier New" pitchFamily="49" charset="0"/>
              </a:rPr>
              <a:t> $s1, $s2, Label</a:t>
            </a:r>
          </a:p>
          <a:p>
            <a:pPr lvl="1"/>
            <a:endParaRPr lang="en-US" dirty="0">
              <a:latin typeface="Courier New" pitchFamily="49" charset="0"/>
            </a:endParaRPr>
          </a:p>
          <a:p>
            <a:pPr lvl="1"/>
            <a:endParaRPr lang="en-US" dirty="0"/>
          </a:p>
          <a:p>
            <a:pPr lvl="1"/>
            <a:endParaRPr lang="en-US" dirty="0"/>
          </a:p>
          <a:p>
            <a:pPr lvl="1"/>
            <a:r>
              <a:rPr lang="en-US" dirty="0"/>
              <a:t>less than or equal to 	</a:t>
            </a:r>
            <a:r>
              <a:rPr lang="en-US" dirty="0" err="1">
                <a:latin typeface="Courier New" pitchFamily="49" charset="0"/>
              </a:rPr>
              <a:t>ble</a:t>
            </a:r>
            <a:r>
              <a:rPr lang="en-US" dirty="0">
                <a:latin typeface="Courier New" pitchFamily="49" charset="0"/>
              </a:rPr>
              <a:t> $s1, $s2, Label</a:t>
            </a:r>
            <a:endParaRPr lang="en-US" dirty="0"/>
          </a:p>
          <a:p>
            <a:pPr lvl="1"/>
            <a:r>
              <a:rPr lang="en-US" dirty="0"/>
              <a:t>greater than  		</a:t>
            </a:r>
            <a:r>
              <a:rPr lang="en-US" dirty="0" err="1">
                <a:latin typeface="Courier New" pitchFamily="49" charset="0"/>
              </a:rPr>
              <a:t>bgt</a:t>
            </a:r>
            <a:r>
              <a:rPr lang="en-US" dirty="0">
                <a:latin typeface="Courier New" pitchFamily="49" charset="0"/>
              </a:rPr>
              <a:t> $s1, $s2, Label</a:t>
            </a:r>
            <a:endParaRPr lang="en-US" dirty="0"/>
          </a:p>
          <a:p>
            <a:pPr lvl="1"/>
            <a:r>
              <a:rPr lang="en-US" dirty="0"/>
              <a:t>great than or equal to  	</a:t>
            </a:r>
            <a:r>
              <a:rPr lang="en-US" dirty="0" err="1">
                <a:latin typeface="Courier New" pitchFamily="49" charset="0"/>
              </a:rPr>
              <a:t>bge</a:t>
            </a:r>
            <a:r>
              <a:rPr lang="en-US" dirty="0">
                <a:latin typeface="Courier New" pitchFamily="49" charset="0"/>
              </a:rPr>
              <a:t> $s1, $s2, Label</a:t>
            </a:r>
          </a:p>
          <a:p>
            <a:pPr lvl="1"/>
            <a:endParaRPr lang="en-US" dirty="0"/>
          </a:p>
        </p:txBody>
      </p:sp>
      <p:sp>
        <p:nvSpPr>
          <p:cNvPr id="701444" name="Rectangle 4"/>
          <p:cNvSpPr>
            <a:spLocks noChangeArrowheads="1"/>
          </p:cNvSpPr>
          <p:nvPr/>
        </p:nvSpPr>
        <p:spPr bwMode="auto">
          <a:xfrm>
            <a:off x="1981200" y="2209800"/>
            <a:ext cx="6781800" cy="762000"/>
          </a:xfrm>
          <a:prstGeom prst="rect">
            <a:avLst/>
          </a:prstGeom>
          <a:noFill/>
          <a:ln w="12700">
            <a:noFill/>
            <a:miter lim="800000"/>
            <a:headEnd/>
            <a:tailEnd/>
          </a:ln>
          <a:effectLst/>
        </p:spPr>
        <p:txBody>
          <a:bodyPr lIns="90488" tIns="44450" rIns="90488" bIns="44450"/>
          <a:lstStyle/>
          <a:p>
            <a:pPr marL="342900" indent="-342900">
              <a:lnSpc>
                <a:spcPct val="50000"/>
              </a:lnSpc>
              <a:spcBef>
                <a:spcPct val="65000"/>
              </a:spcBef>
              <a:buClr>
                <a:schemeClr val="accent1"/>
              </a:buClr>
              <a:buSzPct val="75000"/>
              <a:buFont typeface="Wingdings" pitchFamily="2" charset="2"/>
              <a:buNone/>
            </a:pPr>
            <a:r>
              <a:rPr lang="en-US" sz="2000" dirty="0" err="1">
                <a:solidFill>
                  <a:schemeClr val="accent2"/>
                </a:solidFill>
                <a:latin typeface="Courier New" pitchFamily="49" charset="0"/>
              </a:rPr>
              <a:t>slt</a:t>
            </a:r>
            <a:r>
              <a:rPr lang="en-US" sz="2000" dirty="0">
                <a:solidFill>
                  <a:schemeClr val="accent2"/>
                </a:solidFill>
                <a:latin typeface="Courier New" pitchFamily="49" charset="0"/>
              </a:rPr>
              <a:t>  $at, $s1, $s2	#$at set to 1 if</a:t>
            </a:r>
          </a:p>
          <a:p>
            <a:pPr marL="342900" indent="-342900">
              <a:lnSpc>
                <a:spcPct val="50000"/>
              </a:lnSpc>
              <a:spcBef>
                <a:spcPct val="65000"/>
              </a:spcBef>
              <a:buClr>
                <a:schemeClr val="accent1"/>
              </a:buClr>
              <a:buSzPct val="75000"/>
              <a:buFont typeface="Wingdings" pitchFamily="2" charset="2"/>
              <a:buNone/>
            </a:pPr>
            <a:r>
              <a:rPr lang="en-US" sz="2000" dirty="0" err="1">
                <a:solidFill>
                  <a:schemeClr val="accent2"/>
                </a:solidFill>
                <a:latin typeface="Courier New" pitchFamily="49" charset="0"/>
              </a:rPr>
              <a:t>bne</a:t>
            </a:r>
            <a:r>
              <a:rPr lang="en-US" sz="2000" dirty="0">
                <a:solidFill>
                  <a:schemeClr val="accent2"/>
                </a:solidFill>
                <a:latin typeface="Courier New" pitchFamily="49" charset="0"/>
              </a:rPr>
              <a:t>  $at, $zero, Label	</a:t>
            </a:r>
            <a:r>
              <a:rPr lang="en-US" sz="2000" dirty="0" smtClean="0">
                <a:solidFill>
                  <a:schemeClr val="accent2"/>
                </a:solidFill>
                <a:latin typeface="Courier New" pitchFamily="49" charset="0"/>
              </a:rPr>
              <a:t>#$</a:t>
            </a:r>
            <a:r>
              <a:rPr lang="en-US" sz="2000" dirty="0">
                <a:solidFill>
                  <a:schemeClr val="accent2"/>
                </a:solidFill>
                <a:latin typeface="Courier New" pitchFamily="49" charset="0"/>
              </a:rPr>
              <a:t>s1 &lt; $s2</a:t>
            </a:r>
          </a:p>
        </p:txBody>
      </p:sp>
      <p:sp>
        <p:nvSpPr>
          <p:cNvPr id="701445" name="Rectangle 5"/>
          <p:cNvSpPr>
            <a:spLocks noChangeArrowheads="1"/>
          </p:cNvSpPr>
          <p:nvPr/>
        </p:nvSpPr>
        <p:spPr bwMode="auto">
          <a:xfrm>
            <a:off x="457200" y="4724400"/>
            <a:ext cx="8077200" cy="1417638"/>
          </a:xfrm>
          <a:prstGeom prst="rect">
            <a:avLst/>
          </a:prstGeom>
          <a:noFill/>
          <a:ln w="12700">
            <a:noFill/>
            <a:miter lim="800000"/>
            <a:headEnd/>
            <a:tailEnd/>
          </a:ln>
          <a:effectLst/>
        </p:spPr>
        <p:txBody>
          <a:bodyPr lIns="63500" tIns="25400" rIns="63500" bIns="25400">
            <a:spAutoFit/>
          </a:bodyPr>
          <a:lstStyle/>
          <a:p>
            <a:pPr marL="287338" indent="-287338">
              <a:lnSpc>
                <a:spcPct val="90000"/>
              </a:lnSpc>
              <a:spcBef>
                <a:spcPct val="65000"/>
              </a:spcBef>
              <a:buClr>
                <a:schemeClr val="accent1"/>
              </a:buClr>
              <a:buSzPct val="75000"/>
              <a:buFont typeface="Wingdings" pitchFamily="2" charset="2"/>
              <a:buChar char="q"/>
            </a:pPr>
            <a:r>
              <a:rPr lang="en-US" sz="2400">
                <a:solidFill>
                  <a:schemeClr val="tx1"/>
                </a:solidFill>
              </a:rPr>
              <a:t>Such branches are included in the instruction set as pseudo instructions - recognized (and expanded) by the assembler</a:t>
            </a:r>
          </a:p>
          <a:p>
            <a:pPr marL="741363" lvl="1" indent="-246063">
              <a:lnSpc>
                <a:spcPct val="85000"/>
              </a:lnSpc>
              <a:spcBef>
                <a:spcPct val="40000"/>
              </a:spcBef>
              <a:buClr>
                <a:schemeClr val="accent1"/>
              </a:buClr>
              <a:buSzPct val="75000"/>
              <a:buFont typeface="Monotype Sorts" pitchFamily="2" charset="2"/>
              <a:buChar char="l"/>
            </a:pPr>
            <a:r>
              <a:rPr lang="en-US" sz="2000">
                <a:solidFill>
                  <a:schemeClr val="tx1"/>
                </a:solidFill>
              </a:rPr>
              <a:t>Its why the assembler needs a reserved register (</a:t>
            </a:r>
            <a:r>
              <a:rPr lang="en-US" sz="2000">
                <a:solidFill>
                  <a:schemeClr val="tx1"/>
                </a:solidFill>
                <a:latin typeface="Courier New" pitchFamily="49" charset="0"/>
              </a:rPr>
              <a:t>$at</a:t>
            </a:r>
            <a:r>
              <a:rPr lang="en-US" sz="2000">
                <a:solidFill>
                  <a:schemeClr val="tx1"/>
                </a:solidFill>
              </a:rPr>
              <a:t>)</a:t>
            </a:r>
          </a:p>
        </p:txBody>
      </p:sp>
    </p:spTree>
  </p:cSld>
  <p:clrMapOvr>
    <a:masterClrMapping/>
  </p:clrMapOvr>
  <p:transition xmlns:p14="http://schemas.microsoft.com/office/powerpoint/2010/main"/>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70144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0144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01444" grpId="0" autoUpdateAnimBg="0"/>
      <p:bldP spid="701445" grpId="0"/>
    </p:bld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Bounds Check Shortcut</a:t>
            </a:r>
            <a:endParaRPr lang="en-US" dirty="0"/>
          </a:p>
        </p:txBody>
      </p:sp>
      <p:sp>
        <p:nvSpPr>
          <p:cNvPr id="3" name="Content Placeholder 2"/>
          <p:cNvSpPr>
            <a:spLocks noGrp="1"/>
          </p:cNvSpPr>
          <p:nvPr>
            <p:ph idx="1"/>
          </p:nvPr>
        </p:nvSpPr>
        <p:spPr>
          <a:xfrm>
            <a:off x="533400" y="914400"/>
            <a:ext cx="8153400" cy="5092676"/>
          </a:xfrm>
        </p:spPr>
        <p:txBody>
          <a:bodyPr/>
          <a:lstStyle/>
          <a:p>
            <a:r>
              <a:rPr lang="en-US" dirty="0" smtClean="0"/>
              <a:t>Treating signed numbers as if they were unsigned gives a low cost way of checking if 0 ≤ x &lt; y (index out of bounds for arrays)</a:t>
            </a:r>
          </a:p>
          <a:p>
            <a:pPr>
              <a:buNone/>
            </a:pPr>
            <a:r>
              <a:rPr lang="en-US" dirty="0" smtClean="0">
                <a:latin typeface="Courier New" pitchFamily="49" charset="0"/>
              </a:rPr>
              <a:t>  </a:t>
            </a:r>
            <a:r>
              <a:rPr lang="en-US" dirty="0" err="1" smtClean="0">
                <a:latin typeface="Courier New" pitchFamily="49" charset="0"/>
              </a:rPr>
              <a:t>sltu</a:t>
            </a:r>
            <a:r>
              <a:rPr lang="en-US" dirty="0" smtClean="0">
                <a:latin typeface="Courier New" pitchFamily="49" charset="0"/>
              </a:rPr>
              <a:t> $t0, $s1, $t2 	# $t0 = 0 if 					# $s1 &gt; $t2 (max)					# or $s1 &lt; 0 (min)</a:t>
            </a:r>
            <a:br>
              <a:rPr lang="en-US" dirty="0" smtClean="0">
                <a:latin typeface="Courier New" pitchFamily="49" charset="0"/>
              </a:rPr>
            </a:br>
            <a:r>
              <a:rPr lang="en-US" dirty="0" err="1" smtClean="0">
                <a:latin typeface="Courier New" pitchFamily="49" charset="0"/>
              </a:rPr>
              <a:t>beq</a:t>
            </a:r>
            <a:r>
              <a:rPr lang="en-US" dirty="0" smtClean="0">
                <a:latin typeface="Courier New" pitchFamily="49" charset="0"/>
              </a:rPr>
              <a:t> $t0, $zero, IOOB	# go to IOOB if					# $t0 = 0</a:t>
            </a:r>
          </a:p>
          <a:p>
            <a:endParaRPr lang="en-US" dirty="0" smtClean="0"/>
          </a:p>
          <a:p>
            <a:r>
              <a:rPr lang="en-US" dirty="0" smtClean="0"/>
              <a:t>The key is that negative integers in two’s complement look like large numbers in unsigned notation.  Thus, an unsigned comparison of x &lt; y also checks if x is negative as well as if x is less than y.</a:t>
            </a:r>
            <a:endParaRPr lang="en-US" dirty="0"/>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4034" name="Rectangle 2"/>
          <p:cNvSpPr>
            <a:spLocks noChangeArrowheads="1"/>
          </p:cNvSpPr>
          <p:nvPr/>
        </p:nvSpPr>
        <p:spPr bwMode="auto">
          <a:xfrm>
            <a:off x="225425" y="312738"/>
            <a:ext cx="1190625" cy="477837"/>
          </a:xfrm>
          <a:prstGeom prst="rect">
            <a:avLst/>
          </a:prstGeom>
          <a:noFill/>
          <a:ln w="12700">
            <a:noFill/>
            <a:miter lim="800000"/>
            <a:headEnd/>
            <a:tailEnd/>
          </a:ln>
          <a:effectLst/>
        </p:spPr>
        <p:txBody>
          <a:bodyPr wrap="none" anchor="ctr"/>
          <a:lstStyle/>
          <a:p>
            <a:endParaRPr lang="en-US"/>
          </a:p>
        </p:txBody>
      </p:sp>
      <p:sp>
        <p:nvSpPr>
          <p:cNvPr id="684035" name="Rectangle 3"/>
          <p:cNvSpPr>
            <a:spLocks noGrp="1" noChangeArrowheads="1"/>
          </p:cNvSpPr>
          <p:nvPr>
            <p:ph type="body" idx="1"/>
          </p:nvPr>
        </p:nvSpPr>
        <p:spPr>
          <a:xfrm>
            <a:off x="457200" y="762000"/>
            <a:ext cx="8305800" cy="1600200"/>
          </a:xfrm>
          <a:noFill/>
          <a:ln/>
        </p:spPr>
        <p:txBody>
          <a:bodyPr lIns="90488" tIns="44450" rIns="90488" bIns="44450"/>
          <a:lstStyle/>
          <a:p>
            <a:pPr marL="342900" indent="-342900"/>
            <a:r>
              <a:rPr lang="en-US" dirty="0"/>
              <a:t>MIPS also has an unconditional branch instruction or </a:t>
            </a:r>
            <a:r>
              <a:rPr lang="en-US" dirty="0">
                <a:solidFill>
                  <a:schemeClr val="accent1"/>
                </a:solidFill>
              </a:rPr>
              <a:t>jump</a:t>
            </a:r>
            <a:r>
              <a:rPr lang="en-US" dirty="0"/>
              <a:t> instruction:</a:t>
            </a:r>
            <a:br>
              <a:rPr lang="en-US" dirty="0"/>
            </a:br>
            <a:r>
              <a:rPr lang="en-US" dirty="0"/>
              <a:t/>
            </a:r>
            <a:br>
              <a:rPr lang="en-US" dirty="0"/>
            </a:br>
            <a:r>
              <a:rPr lang="en-US" dirty="0"/>
              <a:t>	 </a:t>
            </a:r>
            <a:r>
              <a:rPr lang="en-US" dirty="0">
                <a:latin typeface="Courier New" pitchFamily="49" charset="0"/>
              </a:rPr>
              <a:t>j  label		#go to label	</a:t>
            </a:r>
          </a:p>
        </p:txBody>
      </p:sp>
      <p:sp>
        <p:nvSpPr>
          <p:cNvPr id="684036" name="Rectangle 4"/>
          <p:cNvSpPr>
            <a:spLocks noGrp="1" noChangeArrowheads="1"/>
          </p:cNvSpPr>
          <p:nvPr>
            <p:ph type="title"/>
          </p:nvPr>
        </p:nvSpPr>
        <p:spPr>
          <a:noFill/>
          <a:ln/>
        </p:spPr>
        <p:txBody>
          <a:bodyPr lIns="90488" tIns="44450" rIns="90488" bIns="44450" anchor="ctr"/>
          <a:lstStyle/>
          <a:p>
            <a:r>
              <a:rPr lang="en-US"/>
              <a:t>Other Control Flow Instructions</a:t>
            </a:r>
          </a:p>
        </p:txBody>
      </p:sp>
      <p:sp>
        <p:nvSpPr>
          <p:cNvPr id="684037" name="Rectangle 5"/>
          <p:cNvSpPr>
            <a:spLocks noChangeArrowheads="1"/>
          </p:cNvSpPr>
          <p:nvPr/>
        </p:nvSpPr>
        <p:spPr bwMode="auto">
          <a:xfrm>
            <a:off x="457200" y="2286000"/>
            <a:ext cx="8153400" cy="533400"/>
          </a:xfrm>
          <a:prstGeom prst="rect">
            <a:avLst/>
          </a:prstGeom>
          <a:noFill/>
          <a:ln w="12700">
            <a:noFill/>
            <a:miter lim="800000"/>
            <a:headEnd/>
            <a:tailEnd/>
          </a:ln>
          <a:effectLst/>
        </p:spPr>
        <p:txBody>
          <a:bodyPr lIns="90488" tIns="44450" rIns="90488" bIns="44450"/>
          <a:lstStyle/>
          <a:p>
            <a:pPr marL="342900" indent="-342900">
              <a:lnSpc>
                <a:spcPct val="90000"/>
              </a:lnSpc>
              <a:spcAft>
                <a:spcPct val="40000"/>
              </a:spcAft>
              <a:buClr>
                <a:schemeClr val="accent1"/>
              </a:buClr>
              <a:buSzPct val="75000"/>
              <a:buFont typeface="Wingdings" pitchFamily="2" charset="2"/>
              <a:buChar char="q"/>
            </a:pPr>
            <a:r>
              <a:rPr lang="en-US" sz="2400">
                <a:solidFill>
                  <a:schemeClr val="tx1"/>
                </a:solidFill>
              </a:rPr>
              <a:t>Instruction Format (</a:t>
            </a:r>
            <a:r>
              <a:rPr lang="en-US" sz="2400"/>
              <a:t>J</a:t>
            </a:r>
            <a:r>
              <a:rPr lang="en-US" sz="2400">
                <a:solidFill>
                  <a:schemeClr val="tx1"/>
                </a:solidFill>
              </a:rPr>
              <a:t> Format):</a:t>
            </a:r>
            <a:endParaRPr lang="en-US" sz="2800">
              <a:solidFill>
                <a:schemeClr val="tx1"/>
              </a:solidFill>
            </a:endParaRPr>
          </a:p>
        </p:txBody>
      </p:sp>
      <p:grpSp>
        <p:nvGrpSpPr>
          <p:cNvPr id="2" name="Group 10"/>
          <p:cNvGrpSpPr>
            <a:grpSpLocks/>
          </p:cNvGrpSpPr>
          <p:nvPr/>
        </p:nvGrpSpPr>
        <p:grpSpPr bwMode="auto">
          <a:xfrm>
            <a:off x="1447800" y="2819400"/>
            <a:ext cx="5791200" cy="369888"/>
            <a:chOff x="912" y="2160"/>
            <a:chExt cx="3648" cy="233"/>
          </a:xfrm>
        </p:grpSpPr>
        <p:sp>
          <p:nvSpPr>
            <p:cNvPr id="684038" name="Rectangle 6"/>
            <p:cNvSpPr>
              <a:spLocks noChangeArrowheads="1"/>
            </p:cNvSpPr>
            <p:nvPr/>
          </p:nvSpPr>
          <p:spPr bwMode="auto">
            <a:xfrm>
              <a:off x="912" y="2160"/>
              <a:ext cx="3648" cy="184"/>
            </a:xfrm>
            <a:prstGeom prst="rect">
              <a:avLst/>
            </a:prstGeom>
            <a:noFill/>
            <a:ln w="12700">
              <a:solidFill>
                <a:schemeClr val="tx1"/>
              </a:solidFill>
              <a:miter lim="800000"/>
              <a:headEnd/>
              <a:tailEnd/>
            </a:ln>
            <a:effectLst/>
          </p:spPr>
          <p:txBody>
            <a:bodyPr wrap="none" anchor="ctr"/>
            <a:lstStyle/>
            <a:p>
              <a:endParaRPr lang="en-US">
                <a:solidFill>
                  <a:schemeClr val="tx1"/>
                </a:solidFill>
              </a:endParaRPr>
            </a:p>
          </p:txBody>
        </p:sp>
        <p:sp>
          <p:nvSpPr>
            <p:cNvPr id="684039" name="Line 7"/>
            <p:cNvSpPr>
              <a:spLocks noChangeShapeType="1"/>
            </p:cNvSpPr>
            <p:nvPr/>
          </p:nvSpPr>
          <p:spPr bwMode="auto">
            <a:xfrm>
              <a:off x="1584" y="2160"/>
              <a:ext cx="0" cy="183"/>
            </a:xfrm>
            <a:prstGeom prst="line">
              <a:avLst/>
            </a:prstGeom>
            <a:noFill/>
            <a:ln w="12700">
              <a:solidFill>
                <a:schemeClr val="tx1"/>
              </a:solidFill>
              <a:round/>
              <a:headEnd/>
              <a:tailEnd/>
            </a:ln>
            <a:effectLst/>
          </p:spPr>
          <p:txBody>
            <a:bodyPr/>
            <a:lstStyle/>
            <a:p>
              <a:endParaRPr lang="en-US">
                <a:solidFill>
                  <a:schemeClr val="tx1"/>
                </a:solidFill>
              </a:endParaRPr>
            </a:p>
          </p:txBody>
        </p:sp>
        <p:sp>
          <p:nvSpPr>
            <p:cNvPr id="684040" name="Text Box 8"/>
            <p:cNvSpPr txBox="1">
              <a:spLocks noChangeArrowheads="1"/>
            </p:cNvSpPr>
            <p:nvPr/>
          </p:nvSpPr>
          <p:spPr bwMode="auto">
            <a:xfrm>
              <a:off x="1104" y="2160"/>
              <a:ext cx="2726" cy="233"/>
            </a:xfrm>
            <a:prstGeom prst="rect">
              <a:avLst/>
            </a:prstGeom>
            <a:noFill/>
            <a:ln w="12700">
              <a:noFill/>
              <a:miter lim="800000"/>
              <a:headEnd/>
              <a:tailEnd/>
            </a:ln>
            <a:effectLst/>
          </p:spPr>
          <p:txBody>
            <a:bodyPr wrap="none">
              <a:spAutoFit/>
            </a:bodyPr>
            <a:lstStyle/>
            <a:p>
              <a:r>
                <a:rPr lang="en-US" dirty="0" smtClean="0">
                  <a:solidFill>
                    <a:schemeClr val="tx1"/>
                  </a:solidFill>
                </a:rPr>
                <a:t>0x02                                  </a:t>
              </a:r>
              <a:r>
                <a:rPr lang="en-US" dirty="0"/>
                <a:t>26-bit address</a:t>
              </a:r>
            </a:p>
          </p:txBody>
        </p:sp>
      </p:grpSp>
      <p:grpSp>
        <p:nvGrpSpPr>
          <p:cNvPr id="3" name="Group 11"/>
          <p:cNvGrpSpPr>
            <a:grpSpLocks/>
          </p:cNvGrpSpPr>
          <p:nvPr/>
        </p:nvGrpSpPr>
        <p:grpSpPr bwMode="auto">
          <a:xfrm>
            <a:off x="2286000" y="3733800"/>
            <a:ext cx="4468813" cy="2743200"/>
            <a:chOff x="1440" y="2256"/>
            <a:chExt cx="2815" cy="1728"/>
          </a:xfrm>
        </p:grpSpPr>
        <p:sp>
          <p:nvSpPr>
            <p:cNvPr id="684044" name="Rectangle 12"/>
            <p:cNvSpPr>
              <a:spLocks noChangeArrowheads="1"/>
            </p:cNvSpPr>
            <p:nvPr/>
          </p:nvSpPr>
          <p:spPr bwMode="auto">
            <a:xfrm>
              <a:off x="1728" y="3600"/>
              <a:ext cx="1440" cy="144"/>
            </a:xfrm>
            <a:prstGeom prst="rect">
              <a:avLst/>
            </a:prstGeom>
            <a:noFill/>
            <a:ln w="12700">
              <a:solidFill>
                <a:schemeClr val="tx1"/>
              </a:solidFill>
              <a:miter lim="800000"/>
              <a:headEnd/>
              <a:tailEnd/>
            </a:ln>
            <a:effectLst/>
          </p:spPr>
          <p:txBody>
            <a:bodyPr wrap="none" anchor="ctr"/>
            <a:lstStyle/>
            <a:p>
              <a:endParaRPr lang="en-US"/>
            </a:p>
          </p:txBody>
        </p:sp>
        <p:sp>
          <p:nvSpPr>
            <p:cNvPr id="684045" name="Rectangle 13"/>
            <p:cNvSpPr>
              <a:spLocks noChangeArrowheads="1"/>
            </p:cNvSpPr>
            <p:nvPr/>
          </p:nvSpPr>
          <p:spPr bwMode="auto">
            <a:xfrm>
              <a:off x="2304" y="3600"/>
              <a:ext cx="257" cy="186"/>
            </a:xfrm>
            <a:prstGeom prst="rect">
              <a:avLst/>
            </a:prstGeom>
            <a:noFill/>
            <a:ln w="12700">
              <a:noFill/>
              <a:miter lim="800000"/>
              <a:headEnd/>
              <a:tailEnd/>
            </a:ln>
            <a:effectLst/>
          </p:spPr>
          <p:txBody>
            <a:bodyPr wrap="none" lIns="63500" tIns="25400" rIns="63500" bIns="25400">
              <a:spAutoFit/>
            </a:bodyPr>
            <a:lstStyle/>
            <a:p>
              <a:r>
                <a:rPr lang="en-US" sz="1600">
                  <a:solidFill>
                    <a:schemeClr val="tx1"/>
                  </a:solidFill>
                </a:rPr>
                <a:t>PC</a:t>
              </a:r>
            </a:p>
          </p:txBody>
        </p:sp>
        <p:sp>
          <p:nvSpPr>
            <p:cNvPr id="684046" name="Line 14"/>
            <p:cNvSpPr>
              <a:spLocks noChangeShapeType="1"/>
            </p:cNvSpPr>
            <p:nvPr/>
          </p:nvSpPr>
          <p:spPr bwMode="auto">
            <a:xfrm flipV="1">
              <a:off x="3168" y="3648"/>
              <a:ext cx="288" cy="0"/>
            </a:xfrm>
            <a:prstGeom prst="line">
              <a:avLst/>
            </a:prstGeom>
            <a:noFill/>
            <a:ln w="12700">
              <a:solidFill>
                <a:schemeClr val="tx1"/>
              </a:solidFill>
              <a:round/>
              <a:headEnd/>
              <a:tailEnd type="triangle" w="med" len="med"/>
            </a:ln>
            <a:effectLst/>
          </p:spPr>
          <p:txBody>
            <a:bodyPr/>
            <a:lstStyle/>
            <a:p>
              <a:endParaRPr lang="en-US"/>
            </a:p>
          </p:txBody>
        </p:sp>
        <p:sp>
          <p:nvSpPr>
            <p:cNvPr id="684047" name="Line 15"/>
            <p:cNvSpPr>
              <a:spLocks noChangeShapeType="1"/>
            </p:cNvSpPr>
            <p:nvPr/>
          </p:nvSpPr>
          <p:spPr bwMode="auto">
            <a:xfrm flipH="1">
              <a:off x="1632" y="3408"/>
              <a:ext cx="96" cy="96"/>
            </a:xfrm>
            <a:prstGeom prst="line">
              <a:avLst/>
            </a:prstGeom>
            <a:noFill/>
            <a:ln w="28575">
              <a:solidFill>
                <a:schemeClr val="accent1"/>
              </a:solidFill>
              <a:round/>
              <a:headEnd/>
              <a:tailEnd/>
            </a:ln>
            <a:effectLst/>
          </p:spPr>
          <p:txBody>
            <a:bodyPr/>
            <a:lstStyle/>
            <a:p>
              <a:endParaRPr lang="en-US"/>
            </a:p>
          </p:txBody>
        </p:sp>
        <p:sp>
          <p:nvSpPr>
            <p:cNvPr id="684048" name="Line 16"/>
            <p:cNvSpPr>
              <a:spLocks noChangeShapeType="1"/>
            </p:cNvSpPr>
            <p:nvPr/>
          </p:nvSpPr>
          <p:spPr bwMode="auto">
            <a:xfrm flipH="1">
              <a:off x="3168" y="3600"/>
              <a:ext cx="96" cy="96"/>
            </a:xfrm>
            <a:prstGeom prst="line">
              <a:avLst/>
            </a:prstGeom>
            <a:noFill/>
            <a:ln w="28575">
              <a:solidFill>
                <a:schemeClr val="accent1"/>
              </a:solidFill>
              <a:round/>
              <a:headEnd/>
              <a:tailEnd/>
            </a:ln>
            <a:effectLst/>
          </p:spPr>
          <p:txBody>
            <a:bodyPr/>
            <a:lstStyle/>
            <a:p>
              <a:endParaRPr lang="en-US"/>
            </a:p>
          </p:txBody>
        </p:sp>
        <p:sp>
          <p:nvSpPr>
            <p:cNvPr id="684049" name="Rectangle 17"/>
            <p:cNvSpPr>
              <a:spLocks noChangeArrowheads="1"/>
            </p:cNvSpPr>
            <p:nvPr/>
          </p:nvSpPr>
          <p:spPr bwMode="auto">
            <a:xfrm>
              <a:off x="1632" y="3456"/>
              <a:ext cx="142" cy="166"/>
            </a:xfrm>
            <a:prstGeom prst="rect">
              <a:avLst/>
            </a:prstGeom>
            <a:noFill/>
            <a:ln w="12700">
              <a:noFill/>
              <a:miter lim="800000"/>
              <a:headEnd/>
              <a:tailEnd/>
            </a:ln>
            <a:effectLst/>
          </p:spPr>
          <p:txBody>
            <a:bodyPr wrap="none" lIns="63500" tIns="25400" rIns="63500" bIns="25400">
              <a:spAutoFit/>
            </a:bodyPr>
            <a:lstStyle/>
            <a:p>
              <a:r>
                <a:rPr lang="en-US" sz="1400"/>
                <a:t>4</a:t>
              </a:r>
            </a:p>
          </p:txBody>
        </p:sp>
        <p:sp>
          <p:nvSpPr>
            <p:cNvPr id="684050" name="Rectangle 18"/>
            <p:cNvSpPr>
              <a:spLocks noChangeArrowheads="1"/>
            </p:cNvSpPr>
            <p:nvPr/>
          </p:nvSpPr>
          <p:spPr bwMode="auto">
            <a:xfrm>
              <a:off x="3168" y="3648"/>
              <a:ext cx="204" cy="166"/>
            </a:xfrm>
            <a:prstGeom prst="rect">
              <a:avLst/>
            </a:prstGeom>
            <a:noFill/>
            <a:ln w="12700">
              <a:noFill/>
              <a:miter lim="800000"/>
              <a:headEnd/>
              <a:tailEnd/>
            </a:ln>
            <a:effectLst/>
          </p:spPr>
          <p:txBody>
            <a:bodyPr wrap="none" lIns="63500" tIns="25400" rIns="63500" bIns="25400">
              <a:spAutoFit/>
            </a:bodyPr>
            <a:lstStyle/>
            <a:p>
              <a:r>
                <a:rPr lang="en-US" sz="1400"/>
                <a:t>32</a:t>
              </a:r>
            </a:p>
          </p:txBody>
        </p:sp>
        <p:sp>
          <p:nvSpPr>
            <p:cNvPr id="684051" name="Rectangle 19"/>
            <p:cNvSpPr>
              <a:spLocks noChangeArrowheads="1"/>
            </p:cNvSpPr>
            <p:nvPr/>
          </p:nvSpPr>
          <p:spPr bwMode="auto">
            <a:xfrm>
              <a:off x="1920" y="2640"/>
              <a:ext cx="1104" cy="144"/>
            </a:xfrm>
            <a:prstGeom prst="rect">
              <a:avLst/>
            </a:prstGeom>
            <a:noFill/>
            <a:ln w="12700">
              <a:solidFill>
                <a:schemeClr val="tx1"/>
              </a:solidFill>
              <a:miter lim="800000"/>
              <a:headEnd/>
              <a:tailEnd/>
            </a:ln>
            <a:effectLst/>
          </p:spPr>
          <p:txBody>
            <a:bodyPr wrap="none" anchor="ctr"/>
            <a:lstStyle/>
            <a:p>
              <a:endParaRPr lang="en-US"/>
            </a:p>
          </p:txBody>
        </p:sp>
        <p:sp>
          <p:nvSpPr>
            <p:cNvPr id="684052" name="Line 20"/>
            <p:cNvSpPr>
              <a:spLocks noChangeShapeType="1"/>
            </p:cNvSpPr>
            <p:nvPr/>
          </p:nvSpPr>
          <p:spPr bwMode="auto">
            <a:xfrm flipH="1">
              <a:off x="2400" y="2496"/>
              <a:ext cx="96" cy="96"/>
            </a:xfrm>
            <a:prstGeom prst="line">
              <a:avLst/>
            </a:prstGeom>
            <a:noFill/>
            <a:ln w="28575">
              <a:solidFill>
                <a:schemeClr val="accent1"/>
              </a:solidFill>
              <a:round/>
              <a:headEnd/>
              <a:tailEnd/>
            </a:ln>
            <a:effectLst/>
          </p:spPr>
          <p:txBody>
            <a:bodyPr/>
            <a:lstStyle/>
            <a:p>
              <a:endParaRPr lang="en-US"/>
            </a:p>
          </p:txBody>
        </p:sp>
        <p:sp>
          <p:nvSpPr>
            <p:cNvPr id="684053" name="Line 21"/>
            <p:cNvSpPr>
              <a:spLocks noChangeShapeType="1"/>
            </p:cNvSpPr>
            <p:nvPr/>
          </p:nvSpPr>
          <p:spPr bwMode="auto">
            <a:xfrm flipH="1">
              <a:off x="2736" y="3312"/>
              <a:ext cx="96" cy="96"/>
            </a:xfrm>
            <a:prstGeom prst="line">
              <a:avLst/>
            </a:prstGeom>
            <a:noFill/>
            <a:ln w="28575">
              <a:solidFill>
                <a:schemeClr val="accent1"/>
              </a:solidFill>
              <a:round/>
              <a:headEnd/>
              <a:tailEnd/>
            </a:ln>
            <a:effectLst/>
          </p:spPr>
          <p:txBody>
            <a:bodyPr/>
            <a:lstStyle/>
            <a:p>
              <a:endParaRPr lang="en-US"/>
            </a:p>
          </p:txBody>
        </p:sp>
        <p:sp>
          <p:nvSpPr>
            <p:cNvPr id="684054" name="Rectangle 22"/>
            <p:cNvSpPr>
              <a:spLocks noChangeArrowheads="1"/>
            </p:cNvSpPr>
            <p:nvPr/>
          </p:nvSpPr>
          <p:spPr bwMode="auto">
            <a:xfrm>
              <a:off x="2448" y="2448"/>
              <a:ext cx="204" cy="166"/>
            </a:xfrm>
            <a:prstGeom prst="rect">
              <a:avLst/>
            </a:prstGeom>
            <a:noFill/>
            <a:ln w="12700">
              <a:noFill/>
              <a:miter lim="800000"/>
              <a:headEnd/>
              <a:tailEnd/>
            </a:ln>
            <a:effectLst/>
          </p:spPr>
          <p:txBody>
            <a:bodyPr wrap="none" lIns="63500" tIns="25400" rIns="63500" bIns="25400">
              <a:spAutoFit/>
            </a:bodyPr>
            <a:lstStyle/>
            <a:p>
              <a:r>
                <a:rPr lang="en-US" sz="1400"/>
                <a:t>26</a:t>
              </a:r>
            </a:p>
          </p:txBody>
        </p:sp>
        <p:sp>
          <p:nvSpPr>
            <p:cNvPr id="684055" name="Rectangle 23"/>
            <p:cNvSpPr>
              <a:spLocks noChangeArrowheads="1"/>
            </p:cNvSpPr>
            <p:nvPr/>
          </p:nvSpPr>
          <p:spPr bwMode="auto">
            <a:xfrm>
              <a:off x="2736" y="3360"/>
              <a:ext cx="204" cy="166"/>
            </a:xfrm>
            <a:prstGeom prst="rect">
              <a:avLst/>
            </a:prstGeom>
            <a:noFill/>
            <a:ln w="12700">
              <a:noFill/>
              <a:miter lim="800000"/>
              <a:headEnd/>
              <a:tailEnd/>
            </a:ln>
            <a:effectLst/>
          </p:spPr>
          <p:txBody>
            <a:bodyPr wrap="none" lIns="63500" tIns="25400" rIns="63500" bIns="25400">
              <a:spAutoFit/>
            </a:bodyPr>
            <a:lstStyle/>
            <a:p>
              <a:r>
                <a:rPr lang="en-US" sz="1400"/>
                <a:t>32</a:t>
              </a:r>
            </a:p>
          </p:txBody>
        </p:sp>
        <p:sp>
          <p:nvSpPr>
            <p:cNvPr id="684056" name="Line 24"/>
            <p:cNvSpPr>
              <a:spLocks noChangeShapeType="1"/>
            </p:cNvSpPr>
            <p:nvPr/>
          </p:nvSpPr>
          <p:spPr bwMode="auto">
            <a:xfrm>
              <a:off x="2448" y="2448"/>
              <a:ext cx="0" cy="192"/>
            </a:xfrm>
            <a:prstGeom prst="line">
              <a:avLst/>
            </a:prstGeom>
            <a:noFill/>
            <a:ln w="12700">
              <a:solidFill>
                <a:schemeClr val="tx1"/>
              </a:solidFill>
              <a:round/>
              <a:headEnd/>
              <a:tailEnd type="triangle" w="med" len="med"/>
            </a:ln>
            <a:effectLst/>
          </p:spPr>
          <p:txBody>
            <a:bodyPr/>
            <a:lstStyle/>
            <a:p>
              <a:endParaRPr lang="en-US"/>
            </a:p>
          </p:txBody>
        </p:sp>
        <p:sp>
          <p:nvSpPr>
            <p:cNvPr id="684057" name="Rectangle 25"/>
            <p:cNvSpPr>
              <a:spLocks noChangeArrowheads="1"/>
            </p:cNvSpPr>
            <p:nvPr/>
          </p:nvSpPr>
          <p:spPr bwMode="auto">
            <a:xfrm>
              <a:off x="3012" y="3024"/>
              <a:ext cx="204" cy="166"/>
            </a:xfrm>
            <a:prstGeom prst="rect">
              <a:avLst/>
            </a:prstGeom>
            <a:noFill/>
            <a:ln w="12700">
              <a:noFill/>
              <a:miter lim="800000"/>
              <a:headEnd/>
              <a:tailEnd/>
            </a:ln>
            <a:effectLst/>
          </p:spPr>
          <p:txBody>
            <a:bodyPr wrap="none" lIns="63500" tIns="25400" rIns="63500" bIns="25400">
              <a:spAutoFit/>
            </a:bodyPr>
            <a:lstStyle/>
            <a:p>
              <a:r>
                <a:rPr lang="en-US" sz="1400">
                  <a:solidFill>
                    <a:schemeClr val="tx1"/>
                  </a:solidFill>
                </a:rPr>
                <a:t>00</a:t>
              </a:r>
            </a:p>
          </p:txBody>
        </p:sp>
        <p:sp>
          <p:nvSpPr>
            <p:cNvPr id="684058" name="Rectangle 26"/>
            <p:cNvSpPr>
              <a:spLocks noChangeArrowheads="1"/>
            </p:cNvSpPr>
            <p:nvPr/>
          </p:nvSpPr>
          <p:spPr bwMode="auto">
            <a:xfrm>
              <a:off x="3024" y="3024"/>
              <a:ext cx="144" cy="144"/>
            </a:xfrm>
            <a:prstGeom prst="rect">
              <a:avLst/>
            </a:prstGeom>
            <a:noFill/>
            <a:ln w="12700">
              <a:solidFill>
                <a:schemeClr val="tx1"/>
              </a:solidFill>
              <a:miter lim="800000"/>
              <a:headEnd/>
              <a:tailEnd/>
            </a:ln>
            <a:effectLst/>
          </p:spPr>
          <p:txBody>
            <a:bodyPr wrap="none" anchor="ctr"/>
            <a:lstStyle/>
            <a:p>
              <a:endParaRPr lang="en-US"/>
            </a:p>
          </p:txBody>
        </p:sp>
        <p:sp>
          <p:nvSpPr>
            <p:cNvPr id="684059" name="Line 27"/>
            <p:cNvSpPr>
              <a:spLocks noChangeShapeType="1"/>
            </p:cNvSpPr>
            <p:nvPr/>
          </p:nvSpPr>
          <p:spPr bwMode="auto">
            <a:xfrm>
              <a:off x="1920" y="3024"/>
              <a:ext cx="0" cy="144"/>
            </a:xfrm>
            <a:prstGeom prst="line">
              <a:avLst/>
            </a:prstGeom>
            <a:noFill/>
            <a:ln w="12700">
              <a:solidFill>
                <a:schemeClr val="tx1"/>
              </a:solidFill>
              <a:round/>
              <a:headEnd/>
              <a:tailEnd/>
            </a:ln>
            <a:effectLst/>
          </p:spPr>
          <p:txBody>
            <a:bodyPr/>
            <a:lstStyle/>
            <a:p>
              <a:endParaRPr lang="en-US"/>
            </a:p>
          </p:txBody>
        </p:sp>
        <p:sp>
          <p:nvSpPr>
            <p:cNvPr id="684060" name="Rectangle 28"/>
            <p:cNvSpPr>
              <a:spLocks noChangeArrowheads="1"/>
            </p:cNvSpPr>
            <p:nvPr/>
          </p:nvSpPr>
          <p:spPr bwMode="auto">
            <a:xfrm>
              <a:off x="1728" y="3024"/>
              <a:ext cx="1296" cy="144"/>
            </a:xfrm>
            <a:prstGeom prst="rect">
              <a:avLst/>
            </a:prstGeom>
            <a:noFill/>
            <a:ln w="12700">
              <a:solidFill>
                <a:schemeClr val="tx1"/>
              </a:solidFill>
              <a:miter lim="800000"/>
              <a:headEnd/>
              <a:tailEnd/>
            </a:ln>
            <a:effectLst/>
          </p:spPr>
          <p:txBody>
            <a:bodyPr wrap="none" anchor="ctr"/>
            <a:lstStyle/>
            <a:p>
              <a:endParaRPr lang="en-US"/>
            </a:p>
          </p:txBody>
        </p:sp>
        <p:sp>
          <p:nvSpPr>
            <p:cNvPr id="684061" name="Line 29"/>
            <p:cNvSpPr>
              <a:spLocks noChangeShapeType="1"/>
            </p:cNvSpPr>
            <p:nvPr/>
          </p:nvSpPr>
          <p:spPr bwMode="auto">
            <a:xfrm>
              <a:off x="2448" y="2784"/>
              <a:ext cx="0" cy="240"/>
            </a:xfrm>
            <a:prstGeom prst="line">
              <a:avLst/>
            </a:prstGeom>
            <a:noFill/>
            <a:ln w="12700">
              <a:solidFill>
                <a:schemeClr val="tx1"/>
              </a:solidFill>
              <a:round/>
              <a:headEnd/>
              <a:tailEnd type="triangle" w="med" len="med"/>
            </a:ln>
            <a:effectLst/>
          </p:spPr>
          <p:txBody>
            <a:bodyPr/>
            <a:lstStyle/>
            <a:p>
              <a:endParaRPr lang="en-US"/>
            </a:p>
          </p:txBody>
        </p:sp>
        <p:sp>
          <p:nvSpPr>
            <p:cNvPr id="684062" name="Oval 30"/>
            <p:cNvSpPr>
              <a:spLocks noChangeArrowheads="1"/>
            </p:cNvSpPr>
            <p:nvPr/>
          </p:nvSpPr>
          <p:spPr bwMode="auto">
            <a:xfrm>
              <a:off x="1776" y="3648"/>
              <a:ext cx="48" cy="48"/>
            </a:xfrm>
            <a:prstGeom prst="ellipse">
              <a:avLst/>
            </a:prstGeom>
            <a:noFill/>
            <a:ln w="12700">
              <a:noFill/>
              <a:round/>
              <a:headEnd/>
              <a:tailEnd/>
            </a:ln>
            <a:effectLst/>
          </p:spPr>
          <p:txBody>
            <a:bodyPr wrap="none" anchor="ctr"/>
            <a:lstStyle/>
            <a:p>
              <a:endParaRPr lang="en-US"/>
            </a:p>
          </p:txBody>
        </p:sp>
        <p:cxnSp>
          <p:nvCxnSpPr>
            <p:cNvPr id="684063" name="AutoShape 31"/>
            <p:cNvCxnSpPr>
              <a:cxnSpLocks noChangeShapeType="1"/>
              <a:stCxn id="684062" idx="5"/>
              <a:endCxn id="684069" idx="4"/>
            </p:cNvCxnSpPr>
            <p:nvPr/>
          </p:nvCxnSpPr>
          <p:spPr bwMode="auto">
            <a:xfrm rot="5400000" flipH="1" flipV="1">
              <a:off x="1536" y="3401"/>
              <a:ext cx="569" cy="7"/>
            </a:xfrm>
            <a:prstGeom prst="curvedConnector5">
              <a:avLst>
                <a:gd name="adj1" fmla="val 30579"/>
                <a:gd name="adj2" fmla="val -2642856"/>
                <a:gd name="adj3" fmla="val 62037"/>
              </a:avLst>
            </a:prstGeom>
            <a:noFill/>
            <a:ln w="12700">
              <a:solidFill>
                <a:schemeClr val="tx1"/>
              </a:solidFill>
              <a:round/>
              <a:headEnd/>
              <a:tailEnd type="triangle" w="med" len="med"/>
            </a:ln>
            <a:effectLst/>
          </p:spPr>
        </p:cxnSp>
        <p:sp>
          <p:nvSpPr>
            <p:cNvPr id="684064" name="Line 32"/>
            <p:cNvSpPr>
              <a:spLocks noChangeShapeType="1"/>
            </p:cNvSpPr>
            <p:nvPr/>
          </p:nvSpPr>
          <p:spPr bwMode="auto">
            <a:xfrm>
              <a:off x="2400" y="3168"/>
              <a:ext cx="0" cy="192"/>
            </a:xfrm>
            <a:prstGeom prst="line">
              <a:avLst/>
            </a:prstGeom>
            <a:noFill/>
            <a:ln w="12700">
              <a:solidFill>
                <a:schemeClr val="tx1"/>
              </a:solidFill>
              <a:round/>
              <a:headEnd/>
              <a:tailEnd/>
            </a:ln>
            <a:effectLst/>
          </p:spPr>
          <p:txBody>
            <a:bodyPr/>
            <a:lstStyle/>
            <a:p>
              <a:endParaRPr lang="en-US"/>
            </a:p>
          </p:txBody>
        </p:sp>
        <p:sp>
          <p:nvSpPr>
            <p:cNvPr id="684065" name="Line 33"/>
            <p:cNvSpPr>
              <a:spLocks noChangeShapeType="1"/>
            </p:cNvSpPr>
            <p:nvPr/>
          </p:nvSpPr>
          <p:spPr bwMode="auto">
            <a:xfrm>
              <a:off x="2400" y="3360"/>
              <a:ext cx="1056" cy="0"/>
            </a:xfrm>
            <a:prstGeom prst="line">
              <a:avLst/>
            </a:prstGeom>
            <a:noFill/>
            <a:ln w="12700">
              <a:solidFill>
                <a:schemeClr val="tx1"/>
              </a:solidFill>
              <a:round/>
              <a:headEnd/>
              <a:tailEnd type="triangle" w="med" len="med"/>
            </a:ln>
            <a:effectLst/>
          </p:spPr>
          <p:txBody>
            <a:bodyPr/>
            <a:lstStyle/>
            <a:p>
              <a:endParaRPr lang="en-US"/>
            </a:p>
          </p:txBody>
        </p:sp>
        <p:sp>
          <p:nvSpPr>
            <p:cNvPr id="684066" name="Line 34"/>
            <p:cNvSpPr>
              <a:spLocks noChangeShapeType="1"/>
            </p:cNvSpPr>
            <p:nvPr/>
          </p:nvSpPr>
          <p:spPr bwMode="auto">
            <a:xfrm flipV="1">
              <a:off x="2400" y="3744"/>
              <a:ext cx="0" cy="240"/>
            </a:xfrm>
            <a:prstGeom prst="line">
              <a:avLst/>
            </a:prstGeom>
            <a:noFill/>
            <a:ln w="12700">
              <a:solidFill>
                <a:schemeClr val="tx1"/>
              </a:solidFill>
              <a:round/>
              <a:headEnd/>
              <a:tailEnd type="triangle" w="med" len="med"/>
            </a:ln>
            <a:effectLst/>
          </p:spPr>
          <p:txBody>
            <a:bodyPr/>
            <a:lstStyle/>
            <a:p>
              <a:endParaRPr lang="en-US"/>
            </a:p>
          </p:txBody>
        </p:sp>
        <p:sp>
          <p:nvSpPr>
            <p:cNvPr id="684067" name="Rectangle 35"/>
            <p:cNvSpPr>
              <a:spLocks noChangeArrowheads="1"/>
            </p:cNvSpPr>
            <p:nvPr/>
          </p:nvSpPr>
          <p:spPr bwMode="auto">
            <a:xfrm>
              <a:off x="1440" y="2256"/>
              <a:ext cx="2815" cy="186"/>
            </a:xfrm>
            <a:prstGeom prst="rect">
              <a:avLst/>
            </a:prstGeom>
            <a:noFill/>
            <a:ln w="12700">
              <a:noFill/>
              <a:miter lim="800000"/>
              <a:headEnd/>
              <a:tailEnd/>
            </a:ln>
            <a:effectLst/>
          </p:spPr>
          <p:txBody>
            <a:bodyPr wrap="none" lIns="63500" tIns="25400" rIns="63500" bIns="25400">
              <a:spAutoFit/>
            </a:bodyPr>
            <a:lstStyle/>
            <a:p>
              <a:r>
                <a:rPr lang="en-US" sz="1600">
                  <a:solidFill>
                    <a:schemeClr val="tx1"/>
                  </a:solidFill>
                </a:rPr>
                <a:t>from the low order 26 bits of the jump instruction</a:t>
              </a:r>
            </a:p>
          </p:txBody>
        </p:sp>
        <p:sp>
          <p:nvSpPr>
            <p:cNvPr id="684068" name="Line 36"/>
            <p:cNvSpPr>
              <a:spLocks noChangeShapeType="1"/>
            </p:cNvSpPr>
            <p:nvPr/>
          </p:nvSpPr>
          <p:spPr bwMode="auto">
            <a:xfrm>
              <a:off x="3024" y="3024"/>
              <a:ext cx="0" cy="144"/>
            </a:xfrm>
            <a:prstGeom prst="line">
              <a:avLst/>
            </a:prstGeom>
            <a:noFill/>
            <a:ln w="12700">
              <a:solidFill>
                <a:schemeClr val="tx1"/>
              </a:solidFill>
              <a:round/>
              <a:headEnd/>
              <a:tailEnd/>
            </a:ln>
            <a:effectLst/>
          </p:spPr>
          <p:txBody>
            <a:bodyPr/>
            <a:lstStyle/>
            <a:p>
              <a:endParaRPr lang="en-US"/>
            </a:p>
          </p:txBody>
        </p:sp>
        <p:sp>
          <p:nvSpPr>
            <p:cNvPr id="684069" name="Oval 37"/>
            <p:cNvSpPr>
              <a:spLocks noChangeArrowheads="1"/>
            </p:cNvSpPr>
            <p:nvPr/>
          </p:nvSpPr>
          <p:spPr bwMode="auto">
            <a:xfrm>
              <a:off x="1776" y="3072"/>
              <a:ext cx="96" cy="48"/>
            </a:xfrm>
            <a:prstGeom prst="ellipse">
              <a:avLst/>
            </a:prstGeom>
            <a:noFill/>
            <a:ln w="12700">
              <a:noFill/>
              <a:round/>
              <a:headEnd/>
              <a:tailEnd/>
            </a:ln>
            <a:effectLst/>
          </p:spPr>
          <p:txBody>
            <a:bodyPr wrap="none" anchor="ctr"/>
            <a:lstStyle/>
            <a:p>
              <a:endParaRPr lang="en-US"/>
            </a:p>
          </p:txBody>
        </p:sp>
        <p:sp>
          <p:nvSpPr>
            <p:cNvPr id="684070" name="Line 38"/>
            <p:cNvSpPr>
              <a:spLocks noChangeShapeType="1"/>
            </p:cNvSpPr>
            <p:nvPr/>
          </p:nvSpPr>
          <p:spPr bwMode="auto">
            <a:xfrm>
              <a:off x="4224" y="3360"/>
              <a:ext cx="0" cy="624"/>
            </a:xfrm>
            <a:prstGeom prst="line">
              <a:avLst/>
            </a:prstGeom>
            <a:noFill/>
            <a:ln w="12700">
              <a:solidFill>
                <a:schemeClr val="tx1"/>
              </a:solidFill>
              <a:round/>
              <a:headEnd/>
              <a:tailEnd/>
            </a:ln>
            <a:effectLst/>
          </p:spPr>
          <p:txBody>
            <a:bodyPr/>
            <a:lstStyle/>
            <a:p>
              <a:endParaRPr lang="en-US"/>
            </a:p>
          </p:txBody>
        </p:sp>
        <p:sp>
          <p:nvSpPr>
            <p:cNvPr id="684071" name="Line 39"/>
            <p:cNvSpPr>
              <a:spLocks noChangeShapeType="1"/>
            </p:cNvSpPr>
            <p:nvPr/>
          </p:nvSpPr>
          <p:spPr bwMode="auto">
            <a:xfrm>
              <a:off x="2400" y="3984"/>
              <a:ext cx="1824" cy="0"/>
            </a:xfrm>
            <a:prstGeom prst="line">
              <a:avLst/>
            </a:prstGeom>
            <a:noFill/>
            <a:ln w="12700">
              <a:solidFill>
                <a:schemeClr val="tx1"/>
              </a:solidFill>
              <a:round/>
              <a:headEnd/>
              <a:tailEnd/>
            </a:ln>
            <a:effectLst/>
          </p:spPr>
          <p:txBody>
            <a:bodyPr/>
            <a:lstStyle/>
            <a:p>
              <a:endParaRPr lang="en-US"/>
            </a:p>
          </p:txBody>
        </p:sp>
        <p:sp>
          <p:nvSpPr>
            <p:cNvPr id="684072" name="Line 40"/>
            <p:cNvSpPr>
              <a:spLocks noChangeShapeType="1"/>
            </p:cNvSpPr>
            <p:nvPr/>
          </p:nvSpPr>
          <p:spPr bwMode="auto">
            <a:xfrm>
              <a:off x="3456" y="3360"/>
              <a:ext cx="768" cy="0"/>
            </a:xfrm>
            <a:prstGeom prst="line">
              <a:avLst/>
            </a:prstGeom>
            <a:noFill/>
            <a:ln w="12700">
              <a:solidFill>
                <a:schemeClr val="tx1"/>
              </a:solidFill>
              <a:round/>
              <a:headEnd/>
              <a:tailEnd/>
            </a:ln>
            <a:effectLst/>
          </p:spPr>
          <p:txBody>
            <a:bodyPr/>
            <a:lstStyle/>
            <a:p>
              <a:endParaRPr lang="en-US"/>
            </a:p>
          </p:txBody>
        </p:sp>
        <p:sp>
          <p:nvSpPr>
            <p:cNvPr id="684073" name="Line 41"/>
            <p:cNvSpPr>
              <a:spLocks noChangeShapeType="1"/>
            </p:cNvSpPr>
            <p:nvPr/>
          </p:nvSpPr>
          <p:spPr bwMode="auto">
            <a:xfrm>
              <a:off x="1920" y="3600"/>
              <a:ext cx="0" cy="144"/>
            </a:xfrm>
            <a:prstGeom prst="line">
              <a:avLst/>
            </a:prstGeom>
            <a:noFill/>
            <a:ln w="12700">
              <a:solidFill>
                <a:schemeClr val="tx1"/>
              </a:solidFill>
              <a:round/>
              <a:headEnd/>
              <a:tailEnd/>
            </a:ln>
            <a:effectLst/>
          </p:spPr>
          <p:txBody>
            <a:bodyPr/>
            <a:lstStyle/>
            <a:p>
              <a:endParaRPr lang="en-US"/>
            </a:p>
          </p:txBody>
        </p:sp>
      </p:grpSp>
    </p:spTree>
  </p:cSld>
  <p:clrMapOvr>
    <a:masterClrMapping/>
  </p:clrMapOvr>
  <p:transition xmlns:p14="http://schemas.microsoft.com/office/powerpoint/2010/main" advTm="2000"/>
  <p:timing>
    <p:tnLst>
      <p:par>
        <p:cTn xmlns:p14="http://schemas.microsoft.com/office/powerpoint/2010/mai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58786" name="Rectangle 2"/>
          <p:cNvSpPr>
            <a:spLocks noGrp="1" noChangeArrowheads="1"/>
          </p:cNvSpPr>
          <p:nvPr>
            <p:ph type="title"/>
          </p:nvPr>
        </p:nvSpPr>
        <p:spPr/>
        <p:txBody>
          <a:bodyPr/>
          <a:lstStyle/>
          <a:p>
            <a:r>
              <a:rPr lang="en-US"/>
              <a:t>Aside:  Branching Far Away</a:t>
            </a:r>
          </a:p>
        </p:txBody>
      </p:sp>
      <p:sp>
        <p:nvSpPr>
          <p:cNvPr id="758787" name="Rectangle 3"/>
          <p:cNvSpPr>
            <a:spLocks noGrp="1" noChangeArrowheads="1"/>
          </p:cNvSpPr>
          <p:nvPr>
            <p:ph type="body" idx="1"/>
          </p:nvPr>
        </p:nvSpPr>
        <p:spPr>
          <a:xfrm>
            <a:off x="609600" y="914400"/>
            <a:ext cx="7848600" cy="708025"/>
          </a:xfrm>
        </p:spPr>
        <p:txBody>
          <a:bodyPr/>
          <a:lstStyle/>
          <a:p>
            <a:r>
              <a:rPr lang="en-US"/>
              <a:t>What if the branch destination is further away than can be captured in 16 bits?</a:t>
            </a:r>
            <a:endParaRPr lang="en-US">
              <a:latin typeface="Courier New" pitchFamily="49" charset="0"/>
            </a:endParaRPr>
          </a:p>
        </p:txBody>
      </p:sp>
      <p:sp>
        <p:nvSpPr>
          <p:cNvPr id="758788" name="Rectangle 4"/>
          <p:cNvSpPr>
            <a:spLocks noChangeArrowheads="1"/>
          </p:cNvSpPr>
          <p:nvPr/>
        </p:nvSpPr>
        <p:spPr bwMode="auto">
          <a:xfrm>
            <a:off x="609600" y="2362200"/>
            <a:ext cx="7848600" cy="3397250"/>
          </a:xfrm>
          <a:prstGeom prst="rect">
            <a:avLst/>
          </a:prstGeom>
          <a:noFill/>
          <a:ln w="12700">
            <a:noFill/>
            <a:miter lim="800000"/>
            <a:headEnd/>
            <a:tailEnd/>
          </a:ln>
          <a:effectLst/>
        </p:spPr>
        <p:txBody>
          <a:bodyPr lIns="63500" tIns="25400" rIns="63500" bIns="25400">
            <a:spAutoFit/>
          </a:bodyPr>
          <a:lstStyle/>
          <a:p>
            <a:pPr marL="287338" indent="-287338">
              <a:lnSpc>
                <a:spcPct val="90000"/>
              </a:lnSpc>
              <a:spcBef>
                <a:spcPct val="65000"/>
              </a:spcBef>
              <a:buClr>
                <a:schemeClr val="accent1"/>
              </a:buClr>
              <a:buSzPct val="75000"/>
              <a:buFont typeface="Wingdings" pitchFamily="2" charset="2"/>
              <a:buChar char="q"/>
            </a:pPr>
            <a:r>
              <a:rPr lang="en-US" sz="2400" dirty="0">
                <a:solidFill>
                  <a:schemeClr val="tx1"/>
                </a:solidFill>
              </a:rPr>
              <a:t>The assembler comes to the rescue – it inserts an unconditional jump to the branch target and inverts the condition</a:t>
            </a:r>
          </a:p>
          <a:p>
            <a:pPr marL="287338" indent="-287338">
              <a:lnSpc>
                <a:spcPct val="90000"/>
              </a:lnSpc>
              <a:spcBef>
                <a:spcPct val="65000"/>
              </a:spcBef>
              <a:buClr>
                <a:schemeClr val="accent1"/>
              </a:buClr>
              <a:buSzPct val="75000"/>
              <a:buFont typeface="Wingdings" pitchFamily="2" charset="2"/>
              <a:buNone/>
            </a:pPr>
            <a:r>
              <a:rPr lang="en-US" sz="2400" dirty="0">
                <a:solidFill>
                  <a:schemeClr val="tx1"/>
                </a:solidFill>
                <a:latin typeface="Courier New" pitchFamily="49" charset="0"/>
              </a:rPr>
              <a:t>			</a:t>
            </a:r>
            <a:r>
              <a:rPr lang="en-US" sz="2400" dirty="0" err="1">
                <a:solidFill>
                  <a:schemeClr val="tx1"/>
                </a:solidFill>
                <a:latin typeface="Courier New" pitchFamily="49" charset="0"/>
              </a:rPr>
              <a:t>beq</a:t>
            </a:r>
            <a:r>
              <a:rPr lang="en-US" sz="2400" dirty="0">
                <a:solidFill>
                  <a:schemeClr val="tx1"/>
                </a:solidFill>
                <a:latin typeface="Courier New" pitchFamily="49" charset="0"/>
              </a:rPr>
              <a:t>	$s0, $s1, L1</a:t>
            </a:r>
          </a:p>
          <a:p>
            <a:pPr marL="287338" indent="-287338">
              <a:lnSpc>
                <a:spcPct val="90000"/>
              </a:lnSpc>
              <a:spcBef>
                <a:spcPct val="65000"/>
              </a:spcBef>
              <a:buClr>
                <a:schemeClr val="accent1"/>
              </a:buClr>
              <a:buSzPct val="75000"/>
              <a:buFont typeface="Wingdings" pitchFamily="2" charset="2"/>
              <a:buNone/>
            </a:pPr>
            <a:r>
              <a:rPr lang="en-US" sz="2400" dirty="0">
                <a:solidFill>
                  <a:schemeClr val="tx1"/>
                </a:solidFill>
              </a:rPr>
              <a:t>becomes</a:t>
            </a:r>
          </a:p>
          <a:p>
            <a:pPr marL="287338" indent="-287338">
              <a:lnSpc>
                <a:spcPct val="90000"/>
              </a:lnSpc>
              <a:spcBef>
                <a:spcPct val="65000"/>
              </a:spcBef>
              <a:buClr>
                <a:schemeClr val="accent1"/>
              </a:buClr>
              <a:buSzPct val="75000"/>
              <a:buFont typeface="Wingdings" pitchFamily="2" charset="2"/>
              <a:buNone/>
            </a:pPr>
            <a:r>
              <a:rPr lang="en-US" sz="2400" dirty="0">
                <a:solidFill>
                  <a:schemeClr val="tx1"/>
                </a:solidFill>
                <a:latin typeface="Courier New" pitchFamily="49" charset="0"/>
              </a:rPr>
              <a:t>			</a:t>
            </a:r>
            <a:r>
              <a:rPr lang="en-US" sz="2400" dirty="0" err="1">
                <a:solidFill>
                  <a:schemeClr val="tx1"/>
                </a:solidFill>
                <a:latin typeface="Courier New" pitchFamily="49" charset="0"/>
              </a:rPr>
              <a:t>bne</a:t>
            </a:r>
            <a:r>
              <a:rPr lang="en-US" sz="2400" dirty="0">
                <a:solidFill>
                  <a:schemeClr val="tx1"/>
                </a:solidFill>
                <a:latin typeface="Courier New" pitchFamily="49" charset="0"/>
              </a:rPr>
              <a:t>	$s0, $s1, L2</a:t>
            </a:r>
          </a:p>
          <a:p>
            <a:pPr marL="287338" indent="-287338">
              <a:lnSpc>
                <a:spcPct val="25000"/>
              </a:lnSpc>
              <a:spcBef>
                <a:spcPct val="65000"/>
              </a:spcBef>
              <a:buClr>
                <a:schemeClr val="accent1"/>
              </a:buClr>
              <a:buSzPct val="75000"/>
              <a:buFont typeface="Wingdings" pitchFamily="2" charset="2"/>
              <a:buNone/>
            </a:pPr>
            <a:r>
              <a:rPr lang="en-US" sz="2400" dirty="0">
                <a:solidFill>
                  <a:schemeClr val="tx1"/>
                </a:solidFill>
                <a:latin typeface="Courier New" pitchFamily="49" charset="0"/>
              </a:rPr>
              <a:t>			j	L1</a:t>
            </a:r>
          </a:p>
          <a:p>
            <a:pPr marL="287338" indent="-287338">
              <a:lnSpc>
                <a:spcPct val="25000"/>
              </a:lnSpc>
              <a:spcBef>
                <a:spcPct val="65000"/>
              </a:spcBef>
              <a:buClr>
                <a:schemeClr val="accent1"/>
              </a:buClr>
              <a:buSzPct val="75000"/>
              <a:buFont typeface="Wingdings" pitchFamily="2" charset="2"/>
              <a:buNone/>
            </a:pPr>
            <a:r>
              <a:rPr lang="en-US" sz="2400" dirty="0">
                <a:solidFill>
                  <a:schemeClr val="tx1"/>
                </a:solidFill>
                <a:latin typeface="Courier New" pitchFamily="49" charset="0"/>
              </a:rPr>
              <a:t>		L2:</a:t>
            </a:r>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5878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58788" grpId="0"/>
    </p:bld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5778" name="Rectangle 2"/>
          <p:cNvSpPr>
            <a:spLocks noChangeArrowheads="1"/>
          </p:cNvSpPr>
          <p:nvPr/>
        </p:nvSpPr>
        <p:spPr bwMode="auto">
          <a:xfrm>
            <a:off x="225425" y="312738"/>
            <a:ext cx="1190625" cy="477837"/>
          </a:xfrm>
          <a:prstGeom prst="rect">
            <a:avLst/>
          </a:prstGeom>
          <a:noFill/>
          <a:ln w="12700">
            <a:noFill/>
            <a:miter lim="800000"/>
            <a:headEnd/>
            <a:tailEnd/>
          </a:ln>
          <a:effectLst/>
        </p:spPr>
        <p:txBody>
          <a:bodyPr wrap="none" anchor="ctr"/>
          <a:lstStyle/>
          <a:p>
            <a:endParaRPr lang="en-US"/>
          </a:p>
        </p:txBody>
      </p:sp>
      <p:sp>
        <p:nvSpPr>
          <p:cNvPr id="715779" name="Rectangle 3"/>
          <p:cNvSpPr>
            <a:spLocks noGrp="1" noChangeArrowheads="1"/>
          </p:cNvSpPr>
          <p:nvPr>
            <p:ph type="body" idx="1"/>
          </p:nvPr>
        </p:nvSpPr>
        <p:spPr>
          <a:xfrm>
            <a:off x="533400" y="762000"/>
            <a:ext cx="8382000" cy="5638800"/>
          </a:xfrm>
          <a:noFill/>
          <a:ln/>
        </p:spPr>
        <p:txBody>
          <a:bodyPr lIns="90488" tIns="44450" rIns="90488" bIns="44450"/>
          <a:lstStyle/>
          <a:p>
            <a:pPr marL="342900" indent="-342900"/>
            <a:r>
              <a:rPr lang="en-US" dirty="0"/>
              <a:t>MIPS </a:t>
            </a:r>
            <a:r>
              <a:rPr lang="en-US" dirty="0">
                <a:solidFill>
                  <a:schemeClr val="accent1"/>
                </a:solidFill>
              </a:rPr>
              <a:t>procedure call</a:t>
            </a:r>
            <a:r>
              <a:rPr lang="en-US" dirty="0"/>
              <a:t> instruction:</a:t>
            </a:r>
            <a:br>
              <a:rPr lang="en-US" dirty="0"/>
            </a:br>
            <a:r>
              <a:rPr lang="en-US" dirty="0"/>
              <a:t/>
            </a:r>
            <a:br>
              <a:rPr lang="en-US" dirty="0"/>
            </a:br>
            <a:r>
              <a:rPr lang="en-US" dirty="0"/>
              <a:t>	</a:t>
            </a:r>
            <a:r>
              <a:rPr lang="en-US" dirty="0" err="1">
                <a:latin typeface="Courier New" pitchFamily="49" charset="0"/>
              </a:rPr>
              <a:t>jal</a:t>
            </a:r>
            <a:r>
              <a:rPr lang="en-US" dirty="0">
                <a:latin typeface="Courier New" pitchFamily="49" charset="0"/>
              </a:rPr>
              <a:t>	</a:t>
            </a:r>
            <a:r>
              <a:rPr lang="en-US" dirty="0" err="1">
                <a:latin typeface="Courier New" pitchFamily="49" charset="0"/>
              </a:rPr>
              <a:t>ProcedureAddress</a:t>
            </a:r>
            <a:r>
              <a:rPr lang="en-US" dirty="0">
                <a:latin typeface="Courier New" pitchFamily="49" charset="0"/>
              </a:rPr>
              <a:t>	#jump and link</a:t>
            </a:r>
            <a:endParaRPr lang="en-US" dirty="0"/>
          </a:p>
          <a:p>
            <a:pPr marL="342900" indent="-342900"/>
            <a:r>
              <a:rPr lang="en-US" dirty="0"/>
              <a:t>Saves PC+4 in register $</a:t>
            </a:r>
            <a:r>
              <a:rPr lang="en-US" dirty="0" err="1"/>
              <a:t>ra</a:t>
            </a:r>
            <a:r>
              <a:rPr lang="en-US" dirty="0"/>
              <a:t> to have a link to the next instruction for the procedure return</a:t>
            </a:r>
          </a:p>
          <a:p>
            <a:pPr marL="342900" indent="-342900"/>
            <a:r>
              <a:rPr lang="en-US" dirty="0"/>
              <a:t>Machine format (</a:t>
            </a:r>
            <a:r>
              <a:rPr lang="en-US" dirty="0">
                <a:solidFill>
                  <a:schemeClr val="accent1"/>
                </a:solidFill>
              </a:rPr>
              <a:t>J </a:t>
            </a:r>
            <a:r>
              <a:rPr lang="en-US" dirty="0"/>
              <a:t>format):</a:t>
            </a:r>
          </a:p>
          <a:p>
            <a:pPr marL="742950" lvl="1" indent="-285750"/>
            <a:endParaRPr lang="en-US" dirty="0"/>
          </a:p>
          <a:p>
            <a:pPr marL="742950" lvl="1" indent="-285750"/>
            <a:endParaRPr lang="en-US" dirty="0"/>
          </a:p>
          <a:p>
            <a:pPr marL="342900" indent="-342900"/>
            <a:r>
              <a:rPr lang="en-US" dirty="0"/>
              <a:t>Then can do procedure </a:t>
            </a:r>
            <a:r>
              <a:rPr lang="en-US" dirty="0">
                <a:solidFill>
                  <a:schemeClr val="accent1"/>
                </a:solidFill>
              </a:rPr>
              <a:t>return</a:t>
            </a:r>
            <a:r>
              <a:rPr lang="en-US" dirty="0"/>
              <a:t> with a</a:t>
            </a:r>
          </a:p>
          <a:p>
            <a:pPr marL="342900" indent="-342900">
              <a:buFont typeface="Wingdings" pitchFamily="2" charset="2"/>
              <a:buNone/>
            </a:pPr>
            <a:r>
              <a:rPr lang="en-US" dirty="0"/>
              <a:t>		</a:t>
            </a:r>
            <a:r>
              <a:rPr lang="en-US" dirty="0" err="1">
                <a:latin typeface="Courier New" pitchFamily="49" charset="0"/>
              </a:rPr>
              <a:t>jr</a:t>
            </a:r>
            <a:r>
              <a:rPr lang="en-US" dirty="0">
                <a:latin typeface="Courier New" pitchFamily="49" charset="0"/>
              </a:rPr>
              <a:t>	$</a:t>
            </a:r>
            <a:r>
              <a:rPr lang="en-US" dirty="0" err="1">
                <a:latin typeface="Courier New" pitchFamily="49" charset="0"/>
              </a:rPr>
              <a:t>ra</a:t>
            </a:r>
            <a:r>
              <a:rPr lang="en-US" dirty="0">
                <a:latin typeface="Courier New" pitchFamily="49" charset="0"/>
              </a:rPr>
              <a:t>			#return</a:t>
            </a:r>
          </a:p>
          <a:p>
            <a:pPr marL="342900" indent="-342900"/>
            <a:r>
              <a:rPr lang="en-US" dirty="0"/>
              <a:t>Instruction format (</a:t>
            </a:r>
            <a:r>
              <a:rPr lang="en-US" dirty="0">
                <a:solidFill>
                  <a:schemeClr val="accent1"/>
                </a:solidFill>
              </a:rPr>
              <a:t>R</a:t>
            </a:r>
            <a:r>
              <a:rPr lang="en-US" dirty="0"/>
              <a:t> format):</a:t>
            </a:r>
          </a:p>
          <a:p>
            <a:pPr marL="342900" indent="-342900"/>
            <a:endParaRPr lang="en-US" dirty="0">
              <a:latin typeface="Courier New" pitchFamily="49" charset="0"/>
            </a:endParaRPr>
          </a:p>
        </p:txBody>
      </p:sp>
      <p:sp>
        <p:nvSpPr>
          <p:cNvPr id="715780" name="Rectangle 4"/>
          <p:cNvSpPr>
            <a:spLocks noGrp="1" noChangeArrowheads="1"/>
          </p:cNvSpPr>
          <p:nvPr>
            <p:ph type="title"/>
          </p:nvPr>
        </p:nvSpPr>
        <p:spPr>
          <a:noFill/>
          <a:ln/>
        </p:spPr>
        <p:txBody>
          <a:bodyPr lIns="90488" tIns="44450" rIns="90488" bIns="44450" anchor="ctr"/>
          <a:lstStyle/>
          <a:p>
            <a:r>
              <a:rPr lang="en-US"/>
              <a:t>Instructions for Accessing Procedures</a:t>
            </a:r>
          </a:p>
        </p:txBody>
      </p:sp>
      <p:sp>
        <p:nvSpPr>
          <p:cNvPr id="715781" name="Rectangle 5"/>
          <p:cNvSpPr>
            <a:spLocks noChangeArrowheads="1"/>
          </p:cNvSpPr>
          <p:nvPr/>
        </p:nvSpPr>
        <p:spPr bwMode="auto">
          <a:xfrm>
            <a:off x="1371600" y="3505200"/>
            <a:ext cx="5791200" cy="292100"/>
          </a:xfrm>
          <a:prstGeom prst="rect">
            <a:avLst/>
          </a:prstGeom>
          <a:noFill/>
          <a:ln w="12700">
            <a:solidFill>
              <a:schemeClr val="tx1"/>
            </a:solidFill>
            <a:miter lim="800000"/>
            <a:headEnd/>
            <a:tailEnd/>
          </a:ln>
          <a:effectLst/>
        </p:spPr>
        <p:txBody>
          <a:bodyPr wrap="none" anchor="ctr"/>
          <a:lstStyle/>
          <a:p>
            <a:endParaRPr lang="en-US"/>
          </a:p>
        </p:txBody>
      </p:sp>
      <p:sp>
        <p:nvSpPr>
          <p:cNvPr id="715782" name="Line 6"/>
          <p:cNvSpPr>
            <a:spLocks noChangeShapeType="1"/>
          </p:cNvSpPr>
          <p:nvPr/>
        </p:nvSpPr>
        <p:spPr bwMode="auto">
          <a:xfrm>
            <a:off x="2438400" y="3505200"/>
            <a:ext cx="0" cy="290513"/>
          </a:xfrm>
          <a:prstGeom prst="line">
            <a:avLst/>
          </a:prstGeom>
          <a:noFill/>
          <a:ln w="12700">
            <a:solidFill>
              <a:schemeClr val="tx1"/>
            </a:solidFill>
            <a:round/>
            <a:headEnd/>
            <a:tailEnd/>
          </a:ln>
          <a:effectLst/>
        </p:spPr>
        <p:txBody>
          <a:bodyPr/>
          <a:lstStyle/>
          <a:p>
            <a:endParaRPr lang="en-US"/>
          </a:p>
        </p:txBody>
      </p:sp>
      <p:sp>
        <p:nvSpPr>
          <p:cNvPr id="715783" name="Text Box 7"/>
          <p:cNvSpPr txBox="1">
            <a:spLocks noChangeArrowheads="1"/>
          </p:cNvSpPr>
          <p:nvPr/>
        </p:nvSpPr>
        <p:spPr bwMode="auto">
          <a:xfrm>
            <a:off x="1676400" y="3505200"/>
            <a:ext cx="3608680" cy="369332"/>
          </a:xfrm>
          <a:prstGeom prst="rect">
            <a:avLst/>
          </a:prstGeom>
          <a:noFill/>
          <a:ln w="12700">
            <a:noFill/>
            <a:miter lim="800000"/>
            <a:headEnd/>
            <a:tailEnd/>
          </a:ln>
          <a:effectLst/>
        </p:spPr>
        <p:txBody>
          <a:bodyPr wrap="none">
            <a:spAutoFit/>
          </a:bodyPr>
          <a:lstStyle/>
          <a:p>
            <a:r>
              <a:rPr lang="en-US" dirty="0" smtClean="0">
                <a:solidFill>
                  <a:schemeClr val="tx1"/>
                </a:solidFill>
              </a:rPr>
              <a:t>0x03</a:t>
            </a:r>
            <a:r>
              <a:rPr lang="en-US" dirty="0" smtClean="0"/>
              <a:t>                       </a:t>
            </a:r>
            <a:r>
              <a:rPr lang="en-US" dirty="0"/>
              <a:t>26 bit address</a:t>
            </a:r>
          </a:p>
        </p:txBody>
      </p:sp>
      <p:sp>
        <p:nvSpPr>
          <p:cNvPr id="715789" name="Rectangle 13"/>
          <p:cNvSpPr>
            <a:spLocks noChangeArrowheads="1"/>
          </p:cNvSpPr>
          <p:nvPr/>
        </p:nvSpPr>
        <p:spPr bwMode="auto">
          <a:xfrm>
            <a:off x="1371600" y="5881688"/>
            <a:ext cx="5791200" cy="292100"/>
          </a:xfrm>
          <a:prstGeom prst="rect">
            <a:avLst/>
          </a:prstGeom>
          <a:noFill/>
          <a:ln w="12700">
            <a:solidFill>
              <a:schemeClr val="tx1"/>
            </a:solidFill>
            <a:miter lim="800000"/>
            <a:headEnd/>
            <a:tailEnd/>
          </a:ln>
          <a:effectLst/>
        </p:spPr>
        <p:txBody>
          <a:bodyPr wrap="none" anchor="ctr"/>
          <a:lstStyle/>
          <a:p>
            <a:endParaRPr lang="en-US">
              <a:solidFill>
                <a:schemeClr val="tx1"/>
              </a:solidFill>
            </a:endParaRPr>
          </a:p>
        </p:txBody>
      </p:sp>
      <p:sp>
        <p:nvSpPr>
          <p:cNvPr id="715790" name="Line 14"/>
          <p:cNvSpPr>
            <a:spLocks noChangeShapeType="1"/>
          </p:cNvSpPr>
          <p:nvPr/>
        </p:nvSpPr>
        <p:spPr bwMode="auto">
          <a:xfrm>
            <a:off x="2438400" y="5881688"/>
            <a:ext cx="0" cy="290512"/>
          </a:xfrm>
          <a:prstGeom prst="line">
            <a:avLst/>
          </a:prstGeom>
          <a:noFill/>
          <a:ln w="12700">
            <a:solidFill>
              <a:schemeClr val="tx1"/>
            </a:solidFill>
            <a:round/>
            <a:headEnd/>
            <a:tailEnd/>
          </a:ln>
          <a:effectLst/>
        </p:spPr>
        <p:txBody>
          <a:bodyPr/>
          <a:lstStyle/>
          <a:p>
            <a:endParaRPr lang="en-US">
              <a:solidFill>
                <a:schemeClr val="tx1"/>
              </a:solidFill>
            </a:endParaRPr>
          </a:p>
        </p:txBody>
      </p:sp>
      <p:sp>
        <p:nvSpPr>
          <p:cNvPr id="715791" name="Line 15"/>
          <p:cNvSpPr>
            <a:spLocks noChangeShapeType="1"/>
          </p:cNvSpPr>
          <p:nvPr/>
        </p:nvSpPr>
        <p:spPr bwMode="auto">
          <a:xfrm>
            <a:off x="3346450" y="5883275"/>
            <a:ext cx="0" cy="290513"/>
          </a:xfrm>
          <a:prstGeom prst="line">
            <a:avLst/>
          </a:prstGeom>
          <a:noFill/>
          <a:ln w="12700">
            <a:solidFill>
              <a:schemeClr val="tx1"/>
            </a:solidFill>
            <a:round/>
            <a:headEnd/>
            <a:tailEnd/>
          </a:ln>
          <a:effectLst/>
        </p:spPr>
        <p:txBody>
          <a:bodyPr/>
          <a:lstStyle/>
          <a:p>
            <a:endParaRPr lang="en-US">
              <a:solidFill>
                <a:schemeClr val="tx1"/>
              </a:solidFill>
            </a:endParaRPr>
          </a:p>
        </p:txBody>
      </p:sp>
      <p:sp>
        <p:nvSpPr>
          <p:cNvPr id="715792" name="Line 16"/>
          <p:cNvSpPr>
            <a:spLocks noChangeShapeType="1"/>
          </p:cNvSpPr>
          <p:nvPr/>
        </p:nvSpPr>
        <p:spPr bwMode="auto">
          <a:xfrm>
            <a:off x="4260850" y="5883275"/>
            <a:ext cx="0" cy="290513"/>
          </a:xfrm>
          <a:prstGeom prst="line">
            <a:avLst/>
          </a:prstGeom>
          <a:noFill/>
          <a:ln w="12700">
            <a:solidFill>
              <a:schemeClr val="tx1"/>
            </a:solidFill>
            <a:round/>
            <a:headEnd/>
            <a:tailEnd/>
          </a:ln>
          <a:effectLst/>
        </p:spPr>
        <p:txBody>
          <a:bodyPr/>
          <a:lstStyle/>
          <a:p>
            <a:endParaRPr lang="en-US">
              <a:solidFill>
                <a:schemeClr val="tx1"/>
              </a:solidFill>
            </a:endParaRPr>
          </a:p>
        </p:txBody>
      </p:sp>
      <p:sp>
        <p:nvSpPr>
          <p:cNvPr id="715793" name="Text Box 17"/>
          <p:cNvSpPr txBox="1">
            <a:spLocks noChangeArrowheads="1"/>
          </p:cNvSpPr>
          <p:nvPr/>
        </p:nvSpPr>
        <p:spPr bwMode="auto">
          <a:xfrm>
            <a:off x="1600200" y="5881688"/>
            <a:ext cx="5493812" cy="369332"/>
          </a:xfrm>
          <a:prstGeom prst="rect">
            <a:avLst/>
          </a:prstGeom>
          <a:noFill/>
          <a:ln w="12700">
            <a:noFill/>
            <a:miter lim="800000"/>
            <a:headEnd/>
            <a:tailEnd/>
          </a:ln>
          <a:effectLst/>
        </p:spPr>
        <p:txBody>
          <a:bodyPr wrap="none">
            <a:spAutoFit/>
          </a:bodyPr>
          <a:lstStyle/>
          <a:p>
            <a:r>
              <a:rPr lang="en-US" dirty="0" smtClean="0">
                <a:solidFill>
                  <a:schemeClr val="tx1"/>
                </a:solidFill>
              </a:rPr>
              <a:t> 0              31                                                      0x08</a:t>
            </a:r>
            <a:endParaRPr lang="en-US" dirty="0">
              <a:solidFill>
                <a:schemeClr val="tx1"/>
              </a:solidFill>
            </a:endParaRPr>
          </a:p>
        </p:txBody>
      </p:sp>
      <p:sp>
        <p:nvSpPr>
          <p:cNvPr id="715794" name="Line 18"/>
          <p:cNvSpPr>
            <a:spLocks noChangeShapeType="1"/>
          </p:cNvSpPr>
          <p:nvPr/>
        </p:nvSpPr>
        <p:spPr bwMode="auto">
          <a:xfrm>
            <a:off x="5181600" y="5881688"/>
            <a:ext cx="0" cy="304800"/>
          </a:xfrm>
          <a:prstGeom prst="line">
            <a:avLst/>
          </a:prstGeom>
          <a:noFill/>
          <a:ln w="12700">
            <a:solidFill>
              <a:schemeClr val="tx1"/>
            </a:solidFill>
            <a:round/>
            <a:headEnd/>
            <a:tailEnd/>
          </a:ln>
          <a:effectLst/>
        </p:spPr>
        <p:txBody>
          <a:bodyPr/>
          <a:lstStyle/>
          <a:p>
            <a:endParaRPr lang="en-US">
              <a:solidFill>
                <a:schemeClr val="tx1"/>
              </a:solidFill>
            </a:endParaRPr>
          </a:p>
        </p:txBody>
      </p:sp>
      <p:sp>
        <p:nvSpPr>
          <p:cNvPr id="715795" name="Line 19"/>
          <p:cNvSpPr>
            <a:spLocks noChangeShapeType="1"/>
          </p:cNvSpPr>
          <p:nvPr/>
        </p:nvSpPr>
        <p:spPr bwMode="auto">
          <a:xfrm>
            <a:off x="6096000" y="5881688"/>
            <a:ext cx="0" cy="304800"/>
          </a:xfrm>
          <a:prstGeom prst="line">
            <a:avLst/>
          </a:prstGeom>
          <a:noFill/>
          <a:ln w="12700">
            <a:solidFill>
              <a:schemeClr val="tx1"/>
            </a:solidFill>
            <a:round/>
            <a:headEnd/>
            <a:tailEnd/>
          </a:ln>
          <a:effectLst/>
        </p:spPr>
        <p:txBody>
          <a:bodyPr/>
          <a:lstStyle/>
          <a:p>
            <a:endParaRPr lang="en-US">
              <a:solidFill>
                <a:schemeClr val="tx1"/>
              </a:solidFill>
            </a:endParaRPr>
          </a:p>
        </p:txBody>
      </p:sp>
    </p:spTree>
  </p:cSld>
  <p:clrMapOvr>
    <a:masterClrMapping/>
  </p:clrMapOvr>
  <p:transition xmlns:p14="http://schemas.microsoft.com/office/powerpoint/2010/main" advTm="2000"/>
  <p:timing>
    <p:tnLst>
      <p:par>
        <p:cTn xmlns:p14="http://schemas.microsoft.com/office/powerpoint/2010/mai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882" name="Rectangle 2"/>
          <p:cNvSpPr>
            <a:spLocks noGrp="1" noChangeArrowheads="1"/>
          </p:cNvSpPr>
          <p:nvPr>
            <p:ph type="title"/>
          </p:nvPr>
        </p:nvSpPr>
        <p:spPr/>
        <p:txBody>
          <a:bodyPr/>
          <a:lstStyle/>
          <a:p>
            <a:r>
              <a:rPr lang="en-US"/>
              <a:t>Six Steps in Execution of a Procedure</a:t>
            </a:r>
          </a:p>
        </p:txBody>
      </p:sp>
      <p:sp>
        <p:nvSpPr>
          <p:cNvPr id="378883" name="Rectangle 3"/>
          <p:cNvSpPr>
            <a:spLocks noGrp="1" noChangeArrowheads="1"/>
          </p:cNvSpPr>
          <p:nvPr>
            <p:ph type="body" idx="1"/>
          </p:nvPr>
        </p:nvSpPr>
        <p:spPr>
          <a:xfrm>
            <a:off x="533400" y="762000"/>
            <a:ext cx="8229600" cy="5907088"/>
          </a:xfrm>
        </p:spPr>
        <p:txBody>
          <a:bodyPr/>
          <a:lstStyle/>
          <a:p>
            <a:pPr marL="533400" indent="-533400">
              <a:buFont typeface="Wingdings" pitchFamily="2" charset="2"/>
              <a:buAutoNum type="arabicPeriod"/>
            </a:pPr>
            <a:r>
              <a:rPr lang="en-US" dirty="0"/>
              <a:t>Main routine (</a:t>
            </a:r>
            <a:r>
              <a:rPr lang="en-US" dirty="0">
                <a:solidFill>
                  <a:srgbClr val="009900"/>
                </a:solidFill>
              </a:rPr>
              <a:t>caller</a:t>
            </a:r>
            <a:r>
              <a:rPr lang="en-US" dirty="0"/>
              <a:t>) places parameters in a place where the procedure (</a:t>
            </a:r>
            <a:r>
              <a:rPr lang="en-US" dirty="0" err="1">
                <a:solidFill>
                  <a:schemeClr val="accent2"/>
                </a:solidFill>
              </a:rPr>
              <a:t>callee</a:t>
            </a:r>
            <a:r>
              <a:rPr lang="en-US" dirty="0"/>
              <a:t>) can access them</a:t>
            </a:r>
          </a:p>
          <a:p>
            <a:pPr marL="952500" lvl="1" indent="-457200"/>
            <a:r>
              <a:rPr lang="en-US" dirty="0">
                <a:latin typeface="Courier New" pitchFamily="49" charset="0"/>
              </a:rPr>
              <a:t>$a0</a:t>
            </a:r>
            <a:r>
              <a:rPr lang="en-US" dirty="0"/>
              <a:t> - </a:t>
            </a:r>
            <a:r>
              <a:rPr lang="en-US" dirty="0">
                <a:latin typeface="Courier New" pitchFamily="49" charset="0"/>
              </a:rPr>
              <a:t>$a3</a:t>
            </a:r>
            <a:r>
              <a:rPr lang="en-US" dirty="0"/>
              <a:t>: four </a:t>
            </a:r>
            <a:r>
              <a:rPr lang="en-US" dirty="0">
                <a:solidFill>
                  <a:schemeClr val="accent1"/>
                </a:solidFill>
              </a:rPr>
              <a:t>argument</a:t>
            </a:r>
            <a:r>
              <a:rPr lang="en-US" dirty="0"/>
              <a:t> registers</a:t>
            </a:r>
          </a:p>
          <a:p>
            <a:pPr marL="533400" indent="-533400">
              <a:buFont typeface="Wingdings" pitchFamily="2" charset="2"/>
              <a:buAutoNum type="arabicPeriod"/>
            </a:pPr>
            <a:r>
              <a:rPr lang="en-US" dirty="0">
                <a:solidFill>
                  <a:srgbClr val="009900"/>
                </a:solidFill>
              </a:rPr>
              <a:t>Caller</a:t>
            </a:r>
            <a:r>
              <a:rPr lang="en-US" dirty="0"/>
              <a:t> transfers control to the </a:t>
            </a:r>
            <a:r>
              <a:rPr lang="en-US" dirty="0" err="1">
                <a:solidFill>
                  <a:schemeClr val="accent2"/>
                </a:solidFill>
              </a:rPr>
              <a:t>callee</a:t>
            </a:r>
            <a:endParaRPr lang="en-US" dirty="0">
              <a:solidFill>
                <a:schemeClr val="accent2"/>
              </a:solidFill>
            </a:endParaRPr>
          </a:p>
          <a:p>
            <a:pPr marL="533400" indent="-533400">
              <a:buFont typeface="Wingdings" pitchFamily="2" charset="2"/>
              <a:buAutoNum type="arabicPeriod"/>
            </a:pPr>
            <a:r>
              <a:rPr lang="en-US" dirty="0" err="1">
                <a:solidFill>
                  <a:schemeClr val="accent2"/>
                </a:solidFill>
              </a:rPr>
              <a:t>Callee</a:t>
            </a:r>
            <a:r>
              <a:rPr lang="en-US" dirty="0"/>
              <a:t> acquires the storage resources needed</a:t>
            </a:r>
          </a:p>
          <a:p>
            <a:pPr marL="533400" indent="-533400">
              <a:buFont typeface="Wingdings" pitchFamily="2" charset="2"/>
              <a:buAutoNum type="arabicPeriod"/>
            </a:pPr>
            <a:r>
              <a:rPr lang="en-US" dirty="0" err="1">
                <a:solidFill>
                  <a:schemeClr val="accent2"/>
                </a:solidFill>
              </a:rPr>
              <a:t>Callee</a:t>
            </a:r>
            <a:r>
              <a:rPr lang="en-US" dirty="0"/>
              <a:t> performs the desired task</a:t>
            </a:r>
          </a:p>
          <a:p>
            <a:pPr marL="533400" indent="-533400">
              <a:buFont typeface="Wingdings" pitchFamily="2" charset="2"/>
              <a:buAutoNum type="arabicPeriod"/>
            </a:pPr>
            <a:r>
              <a:rPr lang="en-US" dirty="0" err="1">
                <a:solidFill>
                  <a:schemeClr val="accent2"/>
                </a:solidFill>
              </a:rPr>
              <a:t>Callee</a:t>
            </a:r>
            <a:r>
              <a:rPr lang="en-US" dirty="0"/>
              <a:t> places the result value in a place where the </a:t>
            </a:r>
            <a:r>
              <a:rPr lang="en-US" dirty="0">
                <a:solidFill>
                  <a:srgbClr val="009900"/>
                </a:solidFill>
              </a:rPr>
              <a:t>caller</a:t>
            </a:r>
            <a:r>
              <a:rPr lang="en-US" dirty="0"/>
              <a:t> can access it</a:t>
            </a:r>
          </a:p>
          <a:p>
            <a:pPr marL="952500" lvl="1" indent="-457200"/>
            <a:r>
              <a:rPr lang="en-US" dirty="0">
                <a:latin typeface="Courier New" pitchFamily="49" charset="0"/>
              </a:rPr>
              <a:t>$v0</a:t>
            </a:r>
            <a:r>
              <a:rPr lang="en-US" dirty="0"/>
              <a:t> - </a:t>
            </a:r>
            <a:r>
              <a:rPr lang="en-US" dirty="0">
                <a:latin typeface="Courier New" pitchFamily="49" charset="0"/>
              </a:rPr>
              <a:t>$v1</a:t>
            </a:r>
            <a:r>
              <a:rPr lang="en-US" dirty="0"/>
              <a:t>:  two </a:t>
            </a:r>
            <a:r>
              <a:rPr lang="en-US" dirty="0">
                <a:solidFill>
                  <a:schemeClr val="accent1"/>
                </a:solidFill>
              </a:rPr>
              <a:t>value</a:t>
            </a:r>
            <a:r>
              <a:rPr lang="en-US" dirty="0"/>
              <a:t> registers for result values</a:t>
            </a:r>
          </a:p>
          <a:p>
            <a:pPr marL="533400" indent="-533400">
              <a:buFont typeface="Wingdings" pitchFamily="2" charset="2"/>
              <a:buAutoNum type="arabicPeriod"/>
            </a:pPr>
            <a:r>
              <a:rPr lang="en-US" dirty="0" err="1">
                <a:solidFill>
                  <a:schemeClr val="accent2"/>
                </a:solidFill>
              </a:rPr>
              <a:t>Callee</a:t>
            </a:r>
            <a:r>
              <a:rPr lang="en-US" dirty="0"/>
              <a:t> returns control to the </a:t>
            </a:r>
            <a:r>
              <a:rPr lang="en-US" dirty="0">
                <a:solidFill>
                  <a:srgbClr val="009900"/>
                </a:solidFill>
              </a:rPr>
              <a:t>caller</a:t>
            </a:r>
          </a:p>
          <a:p>
            <a:pPr marL="952500" lvl="1" indent="-457200"/>
            <a:r>
              <a:rPr lang="en-US" dirty="0">
                <a:latin typeface="Courier New" pitchFamily="49" charset="0"/>
              </a:rPr>
              <a:t>$</a:t>
            </a:r>
            <a:r>
              <a:rPr lang="en-US" dirty="0" err="1">
                <a:latin typeface="Courier New" pitchFamily="49" charset="0"/>
              </a:rPr>
              <a:t>ra</a:t>
            </a:r>
            <a:r>
              <a:rPr lang="en-US" dirty="0"/>
              <a:t>: one </a:t>
            </a:r>
            <a:r>
              <a:rPr lang="en-US" dirty="0">
                <a:solidFill>
                  <a:schemeClr val="accent1"/>
                </a:solidFill>
              </a:rPr>
              <a:t>return</a:t>
            </a:r>
            <a:r>
              <a:rPr lang="en-US" dirty="0"/>
              <a:t> </a:t>
            </a:r>
            <a:r>
              <a:rPr lang="en-US" dirty="0">
                <a:solidFill>
                  <a:schemeClr val="accent1"/>
                </a:solidFill>
              </a:rPr>
              <a:t>address</a:t>
            </a:r>
            <a:r>
              <a:rPr lang="en-US" dirty="0"/>
              <a:t> register to return to the point of origin</a:t>
            </a:r>
          </a:p>
        </p:txBody>
      </p:sp>
    </p:spTree>
  </p:cSld>
  <p:clrMapOvr>
    <a:masterClrMapping/>
  </p:clrMapOvr>
  <p:timing>
    <p:tnLst>
      <p:par>
        <p:cTn xmlns:p14="http://schemas.microsoft.com/office/powerpoint/2010/mai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1954" name="Rectangle 2"/>
          <p:cNvSpPr>
            <a:spLocks noGrp="1" noChangeArrowheads="1"/>
          </p:cNvSpPr>
          <p:nvPr>
            <p:ph type="title"/>
          </p:nvPr>
        </p:nvSpPr>
        <p:spPr/>
        <p:txBody>
          <a:bodyPr/>
          <a:lstStyle/>
          <a:p>
            <a:r>
              <a:rPr lang="en-US" dirty="0" smtClean="0"/>
              <a:t>Aside:  Spilling </a:t>
            </a:r>
            <a:r>
              <a:rPr lang="en-US" dirty="0"/>
              <a:t>Registers</a:t>
            </a:r>
          </a:p>
        </p:txBody>
      </p:sp>
      <p:sp>
        <p:nvSpPr>
          <p:cNvPr id="381955" name="Rectangle 3"/>
          <p:cNvSpPr>
            <a:spLocks noGrp="1" noChangeArrowheads="1"/>
          </p:cNvSpPr>
          <p:nvPr>
            <p:ph type="body" idx="1"/>
          </p:nvPr>
        </p:nvSpPr>
        <p:spPr>
          <a:xfrm>
            <a:off x="685800" y="838200"/>
            <a:ext cx="7848600" cy="1303338"/>
          </a:xfrm>
        </p:spPr>
        <p:txBody>
          <a:bodyPr/>
          <a:lstStyle/>
          <a:p>
            <a:r>
              <a:rPr lang="en-US"/>
              <a:t>What if the </a:t>
            </a:r>
            <a:r>
              <a:rPr lang="en-US">
                <a:solidFill>
                  <a:schemeClr val="accent2"/>
                </a:solidFill>
              </a:rPr>
              <a:t>callee</a:t>
            </a:r>
            <a:r>
              <a:rPr lang="en-US"/>
              <a:t> needs to use more registers than allocated to argument and return values?</a:t>
            </a:r>
          </a:p>
          <a:p>
            <a:pPr lvl="1"/>
            <a:r>
              <a:rPr lang="en-US">
                <a:solidFill>
                  <a:schemeClr val="accent2"/>
                </a:solidFill>
              </a:rPr>
              <a:t>callee</a:t>
            </a:r>
            <a:r>
              <a:rPr lang="en-US"/>
              <a:t> uses a </a:t>
            </a:r>
            <a:r>
              <a:rPr lang="en-US">
                <a:solidFill>
                  <a:schemeClr val="accent1"/>
                </a:solidFill>
              </a:rPr>
              <a:t>stack</a:t>
            </a:r>
            <a:r>
              <a:rPr lang="en-US"/>
              <a:t> – a last-in-first-out queue</a:t>
            </a:r>
          </a:p>
        </p:txBody>
      </p:sp>
      <p:sp>
        <p:nvSpPr>
          <p:cNvPr id="381956" name="Line 4"/>
          <p:cNvSpPr>
            <a:spLocks noChangeShapeType="1"/>
          </p:cNvSpPr>
          <p:nvPr/>
        </p:nvSpPr>
        <p:spPr bwMode="auto">
          <a:xfrm>
            <a:off x="1219200" y="2635250"/>
            <a:ext cx="0" cy="3276600"/>
          </a:xfrm>
          <a:prstGeom prst="line">
            <a:avLst/>
          </a:prstGeom>
          <a:noFill/>
          <a:ln w="12700">
            <a:solidFill>
              <a:schemeClr val="tx1"/>
            </a:solidFill>
            <a:round/>
            <a:headEnd/>
            <a:tailEnd/>
          </a:ln>
          <a:effectLst/>
        </p:spPr>
        <p:txBody>
          <a:bodyPr/>
          <a:lstStyle/>
          <a:p>
            <a:endParaRPr lang="en-US"/>
          </a:p>
        </p:txBody>
      </p:sp>
      <p:sp>
        <p:nvSpPr>
          <p:cNvPr id="381957" name="Line 5"/>
          <p:cNvSpPr>
            <a:spLocks noChangeShapeType="1"/>
          </p:cNvSpPr>
          <p:nvPr/>
        </p:nvSpPr>
        <p:spPr bwMode="auto">
          <a:xfrm>
            <a:off x="3200400" y="2635250"/>
            <a:ext cx="0" cy="3276600"/>
          </a:xfrm>
          <a:prstGeom prst="line">
            <a:avLst/>
          </a:prstGeom>
          <a:noFill/>
          <a:ln w="12700">
            <a:solidFill>
              <a:schemeClr val="tx1"/>
            </a:solidFill>
            <a:round/>
            <a:headEnd/>
            <a:tailEnd/>
          </a:ln>
          <a:effectLst/>
        </p:spPr>
        <p:txBody>
          <a:bodyPr/>
          <a:lstStyle/>
          <a:p>
            <a:endParaRPr lang="en-US"/>
          </a:p>
        </p:txBody>
      </p:sp>
      <p:sp>
        <p:nvSpPr>
          <p:cNvPr id="381958" name="Line 6"/>
          <p:cNvSpPr>
            <a:spLocks noChangeShapeType="1"/>
          </p:cNvSpPr>
          <p:nvPr/>
        </p:nvSpPr>
        <p:spPr bwMode="auto">
          <a:xfrm>
            <a:off x="1219200" y="3778250"/>
            <a:ext cx="1981200" cy="0"/>
          </a:xfrm>
          <a:prstGeom prst="line">
            <a:avLst/>
          </a:prstGeom>
          <a:noFill/>
          <a:ln w="12700">
            <a:solidFill>
              <a:schemeClr val="tx1"/>
            </a:solidFill>
            <a:round/>
            <a:headEnd/>
            <a:tailEnd/>
          </a:ln>
          <a:effectLst/>
        </p:spPr>
        <p:txBody>
          <a:bodyPr/>
          <a:lstStyle/>
          <a:p>
            <a:endParaRPr lang="en-US"/>
          </a:p>
        </p:txBody>
      </p:sp>
      <p:sp>
        <p:nvSpPr>
          <p:cNvPr id="381959" name="Text Box 7"/>
          <p:cNvSpPr txBox="1">
            <a:spLocks noChangeArrowheads="1"/>
          </p:cNvSpPr>
          <p:nvPr/>
        </p:nvSpPr>
        <p:spPr bwMode="auto">
          <a:xfrm>
            <a:off x="381000" y="5835650"/>
            <a:ext cx="1162050" cy="336550"/>
          </a:xfrm>
          <a:prstGeom prst="rect">
            <a:avLst/>
          </a:prstGeom>
          <a:noFill/>
          <a:ln w="12700">
            <a:noFill/>
            <a:miter lim="800000"/>
            <a:headEnd/>
            <a:tailEnd/>
          </a:ln>
          <a:effectLst/>
        </p:spPr>
        <p:txBody>
          <a:bodyPr wrap="none">
            <a:spAutoFit/>
          </a:bodyPr>
          <a:lstStyle/>
          <a:p>
            <a:r>
              <a:rPr lang="en-US" sz="1600">
                <a:solidFill>
                  <a:schemeClr val="tx1"/>
                </a:solidFill>
                <a:latin typeface="Courier New" pitchFamily="49" charset="0"/>
              </a:rPr>
              <a:t>low addr</a:t>
            </a:r>
          </a:p>
        </p:txBody>
      </p:sp>
      <p:sp>
        <p:nvSpPr>
          <p:cNvPr id="381960" name="Text Box 8"/>
          <p:cNvSpPr txBox="1">
            <a:spLocks noChangeArrowheads="1"/>
          </p:cNvSpPr>
          <p:nvPr/>
        </p:nvSpPr>
        <p:spPr bwMode="auto">
          <a:xfrm>
            <a:off x="228600" y="2406650"/>
            <a:ext cx="1284288" cy="336550"/>
          </a:xfrm>
          <a:prstGeom prst="rect">
            <a:avLst/>
          </a:prstGeom>
          <a:noFill/>
          <a:ln w="12700">
            <a:noFill/>
            <a:miter lim="800000"/>
            <a:headEnd/>
            <a:tailEnd/>
          </a:ln>
          <a:effectLst/>
        </p:spPr>
        <p:txBody>
          <a:bodyPr wrap="none">
            <a:spAutoFit/>
          </a:bodyPr>
          <a:lstStyle/>
          <a:p>
            <a:r>
              <a:rPr lang="en-US" sz="1600">
                <a:solidFill>
                  <a:schemeClr val="tx1"/>
                </a:solidFill>
                <a:latin typeface="Courier New" pitchFamily="49" charset="0"/>
              </a:rPr>
              <a:t>high addr</a:t>
            </a:r>
          </a:p>
        </p:txBody>
      </p:sp>
      <p:sp>
        <p:nvSpPr>
          <p:cNvPr id="381961" name="Text Box 9"/>
          <p:cNvSpPr txBox="1">
            <a:spLocks noChangeArrowheads="1"/>
          </p:cNvSpPr>
          <p:nvPr/>
        </p:nvSpPr>
        <p:spPr bwMode="auto">
          <a:xfrm>
            <a:off x="3352800" y="3452813"/>
            <a:ext cx="593725" cy="366712"/>
          </a:xfrm>
          <a:prstGeom prst="rect">
            <a:avLst/>
          </a:prstGeom>
          <a:noFill/>
          <a:ln w="12700">
            <a:noFill/>
            <a:miter lim="800000"/>
            <a:headEnd/>
            <a:tailEnd/>
          </a:ln>
          <a:effectLst/>
        </p:spPr>
        <p:txBody>
          <a:bodyPr wrap="none">
            <a:spAutoFit/>
          </a:bodyPr>
          <a:lstStyle/>
          <a:p>
            <a:r>
              <a:rPr lang="en-US">
                <a:solidFill>
                  <a:schemeClr val="tx1"/>
                </a:solidFill>
                <a:latin typeface="Courier New" pitchFamily="49" charset="0"/>
              </a:rPr>
              <a:t>$sp</a:t>
            </a:r>
          </a:p>
        </p:txBody>
      </p:sp>
      <p:sp>
        <p:nvSpPr>
          <p:cNvPr id="381962" name="Line 10"/>
          <p:cNvSpPr>
            <a:spLocks noChangeShapeType="1"/>
          </p:cNvSpPr>
          <p:nvPr/>
        </p:nvSpPr>
        <p:spPr bwMode="auto">
          <a:xfrm flipH="1">
            <a:off x="3200400" y="3625850"/>
            <a:ext cx="228600" cy="0"/>
          </a:xfrm>
          <a:prstGeom prst="line">
            <a:avLst/>
          </a:prstGeom>
          <a:noFill/>
          <a:ln w="12700">
            <a:solidFill>
              <a:schemeClr val="tx1"/>
            </a:solidFill>
            <a:round/>
            <a:headEnd/>
            <a:tailEnd type="triangle" w="med" len="med"/>
          </a:ln>
          <a:effectLst/>
        </p:spPr>
        <p:txBody>
          <a:bodyPr/>
          <a:lstStyle/>
          <a:p>
            <a:endParaRPr lang="en-US"/>
          </a:p>
        </p:txBody>
      </p:sp>
      <p:sp>
        <p:nvSpPr>
          <p:cNvPr id="381963" name="Line 11"/>
          <p:cNvSpPr>
            <a:spLocks noChangeShapeType="1"/>
          </p:cNvSpPr>
          <p:nvPr/>
        </p:nvSpPr>
        <p:spPr bwMode="auto">
          <a:xfrm>
            <a:off x="1219200" y="2863850"/>
            <a:ext cx="1981200" cy="0"/>
          </a:xfrm>
          <a:prstGeom prst="line">
            <a:avLst/>
          </a:prstGeom>
          <a:noFill/>
          <a:ln w="12700">
            <a:solidFill>
              <a:schemeClr val="tx1"/>
            </a:solidFill>
            <a:round/>
            <a:headEnd/>
            <a:tailEnd/>
          </a:ln>
          <a:effectLst/>
        </p:spPr>
        <p:txBody>
          <a:bodyPr/>
          <a:lstStyle/>
          <a:p>
            <a:endParaRPr lang="en-US"/>
          </a:p>
        </p:txBody>
      </p:sp>
      <p:sp>
        <p:nvSpPr>
          <p:cNvPr id="381964" name="Line 12"/>
          <p:cNvSpPr>
            <a:spLocks noChangeShapeType="1"/>
          </p:cNvSpPr>
          <p:nvPr/>
        </p:nvSpPr>
        <p:spPr bwMode="auto">
          <a:xfrm>
            <a:off x="1219200" y="3168650"/>
            <a:ext cx="1981200" cy="0"/>
          </a:xfrm>
          <a:prstGeom prst="line">
            <a:avLst/>
          </a:prstGeom>
          <a:noFill/>
          <a:ln w="12700">
            <a:solidFill>
              <a:schemeClr val="tx1"/>
            </a:solidFill>
            <a:round/>
            <a:headEnd/>
            <a:tailEnd/>
          </a:ln>
          <a:effectLst/>
        </p:spPr>
        <p:txBody>
          <a:bodyPr/>
          <a:lstStyle/>
          <a:p>
            <a:endParaRPr lang="en-US"/>
          </a:p>
        </p:txBody>
      </p:sp>
      <p:sp>
        <p:nvSpPr>
          <p:cNvPr id="381965" name="Line 13"/>
          <p:cNvSpPr>
            <a:spLocks noChangeShapeType="1"/>
          </p:cNvSpPr>
          <p:nvPr/>
        </p:nvSpPr>
        <p:spPr bwMode="auto">
          <a:xfrm>
            <a:off x="1219200" y="3473450"/>
            <a:ext cx="1981200" cy="0"/>
          </a:xfrm>
          <a:prstGeom prst="line">
            <a:avLst/>
          </a:prstGeom>
          <a:noFill/>
          <a:ln w="12700">
            <a:solidFill>
              <a:schemeClr val="tx1"/>
            </a:solidFill>
            <a:round/>
            <a:headEnd/>
            <a:tailEnd/>
          </a:ln>
          <a:effectLst/>
        </p:spPr>
        <p:txBody>
          <a:bodyPr/>
          <a:lstStyle/>
          <a:p>
            <a:endParaRPr lang="en-US"/>
          </a:p>
        </p:txBody>
      </p:sp>
      <p:sp>
        <p:nvSpPr>
          <p:cNvPr id="381966" name="Rectangle 14"/>
          <p:cNvSpPr>
            <a:spLocks noChangeArrowheads="1"/>
          </p:cNvSpPr>
          <p:nvPr/>
        </p:nvSpPr>
        <p:spPr bwMode="auto">
          <a:xfrm>
            <a:off x="3733800" y="2289175"/>
            <a:ext cx="5181600" cy="3898900"/>
          </a:xfrm>
          <a:prstGeom prst="rect">
            <a:avLst/>
          </a:prstGeom>
          <a:noFill/>
          <a:ln w="12700">
            <a:noFill/>
            <a:miter lim="800000"/>
            <a:headEnd/>
            <a:tailEnd/>
          </a:ln>
          <a:effectLst/>
        </p:spPr>
        <p:txBody>
          <a:bodyPr lIns="63500" tIns="25400" rIns="63500" bIns="25400">
            <a:spAutoFit/>
          </a:bodyPr>
          <a:lstStyle/>
          <a:p>
            <a:pPr marL="287338" indent="-287338">
              <a:lnSpc>
                <a:spcPct val="90000"/>
              </a:lnSpc>
              <a:spcBef>
                <a:spcPct val="65000"/>
              </a:spcBef>
              <a:buClr>
                <a:schemeClr val="accent1"/>
              </a:buClr>
              <a:buSzPct val="75000"/>
              <a:buFont typeface="Wingdings" pitchFamily="2" charset="2"/>
              <a:buChar char="q"/>
            </a:pPr>
            <a:r>
              <a:rPr lang="en-US" sz="2400" dirty="0">
                <a:solidFill>
                  <a:schemeClr val="tx1"/>
                </a:solidFill>
              </a:rPr>
              <a:t>One of the general registers, </a:t>
            </a:r>
            <a:r>
              <a:rPr lang="en-US" sz="2400" dirty="0">
                <a:solidFill>
                  <a:schemeClr val="tx1"/>
                </a:solidFill>
                <a:latin typeface="Courier New" pitchFamily="49" charset="0"/>
              </a:rPr>
              <a:t>$sp</a:t>
            </a:r>
            <a:r>
              <a:rPr lang="en-US" sz="2400" dirty="0">
                <a:solidFill>
                  <a:schemeClr val="tx1"/>
                </a:solidFill>
              </a:rPr>
              <a:t> (</a:t>
            </a:r>
            <a:r>
              <a:rPr lang="en-US" sz="2400" dirty="0">
                <a:solidFill>
                  <a:schemeClr val="tx1"/>
                </a:solidFill>
                <a:latin typeface="Courier New" pitchFamily="49" charset="0"/>
              </a:rPr>
              <a:t>$29</a:t>
            </a:r>
            <a:r>
              <a:rPr lang="en-US" sz="2400" dirty="0">
                <a:solidFill>
                  <a:schemeClr val="tx1"/>
                </a:solidFill>
              </a:rPr>
              <a:t>), is used to address the stack (which “grows” from high address to low address)</a:t>
            </a:r>
          </a:p>
          <a:p>
            <a:pPr marL="741363" lvl="1" indent="-246063">
              <a:lnSpc>
                <a:spcPct val="90000"/>
              </a:lnSpc>
              <a:spcBef>
                <a:spcPct val="65000"/>
              </a:spcBef>
              <a:buClr>
                <a:schemeClr val="accent1"/>
              </a:buClr>
              <a:buSzPct val="75000"/>
              <a:buFont typeface="Monotype Sorts" pitchFamily="2" charset="2"/>
              <a:buChar char="l"/>
            </a:pPr>
            <a:r>
              <a:rPr lang="en-US" sz="2200" dirty="0">
                <a:solidFill>
                  <a:schemeClr val="tx1"/>
                </a:solidFill>
              </a:rPr>
              <a:t>add data onto the stack – </a:t>
            </a:r>
            <a:r>
              <a:rPr lang="en-US" sz="2200" dirty="0"/>
              <a:t>push</a:t>
            </a:r>
          </a:p>
          <a:p>
            <a:pPr marL="1146175" lvl="2" indent="-176213">
              <a:lnSpc>
                <a:spcPct val="90000"/>
              </a:lnSpc>
              <a:spcBef>
                <a:spcPct val="65000"/>
              </a:spcBef>
              <a:buClr>
                <a:schemeClr val="accent1"/>
              </a:buClr>
            </a:pPr>
            <a:r>
              <a:rPr lang="en-US" sz="2000" dirty="0">
                <a:solidFill>
                  <a:schemeClr val="tx1"/>
                </a:solidFill>
              </a:rPr>
              <a:t>  </a:t>
            </a:r>
            <a:r>
              <a:rPr lang="en-US" sz="2000" dirty="0">
                <a:solidFill>
                  <a:schemeClr val="tx1"/>
                </a:solidFill>
                <a:latin typeface="Courier New" pitchFamily="49" charset="0"/>
              </a:rPr>
              <a:t>$sp</a:t>
            </a:r>
            <a:r>
              <a:rPr lang="en-US" sz="2000" dirty="0">
                <a:solidFill>
                  <a:schemeClr val="tx1"/>
                </a:solidFill>
              </a:rPr>
              <a:t> = </a:t>
            </a:r>
            <a:r>
              <a:rPr lang="en-US" sz="2000" dirty="0">
                <a:solidFill>
                  <a:schemeClr val="tx1"/>
                </a:solidFill>
                <a:latin typeface="Courier New" pitchFamily="49" charset="0"/>
              </a:rPr>
              <a:t>$sp</a:t>
            </a:r>
            <a:r>
              <a:rPr lang="en-US" sz="2000" dirty="0">
                <a:solidFill>
                  <a:schemeClr val="tx1"/>
                </a:solidFill>
              </a:rPr>
              <a:t> – 4	 		        data </a:t>
            </a:r>
            <a:r>
              <a:rPr lang="en-US" sz="2000" dirty="0"/>
              <a:t>on</a:t>
            </a:r>
            <a:r>
              <a:rPr lang="en-US" sz="2000" dirty="0">
                <a:solidFill>
                  <a:schemeClr val="tx1"/>
                </a:solidFill>
              </a:rPr>
              <a:t> stack at new $sp</a:t>
            </a:r>
          </a:p>
          <a:p>
            <a:pPr marL="741363" lvl="1" indent="-246063">
              <a:lnSpc>
                <a:spcPct val="90000"/>
              </a:lnSpc>
              <a:spcBef>
                <a:spcPct val="65000"/>
              </a:spcBef>
              <a:buClr>
                <a:schemeClr val="accent1"/>
              </a:buClr>
              <a:buSzPct val="75000"/>
              <a:buFont typeface="Monotype Sorts" pitchFamily="2" charset="2"/>
              <a:buChar char="l"/>
            </a:pPr>
            <a:r>
              <a:rPr lang="en-US" sz="2200" dirty="0">
                <a:solidFill>
                  <a:schemeClr val="tx1"/>
                </a:solidFill>
              </a:rPr>
              <a:t>remove data from the stack – </a:t>
            </a:r>
            <a:r>
              <a:rPr lang="en-US" sz="2200" dirty="0"/>
              <a:t>pop</a:t>
            </a:r>
          </a:p>
          <a:p>
            <a:pPr marL="1146175" lvl="2" indent="-176213">
              <a:lnSpc>
                <a:spcPct val="90000"/>
              </a:lnSpc>
              <a:spcBef>
                <a:spcPct val="65000"/>
              </a:spcBef>
              <a:buClr>
                <a:schemeClr val="accent1"/>
              </a:buClr>
            </a:pPr>
            <a:r>
              <a:rPr lang="en-US" sz="2000" dirty="0">
                <a:solidFill>
                  <a:schemeClr val="tx1"/>
                </a:solidFill>
              </a:rPr>
              <a:t>   data </a:t>
            </a:r>
            <a:r>
              <a:rPr lang="en-US" sz="2000" dirty="0"/>
              <a:t>from</a:t>
            </a:r>
            <a:r>
              <a:rPr lang="en-US" sz="2000" dirty="0">
                <a:solidFill>
                  <a:schemeClr val="tx1"/>
                </a:solidFill>
              </a:rPr>
              <a:t> stack at $sp 	         </a:t>
            </a:r>
            <a:r>
              <a:rPr lang="en-US" sz="2000" dirty="0">
                <a:solidFill>
                  <a:schemeClr val="tx1"/>
                </a:solidFill>
                <a:latin typeface="Courier New" pitchFamily="49" charset="0"/>
              </a:rPr>
              <a:t>$sp</a:t>
            </a:r>
            <a:r>
              <a:rPr lang="en-US" sz="2000" dirty="0">
                <a:solidFill>
                  <a:schemeClr val="tx1"/>
                </a:solidFill>
              </a:rPr>
              <a:t> = </a:t>
            </a:r>
            <a:r>
              <a:rPr lang="en-US" sz="2000" dirty="0">
                <a:solidFill>
                  <a:schemeClr val="tx1"/>
                </a:solidFill>
                <a:latin typeface="Courier New" pitchFamily="49" charset="0"/>
              </a:rPr>
              <a:t>$sp</a:t>
            </a:r>
            <a:r>
              <a:rPr lang="en-US" sz="2000" dirty="0">
                <a:solidFill>
                  <a:schemeClr val="tx1"/>
                </a:solidFill>
              </a:rPr>
              <a:t> + 4</a:t>
            </a:r>
          </a:p>
        </p:txBody>
      </p:sp>
      <p:sp>
        <p:nvSpPr>
          <p:cNvPr id="381967" name="Text Box 15"/>
          <p:cNvSpPr txBox="1">
            <a:spLocks noChangeArrowheads="1"/>
          </p:cNvSpPr>
          <p:nvPr/>
        </p:nvSpPr>
        <p:spPr bwMode="auto">
          <a:xfrm>
            <a:off x="1295400" y="3452813"/>
            <a:ext cx="1822450" cy="366712"/>
          </a:xfrm>
          <a:prstGeom prst="rect">
            <a:avLst/>
          </a:prstGeom>
          <a:noFill/>
          <a:ln w="12700">
            <a:noFill/>
            <a:miter lim="800000"/>
            <a:headEnd/>
            <a:tailEnd/>
          </a:ln>
          <a:effectLst/>
        </p:spPr>
        <p:txBody>
          <a:bodyPr wrap="none">
            <a:spAutoFit/>
          </a:bodyPr>
          <a:lstStyle/>
          <a:p>
            <a:r>
              <a:rPr lang="en-US">
                <a:solidFill>
                  <a:schemeClr val="tx1"/>
                </a:solidFill>
                <a:latin typeface="Courier New" pitchFamily="49" charset="0"/>
              </a:rPr>
              <a:t>top of stack</a:t>
            </a:r>
          </a:p>
        </p:txBody>
      </p:sp>
      <p:sp>
        <p:nvSpPr>
          <p:cNvPr id="381968" name="AutoShape 16"/>
          <p:cNvSpPr>
            <a:spLocks noChangeArrowheads="1"/>
          </p:cNvSpPr>
          <p:nvPr/>
        </p:nvSpPr>
        <p:spPr bwMode="auto">
          <a:xfrm>
            <a:off x="1981200" y="3854450"/>
            <a:ext cx="533400" cy="685800"/>
          </a:xfrm>
          <a:prstGeom prst="downArrow">
            <a:avLst>
              <a:gd name="adj1" fmla="val 50000"/>
              <a:gd name="adj2" fmla="val 32143"/>
            </a:avLst>
          </a:prstGeom>
          <a:noFill/>
          <a:ln w="12700">
            <a:solidFill>
              <a:schemeClr val="tx1"/>
            </a:solidFill>
            <a:miter lim="800000"/>
            <a:headEnd/>
            <a:tailEnd/>
          </a:ln>
          <a:effectLst/>
        </p:spPr>
        <p:txBody>
          <a:bodyPr vert="eaVert" wrap="none" anchor="ctr"/>
          <a:lstStyle/>
          <a:p>
            <a:endParaRPr lang="en-US"/>
          </a:p>
        </p:txBody>
      </p:sp>
    </p:spTree>
  </p:cSld>
  <p:clrMapOvr>
    <a:masterClrMapping/>
  </p:clrMapOvr>
  <p:timing>
    <p:tnLst>
      <p:par>
        <p:cTn xmlns:p14="http://schemas.microsoft.com/office/powerpoint/2010/mai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22" name="Rectangle 2"/>
          <p:cNvSpPr>
            <a:spLocks noGrp="1" noChangeArrowheads="1"/>
          </p:cNvSpPr>
          <p:nvPr>
            <p:ph type="title"/>
          </p:nvPr>
        </p:nvSpPr>
        <p:spPr/>
        <p:txBody>
          <a:bodyPr/>
          <a:lstStyle/>
          <a:p>
            <a:r>
              <a:rPr lang="en-US" dirty="0" smtClean="0"/>
              <a:t>Aside:  Allocating </a:t>
            </a:r>
            <a:r>
              <a:rPr lang="en-US" dirty="0"/>
              <a:t>Space on the Stack</a:t>
            </a:r>
          </a:p>
        </p:txBody>
      </p:sp>
      <p:sp>
        <p:nvSpPr>
          <p:cNvPr id="440323" name="Rectangle 3"/>
          <p:cNvSpPr>
            <a:spLocks noGrp="1" noChangeArrowheads="1"/>
          </p:cNvSpPr>
          <p:nvPr>
            <p:ph type="body" idx="1"/>
          </p:nvPr>
        </p:nvSpPr>
        <p:spPr>
          <a:xfrm>
            <a:off x="4191000" y="838200"/>
            <a:ext cx="4572000" cy="5262563"/>
          </a:xfrm>
        </p:spPr>
        <p:txBody>
          <a:bodyPr/>
          <a:lstStyle/>
          <a:p>
            <a:r>
              <a:rPr lang="en-US"/>
              <a:t>The segment of the stack containing a procedure’s saved registers and local variables is its </a:t>
            </a:r>
            <a:r>
              <a:rPr lang="en-US">
                <a:solidFill>
                  <a:schemeClr val="accent1"/>
                </a:solidFill>
              </a:rPr>
              <a:t>procedure frame</a:t>
            </a:r>
            <a:r>
              <a:rPr lang="en-US"/>
              <a:t> (aka </a:t>
            </a:r>
            <a:r>
              <a:rPr lang="en-US">
                <a:solidFill>
                  <a:schemeClr val="accent1"/>
                </a:solidFill>
              </a:rPr>
              <a:t>activation record</a:t>
            </a:r>
            <a:r>
              <a:rPr lang="en-US"/>
              <a:t>)</a:t>
            </a:r>
          </a:p>
          <a:p>
            <a:pPr lvl="1"/>
            <a:r>
              <a:rPr lang="en-US"/>
              <a:t>The frame pointer (</a:t>
            </a:r>
            <a:r>
              <a:rPr lang="en-US">
                <a:latin typeface="Courier New" pitchFamily="49" charset="0"/>
              </a:rPr>
              <a:t>$fp</a:t>
            </a:r>
            <a:r>
              <a:rPr lang="en-US"/>
              <a:t>) points to the first word of the frame of a procedure – providing a stable “base” register for the procedure</a:t>
            </a:r>
          </a:p>
          <a:p>
            <a:pPr lvl="2"/>
            <a:r>
              <a:rPr lang="en-US">
                <a:latin typeface="Courier New" pitchFamily="49" charset="0"/>
              </a:rPr>
              <a:t>$fp</a:t>
            </a:r>
            <a:r>
              <a:rPr lang="en-US"/>
              <a:t> is initialized using </a:t>
            </a:r>
            <a:r>
              <a:rPr lang="en-US">
                <a:latin typeface="Courier New" pitchFamily="49" charset="0"/>
              </a:rPr>
              <a:t>$sp</a:t>
            </a:r>
            <a:r>
              <a:rPr lang="en-US"/>
              <a:t> on a call and </a:t>
            </a:r>
            <a:r>
              <a:rPr lang="en-US">
                <a:latin typeface="Courier New" pitchFamily="49" charset="0"/>
              </a:rPr>
              <a:t>$sp</a:t>
            </a:r>
            <a:r>
              <a:rPr lang="en-US"/>
              <a:t> is restored using </a:t>
            </a:r>
            <a:r>
              <a:rPr lang="en-US">
                <a:latin typeface="Courier New" pitchFamily="49" charset="0"/>
              </a:rPr>
              <a:t>$fp</a:t>
            </a:r>
            <a:r>
              <a:rPr lang="en-US"/>
              <a:t> on a return</a:t>
            </a:r>
          </a:p>
        </p:txBody>
      </p:sp>
      <p:sp>
        <p:nvSpPr>
          <p:cNvPr id="440324" name="Line 4"/>
          <p:cNvSpPr>
            <a:spLocks noChangeShapeType="1"/>
          </p:cNvSpPr>
          <p:nvPr/>
        </p:nvSpPr>
        <p:spPr bwMode="auto">
          <a:xfrm>
            <a:off x="1295400" y="1676400"/>
            <a:ext cx="0" cy="3276600"/>
          </a:xfrm>
          <a:prstGeom prst="line">
            <a:avLst/>
          </a:prstGeom>
          <a:noFill/>
          <a:ln w="12700">
            <a:solidFill>
              <a:schemeClr val="tx1"/>
            </a:solidFill>
            <a:round/>
            <a:headEnd/>
            <a:tailEnd/>
          </a:ln>
          <a:effectLst/>
        </p:spPr>
        <p:txBody>
          <a:bodyPr/>
          <a:lstStyle/>
          <a:p>
            <a:endParaRPr lang="en-US"/>
          </a:p>
        </p:txBody>
      </p:sp>
      <p:sp>
        <p:nvSpPr>
          <p:cNvPr id="440325" name="Line 5"/>
          <p:cNvSpPr>
            <a:spLocks noChangeShapeType="1"/>
          </p:cNvSpPr>
          <p:nvPr/>
        </p:nvSpPr>
        <p:spPr bwMode="auto">
          <a:xfrm>
            <a:off x="3581400" y="1676400"/>
            <a:ext cx="0" cy="3276600"/>
          </a:xfrm>
          <a:prstGeom prst="line">
            <a:avLst/>
          </a:prstGeom>
          <a:noFill/>
          <a:ln w="12700">
            <a:solidFill>
              <a:schemeClr val="tx1"/>
            </a:solidFill>
            <a:round/>
            <a:headEnd/>
            <a:tailEnd/>
          </a:ln>
          <a:effectLst/>
        </p:spPr>
        <p:txBody>
          <a:bodyPr/>
          <a:lstStyle/>
          <a:p>
            <a:endParaRPr lang="en-US"/>
          </a:p>
        </p:txBody>
      </p:sp>
      <p:sp>
        <p:nvSpPr>
          <p:cNvPr id="440327" name="Text Box 7"/>
          <p:cNvSpPr txBox="1">
            <a:spLocks noChangeArrowheads="1"/>
          </p:cNvSpPr>
          <p:nvPr/>
        </p:nvSpPr>
        <p:spPr bwMode="auto">
          <a:xfrm>
            <a:off x="457200" y="4876800"/>
            <a:ext cx="1162050" cy="336550"/>
          </a:xfrm>
          <a:prstGeom prst="rect">
            <a:avLst/>
          </a:prstGeom>
          <a:noFill/>
          <a:ln w="12700">
            <a:noFill/>
            <a:miter lim="800000"/>
            <a:headEnd/>
            <a:tailEnd/>
          </a:ln>
          <a:effectLst/>
        </p:spPr>
        <p:txBody>
          <a:bodyPr wrap="none">
            <a:spAutoFit/>
          </a:bodyPr>
          <a:lstStyle/>
          <a:p>
            <a:r>
              <a:rPr lang="en-US" sz="1600">
                <a:solidFill>
                  <a:schemeClr val="tx1"/>
                </a:solidFill>
                <a:latin typeface="Courier New" pitchFamily="49" charset="0"/>
              </a:rPr>
              <a:t>low addr</a:t>
            </a:r>
          </a:p>
        </p:txBody>
      </p:sp>
      <p:sp>
        <p:nvSpPr>
          <p:cNvPr id="440328" name="Text Box 8"/>
          <p:cNvSpPr txBox="1">
            <a:spLocks noChangeArrowheads="1"/>
          </p:cNvSpPr>
          <p:nvPr/>
        </p:nvSpPr>
        <p:spPr bwMode="auto">
          <a:xfrm>
            <a:off x="304800" y="1447800"/>
            <a:ext cx="1284288" cy="336550"/>
          </a:xfrm>
          <a:prstGeom prst="rect">
            <a:avLst/>
          </a:prstGeom>
          <a:noFill/>
          <a:ln w="12700">
            <a:noFill/>
            <a:miter lim="800000"/>
            <a:headEnd/>
            <a:tailEnd/>
          </a:ln>
          <a:effectLst/>
        </p:spPr>
        <p:txBody>
          <a:bodyPr wrap="none">
            <a:spAutoFit/>
          </a:bodyPr>
          <a:lstStyle/>
          <a:p>
            <a:r>
              <a:rPr lang="en-US" sz="1600">
                <a:solidFill>
                  <a:schemeClr val="tx1"/>
                </a:solidFill>
                <a:latin typeface="Courier New" pitchFamily="49" charset="0"/>
              </a:rPr>
              <a:t>high addr</a:t>
            </a:r>
          </a:p>
        </p:txBody>
      </p:sp>
      <p:sp>
        <p:nvSpPr>
          <p:cNvPr id="440329" name="Text Box 9"/>
          <p:cNvSpPr txBox="1">
            <a:spLocks noChangeArrowheads="1"/>
          </p:cNvSpPr>
          <p:nvPr/>
        </p:nvSpPr>
        <p:spPr bwMode="auto">
          <a:xfrm>
            <a:off x="3733800" y="4291013"/>
            <a:ext cx="593725" cy="366712"/>
          </a:xfrm>
          <a:prstGeom prst="rect">
            <a:avLst/>
          </a:prstGeom>
          <a:noFill/>
          <a:ln w="12700">
            <a:noFill/>
            <a:miter lim="800000"/>
            <a:headEnd/>
            <a:tailEnd/>
          </a:ln>
          <a:effectLst/>
        </p:spPr>
        <p:txBody>
          <a:bodyPr wrap="none">
            <a:spAutoFit/>
          </a:bodyPr>
          <a:lstStyle/>
          <a:p>
            <a:r>
              <a:rPr lang="en-US">
                <a:solidFill>
                  <a:schemeClr val="tx1"/>
                </a:solidFill>
                <a:latin typeface="Courier New" pitchFamily="49" charset="0"/>
              </a:rPr>
              <a:t>$sp</a:t>
            </a:r>
          </a:p>
        </p:txBody>
      </p:sp>
      <p:sp>
        <p:nvSpPr>
          <p:cNvPr id="440330" name="Line 10"/>
          <p:cNvSpPr>
            <a:spLocks noChangeShapeType="1"/>
          </p:cNvSpPr>
          <p:nvPr/>
        </p:nvSpPr>
        <p:spPr bwMode="auto">
          <a:xfrm flipH="1">
            <a:off x="3581400" y="4464050"/>
            <a:ext cx="228600" cy="0"/>
          </a:xfrm>
          <a:prstGeom prst="line">
            <a:avLst/>
          </a:prstGeom>
          <a:noFill/>
          <a:ln w="12700">
            <a:solidFill>
              <a:schemeClr val="tx1"/>
            </a:solidFill>
            <a:round/>
            <a:headEnd/>
            <a:tailEnd type="triangle" w="med" len="med"/>
          </a:ln>
          <a:effectLst/>
        </p:spPr>
        <p:txBody>
          <a:bodyPr/>
          <a:lstStyle/>
          <a:p>
            <a:endParaRPr lang="en-US"/>
          </a:p>
        </p:txBody>
      </p:sp>
      <p:sp>
        <p:nvSpPr>
          <p:cNvPr id="440334" name="Text Box 14"/>
          <p:cNvSpPr txBox="1">
            <a:spLocks noChangeArrowheads="1"/>
          </p:cNvSpPr>
          <p:nvPr/>
        </p:nvSpPr>
        <p:spPr bwMode="auto">
          <a:xfrm>
            <a:off x="1295400" y="2149475"/>
            <a:ext cx="2286000" cy="593725"/>
          </a:xfrm>
          <a:prstGeom prst="rect">
            <a:avLst/>
          </a:prstGeom>
          <a:solidFill>
            <a:schemeClr val="folHlink"/>
          </a:solidFill>
          <a:ln w="12700">
            <a:solidFill>
              <a:schemeClr val="tx1"/>
            </a:solidFill>
            <a:miter lim="800000"/>
            <a:headEnd/>
            <a:tailEnd/>
          </a:ln>
          <a:effectLst/>
        </p:spPr>
        <p:txBody>
          <a:bodyPr>
            <a:spAutoFit/>
          </a:bodyPr>
          <a:lstStyle/>
          <a:p>
            <a:r>
              <a:rPr lang="en-US" sz="1600">
                <a:solidFill>
                  <a:schemeClr val="tx1"/>
                </a:solidFill>
                <a:latin typeface="Courier New" pitchFamily="49" charset="0"/>
              </a:rPr>
              <a:t>Saved argument regs (if any)</a:t>
            </a:r>
          </a:p>
        </p:txBody>
      </p:sp>
      <p:sp>
        <p:nvSpPr>
          <p:cNvPr id="440336" name="Text Box 16"/>
          <p:cNvSpPr txBox="1">
            <a:spLocks noChangeArrowheads="1"/>
          </p:cNvSpPr>
          <p:nvPr/>
        </p:nvSpPr>
        <p:spPr bwMode="auto">
          <a:xfrm>
            <a:off x="1295400" y="2743200"/>
            <a:ext cx="2286000" cy="349250"/>
          </a:xfrm>
          <a:prstGeom prst="rect">
            <a:avLst/>
          </a:prstGeom>
          <a:solidFill>
            <a:srgbClr val="CCFFFF"/>
          </a:solidFill>
          <a:ln w="12700">
            <a:solidFill>
              <a:schemeClr val="tx1"/>
            </a:solidFill>
            <a:miter lim="800000"/>
            <a:headEnd/>
            <a:tailEnd/>
          </a:ln>
          <a:effectLst/>
        </p:spPr>
        <p:txBody>
          <a:bodyPr>
            <a:spAutoFit/>
          </a:bodyPr>
          <a:lstStyle/>
          <a:p>
            <a:r>
              <a:rPr lang="en-US" sz="1600">
                <a:solidFill>
                  <a:schemeClr val="tx1"/>
                </a:solidFill>
                <a:latin typeface="Courier New" pitchFamily="49" charset="0"/>
              </a:rPr>
              <a:t>Saved return addr</a:t>
            </a:r>
          </a:p>
        </p:txBody>
      </p:sp>
      <p:sp>
        <p:nvSpPr>
          <p:cNvPr id="440337" name="Text Box 17"/>
          <p:cNvSpPr txBox="1">
            <a:spLocks noChangeArrowheads="1"/>
          </p:cNvSpPr>
          <p:nvPr/>
        </p:nvSpPr>
        <p:spPr bwMode="auto">
          <a:xfrm>
            <a:off x="1295400" y="3079750"/>
            <a:ext cx="2286000" cy="593725"/>
          </a:xfrm>
          <a:prstGeom prst="rect">
            <a:avLst/>
          </a:prstGeom>
          <a:solidFill>
            <a:srgbClr val="FFCCFF"/>
          </a:solidFill>
          <a:ln w="12700">
            <a:solidFill>
              <a:schemeClr val="tx1"/>
            </a:solidFill>
            <a:miter lim="800000"/>
            <a:headEnd/>
            <a:tailEnd/>
          </a:ln>
          <a:effectLst/>
        </p:spPr>
        <p:txBody>
          <a:bodyPr>
            <a:spAutoFit/>
          </a:bodyPr>
          <a:lstStyle/>
          <a:p>
            <a:r>
              <a:rPr lang="en-US" sz="1600">
                <a:solidFill>
                  <a:schemeClr val="tx1"/>
                </a:solidFill>
                <a:latin typeface="Courier New" pitchFamily="49" charset="0"/>
              </a:rPr>
              <a:t>Saved local regs (if any)</a:t>
            </a:r>
          </a:p>
        </p:txBody>
      </p:sp>
      <p:sp>
        <p:nvSpPr>
          <p:cNvPr id="440338" name="Text Box 18"/>
          <p:cNvSpPr txBox="1">
            <a:spLocks noChangeArrowheads="1"/>
          </p:cNvSpPr>
          <p:nvPr/>
        </p:nvSpPr>
        <p:spPr bwMode="auto">
          <a:xfrm>
            <a:off x="1295400" y="3657600"/>
            <a:ext cx="2286000" cy="838200"/>
          </a:xfrm>
          <a:prstGeom prst="rect">
            <a:avLst/>
          </a:prstGeom>
          <a:solidFill>
            <a:srgbClr val="FFFF99"/>
          </a:solidFill>
          <a:ln w="12700">
            <a:solidFill>
              <a:schemeClr val="tx1"/>
            </a:solidFill>
            <a:miter lim="800000"/>
            <a:headEnd/>
            <a:tailEnd/>
          </a:ln>
          <a:effectLst/>
        </p:spPr>
        <p:txBody>
          <a:bodyPr>
            <a:spAutoFit/>
          </a:bodyPr>
          <a:lstStyle/>
          <a:p>
            <a:r>
              <a:rPr lang="en-US" sz="1600">
                <a:solidFill>
                  <a:schemeClr val="tx1"/>
                </a:solidFill>
                <a:latin typeface="Courier New" pitchFamily="49" charset="0"/>
              </a:rPr>
              <a:t>Local arrays &amp; structures (if any)</a:t>
            </a:r>
          </a:p>
        </p:txBody>
      </p:sp>
      <p:sp>
        <p:nvSpPr>
          <p:cNvPr id="440339" name="Text Box 19"/>
          <p:cNvSpPr txBox="1">
            <a:spLocks noChangeArrowheads="1"/>
          </p:cNvSpPr>
          <p:nvPr/>
        </p:nvSpPr>
        <p:spPr bwMode="auto">
          <a:xfrm>
            <a:off x="3733800" y="2036763"/>
            <a:ext cx="593725" cy="366712"/>
          </a:xfrm>
          <a:prstGeom prst="rect">
            <a:avLst/>
          </a:prstGeom>
          <a:noFill/>
          <a:ln w="12700">
            <a:noFill/>
            <a:miter lim="800000"/>
            <a:headEnd/>
            <a:tailEnd/>
          </a:ln>
          <a:effectLst/>
        </p:spPr>
        <p:txBody>
          <a:bodyPr wrap="none">
            <a:spAutoFit/>
          </a:bodyPr>
          <a:lstStyle/>
          <a:p>
            <a:r>
              <a:rPr lang="en-US">
                <a:solidFill>
                  <a:schemeClr val="tx1"/>
                </a:solidFill>
                <a:latin typeface="Courier New" pitchFamily="49" charset="0"/>
              </a:rPr>
              <a:t>$fp</a:t>
            </a:r>
          </a:p>
        </p:txBody>
      </p:sp>
      <p:sp>
        <p:nvSpPr>
          <p:cNvPr id="440340" name="Line 20"/>
          <p:cNvSpPr>
            <a:spLocks noChangeShapeType="1"/>
          </p:cNvSpPr>
          <p:nvPr/>
        </p:nvSpPr>
        <p:spPr bwMode="auto">
          <a:xfrm flipH="1">
            <a:off x="3581400" y="2209800"/>
            <a:ext cx="228600" cy="0"/>
          </a:xfrm>
          <a:prstGeom prst="line">
            <a:avLst/>
          </a:prstGeom>
          <a:noFill/>
          <a:ln w="12700">
            <a:solidFill>
              <a:schemeClr val="tx1"/>
            </a:solidFill>
            <a:round/>
            <a:headEnd/>
            <a:tailEnd type="triangle" w="med" len="med"/>
          </a:ln>
          <a:effectLst/>
        </p:spPr>
        <p:txBody>
          <a:bodyPr/>
          <a:lstStyle/>
          <a:p>
            <a:endParaRPr lang="en-US"/>
          </a:p>
        </p:txBody>
      </p:sp>
    </p:spTree>
  </p:cSld>
  <p:clrMapOvr>
    <a:masterClrMapping/>
  </p:clrMapOvr>
  <p:timing>
    <p:tnLst>
      <p:par>
        <p:cTn xmlns:p14="http://schemas.microsoft.com/office/powerpoint/2010/mai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1346" name="Rectangle 2"/>
          <p:cNvSpPr>
            <a:spLocks noGrp="1" noChangeArrowheads="1"/>
          </p:cNvSpPr>
          <p:nvPr>
            <p:ph type="title"/>
          </p:nvPr>
        </p:nvSpPr>
        <p:spPr/>
        <p:txBody>
          <a:bodyPr/>
          <a:lstStyle/>
          <a:p>
            <a:r>
              <a:rPr lang="en-US" dirty="0" smtClean="0"/>
              <a:t>Aside:  Allocating </a:t>
            </a:r>
            <a:r>
              <a:rPr lang="en-US" dirty="0"/>
              <a:t>Space on the Heap</a:t>
            </a:r>
          </a:p>
        </p:txBody>
      </p:sp>
      <p:sp>
        <p:nvSpPr>
          <p:cNvPr id="441347" name="Rectangle 3"/>
          <p:cNvSpPr>
            <a:spLocks noGrp="1" noChangeArrowheads="1"/>
          </p:cNvSpPr>
          <p:nvPr>
            <p:ph type="body" idx="1"/>
          </p:nvPr>
        </p:nvSpPr>
        <p:spPr>
          <a:xfrm>
            <a:off x="685800" y="914400"/>
            <a:ext cx="3962400" cy="3536546"/>
          </a:xfrm>
        </p:spPr>
        <p:txBody>
          <a:bodyPr/>
          <a:lstStyle/>
          <a:p>
            <a:r>
              <a:rPr lang="en-US" dirty="0"/>
              <a:t>Static data segment for constants and other static variables (e.g., arrays)</a:t>
            </a:r>
          </a:p>
          <a:p>
            <a:r>
              <a:rPr lang="en-US" dirty="0"/>
              <a:t>Dynamic data segment (aka </a:t>
            </a:r>
            <a:r>
              <a:rPr lang="en-US" dirty="0">
                <a:solidFill>
                  <a:schemeClr val="accent1"/>
                </a:solidFill>
              </a:rPr>
              <a:t>heap</a:t>
            </a:r>
            <a:r>
              <a:rPr lang="en-US" dirty="0"/>
              <a:t>) for structures that grow and shrink (e.g., linked lists)</a:t>
            </a:r>
          </a:p>
          <a:p>
            <a:pPr lvl="1"/>
            <a:r>
              <a:rPr lang="en-US" dirty="0"/>
              <a:t>Allocate space on the heap with </a:t>
            </a:r>
            <a:r>
              <a:rPr lang="en-US" dirty="0" err="1">
                <a:latin typeface="Courier New" pitchFamily="49" charset="0"/>
              </a:rPr>
              <a:t>malloc</a:t>
            </a:r>
            <a:r>
              <a:rPr lang="en-US" dirty="0">
                <a:latin typeface="Courier New" pitchFamily="49" charset="0"/>
              </a:rPr>
              <a:t>()</a:t>
            </a:r>
            <a:r>
              <a:rPr lang="en-US" dirty="0"/>
              <a:t> and free it with </a:t>
            </a:r>
            <a:r>
              <a:rPr lang="en-US" dirty="0">
                <a:latin typeface="Courier New" pitchFamily="49" charset="0"/>
              </a:rPr>
              <a:t>free</a:t>
            </a:r>
            <a:r>
              <a:rPr lang="en-US" dirty="0" smtClean="0">
                <a:latin typeface="Courier New" pitchFamily="49" charset="0"/>
              </a:rPr>
              <a:t>() </a:t>
            </a:r>
            <a:r>
              <a:rPr lang="en-US" dirty="0" smtClean="0"/>
              <a:t>in C</a:t>
            </a:r>
            <a:endParaRPr lang="en-US" dirty="0"/>
          </a:p>
        </p:txBody>
      </p:sp>
      <p:sp>
        <p:nvSpPr>
          <p:cNvPr id="441348" name="Rectangle 4"/>
          <p:cNvSpPr>
            <a:spLocks noChangeArrowheads="1"/>
          </p:cNvSpPr>
          <p:nvPr/>
        </p:nvSpPr>
        <p:spPr bwMode="auto">
          <a:xfrm>
            <a:off x="5695950" y="1600200"/>
            <a:ext cx="1600200" cy="4114800"/>
          </a:xfrm>
          <a:prstGeom prst="rect">
            <a:avLst/>
          </a:prstGeom>
          <a:noFill/>
          <a:ln w="12700">
            <a:solidFill>
              <a:schemeClr val="tx1"/>
            </a:solidFill>
            <a:miter lim="800000"/>
            <a:headEnd/>
            <a:tailEnd/>
          </a:ln>
          <a:effectLst/>
        </p:spPr>
        <p:txBody>
          <a:bodyPr wrap="none" anchor="ctr"/>
          <a:lstStyle/>
          <a:p>
            <a:endParaRPr lang="en-US"/>
          </a:p>
        </p:txBody>
      </p:sp>
      <p:sp>
        <p:nvSpPr>
          <p:cNvPr id="441349" name="Rectangle 5"/>
          <p:cNvSpPr>
            <a:spLocks noChangeArrowheads="1"/>
          </p:cNvSpPr>
          <p:nvPr/>
        </p:nvSpPr>
        <p:spPr bwMode="auto">
          <a:xfrm>
            <a:off x="5924550" y="1295400"/>
            <a:ext cx="1003300" cy="325438"/>
          </a:xfrm>
          <a:prstGeom prst="rect">
            <a:avLst/>
          </a:prstGeom>
          <a:noFill/>
          <a:ln w="12700">
            <a:noFill/>
            <a:miter lim="800000"/>
            <a:headEnd/>
            <a:tailEnd/>
          </a:ln>
          <a:effectLst/>
        </p:spPr>
        <p:txBody>
          <a:bodyPr wrap="none" lIns="63500" tIns="25400" rIns="63500" bIns="25400">
            <a:spAutoFit/>
          </a:bodyPr>
          <a:lstStyle/>
          <a:p>
            <a:r>
              <a:rPr lang="en-US" b="1">
                <a:solidFill>
                  <a:schemeClr val="tx1"/>
                </a:solidFill>
              </a:rPr>
              <a:t>Memory</a:t>
            </a:r>
          </a:p>
        </p:txBody>
      </p:sp>
      <p:sp>
        <p:nvSpPr>
          <p:cNvPr id="441351" name="Rectangle 7"/>
          <p:cNvSpPr>
            <a:spLocks noChangeArrowheads="1"/>
          </p:cNvSpPr>
          <p:nvPr/>
        </p:nvSpPr>
        <p:spPr bwMode="auto">
          <a:xfrm>
            <a:off x="7296150" y="5486400"/>
            <a:ext cx="1357313" cy="295275"/>
          </a:xfrm>
          <a:prstGeom prst="rect">
            <a:avLst/>
          </a:prstGeom>
          <a:noFill/>
          <a:ln w="12700">
            <a:noFill/>
            <a:miter lim="800000"/>
            <a:headEnd/>
            <a:tailEnd/>
          </a:ln>
          <a:effectLst/>
        </p:spPr>
        <p:txBody>
          <a:bodyPr wrap="none" lIns="63500" tIns="25400" rIns="63500" bIns="25400">
            <a:spAutoFit/>
          </a:bodyPr>
          <a:lstStyle/>
          <a:p>
            <a:r>
              <a:rPr lang="en-US" sz="1600">
                <a:solidFill>
                  <a:schemeClr val="tx1"/>
                </a:solidFill>
              </a:rPr>
              <a:t>0x 0000 0000</a:t>
            </a:r>
          </a:p>
        </p:txBody>
      </p:sp>
      <p:sp>
        <p:nvSpPr>
          <p:cNvPr id="441353" name="Rectangle 9" descr="20%"/>
          <p:cNvSpPr>
            <a:spLocks noChangeArrowheads="1"/>
          </p:cNvSpPr>
          <p:nvPr/>
        </p:nvSpPr>
        <p:spPr bwMode="auto">
          <a:xfrm>
            <a:off x="5695950" y="5257800"/>
            <a:ext cx="1600200" cy="457200"/>
          </a:xfrm>
          <a:prstGeom prst="rect">
            <a:avLst/>
          </a:prstGeom>
          <a:pattFill prst="pct20">
            <a:fgClr>
              <a:schemeClr val="accent1"/>
            </a:fgClr>
            <a:bgClr>
              <a:srgbClr val="FFFFFF"/>
            </a:bgClr>
          </a:pattFill>
          <a:ln w="12700">
            <a:solidFill>
              <a:schemeClr val="tx1"/>
            </a:solidFill>
            <a:miter lim="800000"/>
            <a:headEnd/>
            <a:tailEnd/>
          </a:ln>
          <a:effectLst/>
        </p:spPr>
        <p:txBody>
          <a:bodyPr wrap="none" anchor="ctr"/>
          <a:lstStyle/>
          <a:p>
            <a:endParaRPr lang="en-US"/>
          </a:p>
        </p:txBody>
      </p:sp>
      <p:sp>
        <p:nvSpPr>
          <p:cNvPr id="441354" name="Rectangle 10" descr="20%"/>
          <p:cNvSpPr>
            <a:spLocks noChangeArrowheads="1"/>
          </p:cNvSpPr>
          <p:nvPr/>
        </p:nvSpPr>
        <p:spPr bwMode="auto">
          <a:xfrm>
            <a:off x="5695950" y="4191000"/>
            <a:ext cx="1600200" cy="1066800"/>
          </a:xfrm>
          <a:prstGeom prst="rect">
            <a:avLst/>
          </a:prstGeom>
          <a:pattFill prst="pct20">
            <a:fgClr>
              <a:schemeClr val="folHlink"/>
            </a:fgClr>
            <a:bgClr>
              <a:srgbClr val="FFFFFF"/>
            </a:bgClr>
          </a:pattFill>
          <a:ln w="12700">
            <a:solidFill>
              <a:schemeClr val="tx1"/>
            </a:solidFill>
            <a:miter lim="800000"/>
            <a:headEnd/>
            <a:tailEnd/>
          </a:ln>
          <a:effectLst/>
        </p:spPr>
        <p:txBody>
          <a:bodyPr wrap="none" anchor="ctr"/>
          <a:lstStyle/>
          <a:p>
            <a:endParaRPr lang="en-US"/>
          </a:p>
        </p:txBody>
      </p:sp>
      <p:sp>
        <p:nvSpPr>
          <p:cNvPr id="441355" name="Rectangle 11"/>
          <p:cNvSpPr>
            <a:spLocks noChangeArrowheads="1"/>
          </p:cNvSpPr>
          <p:nvPr/>
        </p:nvSpPr>
        <p:spPr bwMode="auto">
          <a:xfrm>
            <a:off x="5810250" y="4419600"/>
            <a:ext cx="1397000" cy="600075"/>
          </a:xfrm>
          <a:prstGeom prst="rect">
            <a:avLst/>
          </a:prstGeom>
          <a:noFill/>
          <a:ln w="12700">
            <a:noFill/>
            <a:miter lim="800000"/>
            <a:headEnd/>
            <a:tailEnd/>
          </a:ln>
          <a:effectLst/>
        </p:spPr>
        <p:txBody>
          <a:bodyPr wrap="none" lIns="63500" tIns="25400" rIns="63500" bIns="25400">
            <a:spAutoFit/>
          </a:bodyPr>
          <a:lstStyle/>
          <a:p>
            <a:pPr algn="ctr"/>
            <a:r>
              <a:rPr lang="en-US" b="1">
                <a:solidFill>
                  <a:schemeClr val="tx1"/>
                </a:solidFill>
              </a:rPr>
              <a:t>Text</a:t>
            </a:r>
          </a:p>
          <a:p>
            <a:pPr algn="ctr"/>
            <a:r>
              <a:rPr lang="en-US" b="1">
                <a:solidFill>
                  <a:schemeClr val="tx1"/>
                </a:solidFill>
              </a:rPr>
              <a:t>(Your code)</a:t>
            </a:r>
          </a:p>
        </p:txBody>
      </p:sp>
      <p:sp>
        <p:nvSpPr>
          <p:cNvPr id="441356" name="Rectangle 12"/>
          <p:cNvSpPr>
            <a:spLocks noChangeArrowheads="1"/>
          </p:cNvSpPr>
          <p:nvPr/>
        </p:nvSpPr>
        <p:spPr bwMode="auto">
          <a:xfrm>
            <a:off x="5924550" y="5313363"/>
            <a:ext cx="1155700" cy="325437"/>
          </a:xfrm>
          <a:prstGeom prst="rect">
            <a:avLst/>
          </a:prstGeom>
          <a:noFill/>
          <a:ln w="12700">
            <a:noFill/>
            <a:miter lim="800000"/>
            <a:headEnd/>
            <a:tailEnd/>
          </a:ln>
          <a:effectLst/>
        </p:spPr>
        <p:txBody>
          <a:bodyPr wrap="none" lIns="63500" tIns="25400" rIns="63500" bIns="25400">
            <a:spAutoFit/>
          </a:bodyPr>
          <a:lstStyle/>
          <a:p>
            <a:pPr algn="ctr"/>
            <a:r>
              <a:rPr lang="en-US" b="1">
                <a:solidFill>
                  <a:schemeClr val="tx1"/>
                </a:solidFill>
              </a:rPr>
              <a:t>Reserved</a:t>
            </a:r>
            <a:endParaRPr lang="en-US" sz="1600" b="1">
              <a:solidFill>
                <a:schemeClr val="tx1"/>
              </a:solidFill>
            </a:endParaRPr>
          </a:p>
        </p:txBody>
      </p:sp>
      <p:sp>
        <p:nvSpPr>
          <p:cNvPr id="441357" name="Rectangle 13" descr="10%"/>
          <p:cNvSpPr>
            <a:spLocks noChangeArrowheads="1"/>
          </p:cNvSpPr>
          <p:nvPr/>
        </p:nvSpPr>
        <p:spPr bwMode="auto">
          <a:xfrm>
            <a:off x="5695950" y="3962400"/>
            <a:ext cx="1600200" cy="228600"/>
          </a:xfrm>
          <a:prstGeom prst="rect">
            <a:avLst/>
          </a:prstGeom>
          <a:pattFill prst="pct10">
            <a:fgClr>
              <a:srgbClr val="009900"/>
            </a:fgClr>
            <a:bgClr>
              <a:srgbClr val="FFFFFF"/>
            </a:bgClr>
          </a:pattFill>
          <a:ln w="12700">
            <a:solidFill>
              <a:schemeClr val="tx1"/>
            </a:solidFill>
            <a:miter lim="800000"/>
            <a:headEnd/>
            <a:tailEnd/>
          </a:ln>
          <a:effectLst/>
        </p:spPr>
        <p:txBody>
          <a:bodyPr wrap="none" anchor="ctr"/>
          <a:lstStyle/>
          <a:p>
            <a:endParaRPr lang="en-US"/>
          </a:p>
        </p:txBody>
      </p:sp>
      <p:sp>
        <p:nvSpPr>
          <p:cNvPr id="441358" name="Rectangle 14"/>
          <p:cNvSpPr>
            <a:spLocks noChangeArrowheads="1"/>
          </p:cNvSpPr>
          <p:nvPr/>
        </p:nvSpPr>
        <p:spPr bwMode="auto">
          <a:xfrm>
            <a:off x="5848350" y="3941763"/>
            <a:ext cx="1282700" cy="325437"/>
          </a:xfrm>
          <a:prstGeom prst="rect">
            <a:avLst/>
          </a:prstGeom>
          <a:noFill/>
          <a:ln w="12700">
            <a:noFill/>
            <a:miter lim="800000"/>
            <a:headEnd/>
            <a:tailEnd/>
          </a:ln>
          <a:effectLst/>
        </p:spPr>
        <p:txBody>
          <a:bodyPr wrap="none" lIns="63500" tIns="25400" rIns="63500" bIns="25400">
            <a:spAutoFit/>
          </a:bodyPr>
          <a:lstStyle/>
          <a:p>
            <a:r>
              <a:rPr lang="en-US" b="1">
                <a:solidFill>
                  <a:schemeClr val="tx1"/>
                </a:solidFill>
              </a:rPr>
              <a:t>Static data</a:t>
            </a:r>
          </a:p>
        </p:txBody>
      </p:sp>
      <p:sp>
        <p:nvSpPr>
          <p:cNvPr id="441361" name="Rectangle 17"/>
          <p:cNvSpPr>
            <a:spLocks noChangeArrowheads="1"/>
          </p:cNvSpPr>
          <p:nvPr/>
        </p:nvSpPr>
        <p:spPr bwMode="auto">
          <a:xfrm>
            <a:off x="7296150" y="5105400"/>
            <a:ext cx="1357313" cy="295275"/>
          </a:xfrm>
          <a:prstGeom prst="rect">
            <a:avLst/>
          </a:prstGeom>
          <a:noFill/>
          <a:ln w="12700">
            <a:noFill/>
            <a:miter lim="800000"/>
            <a:headEnd/>
            <a:tailEnd/>
          </a:ln>
          <a:effectLst/>
        </p:spPr>
        <p:txBody>
          <a:bodyPr wrap="none" lIns="63500" tIns="25400" rIns="63500" bIns="25400">
            <a:spAutoFit/>
          </a:bodyPr>
          <a:lstStyle/>
          <a:p>
            <a:r>
              <a:rPr lang="en-US" sz="1600">
                <a:solidFill>
                  <a:schemeClr val="tx1"/>
                </a:solidFill>
              </a:rPr>
              <a:t>0x 0040 0000</a:t>
            </a:r>
          </a:p>
        </p:txBody>
      </p:sp>
      <p:sp>
        <p:nvSpPr>
          <p:cNvPr id="441362" name="Rectangle 18"/>
          <p:cNvSpPr>
            <a:spLocks noChangeArrowheads="1"/>
          </p:cNvSpPr>
          <p:nvPr/>
        </p:nvSpPr>
        <p:spPr bwMode="auto">
          <a:xfrm>
            <a:off x="7296150" y="4048125"/>
            <a:ext cx="1357313" cy="295275"/>
          </a:xfrm>
          <a:prstGeom prst="rect">
            <a:avLst/>
          </a:prstGeom>
          <a:noFill/>
          <a:ln w="12700">
            <a:noFill/>
            <a:miter lim="800000"/>
            <a:headEnd/>
            <a:tailEnd/>
          </a:ln>
          <a:effectLst/>
        </p:spPr>
        <p:txBody>
          <a:bodyPr wrap="none" lIns="63500" tIns="25400" rIns="63500" bIns="25400">
            <a:spAutoFit/>
          </a:bodyPr>
          <a:lstStyle/>
          <a:p>
            <a:r>
              <a:rPr lang="en-US" sz="1600">
                <a:solidFill>
                  <a:schemeClr val="tx1"/>
                </a:solidFill>
              </a:rPr>
              <a:t>0x 1000 0000</a:t>
            </a:r>
          </a:p>
        </p:txBody>
      </p:sp>
      <p:sp>
        <p:nvSpPr>
          <p:cNvPr id="441363" name="Rectangle 19"/>
          <p:cNvSpPr>
            <a:spLocks noChangeArrowheads="1"/>
          </p:cNvSpPr>
          <p:nvPr/>
        </p:nvSpPr>
        <p:spPr bwMode="auto">
          <a:xfrm>
            <a:off x="7296150" y="3810000"/>
            <a:ext cx="1357313" cy="295275"/>
          </a:xfrm>
          <a:prstGeom prst="rect">
            <a:avLst/>
          </a:prstGeom>
          <a:noFill/>
          <a:ln w="12700">
            <a:noFill/>
            <a:miter lim="800000"/>
            <a:headEnd/>
            <a:tailEnd/>
          </a:ln>
          <a:effectLst/>
        </p:spPr>
        <p:txBody>
          <a:bodyPr wrap="none" lIns="63500" tIns="25400" rIns="63500" bIns="25400">
            <a:spAutoFit/>
          </a:bodyPr>
          <a:lstStyle/>
          <a:p>
            <a:r>
              <a:rPr lang="en-US" sz="1600">
                <a:solidFill>
                  <a:schemeClr val="tx1"/>
                </a:solidFill>
              </a:rPr>
              <a:t>0x 1000 8000</a:t>
            </a:r>
          </a:p>
        </p:txBody>
      </p:sp>
      <p:sp>
        <p:nvSpPr>
          <p:cNvPr id="441364" name="Rectangle 20"/>
          <p:cNvSpPr>
            <a:spLocks noChangeArrowheads="1"/>
          </p:cNvSpPr>
          <p:nvPr/>
        </p:nvSpPr>
        <p:spPr bwMode="auto">
          <a:xfrm>
            <a:off x="7296150" y="1524000"/>
            <a:ext cx="1298575" cy="295275"/>
          </a:xfrm>
          <a:prstGeom prst="rect">
            <a:avLst/>
          </a:prstGeom>
          <a:noFill/>
          <a:ln w="12700">
            <a:noFill/>
            <a:miter lim="800000"/>
            <a:headEnd/>
            <a:tailEnd/>
          </a:ln>
          <a:effectLst/>
        </p:spPr>
        <p:txBody>
          <a:bodyPr wrap="none" lIns="63500" tIns="25400" rIns="63500" bIns="25400">
            <a:spAutoFit/>
          </a:bodyPr>
          <a:lstStyle/>
          <a:p>
            <a:r>
              <a:rPr lang="en-US" sz="1600">
                <a:solidFill>
                  <a:schemeClr val="tx1"/>
                </a:solidFill>
              </a:rPr>
              <a:t>0x 7f f f f f f c</a:t>
            </a:r>
          </a:p>
        </p:txBody>
      </p:sp>
      <p:sp>
        <p:nvSpPr>
          <p:cNvPr id="441365" name="Rectangle 21" descr="10%"/>
          <p:cNvSpPr>
            <a:spLocks noChangeArrowheads="1"/>
          </p:cNvSpPr>
          <p:nvPr/>
        </p:nvSpPr>
        <p:spPr bwMode="auto">
          <a:xfrm>
            <a:off x="5695950" y="1600200"/>
            <a:ext cx="1600200" cy="838200"/>
          </a:xfrm>
          <a:prstGeom prst="rect">
            <a:avLst/>
          </a:prstGeom>
          <a:pattFill prst="pct10">
            <a:fgClr>
              <a:srgbClr val="009900"/>
            </a:fgClr>
            <a:bgClr>
              <a:srgbClr val="FFFFFF"/>
            </a:bgClr>
          </a:pattFill>
          <a:ln w="12700">
            <a:solidFill>
              <a:schemeClr val="tx1"/>
            </a:solidFill>
            <a:miter lim="800000"/>
            <a:headEnd/>
            <a:tailEnd/>
          </a:ln>
          <a:effectLst/>
        </p:spPr>
        <p:txBody>
          <a:bodyPr wrap="none" anchor="ctr"/>
          <a:lstStyle/>
          <a:p>
            <a:endParaRPr lang="en-US"/>
          </a:p>
        </p:txBody>
      </p:sp>
      <p:sp>
        <p:nvSpPr>
          <p:cNvPr id="441366" name="Rectangle 22"/>
          <p:cNvSpPr>
            <a:spLocks noChangeArrowheads="1"/>
          </p:cNvSpPr>
          <p:nvPr/>
        </p:nvSpPr>
        <p:spPr bwMode="auto">
          <a:xfrm>
            <a:off x="6076950" y="1752600"/>
            <a:ext cx="736600" cy="325438"/>
          </a:xfrm>
          <a:prstGeom prst="rect">
            <a:avLst/>
          </a:prstGeom>
          <a:noFill/>
          <a:ln w="12700">
            <a:noFill/>
            <a:miter lim="800000"/>
            <a:headEnd/>
            <a:tailEnd/>
          </a:ln>
          <a:effectLst/>
        </p:spPr>
        <p:txBody>
          <a:bodyPr wrap="none" lIns="63500" tIns="25400" rIns="63500" bIns="25400">
            <a:spAutoFit/>
          </a:bodyPr>
          <a:lstStyle/>
          <a:p>
            <a:r>
              <a:rPr lang="en-US" b="1">
                <a:solidFill>
                  <a:schemeClr val="tx1"/>
                </a:solidFill>
              </a:rPr>
              <a:t>Stack</a:t>
            </a:r>
          </a:p>
        </p:txBody>
      </p:sp>
      <p:sp>
        <p:nvSpPr>
          <p:cNvPr id="441367" name="Rectangle 23" descr="10%"/>
          <p:cNvSpPr>
            <a:spLocks noChangeArrowheads="1"/>
          </p:cNvSpPr>
          <p:nvPr/>
        </p:nvSpPr>
        <p:spPr bwMode="auto">
          <a:xfrm>
            <a:off x="5695950" y="3124200"/>
            <a:ext cx="1600200" cy="838200"/>
          </a:xfrm>
          <a:prstGeom prst="rect">
            <a:avLst/>
          </a:prstGeom>
          <a:pattFill prst="pct10">
            <a:fgClr>
              <a:srgbClr val="009900"/>
            </a:fgClr>
            <a:bgClr>
              <a:srgbClr val="FFFFFF"/>
            </a:bgClr>
          </a:pattFill>
          <a:ln w="12700">
            <a:solidFill>
              <a:schemeClr val="tx1"/>
            </a:solidFill>
            <a:miter lim="800000"/>
            <a:headEnd/>
            <a:tailEnd/>
          </a:ln>
          <a:effectLst/>
        </p:spPr>
        <p:txBody>
          <a:bodyPr wrap="none" anchor="ctr"/>
          <a:lstStyle/>
          <a:p>
            <a:endParaRPr lang="en-US"/>
          </a:p>
        </p:txBody>
      </p:sp>
      <p:sp>
        <p:nvSpPr>
          <p:cNvPr id="441368" name="Rectangle 24"/>
          <p:cNvSpPr>
            <a:spLocks noChangeArrowheads="1"/>
          </p:cNvSpPr>
          <p:nvPr/>
        </p:nvSpPr>
        <p:spPr bwMode="auto">
          <a:xfrm>
            <a:off x="5695950" y="3276600"/>
            <a:ext cx="1612900" cy="600075"/>
          </a:xfrm>
          <a:prstGeom prst="rect">
            <a:avLst/>
          </a:prstGeom>
          <a:noFill/>
          <a:ln w="12700">
            <a:noFill/>
            <a:miter lim="800000"/>
            <a:headEnd/>
            <a:tailEnd/>
          </a:ln>
          <a:effectLst/>
        </p:spPr>
        <p:txBody>
          <a:bodyPr wrap="none" lIns="63500" tIns="25400" rIns="63500" bIns="25400">
            <a:spAutoFit/>
          </a:bodyPr>
          <a:lstStyle/>
          <a:p>
            <a:pPr algn="ctr"/>
            <a:r>
              <a:rPr lang="en-US" b="1">
                <a:solidFill>
                  <a:schemeClr val="tx1"/>
                </a:solidFill>
              </a:rPr>
              <a:t>Dynamic data</a:t>
            </a:r>
          </a:p>
          <a:p>
            <a:pPr algn="ctr"/>
            <a:r>
              <a:rPr lang="en-US" b="1">
                <a:solidFill>
                  <a:schemeClr val="tx1"/>
                </a:solidFill>
              </a:rPr>
              <a:t>(heap)</a:t>
            </a:r>
          </a:p>
        </p:txBody>
      </p:sp>
      <p:sp>
        <p:nvSpPr>
          <p:cNvPr id="441369" name="AutoShape 25" descr="10%"/>
          <p:cNvSpPr>
            <a:spLocks noChangeArrowheads="1"/>
          </p:cNvSpPr>
          <p:nvPr/>
        </p:nvSpPr>
        <p:spPr bwMode="auto">
          <a:xfrm>
            <a:off x="6381750" y="2286000"/>
            <a:ext cx="228600" cy="457200"/>
          </a:xfrm>
          <a:prstGeom prst="downArrow">
            <a:avLst>
              <a:gd name="adj1" fmla="val 50000"/>
              <a:gd name="adj2" fmla="val 50000"/>
            </a:avLst>
          </a:prstGeom>
          <a:pattFill prst="pct10">
            <a:fgClr>
              <a:srgbClr val="009900"/>
            </a:fgClr>
            <a:bgClr>
              <a:srgbClr val="FFFFFF"/>
            </a:bgClr>
          </a:pattFill>
          <a:ln w="12700">
            <a:solidFill>
              <a:schemeClr val="tx1"/>
            </a:solidFill>
            <a:miter lim="800000"/>
            <a:headEnd/>
            <a:tailEnd/>
          </a:ln>
          <a:effectLst/>
        </p:spPr>
        <p:txBody>
          <a:bodyPr wrap="none" anchor="ctr"/>
          <a:lstStyle/>
          <a:p>
            <a:endParaRPr lang="en-US"/>
          </a:p>
        </p:txBody>
      </p:sp>
      <p:sp>
        <p:nvSpPr>
          <p:cNvPr id="441370" name="AutoShape 26" descr="10%"/>
          <p:cNvSpPr>
            <a:spLocks noChangeArrowheads="1"/>
          </p:cNvSpPr>
          <p:nvPr/>
        </p:nvSpPr>
        <p:spPr bwMode="auto">
          <a:xfrm>
            <a:off x="6381750" y="2895600"/>
            <a:ext cx="228600" cy="457200"/>
          </a:xfrm>
          <a:prstGeom prst="upArrow">
            <a:avLst>
              <a:gd name="adj1" fmla="val 50000"/>
              <a:gd name="adj2" fmla="val 50000"/>
            </a:avLst>
          </a:prstGeom>
          <a:pattFill prst="pct10">
            <a:fgClr>
              <a:srgbClr val="009900"/>
            </a:fgClr>
            <a:bgClr>
              <a:srgbClr val="FFFFFF"/>
            </a:bgClr>
          </a:pattFill>
          <a:ln w="12700">
            <a:solidFill>
              <a:schemeClr val="tx1"/>
            </a:solidFill>
            <a:miter lim="800000"/>
            <a:headEnd/>
            <a:tailEnd/>
          </a:ln>
          <a:effectLst/>
        </p:spPr>
        <p:txBody>
          <a:bodyPr wrap="none" anchor="ctr"/>
          <a:lstStyle/>
          <a:p>
            <a:endParaRPr lang="en-US"/>
          </a:p>
        </p:txBody>
      </p:sp>
      <p:sp>
        <p:nvSpPr>
          <p:cNvPr id="441371" name="Rectangle 27"/>
          <p:cNvSpPr>
            <a:spLocks noChangeArrowheads="1"/>
          </p:cNvSpPr>
          <p:nvPr/>
        </p:nvSpPr>
        <p:spPr bwMode="auto">
          <a:xfrm>
            <a:off x="4933950" y="1447800"/>
            <a:ext cx="558800" cy="325438"/>
          </a:xfrm>
          <a:prstGeom prst="rect">
            <a:avLst/>
          </a:prstGeom>
          <a:noFill/>
          <a:ln w="12700">
            <a:noFill/>
            <a:miter lim="800000"/>
            <a:headEnd/>
            <a:tailEnd/>
          </a:ln>
          <a:effectLst/>
        </p:spPr>
        <p:txBody>
          <a:bodyPr wrap="none" lIns="63500" tIns="25400" rIns="63500" bIns="25400">
            <a:spAutoFit/>
          </a:bodyPr>
          <a:lstStyle/>
          <a:p>
            <a:r>
              <a:rPr lang="en-US">
                <a:solidFill>
                  <a:schemeClr val="tx1"/>
                </a:solidFill>
              </a:rPr>
              <a:t>$sp </a:t>
            </a:r>
          </a:p>
        </p:txBody>
      </p:sp>
      <p:sp>
        <p:nvSpPr>
          <p:cNvPr id="441372" name="Rectangle 28"/>
          <p:cNvSpPr>
            <a:spLocks noChangeArrowheads="1"/>
          </p:cNvSpPr>
          <p:nvPr/>
        </p:nvSpPr>
        <p:spPr bwMode="auto">
          <a:xfrm>
            <a:off x="4883150" y="3789363"/>
            <a:ext cx="571500" cy="325437"/>
          </a:xfrm>
          <a:prstGeom prst="rect">
            <a:avLst/>
          </a:prstGeom>
          <a:noFill/>
          <a:ln w="12700">
            <a:noFill/>
            <a:miter lim="800000"/>
            <a:headEnd/>
            <a:tailEnd/>
          </a:ln>
          <a:effectLst/>
        </p:spPr>
        <p:txBody>
          <a:bodyPr wrap="none" lIns="63500" tIns="25400" rIns="63500" bIns="25400">
            <a:spAutoFit/>
          </a:bodyPr>
          <a:lstStyle/>
          <a:p>
            <a:r>
              <a:rPr lang="en-US">
                <a:solidFill>
                  <a:schemeClr val="tx1"/>
                </a:solidFill>
              </a:rPr>
              <a:t>$gp </a:t>
            </a:r>
          </a:p>
        </p:txBody>
      </p:sp>
      <p:sp>
        <p:nvSpPr>
          <p:cNvPr id="441373" name="Rectangle 29"/>
          <p:cNvSpPr>
            <a:spLocks noChangeArrowheads="1"/>
          </p:cNvSpPr>
          <p:nvPr/>
        </p:nvSpPr>
        <p:spPr bwMode="auto">
          <a:xfrm>
            <a:off x="4959350" y="5105400"/>
            <a:ext cx="508000" cy="325438"/>
          </a:xfrm>
          <a:prstGeom prst="rect">
            <a:avLst/>
          </a:prstGeom>
          <a:noFill/>
          <a:ln w="12700">
            <a:noFill/>
            <a:miter lim="800000"/>
            <a:headEnd/>
            <a:tailEnd/>
          </a:ln>
          <a:effectLst/>
        </p:spPr>
        <p:txBody>
          <a:bodyPr wrap="none" lIns="63500" tIns="25400" rIns="63500" bIns="25400">
            <a:spAutoFit/>
          </a:bodyPr>
          <a:lstStyle/>
          <a:p>
            <a:r>
              <a:rPr lang="en-US">
                <a:solidFill>
                  <a:schemeClr val="tx1"/>
                </a:solidFill>
              </a:rPr>
              <a:t>PC </a:t>
            </a:r>
          </a:p>
        </p:txBody>
      </p:sp>
      <p:sp>
        <p:nvSpPr>
          <p:cNvPr id="441374" name="Line 30"/>
          <p:cNvSpPr>
            <a:spLocks noChangeShapeType="1"/>
          </p:cNvSpPr>
          <p:nvPr/>
        </p:nvSpPr>
        <p:spPr bwMode="auto">
          <a:xfrm>
            <a:off x="5391150" y="1600200"/>
            <a:ext cx="304800" cy="0"/>
          </a:xfrm>
          <a:prstGeom prst="line">
            <a:avLst/>
          </a:prstGeom>
          <a:noFill/>
          <a:ln w="12700">
            <a:solidFill>
              <a:schemeClr val="tx1"/>
            </a:solidFill>
            <a:round/>
            <a:headEnd/>
            <a:tailEnd type="triangle" w="med" len="med"/>
          </a:ln>
          <a:effectLst/>
        </p:spPr>
        <p:txBody>
          <a:bodyPr/>
          <a:lstStyle/>
          <a:p>
            <a:endParaRPr lang="en-US"/>
          </a:p>
        </p:txBody>
      </p:sp>
      <p:sp>
        <p:nvSpPr>
          <p:cNvPr id="441379" name="Line 35"/>
          <p:cNvSpPr>
            <a:spLocks noChangeShapeType="1"/>
          </p:cNvSpPr>
          <p:nvPr/>
        </p:nvSpPr>
        <p:spPr bwMode="auto">
          <a:xfrm>
            <a:off x="5391150" y="3962400"/>
            <a:ext cx="304800" cy="0"/>
          </a:xfrm>
          <a:prstGeom prst="line">
            <a:avLst/>
          </a:prstGeom>
          <a:noFill/>
          <a:ln w="12700">
            <a:solidFill>
              <a:schemeClr val="tx1"/>
            </a:solidFill>
            <a:round/>
            <a:headEnd/>
            <a:tailEnd type="triangle" w="med" len="med"/>
          </a:ln>
          <a:effectLst/>
        </p:spPr>
        <p:txBody>
          <a:bodyPr/>
          <a:lstStyle/>
          <a:p>
            <a:endParaRPr lang="en-US"/>
          </a:p>
        </p:txBody>
      </p:sp>
      <p:sp>
        <p:nvSpPr>
          <p:cNvPr id="441380" name="Line 36"/>
          <p:cNvSpPr>
            <a:spLocks noChangeShapeType="1"/>
          </p:cNvSpPr>
          <p:nvPr/>
        </p:nvSpPr>
        <p:spPr bwMode="auto">
          <a:xfrm>
            <a:off x="5391150" y="5257800"/>
            <a:ext cx="304800" cy="0"/>
          </a:xfrm>
          <a:prstGeom prst="line">
            <a:avLst/>
          </a:prstGeom>
          <a:noFill/>
          <a:ln w="12700">
            <a:solidFill>
              <a:schemeClr val="tx1"/>
            </a:solidFill>
            <a:round/>
            <a:headEnd/>
            <a:tailEnd type="triangle" w="med" len="med"/>
          </a:ln>
          <a:effectLst/>
        </p:spPr>
        <p:txBody>
          <a:bodyPr/>
          <a:lstStyle/>
          <a:p>
            <a:endParaRPr lang="en-US"/>
          </a:p>
        </p:txBody>
      </p:sp>
    </p:spTree>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Title 1"/>
          <p:cNvSpPr>
            <a:spLocks noGrp="1"/>
          </p:cNvSpPr>
          <p:nvPr>
            <p:ph type="title"/>
          </p:nvPr>
        </p:nvSpPr>
        <p:spPr/>
        <p:txBody>
          <a:bodyPr/>
          <a:lstStyle/>
          <a:p>
            <a:r>
              <a:rPr lang="en-US" smtClean="0"/>
              <a:t>Response Time Matters</a:t>
            </a:r>
          </a:p>
        </p:txBody>
      </p:sp>
      <p:pic>
        <p:nvPicPr>
          <p:cNvPr id="30723" name="Picture 2"/>
          <p:cNvPicPr>
            <a:picLocks noGrp="1" noChangeAspect="1" noChangeArrowheads="1"/>
          </p:cNvPicPr>
          <p:nvPr>
            <p:ph idx="1"/>
          </p:nvPr>
        </p:nvPicPr>
        <p:blipFill>
          <a:blip r:embed="rId2"/>
          <a:srcRect/>
          <a:stretch>
            <a:fillRect/>
          </a:stretch>
        </p:blipFill>
        <p:spPr>
          <a:xfrm>
            <a:off x="914400" y="801688"/>
            <a:ext cx="7575550" cy="5599112"/>
          </a:xfrm>
          <a:noFill/>
        </p:spPr>
      </p:pic>
      <p:sp>
        <p:nvSpPr>
          <p:cNvPr id="30724" name="TextBox 4"/>
          <p:cNvSpPr txBox="1">
            <a:spLocks noChangeArrowheads="1"/>
          </p:cNvSpPr>
          <p:nvPr/>
        </p:nvSpPr>
        <p:spPr bwMode="auto">
          <a:xfrm>
            <a:off x="1828800" y="6488113"/>
            <a:ext cx="5229225" cy="338137"/>
          </a:xfrm>
          <a:prstGeom prst="rect">
            <a:avLst/>
          </a:prstGeom>
          <a:noFill/>
          <a:ln w="9525">
            <a:noFill/>
            <a:miter lim="800000"/>
            <a:headEnd/>
            <a:tailEnd/>
          </a:ln>
        </p:spPr>
        <p:txBody>
          <a:bodyPr wrap="none">
            <a:spAutoFit/>
          </a:bodyPr>
          <a:lstStyle/>
          <a:p>
            <a:r>
              <a:rPr lang="en-US" sz="1600"/>
              <a:t>Justin Rattner’s ISCA’08 Keynote (VP and CTO of Intel)</a:t>
            </a:r>
          </a:p>
        </p:txBody>
      </p:sp>
    </p:spTree>
    <p:extLst>
      <p:ext uri="{BB962C8B-B14F-4D97-AF65-F5344CB8AC3E}">
        <p14:creationId xmlns:p14="http://schemas.microsoft.com/office/powerpoint/2010/main" val="2306834486"/>
      </p:ext>
    </p:extLst>
  </p:cSld>
  <p:clrMapOvr>
    <a:masterClrMapping/>
  </p:clrMapOvr>
  <p:timing>
    <p:tnLst>
      <p:par>
        <p:cTn xmlns:p14="http://schemas.microsoft.com/office/powerpoint/2010/mai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MIPS Instruction Classes Distribution</a:t>
            </a:r>
            <a:endParaRPr lang="en-US" dirty="0"/>
          </a:p>
        </p:txBody>
      </p:sp>
      <p:sp>
        <p:nvSpPr>
          <p:cNvPr id="3" name="Content Placeholder 2"/>
          <p:cNvSpPr>
            <a:spLocks noGrp="1"/>
          </p:cNvSpPr>
          <p:nvPr>
            <p:ph idx="1"/>
          </p:nvPr>
        </p:nvSpPr>
        <p:spPr>
          <a:xfrm>
            <a:off x="533400" y="914400"/>
            <a:ext cx="8153400" cy="383695"/>
          </a:xfrm>
        </p:spPr>
        <p:txBody>
          <a:bodyPr/>
          <a:lstStyle/>
          <a:p>
            <a:r>
              <a:rPr lang="en-US" dirty="0" smtClean="0"/>
              <a:t>Frequency of MIPS instruction classes for SPEC2006</a:t>
            </a:r>
            <a:endParaRPr lang="en-US" dirty="0"/>
          </a:p>
        </p:txBody>
      </p:sp>
      <p:graphicFrame>
        <p:nvGraphicFramePr>
          <p:cNvPr id="4" name="Table 3"/>
          <p:cNvGraphicFramePr>
            <a:graphicFrameLocks noGrp="1"/>
          </p:cNvGraphicFramePr>
          <p:nvPr/>
        </p:nvGraphicFramePr>
        <p:xfrm>
          <a:off x="1447800" y="2133600"/>
          <a:ext cx="6096000" cy="2595880"/>
        </p:xfrm>
        <a:graphic>
          <a:graphicData uri="http://schemas.openxmlformats.org/drawingml/2006/table">
            <a:tbl>
              <a:tblPr firstRow="1" bandRow="1">
                <a:tableStyleId>{F5AB1C69-6EDB-4FF4-983F-18BD219EF322}</a:tableStyleId>
              </a:tblPr>
              <a:tblGrid>
                <a:gridCol w="2032000"/>
                <a:gridCol w="2032000"/>
                <a:gridCol w="2032000"/>
              </a:tblGrid>
              <a:tr h="370840">
                <a:tc rowSpan="2">
                  <a:txBody>
                    <a:bodyPr/>
                    <a:lstStyle/>
                    <a:p>
                      <a:r>
                        <a:rPr lang="en-US" dirty="0" smtClean="0">
                          <a:solidFill>
                            <a:schemeClr val="tx1"/>
                          </a:solidFill>
                        </a:rPr>
                        <a:t>Instruction</a:t>
                      </a:r>
                      <a:r>
                        <a:rPr lang="en-US" baseline="0" dirty="0" smtClean="0">
                          <a:solidFill>
                            <a:schemeClr val="tx1"/>
                          </a:solidFill>
                        </a:rPr>
                        <a:t> </a:t>
                      </a:r>
                      <a:r>
                        <a:rPr lang="en-US" dirty="0" smtClean="0">
                          <a:solidFill>
                            <a:schemeClr val="tx1"/>
                          </a:solidFill>
                        </a:rPr>
                        <a:t>Class</a:t>
                      </a:r>
                      <a:endParaRPr 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algn="ctr"/>
                      <a:r>
                        <a:rPr lang="en-US" dirty="0" smtClean="0">
                          <a:solidFill>
                            <a:schemeClr val="tx1"/>
                          </a:solidFill>
                        </a:rPr>
                        <a:t>Frequency</a:t>
                      </a:r>
                      <a:endParaRPr 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40">
                <a:tc vMerge="1">
                  <a:txBody>
                    <a:bodyPr/>
                    <a:lstStyle/>
                    <a:p>
                      <a:endParaRPr 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dirty="0" smtClean="0">
                          <a:solidFill>
                            <a:schemeClr val="tx1"/>
                          </a:solidFill>
                        </a:rPr>
                        <a:t>Integer</a:t>
                      </a:r>
                      <a:endParaRPr 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dirty="0" smtClean="0">
                          <a:solidFill>
                            <a:schemeClr val="tx1"/>
                          </a:solidFill>
                        </a:rPr>
                        <a:t>Ft. Pt.</a:t>
                      </a:r>
                      <a:endParaRPr 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40">
                <a:tc>
                  <a:txBody>
                    <a:bodyPr/>
                    <a:lstStyle/>
                    <a:p>
                      <a:r>
                        <a:rPr lang="en-US" dirty="0" smtClean="0">
                          <a:solidFill>
                            <a:schemeClr val="tx1"/>
                          </a:solidFill>
                        </a:rPr>
                        <a:t>Arithmetic</a:t>
                      </a:r>
                      <a:endParaRPr 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dirty="0" smtClean="0">
                          <a:solidFill>
                            <a:schemeClr val="tx1"/>
                          </a:solidFill>
                        </a:rPr>
                        <a:t>16%</a:t>
                      </a:r>
                      <a:endParaRPr 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dirty="0" smtClean="0">
                          <a:solidFill>
                            <a:schemeClr val="tx1"/>
                          </a:solidFill>
                        </a:rPr>
                        <a:t>48%</a:t>
                      </a:r>
                      <a:endParaRPr 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40">
                <a:tc>
                  <a:txBody>
                    <a:bodyPr/>
                    <a:lstStyle/>
                    <a:p>
                      <a:r>
                        <a:rPr lang="en-US" dirty="0" smtClean="0">
                          <a:solidFill>
                            <a:schemeClr val="tx1"/>
                          </a:solidFill>
                        </a:rPr>
                        <a:t>Data transfer</a:t>
                      </a:r>
                      <a:endParaRPr 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dirty="0" smtClean="0">
                          <a:solidFill>
                            <a:schemeClr val="tx1"/>
                          </a:solidFill>
                        </a:rPr>
                        <a:t>35%</a:t>
                      </a:r>
                      <a:endParaRPr 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dirty="0" smtClean="0">
                          <a:solidFill>
                            <a:schemeClr val="tx1"/>
                          </a:solidFill>
                        </a:rPr>
                        <a:t>36%</a:t>
                      </a:r>
                      <a:endParaRPr 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40">
                <a:tc>
                  <a:txBody>
                    <a:bodyPr/>
                    <a:lstStyle/>
                    <a:p>
                      <a:r>
                        <a:rPr lang="en-US" dirty="0" smtClean="0">
                          <a:solidFill>
                            <a:schemeClr val="tx1"/>
                          </a:solidFill>
                        </a:rPr>
                        <a:t>Logical</a:t>
                      </a:r>
                      <a:endParaRPr 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dirty="0" smtClean="0">
                          <a:solidFill>
                            <a:schemeClr val="tx1"/>
                          </a:solidFill>
                        </a:rPr>
                        <a:t>12%</a:t>
                      </a:r>
                      <a:endParaRPr 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dirty="0" smtClean="0">
                          <a:solidFill>
                            <a:schemeClr val="tx1"/>
                          </a:solidFill>
                        </a:rPr>
                        <a:t>4%</a:t>
                      </a:r>
                      <a:endParaRPr 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40">
                <a:tc>
                  <a:txBody>
                    <a:bodyPr/>
                    <a:lstStyle/>
                    <a:p>
                      <a:r>
                        <a:rPr lang="en-US" dirty="0" smtClean="0">
                          <a:solidFill>
                            <a:schemeClr val="tx1"/>
                          </a:solidFill>
                        </a:rPr>
                        <a:t>Cond. Branch</a:t>
                      </a:r>
                      <a:endParaRPr 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dirty="0" smtClean="0">
                          <a:solidFill>
                            <a:schemeClr val="tx1"/>
                          </a:solidFill>
                        </a:rPr>
                        <a:t>34%</a:t>
                      </a:r>
                      <a:endParaRPr 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dirty="0" smtClean="0">
                          <a:solidFill>
                            <a:schemeClr val="tx1"/>
                          </a:solidFill>
                        </a:rPr>
                        <a:t>8%</a:t>
                      </a:r>
                      <a:endParaRPr 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40">
                <a:tc>
                  <a:txBody>
                    <a:bodyPr/>
                    <a:lstStyle/>
                    <a:p>
                      <a:r>
                        <a:rPr lang="en-US" dirty="0" smtClean="0">
                          <a:solidFill>
                            <a:schemeClr val="tx1"/>
                          </a:solidFill>
                        </a:rPr>
                        <a:t>Jump</a:t>
                      </a:r>
                      <a:endParaRPr 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dirty="0" smtClean="0">
                          <a:solidFill>
                            <a:schemeClr val="tx1"/>
                          </a:solidFill>
                        </a:rPr>
                        <a:t>2%</a:t>
                      </a:r>
                      <a:endParaRPr 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dirty="0" smtClean="0">
                          <a:solidFill>
                            <a:schemeClr val="tx1"/>
                          </a:solidFill>
                        </a:rPr>
                        <a:t>0%</a:t>
                      </a:r>
                      <a:endParaRPr 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Tree>
  </p:cSld>
  <p:clrMapOvr>
    <a:masterClrMapping/>
  </p:clrMapOvr>
  <p:timing>
    <p:tnLst>
      <p:par>
        <p:cTn xmlns:p14="http://schemas.microsoft.com/office/powerpoint/2010/mai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Atomic Exchange Support</a:t>
            </a:r>
            <a:endParaRPr lang="en-US" dirty="0"/>
          </a:p>
        </p:txBody>
      </p:sp>
      <p:sp>
        <p:nvSpPr>
          <p:cNvPr id="3" name="Content Placeholder 2"/>
          <p:cNvSpPr>
            <a:spLocks noGrp="1"/>
          </p:cNvSpPr>
          <p:nvPr>
            <p:ph idx="1"/>
          </p:nvPr>
        </p:nvSpPr>
        <p:spPr>
          <a:xfrm>
            <a:off x="533400" y="914400"/>
            <a:ext cx="8153400" cy="4101636"/>
          </a:xfrm>
        </p:spPr>
        <p:txBody>
          <a:bodyPr/>
          <a:lstStyle/>
          <a:p>
            <a:r>
              <a:rPr lang="en-US" dirty="0" smtClean="0"/>
              <a:t>Need hardware support for synchronization mechanisms to avoid </a:t>
            </a:r>
            <a:r>
              <a:rPr lang="en-US" dirty="0" smtClean="0">
                <a:solidFill>
                  <a:schemeClr val="accent1"/>
                </a:solidFill>
              </a:rPr>
              <a:t>data races </a:t>
            </a:r>
            <a:r>
              <a:rPr lang="en-US" dirty="0" smtClean="0"/>
              <a:t>where the results of the program can change depending on how events happen to occur</a:t>
            </a:r>
          </a:p>
          <a:p>
            <a:pPr lvl="1"/>
            <a:r>
              <a:rPr lang="en-US" dirty="0" smtClean="0"/>
              <a:t>Two memory accesses from different threads to the same location, and at least one is a write</a:t>
            </a:r>
          </a:p>
          <a:p>
            <a:r>
              <a:rPr lang="en-US" dirty="0" smtClean="0">
                <a:solidFill>
                  <a:schemeClr val="accent1"/>
                </a:solidFill>
              </a:rPr>
              <a:t>Atomic exchange </a:t>
            </a:r>
            <a:r>
              <a:rPr lang="en-US" dirty="0" smtClean="0"/>
              <a:t>(atomic swap) – interchanges a value in a register for a value in memory atomically, i.e., as one operation (instruction)</a:t>
            </a:r>
          </a:p>
          <a:p>
            <a:pPr lvl="1"/>
            <a:r>
              <a:rPr lang="en-US" dirty="0" smtClean="0"/>
              <a:t>Implementing an atomic exchange would require both a memory read and a memory write in a single, uninterruptable instruction.  An alternative is to have a pair of specially configured instructions</a:t>
            </a:r>
            <a:endParaRPr lang="en-US" dirty="0"/>
          </a:p>
        </p:txBody>
      </p:sp>
      <p:sp>
        <p:nvSpPr>
          <p:cNvPr id="4" name="Rectangle 3"/>
          <p:cNvSpPr txBox="1">
            <a:spLocks noChangeArrowheads="1"/>
          </p:cNvSpPr>
          <p:nvPr/>
        </p:nvSpPr>
        <p:spPr bwMode="auto">
          <a:xfrm>
            <a:off x="381000" y="4942373"/>
            <a:ext cx="8458200" cy="1327030"/>
          </a:xfrm>
          <a:prstGeom prst="rect">
            <a:avLst/>
          </a:prstGeom>
          <a:noFill/>
          <a:ln w="12700">
            <a:noFill/>
            <a:miter lim="800000"/>
            <a:headEnd/>
            <a:tailEnd/>
          </a:ln>
        </p:spPr>
        <p:txBody>
          <a:bodyPr vert="horz" wrap="square" lIns="90488" tIns="44450" rIns="90488" bIns="44450" numCol="1" anchor="t" anchorCtr="0" compatLnSpc="1">
            <a:prstTxWarp prst="textNoShape">
              <a:avLst/>
            </a:prstTxWarp>
            <a:spAutoFit/>
          </a:bodyPr>
          <a:lstStyle/>
          <a:p>
            <a:pPr marL="342900" marR="0" lvl="0" indent="-342900" algn="l" defTabSz="914400" rtl="0" eaLnBrk="0" fontAlgn="base" latinLnBrk="0" hangingPunct="0">
              <a:lnSpc>
                <a:spcPct val="90000"/>
              </a:lnSpc>
              <a:spcBef>
                <a:spcPct val="65000"/>
              </a:spcBef>
              <a:spcAft>
                <a:spcPct val="0"/>
              </a:spcAft>
              <a:buClr>
                <a:schemeClr val="accent1"/>
              </a:buClr>
              <a:buSzPct val="75000"/>
              <a:tabLst/>
              <a:defRPr/>
            </a:pPr>
            <a:r>
              <a:rPr kumimoji="0" lang="en-US" sz="2400" b="0" i="0" u="none" strike="noStrike" kern="0" cap="none" spc="0" normalizeH="0" baseline="0" noProof="0" dirty="0" smtClean="0">
                <a:ln>
                  <a:noFill/>
                </a:ln>
                <a:solidFill>
                  <a:schemeClr val="tx1"/>
                </a:solidFill>
                <a:effectLst/>
                <a:uLnTx/>
                <a:uFillTx/>
                <a:latin typeface="+mn-lt"/>
                <a:ea typeface="+mn-ea"/>
                <a:cs typeface="+mn-cs"/>
              </a:rPr>
              <a:t/>
            </a:r>
            <a:br>
              <a:rPr kumimoji="0" lang="en-US" sz="2400" b="0" i="0" u="none" strike="noStrike" kern="0" cap="none" spc="0" normalizeH="0" baseline="0" noProof="0" dirty="0" smtClean="0">
                <a:ln>
                  <a:noFill/>
                </a:ln>
                <a:solidFill>
                  <a:schemeClr val="tx1"/>
                </a:solidFill>
                <a:effectLst/>
                <a:uLnTx/>
                <a:uFillTx/>
                <a:latin typeface="+mn-lt"/>
                <a:ea typeface="+mn-ea"/>
                <a:cs typeface="+mn-cs"/>
              </a:rPr>
            </a:br>
            <a:r>
              <a:rPr lang="en-US" sz="2400" kern="0" dirty="0" smtClean="0">
                <a:solidFill>
                  <a:schemeClr val="tx1"/>
                </a:solidFill>
                <a:latin typeface="+mn-lt"/>
              </a:rPr>
              <a:t>	</a:t>
            </a:r>
            <a:r>
              <a:rPr kumimoji="0" lang="en-US" sz="2400" b="0" i="0" u="none" strike="noStrike" kern="0" cap="none" spc="0" normalizeH="0" baseline="0" noProof="0" dirty="0" err="1" smtClean="0">
                <a:ln>
                  <a:noFill/>
                </a:ln>
                <a:solidFill>
                  <a:schemeClr val="tx1"/>
                </a:solidFill>
                <a:effectLst/>
                <a:uLnTx/>
                <a:uFillTx/>
                <a:latin typeface="Courier New" pitchFamily="49" charset="0"/>
                <a:ea typeface="+mn-ea"/>
                <a:cs typeface="+mn-cs"/>
              </a:rPr>
              <a:t>ll</a:t>
            </a:r>
            <a:r>
              <a:rPr kumimoji="0" lang="en-US" sz="2400" b="0" i="0" u="none" strike="noStrike" kern="0" cap="none" spc="0" normalizeH="0" baseline="0" noProof="0" dirty="0" smtClean="0">
                <a:ln>
                  <a:noFill/>
                </a:ln>
                <a:solidFill>
                  <a:schemeClr val="tx1"/>
                </a:solidFill>
                <a:effectLst/>
                <a:uLnTx/>
                <a:uFillTx/>
                <a:latin typeface="Courier New" pitchFamily="49" charset="0"/>
                <a:ea typeface="+mn-ea"/>
                <a:cs typeface="+mn-cs"/>
              </a:rPr>
              <a:t>  $t1, 0($s1)	#load linked</a:t>
            </a:r>
          </a:p>
          <a:p>
            <a:pPr marL="342900" marR="0" lvl="0" indent="-342900" algn="l" defTabSz="914400" rtl="0" eaLnBrk="0" fontAlgn="base" latinLnBrk="0" hangingPunct="0">
              <a:lnSpc>
                <a:spcPct val="90000"/>
              </a:lnSpc>
              <a:spcBef>
                <a:spcPct val="65000"/>
              </a:spcBef>
              <a:spcAft>
                <a:spcPct val="0"/>
              </a:spcAft>
              <a:buClr>
                <a:schemeClr val="accent1"/>
              </a:buClr>
              <a:buSzPct val="75000"/>
              <a:tabLst/>
              <a:defRPr/>
            </a:pPr>
            <a:r>
              <a:rPr lang="en-US" sz="2400" kern="0" dirty="0" smtClean="0">
                <a:solidFill>
                  <a:schemeClr val="tx1"/>
                </a:solidFill>
                <a:latin typeface="Courier New" pitchFamily="49" charset="0"/>
              </a:rPr>
              <a:t>     sc  $t0, 0($s1)	#store conditional</a:t>
            </a:r>
            <a:r>
              <a:rPr kumimoji="0" lang="en-US" sz="2400" b="0" i="0" u="none" strike="noStrike" kern="0" cap="none" spc="0" normalizeH="0" baseline="0" noProof="0" dirty="0" smtClean="0">
                <a:ln>
                  <a:noFill/>
                </a:ln>
                <a:solidFill>
                  <a:schemeClr val="tx1"/>
                </a:solidFill>
                <a:effectLst/>
                <a:uLnTx/>
                <a:uFillTx/>
                <a:latin typeface="Courier New" pitchFamily="49" charset="0"/>
                <a:ea typeface="+mn-ea"/>
                <a:cs typeface="+mn-cs"/>
              </a:rPr>
              <a:t>	</a:t>
            </a:r>
            <a:endParaRPr kumimoji="0" lang="en-US" sz="2400" b="0" i="0" u="none" strike="noStrike" kern="0" cap="none" spc="0" normalizeH="0" baseline="0" noProof="0" dirty="0">
              <a:ln>
                <a:noFill/>
              </a:ln>
              <a:solidFill>
                <a:schemeClr val="tx1"/>
              </a:solidFill>
              <a:effectLst/>
              <a:uLnTx/>
              <a:uFillTx/>
              <a:latin typeface="Courier New" pitchFamily="49" charset="0"/>
              <a:ea typeface="+mn-ea"/>
              <a:cs typeface="+mn-cs"/>
            </a:endParaRPr>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p:bld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304800"/>
            <a:ext cx="8153400" cy="438710"/>
          </a:xfrm>
        </p:spPr>
        <p:txBody>
          <a:bodyPr/>
          <a:lstStyle/>
          <a:p>
            <a:r>
              <a:rPr lang="en-US" dirty="0" err="1" smtClean="0"/>
              <a:t>Automic</a:t>
            </a:r>
            <a:r>
              <a:rPr lang="en-US" dirty="0" smtClean="0"/>
              <a:t> Exchange with </a:t>
            </a:r>
            <a:r>
              <a:rPr lang="en-US" dirty="0" err="1" smtClean="0">
                <a:latin typeface="Courier New" pitchFamily="49" charset="0"/>
                <a:cs typeface="Courier New" pitchFamily="49" charset="0"/>
              </a:rPr>
              <a:t>ll</a:t>
            </a:r>
            <a:r>
              <a:rPr lang="en-US" dirty="0" smtClean="0"/>
              <a:t> and </a:t>
            </a:r>
            <a:r>
              <a:rPr lang="en-US" dirty="0" smtClean="0">
                <a:latin typeface="Courier New" pitchFamily="49" charset="0"/>
                <a:cs typeface="Courier New" pitchFamily="49" charset="0"/>
              </a:rPr>
              <a:t>sc</a:t>
            </a:r>
            <a:endParaRPr lang="en-US" dirty="0">
              <a:latin typeface="Courier New" pitchFamily="49" charset="0"/>
              <a:cs typeface="Courier New" pitchFamily="49" charset="0"/>
            </a:endParaRPr>
          </a:p>
        </p:txBody>
      </p:sp>
      <p:sp>
        <p:nvSpPr>
          <p:cNvPr id="3" name="Content Placeholder 2"/>
          <p:cNvSpPr>
            <a:spLocks noGrp="1"/>
          </p:cNvSpPr>
          <p:nvPr>
            <p:ph idx="1"/>
          </p:nvPr>
        </p:nvSpPr>
        <p:spPr>
          <a:xfrm>
            <a:off x="533400" y="914400"/>
            <a:ext cx="8153400" cy="1048492"/>
          </a:xfrm>
        </p:spPr>
        <p:txBody>
          <a:bodyPr/>
          <a:lstStyle/>
          <a:p>
            <a:r>
              <a:rPr lang="en-US" dirty="0" smtClean="0"/>
              <a:t>If the contents of the memory location specified by the</a:t>
            </a:r>
            <a:r>
              <a:rPr lang="en-US" dirty="0" smtClean="0">
                <a:latin typeface="Courier New" pitchFamily="49" charset="0"/>
                <a:cs typeface="Courier New" pitchFamily="49" charset="0"/>
              </a:rPr>
              <a:t> </a:t>
            </a:r>
            <a:r>
              <a:rPr lang="en-US" dirty="0" err="1" smtClean="0">
                <a:latin typeface="Courier New" pitchFamily="49" charset="0"/>
                <a:cs typeface="Courier New" pitchFamily="49" charset="0"/>
              </a:rPr>
              <a:t>ll</a:t>
            </a:r>
            <a:r>
              <a:rPr lang="en-US" dirty="0" smtClean="0">
                <a:latin typeface="Courier New" pitchFamily="49" charset="0"/>
                <a:cs typeface="Courier New" pitchFamily="49" charset="0"/>
              </a:rPr>
              <a:t> </a:t>
            </a:r>
            <a:r>
              <a:rPr lang="en-US" dirty="0" smtClean="0"/>
              <a:t>are changed before the</a:t>
            </a:r>
            <a:r>
              <a:rPr lang="en-US" dirty="0" smtClean="0">
                <a:latin typeface="Courier New" pitchFamily="49" charset="0"/>
                <a:cs typeface="Courier New" pitchFamily="49" charset="0"/>
              </a:rPr>
              <a:t> sc </a:t>
            </a:r>
            <a:r>
              <a:rPr lang="en-US" dirty="0" smtClean="0"/>
              <a:t>to the same address occurs, the </a:t>
            </a:r>
            <a:r>
              <a:rPr lang="en-US" dirty="0" smtClean="0">
                <a:latin typeface="Courier New" pitchFamily="49" charset="0"/>
                <a:cs typeface="Courier New" pitchFamily="49" charset="0"/>
              </a:rPr>
              <a:t>sc</a:t>
            </a:r>
            <a:r>
              <a:rPr lang="en-US" dirty="0" smtClean="0"/>
              <a:t> fails (returns a zero)</a:t>
            </a:r>
            <a:endParaRPr lang="en-US" dirty="0"/>
          </a:p>
        </p:txBody>
      </p:sp>
      <p:sp>
        <p:nvSpPr>
          <p:cNvPr id="4" name="Content Placeholder 2"/>
          <p:cNvSpPr txBox="1">
            <a:spLocks/>
          </p:cNvSpPr>
          <p:nvPr/>
        </p:nvSpPr>
        <p:spPr bwMode="auto">
          <a:xfrm>
            <a:off x="304800" y="2209800"/>
            <a:ext cx="8610600" cy="2659702"/>
          </a:xfrm>
          <a:prstGeom prst="rect">
            <a:avLst/>
          </a:prstGeom>
          <a:noFill/>
          <a:ln w="12700">
            <a:noFill/>
            <a:miter lim="800000"/>
            <a:headEnd/>
            <a:tailEnd/>
          </a:ln>
        </p:spPr>
        <p:txBody>
          <a:bodyPr vert="horz" wrap="square" lIns="63500" tIns="25400" rIns="63500" bIns="25400" numCol="1" anchor="t" anchorCtr="0" compatLnSpc="1">
            <a:prstTxWarp prst="textNoShape">
              <a:avLst/>
            </a:prstTxWarp>
            <a:spAutoFit/>
          </a:bodyPr>
          <a:lstStyle/>
          <a:p>
            <a:pPr marL="287338" marR="0" lvl="0" indent="-287338" algn="l" defTabSz="914400" rtl="0" eaLnBrk="0" fontAlgn="base" latinLnBrk="0" hangingPunct="0">
              <a:lnSpc>
                <a:spcPct val="90000"/>
              </a:lnSpc>
              <a:spcBef>
                <a:spcPts val="600"/>
              </a:spcBef>
              <a:spcAft>
                <a:spcPct val="0"/>
              </a:spcAft>
              <a:buClr>
                <a:schemeClr val="accent1"/>
              </a:buClr>
              <a:buSzPct val="75000"/>
              <a:tabLst/>
              <a:defRPr/>
            </a:pPr>
            <a:r>
              <a:rPr lang="en-US" sz="2000" kern="0" dirty="0" smtClean="0">
                <a:solidFill>
                  <a:schemeClr val="tx1"/>
                </a:solidFill>
                <a:latin typeface="Courier New" pitchFamily="49" charset="0"/>
                <a:cs typeface="Courier New" pitchFamily="49" charset="0"/>
              </a:rPr>
              <a:t>try:  add $t0, $zero, $s4	#$t0=$s4 (exchange value)</a:t>
            </a:r>
          </a:p>
          <a:p>
            <a:pPr marL="287338" marR="0" lvl="0" indent="-287338" algn="l" defTabSz="914400" rtl="0" eaLnBrk="0" fontAlgn="base" latinLnBrk="0" hangingPunct="0">
              <a:lnSpc>
                <a:spcPct val="90000"/>
              </a:lnSpc>
              <a:spcBef>
                <a:spcPts val="600"/>
              </a:spcBef>
              <a:spcAft>
                <a:spcPct val="0"/>
              </a:spcAft>
              <a:buClr>
                <a:schemeClr val="accent1"/>
              </a:buClr>
              <a:buSzPct val="75000"/>
              <a:tabLst/>
              <a:defRPr/>
            </a:pPr>
            <a:r>
              <a:rPr lang="en-US" sz="2000" kern="0" dirty="0" smtClean="0">
                <a:solidFill>
                  <a:schemeClr val="tx1"/>
                </a:solidFill>
                <a:latin typeface="Courier New" pitchFamily="49" charset="0"/>
                <a:cs typeface="Courier New" pitchFamily="49" charset="0"/>
              </a:rPr>
              <a:t>		</a:t>
            </a:r>
            <a:r>
              <a:rPr lang="en-US" sz="2000" kern="0" dirty="0" err="1" smtClean="0">
                <a:solidFill>
                  <a:schemeClr val="tx1"/>
                </a:solidFill>
                <a:latin typeface="Courier New" pitchFamily="49" charset="0"/>
                <a:cs typeface="Courier New" pitchFamily="49" charset="0"/>
              </a:rPr>
              <a:t>ll</a:t>
            </a:r>
            <a:r>
              <a:rPr lang="en-US" sz="2000" kern="0" dirty="0" smtClean="0">
                <a:solidFill>
                  <a:schemeClr val="tx1"/>
                </a:solidFill>
                <a:latin typeface="Courier New" pitchFamily="49" charset="0"/>
                <a:cs typeface="Courier New" pitchFamily="49" charset="0"/>
              </a:rPr>
              <a:t>  $t1, 0($s1)		#load memory value to $t1</a:t>
            </a:r>
          </a:p>
          <a:p>
            <a:pPr marL="287338" marR="0" lvl="0" indent="-287338" algn="l" defTabSz="914400" rtl="0" eaLnBrk="0" fontAlgn="base" latinLnBrk="0" hangingPunct="0">
              <a:lnSpc>
                <a:spcPct val="90000"/>
              </a:lnSpc>
              <a:spcBef>
                <a:spcPts val="600"/>
              </a:spcBef>
              <a:spcAft>
                <a:spcPct val="0"/>
              </a:spcAft>
              <a:buClr>
                <a:schemeClr val="accent1"/>
              </a:buClr>
              <a:buSzPct val="75000"/>
              <a:tabLst/>
              <a:defRPr/>
            </a:pPr>
            <a:r>
              <a:rPr lang="en-US" sz="2000" kern="0" dirty="0" smtClean="0">
                <a:solidFill>
                  <a:schemeClr val="tx1"/>
                </a:solidFill>
                <a:latin typeface="Courier New" pitchFamily="49" charset="0"/>
                <a:cs typeface="Courier New" pitchFamily="49" charset="0"/>
              </a:rPr>
              <a:t>		sc  $t0, 0($s1)		#try to store exchange					#value to memory, if fail					#$t0 will be 0</a:t>
            </a:r>
          </a:p>
          <a:p>
            <a:pPr marL="287338" marR="0" lvl="0" indent="-287338" algn="l" defTabSz="914400" rtl="0" eaLnBrk="0" fontAlgn="base" latinLnBrk="0" hangingPunct="0">
              <a:lnSpc>
                <a:spcPct val="90000"/>
              </a:lnSpc>
              <a:spcBef>
                <a:spcPts val="600"/>
              </a:spcBef>
              <a:spcAft>
                <a:spcPct val="0"/>
              </a:spcAft>
              <a:buClr>
                <a:schemeClr val="accent1"/>
              </a:buClr>
              <a:buSzPct val="75000"/>
              <a:tabLst/>
              <a:defRPr/>
            </a:pPr>
            <a:r>
              <a:rPr lang="en-US" sz="2000" kern="0" dirty="0" smtClean="0">
                <a:solidFill>
                  <a:schemeClr val="tx1"/>
                </a:solidFill>
                <a:latin typeface="Courier New" pitchFamily="49" charset="0"/>
                <a:cs typeface="Courier New" pitchFamily="49" charset="0"/>
              </a:rPr>
              <a:t>		</a:t>
            </a:r>
            <a:r>
              <a:rPr lang="en-US" sz="2000" kern="0" dirty="0" err="1" smtClean="0">
                <a:solidFill>
                  <a:schemeClr val="tx1"/>
                </a:solidFill>
                <a:latin typeface="Courier New" pitchFamily="49" charset="0"/>
                <a:cs typeface="Courier New" pitchFamily="49" charset="0"/>
              </a:rPr>
              <a:t>beq</a:t>
            </a:r>
            <a:r>
              <a:rPr lang="en-US" sz="2000" kern="0" dirty="0" smtClean="0">
                <a:solidFill>
                  <a:schemeClr val="tx1"/>
                </a:solidFill>
                <a:latin typeface="Courier New" pitchFamily="49" charset="0"/>
                <a:cs typeface="Courier New" pitchFamily="49" charset="0"/>
              </a:rPr>
              <a:t> $t0, $zero, try	#try again on failure</a:t>
            </a:r>
          </a:p>
          <a:p>
            <a:pPr marL="287338" marR="0" lvl="0" indent="-287338" algn="l" defTabSz="914400" rtl="0" eaLnBrk="0" fontAlgn="base" latinLnBrk="0" hangingPunct="0">
              <a:lnSpc>
                <a:spcPct val="90000"/>
              </a:lnSpc>
              <a:spcBef>
                <a:spcPts val="600"/>
              </a:spcBef>
              <a:spcAft>
                <a:spcPct val="0"/>
              </a:spcAft>
              <a:buClr>
                <a:schemeClr val="accent1"/>
              </a:buClr>
              <a:buSzPct val="75000"/>
              <a:tabLst/>
              <a:defRPr/>
            </a:pPr>
            <a:r>
              <a:rPr lang="en-US" sz="2000" kern="0" dirty="0" smtClean="0">
                <a:solidFill>
                  <a:schemeClr val="tx1"/>
                </a:solidFill>
                <a:latin typeface="Courier New" pitchFamily="49" charset="0"/>
                <a:cs typeface="Courier New" pitchFamily="49" charset="0"/>
              </a:rPr>
              <a:t>		add $s4, $zero, $t1	#load value in $s4</a:t>
            </a:r>
          </a:p>
          <a:p>
            <a:pPr marL="287338" marR="0" lvl="0" indent="-287338" algn="l" defTabSz="914400" rtl="0" eaLnBrk="0" fontAlgn="base" latinLnBrk="0" hangingPunct="0">
              <a:lnSpc>
                <a:spcPct val="90000"/>
              </a:lnSpc>
              <a:spcBef>
                <a:spcPts val="600"/>
              </a:spcBef>
              <a:spcAft>
                <a:spcPct val="0"/>
              </a:spcAft>
              <a:buClr>
                <a:schemeClr val="accent1"/>
              </a:buClr>
              <a:buSzPct val="75000"/>
              <a:tabLst/>
              <a:defRPr/>
            </a:pPr>
            <a:endParaRPr kumimoji="0" lang="en-US" sz="2000" b="0" i="0" u="none" strike="noStrike" kern="0" cap="none" spc="0" normalizeH="0" baseline="0" noProof="0" dirty="0">
              <a:ln>
                <a:noFill/>
              </a:ln>
              <a:solidFill>
                <a:schemeClr val="tx1"/>
              </a:solidFill>
              <a:effectLst/>
              <a:uLnTx/>
              <a:uFillTx/>
              <a:latin typeface="Courier New" pitchFamily="49" charset="0"/>
              <a:cs typeface="Courier New" pitchFamily="49" charset="0"/>
            </a:endParaRPr>
          </a:p>
        </p:txBody>
      </p:sp>
      <p:sp>
        <p:nvSpPr>
          <p:cNvPr id="5" name="Content Placeholder 2"/>
          <p:cNvSpPr txBox="1">
            <a:spLocks/>
          </p:cNvSpPr>
          <p:nvPr/>
        </p:nvSpPr>
        <p:spPr bwMode="auto">
          <a:xfrm>
            <a:off x="457200" y="5105400"/>
            <a:ext cx="8153400" cy="1048492"/>
          </a:xfrm>
          <a:prstGeom prst="rect">
            <a:avLst/>
          </a:prstGeom>
          <a:noFill/>
          <a:ln w="12700">
            <a:noFill/>
            <a:miter lim="800000"/>
            <a:headEnd/>
            <a:tailEnd/>
          </a:ln>
        </p:spPr>
        <p:txBody>
          <a:bodyPr vert="horz" wrap="square" lIns="63500" tIns="25400" rIns="63500" bIns="25400" numCol="1" anchor="t" anchorCtr="0" compatLnSpc="1">
            <a:prstTxWarp prst="textNoShape">
              <a:avLst/>
            </a:prstTxWarp>
            <a:spAutoFit/>
          </a:bodyPr>
          <a:lstStyle/>
          <a:p>
            <a:pPr marL="287338" marR="0" lvl="0" indent="-287338" algn="l" defTabSz="914400" rtl="0" eaLnBrk="0" fontAlgn="base" latinLnBrk="0" hangingPunct="0">
              <a:lnSpc>
                <a:spcPct val="90000"/>
              </a:lnSpc>
              <a:spcBef>
                <a:spcPct val="65000"/>
              </a:spcBef>
              <a:spcAft>
                <a:spcPct val="0"/>
              </a:spcAft>
              <a:buClr>
                <a:schemeClr val="accent1"/>
              </a:buClr>
              <a:buSzPct val="75000"/>
              <a:buFont typeface="Wingdings" pitchFamily="2" charset="2"/>
              <a:buChar char="q"/>
              <a:tabLst/>
              <a:defRPr/>
            </a:pPr>
            <a:r>
              <a:rPr kumimoji="0" lang="en-US" sz="2400" b="0" i="0" u="none" strike="noStrike" kern="0" cap="none" spc="0" normalizeH="0" baseline="0" noProof="0" dirty="0" smtClean="0">
                <a:ln>
                  <a:noFill/>
                </a:ln>
                <a:solidFill>
                  <a:schemeClr val="tx1"/>
                </a:solidFill>
                <a:effectLst/>
                <a:uLnTx/>
                <a:uFillTx/>
                <a:latin typeface="+mn-lt"/>
                <a:ea typeface="+mn-ea"/>
                <a:cs typeface="+mn-cs"/>
              </a:rPr>
              <a:t>If the</a:t>
            </a:r>
            <a:r>
              <a:rPr kumimoji="0" lang="en-US" sz="2400" b="0" i="0" u="none" strike="noStrike" kern="0" cap="none" spc="0" normalizeH="0" noProof="0" dirty="0" smtClean="0">
                <a:ln>
                  <a:noFill/>
                </a:ln>
                <a:solidFill>
                  <a:schemeClr val="tx1"/>
                </a:solidFill>
                <a:effectLst/>
                <a:uLnTx/>
                <a:uFillTx/>
                <a:latin typeface="+mn-lt"/>
                <a:ea typeface="+mn-ea"/>
                <a:cs typeface="+mn-cs"/>
              </a:rPr>
              <a:t> value in memory between the</a:t>
            </a:r>
            <a:r>
              <a:rPr kumimoji="0" lang="en-US" sz="2400" b="0" i="0" u="none" strike="noStrike" kern="0" cap="none" spc="0" normalizeH="0" noProof="0" dirty="0" smtClean="0">
                <a:ln>
                  <a:noFill/>
                </a:ln>
                <a:solidFill>
                  <a:schemeClr val="tx1"/>
                </a:solidFill>
                <a:effectLst/>
                <a:uLnTx/>
                <a:uFillTx/>
                <a:latin typeface="Courier New" pitchFamily="49" charset="0"/>
                <a:cs typeface="Courier New" pitchFamily="49" charset="0"/>
              </a:rPr>
              <a:t> </a:t>
            </a:r>
            <a:r>
              <a:rPr kumimoji="0" lang="en-US" sz="2400" b="0" i="0" u="none" strike="noStrike" kern="0" cap="none" spc="0" normalizeH="0" noProof="0" dirty="0" err="1" smtClean="0">
                <a:ln>
                  <a:noFill/>
                </a:ln>
                <a:solidFill>
                  <a:schemeClr val="tx1"/>
                </a:solidFill>
                <a:effectLst/>
                <a:uLnTx/>
                <a:uFillTx/>
                <a:latin typeface="Courier New" pitchFamily="49" charset="0"/>
                <a:cs typeface="Courier New" pitchFamily="49" charset="0"/>
              </a:rPr>
              <a:t>ll</a:t>
            </a:r>
            <a:r>
              <a:rPr kumimoji="0" lang="en-US" sz="2400" b="0" i="0" u="none" strike="noStrike" kern="0" cap="none" spc="0" normalizeH="0" noProof="0" dirty="0" smtClean="0">
                <a:ln>
                  <a:noFill/>
                </a:ln>
                <a:solidFill>
                  <a:schemeClr val="tx1"/>
                </a:solidFill>
                <a:effectLst/>
                <a:uLnTx/>
                <a:uFillTx/>
                <a:latin typeface="Courier New" pitchFamily="49" charset="0"/>
                <a:cs typeface="Courier New" pitchFamily="49" charset="0"/>
              </a:rPr>
              <a:t> </a:t>
            </a:r>
            <a:r>
              <a:rPr kumimoji="0" lang="en-US" sz="2400" b="0" i="0" u="none" strike="noStrike" kern="0" cap="none" spc="0" normalizeH="0" noProof="0" dirty="0" smtClean="0">
                <a:ln>
                  <a:noFill/>
                </a:ln>
                <a:solidFill>
                  <a:schemeClr val="tx1"/>
                </a:solidFill>
                <a:effectLst/>
                <a:uLnTx/>
                <a:uFillTx/>
                <a:latin typeface="+mn-lt"/>
                <a:ea typeface="+mn-ea"/>
                <a:cs typeface="+mn-cs"/>
              </a:rPr>
              <a:t>and the </a:t>
            </a:r>
            <a:r>
              <a:rPr kumimoji="0" lang="en-US" sz="2400" b="0" i="0" u="none" strike="noStrike" kern="0" cap="none" spc="0" normalizeH="0" noProof="0" dirty="0" smtClean="0">
                <a:ln>
                  <a:noFill/>
                </a:ln>
                <a:solidFill>
                  <a:schemeClr val="tx1"/>
                </a:solidFill>
                <a:effectLst/>
                <a:uLnTx/>
                <a:uFillTx/>
                <a:latin typeface="Courier New" pitchFamily="49" charset="0"/>
                <a:cs typeface="Courier New" pitchFamily="49" charset="0"/>
              </a:rPr>
              <a:t>sc</a:t>
            </a:r>
            <a:r>
              <a:rPr kumimoji="0" lang="en-US" sz="2400" b="0" i="0" u="none" strike="noStrike" kern="0" cap="none" spc="0" normalizeH="0" noProof="0" dirty="0" smtClean="0">
                <a:ln>
                  <a:noFill/>
                </a:ln>
                <a:solidFill>
                  <a:schemeClr val="tx1"/>
                </a:solidFill>
                <a:effectLst/>
                <a:uLnTx/>
                <a:uFillTx/>
                <a:latin typeface="+mn-lt"/>
                <a:ea typeface="+mn-ea"/>
                <a:cs typeface="+mn-cs"/>
              </a:rPr>
              <a:t> instructions changes, then </a:t>
            </a:r>
            <a:r>
              <a:rPr kumimoji="0" lang="en-US" sz="2400" b="0" i="0" u="none" strike="noStrike" kern="0" cap="none" spc="0" normalizeH="0" noProof="0" dirty="0" smtClean="0">
                <a:ln>
                  <a:noFill/>
                </a:ln>
                <a:solidFill>
                  <a:schemeClr val="tx1"/>
                </a:solidFill>
                <a:effectLst/>
                <a:uLnTx/>
                <a:uFillTx/>
                <a:latin typeface="Courier New" pitchFamily="49" charset="0"/>
                <a:cs typeface="Courier New" pitchFamily="49" charset="0"/>
              </a:rPr>
              <a:t>sc</a:t>
            </a:r>
            <a:r>
              <a:rPr kumimoji="0" lang="en-US" sz="2400" b="0" i="0" u="none" strike="noStrike" kern="0" cap="none" spc="0" normalizeH="0" noProof="0" dirty="0" smtClean="0">
                <a:ln>
                  <a:noFill/>
                </a:ln>
                <a:solidFill>
                  <a:schemeClr val="tx1"/>
                </a:solidFill>
                <a:effectLst/>
                <a:uLnTx/>
                <a:uFillTx/>
                <a:latin typeface="+mn-lt"/>
                <a:ea typeface="+mn-ea"/>
                <a:cs typeface="+mn-cs"/>
              </a:rPr>
              <a:t> returns a 0 in </a:t>
            </a:r>
            <a:r>
              <a:rPr kumimoji="0" lang="en-US" sz="2400" b="0" i="0" u="none" strike="noStrike" kern="0" cap="none" spc="0" normalizeH="0" noProof="0" dirty="0" smtClean="0">
                <a:ln>
                  <a:noFill/>
                </a:ln>
                <a:solidFill>
                  <a:schemeClr val="tx1"/>
                </a:solidFill>
                <a:effectLst/>
                <a:uLnTx/>
                <a:uFillTx/>
                <a:latin typeface="Courier New" pitchFamily="49" charset="0"/>
                <a:cs typeface="Courier New" pitchFamily="49" charset="0"/>
              </a:rPr>
              <a:t>$t0 </a:t>
            </a:r>
            <a:r>
              <a:rPr kumimoji="0" lang="en-US" sz="2400" b="0" i="0" u="none" strike="noStrike" kern="0" cap="none" spc="0" normalizeH="0" noProof="0" dirty="0" smtClean="0">
                <a:ln>
                  <a:noFill/>
                </a:ln>
                <a:solidFill>
                  <a:schemeClr val="tx1"/>
                </a:solidFill>
                <a:effectLst/>
                <a:uLnTx/>
                <a:uFillTx/>
                <a:latin typeface="+mn-lt"/>
                <a:ea typeface="+mn-ea"/>
                <a:cs typeface="+mn-cs"/>
              </a:rPr>
              <a:t>causing the code sequence to try again.</a:t>
            </a:r>
            <a:endParaRPr kumimoji="0" lang="en-US" sz="2400" b="0" i="0" u="none" strike="noStrike" kern="0" cap="none" spc="0" normalizeH="0" baseline="0" noProof="0" dirty="0">
              <a:ln>
                <a:noFill/>
              </a:ln>
              <a:solidFill>
                <a:schemeClr val="tx1"/>
              </a:solidFill>
              <a:effectLst/>
              <a:uLnTx/>
              <a:uFillTx/>
              <a:latin typeface="+mn-lt"/>
              <a:ea typeface="+mn-ea"/>
              <a:cs typeface="+mn-cs"/>
            </a:endParaRPr>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1650" name="Rectangle 2"/>
          <p:cNvSpPr>
            <a:spLocks noGrp="1" noChangeArrowheads="1"/>
          </p:cNvSpPr>
          <p:nvPr>
            <p:ph type="title"/>
          </p:nvPr>
        </p:nvSpPr>
        <p:spPr/>
        <p:txBody>
          <a:bodyPr/>
          <a:lstStyle/>
          <a:p>
            <a:r>
              <a:rPr lang="en-US" dirty="0"/>
              <a:t>The </a:t>
            </a:r>
            <a:r>
              <a:rPr lang="en-US" dirty="0" smtClean="0"/>
              <a:t>C Code </a:t>
            </a:r>
            <a:r>
              <a:rPr lang="en-US" dirty="0"/>
              <a:t>Translation Hierarchy</a:t>
            </a:r>
          </a:p>
        </p:txBody>
      </p:sp>
      <p:sp>
        <p:nvSpPr>
          <p:cNvPr id="411651" name="Rectangle 3"/>
          <p:cNvSpPr>
            <a:spLocks noChangeArrowheads="1"/>
          </p:cNvSpPr>
          <p:nvPr/>
        </p:nvSpPr>
        <p:spPr bwMode="auto">
          <a:xfrm>
            <a:off x="990600" y="914400"/>
            <a:ext cx="1828800" cy="381000"/>
          </a:xfrm>
          <a:prstGeom prst="rect">
            <a:avLst/>
          </a:prstGeom>
          <a:noFill/>
          <a:ln w="12700">
            <a:solidFill>
              <a:schemeClr val="tx1"/>
            </a:solidFill>
            <a:miter lim="800000"/>
            <a:headEnd/>
            <a:tailEnd/>
          </a:ln>
          <a:effectLst/>
        </p:spPr>
        <p:txBody>
          <a:bodyPr wrap="none" anchor="ctr"/>
          <a:lstStyle/>
          <a:p>
            <a:endParaRPr lang="en-US"/>
          </a:p>
        </p:txBody>
      </p:sp>
      <p:sp>
        <p:nvSpPr>
          <p:cNvPr id="411652" name="Text Box 4"/>
          <p:cNvSpPr txBox="1">
            <a:spLocks noChangeArrowheads="1"/>
          </p:cNvSpPr>
          <p:nvPr/>
        </p:nvSpPr>
        <p:spPr bwMode="auto">
          <a:xfrm>
            <a:off x="1295400" y="914400"/>
            <a:ext cx="1274708" cy="369332"/>
          </a:xfrm>
          <a:prstGeom prst="rect">
            <a:avLst/>
          </a:prstGeom>
          <a:noFill/>
          <a:ln w="12700">
            <a:noFill/>
            <a:miter lim="800000"/>
            <a:headEnd/>
            <a:tailEnd/>
          </a:ln>
          <a:effectLst/>
        </p:spPr>
        <p:txBody>
          <a:bodyPr wrap="none">
            <a:spAutoFit/>
          </a:bodyPr>
          <a:lstStyle/>
          <a:p>
            <a:r>
              <a:rPr lang="en-US" dirty="0" smtClean="0">
                <a:solidFill>
                  <a:schemeClr val="tx1"/>
                </a:solidFill>
              </a:rPr>
              <a:t>C program</a:t>
            </a:r>
            <a:endParaRPr lang="en-US" dirty="0">
              <a:solidFill>
                <a:schemeClr val="tx1"/>
              </a:solidFill>
            </a:endParaRPr>
          </a:p>
        </p:txBody>
      </p:sp>
      <p:grpSp>
        <p:nvGrpSpPr>
          <p:cNvPr id="2" name="Group 5"/>
          <p:cNvGrpSpPr>
            <a:grpSpLocks/>
          </p:cNvGrpSpPr>
          <p:nvPr/>
        </p:nvGrpSpPr>
        <p:grpSpPr bwMode="auto">
          <a:xfrm>
            <a:off x="1600200" y="1295400"/>
            <a:ext cx="2286000" cy="1295400"/>
            <a:chOff x="1008" y="816"/>
            <a:chExt cx="1440" cy="816"/>
          </a:xfrm>
        </p:grpSpPr>
        <p:sp>
          <p:nvSpPr>
            <p:cNvPr id="411654" name="Oval 6"/>
            <p:cNvSpPr>
              <a:spLocks noChangeArrowheads="1"/>
            </p:cNvSpPr>
            <p:nvPr/>
          </p:nvSpPr>
          <p:spPr bwMode="auto">
            <a:xfrm>
              <a:off x="1008" y="960"/>
              <a:ext cx="960" cy="288"/>
            </a:xfrm>
            <a:prstGeom prst="ellipse">
              <a:avLst/>
            </a:prstGeom>
            <a:noFill/>
            <a:ln w="12700">
              <a:solidFill>
                <a:schemeClr val="tx1"/>
              </a:solidFill>
              <a:round/>
              <a:headEnd/>
              <a:tailEnd/>
            </a:ln>
            <a:effectLst/>
          </p:spPr>
          <p:txBody>
            <a:bodyPr wrap="none" anchor="ctr"/>
            <a:lstStyle/>
            <a:p>
              <a:endParaRPr lang="en-US"/>
            </a:p>
          </p:txBody>
        </p:sp>
        <p:sp>
          <p:nvSpPr>
            <p:cNvPr id="411655" name="Text Box 7"/>
            <p:cNvSpPr txBox="1">
              <a:spLocks noChangeArrowheads="1"/>
            </p:cNvSpPr>
            <p:nvPr/>
          </p:nvSpPr>
          <p:spPr bwMode="auto">
            <a:xfrm>
              <a:off x="1152" y="1008"/>
              <a:ext cx="660" cy="231"/>
            </a:xfrm>
            <a:prstGeom prst="rect">
              <a:avLst/>
            </a:prstGeom>
            <a:noFill/>
            <a:ln w="12700">
              <a:noFill/>
              <a:miter lim="800000"/>
              <a:headEnd/>
              <a:tailEnd/>
            </a:ln>
            <a:effectLst/>
          </p:spPr>
          <p:txBody>
            <a:bodyPr wrap="none">
              <a:spAutoFit/>
            </a:bodyPr>
            <a:lstStyle/>
            <a:p>
              <a:r>
                <a:rPr lang="en-US">
                  <a:solidFill>
                    <a:schemeClr val="tx1"/>
                  </a:solidFill>
                </a:rPr>
                <a:t>compiler</a:t>
              </a:r>
            </a:p>
          </p:txBody>
        </p:sp>
        <p:sp>
          <p:nvSpPr>
            <p:cNvPr id="411656" name="Line 8"/>
            <p:cNvSpPr>
              <a:spLocks noChangeShapeType="1"/>
            </p:cNvSpPr>
            <p:nvPr/>
          </p:nvSpPr>
          <p:spPr bwMode="auto">
            <a:xfrm>
              <a:off x="1152" y="816"/>
              <a:ext cx="144" cy="144"/>
            </a:xfrm>
            <a:prstGeom prst="line">
              <a:avLst/>
            </a:prstGeom>
            <a:noFill/>
            <a:ln w="12700">
              <a:solidFill>
                <a:schemeClr val="tx1"/>
              </a:solidFill>
              <a:round/>
              <a:headEnd/>
              <a:tailEnd type="triangle" w="med" len="med"/>
            </a:ln>
            <a:effectLst/>
          </p:spPr>
          <p:txBody>
            <a:bodyPr/>
            <a:lstStyle/>
            <a:p>
              <a:endParaRPr lang="en-US"/>
            </a:p>
          </p:txBody>
        </p:sp>
        <p:sp>
          <p:nvSpPr>
            <p:cNvPr id="411657" name="Line 9"/>
            <p:cNvSpPr>
              <a:spLocks noChangeShapeType="1"/>
            </p:cNvSpPr>
            <p:nvPr/>
          </p:nvSpPr>
          <p:spPr bwMode="auto">
            <a:xfrm>
              <a:off x="1536" y="1248"/>
              <a:ext cx="144" cy="144"/>
            </a:xfrm>
            <a:prstGeom prst="line">
              <a:avLst/>
            </a:prstGeom>
            <a:noFill/>
            <a:ln w="12700">
              <a:solidFill>
                <a:schemeClr val="tx1"/>
              </a:solidFill>
              <a:round/>
              <a:headEnd/>
              <a:tailEnd type="triangle" w="med" len="med"/>
            </a:ln>
            <a:effectLst/>
          </p:spPr>
          <p:txBody>
            <a:bodyPr/>
            <a:lstStyle/>
            <a:p>
              <a:endParaRPr lang="en-US"/>
            </a:p>
          </p:txBody>
        </p:sp>
        <p:grpSp>
          <p:nvGrpSpPr>
            <p:cNvPr id="3" name="Group 10"/>
            <p:cNvGrpSpPr>
              <a:grpSpLocks/>
            </p:cNvGrpSpPr>
            <p:nvPr/>
          </p:nvGrpSpPr>
          <p:grpSpPr bwMode="auto">
            <a:xfrm>
              <a:off x="1296" y="1392"/>
              <a:ext cx="1152" cy="240"/>
              <a:chOff x="1296" y="1392"/>
              <a:chExt cx="1152" cy="240"/>
            </a:xfrm>
          </p:grpSpPr>
          <p:sp>
            <p:nvSpPr>
              <p:cNvPr id="411659" name="Rectangle 11"/>
              <p:cNvSpPr>
                <a:spLocks noChangeArrowheads="1"/>
              </p:cNvSpPr>
              <p:nvPr/>
            </p:nvSpPr>
            <p:spPr bwMode="auto">
              <a:xfrm>
                <a:off x="1296" y="1392"/>
                <a:ext cx="1152" cy="240"/>
              </a:xfrm>
              <a:prstGeom prst="rect">
                <a:avLst/>
              </a:prstGeom>
              <a:noFill/>
              <a:ln w="12700">
                <a:solidFill>
                  <a:schemeClr val="tx1"/>
                </a:solidFill>
                <a:miter lim="800000"/>
                <a:headEnd/>
                <a:tailEnd/>
              </a:ln>
              <a:effectLst/>
            </p:spPr>
            <p:txBody>
              <a:bodyPr wrap="none" anchor="ctr"/>
              <a:lstStyle/>
              <a:p>
                <a:endParaRPr lang="en-US"/>
              </a:p>
            </p:txBody>
          </p:sp>
          <p:sp>
            <p:nvSpPr>
              <p:cNvPr id="411660" name="Text Box 12"/>
              <p:cNvSpPr txBox="1">
                <a:spLocks noChangeArrowheads="1"/>
              </p:cNvSpPr>
              <p:nvPr/>
            </p:nvSpPr>
            <p:spPr bwMode="auto">
              <a:xfrm>
                <a:off x="1296" y="1392"/>
                <a:ext cx="1076" cy="231"/>
              </a:xfrm>
              <a:prstGeom prst="rect">
                <a:avLst/>
              </a:prstGeom>
              <a:noFill/>
              <a:ln w="12700">
                <a:noFill/>
                <a:miter lim="800000"/>
                <a:headEnd/>
                <a:tailEnd/>
              </a:ln>
              <a:effectLst/>
            </p:spPr>
            <p:txBody>
              <a:bodyPr wrap="none">
                <a:spAutoFit/>
              </a:bodyPr>
              <a:lstStyle/>
              <a:p>
                <a:r>
                  <a:rPr lang="en-US">
                    <a:solidFill>
                      <a:schemeClr val="tx1"/>
                    </a:solidFill>
                  </a:rPr>
                  <a:t>assembly code</a:t>
                </a:r>
              </a:p>
            </p:txBody>
          </p:sp>
        </p:grpSp>
      </p:grpSp>
      <p:grpSp>
        <p:nvGrpSpPr>
          <p:cNvPr id="4" name="Group 13"/>
          <p:cNvGrpSpPr>
            <a:grpSpLocks/>
          </p:cNvGrpSpPr>
          <p:nvPr/>
        </p:nvGrpSpPr>
        <p:grpSpPr bwMode="auto">
          <a:xfrm>
            <a:off x="2667000" y="2590800"/>
            <a:ext cx="2286000" cy="1295400"/>
            <a:chOff x="1680" y="1632"/>
            <a:chExt cx="1440" cy="816"/>
          </a:xfrm>
        </p:grpSpPr>
        <p:grpSp>
          <p:nvGrpSpPr>
            <p:cNvPr id="5" name="Group 14"/>
            <p:cNvGrpSpPr>
              <a:grpSpLocks/>
            </p:cNvGrpSpPr>
            <p:nvPr/>
          </p:nvGrpSpPr>
          <p:grpSpPr bwMode="auto">
            <a:xfrm>
              <a:off x="1680" y="1632"/>
              <a:ext cx="960" cy="576"/>
              <a:chOff x="1680" y="1632"/>
              <a:chExt cx="960" cy="576"/>
            </a:xfrm>
          </p:grpSpPr>
          <p:sp>
            <p:nvSpPr>
              <p:cNvPr id="411663" name="Oval 15"/>
              <p:cNvSpPr>
                <a:spLocks noChangeArrowheads="1"/>
              </p:cNvSpPr>
              <p:nvPr/>
            </p:nvSpPr>
            <p:spPr bwMode="auto">
              <a:xfrm>
                <a:off x="1680" y="1776"/>
                <a:ext cx="960" cy="288"/>
              </a:xfrm>
              <a:prstGeom prst="ellipse">
                <a:avLst/>
              </a:prstGeom>
              <a:noFill/>
              <a:ln w="12700">
                <a:solidFill>
                  <a:schemeClr val="tx1"/>
                </a:solidFill>
                <a:round/>
                <a:headEnd/>
                <a:tailEnd/>
              </a:ln>
              <a:effectLst/>
            </p:spPr>
            <p:txBody>
              <a:bodyPr wrap="none" anchor="ctr"/>
              <a:lstStyle/>
              <a:p>
                <a:endParaRPr lang="en-US"/>
              </a:p>
            </p:txBody>
          </p:sp>
          <p:sp>
            <p:nvSpPr>
              <p:cNvPr id="411664" name="Text Box 16"/>
              <p:cNvSpPr txBox="1">
                <a:spLocks noChangeArrowheads="1"/>
              </p:cNvSpPr>
              <p:nvPr/>
            </p:nvSpPr>
            <p:spPr bwMode="auto">
              <a:xfrm>
                <a:off x="1824" y="1824"/>
                <a:ext cx="780" cy="231"/>
              </a:xfrm>
              <a:prstGeom prst="rect">
                <a:avLst/>
              </a:prstGeom>
              <a:noFill/>
              <a:ln w="12700">
                <a:noFill/>
                <a:miter lim="800000"/>
                <a:headEnd/>
                <a:tailEnd/>
              </a:ln>
              <a:effectLst/>
            </p:spPr>
            <p:txBody>
              <a:bodyPr wrap="none">
                <a:spAutoFit/>
              </a:bodyPr>
              <a:lstStyle/>
              <a:p>
                <a:r>
                  <a:rPr lang="en-US">
                    <a:solidFill>
                      <a:schemeClr val="tx1"/>
                    </a:solidFill>
                  </a:rPr>
                  <a:t>assembler</a:t>
                </a:r>
              </a:p>
            </p:txBody>
          </p:sp>
          <p:sp>
            <p:nvSpPr>
              <p:cNvPr id="411665" name="Line 17"/>
              <p:cNvSpPr>
                <a:spLocks noChangeShapeType="1"/>
              </p:cNvSpPr>
              <p:nvPr/>
            </p:nvSpPr>
            <p:spPr bwMode="auto">
              <a:xfrm>
                <a:off x="1824" y="1632"/>
                <a:ext cx="144" cy="144"/>
              </a:xfrm>
              <a:prstGeom prst="line">
                <a:avLst/>
              </a:prstGeom>
              <a:noFill/>
              <a:ln w="12700">
                <a:solidFill>
                  <a:schemeClr val="tx1"/>
                </a:solidFill>
                <a:round/>
                <a:headEnd/>
                <a:tailEnd type="triangle" w="med" len="med"/>
              </a:ln>
              <a:effectLst/>
            </p:spPr>
            <p:txBody>
              <a:bodyPr/>
              <a:lstStyle/>
              <a:p>
                <a:endParaRPr lang="en-US"/>
              </a:p>
            </p:txBody>
          </p:sp>
          <p:sp>
            <p:nvSpPr>
              <p:cNvPr id="411666" name="Line 18"/>
              <p:cNvSpPr>
                <a:spLocks noChangeShapeType="1"/>
              </p:cNvSpPr>
              <p:nvPr/>
            </p:nvSpPr>
            <p:spPr bwMode="auto">
              <a:xfrm>
                <a:off x="2208" y="2064"/>
                <a:ext cx="144" cy="144"/>
              </a:xfrm>
              <a:prstGeom prst="line">
                <a:avLst/>
              </a:prstGeom>
              <a:noFill/>
              <a:ln w="12700">
                <a:solidFill>
                  <a:schemeClr val="tx1"/>
                </a:solidFill>
                <a:round/>
                <a:headEnd/>
                <a:tailEnd type="triangle" w="med" len="med"/>
              </a:ln>
              <a:effectLst/>
            </p:spPr>
            <p:txBody>
              <a:bodyPr/>
              <a:lstStyle/>
              <a:p>
                <a:endParaRPr lang="en-US"/>
              </a:p>
            </p:txBody>
          </p:sp>
        </p:grpSp>
        <p:sp>
          <p:nvSpPr>
            <p:cNvPr id="411667" name="Rectangle 19"/>
            <p:cNvSpPr>
              <a:spLocks noChangeArrowheads="1"/>
            </p:cNvSpPr>
            <p:nvPr/>
          </p:nvSpPr>
          <p:spPr bwMode="auto">
            <a:xfrm>
              <a:off x="1968" y="2208"/>
              <a:ext cx="1152" cy="240"/>
            </a:xfrm>
            <a:prstGeom prst="rect">
              <a:avLst/>
            </a:prstGeom>
            <a:noFill/>
            <a:ln w="12700">
              <a:solidFill>
                <a:schemeClr val="tx1"/>
              </a:solidFill>
              <a:miter lim="800000"/>
              <a:headEnd/>
              <a:tailEnd/>
            </a:ln>
            <a:effectLst/>
          </p:spPr>
          <p:txBody>
            <a:bodyPr wrap="none" anchor="ctr"/>
            <a:lstStyle/>
            <a:p>
              <a:endParaRPr lang="en-US"/>
            </a:p>
          </p:txBody>
        </p:sp>
        <p:sp>
          <p:nvSpPr>
            <p:cNvPr id="411668" name="Text Box 20"/>
            <p:cNvSpPr txBox="1">
              <a:spLocks noChangeArrowheads="1"/>
            </p:cNvSpPr>
            <p:nvPr/>
          </p:nvSpPr>
          <p:spPr bwMode="auto">
            <a:xfrm>
              <a:off x="2064" y="2208"/>
              <a:ext cx="852" cy="231"/>
            </a:xfrm>
            <a:prstGeom prst="rect">
              <a:avLst/>
            </a:prstGeom>
            <a:noFill/>
            <a:ln w="12700">
              <a:noFill/>
              <a:miter lim="800000"/>
              <a:headEnd/>
              <a:tailEnd/>
            </a:ln>
            <a:effectLst/>
          </p:spPr>
          <p:txBody>
            <a:bodyPr wrap="none">
              <a:spAutoFit/>
            </a:bodyPr>
            <a:lstStyle/>
            <a:p>
              <a:r>
                <a:rPr lang="en-US">
                  <a:solidFill>
                    <a:schemeClr val="tx1"/>
                  </a:solidFill>
                </a:rPr>
                <a:t>object code</a:t>
              </a:r>
            </a:p>
          </p:txBody>
        </p:sp>
      </p:grpSp>
      <p:grpSp>
        <p:nvGrpSpPr>
          <p:cNvPr id="6" name="Group 21"/>
          <p:cNvGrpSpPr>
            <a:grpSpLocks/>
          </p:cNvGrpSpPr>
          <p:nvPr/>
        </p:nvGrpSpPr>
        <p:grpSpPr bwMode="auto">
          <a:xfrm>
            <a:off x="5334000" y="3505200"/>
            <a:ext cx="1828800" cy="381000"/>
            <a:chOff x="3360" y="2208"/>
            <a:chExt cx="1152" cy="240"/>
          </a:xfrm>
        </p:grpSpPr>
        <p:sp>
          <p:nvSpPr>
            <p:cNvPr id="411670" name="Rectangle 22"/>
            <p:cNvSpPr>
              <a:spLocks noChangeArrowheads="1"/>
            </p:cNvSpPr>
            <p:nvPr/>
          </p:nvSpPr>
          <p:spPr bwMode="auto">
            <a:xfrm>
              <a:off x="3360" y="2208"/>
              <a:ext cx="1152" cy="240"/>
            </a:xfrm>
            <a:prstGeom prst="rect">
              <a:avLst/>
            </a:prstGeom>
            <a:noFill/>
            <a:ln w="12700">
              <a:solidFill>
                <a:schemeClr val="tx1"/>
              </a:solidFill>
              <a:miter lim="800000"/>
              <a:headEnd/>
              <a:tailEnd/>
            </a:ln>
            <a:effectLst/>
          </p:spPr>
          <p:txBody>
            <a:bodyPr wrap="none" anchor="ctr"/>
            <a:lstStyle/>
            <a:p>
              <a:endParaRPr lang="en-US"/>
            </a:p>
          </p:txBody>
        </p:sp>
        <p:sp>
          <p:nvSpPr>
            <p:cNvPr id="411671" name="Text Box 23"/>
            <p:cNvSpPr txBox="1">
              <a:spLocks noChangeArrowheads="1"/>
            </p:cNvSpPr>
            <p:nvPr/>
          </p:nvSpPr>
          <p:spPr bwMode="auto">
            <a:xfrm>
              <a:off x="3408" y="2208"/>
              <a:ext cx="1060" cy="231"/>
            </a:xfrm>
            <a:prstGeom prst="rect">
              <a:avLst/>
            </a:prstGeom>
            <a:noFill/>
            <a:ln w="12700">
              <a:noFill/>
              <a:miter lim="800000"/>
              <a:headEnd/>
              <a:tailEnd/>
            </a:ln>
            <a:effectLst/>
          </p:spPr>
          <p:txBody>
            <a:bodyPr wrap="none">
              <a:spAutoFit/>
            </a:bodyPr>
            <a:lstStyle/>
            <a:p>
              <a:r>
                <a:rPr lang="en-US">
                  <a:solidFill>
                    <a:schemeClr val="tx1"/>
                  </a:solidFill>
                </a:rPr>
                <a:t>library routines</a:t>
              </a:r>
            </a:p>
          </p:txBody>
        </p:sp>
      </p:grpSp>
      <p:grpSp>
        <p:nvGrpSpPr>
          <p:cNvPr id="7" name="Group 24"/>
          <p:cNvGrpSpPr>
            <a:grpSpLocks/>
          </p:cNvGrpSpPr>
          <p:nvPr/>
        </p:nvGrpSpPr>
        <p:grpSpPr bwMode="auto">
          <a:xfrm>
            <a:off x="3733800" y="3886200"/>
            <a:ext cx="2286000" cy="1295400"/>
            <a:chOff x="2352" y="2448"/>
            <a:chExt cx="1440" cy="816"/>
          </a:xfrm>
        </p:grpSpPr>
        <p:sp>
          <p:nvSpPr>
            <p:cNvPr id="411673" name="Rectangle 25"/>
            <p:cNvSpPr>
              <a:spLocks noChangeArrowheads="1"/>
            </p:cNvSpPr>
            <p:nvPr/>
          </p:nvSpPr>
          <p:spPr bwMode="auto">
            <a:xfrm>
              <a:off x="2640" y="3024"/>
              <a:ext cx="1152" cy="240"/>
            </a:xfrm>
            <a:prstGeom prst="rect">
              <a:avLst/>
            </a:prstGeom>
            <a:noFill/>
            <a:ln w="12700">
              <a:solidFill>
                <a:schemeClr val="tx1"/>
              </a:solidFill>
              <a:miter lim="800000"/>
              <a:headEnd/>
              <a:tailEnd/>
            </a:ln>
            <a:effectLst/>
          </p:spPr>
          <p:txBody>
            <a:bodyPr wrap="none" anchor="ctr"/>
            <a:lstStyle/>
            <a:p>
              <a:endParaRPr lang="en-US"/>
            </a:p>
          </p:txBody>
        </p:sp>
        <p:sp>
          <p:nvSpPr>
            <p:cNvPr id="411674" name="Text Box 26"/>
            <p:cNvSpPr txBox="1">
              <a:spLocks noChangeArrowheads="1"/>
            </p:cNvSpPr>
            <p:nvPr/>
          </p:nvSpPr>
          <p:spPr bwMode="auto">
            <a:xfrm>
              <a:off x="2832" y="3024"/>
              <a:ext cx="812" cy="231"/>
            </a:xfrm>
            <a:prstGeom prst="rect">
              <a:avLst/>
            </a:prstGeom>
            <a:noFill/>
            <a:ln w="12700">
              <a:noFill/>
              <a:miter lim="800000"/>
              <a:headEnd/>
              <a:tailEnd/>
            </a:ln>
            <a:effectLst/>
          </p:spPr>
          <p:txBody>
            <a:bodyPr wrap="none">
              <a:spAutoFit/>
            </a:bodyPr>
            <a:lstStyle/>
            <a:p>
              <a:r>
                <a:rPr lang="en-US">
                  <a:solidFill>
                    <a:schemeClr val="tx1"/>
                  </a:solidFill>
                </a:rPr>
                <a:t>executable</a:t>
              </a:r>
            </a:p>
          </p:txBody>
        </p:sp>
        <p:sp>
          <p:nvSpPr>
            <p:cNvPr id="411675" name="Oval 27"/>
            <p:cNvSpPr>
              <a:spLocks noChangeArrowheads="1"/>
            </p:cNvSpPr>
            <p:nvPr/>
          </p:nvSpPr>
          <p:spPr bwMode="auto">
            <a:xfrm>
              <a:off x="2352" y="2592"/>
              <a:ext cx="960" cy="288"/>
            </a:xfrm>
            <a:prstGeom prst="ellipse">
              <a:avLst/>
            </a:prstGeom>
            <a:noFill/>
            <a:ln w="12700">
              <a:solidFill>
                <a:schemeClr val="tx1"/>
              </a:solidFill>
              <a:round/>
              <a:headEnd/>
              <a:tailEnd/>
            </a:ln>
            <a:effectLst/>
          </p:spPr>
          <p:txBody>
            <a:bodyPr wrap="none" anchor="ctr"/>
            <a:lstStyle/>
            <a:p>
              <a:endParaRPr lang="en-US"/>
            </a:p>
          </p:txBody>
        </p:sp>
        <p:sp>
          <p:nvSpPr>
            <p:cNvPr id="411676" name="Text Box 28"/>
            <p:cNvSpPr txBox="1">
              <a:spLocks noChangeArrowheads="1"/>
            </p:cNvSpPr>
            <p:nvPr/>
          </p:nvSpPr>
          <p:spPr bwMode="auto">
            <a:xfrm>
              <a:off x="2592" y="2640"/>
              <a:ext cx="460" cy="231"/>
            </a:xfrm>
            <a:prstGeom prst="rect">
              <a:avLst/>
            </a:prstGeom>
            <a:noFill/>
            <a:ln w="12700">
              <a:noFill/>
              <a:miter lim="800000"/>
              <a:headEnd/>
              <a:tailEnd/>
            </a:ln>
            <a:effectLst/>
          </p:spPr>
          <p:txBody>
            <a:bodyPr wrap="none">
              <a:spAutoFit/>
            </a:bodyPr>
            <a:lstStyle/>
            <a:p>
              <a:r>
                <a:rPr lang="en-US">
                  <a:solidFill>
                    <a:schemeClr val="tx1"/>
                  </a:solidFill>
                </a:rPr>
                <a:t>linker</a:t>
              </a:r>
            </a:p>
          </p:txBody>
        </p:sp>
        <p:sp>
          <p:nvSpPr>
            <p:cNvPr id="411677" name="Line 29"/>
            <p:cNvSpPr>
              <a:spLocks noChangeShapeType="1"/>
            </p:cNvSpPr>
            <p:nvPr/>
          </p:nvSpPr>
          <p:spPr bwMode="auto">
            <a:xfrm>
              <a:off x="2496" y="2448"/>
              <a:ext cx="144" cy="144"/>
            </a:xfrm>
            <a:prstGeom prst="line">
              <a:avLst/>
            </a:prstGeom>
            <a:noFill/>
            <a:ln w="12700">
              <a:solidFill>
                <a:schemeClr val="tx1"/>
              </a:solidFill>
              <a:round/>
              <a:headEnd/>
              <a:tailEnd type="triangle" w="med" len="med"/>
            </a:ln>
            <a:effectLst/>
          </p:spPr>
          <p:txBody>
            <a:bodyPr/>
            <a:lstStyle/>
            <a:p>
              <a:endParaRPr lang="en-US"/>
            </a:p>
          </p:txBody>
        </p:sp>
        <p:sp>
          <p:nvSpPr>
            <p:cNvPr id="411678" name="Line 30"/>
            <p:cNvSpPr>
              <a:spLocks noChangeShapeType="1"/>
            </p:cNvSpPr>
            <p:nvPr/>
          </p:nvSpPr>
          <p:spPr bwMode="auto">
            <a:xfrm>
              <a:off x="2880" y="2880"/>
              <a:ext cx="144" cy="144"/>
            </a:xfrm>
            <a:prstGeom prst="line">
              <a:avLst/>
            </a:prstGeom>
            <a:noFill/>
            <a:ln w="12700">
              <a:solidFill>
                <a:schemeClr val="tx1"/>
              </a:solidFill>
              <a:round/>
              <a:headEnd/>
              <a:tailEnd type="triangle" w="med" len="med"/>
            </a:ln>
            <a:effectLst/>
          </p:spPr>
          <p:txBody>
            <a:bodyPr/>
            <a:lstStyle/>
            <a:p>
              <a:endParaRPr lang="en-US"/>
            </a:p>
          </p:txBody>
        </p:sp>
        <p:sp>
          <p:nvSpPr>
            <p:cNvPr id="411679" name="Line 31"/>
            <p:cNvSpPr>
              <a:spLocks noChangeShapeType="1"/>
            </p:cNvSpPr>
            <p:nvPr/>
          </p:nvSpPr>
          <p:spPr bwMode="auto">
            <a:xfrm flipH="1">
              <a:off x="3216" y="2448"/>
              <a:ext cx="240" cy="192"/>
            </a:xfrm>
            <a:prstGeom prst="line">
              <a:avLst/>
            </a:prstGeom>
            <a:noFill/>
            <a:ln w="12700">
              <a:solidFill>
                <a:schemeClr val="tx1"/>
              </a:solidFill>
              <a:round/>
              <a:headEnd/>
              <a:tailEnd type="triangle" w="med" len="med"/>
            </a:ln>
            <a:effectLst/>
          </p:spPr>
          <p:txBody>
            <a:bodyPr/>
            <a:lstStyle/>
            <a:p>
              <a:endParaRPr lang="en-US"/>
            </a:p>
          </p:txBody>
        </p:sp>
      </p:grpSp>
      <p:grpSp>
        <p:nvGrpSpPr>
          <p:cNvPr id="8" name="Group 32"/>
          <p:cNvGrpSpPr>
            <a:grpSpLocks/>
          </p:cNvGrpSpPr>
          <p:nvPr/>
        </p:nvGrpSpPr>
        <p:grpSpPr bwMode="auto">
          <a:xfrm>
            <a:off x="4800600" y="5181600"/>
            <a:ext cx="2286000" cy="1371600"/>
            <a:chOff x="3024" y="3264"/>
            <a:chExt cx="1440" cy="864"/>
          </a:xfrm>
        </p:grpSpPr>
        <p:sp>
          <p:nvSpPr>
            <p:cNvPr id="411681" name="Oval 33"/>
            <p:cNvSpPr>
              <a:spLocks noChangeArrowheads="1"/>
            </p:cNvSpPr>
            <p:nvPr/>
          </p:nvSpPr>
          <p:spPr bwMode="auto">
            <a:xfrm>
              <a:off x="3024" y="3408"/>
              <a:ext cx="960" cy="288"/>
            </a:xfrm>
            <a:prstGeom prst="ellipse">
              <a:avLst/>
            </a:prstGeom>
            <a:noFill/>
            <a:ln w="12700">
              <a:solidFill>
                <a:schemeClr val="tx1"/>
              </a:solidFill>
              <a:round/>
              <a:headEnd/>
              <a:tailEnd/>
            </a:ln>
            <a:effectLst/>
          </p:spPr>
          <p:txBody>
            <a:bodyPr wrap="none" anchor="ctr"/>
            <a:lstStyle/>
            <a:p>
              <a:endParaRPr lang="en-US"/>
            </a:p>
          </p:txBody>
        </p:sp>
        <p:sp>
          <p:nvSpPr>
            <p:cNvPr id="411682" name="Text Box 34"/>
            <p:cNvSpPr txBox="1">
              <a:spLocks noChangeArrowheads="1"/>
            </p:cNvSpPr>
            <p:nvPr/>
          </p:nvSpPr>
          <p:spPr bwMode="auto">
            <a:xfrm>
              <a:off x="3168" y="3456"/>
              <a:ext cx="516" cy="231"/>
            </a:xfrm>
            <a:prstGeom prst="rect">
              <a:avLst/>
            </a:prstGeom>
            <a:noFill/>
            <a:ln w="12700">
              <a:noFill/>
              <a:miter lim="800000"/>
              <a:headEnd/>
              <a:tailEnd/>
            </a:ln>
            <a:effectLst/>
          </p:spPr>
          <p:txBody>
            <a:bodyPr wrap="none">
              <a:spAutoFit/>
            </a:bodyPr>
            <a:lstStyle/>
            <a:p>
              <a:r>
                <a:rPr lang="en-US" dirty="0">
                  <a:solidFill>
                    <a:schemeClr val="tx1"/>
                  </a:solidFill>
                </a:rPr>
                <a:t>loader</a:t>
              </a:r>
            </a:p>
          </p:txBody>
        </p:sp>
        <p:sp>
          <p:nvSpPr>
            <p:cNvPr id="411683" name="Line 35"/>
            <p:cNvSpPr>
              <a:spLocks noChangeShapeType="1"/>
            </p:cNvSpPr>
            <p:nvPr/>
          </p:nvSpPr>
          <p:spPr bwMode="auto">
            <a:xfrm>
              <a:off x="3168" y="3264"/>
              <a:ext cx="144" cy="144"/>
            </a:xfrm>
            <a:prstGeom prst="line">
              <a:avLst/>
            </a:prstGeom>
            <a:noFill/>
            <a:ln w="12700">
              <a:solidFill>
                <a:schemeClr val="tx1"/>
              </a:solidFill>
              <a:round/>
              <a:headEnd/>
              <a:tailEnd type="triangle" w="med" len="med"/>
            </a:ln>
            <a:effectLst/>
          </p:spPr>
          <p:txBody>
            <a:bodyPr/>
            <a:lstStyle/>
            <a:p>
              <a:endParaRPr lang="en-US"/>
            </a:p>
          </p:txBody>
        </p:sp>
        <p:sp>
          <p:nvSpPr>
            <p:cNvPr id="411684" name="Line 36"/>
            <p:cNvSpPr>
              <a:spLocks noChangeShapeType="1"/>
            </p:cNvSpPr>
            <p:nvPr/>
          </p:nvSpPr>
          <p:spPr bwMode="auto">
            <a:xfrm>
              <a:off x="3552" y="3696"/>
              <a:ext cx="144" cy="144"/>
            </a:xfrm>
            <a:prstGeom prst="line">
              <a:avLst/>
            </a:prstGeom>
            <a:noFill/>
            <a:ln w="12700">
              <a:solidFill>
                <a:schemeClr val="tx1"/>
              </a:solidFill>
              <a:round/>
              <a:headEnd/>
              <a:tailEnd type="triangle" w="med" len="med"/>
            </a:ln>
            <a:effectLst/>
          </p:spPr>
          <p:txBody>
            <a:bodyPr/>
            <a:lstStyle/>
            <a:p>
              <a:endParaRPr lang="en-US"/>
            </a:p>
          </p:txBody>
        </p:sp>
        <p:grpSp>
          <p:nvGrpSpPr>
            <p:cNvPr id="9" name="Group 37"/>
            <p:cNvGrpSpPr>
              <a:grpSpLocks/>
            </p:cNvGrpSpPr>
            <p:nvPr/>
          </p:nvGrpSpPr>
          <p:grpSpPr bwMode="auto">
            <a:xfrm>
              <a:off x="3312" y="3888"/>
              <a:ext cx="1152" cy="240"/>
              <a:chOff x="3312" y="3888"/>
              <a:chExt cx="1152" cy="240"/>
            </a:xfrm>
          </p:grpSpPr>
          <p:sp>
            <p:nvSpPr>
              <p:cNvPr id="411686" name="Rectangle 38"/>
              <p:cNvSpPr>
                <a:spLocks noChangeArrowheads="1"/>
              </p:cNvSpPr>
              <p:nvPr/>
            </p:nvSpPr>
            <p:spPr bwMode="auto">
              <a:xfrm>
                <a:off x="3312" y="3888"/>
                <a:ext cx="1152" cy="240"/>
              </a:xfrm>
              <a:prstGeom prst="rect">
                <a:avLst/>
              </a:prstGeom>
              <a:noFill/>
              <a:ln w="12700">
                <a:solidFill>
                  <a:schemeClr val="tx1"/>
                </a:solidFill>
                <a:miter lim="800000"/>
                <a:headEnd/>
                <a:tailEnd/>
              </a:ln>
              <a:effectLst/>
            </p:spPr>
            <p:txBody>
              <a:bodyPr wrap="none" anchor="ctr"/>
              <a:lstStyle/>
              <a:p>
                <a:endParaRPr lang="en-US"/>
              </a:p>
            </p:txBody>
          </p:sp>
          <p:sp>
            <p:nvSpPr>
              <p:cNvPr id="411687" name="Text Box 39"/>
              <p:cNvSpPr txBox="1">
                <a:spLocks noChangeArrowheads="1"/>
              </p:cNvSpPr>
              <p:nvPr/>
            </p:nvSpPr>
            <p:spPr bwMode="auto">
              <a:xfrm>
                <a:off x="3504" y="3888"/>
                <a:ext cx="636" cy="231"/>
              </a:xfrm>
              <a:prstGeom prst="rect">
                <a:avLst/>
              </a:prstGeom>
              <a:noFill/>
              <a:ln w="12700">
                <a:noFill/>
                <a:miter lim="800000"/>
                <a:headEnd/>
                <a:tailEnd/>
              </a:ln>
              <a:effectLst/>
            </p:spPr>
            <p:txBody>
              <a:bodyPr wrap="none">
                <a:spAutoFit/>
              </a:bodyPr>
              <a:lstStyle/>
              <a:p>
                <a:r>
                  <a:rPr lang="en-US">
                    <a:solidFill>
                      <a:schemeClr val="tx1"/>
                    </a:solidFill>
                  </a:rPr>
                  <a:t>memory</a:t>
                </a:r>
              </a:p>
            </p:txBody>
          </p:sp>
        </p:grpSp>
      </p:grpSp>
      <p:sp>
        <p:nvSpPr>
          <p:cNvPr id="411688" name="Text Box 40"/>
          <p:cNvSpPr txBox="1">
            <a:spLocks noChangeArrowheads="1"/>
          </p:cNvSpPr>
          <p:nvPr/>
        </p:nvSpPr>
        <p:spPr bwMode="auto">
          <a:xfrm>
            <a:off x="990600" y="4845050"/>
            <a:ext cx="1606550" cy="366713"/>
          </a:xfrm>
          <a:prstGeom prst="rect">
            <a:avLst/>
          </a:prstGeom>
          <a:noFill/>
          <a:ln w="12700">
            <a:noFill/>
            <a:miter lim="800000"/>
            <a:headEnd/>
            <a:tailEnd/>
          </a:ln>
          <a:effectLst/>
        </p:spPr>
        <p:txBody>
          <a:bodyPr wrap="none">
            <a:spAutoFit/>
          </a:bodyPr>
          <a:lstStyle/>
          <a:p>
            <a:r>
              <a:rPr lang="en-US">
                <a:solidFill>
                  <a:schemeClr val="tx1"/>
                </a:solidFill>
              </a:rPr>
              <a:t>machine code</a:t>
            </a:r>
          </a:p>
        </p:txBody>
      </p:sp>
      <p:cxnSp>
        <p:nvCxnSpPr>
          <p:cNvPr id="411689" name="AutoShape 41"/>
          <p:cNvCxnSpPr>
            <a:cxnSpLocks noChangeShapeType="1"/>
            <a:endCxn id="411667" idx="1"/>
          </p:cNvCxnSpPr>
          <p:nvPr/>
        </p:nvCxnSpPr>
        <p:spPr bwMode="auto">
          <a:xfrm flipV="1">
            <a:off x="1828800" y="3695700"/>
            <a:ext cx="1295400" cy="1073150"/>
          </a:xfrm>
          <a:prstGeom prst="curvedConnector3">
            <a:avLst>
              <a:gd name="adj1" fmla="val 50000"/>
            </a:avLst>
          </a:prstGeom>
          <a:noFill/>
          <a:ln w="12700">
            <a:solidFill>
              <a:schemeClr val="accent1"/>
            </a:solidFill>
            <a:round/>
            <a:headEnd/>
            <a:tailEnd type="triangle" w="med" len="med"/>
          </a:ln>
          <a:effectLst/>
        </p:spPr>
      </p:cxnSp>
      <p:cxnSp>
        <p:nvCxnSpPr>
          <p:cNvPr id="411690" name="AutoShape 42"/>
          <p:cNvCxnSpPr>
            <a:cxnSpLocks noChangeShapeType="1"/>
            <a:stCxn id="411688" idx="3"/>
            <a:endCxn id="411673" idx="1"/>
          </p:cNvCxnSpPr>
          <p:nvPr/>
        </p:nvCxnSpPr>
        <p:spPr bwMode="auto">
          <a:xfrm flipV="1">
            <a:off x="2597150" y="4991100"/>
            <a:ext cx="1593850" cy="38100"/>
          </a:xfrm>
          <a:prstGeom prst="curvedConnector3">
            <a:avLst>
              <a:gd name="adj1" fmla="val 50000"/>
            </a:avLst>
          </a:prstGeom>
          <a:noFill/>
          <a:ln w="12700">
            <a:solidFill>
              <a:schemeClr val="accent1"/>
            </a:solidFill>
            <a:round/>
            <a:headEnd/>
            <a:tailEnd type="triangle" w="med" len="med"/>
          </a:ln>
          <a:effectLst/>
        </p:spPr>
      </p:cxnSp>
      <p:cxnSp>
        <p:nvCxnSpPr>
          <p:cNvPr id="411691" name="AutoShape 43"/>
          <p:cNvCxnSpPr>
            <a:cxnSpLocks noChangeShapeType="1"/>
          </p:cNvCxnSpPr>
          <p:nvPr/>
        </p:nvCxnSpPr>
        <p:spPr bwMode="auto">
          <a:xfrm>
            <a:off x="2133600" y="5226050"/>
            <a:ext cx="3124200" cy="1174750"/>
          </a:xfrm>
          <a:prstGeom prst="curvedConnector3">
            <a:avLst>
              <a:gd name="adj1" fmla="val 50000"/>
            </a:avLst>
          </a:prstGeom>
          <a:noFill/>
          <a:ln w="12700">
            <a:solidFill>
              <a:schemeClr val="accent1"/>
            </a:solidFill>
            <a:round/>
            <a:headEnd/>
            <a:tailEnd type="triangle" w="med" len="med"/>
          </a:ln>
          <a:effectLst/>
        </p:spPr>
      </p:cxnSp>
      <p:cxnSp>
        <p:nvCxnSpPr>
          <p:cNvPr id="411692" name="AutoShape 44"/>
          <p:cNvCxnSpPr>
            <a:cxnSpLocks noChangeShapeType="1"/>
            <a:stCxn id="411688" idx="0"/>
            <a:endCxn id="411671" idx="2"/>
          </p:cNvCxnSpPr>
          <p:nvPr/>
        </p:nvCxnSpPr>
        <p:spPr bwMode="auto">
          <a:xfrm rot="16200000">
            <a:off x="3536156" y="2129632"/>
            <a:ext cx="973137" cy="4457700"/>
          </a:xfrm>
          <a:prstGeom prst="curvedConnector3">
            <a:avLst>
              <a:gd name="adj1" fmla="val 50083"/>
            </a:avLst>
          </a:prstGeom>
          <a:noFill/>
          <a:ln w="12700">
            <a:solidFill>
              <a:schemeClr val="accent1"/>
            </a:solidFill>
            <a:round/>
            <a:headEnd/>
            <a:tailEnd type="triangle" w="med" len="med"/>
          </a:ln>
          <a:effectLst/>
        </p:spPr>
      </p:cxn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41169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Compiler Benefits</a:t>
            </a:r>
            <a:endParaRPr lang="en-US" dirty="0"/>
          </a:p>
        </p:txBody>
      </p:sp>
      <p:sp>
        <p:nvSpPr>
          <p:cNvPr id="3" name="Content Placeholder 2"/>
          <p:cNvSpPr>
            <a:spLocks noGrp="1"/>
          </p:cNvSpPr>
          <p:nvPr>
            <p:ph idx="1"/>
          </p:nvPr>
        </p:nvSpPr>
        <p:spPr>
          <a:xfrm>
            <a:off x="533400" y="914400"/>
            <a:ext cx="8153400" cy="1291636"/>
          </a:xfrm>
        </p:spPr>
        <p:txBody>
          <a:bodyPr/>
          <a:lstStyle/>
          <a:p>
            <a:r>
              <a:rPr lang="en-US" dirty="0" smtClean="0"/>
              <a:t>Comparing performance for bubble (exchange) sort</a:t>
            </a:r>
          </a:p>
          <a:p>
            <a:pPr lvl="1"/>
            <a:r>
              <a:rPr lang="en-US" dirty="0" smtClean="0"/>
              <a:t>To sort 100,000 words with the array initialized to random values on a Pentium 4 with a 3.06 clock rate, a 533 MHz system bus, with 2 GB of DDR SDRAM, using Linux version 2.4.20</a:t>
            </a:r>
            <a:endParaRPr lang="en-US" dirty="0"/>
          </a:p>
        </p:txBody>
      </p:sp>
      <p:graphicFrame>
        <p:nvGraphicFramePr>
          <p:cNvPr id="5" name="Table 4"/>
          <p:cNvGraphicFramePr>
            <a:graphicFrameLocks noGrp="1"/>
          </p:cNvGraphicFramePr>
          <p:nvPr/>
        </p:nvGraphicFramePr>
        <p:xfrm>
          <a:off x="1066800" y="2438400"/>
          <a:ext cx="7010400" cy="2123440"/>
        </p:xfrm>
        <a:graphic>
          <a:graphicData uri="http://schemas.openxmlformats.org/drawingml/2006/table">
            <a:tbl>
              <a:tblPr firstRow="1" bandRow="1">
                <a:tableStyleId>{5940675A-B579-460E-94D1-54222C63F5DA}</a:tableStyleId>
              </a:tblPr>
              <a:tblGrid>
                <a:gridCol w="1676400"/>
                <a:gridCol w="1524000"/>
                <a:gridCol w="1295400"/>
                <a:gridCol w="1295400"/>
                <a:gridCol w="1219200"/>
              </a:tblGrid>
              <a:tr h="370840">
                <a:tc>
                  <a:txBody>
                    <a:bodyPr/>
                    <a:lstStyle/>
                    <a:p>
                      <a:r>
                        <a:rPr lang="en-US" dirty="0" err="1" smtClean="0"/>
                        <a:t>gcc</a:t>
                      </a:r>
                      <a:r>
                        <a:rPr lang="en-US" baseline="0" dirty="0" smtClean="0"/>
                        <a:t> opt</a:t>
                      </a:r>
                      <a:endParaRPr lang="en-US" dirty="0"/>
                    </a:p>
                  </a:txBody>
                  <a:tcPr/>
                </a:tc>
                <a:tc>
                  <a:txBody>
                    <a:bodyPr/>
                    <a:lstStyle/>
                    <a:p>
                      <a:pPr algn="ctr"/>
                      <a:r>
                        <a:rPr lang="en-US" dirty="0" smtClean="0"/>
                        <a:t>Relative performance</a:t>
                      </a:r>
                      <a:endParaRPr lang="en-US" dirty="0"/>
                    </a:p>
                  </a:txBody>
                  <a:tcPr/>
                </a:tc>
                <a:tc>
                  <a:txBody>
                    <a:bodyPr/>
                    <a:lstStyle/>
                    <a:p>
                      <a:pPr algn="ctr"/>
                      <a:r>
                        <a:rPr lang="en-US" dirty="0" smtClean="0"/>
                        <a:t>Clock cycles (M)</a:t>
                      </a:r>
                      <a:endParaRPr lang="en-US" dirty="0"/>
                    </a:p>
                  </a:txBody>
                  <a:tcPr/>
                </a:tc>
                <a:tc>
                  <a:txBody>
                    <a:bodyPr/>
                    <a:lstStyle/>
                    <a:p>
                      <a:pPr algn="ctr"/>
                      <a:r>
                        <a:rPr lang="en-US" dirty="0" err="1" smtClean="0"/>
                        <a:t>Instr</a:t>
                      </a:r>
                      <a:r>
                        <a:rPr lang="en-US" dirty="0" smtClean="0"/>
                        <a:t> count</a:t>
                      </a:r>
                      <a:r>
                        <a:rPr lang="en-US" baseline="0" dirty="0" smtClean="0"/>
                        <a:t> (M)</a:t>
                      </a:r>
                      <a:endParaRPr lang="en-US" dirty="0"/>
                    </a:p>
                  </a:txBody>
                  <a:tcPr/>
                </a:tc>
                <a:tc>
                  <a:txBody>
                    <a:bodyPr/>
                    <a:lstStyle/>
                    <a:p>
                      <a:pPr algn="ctr"/>
                      <a:r>
                        <a:rPr lang="en-US" dirty="0" smtClean="0"/>
                        <a:t>CPI</a:t>
                      </a:r>
                      <a:endParaRPr lang="en-US" dirty="0"/>
                    </a:p>
                  </a:txBody>
                  <a:tcPr/>
                </a:tc>
              </a:tr>
              <a:tr h="370840">
                <a:tc>
                  <a:txBody>
                    <a:bodyPr/>
                    <a:lstStyle/>
                    <a:p>
                      <a:r>
                        <a:rPr lang="en-US" dirty="0" smtClean="0"/>
                        <a:t>None</a:t>
                      </a:r>
                      <a:endParaRPr lang="en-US" dirty="0"/>
                    </a:p>
                  </a:txBody>
                  <a:tcPr/>
                </a:tc>
                <a:tc>
                  <a:txBody>
                    <a:bodyPr/>
                    <a:lstStyle/>
                    <a:p>
                      <a:pPr algn="ctr"/>
                      <a:r>
                        <a:rPr lang="en-US" dirty="0" smtClean="0"/>
                        <a:t>1.00</a:t>
                      </a:r>
                      <a:endParaRPr lang="en-US" dirty="0"/>
                    </a:p>
                  </a:txBody>
                  <a:tcPr/>
                </a:tc>
                <a:tc>
                  <a:txBody>
                    <a:bodyPr/>
                    <a:lstStyle/>
                    <a:p>
                      <a:pPr algn="ctr"/>
                      <a:r>
                        <a:rPr lang="en-US" dirty="0" smtClean="0"/>
                        <a:t>158,615</a:t>
                      </a:r>
                      <a:endParaRPr lang="en-US" dirty="0"/>
                    </a:p>
                  </a:txBody>
                  <a:tcPr/>
                </a:tc>
                <a:tc>
                  <a:txBody>
                    <a:bodyPr/>
                    <a:lstStyle/>
                    <a:p>
                      <a:pPr algn="ctr"/>
                      <a:r>
                        <a:rPr lang="en-US" dirty="0" smtClean="0"/>
                        <a:t>114,938</a:t>
                      </a:r>
                      <a:endParaRPr lang="en-US"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dirty="0" smtClean="0"/>
                        <a:t>1.38</a:t>
                      </a:r>
                    </a:p>
                  </a:txBody>
                  <a:tcPr/>
                </a:tc>
              </a:tr>
              <a:tr h="370840">
                <a:tc>
                  <a:txBody>
                    <a:bodyPr/>
                    <a:lstStyle/>
                    <a:p>
                      <a:r>
                        <a:rPr lang="en-US" dirty="0" smtClean="0"/>
                        <a:t>O1 (medium)</a:t>
                      </a:r>
                      <a:endParaRPr lang="en-US" dirty="0"/>
                    </a:p>
                  </a:txBody>
                  <a:tcPr/>
                </a:tc>
                <a:tc>
                  <a:txBody>
                    <a:bodyPr/>
                    <a:lstStyle/>
                    <a:p>
                      <a:pPr algn="ctr"/>
                      <a:r>
                        <a:rPr lang="en-US" dirty="0" smtClean="0"/>
                        <a:t>2.37</a:t>
                      </a:r>
                      <a:endParaRPr lang="en-US" dirty="0"/>
                    </a:p>
                  </a:txBody>
                  <a:tcPr/>
                </a:tc>
                <a:tc>
                  <a:txBody>
                    <a:bodyPr/>
                    <a:lstStyle/>
                    <a:p>
                      <a:pPr algn="ctr"/>
                      <a:r>
                        <a:rPr lang="en-US" dirty="0" smtClean="0"/>
                        <a:t>66,990</a:t>
                      </a:r>
                      <a:endParaRPr lang="en-US" dirty="0"/>
                    </a:p>
                  </a:txBody>
                  <a:tcPr/>
                </a:tc>
                <a:tc>
                  <a:txBody>
                    <a:bodyPr/>
                    <a:lstStyle/>
                    <a:p>
                      <a:pPr algn="ctr"/>
                      <a:r>
                        <a:rPr lang="en-US" dirty="0" smtClean="0"/>
                        <a:t>37,470</a:t>
                      </a:r>
                      <a:endParaRPr lang="en-US" dirty="0"/>
                    </a:p>
                  </a:txBody>
                  <a:tcPr/>
                </a:tc>
                <a:tc>
                  <a:txBody>
                    <a:bodyPr/>
                    <a:lstStyle/>
                    <a:p>
                      <a:pPr algn="ctr"/>
                      <a:r>
                        <a:rPr lang="en-US" dirty="0" smtClean="0"/>
                        <a:t>1.79</a:t>
                      </a:r>
                      <a:endParaRPr lang="en-US" dirty="0"/>
                    </a:p>
                  </a:txBody>
                  <a:tcPr/>
                </a:tc>
              </a:tr>
              <a:tr h="370840">
                <a:tc>
                  <a:txBody>
                    <a:bodyPr/>
                    <a:lstStyle/>
                    <a:p>
                      <a:r>
                        <a:rPr lang="en-US" dirty="0" smtClean="0"/>
                        <a:t>O2 (full)</a:t>
                      </a:r>
                      <a:endParaRPr lang="en-US" dirty="0"/>
                    </a:p>
                  </a:txBody>
                  <a:tcPr/>
                </a:tc>
                <a:tc>
                  <a:txBody>
                    <a:bodyPr/>
                    <a:lstStyle/>
                    <a:p>
                      <a:pPr algn="ctr"/>
                      <a:r>
                        <a:rPr lang="en-US" dirty="0" smtClean="0"/>
                        <a:t>2.38</a:t>
                      </a:r>
                      <a:endParaRPr lang="en-US" dirty="0"/>
                    </a:p>
                  </a:txBody>
                  <a:tcPr/>
                </a:tc>
                <a:tc>
                  <a:txBody>
                    <a:bodyPr/>
                    <a:lstStyle/>
                    <a:p>
                      <a:pPr algn="ctr"/>
                      <a:r>
                        <a:rPr lang="en-US" dirty="0" smtClean="0"/>
                        <a:t>66,521</a:t>
                      </a:r>
                      <a:endParaRPr lang="en-US" dirty="0"/>
                    </a:p>
                  </a:txBody>
                  <a:tcPr/>
                </a:tc>
                <a:tc>
                  <a:txBody>
                    <a:bodyPr/>
                    <a:lstStyle/>
                    <a:p>
                      <a:pPr algn="ctr"/>
                      <a:r>
                        <a:rPr lang="en-US" dirty="0" smtClean="0"/>
                        <a:t>39,993</a:t>
                      </a:r>
                      <a:endParaRPr lang="en-US" dirty="0"/>
                    </a:p>
                  </a:txBody>
                  <a:tcPr/>
                </a:tc>
                <a:tc>
                  <a:txBody>
                    <a:bodyPr/>
                    <a:lstStyle/>
                    <a:p>
                      <a:pPr algn="ctr"/>
                      <a:r>
                        <a:rPr lang="en-US" dirty="0" smtClean="0"/>
                        <a:t>1.66</a:t>
                      </a:r>
                      <a:endParaRPr lang="en-US" dirty="0"/>
                    </a:p>
                  </a:txBody>
                  <a:tcPr/>
                </a:tc>
              </a:tr>
              <a:tr h="370840">
                <a:tc>
                  <a:txBody>
                    <a:bodyPr/>
                    <a:lstStyle/>
                    <a:p>
                      <a:r>
                        <a:rPr lang="en-US" dirty="0" smtClean="0"/>
                        <a:t>O3 (proc</a:t>
                      </a:r>
                      <a:r>
                        <a:rPr lang="en-US" baseline="0" dirty="0" smtClean="0"/>
                        <a:t> </a:t>
                      </a:r>
                      <a:r>
                        <a:rPr lang="en-US" baseline="0" dirty="0" err="1" smtClean="0"/>
                        <a:t>mig</a:t>
                      </a:r>
                      <a:r>
                        <a:rPr lang="en-US" baseline="0" dirty="0" smtClean="0"/>
                        <a:t>)</a:t>
                      </a:r>
                      <a:endParaRPr lang="en-US" dirty="0"/>
                    </a:p>
                  </a:txBody>
                  <a:tcPr/>
                </a:tc>
                <a:tc>
                  <a:txBody>
                    <a:bodyPr/>
                    <a:lstStyle/>
                    <a:p>
                      <a:pPr algn="ctr"/>
                      <a:r>
                        <a:rPr lang="en-US" dirty="0" smtClean="0"/>
                        <a:t>2.41</a:t>
                      </a:r>
                      <a:endParaRPr lang="en-US" dirty="0"/>
                    </a:p>
                  </a:txBody>
                  <a:tcPr/>
                </a:tc>
                <a:tc>
                  <a:txBody>
                    <a:bodyPr/>
                    <a:lstStyle/>
                    <a:p>
                      <a:pPr algn="ctr"/>
                      <a:r>
                        <a:rPr lang="en-US" dirty="0" smtClean="0"/>
                        <a:t>65,747</a:t>
                      </a:r>
                      <a:endParaRPr lang="en-US" dirty="0"/>
                    </a:p>
                  </a:txBody>
                  <a:tcPr/>
                </a:tc>
                <a:tc>
                  <a:txBody>
                    <a:bodyPr/>
                    <a:lstStyle/>
                    <a:p>
                      <a:pPr algn="ctr"/>
                      <a:r>
                        <a:rPr lang="en-US" dirty="0" smtClean="0"/>
                        <a:t>44,993</a:t>
                      </a:r>
                      <a:endParaRPr lang="en-US" dirty="0"/>
                    </a:p>
                  </a:txBody>
                  <a:tcPr/>
                </a:tc>
                <a:tc>
                  <a:txBody>
                    <a:bodyPr/>
                    <a:lstStyle/>
                    <a:p>
                      <a:pPr algn="ctr"/>
                      <a:r>
                        <a:rPr lang="en-US" dirty="0" smtClean="0"/>
                        <a:t>1.46</a:t>
                      </a:r>
                      <a:endParaRPr lang="en-US" dirty="0"/>
                    </a:p>
                  </a:txBody>
                  <a:tcPr/>
                </a:tc>
              </a:tr>
            </a:tbl>
          </a:graphicData>
        </a:graphic>
      </p:graphicFrame>
      <p:sp>
        <p:nvSpPr>
          <p:cNvPr id="6" name="Content Placeholder 2"/>
          <p:cNvSpPr txBox="1">
            <a:spLocks/>
          </p:cNvSpPr>
          <p:nvPr/>
        </p:nvSpPr>
        <p:spPr bwMode="auto">
          <a:xfrm>
            <a:off x="533400" y="4876800"/>
            <a:ext cx="8153400" cy="1048492"/>
          </a:xfrm>
          <a:prstGeom prst="rect">
            <a:avLst/>
          </a:prstGeom>
          <a:noFill/>
          <a:ln w="12700">
            <a:noFill/>
            <a:miter lim="800000"/>
            <a:headEnd/>
            <a:tailEnd/>
          </a:ln>
        </p:spPr>
        <p:txBody>
          <a:bodyPr vert="horz" wrap="square" lIns="63500" tIns="25400" rIns="63500" bIns="25400" numCol="1" anchor="t" anchorCtr="0" compatLnSpc="1">
            <a:prstTxWarp prst="textNoShape">
              <a:avLst/>
            </a:prstTxWarp>
            <a:spAutoFit/>
          </a:bodyPr>
          <a:lstStyle/>
          <a:p>
            <a:pPr marL="287338" marR="0" lvl="0" indent="-287338" algn="l" defTabSz="914400" rtl="0" eaLnBrk="0" fontAlgn="base" latinLnBrk="0" hangingPunct="0">
              <a:lnSpc>
                <a:spcPct val="90000"/>
              </a:lnSpc>
              <a:spcBef>
                <a:spcPct val="65000"/>
              </a:spcBef>
              <a:spcAft>
                <a:spcPct val="0"/>
              </a:spcAft>
              <a:buClr>
                <a:schemeClr val="accent1"/>
              </a:buClr>
              <a:buSzPct val="75000"/>
              <a:buFont typeface="Wingdings" pitchFamily="2" charset="2"/>
              <a:buChar char="q"/>
              <a:tabLst/>
              <a:defRPr/>
            </a:pPr>
            <a:r>
              <a:rPr kumimoji="0" lang="en-US" sz="2400" b="0" i="0" u="none" strike="noStrike" kern="0" cap="none" spc="0" normalizeH="0" baseline="0" noProof="0" dirty="0" smtClean="0">
                <a:ln>
                  <a:noFill/>
                </a:ln>
                <a:solidFill>
                  <a:schemeClr val="tx1"/>
                </a:solidFill>
                <a:effectLst/>
                <a:uLnTx/>
                <a:uFillTx/>
                <a:latin typeface="+mn-lt"/>
                <a:ea typeface="+mn-ea"/>
                <a:cs typeface="+mn-cs"/>
              </a:rPr>
              <a:t>The </a:t>
            </a:r>
            <a:r>
              <a:rPr kumimoji="0" lang="en-US" sz="2400" b="0" i="0" u="none" strike="noStrike" kern="0" cap="none" spc="0" normalizeH="0" baseline="0" noProof="0" dirty="0" err="1" smtClean="0">
                <a:ln>
                  <a:noFill/>
                </a:ln>
                <a:solidFill>
                  <a:schemeClr val="tx1"/>
                </a:solidFill>
                <a:effectLst/>
                <a:uLnTx/>
                <a:uFillTx/>
                <a:latin typeface="+mn-lt"/>
                <a:ea typeface="+mn-ea"/>
                <a:cs typeface="+mn-cs"/>
              </a:rPr>
              <a:t>unoptimized</a:t>
            </a:r>
            <a:r>
              <a:rPr kumimoji="0" lang="en-US" sz="2400" b="0" i="0" u="none" strike="noStrike" kern="0" cap="none" spc="0" normalizeH="0" noProof="0" dirty="0" smtClean="0">
                <a:ln>
                  <a:noFill/>
                </a:ln>
                <a:solidFill>
                  <a:schemeClr val="tx1"/>
                </a:solidFill>
                <a:effectLst/>
                <a:uLnTx/>
                <a:uFillTx/>
                <a:latin typeface="+mn-lt"/>
                <a:ea typeface="+mn-ea"/>
                <a:cs typeface="+mn-cs"/>
              </a:rPr>
              <a:t> code has the best CPI, the </a:t>
            </a:r>
            <a:r>
              <a:rPr kumimoji="0" lang="en-US" sz="2400" b="0" i="0" u="none" strike="noStrike" kern="0" cap="none" spc="0" normalizeH="0" baseline="0" noProof="0" dirty="0" smtClean="0">
                <a:ln>
                  <a:noFill/>
                </a:ln>
                <a:solidFill>
                  <a:schemeClr val="tx1"/>
                </a:solidFill>
                <a:effectLst/>
                <a:uLnTx/>
                <a:uFillTx/>
                <a:latin typeface="+mn-lt"/>
                <a:ea typeface="+mn-ea"/>
                <a:cs typeface="+mn-cs"/>
              </a:rPr>
              <a:t>O1 version has the lowest instruction</a:t>
            </a:r>
            <a:r>
              <a:rPr kumimoji="0" lang="en-US" sz="2400" b="0" i="0" u="none" strike="noStrike" kern="0" cap="none" spc="0" normalizeH="0" noProof="0" dirty="0" smtClean="0">
                <a:ln>
                  <a:noFill/>
                </a:ln>
                <a:solidFill>
                  <a:schemeClr val="tx1"/>
                </a:solidFill>
                <a:effectLst/>
                <a:uLnTx/>
                <a:uFillTx/>
                <a:latin typeface="+mn-lt"/>
                <a:ea typeface="+mn-ea"/>
                <a:cs typeface="+mn-cs"/>
              </a:rPr>
              <a:t> count, but the O3 version is the fastest.  Why?</a:t>
            </a:r>
            <a:endParaRPr kumimoji="0" lang="en-US" sz="2000" b="0" i="0" u="none" strike="noStrike" kern="0" cap="none" spc="0" normalizeH="0" baseline="0" noProof="0" dirty="0">
              <a:ln>
                <a:noFill/>
              </a:ln>
              <a:solidFill>
                <a:schemeClr val="tx1"/>
              </a:solidFill>
              <a:effectLst/>
              <a:uLnTx/>
              <a:uFillTx/>
              <a:latin typeface="+mn-lt"/>
            </a:endParaRPr>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1650" name="Rectangle 2"/>
          <p:cNvSpPr>
            <a:spLocks noGrp="1" noChangeArrowheads="1"/>
          </p:cNvSpPr>
          <p:nvPr>
            <p:ph type="title"/>
          </p:nvPr>
        </p:nvSpPr>
        <p:spPr/>
        <p:txBody>
          <a:bodyPr/>
          <a:lstStyle/>
          <a:p>
            <a:r>
              <a:rPr lang="en-US" dirty="0"/>
              <a:t>The </a:t>
            </a:r>
            <a:r>
              <a:rPr lang="en-US" dirty="0" smtClean="0"/>
              <a:t>Java Code </a:t>
            </a:r>
            <a:r>
              <a:rPr lang="en-US" dirty="0"/>
              <a:t>Translation Hierarchy</a:t>
            </a:r>
          </a:p>
        </p:txBody>
      </p:sp>
      <p:sp>
        <p:nvSpPr>
          <p:cNvPr id="411651" name="Rectangle 3"/>
          <p:cNvSpPr>
            <a:spLocks noChangeArrowheads="1"/>
          </p:cNvSpPr>
          <p:nvPr/>
        </p:nvSpPr>
        <p:spPr bwMode="auto">
          <a:xfrm>
            <a:off x="685800" y="1447800"/>
            <a:ext cx="1828800" cy="381000"/>
          </a:xfrm>
          <a:prstGeom prst="rect">
            <a:avLst/>
          </a:prstGeom>
          <a:noFill/>
          <a:ln w="12700">
            <a:solidFill>
              <a:schemeClr val="tx1"/>
            </a:solidFill>
            <a:miter lim="800000"/>
            <a:headEnd/>
            <a:tailEnd/>
          </a:ln>
          <a:effectLst/>
        </p:spPr>
        <p:txBody>
          <a:bodyPr wrap="none" anchor="ctr"/>
          <a:lstStyle/>
          <a:p>
            <a:endParaRPr lang="en-US"/>
          </a:p>
        </p:txBody>
      </p:sp>
      <p:sp>
        <p:nvSpPr>
          <p:cNvPr id="411652" name="Text Box 4"/>
          <p:cNvSpPr txBox="1">
            <a:spLocks noChangeArrowheads="1"/>
          </p:cNvSpPr>
          <p:nvPr/>
        </p:nvSpPr>
        <p:spPr bwMode="auto">
          <a:xfrm>
            <a:off x="843091" y="1447800"/>
            <a:ext cx="1595309" cy="369332"/>
          </a:xfrm>
          <a:prstGeom prst="rect">
            <a:avLst/>
          </a:prstGeom>
          <a:noFill/>
          <a:ln w="12700">
            <a:noFill/>
            <a:miter lim="800000"/>
            <a:headEnd/>
            <a:tailEnd/>
          </a:ln>
          <a:effectLst/>
        </p:spPr>
        <p:txBody>
          <a:bodyPr wrap="none">
            <a:spAutoFit/>
          </a:bodyPr>
          <a:lstStyle/>
          <a:p>
            <a:r>
              <a:rPr lang="en-US" dirty="0" smtClean="0">
                <a:solidFill>
                  <a:schemeClr val="tx1"/>
                </a:solidFill>
              </a:rPr>
              <a:t>Java </a:t>
            </a:r>
            <a:r>
              <a:rPr lang="en-US" dirty="0">
                <a:solidFill>
                  <a:schemeClr val="tx1"/>
                </a:solidFill>
              </a:rPr>
              <a:t>program</a:t>
            </a:r>
          </a:p>
        </p:txBody>
      </p:sp>
      <p:sp>
        <p:nvSpPr>
          <p:cNvPr id="411654" name="Oval 6"/>
          <p:cNvSpPr>
            <a:spLocks noChangeArrowheads="1"/>
          </p:cNvSpPr>
          <p:nvPr/>
        </p:nvSpPr>
        <p:spPr bwMode="auto">
          <a:xfrm>
            <a:off x="1295400" y="2057400"/>
            <a:ext cx="1524000" cy="457200"/>
          </a:xfrm>
          <a:prstGeom prst="ellipse">
            <a:avLst/>
          </a:prstGeom>
          <a:noFill/>
          <a:ln w="12700">
            <a:solidFill>
              <a:schemeClr val="tx1"/>
            </a:solidFill>
            <a:round/>
            <a:headEnd/>
            <a:tailEnd/>
          </a:ln>
          <a:effectLst/>
        </p:spPr>
        <p:txBody>
          <a:bodyPr wrap="none" anchor="ctr"/>
          <a:lstStyle/>
          <a:p>
            <a:endParaRPr lang="en-US"/>
          </a:p>
        </p:txBody>
      </p:sp>
      <p:sp>
        <p:nvSpPr>
          <p:cNvPr id="411655" name="Text Box 7"/>
          <p:cNvSpPr txBox="1">
            <a:spLocks noChangeArrowheads="1"/>
          </p:cNvSpPr>
          <p:nvPr/>
        </p:nvSpPr>
        <p:spPr bwMode="auto">
          <a:xfrm>
            <a:off x="1524000" y="2133600"/>
            <a:ext cx="1047750" cy="366713"/>
          </a:xfrm>
          <a:prstGeom prst="rect">
            <a:avLst/>
          </a:prstGeom>
          <a:noFill/>
          <a:ln w="12700">
            <a:noFill/>
            <a:miter lim="800000"/>
            <a:headEnd/>
            <a:tailEnd/>
          </a:ln>
          <a:effectLst/>
        </p:spPr>
        <p:txBody>
          <a:bodyPr wrap="none">
            <a:spAutoFit/>
          </a:bodyPr>
          <a:lstStyle/>
          <a:p>
            <a:r>
              <a:rPr lang="en-US" dirty="0">
                <a:solidFill>
                  <a:schemeClr val="tx1"/>
                </a:solidFill>
              </a:rPr>
              <a:t>compiler</a:t>
            </a:r>
          </a:p>
        </p:txBody>
      </p:sp>
      <p:sp>
        <p:nvSpPr>
          <p:cNvPr id="411656" name="Line 8"/>
          <p:cNvSpPr>
            <a:spLocks noChangeShapeType="1"/>
          </p:cNvSpPr>
          <p:nvPr/>
        </p:nvSpPr>
        <p:spPr bwMode="auto">
          <a:xfrm>
            <a:off x="1524000" y="1828800"/>
            <a:ext cx="228600" cy="228600"/>
          </a:xfrm>
          <a:prstGeom prst="line">
            <a:avLst/>
          </a:prstGeom>
          <a:noFill/>
          <a:ln w="12700">
            <a:solidFill>
              <a:schemeClr val="tx1"/>
            </a:solidFill>
            <a:round/>
            <a:headEnd/>
            <a:tailEnd type="triangle" w="med" len="med"/>
          </a:ln>
          <a:effectLst/>
        </p:spPr>
        <p:txBody>
          <a:bodyPr/>
          <a:lstStyle/>
          <a:p>
            <a:endParaRPr lang="en-US"/>
          </a:p>
        </p:txBody>
      </p:sp>
      <p:sp>
        <p:nvSpPr>
          <p:cNvPr id="411657" name="Line 9"/>
          <p:cNvSpPr>
            <a:spLocks noChangeShapeType="1"/>
          </p:cNvSpPr>
          <p:nvPr/>
        </p:nvSpPr>
        <p:spPr bwMode="auto">
          <a:xfrm>
            <a:off x="2133600" y="2514600"/>
            <a:ext cx="228600" cy="228600"/>
          </a:xfrm>
          <a:prstGeom prst="line">
            <a:avLst/>
          </a:prstGeom>
          <a:noFill/>
          <a:ln w="12700">
            <a:solidFill>
              <a:schemeClr val="tx1"/>
            </a:solidFill>
            <a:round/>
            <a:headEnd/>
            <a:tailEnd type="triangle" w="med" len="med"/>
          </a:ln>
          <a:effectLst/>
        </p:spPr>
        <p:txBody>
          <a:bodyPr/>
          <a:lstStyle/>
          <a:p>
            <a:endParaRPr lang="en-US"/>
          </a:p>
        </p:txBody>
      </p:sp>
      <p:grpSp>
        <p:nvGrpSpPr>
          <p:cNvPr id="3" name="Group 10"/>
          <p:cNvGrpSpPr>
            <a:grpSpLocks/>
          </p:cNvGrpSpPr>
          <p:nvPr/>
        </p:nvGrpSpPr>
        <p:grpSpPr bwMode="auto">
          <a:xfrm>
            <a:off x="685800" y="2743206"/>
            <a:ext cx="3809999" cy="533401"/>
            <a:chOff x="1296" y="1392"/>
            <a:chExt cx="2010" cy="240"/>
          </a:xfrm>
        </p:grpSpPr>
        <p:sp>
          <p:nvSpPr>
            <p:cNvPr id="411659" name="Rectangle 11"/>
            <p:cNvSpPr>
              <a:spLocks noChangeArrowheads="1"/>
            </p:cNvSpPr>
            <p:nvPr/>
          </p:nvSpPr>
          <p:spPr bwMode="auto">
            <a:xfrm>
              <a:off x="1296" y="1392"/>
              <a:ext cx="1839" cy="171"/>
            </a:xfrm>
            <a:prstGeom prst="rect">
              <a:avLst/>
            </a:prstGeom>
            <a:noFill/>
            <a:ln w="12700">
              <a:solidFill>
                <a:schemeClr val="tx1"/>
              </a:solidFill>
              <a:miter lim="800000"/>
              <a:headEnd/>
              <a:tailEnd/>
            </a:ln>
            <a:effectLst/>
          </p:spPr>
          <p:txBody>
            <a:bodyPr wrap="none" anchor="ctr"/>
            <a:lstStyle/>
            <a:p>
              <a:endParaRPr lang="en-US"/>
            </a:p>
          </p:txBody>
        </p:sp>
        <p:sp>
          <p:nvSpPr>
            <p:cNvPr id="411660" name="Text Box 12"/>
            <p:cNvSpPr txBox="1">
              <a:spLocks noChangeArrowheads="1"/>
            </p:cNvSpPr>
            <p:nvPr/>
          </p:nvSpPr>
          <p:spPr bwMode="auto">
            <a:xfrm>
              <a:off x="1380" y="1399"/>
              <a:ext cx="1926" cy="233"/>
            </a:xfrm>
            <a:prstGeom prst="rect">
              <a:avLst/>
            </a:prstGeom>
            <a:noFill/>
            <a:ln w="12700">
              <a:noFill/>
              <a:miter lim="800000"/>
              <a:headEnd/>
              <a:tailEnd/>
            </a:ln>
            <a:effectLst/>
          </p:spPr>
          <p:txBody>
            <a:bodyPr wrap="none">
              <a:spAutoFit/>
            </a:bodyPr>
            <a:lstStyle/>
            <a:p>
              <a:r>
                <a:rPr lang="en-US" dirty="0" smtClean="0">
                  <a:solidFill>
                    <a:schemeClr val="tx1"/>
                  </a:solidFill>
                </a:rPr>
                <a:t>Class files (Java </a:t>
              </a:r>
              <a:r>
                <a:rPr lang="en-US" dirty="0" err="1" smtClean="0">
                  <a:solidFill>
                    <a:schemeClr val="tx1"/>
                  </a:solidFill>
                </a:rPr>
                <a:t>bytecodes</a:t>
              </a:r>
              <a:r>
                <a:rPr lang="en-US" dirty="0" smtClean="0">
                  <a:solidFill>
                    <a:schemeClr val="tx1"/>
                  </a:solidFill>
                </a:rPr>
                <a:t>)</a:t>
              </a:r>
              <a:endParaRPr lang="en-US" dirty="0">
                <a:solidFill>
                  <a:schemeClr val="tx1"/>
                </a:solidFill>
              </a:endParaRPr>
            </a:p>
          </p:txBody>
        </p:sp>
      </p:grpSp>
      <p:sp>
        <p:nvSpPr>
          <p:cNvPr id="411663" name="Oval 15"/>
          <p:cNvSpPr>
            <a:spLocks noChangeArrowheads="1"/>
          </p:cNvSpPr>
          <p:nvPr/>
        </p:nvSpPr>
        <p:spPr bwMode="auto">
          <a:xfrm>
            <a:off x="1828800" y="3657600"/>
            <a:ext cx="2286000" cy="762000"/>
          </a:xfrm>
          <a:prstGeom prst="ellipse">
            <a:avLst/>
          </a:prstGeom>
          <a:noFill/>
          <a:ln w="12700">
            <a:solidFill>
              <a:schemeClr val="tx1"/>
            </a:solidFill>
            <a:round/>
            <a:headEnd/>
            <a:tailEnd/>
          </a:ln>
          <a:effectLst/>
        </p:spPr>
        <p:txBody>
          <a:bodyPr wrap="none" anchor="ctr"/>
          <a:lstStyle/>
          <a:p>
            <a:endParaRPr lang="en-US"/>
          </a:p>
        </p:txBody>
      </p:sp>
      <p:sp>
        <p:nvSpPr>
          <p:cNvPr id="411664" name="Text Box 16"/>
          <p:cNvSpPr txBox="1">
            <a:spLocks noChangeArrowheads="1"/>
          </p:cNvSpPr>
          <p:nvPr/>
        </p:nvSpPr>
        <p:spPr bwMode="auto">
          <a:xfrm>
            <a:off x="1981200" y="3733800"/>
            <a:ext cx="1981202" cy="646113"/>
          </a:xfrm>
          <a:prstGeom prst="rect">
            <a:avLst/>
          </a:prstGeom>
          <a:noFill/>
          <a:ln w="12700">
            <a:noFill/>
            <a:miter lim="800000"/>
            <a:headEnd/>
            <a:tailEnd/>
          </a:ln>
          <a:effectLst/>
        </p:spPr>
        <p:txBody>
          <a:bodyPr wrap="square">
            <a:spAutoFit/>
          </a:bodyPr>
          <a:lstStyle/>
          <a:p>
            <a:pPr algn="ctr"/>
            <a:r>
              <a:rPr lang="en-US" dirty="0" smtClean="0">
                <a:solidFill>
                  <a:schemeClr val="tx1"/>
                </a:solidFill>
              </a:rPr>
              <a:t>Just In Time (JIT) compiler</a:t>
            </a:r>
            <a:endParaRPr lang="en-US" dirty="0">
              <a:solidFill>
                <a:schemeClr val="tx1"/>
              </a:solidFill>
            </a:endParaRPr>
          </a:p>
        </p:txBody>
      </p:sp>
      <p:sp>
        <p:nvSpPr>
          <p:cNvPr id="411665" name="Line 17"/>
          <p:cNvSpPr>
            <a:spLocks noChangeShapeType="1"/>
          </p:cNvSpPr>
          <p:nvPr/>
        </p:nvSpPr>
        <p:spPr bwMode="auto">
          <a:xfrm flipH="1">
            <a:off x="2895600" y="3124200"/>
            <a:ext cx="228600" cy="533400"/>
          </a:xfrm>
          <a:prstGeom prst="line">
            <a:avLst/>
          </a:prstGeom>
          <a:noFill/>
          <a:ln w="12700">
            <a:solidFill>
              <a:schemeClr val="tx1"/>
            </a:solidFill>
            <a:round/>
            <a:headEnd/>
            <a:tailEnd type="triangle" w="med" len="med"/>
          </a:ln>
          <a:effectLst/>
        </p:spPr>
        <p:txBody>
          <a:bodyPr/>
          <a:lstStyle/>
          <a:p>
            <a:endParaRPr lang="en-US"/>
          </a:p>
        </p:txBody>
      </p:sp>
      <p:sp>
        <p:nvSpPr>
          <p:cNvPr id="411666" name="Line 18"/>
          <p:cNvSpPr>
            <a:spLocks noChangeShapeType="1"/>
          </p:cNvSpPr>
          <p:nvPr/>
        </p:nvSpPr>
        <p:spPr bwMode="auto">
          <a:xfrm>
            <a:off x="3276600" y="4419600"/>
            <a:ext cx="381000" cy="533400"/>
          </a:xfrm>
          <a:prstGeom prst="line">
            <a:avLst/>
          </a:prstGeom>
          <a:noFill/>
          <a:ln w="12700">
            <a:solidFill>
              <a:schemeClr val="tx1"/>
            </a:solidFill>
            <a:round/>
            <a:headEnd/>
            <a:tailEnd type="triangle" w="med" len="med"/>
          </a:ln>
          <a:effectLst/>
        </p:spPr>
        <p:txBody>
          <a:bodyPr/>
          <a:lstStyle/>
          <a:p>
            <a:endParaRPr lang="en-US"/>
          </a:p>
        </p:txBody>
      </p:sp>
      <p:sp>
        <p:nvSpPr>
          <p:cNvPr id="411667" name="Rectangle 19"/>
          <p:cNvSpPr>
            <a:spLocks noChangeArrowheads="1"/>
          </p:cNvSpPr>
          <p:nvPr/>
        </p:nvSpPr>
        <p:spPr bwMode="auto">
          <a:xfrm>
            <a:off x="2819400" y="5029200"/>
            <a:ext cx="4495800" cy="381000"/>
          </a:xfrm>
          <a:prstGeom prst="rect">
            <a:avLst/>
          </a:prstGeom>
          <a:noFill/>
          <a:ln w="12700">
            <a:solidFill>
              <a:schemeClr val="tx1"/>
            </a:solidFill>
            <a:miter lim="800000"/>
            <a:headEnd/>
            <a:tailEnd/>
          </a:ln>
          <a:effectLst/>
        </p:spPr>
        <p:txBody>
          <a:bodyPr wrap="none" anchor="ctr"/>
          <a:lstStyle/>
          <a:p>
            <a:endParaRPr lang="en-US"/>
          </a:p>
        </p:txBody>
      </p:sp>
      <p:sp>
        <p:nvSpPr>
          <p:cNvPr id="411668" name="Text Box 20"/>
          <p:cNvSpPr txBox="1">
            <a:spLocks noChangeArrowheads="1"/>
          </p:cNvSpPr>
          <p:nvPr/>
        </p:nvSpPr>
        <p:spPr bwMode="auto">
          <a:xfrm>
            <a:off x="2971800" y="5029200"/>
            <a:ext cx="4314001" cy="369332"/>
          </a:xfrm>
          <a:prstGeom prst="rect">
            <a:avLst/>
          </a:prstGeom>
          <a:noFill/>
          <a:ln w="12700">
            <a:noFill/>
            <a:miter lim="800000"/>
            <a:headEnd/>
            <a:tailEnd/>
          </a:ln>
          <a:effectLst/>
        </p:spPr>
        <p:txBody>
          <a:bodyPr wrap="none">
            <a:spAutoFit/>
          </a:bodyPr>
          <a:lstStyle/>
          <a:p>
            <a:r>
              <a:rPr lang="en-US" dirty="0" smtClean="0">
                <a:solidFill>
                  <a:schemeClr val="tx1"/>
                </a:solidFill>
              </a:rPr>
              <a:t>Compiled Java methods (machine code)</a:t>
            </a:r>
            <a:endParaRPr lang="en-US" dirty="0">
              <a:solidFill>
                <a:schemeClr val="tx1"/>
              </a:solidFill>
            </a:endParaRPr>
          </a:p>
        </p:txBody>
      </p:sp>
      <p:grpSp>
        <p:nvGrpSpPr>
          <p:cNvPr id="45" name="Group 10"/>
          <p:cNvGrpSpPr>
            <a:grpSpLocks/>
          </p:cNvGrpSpPr>
          <p:nvPr/>
        </p:nvGrpSpPr>
        <p:grpSpPr bwMode="auto">
          <a:xfrm>
            <a:off x="4343400" y="2743198"/>
            <a:ext cx="4953000" cy="381002"/>
            <a:chOff x="1296" y="1392"/>
            <a:chExt cx="2143" cy="173"/>
          </a:xfrm>
        </p:grpSpPr>
        <p:sp>
          <p:nvSpPr>
            <p:cNvPr id="46" name="Rectangle 11"/>
            <p:cNvSpPr>
              <a:spLocks noChangeArrowheads="1"/>
            </p:cNvSpPr>
            <p:nvPr/>
          </p:nvSpPr>
          <p:spPr bwMode="auto">
            <a:xfrm>
              <a:off x="1296" y="1392"/>
              <a:ext cx="1839" cy="171"/>
            </a:xfrm>
            <a:prstGeom prst="rect">
              <a:avLst/>
            </a:prstGeom>
            <a:noFill/>
            <a:ln w="12700">
              <a:solidFill>
                <a:schemeClr val="tx1"/>
              </a:solidFill>
              <a:miter lim="800000"/>
              <a:headEnd/>
              <a:tailEnd/>
            </a:ln>
            <a:effectLst/>
          </p:spPr>
          <p:txBody>
            <a:bodyPr wrap="none" anchor="ctr"/>
            <a:lstStyle/>
            <a:p>
              <a:endParaRPr lang="en-US"/>
            </a:p>
          </p:txBody>
        </p:sp>
        <p:sp>
          <p:nvSpPr>
            <p:cNvPr id="47" name="Text Box 12"/>
            <p:cNvSpPr txBox="1">
              <a:spLocks noChangeArrowheads="1"/>
            </p:cNvSpPr>
            <p:nvPr/>
          </p:nvSpPr>
          <p:spPr bwMode="auto">
            <a:xfrm>
              <a:off x="1380" y="1399"/>
              <a:ext cx="2059" cy="166"/>
            </a:xfrm>
            <a:prstGeom prst="rect">
              <a:avLst/>
            </a:prstGeom>
            <a:noFill/>
            <a:ln w="12700">
              <a:noFill/>
              <a:miter lim="800000"/>
              <a:headEnd/>
              <a:tailEnd/>
            </a:ln>
            <a:effectLst/>
          </p:spPr>
          <p:txBody>
            <a:bodyPr wrap="none">
              <a:spAutoFit/>
            </a:bodyPr>
            <a:lstStyle/>
            <a:p>
              <a:r>
                <a:rPr lang="en-US" dirty="0" smtClean="0">
                  <a:solidFill>
                    <a:schemeClr val="tx1"/>
                  </a:solidFill>
                </a:rPr>
                <a:t>Java library routines (machine code)</a:t>
              </a:r>
              <a:endParaRPr lang="en-US" dirty="0">
                <a:solidFill>
                  <a:schemeClr val="tx1"/>
                </a:solidFill>
              </a:endParaRPr>
            </a:p>
          </p:txBody>
        </p:sp>
      </p:grpSp>
      <p:sp>
        <p:nvSpPr>
          <p:cNvPr id="48" name="Oval 15"/>
          <p:cNvSpPr>
            <a:spLocks noChangeArrowheads="1"/>
          </p:cNvSpPr>
          <p:nvPr/>
        </p:nvSpPr>
        <p:spPr bwMode="auto">
          <a:xfrm>
            <a:off x="4953000" y="3657600"/>
            <a:ext cx="2286000" cy="762000"/>
          </a:xfrm>
          <a:prstGeom prst="ellipse">
            <a:avLst/>
          </a:prstGeom>
          <a:noFill/>
          <a:ln w="12700">
            <a:solidFill>
              <a:schemeClr val="tx1"/>
            </a:solidFill>
            <a:round/>
            <a:headEnd/>
            <a:tailEnd/>
          </a:ln>
          <a:effectLst/>
        </p:spPr>
        <p:txBody>
          <a:bodyPr wrap="none" anchor="ctr"/>
          <a:lstStyle/>
          <a:p>
            <a:endParaRPr lang="en-US"/>
          </a:p>
        </p:txBody>
      </p:sp>
      <p:sp>
        <p:nvSpPr>
          <p:cNvPr id="49" name="Text Box 16"/>
          <p:cNvSpPr txBox="1">
            <a:spLocks noChangeArrowheads="1"/>
          </p:cNvSpPr>
          <p:nvPr/>
        </p:nvSpPr>
        <p:spPr bwMode="auto">
          <a:xfrm>
            <a:off x="5105400" y="3733800"/>
            <a:ext cx="1981202" cy="646331"/>
          </a:xfrm>
          <a:prstGeom prst="rect">
            <a:avLst/>
          </a:prstGeom>
          <a:noFill/>
          <a:ln w="12700">
            <a:noFill/>
            <a:miter lim="800000"/>
            <a:headEnd/>
            <a:tailEnd/>
          </a:ln>
          <a:effectLst/>
        </p:spPr>
        <p:txBody>
          <a:bodyPr wrap="square">
            <a:spAutoFit/>
          </a:bodyPr>
          <a:lstStyle/>
          <a:p>
            <a:pPr algn="ctr"/>
            <a:r>
              <a:rPr lang="en-US" dirty="0" smtClean="0">
                <a:solidFill>
                  <a:schemeClr val="tx1"/>
                </a:solidFill>
              </a:rPr>
              <a:t>Java Virtual Machine</a:t>
            </a:r>
            <a:endParaRPr lang="en-US" dirty="0">
              <a:solidFill>
                <a:schemeClr val="tx1"/>
              </a:solidFill>
            </a:endParaRPr>
          </a:p>
        </p:txBody>
      </p:sp>
      <p:sp>
        <p:nvSpPr>
          <p:cNvPr id="50" name="Line 17"/>
          <p:cNvSpPr>
            <a:spLocks noChangeShapeType="1"/>
          </p:cNvSpPr>
          <p:nvPr/>
        </p:nvSpPr>
        <p:spPr bwMode="auto">
          <a:xfrm>
            <a:off x="3886200" y="3124200"/>
            <a:ext cx="1828800" cy="533400"/>
          </a:xfrm>
          <a:prstGeom prst="line">
            <a:avLst/>
          </a:prstGeom>
          <a:noFill/>
          <a:ln w="12700">
            <a:solidFill>
              <a:schemeClr val="tx1"/>
            </a:solidFill>
            <a:round/>
            <a:headEnd/>
            <a:tailEnd type="triangle" w="med" len="med"/>
          </a:ln>
          <a:effectLst/>
        </p:spPr>
        <p:txBody>
          <a:bodyPr/>
          <a:lstStyle/>
          <a:p>
            <a:endParaRPr lang="en-US"/>
          </a:p>
        </p:txBody>
      </p:sp>
      <p:sp>
        <p:nvSpPr>
          <p:cNvPr id="51" name="Line 17"/>
          <p:cNvSpPr>
            <a:spLocks noChangeShapeType="1"/>
          </p:cNvSpPr>
          <p:nvPr/>
        </p:nvSpPr>
        <p:spPr bwMode="auto">
          <a:xfrm flipH="1">
            <a:off x="6553200" y="3124200"/>
            <a:ext cx="228600" cy="533400"/>
          </a:xfrm>
          <a:prstGeom prst="line">
            <a:avLst/>
          </a:prstGeom>
          <a:noFill/>
          <a:ln w="12700">
            <a:solidFill>
              <a:schemeClr val="tx1"/>
            </a:solidFill>
            <a:round/>
            <a:headEnd/>
            <a:tailEnd type="triangle" w="med" len="med"/>
          </a:ln>
          <a:effectLst/>
        </p:spPr>
        <p:txBody>
          <a:bodyPr/>
          <a:lstStyle/>
          <a:p>
            <a:endParaRPr lang="en-US"/>
          </a:p>
        </p:txBody>
      </p:sp>
      <p:sp>
        <p:nvSpPr>
          <p:cNvPr id="52" name="Line 17"/>
          <p:cNvSpPr>
            <a:spLocks noChangeShapeType="1"/>
          </p:cNvSpPr>
          <p:nvPr/>
        </p:nvSpPr>
        <p:spPr bwMode="auto">
          <a:xfrm flipH="1">
            <a:off x="5715000" y="4419600"/>
            <a:ext cx="228600" cy="533400"/>
          </a:xfrm>
          <a:prstGeom prst="line">
            <a:avLst/>
          </a:prstGeom>
          <a:noFill/>
          <a:ln w="12700">
            <a:solidFill>
              <a:schemeClr val="tx1"/>
            </a:solidFill>
            <a:round/>
            <a:headEnd/>
            <a:tailEnd type="triangle" w="med" len="med"/>
          </a:ln>
          <a:effectLst/>
        </p:spPr>
        <p:txBody>
          <a:bodyPr/>
          <a:lstStyle/>
          <a:p>
            <a:endParaRPr lang="en-US"/>
          </a:p>
        </p:txBody>
      </p:sp>
    </p:spTree>
  </p:cSld>
  <p:clrMapOvr>
    <a:masterClrMapping/>
  </p:clrMapOvr>
  <p:timing>
    <p:tnLst>
      <p:par>
        <p:cTn xmlns:p14="http://schemas.microsoft.com/office/powerpoint/2010/mai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Sorting in C versus Java</a:t>
            </a:r>
            <a:endParaRPr lang="en-US" dirty="0"/>
          </a:p>
        </p:txBody>
      </p:sp>
      <p:sp>
        <p:nvSpPr>
          <p:cNvPr id="3" name="Content Placeholder 2"/>
          <p:cNvSpPr>
            <a:spLocks noGrp="1"/>
          </p:cNvSpPr>
          <p:nvPr>
            <p:ph idx="1"/>
          </p:nvPr>
        </p:nvSpPr>
        <p:spPr>
          <a:xfrm>
            <a:off x="533400" y="914400"/>
            <a:ext cx="8153400" cy="1100814"/>
          </a:xfrm>
        </p:spPr>
        <p:txBody>
          <a:bodyPr/>
          <a:lstStyle/>
          <a:p>
            <a:r>
              <a:rPr lang="en-US" dirty="0" smtClean="0"/>
              <a:t>Comparing performance for two sort algorithms in C and Java</a:t>
            </a:r>
          </a:p>
          <a:p>
            <a:pPr lvl="1"/>
            <a:r>
              <a:rPr lang="en-US" dirty="0" smtClean="0"/>
              <a:t>The JVM/JIT is Sun/Hotspot version 1.3.1/1.3.1</a:t>
            </a:r>
            <a:endParaRPr lang="en-US" dirty="0"/>
          </a:p>
        </p:txBody>
      </p:sp>
      <p:graphicFrame>
        <p:nvGraphicFramePr>
          <p:cNvPr id="4" name="Table 3"/>
          <p:cNvGraphicFramePr>
            <a:graphicFrameLocks noGrp="1"/>
          </p:cNvGraphicFramePr>
          <p:nvPr/>
        </p:nvGraphicFramePr>
        <p:xfrm>
          <a:off x="990600" y="2362200"/>
          <a:ext cx="6781800" cy="3235960"/>
        </p:xfrm>
        <a:graphic>
          <a:graphicData uri="http://schemas.openxmlformats.org/drawingml/2006/table">
            <a:tbl>
              <a:tblPr firstRow="1" bandRow="1">
                <a:tableStyleId>{5940675A-B579-460E-94D1-54222C63F5DA}</a:tableStyleId>
              </a:tblPr>
              <a:tblGrid>
                <a:gridCol w="762000"/>
                <a:gridCol w="1498600"/>
                <a:gridCol w="1130300"/>
                <a:gridCol w="1130300"/>
                <a:gridCol w="1130300"/>
                <a:gridCol w="1130300"/>
              </a:tblGrid>
              <a:tr h="370840">
                <a:tc>
                  <a:txBody>
                    <a:bodyPr/>
                    <a:lstStyle/>
                    <a:p>
                      <a:endParaRPr lang="en-US" dirty="0"/>
                    </a:p>
                  </a:txBody>
                  <a:tcPr/>
                </a:tc>
                <a:tc>
                  <a:txBody>
                    <a:bodyPr/>
                    <a:lstStyle/>
                    <a:p>
                      <a:pPr algn="ctr"/>
                      <a:r>
                        <a:rPr lang="en-US" dirty="0" smtClean="0"/>
                        <a:t>Method</a:t>
                      </a:r>
                      <a:endParaRPr lang="en-US" dirty="0"/>
                    </a:p>
                  </a:txBody>
                  <a:tcPr/>
                </a:tc>
                <a:tc>
                  <a:txBody>
                    <a:bodyPr/>
                    <a:lstStyle/>
                    <a:p>
                      <a:pPr algn="ctr"/>
                      <a:r>
                        <a:rPr lang="en-US" dirty="0" smtClean="0"/>
                        <a:t>Opt</a:t>
                      </a:r>
                      <a:endParaRPr lang="en-US" dirty="0"/>
                    </a:p>
                  </a:txBody>
                  <a:tcPr/>
                </a:tc>
                <a:tc>
                  <a:txBody>
                    <a:bodyPr/>
                    <a:lstStyle/>
                    <a:p>
                      <a:pPr algn="ctr"/>
                      <a:r>
                        <a:rPr lang="en-US" dirty="0" smtClean="0"/>
                        <a:t>Bubble</a:t>
                      </a:r>
                      <a:endParaRPr lang="en-US" dirty="0"/>
                    </a:p>
                  </a:txBody>
                  <a:tcPr/>
                </a:tc>
                <a:tc>
                  <a:txBody>
                    <a:bodyPr/>
                    <a:lstStyle/>
                    <a:p>
                      <a:pPr algn="ctr"/>
                      <a:r>
                        <a:rPr lang="en-US" dirty="0" smtClean="0"/>
                        <a:t>Quick</a:t>
                      </a:r>
                      <a:endParaRPr lang="en-US" dirty="0"/>
                    </a:p>
                  </a:txBody>
                  <a:tcPr/>
                </a:tc>
                <a:tc rowSpan="2">
                  <a:txBody>
                    <a:bodyPr/>
                    <a:lstStyle/>
                    <a:p>
                      <a:pPr algn="ctr"/>
                      <a:r>
                        <a:rPr lang="en-US" dirty="0" smtClean="0"/>
                        <a:t>Speedup quick </a:t>
                      </a:r>
                      <a:r>
                        <a:rPr lang="en-US" dirty="0" err="1" smtClean="0"/>
                        <a:t>vs</a:t>
                      </a:r>
                      <a:r>
                        <a:rPr lang="en-US" dirty="0" smtClean="0"/>
                        <a:t> bubble</a:t>
                      </a:r>
                      <a:endParaRPr lang="en-US" dirty="0"/>
                    </a:p>
                  </a:txBody>
                  <a:tcPr/>
                </a:tc>
              </a:tr>
              <a:tr h="370840">
                <a:tc>
                  <a:txBody>
                    <a:bodyPr/>
                    <a:lstStyle/>
                    <a:p>
                      <a:endParaRPr lang="en-US" dirty="0"/>
                    </a:p>
                  </a:txBody>
                  <a:tcPr/>
                </a:tc>
                <a:tc>
                  <a:txBody>
                    <a:bodyPr/>
                    <a:lstStyle/>
                    <a:p>
                      <a:pPr algn="ctr"/>
                      <a:endParaRPr lang="en-US" dirty="0"/>
                    </a:p>
                  </a:txBody>
                  <a:tcPr/>
                </a:tc>
                <a:tc>
                  <a:txBody>
                    <a:bodyPr/>
                    <a:lstStyle/>
                    <a:p>
                      <a:pPr algn="ctr"/>
                      <a:endParaRPr lang="en-US" dirty="0"/>
                    </a:p>
                  </a:txBody>
                  <a:tcPr/>
                </a:tc>
                <a:tc gridSpan="2">
                  <a:txBody>
                    <a:bodyPr/>
                    <a:lstStyle/>
                    <a:p>
                      <a:pPr algn="ctr"/>
                      <a:r>
                        <a:rPr lang="en-US" dirty="0" smtClean="0"/>
                        <a:t>Relative performance</a:t>
                      </a:r>
                      <a:endParaRPr lang="en-US" dirty="0"/>
                    </a:p>
                  </a:txBody>
                  <a:tcPr/>
                </a:tc>
                <a:tc hMerge="1">
                  <a:txBody>
                    <a:bodyPr/>
                    <a:lstStyle/>
                    <a:p>
                      <a:pPr algn="ctr"/>
                      <a:endParaRPr lang="en-US" dirty="0"/>
                    </a:p>
                  </a:txBody>
                  <a:tcPr/>
                </a:tc>
                <a:tc vMerge="1">
                  <a:txBody>
                    <a:bodyPr/>
                    <a:lstStyle/>
                    <a:p>
                      <a:pPr algn="ctr"/>
                      <a:endParaRPr lang="en-US" dirty="0"/>
                    </a:p>
                  </a:txBody>
                  <a:tcPr/>
                </a:tc>
              </a:tr>
              <a:tr h="370840">
                <a:tc>
                  <a:txBody>
                    <a:bodyPr/>
                    <a:lstStyle/>
                    <a:p>
                      <a:r>
                        <a:rPr lang="en-US" dirty="0" smtClean="0"/>
                        <a:t>C</a:t>
                      </a:r>
                      <a:endParaRPr lang="en-US" dirty="0"/>
                    </a:p>
                  </a:txBody>
                  <a:tcPr/>
                </a:tc>
                <a:tc>
                  <a:txBody>
                    <a:bodyPr/>
                    <a:lstStyle/>
                    <a:p>
                      <a:r>
                        <a:rPr lang="en-US" dirty="0" smtClean="0"/>
                        <a:t>Compiler</a:t>
                      </a:r>
                      <a:endParaRPr lang="en-US" dirty="0"/>
                    </a:p>
                  </a:txBody>
                  <a:tcPr/>
                </a:tc>
                <a:tc>
                  <a:txBody>
                    <a:bodyPr/>
                    <a:lstStyle/>
                    <a:p>
                      <a:r>
                        <a:rPr lang="en-US" dirty="0" smtClean="0"/>
                        <a:t>None</a:t>
                      </a:r>
                      <a:endParaRPr lang="en-US" dirty="0"/>
                    </a:p>
                  </a:txBody>
                  <a:tcPr/>
                </a:tc>
                <a:tc>
                  <a:txBody>
                    <a:bodyPr/>
                    <a:lstStyle/>
                    <a:p>
                      <a:pPr algn="ctr"/>
                      <a:r>
                        <a:rPr lang="en-US" dirty="0" smtClean="0"/>
                        <a:t>1.00</a:t>
                      </a:r>
                      <a:endParaRPr lang="en-US" dirty="0"/>
                    </a:p>
                  </a:txBody>
                  <a:tcPr/>
                </a:tc>
                <a:tc>
                  <a:txBody>
                    <a:bodyPr/>
                    <a:lstStyle/>
                    <a:p>
                      <a:pPr algn="ctr"/>
                      <a:r>
                        <a:rPr lang="en-US" dirty="0" smtClean="0"/>
                        <a:t>1.00</a:t>
                      </a:r>
                      <a:endParaRPr lang="en-US" dirty="0"/>
                    </a:p>
                  </a:txBody>
                  <a:tcPr/>
                </a:tc>
                <a:tc>
                  <a:txBody>
                    <a:bodyPr/>
                    <a:lstStyle/>
                    <a:p>
                      <a:pPr algn="ctr"/>
                      <a:r>
                        <a:rPr lang="en-US" dirty="0" smtClean="0"/>
                        <a:t>2468</a:t>
                      </a:r>
                      <a:endParaRPr lang="en-US" dirty="0"/>
                    </a:p>
                  </a:txBody>
                  <a:tcPr/>
                </a:tc>
              </a:tr>
              <a:tr h="370840">
                <a:tc>
                  <a:txBody>
                    <a:bodyPr/>
                    <a:lstStyle/>
                    <a:p>
                      <a:r>
                        <a:rPr lang="en-US" dirty="0" smtClean="0"/>
                        <a:t>C</a:t>
                      </a:r>
                      <a:endParaRPr lang="en-US" dirty="0"/>
                    </a:p>
                  </a:txBody>
                  <a:tcPr/>
                </a:tc>
                <a:tc>
                  <a:txBody>
                    <a:bodyPr/>
                    <a:lstStyle/>
                    <a:p>
                      <a:r>
                        <a:rPr lang="en-US" dirty="0" smtClean="0"/>
                        <a:t>Compiler</a:t>
                      </a:r>
                      <a:endParaRPr lang="en-US" dirty="0"/>
                    </a:p>
                  </a:txBody>
                  <a:tcPr/>
                </a:tc>
                <a:tc>
                  <a:txBody>
                    <a:bodyPr/>
                    <a:lstStyle/>
                    <a:p>
                      <a:r>
                        <a:rPr lang="en-US" dirty="0" smtClean="0"/>
                        <a:t>O1</a:t>
                      </a:r>
                      <a:endParaRPr lang="en-US" dirty="0"/>
                    </a:p>
                  </a:txBody>
                  <a:tcPr/>
                </a:tc>
                <a:tc>
                  <a:txBody>
                    <a:bodyPr/>
                    <a:lstStyle/>
                    <a:p>
                      <a:pPr algn="ctr"/>
                      <a:r>
                        <a:rPr lang="en-US" dirty="0" smtClean="0"/>
                        <a:t>2.37</a:t>
                      </a:r>
                      <a:endParaRPr lang="en-US" dirty="0"/>
                    </a:p>
                  </a:txBody>
                  <a:tcPr/>
                </a:tc>
                <a:tc>
                  <a:txBody>
                    <a:bodyPr/>
                    <a:lstStyle/>
                    <a:p>
                      <a:pPr algn="ctr"/>
                      <a:r>
                        <a:rPr lang="en-US" dirty="0" smtClean="0"/>
                        <a:t>1.50</a:t>
                      </a:r>
                      <a:endParaRPr lang="en-US" dirty="0"/>
                    </a:p>
                  </a:txBody>
                  <a:tcPr/>
                </a:tc>
                <a:tc>
                  <a:txBody>
                    <a:bodyPr/>
                    <a:lstStyle/>
                    <a:p>
                      <a:pPr algn="ctr"/>
                      <a:r>
                        <a:rPr lang="en-US" dirty="0" smtClean="0"/>
                        <a:t>1562</a:t>
                      </a:r>
                      <a:endParaRPr lang="en-US" dirty="0"/>
                    </a:p>
                  </a:txBody>
                  <a:tcPr/>
                </a:tc>
              </a:tr>
              <a:tr h="370840">
                <a:tc>
                  <a:txBody>
                    <a:bodyPr/>
                    <a:lstStyle/>
                    <a:p>
                      <a:r>
                        <a:rPr lang="en-US" dirty="0" smtClean="0"/>
                        <a:t>C</a:t>
                      </a:r>
                      <a:endParaRPr lang="en-US" dirty="0"/>
                    </a:p>
                  </a:txBody>
                  <a:tcPr/>
                </a:tc>
                <a:tc>
                  <a:txBody>
                    <a:bodyPr/>
                    <a:lstStyle/>
                    <a:p>
                      <a:r>
                        <a:rPr lang="en-US" dirty="0" smtClean="0"/>
                        <a:t>Compiler</a:t>
                      </a:r>
                      <a:endParaRPr lang="en-US" dirty="0"/>
                    </a:p>
                  </a:txBody>
                  <a:tcPr/>
                </a:tc>
                <a:tc>
                  <a:txBody>
                    <a:bodyPr/>
                    <a:lstStyle/>
                    <a:p>
                      <a:r>
                        <a:rPr lang="en-US" dirty="0" smtClean="0"/>
                        <a:t>O2</a:t>
                      </a:r>
                      <a:endParaRPr lang="en-US" dirty="0"/>
                    </a:p>
                  </a:txBody>
                  <a:tcPr/>
                </a:tc>
                <a:tc>
                  <a:txBody>
                    <a:bodyPr/>
                    <a:lstStyle/>
                    <a:p>
                      <a:pPr algn="ctr"/>
                      <a:r>
                        <a:rPr lang="en-US" dirty="0" smtClean="0"/>
                        <a:t>2.38</a:t>
                      </a:r>
                      <a:endParaRPr lang="en-US" dirty="0"/>
                    </a:p>
                  </a:txBody>
                  <a:tcPr/>
                </a:tc>
                <a:tc>
                  <a:txBody>
                    <a:bodyPr/>
                    <a:lstStyle/>
                    <a:p>
                      <a:pPr algn="ctr"/>
                      <a:r>
                        <a:rPr lang="en-US" dirty="0" smtClean="0"/>
                        <a:t>1.50</a:t>
                      </a:r>
                      <a:endParaRPr lang="en-US" dirty="0"/>
                    </a:p>
                  </a:txBody>
                  <a:tcPr/>
                </a:tc>
                <a:tc>
                  <a:txBody>
                    <a:bodyPr/>
                    <a:lstStyle/>
                    <a:p>
                      <a:pPr algn="ctr"/>
                      <a:r>
                        <a:rPr lang="en-US" dirty="0" smtClean="0"/>
                        <a:t>1555</a:t>
                      </a:r>
                      <a:endParaRPr lang="en-US" dirty="0"/>
                    </a:p>
                  </a:txBody>
                  <a:tcPr/>
                </a:tc>
              </a:tr>
              <a:tr h="370840">
                <a:tc>
                  <a:txBody>
                    <a:bodyPr/>
                    <a:lstStyle/>
                    <a:p>
                      <a:r>
                        <a:rPr lang="en-US" dirty="0" smtClean="0"/>
                        <a:t>C</a:t>
                      </a:r>
                      <a:endParaRPr lang="en-US" dirty="0"/>
                    </a:p>
                  </a:txBody>
                  <a:tcPr/>
                </a:tc>
                <a:tc>
                  <a:txBody>
                    <a:bodyPr/>
                    <a:lstStyle/>
                    <a:p>
                      <a:r>
                        <a:rPr lang="en-US" dirty="0" smtClean="0"/>
                        <a:t>Compiler</a:t>
                      </a:r>
                      <a:endParaRPr lang="en-US" dirty="0"/>
                    </a:p>
                  </a:txBody>
                  <a:tcPr/>
                </a:tc>
                <a:tc>
                  <a:txBody>
                    <a:bodyPr/>
                    <a:lstStyle/>
                    <a:p>
                      <a:r>
                        <a:rPr lang="en-US" dirty="0" smtClean="0"/>
                        <a:t>O3</a:t>
                      </a:r>
                      <a:endParaRPr lang="en-US" dirty="0"/>
                    </a:p>
                  </a:txBody>
                  <a:tcPr/>
                </a:tc>
                <a:tc>
                  <a:txBody>
                    <a:bodyPr/>
                    <a:lstStyle/>
                    <a:p>
                      <a:pPr algn="ctr"/>
                      <a:r>
                        <a:rPr lang="en-US" dirty="0" smtClean="0"/>
                        <a:t>2.41</a:t>
                      </a:r>
                      <a:endParaRPr lang="en-US" dirty="0"/>
                    </a:p>
                  </a:txBody>
                  <a:tcPr/>
                </a:tc>
                <a:tc>
                  <a:txBody>
                    <a:bodyPr/>
                    <a:lstStyle/>
                    <a:p>
                      <a:pPr algn="ctr"/>
                      <a:r>
                        <a:rPr lang="en-US" dirty="0" smtClean="0"/>
                        <a:t>1.91</a:t>
                      </a:r>
                      <a:endParaRPr lang="en-US" dirty="0"/>
                    </a:p>
                  </a:txBody>
                  <a:tcPr/>
                </a:tc>
                <a:tc>
                  <a:txBody>
                    <a:bodyPr/>
                    <a:lstStyle/>
                    <a:p>
                      <a:pPr algn="ctr"/>
                      <a:r>
                        <a:rPr lang="en-US" dirty="0" smtClean="0"/>
                        <a:t>1955</a:t>
                      </a:r>
                      <a:endParaRPr lang="en-US" dirty="0"/>
                    </a:p>
                  </a:txBody>
                  <a:tcPr/>
                </a:tc>
              </a:tr>
              <a:tr h="370840">
                <a:tc>
                  <a:txBody>
                    <a:bodyPr/>
                    <a:lstStyle/>
                    <a:p>
                      <a:r>
                        <a:rPr lang="en-US" dirty="0" smtClean="0"/>
                        <a:t>Java</a:t>
                      </a:r>
                      <a:endParaRPr lang="en-US" dirty="0"/>
                    </a:p>
                  </a:txBody>
                  <a:tcPr/>
                </a:tc>
                <a:tc>
                  <a:txBody>
                    <a:bodyPr/>
                    <a:lstStyle/>
                    <a:p>
                      <a:r>
                        <a:rPr lang="en-US" dirty="0" smtClean="0"/>
                        <a:t>Interpreted</a:t>
                      </a:r>
                      <a:endParaRPr lang="en-US" dirty="0"/>
                    </a:p>
                  </a:txBody>
                  <a:tcPr/>
                </a:tc>
                <a:tc>
                  <a:txBody>
                    <a:bodyPr/>
                    <a:lstStyle/>
                    <a:p>
                      <a:endParaRPr lang="en-US" dirty="0"/>
                    </a:p>
                  </a:txBody>
                  <a:tcPr/>
                </a:tc>
                <a:tc>
                  <a:txBody>
                    <a:bodyPr/>
                    <a:lstStyle/>
                    <a:p>
                      <a:pPr algn="ctr"/>
                      <a:r>
                        <a:rPr lang="en-US" dirty="0" smtClean="0"/>
                        <a:t>0.12</a:t>
                      </a:r>
                      <a:endParaRPr lang="en-US" dirty="0"/>
                    </a:p>
                  </a:txBody>
                  <a:tcPr/>
                </a:tc>
                <a:tc>
                  <a:txBody>
                    <a:bodyPr/>
                    <a:lstStyle/>
                    <a:p>
                      <a:pPr algn="ctr"/>
                      <a:r>
                        <a:rPr lang="en-US" dirty="0" smtClean="0"/>
                        <a:t>0.05</a:t>
                      </a:r>
                      <a:endParaRPr lang="en-US" dirty="0"/>
                    </a:p>
                  </a:txBody>
                  <a:tcPr/>
                </a:tc>
                <a:tc>
                  <a:txBody>
                    <a:bodyPr/>
                    <a:lstStyle/>
                    <a:p>
                      <a:pPr algn="ctr"/>
                      <a:r>
                        <a:rPr lang="en-US" dirty="0" smtClean="0"/>
                        <a:t>1050</a:t>
                      </a:r>
                      <a:endParaRPr lang="en-US" dirty="0"/>
                    </a:p>
                  </a:txBody>
                  <a:tcPr/>
                </a:tc>
              </a:tr>
              <a:tr h="370840">
                <a:tc>
                  <a:txBody>
                    <a:bodyPr/>
                    <a:lstStyle/>
                    <a:p>
                      <a:r>
                        <a:rPr lang="en-US" dirty="0" smtClean="0"/>
                        <a:t>Java</a:t>
                      </a:r>
                      <a:endParaRPr lang="en-US" dirty="0"/>
                    </a:p>
                  </a:txBody>
                  <a:tcPr/>
                </a:tc>
                <a:tc>
                  <a:txBody>
                    <a:bodyPr/>
                    <a:lstStyle/>
                    <a:p>
                      <a:r>
                        <a:rPr lang="en-US" dirty="0" smtClean="0"/>
                        <a:t>JIT compiler</a:t>
                      </a:r>
                      <a:endParaRPr lang="en-US" dirty="0"/>
                    </a:p>
                  </a:txBody>
                  <a:tcPr/>
                </a:tc>
                <a:tc>
                  <a:txBody>
                    <a:bodyPr/>
                    <a:lstStyle/>
                    <a:p>
                      <a:endParaRPr lang="en-US" dirty="0"/>
                    </a:p>
                  </a:txBody>
                  <a:tcPr/>
                </a:tc>
                <a:tc>
                  <a:txBody>
                    <a:bodyPr/>
                    <a:lstStyle/>
                    <a:p>
                      <a:pPr algn="ctr"/>
                      <a:r>
                        <a:rPr lang="en-US" dirty="0" smtClean="0"/>
                        <a:t>2.13</a:t>
                      </a:r>
                      <a:endParaRPr lang="en-US" dirty="0"/>
                    </a:p>
                  </a:txBody>
                  <a:tcPr/>
                </a:tc>
                <a:tc>
                  <a:txBody>
                    <a:bodyPr/>
                    <a:lstStyle/>
                    <a:p>
                      <a:pPr algn="ctr"/>
                      <a:r>
                        <a:rPr lang="en-US" dirty="0" smtClean="0"/>
                        <a:t>0.29</a:t>
                      </a:r>
                      <a:endParaRPr lang="en-US" dirty="0"/>
                    </a:p>
                  </a:txBody>
                  <a:tcPr/>
                </a:tc>
                <a:tc>
                  <a:txBody>
                    <a:bodyPr/>
                    <a:lstStyle/>
                    <a:p>
                      <a:pPr algn="ctr"/>
                      <a:r>
                        <a:rPr lang="en-US" dirty="0" smtClean="0"/>
                        <a:t>338</a:t>
                      </a:r>
                      <a:endParaRPr lang="en-US" dirty="0"/>
                    </a:p>
                  </a:txBody>
                  <a:tcPr/>
                </a:tc>
              </a:tr>
            </a:tbl>
          </a:graphicData>
        </a:graphic>
      </p:graphicFrame>
      <p:sp>
        <p:nvSpPr>
          <p:cNvPr id="5" name="Content Placeholder 2"/>
          <p:cNvSpPr txBox="1">
            <a:spLocks/>
          </p:cNvSpPr>
          <p:nvPr/>
        </p:nvSpPr>
        <p:spPr bwMode="auto">
          <a:xfrm>
            <a:off x="533400" y="5940905"/>
            <a:ext cx="8153400" cy="383695"/>
          </a:xfrm>
          <a:prstGeom prst="rect">
            <a:avLst/>
          </a:prstGeom>
          <a:noFill/>
          <a:ln w="12700">
            <a:noFill/>
            <a:miter lim="800000"/>
            <a:headEnd/>
            <a:tailEnd/>
          </a:ln>
        </p:spPr>
        <p:txBody>
          <a:bodyPr vert="horz" wrap="square" lIns="63500" tIns="25400" rIns="63500" bIns="25400" numCol="1" anchor="t" anchorCtr="0" compatLnSpc="1">
            <a:prstTxWarp prst="textNoShape">
              <a:avLst/>
            </a:prstTxWarp>
            <a:spAutoFit/>
          </a:bodyPr>
          <a:lstStyle/>
          <a:p>
            <a:pPr marL="287338" marR="0" lvl="0" indent="-287338" algn="l" defTabSz="914400" rtl="0" eaLnBrk="0" fontAlgn="base" latinLnBrk="0" hangingPunct="0">
              <a:lnSpc>
                <a:spcPct val="90000"/>
              </a:lnSpc>
              <a:spcBef>
                <a:spcPct val="65000"/>
              </a:spcBef>
              <a:spcAft>
                <a:spcPct val="0"/>
              </a:spcAft>
              <a:buClr>
                <a:schemeClr val="accent1"/>
              </a:buClr>
              <a:buSzPct val="75000"/>
              <a:buFont typeface="Wingdings" pitchFamily="2" charset="2"/>
              <a:buChar char="q"/>
              <a:tabLst/>
              <a:defRPr/>
            </a:pPr>
            <a:r>
              <a:rPr kumimoji="0" lang="en-US" sz="2400" b="0" i="0" u="none" strike="noStrike" kern="0" cap="none" spc="0" normalizeH="0" baseline="0" noProof="0" dirty="0" smtClean="0">
                <a:ln>
                  <a:noFill/>
                </a:ln>
                <a:solidFill>
                  <a:schemeClr val="tx1"/>
                </a:solidFill>
                <a:effectLst/>
                <a:uLnTx/>
                <a:uFillTx/>
                <a:latin typeface="+mn-lt"/>
                <a:ea typeface="+mn-ea"/>
                <a:cs typeface="+mn-cs"/>
              </a:rPr>
              <a:t>Observations?</a:t>
            </a:r>
            <a:endParaRPr kumimoji="0" lang="en-US" sz="2000" b="0" i="0" u="none" strike="noStrike" kern="0" cap="none" spc="0" normalizeH="0" baseline="0" noProof="0" dirty="0">
              <a:ln>
                <a:noFill/>
              </a:ln>
              <a:solidFill>
                <a:schemeClr val="tx1"/>
              </a:solidFill>
              <a:effectLst/>
              <a:uLnTx/>
              <a:uFillTx/>
              <a:latin typeface="+mn-lt"/>
            </a:endParaRPr>
          </a:p>
        </p:txBody>
      </p:sp>
    </p:spTree>
  </p:cSld>
  <p:clrMapOvr>
    <a:masterClrMapping/>
  </p:clrMapOvr>
  <p:timing>
    <p:tnLst>
      <p:par>
        <p:cTn xmlns:p14="http://schemas.microsoft.com/office/powerpoint/2010/mai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20866" name="Rectangle 2"/>
          <p:cNvSpPr>
            <a:spLocks noGrp="1" noChangeArrowheads="1"/>
          </p:cNvSpPr>
          <p:nvPr>
            <p:ph type="title"/>
          </p:nvPr>
        </p:nvSpPr>
        <p:spPr/>
        <p:txBody>
          <a:bodyPr/>
          <a:lstStyle/>
          <a:p>
            <a:r>
              <a:rPr lang="en-US"/>
              <a:t>Addressing Modes Illustrated</a:t>
            </a:r>
          </a:p>
        </p:txBody>
      </p:sp>
      <p:grpSp>
        <p:nvGrpSpPr>
          <p:cNvPr id="2" name="Group 3"/>
          <p:cNvGrpSpPr>
            <a:grpSpLocks/>
          </p:cNvGrpSpPr>
          <p:nvPr/>
        </p:nvGrpSpPr>
        <p:grpSpPr bwMode="auto">
          <a:xfrm>
            <a:off x="304800" y="609600"/>
            <a:ext cx="8610600" cy="1128713"/>
            <a:chOff x="192" y="384"/>
            <a:chExt cx="5424" cy="711"/>
          </a:xfrm>
        </p:grpSpPr>
        <p:sp>
          <p:nvSpPr>
            <p:cNvPr id="420868" name="Rectangle 4"/>
            <p:cNvSpPr>
              <a:spLocks noChangeArrowheads="1"/>
            </p:cNvSpPr>
            <p:nvPr/>
          </p:nvSpPr>
          <p:spPr bwMode="auto">
            <a:xfrm>
              <a:off x="336" y="624"/>
              <a:ext cx="2448" cy="192"/>
            </a:xfrm>
            <a:prstGeom prst="rect">
              <a:avLst/>
            </a:prstGeom>
            <a:noFill/>
            <a:ln w="12700">
              <a:solidFill>
                <a:schemeClr val="tx1"/>
              </a:solidFill>
              <a:miter lim="800000"/>
              <a:headEnd/>
              <a:tailEnd/>
            </a:ln>
            <a:effectLst/>
          </p:spPr>
          <p:txBody>
            <a:bodyPr wrap="none" anchor="ctr"/>
            <a:lstStyle/>
            <a:p>
              <a:endParaRPr lang="en-US"/>
            </a:p>
          </p:txBody>
        </p:sp>
        <p:sp>
          <p:nvSpPr>
            <p:cNvPr id="420869" name="Line 5"/>
            <p:cNvSpPr>
              <a:spLocks noChangeShapeType="1"/>
            </p:cNvSpPr>
            <p:nvPr/>
          </p:nvSpPr>
          <p:spPr bwMode="auto">
            <a:xfrm>
              <a:off x="816" y="624"/>
              <a:ext cx="0" cy="183"/>
            </a:xfrm>
            <a:prstGeom prst="line">
              <a:avLst/>
            </a:prstGeom>
            <a:noFill/>
            <a:ln w="12700">
              <a:solidFill>
                <a:schemeClr val="tx1"/>
              </a:solidFill>
              <a:round/>
              <a:headEnd/>
              <a:tailEnd/>
            </a:ln>
            <a:effectLst/>
          </p:spPr>
          <p:txBody>
            <a:bodyPr/>
            <a:lstStyle/>
            <a:p>
              <a:endParaRPr lang="en-US"/>
            </a:p>
          </p:txBody>
        </p:sp>
        <p:sp>
          <p:nvSpPr>
            <p:cNvPr id="420870" name="Line 6"/>
            <p:cNvSpPr>
              <a:spLocks noChangeShapeType="1"/>
            </p:cNvSpPr>
            <p:nvPr/>
          </p:nvSpPr>
          <p:spPr bwMode="auto">
            <a:xfrm>
              <a:off x="1200" y="624"/>
              <a:ext cx="0" cy="183"/>
            </a:xfrm>
            <a:prstGeom prst="line">
              <a:avLst/>
            </a:prstGeom>
            <a:noFill/>
            <a:ln w="12700">
              <a:solidFill>
                <a:schemeClr val="tx1"/>
              </a:solidFill>
              <a:round/>
              <a:headEnd/>
              <a:tailEnd/>
            </a:ln>
            <a:effectLst/>
          </p:spPr>
          <p:txBody>
            <a:bodyPr/>
            <a:lstStyle/>
            <a:p>
              <a:endParaRPr lang="en-US"/>
            </a:p>
          </p:txBody>
        </p:sp>
        <p:sp>
          <p:nvSpPr>
            <p:cNvPr id="420871" name="Line 7"/>
            <p:cNvSpPr>
              <a:spLocks noChangeShapeType="1"/>
            </p:cNvSpPr>
            <p:nvPr/>
          </p:nvSpPr>
          <p:spPr bwMode="auto">
            <a:xfrm>
              <a:off x="1584" y="624"/>
              <a:ext cx="0" cy="183"/>
            </a:xfrm>
            <a:prstGeom prst="line">
              <a:avLst/>
            </a:prstGeom>
            <a:noFill/>
            <a:ln w="12700">
              <a:solidFill>
                <a:schemeClr val="tx1"/>
              </a:solidFill>
              <a:round/>
              <a:headEnd/>
              <a:tailEnd/>
            </a:ln>
            <a:effectLst/>
          </p:spPr>
          <p:txBody>
            <a:bodyPr/>
            <a:lstStyle/>
            <a:p>
              <a:endParaRPr lang="en-US"/>
            </a:p>
          </p:txBody>
        </p:sp>
        <p:sp>
          <p:nvSpPr>
            <p:cNvPr id="420872" name="Line 8"/>
            <p:cNvSpPr>
              <a:spLocks noChangeShapeType="1"/>
            </p:cNvSpPr>
            <p:nvPr/>
          </p:nvSpPr>
          <p:spPr bwMode="auto">
            <a:xfrm>
              <a:off x="1920" y="624"/>
              <a:ext cx="0" cy="183"/>
            </a:xfrm>
            <a:prstGeom prst="line">
              <a:avLst/>
            </a:prstGeom>
            <a:noFill/>
            <a:ln w="12700">
              <a:solidFill>
                <a:schemeClr val="tx1"/>
              </a:solidFill>
              <a:round/>
              <a:headEnd/>
              <a:tailEnd/>
            </a:ln>
            <a:effectLst/>
          </p:spPr>
          <p:txBody>
            <a:bodyPr/>
            <a:lstStyle/>
            <a:p>
              <a:endParaRPr lang="en-US"/>
            </a:p>
          </p:txBody>
        </p:sp>
        <p:sp>
          <p:nvSpPr>
            <p:cNvPr id="420873" name="Line 9"/>
            <p:cNvSpPr>
              <a:spLocks noChangeShapeType="1"/>
            </p:cNvSpPr>
            <p:nvPr/>
          </p:nvSpPr>
          <p:spPr bwMode="auto">
            <a:xfrm>
              <a:off x="2304" y="624"/>
              <a:ext cx="0" cy="183"/>
            </a:xfrm>
            <a:prstGeom prst="line">
              <a:avLst/>
            </a:prstGeom>
            <a:noFill/>
            <a:ln w="12700">
              <a:solidFill>
                <a:schemeClr val="tx1"/>
              </a:solidFill>
              <a:round/>
              <a:headEnd/>
              <a:tailEnd/>
            </a:ln>
            <a:effectLst/>
          </p:spPr>
          <p:txBody>
            <a:bodyPr/>
            <a:lstStyle/>
            <a:p>
              <a:endParaRPr lang="en-US"/>
            </a:p>
          </p:txBody>
        </p:sp>
        <p:sp>
          <p:nvSpPr>
            <p:cNvPr id="420874" name="Rectangle 10"/>
            <p:cNvSpPr>
              <a:spLocks noChangeArrowheads="1"/>
            </p:cNvSpPr>
            <p:nvPr/>
          </p:nvSpPr>
          <p:spPr bwMode="auto">
            <a:xfrm>
              <a:off x="192" y="384"/>
              <a:ext cx="2208" cy="250"/>
            </a:xfrm>
            <a:prstGeom prst="rect">
              <a:avLst/>
            </a:prstGeom>
            <a:noFill/>
            <a:ln w="12700">
              <a:noFill/>
              <a:miter lim="800000"/>
              <a:headEnd/>
              <a:tailEnd/>
            </a:ln>
            <a:effectLst/>
          </p:spPr>
          <p:txBody>
            <a:bodyPr>
              <a:spAutoFit/>
            </a:bodyPr>
            <a:lstStyle/>
            <a:p>
              <a:r>
                <a:rPr lang="en-US" sz="2000">
                  <a:solidFill>
                    <a:schemeClr val="tx1"/>
                  </a:solidFill>
                </a:rPr>
                <a:t>1. Register addressing</a:t>
              </a:r>
            </a:p>
          </p:txBody>
        </p:sp>
        <p:sp>
          <p:nvSpPr>
            <p:cNvPr id="420875" name="Rectangle 11"/>
            <p:cNvSpPr>
              <a:spLocks noChangeArrowheads="1"/>
            </p:cNvSpPr>
            <p:nvPr/>
          </p:nvSpPr>
          <p:spPr bwMode="auto">
            <a:xfrm>
              <a:off x="3168" y="864"/>
              <a:ext cx="2448" cy="192"/>
            </a:xfrm>
            <a:prstGeom prst="rect">
              <a:avLst/>
            </a:prstGeom>
            <a:noFill/>
            <a:ln w="12700">
              <a:solidFill>
                <a:schemeClr val="tx1"/>
              </a:solidFill>
              <a:miter lim="800000"/>
              <a:headEnd/>
              <a:tailEnd/>
            </a:ln>
            <a:effectLst/>
          </p:spPr>
          <p:txBody>
            <a:bodyPr wrap="none" anchor="ctr"/>
            <a:lstStyle/>
            <a:p>
              <a:endParaRPr lang="en-US"/>
            </a:p>
          </p:txBody>
        </p:sp>
        <p:sp>
          <p:nvSpPr>
            <p:cNvPr id="420876" name="Text Box 12"/>
            <p:cNvSpPr txBox="1">
              <a:spLocks noChangeArrowheads="1"/>
            </p:cNvSpPr>
            <p:nvPr/>
          </p:nvSpPr>
          <p:spPr bwMode="auto">
            <a:xfrm>
              <a:off x="432" y="624"/>
              <a:ext cx="2284" cy="231"/>
            </a:xfrm>
            <a:prstGeom prst="rect">
              <a:avLst/>
            </a:prstGeom>
            <a:noFill/>
            <a:ln w="12700">
              <a:noFill/>
              <a:miter lim="800000"/>
              <a:headEnd/>
              <a:tailEnd/>
            </a:ln>
            <a:effectLst/>
          </p:spPr>
          <p:txBody>
            <a:bodyPr wrap="none">
              <a:spAutoFit/>
            </a:bodyPr>
            <a:lstStyle/>
            <a:p>
              <a:r>
                <a:rPr lang="en-US">
                  <a:solidFill>
                    <a:schemeClr val="tx1"/>
                  </a:solidFill>
                </a:rPr>
                <a:t>op         rs      rt      rd             funct</a:t>
              </a:r>
            </a:p>
          </p:txBody>
        </p:sp>
        <p:sp>
          <p:nvSpPr>
            <p:cNvPr id="420877" name="Line 13"/>
            <p:cNvSpPr>
              <a:spLocks noChangeShapeType="1"/>
            </p:cNvSpPr>
            <p:nvPr/>
          </p:nvSpPr>
          <p:spPr bwMode="auto">
            <a:xfrm>
              <a:off x="1056" y="816"/>
              <a:ext cx="0" cy="144"/>
            </a:xfrm>
            <a:prstGeom prst="line">
              <a:avLst/>
            </a:prstGeom>
            <a:noFill/>
            <a:ln w="12700">
              <a:solidFill>
                <a:schemeClr val="tx1"/>
              </a:solidFill>
              <a:round/>
              <a:headEnd/>
              <a:tailEnd/>
            </a:ln>
            <a:effectLst/>
          </p:spPr>
          <p:txBody>
            <a:bodyPr/>
            <a:lstStyle/>
            <a:p>
              <a:endParaRPr lang="en-US"/>
            </a:p>
          </p:txBody>
        </p:sp>
        <p:sp>
          <p:nvSpPr>
            <p:cNvPr id="420878" name="Line 14"/>
            <p:cNvSpPr>
              <a:spLocks noChangeShapeType="1"/>
            </p:cNvSpPr>
            <p:nvPr/>
          </p:nvSpPr>
          <p:spPr bwMode="auto">
            <a:xfrm>
              <a:off x="1056" y="960"/>
              <a:ext cx="2112" cy="0"/>
            </a:xfrm>
            <a:prstGeom prst="line">
              <a:avLst/>
            </a:prstGeom>
            <a:noFill/>
            <a:ln w="12700">
              <a:solidFill>
                <a:schemeClr val="tx1"/>
              </a:solidFill>
              <a:round/>
              <a:headEnd/>
              <a:tailEnd type="triangle" w="med" len="med"/>
            </a:ln>
            <a:effectLst/>
          </p:spPr>
          <p:txBody>
            <a:bodyPr/>
            <a:lstStyle/>
            <a:p>
              <a:endParaRPr lang="en-US"/>
            </a:p>
          </p:txBody>
        </p:sp>
        <p:sp>
          <p:nvSpPr>
            <p:cNvPr id="420879" name="Rectangle 15"/>
            <p:cNvSpPr>
              <a:spLocks noChangeArrowheads="1"/>
            </p:cNvSpPr>
            <p:nvPr/>
          </p:nvSpPr>
          <p:spPr bwMode="auto">
            <a:xfrm>
              <a:off x="3888" y="624"/>
              <a:ext cx="912" cy="250"/>
            </a:xfrm>
            <a:prstGeom prst="rect">
              <a:avLst/>
            </a:prstGeom>
            <a:noFill/>
            <a:ln w="12700">
              <a:noFill/>
              <a:miter lim="800000"/>
              <a:headEnd/>
              <a:tailEnd/>
            </a:ln>
            <a:effectLst/>
          </p:spPr>
          <p:txBody>
            <a:bodyPr>
              <a:spAutoFit/>
            </a:bodyPr>
            <a:lstStyle/>
            <a:p>
              <a:r>
                <a:rPr lang="en-US" sz="2000">
                  <a:solidFill>
                    <a:schemeClr val="tx1"/>
                  </a:solidFill>
                </a:rPr>
                <a:t>Register</a:t>
              </a:r>
            </a:p>
          </p:txBody>
        </p:sp>
        <p:sp>
          <p:nvSpPr>
            <p:cNvPr id="420880" name="Text Box 16"/>
            <p:cNvSpPr txBox="1">
              <a:spLocks noChangeArrowheads="1"/>
            </p:cNvSpPr>
            <p:nvPr/>
          </p:nvSpPr>
          <p:spPr bwMode="auto">
            <a:xfrm>
              <a:off x="3744" y="864"/>
              <a:ext cx="996" cy="231"/>
            </a:xfrm>
            <a:prstGeom prst="rect">
              <a:avLst/>
            </a:prstGeom>
            <a:noFill/>
            <a:ln w="12700">
              <a:noFill/>
              <a:miter lim="800000"/>
              <a:headEnd/>
              <a:tailEnd/>
            </a:ln>
            <a:effectLst/>
          </p:spPr>
          <p:txBody>
            <a:bodyPr wrap="none">
              <a:spAutoFit/>
            </a:bodyPr>
            <a:lstStyle/>
            <a:p>
              <a:r>
                <a:rPr lang="en-US">
                  <a:solidFill>
                    <a:schemeClr val="tx1"/>
                  </a:solidFill>
                </a:rPr>
                <a:t>word </a:t>
              </a:r>
              <a:r>
                <a:rPr lang="en-US"/>
                <a:t>operand</a:t>
              </a:r>
            </a:p>
          </p:txBody>
        </p:sp>
      </p:grpSp>
      <p:grpSp>
        <p:nvGrpSpPr>
          <p:cNvPr id="3" name="Group 17"/>
          <p:cNvGrpSpPr>
            <a:grpSpLocks/>
          </p:cNvGrpSpPr>
          <p:nvPr/>
        </p:nvGrpSpPr>
        <p:grpSpPr bwMode="auto">
          <a:xfrm>
            <a:off x="304800" y="1524000"/>
            <a:ext cx="8610600" cy="1509713"/>
            <a:chOff x="192" y="960"/>
            <a:chExt cx="5424" cy="951"/>
          </a:xfrm>
        </p:grpSpPr>
        <p:sp>
          <p:nvSpPr>
            <p:cNvPr id="420882" name="Text Box 18"/>
            <p:cNvSpPr txBox="1">
              <a:spLocks noChangeArrowheads="1"/>
            </p:cNvSpPr>
            <p:nvPr/>
          </p:nvSpPr>
          <p:spPr bwMode="auto">
            <a:xfrm>
              <a:off x="432" y="1200"/>
              <a:ext cx="1916" cy="231"/>
            </a:xfrm>
            <a:prstGeom prst="rect">
              <a:avLst/>
            </a:prstGeom>
            <a:noFill/>
            <a:ln w="12700">
              <a:noFill/>
              <a:miter lim="800000"/>
              <a:headEnd/>
              <a:tailEnd/>
            </a:ln>
            <a:effectLst/>
          </p:spPr>
          <p:txBody>
            <a:bodyPr wrap="none">
              <a:spAutoFit/>
            </a:bodyPr>
            <a:lstStyle/>
            <a:p>
              <a:r>
                <a:rPr lang="en-US">
                  <a:solidFill>
                    <a:schemeClr val="tx1"/>
                  </a:solidFill>
                </a:rPr>
                <a:t>op         rs       rt           offset</a:t>
              </a:r>
            </a:p>
          </p:txBody>
        </p:sp>
        <p:sp>
          <p:nvSpPr>
            <p:cNvPr id="420883" name="Rectangle 19"/>
            <p:cNvSpPr>
              <a:spLocks noChangeArrowheads="1"/>
            </p:cNvSpPr>
            <p:nvPr/>
          </p:nvSpPr>
          <p:spPr bwMode="auto">
            <a:xfrm>
              <a:off x="336" y="1200"/>
              <a:ext cx="2448" cy="192"/>
            </a:xfrm>
            <a:prstGeom prst="rect">
              <a:avLst/>
            </a:prstGeom>
            <a:noFill/>
            <a:ln w="12700">
              <a:solidFill>
                <a:schemeClr val="tx1"/>
              </a:solidFill>
              <a:miter lim="800000"/>
              <a:headEnd/>
              <a:tailEnd/>
            </a:ln>
            <a:effectLst/>
          </p:spPr>
          <p:txBody>
            <a:bodyPr wrap="none" anchor="ctr"/>
            <a:lstStyle/>
            <a:p>
              <a:endParaRPr lang="en-US"/>
            </a:p>
          </p:txBody>
        </p:sp>
        <p:sp>
          <p:nvSpPr>
            <p:cNvPr id="420884" name="Line 20"/>
            <p:cNvSpPr>
              <a:spLocks noChangeShapeType="1"/>
            </p:cNvSpPr>
            <p:nvPr/>
          </p:nvSpPr>
          <p:spPr bwMode="auto">
            <a:xfrm>
              <a:off x="816" y="1200"/>
              <a:ext cx="0" cy="183"/>
            </a:xfrm>
            <a:prstGeom prst="line">
              <a:avLst/>
            </a:prstGeom>
            <a:noFill/>
            <a:ln w="12700">
              <a:solidFill>
                <a:schemeClr val="tx1"/>
              </a:solidFill>
              <a:round/>
              <a:headEnd/>
              <a:tailEnd/>
            </a:ln>
            <a:effectLst/>
          </p:spPr>
          <p:txBody>
            <a:bodyPr/>
            <a:lstStyle/>
            <a:p>
              <a:endParaRPr lang="en-US"/>
            </a:p>
          </p:txBody>
        </p:sp>
        <p:sp>
          <p:nvSpPr>
            <p:cNvPr id="420885" name="Line 21"/>
            <p:cNvSpPr>
              <a:spLocks noChangeShapeType="1"/>
            </p:cNvSpPr>
            <p:nvPr/>
          </p:nvSpPr>
          <p:spPr bwMode="auto">
            <a:xfrm>
              <a:off x="1200" y="1200"/>
              <a:ext cx="0" cy="183"/>
            </a:xfrm>
            <a:prstGeom prst="line">
              <a:avLst/>
            </a:prstGeom>
            <a:noFill/>
            <a:ln w="12700">
              <a:solidFill>
                <a:schemeClr val="tx1"/>
              </a:solidFill>
              <a:round/>
              <a:headEnd/>
              <a:tailEnd/>
            </a:ln>
            <a:effectLst/>
          </p:spPr>
          <p:txBody>
            <a:bodyPr/>
            <a:lstStyle/>
            <a:p>
              <a:endParaRPr lang="en-US"/>
            </a:p>
          </p:txBody>
        </p:sp>
        <p:sp>
          <p:nvSpPr>
            <p:cNvPr id="420886" name="Line 22"/>
            <p:cNvSpPr>
              <a:spLocks noChangeShapeType="1"/>
            </p:cNvSpPr>
            <p:nvPr/>
          </p:nvSpPr>
          <p:spPr bwMode="auto">
            <a:xfrm>
              <a:off x="1584" y="1200"/>
              <a:ext cx="0" cy="183"/>
            </a:xfrm>
            <a:prstGeom prst="line">
              <a:avLst/>
            </a:prstGeom>
            <a:noFill/>
            <a:ln w="12700">
              <a:solidFill>
                <a:schemeClr val="tx1"/>
              </a:solidFill>
              <a:round/>
              <a:headEnd/>
              <a:tailEnd/>
            </a:ln>
            <a:effectLst/>
          </p:spPr>
          <p:txBody>
            <a:bodyPr/>
            <a:lstStyle/>
            <a:p>
              <a:endParaRPr lang="en-US"/>
            </a:p>
          </p:txBody>
        </p:sp>
        <p:sp>
          <p:nvSpPr>
            <p:cNvPr id="420887" name="Rectangle 23"/>
            <p:cNvSpPr>
              <a:spLocks noChangeArrowheads="1"/>
            </p:cNvSpPr>
            <p:nvPr/>
          </p:nvSpPr>
          <p:spPr bwMode="auto">
            <a:xfrm>
              <a:off x="192" y="960"/>
              <a:ext cx="2832" cy="252"/>
            </a:xfrm>
            <a:prstGeom prst="rect">
              <a:avLst/>
            </a:prstGeom>
            <a:noFill/>
            <a:ln w="12700">
              <a:noFill/>
              <a:miter lim="800000"/>
              <a:headEnd/>
              <a:tailEnd/>
            </a:ln>
            <a:effectLst/>
          </p:spPr>
          <p:txBody>
            <a:bodyPr wrap="square">
              <a:spAutoFit/>
            </a:bodyPr>
            <a:lstStyle/>
            <a:p>
              <a:r>
                <a:rPr lang="en-US" sz="2000" dirty="0">
                  <a:solidFill>
                    <a:schemeClr val="tx1"/>
                  </a:solidFill>
                </a:rPr>
                <a:t>2. Base </a:t>
              </a:r>
              <a:r>
                <a:rPr lang="en-US" sz="2000" dirty="0" smtClean="0">
                  <a:solidFill>
                    <a:schemeClr val="tx1"/>
                  </a:solidFill>
                </a:rPr>
                <a:t>(displacement) addressing</a:t>
              </a:r>
              <a:endParaRPr lang="en-US" sz="2000" dirty="0">
                <a:solidFill>
                  <a:schemeClr val="tx1"/>
                </a:solidFill>
              </a:endParaRPr>
            </a:p>
          </p:txBody>
        </p:sp>
        <p:sp>
          <p:nvSpPr>
            <p:cNvPr id="420888" name="Rectangle 24"/>
            <p:cNvSpPr>
              <a:spLocks noChangeArrowheads="1"/>
            </p:cNvSpPr>
            <p:nvPr/>
          </p:nvSpPr>
          <p:spPr bwMode="auto">
            <a:xfrm>
              <a:off x="336" y="1680"/>
              <a:ext cx="2448" cy="192"/>
            </a:xfrm>
            <a:prstGeom prst="rect">
              <a:avLst/>
            </a:prstGeom>
            <a:noFill/>
            <a:ln w="12700">
              <a:solidFill>
                <a:schemeClr val="tx1"/>
              </a:solidFill>
              <a:miter lim="800000"/>
              <a:headEnd/>
              <a:tailEnd/>
            </a:ln>
            <a:effectLst/>
          </p:spPr>
          <p:txBody>
            <a:bodyPr wrap="none" anchor="ctr"/>
            <a:lstStyle/>
            <a:p>
              <a:endParaRPr lang="en-US"/>
            </a:p>
          </p:txBody>
        </p:sp>
        <p:sp>
          <p:nvSpPr>
            <p:cNvPr id="420889" name="Text Box 25"/>
            <p:cNvSpPr txBox="1">
              <a:spLocks noChangeArrowheads="1"/>
            </p:cNvSpPr>
            <p:nvPr/>
          </p:nvSpPr>
          <p:spPr bwMode="auto">
            <a:xfrm>
              <a:off x="1008" y="1680"/>
              <a:ext cx="948" cy="231"/>
            </a:xfrm>
            <a:prstGeom prst="rect">
              <a:avLst/>
            </a:prstGeom>
            <a:noFill/>
            <a:ln w="12700">
              <a:noFill/>
              <a:miter lim="800000"/>
              <a:headEnd/>
              <a:tailEnd/>
            </a:ln>
            <a:effectLst/>
          </p:spPr>
          <p:txBody>
            <a:bodyPr wrap="none">
              <a:spAutoFit/>
            </a:bodyPr>
            <a:lstStyle/>
            <a:p>
              <a:r>
                <a:rPr lang="en-US">
                  <a:solidFill>
                    <a:schemeClr val="tx1"/>
                  </a:solidFill>
                </a:rPr>
                <a:t>base register</a:t>
              </a:r>
            </a:p>
          </p:txBody>
        </p:sp>
        <p:grpSp>
          <p:nvGrpSpPr>
            <p:cNvPr id="4" name="Group 26"/>
            <p:cNvGrpSpPr>
              <a:grpSpLocks/>
            </p:cNvGrpSpPr>
            <p:nvPr/>
          </p:nvGrpSpPr>
          <p:grpSpPr bwMode="auto">
            <a:xfrm>
              <a:off x="2880" y="1392"/>
              <a:ext cx="192" cy="336"/>
              <a:chOff x="1392" y="2880"/>
              <a:chExt cx="288" cy="480"/>
            </a:xfrm>
          </p:grpSpPr>
          <p:sp>
            <p:nvSpPr>
              <p:cNvPr id="420891" name="Line 27"/>
              <p:cNvSpPr>
                <a:spLocks noChangeShapeType="1"/>
              </p:cNvSpPr>
              <p:nvPr/>
            </p:nvSpPr>
            <p:spPr bwMode="auto">
              <a:xfrm>
                <a:off x="1392" y="3072"/>
                <a:ext cx="48" cy="48"/>
              </a:xfrm>
              <a:prstGeom prst="line">
                <a:avLst/>
              </a:prstGeom>
              <a:noFill/>
              <a:ln w="12700">
                <a:solidFill>
                  <a:schemeClr val="tx1"/>
                </a:solidFill>
                <a:round/>
                <a:headEnd/>
                <a:tailEnd/>
              </a:ln>
              <a:effectLst/>
            </p:spPr>
            <p:txBody>
              <a:bodyPr/>
              <a:lstStyle/>
              <a:p>
                <a:endParaRPr lang="en-US"/>
              </a:p>
            </p:txBody>
          </p:sp>
          <p:sp>
            <p:nvSpPr>
              <p:cNvPr id="420892" name="Line 28"/>
              <p:cNvSpPr>
                <a:spLocks noChangeShapeType="1"/>
              </p:cNvSpPr>
              <p:nvPr/>
            </p:nvSpPr>
            <p:spPr bwMode="auto">
              <a:xfrm flipH="1">
                <a:off x="1392" y="3120"/>
                <a:ext cx="48" cy="48"/>
              </a:xfrm>
              <a:prstGeom prst="line">
                <a:avLst/>
              </a:prstGeom>
              <a:noFill/>
              <a:ln w="12700">
                <a:solidFill>
                  <a:schemeClr val="tx1"/>
                </a:solidFill>
                <a:round/>
                <a:headEnd/>
                <a:tailEnd/>
              </a:ln>
              <a:effectLst/>
            </p:spPr>
            <p:txBody>
              <a:bodyPr/>
              <a:lstStyle/>
              <a:p>
                <a:endParaRPr lang="en-US"/>
              </a:p>
            </p:txBody>
          </p:sp>
          <p:sp>
            <p:nvSpPr>
              <p:cNvPr id="420893" name="Line 29"/>
              <p:cNvSpPr>
                <a:spLocks noChangeShapeType="1"/>
              </p:cNvSpPr>
              <p:nvPr/>
            </p:nvSpPr>
            <p:spPr bwMode="auto">
              <a:xfrm flipV="1">
                <a:off x="1392" y="2880"/>
                <a:ext cx="0" cy="192"/>
              </a:xfrm>
              <a:prstGeom prst="line">
                <a:avLst/>
              </a:prstGeom>
              <a:noFill/>
              <a:ln w="12700">
                <a:solidFill>
                  <a:schemeClr val="tx1"/>
                </a:solidFill>
                <a:round/>
                <a:headEnd/>
                <a:tailEnd/>
              </a:ln>
              <a:effectLst/>
            </p:spPr>
            <p:txBody>
              <a:bodyPr/>
              <a:lstStyle/>
              <a:p>
                <a:endParaRPr lang="en-US"/>
              </a:p>
            </p:txBody>
          </p:sp>
          <p:sp>
            <p:nvSpPr>
              <p:cNvPr id="420894" name="Line 30"/>
              <p:cNvSpPr>
                <a:spLocks noChangeShapeType="1"/>
              </p:cNvSpPr>
              <p:nvPr/>
            </p:nvSpPr>
            <p:spPr bwMode="auto">
              <a:xfrm flipV="1">
                <a:off x="1392" y="3168"/>
                <a:ext cx="0" cy="192"/>
              </a:xfrm>
              <a:prstGeom prst="line">
                <a:avLst/>
              </a:prstGeom>
              <a:noFill/>
              <a:ln w="12700">
                <a:solidFill>
                  <a:schemeClr val="tx1"/>
                </a:solidFill>
                <a:round/>
                <a:headEnd/>
                <a:tailEnd/>
              </a:ln>
              <a:effectLst/>
            </p:spPr>
            <p:txBody>
              <a:bodyPr/>
              <a:lstStyle/>
              <a:p>
                <a:endParaRPr lang="en-US"/>
              </a:p>
            </p:txBody>
          </p:sp>
          <p:sp>
            <p:nvSpPr>
              <p:cNvPr id="420895" name="Line 31"/>
              <p:cNvSpPr>
                <a:spLocks noChangeShapeType="1"/>
              </p:cNvSpPr>
              <p:nvPr/>
            </p:nvSpPr>
            <p:spPr bwMode="auto">
              <a:xfrm flipV="1">
                <a:off x="1392" y="3216"/>
                <a:ext cx="288" cy="144"/>
              </a:xfrm>
              <a:prstGeom prst="line">
                <a:avLst/>
              </a:prstGeom>
              <a:noFill/>
              <a:ln w="12700">
                <a:solidFill>
                  <a:schemeClr val="tx1"/>
                </a:solidFill>
                <a:round/>
                <a:headEnd/>
                <a:tailEnd/>
              </a:ln>
              <a:effectLst/>
            </p:spPr>
            <p:txBody>
              <a:bodyPr/>
              <a:lstStyle/>
              <a:p>
                <a:endParaRPr lang="en-US"/>
              </a:p>
            </p:txBody>
          </p:sp>
          <p:sp>
            <p:nvSpPr>
              <p:cNvPr id="420896" name="Line 32"/>
              <p:cNvSpPr>
                <a:spLocks noChangeShapeType="1"/>
              </p:cNvSpPr>
              <p:nvPr/>
            </p:nvSpPr>
            <p:spPr bwMode="auto">
              <a:xfrm flipV="1">
                <a:off x="1680" y="3024"/>
                <a:ext cx="0" cy="192"/>
              </a:xfrm>
              <a:prstGeom prst="line">
                <a:avLst/>
              </a:prstGeom>
              <a:noFill/>
              <a:ln w="12700">
                <a:solidFill>
                  <a:schemeClr val="tx1"/>
                </a:solidFill>
                <a:round/>
                <a:headEnd/>
                <a:tailEnd/>
              </a:ln>
              <a:effectLst/>
            </p:spPr>
            <p:txBody>
              <a:bodyPr/>
              <a:lstStyle/>
              <a:p>
                <a:endParaRPr lang="en-US"/>
              </a:p>
            </p:txBody>
          </p:sp>
          <p:sp>
            <p:nvSpPr>
              <p:cNvPr id="420897" name="Line 33"/>
              <p:cNvSpPr>
                <a:spLocks noChangeShapeType="1"/>
              </p:cNvSpPr>
              <p:nvPr/>
            </p:nvSpPr>
            <p:spPr bwMode="auto">
              <a:xfrm>
                <a:off x="1392" y="2880"/>
                <a:ext cx="288" cy="144"/>
              </a:xfrm>
              <a:prstGeom prst="line">
                <a:avLst/>
              </a:prstGeom>
              <a:noFill/>
              <a:ln w="12700">
                <a:solidFill>
                  <a:schemeClr val="tx1"/>
                </a:solidFill>
                <a:round/>
                <a:headEnd/>
                <a:tailEnd/>
              </a:ln>
              <a:effectLst/>
            </p:spPr>
            <p:txBody>
              <a:bodyPr/>
              <a:lstStyle/>
              <a:p>
                <a:endParaRPr lang="en-US"/>
              </a:p>
            </p:txBody>
          </p:sp>
        </p:grpSp>
        <p:sp>
          <p:nvSpPr>
            <p:cNvPr id="420898" name="Line 34"/>
            <p:cNvSpPr>
              <a:spLocks noChangeShapeType="1"/>
            </p:cNvSpPr>
            <p:nvPr/>
          </p:nvSpPr>
          <p:spPr bwMode="auto">
            <a:xfrm>
              <a:off x="2160" y="1392"/>
              <a:ext cx="0" cy="48"/>
            </a:xfrm>
            <a:prstGeom prst="line">
              <a:avLst/>
            </a:prstGeom>
            <a:noFill/>
            <a:ln w="12700">
              <a:solidFill>
                <a:schemeClr val="tx1"/>
              </a:solidFill>
              <a:round/>
              <a:headEnd/>
              <a:tailEnd/>
            </a:ln>
            <a:effectLst/>
          </p:spPr>
          <p:txBody>
            <a:bodyPr/>
            <a:lstStyle/>
            <a:p>
              <a:endParaRPr lang="en-US"/>
            </a:p>
          </p:txBody>
        </p:sp>
        <p:sp>
          <p:nvSpPr>
            <p:cNvPr id="420899" name="Line 35"/>
            <p:cNvSpPr>
              <a:spLocks noChangeShapeType="1"/>
            </p:cNvSpPr>
            <p:nvPr/>
          </p:nvSpPr>
          <p:spPr bwMode="auto">
            <a:xfrm>
              <a:off x="2160" y="1440"/>
              <a:ext cx="720" cy="0"/>
            </a:xfrm>
            <a:prstGeom prst="line">
              <a:avLst/>
            </a:prstGeom>
            <a:noFill/>
            <a:ln w="12700">
              <a:solidFill>
                <a:schemeClr val="tx1"/>
              </a:solidFill>
              <a:round/>
              <a:headEnd/>
              <a:tailEnd type="triangle" w="med" len="med"/>
            </a:ln>
            <a:effectLst/>
          </p:spPr>
          <p:txBody>
            <a:bodyPr/>
            <a:lstStyle/>
            <a:p>
              <a:endParaRPr lang="en-US"/>
            </a:p>
          </p:txBody>
        </p:sp>
        <p:sp>
          <p:nvSpPr>
            <p:cNvPr id="420900" name="Line 36"/>
            <p:cNvSpPr>
              <a:spLocks noChangeShapeType="1"/>
            </p:cNvSpPr>
            <p:nvPr/>
          </p:nvSpPr>
          <p:spPr bwMode="auto">
            <a:xfrm>
              <a:off x="1584" y="1632"/>
              <a:ext cx="1296" cy="0"/>
            </a:xfrm>
            <a:prstGeom prst="line">
              <a:avLst/>
            </a:prstGeom>
            <a:noFill/>
            <a:ln w="12700">
              <a:solidFill>
                <a:schemeClr val="tx1"/>
              </a:solidFill>
              <a:round/>
              <a:headEnd/>
              <a:tailEnd type="triangle" w="med" len="med"/>
            </a:ln>
            <a:effectLst/>
          </p:spPr>
          <p:txBody>
            <a:bodyPr/>
            <a:lstStyle/>
            <a:p>
              <a:endParaRPr lang="en-US"/>
            </a:p>
          </p:txBody>
        </p:sp>
        <p:sp>
          <p:nvSpPr>
            <p:cNvPr id="420901" name="Line 37"/>
            <p:cNvSpPr>
              <a:spLocks noChangeShapeType="1"/>
            </p:cNvSpPr>
            <p:nvPr/>
          </p:nvSpPr>
          <p:spPr bwMode="auto">
            <a:xfrm>
              <a:off x="1584" y="1632"/>
              <a:ext cx="0" cy="48"/>
            </a:xfrm>
            <a:prstGeom prst="line">
              <a:avLst/>
            </a:prstGeom>
            <a:noFill/>
            <a:ln w="12700">
              <a:solidFill>
                <a:schemeClr val="tx1"/>
              </a:solidFill>
              <a:round/>
              <a:headEnd/>
              <a:tailEnd/>
            </a:ln>
            <a:effectLst/>
          </p:spPr>
          <p:txBody>
            <a:bodyPr/>
            <a:lstStyle/>
            <a:p>
              <a:endParaRPr lang="en-US"/>
            </a:p>
          </p:txBody>
        </p:sp>
        <p:sp>
          <p:nvSpPr>
            <p:cNvPr id="420902" name="Rectangle 38"/>
            <p:cNvSpPr>
              <a:spLocks noChangeArrowheads="1"/>
            </p:cNvSpPr>
            <p:nvPr/>
          </p:nvSpPr>
          <p:spPr bwMode="auto">
            <a:xfrm>
              <a:off x="3168" y="1440"/>
              <a:ext cx="2448" cy="192"/>
            </a:xfrm>
            <a:prstGeom prst="rect">
              <a:avLst/>
            </a:prstGeom>
            <a:noFill/>
            <a:ln w="12700">
              <a:solidFill>
                <a:schemeClr val="tx1"/>
              </a:solidFill>
              <a:miter lim="800000"/>
              <a:headEnd/>
              <a:tailEnd/>
            </a:ln>
            <a:effectLst/>
          </p:spPr>
          <p:txBody>
            <a:bodyPr wrap="none" anchor="ctr"/>
            <a:lstStyle/>
            <a:p>
              <a:endParaRPr lang="en-US"/>
            </a:p>
          </p:txBody>
        </p:sp>
        <p:sp>
          <p:nvSpPr>
            <p:cNvPr id="420903" name="Rectangle 39"/>
            <p:cNvSpPr>
              <a:spLocks noChangeArrowheads="1"/>
            </p:cNvSpPr>
            <p:nvPr/>
          </p:nvSpPr>
          <p:spPr bwMode="auto">
            <a:xfrm>
              <a:off x="3888" y="1200"/>
              <a:ext cx="912" cy="250"/>
            </a:xfrm>
            <a:prstGeom prst="rect">
              <a:avLst/>
            </a:prstGeom>
            <a:noFill/>
            <a:ln w="12700">
              <a:noFill/>
              <a:miter lim="800000"/>
              <a:headEnd/>
              <a:tailEnd/>
            </a:ln>
            <a:effectLst/>
          </p:spPr>
          <p:txBody>
            <a:bodyPr>
              <a:spAutoFit/>
            </a:bodyPr>
            <a:lstStyle/>
            <a:p>
              <a:r>
                <a:rPr lang="en-US" sz="2000">
                  <a:solidFill>
                    <a:schemeClr val="tx1"/>
                  </a:solidFill>
                </a:rPr>
                <a:t>Memory</a:t>
              </a:r>
            </a:p>
          </p:txBody>
        </p:sp>
        <p:sp>
          <p:nvSpPr>
            <p:cNvPr id="420904" name="Text Box 40"/>
            <p:cNvSpPr txBox="1">
              <a:spLocks noChangeArrowheads="1"/>
            </p:cNvSpPr>
            <p:nvPr/>
          </p:nvSpPr>
          <p:spPr bwMode="auto">
            <a:xfrm>
              <a:off x="3552" y="1440"/>
              <a:ext cx="1476" cy="231"/>
            </a:xfrm>
            <a:prstGeom prst="rect">
              <a:avLst/>
            </a:prstGeom>
            <a:noFill/>
            <a:ln w="12700">
              <a:noFill/>
              <a:miter lim="800000"/>
              <a:headEnd/>
              <a:tailEnd/>
            </a:ln>
            <a:effectLst/>
          </p:spPr>
          <p:txBody>
            <a:bodyPr wrap="none">
              <a:spAutoFit/>
            </a:bodyPr>
            <a:lstStyle/>
            <a:p>
              <a:r>
                <a:rPr lang="en-US">
                  <a:solidFill>
                    <a:schemeClr val="tx1"/>
                  </a:solidFill>
                </a:rPr>
                <a:t>word or byte </a:t>
              </a:r>
              <a:r>
                <a:rPr lang="en-US"/>
                <a:t>operand</a:t>
              </a:r>
            </a:p>
          </p:txBody>
        </p:sp>
        <p:sp>
          <p:nvSpPr>
            <p:cNvPr id="420905" name="Line 41"/>
            <p:cNvSpPr>
              <a:spLocks noChangeShapeType="1"/>
            </p:cNvSpPr>
            <p:nvPr/>
          </p:nvSpPr>
          <p:spPr bwMode="auto">
            <a:xfrm>
              <a:off x="3072" y="1584"/>
              <a:ext cx="96" cy="0"/>
            </a:xfrm>
            <a:prstGeom prst="line">
              <a:avLst/>
            </a:prstGeom>
            <a:noFill/>
            <a:ln w="12700">
              <a:solidFill>
                <a:schemeClr val="tx1"/>
              </a:solidFill>
              <a:round/>
              <a:headEnd/>
              <a:tailEnd type="triangle" w="med" len="med"/>
            </a:ln>
            <a:effectLst/>
          </p:spPr>
          <p:txBody>
            <a:bodyPr/>
            <a:lstStyle/>
            <a:p>
              <a:endParaRPr lang="en-US"/>
            </a:p>
          </p:txBody>
        </p:sp>
      </p:grpSp>
      <p:grpSp>
        <p:nvGrpSpPr>
          <p:cNvPr id="5" name="Group 42"/>
          <p:cNvGrpSpPr>
            <a:grpSpLocks/>
          </p:cNvGrpSpPr>
          <p:nvPr/>
        </p:nvGrpSpPr>
        <p:grpSpPr bwMode="auto">
          <a:xfrm>
            <a:off x="304800" y="2971800"/>
            <a:ext cx="4114800" cy="747713"/>
            <a:chOff x="192" y="1872"/>
            <a:chExt cx="2592" cy="471"/>
          </a:xfrm>
        </p:grpSpPr>
        <p:sp>
          <p:nvSpPr>
            <p:cNvPr id="420907" name="Rectangle 43"/>
            <p:cNvSpPr>
              <a:spLocks noChangeArrowheads="1"/>
            </p:cNvSpPr>
            <p:nvPr/>
          </p:nvSpPr>
          <p:spPr bwMode="auto">
            <a:xfrm>
              <a:off x="192" y="1872"/>
              <a:ext cx="2208" cy="250"/>
            </a:xfrm>
            <a:prstGeom prst="rect">
              <a:avLst/>
            </a:prstGeom>
            <a:noFill/>
            <a:ln w="12700">
              <a:noFill/>
              <a:miter lim="800000"/>
              <a:headEnd/>
              <a:tailEnd/>
            </a:ln>
            <a:effectLst/>
          </p:spPr>
          <p:txBody>
            <a:bodyPr>
              <a:spAutoFit/>
            </a:bodyPr>
            <a:lstStyle/>
            <a:p>
              <a:r>
                <a:rPr lang="en-US" sz="2000">
                  <a:solidFill>
                    <a:schemeClr val="tx1"/>
                  </a:solidFill>
                </a:rPr>
                <a:t>3. Immediate addressing</a:t>
              </a:r>
            </a:p>
          </p:txBody>
        </p:sp>
        <p:sp>
          <p:nvSpPr>
            <p:cNvPr id="420908" name="Text Box 44"/>
            <p:cNvSpPr txBox="1">
              <a:spLocks noChangeArrowheads="1"/>
            </p:cNvSpPr>
            <p:nvPr/>
          </p:nvSpPr>
          <p:spPr bwMode="auto">
            <a:xfrm>
              <a:off x="432" y="2112"/>
              <a:ext cx="1892" cy="231"/>
            </a:xfrm>
            <a:prstGeom prst="rect">
              <a:avLst/>
            </a:prstGeom>
            <a:noFill/>
            <a:ln w="12700">
              <a:noFill/>
              <a:miter lim="800000"/>
              <a:headEnd/>
              <a:tailEnd/>
            </a:ln>
            <a:effectLst/>
          </p:spPr>
          <p:txBody>
            <a:bodyPr wrap="none">
              <a:spAutoFit/>
            </a:bodyPr>
            <a:lstStyle/>
            <a:p>
              <a:r>
                <a:rPr lang="en-US">
                  <a:solidFill>
                    <a:schemeClr val="tx1"/>
                  </a:solidFill>
                </a:rPr>
                <a:t>op         rs      rt       </a:t>
              </a:r>
              <a:r>
                <a:rPr lang="en-US"/>
                <a:t>operand</a:t>
              </a:r>
            </a:p>
          </p:txBody>
        </p:sp>
        <p:sp>
          <p:nvSpPr>
            <p:cNvPr id="420909" name="Rectangle 45"/>
            <p:cNvSpPr>
              <a:spLocks noChangeArrowheads="1"/>
            </p:cNvSpPr>
            <p:nvPr/>
          </p:nvSpPr>
          <p:spPr bwMode="auto">
            <a:xfrm>
              <a:off x="336" y="2112"/>
              <a:ext cx="2448" cy="192"/>
            </a:xfrm>
            <a:prstGeom prst="rect">
              <a:avLst/>
            </a:prstGeom>
            <a:noFill/>
            <a:ln w="12700">
              <a:solidFill>
                <a:schemeClr val="tx1"/>
              </a:solidFill>
              <a:miter lim="800000"/>
              <a:headEnd/>
              <a:tailEnd/>
            </a:ln>
            <a:effectLst/>
          </p:spPr>
          <p:txBody>
            <a:bodyPr wrap="none" anchor="ctr"/>
            <a:lstStyle/>
            <a:p>
              <a:endParaRPr lang="en-US"/>
            </a:p>
          </p:txBody>
        </p:sp>
        <p:sp>
          <p:nvSpPr>
            <p:cNvPr id="420910" name="Line 46"/>
            <p:cNvSpPr>
              <a:spLocks noChangeShapeType="1"/>
            </p:cNvSpPr>
            <p:nvPr/>
          </p:nvSpPr>
          <p:spPr bwMode="auto">
            <a:xfrm>
              <a:off x="816" y="2112"/>
              <a:ext cx="0" cy="183"/>
            </a:xfrm>
            <a:prstGeom prst="line">
              <a:avLst/>
            </a:prstGeom>
            <a:noFill/>
            <a:ln w="12700">
              <a:solidFill>
                <a:schemeClr val="tx1"/>
              </a:solidFill>
              <a:round/>
              <a:headEnd/>
              <a:tailEnd/>
            </a:ln>
            <a:effectLst/>
          </p:spPr>
          <p:txBody>
            <a:bodyPr/>
            <a:lstStyle/>
            <a:p>
              <a:endParaRPr lang="en-US"/>
            </a:p>
          </p:txBody>
        </p:sp>
        <p:sp>
          <p:nvSpPr>
            <p:cNvPr id="420911" name="Line 47"/>
            <p:cNvSpPr>
              <a:spLocks noChangeShapeType="1"/>
            </p:cNvSpPr>
            <p:nvPr/>
          </p:nvSpPr>
          <p:spPr bwMode="auto">
            <a:xfrm>
              <a:off x="1200" y="2112"/>
              <a:ext cx="0" cy="183"/>
            </a:xfrm>
            <a:prstGeom prst="line">
              <a:avLst/>
            </a:prstGeom>
            <a:noFill/>
            <a:ln w="12700">
              <a:solidFill>
                <a:schemeClr val="tx1"/>
              </a:solidFill>
              <a:round/>
              <a:headEnd/>
              <a:tailEnd/>
            </a:ln>
            <a:effectLst/>
          </p:spPr>
          <p:txBody>
            <a:bodyPr/>
            <a:lstStyle/>
            <a:p>
              <a:endParaRPr lang="en-US"/>
            </a:p>
          </p:txBody>
        </p:sp>
        <p:sp>
          <p:nvSpPr>
            <p:cNvPr id="420912" name="Line 48"/>
            <p:cNvSpPr>
              <a:spLocks noChangeShapeType="1"/>
            </p:cNvSpPr>
            <p:nvPr/>
          </p:nvSpPr>
          <p:spPr bwMode="auto">
            <a:xfrm>
              <a:off x="1584" y="2112"/>
              <a:ext cx="0" cy="183"/>
            </a:xfrm>
            <a:prstGeom prst="line">
              <a:avLst/>
            </a:prstGeom>
            <a:noFill/>
            <a:ln w="12700">
              <a:solidFill>
                <a:schemeClr val="tx1"/>
              </a:solidFill>
              <a:round/>
              <a:headEnd/>
              <a:tailEnd/>
            </a:ln>
            <a:effectLst/>
          </p:spPr>
          <p:txBody>
            <a:bodyPr/>
            <a:lstStyle/>
            <a:p>
              <a:endParaRPr lang="en-US"/>
            </a:p>
          </p:txBody>
        </p:sp>
      </p:grpSp>
      <p:grpSp>
        <p:nvGrpSpPr>
          <p:cNvPr id="6" name="Group 49"/>
          <p:cNvGrpSpPr>
            <a:grpSpLocks/>
          </p:cNvGrpSpPr>
          <p:nvPr/>
        </p:nvGrpSpPr>
        <p:grpSpPr bwMode="auto">
          <a:xfrm>
            <a:off x="304800" y="3657600"/>
            <a:ext cx="8610600" cy="1509713"/>
            <a:chOff x="192" y="2304"/>
            <a:chExt cx="5424" cy="951"/>
          </a:xfrm>
        </p:grpSpPr>
        <p:sp>
          <p:nvSpPr>
            <p:cNvPr id="420914" name="Rectangle 50"/>
            <p:cNvSpPr>
              <a:spLocks noChangeArrowheads="1"/>
            </p:cNvSpPr>
            <p:nvPr/>
          </p:nvSpPr>
          <p:spPr bwMode="auto">
            <a:xfrm>
              <a:off x="192" y="2304"/>
              <a:ext cx="2208" cy="250"/>
            </a:xfrm>
            <a:prstGeom prst="rect">
              <a:avLst/>
            </a:prstGeom>
            <a:noFill/>
            <a:ln w="12700">
              <a:noFill/>
              <a:miter lim="800000"/>
              <a:headEnd/>
              <a:tailEnd/>
            </a:ln>
            <a:effectLst/>
          </p:spPr>
          <p:txBody>
            <a:bodyPr>
              <a:spAutoFit/>
            </a:bodyPr>
            <a:lstStyle/>
            <a:p>
              <a:r>
                <a:rPr lang="en-US" sz="2000">
                  <a:solidFill>
                    <a:schemeClr val="tx1"/>
                  </a:solidFill>
                </a:rPr>
                <a:t>4. PC-relative addressing</a:t>
              </a:r>
            </a:p>
          </p:txBody>
        </p:sp>
        <p:sp>
          <p:nvSpPr>
            <p:cNvPr id="420915" name="Text Box 51"/>
            <p:cNvSpPr txBox="1">
              <a:spLocks noChangeArrowheads="1"/>
            </p:cNvSpPr>
            <p:nvPr/>
          </p:nvSpPr>
          <p:spPr bwMode="auto">
            <a:xfrm>
              <a:off x="432" y="2544"/>
              <a:ext cx="1916" cy="231"/>
            </a:xfrm>
            <a:prstGeom prst="rect">
              <a:avLst/>
            </a:prstGeom>
            <a:noFill/>
            <a:ln w="12700">
              <a:noFill/>
              <a:miter lim="800000"/>
              <a:headEnd/>
              <a:tailEnd/>
            </a:ln>
            <a:effectLst/>
          </p:spPr>
          <p:txBody>
            <a:bodyPr wrap="none">
              <a:spAutoFit/>
            </a:bodyPr>
            <a:lstStyle/>
            <a:p>
              <a:r>
                <a:rPr lang="en-US">
                  <a:solidFill>
                    <a:schemeClr val="tx1"/>
                  </a:solidFill>
                </a:rPr>
                <a:t>op         rs       rt           offset</a:t>
              </a:r>
            </a:p>
          </p:txBody>
        </p:sp>
        <p:sp>
          <p:nvSpPr>
            <p:cNvPr id="420916" name="Rectangle 52"/>
            <p:cNvSpPr>
              <a:spLocks noChangeArrowheads="1"/>
            </p:cNvSpPr>
            <p:nvPr/>
          </p:nvSpPr>
          <p:spPr bwMode="auto">
            <a:xfrm>
              <a:off x="336" y="2544"/>
              <a:ext cx="2448" cy="192"/>
            </a:xfrm>
            <a:prstGeom prst="rect">
              <a:avLst/>
            </a:prstGeom>
            <a:noFill/>
            <a:ln w="12700">
              <a:solidFill>
                <a:schemeClr val="tx1"/>
              </a:solidFill>
              <a:miter lim="800000"/>
              <a:headEnd/>
              <a:tailEnd/>
            </a:ln>
            <a:effectLst/>
          </p:spPr>
          <p:txBody>
            <a:bodyPr wrap="none" anchor="ctr"/>
            <a:lstStyle/>
            <a:p>
              <a:endParaRPr lang="en-US"/>
            </a:p>
          </p:txBody>
        </p:sp>
        <p:sp>
          <p:nvSpPr>
            <p:cNvPr id="420917" name="Line 53"/>
            <p:cNvSpPr>
              <a:spLocks noChangeShapeType="1"/>
            </p:cNvSpPr>
            <p:nvPr/>
          </p:nvSpPr>
          <p:spPr bwMode="auto">
            <a:xfrm>
              <a:off x="816" y="2544"/>
              <a:ext cx="0" cy="183"/>
            </a:xfrm>
            <a:prstGeom prst="line">
              <a:avLst/>
            </a:prstGeom>
            <a:noFill/>
            <a:ln w="12700">
              <a:solidFill>
                <a:schemeClr val="tx1"/>
              </a:solidFill>
              <a:round/>
              <a:headEnd/>
              <a:tailEnd/>
            </a:ln>
            <a:effectLst/>
          </p:spPr>
          <p:txBody>
            <a:bodyPr/>
            <a:lstStyle/>
            <a:p>
              <a:endParaRPr lang="en-US"/>
            </a:p>
          </p:txBody>
        </p:sp>
        <p:sp>
          <p:nvSpPr>
            <p:cNvPr id="420918" name="Line 54"/>
            <p:cNvSpPr>
              <a:spLocks noChangeShapeType="1"/>
            </p:cNvSpPr>
            <p:nvPr/>
          </p:nvSpPr>
          <p:spPr bwMode="auto">
            <a:xfrm>
              <a:off x="1200" y="2544"/>
              <a:ext cx="0" cy="183"/>
            </a:xfrm>
            <a:prstGeom prst="line">
              <a:avLst/>
            </a:prstGeom>
            <a:noFill/>
            <a:ln w="12700">
              <a:solidFill>
                <a:schemeClr val="tx1"/>
              </a:solidFill>
              <a:round/>
              <a:headEnd/>
              <a:tailEnd/>
            </a:ln>
            <a:effectLst/>
          </p:spPr>
          <p:txBody>
            <a:bodyPr/>
            <a:lstStyle/>
            <a:p>
              <a:endParaRPr lang="en-US"/>
            </a:p>
          </p:txBody>
        </p:sp>
        <p:sp>
          <p:nvSpPr>
            <p:cNvPr id="420919" name="Line 55"/>
            <p:cNvSpPr>
              <a:spLocks noChangeShapeType="1"/>
            </p:cNvSpPr>
            <p:nvPr/>
          </p:nvSpPr>
          <p:spPr bwMode="auto">
            <a:xfrm>
              <a:off x="1584" y="2544"/>
              <a:ext cx="0" cy="183"/>
            </a:xfrm>
            <a:prstGeom prst="line">
              <a:avLst/>
            </a:prstGeom>
            <a:noFill/>
            <a:ln w="12700">
              <a:solidFill>
                <a:schemeClr val="tx1"/>
              </a:solidFill>
              <a:round/>
              <a:headEnd/>
              <a:tailEnd/>
            </a:ln>
            <a:effectLst/>
          </p:spPr>
          <p:txBody>
            <a:bodyPr/>
            <a:lstStyle/>
            <a:p>
              <a:endParaRPr lang="en-US"/>
            </a:p>
          </p:txBody>
        </p:sp>
        <p:sp>
          <p:nvSpPr>
            <p:cNvPr id="420920" name="Rectangle 56"/>
            <p:cNvSpPr>
              <a:spLocks noChangeArrowheads="1"/>
            </p:cNvSpPr>
            <p:nvPr/>
          </p:nvSpPr>
          <p:spPr bwMode="auto">
            <a:xfrm>
              <a:off x="336" y="3024"/>
              <a:ext cx="2448" cy="192"/>
            </a:xfrm>
            <a:prstGeom prst="rect">
              <a:avLst/>
            </a:prstGeom>
            <a:noFill/>
            <a:ln w="12700">
              <a:solidFill>
                <a:schemeClr val="tx1"/>
              </a:solidFill>
              <a:miter lim="800000"/>
              <a:headEnd/>
              <a:tailEnd/>
            </a:ln>
            <a:effectLst/>
          </p:spPr>
          <p:txBody>
            <a:bodyPr wrap="none" anchor="ctr"/>
            <a:lstStyle/>
            <a:p>
              <a:endParaRPr lang="en-US"/>
            </a:p>
          </p:txBody>
        </p:sp>
        <p:sp>
          <p:nvSpPr>
            <p:cNvPr id="420921" name="Text Box 57"/>
            <p:cNvSpPr txBox="1">
              <a:spLocks noChangeArrowheads="1"/>
            </p:cNvSpPr>
            <p:nvPr/>
          </p:nvSpPr>
          <p:spPr bwMode="auto">
            <a:xfrm>
              <a:off x="816" y="3024"/>
              <a:ext cx="1556" cy="231"/>
            </a:xfrm>
            <a:prstGeom prst="rect">
              <a:avLst/>
            </a:prstGeom>
            <a:noFill/>
            <a:ln w="12700">
              <a:noFill/>
              <a:miter lim="800000"/>
              <a:headEnd/>
              <a:tailEnd/>
            </a:ln>
            <a:effectLst/>
          </p:spPr>
          <p:txBody>
            <a:bodyPr wrap="none">
              <a:spAutoFit/>
            </a:bodyPr>
            <a:lstStyle/>
            <a:p>
              <a:r>
                <a:rPr lang="en-US">
                  <a:solidFill>
                    <a:schemeClr val="tx1"/>
                  </a:solidFill>
                </a:rPr>
                <a:t>Program Counter (PC)</a:t>
              </a:r>
            </a:p>
          </p:txBody>
        </p:sp>
        <p:grpSp>
          <p:nvGrpSpPr>
            <p:cNvPr id="7" name="Group 58"/>
            <p:cNvGrpSpPr>
              <a:grpSpLocks/>
            </p:cNvGrpSpPr>
            <p:nvPr/>
          </p:nvGrpSpPr>
          <p:grpSpPr bwMode="auto">
            <a:xfrm>
              <a:off x="2880" y="2736"/>
              <a:ext cx="192" cy="336"/>
              <a:chOff x="1392" y="2880"/>
              <a:chExt cx="288" cy="480"/>
            </a:xfrm>
          </p:grpSpPr>
          <p:sp>
            <p:nvSpPr>
              <p:cNvPr id="420923" name="Line 59"/>
              <p:cNvSpPr>
                <a:spLocks noChangeShapeType="1"/>
              </p:cNvSpPr>
              <p:nvPr/>
            </p:nvSpPr>
            <p:spPr bwMode="auto">
              <a:xfrm>
                <a:off x="1392" y="3072"/>
                <a:ext cx="48" cy="48"/>
              </a:xfrm>
              <a:prstGeom prst="line">
                <a:avLst/>
              </a:prstGeom>
              <a:noFill/>
              <a:ln w="12700">
                <a:solidFill>
                  <a:schemeClr val="tx1"/>
                </a:solidFill>
                <a:round/>
                <a:headEnd/>
                <a:tailEnd/>
              </a:ln>
              <a:effectLst/>
            </p:spPr>
            <p:txBody>
              <a:bodyPr/>
              <a:lstStyle/>
              <a:p>
                <a:endParaRPr lang="en-US"/>
              </a:p>
            </p:txBody>
          </p:sp>
          <p:sp>
            <p:nvSpPr>
              <p:cNvPr id="420924" name="Line 60"/>
              <p:cNvSpPr>
                <a:spLocks noChangeShapeType="1"/>
              </p:cNvSpPr>
              <p:nvPr/>
            </p:nvSpPr>
            <p:spPr bwMode="auto">
              <a:xfrm flipH="1">
                <a:off x="1392" y="3120"/>
                <a:ext cx="48" cy="48"/>
              </a:xfrm>
              <a:prstGeom prst="line">
                <a:avLst/>
              </a:prstGeom>
              <a:noFill/>
              <a:ln w="12700">
                <a:solidFill>
                  <a:schemeClr val="tx1"/>
                </a:solidFill>
                <a:round/>
                <a:headEnd/>
                <a:tailEnd/>
              </a:ln>
              <a:effectLst/>
            </p:spPr>
            <p:txBody>
              <a:bodyPr/>
              <a:lstStyle/>
              <a:p>
                <a:endParaRPr lang="en-US"/>
              </a:p>
            </p:txBody>
          </p:sp>
          <p:sp>
            <p:nvSpPr>
              <p:cNvPr id="420925" name="Line 61"/>
              <p:cNvSpPr>
                <a:spLocks noChangeShapeType="1"/>
              </p:cNvSpPr>
              <p:nvPr/>
            </p:nvSpPr>
            <p:spPr bwMode="auto">
              <a:xfrm flipV="1">
                <a:off x="1392" y="2880"/>
                <a:ext cx="0" cy="192"/>
              </a:xfrm>
              <a:prstGeom prst="line">
                <a:avLst/>
              </a:prstGeom>
              <a:noFill/>
              <a:ln w="12700">
                <a:solidFill>
                  <a:schemeClr val="tx1"/>
                </a:solidFill>
                <a:round/>
                <a:headEnd/>
                <a:tailEnd/>
              </a:ln>
              <a:effectLst/>
            </p:spPr>
            <p:txBody>
              <a:bodyPr/>
              <a:lstStyle/>
              <a:p>
                <a:endParaRPr lang="en-US"/>
              </a:p>
            </p:txBody>
          </p:sp>
          <p:sp>
            <p:nvSpPr>
              <p:cNvPr id="420926" name="Line 62"/>
              <p:cNvSpPr>
                <a:spLocks noChangeShapeType="1"/>
              </p:cNvSpPr>
              <p:nvPr/>
            </p:nvSpPr>
            <p:spPr bwMode="auto">
              <a:xfrm flipV="1">
                <a:off x="1392" y="3168"/>
                <a:ext cx="0" cy="192"/>
              </a:xfrm>
              <a:prstGeom prst="line">
                <a:avLst/>
              </a:prstGeom>
              <a:noFill/>
              <a:ln w="12700">
                <a:solidFill>
                  <a:schemeClr val="tx1"/>
                </a:solidFill>
                <a:round/>
                <a:headEnd/>
                <a:tailEnd/>
              </a:ln>
              <a:effectLst/>
            </p:spPr>
            <p:txBody>
              <a:bodyPr/>
              <a:lstStyle/>
              <a:p>
                <a:endParaRPr lang="en-US"/>
              </a:p>
            </p:txBody>
          </p:sp>
          <p:sp>
            <p:nvSpPr>
              <p:cNvPr id="420927" name="Line 63"/>
              <p:cNvSpPr>
                <a:spLocks noChangeShapeType="1"/>
              </p:cNvSpPr>
              <p:nvPr/>
            </p:nvSpPr>
            <p:spPr bwMode="auto">
              <a:xfrm flipV="1">
                <a:off x="1392" y="3216"/>
                <a:ext cx="288" cy="144"/>
              </a:xfrm>
              <a:prstGeom prst="line">
                <a:avLst/>
              </a:prstGeom>
              <a:noFill/>
              <a:ln w="12700">
                <a:solidFill>
                  <a:schemeClr val="tx1"/>
                </a:solidFill>
                <a:round/>
                <a:headEnd/>
                <a:tailEnd/>
              </a:ln>
              <a:effectLst/>
            </p:spPr>
            <p:txBody>
              <a:bodyPr/>
              <a:lstStyle/>
              <a:p>
                <a:endParaRPr lang="en-US"/>
              </a:p>
            </p:txBody>
          </p:sp>
          <p:sp>
            <p:nvSpPr>
              <p:cNvPr id="420928" name="Line 64"/>
              <p:cNvSpPr>
                <a:spLocks noChangeShapeType="1"/>
              </p:cNvSpPr>
              <p:nvPr/>
            </p:nvSpPr>
            <p:spPr bwMode="auto">
              <a:xfrm flipV="1">
                <a:off x="1680" y="3024"/>
                <a:ext cx="0" cy="192"/>
              </a:xfrm>
              <a:prstGeom prst="line">
                <a:avLst/>
              </a:prstGeom>
              <a:noFill/>
              <a:ln w="12700">
                <a:solidFill>
                  <a:schemeClr val="tx1"/>
                </a:solidFill>
                <a:round/>
                <a:headEnd/>
                <a:tailEnd/>
              </a:ln>
              <a:effectLst/>
            </p:spPr>
            <p:txBody>
              <a:bodyPr/>
              <a:lstStyle/>
              <a:p>
                <a:endParaRPr lang="en-US"/>
              </a:p>
            </p:txBody>
          </p:sp>
          <p:sp>
            <p:nvSpPr>
              <p:cNvPr id="420929" name="Line 65"/>
              <p:cNvSpPr>
                <a:spLocks noChangeShapeType="1"/>
              </p:cNvSpPr>
              <p:nvPr/>
            </p:nvSpPr>
            <p:spPr bwMode="auto">
              <a:xfrm>
                <a:off x="1392" y="2880"/>
                <a:ext cx="288" cy="144"/>
              </a:xfrm>
              <a:prstGeom prst="line">
                <a:avLst/>
              </a:prstGeom>
              <a:noFill/>
              <a:ln w="12700">
                <a:solidFill>
                  <a:schemeClr val="tx1"/>
                </a:solidFill>
                <a:round/>
                <a:headEnd/>
                <a:tailEnd/>
              </a:ln>
              <a:effectLst/>
            </p:spPr>
            <p:txBody>
              <a:bodyPr/>
              <a:lstStyle/>
              <a:p>
                <a:endParaRPr lang="en-US"/>
              </a:p>
            </p:txBody>
          </p:sp>
        </p:grpSp>
        <p:sp>
          <p:nvSpPr>
            <p:cNvPr id="420930" name="Line 66"/>
            <p:cNvSpPr>
              <a:spLocks noChangeShapeType="1"/>
            </p:cNvSpPr>
            <p:nvPr/>
          </p:nvSpPr>
          <p:spPr bwMode="auto">
            <a:xfrm>
              <a:off x="2160" y="2736"/>
              <a:ext cx="0" cy="48"/>
            </a:xfrm>
            <a:prstGeom prst="line">
              <a:avLst/>
            </a:prstGeom>
            <a:noFill/>
            <a:ln w="12700">
              <a:solidFill>
                <a:schemeClr val="tx1"/>
              </a:solidFill>
              <a:round/>
              <a:headEnd/>
              <a:tailEnd/>
            </a:ln>
            <a:effectLst/>
          </p:spPr>
          <p:txBody>
            <a:bodyPr/>
            <a:lstStyle/>
            <a:p>
              <a:endParaRPr lang="en-US"/>
            </a:p>
          </p:txBody>
        </p:sp>
        <p:sp>
          <p:nvSpPr>
            <p:cNvPr id="420931" name="Line 67"/>
            <p:cNvSpPr>
              <a:spLocks noChangeShapeType="1"/>
            </p:cNvSpPr>
            <p:nvPr/>
          </p:nvSpPr>
          <p:spPr bwMode="auto">
            <a:xfrm>
              <a:off x="2160" y="2784"/>
              <a:ext cx="720" cy="0"/>
            </a:xfrm>
            <a:prstGeom prst="line">
              <a:avLst/>
            </a:prstGeom>
            <a:noFill/>
            <a:ln w="12700">
              <a:solidFill>
                <a:schemeClr val="tx1"/>
              </a:solidFill>
              <a:round/>
              <a:headEnd/>
              <a:tailEnd type="triangle" w="med" len="med"/>
            </a:ln>
            <a:effectLst/>
          </p:spPr>
          <p:txBody>
            <a:bodyPr/>
            <a:lstStyle/>
            <a:p>
              <a:endParaRPr lang="en-US"/>
            </a:p>
          </p:txBody>
        </p:sp>
        <p:sp>
          <p:nvSpPr>
            <p:cNvPr id="420932" name="Line 68"/>
            <p:cNvSpPr>
              <a:spLocks noChangeShapeType="1"/>
            </p:cNvSpPr>
            <p:nvPr/>
          </p:nvSpPr>
          <p:spPr bwMode="auto">
            <a:xfrm>
              <a:off x="1584" y="2976"/>
              <a:ext cx="1296" cy="0"/>
            </a:xfrm>
            <a:prstGeom prst="line">
              <a:avLst/>
            </a:prstGeom>
            <a:noFill/>
            <a:ln w="12700">
              <a:solidFill>
                <a:schemeClr val="tx1"/>
              </a:solidFill>
              <a:round/>
              <a:headEnd/>
              <a:tailEnd type="triangle" w="med" len="med"/>
            </a:ln>
            <a:effectLst/>
          </p:spPr>
          <p:txBody>
            <a:bodyPr/>
            <a:lstStyle/>
            <a:p>
              <a:endParaRPr lang="en-US"/>
            </a:p>
          </p:txBody>
        </p:sp>
        <p:sp>
          <p:nvSpPr>
            <p:cNvPr id="420933" name="Line 69"/>
            <p:cNvSpPr>
              <a:spLocks noChangeShapeType="1"/>
            </p:cNvSpPr>
            <p:nvPr/>
          </p:nvSpPr>
          <p:spPr bwMode="auto">
            <a:xfrm>
              <a:off x="1584" y="2976"/>
              <a:ext cx="0" cy="48"/>
            </a:xfrm>
            <a:prstGeom prst="line">
              <a:avLst/>
            </a:prstGeom>
            <a:noFill/>
            <a:ln w="12700">
              <a:solidFill>
                <a:schemeClr val="tx1"/>
              </a:solidFill>
              <a:round/>
              <a:headEnd/>
              <a:tailEnd/>
            </a:ln>
            <a:effectLst/>
          </p:spPr>
          <p:txBody>
            <a:bodyPr/>
            <a:lstStyle/>
            <a:p>
              <a:endParaRPr lang="en-US"/>
            </a:p>
          </p:txBody>
        </p:sp>
        <p:sp>
          <p:nvSpPr>
            <p:cNvPr id="420934" name="Rectangle 70"/>
            <p:cNvSpPr>
              <a:spLocks noChangeArrowheads="1"/>
            </p:cNvSpPr>
            <p:nvPr/>
          </p:nvSpPr>
          <p:spPr bwMode="auto">
            <a:xfrm>
              <a:off x="3168" y="2784"/>
              <a:ext cx="2448" cy="192"/>
            </a:xfrm>
            <a:prstGeom prst="rect">
              <a:avLst/>
            </a:prstGeom>
            <a:noFill/>
            <a:ln w="12700">
              <a:solidFill>
                <a:schemeClr val="tx1"/>
              </a:solidFill>
              <a:miter lim="800000"/>
              <a:headEnd/>
              <a:tailEnd/>
            </a:ln>
            <a:effectLst/>
          </p:spPr>
          <p:txBody>
            <a:bodyPr wrap="none" anchor="ctr"/>
            <a:lstStyle/>
            <a:p>
              <a:endParaRPr lang="en-US"/>
            </a:p>
          </p:txBody>
        </p:sp>
        <p:sp>
          <p:nvSpPr>
            <p:cNvPr id="420935" name="Rectangle 71"/>
            <p:cNvSpPr>
              <a:spLocks noChangeArrowheads="1"/>
            </p:cNvSpPr>
            <p:nvPr/>
          </p:nvSpPr>
          <p:spPr bwMode="auto">
            <a:xfrm>
              <a:off x="3888" y="2544"/>
              <a:ext cx="912" cy="250"/>
            </a:xfrm>
            <a:prstGeom prst="rect">
              <a:avLst/>
            </a:prstGeom>
            <a:noFill/>
            <a:ln w="12700">
              <a:noFill/>
              <a:miter lim="800000"/>
              <a:headEnd/>
              <a:tailEnd/>
            </a:ln>
            <a:effectLst/>
          </p:spPr>
          <p:txBody>
            <a:bodyPr>
              <a:spAutoFit/>
            </a:bodyPr>
            <a:lstStyle/>
            <a:p>
              <a:r>
                <a:rPr lang="en-US" sz="2000">
                  <a:solidFill>
                    <a:schemeClr val="tx1"/>
                  </a:solidFill>
                </a:rPr>
                <a:t>Memory</a:t>
              </a:r>
            </a:p>
          </p:txBody>
        </p:sp>
        <p:sp>
          <p:nvSpPr>
            <p:cNvPr id="420936" name="Text Box 72"/>
            <p:cNvSpPr txBox="1">
              <a:spLocks noChangeArrowheads="1"/>
            </p:cNvSpPr>
            <p:nvPr/>
          </p:nvSpPr>
          <p:spPr bwMode="auto">
            <a:xfrm>
              <a:off x="3312" y="2784"/>
              <a:ext cx="1988" cy="231"/>
            </a:xfrm>
            <a:prstGeom prst="rect">
              <a:avLst/>
            </a:prstGeom>
            <a:noFill/>
            <a:ln w="12700">
              <a:noFill/>
              <a:miter lim="800000"/>
              <a:headEnd/>
              <a:tailEnd/>
            </a:ln>
            <a:effectLst/>
          </p:spPr>
          <p:txBody>
            <a:bodyPr wrap="none">
              <a:spAutoFit/>
            </a:bodyPr>
            <a:lstStyle/>
            <a:p>
              <a:r>
                <a:rPr lang="en-US">
                  <a:solidFill>
                    <a:schemeClr val="tx1"/>
                  </a:solidFill>
                </a:rPr>
                <a:t>branch destination </a:t>
              </a:r>
              <a:r>
                <a:rPr lang="en-US"/>
                <a:t>instruction</a:t>
              </a:r>
            </a:p>
          </p:txBody>
        </p:sp>
        <p:sp>
          <p:nvSpPr>
            <p:cNvPr id="420937" name="Line 73"/>
            <p:cNvSpPr>
              <a:spLocks noChangeShapeType="1"/>
            </p:cNvSpPr>
            <p:nvPr/>
          </p:nvSpPr>
          <p:spPr bwMode="auto">
            <a:xfrm>
              <a:off x="3072" y="2928"/>
              <a:ext cx="96" cy="0"/>
            </a:xfrm>
            <a:prstGeom prst="line">
              <a:avLst/>
            </a:prstGeom>
            <a:noFill/>
            <a:ln w="12700">
              <a:solidFill>
                <a:schemeClr val="tx1"/>
              </a:solidFill>
              <a:round/>
              <a:headEnd/>
              <a:tailEnd type="triangle" w="med" len="med"/>
            </a:ln>
            <a:effectLst/>
          </p:spPr>
          <p:txBody>
            <a:bodyPr/>
            <a:lstStyle/>
            <a:p>
              <a:endParaRPr lang="en-US"/>
            </a:p>
          </p:txBody>
        </p:sp>
      </p:grpSp>
      <p:grpSp>
        <p:nvGrpSpPr>
          <p:cNvPr id="8" name="Group 74"/>
          <p:cNvGrpSpPr>
            <a:grpSpLocks/>
          </p:cNvGrpSpPr>
          <p:nvPr/>
        </p:nvGrpSpPr>
        <p:grpSpPr bwMode="auto">
          <a:xfrm>
            <a:off x="304800" y="5105400"/>
            <a:ext cx="8610600" cy="1433513"/>
            <a:chOff x="192" y="3216"/>
            <a:chExt cx="5424" cy="903"/>
          </a:xfrm>
        </p:grpSpPr>
        <p:sp>
          <p:nvSpPr>
            <p:cNvPr id="420939" name="Rectangle 75"/>
            <p:cNvSpPr>
              <a:spLocks noChangeArrowheads="1"/>
            </p:cNvSpPr>
            <p:nvPr/>
          </p:nvSpPr>
          <p:spPr bwMode="auto">
            <a:xfrm>
              <a:off x="192" y="3216"/>
              <a:ext cx="2208" cy="250"/>
            </a:xfrm>
            <a:prstGeom prst="rect">
              <a:avLst/>
            </a:prstGeom>
            <a:noFill/>
            <a:ln w="12700">
              <a:noFill/>
              <a:miter lim="800000"/>
              <a:headEnd/>
              <a:tailEnd/>
            </a:ln>
            <a:effectLst/>
          </p:spPr>
          <p:txBody>
            <a:bodyPr>
              <a:spAutoFit/>
            </a:bodyPr>
            <a:lstStyle/>
            <a:p>
              <a:r>
                <a:rPr lang="en-US" sz="2000">
                  <a:solidFill>
                    <a:schemeClr val="tx1"/>
                  </a:solidFill>
                </a:rPr>
                <a:t>5. Pseudo-direct addressing</a:t>
              </a:r>
            </a:p>
          </p:txBody>
        </p:sp>
        <p:sp>
          <p:nvSpPr>
            <p:cNvPr id="420940" name="Text Box 76"/>
            <p:cNvSpPr txBox="1">
              <a:spLocks noChangeArrowheads="1"/>
            </p:cNvSpPr>
            <p:nvPr/>
          </p:nvSpPr>
          <p:spPr bwMode="auto">
            <a:xfrm>
              <a:off x="432" y="3456"/>
              <a:ext cx="1740" cy="231"/>
            </a:xfrm>
            <a:prstGeom prst="rect">
              <a:avLst/>
            </a:prstGeom>
            <a:noFill/>
            <a:ln w="12700">
              <a:noFill/>
              <a:miter lim="800000"/>
              <a:headEnd/>
              <a:tailEnd/>
            </a:ln>
            <a:effectLst/>
          </p:spPr>
          <p:txBody>
            <a:bodyPr wrap="none">
              <a:spAutoFit/>
            </a:bodyPr>
            <a:lstStyle/>
            <a:p>
              <a:r>
                <a:rPr lang="en-US">
                  <a:solidFill>
                    <a:schemeClr val="tx1"/>
                  </a:solidFill>
                </a:rPr>
                <a:t>op               jump address</a:t>
              </a:r>
            </a:p>
          </p:txBody>
        </p:sp>
        <p:sp>
          <p:nvSpPr>
            <p:cNvPr id="420941" name="Rectangle 77"/>
            <p:cNvSpPr>
              <a:spLocks noChangeArrowheads="1"/>
            </p:cNvSpPr>
            <p:nvPr/>
          </p:nvSpPr>
          <p:spPr bwMode="auto">
            <a:xfrm>
              <a:off x="336" y="3456"/>
              <a:ext cx="2448" cy="192"/>
            </a:xfrm>
            <a:prstGeom prst="rect">
              <a:avLst/>
            </a:prstGeom>
            <a:noFill/>
            <a:ln w="12700">
              <a:solidFill>
                <a:schemeClr val="tx1"/>
              </a:solidFill>
              <a:miter lim="800000"/>
              <a:headEnd/>
              <a:tailEnd/>
            </a:ln>
            <a:effectLst/>
          </p:spPr>
          <p:txBody>
            <a:bodyPr wrap="none" anchor="ctr"/>
            <a:lstStyle/>
            <a:p>
              <a:endParaRPr lang="en-US"/>
            </a:p>
          </p:txBody>
        </p:sp>
        <p:sp>
          <p:nvSpPr>
            <p:cNvPr id="420942" name="Line 78"/>
            <p:cNvSpPr>
              <a:spLocks noChangeShapeType="1"/>
            </p:cNvSpPr>
            <p:nvPr/>
          </p:nvSpPr>
          <p:spPr bwMode="auto">
            <a:xfrm>
              <a:off x="816" y="3456"/>
              <a:ext cx="0" cy="183"/>
            </a:xfrm>
            <a:prstGeom prst="line">
              <a:avLst/>
            </a:prstGeom>
            <a:noFill/>
            <a:ln w="12700">
              <a:solidFill>
                <a:schemeClr val="tx1"/>
              </a:solidFill>
              <a:round/>
              <a:headEnd/>
              <a:tailEnd/>
            </a:ln>
            <a:effectLst/>
          </p:spPr>
          <p:txBody>
            <a:bodyPr/>
            <a:lstStyle/>
            <a:p>
              <a:endParaRPr lang="en-US"/>
            </a:p>
          </p:txBody>
        </p:sp>
        <p:sp>
          <p:nvSpPr>
            <p:cNvPr id="420943" name="Rectangle 79"/>
            <p:cNvSpPr>
              <a:spLocks noChangeArrowheads="1"/>
            </p:cNvSpPr>
            <p:nvPr/>
          </p:nvSpPr>
          <p:spPr bwMode="auto">
            <a:xfrm>
              <a:off x="336" y="3888"/>
              <a:ext cx="2448" cy="192"/>
            </a:xfrm>
            <a:prstGeom prst="rect">
              <a:avLst/>
            </a:prstGeom>
            <a:noFill/>
            <a:ln w="12700">
              <a:solidFill>
                <a:schemeClr val="tx1"/>
              </a:solidFill>
              <a:miter lim="800000"/>
              <a:headEnd/>
              <a:tailEnd/>
            </a:ln>
            <a:effectLst/>
          </p:spPr>
          <p:txBody>
            <a:bodyPr wrap="none" anchor="ctr"/>
            <a:lstStyle/>
            <a:p>
              <a:endParaRPr lang="en-US"/>
            </a:p>
          </p:txBody>
        </p:sp>
        <p:sp>
          <p:nvSpPr>
            <p:cNvPr id="420944" name="Text Box 80"/>
            <p:cNvSpPr txBox="1">
              <a:spLocks noChangeArrowheads="1"/>
            </p:cNvSpPr>
            <p:nvPr/>
          </p:nvSpPr>
          <p:spPr bwMode="auto">
            <a:xfrm>
              <a:off x="816" y="3888"/>
              <a:ext cx="1556" cy="231"/>
            </a:xfrm>
            <a:prstGeom prst="rect">
              <a:avLst/>
            </a:prstGeom>
            <a:noFill/>
            <a:ln w="12700">
              <a:noFill/>
              <a:miter lim="800000"/>
              <a:headEnd/>
              <a:tailEnd/>
            </a:ln>
            <a:effectLst/>
          </p:spPr>
          <p:txBody>
            <a:bodyPr wrap="none">
              <a:spAutoFit/>
            </a:bodyPr>
            <a:lstStyle/>
            <a:p>
              <a:r>
                <a:rPr lang="en-US">
                  <a:solidFill>
                    <a:schemeClr val="tx1"/>
                  </a:solidFill>
                </a:rPr>
                <a:t>Program Counter (PC)</a:t>
              </a:r>
            </a:p>
          </p:txBody>
        </p:sp>
        <p:sp>
          <p:nvSpPr>
            <p:cNvPr id="420945" name="Line 81"/>
            <p:cNvSpPr>
              <a:spLocks noChangeShapeType="1"/>
            </p:cNvSpPr>
            <p:nvPr/>
          </p:nvSpPr>
          <p:spPr bwMode="auto">
            <a:xfrm>
              <a:off x="1632" y="3648"/>
              <a:ext cx="0" cy="48"/>
            </a:xfrm>
            <a:prstGeom prst="line">
              <a:avLst/>
            </a:prstGeom>
            <a:noFill/>
            <a:ln w="12700">
              <a:solidFill>
                <a:schemeClr val="tx1"/>
              </a:solidFill>
              <a:round/>
              <a:headEnd/>
              <a:tailEnd/>
            </a:ln>
            <a:effectLst/>
          </p:spPr>
          <p:txBody>
            <a:bodyPr/>
            <a:lstStyle/>
            <a:p>
              <a:endParaRPr lang="en-US"/>
            </a:p>
          </p:txBody>
        </p:sp>
        <p:sp>
          <p:nvSpPr>
            <p:cNvPr id="420946" name="Line 82"/>
            <p:cNvSpPr>
              <a:spLocks noChangeShapeType="1"/>
            </p:cNvSpPr>
            <p:nvPr/>
          </p:nvSpPr>
          <p:spPr bwMode="auto">
            <a:xfrm>
              <a:off x="1632" y="3696"/>
              <a:ext cx="1248" cy="0"/>
            </a:xfrm>
            <a:prstGeom prst="line">
              <a:avLst/>
            </a:prstGeom>
            <a:noFill/>
            <a:ln w="12700">
              <a:solidFill>
                <a:schemeClr val="tx1"/>
              </a:solidFill>
              <a:round/>
              <a:headEnd/>
              <a:tailEnd type="triangle" w="med" len="med"/>
            </a:ln>
            <a:effectLst/>
          </p:spPr>
          <p:txBody>
            <a:bodyPr/>
            <a:lstStyle/>
            <a:p>
              <a:endParaRPr lang="en-US"/>
            </a:p>
          </p:txBody>
        </p:sp>
        <p:sp>
          <p:nvSpPr>
            <p:cNvPr id="420947" name="Line 83"/>
            <p:cNvSpPr>
              <a:spLocks noChangeShapeType="1"/>
            </p:cNvSpPr>
            <p:nvPr/>
          </p:nvSpPr>
          <p:spPr bwMode="auto">
            <a:xfrm>
              <a:off x="480" y="3840"/>
              <a:ext cx="2400" cy="0"/>
            </a:xfrm>
            <a:prstGeom prst="line">
              <a:avLst/>
            </a:prstGeom>
            <a:noFill/>
            <a:ln w="12700">
              <a:solidFill>
                <a:schemeClr val="tx1"/>
              </a:solidFill>
              <a:round/>
              <a:headEnd/>
              <a:tailEnd type="triangle" w="med" len="med"/>
            </a:ln>
            <a:effectLst/>
          </p:spPr>
          <p:txBody>
            <a:bodyPr/>
            <a:lstStyle/>
            <a:p>
              <a:endParaRPr lang="en-US"/>
            </a:p>
          </p:txBody>
        </p:sp>
        <p:sp>
          <p:nvSpPr>
            <p:cNvPr id="420948" name="Line 84"/>
            <p:cNvSpPr>
              <a:spLocks noChangeShapeType="1"/>
            </p:cNvSpPr>
            <p:nvPr/>
          </p:nvSpPr>
          <p:spPr bwMode="auto">
            <a:xfrm>
              <a:off x="480" y="3840"/>
              <a:ext cx="0" cy="48"/>
            </a:xfrm>
            <a:prstGeom prst="line">
              <a:avLst/>
            </a:prstGeom>
            <a:noFill/>
            <a:ln w="12700">
              <a:solidFill>
                <a:schemeClr val="tx1"/>
              </a:solidFill>
              <a:round/>
              <a:headEnd/>
              <a:tailEnd/>
            </a:ln>
            <a:effectLst/>
          </p:spPr>
          <p:txBody>
            <a:bodyPr/>
            <a:lstStyle/>
            <a:p>
              <a:endParaRPr lang="en-US"/>
            </a:p>
          </p:txBody>
        </p:sp>
        <p:sp>
          <p:nvSpPr>
            <p:cNvPr id="420949" name="Rectangle 85"/>
            <p:cNvSpPr>
              <a:spLocks noChangeArrowheads="1"/>
            </p:cNvSpPr>
            <p:nvPr/>
          </p:nvSpPr>
          <p:spPr bwMode="auto">
            <a:xfrm>
              <a:off x="3168" y="3648"/>
              <a:ext cx="2448" cy="192"/>
            </a:xfrm>
            <a:prstGeom prst="rect">
              <a:avLst/>
            </a:prstGeom>
            <a:noFill/>
            <a:ln w="12700">
              <a:solidFill>
                <a:schemeClr val="tx1"/>
              </a:solidFill>
              <a:miter lim="800000"/>
              <a:headEnd/>
              <a:tailEnd/>
            </a:ln>
            <a:effectLst/>
          </p:spPr>
          <p:txBody>
            <a:bodyPr wrap="none" anchor="ctr"/>
            <a:lstStyle/>
            <a:p>
              <a:endParaRPr lang="en-US"/>
            </a:p>
          </p:txBody>
        </p:sp>
        <p:sp>
          <p:nvSpPr>
            <p:cNvPr id="420950" name="Rectangle 86"/>
            <p:cNvSpPr>
              <a:spLocks noChangeArrowheads="1"/>
            </p:cNvSpPr>
            <p:nvPr/>
          </p:nvSpPr>
          <p:spPr bwMode="auto">
            <a:xfrm>
              <a:off x="3888" y="3408"/>
              <a:ext cx="912" cy="250"/>
            </a:xfrm>
            <a:prstGeom prst="rect">
              <a:avLst/>
            </a:prstGeom>
            <a:noFill/>
            <a:ln w="12700">
              <a:noFill/>
              <a:miter lim="800000"/>
              <a:headEnd/>
              <a:tailEnd/>
            </a:ln>
            <a:effectLst/>
          </p:spPr>
          <p:txBody>
            <a:bodyPr>
              <a:spAutoFit/>
            </a:bodyPr>
            <a:lstStyle/>
            <a:p>
              <a:r>
                <a:rPr lang="en-US" sz="2000">
                  <a:solidFill>
                    <a:schemeClr val="tx1"/>
                  </a:solidFill>
                </a:rPr>
                <a:t>Memory</a:t>
              </a:r>
            </a:p>
          </p:txBody>
        </p:sp>
        <p:sp>
          <p:nvSpPr>
            <p:cNvPr id="420951" name="Text Box 87"/>
            <p:cNvSpPr txBox="1">
              <a:spLocks noChangeArrowheads="1"/>
            </p:cNvSpPr>
            <p:nvPr/>
          </p:nvSpPr>
          <p:spPr bwMode="auto">
            <a:xfrm>
              <a:off x="3456" y="3648"/>
              <a:ext cx="1860" cy="231"/>
            </a:xfrm>
            <a:prstGeom prst="rect">
              <a:avLst/>
            </a:prstGeom>
            <a:noFill/>
            <a:ln w="12700">
              <a:noFill/>
              <a:miter lim="800000"/>
              <a:headEnd/>
              <a:tailEnd/>
            </a:ln>
            <a:effectLst/>
          </p:spPr>
          <p:txBody>
            <a:bodyPr wrap="none">
              <a:spAutoFit/>
            </a:bodyPr>
            <a:lstStyle/>
            <a:p>
              <a:r>
                <a:rPr lang="en-US">
                  <a:solidFill>
                    <a:schemeClr val="tx1"/>
                  </a:solidFill>
                </a:rPr>
                <a:t>jump destination </a:t>
              </a:r>
              <a:r>
                <a:rPr lang="en-US"/>
                <a:t>instruction</a:t>
              </a:r>
            </a:p>
          </p:txBody>
        </p:sp>
        <p:sp>
          <p:nvSpPr>
            <p:cNvPr id="420952" name="Line 88"/>
            <p:cNvSpPr>
              <a:spLocks noChangeShapeType="1"/>
            </p:cNvSpPr>
            <p:nvPr/>
          </p:nvSpPr>
          <p:spPr bwMode="auto">
            <a:xfrm>
              <a:off x="3072" y="3792"/>
              <a:ext cx="96" cy="0"/>
            </a:xfrm>
            <a:prstGeom prst="line">
              <a:avLst/>
            </a:prstGeom>
            <a:noFill/>
            <a:ln w="12700">
              <a:solidFill>
                <a:schemeClr val="tx1"/>
              </a:solidFill>
              <a:round/>
              <a:headEnd/>
              <a:tailEnd type="triangle" w="med" len="med"/>
            </a:ln>
            <a:effectLst/>
          </p:spPr>
          <p:txBody>
            <a:bodyPr/>
            <a:lstStyle/>
            <a:p>
              <a:endParaRPr lang="en-US"/>
            </a:p>
          </p:txBody>
        </p:sp>
        <p:sp>
          <p:nvSpPr>
            <p:cNvPr id="420953" name="Line 89"/>
            <p:cNvSpPr>
              <a:spLocks noChangeShapeType="1"/>
            </p:cNvSpPr>
            <p:nvPr/>
          </p:nvSpPr>
          <p:spPr bwMode="auto">
            <a:xfrm>
              <a:off x="672" y="3888"/>
              <a:ext cx="0" cy="183"/>
            </a:xfrm>
            <a:prstGeom prst="line">
              <a:avLst/>
            </a:prstGeom>
            <a:noFill/>
            <a:ln w="12700">
              <a:solidFill>
                <a:schemeClr val="tx1"/>
              </a:solidFill>
              <a:round/>
              <a:headEnd/>
              <a:tailEnd/>
            </a:ln>
            <a:effectLst/>
          </p:spPr>
          <p:txBody>
            <a:bodyPr/>
            <a:lstStyle/>
            <a:p>
              <a:endParaRPr lang="en-US"/>
            </a:p>
          </p:txBody>
        </p:sp>
        <p:sp>
          <p:nvSpPr>
            <p:cNvPr id="420954" name="Oval 90"/>
            <p:cNvSpPr>
              <a:spLocks noChangeArrowheads="1"/>
            </p:cNvSpPr>
            <p:nvPr/>
          </p:nvSpPr>
          <p:spPr bwMode="auto">
            <a:xfrm>
              <a:off x="2880" y="3600"/>
              <a:ext cx="192" cy="384"/>
            </a:xfrm>
            <a:prstGeom prst="ellipse">
              <a:avLst/>
            </a:prstGeom>
            <a:noFill/>
            <a:ln w="12700">
              <a:solidFill>
                <a:schemeClr val="tx1"/>
              </a:solidFill>
              <a:round/>
              <a:headEnd/>
              <a:tailEnd/>
            </a:ln>
            <a:effectLst/>
          </p:spPr>
          <p:txBody>
            <a:bodyPr wrap="none" anchor="ctr"/>
            <a:lstStyle/>
            <a:p>
              <a:endParaRPr lang="en-US"/>
            </a:p>
          </p:txBody>
        </p:sp>
        <p:sp>
          <p:nvSpPr>
            <p:cNvPr id="420955" name="Text Box 91"/>
            <p:cNvSpPr txBox="1">
              <a:spLocks noChangeArrowheads="1"/>
            </p:cNvSpPr>
            <p:nvPr/>
          </p:nvSpPr>
          <p:spPr bwMode="auto">
            <a:xfrm>
              <a:off x="2880" y="3648"/>
              <a:ext cx="190" cy="231"/>
            </a:xfrm>
            <a:prstGeom prst="rect">
              <a:avLst/>
            </a:prstGeom>
            <a:noFill/>
            <a:ln w="12700">
              <a:noFill/>
              <a:miter lim="800000"/>
              <a:headEnd/>
              <a:tailEnd/>
            </a:ln>
            <a:effectLst/>
          </p:spPr>
          <p:txBody>
            <a:bodyPr>
              <a:spAutoFit/>
            </a:bodyPr>
            <a:lstStyle/>
            <a:p>
              <a:r>
                <a:rPr lang="en-US">
                  <a:solidFill>
                    <a:schemeClr val="tx1"/>
                  </a:solidFill>
                </a:rPr>
                <a:t>||</a:t>
              </a:r>
            </a:p>
          </p:txBody>
        </p:sp>
      </p:grpSp>
      <p:cxnSp>
        <p:nvCxnSpPr>
          <p:cNvPr id="93" name="Straight Arrow Connector 92"/>
          <p:cNvCxnSpPr/>
          <p:nvPr/>
        </p:nvCxnSpPr>
        <p:spPr bwMode="auto">
          <a:xfrm rot="5400000">
            <a:off x="1372394" y="2437606"/>
            <a:ext cx="457200" cy="1588"/>
          </a:xfrm>
          <a:prstGeom prst="straightConnector1">
            <a:avLst/>
          </a:prstGeom>
          <a:noFill/>
          <a:ln w="12700" cap="flat" cmpd="sng" algn="ctr">
            <a:solidFill>
              <a:schemeClr val="tx1"/>
            </a:solidFill>
            <a:prstDash val="solid"/>
            <a:round/>
            <a:headEnd type="none" w="med" len="med"/>
            <a:tailEnd type="arrow"/>
          </a:ln>
          <a:effectLst/>
        </p:spPr>
      </p:cxn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499"/>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499"/>
                                          </p:stCondLst>
                                        </p:cTn>
                                        <p:tgtEl>
                                          <p:spTgt spid="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499"/>
                                          </p:stCondLst>
                                        </p:cTn>
                                        <p:tgtEl>
                                          <p:spTgt spid="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499"/>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1986" name="Rectangle 2"/>
          <p:cNvSpPr>
            <a:spLocks noGrp="1" noChangeArrowheads="1"/>
          </p:cNvSpPr>
          <p:nvPr>
            <p:ph type="title"/>
          </p:nvPr>
        </p:nvSpPr>
        <p:spPr>
          <a:xfrm>
            <a:off x="685800" y="228600"/>
            <a:ext cx="7848600" cy="477838"/>
          </a:xfrm>
          <a:noFill/>
          <a:ln/>
        </p:spPr>
        <p:txBody>
          <a:bodyPr/>
          <a:lstStyle/>
          <a:p>
            <a:pPr>
              <a:lnSpc>
                <a:spcPct val="100000"/>
              </a:lnSpc>
            </a:pPr>
            <a:r>
              <a:rPr lang="en-US"/>
              <a:t>MIPS Organization So Far</a:t>
            </a:r>
          </a:p>
        </p:txBody>
      </p:sp>
      <p:sp>
        <p:nvSpPr>
          <p:cNvPr id="681987" name="Rectangle 3"/>
          <p:cNvSpPr>
            <a:spLocks noChangeArrowheads="1"/>
          </p:cNvSpPr>
          <p:nvPr/>
        </p:nvSpPr>
        <p:spPr bwMode="auto">
          <a:xfrm>
            <a:off x="685800" y="1295400"/>
            <a:ext cx="3810000" cy="4419600"/>
          </a:xfrm>
          <a:prstGeom prst="rect">
            <a:avLst/>
          </a:prstGeom>
          <a:noFill/>
          <a:ln w="12700">
            <a:solidFill>
              <a:schemeClr val="tx1"/>
            </a:solidFill>
            <a:miter lim="800000"/>
            <a:headEnd/>
            <a:tailEnd/>
          </a:ln>
          <a:effectLst/>
        </p:spPr>
        <p:txBody>
          <a:bodyPr wrap="none" anchor="ctr"/>
          <a:lstStyle/>
          <a:p>
            <a:endParaRPr lang="en-US"/>
          </a:p>
        </p:txBody>
      </p:sp>
      <p:sp>
        <p:nvSpPr>
          <p:cNvPr id="681988" name="Rectangle 4"/>
          <p:cNvSpPr>
            <a:spLocks noChangeArrowheads="1"/>
          </p:cNvSpPr>
          <p:nvPr/>
        </p:nvSpPr>
        <p:spPr bwMode="auto">
          <a:xfrm>
            <a:off x="5562600" y="1447800"/>
            <a:ext cx="1600200" cy="3733800"/>
          </a:xfrm>
          <a:prstGeom prst="rect">
            <a:avLst/>
          </a:prstGeom>
          <a:noFill/>
          <a:ln w="12700">
            <a:solidFill>
              <a:schemeClr val="tx1"/>
            </a:solidFill>
            <a:miter lim="800000"/>
            <a:headEnd/>
            <a:tailEnd/>
          </a:ln>
          <a:effectLst/>
        </p:spPr>
        <p:txBody>
          <a:bodyPr wrap="none" anchor="ctr"/>
          <a:lstStyle/>
          <a:p>
            <a:endParaRPr lang="en-US"/>
          </a:p>
        </p:txBody>
      </p:sp>
      <p:sp>
        <p:nvSpPr>
          <p:cNvPr id="681989" name="Rectangle 5"/>
          <p:cNvSpPr>
            <a:spLocks noChangeArrowheads="1"/>
          </p:cNvSpPr>
          <p:nvPr/>
        </p:nvSpPr>
        <p:spPr bwMode="auto">
          <a:xfrm>
            <a:off x="1905000" y="914400"/>
            <a:ext cx="1244600" cy="325438"/>
          </a:xfrm>
          <a:prstGeom prst="rect">
            <a:avLst/>
          </a:prstGeom>
          <a:noFill/>
          <a:ln w="12700">
            <a:noFill/>
            <a:miter lim="800000"/>
            <a:headEnd/>
            <a:tailEnd/>
          </a:ln>
          <a:effectLst/>
        </p:spPr>
        <p:txBody>
          <a:bodyPr wrap="none" lIns="63500" tIns="25400" rIns="63500" bIns="25400">
            <a:spAutoFit/>
          </a:bodyPr>
          <a:lstStyle/>
          <a:p>
            <a:r>
              <a:rPr lang="en-US" b="1">
                <a:solidFill>
                  <a:schemeClr val="tx1"/>
                </a:solidFill>
              </a:rPr>
              <a:t>Processor</a:t>
            </a:r>
          </a:p>
        </p:txBody>
      </p:sp>
      <p:sp>
        <p:nvSpPr>
          <p:cNvPr id="681990" name="Rectangle 6"/>
          <p:cNvSpPr>
            <a:spLocks noChangeArrowheads="1"/>
          </p:cNvSpPr>
          <p:nvPr/>
        </p:nvSpPr>
        <p:spPr bwMode="auto">
          <a:xfrm>
            <a:off x="5867400" y="1066800"/>
            <a:ext cx="1003300" cy="325438"/>
          </a:xfrm>
          <a:prstGeom prst="rect">
            <a:avLst/>
          </a:prstGeom>
          <a:noFill/>
          <a:ln w="12700">
            <a:noFill/>
            <a:miter lim="800000"/>
            <a:headEnd/>
            <a:tailEnd/>
          </a:ln>
          <a:effectLst/>
        </p:spPr>
        <p:txBody>
          <a:bodyPr wrap="none" lIns="63500" tIns="25400" rIns="63500" bIns="25400">
            <a:spAutoFit/>
          </a:bodyPr>
          <a:lstStyle/>
          <a:p>
            <a:r>
              <a:rPr lang="en-US" b="1">
                <a:solidFill>
                  <a:schemeClr val="tx1"/>
                </a:solidFill>
              </a:rPr>
              <a:t>Memory</a:t>
            </a:r>
          </a:p>
        </p:txBody>
      </p:sp>
      <p:sp>
        <p:nvSpPr>
          <p:cNvPr id="681991" name="Line 7"/>
          <p:cNvSpPr>
            <a:spLocks noChangeShapeType="1"/>
          </p:cNvSpPr>
          <p:nvPr/>
        </p:nvSpPr>
        <p:spPr bwMode="auto">
          <a:xfrm>
            <a:off x="5562600" y="5257800"/>
            <a:ext cx="1600200" cy="0"/>
          </a:xfrm>
          <a:prstGeom prst="line">
            <a:avLst/>
          </a:prstGeom>
          <a:noFill/>
          <a:ln w="12700">
            <a:solidFill>
              <a:schemeClr val="tx1"/>
            </a:solidFill>
            <a:round/>
            <a:headEnd type="triangle" w="med" len="med"/>
            <a:tailEnd type="triangle" w="med" len="med"/>
          </a:ln>
          <a:effectLst/>
        </p:spPr>
        <p:txBody>
          <a:bodyPr/>
          <a:lstStyle/>
          <a:p>
            <a:endParaRPr lang="en-US"/>
          </a:p>
        </p:txBody>
      </p:sp>
      <p:sp>
        <p:nvSpPr>
          <p:cNvPr id="681992" name="Rectangle 8"/>
          <p:cNvSpPr>
            <a:spLocks noChangeArrowheads="1"/>
          </p:cNvSpPr>
          <p:nvPr/>
        </p:nvSpPr>
        <p:spPr bwMode="auto">
          <a:xfrm>
            <a:off x="6096000" y="5257800"/>
            <a:ext cx="649288" cy="263525"/>
          </a:xfrm>
          <a:prstGeom prst="rect">
            <a:avLst/>
          </a:prstGeom>
          <a:noFill/>
          <a:ln w="12700">
            <a:noFill/>
            <a:miter lim="800000"/>
            <a:headEnd/>
            <a:tailEnd/>
          </a:ln>
          <a:effectLst/>
        </p:spPr>
        <p:txBody>
          <a:bodyPr wrap="none" lIns="63500" tIns="25400" rIns="63500" bIns="25400">
            <a:spAutoFit/>
          </a:bodyPr>
          <a:lstStyle/>
          <a:p>
            <a:r>
              <a:rPr lang="en-US" sz="1400">
                <a:solidFill>
                  <a:schemeClr val="tx1"/>
                </a:solidFill>
              </a:rPr>
              <a:t>32 bits</a:t>
            </a:r>
          </a:p>
        </p:txBody>
      </p:sp>
      <p:sp>
        <p:nvSpPr>
          <p:cNvPr id="681993" name="Line 9"/>
          <p:cNvSpPr>
            <a:spLocks noChangeShapeType="1"/>
          </p:cNvSpPr>
          <p:nvPr/>
        </p:nvSpPr>
        <p:spPr bwMode="auto">
          <a:xfrm>
            <a:off x="8153400" y="1524000"/>
            <a:ext cx="0" cy="3657600"/>
          </a:xfrm>
          <a:prstGeom prst="line">
            <a:avLst/>
          </a:prstGeom>
          <a:noFill/>
          <a:ln w="12700">
            <a:solidFill>
              <a:schemeClr val="tx1"/>
            </a:solidFill>
            <a:round/>
            <a:headEnd type="triangle" w="med" len="med"/>
            <a:tailEnd type="triangle" w="med" len="med"/>
          </a:ln>
          <a:effectLst/>
        </p:spPr>
        <p:txBody>
          <a:bodyPr/>
          <a:lstStyle/>
          <a:p>
            <a:endParaRPr lang="en-US"/>
          </a:p>
        </p:txBody>
      </p:sp>
      <p:sp>
        <p:nvSpPr>
          <p:cNvPr id="681994" name="Rectangle 10"/>
          <p:cNvSpPr>
            <a:spLocks noChangeArrowheads="1"/>
          </p:cNvSpPr>
          <p:nvPr/>
        </p:nvSpPr>
        <p:spPr bwMode="auto">
          <a:xfrm>
            <a:off x="8153400" y="2819400"/>
            <a:ext cx="668338" cy="539750"/>
          </a:xfrm>
          <a:prstGeom prst="rect">
            <a:avLst/>
          </a:prstGeom>
          <a:noFill/>
          <a:ln w="12700">
            <a:noFill/>
            <a:miter lim="800000"/>
            <a:headEnd/>
            <a:tailEnd/>
          </a:ln>
          <a:effectLst/>
        </p:spPr>
        <p:txBody>
          <a:bodyPr lIns="63500" tIns="25400" rIns="63500" bIns="25400">
            <a:spAutoFit/>
          </a:bodyPr>
          <a:lstStyle/>
          <a:p>
            <a:r>
              <a:rPr lang="en-US" sz="1600">
                <a:solidFill>
                  <a:schemeClr val="tx1"/>
                </a:solidFill>
              </a:rPr>
              <a:t>2</a:t>
            </a:r>
            <a:r>
              <a:rPr lang="en-US" sz="1600" baseline="30000">
                <a:solidFill>
                  <a:schemeClr val="tx1"/>
                </a:solidFill>
              </a:rPr>
              <a:t>30</a:t>
            </a:r>
          </a:p>
          <a:p>
            <a:r>
              <a:rPr lang="en-US" sz="1600">
                <a:solidFill>
                  <a:schemeClr val="tx1"/>
                </a:solidFill>
              </a:rPr>
              <a:t>words</a:t>
            </a:r>
          </a:p>
        </p:txBody>
      </p:sp>
      <p:sp>
        <p:nvSpPr>
          <p:cNvPr id="681995" name="Line 11"/>
          <p:cNvSpPr>
            <a:spLocks noChangeShapeType="1"/>
          </p:cNvSpPr>
          <p:nvPr/>
        </p:nvSpPr>
        <p:spPr bwMode="auto">
          <a:xfrm>
            <a:off x="4495800" y="3048000"/>
            <a:ext cx="1066800" cy="0"/>
          </a:xfrm>
          <a:prstGeom prst="line">
            <a:avLst/>
          </a:prstGeom>
          <a:noFill/>
          <a:ln w="28575">
            <a:solidFill>
              <a:schemeClr val="tx1"/>
            </a:solidFill>
            <a:round/>
            <a:headEnd/>
            <a:tailEnd type="triangle" w="med" len="med"/>
          </a:ln>
          <a:effectLst/>
        </p:spPr>
        <p:txBody>
          <a:bodyPr/>
          <a:lstStyle/>
          <a:p>
            <a:endParaRPr lang="en-US"/>
          </a:p>
        </p:txBody>
      </p:sp>
      <p:sp>
        <p:nvSpPr>
          <p:cNvPr id="681996" name="Rectangle 12"/>
          <p:cNvSpPr>
            <a:spLocks noChangeArrowheads="1"/>
          </p:cNvSpPr>
          <p:nvPr/>
        </p:nvSpPr>
        <p:spPr bwMode="auto">
          <a:xfrm>
            <a:off x="4572000" y="2438400"/>
            <a:ext cx="1019175" cy="539750"/>
          </a:xfrm>
          <a:prstGeom prst="rect">
            <a:avLst/>
          </a:prstGeom>
          <a:noFill/>
          <a:ln w="12700">
            <a:noFill/>
            <a:miter lim="800000"/>
            <a:headEnd/>
            <a:tailEnd/>
          </a:ln>
          <a:effectLst/>
        </p:spPr>
        <p:txBody>
          <a:bodyPr wrap="none" lIns="63500" tIns="25400" rIns="63500" bIns="25400">
            <a:spAutoFit/>
          </a:bodyPr>
          <a:lstStyle/>
          <a:p>
            <a:r>
              <a:rPr lang="en-US" sz="1600">
                <a:solidFill>
                  <a:schemeClr val="tx1"/>
                </a:solidFill>
              </a:rPr>
              <a:t>read/write</a:t>
            </a:r>
          </a:p>
          <a:p>
            <a:r>
              <a:rPr lang="en-US" sz="1600">
                <a:solidFill>
                  <a:schemeClr val="tx1"/>
                </a:solidFill>
              </a:rPr>
              <a:t> addr</a:t>
            </a:r>
          </a:p>
        </p:txBody>
      </p:sp>
      <p:sp>
        <p:nvSpPr>
          <p:cNvPr id="681997" name="Line 13"/>
          <p:cNvSpPr>
            <a:spLocks noChangeShapeType="1"/>
          </p:cNvSpPr>
          <p:nvPr/>
        </p:nvSpPr>
        <p:spPr bwMode="auto">
          <a:xfrm>
            <a:off x="4495800" y="3886200"/>
            <a:ext cx="1066800" cy="0"/>
          </a:xfrm>
          <a:prstGeom prst="line">
            <a:avLst/>
          </a:prstGeom>
          <a:noFill/>
          <a:ln w="28575">
            <a:solidFill>
              <a:schemeClr val="tx1"/>
            </a:solidFill>
            <a:round/>
            <a:headEnd type="triangle" w="med" len="med"/>
            <a:tailEnd/>
          </a:ln>
          <a:effectLst/>
        </p:spPr>
        <p:txBody>
          <a:bodyPr/>
          <a:lstStyle/>
          <a:p>
            <a:endParaRPr lang="en-US"/>
          </a:p>
        </p:txBody>
      </p:sp>
      <p:sp>
        <p:nvSpPr>
          <p:cNvPr id="681998" name="Rectangle 14"/>
          <p:cNvSpPr>
            <a:spLocks noChangeArrowheads="1"/>
          </p:cNvSpPr>
          <p:nvPr/>
        </p:nvSpPr>
        <p:spPr bwMode="auto">
          <a:xfrm>
            <a:off x="4495800" y="3581400"/>
            <a:ext cx="985838" cy="295275"/>
          </a:xfrm>
          <a:prstGeom prst="rect">
            <a:avLst/>
          </a:prstGeom>
          <a:noFill/>
          <a:ln w="12700">
            <a:noFill/>
            <a:miter lim="800000"/>
            <a:headEnd/>
            <a:tailEnd/>
          </a:ln>
          <a:effectLst/>
        </p:spPr>
        <p:txBody>
          <a:bodyPr wrap="none" lIns="63500" tIns="25400" rIns="63500" bIns="25400">
            <a:spAutoFit/>
          </a:bodyPr>
          <a:lstStyle/>
          <a:p>
            <a:r>
              <a:rPr lang="en-US" sz="1600">
                <a:solidFill>
                  <a:schemeClr val="tx1"/>
                </a:solidFill>
              </a:rPr>
              <a:t>read data</a:t>
            </a:r>
          </a:p>
        </p:txBody>
      </p:sp>
      <p:sp>
        <p:nvSpPr>
          <p:cNvPr id="681999" name="Rectangle 15"/>
          <p:cNvSpPr>
            <a:spLocks noChangeArrowheads="1"/>
          </p:cNvSpPr>
          <p:nvPr/>
        </p:nvSpPr>
        <p:spPr bwMode="auto">
          <a:xfrm>
            <a:off x="4495800" y="4267200"/>
            <a:ext cx="1008063" cy="295275"/>
          </a:xfrm>
          <a:prstGeom prst="rect">
            <a:avLst/>
          </a:prstGeom>
          <a:noFill/>
          <a:ln w="12700">
            <a:noFill/>
            <a:miter lim="800000"/>
            <a:headEnd/>
            <a:tailEnd/>
          </a:ln>
          <a:effectLst/>
        </p:spPr>
        <p:txBody>
          <a:bodyPr wrap="none" lIns="63500" tIns="25400" rIns="63500" bIns="25400">
            <a:spAutoFit/>
          </a:bodyPr>
          <a:lstStyle/>
          <a:p>
            <a:r>
              <a:rPr lang="en-US" sz="1600">
                <a:solidFill>
                  <a:schemeClr val="tx1"/>
                </a:solidFill>
              </a:rPr>
              <a:t>write data</a:t>
            </a:r>
          </a:p>
        </p:txBody>
      </p:sp>
      <p:sp>
        <p:nvSpPr>
          <p:cNvPr id="682000" name="Line 16"/>
          <p:cNvSpPr>
            <a:spLocks noChangeShapeType="1"/>
          </p:cNvSpPr>
          <p:nvPr/>
        </p:nvSpPr>
        <p:spPr bwMode="auto">
          <a:xfrm>
            <a:off x="4495800" y="4572000"/>
            <a:ext cx="1066800" cy="0"/>
          </a:xfrm>
          <a:prstGeom prst="line">
            <a:avLst/>
          </a:prstGeom>
          <a:noFill/>
          <a:ln w="28575">
            <a:solidFill>
              <a:schemeClr val="tx1"/>
            </a:solidFill>
            <a:round/>
            <a:headEnd/>
            <a:tailEnd type="triangle" w="med" len="med"/>
          </a:ln>
          <a:effectLst/>
        </p:spPr>
        <p:txBody>
          <a:bodyPr/>
          <a:lstStyle/>
          <a:p>
            <a:endParaRPr lang="en-US"/>
          </a:p>
        </p:txBody>
      </p:sp>
      <p:sp>
        <p:nvSpPr>
          <p:cNvPr id="682001" name="Rectangle 17"/>
          <p:cNvSpPr>
            <a:spLocks noChangeArrowheads="1"/>
          </p:cNvSpPr>
          <p:nvPr/>
        </p:nvSpPr>
        <p:spPr bwMode="auto">
          <a:xfrm>
            <a:off x="7239000" y="5181600"/>
            <a:ext cx="1346200" cy="539750"/>
          </a:xfrm>
          <a:prstGeom prst="rect">
            <a:avLst/>
          </a:prstGeom>
          <a:noFill/>
          <a:ln w="12700">
            <a:noFill/>
            <a:miter lim="800000"/>
            <a:headEnd/>
            <a:tailEnd/>
          </a:ln>
          <a:effectLst/>
        </p:spPr>
        <p:txBody>
          <a:bodyPr wrap="none" lIns="63500" tIns="25400" rIns="63500" bIns="25400">
            <a:spAutoFit/>
          </a:bodyPr>
          <a:lstStyle/>
          <a:p>
            <a:r>
              <a:rPr lang="en-US" sz="1600">
                <a:solidFill>
                  <a:schemeClr val="tx1"/>
                </a:solidFill>
              </a:rPr>
              <a:t>word address</a:t>
            </a:r>
          </a:p>
          <a:p>
            <a:r>
              <a:rPr lang="en-US" sz="1600">
                <a:solidFill>
                  <a:schemeClr val="tx1"/>
                </a:solidFill>
              </a:rPr>
              <a:t>(binary)</a:t>
            </a:r>
          </a:p>
        </p:txBody>
      </p:sp>
      <p:sp>
        <p:nvSpPr>
          <p:cNvPr id="682002" name="Rectangle 18"/>
          <p:cNvSpPr>
            <a:spLocks noChangeArrowheads="1"/>
          </p:cNvSpPr>
          <p:nvPr/>
        </p:nvSpPr>
        <p:spPr bwMode="auto">
          <a:xfrm>
            <a:off x="7162800" y="4953000"/>
            <a:ext cx="893763" cy="295275"/>
          </a:xfrm>
          <a:prstGeom prst="rect">
            <a:avLst/>
          </a:prstGeom>
          <a:noFill/>
          <a:ln w="12700">
            <a:noFill/>
            <a:miter lim="800000"/>
            <a:headEnd/>
            <a:tailEnd/>
          </a:ln>
          <a:effectLst/>
        </p:spPr>
        <p:txBody>
          <a:bodyPr wrap="none" lIns="63500" tIns="25400" rIns="63500" bIns="25400">
            <a:spAutoFit/>
          </a:bodyPr>
          <a:lstStyle/>
          <a:p>
            <a:r>
              <a:rPr lang="en-US" sz="1600">
                <a:solidFill>
                  <a:schemeClr val="tx1"/>
                </a:solidFill>
              </a:rPr>
              <a:t>0…0000</a:t>
            </a:r>
          </a:p>
        </p:txBody>
      </p:sp>
      <p:sp>
        <p:nvSpPr>
          <p:cNvPr id="682003" name="Rectangle 19"/>
          <p:cNvSpPr>
            <a:spLocks noChangeArrowheads="1"/>
          </p:cNvSpPr>
          <p:nvPr/>
        </p:nvSpPr>
        <p:spPr bwMode="auto">
          <a:xfrm>
            <a:off x="7162800" y="4724400"/>
            <a:ext cx="893763" cy="295275"/>
          </a:xfrm>
          <a:prstGeom prst="rect">
            <a:avLst/>
          </a:prstGeom>
          <a:noFill/>
          <a:ln w="12700">
            <a:noFill/>
            <a:miter lim="800000"/>
            <a:headEnd/>
            <a:tailEnd/>
          </a:ln>
          <a:effectLst/>
        </p:spPr>
        <p:txBody>
          <a:bodyPr wrap="none" lIns="63500" tIns="25400" rIns="63500" bIns="25400">
            <a:spAutoFit/>
          </a:bodyPr>
          <a:lstStyle/>
          <a:p>
            <a:r>
              <a:rPr lang="en-US" sz="1600">
                <a:solidFill>
                  <a:schemeClr val="tx1"/>
                </a:solidFill>
              </a:rPr>
              <a:t>0…0100</a:t>
            </a:r>
          </a:p>
        </p:txBody>
      </p:sp>
      <p:sp>
        <p:nvSpPr>
          <p:cNvPr id="682004" name="Rectangle 20"/>
          <p:cNvSpPr>
            <a:spLocks noChangeArrowheads="1"/>
          </p:cNvSpPr>
          <p:nvPr/>
        </p:nvSpPr>
        <p:spPr bwMode="auto">
          <a:xfrm>
            <a:off x="7162800" y="4495800"/>
            <a:ext cx="893763" cy="295275"/>
          </a:xfrm>
          <a:prstGeom prst="rect">
            <a:avLst/>
          </a:prstGeom>
          <a:noFill/>
          <a:ln w="12700">
            <a:noFill/>
            <a:miter lim="800000"/>
            <a:headEnd/>
            <a:tailEnd/>
          </a:ln>
          <a:effectLst/>
        </p:spPr>
        <p:txBody>
          <a:bodyPr wrap="none" lIns="63500" tIns="25400" rIns="63500" bIns="25400">
            <a:spAutoFit/>
          </a:bodyPr>
          <a:lstStyle/>
          <a:p>
            <a:r>
              <a:rPr lang="en-US" sz="1600">
                <a:solidFill>
                  <a:schemeClr val="tx1"/>
                </a:solidFill>
              </a:rPr>
              <a:t>0…1000</a:t>
            </a:r>
          </a:p>
        </p:txBody>
      </p:sp>
      <p:sp>
        <p:nvSpPr>
          <p:cNvPr id="682005" name="Rectangle 21"/>
          <p:cNvSpPr>
            <a:spLocks noChangeArrowheads="1"/>
          </p:cNvSpPr>
          <p:nvPr/>
        </p:nvSpPr>
        <p:spPr bwMode="auto">
          <a:xfrm>
            <a:off x="7162800" y="4267200"/>
            <a:ext cx="893763" cy="295275"/>
          </a:xfrm>
          <a:prstGeom prst="rect">
            <a:avLst/>
          </a:prstGeom>
          <a:noFill/>
          <a:ln w="12700">
            <a:noFill/>
            <a:miter lim="800000"/>
            <a:headEnd/>
            <a:tailEnd/>
          </a:ln>
          <a:effectLst/>
        </p:spPr>
        <p:txBody>
          <a:bodyPr wrap="none" lIns="63500" tIns="25400" rIns="63500" bIns="25400">
            <a:spAutoFit/>
          </a:bodyPr>
          <a:lstStyle/>
          <a:p>
            <a:r>
              <a:rPr lang="en-US" sz="1600">
                <a:solidFill>
                  <a:schemeClr val="tx1"/>
                </a:solidFill>
              </a:rPr>
              <a:t>0…1100</a:t>
            </a:r>
          </a:p>
        </p:txBody>
      </p:sp>
      <p:sp>
        <p:nvSpPr>
          <p:cNvPr id="682006" name="Rectangle 22"/>
          <p:cNvSpPr>
            <a:spLocks noChangeArrowheads="1"/>
          </p:cNvSpPr>
          <p:nvPr/>
        </p:nvSpPr>
        <p:spPr bwMode="auto">
          <a:xfrm>
            <a:off x="7162800" y="1524000"/>
            <a:ext cx="893763" cy="295275"/>
          </a:xfrm>
          <a:prstGeom prst="rect">
            <a:avLst/>
          </a:prstGeom>
          <a:noFill/>
          <a:ln w="12700">
            <a:noFill/>
            <a:miter lim="800000"/>
            <a:headEnd/>
            <a:tailEnd/>
          </a:ln>
          <a:effectLst/>
        </p:spPr>
        <p:txBody>
          <a:bodyPr wrap="none" lIns="63500" tIns="25400" rIns="63500" bIns="25400">
            <a:spAutoFit/>
          </a:bodyPr>
          <a:lstStyle/>
          <a:p>
            <a:r>
              <a:rPr lang="en-US" sz="1600">
                <a:solidFill>
                  <a:schemeClr val="tx1"/>
                </a:solidFill>
              </a:rPr>
              <a:t>1…1100</a:t>
            </a:r>
          </a:p>
        </p:txBody>
      </p:sp>
      <p:sp>
        <p:nvSpPr>
          <p:cNvPr id="682007" name="Rectangle 23"/>
          <p:cNvSpPr>
            <a:spLocks noChangeArrowheads="1"/>
          </p:cNvSpPr>
          <p:nvPr/>
        </p:nvSpPr>
        <p:spPr bwMode="auto">
          <a:xfrm>
            <a:off x="2103438" y="1606550"/>
            <a:ext cx="1136650" cy="1463675"/>
          </a:xfrm>
          <a:prstGeom prst="rect">
            <a:avLst/>
          </a:prstGeom>
          <a:noFill/>
          <a:ln w="12700">
            <a:solidFill>
              <a:schemeClr val="tx1"/>
            </a:solidFill>
            <a:miter lim="800000"/>
            <a:headEnd/>
            <a:tailEnd/>
          </a:ln>
          <a:effectLst/>
        </p:spPr>
        <p:txBody>
          <a:bodyPr wrap="none" anchor="ctr"/>
          <a:lstStyle/>
          <a:p>
            <a:endParaRPr lang="en-US"/>
          </a:p>
        </p:txBody>
      </p:sp>
      <p:sp>
        <p:nvSpPr>
          <p:cNvPr id="682008" name="Rectangle 24"/>
          <p:cNvSpPr>
            <a:spLocks noChangeArrowheads="1"/>
          </p:cNvSpPr>
          <p:nvPr/>
        </p:nvSpPr>
        <p:spPr bwMode="auto">
          <a:xfrm>
            <a:off x="2103438" y="1371600"/>
            <a:ext cx="1136650" cy="231775"/>
          </a:xfrm>
          <a:prstGeom prst="rect">
            <a:avLst/>
          </a:prstGeom>
          <a:noFill/>
          <a:ln w="12700">
            <a:noFill/>
            <a:miter lim="800000"/>
            <a:headEnd/>
            <a:tailEnd/>
          </a:ln>
          <a:effectLst/>
        </p:spPr>
        <p:txBody>
          <a:bodyPr lIns="63500" tIns="25400" rIns="63500" bIns="25400">
            <a:spAutoFit/>
          </a:bodyPr>
          <a:lstStyle/>
          <a:p>
            <a:pPr algn="ctr">
              <a:lnSpc>
                <a:spcPct val="85000"/>
              </a:lnSpc>
            </a:pPr>
            <a:r>
              <a:rPr lang="en-US" sz="1400">
                <a:solidFill>
                  <a:schemeClr val="tx1"/>
                </a:solidFill>
              </a:rPr>
              <a:t>Register File</a:t>
            </a:r>
          </a:p>
        </p:txBody>
      </p:sp>
      <p:sp>
        <p:nvSpPr>
          <p:cNvPr id="682009" name="Rectangle 25"/>
          <p:cNvSpPr>
            <a:spLocks noChangeArrowheads="1"/>
          </p:cNvSpPr>
          <p:nvPr/>
        </p:nvSpPr>
        <p:spPr bwMode="auto">
          <a:xfrm>
            <a:off x="973138" y="1722438"/>
            <a:ext cx="865187" cy="231775"/>
          </a:xfrm>
          <a:prstGeom prst="rect">
            <a:avLst/>
          </a:prstGeom>
          <a:noFill/>
          <a:ln w="12700">
            <a:noFill/>
            <a:miter lim="800000"/>
            <a:headEnd/>
            <a:tailEnd/>
          </a:ln>
          <a:effectLst/>
        </p:spPr>
        <p:txBody>
          <a:bodyPr wrap="none" lIns="63500" tIns="25400" rIns="63500" bIns="25400">
            <a:spAutoFit/>
          </a:bodyPr>
          <a:lstStyle/>
          <a:p>
            <a:pPr algn="ctr">
              <a:lnSpc>
                <a:spcPct val="85000"/>
              </a:lnSpc>
            </a:pPr>
            <a:r>
              <a:rPr lang="en-US" sz="1400">
                <a:solidFill>
                  <a:schemeClr val="tx1"/>
                </a:solidFill>
              </a:rPr>
              <a:t>src1 addr</a:t>
            </a:r>
          </a:p>
        </p:txBody>
      </p:sp>
      <p:sp>
        <p:nvSpPr>
          <p:cNvPr id="682010" name="Rectangle 26"/>
          <p:cNvSpPr>
            <a:spLocks noChangeArrowheads="1"/>
          </p:cNvSpPr>
          <p:nvPr/>
        </p:nvSpPr>
        <p:spPr bwMode="auto">
          <a:xfrm>
            <a:off x="969963" y="2074863"/>
            <a:ext cx="866775" cy="231775"/>
          </a:xfrm>
          <a:prstGeom prst="rect">
            <a:avLst/>
          </a:prstGeom>
          <a:noFill/>
          <a:ln w="12700">
            <a:noFill/>
            <a:miter lim="800000"/>
            <a:headEnd/>
            <a:tailEnd/>
          </a:ln>
          <a:effectLst/>
        </p:spPr>
        <p:txBody>
          <a:bodyPr wrap="none" lIns="63500" tIns="25400" rIns="63500" bIns="25400">
            <a:spAutoFit/>
          </a:bodyPr>
          <a:lstStyle/>
          <a:p>
            <a:pPr algn="ctr">
              <a:lnSpc>
                <a:spcPct val="85000"/>
              </a:lnSpc>
            </a:pPr>
            <a:r>
              <a:rPr lang="en-US" sz="1400">
                <a:solidFill>
                  <a:schemeClr val="tx1"/>
                </a:solidFill>
              </a:rPr>
              <a:t>src2 addr</a:t>
            </a:r>
          </a:p>
        </p:txBody>
      </p:sp>
      <p:sp>
        <p:nvSpPr>
          <p:cNvPr id="682011" name="Rectangle 27"/>
          <p:cNvSpPr>
            <a:spLocks noChangeArrowheads="1"/>
          </p:cNvSpPr>
          <p:nvPr/>
        </p:nvSpPr>
        <p:spPr bwMode="auto">
          <a:xfrm>
            <a:off x="1031875" y="2425700"/>
            <a:ext cx="766763" cy="231775"/>
          </a:xfrm>
          <a:prstGeom prst="rect">
            <a:avLst/>
          </a:prstGeom>
          <a:noFill/>
          <a:ln w="12700">
            <a:noFill/>
            <a:miter lim="800000"/>
            <a:headEnd/>
            <a:tailEnd/>
          </a:ln>
          <a:effectLst/>
        </p:spPr>
        <p:txBody>
          <a:bodyPr wrap="none" lIns="63500" tIns="25400" rIns="63500" bIns="25400">
            <a:spAutoFit/>
          </a:bodyPr>
          <a:lstStyle/>
          <a:p>
            <a:pPr algn="ctr">
              <a:lnSpc>
                <a:spcPct val="85000"/>
              </a:lnSpc>
            </a:pPr>
            <a:r>
              <a:rPr lang="en-US" sz="1400">
                <a:solidFill>
                  <a:schemeClr val="tx1"/>
                </a:solidFill>
              </a:rPr>
              <a:t>dst addr</a:t>
            </a:r>
          </a:p>
        </p:txBody>
      </p:sp>
      <p:sp>
        <p:nvSpPr>
          <p:cNvPr id="682012" name="Line 28"/>
          <p:cNvSpPr>
            <a:spLocks noChangeShapeType="1"/>
          </p:cNvSpPr>
          <p:nvPr/>
        </p:nvSpPr>
        <p:spPr bwMode="auto">
          <a:xfrm>
            <a:off x="1779588" y="2543175"/>
            <a:ext cx="323850" cy="0"/>
          </a:xfrm>
          <a:prstGeom prst="line">
            <a:avLst/>
          </a:prstGeom>
          <a:noFill/>
          <a:ln w="12700">
            <a:solidFill>
              <a:schemeClr val="tx1"/>
            </a:solidFill>
            <a:round/>
            <a:headEnd/>
            <a:tailEnd type="triangle" w="med" len="med"/>
          </a:ln>
          <a:effectLst/>
        </p:spPr>
        <p:txBody>
          <a:bodyPr/>
          <a:lstStyle/>
          <a:p>
            <a:endParaRPr lang="en-US"/>
          </a:p>
        </p:txBody>
      </p:sp>
      <p:sp>
        <p:nvSpPr>
          <p:cNvPr id="682013" name="Line 29"/>
          <p:cNvSpPr>
            <a:spLocks noChangeShapeType="1"/>
          </p:cNvSpPr>
          <p:nvPr/>
        </p:nvSpPr>
        <p:spPr bwMode="auto">
          <a:xfrm>
            <a:off x="1779588" y="1839913"/>
            <a:ext cx="323850" cy="0"/>
          </a:xfrm>
          <a:prstGeom prst="line">
            <a:avLst/>
          </a:prstGeom>
          <a:noFill/>
          <a:ln w="12700">
            <a:solidFill>
              <a:schemeClr val="tx1"/>
            </a:solidFill>
            <a:round/>
            <a:headEnd/>
            <a:tailEnd type="triangle" w="med" len="med"/>
          </a:ln>
          <a:effectLst/>
        </p:spPr>
        <p:txBody>
          <a:bodyPr/>
          <a:lstStyle/>
          <a:p>
            <a:endParaRPr lang="en-US"/>
          </a:p>
        </p:txBody>
      </p:sp>
      <p:sp>
        <p:nvSpPr>
          <p:cNvPr id="682014" name="Line 30"/>
          <p:cNvSpPr>
            <a:spLocks noChangeShapeType="1"/>
          </p:cNvSpPr>
          <p:nvPr/>
        </p:nvSpPr>
        <p:spPr bwMode="auto">
          <a:xfrm>
            <a:off x="1779588" y="2192338"/>
            <a:ext cx="323850" cy="0"/>
          </a:xfrm>
          <a:prstGeom prst="line">
            <a:avLst/>
          </a:prstGeom>
          <a:noFill/>
          <a:ln w="12700">
            <a:solidFill>
              <a:schemeClr val="tx1"/>
            </a:solidFill>
            <a:round/>
            <a:headEnd/>
            <a:tailEnd type="triangle" w="med" len="med"/>
          </a:ln>
          <a:effectLst/>
        </p:spPr>
        <p:txBody>
          <a:bodyPr/>
          <a:lstStyle/>
          <a:p>
            <a:endParaRPr lang="en-US"/>
          </a:p>
        </p:txBody>
      </p:sp>
      <p:sp>
        <p:nvSpPr>
          <p:cNvPr id="682015" name="Line 31"/>
          <p:cNvSpPr>
            <a:spLocks noChangeShapeType="1"/>
          </p:cNvSpPr>
          <p:nvPr/>
        </p:nvSpPr>
        <p:spPr bwMode="auto">
          <a:xfrm>
            <a:off x="1779588" y="2894013"/>
            <a:ext cx="323850" cy="0"/>
          </a:xfrm>
          <a:prstGeom prst="line">
            <a:avLst/>
          </a:prstGeom>
          <a:noFill/>
          <a:ln w="12700">
            <a:solidFill>
              <a:schemeClr val="tx1"/>
            </a:solidFill>
            <a:round/>
            <a:headEnd/>
            <a:tailEnd type="triangle" w="med" len="med"/>
          </a:ln>
          <a:effectLst/>
        </p:spPr>
        <p:txBody>
          <a:bodyPr/>
          <a:lstStyle/>
          <a:p>
            <a:endParaRPr lang="en-US"/>
          </a:p>
        </p:txBody>
      </p:sp>
      <p:sp>
        <p:nvSpPr>
          <p:cNvPr id="682016" name="Rectangle 32"/>
          <p:cNvSpPr>
            <a:spLocks noChangeArrowheads="1"/>
          </p:cNvSpPr>
          <p:nvPr/>
        </p:nvSpPr>
        <p:spPr bwMode="auto">
          <a:xfrm>
            <a:off x="914400" y="2776538"/>
            <a:ext cx="919163" cy="231775"/>
          </a:xfrm>
          <a:prstGeom prst="rect">
            <a:avLst/>
          </a:prstGeom>
          <a:noFill/>
          <a:ln w="12700">
            <a:noFill/>
            <a:miter lim="800000"/>
            <a:headEnd/>
            <a:tailEnd/>
          </a:ln>
          <a:effectLst/>
        </p:spPr>
        <p:txBody>
          <a:bodyPr lIns="63500" tIns="25400" rIns="63500" bIns="25400">
            <a:spAutoFit/>
          </a:bodyPr>
          <a:lstStyle/>
          <a:p>
            <a:pPr algn="ctr">
              <a:lnSpc>
                <a:spcPct val="85000"/>
              </a:lnSpc>
            </a:pPr>
            <a:r>
              <a:rPr lang="en-US" sz="1400">
                <a:solidFill>
                  <a:schemeClr val="tx1"/>
                </a:solidFill>
              </a:rPr>
              <a:t>write data</a:t>
            </a:r>
          </a:p>
        </p:txBody>
      </p:sp>
      <p:sp>
        <p:nvSpPr>
          <p:cNvPr id="682017" name="Line 33"/>
          <p:cNvSpPr>
            <a:spLocks noChangeShapeType="1"/>
          </p:cNvSpPr>
          <p:nvPr/>
        </p:nvSpPr>
        <p:spPr bwMode="auto">
          <a:xfrm>
            <a:off x="2103438" y="3187700"/>
            <a:ext cx="1136650" cy="0"/>
          </a:xfrm>
          <a:prstGeom prst="line">
            <a:avLst/>
          </a:prstGeom>
          <a:noFill/>
          <a:ln w="12700">
            <a:solidFill>
              <a:schemeClr val="tx1"/>
            </a:solidFill>
            <a:round/>
            <a:headEnd type="triangle" w="med" len="med"/>
            <a:tailEnd type="triangle" w="med" len="med"/>
          </a:ln>
          <a:effectLst/>
        </p:spPr>
        <p:txBody>
          <a:bodyPr/>
          <a:lstStyle/>
          <a:p>
            <a:endParaRPr lang="en-US"/>
          </a:p>
        </p:txBody>
      </p:sp>
      <p:sp>
        <p:nvSpPr>
          <p:cNvPr id="682018" name="Rectangle 34"/>
          <p:cNvSpPr>
            <a:spLocks noChangeArrowheads="1"/>
          </p:cNvSpPr>
          <p:nvPr/>
        </p:nvSpPr>
        <p:spPr bwMode="auto">
          <a:xfrm>
            <a:off x="2266950" y="3187700"/>
            <a:ext cx="919163" cy="231775"/>
          </a:xfrm>
          <a:prstGeom prst="rect">
            <a:avLst/>
          </a:prstGeom>
          <a:noFill/>
          <a:ln w="12700">
            <a:noFill/>
            <a:miter lim="800000"/>
            <a:headEnd/>
            <a:tailEnd/>
          </a:ln>
          <a:effectLst/>
        </p:spPr>
        <p:txBody>
          <a:bodyPr lIns="63500" tIns="25400" rIns="63500" bIns="25400">
            <a:spAutoFit/>
          </a:bodyPr>
          <a:lstStyle/>
          <a:p>
            <a:pPr algn="ctr">
              <a:lnSpc>
                <a:spcPct val="85000"/>
              </a:lnSpc>
            </a:pPr>
            <a:r>
              <a:rPr lang="en-US" sz="1400">
                <a:solidFill>
                  <a:schemeClr val="tx1"/>
                </a:solidFill>
              </a:rPr>
              <a:t>32 bits</a:t>
            </a:r>
          </a:p>
        </p:txBody>
      </p:sp>
      <p:sp>
        <p:nvSpPr>
          <p:cNvPr id="682019" name="Line 35"/>
          <p:cNvSpPr>
            <a:spLocks noChangeShapeType="1"/>
          </p:cNvSpPr>
          <p:nvPr/>
        </p:nvSpPr>
        <p:spPr bwMode="auto">
          <a:xfrm>
            <a:off x="3240088" y="1898650"/>
            <a:ext cx="323850" cy="0"/>
          </a:xfrm>
          <a:prstGeom prst="line">
            <a:avLst/>
          </a:prstGeom>
          <a:noFill/>
          <a:ln w="12700">
            <a:solidFill>
              <a:schemeClr val="tx1"/>
            </a:solidFill>
            <a:round/>
            <a:headEnd/>
            <a:tailEnd type="triangle" w="med" len="med"/>
          </a:ln>
          <a:effectLst/>
        </p:spPr>
        <p:txBody>
          <a:bodyPr/>
          <a:lstStyle/>
          <a:p>
            <a:endParaRPr lang="en-US"/>
          </a:p>
        </p:txBody>
      </p:sp>
      <p:sp>
        <p:nvSpPr>
          <p:cNvPr id="682020" name="Line 36"/>
          <p:cNvSpPr>
            <a:spLocks noChangeShapeType="1"/>
          </p:cNvSpPr>
          <p:nvPr/>
        </p:nvSpPr>
        <p:spPr bwMode="auto">
          <a:xfrm>
            <a:off x="3240088" y="2778125"/>
            <a:ext cx="323850" cy="0"/>
          </a:xfrm>
          <a:prstGeom prst="line">
            <a:avLst/>
          </a:prstGeom>
          <a:noFill/>
          <a:ln w="12700">
            <a:solidFill>
              <a:schemeClr val="tx1"/>
            </a:solidFill>
            <a:round/>
            <a:headEnd/>
            <a:tailEnd type="triangle" w="med" len="med"/>
          </a:ln>
          <a:effectLst/>
        </p:spPr>
        <p:txBody>
          <a:bodyPr/>
          <a:lstStyle/>
          <a:p>
            <a:endParaRPr lang="en-US"/>
          </a:p>
        </p:txBody>
      </p:sp>
      <p:sp>
        <p:nvSpPr>
          <p:cNvPr id="682021" name="Rectangle 37"/>
          <p:cNvSpPr>
            <a:spLocks noChangeArrowheads="1"/>
          </p:cNvSpPr>
          <p:nvPr/>
        </p:nvSpPr>
        <p:spPr bwMode="auto">
          <a:xfrm>
            <a:off x="3530600" y="1724025"/>
            <a:ext cx="471488" cy="412750"/>
          </a:xfrm>
          <a:prstGeom prst="rect">
            <a:avLst/>
          </a:prstGeom>
          <a:noFill/>
          <a:ln w="12700">
            <a:noFill/>
            <a:miter lim="800000"/>
            <a:headEnd/>
            <a:tailEnd/>
          </a:ln>
          <a:effectLst/>
        </p:spPr>
        <p:txBody>
          <a:bodyPr wrap="none" lIns="63500" tIns="25400" rIns="63500" bIns="25400">
            <a:spAutoFit/>
          </a:bodyPr>
          <a:lstStyle/>
          <a:p>
            <a:pPr algn="ctr">
              <a:lnSpc>
                <a:spcPct val="85000"/>
              </a:lnSpc>
            </a:pPr>
            <a:r>
              <a:rPr lang="en-US" sz="1400">
                <a:solidFill>
                  <a:schemeClr val="tx1"/>
                </a:solidFill>
              </a:rPr>
              <a:t>src1</a:t>
            </a:r>
          </a:p>
          <a:p>
            <a:pPr algn="ctr">
              <a:lnSpc>
                <a:spcPct val="85000"/>
              </a:lnSpc>
            </a:pPr>
            <a:r>
              <a:rPr lang="en-US" sz="1400">
                <a:solidFill>
                  <a:schemeClr val="tx1"/>
                </a:solidFill>
              </a:rPr>
              <a:t>data</a:t>
            </a:r>
          </a:p>
        </p:txBody>
      </p:sp>
      <p:sp>
        <p:nvSpPr>
          <p:cNvPr id="682022" name="Rectangle 38"/>
          <p:cNvSpPr>
            <a:spLocks noChangeArrowheads="1"/>
          </p:cNvSpPr>
          <p:nvPr/>
        </p:nvSpPr>
        <p:spPr bwMode="auto">
          <a:xfrm>
            <a:off x="3530600" y="2600325"/>
            <a:ext cx="471488" cy="412750"/>
          </a:xfrm>
          <a:prstGeom prst="rect">
            <a:avLst/>
          </a:prstGeom>
          <a:noFill/>
          <a:ln w="12700">
            <a:noFill/>
            <a:miter lim="800000"/>
            <a:headEnd/>
            <a:tailEnd/>
          </a:ln>
          <a:effectLst/>
        </p:spPr>
        <p:txBody>
          <a:bodyPr wrap="none" lIns="63500" tIns="25400" rIns="63500" bIns="25400">
            <a:spAutoFit/>
          </a:bodyPr>
          <a:lstStyle/>
          <a:p>
            <a:pPr algn="ctr">
              <a:lnSpc>
                <a:spcPct val="85000"/>
              </a:lnSpc>
            </a:pPr>
            <a:r>
              <a:rPr lang="en-US" sz="1400">
                <a:solidFill>
                  <a:schemeClr val="tx1"/>
                </a:solidFill>
              </a:rPr>
              <a:t>src2</a:t>
            </a:r>
          </a:p>
          <a:p>
            <a:pPr algn="ctr">
              <a:lnSpc>
                <a:spcPct val="85000"/>
              </a:lnSpc>
            </a:pPr>
            <a:r>
              <a:rPr lang="en-US" sz="1400">
                <a:solidFill>
                  <a:schemeClr val="tx1"/>
                </a:solidFill>
              </a:rPr>
              <a:t>data</a:t>
            </a:r>
          </a:p>
        </p:txBody>
      </p:sp>
      <p:sp>
        <p:nvSpPr>
          <p:cNvPr id="682023" name="Line 39"/>
          <p:cNvSpPr>
            <a:spLocks noChangeShapeType="1"/>
          </p:cNvSpPr>
          <p:nvPr/>
        </p:nvSpPr>
        <p:spPr bwMode="auto">
          <a:xfrm>
            <a:off x="3124200" y="1600200"/>
            <a:ext cx="0" cy="1463675"/>
          </a:xfrm>
          <a:prstGeom prst="line">
            <a:avLst/>
          </a:prstGeom>
          <a:noFill/>
          <a:ln w="12700">
            <a:solidFill>
              <a:schemeClr val="tx1"/>
            </a:solidFill>
            <a:round/>
            <a:headEnd type="triangle" w="med" len="med"/>
            <a:tailEnd type="triangle" w="med" len="med"/>
          </a:ln>
          <a:effectLst/>
        </p:spPr>
        <p:txBody>
          <a:bodyPr/>
          <a:lstStyle/>
          <a:p>
            <a:endParaRPr lang="en-US"/>
          </a:p>
        </p:txBody>
      </p:sp>
      <p:sp>
        <p:nvSpPr>
          <p:cNvPr id="682024" name="Rectangle 40"/>
          <p:cNvSpPr>
            <a:spLocks noChangeArrowheads="1"/>
          </p:cNvSpPr>
          <p:nvPr/>
        </p:nvSpPr>
        <p:spPr bwMode="auto">
          <a:xfrm>
            <a:off x="1905000" y="2133600"/>
            <a:ext cx="1247775" cy="593725"/>
          </a:xfrm>
          <a:prstGeom prst="rect">
            <a:avLst/>
          </a:prstGeom>
          <a:noFill/>
          <a:ln w="12700">
            <a:noFill/>
            <a:miter lim="800000"/>
            <a:headEnd/>
            <a:tailEnd/>
          </a:ln>
          <a:effectLst/>
        </p:spPr>
        <p:txBody>
          <a:bodyPr lIns="63500" tIns="25400" rIns="63500" bIns="25400">
            <a:spAutoFit/>
          </a:bodyPr>
          <a:lstStyle/>
          <a:p>
            <a:pPr algn="r">
              <a:lnSpc>
                <a:spcPct val="85000"/>
              </a:lnSpc>
            </a:pPr>
            <a:r>
              <a:rPr lang="en-US" sz="1400">
                <a:solidFill>
                  <a:schemeClr val="tx1"/>
                </a:solidFill>
              </a:rPr>
              <a:t>32</a:t>
            </a:r>
          </a:p>
          <a:p>
            <a:pPr algn="r">
              <a:lnSpc>
                <a:spcPct val="85000"/>
              </a:lnSpc>
            </a:pPr>
            <a:r>
              <a:rPr lang="en-US" sz="1400">
                <a:solidFill>
                  <a:schemeClr val="tx1"/>
                </a:solidFill>
              </a:rPr>
              <a:t>registers</a:t>
            </a:r>
          </a:p>
          <a:p>
            <a:pPr algn="r">
              <a:lnSpc>
                <a:spcPct val="85000"/>
              </a:lnSpc>
            </a:pPr>
            <a:r>
              <a:rPr lang="en-US" sz="1400">
                <a:solidFill>
                  <a:schemeClr val="tx1"/>
                </a:solidFill>
              </a:rPr>
              <a:t>($zero - $ra)</a:t>
            </a:r>
          </a:p>
        </p:txBody>
      </p:sp>
      <p:sp>
        <p:nvSpPr>
          <p:cNvPr id="682025" name="Rectangle 41"/>
          <p:cNvSpPr>
            <a:spLocks noChangeArrowheads="1"/>
          </p:cNvSpPr>
          <p:nvPr/>
        </p:nvSpPr>
        <p:spPr bwMode="auto">
          <a:xfrm>
            <a:off x="4572000" y="4572000"/>
            <a:ext cx="323850" cy="263525"/>
          </a:xfrm>
          <a:prstGeom prst="rect">
            <a:avLst/>
          </a:prstGeom>
          <a:noFill/>
          <a:ln w="12700">
            <a:noFill/>
            <a:miter lim="800000"/>
            <a:headEnd/>
            <a:tailEnd/>
          </a:ln>
          <a:effectLst/>
        </p:spPr>
        <p:txBody>
          <a:bodyPr wrap="none" lIns="63500" tIns="25400" rIns="63500" bIns="25400">
            <a:spAutoFit/>
          </a:bodyPr>
          <a:lstStyle/>
          <a:p>
            <a:r>
              <a:rPr lang="en-US" sz="1400"/>
              <a:t>32</a:t>
            </a:r>
          </a:p>
        </p:txBody>
      </p:sp>
      <p:sp>
        <p:nvSpPr>
          <p:cNvPr id="682026" name="Rectangle 42"/>
          <p:cNvSpPr>
            <a:spLocks noChangeArrowheads="1"/>
          </p:cNvSpPr>
          <p:nvPr/>
        </p:nvSpPr>
        <p:spPr bwMode="auto">
          <a:xfrm>
            <a:off x="5181600" y="3886200"/>
            <a:ext cx="323850" cy="263525"/>
          </a:xfrm>
          <a:prstGeom prst="rect">
            <a:avLst/>
          </a:prstGeom>
          <a:noFill/>
          <a:ln w="12700">
            <a:noFill/>
            <a:miter lim="800000"/>
            <a:headEnd/>
            <a:tailEnd/>
          </a:ln>
          <a:effectLst/>
        </p:spPr>
        <p:txBody>
          <a:bodyPr wrap="none" lIns="63500" tIns="25400" rIns="63500" bIns="25400">
            <a:spAutoFit/>
          </a:bodyPr>
          <a:lstStyle/>
          <a:p>
            <a:r>
              <a:rPr lang="en-US" sz="1400"/>
              <a:t>32</a:t>
            </a:r>
          </a:p>
        </p:txBody>
      </p:sp>
      <p:sp>
        <p:nvSpPr>
          <p:cNvPr id="682027" name="Rectangle 43"/>
          <p:cNvSpPr>
            <a:spLocks noChangeArrowheads="1"/>
          </p:cNvSpPr>
          <p:nvPr/>
        </p:nvSpPr>
        <p:spPr bwMode="auto">
          <a:xfrm>
            <a:off x="4572000" y="3048000"/>
            <a:ext cx="323850" cy="263525"/>
          </a:xfrm>
          <a:prstGeom prst="rect">
            <a:avLst/>
          </a:prstGeom>
          <a:noFill/>
          <a:ln w="12700">
            <a:noFill/>
            <a:miter lim="800000"/>
            <a:headEnd/>
            <a:tailEnd/>
          </a:ln>
          <a:effectLst/>
        </p:spPr>
        <p:txBody>
          <a:bodyPr wrap="none" lIns="63500" tIns="25400" rIns="63500" bIns="25400">
            <a:spAutoFit/>
          </a:bodyPr>
          <a:lstStyle/>
          <a:p>
            <a:r>
              <a:rPr lang="en-US" sz="1400"/>
              <a:t>32</a:t>
            </a:r>
          </a:p>
        </p:txBody>
      </p:sp>
      <p:sp>
        <p:nvSpPr>
          <p:cNvPr id="682028" name="Rectangle 44"/>
          <p:cNvSpPr>
            <a:spLocks noChangeArrowheads="1"/>
          </p:cNvSpPr>
          <p:nvPr/>
        </p:nvSpPr>
        <p:spPr bwMode="auto">
          <a:xfrm>
            <a:off x="3200400" y="2819400"/>
            <a:ext cx="323850" cy="263525"/>
          </a:xfrm>
          <a:prstGeom prst="rect">
            <a:avLst/>
          </a:prstGeom>
          <a:noFill/>
          <a:ln w="12700">
            <a:noFill/>
            <a:miter lim="800000"/>
            <a:headEnd/>
            <a:tailEnd/>
          </a:ln>
          <a:effectLst/>
        </p:spPr>
        <p:txBody>
          <a:bodyPr wrap="none" lIns="63500" tIns="25400" rIns="63500" bIns="25400">
            <a:spAutoFit/>
          </a:bodyPr>
          <a:lstStyle/>
          <a:p>
            <a:r>
              <a:rPr lang="en-US" sz="1400"/>
              <a:t>32</a:t>
            </a:r>
          </a:p>
        </p:txBody>
      </p:sp>
      <p:sp>
        <p:nvSpPr>
          <p:cNvPr id="682029" name="Rectangle 45"/>
          <p:cNvSpPr>
            <a:spLocks noChangeArrowheads="1"/>
          </p:cNvSpPr>
          <p:nvPr/>
        </p:nvSpPr>
        <p:spPr bwMode="auto">
          <a:xfrm>
            <a:off x="3200400" y="1905000"/>
            <a:ext cx="323850" cy="263525"/>
          </a:xfrm>
          <a:prstGeom prst="rect">
            <a:avLst/>
          </a:prstGeom>
          <a:noFill/>
          <a:ln w="12700">
            <a:noFill/>
            <a:miter lim="800000"/>
            <a:headEnd/>
            <a:tailEnd/>
          </a:ln>
          <a:effectLst/>
        </p:spPr>
        <p:txBody>
          <a:bodyPr wrap="none" lIns="63500" tIns="25400" rIns="63500" bIns="25400">
            <a:spAutoFit/>
          </a:bodyPr>
          <a:lstStyle/>
          <a:p>
            <a:r>
              <a:rPr lang="en-US" sz="1400"/>
              <a:t>32</a:t>
            </a:r>
          </a:p>
        </p:txBody>
      </p:sp>
      <p:sp>
        <p:nvSpPr>
          <p:cNvPr id="682030" name="Rectangle 46"/>
          <p:cNvSpPr>
            <a:spLocks noChangeArrowheads="1"/>
          </p:cNvSpPr>
          <p:nvPr/>
        </p:nvSpPr>
        <p:spPr bwMode="auto">
          <a:xfrm>
            <a:off x="1752600" y="2895600"/>
            <a:ext cx="323850" cy="263525"/>
          </a:xfrm>
          <a:prstGeom prst="rect">
            <a:avLst/>
          </a:prstGeom>
          <a:noFill/>
          <a:ln w="12700">
            <a:noFill/>
            <a:miter lim="800000"/>
            <a:headEnd/>
            <a:tailEnd/>
          </a:ln>
          <a:effectLst/>
        </p:spPr>
        <p:txBody>
          <a:bodyPr wrap="none" lIns="63500" tIns="25400" rIns="63500" bIns="25400">
            <a:spAutoFit/>
          </a:bodyPr>
          <a:lstStyle/>
          <a:p>
            <a:r>
              <a:rPr lang="en-US" sz="1400"/>
              <a:t>32</a:t>
            </a:r>
          </a:p>
        </p:txBody>
      </p:sp>
      <p:sp>
        <p:nvSpPr>
          <p:cNvPr id="682031" name="Rectangle 47"/>
          <p:cNvSpPr>
            <a:spLocks noChangeArrowheads="1"/>
          </p:cNvSpPr>
          <p:nvPr/>
        </p:nvSpPr>
        <p:spPr bwMode="auto">
          <a:xfrm>
            <a:off x="1828800" y="2590800"/>
            <a:ext cx="225425" cy="263525"/>
          </a:xfrm>
          <a:prstGeom prst="rect">
            <a:avLst/>
          </a:prstGeom>
          <a:noFill/>
          <a:ln w="12700">
            <a:noFill/>
            <a:miter lim="800000"/>
            <a:headEnd/>
            <a:tailEnd/>
          </a:ln>
          <a:effectLst/>
        </p:spPr>
        <p:txBody>
          <a:bodyPr wrap="none" lIns="63500" tIns="25400" rIns="63500" bIns="25400">
            <a:spAutoFit/>
          </a:bodyPr>
          <a:lstStyle/>
          <a:p>
            <a:r>
              <a:rPr lang="en-US" sz="1400"/>
              <a:t>5</a:t>
            </a:r>
          </a:p>
        </p:txBody>
      </p:sp>
      <p:sp>
        <p:nvSpPr>
          <p:cNvPr id="682032" name="Rectangle 48"/>
          <p:cNvSpPr>
            <a:spLocks noChangeArrowheads="1"/>
          </p:cNvSpPr>
          <p:nvPr/>
        </p:nvSpPr>
        <p:spPr bwMode="auto">
          <a:xfrm>
            <a:off x="1828800" y="2209800"/>
            <a:ext cx="225425" cy="263525"/>
          </a:xfrm>
          <a:prstGeom prst="rect">
            <a:avLst/>
          </a:prstGeom>
          <a:noFill/>
          <a:ln w="12700">
            <a:noFill/>
            <a:miter lim="800000"/>
            <a:headEnd/>
            <a:tailEnd/>
          </a:ln>
          <a:effectLst/>
        </p:spPr>
        <p:txBody>
          <a:bodyPr wrap="none" lIns="63500" tIns="25400" rIns="63500" bIns="25400">
            <a:spAutoFit/>
          </a:bodyPr>
          <a:lstStyle/>
          <a:p>
            <a:r>
              <a:rPr lang="en-US" sz="1400"/>
              <a:t>5</a:t>
            </a:r>
          </a:p>
        </p:txBody>
      </p:sp>
      <p:sp>
        <p:nvSpPr>
          <p:cNvPr id="682033" name="Rectangle 49"/>
          <p:cNvSpPr>
            <a:spLocks noChangeArrowheads="1"/>
          </p:cNvSpPr>
          <p:nvPr/>
        </p:nvSpPr>
        <p:spPr bwMode="auto">
          <a:xfrm>
            <a:off x="1828800" y="1828800"/>
            <a:ext cx="225425" cy="263525"/>
          </a:xfrm>
          <a:prstGeom prst="rect">
            <a:avLst/>
          </a:prstGeom>
          <a:noFill/>
          <a:ln w="12700">
            <a:noFill/>
            <a:miter lim="800000"/>
            <a:headEnd/>
            <a:tailEnd/>
          </a:ln>
          <a:effectLst/>
        </p:spPr>
        <p:txBody>
          <a:bodyPr wrap="none" lIns="63500" tIns="25400" rIns="63500" bIns="25400">
            <a:spAutoFit/>
          </a:bodyPr>
          <a:lstStyle/>
          <a:p>
            <a:r>
              <a:rPr lang="en-US" sz="1400"/>
              <a:t>5</a:t>
            </a:r>
          </a:p>
        </p:txBody>
      </p:sp>
      <p:sp>
        <p:nvSpPr>
          <p:cNvPr id="682034" name="Line 50"/>
          <p:cNvSpPr>
            <a:spLocks noChangeShapeType="1"/>
          </p:cNvSpPr>
          <p:nvPr/>
        </p:nvSpPr>
        <p:spPr bwMode="auto">
          <a:xfrm flipH="1">
            <a:off x="4572000" y="4495800"/>
            <a:ext cx="152400" cy="152400"/>
          </a:xfrm>
          <a:prstGeom prst="line">
            <a:avLst/>
          </a:prstGeom>
          <a:noFill/>
          <a:ln w="28575">
            <a:solidFill>
              <a:schemeClr val="accent1"/>
            </a:solidFill>
            <a:round/>
            <a:headEnd/>
            <a:tailEnd/>
          </a:ln>
          <a:effectLst/>
        </p:spPr>
        <p:txBody>
          <a:bodyPr/>
          <a:lstStyle/>
          <a:p>
            <a:endParaRPr lang="en-US"/>
          </a:p>
        </p:txBody>
      </p:sp>
      <p:sp>
        <p:nvSpPr>
          <p:cNvPr id="682035" name="Line 51"/>
          <p:cNvSpPr>
            <a:spLocks noChangeShapeType="1"/>
          </p:cNvSpPr>
          <p:nvPr/>
        </p:nvSpPr>
        <p:spPr bwMode="auto">
          <a:xfrm flipH="1">
            <a:off x="5257800" y="3810000"/>
            <a:ext cx="152400" cy="152400"/>
          </a:xfrm>
          <a:prstGeom prst="line">
            <a:avLst/>
          </a:prstGeom>
          <a:noFill/>
          <a:ln w="28575">
            <a:solidFill>
              <a:schemeClr val="accent1"/>
            </a:solidFill>
            <a:round/>
            <a:headEnd/>
            <a:tailEnd/>
          </a:ln>
          <a:effectLst/>
        </p:spPr>
        <p:txBody>
          <a:bodyPr/>
          <a:lstStyle/>
          <a:p>
            <a:endParaRPr lang="en-US"/>
          </a:p>
        </p:txBody>
      </p:sp>
      <p:sp>
        <p:nvSpPr>
          <p:cNvPr id="682036" name="Line 52"/>
          <p:cNvSpPr>
            <a:spLocks noChangeShapeType="1"/>
          </p:cNvSpPr>
          <p:nvPr/>
        </p:nvSpPr>
        <p:spPr bwMode="auto">
          <a:xfrm flipH="1">
            <a:off x="4572000" y="2971800"/>
            <a:ext cx="152400" cy="152400"/>
          </a:xfrm>
          <a:prstGeom prst="line">
            <a:avLst/>
          </a:prstGeom>
          <a:noFill/>
          <a:ln w="28575">
            <a:solidFill>
              <a:schemeClr val="accent1"/>
            </a:solidFill>
            <a:round/>
            <a:headEnd/>
            <a:tailEnd/>
          </a:ln>
          <a:effectLst/>
        </p:spPr>
        <p:txBody>
          <a:bodyPr/>
          <a:lstStyle/>
          <a:p>
            <a:endParaRPr lang="en-US"/>
          </a:p>
        </p:txBody>
      </p:sp>
      <p:sp>
        <p:nvSpPr>
          <p:cNvPr id="682037" name="Line 53"/>
          <p:cNvSpPr>
            <a:spLocks noChangeShapeType="1"/>
          </p:cNvSpPr>
          <p:nvPr/>
        </p:nvSpPr>
        <p:spPr bwMode="auto">
          <a:xfrm flipH="1">
            <a:off x="3276600" y="1828800"/>
            <a:ext cx="152400" cy="152400"/>
          </a:xfrm>
          <a:prstGeom prst="line">
            <a:avLst/>
          </a:prstGeom>
          <a:noFill/>
          <a:ln w="28575">
            <a:solidFill>
              <a:schemeClr val="accent1"/>
            </a:solidFill>
            <a:round/>
            <a:headEnd/>
            <a:tailEnd/>
          </a:ln>
          <a:effectLst/>
        </p:spPr>
        <p:txBody>
          <a:bodyPr/>
          <a:lstStyle/>
          <a:p>
            <a:endParaRPr lang="en-US"/>
          </a:p>
        </p:txBody>
      </p:sp>
      <p:sp>
        <p:nvSpPr>
          <p:cNvPr id="682038" name="Line 54"/>
          <p:cNvSpPr>
            <a:spLocks noChangeShapeType="1"/>
          </p:cNvSpPr>
          <p:nvPr/>
        </p:nvSpPr>
        <p:spPr bwMode="auto">
          <a:xfrm flipH="1">
            <a:off x="3276600" y="2743200"/>
            <a:ext cx="152400" cy="152400"/>
          </a:xfrm>
          <a:prstGeom prst="line">
            <a:avLst/>
          </a:prstGeom>
          <a:noFill/>
          <a:ln w="28575">
            <a:solidFill>
              <a:schemeClr val="accent1"/>
            </a:solidFill>
            <a:round/>
            <a:headEnd/>
            <a:tailEnd/>
          </a:ln>
          <a:effectLst/>
        </p:spPr>
        <p:txBody>
          <a:bodyPr/>
          <a:lstStyle/>
          <a:p>
            <a:endParaRPr lang="en-US"/>
          </a:p>
        </p:txBody>
      </p:sp>
      <p:sp>
        <p:nvSpPr>
          <p:cNvPr id="682039" name="Line 55"/>
          <p:cNvSpPr>
            <a:spLocks noChangeShapeType="1"/>
          </p:cNvSpPr>
          <p:nvPr/>
        </p:nvSpPr>
        <p:spPr bwMode="auto">
          <a:xfrm flipH="1">
            <a:off x="1828800" y="2819400"/>
            <a:ext cx="152400" cy="152400"/>
          </a:xfrm>
          <a:prstGeom prst="line">
            <a:avLst/>
          </a:prstGeom>
          <a:noFill/>
          <a:ln w="28575">
            <a:solidFill>
              <a:schemeClr val="accent1"/>
            </a:solidFill>
            <a:round/>
            <a:headEnd/>
            <a:tailEnd/>
          </a:ln>
          <a:effectLst/>
        </p:spPr>
        <p:txBody>
          <a:bodyPr/>
          <a:lstStyle/>
          <a:p>
            <a:endParaRPr lang="en-US"/>
          </a:p>
        </p:txBody>
      </p:sp>
      <p:sp>
        <p:nvSpPr>
          <p:cNvPr id="682040" name="Line 56"/>
          <p:cNvSpPr>
            <a:spLocks noChangeShapeType="1"/>
          </p:cNvSpPr>
          <p:nvPr/>
        </p:nvSpPr>
        <p:spPr bwMode="auto">
          <a:xfrm flipH="1">
            <a:off x="1828800" y="2514600"/>
            <a:ext cx="152400" cy="152400"/>
          </a:xfrm>
          <a:prstGeom prst="line">
            <a:avLst/>
          </a:prstGeom>
          <a:noFill/>
          <a:ln w="28575">
            <a:solidFill>
              <a:schemeClr val="accent1"/>
            </a:solidFill>
            <a:round/>
            <a:headEnd/>
            <a:tailEnd/>
          </a:ln>
          <a:effectLst/>
        </p:spPr>
        <p:txBody>
          <a:bodyPr/>
          <a:lstStyle/>
          <a:p>
            <a:endParaRPr lang="en-US"/>
          </a:p>
        </p:txBody>
      </p:sp>
      <p:sp>
        <p:nvSpPr>
          <p:cNvPr id="682041" name="Line 57"/>
          <p:cNvSpPr>
            <a:spLocks noChangeShapeType="1"/>
          </p:cNvSpPr>
          <p:nvPr/>
        </p:nvSpPr>
        <p:spPr bwMode="auto">
          <a:xfrm flipH="1">
            <a:off x="1828800" y="2133600"/>
            <a:ext cx="152400" cy="152400"/>
          </a:xfrm>
          <a:prstGeom prst="line">
            <a:avLst/>
          </a:prstGeom>
          <a:noFill/>
          <a:ln w="28575">
            <a:solidFill>
              <a:schemeClr val="accent1"/>
            </a:solidFill>
            <a:round/>
            <a:headEnd/>
            <a:tailEnd/>
          </a:ln>
          <a:effectLst/>
        </p:spPr>
        <p:txBody>
          <a:bodyPr/>
          <a:lstStyle/>
          <a:p>
            <a:endParaRPr lang="en-US"/>
          </a:p>
        </p:txBody>
      </p:sp>
      <p:sp>
        <p:nvSpPr>
          <p:cNvPr id="682042" name="Line 58"/>
          <p:cNvSpPr>
            <a:spLocks noChangeShapeType="1"/>
          </p:cNvSpPr>
          <p:nvPr/>
        </p:nvSpPr>
        <p:spPr bwMode="auto">
          <a:xfrm flipH="1">
            <a:off x="1828800" y="1752600"/>
            <a:ext cx="152400" cy="152400"/>
          </a:xfrm>
          <a:prstGeom prst="line">
            <a:avLst/>
          </a:prstGeom>
          <a:noFill/>
          <a:ln w="28575">
            <a:solidFill>
              <a:schemeClr val="accent1"/>
            </a:solidFill>
            <a:round/>
            <a:headEnd/>
            <a:tailEnd/>
          </a:ln>
          <a:effectLst/>
        </p:spPr>
        <p:txBody>
          <a:bodyPr/>
          <a:lstStyle/>
          <a:p>
            <a:endParaRPr lang="en-US"/>
          </a:p>
        </p:txBody>
      </p:sp>
      <p:sp>
        <p:nvSpPr>
          <p:cNvPr id="682043" name="Rectangle 59"/>
          <p:cNvSpPr>
            <a:spLocks noGrp="1" noChangeArrowheads="1"/>
          </p:cNvSpPr>
          <p:nvPr>
            <p:ph type="body" idx="1"/>
          </p:nvPr>
        </p:nvSpPr>
        <p:spPr>
          <a:xfrm>
            <a:off x="533400" y="914400"/>
            <a:ext cx="8153400" cy="379413"/>
          </a:xfrm>
        </p:spPr>
        <p:txBody>
          <a:bodyPr/>
          <a:lstStyle/>
          <a:p>
            <a:pPr>
              <a:buFont typeface="Wingdings" pitchFamily="2" charset="2"/>
              <a:buNone/>
            </a:pPr>
            <a:r>
              <a:rPr lang="en-US"/>
              <a:t> </a:t>
            </a:r>
          </a:p>
        </p:txBody>
      </p:sp>
      <p:sp>
        <p:nvSpPr>
          <p:cNvPr id="682044" name="Rectangle 60"/>
          <p:cNvSpPr>
            <a:spLocks noChangeArrowheads="1"/>
          </p:cNvSpPr>
          <p:nvPr/>
        </p:nvSpPr>
        <p:spPr bwMode="auto">
          <a:xfrm>
            <a:off x="1371600" y="3851275"/>
            <a:ext cx="1066800" cy="228600"/>
          </a:xfrm>
          <a:prstGeom prst="rect">
            <a:avLst/>
          </a:prstGeom>
          <a:noFill/>
          <a:ln w="12700">
            <a:solidFill>
              <a:schemeClr val="tx1"/>
            </a:solidFill>
            <a:miter lim="800000"/>
            <a:headEnd/>
            <a:tailEnd/>
          </a:ln>
          <a:effectLst/>
        </p:spPr>
        <p:txBody>
          <a:bodyPr wrap="none" anchor="ctr"/>
          <a:lstStyle/>
          <a:p>
            <a:endParaRPr lang="en-US"/>
          </a:p>
        </p:txBody>
      </p:sp>
      <p:sp>
        <p:nvSpPr>
          <p:cNvPr id="682045" name="Rectangle 61"/>
          <p:cNvSpPr>
            <a:spLocks noChangeArrowheads="1"/>
          </p:cNvSpPr>
          <p:nvPr/>
        </p:nvSpPr>
        <p:spPr bwMode="auto">
          <a:xfrm>
            <a:off x="1752600" y="3851275"/>
            <a:ext cx="374650" cy="263525"/>
          </a:xfrm>
          <a:prstGeom prst="rect">
            <a:avLst/>
          </a:prstGeom>
          <a:noFill/>
          <a:ln w="12700">
            <a:noFill/>
            <a:miter lim="800000"/>
            <a:headEnd/>
            <a:tailEnd/>
          </a:ln>
          <a:effectLst/>
        </p:spPr>
        <p:txBody>
          <a:bodyPr wrap="none" lIns="63500" tIns="25400" rIns="63500" bIns="25400">
            <a:spAutoFit/>
          </a:bodyPr>
          <a:lstStyle/>
          <a:p>
            <a:r>
              <a:rPr lang="en-US" sz="1400">
                <a:solidFill>
                  <a:schemeClr val="tx1"/>
                </a:solidFill>
              </a:rPr>
              <a:t>PC</a:t>
            </a:r>
          </a:p>
        </p:txBody>
      </p:sp>
      <p:grpSp>
        <p:nvGrpSpPr>
          <p:cNvPr id="2" name="Group 62"/>
          <p:cNvGrpSpPr>
            <a:grpSpLocks/>
          </p:cNvGrpSpPr>
          <p:nvPr/>
        </p:nvGrpSpPr>
        <p:grpSpPr bwMode="auto">
          <a:xfrm>
            <a:off x="3352800" y="4724400"/>
            <a:ext cx="457200" cy="762000"/>
            <a:chOff x="1392" y="2880"/>
            <a:chExt cx="288" cy="480"/>
          </a:xfrm>
        </p:grpSpPr>
        <p:sp>
          <p:nvSpPr>
            <p:cNvPr id="682047" name="Line 63"/>
            <p:cNvSpPr>
              <a:spLocks noChangeShapeType="1"/>
            </p:cNvSpPr>
            <p:nvPr/>
          </p:nvSpPr>
          <p:spPr bwMode="auto">
            <a:xfrm>
              <a:off x="1392" y="3072"/>
              <a:ext cx="48" cy="48"/>
            </a:xfrm>
            <a:prstGeom prst="line">
              <a:avLst/>
            </a:prstGeom>
            <a:noFill/>
            <a:ln w="12700">
              <a:solidFill>
                <a:schemeClr val="tx1"/>
              </a:solidFill>
              <a:round/>
              <a:headEnd/>
              <a:tailEnd/>
            </a:ln>
            <a:effectLst/>
          </p:spPr>
          <p:txBody>
            <a:bodyPr/>
            <a:lstStyle/>
            <a:p>
              <a:endParaRPr lang="en-US"/>
            </a:p>
          </p:txBody>
        </p:sp>
        <p:sp>
          <p:nvSpPr>
            <p:cNvPr id="682048" name="Line 64"/>
            <p:cNvSpPr>
              <a:spLocks noChangeShapeType="1"/>
            </p:cNvSpPr>
            <p:nvPr/>
          </p:nvSpPr>
          <p:spPr bwMode="auto">
            <a:xfrm flipH="1">
              <a:off x="1392" y="3120"/>
              <a:ext cx="48" cy="48"/>
            </a:xfrm>
            <a:prstGeom prst="line">
              <a:avLst/>
            </a:prstGeom>
            <a:noFill/>
            <a:ln w="12700">
              <a:solidFill>
                <a:schemeClr val="tx1"/>
              </a:solidFill>
              <a:round/>
              <a:headEnd/>
              <a:tailEnd/>
            </a:ln>
            <a:effectLst/>
          </p:spPr>
          <p:txBody>
            <a:bodyPr/>
            <a:lstStyle/>
            <a:p>
              <a:endParaRPr lang="en-US"/>
            </a:p>
          </p:txBody>
        </p:sp>
        <p:sp>
          <p:nvSpPr>
            <p:cNvPr id="682049" name="Line 65"/>
            <p:cNvSpPr>
              <a:spLocks noChangeShapeType="1"/>
            </p:cNvSpPr>
            <p:nvPr/>
          </p:nvSpPr>
          <p:spPr bwMode="auto">
            <a:xfrm flipV="1">
              <a:off x="1392" y="2880"/>
              <a:ext cx="0" cy="192"/>
            </a:xfrm>
            <a:prstGeom prst="line">
              <a:avLst/>
            </a:prstGeom>
            <a:noFill/>
            <a:ln w="12700">
              <a:solidFill>
                <a:schemeClr val="tx1"/>
              </a:solidFill>
              <a:round/>
              <a:headEnd/>
              <a:tailEnd/>
            </a:ln>
            <a:effectLst/>
          </p:spPr>
          <p:txBody>
            <a:bodyPr/>
            <a:lstStyle/>
            <a:p>
              <a:endParaRPr lang="en-US"/>
            </a:p>
          </p:txBody>
        </p:sp>
        <p:sp>
          <p:nvSpPr>
            <p:cNvPr id="682050" name="Line 66"/>
            <p:cNvSpPr>
              <a:spLocks noChangeShapeType="1"/>
            </p:cNvSpPr>
            <p:nvPr/>
          </p:nvSpPr>
          <p:spPr bwMode="auto">
            <a:xfrm flipV="1">
              <a:off x="1392" y="3168"/>
              <a:ext cx="0" cy="192"/>
            </a:xfrm>
            <a:prstGeom prst="line">
              <a:avLst/>
            </a:prstGeom>
            <a:noFill/>
            <a:ln w="12700">
              <a:solidFill>
                <a:schemeClr val="tx1"/>
              </a:solidFill>
              <a:round/>
              <a:headEnd/>
              <a:tailEnd/>
            </a:ln>
            <a:effectLst/>
          </p:spPr>
          <p:txBody>
            <a:bodyPr/>
            <a:lstStyle/>
            <a:p>
              <a:endParaRPr lang="en-US"/>
            </a:p>
          </p:txBody>
        </p:sp>
        <p:sp>
          <p:nvSpPr>
            <p:cNvPr id="682051" name="Line 67"/>
            <p:cNvSpPr>
              <a:spLocks noChangeShapeType="1"/>
            </p:cNvSpPr>
            <p:nvPr/>
          </p:nvSpPr>
          <p:spPr bwMode="auto">
            <a:xfrm flipV="1">
              <a:off x="1392" y="3216"/>
              <a:ext cx="288" cy="144"/>
            </a:xfrm>
            <a:prstGeom prst="line">
              <a:avLst/>
            </a:prstGeom>
            <a:noFill/>
            <a:ln w="12700">
              <a:solidFill>
                <a:schemeClr val="tx1"/>
              </a:solidFill>
              <a:round/>
              <a:headEnd/>
              <a:tailEnd/>
            </a:ln>
            <a:effectLst/>
          </p:spPr>
          <p:txBody>
            <a:bodyPr/>
            <a:lstStyle/>
            <a:p>
              <a:endParaRPr lang="en-US"/>
            </a:p>
          </p:txBody>
        </p:sp>
        <p:sp>
          <p:nvSpPr>
            <p:cNvPr id="682052" name="Line 68"/>
            <p:cNvSpPr>
              <a:spLocks noChangeShapeType="1"/>
            </p:cNvSpPr>
            <p:nvPr/>
          </p:nvSpPr>
          <p:spPr bwMode="auto">
            <a:xfrm flipV="1">
              <a:off x="1680" y="3024"/>
              <a:ext cx="0" cy="192"/>
            </a:xfrm>
            <a:prstGeom prst="line">
              <a:avLst/>
            </a:prstGeom>
            <a:noFill/>
            <a:ln w="12700">
              <a:solidFill>
                <a:schemeClr val="tx1"/>
              </a:solidFill>
              <a:round/>
              <a:headEnd/>
              <a:tailEnd/>
            </a:ln>
            <a:effectLst/>
          </p:spPr>
          <p:txBody>
            <a:bodyPr/>
            <a:lstStyle/>
            <a:p>
              <a:endParaRPr lang="en-US"/>
            </a:p>
          </p:txBody>
        </p:sp>
        <p:sp>
          <p:nvSpPr>
            <p:cNvPr id="682053" name="Line 69"/>
            <p:cNvSpPr>
              <a:spLocks noChangeShapeType="1"/>
            </p:cNvSpPr>
            <p:nvPr/>
          </p:nvSpPr>
          <p:spPr bwMode="auto">
            <a:xfrm>
              <a:off x="1392" y="2880"/>
              <a:ext cx="288" cy="144"/>
            </a:xfrm>
            <a:prstGeom prst="line">
              <a:avLst/>
            </a:prstGeom>
            <a:noFill/>
            <a:ln w="12700">
              <a:solidFill>
                <a:schemeClr val="tx1"/>
              </a:solidFill>
              <a:round/>
              <a:headEnd/>
              <a:tailEnd/>
            </a:ln>
            <a:effectLst/>
          </p:spPr>
          <p:txBody>
            <a:bodyPr/>
            <a:lstStyle/>
            <a:p>
              <a:endParaRPr lang="en-US"/>
            </a:p>
          </p:txBody>
        </p:sp>
      </p:grpSp>
      <p:sp>
        <p:nvSpPr>
          <p:cNvPr id="682054" name="Rectangle 70"/>
          <p:cNvSpPr>
            <a:spLocks noChangeArrowheads="1"/>
          </p:cNvSpPr>
          <p:nvPr/>
        </p:nvSpPr>
        <p:spPr bwMode="auto">
          <a:xfrm>
            <a:off x="3352800" y="4953000"/>
            <a:ext cx="473075" cy="263525"/>
          </a:xfrm>
          <a:prstGeom prst="rect">
            <a:avLst/>
          </a:prstGeom>
          <a:noFill/>
          <a:ln w="12700">
            <a:noFill/>
            <a:miter lim="800000"/>
            <a:headEnd/>
            <a:tailEnd/>
          </a:ln>
          <a:effectLst/>
        </p:spPr>
        <p:txBody>
          <a:bodyPr wrap="none" lIns="63500" tIns="25400" rIns="63500" bIns="25400">
            <a:spAutoFit/>
          </a:bodyPr>
          <a:lstStyle/>
          <a:p>
            <a:r>
              <a:rPr lang="en-US" sz="1400">
                <a:solidFill>
                  <a:schemeClr val="tx1"/>
                </a:solidFill>
              </a:rPr>
              <a:t>ALU</a:t>
            </a:r>
          </a:p>
        </p:txBody>
      </p:sp>
      <p:sp>
        <p:nvSpPr>
          <p:cNvPr id="682055" name="Line 71"/>
          <p:cNvSpPr>
            <a:spLocks noChangeShapeType="1"/>
          </p:cNvSpPr>
          <p:nvPr/>
        </p:nvSpPr>
        <p:spPr bwMode="auto">
          <a:xfrm flipV="1">
            <a:off x="3048000" y="4876800"/>
            <a:ext cx="304800" cy="0"/>
          </a:xfrm>
          <a:prstGeom prst="line">
            <a:avLst/>
          </a:prstGeom>
          <a:noFill/>
          <a:ln w="12700">
            <a:solidFill>
              <a:schemeClr val="tx1"/>
            </a:solidFill>
            <a:round/>
            <a:headEnd/>
            <a:tailEnd type="triangle" w="med" len="med"/>
          </a:ln>
          <a:effectLst/>
        </p:spPr>
        <p:txBody>
          <a:bodyPr/>
          <a:lstStyle/>
          <a:p>
            <a:endParaRPr lang="en-US"/>
          </a:p>
        </p:txBody>
      </p:sp>
      <p:sp>
        <p:nvSpPr>
          <p:cNvPr id="682056" name="Line 72"/>
          <p:cNvSpPr>
            <a:spLocks noChangeShapeType="1"/>
          </p:cNvSpPr>
          <p:nvPr/>
        </p:nvSpPr>
        <p:spPr bwMode="auto">
          <a:xfrm flipV="1">
            <a:off x="3048000" y="5334000"/>
            <a:ext cx="304800" cy="0"/>
          </a:xfrm>
          <a:prstGeom prst="line">
            <a:avLst/>
          </a:prstGeom>
          <a:noFill/>
          <a:ln w="12700">
            <a:solidFill>
              <a:schemeClr val="tx1"/>
            </a:solidFill>
            <a:round/>
            <a:headEnd/>
            <a:tailEnd type="triangle" w="med" len="med"/>
          </a:ln>
          <a:effectLst/>
        </p:spPr>
        <p:txBody>
          <a:bodyPr/>
          <a:lstStyle/>
          <a:p>
            <a:endParaRPr lang="en-US"/>
          </a:p>
        </p:txBody>
      </p:sp>
      <p:sp>
        <p:nvSpPr>
          <p:cNvPr id="682057" name="Line 73"/>
          <p:cNvSpPr>
            <a:spLocks noChangeShapeType="1"/>
          </p:cNvSpPr>
          <p:nvPr/>
        </p:nvSpPr>
        <p:spPr bwMode="auto">
          <a:xfrm flipV="1">
            <a:off x="3810000" y="5105400"/>
            <a:ext cx="304800" cy="0"/>
          </a:xfrm>
          <a:prstGeom prst="line">
            <a:avLst/>
          </a:prstGeom>
          <a:noFill/>
          <a:ln w="12700">
            <a:solidFill>
              <a:schemeClr val="tx1"/>
            </a:solidFill>
            <a:round/>
            <a:headEnd/>
            <a:tailEnd type="triangle" w="med" len="med"/>
          </a:ln>
          <a:effectLst/>
        </p:spPr>
        <p:txBody>
          <a:bodyPr/>
          <a:lstStyle/>
          <a:p>
            <a:endParaRPr lang="en-US"/>
          </a:p>
        </p:txBody>
      </p:sp>
      <p:sp>
        <p:nvSpPr>
          <p:cNvPr id="682058" name="Line 74"/>
          <p:cNvSpPr>
            <a:spLocks noChangeShapeType="1"/>
          </p:cNvSpPr>
          <p:nvPr/>
        </p:nvSpPr>
        <p:spPr bwMode="auto">
          <a:xfrm flipV="1">
            <a:off x="1066800" y="3927475"/>
            <a:ext cx="304800" cy="0"/>
          </a:xfrm>
          <a:prstGeom prst="line">
            <a:avLst/>
          </a:prstGeom>
          <a:noFill/>
          <a:ln w="12700">
            <a:solidFill>
              <a:schemeClr val="tx1"/>
            </a:solidFill>
            <a:round/>
            <a:headEnd/>
            <a:tailEnd type="triangle" w="med" len="med"/>
          </a:ln>
          <a:effectLst/>
        </p:spPr>
        <p:txBody>
          <a:bodyPr/>
          <a:lstStyle/>
          <a:p>
            <a:endParaRPr lang="en-US"/>
          </a:p>
        </p:txBody>
      </p:sp>
      <p:sp>
        <p:nvSpPr>
          <p:cNvPr id="682059" name="Line 75"/>
          <p:cNvSpPr>
            <a:spLocks noChangeShapeType="1"/>
          </p:cNvSpPr>
          <p:nvPr/>
        </p:nvSpPr>
        <p:spPr bwMode="auto">
          <a:xfrm flipV="1">
            <a:off x="2438400" y="3927475"/>
            <a:ext cx="304800" cy="0"/>
          </a:xfrm>
          <a:prstGeom prst="line">
            <a:avLst/>
          </a:prstGeom>
          <a:noFill/>
          <a:ln w="12700">
            <a:solidFill>
              <a:schemeClr val="tx1"/>
            </a:solidFill>
            <a:round/>
            <a:headEnd/>
            <a:tailEnd type="triangle" w="med" len="med"/>
          </a:ln>
          <a:effectLst/>
        </p:spPr>
        <p:txBody>
          <a:bodyPr/>
          <a:lstStyle/>
          <a:p>
            <a:endParaRPr lang="en-US"/>
          </a:p>
        </p:txBody>
      </p:sp>
      <p:sp>
        <p:nvSpPr>
          <p:cNvPr id="682060" name="Line 76"/>
          <p:cNvSpPr>
            <a:spLocks noChangeShapeType="1"/>
          </p:cNvSpPr>
          <p:nvPr/>
        </p:nvSpPr>
        <p:spPr bwMode="auto">
          <a:xfrm flipH="1">
            <a:off x="1066800" y="3851275"/>
            <a:ext cx="152400" cy="152400"/>
          </a:xfrm>
          <a:prstGeom prst="line">
            <a:avLst/>
          </a:prstGeom>
          <a:noFill/>
          <a:ln w="28575">
            <a:solidFill>
              <a:schemeClr val="accent1"/>
            </a:solidFill>
            <a:round/>
            <a:headEnd/>
            <a:tailEnd/>
          </a:ln>
          <a:effectLst/>
        </p:spPr>
        <p:txBody>
          <a:bodyPr/>
          <a:lstStyle/>
          <a:p>
            <a:endParaRPr lang="en-US"/>
          </a:p>
        </p:txBody>
      </p:sp>
      <p:sp>
        <p:nvSpPr>
          <p:cNvPr id="682061" name="Line 77"/>
          <p:cNvSpPr>
            <a:spLocks noChangeShapeType="1"/>
          </p:cNvSpPr>
          <p:nvPr/>
        </p:nvSpPr>
        <p:spPr bwMode="auto">
          <a:xfrm flipH="1">
            <a:off x="2514600" y="3851275"/>
            <a:ext cx="152400" cy="152400"/>
          </a:xfrm>
          <a:prstGeom prst="line">
            <a:avLst/>
          </a:prstGeom>
          <a:noFill/>
          <a:ln w="28575">
            <a:solidFill>
              <a:schemeClr val="accent1"/>
            </a:solidFill>
            <a:round/>
            <a:headEnd/>
            <a:tailEnd/>
          </a:ln>
          <a:effectLst/>
        </p:spPr>
        <p:txBody>
          <a:bodyPr/>
          <a:lstStyle/>
          <a:p>
            <a:endParaRPr lang="en-US"/>
          </a:p>
        </p:txBody>
      </p:sp>
      <p:sp>
        <p:nvSpPr>
          <p:cNvPr id="682062" name="Line 78"/>
          <p:cNvSpPr>
            <a:spLocks noChangeShapeType="1"/>
          </p:cNvSpPr>
          <p:nvPr/>
        </p:nvSpPr>
        <p:spPr bwMode="auto">
          <a:xfrm flipH="1">
            <a:off x="3810000" y="5029200"/>
            <a:ext cx="152400" cy="152400"/>
          </a:xfrm>
          <a:prstGeom prst="line">
            <a:avLst/>
          </a:prstGeom>
          <a:noFill/>
          <a:ln w="28575">
            <a:solidFill>
              <a:schemeClr val="accent1"/>
            </a:solidFill>
            <a:round/>
            <a:headEnd/>
            <a:tailEnd/>
          </a:ln>
          <a:effectLst/>
        </p:spPr>
        <p:txBody>
          <a:bodyPr/>
          <a:lstStyle/>
          <a:p>
            <a:endParaRPr lang="en-US"/>
          </a:p>
        </p:txBody>
      </p:sp>
      <p:sp>
        <p:nvSpPr>
          <p:cNvPr id="682063" name="Line 79"/>
          <p:cNvSpPr>
            <a:spLocks noChangeShapeType="1"/>
          </p:cNvSpPr>
          <p:nvPr/>
        </p:nvSpPr>
        <p:spPr bwMode="auto">
          <a:xfrm flipH="1">
            <a:off x="3048000" y="4800600"/>
            <a:ext cx="152400" cy="152400"/>
          </a:xfrm>
          <a:prstGeom prst="line">
            <a:avLst/>
          </a:prstGeom>
          <a:noFill/>
          <a:ln w="28575">
            <a:solidFill>
              <a:schemeClr val="accent1"/>
            </a:solidFill>
            <a:round/>
            <a:headEnd/>
            <a:tailEnd/>
          </a:ln>
          <a:effectLst/>
        </p:spPr>
        <p:txBody>
          <a:bodyPr/>
          <a:lstStyle/>
          <a:p>
            <a:endParaRPr lang="en-US"/>
          </a:p>
        </p:txBody>
      </p:sp>
      <p:sp>
        <p:nvSpPr>
          <p:cNvPr id="682064" name="Line 80"/>
          <p:cNvSpPr>
            <a:spLocks noChangeShapeType="1"/>
          </p:cNvSpPr>
          <p:nvPr/>
        </p:nvSpPr>
        <p:spPr bwMode="auto">
          <a:xfrm flipH="1">
            <a:off x="3048000" y="5257800"/>
            <a:ext cx="152400" cy="152400"/>
          </a:xfrm>
          <a:prstGeom prst="line">
            <a:avLst/>
          </a:prstGeom>
          <a:noFill/>
          <a:ln w="28575">
            <a:solidFill>
              <a:schemeClr val="accent1"/>
            </a:solidFill>
            <a:round/>
            <a:headEnd/>
            <a:tailEnd/>
          </a:ln>
          <a:effectLst/>
        </p:spPr>
        <p:txBody>
          <a:bodyPr/>
          <a:lstStyle/>
          <a:p>
            <a:endParaRPr lang="en-US"/>
          </a:p>
        </p:txBody>
      </p:sp>
      <p:sp>
        <p:nvSpPr>
          <p:cNvPr id="682065" name="Rectangle 81"/>
          <p:cNvSpPr>
            <a:spLocks noChangeArrowheads="1"/>
          </p:cNvSpPr>
          <p:nvPr/>
        </p:nvSpPr>
        <p:spPr bwMode="auto">
          <a:xfrm>
            <a:off x="1066800" y="3927475"/>
            <a:ext cx="323850" cy="263525"/>
          </a:xfrm>
          <a:prstGeom prst="rect">
            <a:avLst/>
          </a:prstGeom>
          <a:noFill/>
          <a:ln w="12700">
            <a:noFill/>
            <a:miter lim="800000"/>
            <a:headEnd/>
            <a:tailEnd/>
          </a:ln>
          <a:effectLst/>
        </p:spPr>
        <p:txBody>
          <a:bodyPr wrap="none" lIns="63500" tIns="25400" rIns="63500" bIns="25400">
            <a:spAutoFit/>
          </a:bodyPr>
          <a:lstStyle/>
          <a:p>
            <a:r>
              <a:rPr lang="en-US" sz="1400"/>
              <a:t>32</a:t>
            </a:r>
          </a:p>
        </p:txBody>
      </p:sp>
      <p:sp>
        <p:nvSpPr>
          <p:cNvPr id="682066" name="Rectangle 82"/>
          <p:cNvSpPr>
            <a:spLocks noChangeArrowheads="1"/>
          </p:cNvSpPr>
          <p:nvPr/>
        </p:nvSpPr>
        <p:spPr bwMode="auto">
          <a:xfrm>
            <a:off x="2514600" y="3927475"/>
            <a:ext cx="323850" cy="263525"/>
          </a:xfrm>
          <a:prstGeom prst="rect">
            <a:avLst/>
          </a:prstGeom>
          <a:noFill/>
          <a:ln w="12700">
            <a:noFill/>
            <a:miter lim="800000"/>
            <a:headEnd/>
            <a:tailEnd/>
          </a:ln>
          <a:effectLst/>
        </p:spPr>
        <p:txBody>
          <a:bodyPr wrap="none" lIns="63500" tIns="25400" rIns="63500" bIns="25400">
            <a:spAutoFit/>
          </a:bodyPr>
          <a:lstStyle/>
          <a:p>
            <a:r>
              <a:rPr lang="en-US" sz="1400"/>
              <a:t>32</a:t>
            </a:r>
          </a:p>
        </p:txBody>
      </p:sp>
      <p:sp>
        <p:nvSpPr>
          <p:cNvPr id="682067" name="Rectangle 83"/>
          <p:cNvSpPr>
            <a:spLocks noChangeArrowheads="1"/>
          </p:cNvSpPr>
          <p:nvPr/>
        </p:nvSpPr>
        <p:spPr bwMode="auto">
          <a:xfrm>
            <a:off x="3810000" y="5105400"/>
            <a:ext cx="323850" cy="263525"/>
          </a:xfrm>
          <a:prstGeom prst="rect">
            <a:avLst/>
          </a:prstGeom>
          <a:noFill/>
          <a:ln w="12700">
            <a:noFill/>
            <a:miter lim="800000"/>
            <a:headEnd/>
            <a:tailEnd/>
          </a:ln>
          <a:effectLst/>
        </p:spPr>
        <p:txBody>
          <a:bodyPr wrap="none" lIns="63500" tIns="25400" rIns="63500" bIns="25400">
            <a:spAutoFit/>
          </a:bodyPr>
          <a:lstStyle/>
          <a:p>
            <a:r>
              <a:rPr lang="en-US" sz="1400"/>
              <a:t>32</a:t>
            </a:r>
          </a:p>
        </p:txBody>
      </p:sp>
      <p:sp>
        <p:nvSpPr>
          <p:cNvPr id="682068" name="Rectangle 84"/>
          <p:cNvSpPr>
            <a:spLocks noChangeArrowheads="1"/>
          </p:cNvSpPr>
          <p:nvPr/>
        </p:nvSpPr>
        <p:spPr bwMode="auto">
          <a:xfrm>
            <a:off x="3048000" y="4876800"/>
            <a:ext cx="323850" cy="263525"/>
          </a:xfrm>
          <a:prstGeom prst="rect">
            <a:avLst/>
          </a:prstGeom>
          <a:noFill/>
          <a:ln w="12700">
            <a:noFill/>
            <a:miter lim="800000"/>
            <a:headEnd/>
            <a:tailEnd/>
          </a:ln>
          <a:effectLst/>
        </p:spPr>
        <p:txBody>
          <a:bodyPr wrap="none" lIns="63500" tIns="25400" rIns="63500" bIns="25400">
            <a:spAutoFit/>
          </a:bodyPr>
          <a:lstStyle/>
          <a:p>
            <a:r>
              <a:rPr lang="en-US" sz="1400"/>
              <a:t>32</a:t>
            </a:r>
          </a:p>
        </p:txBody>
      </p:sp>
      <p:sp>
        <p:nvSpPr>
          <p:cNvPr id="682069" name="Rectangle 85"/>
          <p:cNvSpPr>
            <a:spLocks noChangeArrowheads="1"/>
          </p:cNvSpPr>
          <p:nvPr/>
        </p:nvSpPr>
        <p:spPr bwMode="auto">
          <a:xfrm>
            <a:off x="3048000" y="5334000"/>
            <a:ext cx="323850" cy="263525"/>
          </a:xfrm>
          <a:prstGeom prst="rect">
            <a:avLst/>
          </a:prstGeom>
          <a:noFill/>
          <a:ln w="12700">
            <a:noFill/>
            <a:miter lim="800000"/>
            <a:headEnd/>
            <a:tailEnd/>
          </a:ln>
          <a:effectLst/>
        </p:spPr>
        <p:txBody>
          <a:bodyPr wrap="none" lIns="63500" tIns="25400" rIns="63500" bIns="25400">
            <a:spAutoFit/>
          </a:bodyPr>
          <a:lstStyle/>
          <a:p>
            <a:r>
              <a:rPr lang="en-US" sz="1400"/>
              <a:t>32</a:t>
            </a:r>
          </a:p>
        </p:txBody>
      </p:sp>
      <p:sp>
        <p:nvSpPr>
          <p:cNvPr id="682070" name="Line 86"/>
          <p:cNvSpPr>
            <a:spLocks noChangeShapeType="1"/>
          </p:cNvSpPr>
          <p:nvPr/>
        </p:nvSpPr>
        <p:spPr bwMode="auto">
          <a:xfrm>
            <a:off x="5562600" y="4953000"/>
            <a:ext cx="1600200" cy="0"/>
          </a:xfrm>
          <a:prstGeom prst="line">
            <a:avLst/>
          </a:prstGeom>
          <a:noFill/>
          <a:ln w="12700">
            <a:solidFill>
              <a:schemeClr val="tx1"/>
            </a:solidFill>
            <a:round/>
            <a:headEnd/>
            <a:tailEnd/>
          </a:ln>
          <a:effectLst/>
        </p:spPr>
        <p:txBody>
          <a:bodyPr/>
          <a:lstStyle/>
          <a:p>
            <a:endParaRPr lang="en-US"/>
          </a:p>
        </p:txBody>
      </p:sp>
      <p:sp>
        <p:nvSpPr>
          <p:cNvPr id="682071" name="Line 87"/>
          <p:cNvSpPr>
            <a:spLocks noChangeShapeType="1"/>
          </p:cNvSpPr>
          <p:nvPr/>
        </p:nvSpPr>
        <p:spPr bwMode="auto">
          <a:xfrm>
            <a:off x="5562600" y="4724400"/>
            <a:ext cx="1600200" cy="0"/>
          </a:xfrm>
          <a:prstGeom prst="line">
            <a:avLst/>
          </a:prstGeom>
          <a:noFill/>
          <a:ln w="12700">
            <a:solidFill>
              <a:schemeClr val="tx1"/>
            </a:solidFill>
            <a:round/>
            <a:headEnd/>
            <a:tailEnd/>
          </a:ln>
          <a:effectLst/>
        </p:spPr>
        <p:txBody>
          <a:bodyPr/>
          <a:lstStyle/>
          <a:p>
            <a:endParaRPr lang="en-US"/>
          </a:p>
        </p:txBody>
      </p:sp>
      <p:sp>
        <p:nvSpPr>
          <p:cNvPr id="682072" name="Line 88"/>
          <p:cNvSpPr>
            <a:spLocks noChangeShapeType="1"/>
          </p:cNvSpPr>
          <p:nvPr/>
        </p:nvSpPr>
        <p:spPr bwMode="auto">
          <a:xfrm flipV="1">
            <a:off x="6324600" y="4495800"/>
            <a:ext cx="0" cy="685800"/>
          </a:xfrm>
          <a:prstGeom prst="line">
            <a:avLst/>
          </a:prstGeom>
          <a:noFill/>
          <a:ln w="12700">
            <a:solidFill>
              <a:schemeClr val="tx1"/>
            </a:solidFill>
            <a:round/>
            <a:headEnd/>
            <a:tailEnd/>
          </a:ln>
          <a:effectLst/>
        </p:spPr>
        <p:txBody>
          <a:bodyPr/>
          <a:lstStyle/>
          <a:p>
            <a:endParaRPr lang="en-US"/>
          </a:p>
        </p:txBody>
      </p:sp>
      <p:sp>
        <p:nvSpPr>
          <p:cNvPr id="682073" name="Line 89"/>
          <p:cNvSpPr>
            <a:spLocks noChangeShapeType="1"/>
          </p:cNvSpPr>
          <p:nvPr/>
        </p:nvSpPr>
        <p:spPr bwMode="auto">
          <a:xfrm flipV="1">
            <a:off x="6705600" y="4495800"/>
            <a:ext cx="0" cy="685800"/>
          </a:xfrm>
          <a:prstGeom prst="line">
            <a:avLst/>
          </a:prstGeom>
          <a:noFill/>
          <a:ln w="12700">
            <a:solidFill>
              <a:schemeClr val="tx1"/>
            </a:solidFill>
            <a:round/>
            <a:headEnd/>
            <a:tailEnd/>
          </a:ln>
          <a:effectLst/>
        </p:spPr>
        <p:txBody>
          <a:bodyPr/>
          <a:lstStyle/>
          <a:p>
            <a:endParaRPr lang="en-US"/>
          </a:p>
        </p:txBody>
      </p:sp>
      <p:sp>
        <p:nvSpPr>
          <p:cNvPr id="682074" name="Line 90"/>
          <p:cNvSpPr>
            <a:spLocks noChangeShapeType="1"/>
          </p:cNvSpPr>
          <p:nvPr/>
        </p:nvSpPr>
        <p:spPr bwMode="auto">
          <a:xfrm flipV="1">
            <a:off x="5943600" y="4495800"/>
            <a:ext cx="0" cy="685800"/>
          </a:xfrm>
          <a:prstGeom prst="line">
            <a:avLst/>
          </a:prstGeom>
          <a:noFill/>
          <a:ln w="12700">
            <a:solidFill>
              <a:schemeClr val="tx1"/>
            </a:solidFill>
            <a:round/>
            <a:headEnd/>
            <a:tailEnd/>
          </a:ln>
          <a:effectLst/>
        </p:spPr>
        <p:txBody>
          <a:bodyPr/>
          <a:lstStyle/>
          <a:p>
            <a:endParaRPr lang="en-US"/>
          </a:p>
        </p:txBody>
      </p:sp>
      <p:sp>
        <p:nvSpPr>
          <p:cNvPr id="682075" name="Line 91"/>
          <p:cNvSpPr>
            <a:spLocks noChangeShapeType="1"/>
          </p:cNvSpPr>
          <p:nvPr/>
        </p:nvSpPr>
        <p:spPr bwMode="auto">
          <a:xfrm flipV="1">
            <a:off x="5943600" y="4191000"/>
            <a:ext cx="0" cy="304800"/>
          </a:xfrm>
          <a:prstGeom prst="line">
            <a:avLst/>
          </a:prstGeom>
          <a:noFill/>
          <a:ln w="12700" cap="rnd">
            <a:solidFill>
              <a:schemeClr val="tx1"/>
            </a:solidFill>
            <a:prstDash val="sysDot"/>
            <a:round/>
            <a:headEnd/>
            <a:tailEnd/>
          </a:ln>
          <a:effectLst/>
        </p:spPr>
        <p:txBody>
          <a:bodyPr/>
          <a:lstStyle/>
          <a:p>
            <a:endParaRPr lang="en-US"/>
          </a:p>
        </p:txBody>
      </p:sp>
      <p:sp>
        <p:nvSpPr>
          <p:cNvPr id="682076" name="Line 92"/>
          <p:cNvSpPr>
            <a:spLocks noChangeShapeType="1"/>
          </p:cNvSpPr>
          <p:nvPr/>
        </p:nvSpPr>
        <p:spPr bwMode="auto">
          <a:xfrm flipV="1">
            <a:off x="6324600" y="4191000"/>
            <a:ext cx="0" cy="304800"/>
          </a:xfrm>
          <a:prstGeom prst="line">
            <a:avLst/>
          </a:prstGeom>
          <a:noFill/>
          <a:ln w="12700" cap="rnd">
            <a:solidFill>
              <a:schemeClr val="tx1"/>
            </a:solidFill>
            <a:prstDash val="sysDot"/>
            <a:round/>
            <a:headEnd/>
            <a:tailEnd/>
          </a:ln>
          <a:effectLst/>
        </p:spPr>
        <p:txBody>
          <a:bodyPr/>
          <a:lstStyle/>
          <a:p>
            <a:endParaRPr lang="en-US"/>
          </a:p>
        </p:txBody>
      </p:sp>
      <p:sp>
        <p:nvSpPr>
          <p:cNvPr id="682077" name="Line 93"/>
          <p:cNvSpPr>
            <a:spLocks noChangeShapeType="1"/>
          </p:cNvSpPr>
          <p:nvPr/>
        </p:nvSpPr>
        <p:spPr bwMode="auto">
          <a:xfrm flipV="1">
            <a:off x="6705600" y="4191000"/>
            <a:ext cx="0" cy="304800"/>
          </a:xfrm>
          <a:prstGeom prst="line">
            <a:avLst/>
          </a:prstGeom>
          <a:noFill/>
          <a:ln w="12700" cap="rnd">
            <a:solidFill>
              <a:schemeClr val="tx1"/>
            </a:solidFill>
            <a:prstDash val="sysDot"/>
            <a:round/>
            <a:headEnd/>
            <a:tailEnd/>
          </a:ln>
          <a:effectLst/>
        </p:spPr>
        <p:txBody>
          <a:bodyPr/>
          <a:lstStyle/>
          <a:p>
            <a:endParaRPr lang="en-US"/>
          </a:p>
        </p:txBody>
      </p:sp>
      <p:sp>
        <p:nvSpPr>
          <p:cNvPr id="682078" name="Rectangle 94"/>
          <p:cNvSpPr>
            <a:spLocks noChangeArrowheads="1"/>
          </p:cNvSpPr>
          <p:nvPr/>
        </p:nvSpPr>
        <p:spPr bwMode="auto">
          <a:xfrm>
            <a:off x="5638800" y="4953000"/>
            <a:ext cx="225425" cy="263525"/>
          </a:xfrm>
          <a:prstGeom prst="rect">
            <a:avLst/>
          </a:prstGeom>
          <a:noFill/>
          <a:ln w="12700">
            <a:noFill/>
            <a:miter lim="800000"/>
            <a:headEnd/>
            <a:tailEnd/>
          </a:ln>
          <a:effectLst/>
        </p:spPr>
        <p:txBody>
          <a:bodyPr wrap="none" lIns="63500" tIns="25400" rIns="63500" bIns="25400">
            <a:spAutoFit/>
          </a:bodyPr>
          <a:lstStyle/>
          <a:p>
            <a:r>
              <a:rPr lang="en-US" sz="1400">
                <a:solidFill>
                  <a:schemeClr val="tx1"/>
                </a:solidFill>
              </a:rPr>
              <a:t>0</a:t>
            </a:r>
          </a:p>
        </p:txBody>
      </p:sp>
      <p:sp>
        <p:nvSpPr>
          <p:cNvPr id="682079" name="Rectangle 95"/>
          <p:cNvSpPr>
            <a:spLocks noChangeArrowheads="1"/>
          </p:cNvSpPr>
          <p:nvPr/>
        </p:nvSpPr>
        <p:spPr bwMode="auto">
          <a:xfrm>
            <a:off x="6019800" y="4953000"/>
            <a:ext cx="225425" cy="263525"/>
          </a:xfrm>
          <a:prstGeom prst="rect">
            <a:avLst/>
          </a:prstGeom>
          <a:noFill/>
          <a:ln w="12700">
            <a:noFill/>
            <a:miter lim="800000"/>
            <a:headEnd/>
            <a:tailEnd/>
          </a:ln>
          <a:effectLst/>
        </p:spPr>
        <p:txBody>
          <a:bodyPr wrap="none" lIns="63500" tIns="25400" rIns="63500" bIns="25400">
            <a:spAutoFit/>
          </a:bodyPr>
          <a:lstStyle/>
          <a:p>
            <a:r>
              <a:rPr lang="en-US" sz="1400">
                <a:solidFill>
                  <a:schemeClr val="tx1"/>
                </a:solidFill>
              </a:rPr>
              <a:t>1</a:t>
            </a:r>
          </a:p>
        </p:txBody>
      </p:sp>
      <p:sp>
        <p:nvSpPr>
          <p:cNvPr id="682080" name="Rectangle 96"/>
          <p:cNvSpPr>
            <a:spLocks noChangeArrowheads="1"/>
          </p:cNvSpPr>
          <p:nvPr/>
        </p:nvSpPr>
        <p:spPr bwMode="auto">
          <a:xfrm>
            <a:off x="6400800" y="4953000"/>
            <a:ext cx="225425" cy="263525"/>
          </a:xfrm>
          <a:prstGeom prst="rect">
            <a:avLst/>
          </a:prstGeom>
          <a:noFill/>
          <a:ln w="12700">
            <a:noFill/>
            <a:miter lim="800000"/>
            <a:headEnd/>
            <a:tailEnd/>
          </a:ln>
          <a:effectLst/>
        </p:spPr>
        <p:txBody>
          <a:bodyPr wrap="none" lIns="63500" tIns="25400" rIns="63500" bIns="25400">
            <a:spAutoFit/>
          </a:bodyPr>
          <a:lstStyle/>
          <a:p>
            <a:r>
              <a:rPr lang="en-US" sz="1400">
                <a:solidFill>
                  <a:schemeClr val="tx1"/>
                </a:solidFill>
              </a:rPr>
              <a:t>2</a:t>
            </a:r>
          </a:p>
        </p:txBody>
      </p:sp>
      <p:sp>
        <p:nvSpPr>
          <p:cNvPr id="682081" name="Rectangle 97"/>
          <p:cNvSpPr>
            <a:spLocks noChangeArrowheads="1"/>
          </p:cNvSpPr>
          <p:nvPr/>
        </p:nvSpPr>
        <p:spPr bwMode="auto">
          <a:xfrm>
            <a:off x="6781800" y="4953000"/>
            <a:ext cx="225425" cy="263525"/>
          </a:xfrm>
          <a:prstGeom prst="rect">
            <a:avLst/>
          </a:prstGeom>
          <a:noFill/>
          <a:ln w="12700">
            <a:noFill/>
            <a:miter lim="800000"/>
            <a:headEnd/>
            <a:tailEnd/>
          </a:ln>
          <a:effectLst/>
        </p:spPr>
        <p:txBody>
          <a:bodyPr wrap="none" lIns="63500" tIns="25400" rIns="63500" bIns="25400">
            <a:spAutoFit/>
          </a:bodyPr>
          <a:lstStyle/>
          <a:p>
            <a:r>
              <a:rPr lang="en-US" sz="1400">
                <a:solidFill>
                  <a:schemeClr val="tx1"/>
                </a:solidFill>
              </a:rPr>
              <a:t>3</a:t>
            </a:r>
          </a:p>
        </p:txBody>
      </p:sp>
      <p:sp>
        <p:nvSpPr>
          <p:cNvPr id="682082" name="Rectangle 98"/>
          <p:cNvSpPr>
            <a:spLocks noChangeArrowheads="1"/>
          </p:cNvSpPr>
          <p:nvPr/>
        </p:nvSpPr>
        <p:spPr bwMode="auto">
          <a:xfrm>
            <a:off x="6781800" y="4724400"/>
            <a:ext cx="225425" cy="263525"/>
          </a:xfrm>
          <a:prstGeom prst="rect">
            <a:avLst/>
          </a:prstGeom>
          <a:noFill/>
          <a:ln w="12700">
            <a:noFill/>
            <a:miter lim="800000"/>
            <a:headEnd/>
            <a:tailEnd/>
          </a:ln>
          <a:effectLst/>
        </p:spPr>
        <p:txBody>
          <a:bodyPr wrap="none" lIns="63500" tIns="25400" rIns="63500" bIns="25400">
            <a:spAutoFit/>
          </a:bodyPr>
          <a:lstStyle/>
          <a:p>
            <a:r>
              <a:rPr lang="en-US" sz="1400">
                <a:solidFill>
                  <a:schemeClr val="tx1"/>
                </a:solidFill>
              </a:rPr>
              <a:t>7</a:t>
            </a:r>
          </a:p>
        </p:txBody>
      </p:sp>
      <p:sp>
        <p:nvSpPr>
          <p:cNvPr id="682083" name="Rectangle 99"/>
          <p:cNvSpPr>
            <a:spLocks noChangeArrowheads="1"/>
          </p:cNvSpPr>
          <p:nvPr/>
        </p:nvSpPr>
        <p:spPr bwMode="auto">
          <a:xfrm>
            <a:off x="6400800" y="4724400"/>
            <a:ext cx="225425" cy="263525"/>
          </a:xfrm>
          <a:prstGeom prst="rect">
            <a:avLst/>
          </a:prstGeom>
          <a:noFill/>
          <a:ln w="12700">
            <a:noFill/>
            <a:miter lim="800000"/>
            <a:headEnd/>
            <a:tailEnd/>
          </a:ln>
          <a:effectLst/>
        </p:spPr>
        <p:txBody>
          <a:bodyPr wrap="none" lIns="63500" tIns="25400" rIns="63500" bIns="25400">
            <a:spAutoFit/>
          </a:bodyPr>
          <a:lstStyle/>
          <a:p>
            <a:r>
              <a:rPr lang="en-US" sz="1400">
                <a:solidFill>
                  <a:schemeClr val="tx1"/>
                </a:solidFill>
              </a:rPr>
              <a:t>6</a:t>
            </a:r>
          </a:p>
        </p:txBody>
      </p:sp>
      <p:sp>
        <p:nvSpPr>
          <p:cNvPr id="682084" name="Rectangle 100"/>
          <p:cNvSpPr>
            <a:spLocks noChangeArrowheads="1"/>
          </p:cNvSpPr>
          <p:nvPr/>
        </p:nvSpPr>
        <p:spPr bwMode="auto">
          <a:xfrm>
            <a:off x="6019800" y="4724400"/>
            <a:ext cx="225425" cy="263525"/>
          </a:xfrm>
          <a:prstGeom prst="rect">
            <a:avLst/>
          </a:prstGeom>
          <a:noFill/>
          <a:ln w="12700">
            <a:noFill/>
            <a:miter lim="800000"/>
            <a:headEnd/>
            <a:tailEnd/>
          </a:ln>
          <a:effectLst/>
        </p:spPr>
        <p:txBody>
          <a:bodyPr wrap="none" lIns="63500" tIns="25400" rIns="63500" bIns="25400">
            <a:spAutoFit/>
          </a:bodyPr>
          <a:lstStyle/>
          <a:p>
            <a:r>
              <a:rPr lang="en-US" sz="1400">
                <a:solidFill>
                  <a:schemeClr val="tx1"/>
                </a:solidFill>
              </a:rPr>
              <a:t>5</a:t>
            </a:r>
          </a:p>
        </p:txBody>
      </p:sp>
      <p:sp>
        <p:nvSpPr>
          <p:cNvPr id="682085" name="Rectangle 101"/>
          <p:cNvSpPr>
            <a:spLocks noChangeArrowheads="1"/>
          </p:cNvSpPr>
          <p:nvPr/>
        </p:nvSpPr>
        <p:spPr bwMode="auto">
          <a:xfrm>
            <a:off x="5638800" y="4724400"/>
            <a:ext cx="225425" cy="263525"/>
          </a:xfrm>
          <a:prstGeom prst="rect">
            <a:avLst/>
          </a:prstGeom>
          <a:noFill/>
          <a:ln w="12700">
            <a:noFill/>
            <a:miter lim="800000"/>
            <a:headEnd/>
            <a:tailEnd/>
          </a:ln>
          <a:effectLst/>
        </p:spPr>
        <p:txBody>
          <a:bodyPr wrap="none" lIns="63500" tIns="25400" rIns="63500" bIns="25400">
            <a:spAutoFit/>
          </a:bodyPr>
          <a:lstStyle/>
          <a:p>
            <a:r>
              <a:rPr lang="en-US" sz="1400">
                <a:solidFill>
                  <a:schemeClr val="tx1"/>
                </a:solidFill>
              </a:rPr>
              <a:t>4</a:t>
            </a:r>
          </a:p>
        </p:txBody>
      </p:sp>
      <p:sp>
        <p:nvSpPr>
          <p:cNvPr id="682086" name="Rectangle 102"/>
          <p:cNvSpPr>
            <a:spLocks noChangeArrowheads="1"/>
          </p:cNvSpPr>
          <p:nvPr/>
        </p:nvSpPr>
        <p:spPr bwMode="auto">
          <a:xfrm>
            <a:off x="5257800" y="5638800"/>
            <a:ext cx="1141413" cy="476250"/>
          </a:xfrm>
          <a:prstGeom prst="rect">
            <a:avLst/>
          </a:prstGeom>
          <a:noFill/>
          <a:ln w="12700">
            <a:noFill/>
            <a:miter lim="800000"/>
            <a:headEnd/>
            <a:tailEnd/>
          </a:ln>
          <a:effectLst/>
        </p:spPr>
        <p:txBody>
          <a:bodyPr wrap="none" lIns="63500" tIns="25400" rIns="63500" bIns="25400">
            <a:spAutoFit/>
          </a:bodyPr>
          <a:lstStyle/>
          <a:p>
            <a:r>
              <a:rPr lang="en-US" sz="1400">
                <a:solidFill>
                  <a:schemeClr val="tx1"/>
                </a:solidFill>
              </a:rPr>
              <a:t>byte address</a:t>
            </a:r>
          </a:p>
          <a:p>
            <a:r>
              <a:rPr lang="en-US" sz="1400">
                <a:solidFill>
                  <a:schemeClr val="tx1"/>
                </a:solidFill>
              </a:rPr>
              <a:t>(big Endian)</a:t>
            </a:r>
          </a:p>
        </p:txBody>
      </p:sp>
      <p:cxnSp>
        <p:nvCxnSpPr>
          <p:cNvPr id="682087" name="AutoShape 103"/>
          <p:cNvCxnSpPr>
            <a:cxnSpLocks noChangeShapeType="1"/>
            <a:stCxn id="682086" idx="0"/>
            <a:endCxn id="682079" idx="1"/>
          </p:cNvCxnSpPr>
          <p:nvPr/>
        </p:nvCxnSpPr>
        <p:spPr bwMode="auto">
          <a:xfrm rot="16200000">
            <a:off x="5647531" y="5266532"/>
            <a:ext cx="554037" cy="190500"/>
          </a:xfrm>
          <a:prstGeom prst="curvedConnector2">
            <a:avLst/>
          </a:prstGeom>
          <a:noFill/>
          <a:ln w="12700">
            <a:solidFill>
              <a:schemeClr val="accent1"/>
            </a:solidFill>
            <a:round/>
            <a:headEnd/>
            <a:tailEnd type="triangle" w="med" len="med"/>
          </a:ln>
          <a:effectLst/>
        </p:spPr>
      </p:cxnSp>
      <p:grpSp>
        <p:nvGrpSpPr>
          <p:cNvPr id="3" name="Group 104"/>
          <p:cNvGrpSpPr>
            <a:grpSpLocks/>
          </p:cNvGrpSpPr>
          <p:nvPr/>
        </p:nvGrpSpPr>
        <p:grpSpPr bwMode="auto">
          <a:xfrm>
            <a:off x="685800" y="4343400"/>
            <a:ext cx="1938338" cy="992188"/>
            <a:chOff x="432" y="2736"/>
            <a:chExt cx="1221" cy="625"/>
          </a:xfrm>
        </p:grpSpPr>
        <p:sp>
          <p:nvSpPr>
            <p:cNvPr id="682089" name="Oval 105"/>
            <p:cNvSpPr>
              <a:spLocks noChangeArrowheads="1"/>
            </p:cNvSpPr>
            <p:nvPr/>
          </p:nvSpPr>
          <p:spPr bwMode="auto">
            <a:xfrm>
              <a:off x="672" y="2736"/>
              <a:ext cx="624" cy="288"/>
            </a:xfrm>
            <a:prstGeom prst="ellipse">
              <a:avLst/>
            </a:prstGeom>
            <a:noFill/>
            <a:ln w="12700">
              <a:solidFill>
                <a:schemeClr val="tx1"/>
              </a:solidFill>
              <a:round/>
              <a:headEnd/>
              <a:tailEnd/>
            </a:ln>
            <a:effectLst/>
          </p:spPr>
          <p:txBody>
            <a:bodyPr wrap="none" anchor="ctr"/>
            <a:lstStyle/>
            <a:p>
              <a:endParaRPr lang="en-US"/>
            </a:p>
          </p:txBody>
        </p:sp>
        <p:sp>
          <p:nvSpPr>
            <p:cNvPr id="682090" name="Text Box 106"/>
            <p:cNvSpPr txBox="1">
              <a:spLocks noChangeArrowheads="1"/>
            </p:cNvSpPr>
            <p:nvPr/>
          </p:nvSpPr>
          <p:spPr bwMode="auto">
            <a:xfrm>
              <a:off x="624" y="2736"/>
              <a:ext cx="720" cy="326"/>
            </a:xfrm>
            <a:prstGeom prst="rect">
              <a:avLst/>
            </a:prstGeom>
            <a:noFill/>
            <a:ln w="12700">
              <a:noFill/>
              <a:miter lim="800000"/>
              <a:headEnd/>
              <a:tailEnd/>
            </a:ln>
            <a:effectLst/>
          </p:spPr>
          <p:txBody>
            <a:bodyPr>
              <a:spAutoFit/>
            </a:bodyPr>
            <a:lstStyle/>
            <a:p>
              <a:pPr algn="ctr"/>
              <a:r>
                <a:rPr lang="en-US" sz="1400"/>
                <a:t>Fetch</a:t>
              </a:r>
            </a:p>
            <a:p>
              <a:pPr algn="ctr"/>
              <a:r>
                <a:rPr lang="en-US" sz="1400"/>
                <a:t>PC = PC+4</a:t>
              </a:r>
            </a:p>
          </p:txBody>
        </p:sp>
        <p:sp>
          <p:nvSpPr>
            <p:cNvPr id="682091" name="Oval 107"/>
            <p:cNvSpPr>
              <a:spLocks noChangeArrowheads="1"/>
            </p:cNvSpPr>
            <p:nvPr/>
          </p:nvSpPr>
          <p:spPr bwMode="auto">
            <a:xfrm>
              <a:off x="1196" y="3148"/>
              <a:ext cx="364" cy="212"/>
            </a:xfrm>
            <a:prstGeom prst="ellipse">
              <a:avLst/>
            </a:prstGeom>
            <a:noFill/>
            <a:ln w="12700">
              <a:solidFill>
                <a:schemeClr val="tx1"/>
              </a:solidFill>
              <a:round/>
              <a:headEnd/>
              <a:tailEnd/>
            </a:ln>
            <a:effectLst/>
          </p:spPr>
          <p:txBody>
            <a:bodyPr wrap="none" anchor="ctr"/>
            <a:lstStyle/>
            <a:p>
              <a:endParaRPr lang="en-US"/>
            </a:p>
          </p:txBody>
        </p:sp>
        <p:sp>
          <p:nvSpPr>
            <p:cNvPr id="682092" name="Text Box 108"/>
            <p:cNvSpPr txBox="1">
              <a:spLocks noChangeArrowheads="1"/>
            </p:cNvSpPr>
            <p:nvPr/>
          </p:nvSpPr>
          <p:spPr bwMode="auto">
            <a:xfrm>
              <a:off x="1152" y="3168"/>
              <a:ext cx="501" cy="192"/>
            </a:xfrm>
            <a:prstGeom prst="rect">
              <a:avLst/>
            </a:prstGeom>
            <a:noFill/>
            <a:ln w="12700">
              <a:noFill/>
              <a:miter lim="800000"/>
              <a:headEnd/>
              <a:tailEnd/>
            </a:ln>
            <a:effectLst/>
          </p:spPr>
          <p:txBody>
            <a:bodyPr wrap="none">
              <a:spAutoFit/>
            </a:bodyPr>
            <a:lstStyle/>
            <a:p>
              <a:r>
                <a:rPr lang="en-US" sz="1400"/>
                <a:t>Decode</a:t>
              </a:r>
            </a:p>
          </p:txBody>
        </p:sp>
        <p:sp>
          <p:nvSpPr>
            <p:cNvPr id="682093" name="Oval 109"/>
            <p:cNvSpPr>
              <a:spLocks noChangeArrowheads="1"/>
            </p:cNvSpPr>
            <p:nvPr/>
          </p:nvSpPr>
          <p:spPr bwMode="auto">
            <a:xfrm>
              <a:off x="480" y="3148"/>
              <a:ext cx="338" cy="212"/>
            </a:xfrm>
            <a:prstGeom prst="ellipse">
              <a:avLst/>
            </a:prstGeom>
            <a:noFill/>
            <a:ln w="12700">
              <a:solidFill>
                <a:schemeClr val="tx1"/>
              </a:solidFill>
              <a:round/>
              <a:headEnd/>
              <a:tailEnd/>
            </a:ln>
            <a:effectLst/>
          </p:spPr>
          <p:txBody>
            <a:bodyPr wrap="none" anchor="ctr"/>
            <a:lstStyle/>
            <a:p>
              <a:endParaRPr lang="en-US"/>
            </a:p>
          </p:txBody>
        </p:sp>
        <p:sp>
          <p:nvSpPr>
            <p:cNvPr id="682094" name="Text Box 110"/>
            <p:cNvSpPr txBox="1">
              <a:spLocks noChangeArrowheads="1"/>
            </p:cNvSpPr>
            <p:nvPr/>
          </p:nvSpPr>
          <p:spPr bwMode="auto">
            <a:xfrm>
              <a:off x="432" y="3168"/>
              <a:ext cx="365" cy="192"/>
            </a:xfrm>
            <a:prstGeom prst="rect">
              <a:avLst/>
            </a:prstGeom>
            <a:noFill/>
            <a:ln w="12700">
              <a:noFill/>
              <a:miter lim="800000"/>
              <a:headEnd/>
              <a:tailEnd/>
            </a:ln>
            <a:effectLst/>
          </p:spPr>
          <p:txBody>
            <a:bodyPr wrap="none">
              <a:spAutoFit/>
            </a:bodyPr>
            <a:lstStyle/>
            <a:p>
              <a:r>
                <a:rPr lang="en-US" sz="1400"/>
                <a:t>Exec</a:t>
              </a:r>
            </a:p>
          </p:txBody>
        </p:sp>
        <p:cxnSp>
          <p:nvCxnSpPr>
            <p:cNvPr id="682095" name="AutoShape 111"/>
            <p:cNvCxnSpPr>
              <a:cxnSpLocks noChangeShapeType="1"/>
              <a:stCxn id="682089" idx="6"/>
              <a:endCxn id="682091" idx="0"/>
            </p:cNvCxnSpPr>
            <p:nvPr/>
          </p:nvCxnSpPr>
          <p:spPr bwMode="auto">
            <a:xfrm>
              <a:off x="1296" y="2880"/>
              <a:ext cx="82" cy="268"/>
            </a:xfrm>
            <a:prstGeom prst="curvedConnector2">
              <a:avLst/>
            </a:prstGeom>
            <a:noFill/>
            <a:ln w="12700">
              <a:solidFill>
                <a:schemeClr val="tx1"/>
              </a:solidFill>
              <a:round/>
              <a:headEnd/>
              <a:tailEnd type="triangle" w="med" len="med"/>
            </a:ln>
            <a:effectLst/>
          </p:spPr>
        </p:cxnSp>
        <p:cxnSp>
          <p:nvCxnSpPr>
            <p:cNvPr id="682096" name="AutoShape 112"/>
            <p:cNvCxnSpPr>
              <a:cxnSpLocks noChangeShapeType="1"/>
              <a:stCxn id="682091" idx="4"/>
              <a:endCxn id="682093" idx="4"/>
            </p:cNvCxnSpPr>
            <p:nvPr/>
          </p:nvCxnSpPr>
          <p:spPr bwMode="auto">
            <a:xfrm rot="5400000">
              <a:off x="1013" y="2996"/>
              <a:ext cx="1" cy="729"/>
            </a:xfrm>
            <a:prstGeom prst="curvedConnector3">
              <a:avLst>
                <a:gd name="adj1" fmla="val 14400000"/>
              </a:avLst>
            </a:prstGeom>
            <a:noFill/>
            <a:ln w="12700">
              <a:solidFill>
                <a:schemeClr val="tx1"/>
              </a:solidFill>
              <a:round/>
              <a:headEnd/>
              <a:tailEnd type="triangle" w="med" len="med"/>
            </a:ln>
            <a:effectLst/>
          </p:spPr>
        </p:cxnSp>
        <p:cxnSp>
          <p:nvCxnSpPr>
            <p:cNvPr id="682097" name="AutoShape 113"/>
            <p:cNvCxnSpPr>
              <a:cxnSpLocks noChangeShapeType="1"/>
              <a:stCxn id="682093" idx="0"/>
              <a:endCxn id="682089" idx="2"/>
            </p:cNvCxnSpPr>
            <p:nvPr/>
          </p:nvCxnSpPr>
          <p:spPr bwMode="auto">
            <a:xfrm rot="16200000">
              <a:off x="527" y="3002"/>
              <a:ext cx="268" cy="23"/>
            </a:xfrm>
            <a:prstGeom prst="curvedConnector2">
              <a:avLst/>
            </a:prstGeom>
            <a:noFill/>
            <a:ln w="12700">
              <a:solidFill>
                <a:schemeClr val="tx1"/>
              </a:solidFill>
              <a:round/>
              <a:headEnd/>
              <a:tailEnd type="triangle" w="med" len="med"/>
            </a:ln>
            <a:effectLst/>
          </p:spPr>
        </p:cxnSp>
      </p:grpSp>
      <p:grpSp>
        <p:nvGrpSpPr>
          <p:cNvPr id="4" name="Group 114"/>
          <p:cNvGrpSpPr>
            <a:grpSpLocks/>
          </p:cNvGrpSpPr>
          <p:nvPr/>
        </p:nvGrpSpPr>
        <p:grpSpPr bwMode="auto">
          <a:xfrm>
            <a:off x="2743200" y="3733800"/>
            <a:ext cx="457200" cy="762000"/>
            <a:chOff x="1392" y="2880"/>
            <a:chExt cx="288" cy="480"/>
          </a:xfrm>
        </p:grpSpPr>
        <p:sp>
          <p:nvSpPr>
            <p:cNvPr id="682099" name="Line 115"/>
            <p:cNvSpPr>
              <a:spLocks noChangeShapeType="1"/>
            </p:cNvSpPr>
            <p:nvPr/>
          </p:nvSpPr>
          <p:spPr bwMode="auto">
            <a:xfrm>
              <a:off x="1392" y="3072"/>
              <a:ext cx="48" cy="48"/>
            </a:xfrm>
            <a:prstGeom prst="line">
              <a:avLst/>
            </a:prstGeom>
            <a:noFill/>
            <a:ln w="12700">
              <a:solidFill>
                <a:schemeClr val="tx1"/>
              </a:solidFill>
              <a:round/>
              <a:headEnd/>
              <a:tailEnd/>
            </a:ln>
            <a:effectLst/>
          </p:spPr>
          <p:txBody>
            <a:bodyPr/>
            <a:lstStyle/>
            <a:p>
              <a:endParaRPr lang="en-US"/>
            </a:p>
          </p:txBody>
        </p:sp>
        <p:sp>
          <p:nvSpPr>
            <p:cNvPr id="682100" name="Line 116"/>
            <p:cNvSpPr>
              <a:spLocks noChangeShapeType="1"/>
            </p:cNvSpPr>
            <p:nvPr/>
          </p:nvSpPr>
          <p:spPr bwMode="auto">
            <a:xfrm flipH="1">
              <a:off x="1392" y="3120"/>
              <a:ext cx="48" cy="48"/>
            </a:xfrm>
            <a:prstGeom prst="line">
              <a:avLst/>
            </a:prstGeom>
            <a:noFill/>
            <a:ln w="12700">
              <a:solidFill>
                <a:schemeClr val="tx1"/>
              </a:solidFill>
              <a:round/>
              <a:headEnd/>
              <a:tailEnd/>
            </a:ln>
            <a:effectLst/>
          </p:spPr>
          <p:txBody>
            <a:bodyPr/>
            <a:lstStyle/>
            <a:p>
              <a:endParaRPr lang="en-US"/>
            </a:p>
          </p:txBody>
        </p:sp>
        <p:sp>
          <p:nvSpPr>
            <p:cNvPr id="682101" name="Line 117"/>
            <p:cNvSpPr>
              <a:spLocks noChangeShapeType="1"/>
            </p:cNvSpPr>
            <p:nvPr/>
          </p:nvSpPr>
          <p:spPr bwMode="auto">
            <a:xfrm flipV="1">
              <a:off x="1392" y="2880"/>
              <a:ext cx="0" cy="192"/>
            </a:xfrm>
            <a:prstGeom prst="line">
              <a:avLst/>
            </a:prstGeom>
            <a:noFill/>
            <a:ln w="12700">
              <a:solidFill>
                <a:schemeClr val="tx1"/>
              </a:solidFill>
              <a:round/>
              <a:headEnd/>
              <a:tailEnd/>
            </a:ln>
            <a:effectLst/>
          </p:spPr>
          <p:txBody>
            <a:bodyPr/>
            <a:lstStyle/>
            <a:p>
              <a:endParaRPr lang="en-US"/>
            </a:p>
          </p:txBody>
        </p:sp>
        <p:sp>
          <p:nvSpPr>
            <p:cNvPr id="682102" name="Line 118"/>
            <p:cNvSpPr>
              <a:spLocks noChangeShapeType="1"/>
            </p:cNvSpPr>
            <p:nvPr/>
          </p:nvSpPr>
          <p:spPr bwMode="auto">
            <a:xfrm flipV="1">
              <a:off x="1392" y="3168"/>
              <a:ext cx="0" cy="192"/>
            </a:xfrm>
            <a:prstGeom prst="line">
              <a:avLst/>
            </a:prstGeom>
            <a:noFill/>
            <a:ln w="12700">
              <a:solidFill>
                <a:schemeClr val="tx1"/>
              </a:solidFill>
              <a:round/>
              <a:headEnd/>
              <a:tailEnd/>
            </a:ln>
            <a:effectLst/>
          </p:spPr>
          <p:txBody>
            <a:bodyPr/>
            <a:lstStyle/>
            <a:p>
              <a:endParaRPr lang="en-US"/>
            </a:p>
          </p:txBody>
        </p:sp>
        <p:sp>
          <p:nvSpPr>
            <p:cNvPr id="682103" name="Line 119"/>
            <p:cNvSpPr>
              <a:spLocks noChangeShapeType="1"/>
            </p:cNvSpPr>
            <p:nvPr/>
          </p:nvSpPr>
          <p:spPr bwMode="auto">
            <a:xfrm flipV="1">
              <a:off x="1392" y="3216"/>
              <a:ext cx="288" cy="144"/>
            </a:xfrm>
            <a:prstGeom prst="line">
              <a:avLst/>
            </a:prstGeom>
            <a:noFill/>
            <a:ln w="12700">
              <a:solidFill>
                <a:schemeClr val="tx1"/>
              </a:solidFill>
              <a:round/>
              <a:headEnd/>
              <a:tailEnd/>
            </a:ln>
            <a:effectLst/>
          </p:spPr>
          <p:txBody>
            <a:bodyPr/>
            <a:lstStyle/>
            <a:p>
              <a:endParaRPr lang="en-US"/>
            </a:p>
          </p:txBody>
        </p:sp>
        <p:sp>
          <p:nvSpPr>
            <p:cNvPr id="682104" name="Line 120"/>
            <p:cNvSpPr>
              <a:spLocks noChangeShapeType="1"/>
            </p:cNvSpPr>
            <p:nvPr/>
          </p:nvSpPr>
          <p:spPr bwMode="auto">
            <a:xfrm flipV="1">
              <a:off x="1680" y="3024"/>
              <a:ext cx="0" cy="192"/>
            </a:xfrm>
            <a:prstGeom prst="line">
              <a:avLst/>
            </a:prstGeom>
            <a:noFill/>
            <a:ln w="12700">
              <a:solidFill>
                <a:schemeClr val="tx1"/>
              </a:solidFill>
              <a:round/>
              <a:headEnd/>
              <a:tailEnd/>
            </a:ln>
            <a:effectLst/>
          </p:spPr>
          <p:txBody>
            <a:bodyPr/>
            <a:lstStyle/>
            <a:p>
              <a:endParaRPr lang="en-US"/>
            </a:p>
          </p:txBody>
        </p:sp>
        <p:sp>
          <p:nvSpPr>
            <p:cNvPr id="682105" name="Line 121"/>
            <p:cNvSpPr>
              <a:spLocks noChangeShapeType="1"/>
            </p:cNvSpPr>
            <p:nvPr/>
          </p:nvSpPr>
          <p:spPr bwMode="auto">
            <a:xfrm>
              <a:off x="1392" y="2880"/>
              <a:ext cx="288" cy="144"/>
            </a:xfrm>
            <a:prstGeom prst="line">
              <a:avLst/>
            </a:prstGeom>
            <a:noFill/>
            <a:ln w="12700">
              <a:solidFill>
                <a:schemeClr val="tx1"/>
              </a:solidFill>
              <a:round/>
              <a:headEnd/>
              <a:tailEnd/>
            </a:ln>
            <a:effectLst/>
          </p:spPr>
          <p:txBody>
            <a:bodyPr/>
            <a:lstStyle/>
            <a:p>
              <a:endParaRPr lang="en-US"/>
            </a:p>
          </p:txBody>
        </p:sp>
      </p:grpSp>
      <p:sp>
        <p:nvSpPr>
          <p:cNvPr id="682106" name="Rectangle 122"/>
          <p:cNvSpPr>
            <a:spLocks noChangeArrowheads="1"/>
          </p:cNvSpPr>
          <p:nvPr/>
        </p:nvSpPr>
        <p:spPr bwMode="auto">
          <a:xfrm>
            <a:off x="2743200" y="3962400"/>
            <a:ext cx="442913" cy="263525"/>
          </a:xfrm>
          <a:prstGeom prst="rect">
            <a:avLst/>
          </a:prstGeom>
          <a:noFill/>
          <a:ln w="12700">
            <a:noFill/>
            <a:miter lim="800000"/>
            <a:headEnd/>
            <a:tailEnd/>
          </a:ln>
          <a:effectLst/>
        </p:spPr>
        <p:txBody>
          <a:bodyPr wrap="none" lIns="63500" tIns="25400" rIns="63500" bIns="25400">
            <a:spAutoFit/>
          </a:bodyPr>
          <a:lstStyle/>
          <a:p>
            <a:r>
              <a:rPr lang="en-US" sz="1400">
                <a:solidFill>
                  <a:schemeClr val="tx1"/>
                </a:solidFill>
              </a:rPr>
              <a:t>Add</a:t>
            </a:r>
          </a:p>
        </p:txBody>
      </p:sp>
      <p:sp>
        <p:nvSpPr>
          <p:cNvPr id="682107" name="Line 123"/>
          <p:cNvSpPr>
            <a:spLocks noChangeShapeType="1"/>
          </p:cNvSpPr>
          <p:nvPr/>
        </p:nvSpPr>
        <p:spPr bwMode="auto">
          <a:xfrm flipV="1">
            <a:off x="2438400" y="4384675"/>
            <a:ext cx="304800" cy="0"/>
          </a:xfrm>
          <a:prstGeom prst="line">
            <a:avLst/>
          </a:prstGeom>
          <a:noFill/>
          <a:ln w="12700">
            <a:solidFill>
              <a:schemeClr val="tx1"/>
            </a:solidFill>
            <a:round/>
            <a:headEnd/>
            <a:tailEnd type="triangle" w="med" len="med"/>
          </a:ln>
          <a:effectLst/>
        </p:spPr>
        <p:txBody>
          <a:bodyPr/>
          <a:lstStyle/>
          <a:p>
            <a:endParaRPr lang="en-US"/>
          </a:p>
        </p:txBody>
      </p:sp>
      <p:sp>
        <p:nvSpPr>
          <p:cNvPr id="682108" name="Line 124"/>
          <p:cNvSpPr>
            <a:spLocks noChangeShapeType="1"/>
          </p:cNvSpPr>
          <p:nvPr/>
        </p:nvSpPr>
        <p:spPr bwMode="auto">
          <a:xfrm flipV="1">
            <a:off x="3200400" y="4114800"/>
            <a:ext cx="304800" cy="0"/>
          </a:xfrm>
          <a:prstGeom prst="line">
            <a:avLst/>
          </a:prstGeom>
          <a:noFill/>
          <a:ln w="12700">
            <a:solidFill>
              <a:schemeClr val="tx1"/>
            </a:solidFill>
            <a:round/>
            <a:headEnd/>
            <a:tailEnd type="triangle" w="med" len="med"/>
          </a:ln>
          <a:effectLst/>
        </p:spPr>
        <p:txBody>
          <a:bodyPr/>
          <a:lstStyle/>
          <a:p>
            <a:endParaRPr lang="en-US"/>
          </a:p>
        </p:txBody>
      </p:sp>
      <p:sp>
        <p:nvSpPr>
          <p:cNvPr id="682109" name="Line 125"/>
          <p:cNvSpPr>
            <a:spLocks noChangeShapeType="1"/>
          </p:cNvSpPr>
          <p:nvPr/>
        </p:nvSpPr>
        <p:spPr bwMode="auto">
          <a:xfrm flipH="1">
            <a:off x="3200400" y="4038600"/>
            <a:ext cx="152400" cy="152400"/>
          </a:xfrm>
          <a:prstGeom prst="line">
            <a:avLst/>
          </a:prstGeom>
          <a:noFill/>
          <a:ln w="28575">
            <a:solidFill>
              <a:schemeClr val="accent1"/>
            </a:solidFill>
            <a:round/>
            <a:headEnd/>
            <a:tailEnd/>
          </a:ln>
          <a:effectLst/>
        </p:spPr>
        <p:txBody>
          <a:bodyPr/>
          <a:lstStyle/>
          <a:p>
            <a:endParaRPr lang="en-US"/>
          </a:p>
        </p:txBody>
      </p:sp>
      <p:sp>
        <p:nvSpPr>
          <p:cNvPr id="682110" name="Line 126"/>
          <p:cNvSpPr>
            <a:spLocks noChangeShapeType="1"/>
          </p:cNvSpPr>
          <p:nvPr/>
        </p:nvSpPr>
        <p:spPr bwMode="auto">
          <a:xfrm flipH="1">
            <a:off x="2438400" y="4308475"/>
            <a:ext cx="152400" cy="152400"/>
          </a:xfrm>
          <a:prstGeom prst="line">
            <a:avLst/>
          </a:prstGeom>
          <a:noFill/>
          <a:ln w="28575">
            <a:solidFill>
              <a:schemeClr val="accent1"/>
            </a:solidFill>
            <a:round/>
            <a:headEnd/>
            <a:tailEnd/>
          </a:ln>
          <a:effectLst/>
        </p:spPr>
        <p:txBody>
          <a:bodyPr/>
          <a:lstStyle/>
          <a:p>
            <a:endParaRPr lang="en-US"/>
          </a:p>
        </p:txBody>
      </p:sp>
      <p:sp>
        <p:nvSpPr>
          <p:cNvPr id="682111" name="Rectangle 127"/>
          <p:cNvSpPr>
            <a:spLocks noChangeArrowheads="1"/>
          </p:cNvSpPr>
          <p:nvPr/>
        </p:nvSpPr>
        <p:spPr bwMode="auto">
          <a:xfrm>
            <a:off x="3200400" y="4114800"/>
            <a:ext cx="323850" cy="263525"/>
          </a:xfrm>
          <a:prstGeom prst="rect">
            <a:avLst/>
          </a:prstGeom>
          <a:noFill/>
          <a:ln w="12700">
            <a:noFill/>
            <a:miter lim="800000"/>
            <a:headEnd/>
            <a:tailEnd/>
          </a:ln>
          <a:effectLst/>
        </p:spPr>
        <p:txBody>
          <a:bodyPr wrap="none" lIns="63500" tIns="25400" rIns="63500" bIns="25400">
            <a:spAutoFit/>
          </a:bodyPr>
          <a:lstStyle/>
          <a:p>
            <a:r>
              <a:rPr lang="en-US" sz="1400"/>
              <a:t>32</a:t>
            </a:r>
          </a:p>
        </p:txBody>
      </p:sp>
      <p:sp>
        <p:nvSpPr>
          <p:cNvPr id="682112" name="Rectangle 128"/>
          <p:cNvSpPr>
            <a:spLocks noChangeArrowheads="1"/>
          </p:cNvSpPr>
          <p:nvPr/>
        </p:nvSpPr>
        <p:spPr bwMode="auto">
          <a:xfrm>
            <a:off x="2438400" y="4384675"/>
            <a:ext cx="323850" cy="263525"/>
          </a:xfrm>
          <a:prstGeom prst="rect">
            <a:avLst/>
          </a:prstGeom>
          <a:noFill/>
          <a:ln w="12700">
            <a:noFill/>
            <a:miter lim="800000"/>
            <a:headEnd/>
            <a:tailEnd/>
          </a:ln>
          <a:effectLst/>
        </p:spPr>
        <p:txBody>
          <a:bodyPr wrap="none" lIns="63500" tIns="25400" rIns="63500" bIns="25400">
            <a:spAutoFit/>
          </a:bodyPr>
          <a:lstStyle/>
          <a:p>
            <a:r>
              <a:rPr lang="en-US" sz="1400"/>
              <a:t>32</a:t>
            </a:r>
          </a:p>
        </p:txBody>
      </p:sp>
      <p:sp>
        <p:nvSpPr>
          <p:cNvPr id="682113" name="Rectangle 129"/>
          <p:cNvSpPr>
            <a:spLocks noChangeArrowheads="1"/>
          </p:cNvSpPr>
          <p:nvPr/>
        </p:nvSpPr>
        <p:spPr bwMode="auto">
          <a:xfrm>
            <a:off x="2209800" y="4232275"/>
            <a:ext cx="225425" cy="263525"/>
          </a:xfrm>
          <a:prstGeom prst="rect">
            <a:avLst/>
          </a:prstGeom>
          <a:noFill/>
          <a:ln w="12700">
            <a:noFill/>
            <a:miter lim="800000"/>
            <a:headEnd/>
            <a:tailEnd/>
          </a:ln>
          <a:effectLst/>
        </p:spPr>
        <p:txBody>
          <a:bodyPr wrap="none" lIns="63500" tIns="25400" rIns="63500" bIns="25400">
            <a:spAutoFit/>
          </a:bodyPr>
          <a:lstStyle/>
          <a:p>
            <a:r>
              <a:rPr lang="en-US" sz="1400">
                <a:solidFill>
                  <a:schemeClr val="tx1"/>
                </a:solidFill>
              </a:rPr>
              <a:t>4</a:t>
            </a:r>
          </a:p>
        </p:txBody>
      </p:sp>
      <p:grpSp>
        <p:nvGrpSpPr>
          <p:cNvPr id="5" name="Group 130"/>
          <p:cNvGrpSpPr>
            <a:grpSpLocks/>
          </p:cNvGrpSpPr>
          <p:nvPr/>
        </p:nvGrpSpPr>
        <p:grpSpPr bwMode="auto">
          <a:xfrm>
            <a:off x="3505200" y="3505200"/>
            <a:ext cx="457200" cy="762000"/>
            <a:chOff x="1392" y="2880"/>
            <a:chExt cx="288" cy="480"/>
          </a:xfrm>
        </p:grpSpPr>
        <p:sp>
          <p:nvSpPr>
            <p:cNvPr id="682115" name="Line 131"/>
            <p:cNvSpPr>
              <a:spLocks noChangeShapeType="1"/>
            </p:cNvSpPr>
            <p:nvPr/>
          </p:nvSpPr>
          <p:spPr bwMode="auto">
            <a:xfrm>
              <a:off x="1392" y="3072"/>
              <a:ext cx="48" cy="48"/>
            </a:xfrm>
            <a:prstGeom prst="line">
              <a:avLst/>
            </a:prstGeom>
            <a:noFill/>
            <a:ln w="12700">
              <a:solidFill>
                <a:schemeClr val="tx1"/>
              </a:solidFill>
              <a:round/>
              <a:headEnd/>
              <a:tailEnd/>
            </a:ln>
            <a:effectLst/>
          </p:spPr>
          <p:txBody>
            <a:bodyPr/>
            <a:lstStyle/>
            <a:p>
              <a:endParaRPr lang="en-US"/>
            </a:p>
          </p:txBody>
        </p:sp>
        <p:sp>
          <p:nvSpPr>
            <p:cNvPr id="682116" name="Line 132"/>
            <p:cNvSpPr>
              <a:spLocks noChangeShapeType="1"/>
            </p:cNvSpPr>
            <p:nvPr/>
          </p:nvSpPr>
          <p:spPr bwMode="auto">
            <a:xfrm flipH="1">
              <a:off x="1392" y="3120"/>
              <a:ext cx="48" cy="48"/>
            </a:xfrm>
            <a:prstGeom prst="line">
              <a:avLst/>
            </a:prstGeom>
            <a:noFill/>
            <a:ln w="12700">
              <a:solidFill>
                <a:schemeClr val="tx1"/>
              </a:solidFill>
              <a:round/>
              <a:headEnd/>
              <a:tailEnd/>
            </a:ln>
            <a:effectLst/>
          </p:spPr>
          <p:txBody>
            <a:bodyPr/>
            <a:lstStyle/>
            <a:p>
              <a:endParaRPr lang="en-US"/>
            </a:p>
          </p:txBody>
        </p:sp>
        <p:sp>
          <p:nvSpPr>
            <p:cNvPr id="682117" name="Line 133"/>
            <p:cNvSpPr>
              <a:spLocks noChangeShapeType="1"/>
            </p:cNvSpPr>
            <p:nvPr/>
          </p:nvSpPr>
          <p:spPr bwMode="auto">
            <a:xfrm flipV="1">
              <a:off x="1392" y="2880"/>
              <a:ext cx="0" cy="192"/>
            </a:xfrm>
            <a:prstGeom prst="line">
              <a:avLst/>
            </a:prstGeom>
            <a:noFill/>
            <a:ln w="12700">
              <a:solidFill>
                <a:schemeClr val="tx1"/>
              </a:solidFill>
              <a:round/>
              <a:headEnd/>
              <a:tailEnd/>
            </a:ln>
            <a:effectLst/>
          </p:spPr>
          <p:txBody>
            <a:bodyPr/>
            <a:lstStyle/>
            <a:p>
              <a:endParaRPr lang="en-US"/>
            </a:p>
          </p:txBody>
        </p:sp>
        <p:sp>
          <p:nvSpPr>
            <p:cNvPr id="682118" name="Line 134"/>
            <p:cNvSpPr>
              <a:spLocks noChangeShapeType="1"/>
            </p:cNvSpPr>
            <p:nvPr/>
          </p:nvSpPr>
          <p:spPr bwMode="auto">
            <a:xfrm flipV="1">
              <a:off x="1392" y="3168"/>
              <a:ext cx="0" cy="192"/>
            </a:xfrm>
            <a:prstGeom prst="line">
              <a:avLst/>
            </a:prstGeom>
            <a:noFill/>
            <a:ln w="12700">
              <a:solidFill>
                <a:schemeClr val="tx1"/>
              </a:solidFill>
              <a:round/>
              <a:headEnd/>
              <a:tailEnd/>
            </a:ln>
            <a:effectLst/>
          </p:spPr>
          <p:txBody>
            <a:bodyPr/>
            <a:lstStyle/>
            <a:p>
              <a:endParaRPr lang="en-US"/>
            </a:p>
          </p:txBody>
        </p:sp>
        <p:sp>
          <p:nvSpPr>
            <p:cNvPr id="682119" name="Line 135"/>
            <p:cNvSpPr>
              <a:spLocks noChangeShapeType="1"/>
            </p:cNvSpPr>
            <p:nvPr/>
          </p:nvSpPr>
          <p:spPr bwMode="auto">
            <a:xfrm flipV="1">
              <a:off x="1392" y="3216"/>
              <a:ext cx="288" cy="144"/>
            </a:xfrm>
            <a:prstGeom prst="line">
              <a:avLst/>
            </a:prstGeom>
            <a:noFill/>
            <a:ln w="12700">
              <a:solidFill>
                <a:schemeClr val="tx1"/>
              </a:solidFill>
              <a:round/>
              <a:headEnd/>
              <a:tailEnd/>
            </a:ln>
            <a:effectLst/>
          </p:spPr>
          <p:txBody>
            <a:bodyPr/>
            <a:lstStyle/>
            <a:p>
              <a:endParaRPr lang="en-US"/>
            </a:p>
          </p:txBody>
        </p:sp>
        <p:sp>
          <p:nvSpPr>
            <p:cNvPr id="682120" name="Line 136"/>
            <p:cNvSpPr>
              <a:spLocks noChangeShapeType="1"/>
            </p:cNvSpPr>
            <p:nvPr/>
          </p:nvSpPr>
          <p:spPr bwMode="auto">
            <a:xfrm flipV="1">
              <a:off x="1680" y="3024"/>
              <a:ext cx="0" cy="192"/>
            </a:xfrm>
            <a:prstGeom prst="line">
              <a:avLst/>
            </a:prstGeom>
            <a:noFill/>
            <a:ln w="12700">
              <a:solidFill>
                <a:schemeClr val="tx1"/>
              </a:solidFill>
              <a:round/>
              <a:headEnd/>
              <a:tailEnd/>
            </a:ln>
            <a:effectLst/>
          </p:spPr>
          <p:txBody>
            <a:bodyPr/>
            <a:lstStyle/>
            <a:p>
              <a:endParaRPr lang="en-US"/>
            </a:p>
          </p:txBody>
        </p:sp>
        <p:sp>
          <p:nvSpPr>
            <p:cNvPr id="682121" name="Line 137"/>
            <p:cNvSpPr>
              <a:spLocks noChangeShapeType="1"/>
            </p:cNvSpPr>
            <p:nvPr/>
          </p:nvSpPr>
          <p:spPr bwMode="auto">
            <a:xfrm>
              <a:off x="1392" y="2880"/>
              <a:ext cx="288" cy="144"/>
            </a:xfrm>
            <a:prstGeom prst="line">
              <a:avLst/>
            </a:prstGeom>
            <a:noFill/>
            <a:ln w="12700">
              <a:solidFill>
                <a:schemeClr val="tx1"/>
              </a:solidFill>
              <a:round/>
              <a:headEnd/>
              <a:tailEnd/>
            </a:ln>
            <a:effectLst/>
          </p:spPr>
          <p:txBody>
            <a:bodyPr/>
            <a:lstStyle/>
            <a:p>
              <a:endParaRPr lang="en-US"/>
            </a:p>
          </p:txBody>
        </p:sp>
      </p:grpSp>
      <p:sp>
        <p:nvSpPr>
          <p:cNvPr id="682122" name="Rectangle 138"/>
          <p:cNvSpPr>
            <a:spLocks noChangeArrowheads="1"/>
          </p:cNvSpPr>
          <p:nvPr/>
        </p:nvSpPr>
        <p:spPr bwMode="auto">
          <a:xfrm>
            <a:off x="3505200" y="3733800"/>
            <a:ext cx="442913" cy="263525"/>
          </a:xfrm>
          <a:prstGeom prst="rect">
            <a:avLst/>
          </a:prstGeom>
          <a:noFill/>
          <a:ln w="12700">
            <a:noFill/>
            <a:miter lim="800000"/>
            <a:headEnd/>
            <a:tailEnd/>
          </a:ln>
          <a:effectLst/>
        </p:spPr>
        <p:txBody>
          <a:bodyPr wrap="none" lIns="63500" tIns="25400" rIns="63500" bIns="25400">
            <a:spAutoFit/>
          </a:bodyPr>
          <a:lstStyle/>
          <a:p>
            <a:r>
              <a:rPr lang="en-US" sz="1400">
                <a:solidFill>
                  <a:schemeClr val="tx1"/>
                </a:solidFill>
              </a:rPr>
              <a:t>Add</a:t>
            </a:r>
          </a:p>
        </p:txBody>
      </p:sp>
      <p:sp>
        <p:nvSpPr>
          <p:cNvPr id="682123" name="Line 139"/>
          <p:cNvSpPr>
            <a:spLocks noChangeShapeType="1"/>
          </p:cNvSpPr>
          <p:nvPr/>
        </p:nvSpPr>
        <p:spPr bwMode="auto">
          <a:xfrm flipV="1">
            <a:off x="3962400" y="3886200"/>
            <a:ext cx="304800" cy="0"/>
          </a:xfrm>
          <a:prstGeom prst="line">
            <a:avLst/>
          </a:prstGeom>
          <a:noFill/>
          <a:ln w="12700">
            <a:solidFill>
              <a:schemeClr val="tx1"/>
            </a:solidFill>
            <a:round/>
            <a:headEnd/>
            <a:tailEnd type="triangle" w="med" len="med"/>
          </a:ln>
          <a:effectLst/>
        </p:spPr>
        <p:txBody>
          <a:bodyPr/>
          <a:lstStyle/>
          <a:p>
            <a:endParaRPr lang="en-US"/>
          </a:p>
        </p:txBody>
      </p:sp>
      <p:sp>
        <p:nvSpPr>
          <p:cNvPr id="682124" name="Line 140"/>
          <p:cNvSpPr>
            <a:spLocks noChangeShapeType="1"/>
          </p:cNvSpPr>
          <p:nvPr/>
        </p:nvSpPr>
        <p:spPr bwMode="auto">
          <a:xfrm flipH="1">
            <a:off x="3962400" y="3810000"/>
            <a:ext cx="152400" cy="152400"/>
          </a:xfrm>
          <a:prstGeom prst="line">
            <a:avLst/>
          </a:prstGeom>
          <a:noFill/>
          <a:ln w="28575">
            <a:solidFill>
              <a:schemeClr val="accent1"/>
            </a:solidFill>
            <a:round/>
            <a:headEnd/>
            <a:tailEnd/>
          </a:ln>
          <a:effectLst/>
        </p:spPr>
        <p:txBody>
          <a:bodyPr/>
          <a:lstStyle/>
          <a:p>
            <a:endParaRPr lang="en-US"/>
          </a:p>
        </p:txBody>
      </p:sp>
      <p:sp>
        <p:nvSpPr>
          <p:cNvPr id="682125" name="Rectangle 141"/>
          <p:cNvSpPr>
            <a:spLocks noChangeArrowheads="1"/>
          </p:cNvSpPr>
          <p:nvPr/>
        </p:nvSpPr>
        <p:spPr bwMode="auto">
          <a:xfrm>
            <a:off x="3962400" y="3886200"/>
            <a:ext cx="323850" cy="263525"/>
          </a:xfrm>
          <a:prstGeom prst="rect">
            <a:avLst/>
          </a:prstGeom>
          <a:noFill/>
          <a:ln w="12700">
            <a:noFill/>
            <a:miter lim="800000"/>
            <a:headEnd/>
            <a:tailEnd/>
          </a:ln>
          <a:effectLst/>
        </p:spPr>
        <p:txBody>
          <a:bodyPr wrap="none" lIns="63500" tIns="25400" rIns="63500" bIns="25400">
            <a:spAutoFit/>
          </a:bodyPr>
          <a:lstStyle/>
          <a:p>
            <a:r>
              <a:rPr lang="en-US" sz="1400"/>
              <a:t>32</a:t>
            </a:r>
          </a:p>
        </p:txBody>
      </p:sp>
      <p:sp>
        <p:nvSpPr>
          <p:cNvPr id="682126" name="Line 142"/>
          <p:cNvSpPr>
            <a:spLocks noChangeShapeType="1"/>
          </p:cNvSpPr>
          <p:nvPr/>
        </p:nvSpPr>
        <p:spPr bwMode="auto">
          <a:xfrm flipV="1">
            <a:off x="3200400" y="3657600"/>
            <a:ext cx="304800" cy="0"/>
          </a:xfrm>
          <a:prstGeom prst="line">
            <a:avLst/>
          </a:prstGeom>
          <a:noFill/>
          <a:ln w="12700">
            <a:solidFill>
              <a:schemeClr val="tx1"/>
            </a:solidFill>
            <a:round/>
            <a:headEnd/>
            <a:tailEnd type="triangle" w="med" len="med"/>
          </a:ln>
          <a:effectLst/>
        </p:spPr>
        <p:txBody>
          <a:bodyPr/>
          <a:lstStyle/>
          <a:p>
            <a:endParaRPr lang="en-US"/>
          </a:p>
        </p:txBody>
      </p:sp>
      <p:sp>
        <p:nvSpPr>
          <p:cNvPr id="682127" name="Line 143"/>
          <p:cNvSpPr>
            <a:spLocks noChangeShapeType="1"/>
          </p:cNvSpPr>
          <p:nvPr/>
        </p:nvSpPr>
        <p:spPr bwMode="auto">
          <a:xfrm flipH="1">
            <a:off x="3200400" y="3622675"/>
            <a:ext cx="152400" cy="152400"/>
          </a:xfrm>
          <a:prstGeom prst="line">
            <a:avLst/>
          </a:prstGeom>
          <a:noFill/>
          <a:ln w="28575">
            <a:solidFill>
              <a:schemeClr val="accent1"/>
            </a:solidFill>
            <a:round/>
            <a:headEnd/>
            <a:tailEnd/>
          </a:ln>
          <a:effectLst/>
        </p:spPr>
        <p:txBody>
          <a:bodyPr/>
          <a:lstStyle/>
          <a:p>
            <a:endParaRPr lang="en-US"/>
          </a:p>
        </p:txBody>
      </p:sp>
      <p:sp>
        <p:nvSpPr>
          <p:cNvPr id="682128" name="Rectangle 144"/>
          <p:cNvSpPr>
            <a:spLocks noChangeArrowheads="1"/>
          </p:cNvSpPr>
          <p:nvPr/>
        </p:nvSpPr>
        <p:spPr bwMode="auto">
          <a:xfrm>
            <a:off x="3200400" y="3698875"/>
            <a:ext cx="323850" cy="263525"/>
          </a:xfrm>
          <a:prstGeom prst="rect">
            <a:avLst/>
          </a:prstGeom>
          <a:noFill/>
          <a:ln w="12700">
            <a:noFill/>
            <a:miter lim="800000"/>
            <a:headEnd/>
            <a:tailEnd/>
          </a:ln>
          <a:effectLst/>
        </p:spPr>
        <p:txBody>
          <a:bodyPr wrap="none" lIns="63500" tIns="25400" rIns="63500" bIns="25400">
            <a:spAutoFit/>
          </a:bodyPr>
          <a:lstStyle/>
          <a:p>
            <a:r>
              <a:rPr lang="en-US" sz="1400"/>
              <a:t>32</a:t>
            </a:r>
          </a:p>
        </p:txBody>
      </p:sp>
      <p:sp>
        <p:nvSpPr>
          <p:cNvPr id="682129" name="Rectangle 145"/>
          <p:cNvSpPr>
            <a:spLocks noChangeArrowheads="1"/>
          </p:cNvSpPr>
          <p:nvPr/>
        </p:nvSpPr>
        <p:spPr bwMode="auto">
          <a:xfrm>
            <a:off x="2057400" y="3505200"/>
            <a:ext cx="1150938" cy="263525"/>
          </a:xfrm>
          <a:prstGeom prst="rect">
            <a:avLst/>
          </a:prstGeom>
          <a:noFill/>
          <a:ln w="12700">
            <a:noFill/>
            <a:miter lim="800000"/>
            <a:headEnd/>
            <a:tailEnd/>
          </a:ln>
          <a:effectLst/>
        </p:spPr>
        <p:txBody>
          <a:bodyPr wrap="none" lIns="63500" tIns="25400" rIns="63500" bIns="25400">
            <a:spAutoFit/>
          </a:bodyPr>
          <a:lstStyle/>
          <a:p>
            <a:r>
              <a:rPr lang="en-US" sz="1400">
                <a:solidFill>
                  <a:schemeClr val="tx1"/>
                </a:solidFill>
              </a:rPr>
              <a:t>branch offset</a:t>
            </a:r>
          </a:p>
        </p:txBody>
      </p:sp>
    </p:spTree>
  </p:cSld>
  <p:clrMapOvr>
    <a:masterClrMapping/>
  </p:clrMapOvr>
  <p:timing>
    <p:tnLst>
      <p:par>
        <p:cTn xmlns:p14="http://schemas.microsoft.com/office/powerpoint/2010/mai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Rectangle 2"/>
          <p:cNvSpPr>
            <a:spLocks noGrp="1" noChangeArrowheads="1"/>
          </p:cNvSpPr>
          <p:nvPr>
            <p:ph type="title"/>
          </p:nvPr>
        </p:nvSpPr>
        <p:spPr>
          <a:xfrm>
            <a:off x="533400" y="304800"/>
            <a:ext cx="5149850" cy="422275"/>
          </a:xfrm>
        </p:spPr>
        <p:txBody>
          <a:bodyPr/>
          <a:lstStyle/>
          <a:p>
            <a:r>
              <a:rPr lang="en-US"/>
              <a:t>Next Lecture and Reminders</a:t>
            </a:r>
          </a:p>
        </p:txBody>
      </p:sp>
      <p:sp>
        <p:nvSpPr>
          <p:cNvPr id="91139" name="Rectangle 3"/>
          <p:cNvSpPr>
            <a:spLocks noGrp="1" noChangeArrowheads="1"/>
          </p:cNvSpPr>
          <p:nvPr>
            <p:ph type="body" idx="1"/>
          </p:nvPr>
        </p:nvSpPr>
        <p:spPr>
          <a:xfrm>
            <a:off x="685800" y="762000"/>
            <a:ext cx="7848600" cy="3072123"/>
          </a:xfrm>
        </p:spPr>
        <p:txBody>
          <a:bodyPr/>
          <a:lstStyle/>
          <a:p>
            <a:r>
              <a:rPr lang="en-US" dirty="0"/>
              <a:t>Next lecture</a:t>
            </a:r>
          </a:p>
          <a:p>
            <a:pPr lvl="1"/>
            <a:r>
              <a:rPr lang="en-US" dirty="0"/>
              <a:t>MIPS </a:t>
            </a:r>
            <a:r>
              <a:rPr lang="en-US" dirty="0" smtClean="0"/>
              <a:t>ALU design and single-cycle implementation</a:t>
            </a:r>
            <a:endParaRPr lang="en-US" dirty="0"/>
          </a:p>
          <a:p>
            <a:pPr lvl="2"/>
            <a:r>
              <a:rPr lang="en-US" dirty="0"/>
              <a:t>Reading assignment – PH, Chapter 3</a:t>
            </a:r>
          </a:p>
          <a:p>
            <a:pPr lvl="2"/>
            <a:endParaRPr lang="en-US" dirty="0"/>
          </a:p>
          <a:p>
            <a:r>
              <a:rPr lang="en-US" dirty="0" smtClean="0"/>
              <a:t>Reminders</a:t>
            </a:r>
            <a:endParaRPr lang="en-US" dirty="0"/>
          </a:p>
          <a:p>
            <a:pPr lvl="1"/>
            <a:r>
              <a:rPr lang="en-US" dirty="0" smtClean="0"/>
              <a:t>HW1 will be online </a:t>
            </a:r>
            <a:r>
              <a:rPr lang="en-US" dirty="0" err="1" smtClean="0"/>
              <a:t>tmr</a:t>
            </a:r>
            <a:r>
              <a:rPr lang="en-US" dirty="0" smtClean="0"/>
              <a:t> and due next Thursday noon time, Jan. 23.</a:t>
            </a:r>
          </a:p>
          <a:p>
            <a:pPr lvl="1"/>
            <a:r>
              <a:rPr lang="en-US" dirty="0" smtClean="0"/>
              <a:t>Look for your project partner</a:t>
            </a:r>
          </a:p>
        </p:txBody>
      </p:sp>
    </p:spTree>
    <p:extLst>
      <p:ext uri="{BB962C8B-B14F-4D97-AF65-F5344CB8AC3E}">
        <p14:creationId xmlns:p14="http://schemas.microsoft.com/office/powerpoint/2010/main" val="3616677183"/>
      </p:ext>
    </p:extLst>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p:txBody>
          <a:bodyPr/>
          <a:lstStyle/>
          <a:p>
            <a:r>
              <a:rPr lang="en-US" smtClean="0"/>
              <a:t>Defining (Speed) Performance</a:t>
            </a:r>
          </a:p>
        </p:txBody>
      </p:sp>
      <p:sp>
        <p:nvSpPr>
          <p:cNvPr id="31747" name="Rectangle 3"/>
          <p:cNvSpPr>
            <a:spLocks noGrp="1" noChangeArrowheads="1"/>
          </p:cNvSpPr>
          <p:nvPr>
            <p:ph type="body" idx="1"/>
          </p:nvPr>
        </p:nvSpPr>
        <p:spPr>
          <a:xfrm>
            <a:off x="533400" y="914400"/>
            <a:ext cx="8382000" cy="715963"/>
          </a:xfrm>
        </p:spPr>
        <p:txBody>
          <a:bodyPr/>
          <a:lstStyle/>
          <a:p>
            <a:r>
              <a:rPr lang="en-US" smtClean="0"/>
              <a:t>To maximize performance, need to </a:t>
            </a:r>
            <a:r>
              <a:rPr lang="en-US" smtClean="0">
                <a:solidFill>
                  <a:schemeClr val="accent1"/>
                </a:solidFill>
              </a:rPr>
              <a:t>minimize</a:t>
            </a:r>
            <a:r>
              <a:rPr lang="en-US" smtClean="0"/>
              <a:t> execution time</a:t>
            </a:r>
          </a:p>
        </p:txBody>
      </p:sp>
      <p:sp>
        <p:nvSpPr>
          <p:cNvPr id="904197" name="Rectangle 5"/>
          <p:cNvSpPr>
            <a:spLocks noChangeArrowheads="1"/>
          </p:cNvSpPr>
          <p:nvPr/>
        </p:nvSpPr>
        <p:spPr bwMode="auto">
          <a:xfrm>
            <a:off x="457200" y="2057400"/>
            <a:ext cx="8153400" cy="379413"/>
          </a:xfrm>
          <a:prstGeom prst="rect">
            <a:avLst/>
          </a:prstGeom>
          <a:noFill/>
          <a:ln w="12700">
            <a:noFill/>
            <a:miter lim="800000"/>
            <a:headEnd/>
            <a:tailEnd/>
          </a:ln>
        </p:spPr>
        <p:txBody>
          <a:bodyPr lIns="63500" tIns="25400" rIns="63500" bIns="25400">
            <a:spAutoFit/>
          </a:bodyPr>
          <a:lstStyle/>
          <a:p>
            <a:pPr marL="287338" indent="-287338" algn="ctr">
              <a:lnSpc>
                <a:spcPct val="90000"/>
              </a:lnSpc>
              <a:spcBef>
                <a:spcPct val="65000"/>
              </a:spcBef>
              <a:buClr>
                <a:schemeClr val="accent1"/>
              </a:buClr>
              <a:buSzPct val="75000"/>
              <a:buFont typeface="Wingdings" pitchFamily="2" charset="2"/>
              <a:buNone/>
            </a:pPr>
            <a:r>
              <a:rPr lang="en-US" sz="2400">
                <a:solidFill>
                  <a:schemeClr val="tx1"/>
                </a:solidFill>
              </a:rPr>
              <a:t>performance</a:t>
            </a:r>
            <a:r>
              <a:rPr lang="en-US" sz="2400" baseline="-25000">
                <a:solidFill>
                  <a:schemeClr val="tx1"/>
                </a:solidFill>
              </a:rPr>
              <a:t>X</a:t>
            </a:r>
            <a:r>
              <a:rPr lang="en-US" sz="2400">
                <a:solidFill>
                  <a:schemeClr val="tx1"/>
                </a:solidFill>
              </a:rPr>
              <a:t> = 1 / execution_time</a:t>
            </a:r>
            <a:r>
              <a:rPr lang="en-US" sz="2400" baseline="-25000">
                <a:solidFill>
                  <a:schemeClr val="tx1"/>
                </a:solidFill>
              </a:rPr>
              <a:t>X</a:t>
            </a:r>
          </a:p>
        </p:txBody>
      </p:sp>
      <p:sp>
        <p:nvSpPr>
          <p:cNvPr id="904198" name="Rectangle 6"/>
          <p:cNvSpPr>
            <a:spLocks noChangeArrowheads="1"/>
          </p:cNvSpPr>
          <p:nvPr/>
        </p:nvSpPr>
        <p:spPr bwMode="auto">
          <a:xfrm>
            <a:off x="381000" y="2895600"/>
            <a:ext cx="8153400" cy="365125"/>
          </a:xfrm>
          <a:prstGeom prst="rect">
            <a:avLst/>
          </a:prstGeom>
          <a:noFill/>
          <a:ln w="12700">
            <a:noFill/>
            <a:miter lim="800000"/>
            <a:headEnd/>
            <a:tailEnd/>
          </a:ln>
        </p:spPr>
        <p:txBody>
          <a:bodyPr lIns="63500" tIns="25400" rIns="63500" bIns="25400">
            <a:spAutoFit/>
          </a:bodyPr>
          <a:lstStyle/>
          <a:p>
            <a:pPr marL="741363" lvl="1" indent="-246063">
              <a:lnSpc>
                <a:spcPct val="85000"/>
              </a:lnSpc>
              <a:spcBef>
                <a:spcPct val="40000"/>
              </a:spcBef>
              <a:buClr>
                <a:schemeClr val="accent1"/>
              </a:buClr>
              <a:buSzPct val="75000"/>
              <a:buFont typeface="Monotype Sorts" pitchFamily="2" charset="2"/>
              <a:buNone/>
            </a:pPr>
            <a:r>
              <a:rPr lang="en-US" sz="2400">
                <a:solidFill>
                  <a:schemeClr val="tx1"/>
                </a:solidFill>
              </a:rPr>
              <a:t>If X is n times faster than Y, then</a:t>
            </a:r>
            <a:endParaRPr lang="en-US" sz="2400" baseline="-25000">
              <a:solidFill>
                <a:schemeClr val="tx1"/>
              </a:solidFill>
            </a:endParaRPr>
          </a:p>
        </p:txBody>
      </p:sp>
      <p:grpSp>
        <p:nvGrpSpPr>
          <p:cNvPr id="2" name="Group 10"/>
          <p:cNvGrpSpPr>
            <a:grpSpLocks/>
          </p:cNvGrpSpPr>
          <p:nvPr/>
        </p:nvGrpSpPr>
        <p:grpSpPr bwMode="auto">
          <a:xfrm>
            <a:off x="381000" y="3733800"/>
            <a:ext cx="8229600" cy="836613"/>
            <a:chOff x="240" y="2448"/>
            <a:chExt cx="5184" cy="527"/>
          </a:xfrm>
        </p:grpSpPr>
        <p:sp>
          <p:nvSpPr>
            <p:cNvPr id="31752" name="Rectangle 7"/>
            <p:cNvSpPr>
              <a:spLocks noChangeArrowheads="1"/>
            </p:cNvSpPr>
            <p:nvPr/>
          </p:nvSpPr>
          <p:spPr bwMode="auto">
            <a:xfrm>
              <a:off x="240" y="2448"/>
              <a:ext cx="5136" cy="239"/>
            </a:xfrm>
            <a:prstGeom prst="rect">
              <a:avLst/>
            </a:prstGeom>
            <a:noFill/>
            <a:ln w="12700">
              <a:noFill/>
              <a:miter lim="800000"/>
              <a:headEnd/>
              <a:tailEnd/>
            </a:ln>
          </p:spPr>
          <p:txBody>
            <a:bodyPr lIns="63500" tIns="25400" rIns="63500" bIns="25400">
              <a:spAutoFit/>
            </a:bodyPr>
            <a:lstStyle/>
            <a:p>
              <a:pPr marL="287338" indent="-287338" algn="ctr">
                <a:lnSpc>
                  <a:spcPct val="90000"/>
                </a:lnSpc>
                <a:spcBef>
                  <a:spcPct val="65000"/>
                </a:spcBef>
                <a:buClr>
                  <a:schemeClr val="accent1"/>
                </a:buClr>
                <a:buSzPct val="75000"/>
                <a:buFont typeface="Wingdings" pitchFamily="2" charset="2"/>
                <a:buNone/>
              </a:pPr>
              <a:r>
                <a:rPr lang="en-US" sz="2400">
                  <a:solidFill>
                    <a:schemeClr val="tx1"/>
                  </a:solidFill>
                </a:rPr>
                <a:t>performance</a:t>
              </a:r>
              <a:r>
                <a:rPr lang="en-US" sz="2400" baseline="-25000">
                  <a:solidFill>
                    <a:schemeClr val="tx1"/>
                  </a:solidFill>
                </a:rPr>
                <a:t>X</a:t>
              </a:r>
              <a:r>
                <a:rPr lang="en-US" sz="2400">
                  <a:solidFill>
                    <a:schemeClr val="tx1"/>
                  </a:solidFill>
                </a:rPr>
                <a:t>         execution_time</a:t>
              </a:r>
              <a:r>
                <a:rPr lang="en-US" sz="2400" baseline="-25000">
                  <a:solidFill>
                    <a:schemeClr val="tx1"/>
                  </a:solidFill>
                </a:rPr>
                <a:t>Y </a:t>
              </a:r>
            </a:p>
          </p:txBody>
        </p:sp>
        <p:sp>
          <p:nvSpPr>
            <p:cNvPr id="31753" name="Rectangle 8"/>
            <p:cNvSpPr>
              <a:spLocks noChangeArrowheads="1"/>
            </p:cNvSpPr>
            <p:nvPr/>
          </p:nvSpPr>
          <p:spPr bwMode="auto">
            <a:xfrm>
              <a:off x="288" y="2592"/>
              <a:ext cx="5136" cy="239"/>
            </a:xfrm>
            <a:prstGeom prst="rect">
              <a:avLst/>
            </a:prstGeom>
            <a:noFill/>
            <a:ln w="12700">
              <a:noFill/>
              <a:miter lim="800000"/>
              <a:headEnd/>
              <a:tailEnd/>
            </a:ln>
          </p:spPr>
          <p:txBody>
            <a:bodyPr lIns="63500" tIns="25400" rIns="63500" bIns="25400">
              <a:spAutoFit/>
            </a:bodyPr>
            <a:lstStyle/>
            <a:p>
              <a:pPr marL="287338" indent="-287338" algn="ctr">
                <a:lnSpc>
                  <a:spcPct val="90000"/>
                </a:lnSpc>
                <a:spcBef>
                  <a:spcPct val="65000"/>
                </a:spcBef>
                <a:buClr>
                  <a:schemeClr val="accent1"/>
                </a:buClr>
                <a:buSzPct val="75000"/>
                <a:buFont typeface="Wingdings" pitchFamily="2" charset="2"/>
                <a:buNone/>
              </a:pPr>
              <a:r>
                <a:rPr lang="en-US" sz="2400">
                  <a:solidFill>
                    <a:schemeClr val="tx1"/>
                  </a:solidFill>
                </a:rPr>
                <a:t>    --------------------   =    ---------------------  = n</a:t>
              </a:r>
              <a:endParaRPr lang="en-US" sz="2400" baseline="-25000">
                <a:solidFill>
                  <a:schemeClr val="tx1"/>
                </a:solidFill>
              </a:endParaRPr>
            </a:p>
          </p:txBody>
        </p:sp>
        <p:sp>
          <p:nvSpPr>
            <p:cNvPr id="31754" name="Rectangle 9"/>
            <p:cNvSpPr>
              <a:spLocks noChangeArrowheads="1"/>
            </p:cNvSpPr>
            <p:nvPr/>
          </p:nvSpPr>
          <p:spPr bwMode="auto">
            <a:xfrm>
              <a:off x="240" y="2736"/>
              <a:ext cx="5136" cy="239"/>
            </a:xfrm>
            <a:prstGeom prst="rect">
              <a:avLst/>
            </a:prstGeom>
            <a:noFill/>
            <a:ln w="12700">
              <a:noFill/>
              <a:miter lim="800000"/>
              <a:headEnd/>
              <a:tailEnd/>
            </a:ln>
          </p:spPr>
          <p:txBody>
            <a:bodyPr lIns="63500" tIns="25400" rIns="63500" bIns="25400">
              <a:spAutoFit/>
            </a:bodyPr>
            <a:lstStyle/>
            <a:p>
              <a:pPr marL="287338" indent="-287338" algn="ctr">
                <a:lnSpc>
                  <a:spcPct val="90000"/>
                </a:lnSpc>
                <a:spcBef>
                  <a:spcPct val="65000"/>
                </a:spcBef>
                <a:buClr>
                  <a:schemeClr val="accent1"/>
                </a:buClr>
                <a:buSzPct val="75000"/>
                <a:buFont typeface="Wingdings" pitchFamily="2" charset="2"/>
                <a:buNone/>
              </a:pPr>
              <a:r>
                <a:rPr lang="en-US" sz="2400">
                  <a:solidFill>
                    <a:schemeClr val="tx1"/>
                  </a:solidFill>
                </a:rPr>
                <a:t>performance</a:t>
              </a:r>
              <a:r>
                <a:rPr lang="en-US" sz="2400" baseline="-25000">
                  <a:solidFill>
                    <a:schemeClr val="tx1"/>
                  </a:solidFill>
                </a:rPr>
                <a:t>Y</a:t>
              </a:r>
              <a:r>
                <a:rPr lang="en-US" sz="2400">
                  <a:solidFill>
                    <a:schemeClr val="tx1"/>
                  </a:solidFill>
                </a:rPr>
                <a:t>         execution_time</a:t>
              </a:r>
              <a:r>
                <a:rPr lang="en-US" sz="2400" baseline="-25000">
                  <a:solidFill>
                    <a:schemeClr val="tx1"/>
                  </a:solidFill>
                </a:rPr>
                <a:t>X </a:t>
              </a:r>
            </a:p>
          </p:txBody>
        </p:sp>
      </p:grpSp>
      <p:sp>
        <p:nvSpPr>
          <p:cNvPr id="11" name="Rectangle 3"/>
          <p:cNvSpPr txBox="1">
            <a:spLocks noChangeArrowheads="1"/>
          </p:cNvSpPr>
          <p:nvPr/>
        </p:nvSpPr>
        <p:spPr bwMode="auto">
          <a:xfrm>
            <a:off x="533400" y="5257800"/>
            <a:ext cx="8382000" cy="715963"/>
          </a:xfrm>
          <a:prstGeom prst="rect">
            <a:avLst/>
          </a:prstGeom>
          <a:noFill/>
          <a:ln w="12700">
            <a:noFill/>
            <a:miter lim="800000"/>
            <a:headEnd/>
            <a:tailEnd/>
          </a:ln>
        </p:spPr>
        <p:txBody>
          <a:bodyPr lIns="63500" tIns="25400" rIns="63500" bIns="25400">
            <a:spAutoFit/>
          </a:bodyPr>
          <a:lstStyle/>
          <a:p>
            <a:pPr marL="287338" indent="-287338">
              <a:lnSpc>
                <a:spcPct val="90000"/>
              </a:lnSpc>
              <a:spcBef>
                <a:spcPct val="65000"/>
              </a:spcBef>
              <a:buClr>
                <a:schemeClr val="accent1"/>
              </a:buClr>
              <a:buSzPct val="75000"/>
              <a:buFont typeface="Wingdings" pitchFamily="2" charset="2"/>
              <a:buChar char="q"/>
              <a:defRPr/>
            </a:pPr>
            <a:r>
              <a:rPr lang="en-US" sz="2400" kern="0" dirty="0">
                <a:solidFill>
                  <a:schemeClr val="tx1"/>
                </a:solidFill>
                <a:latin typeface="+mn-lt"/>
              </a:rPr>
              <a:t>Decreasing response time almost always improves throughput</a:t>
            </a:r>
          </a:p>
        </p:txBody>
      </p:sp>
    </p:spTree>
    <p:extLst>
      <p:ext uri="{BB962C8B-B14F-4D97-AF65-F5344CB8AC3E}">
        <p14:creationId xmlns:p14="http://schemas.microsoft.com/office/powerpoint/2010/main" val="4241427973"/>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0419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04198"/>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2"/>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04197" grpId="0"/>
      <p:bldP spid="904198" grpId="0"/>
      <p:bldP spid="11" grpId="0"/>
    </p:bldLst>
  </p:timing>
</p:sld>
</file>

<file path=ppt/slides/slide8.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32770" name="Title 1"/>
          <p:cNvSpPr>
            <a:spLocks noGrp="1"/>
          </p:cNvSpPr>
          <p:nvPr>
            <p:ph type="title"/>
          </p:nvPr>
        </p:nvSpPr>
        <p:spPr/>
        <p:txBody>
          <a:bodyPr/>
          <a:lstStyle/>
          <a:p>
            <a:r>
              <a:rPr lang="en-US" smtClean="0"/>
              <a:t>A Relative Performance Example</a:t>
            </a:r>
          </a:p>
        </p:txBody>
      </p:sp>
      <p:sp>
        <p:nvSpPr>
          <p:cNvPr id="32771" name="Content Placeholder 2"/>
          <p:cNvSpPr>
            <a:spLocks noGrp="1"/>
          </p:cNvSpPr>
          <p:nvPr>
            <p:ph idx="1"/>
          </p:nvPr>
        </p:nvSpPr>
        <p:spPr>
          <a:xfrm>
            <a:off x="533400" y="914400"/>
            <a:ext cx="8153400" cy="1047750"/>
          </a:xfrm>
        </p:spPr>
        <p:txBody>
          <a:bodyPr/>
          <a:lstStyle/>
          <a:p>
            <a:r>
              <a:rPr lang="en-US" smtClean="0"/>
              <a:t>If computer A runs a program in 10 seconds and computer B runs the same program in 15 seconds, how much faster is A than B?</a:t>
            </a:r>
          </a:p>
        </p:txBody>
      </p:sp>
    </p:spTree>
    <p:extLst>
      <p:ext uri="{BB962C8B-B14F-4D97-AF65-F5344CB8AC3E}">
        <p14:creationId xmlns:p14="http://schemas.microsoft.com/office/powerpoint/2010/main" val="4138926599"/>
      </p:ext>
    </p:extLst>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itle 1"/>
          <p:cNvSpPr>
            <a:spLocks noGrp="1"/>
          </p:cNvSpPr>
          <p:nvPr>
            <p:ph type="title"/>
          </p:nvPr>
        </p:nvSpPr>
        <p:spPr/>
        <p:txBody>
          <a:bodyPr/>
          <a:lstStyle/>
          <a:p>
            <a:r>
              <a:rPr lang="en-US" smtClean="0"/>
              <a:t>Relative Performance Example</a:t>
            </a:r>
          </a:p>
        </p:txBody>
      </p:sp>
      <p:sp>
        <p:nvSpPr>
          <p:cNvPr id="33795" name="Content Placeholder 2"/>
          <p:cNvSpPr>
            <a:spLocks noGrp="1"/>
          </p:cNvSpPr>
          <p:nvPr>
            <p:ph idx="1"/>
          </p:nvPr>
        </p:nvSpPr>
        <p:spPr>
          <a:xfrm>
            <a:off x="533400" y="914400"/>
            <a:ext cx="8153400" cy="1047750"/>
          </a:xfrm>
        </p:spPr>
        <p:txBody>
          <a:bodyPr/>
          <a:lstStyle/>
          <a:p>
            <a:r>
              <a:rPr lang="en-US" smtClean="0"/>
              <a:t>If computer A runs a program in 10 seconds and computer B runs the same program in 15 seconds, how much faster is A than B?</a:t>
            </a:r>
          </a:p>
        </p:txBody>
      </p:sp>
      <p:sp>
        <p:nvSpPr>
          <p:cNvPr id="4" name="Content Placeholder 2"/>
          <p:cNvSpPr txBox="1">
            <a:spLocks/>
          </p:cNvSpPr>
          <p:nvPr/>
        </p:nvSpPr>
        <p:spPr bwMode="auto">
          <a:xfrm>
            <a:off x="533400" y="2133600"/>
            <a:ext cx="8153400" cy="384175"/>
          </a:xfrm>
          <a:prstGeom prst="rect">
            <a:avLst/>
          </a:prstGeom>
          <a:noFill/>
          <a:ln w="12700">
            <a:noFill/>
            <a:miter lim="800000"/>
            <a:headEnd/>
            <a:tailEnd/>
          </a:ln>
        </p:spPr>
        <p:txBody>
          <a:bodyPr lIns="63500" tIns="25400" rIns="63500" bIns="25400">
            <a:spAutoFit/>
          </a:bodyPr>
          <a:lstStyle/>
          <a:p>
            <a:pPr marL="287338" indent="-287338">
              <a:lnSpc>
                <a:spcPct val="90000"/>
              </a:lnSpc>
              <a:spcBef>
                <a:spcPct val="65000"/>
              </a:spcBef>
              <a:buClr>
                <a:schemeClr val="accent1"/>
              </a:buClr>
              <a:buSzPct val="75000"/>
              <a:defRPr/>
            </a:pPr>
            <a:r>
              <a:rPr lang="en-US" sz="2400" kern="0" dirty="0">
                <a:solidFill>
                  <a:schemeClr val="tx1"/>
                </a:solidFill>
                <a:latin typeface="+mn-lt"/>
              </a:rPr>
              <a:t>We know that A is n times faster than B if</a:t>
            </a:r>
          </a:p>
        </p:txBody>
      </p:sp>
      <p:grpSp>
        <p:nvGrpSpPr>
          <p:cNvPr id="2" name="Group 10"/>
          <p:cNvGrpSpPr>
            <a:grpSpLocks/>
          </p:cNvGrpSpPr>
          <p:nvPr/>
        </p:nvGrpSpPr>
        <p:grpSpPr bwMode="auto">
          <a:xfrm>
            <a:off x="304800" y="2895600"/>
            <a:ext cx="8229600" cy="841375"/>
            <a:chOff x="240" y="2448"/>
            <a:chExt cx="5184" cy="530"/>
          </a:xfrm>
        </p:grpSpPr>
        <p:sp>
          <p:nvSpPr>
            <p:cNvPr id="33804" name="Rectangle 7"/>
            <p:cNvSpPr>
              <a:spLocks noChangeArrowheads="1"/>
            </p:cNvSpPr>
            <p:nvPr/>
          </p:nvSpPr>
          <p:spPr bwMode="auto">
            <a:xfrm>
              <a:off x="240" y="2448"/>
              <a:ext cx="5136" cy="242"/>
            </a:xfrm>
            <a:prstGeom prst="rect">
              <a:avLst/>
            </a:prstGeom>
            <a:noFill/>
            <a:ln w="12700">
              <a:noFill/>
              <a:miter lim="800000"/>
              <a:headEnd/>
              <a:tailEnd/>
            </a:ln>
          </p:spPr>
          <p:txBody>
            <a:bodyPr lIns="63500" tIns="25400" rIns="63500" bIns="25400">
              <a:spAutoFit/>
            </a:bodyPr>
            <a:lstStyle/>
            <a:p>
              <a:pPr marL="287338" indent="-287338" algn="ctr">
                <a:lnSpc>
                  <a:spcPct val="90000"/>
                </a:lnSpc>
                <a:spcBef>
                  <a:spcPct val="65000"/>
                </a:spcBef>
                <a:buClr>
                  <a:schemeClr val="accent1"/>
                </a:buClr>
                <a:buSzPct val="75000"/>
                <a:buFont typeface="Wingdings" pitchFamily="2" charset="2"/>
                <a:buNone/>
              </a:pPr>
              <a:r>
                <a:rPr lang="en-US" sz="2400">
                  <a:solidFill>
                    <a:schemeClr val="tx1"/>
                  </a:solidFill>
                </a:rPr>
                <a:t>performance</a:t>
              </a:r>
              <a:r>
                <a:rPr lang="en-US" sz="2400" baseline="-25000">
                  <a:solidFill>
                    <a:schemeClr val="tx1"/>
                  </a:solidFill>
                </a:rPr>
                <a:t>A</a:t>
              </a:r>
              <a:r>
                <a:rPr lang="en-US" sz="2400">
                  <a:solidFill>
                    <a:schemeClr val="tx1"/>
                  </a:solidFill>
                </a:rPr>
                <a:t>         execution_time</a:t>
              </a:r>
              <a:r>
                <a:rPr lang="en-US" sz="2400" baseline="-25000">
                  <a:solidFill>
                    <a:schemeClr val="tx1"/>
                  </a:solidFill>
                </a:rPr>
                <a:t>B </a:t>
              </a:r>
            </a:p>
          </p:txBody>
        </p:sp>
        <p:sp>
          <p:nvSpPr>
            <p:cNvPr id="33805" name="Rectangle 8"/>
            <p:cNvSpPr>
              <a:spLocks noChangeArrowheads="1"/>
            </p:cNvSpPr>
            <p:nvPr/>
          </p:nvSpPr>
          <p:spPr bwMode="auto">
            <a:xfrm>
              <a:off x="288" y="2592"/>
              <a:ext cx="5136" cy="239"/>
            </a:xfrm>
            <a:prstGeom prst="rect">
              <a:avLst/>
            </a:prstGeom>
            <a:noFill/>
            <a:ln w="12700">
              <a:noFill/>
              <a:miter lim="800000"/>
              <a:headEnd/>
              <a:tailEnd/>
            </a:ln>
          </p:spPr>
          <p:txBody>
            <a:bodyPr lIns="63500" tIns="25400" rIns="63500" bIns="25400">
              <a:spAutoFit/>
            </a:bodyPr>
            <a:lstStyle/>
            <a:p>
              <a:pPr marL="287338" indent="-287338" algn="ctr">
                <a:lnSpc>
                  <a:spcPct val="90000"/>
                </a:lnSpc>
                <a:spcBef>
                  <a:spcPct val="65000"/>
                </a:spcBef>
                <a:buClr>
                  <a:schemeClr val="accent1"/>
                </a:buClr>
                <a:buSzPct val="75000"/>
                <a:buFont typeface="Wingdings" pitchFamily="2" charset="2"/>
                <a:buNone/>
              </a:pPr>
              <a:r>
                <a:rPr lang="en-US" sz="2400">
                  <a:solidFill>
                    <a:schemeClr val="tx1"/>
                  </a:solidFill>
                </a:rPr>
                <a:t>    --------------------   =    ---------------------  = n</a:t>
              </a:r>
              <a:endParaRPr lang="en-US" sz="2400" baseline="-25000">
                <a:solidFill>
                  <a:schemeClr val="tx1"/>
                </a:solidFill>
              </a:endParaRPr>
            </a:p>
          </p:txBody>
        </p:sp>
        <p:sp>
          <p:nvSpPr>
            <p:cNvPr id="33806" name="Rectangle 9"/>
            <p:cNvSpPr>
              <a:spLocks noChangeArrowheads="1"/>
            </p:cNvSpPr>
            <p:nvPr/>
          </p:nvSpPr>
          <p:spPr bwMode="auto">
            <a:xfrm>
              <a:off x="240" y="2736"/>
              <a:ext cx="5136" cy="242"/>
            </a:xfrm>
            <a:prstGeom prst="rect">
              <a:avLst/>
            </a:prstGeom>
            <a:noFill/>
            <a:ln w="12700">
              <a:noFill/>
              <a:miter lim="800000"/>
              <a:headEnd/>
              <a:tailEnd/>
            </a:ln>
          </p:spPr>
          <p:txBody>
            <a:bodyPr lIns="63500" tIns="25400" rIns="63500" bIns="25400">
              <a:spAutoFit/>
            </a:bodyPr>
            <a:lstStyle/>
            <a:p>
              <a:pPr marL="287338" indent="-287338" algn="ctr">
                <a:lnSpc>
                  <a:spcPct val="90000"/>
                </a:lnSpc>
                <a:spcBef>
                  <a:spcPct val="65000"/>
                </a:spcBef>
                <a:buClr>
                  <a:schemeClr val="accent1"/>
                </a:buClr>
                <a:buSzPct val="75000"/>
                <a:buFont typeface="Wingdings" pitchFamily="2" charset="2"/>
                <a:buNone/>
              </a:pPr>
              <a:r>
                <a:rPr lang="en-US" sz="2400">
                  <a:solidFill>
                    <a:schemeClr val="tx1"/>
                  </a:solidFill>
                </a:rPr>
                <a:t>performance</a:t>
              </a:r>
              <a:r>
                <a:rPr lang="en-US" sz="2400" baseline="-25000">
                  <a:solidFill>
                    <a:schemeClr val="tx1"/>
                  </a:solidFill>
                </a:rPr>
                <a:t>B</a:t>
              </a:r>
              <a:r>
                <a:rPr lang="en-US" sz="2400">
                  <a:solidFill>
                    <a:schemeClr val="tx1"/>
                  </a:solidFill>
                </a:rPr>
                <a:t>         execution_time</a:t>
              </a:r>
              <a:r>
                <a:rPr lang="en-US" sz="2400" baseline="-25000">
                  <a:solidFill>
                    <a:schemeClr val="tx1"/>
                  </a:solidFill>
                </a:rPr>
                <a:t>A </a:t>
              </a:r>
            </a:p>
          </p:txBody>
        </p:sp>
      </p:grpSp>
      <p:grpSp>
        <p:nvGrpSpPr>
          <p:cNvPr id="3" name="Group 10"/>
          <p:cNvGrpSpPr>
            <a:grpSpLocks/>
          </p:cNvGrpSpPr>
          <p:nvPr/>
        </p:nvGrpSpPr>
        <p:grpSpPr bwMode="auto">
          <a:xfrm>
            <a:off x="3429000" y="4267200"/>
            <a:ext cx="3733800" cy="841375"/>
            <a:chOff x="240" y="2448"/>
            <a:chExt cx="5184" cy="530"/>
          </a:xfrm>
        </p:grpSpPr>
        <p:sp>
          <p:nvSpPr>
            <p:cNvPr id="33801" name="Rectangle 7"/>
            <p:cNvSpPr>
              <a:spLocks noChangeArrowheads="1"/>
            </p:cNvSpPr>
            <p:nvPr/>
          </p:nvSpPr>
          <p:spPr bwMode="auto">
            <a:xfrm>
              <a:off x="240" y="2448"/>
              <a:ext cx="5136" cy="242"/>
            </a:xfrm>
            <a:prstGeom prst="rect">
              <a:avLst/>
            </a:prstGeom>
            <a:noFill/>
            <a:ln w="12700">
              <a:noFill/>
              <a:miter lim="800000"/>
              <a:headEnd/>
              <a:tailEnd/>
            </a:ln>
          </p:spPr>
          <p:txBody>
            <a:bodyPr lIns="63500" tIns="25400" rIns="63500" bIns="25400">
              <a:spAutoFit/>
            </a:bodyPr>
            <a:lstStyle/>
            <a:p>
              <a:pPr marL="287338" indent="-287338" algn="ctr">
                <a:lnSpc>
                  <a:spcPct val="90000"/>
                </a:lnSpc>
                <a:spcBef>
                  <a:spcPct val="65000"/>
                </a:spcBef>
                <a:buClr>
                  <a:schemeClr val="accent1"/>
                </a:buClr>
                <a:buSzPct val="75000"/>
                <a:buFont typeface="Wingdings" pitchFamily="2" charset="2"/>
                <a:buNone/>
              </a:pPr>
              <a:r>
                <a:rPr lang="en-US" sz="2400">
                  <a:solidFill>
                    <a:schemeClr val="tx1"/>
                  </a:solidFill>
                </a:rPr>
                <a:t>15        </a:t>
              </a:r>
              <a:r>
                <a:rPr lang="en-US" sz="2400" baseline="-25000">
                  <a:solidFill>
                    <a:schemeClr val="tx1"/>
                  </a:solidFill>
                </a:rPr>
                <a:t> </a:t>
              </a:r>
            </a:p>
          </p:txBody>
        </p:sp>
        <p:sp>
          <p:nvSpPr>
            <p:cNvPr id="33802" name="Rectangle 8"/>
            <p:cNvSpPr>
              <a:spLocks noChangeArrowheads="1"/>
            </p:cNvSpPr>
            <p:nvPr/>
          </p:nvSpPr>
          <p:spPr bwMode="auto">
            <a:xfrm>
              <a:off x="288" y="2592"/>
              <a:ext cx="5136" cy="242"/>
            </a:xfrm>
            <a:prstGeom prst="rect">
              <a:avLst/>
            </a:prstGeom>
            <a:noFill/>
            <a:ln w="12700">
              <a:noFill/>
              <a:miter lim="800000"/>
              <a:headEnd/>
              <a:tailEnd/>
            </a:ln>
          </p:spPr>
          <p:txBody>
            <a:bodyPr lIns="63500" tIns="25400" rIns="63500" bIns="25400">
              <a:spAutoFit/>
            </a:bodyPr>
            <a:lstStyle/>
            <a:p>
              <a:pPr marL="287338" indent="-287338" algn="ctr">
                <a:lnSpc>
                  <a:spcPct val="90000"/>
                </a:lnSpc>
                <a:spcBef>
                  <a:spcPct val="65000"/>
                </a:spcBef>
                <a:buClr>
                  <a:schemeClr val="accent1"/>
                </a:buClr>
                <a:buSzPct val="75000"/>
                <a:buFont typeface="Wingdings" pitchFamily="2" charset="2"/>
                <a:buNone/>
              </a:pPr>
              <a:r>
                <a:rPr lang="en-US" sz="2400">
                  <a:solidFill>
                    <a:schemeClr val="tx1"/>
                  </a:solidFill>
                </a:rPr>
                <a:t>         ------   = 1.5</a:t>
              </a:r>
              <a:endParaRPr lang="en-US" sz="2400" baseline="-25000">
                <a:solidFill>
                  <a:schemeClr val="tx1"/>
                </a:solidFill>
              </a:endParaRPr>
            </a:p>
          </p:txBody>
        </p:sp>
        <p:sp>
          <p:nvSpPr>
            <p:cNvPr id="33803" name="Rectangle 9"/>
            <p:cNvSpPr>
              <a:spLocks noChangeArrowheads="1"/>
            </p:cNvSpPr>
            <p:nvPr/>
          </p:nvSpPr>
          <p:spPr bwMode="auto">
            <a:xfrm>
              <a:off x="240" y="2736"/>
              <a:ext cx="5136" cy="242"/>
            </a:xfrm>
            <a:prstGeom prst="rect">
              <a:avLst/>
            </a:prstGeom>
            <a:noFill/>
            <a:ln w="12700">
              <a:noFill/>
              <a:miter lim="800000"/>
              <a:headEnd/>
              <a:tailEnd/>
            </a:ln>
          </p:spPr>
          <p:txBody>
            <a:bodyPr lIns="63500" tIns="25400" rIns="63500" bIns="25400">
              <a:spAutoFit/>
            </a:bodyPr>
            <a:lstStyle/>
            <a:p>
              <a:pPr marL="287338" indent="-287338" algn="ctr">
                <a:lnSpc>
                  <a:spcPct val="90000"/>
                </a:lnSpc>
                <a:spcBef>
                  <a:spcPct val="65000"/>
                </a:spcBef>
                <a:buClr>
                  <a:schemeClr val="accent1"/>
                </a:buClr>
                <a:buSzPct val="75000"/>
                <a:buFont typeface="Wingdings" pitchFamily="2" charset="2"/>
                <a:buNone/>
              </a:pPr>
              <a:r>
                <a:rPr lang="en-US" sz="2400">
                  <a:solidFill>
                    <a:schemeClr val="tx1"/>
                  </a:solidFill>
                </a:rPr>
                <a:t>10        </a:t>
              </a:r>
              <a:r>
                <a:rPr lang="en-US" sz="2400" baseline="-25000">
                  <a:solidFill>
                    <a:schemeClr val="tx1"/>
                  </a:solidFill>
                </a:rPr>
                <a:t> </a:t>
              </a:r>
            </a:p>
          </p:txBody>
        </p:sp>
      </p:grpSp>
      <p:sp>
        <p:nvSpPr>
          <p:cNvPr id="14" name="Content Placeholder 2"/>
          <p:cNvSpPr txBox="1">
            <a:spLocks/>
          </p:cNvSpPr>
          <p:nvPr/>
        </p:nvSpPr>
        <p:spPr bwMode="auto">
          <a:xfrm>
            <a:off x="609600" y="4267200"/>
            <a:ext cx="8153400" cy="384175"/>
          </a:xfrm>
          <a:prstGeom prst="rect">
            <a:avLst/>
          </a:prstGeom>
          <a:noFill/>
          <a:ln w="12700">
            <a:noFill/>
            <a:miter lim="800000"/>
            <a:headEnd/>
            <a:tailEnd/>
          </a:ln>
        </p:spPr>
        <p:txBody>
          <a:bodyPr lIns="63500" tIns="25400" rIns="63500" bIns="25400">
            <a:spAutoFit/>
          </a:bodyPr>
          <a:lstStyle/>
          <a:p>
            <a:pPr marL="287338" indent="-287338">
              <a:lnSpc>
                <a:spcPct val="90000"/>
              </a:lnSpc>
              <a:spcBef>
                <a:spcPct val="65000"/>
              </a:spcBef>
              <a:buClr>
                <a:schemeClr val="accent1"/>
              </a:buClr>
              <a:buSzPct val="75000"/>
              <a:defRPr/>
            </a:pPr>
            <a:r>
              <a:rPr lang="en-US" sz="2400" kern="0" dirty="0">
                <a:solidFill>
                  <a:schemeClr val="tx1"/>
                </a:solidFill>
                <a:latin typeface="+mn-lt"/>
              </a:rPr>
              <a:t>The performance ratio is</a:t>
            </a:r>
          </a:p>
        </p:txBody>
      </p:sp>
      <p:sp>
        <p:nvSpPr>
          <p:cNvPr id="15" name="Content Placeholder 2"/>
          <p:cNvSpPr txBox="1">
            <a:spLocks/>
          </p:cNvSpPr>
          <p:nvPr/>
        </p:nvSpPr>
        <p:spPr bwMode="auto">
          <a:xfrm>
            <a:off x="609600" y="5334000"/>
            <a:ext cx="8153400" cy="384175"/>
          </a:xfrm>
          <a:prstGeom prst="rect">
            <a:avLst/>
          </a:prstGeom>
          <a:noFill/>
          <a:ln w="12700">
            <a:noFill/>
            <a:miter lim="800000"/>
            <a:headEnd/>
            <a:tailEnd/>
          </a:ln>
        </p:spPr>
        <p:txBody>
          <a:bodyPr lIns="63500" tIns="25400" rIns="63500" bIns="25400">
            <a:spAutoFit/>
          </a:bodyPr>
          <a:lstStyle/>
          <a:p>
            <a:pPr marL="287338" indent="-287338">
              <a:lnSpc>
                <a:spcPct val="90000"/>
              </a:lnSpc>
              <a:spcBef>
                <a:spcPct val="65000"/>
              </a:spcBef>
              <a:buClr>
                <a:schemeClr val="accent1"/>
              </a:buClr>
              <a:buSzPct val="75000"/>
              <a:defRPr/>
            </a:pPr>
            <a:r>
              <a:rPr lang="en-US" sz="2400" kern="0" dirty="0">
                <a:solidFill>
                  <a:schemeClr val="tx1"/>
                </a:solidFill>
                <a:latin typeface="+mn-lt"/>
              </a:rPr>
              <a:t>So A is 1.5 times faster than B</a:t>
            </a:r>
          </a:p>
        </p:txBody>
      </p:sp>
    </p:spTree>
    <p:extLst>
      <p:ext uri="{BB962C8B-B14F-4D97-AF65-F5344CB8AC3E}">
        <p14:creationId xmlns:p14="http://schemas.microsoft.com/office/powerpoint/2010/main" val="1170386800"/>
      </p:ext>
    </p:extLst>
  </p:cSld>
  <p:clrMapOvr>
    <a:masterClrMapping/>
  </p:clrMapOvr>
  <p:transition xmlns:p14="http://schemas.microsoft.com/office/powerpoint/2010/main"/>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4"/>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14" grpId="0"/>
      <p:bldP spid="15" grpId="0"/>
    </p:bldLst>
  </p:timing>
</p:sld>
</file>

<file path=ppt/tags/tag1.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0.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00.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01.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02.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03.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04.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05.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06.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07.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08.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09.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1.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10.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11.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2.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3.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4.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5.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6.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7.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8.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9.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0.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1.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2.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3.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4.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5.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6.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7.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8.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9.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3.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30.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31.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32.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33.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34.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35.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36.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37.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38.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39.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4.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40.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41.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42.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43.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44.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45.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46.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47.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48.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49.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5.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50.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51.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52.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53.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54.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55.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56.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57.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58.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59.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6.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60.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61.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62.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63.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64.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65.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66.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67.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68.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69.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7.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70.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71.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72.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73.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74.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75.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76.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77.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78.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79.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8.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80.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81.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82.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83.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84.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85.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86.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87.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88.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89.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9.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90.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91.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92.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93.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94.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95.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96.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97.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98.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99.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heme/theme1.xml><?xml version="1.0" encoding="utf-8"?>
<a:theme xmlns:a="http://schemas.openxmlformats.org/drawingml/2006/main" name="mjicse431">
  <a:themeElements>
    <a:clrScheme name="">
      <a:dk1>
        <a:srgbClr val="000000"/>
      </a:dk1>
      <a:lt1>
        <a:srgbClr val="FFFFFF"/>
      </a:lt1>
      <a:dk2>
        <a:srgbClr val="081D58"/>
      </a:dk2>
      <a:lt2>
        <a:srgbClr val="919191"/>
      </a:lt2>
      <a:accent1>
        <a:srgbClr val="FC0128"/>
      </a:accent1>
      <a:accent2>
        <a:srgbClr val="063DE8"/>
      </a:accent2>
      <a:accent3>
        <a:srgbClr val="FFFFFF"/>
      </a:accent3>
      <a:accent4>
        <a:srgbClr val="000000"/>
      </a:accent4>
      <a:accent5>
        <a:srgbClr val="FDAAAC"/>
      </a:accent5>
      <a:accent6>
        <a:srgbClr val="0536D2"/>
      </a:accent6>
      <a:hlink>
        <a:srgbClr val="00DFCA"/>
      </a:hlink>
      <a:folHlink>
        <a:srgbClr val="EAEC5E"/>
      </a:folHlink>
    </a:clrScheme>
    <a:fontScheme name="mjicse431">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12700"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accent1"/>
            </a:solidFill>
            <a:effectLst/>
            <a:latin typeface="Arial" charset="0"/>
          </a:defRPr>
        </a:defPPr>
      </a:lstStyle>
    </a:spDef>
    <a:lnDef>
      <a:spPr bwMode="auto">
        <a:xfrm>
          <a:off x="0" y="0"/>
          <a:ext cx="1" cy="1"/>
        </a:xfrm>
        <a:custGeom>
          <a:avLst/>
          <a:gdLst/>
          <a:ahLst/>
          <a:cxnLst/>
          <a:rect l="0" t="0" r="0" b="0"/>
          <a:pathLst/>
        </a:custGeom>
        <a:noFill/>
        <a:ln w="12700"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accent1"/>
            </a:solidFill>
            <a:effectLst/>
            <a:latin typeface="Arial" charset="0"/>
          </a:defRPr>
        </a:defPPr>
      </a:lstStyle>
    </a:lnDef>
  </a:objectDefaults>
  <a:extraClrSchemeLst>
    <a:extraClrScheme>
      <a:clrScheme name="mjicse431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mjicse431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mjicse431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mjicse431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mjicse431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mjicse431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mjicse431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81D58"/>
      </a:dk2>
      <a:lt2>
        <a:srgbClr val="919191"/>
      </a:lt2>
      <a:accent1>
        <a:srgbClr val="FC0128"/>
      </a:accent1>
      <a:accent2>
        <a:srgbClr val="063DE8"/>
      </a:accent2>
      <a:accent3>
        <a:srgbClr val="FFFFFF"/>
      </a:accent3>
      <a:accent4>
        <a:srgbClr val="000000"/>
      </a:accent4>
      <a:accent5>
        <a:srgbClr val="FDAAAC"/>
      </a:accent5>
      <a:accent6>
        <a:srgbClr val="0536D2"/>
      </a:accent6>
      <a:hlink>
        <a:srgbClr val="00DFCA"/>
      </a:hlink>
      <a:folHlink>
        <a:srgbClr val="EAEC5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81D58"/>
      </a:dk2>
      <a:lt2>
        <a:srgbClr val="919191"/>
      </a:lt2>
      <a:accent1>
        <a:srgbClr val="FC0128"/>
      </a:accent1>
      <a:accent2>
        <a:srgbClr val="063DE8"/>
      </a:accent2>
      <a:accent3>
        <a:srgbClr val="FFFFFF"/>
      </a:accent3>
      <a:accent4>
        <a:srgbClr val="000000"/>
      </a:accent4>
      <a:accent5>
        <a:srgbClr val="FDAAAC"/>
      </a:accent5>
      <a:accent6>
        <a:srgbClr val="0536D2"/>
      </a:accent6>
      <a:hlink>
        <a:srgbClr val="00DFCA"/>
      </a:hlink>
      <a:folHlink>
        <a:srgbClr val="EAEC5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3974</TotalTime>
  <Pages>47</Pages>
  <Words>7265</Words>
  <Application>Microsoft Macintosh PowerPoint</Application>
  <PresentationFormat>Letter Paper (8.5x11 in)</PresentationFormat>
  <Paragraphs>1304</Paragraphs>
  <Slides>69</Slides>
  <Notes>47</Notes>
  <HiddenSlides>7</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69</vt:i4>
      </vt:variant>
    </vt:vector>
  </HeadingPairs>
  <TitlesOfParts>
    <vt:vector size="71" baseType="lpstr">
      <vt:lpstr>mjicse431</vt:lpstr>
      <vt:lpstr>Equation</vt:lpstr>
      <vt:lpstr>CENG/CSCI 3420 Computer Organization and Design Spring 2014   Lecture 02: Performance and ISA</vt:lpstr>
      <vt:lpstr>Review: Major Components of a Computer</vt:lpstr>
      <vt:lpstr>Review: The Instruction Set Architecture (ISA)</vt:lpstr>
      <vt:lpstr>Performance Metrics</vt:lpstr>
      <vt:lpstr>Throughput versus Response Time</vt:lpstr>
      <vt:lpstr>Response Time Matters</vt:lpstr>
      <vt:lpstr>Defining (Speed) Performance</vt:lpstr>
      <vt:lpstr>A Relative Performance Example</vt:lpstr>
      <vt:lpstr>Relative Performance Example</vt:lpstr>
      <vt:lpstr>Performance Factors</vt:lpstr>
      <vt:lpstr>Review:  Machine Clock Rate</vt:lpstr>
      <vt:lpstr>Improving Performance Example</vt:lpstr>
      <vt:lpstr>Improving Performance Example</vt:lpstr>
      <vt:lpstr>Clock Cycles per Instruction</vt:lpstr>
      <vt:lpstr>Using the Performance Equation</vt:lpstr>
      <vt:lpstr>Using the Performance Equation</vt:lpstr>
      <vt:lpstr>Effective (Average) CPI</vt:lpstr>
      <vt:lpstr>THE Performance Equation</vt:lpstr>
      <vt:lpstr>Determinates of CPU Performance</vt:lpstr>
      <vt:lpstr>Determinates of CPU Performance</vt:lpstr>
      <vt:lpstr>A Simple Example</vt:lpstr>
      <vt:lpstr>A Simple Example</vt:lpstr>
      <vt:lpstr>Workloads and Benchmarks</vt:lpstr>
      <vt:lpstr>Old SPEC Benchmarks</vt:lpstr>
      <vt:lpstr>SPEC CINT2006 on Barcelona (CC = 0.4 x 109)</vt:lpstr>
      <vt:lpstr>Comparing and Summarizing Performance</vt:lpstr>
      <vt:lpstr>Other Performance Metrics</vt:lpstr>
      <vt:lpstr>Summary: Evaluating ISAs</vt:lpstr>
      <vt:lpstr>Two Key Principles of Machine Design</vt:lpstr>
      <vt:lpstr>MIPS-32 ISA</vt:lpstr>
      <vt:lpstr>MIPS (RISC) Design Principles</vt:lpstr>
      <vt:lpstr>MIPS Arithmetic Instructions</vt:lpstr>
      <vt:lpstr>MIPS Arithmetic Instructions</vt:lpstr>
      <vt:lpstr>MIPS Instruction Fields</vt:lpstr>
      <vt:lpstr>MIPS Register File</vt:lpstr>
      <vt:lpstr>Aside:  MIPS Register Convention</vt:lpstr>
      <vt:lpstr>MIPS Memory Access Instructions</vt:lpstr>
      <vt:lpstr>Machine Language - Load Instruction</vt:lpstr>
      <vt:lpstr>Byte Addresses</vt:lpstr>
      <vt:lpstr>Aside: Loading and Storing Bytes</vt:lpstr>
      <vt:lpstr>Example of Loading and Storing Bytes</vt:lpstr>
      <vt:lpstr>MIPS Immediate Instructions</vt:lpstr>
      <vt:lpstr>Aside:  How About Larger Constants?</vt:lpstr>
      <vt:lpstr>Review:  Unsigned Binary Representation</vt:lpstr>
      <vt:lpstr>Review:  Signed Binary Representation</vt:lpstr>
      <vt:lpstr>MIPS Shift Operations</vt:lpstr>
      <vt:lpstr>MIPS Logical Operations</vt:lpstr>
      <vt:lpstr>MIPS Control Flow Instructions</vt:lpstr>
      <vt:lpstr>Specifying Branch Destinations</vt:lpstr>
      <vt:lpstr>In Support of Branch Instructions</vt:lpstr>
      <vt:lpstr>Aside:  More Branch Instructions</vt:lpstr>
      <vt:lpstr>Bounds Check Shortcut</vt:lpstr>
      <vt:lpstr>Other Control Flow Instructions</vt:lpstr>
      <vt:lpstr>Aside:  Branching Far Away</vt:lpstr>
      <vt:lpstr>Instructions for Accessing Procedures</vt:lpstr>
      <vt:lpstr>Six Steps in Execution of a Procedure</vt:lpstr>
      <vt:lpstr>Aside:  Spilling Registers</vt:lpstr>
      <vt:lpstr>Aside:  Allocating Space on the Stack</vt:lpstr>
      <vt:lpstr>Aside:  Allocating Space on the Heap</vt:lpstr>
      <vt:lpstr>MIPS Instruction Classes Distribution</vt:lpstr>
      <vt:lpstr>Atomic Exchange Support</vt:lpstr>
      <vt:lpstr>Automic Exchange with ll and sc</vt:lpstr>
      <vt:lpstr>The C Code Translation Hierarchy</vt:lpstr>
      <vt:lpstr>Compiler Benefits</vt:lpstr>
      <vt:lpstr>The Java Code Translation Hierarchy</vt:lpstr>
      <vt:lpstr>Sorting in C versus Java</vt:lpstr>
      <vt:lpstr>Addressing Modes Illustrated</vt:lpstr>
      <vt:lpstr>MIPS Organization So Far</vt:lpstr>
      <vt:lpstr>Next Lecture and Reminders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CSE 431. Computer Architecture</dc:title>
  <dc:subject>Lecture 01</dc:subject>
  <dc:creator>Janie Irwin</dc:creator>
  <cp:keywords/>
  <dc:description/>
  <cp:lastModifiedBy>Qiang Xu</cp:lastModifiedBy>
  <cp:revision>348</cp:revision>
  <cp:lastPrinted>1997-08-27T08:28:34Z</cp:lastPrinted>
  <dcterms:created xsi:type="dcterms:W3CDTF">1997-08-19T16:58:46Z</dcterms:created>
  <dcterms:modified xsi:type="dcterms:W3CDTF">2014-01-17T02:24:05Z</dcterms:modified>
</cp:coreProperties>
</file>