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12" r:id="rId1"/>
    <p:sldMasterId id="2147483724" r:id="rId2"/>
    <p:sldMasterId id="2147483736" r:id="rId3"/>
  </p:sldMasterIdLst>
  <p:notesMasterIdLst>
    <p:notesMasterId r:id="rId40"/>
  </p:notesMasterIdLst>
  <p:sldIdLst>
    <p:sldId id="256" r:id="rId4"/>
    <p:sldId id="257" r:id="rId5"/>
    <p:sldId id="260" r:id="rId6"/>
    <p:sldId id="270" r:id="rId7"/>
    <p:sldId id="272" r:id="rId8"/>
    <p:sldId id="271" r:id="rId9"/>
    <p:sldId id="273" r:id="rId10"/>
    <p:sldId id="274" r:id="rId11"/>
    <p:sldId id="275" r:id="rId12"/>
    <p:sldId id="276" r:id="rId13"/>
    <p:sldId id="277" r:id="rId14"/>
    <p:sldId id="259" r:id="rId15"/>
    <p:sldId id="269" r:id="rId16"/>
    <p:sldId id="285" r:id="rId17"/>
    <p:sldId id="278" r:id="rId18"/>
    <p:sldId id="279" r:id="rId19"/>
    <p:sldId id="302" r:id="rId20"/>
    <p:sldId id="280" r:id="rId21"/>
    <p:sldId id="303" r:id="rId22"/>
    <p:sldId id="281" r:id="rId23"/>
    <p:sldId id="282" r:id="rId24"/>
    <p:sldId id="286" r:id="rId25"/>
    <p:sldId id="283" r:id="rId26"/>
    <p:sldId id="287" r:id="rId27"/>
    <p:sldId id="288" r:id="rId28"/>
    <p:sldId id="289" r:id="rId29"/>
    <p:sldId id="284" r:id="rId30"/>
    <p:sldId id="290" r:id="rId31"/>
    <p:sldId id="296" r:id="rId32"/>
    <p:sldId id="292" r:id="rId33"/>
    <p:sldId id="291" r:id="rId34"/>
    <p:sldId id="300" r:id="rId35"/>
    <p:sldId id="301" r:id="rId36"/>
    <p:sldId id="294" r:id="rId37"/>
    <p:sldId id="295" r:id="rId38"/>
    <p:sldId id="297" r:id="rId39"/>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ללא סגנון, ללא רשת">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ללא סגנון, רשת טבל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6" d="100"/>
          <a:sy n="56" d="100"/>
        </p:scale>
        <p:origin x="930"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viewProps" Target="view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heme" Target="theme/theme1.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A8C7221-47FD-4A98-AB08-D3C3F14604F9}" type="datetimeFigureOut">
              <a:rPr lang="he-IL" smtClean="0"/>
              <a:pPr/>
              <a:t>כ"ג/אדר א/תשע"ד</a:t>
            </a:fld>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F3DAAF39-7606-4C7D-AEDF-F60DA48CDAE7}" type="slidenum">
              <a:rPr lang="he-IL" smtClean="0"/>
              <a:pPr/>
              <a:t>‹#›</a:t>
            </a:fld>
            <a:endParaRPr lang="he-IL"/>
          </a:p>
        </p:txBody>
      </p:sp>
    </p:spTree>
    <p:extLst>
      <p:ext uri="{BB962C8B-B14F-4D97-AF65-F5344CB8AC3E}">
        <p14:creationId xmlns:p14="http://schemas.microsoft.com/office/powerpoint/2010/main" val="236872139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F3DAAF39-7606-4C7D-AEDF-F60DA48CDAE7}" type="slidenum">
              <a:rPr lang="he-IL" smtClean="0"/>
              <a:pPr/>
              <a:t>33</a:t>
            </a:fld>
            <a:endParaRPr lang="he-IL"/>
          </a:p>
        </p:txBody>
      </p:sp>
    </p:spTree>
    <p:extLst>
      <p:ext uri="{BB962C8B-B14F-4D97-AF65-F5344CB8AC3E}">
        <p14:creationId xmlns:p14="http://schemas.microsoft.com/office/powerpoint/2010/main" val="17054908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50" name="Freeform 7"/>
          <p:cNvSpPr>
            <a:spLocks/>
          </p:cNvSpPr>
          <p:nvPr/>
        </p:nvSpPr>
        <p:spPr bwMode="auto">
          <a:xfrm>
            <a:off x="-38100" y="463550"/>
            <a:ext cx="9182100" cy="6419850"/>
          </a:xfrm>
          <a:custGeom>
            <a:avLst/>
            <a:gdLst/>
            <a:ahLst/>
            <a:cxnLst>
              <a:cxn ang="0">
                <a:pos x="17280" y="12123"/>
              </a:cxn>
              <a:cxn ang="0">
                <a:pos x="0" y="12132"/>
              </a:cxn>
              <a:cxn ang="0">
                <a:pos x="2" y="4163"/>
              </a:cxn>
              <a:cxn ang="0">
                <a:pos x="262" y="3633"/>
              </a:cxn>
              <a:cxn ang="0">
                <a:pos x="567" y="3147"/>
              </a:cxn>
              <a:cxn ang="0">
                <a:pos x="912" y="2704"/>
              </a:cxn>
              <a:cxn ang="0">
                <a:pos x="1295" y="2299"/>
              </a:cxn>
              <a:cxn ang="0">
                <a:pos x="1714" y="1931"/>
              </a:cxn>
              <a:cxn ang="0">
                <a:pos x="2166" y="1602"/>
              </a:cxn>
              <a:cxn ang="0">
                <a:pos x="2649" y="1308"/>
              </a:cxn>
              <a:cxn ang="0">
                <a:pos x="3160" y="1048"/>
              </a:cxn>
              <a:cxn ang="0">
                <a:pos x="3696" y="820"/>
              </a:cxn>
              <a:cxn ang="0">
                <a:pos x="4255" y="623"/>
              </a:cxn>
              <a:cxn ang="0">
                <a:pos x="4835" y="457"/>
              </a:cxn>
              <a:cxn ang="0">
                <a:pos x="5433" y="319"/>
              </a:cxn>
              <a:cxn ang="0">
                <a:pos x="6047" y="207"/>
              </a:cxn>
              <a:cxn ang="0">
                <a:pos x="6673" y="121"/>
              </a:cxn>
              <a:cxn ang="0">
                <a:pos x="7311" y="59"/>
              </a:cxn>
              <a:cxn ang="0">
                <a:pos x="7955" y="19"/>
              </a:cxn>
              <a:cxn ang="0">
                <a:pos x="8605" y="0"/>
              </a:cxn>
              <a:cxn ang="0">
                <a:pos x="9259" y="1"/>
              </a:cxn>
              <a:cxn ang="0">
                <a:pos x="9911" y="20"/>
              </a:cxn>
              <a:cxn ang="0">
                <a:pos x="10562" y="55"/>
              </a:cxn>
              <a:cxn ang="0">
                <a:pos x="11209" y="107"/>
              </a:cxn>
              <a:cxn ang="0">
                <a:pos x="11848" y="172"/>
              </a:cxn>
              <a:cxn ang="0">
                <a:pos x="12477" y="250"/>
              </a:cxn>
              <a:cxn ang="0">
                <a:pos x="13094" y="338"/>
              </a:cxn>
              <a:cxn ang="0">
                <a:pos x="13695" y="435"/>
              </a:cxn>
              <a:cxn ang="0">
                <a:pos x="14280" y="542"/>
              </a:cxn>
              <a:cxn ang="0">
                <a:pos x="14845" y="655"/>
              </a:cxn>
              <a:cxn ang="0">
                <a:pos x="15387" y="772"/>
              </a:cxn>
              <a:cxn ang="0">
                <a:pos x="15904" y="894"/>
              </a:cxn>
              <a:cxn ang="0">
                <a:pos x="16393" y="1019"/>
              </a:cxn>
              <a:cxn ang="0">
                <a:pos x="16853" y="1144"/>
              </a:cxn>
              <a:cxn ang="0">
                <a:pos x="17280" y="1268"/>
              </a:cxn>
              <a:cxn ang="0">
                <a:pos x="17280" y="1980"/>
              </a:cxn>
              <a:cxn ang="0">
                <a:pos x="17280" y="2678"/>
              </a:cxn>
              <a:cxn ang="0">
                <a:pos x="17280" y="3364"/>
              </a:cxn>
              <a:cxn ang="0">
                <a:pos x="17280" y="4043"/>
              </a:cxn>
              <a:cxn ang="0">
                <a:pos x="17280" y="4712"/>
              </a:cxn>
              <a:cxn ang="0">
                <a:pos x="17280" y="5377"/>
              </a:cxn>
              <a:cxn ang="0">
                <a:pos x="17280" y="6038"/>
              </a:cxn>
              <a:cxn ang="0">
                <a:pos x="17280" y="6696"/>
              </a:cxn>
              <a:cxn ang="0">
                <a:pos x="17280" y="7355"/>
              </a:cxn>
              <a:cxn ang="0">
                <a:pos x="17280" y="8015"/>
              </a:cxn>
              <a:cxn ang="0">
                <a:pos x="17280" y="8680"/>
              </a:cxn>
              <a:cxn ang="0">
                <a:pos x="17280" y="9350"/>
              </a:cxn>
              <a:cxn ang="0">
                <a:pos x="17280" y="10027"/>
              </a:cxn>
              <a:cxn ang="0">
                <a:pos x="17280" y="10714"/>
              </a:cxn>
              <a:cxn ang="0">
                <a:pos x="17280" y="11413"/>
              </a:cxn>
              <a:cxn ang="0">
                <a:pos x="17280" y="12123"/>
              </a:cxn>
            </a:cxnLst>
            <a:rect l="0" t="0" r="r" b="b"/>
            <a:pathLst>
              <a:path w="17280" h="12132">
                <a:moveTo>
                  <a:pt x="17280" y="12123"/>
                </a:moveTo>
                <a:lnTo>
                  <a:pt x="0" y="12132"/>
                </a:lnTo>
                <a:lnTo>
                  <a:pt x="2" y="4163"/>
                </a:lnTo>
                <a:lnTo>
                  <a:pt x="262" y="3633"/>
                </a:lnTo>
                <a:lnTo>
                  <a:pt x="567" y="3147"/>
                </a:lnTo>
                <a:lnTo>
                  <a:pt x="912" y="2704"/>
                </a:lnTo>
                <a:lnTo>
                  <a:pt x="1295" y="2299"/>
                </a:lnTo>
                <a:lnTo>
                  <a:pt x="1714" y="1931"/>
                </a:lnTo>
                <a:lnTo>
                  <a:pt x="2166" y="1602"/>
                </a:lnTo>
                <a:lnTo>
                  <a:pt x="2649" y="1308"/>
                </a:lnTo>
                <a:lnTo>
                  <a:pt x="3160" y="1048"/>
                </a:lnTo>
                <a:lnTo>
                  <a:pt x="3696" y="820"/>
                </a:lnTo>
                <a:lnTo>
                  <a:pt x="4255" y="623"/>
                </a:lnTo>
                <a:lnTo>
                  <a:pt x="4835" y="457"/>
                </a:lnTo>
                <a:lnTo>
                  <a:pt x="5433" y="319"/>
                </a:lnTo>
                <a:lnTo>
                  <a:pt x="6047" y="207"/>
                </a:lnTo>
                <a:lnTo>
                  <a:pt x="6673" y="121"/>
                </a:lnTo>
                <a:lnTo>
                  <a:pt x="7311" y="59"/>
                </a:lnTo>
                <a:lnTo>
                  <a:pt x="7955" y="19"/>
                </a:lnTo>
                <a:lnTo>
                  <a:pt x="8605" y="0"/>
                </a:lnTo>
                <a:lnTo>
                  <a:pt x="9259" y="1"/>
                </a:lnTo>
                <a:lnTo>
                  <a:pt x="9911" y="20"/>
                </a:lnTo>
                <a:lnTo>
                  <a:pt x="10562" y="55"/>
                </a:lnTo>
                <a:lnTo>
                  <a:pt x="11209" y="107"/>
                </a:lnTo>
                <a:lnTo>
                  <a:pt x="11848" y="172"/>
                </a:lnTo>
                <a:lnTo>
                  <a:pt x="12477" y="250"/>
                </a:lnTo>
                <a:lnTo>
                  <a:pt x="13094" y="338"/>
                </a:lnTo>
                <a:lnTo>
                  <a:pt x="13695" y="435"/>
                </a:lnTo>
                <a:lnTo>
                  <a:pt x="14280" y="542"/>
                </a:lnTo>
                <a:lnTo>
                  <a:pt x="14845" y="655"/>
                </a:lnTo>
                <a:lnTo>
                  <a:pt x="15387" y="772"/>
                </a:lnTo>
                <a:lnTo>
                  <a:pt x="15904" y="894"/>
                </a:lnTo>
                <a:lnTo>
                  <a:pt x="16393" y="1019"/>
                </a:lnTo>
                <a:lnTo>
                  <a:pt x="16853" y="1144"/>
                </a:lnTo>
                <a:lnTo>
                  <a:pt x="17280" y="1268"/>
                </a:lnTo>
                <a:lnTo>
                  <a:pt x="17280" y="1980"/>
                </a:lnTo>
                <a:lnTo>
                  <a:pt x="17280" y="2678"/>
                </a:lnTo>
                <a:lnTo>
                  <a:pt x="17280" y="3364"/>
                </a:lnTo>
                <a:lnTo>
                  <a:pt x="17280" y="4043"/>
                </a:lnTo>
                <a:lnTo>
                  <a:pt x="17280" y="4712"/>
                </a:lnTo>
                <a:lnTo>
                  <a:pt x="17280" y="5377"/>
                </a:lnTo>
                <a:lnTo>
                  <a:pt x="17280" y="6038"/>
                </a:lnTo>
                <a:lnTo>
                  <a:pt x="17280" y="6696"/>
                </a:lnTo>
                <a:lnTo>
                  <a:pt x="17280" y="7355"/>
                </a:lnTo>
                <a:lnTo>
                  <a:pt x="17280" y="8015"/>
                </a:lnTo>
                <a:lnTo>
                  <a:pt x="17280" y="8680"/>
                </a:lnTo>
                <a:lnTo>
                  <a:pt x="17280" y="9350"/>
                </a:lnTo>
                <a:lnTo>
                  <a:pt x="17280" y="10027"/>
                </a:lnTo>
                <a:lnTo>
                  <a:pt x="17280" y="10714"/>
                </a:lnTo>
                <a:lnTo>
                  <a:pt x="17280" y="11413"/>
                </a:lnTo>
                <a:lnTo>
                  <a:pt x="17280" y="12123"/>
                </a:lnTo>
                <a:close/>
              </a:path>
            </a:pathLst>
          </a:custGeom>
          <a:solidFill>
            <a:schemeClr val="accent3">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ctrTitle"/>
          </p:nvPr>
        </p:nvSpPr>
        <p:spPr>
          <a:xfrm>
            <a:off x="685800" y="1143000"/>
            <a:ext cx="7772400" cy="646331"/>
          </a:xfrm>
        </p:spPr>
        <p:txBody>
          <a:bodyPr>
            <a:normAutofit/>
          </a:bodyPr>
          <a:lstStyle>
            <a:lvl1pPr algn="r">
              <a:defRPr sz="3600">
                <a:solidFill>
                  <a:schemeClr val="accent3">
                    <a:lumMod val="75000"/>
                  </a:schemeClr>
                </a:solidFill>
              </a:defRPr>
            </a:lvl1pPr>
          </a:lstStyle>
          <a:p>
            <a:r>
              <a:rPr lang="he-IL" smtClean="0"/>
              <a:t>לחץ כדי לערוך סגנון כותרת של תבנית בסיס</a:t>
            </a:r>
            <a:endParaRPr lang="en-US" dirty="0"/>
          </a:p>
        </p:txBody>
      </p:sp>
      <p:sp>
        <p:nvSpPr>
          <p:cNvPr id="3" name="Subtitle 2"/>
          <p:cNvSpPr>
            <a:spLocks noGrp="1"/>
          </p:cNvSpPr>
          <p:nvPr>
            <p:ph type="subTitle" idx="1"/>
          </p:nvPr>
        </p:nvSpPr>
        <p:spPr>
          <a:xfrm>
            <a:off x="685800" y="1828800"/>
            <a:ext cx="7772400" cy="461665"/>
          </a:xfrm>
        </p:spPr>
        <p:txBody>
          <a:bodyPr>
            <a:normAutofit/>
          </a:bodyPr>
          <a:lstStyle>
            <a:lvl1pPr marL="0" indent="0" algn="r">
              <a:buNone/>
              <a:defRPr sz="24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en-US" dirty="0"/>
          </a:p>
        </p:txBody>
      </p:sp>
      <p:sp>
        <p:nvSpPr>
          <p:cNvPr id="4" name="Date Placeholder 3"/>
          <p:cNvSpPr>
            <a:spLocks noGrp="1"/>
          </p:cNvSpPr>
          <p:nvPr>
            <p:ph type="dt" sz="half" idx="10"/>
          </p:nvPr>
        </p:nvSpPr>
        <p:spPr>
          <a:xfrm>
            <a:off x="457200" y="6324600"/>
            <a:ext cx="2133600" cy="365125"/>
          </a:xfrm>
        </p:spPr>
        <p:txBody>
          <a:bodyPr/>
          <a:lstStyle/>
          <a:p>
            <a:fld id="{4E7438E1-117D-44FB-AC24-B79D899BA877}" type="datetimeFigureOut">
              <a:rPr lang="he-IL" smtClean="0"/>
              <a:pPr/>
              <a:t>כ"ג/אדר א/תשע"ד</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DAF22AC9-109E-4E4D-92F9-530E51D9A3A2}" type="slidenum">
              <a:rPr lang="he-IL" smtClean="0"/>
              <a:pPr/>
              <a:t>‹#›</a:t>
            </a:fld>
            <a:endParaRPr lang="he-IL"/>
          </a:p>
        </p:txBody>
      </p:sp>
      <p:sp>
        <p:nvSpPr>
          <p:cNvPr id="45" name="Freeform 9"/>
          <p:cNvSpPr>
            <a:spLocks/>
          </p:cNvSpPr>
          <p:nvPr/>
        </p:nvSpPr>
        <p:spPr bwMode="auto">
          <a:xfrm flipV="1">
            <a:off x="-25400" y="4889500"/>
            <a:ext cx="8839200" cy="3276600"/>
          </a:xfrm>
          <a:custGeom>
            <a:avLst/>
            <a:gdLst/>
            <a:ahLst/>
            <a:cxnLst>
              <a:cxn ang="0">
                <a:pos x="0" y="2527"/>
              </a:cxn>
              <a:cxn ang="0">
                <a:pos x="6913" y="3360"/>
              </a:cxn>
              <a:cxn ang="0">
                <a:pos x="0" y="2144"/>
              </a:cxn>
              <a:cxn ang="0">
                <a:pos x="0" y="2527"/>
              </a:cxn>
            </a:cxnLst>
            <a:rect l="0" t="0" r="r" b="b"/>
            <a:pathLst>
              <a:path w="6913" h="3360">
                <a:moveTo>
                  <a:pt x="0" y="2527"/>
                </a:moveTo>
                <a:cubicBezTo>
                  <a:pt x="5458" y="360"/>
                  <a:pt x="6913" y="3360"/>
                  <a:pt x="6913" y="3360"/>
                </a:cubicBezTo>
                <a:cubicBezTo>
                  <a:pt x="6913" y="3360"/>
                  <a:pt x="5593" y="0"/>
                  <a:pt x="0" y="2144"/>
                </a:cubicBezTo>
                <a:cubicBezTo>
                  <a:pt x="0" y="2144"/>
                  <a:pt x="0" y="2197"/>
                  <a:pt x="0" y="2527"/>
                </a:cubicBezTo>
                <a:close/>
              </a:path>
            </a:pathLst>
          </a:custGeom>
          <a:solidFill>
            <a:schemeClr val="accent4">
              <a:lumMod val="20000"/>
              <a:lumOff val="8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8"/>
          <p:cNvSpPr>
            <a:spLocks/>
          </p:cNvSpPr>
          <p:nvPr/>
        </p:nvSpPr>
        <p:spPr bwMode="auto">
          <a:xfrm flipV="1">
            <a:off x="-25400" y="4786406"/>
            <a:ext cx="9144000" cy="3227294"/>
          </a:xfrm>
          <a:custGeom>
            <a:avLst/>
            <a:gdLst/>
            <a:ahLst/>
            <a:cxnLst>
              <a:cxn ang="0">
                <a:pos x="0" y="2527"/>
              </a:cxn>
              <a:cxn ang="0">
                <a:pos x="6913" y="3360"/>
              </a:cxn>
              <a:cxn ang="0">
                <a:pos x="0" y="2144"/>
              </a:cxn>
              <a:cxn ang="0">
                <a:pos x="0" y="2527"/>
              </a:cxn>
            </a:cxnLst>
            <a:rect l="0" t="0" r="r" b="b"/>
            <a:pathLst>
              <a:path w="6913" h="3360">
                <a:moveTo>
                  <a:pt x="0" y="2527"/>
                </a:moveTo>
                <a:cubicBezTo>
                  <a:pt x="5458" y="360"/>
                  <a:pt x="6913" y="3360"/>
                  <a:pt x="6913" y="3360"/>
                </a:cubicBezTo>
                <a:cubicBezTo>
                  <a:pt x="6913" y="3360"/>
                  <a:pt x="5593" y="0"/>
                  <a:pt x="0" y="2144"/>
                </a:cubicBezTo>
                <a:cubicBezTo>
                  <a:pt x="0" y="2144"/>
                  <a:pt x="0" y="2197"/>
                  <a:pt x="0" y="2527"/>
                </a:cubicBezTo>
                <a:close/>
              </a:path>
            </a:pathLst>
          </a:custGeom>
          <a:solidFill>
            <a:schemeClr val="accent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5"/>
          <p:cNvSpPr>
            <a:spLocks/>
          </p:cNvSpPr>
          <p:nvPr/>
        </p:nvSpPr>
        <p:spPr bwMode="auto">
          <a:xfrm>
            <a:off x="1588" y="268288"/>
            <a:ext cx="9142413" cy="1760538"/>
          </a:xfrm>
          <a:custGeom>
            <a:avLst/>
            <a:gdLst/>
            <a:ahLst/>
            <a:cxnLst>
              <a:cxn ang="0">
                <a:pos x="16021" y="1568"/>
              </a:cxn>
              <a:cxn ang="0">
                <a:pos x="13697" y="1059"/>
              </a:cxn>
              <a:cxn ang="0">
                <a:pos x="11579" y="742"/>
              </a:cxn>
              <a:cxn ang="0">
                <a:pos x="9687" y="572"/>
              </a:cxn>
              <a:cxn ang="0">
                <a:pos x="7979" y="551"/>
              </a:cxn>
              <a:cxn ang="0">
                <a:pos x="6478" y="636"/>
              </a:cxn>
              <a:cxn ang="0">
                <a:pos x="5163" y="806"/>
              </a:cxn>
              <a:cxn ang="0">
                <a:pos x="4031" y="1059"/>
              </a:cxn>
              <a:cxn ang="0">
                <a:pos x="3044" y="1377"/>
              </a:cxn>
              <a:cxn ang="0">
                <a:pos x="2221" y="1716"/>
              </a:cxn>
              <a:cxn ang="0">
                <a:pos x="1543" y="2055"/>
              </a:cxn>
              <a:cxn ang="0">
                <a:pos x="987" y="2415"/>
              </a:cxn>
              <a:cxn ang="0">
                <a:pos x="576" y="2733"/>
              </a:cxn>
              <a:cxn ang="0">
                <a:pos x="288" y="2987"/>
              </a:cxn>
              <a:cxn ang="0">
                <a:pos x="82" y="3199"/>
              </a:cxn>
              <a:cxn ang="0">
                <a:pos x="0" y="3305"/>
              </a:cxn>
              <a:cxn ang="0">
                <a:pos x="0" y="3305"/>
              </a:cxn>
              <a:cxn ang="0">
                <a:pos x="82" y="3178"/>
              </a:cxn>
              <a:cxn ang="0">
                <a:pos x="267" y="2945"/>
              </a:cxn>
              <a:cxn ang="0">
                <a:pos x="535" y="2648"/>
              </a:cxn>
              <a:cxn ang="0">
                <a:pos x="946" y="2289"/>
              </a:cxn>
              <a:cxn ang="0">
                <a:pos x="1460" y="1886"/>
              </a:cxn>
              <a:cxn ang="0">
                <a:pos x="2118" y="1483"/>
              </a:cxn>
              <a:cxn ang="0">
                <a:pos x="2921" y="1081"/>
              </a:cxn>
              <a:cxn ang="0">
                <a:pos x="3887" y="720"/>
              </a:cxn>
              <a:cxn ang="0">
                <a:pos x="5018" y="403"/>
              </a:cxn>
              <a:cxn ang="0">
                <a:pos x="6335" y="170"/>
              </a:cxn>
              <a:cxn ang="0">
                <a:pos x="7836" y="22"/>
              </a:cxn>
              <a:cxn ang="0">
                <a:pos x="9543" y="22"/>
              </a:cxn>
              <a:cxn ang="0">
                <a:pos x="11476" y="149"/>
              </a:cxn>
              <a:cxn ang="0">
                <a:pos x="13615" y="424"/>
              </a:cxn>
              <a:cxn ang="0">
                <a:pos x="15980" y="911"/>
              </a:cxn>
              <a:cxn ang="0">
                <a:pos x="17276" y="1251"/>
              </a:cxn>
              <a:cxn ang="0">
                <a:pos x="17276" y="1356"/>
              </a:cxn>
              <a:cxn ang="0">
                <a:pos x="17276" y="1547"/>
              </a:cxn>
              <a:cxn ang="0">
                <a:pos x="17276" y="1886"/>
              </a:cxn>
            </a:cxnLst>
            <a:rect l="0" t="0" r="r" b="b"/>
            <a:pathLst>
              <a:path w="17276" h="3326">
                <a:moveTo>
                  <a:pt x="17276" y="1886"/>
                </a:moveTo>
                <a:lnTo>
                  <a:pt x="16021" y="1568"/>
                </a:lnTo>
                <a:lnTo>
                  <a:pt x="14829" y="1293"/>
                </a:lnTo>
                <a:lnTo>
                  <a:pt x="13697" y="1059"/>
                </a:lnTo>
                <a:lnTo>
                  <a:pt x="12607" y="890"/>
                </a:lnTo>
                <a:lnTo>
                  <a:pt x="11579" y="742"/>
                </a:lnTo>
                <a:lnTo>
                  <a:pt x="10612" y="636"/>
                </a:lnTo>
                <a:lnTo>
                  <a:pt x="9687" y="572"/>
                </a:lnTo>
                <a:lnTo>
                  <a:pt x="8802" y="551"/>
                </a:lnTo>
                <a:lnTo>
                  <a:pt x="7979" y="551"/>
                </a:lnTo>
                <a:lnTo>
                  <a:pt x="7219" y="572"/>
                </a:lnTo>
                <a:lnTo>
                  <a:pt x="6478" y="636"/>
                </a:lnTo>
                <a:lnTo>
                  <a:pt x="5800" y="700"/>
                </a:lnTo>
                <a:lnTo>
                  <a:pt x="5163" y="806"/>
                </a:lnTo>
                <a:lnTo>
                  <a:pt x="4565" y="932"/>
                </a:lnTo>
                <a:lnTo>
                  <a:pt x="4031" y="1059"/>
                </a:lnTo>
                <a:lnTo>
                  <a:pt x="3517" y="1207"/>
                </a:lnTo>
                <a:lnTo>
                  <a:pt x="3044" y="1377"/>
                </a:lnTo>
                <a:lnTo>
                  <a:pt x="2612" y="1526"/>
                </a:lnTo>
                <a:lnTo>
                  <a:pt x="2221" y="1716"/>
                </a:lnTo>
                <a:lnTo>
                  <a:pt x="1851" y="1886"/>
                </a:lnTo>
                <a:lnTo>
                  <a:pt x="1543" y="2055"/>
                </a:lnTo>
                <a:lnTo>
                  <a:pt x="1254" y="2246"/>
                </a:lnTo>
                <a:lnTo>
                  <a:pt x="987" y="2415"/>
                </a:lnTo>
                <a:lnTo>
                  <a:pt x="781" y="2564"/>
                </a:lnTo>
                <a:lnTo>
                  <a:pt x="576" y="2733"/>
                </a:lnTo>
                <a:lnTo>
                  <a:pt x="412" y="2860"/>
                </a:lnTo>
                <a:lnTo>
                  <a:pt x="288" y="2987"/>
                </a:lnTo>
                <a:lnTo>
                  <a:pt x="164" y="3093"/>
                </a:lnTo>
                <a:lnTo>
                  <a:pt x="82" y="3199"/>
                </a:lnTo>
                <a:lnTo>
                  <a:pt x="41" y="3263"/>
                </a:lnTo>
                <a:lnTo>
                  <a:pt x="0" y="3305"/>
                </a:lnTo>
                <a:lnTo>
                  <a:pt x="0" y="3326"/>
                </a:lnTo>
                <a:lnTo>
                  <a:pt x="0" y="3305"/>
                </a:lnTo>
                <a:lnTo>
                  <a:pt x="21" y="3263"/>
                </a:lnTo>
                <a:lnTo>
                  <a:pt x="82" y="3178"/>
                </a:lnTo>
                <a:lnTo>
                  <a:pt x="164" y="3073"/>
                </a:lnTo>
                <a:lnTo>
                  <a:pt x="267" y="2945"/>
                </a:lnTo>
                <a:lnTo>
                  <a:pt x="390" y="2818"/>
                </a:lnTo>
                <a:lnTo>
                  <a:pt x="535" y="2648"/>
                </a:lnTo>
                <a:lnTo>
                  <a:pt x="720" y="2479"/>
                </a:lnTo>
                <a:lnTo>
                  <a:pt x="946" y="2289"/>
                </a:lnTo>
                <a:lnTo>
                  <a:pt x="1172" y="2097"/>
                </a:lnTo>
                <a:lnTo>
                  <a:pt x="1460" y="1886"/>
                </a:lnTo>
                <a:lnTo>
                  <a:pt x="1768" y="1696"/>
                </a:lnTo>
                <a:lnTo>
                  <a:pt x="2118" y="1483"/>
                </a:lnTo>
                <a:lnTo>
                  <a:pt x="2509" y="1271"/>
                </a:lnTo>
                <a:lnTo>
                  <a:pt x="2921" y="1081"/>
                </a:lnTo>
                <a:lnTo>
                  <a:pt x="3394" y="890"/>
                </a:lnTo>
                <a:lnTo>
                  <a:pt x="3887" y="720"/>
                </a:lnTo>
                <a:lnTo>
                  <a:pt x="4442" y="551"/>
                </a:lnTo>
                <a:lnTo>
                  <a:pt x="5018" y="403"/>
                </a:lnTo>
                <a:lnTo>
                  <a:pt x="5656" y="275"/>
                </a:lnTo>
                <a:lnTo>
                  <a:pt x="6335" y="170"/>
                </a:lnTo>
                <a:lnTo>
                  <a:pt x="7075" y="85"/>
                </a:lnTo>
                <a:lnTo>
                  <a:pt x="7836" y="22"/>
                </a:lnTo>
                <a:lnTo>
                  <a:pt x="8679" y="0"/>
                </a:lnTo>
                <a:lnTo>
                  <a:pt x="9543" y="22"/>
                </a:lnTo>
                <a:lnTo>
                  <a:pt x="10489" y="64"/>
                </a:lnTo>
                <a:lnTo>
                  <a:pt x="11476" y="149"/>
                </a:lnTo>
                <a:lnTo>
                  <a:pt x="12505" y="255"/>
                </a:lnTo>
                <a:lnTo>
                  <a:pt x="13615" y="424"/>
                </a:lnTo>
                <a:lnTo>
                  <a:pt x="14767" y="657"/>
                </a:lnTo>
                <a:lnTo>
                  <a:pt x="15980" y="911"/>
                </a:lnTo>
                <a:lnTo>
                  <a:pt x="17276" y="1229"/>
                </a:lnTo>
                <a:lnTo>
                  <a:pt x="17276" y="1251"/>
                </a:lnTo>
                <a:lnTo>
                  <a:pt x="17276" y="1293"/>
                </a:lnTo>
                <a:lnTo>
                  <a:pt x="17276" y="1356"/>
                </a:lnTo>
                <a:lnTo>
                  <a:pt x="17276" y="1441"/>
                </a:lnTo>
                <a:lnTo>
                  <a:pt x="17276" y="1547"/>
                </a:lnTo>
                <a:lnTo>
                  <a:pt x="17276" y="1696"/>
                </a:lnTo>
                <a:lnTo>
                  <a:pt x="17276" y="1886"/>
                </a:lnTo>
                <a:close/>
              </a:path>
            </a:pathLst>
          </a:custGeom>
          <a:solidFill>
            <a:schemeClr val="accent4">
              <a:lumMod val="40000"/>
              <a:lumOff val="6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9" name="Freeform 6"/>
          <p:cNvSpPr>
            <a:spLocks/>
          </p:cNvSpPr>
          <p:nvPr/>
        </p:nvSpPr>
        <p:spPr bwMode="auto">
          <a:xfrm>
            <a:off x="523875" y="190500"/>
            <a:ext cx="8620125" cy="1658938"/>
          </a:xfrm>
          <a:custGeom>
            <a:avLst/>
            <a:gdLst/>
            <a:ahLst/>
            <a:cxnLst>
              <a:cxn ang="0">
                <a:pos x="15096" y="1483"/>
              </a:cxn>
              <a:cxn ang="0">
                <a:pos x="12916" y="1017"/>
              </a:cxn>
              <a:cxn ang="0">
                <a:pos x="10921" y="699"/>
              </a:cxn>
              <a:cxn ang="0">
                <a:pos x="9132" y="551"/>
              </a:cxn>
              <a:cxn ang="0">
                <a:pos x="7528" y="509"/>
              </a:cxn>
              <a:cxn ang="0">
                <a:pos x="6109" y="593"/>
              </a:cxn>
              <a:cxn ang="0">
                <a:pos x="4874" y="762"/>
              </a:cxn>
              <a:cxn ang="0">
                <a:pos x="3785" y="996"/>
              </a:cxn>
              <a:cxn ang="0">
                <a:pos x="2859" y="1293"/>
              </a:cxn>
              <a:cxn ang="0">
                <a:pos x="2098" y="1610"/>
              </a:cxn>
              <a:cxn ang="0">
                <a:pos x="1440" y="1949"/>
              </a:cxn>
              <a:cxn ang="0">
                <a:pos x="947" y="2267"/>
              </a:cxn>
              <a:cxn ang="0">
                <a:pos x="556" y="2563"/>
              </a:cxn>
              <a:cxn ang="0">
                <a:pos x="267" y="2818"/>
              </a:cxn>
              <a:cxn ang="0">
                <a:pos x="83" y="3008"/>
              </a:cxn>
              <a:cxn ang="0">
                <a:pos x="0" y="3114"/>
              </a:cxn>
              <a:cxn ang="0">
                <a:pos x="0" y="3114"/>
              </a:cxn>
              <a:cxn ang="0">
                <a:pos x="83" y="2987"/>
              </a:cxn>
              <a:cxn ang="0">
                <a:pos x="247" y="2776"/>
              </a:cxn>
              <a:cxn ang="0">
                <a:pos x="515" y="2500"/>
              </a:cxn>
              <a:cxn ang="0">
                <a:pos x="885" y="2161"/>
              </a:cxn>
              <a:cxn ang="0">
                <a:pos x="1379" y="1780"/>
              </a:cxn>
              <a:cxn ang="0">
                <a:pos x="1995" y="1399"/>
              </a:cxn>
              <a:cxn ang="0">
                <a:pos x="2757" y="1017"/>
              </a:cxn>
              <a:cxn ang="0">
                <a:pos x="3661" y="678"/>
              </a:cxn>
              <a:cxn ang="0">
                <a:pos x="4731" y="381"/>
              </a:cxn>
              <a:cxn ang="0">
                <a:pos x="5985" y="170"/>
              </a:cxn>
              <a:cxn ang="0">
                <a:pos x="7404" y="42"/>
              </a:cxn>
              <a:cxn ang="0">
                <a:pos x="9009" y="22"/>
              </a:cxn>
              <a:cxn ang="0">
                <a:pos x="10818" y="127"/>
              </a:cxn>
              <a:cxn ang="0">
                <a:pos x="12834" y="403"/>
              </a:cxn>
              <a:cxn ang="0">
                <a:pos x="15075" y="868"/>
              </a:cxn>
              <a:cxn ang="0">
                <a:pos x="16289" y="1186"/>
              </a:cxn>
              <a:cxn ang="0">
                <a:pos x="16289" y="1271"/>
              </a:cxn>
              <a:cxn ang="0">
                <a:pos x="16289" y="1461"/>
              </a:cxn>
              <a:cxn ang="0">
                <a:pos x="16289" y="1780"/>
              </a:cxn>
            </a:cxnLst>
            <a:rect l="0" t="0" r="r" b="b"/>
            <a:pathLst>
              <a:path w="16289" h="3135">
                <a:moveTo>
                  <a:pt x="16289" y="1780"/>
                </a:moveTo>
                <a:lnTo>
                  <a:pt x="15096" y="1483"/>
                </a:lnTo>
                <a:lnTo>
                  <a:pt x="13985" y="1229"/>
                </a:lnTo>
                <a:lnTo>
                  <a:pt x="12916" y="1017"/>
                </a:lnTo>
                <a:lnTo>
                  <a:pt x="11888" y="826"/>
                </a:lnTo>
                <a:lnTo>
                  <a:pt x="10921" y="699"/>
                </a:lnTo>
                <a:lnTo>
                  <a:pt x="9996" y="615"/>
                </a:lnTo>
                <a:lnTo>
                  <a:pt x="9132" y="551"/>
                </a:lnTo>
                <a:lnTo>
                  <a:pt x="8309" y="509"/>
                </a:lnTo>
                <a:lnTo>
                  <a:pt x="7528" y="509"/>
                </a:lnTo>
                <a:lnTo>
                  <a:pt x="6808" y="551"/>
                </a:lnTo>
                <a:lnTo>
                  <a:pt x="6109" y="593"/>
                </a:lnTo>
                <a:lnTo>
                  <a:pt x="5471" y="678"/>
                </a:lnTo>
                <a:lnTo>
                  <a:pt x="4874" y="762"/>
                </a:lnTo>
                <a:lnTo>
                  <a:pt x="4319" y="868"/>
                </a:lnTo>
                <a:lnTo>
                  <a:pt x="3785" y="996"/>
                </a:lnTo>
                <a:lnTo>
                  <a:pt x="3312" y="1144"/>
                </a:lnTo>
                <a:lnTo>
                  <a:pt x="2859" y="1293"/>
                </a:lnTo>
                <a:lnTo>
                  <a:pt x="2468" y="1441"/>
                </a:lnTo>
                <a:lnTo>
                  <a:pt x="2098" y="1610"/>
                </a:lnTo>
                <a:lnTo>
                  <a:pt x="1748" y="1780"/>
                </a:lnTo>
                <a:lnTo>
                  <a:pt x="1440" y="1949"/>
                </a:lnTo>
                <a:lnTo>
                  <a:pt x="1172" y="2119"/>
                </a:lnTo>
                <a:lnTo>
                  <a:pt x="947" y="2267"/>
                </a:lnTo>
                <a:lnTo>
                  <a:pt x="720" y="2415"/>
                </a:lnTo>
                <a:lnTo>
                  <a:pt x="556" y="2563"/>
                </a:lnTo>
                <a:lnTo>
                  <a:pt x="391" y="2712"/>
                </a:lnTo>
                <a:lnTo>
                  <a:pt x="267" y="2818"/>
                </a:lnTo>
                <a:lnTo>
                  <a:pt x="165" y="2924"/>
                </a:lnTo>
                <a:lnTo>
                  <a:pt x="83" y="3008"/>
                </a:lnTo>
                <a:lnTo>
                  <a:pt x="41" y="3072"/>
                </a:lnTo>
                <a:lnTo>
                  <a:pt x="0" y="3114"/>
                </a:lnTo>
                <a:lnTo>
                  <a:pt x="0" y="3135"/>
                </a:lnTo>
                <a:lnTo>
                  <a:pt x="0" y="3114"/>
                </a:lnTo>
                <a:lnTo>
                  <a:pt x="21" y="3072"/>
                </a:lnTo>
                <a:lnTo>
                  <a:pt x="83" y="2987"/>
                </a:lnTo>
                <a:lnTo>
                  <a:pt x="144" y="2902"/>
                </a:lnTo>
                <a:lnTo>
                  <a:pt x="247" y="2776"/>
                </a:lnTo>
                <a:lnTo>
                  <a:pt x="370" y="2648"/>
                </a:lnTo>
                <a:lnTo>
                  <a:pt x="515" y="2500"/>
                </a:lnTo>
                <a:lnTo>
                  <a:pt x="679" y="2331"/>
                </a:lnTo>
                <a:lnTo>
                  <a:pt x="885" y="2161"/>
                </a:lnTo>
                <a:lnTo>
                  <a:pt x="1111" y="1970"/>
                </a:lnTo>
                <a:lnTo>
                  <a:pt x="1379" y="1780"/>
                </a:lnTo>
                <a:lnTo>
                  <a:pt x="1666" y="1589"/>
                </a:lnTo>
                <a:lnTo>
                  <a:pt x="1995" y="1399"/>
                </a:lnTo>
                <a:lnTo>
                  <a:pt x="2366" y="1207"/>
                </a:lnTo>
                <a:lnTo>
                  <a:pt x="2757" y="1017"/>
                </a:lnTo>
                <a:lnTo>
                  <a:pt x="3188" y="848"/>
                </a:lnTo>
                <a:lnTo>
                  <a:pt x="3661" y="678"/>
                </a:lnTo>
                <a:lnTo>
                  <a:pt x="4176" y="529"/>
                </a:lnTo>
                <a:lnTo>
                  <a:pt x="4731" y="381"/>
                </a:lnTo>
                <a:lnTo>
                  <a:pt x="5327" y="254"/>
                </a:lnTo>
                <a:lnTo>
                  <a:pt x="5985" y="170"/>
                </a:lnTo>
                <a:lnTo>
                  <a:pt x="6664" y="84"/>
                </a:lnTo>
                <a:lnTo>
                  <a:pt x="7404" y="42"/>
                </a:lnTo>
                <a:lnTo>
                  <a:pt x="8165" y="0"/>
                </a:lnTo>
                <a:lnTo>
                  <a:pt x="9009" y="22"/>
                </a:lnTo>
                <a:lnTo>
                  <a:pt x="9893" y="64"/>
                </a:lnTo>
                <a:lnTo>
                  <a:pt x="10818" y="127"/>
                </a:lnTo>
                <a:lnTo>
                  <a:pt x="11806" y="254"/>
                </a:lnTo>
                <a:lnTo>
                  <a:pt x="12834" y="403"/>
                </a:lnTo>
                <a:lnTo>
                  <a:pt x="13924" y="615"/>
                </a:lnTo>
                <a:lnTo>
                  <a:pt x="15075" y="868"/>
                </a:lnTo>
                <a:lnTo>
                  <a:pt x="16289" y="1165"/>
                </a:lnTo>
                <a:lnTo>
                  <a:pt x="16289" y="1186"/>
                </a:lnTo>
                <a:lnTo>
                  <a:pt x="16289" y="1229"/>
                </a:lnTo>
                <a:lnTo>
                  <a:pt x="16289" y="1271"/>
                </a:lnTo>
                <a:lnTo>
                  <a:pt x="16289" y="1355"/>
                </a:lnTo>
                <a:lnTo>
                  <a:pt x="16289" y="1461"/>
                </a:lnTo>
                <a:lnTo>
                  <a:pt x="16289" y="1610"/>
                </a:lnTo>
                <a:lnTo>
                  <a:pt x="16289" y="1780"/>
                </a:lnTo>
                <a:close/>
              </a:path>
            </a:pathLst>
          </a:custGeom>
          <a:solidFill>
            <a:schemeClr val="accent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ransition>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Vertical Text Placeholder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Date Placeholder 3"/>
          <p:cNvSpPr>
            <a:spLocks noGrp="1"/>
          </p:cNvSpPr>
          <p:nvPr>
            <p:ph type="dt" sz="half" idx="10"/>
          </p:nvPr>
        </p:nvSpPr>
        <p:spPr/>
        <p:txBody>
          <a:bodyPr/>
          <a:lstStyle/>
          <a:p>
            <a:fld id="{4E7438E1-117D-44FB-AC24-B79D899BA877}" type="datetimeFigureOut">
              <a:rPr lang="he-IL" smtClean="0"/>
              <a:pPr/>
              <a:t>כ"ג/אדר א/תשע"ד</a:t>
            </a:fld>
            <a:endParaRPr lang="he-IL"/>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transition>
    <p:wipe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Date Placeholder 3"/>
          <p:cNvSpPr>
            <a:spLocks noGrp="1"/>
          </p:cNvSpPr>
          <p:nvPr>
            <p:ph type="dt" sz="half" idx="10"/>
          </p:nvPr>
        </p:nvSpPr>
        <p:spPr/>
        <p:txBody>
          <a:bodyPr/>
          <a:lstStyle/>
          <a:p>
            <a:fld id="{4E7438E1-117D-44FB-AC24-B79D899BA877}" type="datetimeFigureOut">
              <a:rPr lang="he-IL" smtClean="0"/>
              <a:pPr/>
              <a:t>כ"ג/אדר א/תשע"ד</a:t>
            </a:fld>
            <a:endParaRPr lang="he-IL"/>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transition>
    <p:wipe dir="r"/>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en-US"/>
          </a:p>
        </p:txBody>
      </p:sp>
      <p:sp>
        <p:nvSpPr>
          <p:cNvPr id="4" name="Date Placeholder 3"/>
          <p:cNvSpPr>
            <a:spLocks noGrp="1"/>
          </p:cNvSpPr>
          <p:nvPr>
            <p:ph type="dt" sz="half" idx="10"/>
          </p:nvPr>
        </p:nvSpPr>
        <p:spPr/>
        <p:txBody>
          <a:bodyPr/>
          <a:lstStyle/>
          <a:p>
            <a:fld id="{16FF2618-C234-4528-BB60-72360CB0937F}" type="datetimeFigureOut">
              <a:rPr lang="en-US" smtClean="0"/>
              <a:pPr/>
              <a:t>2/23/2014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Content Placeholder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Date Placeholder 3"/>
          <p:cNvSpPr>
            <a:spLocks noGrp="1"/>
          </p:cNvSpPr>
          <p:nvPr>
            <p:ph type="dt" sz="half" idx="10"/>
          </p:nvPr>
        </p:nvSpPr>
        <p:spPr/>
        <p:txBody>
          <a:bodyPr/>
          <a:lstStyle/>
          <a:p>
            <a:fld id="{16FF2618-C234-4528-BB60-72360CB0937F}" type="datetimeFigureOut">
              <a:rPr lang="en-US" smtClean="0"/>
              <a:pPr/>
              <a:t>2/23/2014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he-IL" smtClean="0"/>
              <a:t>לחץ כדי לערוך סגנון כותרת של תבנית בסיס</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Date Placeholder 3"/>
          <p:cNvSpPr>
            <a:spLocks noGrp="1"/>
          </p:cNvSpPr>
          <p:nvPr>
            <p:ph type="dt" sz="half" idx="10"/>
          </p:nvPr>
        </p:nvSpPr>
        <p:spPr/>
        <p:txBody>
          <a:bodyPr/>
          <a:lstStyle/>
          <a:p>
            <a:fld id="{16FF2618-C234-4528-BB60-72360CB0937F}" type="datetimeFigureOut">
              <a:rPr lang="en-US" smtClean="0"/>
              <a:pPr/>
              <a:t>2/23/2014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5" name="Date Placeholder 4"/>
          <p:cNvSpPr>
            <a:spLocks noGrp="1"/>
          </p:cNvSpPr>
          <p:nvPr>
            <p:ph type="dt" sz="half" idx="10"/>
          </p:nvPr>
        </p:nvSpPr>
        <p:spPr/>
        <p:txBody>
          <a:bodyPr/>
          <a:lstStyle/>
          <a:p>
            <a:fld id="{16FF2618-C234-4528-BB60-72360CB0937F}" type="datetimeFigureOut">
              <a:rPr lang="en-US" smtClean="0"/>
              <a:pPr/>
              <a:t>2/23/2014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e-IL" smtClean="0"/>
              <a:t>לחץ כדי לערוך סגנון כותרת של תבנית בסיס</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7" name="Date Placeholder 6"/>
          <p:cNvSpPr>
            <a:spLocks noGrp="1"/>
          </p:cNvSpPr>
          <p:nvPr>
            <p:ph type="dt" sz="half" idx="10"/>
          </p:nvPr>
        </p:nvSpPr>
        <p:spPr/>
        <p:txBody>
          <a:bodyPr/>
          <a:lstStyle/>
          <a:p>
            <a:fld id="{16FF2618-C234-4528-BB60-72360CB0937F}" type="datetimeFigureOut">
              <a:rPr lang="en-US" smtClean="0"/>
              <a:pPr/>
              <a:t>2/23/2014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Date Placeholder 2"/>
          <p:cNvSpPr>
            <a:spLocks noGrp="1"/>
          </p:cNvSpPr>
          <p:nvPr>
            <p:ph type="dt" sz="half" idx="10"/>
          </p:nvPr>
        </p:nvSpPr>
        <p:spPr/>
        <p:txBody>
          <a:bodyPr/>
          <a:lstStyle/>
          <a:p>
            <a:fld id="{16FF2618-C234-4528-BB60-72360CB0937F}" type="datetimeFigureOut">
              <a:rPr lang="en-US" smtClean="0"/>
              <a:pPr/>
              <a:t>2/23/2014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FF2618-C234-4528-BB60-72360CB0937F}" type="datetimeFigureOut">
              <a:rPr lang="en-US" smtClean="0"/>
              <a:pPr/>
              <a:t>2/23/2014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he-IL" smtClean="0"/>
              <a:t>לחץ כדי לערוך סגנון כותרת של תבנית בסיס</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p>
            <a:fld id="{16FF2618-C234-4528-BB60-72360CB0937F}" type="datetimeFigureOut">
              <a:rPr lang="en-US" smtClean="0"/>
              <a:pPr/>
              <a:t>2/23/2014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4E7438E1-117D-44FB-AC24-B79D899BA877}" type="datetimeFigureOut">
              <a:rPr lang="he-IL" smtClean="0"/>
              <a:pPr/>
              <a:t>כ"ג/אדר א/תשע"ד</a:t>
            </a:fld>
            <a:endParaRPr lang="he-IL"/>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F22AC9-109E-4E4D-92F9-530E51D9A3A2}" type="slidenum">
              <a:rPr lang="he-IL" smtClean="0"/>
              <a:pPr/>
              <a:t>‹#›</a:t>
            </a:fld>
            <a:endParaRPr lang="he-IL"/>
          </a:p>
        </p:txBody>
      </p:sp>
      <p:sp>
        <p:nvSpPr>
          <p:cNvPr id="10" name="Freeform 5"/>
          <p:cNvSpPr>
            <a:spLocks/>
          </p:cNvSpPr>
          <p:nvPr/>
        </p:nvSpPr>
        <p:spPr bwMode="auto">
          <a:xfrm>
            <a:off x="892175" y="169862"/>
            <a:ext cx="8251826" cy="1679671"/>
          </a:xfrm>
          <a:custGeom>
            <a:avLst/>
            <a:gdLst/>
            <a:ahLst/>
            <a:cxnLst>
              <a:cxn ang="0">
                <a:pos x="16021" y="1568"/>
              </a:cxn>
              <a:cxn ang="0">
                <a:pos x="13697" y="1059"/>
              </a:cxn>
              <a:cxn ang="0">
                <a:pos x="11579" y="742"/>
              </a:cxn>
              <a:cxn ang="0">
                <a:pos x="9687" y="572"/>
              </a:cxn>
              <a:cxn ang="0">
                <a:pos x="7979" y="551"/>
              </a:cxn>
              <a:cxn ang="0">
                <a:pos x="6478" y="636"/>
              </a:cxn>
              <a:cxn ang="0">
                <a:pos x="5163" y="806"/>
              </a:cxn>
              <a:cxn ang="0">
                <a:pos x="4031" y="1059"/>
              </a:cxn>
              <a:cxn ang="0">
                <a:pos x="3044" y="1377"/>
              </a:cxn>
              <a:cxn ang="0">
                <a:pos x="2221" y="1716"/>
              </a:cxn>
              <a:cxn ang="0">
                <a:pos x="1543" y="2055"/>
              </a:cxn>
              <a:cxn ang="0">
                <a:pos x="987" y="2415"/>
              </a:cxn>
              <a:cxn ang="0">
                <a:pos x="576" y="2733"/>
              </a:cxn>
              <a:cxn ang="0">
                <a:pos x="288" y="2987"/>
              </a:cxn>
              <a:cxn ang="0">
                <a:pos x="82" y="3199"/>
              </a:cxn>
              <a:cxn ang="0">
                <a:pos x="0" y="3305"/>
              </a:cxn>
              <a:cxn ang="0">
                <a:pos x="0" y="3305"/>
              </a:cxn>
              <a:cxn ang="0">
                <a:pos x="82" y="3178"/>
              </a:cxn>
              <a:cxn ang="0">
                <a:pos x="267" y="2945"/>
              </a:cxn>
              <a:cxn ang="0">
                <a:pos x="535" y="2648"/>
              </a:cxn>
              <a:cxn ang="0">
                <a:pos x="946" y="2289"/>
              </a:cxn>
              <a:cxn ang="0">
                <a:pos x="1460" y="1886"/>
              </a:cxn>
              <a:cxn ang="0">
                <a:pos x="2118" y="1483"/>
              </a:cxn>
              <a:cxn ang="0">
                <a:pos x="2921" y="1081"/>
              </a:cxn>
              <a:cxn ang="0">
                <a:pos x="3887" y="720"/>
              </a:cxn>
              <a:cxn ang="0">
                <a:pos x="5018" y="403"/>
              </a:cxn>
              <a:cxn ang="0">
                <a:pos x="6335" y="170"/>
              </a:cxn>
              <a:cxn ang="0">
                <a:pos x="7836" y="22"/>
              </a:cxn>
              <a:cxn ang="0">
                <a:pos x="9543" y="22"/>
              </a:cxn>
              <a:cxn ang="0">
                <a:pos x="11476" y="149"/>
              </a:cxn>
              <a:cxn ang="0">
                <a:pos x="13615" y="424"/>
              </a:cxn>
              <a:cxn ang="0">
                <a:pos x="15980" y="911"/>
              </a:cxn>
              <a:cxn ang="0">
                <a:pos x="17276" y="1251"/>
              </a:cxn>
              <a:cxn ang="0">
                <a:pos x="17276" y="1356"/>
              </a:cxn>
              <a:cxn ang="0">
                <a:pos x="17276" y="1547"/>
              </a:cxn>
              <a:cxn ang="0">
                <a:pos x="17276" y="1886"/>
              </a:cxn>
            </a:cxnLst>
            <a:rect l="0" t="0" r="r" b="b"/>
            <a:pathLst>
              <a:path w="17276" h="3326">
                <a:moveTo>
                  <a:pt x="17276" y="1886"/>
                </a:moveTo>
                <a:lnTo>
                  <a:pt x="16021" y="1568"/>
                </a:lnTo>
                <a:lnTo>
                  <a:pt x="14829" y="1293"/>
                </a:lnTo>
                <a:lnTo>
                  <a:pt x="13697" y="1059"/>
                </a:lnTo>
                <a:lnTo>
                  <a:pt x="12607" y="890"/>
                </a:lnTo>
                <a:lnTo>
                  <a:pt x="11579" y="742"/>
                </a:lnTo>
                <a:lnTo>
                  <a:pt x="10612" y="636"/>
                </a:lnTo>
                <a:lnTo>
                  <a:pt x="9687" y="572"/>
                </a:lnTo>
                <a:lnTo>
                  <a:pt x="8802" y="551"/>
                </a:lnTo>
                <a:lnTo>
                  <a:pt x="7979" y="551"/>
                </a:lnTo>
                <a:lnTo>
                  <a:pt x="7219" y="572"/>
                </a:lnTo>
                <a:lnTo>
                  <a:pt x="6478" y="636"/>
                </a:lnTo>
                <a:lnTo>
                  <a:pt x="5800" y="700"/>
                </a:lnTo>
                <a:lnTo>
                  <a:pt x="5163" y="806"/>
                </a:lnTo>
                <a:lnTo>
                  <a:pt x="4565" y="932"/>
                </a:lnTo>
                <a:lnTo>
                  <a:pt x="4031" y="1059"/>
                </a:lnTo>
                <a:lnTo>
                  <a:pt x="3517" y="1207"/>
                </a:lnTo>
                <a:lnTo>
                  <a:pt x="3044" y="1377"/>
                </a:lnTo>
                <a:lnTo>
                  <a:pt x="2612" y="1526"/>
                </a:lnTo>
                <a:lnTo>
                  <a:pt x="2221" y="1716"/>
                </a:lnTo>
                <a:lnTo>
                  <a:pt x="1851" y="1886"/>
                </a:lnTo>
                <a:lnTo>
                  <a:pt x="1543" y="2055"/>
                </a:lnTo>
                <a:lnTo>
                  <a:pt x="1254" y="2246"/>
                </a:lnTo>
                <a:lnTo>
                  <a:pt x="987" y="2415"/>
                </a:lnTo>
                <a:lnTo>
                  <a:pt x="781" y="2564"/>
                </a:lnTo>
                <a:lnTo>
                  <a:pt x="576" y="2733"/>
                </a:lnTo>
                <a:lnTo>
                  <a:pt x="412" y="2860"/>
                </a:lnTo>
                <a:lnTo>
                  <a:pt x="288" y="2987"/>
                </a:lnTo>
                <a:lnTo>
                  <a:pt x="164" y="3093"/>
                </a:lnTo>
                <a:lnTo>
                  <a:pt x="82" y="3199"/>
                </a:lnTo>
                <a:lnTo>
                  <a:pt x="41" y="3263"/>
                </a:lnTo>
                <a:lnTo>
                  <a:pt x="0" y="3305"/>
                </a:lnTo>
                <a:lnTo>
                  <a:pt x="0" y="3326"/>
                </a:lnTo>
                <a:lnTo>
                  <a:pt x="0" y="3305"/>
                </a:lnTo>
                <a:lnTo>
                  <a:pt x="21" y="3263"/>
                </a:lnTo>
                <a:lnTo>
                  <a:pt x="82" y="3178"/>
                </a:lnTo>
                <a:lnTo>
                  <a:pt x="164" y="3073"/>
                </a:lnTo>
                <a:lnTo>
                  <a:pt x="267" y="2945"/>
                </a:lnTo>
                <a:lnTo>
                  <a:pt x="390" y="2818"/>
                </a:lnTo>
                <a:lnTo>
                  <a:pt x="535" y="2648"/>
                </a:lnTo>
                <a:lnTo>
                  <a:pt x="720" y="2479"/>
                </a:lnTo>
                <a:lnTo>
                  <a:pt x="946" y="2289"/>
                </a:lnTo>
                <a:lnTo>
                  <a:pt x="1172" y="2097"/>
                </a:lnTo>
                <a:lnTo>
                  <a:pt x="1460" y="1886"/>
                </a:lnTo>
                <a:lnTo>
                  <a:pt x="1768" y="1696"/>
                </a:lnTo>
                <a:lnTo>
                  <a:pt x="2118" y="1483"/>
                </a:lnTo>
                <a:lnTo>
                  <a:pt x="2509" y="1271"/>
                </a:lnTo>
                <a:lnTo>
                  <a:pt x="2921" y="1081"/>
                </a:lnTo>
                <a:lnTo>
                  <a:pt x="3394" y="890"/>
                </a:lnTo>
                <a:lnTo>
                  <a:pt x="3887" y="720"/>
                </a:lnTo>
                <a:lnTo>
                  <a:pt x="4442" y="551"/>
                </a:lnTo>
                <a:lnTo>
                  <a:pt x="5018" y="403"/>
                </a:lnTo>
                <a:lnTo>
                  <a:pt x="5656" y="275"/>
                </a:lnTo>
                <a:lnTo>
                  <a:pt x="6335" y="170"/>
                </a:lnTo>
                <a:lnTo>
                  <a:pt x="7075" y="85"/>
                </a:lnTo>
                <a:lnTo>
                  <a:pt x="7836" y="22"/>
                </a:lnTo>
                <a:lnTo>
                  <a:pt x="8679" y="0"/>
                </a:lnTo>
                <a:lnTo>
                  <a:pt x="9543" y="22"/>
                </a:lnTo>
                <a:lnTo>
                  <a:pt x="10489" y="64"/>
                </a:lnTo>
                <a:lnTo>
                  <a:pt x="11476" y="149"/>
                </a:lnTo>
                <a:lnTo>
                  <a:pt x="12505" y="255"/>
                </a:lnTo>
                <a:lnTo>
                  <a:pt x="13615" y="424"/>
                </a:lnTo>
                <a:lnTo>
                  <a:pt x="14767" y="657"/>
                </a:lnTo>
                <a:lnTo>
                  <a:pt x="15980" y="911"/>
                </a:lnTo>
                <a:lnTo>
                  <a:pt x="17276" y="1229"/>
                </a:lnTo>
                <a:lnTo>
                  <a:pt x="17276" y="1251"/>
                </a:lnTo>
                <a:lnTo>
                  <a:pt x="17276" y="1293"/>
                </a:lnTo>
                <a:lnTo>
                  <a:pt x="17276" y="1356"/>
                </a:lnTo>
                <a:lnTo>
                  <a:pt x="17276" y="1441"/>
                </a:lnTo>
                <a:lnTo>
                  <a:pt x="17276" y="1547"/>
                </a:lnTo>
                <a:lnTo>
                  <a:pt x="17276" y="1696"/>
                </a:lnTo>
                <a:lnTo>
                  <a:pt x="17276" y="1886"/>
                </a:lnTo>
                <a:close/>
              </a:path>
            </a:pathLst>
          </a:custGeom>
          <a:solidFill>
            <a:schemeClr val="accent4">
              <a:lumMod val="40000"/>
              <a:lumOff val="6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6"/>
          <p:cNvSpPr>
            <a:spLocks/>
          </p:cNvSpPr>
          <p:nvPr/>
        </p:nvSpPr>
        <p:spPr bwMode="auto">
          <a:xfrm>
            <a:off x="533400" y="322262"/>
            <a:ext cx="8610600" cy="1582738"/>
          </a:xfrm>
          <a:custGeom>
            <a:avLst/>
            <a:gdLst/>
            <a:ahLst/>
            <a:cxnLst>
              <a:cxn ang="0">
                <a:pos x="15096" y="1483"/>
              </a:cxn>
              <a:cxn ang="0">
                <a:pos x="12916" y="1017"/>
              </a:cxn>
              <a:cxn ang="0">
                <a:pos x="10921" y="699"/>
              </a:cxn>
              <a:cxn ang="0">
                <a:pos x="9132" y="551"/>
              </a:cxn>
              <a:cxn ang="0">
                <a:pos x="7528" y="509"/>
              </a:cxn>
              <a:cxn ang="0">
                <a:pos x="6109" y="593"/>
              </a:cxn>
              <a:cxn ang="0">
                <a:pos x="4874" y="762"/>
              </a:cxn>
              <a:cxn ang="0">
                <a:pos x="3785" y="996"/>
              </a:cxn>
              <a:cxn ang="0">
                <a:pos x="2859" y="1293"/>
              </a:cxn>
              <a:cxn ang="0">
                <a:pos x="2098" y="1610"/>
              </a:cxn>
              <a:cxn ang="0">
                <a:pos x="1440" y="1949"/>
              </a:cxn>
              <a:cxn ang="0">
                <a:pos x="947" y="2267"/>
              </a:cxn>
              <a:cxn ang="0">
                <a:pos x="556" y="2563"/>
              </a:cxn>
              <a:cxn ang="0">
                <a:pos x="267" y="2818"/>
              </a:cxn>
              <a:cxn ang="0">
                <a:pos x="83" y="3008"/>
              </a:cxn>
              <a:cxn ang="0">
                <a:pos x="0" y="3114"/>
              </a:cxn>
              <a:cxn ang="0">
                <a:pos x="0" y="3114"/>
              </a:cxn>
              <a:cxn ang="0">
                <a:pos x="83" y="2987"/>
              </a:cxn>
              <a:cxn ang="0">
                <a:pos x="247" y="2776"/>
              </a:cxn>
              <a:cxn ang="0">
                <a:pos x="515" y="2500"/>
              </a:cxn>
              <a:cxn ang="0">
                <a:pos x="885" y="2161"/>
              </a:cxn>
              <a:cxn ang="0">
                <a:pos x="1379" y="1780"/>
              </a:cxn>
              <a:cxn ang="0">
                <a:pos x="1995" y="1399"/>
              </a:cxn>
              <a:cxn ang="0">
                <a:pos x="2757" y="1017"/>
              </a:cxn>
              <a:cxn ang="0">
                <a:pos x="3661" y="678"/>
              </a:cxn>
              <a:cxn ang="0">
                <a:pos x="4731" y="381"/>
              </a:cxn>
              <a:cxn ang="0">
                <a:pos x="5985" y="170"/>
              </a:cxn>
              <a:cxn ang="0">
                <a:pos x="7404" y="42"/>
              </a:cxn>
              <a:cxn ang="0">
                <a:pos x="9009" y="22"/>
              </a:cxn>
              <a:cxn ang="0">
                <a:pos x="10818" y="127"/>
              </a:cxn>
              <a:cxn ang="0">
                <a:pos x="12834" y="403"/>
              </a:cxn>
              <a:cxn ang="0">
                <a:pos x="15075" y="868"/>
              </a:cxn>
              <a:cxn ang="0">
                <a:pos x="16289" y="1186"/>
              </a:cxn>
              <a:cxn ang="0">
                <a:pos x="16289" y="1271"/>
              </a:cxn>
              <a:cxn ang="0">
                <a:pos x="16289" y="1461"/>
              </a:cxn>
              <a:cxn ang="0">
                <a:pos x="16289" y="1780"/>
              </a:cxn>
            </a:cxnLst>
            <a:rect l="0" t="0" r="r" b="b"/>
            <a:pathLst>
              <a:path w="16289" h="3135">
                <a:moveTo>
                  <a:pt x="16289" y="1780"/>
                </a:moveTo>
                <a:lnTo>
                  <a:pt x="15096" y="1483"/>
                </a:lnTo>
                <a:lnTo>
                  <a:pt x="13985" y="1229"/>
                </a:lnTo>
                <a:lnTo>
                  <a:pt x="12916" y="1017"/>
                </a:lnTo>
                <a:lnTo>
                  <a:pt x="11888" y="826"/>
                </a:lnTo>
                <a:lnTo>
                  <a:pt x="10921" y="699"/>
                </a:lnTo>
                <a:lnTo>
                  <a:pt x="9996" y="615"/>
                </a:lnTo>
                <a:lnTo>
                  <a:pt x="9132" y="551"/>
                </a:lnTo>
                <a:lnTo>
                  <a:pt x="8309" y="509"/>
                </a:lnTo>
                <a:lnTo>
                  <a:pt x="7528" y="509"/>
                </a:lnTo>
                <a:lnTo>
                  <a:pt x="6808" y="551"/>
                </a:lnTo>
                <a:lnTo>
                  <a:pt x="6109" y="593"/>
                </a:lnTo>
                <a:lnTo>
                  <a:pt x="5471" y="678"/>
                </a:lnTo>
                <a:lnTo>
                  <a:pt x="4874" y="762"/>
                </a:lnTo>
                <a:lnTo>
                  <a:pt x="4319" y="868"/>
                </a:lnTo>
                <a:lnTo>
                  <a:pt x="3785" y="996"/>
                </a:lnTo>
                <a:lnTo>
                  <a:pt x="3312" y="1144"/>
                </a:lnTo>
                <a:lnTo>
                  <a:pt x="2859" y="1293"/>
                </a:lnTo>
                <a:lnTo>
                  <a:pt x="2468" y="1441"/>
                </a:lnTo>
                <a:lnTo>
                  <a:pt x="2098" y="1610"/>
                </a:lnTo>
                <a:lnTo>
                  <a:pt x="1748" y="1780"/>
                </a:lnTo>
                <a:lnTo>
                  <a:pt x="1440" y="1949"/>
                </a:lnTo>
                <a:lnTo>
                  <a:pt x="1172" y="2119"/>
                </a:lnTo>
                <a:lnTo>
                  <a:pt x="947" y="2267"/>
                </a:lnTo>
                <a:lnTo>
                  <a:pt x="720" y="2415"/>
                </a:lnTo>
                <a:lnTo>
                  <a:pt x="556" y="2563"/>
                </a:lnTo>
                <a:lnTo>
                  <a:pt x="391" y="2712"/>
                </a:lnTo>
                <a:lnTo>
                  <a:pt x="267" y="2818"/>
                </a:lnTo>
                <a:lnTo>
                  <a:pt x="165" y="2924"/>
                </a:lnTo>
                <a:lnTo>
                  <a:pt x="83" y="3008"/>
                </a:lnTo>
                <a:lnTo>
                  <a:pt x="41" y="3072"/>
                </a:lnTo>
                <a:lnTo>
                  <a:pt x="0" y="3114"/>
                </a:lnTo>
                <a:lnTo>
                  <a:pt x="0" y="3135"/>
                </a:lnTo>
                <a:lnTo>
                  <a:pt x="0" y="3114"/>
                </a:lnTo>
                <a:lnTo>
                  <a:pt x="21" y="3072"/>
                </a:lnTo>
                <a:lnTo>
                  <a:pt x="83" y="2987"/>
                </a:lnTo>
                <a:lnTo>
                  <a:pt x="144" y="2902"/>
                </a:lnTo>
                <a:lnTo>
                  <a:pt x="247" y="2776"/>
                </a:lnTo>
                <a:lnTo>
                  <a:pt x="370" y="2648"/>
                </a:lnTo>
                <a:lnTo>
                  <a:pt x="515" y="2500"/>
                </a:lnTo>
                <a:lnTo>
                  <a:pt x="679" y="2331"/>
                </a:lnTo>
                <a:lnTo>
                  <a:pt x="885" y="2161"/>
                </a:lnTo>
                <a:lnTo>
                  <a:pt x="1111" y="1970"/>
                </a:lnTo>
                <a:lnTo>
                  <a:pt x="1379" y="1780"/>
                </a:lnTo>
                <a:lnTo>
                  <a:pt x="1666" y="1589"/>
                </a:lnTo>
                <a:lnTo>
                  <a:pt x="1995" y="1399"/>
                </a:lnTo>
                <a:lnTo>
                  <a:pt x="2366" y="1207"/>
                </a:lnTo>
                <a:lnTo>
                  <a:pt x="2757" y="1017"/>
                </a:lnTo>
                <a:lnTo>
                  <a:pt x="3188" y="848"/>
                </a:lnTo>
                <a:lnTo>
                  <a:pt x="3661" y="678"/>
                </a:lnTo>
                <a:lnTo>
                  <a:pt x="4176" y="529"/>
                </a:lnTo>
                <a:lnTo>
                  <a:pt x="4731" y="381"/>
                </a:lnTo>
                <a:lnTo>
                  <a:pt x="5327" y="254"/>
                </a:lnTo>
                <a:lnTo>
                  <a:pt x="5985" y="170"/>
                </a:lnTo>
                <a:lnTo>
                  <a:pt x="6664" y="84"/>
                </a:lnTo>
                <a:lnTo>
                  <a:pt x="7404" y="42"/>
                </a:lnTo>
                <a:lnTo>
                  <a:pt x="8165" y="0"/>
                </a:lnTo>
                <a:lnTo>
                  <a:pt x="9009" y="22"/>
                </a:lnTo>
                <a:lnTo>
                  <a:pt x="9893" y="64"/>
                </a:lnTo>
                <a:lnTo>
                  <a:pt x="10818" y="127"/>
                </a:lnTo>
                <a:lnTo>
                  <a:pt x="11806" y="254"/>
                </a:lnTo>
                <a:lnTo>
                  <a:pt x="12834" y="403"/>
                </a:lnTo>
                <a:lnTo>
                  <a:pt x="13924" y="615"/>
                </a:lnTo>
                <a:lnTo>
                  <a:pt x="15075" y="868"/>
                </a:lnTo>
                <a:lnTo>
                  <a:pt x="16289" y="1165"/>
                </a:lnTo>
                <a:lnTo>
                  <a:pt x="16289" y="1186"/>
                </a:lnTo>
                <a:lnTo>
                  <a:pt x="16289" y="1229"/>
                </a:lnTo>
                <a:lnTo>
                  <a:pt x="16289" y="1271"/>
                </a:lnTo>
                <a:lnTo>
                  <a:pt x="16289" y="1355"/>
                </a:lnTo>
                <a:lnTo>
                  <a:pt x="16289" y="1461"/>
                </a:lnTo>
                <a:lnTo>
                  <a:pt x="16289" y="1610"/>
                </a:lnTo>
                <a:lnTo>
                  <a:pt x="16289" y="1780"/>
                </a:lnTo>
                <a:close/>
              </a:path>
            </a:pathLst>
          </a:custGeom>
          <a:solidFill>
            <a:schemeClr val="accent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p:nvPr/>
        </p:nvSpPr>
        <p:spPr>
          <a:xfrm>
            <a:off x="-10274" y="4572000"/>
            <a:ext cx="9154274" cy="2310441"/>
          </a:xfrm>
          <a:custGeom>
            <a:avLst/>
            <a:gdLst>
              <a:gd name="connsiteX0" fmla="*/ 0 w 9154274"/>
              <a:gd name="connsiteY0" fmla="*/ 1202077 h 2476072"/>
              <a:gd name="connsiteX1" fmla="*/ 3996647 w 9154274"/>
              <a:gd name="connsiteY1" fmla="*/ 1890445 h 2476072"/>
              <a:gd name="connsiteX2" fmla="*/ 6832314 w 9154274"/>
              <a:gd name="connsiteY2" fmla="*/ 1510301 h 2476072"/>
              <a:gd name="connsiteX3" fmla="*/ 9154274 w 9154274"/>
              <a:gd name="connsiteY3" fmla="*/ 0 h 2476072"/>
              <a:gd name="connsiteX4" fmla="*/ 9154274 w 9154274"/>
              <a:gd name="connsiteY4" fmla="*/ 2476072 h 2476072"/>
              <a:gd name="connsiteX5" fmla="*/ 0 w 9154274"/>
              <a:gd name="connsiteY5" fmla="*/ 2455524 h 2476072"/>
              <a:gd name="connsiteX6" fmla="*/ 0 w 9154274"/>
              <a:gd name="connsiteY6" fmla="*/ 1202077 h 2476072"/>
              <a:gd name="connsiteX0" fmla="*/ 0 w 9154274"/>
              <a:gd name="connsiteY0" fmla="*/ 1202077 h 2476072"/>
              <a:gd name="connsiteX1" fmla="*/ 3996647 w 9154274"/>
              <a:gd name="connsiteY1" fmla="*/ 1890445 h 2476072"/>
              <a:gd name="connsiteX2" fmla="*/ 6832314 w 9154274"/>
              <a:gd name="connsiteY2" fmla="*/ 1510301 h 2476072"/>
              <a:gd name="connsiteX3" fmla="*/ 9154274 w 9154274"/>
              <a:gd name="connsiteY3" fmla="*/ 0 h 2476072"/>
              <a:gd name="connsiteX4" fmla="*/ 9154274 w 9154274"/>
              <a:gd name="connsiteY4" fmla="*/ 2476072 h 2476072"/>
              <a:gd name="connsiteX5" fmla="*/ 0 w 9154274"/>
              <a:gd name="connsiteY5" fmla="*/ 2455524 h 2476072"/>
              <a:gd name="connsiteX6" fmla="*/ 0 w 9154274"/>
              <a:gd name="connsiteY6" fmla="*/ 1202077 h 2476072"/>
              <a:gd name="connsiteX0" fmla="*/ 0 w 9154274"/>
              <a:gd name="connsiteY0" fmla="*/ 1202077 h 2476072"/>
              <a:gd name="connsiteX1" fmla="*/ 3996647 w 9154274"/>
              <a:gd name="connsiteY1" fmla="*/ 1890445 h 2476072"/>
              <a:gd name="connsiteX2" fmla="*/ 6832314 w 9154274"/>
              <a:gd name="connsiteY2" fmla="*/ 1510301 h 2476072"/>
              <a:gd name="connsiteX3" fmla="*/ 9154274 w 9154274"/>
              <a:gd name="connsiteY3" fmla="*/ 0 h 2476072"/>
              <a:gd name="connsiteX4" fmla="*/ 9154274 w 9154274"/>
              <a:gd name="connsiteY4" fmla="*/ 2476072 h 2476072"/>
              <a:gd name="connsiteX5" fmla="*/ 0 w 9154274"/>
              <a:gd name="connsiteY5" fmla="*/ 2455524 h 2476072"/>
              <a:gd name="connsiteX6" fmla="*/ 0 w 9154274"/>
              <a:gd name="connsiteY6" fmla="*/ 1202077 h 2476072"/>
              <a:gd name="connsiteX0" fmla="*/ 0 w 9154274"/>
              <a:gd name="connsiteY0" fmla="*/ 1202077 h 2476072"/>
              <a:gd name="connsiteX1" fmla="*/ 3996647 w 9154274"/>
              <a:gd name="connsiteY1" fmla="*/ 1890445 h 2476072"/>
              <a:gd name="connsiteX2" fmla="*/ 6832314 w 9154274"/>
              <a:gd name="connsiteY2" fmla="*/ 1510301 h 2476072"/>
              <a:gd name="connsiteX3" fmla="*/ 9154274 w 9154274"/>
              <a:gd name="connsiteY3" fmla="*/ 0 h 2476072"/>
              <a:gd name="connsiteX4" fmla="*/ 9154274 w 9154274"/>
              <a:gd name="connsiteY4" fmla="*/ 2476072 h 2476072"/>
              <a:gd name="connsiteX5" fmla="*/ 0 w 9154274"/>
              <a:gd name="connsiteY5" fmla="*/ 2455524 h 2476072"/>
              <a:gd name="connsiteX6" fmla="*/ 0 w 9154274"/>
              <a:gd name="connsiteY6" fmla="*/ 1202077 h 2476072"/>
              <a:gd name="connsiteX0" fmla="*/ 0 w 9154274"/>
              <a:gd name="connsiteY0" fmla="*/ 1202077 h 2476072"/>
              <a:gd name="connsiteX1" fmla="*/ 3996647 w 9154274"/>
              <a:gd name="connsiteY1" fmla="*/ 1890445 h 2476072"/>
              <a:gd name="connsiteX2" fmla="*/ 9154274 w 9154274"/>
              <a:gd name="connsiteY2" fmla="*/ 0 h 2476072"/>
              <a:gd name="connsiteX3" fmla="*/ 9154274 w 9154274"/>
              <a:gd name="connsiteY3" fmla="*/ 2476072 h 2476072"/>
              <a:gd name="connsiteX4" fmla="*/ 0 w 9154274"/>
              <a:gd name="connsiteY4" fmla="*/ 2455524 h 2476072"/>
              <a:gd name="connsiteX5" fmla="*/ 0 w 9154274"/>
              <a:gd name="connsiteY5" fmla="*/ 1202077 h 2476072"/>
              <a:gd name="connsiteX0" fmla="*/ 0 w 9154274"/>
              <a:gd name="connsiteY0" fmla="*/ 1202077 h 2476072"/>
              <a:gd name="connsiteX1" fmla="*/ 3996647 w 9154274"/>
              <a:gd name="connsiteY1" fmla="*/ 1890445 h 2476072"/>
              <a:gd name="connsiteX2" fmla="*/ 9154274 w 9154274"/>
              <a:gd name="connsiteY2" fmla="*/ 0 h 2476072"/>
              <a:gd name="connsiteX3" fmla="*/ 9154274 w 9154274"/>
              <a:gd name="connsiteY3" fmla="*/ 2476072 h 2476072"/>
              <a:gd name="connsiteX4" fmla="*/ 0 w 9154274"/>
              <a:gd name="connsiteY4" fmla="*/ 2455524 h 2476072"/>
              <a:gd name="connsiteX5" fmla="*/ 0 w 9154274"/>
              <a:gd name="connsiteY5" fmla="*/ 1202077 h 2476072"/>
              <a:gd name="connsiteX0" fmla="*/ 0 w 9154274"/>
              <a:gd name="connsiteY0" fmla="*/ 1202077 h 2476072"/>
              <a:gd name="connsiteX1" fmla="*/ 3996647 w 9154274"/>
              <a:gd name="connsiteY1" fmla="*/ 1890445 h 2476072"/>
              <a:gd name="connsiteX2" fmla="*/ 9154274 w 9154274"/>
              <a:gd name="connsiteY2" fmla="*/ 0 h 2476072"/>
              <a:gd name="connsiteX3" fmla="*/ 9154274 w 9154274"/>
              <a:gd name="connsiteY3" fmla="*/ 2476072 h 2476072"/>
              <a:gd name="connsiteX4" fmla="*/ 0 w 9154274"/>
              <a:gd name="connsiteY4" fmla="*/ 2455524 h 2476072"/>
              <a:gd name="connsiteX5" fmla="*/ 0 w 9154274"/>
              <a:gd name="connsiteY5" fmla="*/ 1202077 h 2476072"/>
              <a:gd name="connsiteX0" fmla="*/ 0 w 9154274"/>
              <a:gd name="connsiteY0" fmla="*/ 1202077 h 2476072"/>
              <a:gd name="connsiteX1" fmla="*/ 3996647 w 9154274"/>
              <a:gd name="connsiteY1" fmla="*/ 1890445 h 2476072"/>
              <a:gd name="connsiteX2" fmla="*/ 9154274 w 9154274"/>
              <a:gd name="connsiteY2" fmla="*/ 0 h 2476072"/>
              <a:gd name="connsiteX3" fmla="*/ 9154274 w 9154274"/>
              <a:gd name="connsiteY3" fmla="*/ 2476072 h 2476072"/>
              <a:gd name="connsiteX4" fmla="*/ 0 w 9154274"/>
              <a:gd name="connsiteY4" fmla="*/ 2455524 h 2476072"/>
              <a:gd name="connsiteX5" fmla="*/ 0 w 9154274"/>
              <a:gd name="connsiteY5" fmla="*/ 1202077 h 2476072"/>
              <a:gd name="connsiteX0" fmla="*/ 0 w 9154274"/>
              <a:gd name="connsiteY0" fmla="*/ 1202077 h 2476072"/>
              <a:gd name="connsiteX1" fmla="*/ 3996647 w 9154274"/>
              <a:gd name="connsiteY1" fmla="*/ 1890445 h 2476072"/>
              <a:gd name="connsiteX2" fmla="*/ 9154274 w 9154274"/>
              <a:gd name="connsiteY2" fmla="*/ 0 h 2476072"/>
              <a:gd name="connsiteX3" fmla="*/ 9154274 w 9154274"/>
              <a:gd name="connsiteY3" fmla="*/ 2476072 h 2476072"/>
              <a:gd name="connsiteX4" fmla="*/ 0 w 9154274"/>
              <a:gd name="connsiteY4" fmla="*/ 2455524 h 2476072"/>
              <a:gd name="connsiteX5" fmla="*/ 0 w 9154274"/>
              <a:gd name="connsiteY5" fmla="*/ 1202077 h 2476072"/>
              <a:gd name="connsiteX0" fmla="*/ 0 w 9154274"/>
              <a:gd name="connsiteY0" fmla="*/ 1202077 h 2476072"/>
              <a:gd name="connsiteX1" fmla="*/ 3996647 w 9154274"/>
              <a:gd name="connsiteY1" fmla="*/ 1890445 h 2476072"/>
              <a:gd name="connsiteX2" fmla="*/ 9154274 w 9154274"/>
              <a:gd name="connsiteY2" fmla="*/ 0 h 2476072"/>
              <a:gd name="connsiteX3" fmla="*/ 9154274 w 9154274"/>
              <a:gd name="connsiteY3" fmla="*/ 2476072 h 2476072"/>
              <a:gd name="connsiteX4" fmla="*/ 0 w 9154274"/>
              <a:gd name="connsiteY4" fmla="*/ 2455524 h 2476072"/>
              <a:gd name="connsiteX5" fmla="*/ 0 w 9154274"/>
              <a:gd name="connsiteY5" fmla="*/ 1202077 h 2476072"/>
              <a:gd name="connsiteX0" fmla="*/ 12324 w 9166598"/>
              <a:gd name="connsiteY0" fmla="*/ 1202077 h 3995891"/>
              <a:gd name="connsiteX1" fmla="*/ 4008971 w 9166598"/>
              <a:gd name="connsiteY1" fmla="*/ 1890445 h 3995891"/>
              <a:gd name="connsiteX2" fmla="*/ 9166598 w 9166598"/>
              <a:gd name="connsiteY2" fmla="*/ 0 h 3995891"/>
              <a:gd name="connsiteX3" fmla="*/ 9166598 w 9166598"/>
              <a:gd name="connsiteY3" fmla="*/ 2476072 h 3995891"/>
              <a:gd name="connsiteX4" fmla="*/ 12324 w 9166598"/>
              <a:gd name="connsiteY4" fmla="*/ 2455524 h 3995891"/>
              <a:gd name="connsiteX5" fmla="*/ 12324 w 9166598"/>
              <a:gd name="connsiteY5" fmla="*/ 1202077 h 3995891"/>
              <a:gd name="connsiteX0" fmla="*/ 12324 w 9166598"/>
              <a:gd name="connsiteY0" fmla="*/ 1202077 h 3995891"/>
              <a:gd name="connsiteX1" fmla="*/ 4008971 w 9166598"/>
              <a:gd name="connsiteY1" fmla="*/ 1890445 h 3995891"/>
              <a:gd name="connsiteX2" fmla="*/ 9166598 w 9166598"/>
              <a:gd name="connsiteY2" fmla="*/ 0 h 3995891"/>
              <a:gd name="connsiteX3" fmla="*/ 9166598 w 9166598"/>
              <a:gd name="connsiteY3" fmla="*/ 2476072 h 3995891"/>
              <a:gd name="connsiteX4" fmla="*/ 12324 w 9166598"/>
              <a:gd name="connsiteY4" fmla="*/ 2455524 h 3995891"/>
              <a:gd name="connsiteX5" fmla="*/ 12324 w 9166598"/>
              <a:gd name="connsiteY5" fmla="*/ 1202077 h 3995891"/>
              <a:gd name="connsiteX0" fmla="*/ 12324 w 9166598"/>
              <a:gd name="connsiteY0" fmla="*/ 1202077 h 3995891"/>
              <a:gd name="connsiteX1" fmla="*/ 4008971 w 9166598"/>
              <a:gd name="connsiteY1" fmla="*/ 1890445 h 3995891"/>
              <a:gd name="connsiteX2" fmla="*/ 9166598 w 9166598"/>
              <a:gd name="connsiteY2" fmla="*/ 0 h 3995891"/>
              <a:gd name="connsiteX3" fmla="*/ 9166598 w 9166598"/>
              <a:gd name="connsiteY3" fmla="*/ 2476072 h 3995891"/>
              <a:gd name="connsiteX4" fmla="*/ 12324 w 9166598"/>
              <a:gd name="connsiteY4" fmla="*/ 2455524 h 3995891"/>
              <a:gd name="connsiteX5" fmla="*/ 12324 w 9166598"/>
              <a:gd name="connsiteY5" fmla="*/ 1202077 h 3995891"/>
              <a:gd name="connsiteX0" fmla="*/ 0 w 9154274"/>
              <a:gd name="connsiteY0" fmla="*/ 1202077 h 3049861"/>
              <a:gd name="connsiteX1" fmla="*/ 3996647 w 9154274"/>
              <a:gd name="connsiteY1" fmla="*/ 1890445 h 3049861"/>
              <a:gd name="connsiteX2" fmla="*/ 9154274 w 9154274"/>
              <a:gd name="connsiteY2" fmla="*/ 0 h 3049861"/>
              <a:gd name="connsiteX3" fmla="*/ 9154274 w 9154274"/>
              <a:gd name="connsiteY3" fmla="*/ 2476072 h 3049861"/>
              <a:gd name="connsiteX4" fmla="*/ 0 w 9154274"/>
              <a:gd name="connsiteY4" fmla="*/ 2455524 h 3049861"/>
              <a:gd name="connsiteX5" fmla="*/ 0 w 9154274"/>
              <a:gd name="connsiteY5" fmla="*/ 1202077 h 3049861"/>
              <a:gd name="connsiteX0" fmla="*/ 0 w 9154274"/>
              <a:gd name="connsiteY0" fmla="*/ 1202077 h 3049861"/>
              <a:gd name="connsiteX1" fmla="*/ 3996647 w 9154274"/>
              <a:gd name="connsiteY1" fmla="*/ 1890445 h 3049861"/>
              <a:gd name="connsiteX2" fmla="*/ 9154274 w 9154274"/>
              <a:gd name="connsiteY2" fmla="*/ 0 h 3049861"/>
              <a:gd name="connsiteX3" fmla="*/ 9154274 w 9154274"/>
              <a:gd name="connsiteY3" fmla="*/ 2476072 h 3049861"/>
              <a:gd name="connsiteX4" fmla="*/ 0 w 9154274"/>
              <a:gd name="connsiteY4" fmla="*/ 2455524 h 3049861"/>
              <a:gd name="connsiteX5" fmla="*/ 0 w 9154274"/>
              <a:gd name="connsiteY5" fmla="*/ 1202077 h 3049861"/>
              <a:gd name="connsiteX0" fmla="*/ 0 w 9154274"/>
              <a:gd name="connsiteY0" fmla="*/ 1202077 h 2885326"/>
              <a:gd name="connsiteX1" fmla="*/ 3996647 w 9154274"/>
              <a:gd name="connsiteY1" fmla="*/ 1890445 h 2885326"/>
              <a:gd name="connsiteX2" fmla="*/ 9154274 w 9154274"/>
              <a:gd name="connsiteY2" fmla="*/ 0 h 2885326"/>
              <a:gd name="connsiteX3" fmla="*/ 9154274 w 9154274"/>
              <a:gd name="connsiteY3" fmla="*/ 2476072 h 2885326"/>
              <a:gd name="connsiteX4" fmla="*/ 0 w 9154274"/>
              <a:gd name="connsiteY4" fmla="*/ 2455524 h 2885326"/>
              <a:gd name="connsiteX5" fmla="*/ 0 w 9154274"/>
              <a:gd name="connsiteY5" fmla="*/ 1202077 h 2885326"/>
              <a:gd name="connsiteX0" fmla="*/ 0 w 9154274"/>
              <a:gd name="connsiteY0" fmla="*/ 1202077 h 2476072"/>
              <a:gd name="connsiteX1" fmla="*/ 3996647 w 9154274"/>
              <a:gd name="connsiteY1" fmla="*/ 1890445 h 2476072"/>
              <a:gd name="connsiteX2" fmla="*/ 9154274 w 9154274"/>
              <a:gd name="connsiteY2" fmla="*/ 0 h 2476072"/>
              <a:gd name="connsiteX3" fmla="*/ 9154274 w 9154274"/>
              <a:gd name="connsiteY3" fmla="*/ 2476072 h 2476072"/>
              <a:gd name="connsiteX4" fmla="*/ 0 w 9154274"/>
              <a:gd name="connsiteY4" fmla="*/ 2455524 h 2476072"/>
              <a:gd name="connsiteX5" fmla="*/ 0 w 9154274"/>
              <a:gd name="connsiteY5" fmla="*/ 1202077 h 2476072"/>
              <a:gd name="connsiteX0" fmla="*/ 0 w 9154274"/>
              <a:gd name="connsiteY0" fmla="*/ 1202077 h 2476072"/>
              <a:gd name="connsiteX1" fmla="*/ 3996647 w 9154274"/>
              <a:gd name="connsiteY1" fmla="*/ 1890445 h 2476072"/>
              <a:gd name="connsiteX2" fmla="*/ 9154274 w 9154274"/>
              <a:gd name="connsiteY2" fmla="*/ 0 h 2476072"/>
              <a:gd name="connsiteX3" fmla="*/ 9154274 w 9154274"/>
              <a:gd name="connsiteY3" fmla="*/ 2476072 h 2476072"/>
              <a:gd name="connsiteX4" fmla="*/ 0 w 9154274"/>
              <a:gd name="connsiteY4" fmla="*/ 2455524 h 2476072"/>
              <a:gd name="connsiteX5" fmla="*/ 0 w 9154274"/>
              <a:gd name="connsiteY5" fmla="*/ 1202077 h 2476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54274" h="2476072">
                <a:moveTo>
                  <a:pt x="0" y="1202077"/>
                </a:moveTo>
                <a:cubicBezTo>
                  <a:pt x="875016" y="1451225"/>
                  <a:pt x="2273156" y="1880171"/>
                  <a:pt x="3996647" y="1890445"/>
                </a:cubicBezTo>
                <a:cubicBezTo>
                  <a:pt x="7798941" y="1960652"/>
                  <a:pt x="8793822" y="505146"/>
                  <a:pt x="9154274" y="0"/>
                </a:cubicBezTo>
                <a:lnTo>
                  <a:pt x="9154274" y="2476072"/>
                </a:lnTo>
                <a:lnTo>
                  <a:pt x="0" y="2455524"/>
                </a:lnTo>
                <a:cubicBezTo>
                  <a:pt x="3425" y="2027434"/>
                  <a:pt x="6849" y="1599344"/>
                  <a:pt x="0" y="1202077"/>
                </a:cubicBezTo>
                <a:close/>
              </a:path>
            </a:pathLst>
          </a:cu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a:spLocks/>
          </p:cNvSpPr>
          <p:nvPr/>
        </p:nvSpPr>
        <p:spPr bwMode="auto">
          <a:xfrm flipV="1">
            <a:off x="0" y="4114800"/>
            <a:ext cx="8991600" cy="3810000"/>
          </a:xfrm>
          <a:custGeom>
            <a:avLst/>
            <a:gdLst/>
            <a:ahLst/>
            <a:cxnLst>
              <a:cxn ang="0">
                <a:pos x="0" y="2527"/>
              </a:cxn>
              <a:cxn ang="0">
                <a:pos x="6913" y="3360"/>
              </a:cxn>
              <a:cxn ang="0">
                <a:pos x="0" y="2144"/>
              </a:cxn>
              <a:cxn ang="0">
                <a:pos x="0" y="2527"/>
              </a:cxn>
            </a:cxnLst>
            <a:rect l="0" t="0" r="r" b="b"/>
            <a:pathLst>
              <a:path w="6913" h="3360">
                <a:moveTo>
                  <a:pt x="0" y="2527"/>
                </a:moveTo>
                <a:cubicBezTo>
                  <a:pt x="5458" y="360"/>
                  <a:pt x="6913" y="3360"/>
                  <a:pt x="6913" y="3360"/>
                </a:cubicBezTo>
                <a:cubicBezTo>
                  <a:pt x="6913" y="3360"/>
                  <a:pt x="5593" y="0"/>
                  <a:pt x="0" y="2144"/>
                </a:cubicBezTo>
                <a:cubicBezTo>
                  <a:pt x="0" y="2144"/>
                  <a:pt x="0" y="2197"/>
                  <a:pt x="0" y="2527"/>
                </a:cubicBezTo>
                <a:close/>
              </a:path>
            </a:pathLst>
          </a:custGeom>
          <a:solidFill>
            <a:schemeClr val="accent4">
              <a:lumMod val="40000"/>
              <a:lumOff val="6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9"/>
          <p:cNvSpPr>
            <a:spLocks/>
          </p:cNvSpPr>
          <p:nvPr/>
        </p:nvSpPr>
        <p:spPr bwMode="auto">
          <a:xfrm flipV="1">
            <a:off x="0" y="4571999"/>
            <a:ext cx="9144000" cy="3251199"/>
          </a:xfrm>
          <a:custGeom>
            <a:avLst/>
            <a:gdLst/>
            <a:ahLst/>
            <a:cxnLst>
              <a:cxn ang="0">
                <a:pos x="0" y="2527"/>
              </a:cxn>
              <a:cxn ang="0">
                <a:pos x="6913" y="3360"/>
              </a:cxn>
              <a:cxn ang="0">
                <a:pos x="0" y="2144"/>
              </a:cxn>
              <a:cxn ang="0">
                <a:pos x="0" y="2527"/>
              </a:cxn>
            </a:cxnLst>
            <a:rect l="0" t="0" r="r" b="b"/>
            <a:pathLst>
              <a:path w="6913" h="3360">
                <a:moveTo>
                  <a:pt x="0" y="2527"/>
                </a:moveTo>
                <a:cubicBezTo>
                  <a:pt x="5458" y="360"/>
                  <a:pt x="6913" y="3360"/>
                  <a:pt x="6913" y="3360"/>
                </a:cubicBezTo>
                <a:cubicBezTo>
                  <a:pt x="6913" y="3360"/>
                  <a:pt x="5593" y="0"/>
                  <a:pt x="0" y="2144"/>
                </a:cubicBezTo>
                <a:cubicBezTo>
                  <a:pt x="0" y="2144"/>
                  <a:pt x="0" y="2197"/>
                  <a:pt x="0" y="2527"/>
                </a:cubicBezTo>
                <a:close/>
              </a:path>
            </a:pathLst>
          </a:custGeom>
          <a:solidFill>
            <a:schemeClr val="accent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ransition>
    <p:wipe dir="r"/>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he-IL" smtClean="0"/>
              <a:t>לחץ כדי לערוך סגנון כותרת של תבנית בסיס</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smtClean="0"/>
              <a:t>לחץ על הסמל כדי להוסיף תמונה</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p>
            <a:fld id="{16FF2618-C234-4528-BB60-72360CB0937F}" type="datetimeFigureOut">
              <a:rPr lang="en-US" smtClean="0"/>
              <a:pPr/>
              <a:t>2/23/2014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Vertical Text Placeholder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Date Placeholder 3"/>
          <p:cNvSpPr>
            <a:spLocks noGrp="1"/>
          </p:cNvSpPr>
          <p:nvPr>
            <p:ph type="dt" sz="half" idx="10"/>
          </p:nvPr>
        </p:nvSpPr>
        <p:spPr/>
        <p:txBody>
          <a:bodyPr/>
          <a:lstStyle/>
          <a:p>
            <a:fld id="{16FF2618-C234-4528-BB60-72360CB0937F}" type="datetimeFigureOut">
              <a:rPr lang="en-US" smtClean="0"/>
              <a:pPr/>
              <a:t>2/23/2014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Date Placeholder 3"/>
          <p:cNvSpPr>
            <a:spLocks noGrp="1"/>
          </p:cNvSpPr>
          <p:nvPr>
            <p:ph type="dt" sz="half" idx="10"/>
          </p:nvPr>
        </p:nvSpPr>
        <p:spPr/>
        <p:txBody>
          <a:bodyPr/>
          <a:lstStyle/>
          <a:p>
            <a:fld id="{16FF2618-C234-4528-BB60-72360CB0937F}" type="datetimeFigureOut">
              <a:rPr lang="en-US" smtClean="0"/>
              <a:pPr/>
              <a:t>2/23/2014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bg>
      <p:bgRef idx="1003">
        <a:schemeClr val="bg1"/>
      </p:bgRef>
    </p:bg>
    <p:spTree>
      <p:nvGrpSpPr>
        <p:cNvPr id="1" name=""/>
        <p:cNvGrpSpPr/>
        <p:nvPr/>
      </p:nvGrpSpPr>
      <p:grpSpPr>
        <a:xfrm>
          <a:off x="0" y="0"/>
          <a:ext cx="0" cy="0"/>
          <a:chOff x="0" y="0"/>
          <a:chExt cx="0" cy="0"/>
        </a:xfrm>
      </p:grpSpPr>
      <p:sp>
        <p:nvSpPr>
          <p:cNvPr id="12" name="מלבן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מלבן מעוגל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כותרת משנה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e-IL" smtClean="0"/>
              <a:t>לחץ כדי לערוך סגנון כותרת משנה של תבנית בסיס</a:t>
            </a:r>
            <a:endParaRPr kumimoji="0" lang="en-US"/>
          </a:p>
        </p:txBody>
      </p:sp>
      <p:sp>
        <p:nvSpPr>
          <p:cNvPr id="28" name="מציין מיקום של תאריך 27"/>
          <p:cNvSpPr>
            <a:spLocks noGrp="1"/>
          </p:cNvSpPr>
          <p:nvPr>
            <p:ph type="dt" sz="half" idx="10"/>
          </p:nvPr>
        </p:nvSpPr>
        <p:spPr/>
        <p:txBody>
          <a:bodyPr/>
          <a:lstStyle/>
          <a:p>
            <a:fld id="{16FF2618-C234-4528-BB60-72360CB0937F}" type="datetimeFigureOut">
              <a:rPr lang="en-US" smtClean="0"/>
              <a:pPr/>
              <a:t>2/23/2014</a:t>
            </a:fld>
            <a:endParaRPr lang="en-US"/>
          </a:p>
        </p:txBody>
      </p:sp>
      <p:sp>
        <p:nvSpPr>
          <p:cNvPr id="17" name="מציין מיקום של כותרת תחתונה 16"/>
          <p:cNvSpPr>
            <a:spLocks noGrp="1"/>
          </p:cNvSpPr>
          <p:nvPr>
            <p:ph type="ftr" sz="quarter" idx="11"/>
          </p:nvPr>
        </p:nvSpPr>
        <p:spPr/>
        <p:txBody>
          <a:bodyPr/>
          <a:lstStyle/>
          <a:p>
            <a:endParaRPr lang="en-US"/>
          </a:p>
        </p:txBody>
      </p:sp>
      <p:sp>
        <p:nvSpPr>
          <p:cNvPr id="29" name="מציין מיקום של מספר שקופית 28"/>
          <p:cNvSpPr>
            <a:spLocks noGrp="1"/>
          </p:cNvSpPr>
          <p:nvPr>
            <p:ph type="sldNum" sz="quarter" idx="12"/>
          </p:nvPr>
        </p:nvSpPr>
        <p:spPr/>
        <p:txBody>
          <a:bodyPr lIns="0" tIns="0" rIns="0" bIns="0">
            <a:noAutofit/>
          </a:bodyPr>
          <a:lstStyle>
            <a:lvl1pPr>
              <a:defRPr sz="1400">
                <a:solidFill>
                  <a:srgbClr val="FFFFFF"/>
                </a:solidFill>
              </a:defRPr>
            </a:lvl1pPr>
          </a:lstStyle>
          <a:p>
            <a:fld id="{56969FB6-8607-469E-84BB-4E9214D062C9}" type="slidenum">
              <a:rPr lang="en-US" smtClean="0"/>
              <a:pPr/>
              <a:t>‹#›</a:t>
            </a:fld>
            <a:endParaRPr lang="en-US"/>
          </a:p>
        </p:txBody>
      </p:sp>
      <p:sp>
        <p:nvSpPr>
          <p:cNvPr id="7" name="מלבן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מלבן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מלבן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כותרת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he-IL" smtClean="0"/>
              <a:t>לחץ כדי לערוך סגנון כותרת של תבנית בסיס</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kumimoji="0" lang="he-IL" smtClean="0"/>
              <a:t>לחץ כדי לערוך סגנון כותרת של תבנית בסיס</a:t>
            </a:r>
            <a:endParaRPr kumimoji="0" lang="en-US"/>
          </a:p>
        </p:txBody>
      </p:sp>
      <p:sp>
        <p:nvSpPr>
          <p:cNvPr id="4" name="מציין מיקום של תאריך 3"/>
          <p:cNvSpPr>
            <a:spLocks noGrp="1"/>
          </p:cNvSpPr>
          <p:nvPr>
            <p:ph type="dt" sz="half" idx="10"/>
          </p:nvPr>
        </p:nvSpPr>
        <p:spPr/>
        <p:txBody>
          <a:bodyPr/>
          <a:lstStyle/>
          <a:p>
            <a:fld id="{16FF2618-C234-4528-BB60-72360CB0937F}" type="datetimeFigureOut">
              <a:rPr lang="en-US" smtClean="0"/>
              <a:pPr/>
              <a:t>2/23/2014</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56969FB6-8607-469E-84BB-4E9214D062C9}" type="slidenum">
              <a:rPr lang="en-US" smtClean="0"/>
              <a:pPr/>
              <a:t>‹#›</a:t>
            </a:fld>
            <a:endParaRPr lang="en-US"/>
          </a:p>
        </p:txBody>
      </p:sp>
      <p:sp>
        <p:nvSpPr>
          <p:cNvPr id="8" name="מציין מיקום תוכן 7"/>
          <p:cNvSpPr>
            <a:spLocks noGrp="1"/>
          </p:cNvSpPr>
          <p:nvPr>
            <p:ph sz="quarter" idx="1"/>
          </p:nvPr>
        </p:nvSpPr>
        <p:spPr>
          <a:xfrm>
            <a:off x="914400" y="1447800"/>
            <a:ext cx="7772400" cy="4572000"/>
          </a:xfrm>
        </p:spPr>
        <p:txBody>
          <a:bodyPr vert="horz"/>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bg>
      <p:bgRef idx="1003">
        <a:schemeClr val="bg1"/>
      </p:bgRef>
    </p:bg>
    <p:spTree>
      <p:nvGrpSpPr>
        <p:cNvPr id="1" name=""/>
        <p:cNvGrpSpPr/>
        <p:nvPr/>
      </p:nvGrpSpPr>
      <p:grpSpPr>
        <a:xfrm>
          <a:off x="0" y="0"/>
          <a:ext cx="0" cy="0"/>
          <a:chOff x="0" y="0"/>
          <a:chExt cx="0" cy="0"/>
        </a:xfrm>
      </p:grpSpPr>
      <p:sp>
        <p:nvSpPr>
          <p:cNvPr id="11" name="מלבן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מלבן מעוגל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כותרת 1"/>
          <p:cNvSpPr>
            <a:spLocks noGrp="1"/>
          </p:cNvSpPr>
          <p:nvPr>
            <p:ph type="title"/>
          </p:nvPr>
        </p:nvSpPr>
        <p:spPr>
          <a:xfrm>
            <a:off x="722313" y="952500"/>
            <a:ext cx="7772400" cy="1362075"/>
          </a:xfrm>
        </p:spPr>
        <p:txBody>
          <a:bodyPr anchor="b" anchorCtr="0"/>
          <a:lstStyle>
            <a:lvl1pPr algn="l">
              <a:buNone/>
              <a:defRPr sz="4000" b="0" cap="none"/>
            </a:lvl1pPr>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16FF2618-C234-4528-BB60-72360CB0937F}" type="datetimeFigureOut">
              <a:rPr lang="en-US" smtClean="0"/>
              <a:pPr/>
              <a:t>2/23/2014</a:t>
            </a:fld>
            <a:endParaRPr lang="en-US"/>
          </a:p>
        </p:txBody>
      </p:sp>
      <p:sp>
        <p:nvSpPr>
          <p:cNvPr id="5" name="מציין מיקום של כותרת תחתונה 4"/>
          <p:cNvSpPr>
            <a:spLocks noGrp="1"/>
          </p:cNvSpPr>
          <p:nvPr>
            <p:ph type="ftr" sz="quarter" idx="11"/>
          </p:nvPr>
        </p:nvSpPr>
        <p:spPr>
          <a:xfrm>
            <a:off x="800100" y="6172200"/>
            <a:ext cx="4000500" cy="457200"/>
          </a:xfrm>
        </p:spPr>
        <p:txBody>
          <a:bodyPr/>
          <a:lstStyle/>
          <a:p>
            <a:endParaRPr lang="en-US"/>
          </a:p>
        </p:txBody>
      </p:sp>
      <p:sp>
        <p:nvSpPr>
          <p:cNvPr id="7" name="מלבן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מלבן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מלבן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מציין מיקום של מספר שקופית 5"/>
          <p:cNvSpPr>
            <a:spLocks noGrp="1"/>
          </p:cNvSpPr>
          <p:nvPr>
            <p:ph type="sldNum" sz="quarter" idx="12"/>
          </p:nvPr>
        </p:nvSpPr>
        <p:spPr>
          <a:xfrm>
            <a:off x="146304" y="6208776"/>
            <a:ext cx="457200" cy="457200"/>
          </a:xfrm>
        </p:spPr>
        <p:txBody>
          <a:bodyPr/>
          <a:lstStyle/>
          <a:p>
            <a:fld id="{56969FB6-8607-469E-84BB-4E9214D062C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kumimoji="0" lang="he-IL" smtClean="0"/>
              <a:t>לחץ כדי לערוך סגנון כותרת של תבנית בסיס</a:t>
            </a:r>
            <a:endParaRPr kumimoji="0" lang="en-US"/>
          </a:p>
        </p:txBody>
      </p:sp>
      <p:sp>
        <p:nvSpPr>
          <p:cNvPr id="5" name="מציין מיקום של תאריך 4"/>
          <p:cNvSpPr>
            <a:spLocks noGrp="1"/>
          </p:cNvSpPr>
          <p:nvPr>
            <p:ph type="dt" sz="half" idx="10"/>
          </p:nvPr>
        </p:nvSpPr>
        <p:spPr/>
        <p:txBody>
          <a:bodyPr/>
          <a:lstStyle/>
          <a:p>
            <a:fld id="{16FF2618-C234-4528-BB60-72360CB0937F}" type="datetimeFigureOut">
              <a:rPr lang="en-US" smtClean="0"/>
              <a:pPr/>
              <a:t>2/23/2014</a:t>
            </a:fld>
            <a:endParaRPr lang="en-US"/>
          </a:p>
        </p:txBody>
      </p:sp>
      <p:sp>
        <p:nvSpPr>
          <p:cNvPr id="6" name="מציין מיקום של כותרת תחתונה 5"/>
          <p:cNvSpPr>
            <a:spLocks noGrp="1"/>
          </p:cNvSpPr>
          <p:nvPr>
            <p:ph type="ftr" sz="quarter" idx="11"/>
          </p:nvPr>
        </p:nvSpPr>
        <p:spPr/>
        <p:txBody>
          <a:bodyPr/>
          <a:lstStyle/>
          <a:p>
            <a:endParaRPr lang="en-US"/>
          </a:p>
        </p:txBody>
      </p:sp>
      <p:sp>
        <p:nvSpPr>
          <p:cNvPr id="7" name="מציין מיקום של מספר שקופית 6"/>
          <p:cNvSpPr>
            <a:spLocks noGrp="1"/>
          </p:cNvSpPr>
          <p:nvPr>
            <p:ph type="sldNum" sz="quarter" idx="12"/>
          </p:nvPr>
        </p:nvSpPr>
        <p:spPr/>
        <p:txBody>
          <a:bodyPr/>
          <a:lstStyle/>
          <a:p>
            <a:fld id="{56969FB6-8607-469E-84BB-4E9214D062C9}" type="slidenum">
              <a:rPr lang="en-US" smtClean="0"/>
              <a:pPr/>
              <a:t>‹#›</a:t>
            </a:fld>
            <a:endParaRPr lang="en-US"/>
          </a:p>
        </p:txBody>
      </p:sp>
      <p:sp>
        <p:nvSpPr>
          <p:cNvPr id="9" name="מציין מיקום תוכן 8"/>
          <p:cNvSpPr>
            <a:spLocks noGrp="1"/>
          </p:cNvSpPr>
          <p:nvPr>
            <p:ph sz="quarter" idx="1"/>
          </p:nvPr>
        </p:nvSpPr>
        <p:spPr>
          <a:xfrm>
            <a:off x="914400" y="1447800"/>
            <a:ext cx="3749040" cy="4572000"/>
          </a:xfrm>
        </p:spPr>
        <p:txBody>
          <a:bodyPr vert="horz"/>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11" name="מציין מיקום תוכן 10"/>
          <p:cNvSpPr>
            <a:spLocks noGrp="1"/>
          </p:cNvSpPr>
          <p:nvPr>
            <p:ph sz="quarter" idx="2"/>
          </p:nvPr>
        </p:nvSpPr>
        <p:spPr>
          <a:xfrm>
            <a:off x="4933950" y="1447800"/>
            <a:ext cx="3749040" cy="4572000"/>
          </a:xfrm>
        </p:spPr>
        <p:txBody>
          <a:bodyPr vert="horz"/>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914400" y="273050"/>
            <a:ext cx="7772400" cy="1143000"/>
          </a:xfrm>
        </p:spPr>
        <p:txBody>
          <a:bodyPr anchor="b" anchorCtr="0"/>
          <a:lstStyle>
            <a:lvl1pPr>
              <a:defRPr/>
            </a:lvl1pPr>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he-IL" smtClean="0"/>
              <a:t>לחץ כדי לערוך סגנונות טקסט של תבנית בסיס</a:t>
            </a:r>
          </a:p>
        </p:txBody>
      </p:sp>
      <p:sp>
        <p:nvSpPr>
          <p:cNvPr id="4" name="מציין מיקום טקסט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he-IL" smtClean="0"/>
              <a:t>לחץ כדי לערוך סגנונות טקסט של תבנית בסיס</a:t>
            </a:r>
          </a:p>
        </p:txBody>
      </p:sp>
      <p:sp>
        <p:nvSpPr>
          <p:cNvPr id="7" name="מציין מיקום של תאריך 6"/>
          <p:cNvSpPr>
            <a:spLocks noGrp="1"/>
          </p:cNvSpPr>
          <p:nvPr>
            <p:ph type="dt" sz="half" idx="10"/>
          </p:nvPr>
        </p:nvSpPr>
        <p:spPr/>
        <p:txBody>
          <a:bodyPr/>
          <a:lstStyle/>
          <a:p>
            <a:fld id="{16FF2618-C234-4528-BB60-72360CB0937F}" type="datetimeFigureOut">
              <a:rPr lang="en-US" smtClean="0"/>
              <a:pPr/>
              <a:t>2/23/2014</a:t>
            </a:fld>
            <a:endParaRPr lang="en-US"/>
          </a:p>
        </p:txBody>
      </p:sp>
      <p:sp>
        <p:nvSpPr>
          <p:cNvPr id="8" name="מציין מיקום של כותרת תחתונה 7"/>
          <p:cNvSpPr>
            <a:spLocks noGrp="1"/>
          </p:cNvSpPr>
          <p:nvPr>
            <p:ph type="ftr" sz="quarter" idx="11"/>
          </p:nvPr>
        </p:nvSpPr>
        <p:spPr/>
        <p:txBody>
          <a:bodyPr/>
          <a:lstStyle/>
          <a:p>
            <a:endParaRPr lang="en-US"/>
          </a:p>
        </p:txBody>
      </p:sp>
      <p:sp>
        <p:nvSpPr>
          <p:cNvPr id="9" name="מציין מיקום של מספר שקופית 8"/>
          <p:cNvSpPr>
            <a:spLocks noGrp="1"/>
          </p:cNvSpPr>
          <p:nvPr>
            <p:ph type="sldNum" sz="quarter" idx="12"/>
          </p:nvPr>
        </p:nvSpPr>
        <p:spPr/>
        <p:txBody>
          <a:bodyPr/>
          <a:lstStyle/>
          <a:p>
            <a:fld id="{56969FB6-8607-469E-84BB-4E9214D062C9}" type="slidenum">
              <a:rPr lang="en-US" smtClean="0"/>
              <a:pPr/>
              <a:t>‹#›</a:t>
            </a:fld>
            <a:endParaRPr lang="en-US"/>
          </a:p>
        </p:txBody>
      </p:sp>
      <p:sp>
        <p:nvSpPr>
          <p:cNvPr id="11" name="מציין מיקום תוכן 10"/>
          <p:cNvSpPr>
            <a:spLocks noGrp="1"/>
          </p:cNvSpPr>
          <p:nvPr>
            <p:ph sz="half" idx="2"/>
          </p:nvPr>
        </p:nvSpPr>
        <p:spPr>
          <a:xfrm>
            <a:off x="914400" y="2247900"/>
            <a:ext cx="3733800" cy="3886200"/>
          </a:xfrm>
        </p:spPr>
        <p:txBody>
          <a:bodyPr vert="horz"/>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13" name="מציין מיקום תוכן 12"/>
          <p:cNvSpPr>
            <a:spLocks noGrp="1"/>
          </p:cNvSpPr>
          <p:nvPr>
            <p:ph sz="half" idx="4"/>
          </p:nvPr>
        </p:nvSpPr>
        <p:spPr>
          <a:xfrm>
            <a:off x="4953000" y="2247900"/>
            <a:ext cx="3733800" cy="3886200"/>
          </a:xfrm>
        </p:spPr>
        <p:txBody>
          <a:bodyPr vert="horz"/>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kumimoji="0" lang="he-IL" smtClean="0"/>
              <a:t>לחץ כדי לערוך סגנון כותרת של תבנית בסיס</a:t>
            </a:r>
            <a:endParaRPr kumimoji="0" lang="en-US"/>
          </a:p>
        </p:txBody>
      </p:sp>
      <p:sp>
        <p:nvSpPr>
          <p:cNvPr id="3" name="מציין מיקום של תאריך 2"/>
          <p:cNvSpPr>
            <a:spLocks noGrp="1"/>
          </p:cNvSpPr>
          <p:nvPr>
            <p:ph type="dt" sz="half" idx="10"/>
          </p:nvPr>
        </p:nvSpPr>
        <p:spPr/>
        <p:txBody>
          <a:bodyPr/>
          <a:lstStyle/>
          <a:p>
            <a:fld id="{16FF2618-C234-4528-BB60-72360CB0937F}" type="datetimeFigureOut">
              <a:rPr lang="en-US" smtClean="0"/>
              <a:pPr/>
              <a:t>2/23/2014</a:t>
            </a:fld>
            <a:endParaRPr lang="en-US"/>
          </a:p>
        </p:txBody>
      </p:sp>
      <p:sp>
        <p:nvSpPr>
          <p:cNvPr id="4" name="מציין מיקום של כותרת תחתונה 3"/>
          <p:cNvSpPr>
            <a:spLocks noGrp="1"/>
          </p:cNvSpPr>
          <p:nvPr>
            <p:ph type="ftr" sz="quarter" idx="11"/>
          </p:nvPr>
        </p:nvSpPr>
        <p:spPr/>
        <p:txBody>
          <a:bodyPr/>
          <a:lstStyle/>
          <a:p>
            <a:endParaRPr lang="en-US"/>
          </a:p>
        </p:txBody>
      </p:sp>
      <p:sp>
        <p:nvSpPr>
          <p:cNvPr id="5" name="מציין מיקום של מספר שקופית 4"/>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16FF2618-C234-4528-BB60-72360CB0937F}" type="datetimeFigureOut">
              <a:rPr lang="en-US" smtClean="0"/>
              <a:pPr/>
              <a:t>2/23/2014</a:t>
            </a:fld>
            <a:endParaRPr lang="en-US"/>
          </a:p>
        </p:txBody>
      </p:sp>
      <p:sp>
        <p:nvSpPr>
          <p:cNvPr id="3" name="מציין מיקום של כותרת תחתונה 2"/>
          <p:cNvSpPr>
            <a:spLocks noGrp="1"/>
          </p:cNvSpPr>
          <p:nvPr>
            <p:ph type="ftr" sz="quarter" idx="11"/>
          </p:nvPr>
        </p:nvSpPr>
        <p:spPr/>
        <p:txBody>
          <a:bodyPr/>
          <a:lstStyle/>
          <a:p>
            <a:endParaRPr lang="en-US"/>
          </a:p>
        </p:txBody>
      </p:sp>
      <p:sp>
        <p:nvSpPr>
          <p:cNvPr id="4" name="מציין מיקום של מספר שקופית 3"/>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he-IL" smtClean="0"/>
              <a:t>לחץ כדי לערוך סגנון כותרת של תבנית בסיס</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Date Placeholder 3"/>
          <p:cNvSpPr>
            <a:spLocks noGrp="1"/>
          </p:cNvSpPr>
          <p:nvPr>
            <p:ph type="dt" sz="half" idx="10"/>
          </p:nvPr>
        </p:nvSpPr>
        <p:spPr/>
        <p:txBody>
          <a:bodyPr/>
          <a:lstStyle/>
          <a:p>
            <a:fld id="{4E7438E1-117D-44FB-AC24-B79D899BA877}" type="datetimeFigureOut">
              <a:rPr lang="he-IL" smtClean="0"/>
              <a:pPr/>
              <a:t>כ"ג/אדר א/תשע"ד</a:t>
            </a:fld>
            <a:endParaRPr lang="he-IL"/>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transition>
    <p:wipe dir="r"/>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8" name="מלבן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מלבן מעוגל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כותרת 1"/>
          <p:cNvSpPr>
            <a:spLocks noGrp="1"/>
          </p:cNvSpPr>
          <p:nvPr>
            <p:ph type="title"/>
          </p:nvPr>
        </p:nvSpPr>
        <p:spPr>
          <a:xfrm>
            <a:off x="914400" y="273050"/>
            <a:ext cx="7772400" cy="1143000"/>
          </a:xfrm>
        </p:spPr>
        <p:txBody>
          <a:bodyPr anchor="b" anchorCtr="0"/>
          <a:lstStyle>
            <a:lvl1pPr algn="l">
              <a:buNone/>
              <a:defRPr sz="4000" b="0"/>
            </a:lvl1pPr>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16FF2618-C234-4528-BB60-72360CB0937F}" type="datetimeFigureOut">
              <a:rPr lang="en-US" smtClean="0"/>
              <a:pPr/>
              <a:t>2/23/2014</a:t>
            </a:fld>
            <a:endParaRPr lang="en-US"/>
          </a:p>
        </p:txBody>
      </p:sp>
      <p:sp>
        <p:nvSpPr>
          <p:cNvPr id="6" name="מציין מיקום של כותרת תחתונה 5"/>
          <p:cNvSpPr>
            <a:spLocks noGrp="1"/>
          </p:cNvSpPr>
          <p:nvPr>
            <p:ph type="ftr" sz="quarter" idx="11"/>
          </p:nvPr>
        </p:nvSpPr>
        <p:spPr/>
        <p:txBody>
          <a:bodyPr/>
          <a:lstStyle/>
          <a:p>
            <a:endParaRPr lang="en-US"/>
          </a:p>
        </p:txBody>
      </p:sp>
      <p:sp>
        <p:nvSpPr>
          <p:cNvPr id="7" name="מציין מיקום של מספר שקופית 6"/>
          <p:cNvSpPr>
            <a:spLocks noGrp="1"/>
          </p:cNvSpPr>
          <p:nvPr>
            <p:ph type="sldNum" sz="quarter" idx="12"/>
          </p:nvPr>
        </p:nvSpPr>
        <p:spPr/>
        <p:txBody>
          <a:bodyPr/>
          <a:lstStyle/>
          <a:p>
            <a:fld id="{56969FB6-8607-469E-84BB-4E9214D062C9}" type="slidenum">
              <a:rPr lang="en-US" smtClean="0"/>
              <a:pPr/>
              <a:t>‹#›</a:t>
            </a:fld>
            <a:endParaRPr lang="en-US"/>
          </a:p>
        </p:txBody>
      </p:sp>
      <p:sp>
        <p:nvSpPr>
          <p:cNvPr id="11" name="מציין מיקום תוכן 10"/>
          <p:cNvSpPr>
            <a:spLocks noGrp="1"/>
          </p:cNvSpPr>
          <p:nvPr>
            <p:ph sz="quarter" idx="1"/>
          </p:nvPr>
        </p:nvSpPr>
        <p:spPr>
          <a:xfrm>
            <a:off x="2971800" y="1600200"/>
            <a:ext cx="5715000" cy="4495800"/>
          </a:xfrm>
        </p:spPr>
        <p:txBody>
          <a:bodyPr vert="horz"/>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he-IL" smtClean="0"/>
              <a:t>לחץ כדי לערוך סגנון כותרת של תבנית בסיס</a:t>
            </a:r>
            <a:endParaRPr kumimoji="0" lang="en-US"/>
          </a:p>
        </p:txBody>
      </p:sp>
      <p:sp>
        <p:nvSpPr>
          <p:cNvPr id="4" name="מציין מיקום טקסט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16FF2618-C234-4528-BB60-72360CB0937F}" type="datetimeFigureOut">
              <a:rPr lang="en-US" smtClean="0"/>
              <a:pPr/>
              <a:t>2/23/2014</a:t>
            </a:fld>
            <a:endParaRPr lang="en-US"/>
          </a:p>
        </p:txBody>
      </p:sp>
      <p:sp>
        <p:nvSpPr>
          <p:cNvPr id="6" name="מציין מיקום של כותרת תחתונה 5"/>
          <p:cNvSpPr>
            <a:spLocks noGrp="1"/>
          </p:cNvSpPr>
          <p:nvPr>
            <p:ph type="ftr" sz="quarter" idx="11"/>
          </p:nvPr>
        </p:nvSpPr>
        <p:spPr>
          <a:xfrm>
            <a:off x="914400" y="6172200"/>
            <a:ext cx="3886200" cy="457200"/>
          </a:xfrm>
        </p:spPr>
        <p:txBody>
          <a:bodyPr/>
          <a:lstStyle/>
          <a:p>
            <a:endParaRPr lang="en-US"/>
          </a:p>
        </p:txBody>
      </p:sp>
      <p:sp>
        <p:nvSpPr>
          <p:cNvPr id="7" name="מציין מיקום של מספר שקופית 6"/>
          <p:cNvSpPr>
            <a:spLocks noGrp="1"/>
          </p:cNvSpPr>
          <p:nvPr>
            <p:ph type="sldNum" sz="quarter" idx="12"/>
          </p:nvPr>
        </p:nvSpPr>
        <p:spPr>
          <a:xfrm>
            <a:off x="146304" y="6208776"/>
            <a:ext cx="457200" cy="457200"/>
          </a:xfrm>
        </p:spPr>
        <p:txBody>
          <a:bodyPr/>
          <a:lstStyle/>
          <a:p>
            <a:fld id="{56969FB6-8607-469E-84BB-4E9214D062C9}" type="slidenum">
              <a:rPr lang="en-US" smtClean="0"/>
              <a:pPr/>
              <a:t>‹#›</a:t>
            </a:fld>
            <a:endParaRPr lang="en-US"/>
          </a:p>
        </p:txBody>
      </p:sp>
      <p:sp>
        <p:nvSpPr>
          <p:cNvPr id="11" name="מלבן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מלבן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מלבן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מציין מיקום של תמונה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he-IL" smtClean="0"/>
              <a:t>לחץ על הסמל כדי להוסיף תמונה</a:t>
            </a:r>
            <a:endParaRPr kumimoji="0" 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p:txBody>
          <a:bodyPr vert="eaVer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p>
            <a:fld id="{16FF2618-C234-4528-BB60-72360CB0937F}" type="datetimeFigureOut">
              <a:rPr lang="en-US" smtClean="0"/>
              <a:pPr/>
              <a:t>2/23/2014</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41"/>
            <a:ext cx="2011680" cy="5851525"/>
          </a:xfrm>
        </p:spPr>
        <p:txBody>
          <a:bodyPr vert="eaVert"/>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a:xfrm>
            <a:off x="914400" y="274640"/>
            <a:ext cx="5562600" cy="5851525"/>
          </a:xfrm>
        </p:spPr>
        <p:txBody>
          <a:bodyPr vert="eaVer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p>
            <a:fld id="{16FF2618-C234-4528-BB60-72360CB0937F}" type="datetimeFigureOut">
              <a:rPr lang="en-US" smtClean="0"/>
              <a:pPr/>
              <a:t>2/23/2014</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5" name="Date Placeholder 4"/>
          <p:cNvSpPr>
            <a:spLocks noGrp="1"/>
          </p:cNvSpPr>
          <p:nvPr>
            <p:ph type="dt" sz="half" idx="10"/>
          </p:nvPr>
        </p:nvSpPr>
        <p:spPr/>
        <p:txBody>
          <a:bodyPr/>
          <a:lstStyle/>
          <a:p>
            <a:fld id="{4E7438E1-117D-44FB-AC24-B79D899BA877}" type="datetimeFigureOut">
              <a:rPr lang="he-IL" smtClean="0"/>
              <a:pPr/>
              <a:t>כ"ג/אדר א/תשע"ד</a:t>
            </a:fld>
            <a:endParaRPr lang="he-IL"/>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transition>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e-IL" smtClean="0"/>
              <a:t>לחץ כדי לערוך סגנון כותרת של תבנית בסיס</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7" name="Date Placeholder 6"/>
          <p:cNvSpPr>
            <a:spLocks noGrp="1"/>
          </p:cNvSpPr>
          <p:nvPr>
            <p:ph type="dt" sz="half" idx="10"/>
          </p:nvPr>
        </p:nvSpPr>
        <p:spPr/>
        <p:txBody>
          <a:bodyPr/>
          <a:lstStyle/>
          <a:p>
            <a:fld id="{4E7438E1-117D-44FB-AC24-B79D899BA877}" type="datetimeFigureOut">
              <a:rPr lang="he-IL" smtClean="0"/>
              <a:pPr/>
              <a:t>כ"ג/אדר א/תשע"ד</a:t>
            </a:fld>
            <a:endParaRPr lang="he-IL"/>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transition>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Date Placeholder 2"/>
          <p:cNvSpPr>
            <a:spLocks noGrp="1"/>
          </p:cNvSpPr>
          <p:nvPr>
            <p:ph type="dt" sz="half" idx="10"/>
          </p:nvPr>
        </p:nvSpPr>
        <p:spPr/>
        <p:txBody>
          <a:bodyPr/>
          <a:lstStyle/>
          <a:p>
            <a:fld id="{4E7438E1-117D-44FB-AC24-B79D899BA877}" type="datetimeFigureOut">
              <a:rPr lang="he-IL" smtClean="0"/>
              <a:pPr/>
              <a:t>כ"ג/אדר א/תשע"ד</a:t>
            </a:fld>
            <a:endParaRPr lang="he-IL"/>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transition>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7438E1-117D-44FB-AC24-B79D899BA877}" type="datetimeFigureOut">
              <a:rPr lang="he-IL" smtClean="0"/>
              <a:pPr/>
              <a:t>כ"ג/אדר א/תשע"ד</a:t>
            </a:fld>
            <a:endParaRPr lang="he-IL"/>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transition>
    <p:wipe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he-IL" smtClean="0"/>
              <a:t>לחץ כדי לערוך סגנון כותרת של תבנית בסיס</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p>
            <a:fld id="{4E7438E1-117D-44FB-AC24-B79D899BA877}" type="datetimeFigureOut">
              <a:rPr lang="he-IL" smtClean="0"/>
              <a:pPr/>
              <a:t>כ"ג/אדר א/תשע"ד</a:t>
            </a:fld>
            <a:endParaRPr lang="he-IL"/>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transition>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he-IL" smtClean="0"/>
              <a:t>לחץ כדי לערוך סגנון כותרת של תבנית בסיס</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smtClean="0"/>
              <a:t>לחץ על הסמל כדי להוסיף תמונה</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p>
            <a:fld id="{4E7438E1-117D-44FB-AC24-B79D899BA877}" type="datetimeFigureOut">
              <a:rPr lang="he-IL" smtClean="0"/>
              <a:pPr/>
              <a:t>כ"ג/אדר א/תשע"ד</a:t>
            </a:fld>
            <a:endParaRPr lang="he-IL"/>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transition>
    <p:wipe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7438E1-117D-44FB-AC24-B79D899BA877}" type="datetimeFigureOut">
              <a:rPr lang="he-IL" smtClean="0"/>
              <a:pPr/>
              <a:t>כ"ג/אדר א/תשע"ד</a:t>
            </a:fld>
            <a:endParaRPr lang="he-I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F22AC9-109E-4E4D-92F9-530E51D9A3A2}"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transition>
    <p:wipe dir="r"/>
  </p:transition>
  <p:timing>
    <p:tnLst>
      <p:par>
        <p:cTn id="1" dur="indefinite" restart="never" nodeType="tmRoot"/>
      </p:par>
    </p:tnLst>
  </p:timing>
  <p:txStyles>
    <p:titleStyle>
      <a:lvl1pPr algn="l" defTabSz="914400" rtl="1" eaLnBrk="1" latinLnBrk="0" hangingPunct="1">
        <a:spcBef>
          <a:spcPct val="0"/>
        </a:spcBef>
        <a:buNone/>
        <a:defRPr sz="3600" kern="1200">
          <a:solidFill>
            <a:schemeClr val="accent3">
              <a:lumMod val="75000"/>
            </a:schemeClr>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2400" kern="1200">
          <a:solidFill>
            <a:schemeClr val="accent5">
              <a:lumMod val="75000"/>
            </a:schemeClr>
          </a:solidFill>
          <a:latin typeface="+mn-lt"/>
          <a:ea typeface="+mn-ea"/>
          <a:cs typeface="+mn-cs"/>
        </a:defRPr>
      </a:lvl1pPr>
      <a:lvl2pPr marL="742950" indent="-285750" algn="r" defTabSz="914400" rtl="1" eaLnBrk="1" latinLnBrk="0" hangingPunct="1">
        <a:spcBef>
          <a:spcPct val="20000"/>
        </a:spcBef>
        <a:buFont typeface="Arial" pitchFamily="34" charset="0"/>
        <a:buChar char="–"/>
        <a:defRPr sz="2000" kern="1200">
          <a:solidFill>
            <a:schemeClr val="accent5">
              <a:lumMod val="75000"/>
            </a:schemeClr>
          </a:solidFill>
          <a:latin typeface="+mn-lt"/>
          <a:ea typeface="+mn-ea"/>
          <a:cs typeface="+mn-cs"/>
        </a:defRPr>
      </a:lvl2pPr>
      <a:lvl3pPr marL="1143000" indent="-228600" algn="r" defTabSz="914400" rtl="1" eaLnBrk="1" latinLnBrk="0" hangingPunct="1">
        <a:spcBef>
          <a:spcPct val="20000"/>
        </a:spcBef>
        <a:buFont typeface="Arial" pitchFamily="34" charset="0"/>
        <a:buChar char="•"/>
        <a:defRPr sz="1800" kern="1200">
          <a:solidFill>
            <a:schemeClr val="accent5">
              <a:lumMod val="75000"/>
            </a:schemeClr>
          </a:solidFill>
          <a:latin typeface="+mn-lt"/>
          <a:ea typeface="+mn-ea"/>
          <a:cs typeface="+mn-cs"/>
        </a:defRPr>
      </a:lvl3pPr>
      <a:lvl4pPr marL="1600200" indent="-228600" algn="r" defTabSz="914400" rtl="1" eaLnBrk="1" latinLnBrk="0" hangingPunct="1">
        <a:spcBef>
          <a:spcPct val="20000"/>
        </a:spcBef>
        <a:buFont typeface="Arial" pitchFamily="34" charset="0"/>
        <a:buChar char="–"/>
        <a:defRPr sz="1600" kern="1200">
          <a:solidFill>
            <a:schemeClr val="accent5">
              <a:lumMod val="75000"/>
            </a:schemeClr>
          </a:solidFill>
          <a:latin typeface="+mn-lt"/>
          <a:ea typeface="+mn-ea"/>
          <a:cs typeface="+mn-cs"/>
        </a:defRPr>
      </a:lvl4pPr>
      <a:lvl5pPr marL="2057400" indent="-228600" algn="r" defTabSz="914400" rtl="1" eaLnBrk="1" latinLnBrk="0" hangingPunct="1">
        <a:spcBef>
          <a:spcPct val="20000"/>
        </a:spcBef>
        <a:buFont typeface="Arial" pitchFamily="34" charset="0"/>
        <a:buChar char="»"/>
        <a:defRPr sz="1600" kern="1200">
          <a:solidFill>
            <a:schemeClr val="accent5">
              <a:lumMod val="75000"/>
            </a:schemeClr>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e-IL" smtClean="0"/>
              <a:t>לחץ כדי לערוך סגנון כותרת של תבנית בסיס</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FF2618-C234-4528-BB60-72360CB0937F}" type="datetimeFigureOut">
              <a:rPr lang="en-US" smtClean="0"/>
              <a:pPr/>
              <a:t>2/23/2014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969FB6-8607-469E-84BB-4E9214D062C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מלבן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מלבן מעוגל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מציין מיקום של כותרת 21"/>
          <p:cNvSpPr>
            <a:spLocks noGrp="1"/>
          </p:cNvSpPr>
          <p:nvPr>
            <p:ph type="title"/>
          </p:nvPr>
        </p:nvSpPr>
        <p:spPr>
          <a:xfrm>
            <a:off x="914400" y="274638"/>
            <a:ext cx="7772400" cy="1143000"/>
          </a:xfrm>
          <a:prstGeom prst="rect">
            <a:avLst/>
          </a:prstGeom>
        </p:spPr>
        <p:txBody>
          <a:bodyPr bIns="91440" anchor="b" anchorCtr="0">
            <a:normAutofit/>
          </a:bodyPr>
          <a:lstStyle/>
          <a:p>
            <a:r>
              <a:rPr kumimoji="0" lang="he-IL" smtClean="0"/>
              <a:t>לחץ כדי לערוך סגנון כותרת של תבנית בסיס</a:t>
            </a:r>
            <a:endParaRPr kumimoji="0" lang="en-US"/>
          </a:p>
        </p:txBody>
      </p:sp>
      <p:sp>
        <p:nvSpPr>
          <p:cNvPr id="13" name="מציין מיקום טקסט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he-IL" smtClean="0"/>
              <a:t>לחץ כדי לערוך סגנונות טקסט של תבנית בסיס</a:t>
            </a:r>
          </a:p>
          <a:p>
            <a:pPr lvl="1" eaLnBrk="1" latinLnBrk="0" hangingPunct="1"/>
            <a:r>
              <a:rPr kumimoji="0" lang="he-IL" smtClean="0"/>
              <a:t>רמה שנייה</a:t>
            </a:r>
          </a:p>
          <a:p>
            <a:pPr lvl="2" eaLnBrk="1" latinLnBrk="0" hangingPunct="1"/>
            <a:r>
              <a:rPr kumimoji="0" lang="he-IL" smtClean="0"/>
              <a:t>רמה שלישית</a:t>
            </a:r>
          </a:p>
          <a:p>
            <a:pPr lvl="3" eaLnBrk="1" latinLnBrk="0" hangingPunct="1"/>
            <a:r>
              <a:rPr kumimoji="0" lang="he-IL" smtClean="0"/>
              <a:t>רמה רביעית</a:t>
            </a:r>
          </a:p>
          <a:p>
            <a:pPr lvl="4" eaLnBrk="1" latinLnBrk="0" hangingPunct="1"/>
            <a:r>
              <a:rPr kumimoji="0" lang="he-IL" smtClean="0"/>
              <a:t>רמה חמישית</a:t>
            </a:r>
            <a:endParaRPr kumimoji="0" lang="en-US"/>
          </a:p>
        </p:txBody>
      </p:sp>
      <p:sp>
        <p:nvSpPr>
          <p:cNvPr id="14" name="מציין מיקום של תאריך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E7438E1-117D-44FB-AC24-B79D899BA877}" type="datetimeFigureOut">
              <a:rPr lang="he-IL" smtClean="0"/>
              <a:pPr/>
              <a:t>כ"ג/אדר א/תשע"ד</a:t>
            </a:fld>
            <a:endParaRPr lang="he-IL"/>
          </a:p>
        </p:txBody>
      </p:sp>
      <p:sp>
        <p:nvSpPr>
          <p:cNvPr id="3" name="מציין מיקום של כותרת תחתונה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מציין מיקום של מספר שקופית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AF22AC9-109E-4E4D-92F9-530E51D9A3A2}"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8" Type="http://schemas.openxmlformats.org/officeDocument/2006/relationships/slide" Target="slide36.xml"/><Relationship Id="rId3" Type="http://schemas.openxmlformats.org/officeDocument/2006/relationships/slide" Target="slide31.xml"/><Relationship Id="rId7" Type="http://schemas.openxmlformats.org/officeDocument/2006/relationships/slide" Target="slide35.xml"/><Relationship Id="rId2" Type="http://schemas.openxmlformats.org/officeDocument/2006/relationships/slide" Target="slide30.xml"/><Relationship Id="rId1" Type="http://schemas.openxmlformats.org/officeDocument/2006/relationships/slideLayout" Target="../slideLayouts/slideLayout24.xml"/><Relationship Id="rId6" Type="http://schemas.openxmlformats.org/officeDocument/2006/relationships/slide" Target="slide34.xml"/><Relationship Id="rId5" Type="http://schemas.openxmlformats.org/officeDocument/2006/relationships/slide" Target="slide33.xml"/><Relationship Id="rId4" Type="http://schemas.openxmlformats.org/officeDocument/2006/relationships/slide" Target="slide3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2" Type="http://schemas.openxmlformats.org/officeDocument/2006/relationships/hyperlink" Target="mailto:career4u@gmail.com" TargetMode="External"/><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8.xml"/><Relationship Id="rId1" Type="http://schemas.openxmlformats.org/officeDocument/2006/relationships/slideLayout" Target="../slideLayouts/slideLayout24.xml"/><Relationship Id="rId5" Type="http://schemas.openxmlformats.org/officeDocument/2006/relationships/slide" Target="slide11.xml"/><Relationship Id="rId4" Type="http://schemas.openxmlformats.org/officeDocument/2006/relationships/slide" Target="slide10.xml"/></Relationships>
</file>

<file path=ppt/slides/_rels/slide8.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492896"/>
            <a:ext cx="8101042" cy="1870079"/>
          </a:xfrm>
        </p:spPr>
        <p:txBody>
          <a:bodyPr>
            <a:noAutofit/>
          </a:bodyPr>
          <a:lstStyle/>
          <a:p>
            <a:r>
              <a:rPr lang="he-IL" sz="1100" b="1" dirty="0" smtClean="0">
                <a:solidFill>
                  <a:schemeClr val="bg1"/>
                </a:solidFill>
                <a:latin typeface="Arial" pitchFamily="34" charset="0"/>
                <a:cs typeface="Arial" pitchFamily="34" charset="0"/>
              </a:rPr>
              <a:t/>
            </a:r>
            <a:br>
              <a:rPr lang="he-IL" sz="1100" b="1" dirty="0" smtClean="0">
                <a:solidFill>
                  <a:schemeClr val="bg1"/>
                </a:solidFill>
                <a:latin typeface="Arial" pitchFamily="34" charset="0"/>
                <a:cs typeface="Arial" pitchFamily="34" charset="0"/>
              </a:rPr>
            </a:br>
            <a:r>
              <a:rPr lang="he-IL" sz="6000" b="1" dirty="0" smtClean="0">
                <a:solidFill>
                  <a:schemeClr val="bg1"/>
                </a:solidFill>
                <a:latin typeface="Arial" pitchFamily="34" charset="0"/>
                <a:cs typeface="Arial" pitchFamily="34" charset="0"/>
              </a:rPr>
              <a:t>תרגול 2 ו-3</a:t>
            </a:r>
            <a:r>
              <a:rPr lang="he-IL" sz="6000" b="1" dirty="0" smtClean="0">
                <a:solidFill>
                  <a:schemeClr val="bg1"/>
                </a:solidFill>
                <a:latin typeface="Arial" pitchFamily="34" charset="0"/>
                <a:cs typeface="Arial" pitchFamily="34" charset="0"/>
              </a:rPr>
              <a:t/>
            </a:r>
            <a:br>
              <a:rPr lang="he-IL" sz="6000" b="1" dirty="0" smtClean="0">
                <a:solidFill>
                  <a:schemeClr val="bg1"/>
                </a:solidFill>
                <a:latin typeface="Arial" pitchFamily="34" charset="0"/>
                <a:cs typeface="Arial" pitchFamily="34" charset="0"/>
              </a:rPr>
            </a:br>
            <a:r>
              <a:rPr lang="he-IL" sz="6000" b="1" dirty="0" smtClean="0">
                <a:solidFill>
                  <a:schemeClr val="bg1"/>
                </a:solidFill>
                <a:latin typeface="Arial" pitchFamily="34" charset="0"/>
                <a:cs typeface="Arial" pitchFamily="34" charset="0"/>
              </a:rPr>
              <a:t>חקר ישימות </a:t>
            </a:r>
            <a:r>
              <a:rPr lang="he-IL" sz="6000" b="1" dirty="0" smtClean="0">
                <a:solidFill>
                  <a:srgbClr val="C00000"/>
                </a:solidFill>
                <a:latin typeface="Arial" pitchFamily="34" charset="0"/>
                <a:cs typeface="Arial" pitchFamily="34" charset="0"/>
              </a:rPr>
              <a:t/>
            </a:r>
            <a:br>
              <a:rPr lang="he-IL" sz="6000" b="1" dirty="0" smtClean="0">
                <a:solidFill>
                  <a:srgbClr val="C00000"/>
                </a:solidFill>
                <a:latin typeface="Arial" pitchFamily="34" charset="0"/>
                <a:cs typeface="Arial" pitchFamily="34" charset="0"/>
              </a:rPr>
            </a:br>
            <a:r>
              <a:rPr lang="he-IL" sz="6000" b="1" dirty="0" smtClean="0">
                <a:solidFill>
                  <a:srgbClr val="C00000"/>
                </a:solidFill>
                <a:latin typeface="Arial" pitchFamily="34" charset="0"/>
                <a:cs typeface="Arial" pitchFamily="34" charset="0"/>
              </a:rPr>
              <a:t> </a:t>
            </a:r>
            <a:br>
              <a:rPr lang="he-IL" sz="6000" b="1" dirty="0" smtClean="0">
                <a:solidFill>
                  <a:srgbClr val="C00000"/>
                </a:solidFill>
                <a:latin typeface="Arial" pitchFamily="34" charset="0"/>
                <a:cs typeface="Arial" pitchFamily="34" charset="0"/>
              </a:rPr>
            </a:br>
            <a:r>
              <a:rPr lang="he-IL" sz="6000" b="1" dirty="0" smtClean="0">
                <a:solidFill>
                  <a:srgbClr val="C00000"/>
                </a:solidFill>
                <a:latin typeface="Arial" pitchFamily="34" charset="0"/>
                <a:cs typeface="Arial" pitchFamily="34" charset="0"/>
              </a:rPr>
              <a:t/>
            </a:r>
            <a:br>
              <a:rPr lang="he-IL" sz="6000" b="1" dirty="0" smtClean="0">
                <a:solidFill>
                  <a:srgbClr val="C00000"/>
                </a:solidFill>
                <a:latin typeface="Arial" pitchFamily="34" charset="0"/>
                <a:cs typeface="Arial" pitchFamily="34" charset="0"/>
              </a:rPr>
            </a:br>
            <a:endParaRPr lang="he-IL" sz="4800" b="1" dirty="0">
              <a:solidFill>
                <a:srgbClr val="C00000"/>
              </a:solidFill>
              <a:latin typeface="Arial" pitchFamily="34" charset="0"/>
              <a:cs typeface="Arial" pitchFamily="34" charset="0"/>
            </a:endParaRPr>
          </a:p>
        </p:txBody>
      </p:sp>
      <p:sp>
        <p:nvSpPr>
          <p:cNvPr id="3" name="TextBox 2"/>
          <p:cNvSpPr txBox="1"/>
          <p:nvPr/>
        </p:nvSpPr>
        <p:spPr>
          <a:xfrm>
            <a:off x="2469086" y="3284984"/>
            <a:ext cx="4160114" cy="523220"/>
          </a:xfrm>
          <a:prstGeom prst="rect">
            <a:avLst/>
          </a:prstGeom>
          <a:noFill/>
        </p:spPr>
        <p:txBody>
          <a:bodyPr wrap="none" rtlCol="1">
            <a:spAutoFit/>
          </a:bodyPr>
          <a:lstStyle/>
          <a:p>
            <a:r>
              <a:rPr lang="he-IL" sz="2800" b="1" dirty="0" smtClean="0">
                <a:solidFill>
                  <a:schemeClr val="accent1">
                    <a:lumMod val="75000"/>
                  </a:schemeClr>
                </a:solidFill>
                <a:latin typeface="Arial" pitchFamily="34" charset="0"/>
                <a:cs typeface="Arial" pitchFamily="34" charset="0"/>
              </a:rPr>
              <a:t>ניתוח ועיצוב מערכות </a:t>
            </a:r>
            <a:r>
              <a:rPr lang="he-IL" sz="2800" b="1" dirty="0" smtClean="0">
                <a:solidFill>
                  <a:schemeClr val="accent1">
                    <a:lumMod val="75000"/>
                  </a:schemeClr>
                </a:solidFill>
                <a:latin typeface="Arial" pitchFamily="34" charset="0"/>
                <a:cs typeface="Arial" pitchFamily="34" charset="0"/>
              </a:rPr>
              <a:t>תוכנה</a:t>
            </a:r>
            <a:endParaRPr lang="he-IL" sz="2800" b="1" dirty="0">
              <a:solidFill>
                <a:schemeClr val="accent1">
                  <a:lumMod val="75000"/>
                </a:schemeClr>
              </a:solidFill>
              <a:latin typeface="Arial" pitchFamily="34" charset="0"/>
              <a:cs typeface="Arial" pitchFamily="34" charset="0"/>
            </a:endParaRPr>
          </a:p>
        </p:txBody>
      </p:sp>
      <p:sp>
        <p:nvSpPr>
          <p:cNvPr id="4" name="מלבן 3"/>
          <p:cNvSpPr/>
          <p:nvPr/>
        </p:nvSpPr>
        <p:spPr>
          <a:xfrm>
            <a:off x="755576" y="4078813"/>
            <a:ext cx="7738016" cy="646331"/>
          </a:xfrm>
          <a:prstGeom prst="rect">
            <a:avLst/>
          </a:prstGeom>
        </p:spPr>
        <p:txBody>
          <a:bodyPr wrap="none">
            <a:spAutoFit/>
          </a:bodyPr>
          <a:lstStyle/>
          <a:p>
            <a:r>
              <a:rPr lang="he-IL" sz="3600" b="1" dirty="0" smtClean="0">
                <a:solidFill>
                  <a:schemeClr val="accent1">
                    <a:lumMod val="75000"/>
                  </a:schemeClr>
                </a:solidFill>
                <a:latin typeface="Arial" pitchFamily="34" charset="0"/>
                <a:cs typeface="Arial" pitchFamily="34" charset="0"/>
              </a:rPr>
              <a:t>תיאור דרכי פעולה אפשריות ומסמך </a:t>
            </a:r>
            <a:r>
              <a:rPr lang="en-US" sz="3600" b="1" dirty="0" smtClean="0">
                <a:solidFill>
                  <a:schemeClr val="accent1">
                    <a:lumMod val="75000"/>
                  </a:schemeClr>
                </a:solidFill>
                <a:latin typeface="Arial" pitchFamily="34" charset="0"/>
                <a:cs typeface="Arial" pitchFamily="34" charset="0"/>
              </a:rPr>
              <a:t>RFP</a:t>
            </a:r>
            <a:endParaRPr lang="he-IL" sz="3600" b="1" dirty="0" smtClean="0">
              <a:solidFill>
                <a:schemeClr val="accent1">
                  <a:lumMod val="75000"/>
                </a:schemeClr>
              </a:solidFill>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28596" y="214290"/>
            <a:ext cx="8229600" cy="785834"/>
          </a:xfrm>
        </p:spPr>
        <p:txBody>
          <a:bodyPr>
            <a:normAutofit/>
          </a:bodyPr>
          <a:lstStyle/>
          <a:p>
            <a:pPr algn="ctr"/>
            <a:r>
              <a:rPr lang="he-IL" sz="3600" b="1" dirty="0" smtClean="0">
                <a:solidFill>
                  <a:srgbClr val="C00000"/>
                </a:solidFill>
                <a:latin typeface="Tahoma" pitchFamily="34" charset="0"/>
                <a:cs typeface="Tahoma" pitchFamily="34" charset="0"/>
              </a:rPr>
              <a:t>דרישות מהספק</a:t>
            </a:r>
            <a:endParaRPr lang="he-IL" sz="3600" b="1" dirty="0">
              <a:solidFill>
                <a:srgbClr val="C00000"/>
              </a:solidFill>
              <a:latin typeface="Tahoma" pitchFamily="34" charset="0"/>
              <a:cs typeface="Tahoma" pitchFamily="34" charset="0"/>
            </a:endParaRPr>
          </a:p>
        </p:txBody>
      </p:sp>
      <p:sp>
        <p:nvSpPr>
          <p:cNvPr id="5" name="מציין מיקום תוכן 2"/>
          <p:cNvSpPr txBox="1">
            <a:spLocks/>
          </p:cNvSpPr>
          <p:nvPr/>
        </p:nvSpPr>
        <p:spPr>
          <a:xfrm>
            <a:off x="428596" y="1285836"/>
            <a:ext cx="8229600" cy="5286436"/>
          </a:xfrm>
          <a:prstGeom prst="rect">
            <a:avLst/>
          </a:prstGeom>
        </p:spPr>
        <p:txBody>
          <a:bodyPr vert="horz" lIns="91440" tIns="45720" rIns="91440" bIns="45720" rtlCol="1">
            <a:noAutofit/>
          </a:bodyPr>
          <a:lstStyle/>
          <a:p>
            <a:pPr marL="800100" lvl="1" indent="-342900">
              <a:spcBef>
                <a:spcPct val="50000"/>
              </a:spcBef>
              <a:buFont typeface="Arial" pitchFamily="34" charset="0"/>
              <a:buChar char="•"/>
            </a:pPr>
            <a:r>
              <a:rPr lang="he-IL" sz="2400" b="1" dirty="0" smtClean="0">
                <a:latin typeface="Arial" pitchFamily="34" charset="0"/>
                <a:cs typeface="Arial" pitchFamily="34" charset="0"/>
              </a:rPr>
              <a:t>הנחיות להגשת ההצעה לרכישת החומרה</a:t>
            </a:r>
          </a:p>
          <a:p>
            <a:pPr marL="1257300" lvl="2" indent="-342900">
              <a:spcBef>
                <a:spcPct val="50000"/>
              </a:spcBef>
              <a:buFont typeface="Wingdings" pitchFamily="2" charset="2"/>
              <a:buChar char="§"/>
            </a:pPr>
            <a:r>
              <a:rPr lang="he-IL" sz="2400" dirty="0" smtClean="0">
                <a:latin typeface="Arial" pitchFamily="34" charset="0"/>
                <a:cs typeface="Arial" pitchFamily="34" charset="0"/>
              </a:rPr>
              <a:t>יש לתאר את סוגי החומרה המוצעים, ולפרט עבור כל אחד:</a:t>
            </a:r>
          </a:p>
          <a:p>
            <a:pPr marL="1714500" lvl="3" indent="-342900">
              <a:spcBef>
                <a:spcPct val="50000"/>
              </a:spcBef>
              <a:buFont typeface="Arial" pitchFamily="34" charset="0"/>
              <a:buChar char="•"/>
            </a:pPr>
            <a:r>
              <a:rPr lang="he-IL" sz="2400" dirty="0" smtClean="0">
                <a:latin typeface="Arial" pitchFamily="34" charset="0"/>
                <a:cs typeface="Arial" pitchFamily="34" charset="0"/>
              </a:rPr>
              <a:t>יצרן</a:t>
            </a:r>
          </a:p>
          <a:p>
            <a:pPr marL="1714500" lvl="3" indent="-342900">
              <a:spcBef>
                <a:spcPct val="50000"/>
              </a:spcBef>
              <a:buFont typeface="Arial" pitchFamily="34" charset="0"/>
              <a:buChar char="•"/>
            </a:pPr>
            <a:r>
              <a:rPr lang="he-IL" sz="2400" dirty="0" smtClean="0">
                <a:latin typeface="Arial" pitchFamily="34" charset="0"/>
                <a:cs typeface="Arial" pitchFamily="34" charset="0"/>
              </a:rPr>
              <a:t>כמות יחידות</a:t>
            </a:r>
          </a:p>
          <a:p>
            <a:pPr marL="1714500" lvl="3" indent="-342900">
              <a:spcBef>
                <a:spcPct val="50000"/>
              </a:spcBef>
              <a:buFont typeface="Arial" pitchFamily="34" charset="0"/>
              <a:buChar char="•"/>
            </a:pPr>
            <a:r>
              <a:rPr lang="he-IL" sz="2400" dirty="0" smtClean="0">
                <a:latin typeface="Arial" pitchFamily="34" charset="0"/>
                <a:cs typeface="Arial" pitchFamily="34" charset="0"/>
              </a:rPr>
              <a:t>מדדי ביצוע (מהירות שליפה / גודל זיכרון </a:t>
            </a:r>
            <a:r>
              <a:rPr lang="he-IL" sz="2400" dirty="0" err="1" smtClean="0">
                <a:latin typeface="Arial" pitchFamily="34" charset="0"/>
                <a:cs typeface="Arial" pitchFamily="34" charset="0"/>
              </a:rPr>
              <a:t>וכו</a:t>
            </a:r>
            <a:r>
              <a:rPr lang="he-IL" sz="2400" dirty="0" smtClean="0">
                <a:latin typeface="Arial" pitchFamily="34" charset="0"/>
                <a:cs typeface="Arial" pitchFamily="34" charset="0"/>
              </a:rPr>
              <a:t>')</a:t>
            </a:r>
          </a:p>
          <a:p>
            <a:pPr marL="1714500" lvl="3" indent="-342900">
              <a:spcBef>
                <a:spcPct val="50000"/>
              </a:spcBef>
              <a:buFont typeface="Arial" pitchFamily="34" charset="0"/>
              <a:buChar char="•"/>
            </a:pPr>
            <a:r>
              <a:rPr lang="he-IL" sz="2400" dirty="0" smtClean="0">
                <a:latin typeface="Arial" pitchFamily="34" charset="0"/>
                <a:cs typeface="Arial" pitchFamily="34" charset="0"/>
              </a:rPr>
              <a:t>מחיר ליחידה</a:t>
            </a:r>
          </a:p>
          <a:p>
            <a:pPr marL="1714500" lvl="3" indent="-342900">
              <a:spcBef>
                <a:spcPct val="50000"/>
              </a:spcBef>
              <a:buFont typeface="Arial" pitchFamily="34" charset="0"/>
              <a:buChar char="•"/>
            </a:pPr>
            <a:r>
              <a:rPr lang="he-IL" sz="2400" dirty="0" smtClean="0">
                <a:latin typeface="Arial" pitchFamily="34" charset="0"/>
                <a:cs typeface="Arial" pitchFamily="34" charset="0"/>
              </a:rPr>
              <a:t>מחיר כולל</a:t>
            </a:r>
          </a:p>
          <a:p>
            <a:pPr marL="1714500" lvl="3" indent="-342900">
              <a:spcBef>
                <a:spcPct val="50000"/>
              </a:spcBef>
              <a:buFont typeface="Arial" pitchFamily="34" charset="0"/>
              <a:buChar char="•"/>
            </a:pPr>
            <a:r>
              <a:rPr lang="he-IL" sz="2400" dirty="0" smtClean="0">
                <a:latin typeface="Arial" pitchFamily="34" charset="0"/>
                <a:cs typeface="Arial" pitchFamily="34" charset="0"/>
              </a:rPr>
              <a:t>תעריף אחזקה</a:t>
            </a:r>
          </a:p>
          <a:p>
            <a:pPr marL="1714500" lvl="3" indent="-342900">
              <a:spcBef>
                <a:spcPct val="50000"/>
              </a:spcBef>
              <a:buFont typeface="Arial" pitchFamily="34" charset="0"/>
              <a:buChar char="•"/>
            </a:pPr>
            <a:r>
              <a:rPr lang="he-IL" sz="2400" dirty="0" smtClean="0">
                <a:latin typeface="Arial" pitchFamily="34" charset="0"/>
                <a:cs typeface="Arial" pitchFamily="34" charset="0"/>
              </a:rPr>
              <a:t>תקופת אחריות</a:t>
            </a:r>
          </a:p>
        </p:txBody>
      </p:sp>
      <p:sp>
        <p:nvSpPr>
          <p:cNvPr id="4" name="סוגר זוויתי 3">
            <a:hlinkClick r:id="rId2" action="ppaction://hlinksldjump"/>
          </p:cNvPr>
          <p:cNvSpPr/>
          <p:nvPr/>
        </p:nvSpPr>
        <p:spPr>
          <a:xfrm>
            <a:off x="8244408" y="6093296"/>
            <a:ext cx="576064" cy="432048"/>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28596" y="214290"/>
            <a:ext cx="8229600" cy="785834"/>
          </a:xfrm>
        </p:spPr>
        <p:txBody>
          <a:bodyPr>
            <a:normAutofit/>
          </a:bodyPr>
          <a:lstStyle/>
          <a:p>
            <a:pPr algn="ctr"/>
            <a:r>
              <a:rPr lang="he-IL" sz="3600" b="1" dirty="0" smtClean="0">
                <a:solidFill>
                  <a:srgbClr val="C00000"/>
                </a:solidFill>
                <a:latin typeface="Tahoma" pitchFamily="34" charset="0"/>
                <a:cs typeface="Tahoma" pitchFamily="34" charset="0"/>
              </a:rPr>
              <a:t>דרישות מהספק</a:t>
            </a:r>
            <a:endParaRPr lang="he-IL" sz="3600" b="1" dirty="0">
              <a:solidFill>
                <a:srgbClr val="C00000"/>
              </a:solidFill>
              <a:latin typeface="Tahoma" pitchFamily="34" charset="0"/>
              <a:cs typeface="Tahoma" pitchFamily="34" charset="0"/>
            </a:endParaRPr>
          </a:p>
        </p:txBody>
      </p:sp>
      <p:sp>
        <p:nvSpPr>
          <p:cNvPr id="5" name="מציין מיקום תוכן 2"/>
          <p:cNvSpPr txBox="1">
            <a:spLocks/>
          </p:cNvSpPr>
          <p:nvPr/>
        </p:nvSpPr>
        <p:spPr>
          <a:xfrm>
            <a:off x="428596" y="1285836"/>
            <a:ext cx="8229600" cy="5000684"/>
          </a:xfrm>
          <a:prstGeom prst="rect">
            <a:avLst/>
          </a:prstGeom>
        </p:spPr>
        <p:txBody>
          <a:bodyPr vert="horz" lIns="91440" tIns="45720" rIns="91440" bIns="45720" rtlCol="1">
            <a:noAutofit/>
          </a:bodyPr>
          <a:lstStyle/>
          <a:p>
            <a:pPr marL="800100" lvl="1" indent="-342900">
              <a:spcBef>
                <a:spcPct val="50000"/>
              </a:spcBef>
              <a:buFont typeface="Arial" pitchFamily="34" charset="0"/>
              <a:buChar char="•"/>
            </a:pPr>
            <a:r>
              <a:rPr kumimoji="0" lang="he-IL" sz="2400" b="1" i="0" u="none" strike="noStrike" kern="1200" cap="none" spc="0" normalizeH="0" noProof="0" dirty="0" smtClean="0">
                <a:ln>
                  <a:noFill/>
                </a:ln>
                <a:solidFill>
                  <a:schemeClr val="tx1"/>
                </a:solidFill>
                <a:effectLst/>
                <a:uLnTx/>
                <a:uFillTx/>
                <a:latin typeface="Arial" pitchFamily="34" charset="0"/>
                <a:cs typeface="Arial" pitchFamily="34" charset="0"/>
              </a:rPr>
              <a:t>דרישות לפירוט מחירים</a:t>
            </a:r>
          </a:p>
          <a:p>
            <a:pPr marL="1257300" lvl="2" indent="-342900">
              <a:spcBef>
                <a:spcPct val="50000"/>
              </a:spcBef>
              <a:buFont typeface="Wingdings" pitchFamily="2" charset="2"/>
              <a:buChar char="§"/>
            </a:pPr>
            <a:r>
              <a:rPr lang="he-IL" sz="2400" dirty="0" smtClean="0">
                <a:latin typeface="Arial" pitchFamily="34" charset="0"/>
                <a:cs typeface="Arial" pitchFamily="34" charset="0"/>
              </a:rPr>
              <a:t>דרישה לרכז את כל העלויות שהוצגו בסעיפים הקודמים, את מועדי התשלום, תנאי ההצמדה, שערי חליפין, מיסים ותשלומים עקיפים.</a:t>
            </a:r>
            <a:endParaRPr kumimoji="0" lang="he-IL" sz="2400" i="0" u="none" strike="noStrike" kern="1200" cap="none" spc="0" normalizeH="0" noProof="0" dirty="0" smtClean="0">
              <a:ln>
                <a:noFill/>
              </a:ln>
              <a:solidFill>
                <a:schemeClr val="tx1"/>
              </a:solidFill>
              <a:effectLst/>
              <a:uLnTx/>
              <a:uFillTx/>
              <a:latin typeface="Arial" pitchFamily="34" charset="0"/>
              <a:cs typeface="Arial" pitchFamily="34" charset="0"/>
            </a:endParaRPr>
          </a:p>
          <a:p>
            <a:pPr marL="800100" lvl="1" indent="-342900">
              <a:spcBef>
                <a:spcPct val="50000"/>
              </a:spcBef>
              <a:buFont typeface="Arial" pitchFamily="34" charset="0"/>
              <a:buChar char="•"/>
            </a:pPr>
            <a:r>
              <a:rPr lang="he-IL" sz="2400" b="1" dirty="0" smtClean="0">
                <a:latin typeface="Arial" pitchFamily="34" charset="0"/>
                <a:cs typeface="Arial" pitchFamily="34" charset="0"/>
              </a:rPr>
              <a:t>דרישות לתיאור הספק</a:t>
            </a:r>
            <a:r>
              <a:rPr lang="he-IL" sz="2400" dirty="0" smtClean="0">
                <a:latin typeface="Arial" pitchFamily="34" charset="0"/>
                <a:cs typeface="Arial" pitchFamily="34" charset="0"/>
              </a:rPr>
              <a:t> – שאלון להערכת הספק:</a:t>
            </a:r>
            <a:endParaRPr lang="he-IL" sz="2400" b="1" dirty="0" smtClean="0">
              <a:latin typeface="Arial" pitchFamily="34" charset="0"/>
              <a:cs typeface="Arial" pitchFamily="34" charset="0"/>
            </a:endParaRPr>
          </a:p>
          <a:p>
            <a:pPr marL="1257300" lvl="2" indent="-342900">
              <a:spcBef>
                <a:spcPct val="50000"/>
              </a:spcBef>
              <a:buFont typeface="Wingdings" pitchFamily="2" charset="2"/>
              <a:buChar char="§"/>
            </a:pPr>
            <a:r>
              <a:rPr kumimoji="0" lang="he-IL" sz="2400" i="0" u="none" strike="noStrike" kern="1200" cap="none" spc="0" normalizeH="0" noProof="0" dirty="0" smtClean="0">
                <a:ln>
                  <a:noFill/>
                </a:ln>
                <a:solidFill>
                  <a:schemeClr val="tx1"/>
                </a:solidFill>
                <a:effectLst/>
                <a:uLnTx/>
                <a:uFillTx/>
                <a:latin typeface="Arial" pitchFamily="34" charset="0"/>
                <a:cs typeface="Arial" pitchFamily="34" charset="0"/>
              </a:rPr>
              <a:t>תחומי העיסוק של הספק, מבנה ארגוני.</a:t>
            </a:r>
          </a:p>
          <a:p>
            <a:pPr marL="1257300" lvl="2" indent="-342900">
              <a:spcBef>
                <a:spcPct val="50000"/>
              </a:spcBef>
              <a:buFont typeface="Wingdings" pitchFamily="2" charset="2"/>
              <a:buChar char="§"/>
            </a:pPr>
            <a:r>
              <a:rPr lang="he-IL" sz="2400" dirty="0" smtClean="0">
                <a:latin typeface="Arial" pitchFamily="34" charset="0"/>
                <a:cs typeface="Arial" pitchFamily="34" charset="0"/>
              </a:rPr>
              <a:t>בעלי החברה, שנת היווסדות, מיקום, היקף פעילות.</a:t>
            </a:r>
          </a:p>
          <a:p>
            <a:pPr marL="1257300" lvl="2" indent="-342900">
              <a:spcBef>
                <a:spcPct val="50000"/>
              </a:spcBef>
              <a:buFont typeface="Wingdings" pitchFamily="2" charset="2"/>
              <a:buChar char="§"/>
            </a:pPr>
            <a:r>
              <a:rPr kumimoji="0" lang="he-IL" sz="2400" i="0" u="none" strike="noStrike" kern="1200" cap="none" spc="0" normalizeH="0" noProof="0" dirty="0" smtClean="0">
                <a:ln>
                  <a:noFill/>
                </a:ln>
                <a:solidFill>
                  <a:schemeClr val="tx1"/>
                </a:solidFill>
                <a:effectLst/>
                <a:uLnTx/>
                <a:uFillTx/>
                <a:latin typeface="Arial" pitchFamily="34" charset="0"/>
                <a:cs typeface="Arial" pitchFamily="34" charset="0"/>
              </a:rPr>
              <a:t>פרטי ומספר הפרויקטים שנעשו ע"י הספק.</a:t>
            </a:r>
          </a:p>
          <a:p>
            <a:pPr marL="1257300" lvl="2" indent="-342900">
              <a:spcBef>
                <a:spcPct val="50000"/>
              </a:spcBef>
              <a:buFont typeface="Wingdings" pitchFamily="2" charset="2"/>
              <a:buChar char="§"/>
            </a:pPr>
            <a:r>
              <a:rPr lang="he-IL" sz="2400" dirty="0" smtClean="0">
                <a:latin typeface="Arial" pitchFamily="34" charset="0"/>
                <a:cs typeface="Arial" pitchFamily="34" charset="0"/>
              </a:rPr>
              <a:t>תיאור כוח האדם של הספק.</a:t>
            </a:r>
          </a:p>
          <a:p>
            <a:pPr marL="1257300" lvl="2" indent="-342900">
              <a:spcBef>
                <a:spcPct val="50000"/>
              </a:spcBef>
              <a:buFont typeface="Wingdings" pitchFamily="2" charset="2"/>
              <a:buChar char="§"/>
            </a:pPr>
            <a:r>
              <a:rPr lang="he-IL" sz="2400" dirty="0" smtClean="0">
                <a:latin typeface="Arial" pitchFamily="34" charset="0"/>
                <a:cs typeface="Arial" pitchFamily="34" charset="0"/>
              </a:rPr>
              <a:t>צירוף מסמכים תומכים וקורות חיים של בכירי החברה.</a:t>
            </a:r>
          </a:p>
        </p:txBody>
      </p:sp>
      <p:sp>
        <p:nvSpPr>
          <p:cNvPr id="4" name="סוגר זוויתי 3">
            <a:hlinkClick r:id="rId2" action="ppaction://hlinksldjump"/>
          </p:cNvPr>
          <p:cNvSpPr/>
          <p:nvPr/>
        </p:nvSpPr>
        <p:spPr>
          <a:xfrm>
            <a:off x="8244408" y="6093296"/>
            <a:ext cx="576064" cy="432048"/>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971600" y="50878"/>
            <a:ext cx="8229600" cy="785834"/>
          </a:xfrm>
        </p:spPr>
        <p:txBody>
          <a:bodyPr>
            <a:normAutofit/>
          </a:bodyPr>
          <a:lstStyle/>
          <a:p>
            <a:r>
              <a:rPr lang="he-IL" sz="3600" b="1" dirty="0" smtClean="0">
                <a:solidFill>
                  <a:srgbClr val="C00000"/>
                </a:solidFill>
                <a:latin typeface="Tahoma" pitchFamily="34" charset="0"/>
                <a:cs typeface="Tahoma" pitchFamily="34" charset="0"/>
              </a:rPr>
              <a:t>נמשיך עם הדוגמא מתרגול קודם</a:t>
            </a:r>
            <a:endParaRPr lang="he-IL" sz="3600" b="1" dirty="0">
              <a:solidFill>
                <a:srgbClr val="C00000"/>
              </a:solidFill>
              <a:latin typeface="Tahoma" pitchFamily="34" charset="0"/>
              <a:cs typeface="Tahoma" pitchFamily="34" charset="0"/>
            </a:endParaRPr>
          </a:p>
        </p:txBody>
      </p:sp>
      <p:sp>
        <p:nvSpPr>
          <p:cNvPr id="3" name="מציין מיקום תוכן 2"/>
          <p:cNvSpPr>
            <a:spLocks noGrp="1"/>
          </p:cNvSpPr>
          <p:nvPr>
            <p:ph sz="quarter" idx="1"/>
          </p:nvPr>
        </p:nvSpPr>
        <p:spPr>
          <a:xfrm>
            <a:off x="457200" y="857232"/>
            <a:ext cx="8401080" cy="5572164"/>
          </a:xfrm>
        </p:spPr>
        <p:txBody>
          <a:bodyPr>
            <a:noAutofit/>
          </a:bodyPr>
          <a:lstStyle/>
          <a:p>
            <a:pPr lvl="1">
              <a:spcBef>
                <a:spcPct val="50000"/>
              </a:spcBef>
              <a:buFont typeface="Wingdings" pitchFamily="2" charset="2"/>
              <a:buChar char="q"/>
            </a:pPr>
            <a:r>
              <a:rPr lang="he-IL" sz="2000" dirty="0" smtClean="0">
                <a:solidFill>
                  <a:srgbClr val="FF0000"/>
                </a:solidFill>
                <a:latin typeface="Arial" pitchFamily="34" charset="0"/>
                <a:cs typeface="Arial" pitchFamily="34" charset="0"/>
              </a:rPr>
              <a:t>נושא הפרויקט</a:t>
            </a:r>
          </a:p>
          <a:p>
            <a:pPr lvl="1">
              <a:spcBef>
                <a:spcPct val="50000"/>
              </a:spcBef>
              <a:buNone/>
            </a:pPr>
            <a:r>
              <a:rPr lang="he-IL" sz="2000" dirty="0" smtClean="0">
                <a:latin typeface="Arial" pitchFamily="34" charset="0"/>
                <a:cs typeface="Arial" pitchFamily="34" charset="0"/>
              </a:rPr>
              <a:t>		הקמת מערכת מידע לחברת הדרכה והסמכה מקצועית בשם 		"</a:t>
            </a:r>
            <a:r>
              <a:rPr lang="en-US" sz="2000" dirty="0" smtClean="0">
                <a:latin typeface="Arial" pitchFamily="34" charset="0"/>
                <a:cs typeface="Arial" pitchFamily="34" charset="0"/>
              </a:rPr>
              <a:t>Career 4 U </a:t>
            </a:r>
            <a:r>
              <a:rPr lang="he-IL" sz="2000" dirty="0" smtClean="0">
                <a:latin typeface="Arial" pitchFamily="34" charset="0"/>
                <a:cs typeface="Arial" pitchFamily="34" charset="0"/>
              </a:rPr>
              <a:t>"</a:t>
            </a:r>
          </a:p>
          <a:p>
            <a:pPr lvl="1">
              <a:spcBef>
                <a:spcPct val="50000"/>
              </a:spcBef>
              <a:buFont typeface="Wingdings" pitchFamily="2" charset="2"/>
              <a:buChar char="q"/>
            </a:pPr>
            <a:r>
              <a:rPr lang="he-IL" sz="2000" dirty="0" smtClean="0">
                <a:solidFill>
                  <a:srgbClr val="FF0000"/>
                </a:solidFill>
                <a:latin typeface="Arial" pitchFamily="34" charset="0"/>
                <a:cs typeface="Arial" pitchFamily="34" charset="0"/>
              </a:rPr>
              <a:t>רקע כללי על הארגון</a:t>
            </a:r>
          </a:p>
          <a:p>
            <a:pPr>
              <a:buNone/>
            </a:pPr>
            <a:r>
              <a:rPr lang="he-IL" sz="2000" dirty="0" smtClean="0">
                <a:latin typeface="Arial" pitchFamily="34" charset="0"/>
                <a:cs typeface="Arial" pitchFamily="34" charset="0"/>
              </a:rPr>
              <a:t>		החברה הוקמה בשנת 2003 ע"י שני שותפים אשר חזונם היה לפתוח 	חברה אשר תספק שירותי הדרכה והסמכה מקצועיים בתחומים שונים 	ומגוונים לכלל הציבור המעוניין בכך. בתחילת הדרך נפתחו בחברה מספר 	קורסים בודדים בתחומים מצומצמים אשר הועברו ונוהלו בצורה ידנית ע"י 	שני השותפים להקמתה. ככל שעברו השנים, המוניטין של החברה צבר 	תאוצה וכעת מנוהלים ומועברים בה עשרות קורסים מקצועיים במקביל. 	לשם כך הועסקו בחברה 15 מדריכים מקצועיים בתחומים שונים, מזכירה 	אשר מרכזת את ההתנהלות השוטפת בחברה בצורה ידנית. כמו כן, מקימי 	החברה כיום בעמדת מנהלים בה. ברשות החברה 2 מחסנים לאחסון 	חומרי לימוד. </a:t>
            </a:r>
            <a:endParaRPr lang="en-US" sz="2000" dirty="0" smtClean="0">
              <a:latin typeface="Arial" pitchFamily="34" charset="0"/>
              <a:cs typeface="Arial" pitchFamily="34" charset="0"/>
            </a:endParaRPr>
          </a:p>
          <a:p>
            <a:pPr lvl="1">
              <a:spcBef>
                <a:spcPct val="50000"/>
              </a:spcBef>
              <a:buNone/>
            </a:pPr>
            <a:endParaRPr lang="he-IL" sz="2000" dirty="0" smtClean="0">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28596" y="500026"/>
            <a:ext cx="8229600" cy="785834"/>
          </a:xfrm>
        </p:spPr>
        <p:txBody>
          <a:bodyPr>
            <a:normAutofit/>
          </a:bodyPr>
          <a:lstStyle/>
          <a:p>
            <a:pPr algn="ctr"/>
            <a:r>
              <a:rPr lang="he-IL" sz="3600" b="1" dirty="0" smtClean="0">
                <a:solidFill>
                  <a:srgbClr val="C00000"/>
                </a:solidFill>
                <a:latin typeface="Tahoma" pitchFamily="34" charset="0"/>
                <a:cs typeface="Tahoma" pitchFamily="34" charset="0"/>
              </a:rPr>
              <a:t>תרגיל</a:t>
            </a:r>
            <a:endParaRPr lang="he-IL" sz="3600" b="1" dirty="0">
              <a:solidFill>
                <a:srgbClr val="C00000"/>
              </a:solidFill>
              <a:latin typeface="Tahoma" pitchFamily="34" charset="0"/>
              <a:cs typeface="Tahoma" pitchFamily="34" charset="0"/>
            </a:endParaRPr>
          </a:p>
        </p:txBody>
      </p:sp>
      <p:sp>
        <p:nvSpPr>
          <p:cNvPr id="3" name="מציין מיקום תוכן 2"/>
          <p:cNvSpPr>
            <a:spLocks noGrp="1"/>
          </p:cNvSpPr>
          <p:nvPr>
            <p:ph sz="quarter" idx="1"/>
          </p:nvPr>
        </p:nvSpPr>
        <p:spPr>
          <a:xfrm>
            <a:off x="457200" y="1428736"/>
            <a:ext cx="8229600" cy="4071966"/>
          </a:xfrm>
        </p:spPr>
        <p:txBody>
          <a:bodyPr>
            <a:noAutofit/>
          </a:bodyPr>
          <a:lstStyle/>
          <a:p>
            <a:pPr>
              <a:spcBef>
                <a:spcPct val="50000"/>
              </a:spcBef>
            </a:pPr>
            <a:r>
              <a:rPr lang="he-IL" sz="2400" dirty="0" smtClean="0">
                <a:latin typeface="Arial" pitchFamily="34" charset="0"/>
                <a:cs typeface="Arial" pitchFamily="34" charset="0"/>
              </a:rPr>
              <a:t>תארו את דרכי הפעולה האפשריות.</a:t>
            </a:r>
          </a:p>
          <a:p>
            <a:pPr>
              <a:spcBef>
                <a:spcPct val="50000"/>
              </a:spcBef>
            </a:pPr>
            <a:r>
              <a:rPr lang="he-IL" sz="2400" dirty="0" smtClean="0">
                <a:latin typeface="Arial" pitchFamily="34" charset="0"/>
                <a:cs typeface="Arial" pitchFamily="34" charset="0"/>
              </a:rPr>
              <a:t>צרו רשימת קריטריונים להשוואה בין דרכי הפעולה וקבע את משקלם.</a:t>
            </a:r>
          </a:p>
          <a:p>
            <a:pPr>
              <a:spcBef>
                <a:spcPct val="50000"/>
              </a:spcBef>
            </a:pPr>
            <a:r>
              <a:rPr lang="he-IL" sz="2400" dirty="0" smtClean="0">
                <a:latin typeface="Arial" pitchFamily="34" charset="0"/>
                <a:cs typeface="Arial" pitchFamily="34" charset="0"/>
              </a:rPr>
              <a:t>נתחו את דרכי הפעולה האפשריות ביחס לקריטריונים וקבע את </a:t>
            </a:r>
            <a:r>
              <a:rPr lang="he-IL" sz="2400" dirty="0" err="1" smtClean="0">
                <a:latin typeface="Arial" pitchFamily="34" charset="0"/>
                <a:cs typeface="Arial" pitchFamily="34" charset="0"/>
              </a:rPr>
              <a:t>הדפ"ן</a:t>
            </a:r>
            <a:r>
              <a:rPr lang="he-IL" sz="2400" dirty="0" smtClean="0">
                <a:latin typeface="Arial" pitchFamily="34" charset="0"/>
                <a:cs typeface="Arial" pitchFamily="34" charset="0"/>
              </a:rPr>
              <a:t>.</a:t>
            </a:r>
          </a:p>
          <a:p>
            <a:pPr>
              <a:spcBef>
                <a:spcPct val="50000"/>
              </a:spcBef>
            </a:pPr>
            <a:r>
              <a:rPr lang="he-IL" sz="2400" dirty="0" smtClean="0">
                <a:latin typeface="Arial" pitchFamily="34" charset="0"/>
                <a:cs typeface="Arial" pitchFamily="34" charset="0"/>
              </a:rPr>
              <a:t>כתבו מסמך </a:t>
            </a:r>
            <a:r>
              <a:rPr lang="en-US" sz="2400" dirty="0" smtClean="0">
                <a:latin typeface="Arial" pitchFamily="34" charset="0"/>
                <a:cs typeface="Arial" pitchFamily="34" charset="0"/>
              </a:rPr>
              <a:t>RFP</a:t>
            </a:r>
            <a:r>
              <a:rPr lang="he-IL" sz="2400" dirty="0" smtClean="0">
                <a:latin typeface="Arial" pitchFamily="34" charset="0"/>
                <a:cs typeface="Arial" pitchFamily="34" charset="0"/>
              </a:rPr>
              <a:t> לקבלת הצעות מספקים.</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28596" y="500026"/>
            <a:ext cx="8229600" cy="785834"/>
          </a:xfrm>
        </p:spPr>
        <p:txBody>
          <a:bodyPr>
            <a:normAutofit/>
          </a:bodyPr>
          <a:lstStyle/>
          <a:p>
            <a:pPr algn="ctr"/>
            <a:r>
              <a:rPr lang="he-IL" sz="3600" b="1" dirty="0" smtClean="0">
                <a:solidFill>
                  <a:srgbClr val="C00000"/>
                </a:solidFill>
                <a:latin typeface="Tahoma" pitchFamily="34" charset="0"/>
                <a:cs typeface="Tahoma" pitchFamily="34" charset="0"/>
              </a:rPr>
              <a:t>תרגיל</a:t>
            </a:r>
            <a:endParaRPr lang="he-IL" sz="3600" b="1" dirty="0">
              <a:solidFill>
                <a:srgbClr val="C00000"/>
              </a:solidFill>
              <a:latin typeface="Tahoma" pitchFamily="34" charset="0"/>
              <a:cs typeface="Tahoma" pitchFamily="34" charset="0"/>
            </a:endParaRPr>
          </a:p>
        </p:txBody>
      </p:sp>
      <p:sp>
        <p:nvSpPr>
          <p:cNvPr id="3" name="מציין מיקום תוכן 2"/>
          <p:cNvSpPr>
            <a:spLocks noGrp="1"/>
          </p:cNvSpPr>
          <p:nvPr>
            <p:ph sz="quarter" idx="1"/>
          </p:nvPr>
        </p:nvSpPr>
        <p:spPr>
          <a:xfrm>
            <a:off x="457200" y="1428736"/>
            <a:ext cx="8229600" cy="4071966"/>
          </a:xfrm>
        </p:spPr>
        <p:txBody>
          <a:bodyPr>
            <a:noAutofit/>
          </a:bodyPr>
          <a:lstStyle/>
          <a:p>
            <a:pPr>
              <a:spcBef>
                <a:spcPct val="50000"/>
              </a:spcBef>
            </a:pPr>
            <a:r>
              <a:rPr lang="he-IL" sz="2400" b="1" dirty="0" smtClean="0">
                <a:solidFill>
                  <a:srgbClr val="FF0000"/>
                </a:solidFill>
                <a:latin typeface="Arial" pitchFamily="34" charset="0"/>
                <a:cs typeface="Arial" pitchFamily="34" charset="0"/>
              </a:rPr>
              <a:t>תארו את דרכי הפעולה האפשריות.</a:t>
            </a:r>
          </a:p>
          <a:p>
            <a:pPr>
              <a:spcBef>
                <a:spcPct val="50000"/>
              </a:spcBef>
            </a:pPr>
            <a:r>
              <a:rPr lang="he-IL" sz="2400" dirty="0" smtClean="0">
                <a:latin typeface="Arial" pitchFamily="34" charset="0"/>
                <a:cs typeface="Arial" pitchFamily="34" charset="0"/>
              </a:rPr>
              <a:t>צרו רשימת קריטריונים להשוואה בין דרכי הפעולה וקבע את משקלם.</a:t>
            </a:r>
          </a:p>
          <a:p>
            <a:pPr>
              <a:spcBef>
                <a:spcPct val="50000"/>
              </a:spcBef>
            </a:pPr>
            <a:r>
              <a:rPr lang="he-IL" sz="2400" dirty="0" smtClean="0">
                <a:latin typeface="Arial" pitchFamily="34" charset="0"/>
                <a:cs typeface="Arial" pitchFamily="34" charset="0"/>
              </a:rPr>
              <a:t>נתחו את דרכי הפעולה האפשריות ביחס לקריטריונים וקבע את </a:t>
            </a:r>
            <a:r>
              <a:rPr lang="he-IL" sz="2400" dirty="0" err="1" smtClean="0">
                <a:latin typeface="Arial" pitchFamily="34" charset="0"/>
                <a:cs typeface="Arial" pitchFamily="34" charset="0"/>
              </a:rPr>
              <a:t>הדפ"ן</a:t>
            </a:r>
            <a:r>
              <a:rPr lang="he-IL" sz="2400" dirty="0" smtClean="0">
                <a:latin typeface="Arial" pitchFamily="34" charset="0"/>
                <a:cs typeface="Arial" pitchFamily="34" charset="0"/>
              </a:rPr>
              <a:t>.</a:t>
            </a:r>
          </a:p>
          <a:p>
            <a:pPr>
              <a:spcBef>
                <a:spcPct val="50000"/>
              </a:spcBef>
            </a:pPr>
            <a:r>
              <a:rPr lang="he-IL" sz="2400" dirty="0" smtClean="0">
                <a:latin typeface="Arial" pitchFamily="34" charset="0"/>
                <a:cs typeface="Arial" pitchFamily="34" charset="0"/>
              </a:rPr>
              <a:t>כתבו מסמך </a:t>
            </a:r>
            <a:r>
              <a:rPr lang="en-US" sz="2400" dirty="0" smtClean="0">
                <a:latin typeface="Arial" pitchFamily="34" charset="0"/>
                <a:cs typeface="Arial" pitchFamily="34" charset="0"/>
              </a:rPr>
              <a:t>RFP</a:t>
            </a:r>
            <a:r>
              <a:rPr lang="he-IL" sz="2400" dirty="0" smtClean="0">
                <a:latin typeface="Arial" pitchFamily="34" charset="0"/>
                <a:cs typeface="Arial" pitchFamily="34" charset="0"/>
              </a:rPr>
              <a:t> לקבלת הצעות מספקים.</a:t>
            </a:r>
          </a:p>
        </p:txBody>
      </p:sp>
    </p:spTree>
    <p:extLst>
      <p:ext uri="{BB962C8B-B14F-4D97-AF65-F5344CB8AC3E}">
        <p14:creationId xmlns:p14="http://schemas.microsoft.com/office/powerpoint/2010/main" val="9915320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28596" y="338910"/>
            <a:ext cx="8229600" cy="785834"/>
          </a:xfrm>
        </p:spPr>
        <p:txBody>
          <a:bodyPr>
            <a:normAutofit/>
          </a:bodyPr>
          <a:lstStyle/>
          <a:p>
            <a:pPr algn="ctr"/>
            <a:r>
              <a:rPr lang="he-IL" sz="3600" b="1" dirty="0">
                <a:solidFill>
                  <a:srgbClr val="C00000"/>
                </a:solidFill>
                <a:latin typeface="Tahoma" pitchFamily="34" charset="0"/>
                <a:ea typeface="Tahoma" pitchFamily="34" charset="0"/>
                <a:cs typeface="Tahoma" pitchFamily="34" charset="0"/>
              </a:rPr>
              <a:t>דרכי הפעולה האפשריות</a:t>
            </a:r>
          </a:p>
        </p:txBody>
      </p:sp>
      <p:sp>
        <p:nvSpPr>
          <p:cNvPr id="3" name="מציין מיקום תוכן 2"/>
          <p:cNvSpPr>
            <a:spLocks noGrp="1"/>
          </p:cNvSpPr>
          <p:nvPr>
            <p:ph sz="quarter" idx="1"/>
          </p:nvPr>
        </p:nvSpPr>
        <p:spPr>
          <a:xfrm>
            <a:off x="457200" y="857232"/>
            <a:ext cx="8229600" cy="5572164"/>
          </a:xfrm>
        </p:spPr>
        <p:txBody>
          <a:bodyPr>
            <a:noAutofit/>
          </a:bodyPr>
          <a:lstStyle/>
          <a:p>
            <a:pPr>
              <a:spcBef>
                <a:spcPct val="50000"/>
              </a:spcBef>
            </a:pPr>
            <a:endParaRPr lang="he-IL" sz="2000" dirty="0" smtClean="0">
              <a:latin typeface="Arial" pitchFamily="34" charset="0"/>
              <a:cs typeface="Arial" pitchFamily="34" charset="0"/>
            </a:endParaRPr>
          </a:p>
          <a:p>
            <a:pPr>
              <a:spcBef>
                <a:spcPct val="50000"/>
              </a:spcBef>
            </a:pPr>
            <a:r>
              <a:rPr lang="he-IL" sz="2000" dirty="0">
                <a:latin typeface="Arial" pitchFamily="34" charset="0"/>
                <a:cs typeface="Arial" pitchFamily="34" charset="0"/>
              </a:rPr>
              <a:t>נבחן מספר דרכי פעולה אפשריות להקמת מערכת המידע העתידית לחברה</a:t>
            </a:r>
            <a:r>
              <a:rPr lang="he-IL" sz="2000" dirty="0" smtClean="0">
                <a:latin typeface="Arial" pitchFamily="34" charset="0"/>
                <a:cs typeface="Arial" pitchFamily="34" charset="0"/>
              </a:rPr>
              <a:t>:</a:t>
            </a:r>
          </a:p>
          <a:p>
            <a:pPr lvl="1">
              <a:spcBef>
                <a:spcPct val="50000"/>
              </a:spcBef>
            </a:pPr>
            <a:r>
              <a:rPr lang="he-IL" sz="2000" dirty="0" smtClean="0">
                <a:latin typeface="Arial" pitchFamily="34" charset="0"/>
                <a:cs typeface="Arial" pitchFamily="34" charset="0"/>
              </a:rPr>
              <a:t>רכישת </a:t>
            </a:r>
            <a:r>
              <a:rPr lang="he-IL" sz="2000" dirty="0">
                <a:latin typeface="Arial" pitchFamily="34" charset="0"/>
                <a:cs typeface="Arial" pitchFamily="34" charset="0"/>
              </a:rPr>
              <a:t>תוכנה מוכנה ייעודית (תוכנת מדף) והתאמתה לצרכי </a:t>
            </a:r>
            <a:r>
              <a:rPr lang="he-IL" sz="2000" dirty="0" smtClean="0">
                <a:latin typeface="Arial" pitchFamily="34" charset="0"/>
                <a:cs typeface="Arial" pitchFamily="34" charset="0"/>
              </a:rPr>
              <a:t>הארגון.</a:t>
            </a:r>
          </a:p>
          <a:p>
            <a:pPr lvl="1">
              <a:spcBef>
                <a:spcPct val="50000"/>
              </a:spcBef>
            </a:pPr>
            <a:r>
              <a:rPr lang="he-IL" sz="2000" dirty="0" smtClean="0">
                <a:latin typeface="Arial" pitchFamily="34" charset="0"/>
                <a:cs typeface="Arial" pitchFamily="34" charset="0"/>
              </a:rPr>
              <a:t>פיתוח </a:t>
            </a:r>
            <a:r>
              <a:rPr lang="he-IL" sz="2000" dirty="0">
                <a:latin typeface="Arial" pitchFamily="34" charset="0"/>
                <a:cs typeface="Arial" pitchFamily="34" charset="0"/>
              </a:rPr>
              <a:t>התוכנה ע"י המדריכים בחברה אשר עוסקים בתחום </a:t>
            </a:r>
            <a:r>
              <a:rPr lang="he-IL" sz="2000" dirty="0" smtClean="0">
                <a:latin typeface="Arial" pitchFamily="34" charset="0"/>
                <a:cs typeface="Arial" pitchFamily="34" charset="0"/>
              </a:rPr>
              <a:t>התוכנה.</a:t>
            </a:r>
          </a:p>
          <a:p>
            <a:pPr lvl="1">
              <a:spcBef>
                <a:spcPct val="50000"/>
              </a:spcBef>
            </a:pPr>
            <a:r>
              <a:rPr lang="he-IL" sz="2000" dirty="0">
                <a:latin typeface="Arial" pitchFamily="34" charset="0"/>
                <a:cs typeface="Arial" pitchFamily="34" charset="0"/>
              </a:rPr>
              <a:t>פיתוח תוכנה מותאמת לצרכי החברה ע"י בית תוכנה חיצוני </a:t>
            </a:r>
            <a:r>
              <a:rPr lang="he-IL" sz="2000" dirty="0" smtClean="0">
                <a:latin typeface="Arial" pitchFamily="34" charset="0"/>
                <a:cs typeface="Arial" pitchFamily="34" charset="0"/>
              </a:rPr>
              <a:t>שייבחר.</a:t>
            </a:r>
            <a:endParaRPr lang="en-US" sz="2000" dirty="0">
              <a:latin typeface="Arial" pitchFamily="34" charset="0"/>
              <a:cs typeface="Arial" pitchFamily="34" charset="0"/>
            </a:endParaRPr>
          </a:p>
          <a:p>
            <a:pPr>
              <a:spcBef>
                <a:spcPct val="50000"/>
              </a:spcBef>
            </a:pPr>
            <a:endParaRPr lang="he-IL" sz="2000" dirty="0" smtClean="0">
              <a:latin typeface="Arial" pitchFamily="34" charset="0"/>
              <a:cs typeface="Arial" pitchFamily="34" charset="0"/>
            </a:endParaRPr>
          </a:p>
          <a:p>
            <a:pPr>
              <a:spcBef>
                <a:spcPct val="50000"/>
              </a:spcBef>
            </a:pPr>
            <a:endParaRPr lang="he-IL" sz="2000" dirty="0" smtClean="0">
              <a:latin typeface="Arial" pitchFamily="34" charset="0"/>
              <a:cs typeface="Arial" pitchFamily="34" charset="0"/>
            </a:endParaRPr>
          </a:p>
        </p:txBody>
      </p:sp>
    </p:spTree>
    <p:extLst>
      <p:ext uri="{BB962C8B-B14F-4D97-AF65-F5344CB8AC3E}">
        <p14:creationId xmlns:p14="http://schemas.microsoft.com/office/powerpoint/2010/main" val="22164238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79512" y="-24"/>
            <a:ext cx="8856984" cy="785834"/>
          </a:xfrm>
        </p:spPr>
        <p:txBody>
          <a:bodyPr>
            <a:noAutofit/>
          </a:bodyPr>
          <a:lstStyle/>
          <a:p>
            <a:pPr>
              <a:spcBef>
                <a:spcPct val="50000"/>
              </a:spcBef>
            </a:pPr>
            <a:r>
              <a:rPr lang="he-IL" sz="2000" b="1" dirty="0">
                <a:solidFill>
                  <a:srgbClr val="C00000"/>
                </a:solidFill>
                <a:latin typeface="Tahoma" pitchFamily="34" charset="0"/>
                <a:ea typeface="Tahoma" pitchFamily="34" charset="0"/>
                <a:cs typeface="Tahoma" pitchFamily="34" charset="0"/>
              </a:rPr>
              <a:t>רכישת תוכנה מוכנה ייעודית (תוכנת מדף) והתאמתה לצרכי הארגון </a:t>
            </a:r>
          </a:p>
        </p:txBody>
      </p:sp>
      <p:sp>
        <p:nvSpPr>
          <p:cNvPr id="3" name="מציין מיקום תוכן 2"/>
          <p:cNvSpPr>
            <a:spLocks noGrp="1"/>
          </p:cNvSpPr>
          <p:nvPr>
            <p:ph sz="quarter" idx="1"/>
          </p:nvPr>
        </p:nvSpPr>
        <p:spPr>
          <a:xfrm>
            <a:off x="457200" y="857232"/>
            <a:ext cx="8229600" cy="5572164"/>
          </a:xfrm>
        </p:spPr>
        <p:txBody>
          <a:bodyPr>
            <a:noAutofit/>
          </a:bodyPr>
          <a:lstStyle/>
          <a:p>
            <a:r>
              <a:rPr lang="he-IL" sz="1800" dirty="0">
                <a:latin typeface="Arial" pitchFamily="34" charset="0"/>
                <a:cs typeface="Arial" pitchFamily="34" charset="0"/>
              </a:rPr>
              <a:t>התהליכים העיקריים שבהם תעסוק מערכת המידע החדשה הם: ניהול נתוני התלמידים/ קורסים/ מדריכים, ניהול מלאי חומרי הלימוד וכן ניהול הזמנות של חומרי לימוד.</a:t>
            </a:r>
            <a:endParaRPr lang="en-US" sz="1800" dirty="0">
              <a:latin typeface="Arial" pitchFamily="34" charset="0"/>
              <a:cs typeface="Arial" pitchFamily="34" charset="0"/>
            </a:endParaRPr>
          </a:p>
          <a:p>
            <a:r>
              <a:rPr lang="he-IL" sz="1800" dirty="0">
                <a:latin typeface="Arial" pitchFamily="34" charset="0"/>
                <a:cs typeface="Arial" pitchFamily="34" charset="0"/>
              </a:rPr>
              <a:t>כיום ישנן תוכנות מדף רבות בשוק אשר מציעות שירותים של ניהול מלאי והזמנות מספקים. לכן, ייתכן מאוד, כי </a:t>
            </a:r>
            <a:r>
              <a:rPr lang="he-IL" sz="1800" dirty="0" smtClean="0">
                <a:latin typeface="Arial" pitchFamily="34" charset="0"/>
                <a:cs typeface="Arial" pitchFamily="34" charset="0"/>
              </a:rPr>
              <a:t>תימצא </a:t>
            </a:r>
            <a:r>
              <a:rPr lang="he-IL" sz="1800" dirty="0">
                <a:latin typeface="Arial" pitchFamily="34" charset="0"/>
                <a:cs typeface="Arial" pitchFamily="34" charset="0"/>
              </a:rPr>
              <a:t>תוכנת מדף מתאימה לצרכי הארגון, וכי השינויים בתוכנה זו יהיו שינויים </a:t>
            </a:r>
            <a:r>
              <a:rPr lang="he-IL" sz="1800" dirty="0" smtClean="0">
                <a:latin typeface="Arial" pitchFamily="34" charset="0"/>
                <a:cs typeface="Arial" pitchFamily="34" charset="0"/>
              </a:rPr>
              <a:t>מינימאליים.</a:t>
            </a:r>
          </a:p>
          <a:p>
            <a:pPr>
              <a:buNone/>
            </a:pPr>
            <a:endParaRPr lang="he-IL" sz="1800" dirty="0" smtClean="0">
              <a:latin typeface="Arial" pitchFamily="34" charset="0"/>
              <a:cs typeface="Arial" pitchFamily="34" charset="0"/>
            </a:endParaRPr>
          </a:p>
          <a:p>
            <a:r>
              <a:rPr lang="he-IL" sz="1800" u="sng" dirty="0">
                <a:latin typeface="Arial" pitchFamily="34" charset="0"/>
                <a:cs typeface="Arial" pitchFamily="34" charset="0"/>
              </a:rPr>
              <a:t>יתרונות דרך פעולה זו:</a:t>
            </a:r>
            <a:endParaRPr lang="en-US" sz="1800" dirty="0">
              <a:latin typeface="Arial" pitchFamily="34" charset="0"/>
              <a:cs typeface="Arial" pitchFamily="34" charset="0"/>
            </a:endParaRPr>
          </a:p>
          <a:p>
            <a:pPr lvl="1"/>
            <a:r>
              <a:rPr lang="he-IL" sz="1800" dirty="0">
                <a:latin typeface="Arial" pitchFamily="34" charset="0"/>
                <a:cs typeface="Arial" pitchFamily="34" charset="0"/>
              </a:rPr>
              <a:t>כאשר </a:t>
            </a:r>
            <a:r>
              <a:rPr lang="he-IL" sz="1800" dirty="0" smtClean="0">
                <a:latin typeface="Arial" pitchFamily="34" charset="0"/>
                <a:cs typeface="Arial" pitchFamily="34" charset="0"/>
              </a:rPr>
              <a:t>תימצא </a:t>
            </a:r>
            <a:r>
              <a:rPr lang="he-IL" sz="1800" dirty="0">
                <a:latin typeface="Arial" pitchFamily="34" charset="0"/>
                <a:cs typeface="Arial" pitchFamily="34" charset="0"/>
              </a:rPr>
              <a:t>תוכנת המדף המתאימה ביותר לצרכי הארגון, הזמן עד להתאמתה הסופית לחברה, וכן להטמעתה בחברה יהיה </a:t>
            </a:r>
            <a:r>
              <a:rPr lang="he-IL" sz="1800" u="sng" dirty="0">
                <a:latin typeface="Arial" pitchFamily="34" charset="0"/>
                <a:cs typeface="Arial" pitchFamily="34" charset="0"/>
              </a:rPr>
              <a:t>זמן קצר יחסית</a:t>
            </a:r>
            <a:r>
              <a:rPr lang="he-IL" sz="1800" dirty="0">
                <a:latin typeface="Arial" pitchFamily="34" charset="0"/>
                <a:cs typeface="Arial" pitchFamily="34" charset="0"/>
              </a:rPr>
              <a:t>.</a:t>
            </a:r>
            <a:endParaRPr lang="en-US" sz="1800" dirty="0">
              <a:latin typeface="Arial" pitchFamily="34" charset="0"/>
              <a:cs typeface="Arial" pitchFamily="34" charset="0"/>
            </a:endParaRPr>
          </a:p>
          <a:p>
            <a:pPr lvl="1"/>
            <a:r>
              <a:rPr lang="he-IL" sz="1800" dirty="0">
                <a:latin typeface="Arial" pitchFamily="34" charset="0"/>
                <a:cs typeface="Arial" pitchFamily="34" charset="0"/>
              </a:rPr>
              <a:t>עלות רכישת תוכנה מוכנה </a:t>
            </a:r>
            <a:r>
              <a:rPr lang="he-IL" sz="1800" u="sng" dirty="0">
                <a:latin typeface="Arial" pitchFamily="34" charset="0"/>
                <a:cs typeface="Arial" pitchFamily="34" charset="0"/>
              </a:rPr>
              <a:t>קטן יחסית </a:t>
            </a:r>
            <a:r>
              <a:rPr lang="he-IL" sz="1800" dirty="0">
                <a:latin typeface="Arial" pitchFamily="34" charset="0"/>
                <a:cs typeface="Arial" pitchFamily="34" charset="0"/>
              </a:rPr>
              <a:t>לפיתוח תוכנה חדשה. (גם עלות ההתאמה תהיה עלות מינימאלית).</a:t>
            </a:r>
            <a:endParaRPr lang="en-US" sz="1800" dirty="0">
              <a:latin typeface="Arial" pitchFamily="34" charset="0"/>
              <a:cs typeface="Arial" pitchFamily="34" charset="0"/>
            </a:endParaRPr>
          </a:p>
          <a:p>
            <a:endParaRPr lang="he-IL" sz="1500" dirty="0" smtClean="0">
              <a:latin typeface="Arial" pitchFamily="34" charset="0"/>
              <a:cs typeface="Arial" pitchFamily="34" charset="0"/>
            </a:endParaRPr>
          </a:p>
        </p:txBody>
      </p:sp>
    </p:spTree>
    <p:extLst>
      <p:ext uri="{BB962C8B-B14F-4D97-AF65-F5344CB8AC3E}">
        <p14:creationId xmlns:p14="http://schemas.microsoft.com/office/powerpoint/2010/main" val="17220246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79512" y="-24"/>
            <a:ext cx="8856984" cy="785834"/>
          </a:xfrm>
        </p:spPr>
        <p:txBody>
          <a:bodyPr>
            <a:noAutofit/>
          </a:bodyPr>
          <a:lstStyle/>
          <a:p>
            <a:pPr>
              <a:spcBef>
                <a:spcPct val="50000"/>
              </a:spcBef>
            </a:pPr>
            <a:r>
              <a:rPr lang="he-IL" sz="2000" b="1" dirty="0">
                <a:solidFill>
                  <a:srgbClr val="C00000"/>
                </a:solidFill>
                <a:latin typeface="Tahoma" pitchFamily="34" charset="0"/>
                <a:ea typeface="Tahoma" pitchFamily="34" charset="0"/>
                <a:cs typeface="Tahoma" pitchFamily="34" charset="0"/>
              </a:rPr>
              <a:t>רכישת תוכנה מוכנה ייעודית (תוכנת מדף) והתאמתה לצרכי הארגון </a:t>
            </a:r>
          </a:p>
        </p:txBody>
      </p:sp>
      <p:sp>
        <p:nvSpPr>
          <p:cNvPr id="3" name="מציין מיקום תוכן 2"/>
          <p:cNvSpPr>
            <a:spLocks noGrp="1"/>
          </p:cNvSpPr>
          <p:nvPr>
            <p:ph sz="quarter" idx="1"/>
          </p:nvPr>
        </p:nvSpPr>
        <p:spPr>
          <a:xfrm>
            <a:off x="457200" y="857232"/>
            <a:ext cx="8229600" cy="5572164"/>
          </a:xfrm>
        </p:spPr>
        <p:txBody>
          <a:bodyPr>
            <a:noAutofit/>
          </a:bodyPr>
          <a:lstStyle/>
          <a:p>
            <a:r>
              <a:rPr lang="he-IL" sz="1800" u="sng" dirty="0" smtClean="0">
                <a:latin typeface="Arial" pitchFamily="34" charset="0"/>
                <a:cs typeface="Arial" pitchFamily="34" charset="0"/>
              </a:rPr>
              <a:t>חסרונות דרך פעולה זו:</a:t>
            </a:r>
            <a:endParaRPr lang="en-US" sz="1800" dirty="0" smtClean="0">
              <a:latin typeface="Arial" pitchFamily="34" charset="0"/>
              <a:cs typeface="Arial" pitchFamily="34" charset="0"/>
            </a:endParaRPr>
          </a:p>
          <a:p>
            <a:pPr lvl="1"/>
            <a:r>
              <a:rPr lang="he-IL" sz="1800" dirty="0" smtClean="0">
                <a:latin typeface="Arial" pitchFamily="34" charset="0"/>
                <a:cs typeface="Arial" pitchFamily="34" charset="0"/>
              </a:rPr>
              <a:t>הזמן למציאת תוכנת המדף המתאימה ביותר לצרכי הארגון </a:t>
            </a:r>
            <a:r>
              <a:rPr lang="he-IL" sz="1800" u="sng" dirty="0" smtClean="0">
                <a:latin typeface="Arial" pitchFamily="34" charset="0"/>
                <a:cs typeface="Arial" pitchFamily="34" charset="0"/>
              </a:rPr>
              <a:t>יכול להיות זמן רב </a:t>
            </a:r>
            <a:r>
              <a:rPr lang="he-IL" sz="1800" dirty="0" smtClean="0">
                <a:latin typeface="Arial" pitchFamily="34" charset="0"/>
                <a:cs typeface="Arial" pitchFamily="34" charset="0"/>
              </a:rPr>
              <a:t>(במידה ועושים עבודה יסודית – זמן זה יכול לקחת בסדר גודל של זמן פיתוח חלק נכבד מתוכנה חדשה). יש לחקור היטב יתרונות וחסרונות של כל תוכנה אופציונאלית, להכין רשימת קריטריונים להשוואה בין תוכנות המדף השונות, ובסופו של דבר לשקלל ציון ולהפעיל שיקול דעת עד לבחירת תוכנת המדף המתאימה ביותר.</a:t>
            </a:r>
            <a:endParaRPr lang="en-US" sz="1800" dirty="0" smtClean="0">
              <a:latin typeface="Arial" pitchFamily="34" charset="0"/>
              <a:cs typeface="Arial" pitchFamily="34" charset="0"/>
            </a:endParaRPr>
          </a:p>
          <a:p>
            <a:pPr lvl="1"/>
            <a:r>
              <a:rPr lang="he-IL" sz="1800" dirty="0" smtClean="0">
                <a:latin typeface="Arial" pitchFamily="34" charset="0"/>
                <a:cs typeface="Arial" pitchFamily="34" charset="0"/>
              </a:rPr>
              <a:t>תהליך מציאת ובחירת תוכנת המדף המתאימה </a:t>
            </a:r>
            <a:r>
              <a:rPr lang="he-IL" sz="1800" u="sng" dirty="0" smtClean="0">
                <a:latin typeface="Arial" pitchFamily="34" charset="0"/>
                <a:cs typeface="Arial" pitchFamily="34" charset="0"/>
              </a:rPr>
              <a:t>עלול להיות יקר מהמתוכנן </a:t>
            </a:r>
            <a:r>
              <a:rPr lang="he-IL" sz="1800" dirty="0" smtClean="0">
                <a:latin typeface="Arial" pitchFamily="34" charset="0"/>
                <a:cs typeface="Arial" pitchFamily="34" charset="0"/>
              </a:rPr>
              <a:t>(העסקת צוות מקצועי לביצוע התהליך).</a:t>
            </a:r>
            <a:endParaRPr lang="en-US" sz="1800" dirty="0" smtClean="0">
              <a:latin typeface="Arial" pitchFamily="34" charset="0"/>
              <a:cs typeface="Arial" pitchFamily="34" charset="0"/>
            </a:endParaRPr>
          </a:p>
          <a:p>
            <a:pPr lvl="1"/>
            <a:r>
              <a:rPr lang="he-IL" sz="1800" dirty="0" smtClean="0">
                <a:latin typeface="Arial" pitchFamily="34" charset="0"/>
                <a:cs typeface="Arial" pitchFamily="34" charset="0"/>
              </a:rPr>
              <a:t>תוכנת המדף המתאימה ביותר </a:t>
            </a:r>
            <a:r>
              <a:rPr lang="he-IL" sz="1800" u="sng" dirty="0" smtClean="0">
                <a:latin typeface="Arial" pitchFamily="34" charset="0"/>
                <a:cs typeface="Arial" pitchFamily="34" charset="0"/>
              </a:rPr>
              <a:t>עלולה לדרוש חומרה </a:t>
            </a:r>
            <a:r>
              <a:rPr lang="he-IL" sz="1800" dirty="0" smtClean="0">
                <a:latin typeface="Arial" pitchFamily="34" charset="0"/>
                <a:cs typeface="Arial" pitchFamily="34" charset="0"/>
              </a:rPr>
              <a:t>אשר עלותה תעלה על אילוצי התקציב שאושר לרכישת החומרה ע"י החברה.</a:t>
            </a:r>
            <a:endParaRPr lang="en-US" sz="1800" dirty="0" smtClean="0">
              <a:latin typeface="Arial" pitchFamily="34" charset="0"/>
              <a:cs typeface="Arial" pitchFamily="34" charset="0"/>
            </a:endParaRPr>
          </a:p>
          <a:p>
            <a:pPr lvl="1"/>
            <a:r>
              <a:rPr lang="he-IL" sz="1800" dirty="0" smtClean="0">
                <a:latin typeface="Arial" pitchFamily="34" charset="0"/>
                <a:cs typeface="Arial" pitchFamily="34" charset="0"/>
              </a:rPr>
              <a:t>משתמשי התוכנה לא יוכלו לקחת חלק בעיצוב הממשקים הנוחים להם ביותר, וייאלצו להסתפק בממשקים של התוכנה הקנויה, דבר שעלול לגרום לתוכנה להיות לא ידידותית בעיני המשתמש.</a:t>
            </a:r>
            <a:endParaRPr lang="en-US" sz="1800" dirty="0" smtClean="0">
              <a:latin typeface="Arial" pitchFamily="34" charset="0"/>
              <a:cs typeface="Arial" pitchFamily="34" charset="0"/>
            </a:endParaRPr>
          </a:p>
          <a:p>
            <a:pPr lvl="1"/>
            <a:r>
              <a:rPr lang="he-IL" sz="1800" dirty="0" smtClean="0">
                <a:latin typeface="Arial" pitchFamily="34" charset="0"/>
                <a:cs typeface="Arial" pitchFamily="34" charset="0"/>
              </a:rPr>
              <a:t>ביצוע שינויים בתוכנה גמורה, </a:t>
            </a:r>
            <a:r>
              <a:rPr lang="he-IL" sz="1800" u="sng" dirty="0" smtClean="0">
                <a:latin typeface="Arial" pitchFamily="34" charset="0"/>
                <a:cs typeface="Arial" pitchFamily="34" charset="0"/>
              </a:rPr>
              <a:t>דורש למידה של הקוד</a:t>
            </a:r>
            <a:r>
              <a:rPr lang="he-IL" sz="1800" dirty="0" smtClean="0">
                <a:latin typeface="Arial" pitchFamily="34" charset="0"/>
                <a:cs typeface="Arial" pitchFamily="34" charset="0"/>
              </a:rPr>
              <a:t> של התוכנה, וסביר להניח שיגרור אחריו תקלות רבות וחוזרות בקוד החדש לאחר השינויים, ויגרום לתקלות ונפילות התוכנה בהמשך.</a:t>
            </a:r>
            <a:endParaRPr lang="en-US" sz="1800" dirty="0" smtClean="0">
              <a:latin typeface="Arial" pitchFamily="34" charset="0"/>
              <a:cs typeface="Arial" pitchFamily="34" charset="0"/>
            </a:endParaRPr>
          </a:p>
          <a:p>
            <a:endParaRPr lang="he-IL" sz="1500" dirty="0" smtClean="0">
              <a:latin typeface="Arial" pitchFamily="34" charset="0"/>
              <a:cs typeface="Arial" pitchFamily="34" charset="0"/>
            </a:endParaRPr>
          </a:p>
        </p:txBody>
      </p:sp>
    </p:spTree>
    <p:extLst>
      <p:ext uri="{BB962C8B-B14F-4D97-AF65-F5344CB8AC3E}">
        <p14:creationId xmlns:p14="http://schemas.microsoft.com/office/powerpoint/2010/main" val="17220246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51520" y="-24"/>
            <a:ext cx="8640960" cy="785834"/>
          </a:xfrm>
        </p:spPr>
        <p:txBody>
          <a:bodyPr>
            <a:noAutofit/>
          </a:bodyPr>
          <a:lstStyle/>
          <a:p>
            <a:pPr>
              <a:spcBef>
                <a:spcPct val="50000"/>
              </a:spcBef>
            </a:pPr>
            <a:r>
              <a:rPr lang="he-IL" sz="2000" b="1" dirty="0">
                <a:solidFill>
                  <a:srgbClr val="C00000"/>
                </a:solidFill>
                <a:latin typeface="Tahoma" pitchFamily="34" charset="0"/>
                <a:ea typeface="Tahoma" pitchFamily="34" charset="0"/>
                <a:cs typeface="Tahoma" pitchFamily="34" charset="0"/>
              </a:rPr>
              <a:t>פיתוח התוכנה ע"י המדריכים בחברה אשר עוסקים בתחום התוכנה</a:t>
            </a:r>
          </a:p>
        </p:txBody>
      </p:sp>
      <p:sp>
        <p:nvSpPr>
          <p:cNvPr id="3" name="מציין מיקום תוכן 2"/>
          <p:cNvSpPr>
            <a:spLocks noGrp="1"/>
          </p:cNvSpPr>
          <p:nvPr>
            <p:ph sz="quarter" idx="1"/>
          </p:nvPr>
        </p:nvSpPr>
        <p:spPr>
          <a:xfrm>
            <a:off x="457200" y="857232"/>
            <a:ext cx="8229600" cy="5572164"/>
          </a:xfrm>
        </p:spPr>
        <p:txBody>
          <a:bodyPr>
            <a:noAutofit/>
          </a:bodyPr>
          <a:lstStyle/>
          <a:p>
            <a:r>
              <a:rPr lang="he-IL" sz="1800" dirty="0">
                <a:latin typeface="Arial" pitchFamily="34" charset="0"/>
                <a:cs typeface="Arial" pitchFamily="34" charset="0"/>
              </a:rPr>
              <a:t>כיום ישנם כ-5 מדריכים בחברה אשר מעבירים קורסים בתחום התוכנה. עלתה ההצעה כי מדריכים אלו יפתחו את המערכת העתידית של החברה. </a:t>
            </a:r>
            <a:endParaRPr lang="he-IL" sz="1800" dirty="0" smtClean="0">
              <a:latin typeface="Arial" pitchFamily="34" charset="0"/>
              <a:cs typeface="Arial" pitchFamily="34" charset="0"/>
            </a:endParaRPr>
          </a:p>
          <a:p>
            <a:pPr>
              <a:buNone/>
            </a:pPr>
            <a:endParaRPr lang="en-US" sz="1800" dirty="0">
              <a:latin typeface="Arial" pitchFamily="34" charset="0"/>
              <a:cs typeface="Arial" pitchFamily="34" charset="0"/>
            </a:endParaRPr>
          </a:p>
          <a:p>
            <a:r>
              <a:rPr lang="he-IL" sz="1800" u="sng" dirty="0">
                <a:latin typeface="Arial" pitchFamily="34" charset="0"/>
                <a:cs typeface="Arial" pitchFamily="34" charset="0"/>
              </a:rPr>
              <a:t>יתרונות דרך פעולה זו:</a:t>
            </a:r>
            <a:endParaRPr lang="en-US" sz="1800" dirty="0">
              <a:latin typeface="Arial" pitchFamily="34" charset="0"/>
              <a:cs typeface="Arial" pitchFamily="34" charset="0"/>
            </a:endParaRPr>
          </a:p>
          <a:p>
            <a:pPr lvl="1"/>
            <a:r>
              <a:rPr lang="he-IL" sz="1800" dirty="0">
                <a:latin typeface="Arial" pitchFamily="34" charset="0"/>
                <a:cs typeface="Arial" pitchFamily="34" charset="0"/>
              </a:rPr>
              <a:t>פיתוח התוכנה העתידית יתבצע ע"י צוות מתוך הארגון, ואף יכלול את משתמשי התוכנה העתידית (משתמשים באופן חלקי). דבר זה הינו </a:t>
            </a:r>
            <a:r>
              <a:rPr lang="he-IL" sz="1800" dirty="0" smtClean="0">
                <a:latin typeface="Arial" pitchFamily="34" charset="0"/>
                <a:cs typeface="Arial" pitchFamily="34" charset="0"/>
              </a:rPr>
              <a:t>יתרון </a:t>
            </a:r>
            <a:r>
              <a:rPr lang="he-IL" sz="1800" dirty="0">
                <a:latin typeface="Arial" pitchFamily="34" charset="0"/>
                <a:cs typeface="Arial" pitchFamily="34" charset="0"/>
              </a:rPr>
              <a:t>בשל </a:t>
            </a:r>
            <a:r>
              <a:rPr lang="he-IL" sz="1800" dirty="0" smtClean="0">
                <a:latin typeface="Arial" pitchFamily="34" charset="0"/>
                <a:cs typeface="Arial" pitchFamily="34" charset="0"/>
              </a:rPr>
              <a:t>היכרות </a:t>
            </a:r>
            <a:r>
              <a:rPr lang="he-IL" sz="1800" dirty="0">
                <a:latin typeface="Arial" pitchFamily="34" charset="0"/>
                <a:cs typeface="Arial" pitchFamily="34" charset="0"/>
              </a:rPr>
              <a:t>המדריכים עם המערכת הקיימת, הבעיות בה, וצרכי מערכת המידע העתידית.</a:t>
            </a:r>
            <a:endParaRPr lang="en-US" sz="1800" dirty="0">
              <a:latin typeface="Arial" pitchFamily="34" charset="0"/>
              <a:cs typeface="Arial" pitchFamily="34" charset="0"/>
            </a:endParaRPr>
          </a:p>
          <a:p>
            <a:pPr lvl="1"/>
            <a:r>
              <a:rPr lang="he-IL" sz="1800" dirty="0">
                <a:latin typeface="Arial" pitchFamily="34" charset="0"/>
                <a:cs typeface="Arial" pitchFamily="34" charset="0"/>
              </a:rPr>
              <a:t>המדריכים יוכלו לתשאל את המזכירה לגבי תהליכים שלא מוכרים להם עד לסופם בכל עת, כיוון שנמצאים זמן רב בחברה בכל יום. דבר זה יוכל לחסוך זמן רב בתשאול ולמידת המערכת.</a:t>
            </a:r>
            <a:endParaRPr lang="en-US" sz="1800" dirty="0">
              <a:latin typeface="Arial" pitchFamily="34" charset="0"/>
              <a:cs typeface="Arial" pitchFamily="34" charset="0"/>
            </a:endParaRPr>
          </a:p>
          <a:p>
            <a:pPr lvl="1"/>
            <a:r>
              <a:rPr lang="he-IL" sz="1800" dirty="0">
                <a:latin typeface="Arial" pitchFamily="34" charset="0"/>
                <a:cs typeface="Arial" pitchFamily="34" charset="0"/>
              </a:rPr>
              <a:t>עלות הפיתוח עלול להיות מינימאלי כיוון שניתן יהיה לשלם למדריכים בבונוס לשכרם בזמן הפיתוח (לעומת תשלום לבית תוכנה חיצוני שעלול להיות גבוה מאוד).</a:t>
            </a:r>
            <a:endParaRPr lang="en-US" sz="1800" dirty="0">
              <a:latin typeface="Arial" pitchFamily="34" charset="0"/>
              <a:cs typeface="Arial" pitchFamily="34" charset="0"/>
            </a:endParaRPr>
          </a:p>
          <a:p>
            <a:pPr lvl="1"/>
            <a:r>
              <a:rPr lang="he-IL" sz="1800" dirty="0">
                <a:latin typeface="Arial" pitchFamily="34" charset="0"/>
                <a:cs typeface="Arial" pitchFamily="34" charset="0"/>
              </a:rPr>
              <a:t>המדריכים יצברו ניסיון רב דרך פעולת הפיתוח, דבר אשר יעשיר אותם מקצועית בידע רב נוסף. מדריכים מקצועיים יותר בחברה בסופו של דבר יימשכו לקוחות רבים נוספים לחברה, דבר שיגדיל את רווחיה.</a:t>
            </a:r>
            <a:endParaRPr lang="en-US" sz="1800" dirty="0">
              <a:latin typeface="Arial" pitchFamily="34" charset="0"/>
              <a:cs typeface="Arial" pitchFamily="34" charset="0"/>
            </a:endParaRPr>
          </a:p>
          <a:p>
            <a:pPr lvl="1"/>
            <a:r>
              <a:rPr lang="he-IL" sz="1800" dirty="0">
                <a:latin typeface="Arial" pitchFamily="34" charset="0"/>
                <a:cs typeface="Arial" pitchFamily="34" charset="0"/>
              </a:rPr>
              <a:t>אין צורך לערוך סקר שוק לבחירת בית תוכנה לפיתוח הטוב ביותר של המערכת. דבר זה יחסוך אף הוא עבודה וזמן רב מצד החברה.</a:t>
            </a:r>
            <a:endParaRPr lang="en-US" sz="1800" dirty="0">
              <a:latin typeface="Arial" pitchFamily="34" charset="0"/>
              <a:cs typeface="Arial" pitchFamily="34" charset="0"/>
            </a:endParaRPr>
          </a:p>
          <a:p>
            <a:endParaRPr lang="he-IL" sz="1500" dirty="0" smtClean="0">
              <a:latin typeface="Arial" pitchFamily="34" charset="0"/>
              <a:cs typeface="Arial" pitchFamily="34" charset="0"/>
            </a:endParaRPr>
          </a:p>
        </p:txBody>
      </p:sp>
    </p:spTree>
    <p:extLst>
      <p:ext uri="{BB962C8B-B14F-4D97-AF65-F5344CB8AC3E}">
        <p14:creationId xmlns:p14="http://schemas.microsoft.com/office/powerpoint/2010/main" val="5567530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51520" y="-24"/>
            <a:ext cx="8640960" cy="785834"/>
          </a:xfrm>
        </p:spPr>
        <p:txBody>
          <a:bodyPr>
            <a:noAutofit/>
          </a:bodyPr>
          <a:lstStyle/>
          <a:p>
            <a:pPr>
              <a:spcBef>
                <a:spcPct val="50000"/>
              </a:spcBef>
            </a:pPr>
            <a:r>
              <a:rPr lang="he-IL" sz="2000" b="1" dirty="0">
                <a:solidFill>
                  <a:srgbClr val="C00000"/>
                </a:solidFill>
                <a:latin typeface="Tahoma" pitchFamily="34" charset="0"/>
                <a:ea typeface="Tahoma" pitchFamily="34" charset="0"/>
                <a:cs typeface="Tahoma" pitchFamily="34" charset="0"/>
              </a:rPr>
              <a:t>פיתוח התוכנה ע"י המדריכים בחברה אשר עוסקים בתחום התוכנה</a:t>
            </a:r>
          </a:p>
        </p:txBody>
      </p:sp>
      <p:sp>
        <p:nvSpPr>
          <p:cNvPr id="3" name="מציין מיקום תוכן 2"/>
          <p:cNvSpPr>
            <a:spLocks noGrp="1"/>
          </p:cNvSpPr>
          <p:nvPr>
            <p:ph sz="quarter" idx="1"/>
          </p:nvPr>
        </p:nvSpPr>
        <p:spPr>
          <a:xfrm>
            <a:off x="457200" y="857232"/>
            <a:ext cx="8229600" cy="5572164"/>
          </a:xfrm>
        </p:spPr>
        <p:txBody>
          <a:bodyPr>
            <a:noAutofit/>
          </a:bodyPr>
          <a:lstStyle/>
          <a:p>
            <a:r>
              <a:rPr lang="he-IL" sz="1800" u="sng" dirty="0" smtClean="0">
                <a:latin typeface="Arial" pitchFamily="34" charset="0"/>
                <a:cs typeface="Arial" pitchFamily="34" charset="0"/>
              </a:rPr>
              <a:t>חסרונות דרך פעולה זו:</a:t>
            </a:r>
            <a:endParaRPr lang="en-US" sz="1800" dirty="0" smtClean="0">
              <a:latin typeface="Arial" pitchFamily="34" charset="0"/>
              <a:cs typeface="Arial" pitchFamily="34" charset="0"/>
            </a:endParaRPr>
          </a:p>
          <a:p>
            <a:pPr lvl="1"/>
            <a:r>
              <a:rPr lang="he-IL" sz="1800" dirty="0" smtClean="0">
                <a:latin typeface="Arial" pitchFamily="34" charset="0"/>
                <a:cs typeface="Arial" pitchFamily="34" charset="0"/>
              </a:rPr>
              <a:t>למדריכים בחברה ידע רב וניסיון בהדרכה. חוסר הניסיון המעשי בניהול פרויקטים ופיתוח מערכת מידע מהשלב הראשון ועד האחרון עלול לפגוע בתוצר המערכת החדשה.</a:t>
            </a:r>
            <a:endParaRPr lang="en-US" sz="1800" dirty="0" smtClean="0">
              <a:latin typeface="Arial" pitchFamily="34" charset="0"/>
              <a:cs typeface="Arial" pitchFamily="34" charset="0"/>
            </a:endParaRPr>
          </a:p>
          <a:p>
            <a:pPr lvl="1"/>
            <a:r>
              <a:rPr lang="he-IL" sz="1800" dirty="0" smtClean="0">
                <a:latin typeface="Arial" pitchFamily="34" charset="0"/>
                <a:cs typeface="Arial" pitchFamily="34" charset="0"/>
              </a:rPr>
              <a:t>תהליך הפיתוח עלול לקחת זמן רב, כיוון שהמדריכים מחויבים ללימוד הקורסים במסגרת החברה, ולכן יצטרכו לעבוד על פיתוח מערכת המידע בין לבין העברת הקורסים.</a:t>
            </a:r>
            <a:endParaRPr lang="en-US" sz="1800" dirty="0" smtClean="0">
              <a:latin typeface="Arial" pitchFamily="34" charset="0"/>
              <a:cs typeface="Arial" pitchFamily="34" charset="0"/>
            </a:endParaRPr>
          </a:p>
          <a:p>
            <a:pPr lvl="1"/>
            <a:r>
              <a:rPr lang="he-IL" sz="1800" dirty="0" smtClean="0">
                <a:latin typeface="Arial" pitchFamily="34" charset="0"/>
                <a:cs typeface="Arial" pitchFamily="34" charset="0"/>
              </a:rPr>
              <a:t>תהליך הפיתוח עלול לפגוע בתפקודם של המדריכים המפתחים בקורסים שהם מעבירים, בעקבות העומס הרב בפיתוח המערכת. דבר זה בסופו של דבר עלול לגרום ללקוחות מאוכזבים, עזיבה של לקוחות והפסדים כספיים לחברה.</a:t>
            </a:r>
            <a:endParaRPr lang="en-US" sz="1800" dirty="0" smtClean="0">
              <a:latin typeface="Arial" pitchFamily="34" charset="0"/>
              <a:cs typeface="Arial" pitchFamily="34" charset="0"/>
            </a:endParaRPr>
          </a:p>
          <a:p>
            <a:endParaRPr lang="he-IL" sz="1500" dirty="0" smtClean="0">
              <a:latin typeface="Arial" pitchFamily="34" charset="0"/>
              <a:cs typeface="Arial" pitchFamily="34" charset="0"/>
            </a:endParaRPr>
          </a:p>
        </p:txBody>
      </p:sp>
    </p:spTree>
    <p:extLst>
      <p:ext uri="{BB962C8B-B14F-4D97-AF65-F5344CB8AC3E}">
        <p14:creationId xmlns:p14="http://schemas.microsoft.com/office/powerpoint/2010/main" val="5567530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4" name="מחבר ישר 23"/>
          <p:cNvCxnSpPr/>
          <p:nvPr/>
        </p:nvCxnSpPr>
        <p:spPr>
          <a:xfrm>
            <a:off x="642910" y="3643314"/>
            <a:ext cx="8001056" cy="1588"/>
          </a:xfrm>
          <a:prstGeom prst="line">
            <a:avLst/>
          </a:prstGeom>
          <a:ln w="31750">
            <a:prstDash val="sysDash"/>
          </a:ln>
        </p:spPr>
        <p:style>
          <a:lnRef idx="1">
            <a:schemeClr val="accent1"/>
          </a:lnRef>
          <a:fillRef idx="0">
            <a:schemeClr val="accent1"/>
          </a:fillRef>
          <a:effectRef idx="0">
            <a:schemeClr val="accent1"/>
          </a:effectRef>
          <a:fontRef idx="minor">
            <a:schemeClr val="tx1"/>
          </a:fontRef>
        </p:style>
      </p:cxnSp>
      <p:grpSp>
        <p:nvGrpSpPr>
          <p:cNvPr id="26" name="קבוצה 25"/>
          <p:cNvGrpSpPr/>
          <p:nvPr/>
        </p:nvGrpSpPr>
        <p:grpSpPr>
          <a:xfrm>
            <a:off x="3357554" y="857232"/>
            <a:ext cx="2357454" cy="5786478"/>
            <a:chOff x="3571868" y="857232"/>
            <a:chExt cx="2357454" cy="5786478"/>
          </a:xfrm>
        </p:grpSpPr>
        <p:sp>
          <p:nvSpPr>
            <p:cNvPr id="29" name="מלבן מעוגל 28"/>
            <p:cNvSpPr/>
            <p:nvPr/>
          </p:nvSpPr>
          <p:spPr>
            <a:xfrm>
              <a:off x="3571868" y="857232"/>
              <a:ext cx="2357454" cy="428628"/>
            </a:xfrm>
            <a:prstGeom prst="roundRect">
              <a:avLst/>
            </a:prstGeom>
          </p:spPr>
          <p:style>
            <a:lnRef idx="3">
              <a:schemeClr val="lt1"/>
            </a:lnRef>
            <a:fillRef idx="1">
              <a:schemeClr val="accent1"/>
            </a:fillRef>
            <a:effectRef idx="1">
              <a:schemeClr val="accent1"/>
            </a:effectRef>
            <a:fontRef idx="minor">
              <a:schemeClr val="lt1"/>
            </a:fontRef>
          </p:style>
          <p:txBody>
            <a:bodyPr rtlCol="1" anchor="ctr"/>
            <a:lstStyle/>
            <a:p>
              <a:pPr algn="ctr"/>
              <a:r>
                <a:rPr lang="he-IL" sz="2800" b="1" dirty="0" smtClean="0"/>
                <a:t>ייזום</a:t>
              </a:r>
              <a:endParaRPr lang="he-IL" sz="2800" b="1" dirty="0"/>
            </a:p>
          </p:txBody>
        </p:sp>
        <p:sp>
          <p:nvSpPr>
            <p:cNvPr id="30" name="מלבן מעוגל 29"/>
            <p:cNvSpPr/>
            <p:nvPr/>
          </p:nvSpPr>
          <p:spPr>
            <a:xfrm>
              <a:off x="3571868" y="1571612"/>
              <a:ext cx="2357454" cy="428628"/>
            </a:xfrm>
            <a:prstGeom prst="roundRect">
              <a:avLst/>
            </a:prstGeom>
          </p:spPr>
          <p:style>
            <a:lnRef idx="3">
              <a:schemeClr val="lt1"/>
            </a:lnRef>
            <a:fillRef idx="1">
              <a:schemeClr val="accent1"/>
            </a:fillRef>
            <a:effectRef idx="1">
              <a:schemeClr val="accent1"/>
            </a:effectRef>
            <a:fontRef idx="minor">
              <a:schemeClr val="lt1"/>
            </a:fontRef>
          </p:style>
          <p:txBody>
            <a:bodyPr rtlCol="1" anchor="ctr"/>
            <a:lstStyle/>
            <a:p>
              <a:pPr algn="ctr"/>
              <a:r>
                <a:rPr lang="he-IL" sz="2800" b="1" dirty="0" smtClean="0"/>
                <a:t>חקר מצב קיים</a:t>
              </a:r>
              <a:endParaRPr lang="he-IL" sz="2800" b="1" dirty="0"/>
            </a:p>
          </p:txBody>
        </p:sp>
        <p:sp>
          <p:nvSpPr>
            <p:cNvPr id="31" name="מלבן מעוגל 30"/>
            <p:cNvSpPr/>
            <p:nvPr/>
          </p:nvSpPr>
          <p:spPr>
            <a:xfrm>
              <a:off x="3571868" y="2285992"/>
              <a:ext cx="2357454" cy="428628"/>
            </a:xfrm>
            <a:prstGeom prst="roundRect">
              <a:avLst/>
            </a:prstGeom>
          </p:spPr>
          <p:style>
            <a:lnRef idx="3">
              <a:schemeClr val="lt1"/>
            </a:lnRef>
            <a:fillRef idx="1">
              <a:schemeClr val="accent1"/>
            </a:fillRef>
            <a:effectRef idx="1">
              <a:schemeClr val="accent1"/>
            </a:effectRef>
            <a:fontRef idx="minor">
              <a:schemeClr val="lt1"/>
            </a:fontRef>
          </p:style>
          <p:txBody>
            <a:bodyPr rtlCol="1" anchor="ctr"/>
            <a:lstStyle/>
            <a:p>
              <a:pPr algn="ctr"/>
              <a:r>
                <a:rPr lang="he-IL" sz="2800" b="1" dirty="0" smtClean="0"/>
                <a:t>אפיון ראשוני</a:t>
              </a:r>
              <a:endParaRPr lang="he-IL" sz="2800" b="1" dirty="0"/>
            </a:p>
          </p:txBody>
        </p:sp>
        <p:sp>
          <p:nvSpPr>
            <p:cNvPr id="36" name="מלבן מעוגל 35"/>
            <p:cNvSpPr/>
            <p:nvPr/>
          </p:nvSpPr>
          <p:spPr>
            <a:xfrm>
              <a:off x="3571868" y="3000372"/>
              <a:ext cx="2357454" cy="428628"/>
            </a:xfrm>
            <a:prstGeom prst="roundRect">
              <a:avLst/>
            </a:prstGeom>
            <a:solidFill>
              <a:srgbClr val="FFC000"/>
            </a:solidFill>
          </p:spPr>
          <p:style>
            <a:lnRef idx="3">
              <a:schemeClr val="lt1"/>
            </a:lnRef>
            <a:fillRef idx="1">
              <a:schemeClr val="accent2"/>
            </a:fillRef>
            <a:effectRef idx="1">
              <a:schemeClr val="accent2"/>
            </a:effectRef>
            <a:fontRef idx="minor">
              <a:schemeClr val="lt1"/>
            </a:fontRef>
          </p:style>
          <p:txBody>
            <a:bodyPr rtlCol="1" anchor="ctr"/>
            <a:lstStyle/>
            <a:p>
              <a:pPr algn="ctr"/>
              <a:r>
                <a:rPr lang="he-IL" sz="2800" b="1" dirty="0" smtClean="0">
                  <a:solidFill>
                    <a:schemeClr val="tx1"/>
                  </a:solidFill>
                </a:rPr>
                <a:t>חקר ישימות</a:t>
              </a:r>
              <a:endParaRPr lang="he-IL" sz="2800" b="1" dirty="0">
                <a:solidFill>
                  <a:schemeClr val="tx1"/>
                </a:solidFill>
              </a:endParaRPr>
            </a:p>
          </p:txBody>
        </p:sp>
        <p:sp>
          <p:nvSpPr>
            <p:cNvPr id="37" name="מלבן מעוגל 36"/>
            <p:cNvSpPr/>
            <p:nvPr/>
          </p:nvSpPr>
          <p:spPr>
            <a:xfrm>
              <a:off x="3571868" y="3857628"/>
              <a:ext cx="2357454" cy="857256"/>
            </a:xfrm>
            <a:prstGeom prst="roundRect">
              <a:avLst/>
            </a:prstGeom>
          </p:spPr>
          <p:style>
            <a:lnRef idx="3">
              <a:schemeClr val="lt1"/>
            </a:lnRef>
            <a:fillRef idx="1">
              <a:schemeClr val="accent1"/>
            </a:fillRef>
            <a:effectRef idx="1">
              <a:schemeClr val="accent1"/>
            </a:effectRef>
            <a:fontRef idx="minor">
              <a:schemeClr val="lt1"/>
            </a:fontRef>
          </p:style>
          <p:txBody>
            <a:bodyPr rtlCol="1" anchor="ctr"/>
            <a:lstStyle/>
            <a:p>
              <a:pPr algn="ctr"/>
              <a:r>
                <a:rPr lang="he-IL" sz="2400" b="1" dirty="0" smtClean="0"/>
                <a:t>ניתוח המערכת החדשה</a:t>
              </a:r>
              <a:endParaRPr lang="he-IL" sz="2400" b="1" dirty="0"/>
            </a:p>
          </p:txBody>
        </p:sp>
        <p:sp>
          <p:nvSpPr>
            <p:cNvPr id="38" name="מלבן מעוגל 37"/>
            <p:cNvSpPr/>
            <p:nvPr/>
          </p:nvSpPr>
          <p:spPr>
            <a:xfrm>
              <a:off x="3571868" y="4929198"/>
              <a:ext cx="2357454" cy="857256"/>
            </a:xfrm>
            <a:prstGeom prst="roundRect">
              <a:avLst/>
            </a:prstGeom>
          </p:spPr>
          <p:style>
            <a:lnRef idx="3">
              <a:schemeClr val="lt1"/>
            </a:lnRef>
            <a:fillRef idx="1">
              <a:schemeClr val="accent1"/>
            </a:fillRef>
            <a:effectRef idx="1">
              <a:schemeClr val="accent1"/>
            </a:effectRef>
            <a:fontRef idx="minor">
              <a:schemeClr val="lt1"/>
            </a:fontRef>
          </p:style>
          <p:txBody>
            <a:bodyPr rtlCol="1" anchor="ctr"/>
            <a:lstStyle/>
            <a:p>
              <a:pPr algn="ctr"/>
              <a:r>
                <a:rPr lang="he-IL" sz="2400" b="1" dirty="0" smtClean="0"/>
                <a:t>עיצוב המערכת החדשה</a:t>
              </a:r>
              <a:endParaRPr lang="he-IL" sz="2400" b="1" dirty="0"/>
            </a:p>
          </p:txBody>
        </p:sp>
        <p:sp>
          <p:nvSpPr>
            <p:cNvPr id="39" name="מלבן מעוגל 38"/>
            <p:cNvSpPr/>
            <p:nvPr/>
          </p:nvSpPr>
          <p:spPr>
            <a:xfrm>
              <a:off x="3571868" y="6072206"/>
              <a:ext cx="2357454" cy="571504"/>
            </a:xfrm>
            <a:prstGeom prst="roundRect">
              <a:avLst/>
            </a:prstGeom>
          </p:spPr>
          <p:style>
            <a:lnRef idx="3">
              <a:schemeClr val="lt1"/>
            </a:lnRef>
            <a:fillRef idx="1">
              <a:schemeClr val="accent1"/>
            </a:fillRef>
            <a:effectRef idx="1">
              <a:schemeClr val="accent1"/>
            </a:effectRef>
            <a:fontRef idx="minor">
              <a:schemeClr val="lt1"/>
            </a:fontRef>
          </p:style>
          <p:txBody>
            <a:bodyPr rtlCol="1" anchor="ctr"/>
            <a:lstStyle/>
            <a:p>
              <a:pPr algn="ctr"/>
              <a:r>
                <a:rPr lang="he-IL" sz="2400" b="1" dirty="0" smtClean="0"/>
                <a:t>יישום</a:t>
              </a:r>
              <a:endParaRPr lang="he-IL" sz="2400" b="1" dirty="0"/>
            </a:p>
          </p:txBody>
        </p:sp>
        <p:cxnSp>
          <p:nvCxnSpPr>
            <p:cNvPr id="40" name="מחבר חץ ישר 39"/>
            <p:cNvCxnSpPr>
              <a:stCxn id="29" idx="2"/>
              <a:endCxn id="30" idx="0"/>
            </p:cNvCxnSpPr>
            <p:nvPr/>
          </p:nvCxnSpPr>
          <p:spPr>
            <a:xfrm rot="5400000">
              <a:off x="4607719" y="1428736"/>
              <a:ext cx="285752" cy="1588"/>
            </a:xfrm>
            <a:prstGeom prst="straightConnector1">
              <a:avLst/>
            </a:prstGeom>
            <a:ln>
              <a:tailEnd type="arrow"/>
            </a:ln>
          </p:spPr>
          <p:style>
            <a:lnRef idx="2">
              <a:schemeClr val="accent2">
                <a:shade val="50000"/>
              </a:schemeClr>
            </a:lnRef>
            <a:fillRef idx="1">
              <a:schemeClr val="accent2"/>
            </a:fillRef>
            <a:effectRef idx="0">
              <a:schemeClr val="accent2"/>
            </a:effectRef>
            <a:fontRef idx="minor">
              <a:schemeClr val="lt1"/>
            </a:fontRef>
          </p:style>
        </p:cxnSp>
        <p:cxnSp>
          <p:nvCxnSpPr>
            <p:cNvPr id="41" name="מחבר חץ ישר 40"/>
            <p:cNvCxnSpPr>
              <a:stCxn id="30" idx="2"/>
              <a:endCxn id="31" idx="0"/>
            </p:cNvCxnSpPr>
            <p:nvPr/>
          </p:nvCxnSpPr>
          <p:spPr>
            <a:xfrm rot="5400000">
              <a:off x="4607719" y="2143116"/>
              <a:ext cx="285752" cy="1588"/>
            </a:xfrm>
            <a:prstGeom prst="straightConnector1">
              <a:avLst/>
            </a:prstGeom>
            <a:ln>
              <a:tailEnd type="arrow"/>
            </a:ln>
          </p:spPr>
          <p:style>
            <a:lnRef idx="2">
              <a:schemeClr val="accent2">
                <a:shade val="50000"/>
              </a:schemeClr>
            </a:lnRef>
            <a:fillRef idx="1">
              <a:schemeClr val="accent2"/>
            </a:fillRef>
            <a:effectRef idx="0">
              <a:schemeClr val="accent2"/>
            </a:effectRef>
            <a:fontRef idx="minor">
              <a:schemeClr val="lt1"/>
            </a:fontRef>
          </p:style>
        </p:cxnSp>
        <p:cxnSp>
          <p:nvCxnSpPr>
            <p:cNvPr id="42" name="מחבר חץ ישר 41"/>
            <p:cNvCxnSpPr>
              <a:stCxn id="31" idx="2"/>
              <a:endCxn id="36" idx="0"/>
            </p:cNvCxnSpPr>
            <p:nvPr/>
          </p:nvCxnSpPr>
          <p:spPr>
            <a:xfrm rot="5400000">
              <a:off x="4607719" y="2857496"/>
              <a:ext cx="285752" cy="1588"/>
            </a:xfrm>
            <a:prstGeom prst="straightConnector1">
              <a:avLst/>
            </a:prstGeom>
            <a:ln>
              <a:tailEnd type="arrow"/>
            </a:ln>
          </p:spPr>
          <p:style>
            <a:lnRef idx="2">
              <a:schemeClr val="accent2">
                <a:shade val="50000"/>
              </a:schemeClr>
            </a:lnRef>
            <a:fillRef idx="1">
              <a:schemeClr val="accent2"/>
            </a:fillRef>
            <a:effectRef idx="0">
              <a:schemeClr val="accent2"/>
            </a:effectRef>
            <a:fontRef idx="minor">
              <a:schemeClr val="lt1"/>
            </a:fontRef>
          </p:style>
        </p:cxnSp>
        <p:cxnSp>
          <p:nvCxnSpPr>
            <p:cNvPr id="43" name="מחבר חץ ישר 42"/>
            <p:cNvCxnSpPr>
              <a:stCxn id="36" idx="2"/>
              <a:endCxn id="37" idx="0"/>
            </p:cNvCxnSpPr>
            <p:nvPr/>
          </p:nvCxnSpPr>
          <p:spPr>
            <a:xfrm rot="5400000">
              <a:off x="4536281" y="3643314"/>
              <a:ext cx="428628" cy="1588"/>
            </a:xfrm>
            <a:prstGeom prst="straightConnector1">
              <a:avLst/>
            </a:prstGeom>
            <a:ln>
              <a:tailEnd type="arrow"/>
            </a:ln>
          </p:spPr>
          <p:style>
            <a:lnRef idx="2">
              <a:schemeClr val="accent2">
                <a:shade val="50000"/>
              </a:schemeClr>
            </a:lnRef>
            <a:fillRef idx="1">
              <a:schemeClr val="accent2"/>
            </a:fillRef>
            <a:effectRef idx="0">
              <a:schemeClr val="accent2"/>
            </a:effectRef>
            <a:fontRef idx="minor">
              <a:schemeClr val="lt1"/>
            </a:fontRef>
          </p:style>
        </p:cxnSp>
        <p:cxnSp>
          <p:nvCxnSpPr>
            <p:cNvPr id="44" name="מחבר חץ ישר 43"/>
            <p:cNvCxnSpPr>
              <a:stCxn id="37" idx="2"/>
              <a:endCxn id="38" idx="0"/>
            </p:cNvCxnSpPr>
            <p:nvPr/>
          </p:nvCxnSpPr>
          <p:spPr>
            <a:xfrm rot="5400000">
              <a:off x="4643438" y="4822041"/>
              <a:ext cx="214314" cy="1588"/>
            </a:xfrm>
            <a:prstGeom prst="straightConnector1">
              <a:avLst/>
            </a:prstGeom>
            <a:ln>
              <a:tailEnd type="arrow"/>
            </a:ln>
          </p:spPr>
          <p:style>
            <a:lnRef idx="2">
              <a:schemeClr val="accent2">
                <a:shade val="50000"/>
              </a:schemeClr>
            </a:lnRef>
            <a:fillRef idx="1">
              <a:schemeClr val="accent2"/>
            </a:fillRef>
            <a:effectRef idx="0">
              <a:schemeClr val="accent2"/>
            </a:effectRef>
            <a:fontRef idx="minor">
              <a:schemeClr val="lt1"/>
            </a:fontRef>
          </p:style>
        </p:cxnSp>
        <p:cxnSp>
          <p:nvCxnSpPr>
            <p:cNvPr id="45" name="מחבר חץ ישר 44"/>
            <p:cNvCxnSpPr>
              <a:stCxn id="38" idx="2"/>
              <a:endCxn id="39" idx="0"/>
            </p:cNvCxnSpPr>
            <p:nvPr/>
          </p:nvCxnSpPr>
          <p:spPr>
            <a:xfrm rot="5400000">
              <a:off x="4607719" y="5929330"/>
              <a:ext cx="285752" cy="1588"/>
            </a:xfrm>
            <a:prstGeom prst="straightConnector1">
              <a:avLst/>
            </a:prstGeom>
            <a:ln>
              <a:tailEnd type="arrow"/>
            </a:ln>
          </p:spPr>
          <p:style>
            <a:lnRef idx="2">
              <a:schemeClr val="accent2">
                <a:shade val="50000"/>
              </a:schemeClr>
            </a:lnRef>
            <a:fillRef idx="1">
              <a:schemeClr val="accent2"/>
            </a:fillRef>
            <a:effectRef idx="0">
              <a:schemeClr val="accent2"/>
            </a:effectRef>
            <a:fontRef idx="minor">
              <a:schemeClr val="lt1"/>
            </a:fontRef>
          </p:style>
        </p:cxnSp>
      </p:grpSp>
      <p:sp>
        <p:nvSpPr>
          <p:cNvPr id="48" name="הסבר אליפטי 47"/>
          <p:cNvSpPr/>
          <p:nvPr/>
        </p:nvSpPr>
        <p:spPr>
          <a:xfrm>
            <a:off x="214282" y="2714620"/>
            <a:ext cx="2143140" cy="642942"/>
          </a:xfrm>
          <a:prstGeom prst="wedgeEllipseCallout">
            <a:avLst>
              <a:gd name="adj1" fmla="val 93167"/>
              <a:gd name="adj2" fmla="val 20278"/>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b="1" dirty="0">
                <a:solidFill>
                  <a:schemeClr val="tx1"/>
                </a:solidFill>
              </a:rPr>
              <a:t>תרגול </a:t>
            </a:r>
            <a:r>
              <a:rPr lang="he-IL" b="1" dirty="0" smtClean="0">
                <a:solidFill>
                  <a:schemeClr val="tx1"/>
                </a:solidFill>
              </a:rPr>
              <a:t>2 + 3 </a:t>
            </a:r>
            <a:endParaRPr lang="he-IL" b="1" dirty="0">
              <a:solidFill>
                <a:schemeClr val="tx1"/>
              </a:solidFill>
            </a:endParaRPr>
          </a:p>
        </p:txBody>
      </p:sp>
      <p:sp>
        <p:nvSpPr>
          <p:cNvPr id="51" name="כותרת 1"/>
          <p:cNvSpPr txBox="1">
            <a:spLocks/>
          </p:cNvSpPr>
          <p:nvPr/>
        </p:nvSpPr>
        <p:spPr>
          <a:xfrm>
            <a:off x="457200" y="-71462"/>
            <a:ext cx="8229600" cy="846158"/>
          </a:xfrm>
          <a:prstGeom prst="rect">
            <a:avLst/>
          </a:prstGeom>
        </p:spPr>
        <p:txBody>
          <a:bodyPr bIns="91440" anchor="b" anchorCtr="0">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3600" b="1" i="0" u="none" strike="noStrike" kern="1200" cap="none" spc="0" normalizeH="0" baseline="0" noProof="0" dirty="0" smtClean="0">
                <a:ln>
                  <a:noFill/>
                </a:ln>
                <a:solidFill>
                  <a:srgbClr val="C00000"/>
                </a:solidFill>
                <a:effectLst/>
                <a:uLnTx/>
                <a:uFillTx/>
                <a:latin typeface="Tahoma" pitchFamily="34" charset="0"/>
                <a:ea typeface="+mj-ea"/>
                <a:cs typeface="Tahoma" pitchFamily="34" charset="0"/>
              </a:rPr>
              <a:t>השלבים בפיתוח מערכת מידע</a:t>
            </a:r>
            <a:endParaRPr kumimoji="0" lang="he-IL" sz="3600" b="1" i="0" u="none" strike="noStrike" kern="1200" cap="none" spc="0" normalizeH="0" baseline="0" noProof="0" dirty="0">
              <a:ln>
                <a:noFill/>
              </a:ln>
              <a:solidFill>
                <a:srgbClr val="C00000"/>
              </a:solidFill>
              <a:effectLst/>
              <a:uLnTx/>
              <a:uFillTx/>
              <a:latin typeface="Tahoma" pitchFamily="34" charset="0"/>
              <a:ea typeface="+mj-ea"/>
              <a:cs typeface="Tahoma"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51520" y="-24"/>
            <a:ext cx="8712968" cy="785834"/>
          </a:xfrm>
        </p:spPr>
        <p:txBody>
          <a:bodyPr>
            <a:noAutofit/>
          </a:bodyPr>
          <a:lstStyle/>
          <a:p>
            <a:pPr lvl="0">
              <a:spcBef>
                <a:spcPct val="50000"/>
              </a:spcBef>
            </a:pPr>
            <a:r>
              <a:rPr lang="he-IL" sz="2000" b="1" dirty="0">
                <a:solidFill>
                  <a:srgbClr val="C00000"/>
                </a:solidFill>
                <a:latin typeface="Tahoma" pitchFamily="34" charset="0"/>
                <a:ea typeface="Tahoma" pitchFamily="34" charset="0"/>
                <a:cs typeface="Tahoma" pitchFamily="34" charset="0"/>
              </a:rPr>
              <a:t>פיתוח תוכנה מותאמת לצרכי החברה ע"י בית תוכנה חיצוני שייבחר</a:t>
            </a:r>
            <a:endParaRPr lang="en-US" sz="2000" b="1" dirty="0">
              <a:solidFill>
                <a:srgbClr val="C00000"/>
              </a:solidFill>
              <a:latin typeface="Tahoma" pitchFamily="34" charset="0"/>
              <a:ea typeface="Tahoma" pitchFamily="34" charset="0"/>
              <a:cs typeface="Tahoma" pitchFamily="34" charset="0"/>
            </a:endParaRPr>
          </a:p>
        </p:txBody>
      </p:sp>
      <p:sp>
        <p:nvSpPr>
          <p:cNvPr id="3" name="מציין מיקום תוכן 2"/>
          <p:cNvSpPr>
            <a:spLocks noGrp="1"/>
          </p:cNvSpPr>
          <p:nvPr>
            <p:ph sz="quarter" idx="1"/>
          </p:nvPr>
        </p:nvSpPr>
        <p:spPr>
          <a:xfrm>
            <a:off x="457200" y="857232"/>
            <a:ext cx="8229600" cy="5572164"/>
          </a:xfrm>
        </p:spPr>
        <p:txBody>
          <a:bodyPr>
            <a:noAutofit/>
          </a:bodyPr>
          <a:lstStyle/>
          <a:p>
            <a:r>
              <a:rPr lang="he-IL" sz="1800" dirty="0">
                <a:latin typeface="Arial" pitchFamily="34" charset="0"/>
                <a:cs typeface="Arial" pitchFamily="34" charset="0"/>
              </a:rPr>
              <a:t>פיתוח תוכנה חדשה המותאמת לצרכי הארגון ע"י בית תוכנה חיצוני תוכל להתאים במדויק לכל צרכי הארגון, אילוציו, ולענות על כל הבעיות שהתעוררו בו</a:t>
            </a:r>
            <a:r>
              <a:rPr lang="he-IL" sz="1800" dirty="0" smtClean="0">
                <a:latin typeface="Arial" pitchFamily="34" charset="0"/>
                <a:cs typeface="Arial" pitchFamily="34" charset="0"/>
              </a:rPr>
              <a:t>.</a:t>
            </a:r>
          </a:p>
          <a:p>
            <a:endParaRPr lang="en-US" sz="1800" dirty="0">
              <a:latin typeface="Arial" pitchFamily="34" charset="0"/>
              <a:cs typeface="Arial" pitchFamily="34" charset="0"/>
            </a:endParaRPr>
          </a:p>
          <a:p>
            <a:r>
              <a:rPr lang="he-IL" sz="1800" u="sng" dirty="0">
                <a:latin typeface="Arial" pitchFamily="34" charset="0"/>
                <a:cs typeface="Arial" pitchFamily="34" charset="0"/>
              </a:rPr>
              <a:t>יתרונות דרך פעולה זו:</a:t>
            </a:r>
            <a:endParaRPr lang="en-US" sz="1800" dirty="0">
              <a:latin typeface="Arial" pitchFamily="34" charset="0"/>
              <a:cs typeface="Arial" pitchFamily="34" charset="0"/>
            </a:endParaRPr>
          </a:p>
          <a:p>
            <a:pPr lvl="1"/>
            <a:r>
              <a:rPr lang="he-IL" sz="1800" dirty="0">
                <a:latin typeface="Arial" pitchFamily="34" charset="0"/>
                <a:cs typeface="Arial" pitchFamily="34" charset="0"/>
              </a:rPr>
              <a:t>בסופו של התהליך תתקבל מערכת מידע אשר </a:t>
            </a:r>
            <a:r>
              <a:rPr lang="he-IL" sz="1800" u="sng" dirty="0">
                <a:latin typeface="Arial" pitchFamily="34" charset="0"/>
                <a:cs typeface="Arial" pitchFamily="34" charset="0"/>
              </a:rPr>
              <a:t>תואמת במדויק לצרכי הארגון </a:t>
            </a:r>
            <a:r>
              <a:rPr lang="he-IL" sz="1800" dirty="0">
                <a:latin typeface="Arial" pitchFamily="34" charset="0"/>
                <a:cs typeface="Arial" pitchFamily="34" charset="0"/>
              </a:rPr>
              <a:t>ולדרישות הייחודיות של החברה.</a:t>
            </a:r>
            <a:endParaRPr lang="en-US" sz="1800" dirty="0">
              <a:latin typeface="Arial" pitchFamily="34" charset="0"/>
              <a:cs typeface="Arial" pitchFamily="34" charset="0"/>
            </a:endParaRPr>
          </a:p>
          <a:p>
            <a:pPr lvl="1"/>
            <a:r>
              <a:rPr lang="he-IL" sz="1800" dirty="0">
                <a:latin typeface="Arial" pitchFamily="34" charset="0"/>
                <a:cs typeface="Arial" pitchFamily="34" charset="0"/>
              </a:rPr>
              <a:t>ניתן לסמוך על ביצוע עבודה מקצועית ואיכותית, תוך שימוש בשיטות ובכלים מודרניים.</a:t>
            </a:r>
            <a:endParaRPr lang="en-US" sz="1800" dirty="0">
              <a:latin typeface="Arial" pitchFamily="34" charset="0"/>
              <a:cs typeface="Arial" pitchFamily="34" charset="0"/>
            </a:endParaRPr>
          </a:p>
          <a:p>
            <a:pPr lvl="1"/>
            <a:r>
              <a:rPr lang="he-IL" sz="1800" dirty="0">
                <a:latin typeface="Arial" pitchFamily="34" charset="0"/>
                <a:cs typeface="Arial" pitchFamily="34" charset="0"/>
              </a:rPr>
              <a:t>סיפוק הצרכים אשר הוגדרו במסמך אפיון ראשוני</a:t>
            </a:r>
            <a:r>
              <a:rPr lang="he-IL" sz="1800" dirty="0" smtClean="0">
                <a:latin typeface="Arial" pitchFamily="34" charset="0"/>
                <a:cs typeface="Arial" pitchFamily="34" charset="0"/>
              </a:rPr>
              <a:t>.</a:t>
            </a:r>
          </a:p>
          <a:p>
            <a:pPr lvl="1"/>
            <a:endParaRPr lang="en-US" sz="1800" dirty="0">
              <a:latin typeface="Arial" pitchFamily="34" charset="0"/>
              <a:cs typeface="Arial" pitchFamily="34" charset="0"/>
            </a:endParaRPr>
          </a:p>
          <a:p>
            <a:r>
              <a:rPr lang="he-IL" sz="1800" u="sng" dirty="0">
                <a:latin typeface="Arial" pitchFamily="34" charset="0"/>
                <a:cs typeface="Arial" pitchFamily="34" charset="0"/>
              </a:rPr>
              <a:t>חסרונות דרך פעולה זו:</a:t>
            </a:r>
            <a:endParaRPr lang="en-US" sz="1800" dirty="0">
              <a:latin typeface="Arial" pitchFamily="34" charset="0"/>
              <a:cs typeface="Arial" pitchFamily="34" charset="0"/>
            </a:endParaRPr>
          </a:p>
          <a:p>
            <a:pPr lvl="1"/>
            <a:r>
              <a:rPr lang="he-IL" sz="1800" u="sng" dirty="0">
                <a:latin typeface="Arial" pitchFamily="34" charset="0"/>
                <a:cs typeface="Arial" pitchFamily="34" charset="0"/>
              </a:rPr>
              <a:t>עלות הפיתוח עלולה להיות גבוהה </a:t>
            </a:r>
            <a:r>
              <a:rPr lang="he-IL" sz="1800" dirty="0">
                <a:latin typeface="Arial" pitchFamily="34" charset="0"/>
                <a:cs typeface="Arial" pitchFamily="34" charset="0"/>
              </a:rPr>
              <a:t>ביחס לשאר דרכי הפעולה.</a:t>
            </a:r>
            <a:endParaRPr lang="en-US" sz="1800" dirty="0">
              <a:latin typeface="Arial" pitchFamily="34" charset="0"/>
              <a:cs typeface="Arial" pitchFamily="34" charset="0"/>
            </a:endParaRPr>
          </a:p>
          <a:p>
            <a:pPr lvl="1"/>
            <a:r>
              <a:rPr lang="he-IL" sz="1800" u="sng" dirty="0">
                <a:latin typeface="Arial" pitchFamily="34" charset="0"/>
                <a:cs typeface="Arial" pitchFamily="34" charset="0"/>
              </a:rPr>
              <a:t>זמן הפיתוח עלול להיות ארוך </a:t>
            </a:r>
            <a:r>
              <a:rPr lang="he-IL" sz="1800" dirty="0">
                <a:latin typeface="Arial" pitchFamily="34" charset="0"/>
                <a:cs typeface="Arial" pitchFamily="34" charset="0"/>
              </a:rPr>
              <a:t>עקב השלבים הרבים בפיתוח המערכת.</a:t>
            </a:r>
            <a:endParaRPr lang="en-US" sz="1800" dirty="0">
              <a:latin typeface="Arial" pitchFamily="34" charset="0"/>
              <a:cs typeface="Arial" pitchFamily="34" charset="0"/>
            </a:endParaRPr>
          </a:p>
          <a:p>
            <a:pPr lvl="1"/>
            <a:r>
              <a:rPr lang="he-IL" sz="1800" dirty="0">
                <a:latin typeface="Arial" pitchFamily="34" charset="0"/>
                <a:cs typeface="Arial" pitchFamily="34" charset="0"/>
              </a:rPr>
              <a:t>אם זמן הפיתוח ייקח זמן רב מידי, המערכת שתוקם </a:t>
            </a:r>
            <a:r>
              <a:rPr lang="he-IL" sz="1800" u="sng" dirty="0">
                <a:latin typeface="Arial" pitchFamily="34" charset="0"/>
                <a:cs typeface="Arial" pitchFamily="34" charset="0"/>
              </a:rPr>
              <a:t>עלולה לא להתאים לצרכי הארגון </a:t>
            </a:r>
            <a:r>
              <a:rPr lang="he-IL" sz="1800" dirty="0">
                <a:latin typeface="Arial" pitchFamily="34" charset="0"/>
                <a:cs typeface="Arial" pitchFamily="34" charset="0"/>
              </a:rPr>
              <a:t>בשל שינויים בחברה ובדרישות שלה ממערכת המידע.</a:t>
            </a:r>
            <a:endParaRPr lang="en-US" sz="1800" dirty="0">
              <a:latin typeface="Arial" pitchFamily="34" charset="0"/>
              <a:cs typeface="Arial" pitchFamily="34" charset="0"/>
            </a:endParaRPr>
          </a:p>
          <a:p>
            <a:endParaRPr lang="he-IL" sz="1800" dirty="0" smtClean="0">
              <a:latin typeface="Arial" pitchFamily="34" charset="0"/>
              <a:cs typeface="Arial" pitchFamily="34" charset="0"/>
            </a:endParaRPr>
          </a:p>
        </p:txBody>
      </p:sp>
    </p:spTree>
    <p:extLst>
      <p:ext uri="{BB962C8B-B14F-4D97-AF65-F5344CB8AC3E}">
        <p14:creationId xmlns:p14="http://schemas.microsoft.com/office/powerpoint/2010/main" val="41739970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28596" y="500026"/>
            <a:ext cx="8229600" cy="785834"/>
          </a:xfrm>
        </p:spPr>
        <p:txBody>
          <a:bodyPr>
            <a:normAutofit/>
          </a:bodyPr>
          <a:lstStyle/>
          <a:p>
            <a:pPr algn="ctr"/>
            <a:r>
              <a:rPr lang="he-IL" sz="3600" b="1" dirty="0" smtClean="0">
                <a:solidFill>
                  <a:srgbClr val="C00000"/>
                </a:solidFill>
                <a:latin typeface="Tahoma" pitchFamily="34" charset="0"/>
                <a:cs typeface="Tahoma" pitchFamily="34" charset="0"/>
              </a:rPr>
              <a:t>תרגיל</a:t>
            </a:r>
            <a:endParaRPr lang="he-IL" sz="3600" b="1" dirty="0">
              <a:solidFill>
                <a:srgbClr val="C00000"/>
              </a:solidFill>
              <a:latin typeface="Tahoma" pitchFamily="34" charset="0"/>
              <a:cs typeface="Tahoma" pitchFamily="34" charset="0"/>
            </a:endParaRPr>
          </a:p>
        </p:txBody>
      </p:sp>
      <p:sp>
        <p:nvSpPr>
          <p:cNvPr id="3" name="מציין מיקום תוכן 2"/>
          <p:cNvSpPr>
            <a:spLocks noGrp="1"/>
          </p:cNvSpPr>
          <p:nvPr>
            <p:ph sz="quarter" idx="1"/>
          </p:nvPr>
        </p:nvSpPr>
        <p:spPr>
          <a:xfrm>
            <a:off x="457200" y="1428736"/>
            <a:ext cx="8229600" cy="4071966"/>
          </a:xfrm>
        </p:spPr>
        <p:txBody>
          <a:bodyPr>
            <a:noAutofit/>
          </a:bodyPr>
          <a:lstStyle/>
          <a:p>
            <a:pPr>
              <a:spcBef>
                <a:spcPct val="50000"/>
              </a:spcBef>
            </a:pPr>
            <a:r>
              <a:rPr lang="he-IL" sz="2400" dirty="0" smtClean="0">
                <a:latin typeface="Arial" pitchFamily="34" charset="0"/>
                <a:cs typeface="Arial" pitchFamily="34" charset="0"/>
              </a:rPr>
              <a:t>תארו את דרכי הפעולה האפשריות.</a:t>
            </a:r>
          </a:p>
          <a:p>
            <a:pPr>
              <a:spcBef>
                <a:spcPct val="50000"/>
              </a:spcBef>
            </a:pPr>
            <a:r>
              <a:rPr lang="he-IL" sz="2400" b="1" dirty="0" smtClean="0">
                <a:solidFill>
                  <a:srgbClr val="FF0000"/>
                </a:solidFill>
                <a:latin typeface="Arial" pitchFamily="34" charset="0"/>
                <a:cs typeface="Arial" pitchFamily="34" charset="0"/>
              </a:rPr>
              <a:t>צרו רשימת קריטריונים להשוואה בין דרכי הפעולה וקבע את משקלם.</a:t>
            </a:r>
          </a:p>
          <a:p>
            <a:pPr>
              <a:spcBef>
                <a:spcPct val="50000"/>
              </a:spcBef>
            </a:pPr>
            <a:r>
              <a:rPr lang="he-IL" sz="2400" dirty="0" smtClean="0">
                <a:latin typeface="Arial" pitchFamily="34" charset="0"/>
                <a:cs typeface="Arial" pitchFamily="34" charset="0"/>
              </a:rPr>
              <a:t>נתחו את דרכי הפעולה האפשריות ביחס לקריטריונים וקבע את </a:t>
            </a:r>
            <a:r>
              <a:rPr lang="he-IL" sz="2400" dirty="0" err="1" smtClean="0">
                <a:latin typeface="Arial" pitchFamily="34" charset="0"/>
                <a:cs typeface="Arial" pitchFamily="34" charset="0"/>
              </a:rPr>
              <a:t>הדפ"ן</a:t>
            </a:r>
            <a:r>
              <a:rPr lang="he-IL" sz="2400" dirty="0" smtClean="0">
                <a:latin typeface="Arial" pitchFamily="34" charset="0"/>
                <a:cs typeface="Arial" pitchFamily="34" charset="0"/>
              </a:rPr>
              <a:t>.</a:t>
            </a:r>
          </a:p>
          <a:p>
            <a:pPr>
              <a:spcBef>
                <a:spcPct val="50000"/>
              </a:spcBef>
            </a:pPr>
            <a:r>
              <a:rPr lang="he-IL" sz="2400" dirty="0" smtClean="0">
                <a:latin typeface="Arial" pitchFamily="34" charset="0"/>
                <a:cs typeface="Arial" pitchFamily="34" charset="0"/>
              </a:rPr>
              <a:t>כתבו מסמך </a:t>
            </a:r>
            <a:r>
              <a:rPr lang="en-US" sz="2400" dirty="0" smtClean="0">
                <a:latin typeface="Arial" pitchFamily="34" charset="0"/>
                <a:cs typeface="Arial" pitchFamily="34" charset="0"/>
              </a:rPr>
              <a:t>RFP</a:t>
            </a:r>
            <a:r>
              <a:rPr lang="he-IL" sz="2400" dirty="0" smtClean="0">
                <a:latin typeface="Arial" pitchFamily="34" charset="0"/>
                <a:cs typeface="Arial" pitchFamily="34" charset="0"/>
              </a:rPr>
              <a:t> לקבלת הצעות מספקים.</a:t>
            </a:r>
          </a:p>
        </p:txBody>
      </p:sp>
    </p:spTree>
    <p:extLst>
      <p:ext uri="{BB962C8B-B14F-4D97-AF65-F5344CB8AC3E}">
        <p14:creationId xmlns:p14="http://schemas.microsoft.com/office/powerpoint/2010/main" val="39505007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28596" y="-24"/>
            <a:ext cx="8319868" cy="785834"/>
          </a:xfrm>
        </p:spPr>
        <p:txBody>
          <a:bodyPr>
            <a:noAutofit/>
          </a:bodyPr>
          <a:lstStyle/>
          <a:p>
            <a:pPr lvl="0">
              <a:spcBef>
                <a:spcPct val="50000"/>
              </a:spcBef>
            </a:pPr>
            <a:r>
              <a:rPr lang="he-IL" sz="2000" b="1" dirty="0">
                <a:solidFill>
                  <a:srgbClr val="C00000"/>
                </a:solidFill>
                <a:latin typeface="Tahoma" pitchFamily="34" charset="0"/>
                <a:ea typeface="Tahoma" pitchFamily="34" charset="0"/>
                <a:cs typeface="Tahoma" pitchFamily="34" charset="0"/>
              </a:rPr>
              <a:t>רשימת קריטריונים להשוואה בין דרכי הפעולה האפשריות (</a:t>
            </a:r>
            <a:r>
              <a:rPr lang="he-IL" sz="2000" b="1" dirty="0" err="1">
                <a:solidFill>
                  <a:srgbClr val="C00000"/>
                </a:solidFill>
                <a:latin typeface="Tahoma" pitchFamily="34" charset="0"/>
                <a:ea typeface="Tahoma" pitchFamily="34" charset="0"/>
                <a:cs typeface="Tahoma" pitchFamily="34" charset="0"/>
              </a:rPr>
              <a:t>דפ"א</a:t>
            </a:r>
            <a:r>
              <a:rPr lang="he-IL" sz="2000" b="1" dirty="0">
                <a:solidFill>
                  <a:srgbClr val="C00000"/>
                </a:solidFill>
                <a:latin typeface="Tahoma" pitchFamily="34" charset="0"/>
                <a:ea typeface="Tahoma" pitchFamily="34" charset="0"/>
                <a:cs typeface="Tahoma" pitchFamily="34" charset="0"/>
              </a:rPr>
              <a:t>)</a:t>
            </a:r>
            <a:endParaRPr lang="en-US" sz="2000" b="1" dirty="0">
              <a:solidFill>
                <a:srgbClr val="C00000"/>
              </a:solidFill>
              <a:latin typeface="Tahoma" pitchFamily="34" charset="0"/>
              <a:ea typeface="Tahoma" pitchFamily="34" charset="0"/>
              <a:cs typeface="Tahoma" pitchFamily="34" charset="0"/>
            </a:endParaRPr>
          </a:p>
        </p:txBody>
      </p:sp>
      <p:sp>
        <p:nvSpPr>
          <p:cNvPr id="3" name="מציין מיקום תוכן 2"/>
          <p:cNvSpPr>
            <a:spLocks noGrp="1"/>
          </p:cNvSpPr>
          <p:nvPr>
            <p:ph sz="quarter" idx="1"/>
          </p:nvPr>
        </p:nvSpPr>
        <p:spPr>
          <a:xfrm>
            <a:off x="457200" y="857232"/>
            <a:ext cx="8229600" cy="5572164"/>
          </a:xfrm>
        </p:spPr>
        <p:txBody>
          <a:bodyPr>
            <a:noAutofit/>
          </a:bodyPr>
          <a:lstStyle/>
          <a:p>
            <a:r>
              <a:rPr lang="he-IL" sz="1800" dirty="0">
                <a:latin typeface="Arial" pitchFamily="34" charset="0"/>
                <a:cs typeface="Arial" pitchFamily="34" charset="0"/>
              </a:rPr>
              <a:t>כדי להגיע להחלטה לגבי דרך הפעולה הנבחרת, יש להציג רשימת קריטריונים שעל פיה נשווה בין </a:t>
            </a:r>
            <a:r>
              <a:rPr lang="he-IL" sz="1800" dirty="0" err="1">
                <a:latin typeface="Arial" pitchFamily="34" charset="0"/>
                <a:cs typeface="Arial" pitchFamily="34" charset="0"/>
              </a:rPr>
              <a:t>הדפ"אות</a:t>
            </a:r>
            <a:r>
              <a:rPr lang="he-IL" sz="1800" dirty="0">
                <a:latin typeface="Arial" pitchFamily="34" charset="0"/>
                <a:cs typeface="Arial" pitchFamily="34" charset="0"/>
              </a:rPr>
              <a:t>, ונשקלל ציון סופי לכל דרך פעולה. בסופו של התהליך נוכל להסיק מסקנות ולבחור את דרך הפעולה האפשרית המתאימה ביותר לארגון.</a:t>
            </a:r>
            <a:endParaRPr lang="en-US" sz="1800" dirty="0">
              <a:latin typeface="Arial" pitchFamily="34" charset="0"/>
              <a:cs typeface="Arial" pitchFamily="34" charset="0"/>
            </a:endParaRPr>
          </a:p>
          <a:p>
            <a:r>
              <a:rPr lang="he-IL" sz="1800" dirty="0">
                <a:latin typeface="Arial" pitchFamily="34" charset="0"/>
                <a:cs typeface="Arial" pitchFamily="34" charset="0"/>
              </a:rPr>
              <a:t>לכל קריטריון נצמיד את אחוז החשיבות שלו</a:t>
            </a:r>
            <a:r>
              <a:rPr lang="he-IL" sz="1800" dirty="0" smtClean="0">
                <a:latin typeface="Arial" pitchFamily="34" charset="0"/>
                <a:cs typeface="Arial" pitchFamily="34" charset="0"/>
              </a:rPr>
              <a:t>.</a:t>
            </a:r>
          </a:p>
          <a:p>
            <a:endParaRPr lang="en-US" sz="1700" dirty="0">
              <a:latin typeface="Arial" pitchFamily="34" charset="0"/>
              <a:cs typeface="Arial" pitchFamily="34" charset="0"/>
            </a:endParaRPr>
          </a:p>
          <a:p>
            <a:r>
              <a:rPr lang="he-IL" sz="1500" u="sng" dirty="0">
                <a:latin typeface="Arial" pitchFamily="34" charset="0"/>
                <a:cs typeface="Arial" pitchFamily="34" charset="0"/>
              </a:rPr>
              <a:t>הקריטריונים להשוואה בין דרכי הפעולה הם:</a:t>
            </a:r>
            <a:endParaRPr lang="en-US" sz="1500" u="sng" dirty="0">
              <a:latin typeface="Arial" pitchFamily="34" charset="0"/>
              <a:cs typeface="Arial" pitchFamily="34" charset="0"/>
            </a:endParaRPr>
          </a:p>
          <a:p>
            <a:pPr lvl="1"/>
            <a:r>
              <a:rPr lang="he-IL" sz="1500" dirty="0">
                <a:latin typeface="Arial" pitchFamily="34" charset="0"/>
                <a:cs typeface="Arial" pitchFamily="34" charset="0"/>
              </a:rPr>
              <a:t>התאמה למטרות המערכת (השפעה לרעה על מטרת העל של הארגון, כלומר גרימת הפסדים כספיים יגרור ציון נמוך יותר בקריטריון זה) – 10%</a:t>
            </a:r>
            <a:endParaRPr lang="en-US" sz="1500" dirty="0">
              <a:latin typeface="Arial" pitchFamily="34" charset="0"/>
              <a:cs typeface="Arial" pitchFamily="34" charset="0"/>
            </a:endParaRPr>
          </a:p>
          <a:p>
            <a:pPr lvl="1"/>
            <a:r>
              <a:rPr lang="he-IL" sz="1500" dirty="0">
                <a:latin typeface="Arial" pitchFamily="34" charset="0"/>
                <a:cs typeface="Arial" pitchFamily="34" charset="0"/>
              </a:rPr>
              <a:t>התאמה לאילוצי המערכת – 10%</a:t>
            </a:r>
            <a:endParaRPr lang="en-US" sz="1500" dirty="0">
              <a:latin typeface="Arial" pitchFamily="34" charset="0"/>
              <a:cs typeface="Arial" pitchFamily="34" charset="0"/>
            </a:endParaRPr>
          </a:p>
          <a:p>
            <a:pPr lvl="1"/>
            <a:r>
              <a:rPr lang="he-IL" sz="1500" dirty="0">
                <a:latin typeface="Arial" pitchFamily="34" charset="0"/>
                <a:cs typeface="Arial" pitchFamily="34" charset="0"/>
              </a:rPr>
              <a:t>התאמה לדרישות הפונקציונאליות של המערכת – 40%</a:t>
            </a:r>
            <a:endParaRPr lang="en-US" sz="1500" dirty="0">
              <a:latin typeface="Arial" pitchFamily="34" charset="0"/>
              <a:cs typeface="Arial" pitchFamily="34" charset="0"/>
            </a:endParaRPr>
          </a:p>
          <a:p>
            <a:pPr lvl="1"/>
            <a:r>
              <a:rPr lang="he-IL" sz="1500" dirty="0">
                <a:latin typeface="Arial" pitchFamily="34" charset="0"/>
                <a:cs typeface="Arial" pitchFamily="34" charset="0"/>
              </a:rPr>
              <a:t>התאמת המערכת העתידית למשתמשים בה (נוחות הממשקים) – 8%</a:t>
            </a:r>
            <a:endParaRPr lang="en-US" sz="1500" dirty="0">
              <a:latin typeface="Arial" pitchFamily="34" charset="0"/>
              <a:cs typeface="Arial" pitchFamily="34" charset="0"/>
            </a:endParaRPr>
          </a:p>
          <a:p>
            <a:pPr lvl="1"/>
            <a:r>
              <a:rPr lang="he-IL" sz="1500" dirty="0">
                <a:latin typeface="Arial" pitchFamily="34" charset="0"/>
                <a:cs typeface="Arial" pitchFamily="34" charset="0"/>
              </a:rPr>
              <a:t>הסבירות לתקלות ונפילות של המערכת החדשה – 5%</a:t>
            </a:r>
            <a:endParaRPr lang="en-US" sz="1500" dirty="0">
              <a:latin typeface="Arial" pitchFamily="34" charset="0"/>
              <a:cs typeface="Arial" pitchFamily="34" charset="0"/>
            </a:endParaRPr>
          </a:p>
          <a:p>
            <a:pPr lvl="1"/>
            <a:r>
              <a:rPr lang="he-IL" sz="1500" dirty="0">
                <a:latin typeface="Arial" pitchFamily="34" charset="0"/>
                <a:cs typeface="Arial" pitchFamily="34" charset="0"/>
              </a:rPr>
              <a:t>הזמן הצפוי מרגע בחירת </a:t>
            </a:r>
            <a:r>
              <a:rPr lang="he-IL" sz="1500" dirty="0" err="1">
                <a:latin typeface="Arial" pitchFamily="34" charset="0"/>
                <a:cs typeface="Arial" pitchFamily="34" charset="0"/>
              </a:rPr>
              <a:t>הדפ"ן</a:t>
            </a:r>
            <a:r>
              <a:rPr lang="he-IL" sz="1500" dirty="0">
                <a:latin typeface="Arial" pitchFamily="34" charset="0"/>
                <a:cs typeface="Arial" pitchFamily="34" charset="0"/>
              </a:rPr>
              <a:t> עד להתחלת הפיתוח עצמו – 2%</a:t>
            </a:r>
            <a:endParaRPr lang="en-US" sz="1500" dirty="0">
              <a:latin typeface="Arial" pitchFamily="34" charset="0"/>
              <a:cs typeface="Arial" pitchFamily="34" charset="0"/>
            </a:endParaRPr>
          </a:p>
          <a:p>
            <a:pPr lvl="1"/>
            <a:r>
              <a:rPr lang="he-IL" sz="1500" dirty="0">
                <a:latin typeface="Arial" pitchFamily="34" charset="0"/>
                <a:cs typeface="Arial" pitchFamily="34" charset="0"/>
              </a:rPr>
              <a:t>הזמן הצפוי מרגע תחילת הפיתוח לסיום והטמעת המערכת – 8%</a:t>
            </a:r>
            <a:endParaRPr lang="en-US" sz="1500" dirty="0">
              <a:latin typeface="Arial" pitchFamily="34" charset="0"/>
              <a:cs typeface="Arial" pitchFamily="34" charset="0"/>
            </a:endParaRPr>
          </a:p>
          <a:p>
            <a:pPr lvl="1"/>
            <a:r>
              <a:rPr lang="he-IL" sz="1500" dirty="0">
                <a:latin typeface="Arial" pitchFamily="34" charset="0"/>
                <a:cs typeface="Arial" pitchFamily="34" charset="0"/>
              </a:rPr>
              <a:t>עלות הפיתוח – 4%</a:t>
            </a:r>
            <a:endParaRPr lang="en-US" sz="1500" dirty="0">
              <a:latin typeface="Arial" pitchFamily="34" charset="0"/>
              <a:cs typeface="Arial" pitchFamily="34" charset="0"/>
            </a:endParaRPr>
          </a:p>
          <a:p>
            <a:pPr lvl="1"/>
            <a:r>
              <a:rPr lang="he-IL" sz="1500" dirty="0">
                <a:latin typeface="Arial" pitchFamily="34" charset="0"/>
                <a:cs typeface="Arial" pitchFamily="34" charset="0"/>
              </a:rPr>
              <a:t>עלות החומרה הנדרשת למערכת העתידית – 2%</a:t>
            </a:r>
            <a:endParaRPr lang="en-US" sz="1500" dirty="0">
              <a:latin typeface="Arial" pitchFamily="34" charset="0"/>
              <a:cs typeface="Arial" pitchFamily="34" charset="0"/>
            </a:endParaRPr>
          </a:p>
          <a:p>
            <a:pPr lvl="1"/>
            <a:r>
              <a:rPr lang="he-IL" sz="1500" dirty="0">
                <a:latin typeface="Arial" pitchFamily="34" charset="0"/>
                <a:cs typeface="Arial" pitchFamily="34" charset="0"/>
              </a:rPr>
              <a:t>עלות אחזקה שנתית – 2%</a:t>
            </a:r>
            <a:endParaRPr lang="en-US" sz="1500" dirty="0">
              <a:latin typeface="Arial" pitchFamily="34" charset="0"/>
              <a:cs typeface="Arial" pitchFamily="34" charset="0"/>
            </a:endParaRPr>
          </a:p>
          <a:p>
            <a:pPr lvl="1"/>
            <a:r>
              <a:rPr lang="he-IL" sz="1500" dirty="0">
                <a:latin typeface="Arial" pitchFamily="34" charset="0"/>
                <a:cs typeface="Arial" pitchFamily="34" charset="0"/>
              </a:rPr>
              <a:t>מידת הסיכון וסיכויי הצלחה – 5%</a:t>
            </a:r>
            <a:endParaRPr lang="en-US" sz="1500" dirty="0">
              <a:latin typeface="Arial" pitchFamily="34" charset="0"/>
              <a:cs typeface="Arial" pitchFamily="34" charset="0"/>
            </a:endParaRPr>
          </a:p>
          <a:p>
            <a:pPr lvl="1"/>
            <a:r>
              <a:rPr lang="he-IL" sz="1500" dirty="0">
                <a:latin typeface="Arial" pitchFamily="34" charset="0"/>
                <a:cs typeface="Arial" pitchFamily="34" charset="0"/>
              </a:rPr>
              <a:t>השפעה על המשתמשים – 2%</a:t>
            </a:r>
            <a:endParaRPr lang="en-US" sz="1500" dirty="0">
              <a:latin typeface="Arial" pitchFamily="34" charset="0"/>
              <a:cs typeface="Arial" pitchFamily="34" charset="0"/>
            </a:endParaRPr>
          </a:p>
          <a:p>
            <a:pPr lvl="1"/>
            <a:r>
              <a:rPr lang="he-IL" sz="1500" dirty="0">
                <a:latin typeface="Arial" pitchFamily="34" charset="0"/>
                <a:cs typeface="Arial" pitchFamily="34" charset="0"/>
              </a:rPr>
              <a:t>השפעה על כלל הארגון והתפעול – 2%</a:t>
            </a:r>
            <a:endParaRPr lang="en-US" sz="1500" dirty="0">
              <a:latin typeface="Arial" pitchFamily="34" charset="0"/>
              <a:cs typeface="Arial" pitchFamily="34" charset="0"/>
            </a:endParaRPr>
          </a:p>
          <a:p>
            <a:pPr marL="0" indent="0">
              <a:buNone/>
            </a:pPr>
            <a:endParaRPr lang="en-US" sz="1700" dirty="0">
              <a:latin typeface="Arial" pitchFamily="34" charset="0"/>
              <a:cs typeface="Arial" pitchFamily="34" charset="0"/>
            </a:endParaRPr>
          </a:p>
        </p:txBody>
      </p:sp>
    </p:spTree>
    <p:extLst>
      <p:ext uri="{BB962C8B-B14F-4D97-AF65-F5344CB8AC3E}">
        <p14:creationId xmlns:p14="http://schemas.microsoft.com/office/powerpoint/2010/main" val="26448811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28596" y="500026"/>
            <a:ext cx="8229600" cy="785834"/>
          </a:xfrm>
        </p:spPr>
        <p:txBody>
          <a:bodyPr>
            <a:normAutofit/>
          </a:bodyPr>
          <a:lstStyle/>
          <a:p>
            <a:pPr algn="ctr"/>
            <a:r>
              <a:rPr lang="he-IL" sz="3600" b="1" dirty="0" smtClean="0">
                <a:solidFill>
                  <a:srgbClr val="C00000"/>
                </a:solidFill>
                <a:latin typeface="Tahoma" pitchFamily="34" charset="0"/>
                <a:cs typeface="Tahoma" pitchFamily="34" charset="0"/>
              </a:rPr>
              <a:t>תרגיל</a:t>
            </a:r>
            <a:endParaRPr lang="he-IL" sz="3600" b="1" dirty="0">
              <a:solidFill>
                <a:srgbClr val="C00000"/>
              </a:solidFill>
              <a:latin typeface="Tahoma" pitchFamily="34" charset="0"/>
              <a:cs typeface="Tahoma" pitchFamily="34" charset="0"/>
            </a:endParaRPr>
          </a:p>
        </p:txBody>
      </p:sp>
      <p:sp>
        <p:nvSpPr>
          <p:cNvPr id="3" name="מציין מיקום תוכן 2"/>
          <p:cNvSpPr>
            <a:spLocks noGrp="1"/>
          </p:cNvSpPr>
          <p:nvPr>
            <p:ph sz="quarter" idx="1"/>
          </p:nvPr>
        </p:nvSpPr>
        <p:spPr>
          <a:xfrm>
            <a:off x="457200" y="1428736"/>
            <a:ext cx="8229600" cy="4071966"/>
          </a:xfrm>
        </p:spPr>
        <p:txBody>
          <a:bodyPr>
            <a:noAutofit/>
          </a:bodyPr>
          <a:lstStyle/>
          <a:p>
            <a:pPr>
              <a:spcBef>
                <a:spcPct val="50000"/>
              </a:spcBef>
            </a:pPr>
            <a:r>
              <a:rPr lang="he-IL" sz="2400" dirty="0" smtClean="0">
                <a:latin typeface="Arial" pitchFamily="34" charset="0"/>
                <a:cs typeface="Arial" pitchFamily="34" charset="0"/>
              </a:rPr>
              <a:t>תארו את דרכי הפעולה האפשריות.</a:t>
            </a:r>
          </a:p>
          <a:p>
            <a:pPr>
              <a:spcBef>
                <a:spcPct val="50000"/>
              </a:spcBef>
            </a:pPr>
            <a:r>
              <a:rPr lang="he-IL" sz="2400" dirty="0" smtClean="0">
                <a:latin typeface="Arial" pitchFamily="34" charset="0"/>
                <a:cs typeface="Arial" pitchFamily="34" charset="0"/>
              </a:rPr>
              <a:t>צרו רשימת קריטריונים להשוואה בין דרכי הפעולה וקבע את משקלם.</a:t>
            </a:r>
          </a:p>
          <a:p>
            <a:pPr>
              <a:spcBef>
                <a:spcPct val="50000"/>
              </a:spcBef>
            </a:pPr>
            <a:r>
              <a:rPr lang="he-IL" sz="2400" b="1" dirty="0" smtClean="0">
                <a:solidFill>
                  <a:srgbClr val="FF0000"/>
                </a:solidFill>
                <a:latin typeface="Arial" pitchFamily="34" charset="0"/>
                <a:cs typeface="Arial" pitchFamily="34" charset="0"/>
              </a:rPr>
              <a:t>נתחו את דרכי הפעולה האפשריות ביחס לקריטריונים וקבע את </a:t>
            </a:r>
            <a:r>
              <a:rPr lang="he-IL" sz="2400" b="1" dirty="0" err="1" smtClean="0">
                <a:solidFill>
                  <a:srgbClr val="FF0000"/>
                </a:solidFill>
                <a:latin typeface="Arial" pitchFamily="34" charset="0"/>
                <a:cs typeface="Arial" pitchFamily="34" charset="0"/>
              </a:rPr>
              <a:t>הדפ"ן</a:t>
            </a:r>
            <a:r>
              <a:rPr lang="he-IL" sz="2400" b="1" dirty="0" smtClean="0">
                <a:solidFill>
                  <a:srgbClr val="FF0000"/>
                </a:solidFill>
                <a:latin typeface="Arial" pitchFamily="34" charset="0"/>
                <a:cs typeface="Arial" pitchFamily="34" charset="0"/>
              </a:rPr>
              <a:t>.</a:t>
            </a:r>
          </a:p>
          <a:p>
            <a:pPr>
              <a:spcBef>
                <a:spcPct val="50000"/>
              </a:spcBef>
            </a:pPr>
            <a:r>
              <a:rPr lang="he-IL" sz="2400" dirty="0" smtClean="0">
                <a:latin typeface="Arial" pitchFamily="34" charset="0"/>
                <a:cs typeface="Arial" pitchFamily="34" charset="0"/>
              </a:rPr>
              <a:t>כתבו מסמך </a:t>
            </a:r>
            <a:r>
              <a:rPr lang="en-US" sz="2400" dirty="0" smtClean="0">
                <a:latin typeface="Arial" pitchFamily="34" charset="0"/>
                <a:cs typeface="Arial" pitchFamily="34" charset="0"/>
              </a:rPr>
              <a:t>RFP</a:t>
            </a:r>
            <a:r>
              <a:rPr lang="he-IL" sz="2400" dirty="0" smtClean="0">
                <a:latin typeface="Arial" pitchFamily="34" charset="0"/>
                <a:cs typeface="Arial" pitchFamily="34" charset="0"/>
              </a:rPr>
              <a:t> לקבלת הצעות מספקים.</a:t>
            </a:r>
          </a:p>
        </p:txBody>
      </p:sp>
    </p:spTree>
    <p:extLst>
      <p:ext uri="{BB962C8B-B14F-4D97-AF65-F5344CB8AC3E}">
        <p14:creationId xmlns:p14="http://schemas.microsoft.com/office/powerpoint/2010/main" val="31629913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28596" y="-24"/>
            <a:ext cx="8319868" cy="785834"/>
          </a:xfrm>
        </p:spPr>
        <p:txBody>
          <a:bodyPr>
            <a:noAutofit/>
          </a:bodyPr>
          <a:lstStyle/>
          <a:p>
            <a:pPr lvl="0">
              <a:spcBef>
                <a:spcPct val="50000"/>
              </a:spcBef>
            </a:pPr>
            <a:r>
              <a:rPr lang="he-IL" sz="2400" b="1" dirty="0">
                <a:solidFill>
                  <a:srgbClr val="C00000"/>
                </a:solidFill>
                <a:latin typeface="Tahoma" pitchFamily="34" charset="0"/>
                <a:ea typeface="Tahoma" pitchFamily="34" charset="0"/>
                <a:cs typeface="Tahoma" pitchFamily="34" charset="0"/>
              </a:rPr>
              <a:t>נתחו את דרכי הפעולה האפשריות ביחס לקריטריונים</a:t>
            </a:r>
            <a:endParaRPr lang="en-US" sz="2400" b="1" dirty="0">
              <a:solidFill>
                <a:srgbClr val="C00000"/>
              </a:solidFill>
              <a:latin typeface="Tahoma" pitchFamily="34" charset="0"/>
              <a:ea typeface="Tahoma" pitchFamily="34" charset="0"/>
              <a:cs typeface="Tahoma" pitchFamily="34" charset="0"/>
            </a:endParaRPr>
          </a:p>
        </p:txBody>
      </p:sp>
      <p:sp>
        <p:nvSpPr>
          <p:cNvPr id="3" name="מציין מיקום תוכן 2"/>
          <p:cNvSpPr>
            <a:spLocks noGrp="1"/>
          </p:cNvSpPr>
          <p:nvPr>
            <p:ph sz="quarter" idx="1"/>
          </p:nvPr>
        </p:nvSpPr>
        <p:spPr>
          <a:xfrm>
            <a:off x="457200" y="857232"/>
            <a:ext cx="8229600" cy="5572164"/>
          </a:xfrm>
        </p:spPr>
        <p:txBody>
          <a:bodyPr>
            <a:noAutofit/>
          </a:bodyPr>
          <a:lstStyle/>
          <a:p>
            <a:r>
              <a:rPr lang="he-IL" sz="2000" dirty="0">
                <a:latin typeface="Arial" pitchFamily="34" charset="0"/>
                <a:cs typeface="Arial" pitchFamily="34" charset="0"/>
              </a:rPr>
              <a:t>כעת, נשווה בין דרכי הפעולה האפשריות על פי הקריטריונים שקבענו. </a:t>
            </a:r>
            <a:endParaRPr lang="he-IL" sz="2000" dirty="0" smtClean="0">
              <a:latin typeface="Arial" pitchFamily="34" charset="0"/>
              <a:cs typeface="Arial" pitchFamily="34" charset="0"/>
            </a:endParaRPr>
          </a:p>
          <a:p>
            <a:r>
              <a:rPr lang="he-IL" sz="2000" dirty="0" smtClean="0">
                <a:latin typeface="Arial" pitchFamily="34" charset="0"/>
                <a:cs typeface="Arial" pitchFamily="34" charset="0"/>
              </a:rPr>
              <a:t>כל </a:t>
            </a:r>
            <a:r>
              <a:rPr lang="he-IL" sz="2000" dirty="0">
                <a:latin typeface="Arial" pitchFamily="34" charset="0"/>
                <a:cs typeface="Arial" pitchFamily="34" charset="0"/>
              </a:rPr>
              <a:t>קריטריון יקבל ציון בין 1 ל-100, כאשר עמידה מלאה בו יקנה ציון 100, וחוסר עמידה בו קנה ציון 0. </a:t>
            </a:r>
            <a:r>
              <a:rPr lang="he-IL" sz="2000" dirty="0" smtClean="0">
                <a:latin typeface="Arial" pitchFamily="34" charset="0"/>
                <a:cs typeface="Arial" pitchFamily="34" charset="0"/>
              </a:rPr>
              <a:t>לאחר </a:t>
            </a:r>
            <a:r>
              <a:rPr lang="he-IL" sz="2000" dirty="0">
                <a:latin typeface="Arial" pitchFamily="34" charset="0"/>
                <a:cs typeface="Arial" pitchFamily="34" charset="0"/>
              </a:rPr>
              <a:t>מכן נשקלל את הציונים לפי האחוזים שניתנו לכל קריטריון ונקבל ציון סופי ומשוקלל לכל </a:t>
            </a:r>
            <a:r>
              <a:rPr lang="he-IL" sz="2000" dirty="0" err="1">
                <a:latin typeface="Arial" pitchFamily="34" charset="0"/>
                <a:cs typeface="Arial" pitchFamily="34" charset="0"/>
              </a:rPr>
              <a:t>דפ"א</a:t>
            </a:r>
            <a:r>
              <a:rPr lang="he-IL" sz="2000" dirty="0" smtClean="0">
                <a:latin typeface="Arial" pitchFamily="34" charset="0"/>
                <a:cs typeface="Arial" pitchFamily="34" charset="0"/>
              </a:rPr>
              <a:t>.</a:t>
            </a:r>
          </a:p>
          <a:p>
            <a:pPr marL="0" indent="0">
              <a:buNone/>
            </a:pPr>
            <a:endParaRPr lang="en-US" sz="2000" dirty="0">
              <a:latin typeface="Arial" pitchFamily="34" charset="0"/>
              <a:cs typeface="Arial" pitchFamily="34" charset="0"/>
            </a:endParaRPr>
          </a:p>
          <a:p>
            <a:r>
              <a:rPr lang="he-IL" sz="2000" dirty="0">
                <a:latin typeface="Arial" pitchFamily="34" charset="0"/>
                <a:cs typeface="Arial" pitchFamily="34" charset="0"/>
              </a:rPr>
              <a:t>לשם הנוחות נערוך זאת בטבלה, כאשר את הקריטריונים ייצגו מספרם כפי שניתנו להם קודם לכן.</a:t>
            </a:r>
            <a:endParaRPr lang="en-US" sz="2000" dirty="0">
              <a:latin typeface="Arial" pitchFamily="34" charset="0"/>
              <a:cs typeface="Arial" pitchFamily="34" charset="0"/>
            </a:endParaRPr>
          </a:p>
          <a:p>
            <a:endParaRPr lang="en-US" sz="2400" dirty="0">
              <a:latin typeface="Arial" pitchFamily="34" charset="0"/>
              <a:cs typeface="Arial" pitchFamily="34" charset="0"/>
            </a:endParaRPr>
          </a:p>
        </p:txBody>
      </p:sp>
    </p:spTree>
    <p:extLst>
      <p:ext uri="{BB962C8B-B14F-4D97-AF65-F5344CB8AC3E}">
        <p14:creationId xmlns:p14="http://schemas.microsoft.com/office/powerpoint/2010/main" val="4584442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מציין מיקום תוכן 3"/>
          <p:cNvGraphicFramePr>
            <a:graphicFrameLocks noGrp="1"/>
          </p:cNvGraphicFramePr>
          <p:nvPr>
            <p:ph sz="quarter" idx="1"/>
            <p:extLst>
              <p:ext uri="{D42A27DB-BD31-4B8C-83A1-F6EECF244321}">
                <p14:modId xmlns:p14="http://schemas.microsoft.com/office/powerpoint/2010/main" val="3539475995"/>
              </p:ext>
            </p:extLst>
          </p:nvPr>
        </p:nvGraphicFramePr>
        <p:xfrm>
          <a:off x="395536" y="116633"/>
          <a:ext cx="8386599" cy="6599866"/>
        </p:xfrm>
        <a:graphic>
          <a:graphicData uri="http://schemas.openxmlformats.org/drawingml/2006/table">
            <a:tbl>
              <a:tblPr rtl="1" firstRow="1" firstCol="1" lastRow="1" lastCol="1" bandRow="1" bandCol="1">
                <a:tableStyleId>{5940675A-B579-460E-94D1-54222C63F5DA}</a:tableStyleId>
              </a:tblPr>
              <a:tblGrid>
                <a:gridCol w="484383"/>
                <a:gridCol w="537118"/>
                <a:gridCol w="616632"/>
                <a:gridCol w="718660"/>
                <a:gridCol w="635632"/>
                <a:gridCol w="5394174"/>
              </a:tblGrid>
              <a:tr h="505078">
                <a:tc>
                  <a:txBody>
                    <a:bodyPr/>
                    <a:lstStyle/>
                    <a:p>
                      <a:pPr algn="ctr" rtl="1">
                        <a:spcAft>
                          <a:spcPts val="0"/>
                        </a:spcAft>
                      </a:pPr>
                      <a:r>
                        <a:rPr lang="he-IL" sz="900" b="1" dirty="0">
                          <a:effectLst/>
                          <a:latin typeface="Arial" pitchFamily="34" charset="0"/>
                          <a:cs typeface="Arial" pitchFamily="34" charset="0"/>
                        </a:rPr>
                        <a:t>מס' קריטריון</a:t>
                      </a:r>
                      <a:endParaRPr lang="en-US" sz="900" b="1" dirty="0">
                        <a:effectLst/>
                        <a:latin typeface="Arial" pitchFamily="34" charset="0"/>
                        <a:ea typeface="Times New Roman"/>
                        <a:cs typeface="Arial" pitchFamily="34" charset="0"/>
                      </a:endParaRPr>
                    </a:p>
                  </a:txBody>
                  <a:tcPr marL="32147" marR="32147" marT="0" marB="0" anchor="ctr">
                    <a:solidFill>
                      <a:schemeClr val="bg2"/>
                    </a:solidFill>
                  </a:tcPr>
                </a:tc>
                <a:tc>
                  <a:txBody>
                    <a:bodyPr/>
                    <a:lstStyle/>
                    <a:p>
                      <a:pPr algn="ctr" rtl="1">
                        <a:spcAft>
                          <a:spcPts val="0"/>
                        </a:spcAft>
                      </a:pPr>
                      <a:r>
                        <a:rPr lang="he-IL" sz="900" b="1" dirty="0">
                          <a:effectLst/>
                          <a:latin typeface="Arial" pitchFamily="34" charset="0"/>
                          <a:cs typeface="Arial" pitchFamily="34" charset="0"/>
                        </a:rPr>
                        <a:t>אחוז הקריטריון</a:t>
                      </a:r>
                      <a:endParaRPr lang="en-US" sz="900" b="1" dirty="0">
                        <a:effectLst/>
                        <a:latin typeface="Arial" pitchFamily="34" charset="0"/>
                        <a:ea typeface="Times New Roman"/>
                        <a:cs typeface="Arial" pitchFamily="34" charset="0"/>
                      </a:endParaRPr>
                    </a:p>
                  </a:txBody>
                  <a:tcPr marL="32147" marR="32147" marT="0" marB="0" anchor="ctr">
                    <a:solidFill>
                      <a:schemeClr val="bg2"/>
                    </a:solidFill>
                  </a:tcPr>
                </a:tc>
                <a:tc>
                  <a:txBody>
                    <a:bodyPr/>
                    <a:lstStyle/>
                    <a:p>
                      <a:pPr algn="ctr" rtl="1">
                        <a:spcAft>
                          <a:spcPts val="0"/>
                        </a:spcAft>
                      </a:pPr>
                      <a:r>
                        <a:rPr lang="he-IL" sz="900" b="1" dirty="0" err="1">
                          <a:effectLst/>
                          <a:latin typeface="Arial" pitchFamily="34" charset="0"/>
                          <a:cs typeface="Arial" pitchFamily="34" charset="0"/>
                        </a:rPr>
                        <a:t>דפ"א</a:t>
                      </a:r>
                      <a:r>
                        <a:rPr lang="he-IL" sz="900" b="1" dirty="0">
                          <a:effectLst/>
                          <a:latin typeface="Arial" pitchFamily="34" charset="0"/>
                          <a:cs typeface="Arial" pitchFamily="34" charset="0"/>
                        </a:rPr>
                        <a:t> 1 – תוכנת מדף</a:t>
                      </a:r>
                      <a:endParaRPr lang="en-US" sz="900" b="1" dirty="0">
                        <a:effectLst/>
                        <a:latin typeface="Arial" pitchFamily="34" charset="0"/>
                        <a:ea typeface="Times New Roman"/>
                        <a:cs typeface="Arial" pitchFamily="34" charset="0"/>
                      </a:endParaRPr>
                    </a:p>
                  </a:txBody>
                  <a:tcPr marL="32147" marR="32147" marT="0" marB="0" anchor="ctr">
                    <a:solidFill>
                      <a:schemeClr val="bg2"/>
                    </a:solidFill>
                  </a:tcPr>
                </a:tc>
                <a:tc>
                  <a:txBody>
                    <a:bodyPr/>
                    <a:lstStyle/>
                    <a:p>
                      <a:pPr algn="ctr" rtl="1">
                        <a:spcAft>
                          <a:spcPts val="0"/>
                        </a:spcAft>
                      </a:pPr>
                      <a:r>
                        <a:rPr lang="he-IL" sz="900" b="1" dirty="0" err="1">
                          <a:effectLst/>
                          <a:latin typeface="Arial" pitchFamily="34" charset="0"/>
                          <a:cs typeface="Arial" pitchFamily="34" charset="0"/>
                        </a:rPr>
                        <a:t>דפ"א</a:t>
                      </a:r>
                      <a:r>
                        <a:rPr lang="he-IL" sz="900" b="1" dirty="0">
                          <a:effectLst/>
                          <a:latin typeface="Arial" pitchFamily="34" charset="0"/>
                          <a:cs typeface="Arial" pitchFamily="34" charset="0"/>
                        </a:rPr>
                        <a:t> 2 – פיתוח ע"י מדריכים (פיתוח עצמי)</a:t>
                      </a:r>
                      <a:endParaRPr lang="en-US" sz="900" b="1" dirty="0">
                        <a:effectLst/>
                        <a:latin typeface="Arial" pitchFamily="34" charset="0"/>
                        <a:ea typeface="Times New Roman"/>
                        <a:cs typeface="Arial" pitchFamily="34" charset="0"/>
                      </a:endParaRPr>
                    </a:p>
                  </a:txBody>
                  <a:tcPr marL="32147" marR="32147" marT="0" marB="0" anchor="ctr">
                    <a:solidFill>
                      <a:schemeClr val="bg2"/>
                    </a:solidFill>
                  </a:tcPr>
                </a:tc>
                <a:tc>
                  <a:txBody>
                    <a:bodyPr/>
                    <a:lstStyle/>
                    <a:p>
                      <a:pPr algn="ctr" rtl="1">
                        <a:spcAft>
                          <a:spcPts val="0"/>
                        </a:spcAft>
                      </a:pPr>
                      <a:r>
                        <a:rPr lang="he-IL" sz="900" b="1" dirty="0" err="1">
                          <a:effectLst/>
                          <a:latin typeface="Arial" pitchFamily="34" charset="0"/>
                          <a:cs typeface="Arial" pitchFamily="34" charset="0"/>
                        </a:rPr>
                        <a:t>דפ"א</a:t>
                      </a:r>
                      <a:r>
                        <a:rPr lang="he-IL" sz="900" b="1" dirty="0">
                          <a:effectLst/>
                          <a:latin typeface="Arial" pitchFamily="34" charset="0"/>
                          <a:cs typeface="Arial" pitchFamily="34" charset="0"/>
                        </a:rPr>
                        <a:t> 3 – פיתוח ע"י בית תוכנה</a:t>
                      </a:r>
                      <a:endParaRPr lang="en-US" sz="900" b="1" dirty="0">
                        <a:effectLst/>
                        <a:latin typeface="Arial" pitchFamily="34" charset="0"/>
                        <a:ea typeface="Times New Roman"/>
                        <a:cs typeface="Arial" pitchFamily="34" charset="0"/>
                      </a:endParaRPr>
                    </a:p>
                  </a:txBody>
                  <a:tcPr marL="32147" marR="32147" marT="0" marB="0" anchor="ctr">
                    <a:solidFill>
                      <a:schemeClr val="bg2"/>
                    </a:solidFill>
                  </a:tcPr>
                </a:tc>
                <a:tc>
                  <a:txBody>
                    <a:bodyPr/>
                    <a:lstStyle/>
                    <a:p>
                      <a:pPr algn="ctr" rtl="1">
                        <a:spcAft>
                          <a:spcPts val="0"/>
                        </a:spcAft>
                      </a:pPr>
                      <a:r>
                        <a:rPr lang="he-IL" sz="900" b="1" dirty="0">
                          <a:effectLst/>
                          <a:latin typeface="Arial" pitchFamily="34" charset="0"/>
                          <a:cs typeface="Arial" pitchFamily="34" charset="0"/>
                        </a:rPr>
                        <a:t>נימוקים לנתינת ציון זה</a:t>
                      </a:r>
                      <a:endParaRPr lang="en-US" sz="900" b="1" dirty="0">
                        <a:effectLst/>
                        <a:latin typeface="Arial" pitchFamily="34" charset="0"/>
                        <a:cs typeface="Arial" pitchFamily="34" charset="0"/>
                      </a:endParaRPr>
                    </a:p>
                    <a:p>
                      <a:pPr algn="ctr" rtl="1">
                        <a:spcAft>
                          <a:spcPts val="0"/>
                        </a:spcAft>
                      </a:pPr>
                      <a:r>
                        <a:rPr lang="he-IL" sz="900" b="1" dirty="0">
                          <a:effectLst/>
                          <a:latin typeface="Arial" pitchFamily="34" charset="0"/>
                          <a:cs typeface="Arial" pitchFamily="34" charset="0"/>
                        </a:rPr>
                        <a:t>(ניתן למצוא הסברים יותר מפורטים ביתרונות וחסרונות של כל דרך פעולה אפשרית – פורט בתיאור הדרכים).</a:t>
                      </a:r>
                      <a:endParaRPr lang="en-US" sz="900" b="1" dirty="0">
                        <a:effectLst/>
                        <a:latin typeface="Arial" pitchFamily="34" charset="0"/>
                        <a:ea typeface="Times New Roman"/>
                        <a:cs typeface="Arial" pitchFamily="34" charset="0"/>
                      </a:endParaRPr>
                    </a:p>
                  </a:txBody>
                  <a:tcPr marL="32147" marR="32147" marT="0" marB="0" anchor="ctr">
                    <a:solidFill>
                      <a:schemeClr val="bg2"/>
                    </a:solidFill>
                  </a:tcPr>
                </a:tc>
              </a:tr>
              <a:tr h="420898">
                <a:tc>
                  <a:txBody>
                    <a:bodyPr/>
                    <a:lstStyle/>
                    <a:p>
                      <a:pPr algn="ctr" rtl="1">
                        <a:spcAft>
                          <a:spcPts val="0"/>
                        </a:spcAft>
                      </a:pPr>
                      <a:r>
                        <a:rPr lang="he-IL" sz="900" b="0" dirty="0">
                          <a:effectLst/>
                          <a:latin typeface="Arial" pitchFamily="34" charset="0"/>
                          <a:cs typeface="Arial" pitchFamily="34" charset="0"/>
                        </a:rPr>
                        <a:t>1</a:t>
                      </a:r>
                      <a:endParaRPr lang="en-US" sz="900" b="0" dirty="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dirty="0">
                          <a:effectLst/>
                          <a:latin typeface="Arial" pitchFamily="34" charset="0"/>
                          <a:cs typeface="Arial" pitchFamily="34" charset="0"/>
                        </a:rPr>
                        <a:t>10%</a:t>
                      </a:r>
                      <a:endParaRPr lang="en-US" sz="900" dirty="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dirty="0">
                          <a:effectLst/>
                          <a:latin typeface="Arial" pitchFamily="34" charset="0"/>
                          <a:cs typeface="Arial" pitchFamily="34" charset="0"/>
                        </a:rPr>
                        <a:t>100</a:t>
                      </a:r>
                      <a:endParaRPr lang="en-US" sz="900" dirty="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dirty="0">
                          <a:effectLst/>
                          <a:latin typeface="Arial" pitchFamily="34" charset="0"/>
                          <a:cs typeface="Arial" pitchFamily="34" charset="0"/>
                        </a:rPr>
                        <a:t>20</a:t>
                      </a:r>
                      <a:endParaRPr lang="en-US" sz="900" dirty="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dirty="0">
                          <a:effectLst/>
                          <a:latin typeface="Arial" pitchFamily="34" charset="0"/>
                          <a:cs typeface="Arial" pitchFamily="34" charset="0"/>
                        </a:rPr>
                        <a:t>100</a:t>
                      </a:r>
                      <a:endParaRPr lang="en-US" sz="900" dirty="0">
                        <a:effectLst/>
                        <a:latin typeface="Arial" pitchFamily="34" charset="0"/>
                        <a:ea typeface="Times New Roman"/>
                        <a:cs typeface="Arial" pitchFamily="34" charset="0"/>
                      </a:endParaRPr>
                    </a:p>
                  </a:txBody>
                  <a:tcPr marL="32147" marR="32147" marT="0" marB="0" anchor="ctr"/>
                </a:tc>
                <a:tc>
                  <a:txBody>
                    <a:bodyPr/>
                    <a:lstStyle/>
                    <a:p>
                      <a:pPr marL="0" indent="0" algn="r" rtl="1">
                        <a:spcAft>
                          <a:spcPts val="0"/>
                        </a:spcAft>
                        <a:buNone/>
                      </a:pPr>
                      <a:r>
                        <a:rPr lang="he-IL" sz="1000" dirty="0" smtClean="0">
                          <a:effectLst/>
                          <a:latin typeface="Arial" pitchFamily="34" charset="0"/>
                          <a:cs typeface="Arial" pitchFamily="34" charset="0"/>
                        </a:rPr>
                        <a:t>1. אינה </a:t>
                      </a:r>
                      <a:r>
                        <a:rPr lang="he-IL" sz="1000" dirty="0">
                          <a:effectLst/>
                          <a:latin typeface="Arial" pitchFamily="34" charset="0"/>
                          <a:cs typeface="Arial" pitchFamily="34" charset="0"/>
                        </a:rPr>
                        <a:t>גורמת ישירות להפסדים </a:t>
                      </a:r>
                      <a:r>
                        <a:rPr lang="he-IL" sz="1000" dirty="0" smtClean="0">
                          <a:effectLst/>
                          <a:latin typeface="Arial" pitchFamily="34" charset="0"/>
                          <a:cs typeface="Arial" pitchFamily="34" charset="0"/>
                        </a:rPr>
                        <a:t>כלכליים.</a:t>
                      </a:r>
                      <a:r>
                        <a:rPr lang="he-IL" sz="1000" baseline="0" dirty="0" smtClean="0">
                          <a:effectLst/>
                          <a:latin typeface="Arial" pitchFamily="34" charset="0"/>
                          <a:cs typeface="Arial" pitchFamily="34" charset="0"/>
                        </a:rPr>
                        <a:t>     </a:t>
                      </a:r>
                    </a:p>
                    <a:p>
                      <a:pPr marL="0" indent="0" algn="r" rtl="1">
                        <a:spcAft>
                          <a:spcPts val="0"/>
                        </a:spcAft>
                        <a:buNone/>
                      </a:pPr>
                      <a:r>
                        <a:rPr lang="he-IL" sz="1000" dirty="0" smtClean="0">
                          <a:effectLst/>
                          <a:latin typeface="Arial" pitchFamily="34" charset="0"/>
                          <a:cs typeface="Arial" pitchFamily="34" charset="0"/>
                        </a:rPr>
                        <a:t>2</a:t>
                      </a:r>
                      <a:r>
                        <a:rPr lang="he-IL" sz="1000" dirty="0">
                          <a:effectLst/>
                          <a:latin typeface="Arial" pitchFamily="34" charset="0"/>
                          <a:cs typeface="Arial" pitchFamily="34" charset="0"/>
                        </a:rPr>
                        <a:t>. פגיעה בזמן המדריכים להעברת הקורסים גורר הפסדים כלכליים באופן ישיר</a:t>
                      </a:r>
                      <a:r>
                        <a:rPr lang="he-IL" sz="1000" dirty="0" smtClean="0">
                          <a:effectLst/>
                          <a:latin typeface="Arial" pitchFamily="34" charset="0"/>
                          <a:cs typeface="Arial" pitchFamily="34" charset="0"/>
                        </a:rPr>
                        <a:t>.</a:t>
                      </a:r>
                      <a:r>
                        <a:rPr lang="he-IL" sz="1000" baseline="0" dirty="0" smtClean="0">
                          <a:effectLst/>
                          <a:latin typeface="Arial" pitchFamily="34" charset="0"/>
                          <a:cs typeface="Arial" pitchFamily="34" charset="0"/>
                        </a:rPr>
                        <a:t>                                 </a:t>
                      </a:r>
                    </a:p>
                    <a:p>
                      <a:pPr marL="0" indent="0" algn="r" rtl="1">
                        <a:spcAft>
                          <a:spcPts val="0"/>
                        </a:spcAft>
                        <a:buNone/>
                      </a:pPr>
                      <a:r>
                        <a:rPr lang="he-IL" sz="1000" baseline="0" dirty="0" smtClean="0">
                          <a:effectLst/>
                          <a:latin typeface="Arial" pitchFamily="34" charset="0"/>
                          <a:cs typeface="Arial" pitchFamily="34" charset="0"/>
                        </a:rPr>
                        <a:t>3</a:t>
                      </a:r>
                      <a:r>
                        <a:rPr lang="he-IL" sz="1000" dirty="0" smtClean="0">
                          <a:effectLst/>
                          <a:latin typeface="Arial" pitchFamily="34" charset="0"/>
                          <a:cs typeface="Arial" pitchFamily="34" charset="0"/>
                        </a:rPr>
                        <a:t>. </a:t>
                      </a:r>
                      <a:r>
                        <a:rPr lang="he-IL" sz="1000" dirty="0">
                          <a:effectLst/>
                          <a:latin typeface="Arial" pitchFamily="34" charset="0"/>
                          <a:cs typeface="Arial" pitchFamily="34" charset="0"/>
                        </a:rPr>
                        <a:t>אינה גורמת ישירות להפסדים כלכליים.</a:t>
                      </a:r>
                      <a:endParaRPr lang="en-US" sz="1000" dirty="0">
                        <a:effectLst/>
                        <a:latin typeface="Arial" pitchFamily="34" charset="0"/>
                        <a:ea typeface="Times New Roman"/>
                        <a:cs typeface="Arial" pitchFamily="34" charset="0"/>
                      </a:endParaRPr>
                    </a:p>
                  </a:txBody>
                  <a:tcPr marL="32147" marR="32147" marT="0" marB="0" anchor="ctr"/>
                </a:tc>
              </a:tr>
              <a:tr h="420898">
                <a:tc>
                  <a:txBody>
                    <a:bodyPr/>
                    <a:lstStyle/>
                    <a:p>
                      <a:pPr algn="ctr" rtl="1">
                        <a:spcAft>
                          <a:spcPts val="0"/>
                        </a:spcAft>
                      </a:pPr>
                      <a:r>
                        <a:rPr lang="he-IL" sz="900" b="0" dirty="0">
                          <a:effectLst/>
                          <a:latin typeface="Arial" pitchFamily="34" charset="0"/>
                          <a:cs typeface="Arial" pitchFamily="34" charset="0"/>
                        </a:rPr>
                        <a:t>2</a:t>
                      </a:r>
                      <a:endParaRPr lang="en-US" sz="900" b="0" dirty="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a:effectLst/>
                          <a:latin typeface="Arial" pitchFamily="34" charset="0"/>
                          <a:cs typeface="Arial" pitchFamily="34" charset="0"/>
                        </a:rPr>
                        <a:t>10%</a:t>
                      </a:r>
                      <a:endParaRPr lang="en-US" sz="90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dirty="0">
                          <a:effectLst/>
                          <a:latin typeface="Arial" pitchFamily="34" charset="0"/>
                          <a:cs typeface="Arial" pitchFamily="34" charset="0"/>
                        </a:rPr>
                        <a:t>30</a:t>
                      </a:r>
                      <a:endParaRPr lang="en-US" sz="900" dirty="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dirty="0">
                          <a:effectLst/>
                          <a:latin typeface="Arial" pitchFamily="34" charset="0"/>
                          <a:cs typeface="Arial" pitchFamily="34" charset="0"/>
                        </a:rPr>
                        <a:t>40</a:t>
                      </a:r>
                      <a:endParaRPr lang="en-US" sz="900" dirty="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dirty="0">
                          <a:effectLst/>
                          <a:latin typeface="Arial" pitchFamily="34" charset="0"/>
                          <a:cs typeface="Arial" pitchFamily="34" charset="0"/>
                        </a:rPr>
                        <a:t>98</a:t>
                      </a:r>
                      <a:endParaRPr lang="en-US" sz="900" dirty="0">
                        <a:effectLst/>
                        <a:latin typeface="Arial" pitchFamily="34" charset="0"/>
                        <a:ea typeface="Times New Roman"/>
                        <a:cs typeface="Arial" pitchFamily="34" charset="0"/>
                      </a:endParaRPr>
                    </a:p>
                  </a:txBody>
                  <a:tcPr marL="32147" marR="32147" marT="0" marB="0" anchor="ctr"/>
                </a:tc>
                <a:tc>
                  <a:txBody>
                    <a:bodyPr/>
                    <a:lstStyle/>
                    <a:p>
                      <a:pPr algn="r" rtl="1">
                        <a:spcAft>
                          <a:spcPts val="0"/>
                        </a:spcAft>
                      </a:pPr>
                      <a:r>
                        <a:rPr lang="he-IL" sz="1000" dirty="0">
                          <a:effectLst/>
                          <a:latin typeface="Arial" pitchFamily="34" charset="0"/>
                          <a:cs typeface="Arial" pitchFamily="34" charset="0"/>
                        </a:rPr>
                        <a:t>1. לא עומד באילוץ התאמה מרבית לארגון, וכן סביר כי לא יעמוד באילוץ הסף להרחבת החברה.</a:t>
                      </a:r>
                      <a:endParaRPr lang="en-US" sz="1000" dirty="0">
                        <a:effectLst/>
                        <a:latin typeface="Arial" pitchFamily="34" charset="0"/>
                        <a:cs typeface="Arial" pitchFamily="34" charset="0"/>
                      </a:endParaRPr>
                    </a:p>
                    <a:p>
                      <a:pPr algn="r" rtl="1">
                        <a:spcAft>
                          <a:spcPts val="0"/>
                        </a:spcAft>
                      </a:pPr>
                      <a:r>
                        <a:rPr lang="he-IL" sz="1000" dirty="0">
                          <a:effectLst/>
                          <a:latin typeface="Arial" pitchFamily="34" charset="0"/>
                          <a:cs typeface="Arial" pitchFamily="34" charset="0"/>
                        </a:rPr>
                        <a:t>2. סביר כי לא יעמוד באילוץ הזמן וכן לא יעמוד שאילוץ הסף להרחבת החברה (חוסר ניסיון).</a:t>
                      </a:r>
                      <a:endParaRPr lang="en-US" sz="1000" dirty="0">
                        <a:effectLst/>
                        <a:latin typeface="Arial" pitchFamily="34" charset="0"/>
                        <a:cs typeface="Arial" pitchFamily="34" charset="0"/>
                      </a:endParaRPr>
                    </a:p>
                    <a:p>
                      <a:pPr algn="r" rtl="1">
                        <a:spcAft>
                          <a:spcPts val="0"/>
                        </a:spcAft>
                      </a:pPr>
                      <a:r>
                        <a:rPr lang="he-IL" sz="1000" dirty="0">
                          <a:effectLst/>
                          <a:latin typeface="Arial" pitchFamily="34" charset="0"/>
                          <a:cs typeface="Arial" pitchFamily="34" charset="0"/>
                        </a:rPr>
                        <a:t>3. סביר כי יעמוד בכל אילוצי הארגון.</a:t>
                      </a:r>
                      <a:endParaRPr lang="en-US" sz="1000" dirty="0">
                        <a:effectLst/>
                        <a:latin typeface="Arial" pitchFamily="34" charset="0"/>
                        <a:ea typeface="Times New Roman"/>
                        <a:cs typeface="Arial" pitchFamily="34" charset="0"/>
                      </a:endParaRPr>
                    </a:p>
                  </a:txBody>
                  <a:tcPr marL="32147" marR="32147" marT="0" marB="0" anchor="ctr"/>
                </a:tc>
              </a:tr>
              <a:tr h="420898">
                <a:tc>
                  <a:txBody>
                    <a:bodyPr/>
                    <a:lstStyle/>
                    <a:p>
                      <a:pPr algn="ctr" rtl="1">
                        <a:spcAft>
                          <a:spcPts val="0"/>
                        </a:spcAft>
                      </a:pPr>
                      <a:r>
                        <a:rPr lang="he-IL" sz="900" b="0" dirty="0">
                          <a:effectLst/>
                          <a:latin typeface="Arial" pitchFamily="34" charset="0"/>
                          <a:cs typeface="Arial" pitchFamily="34" charset="0"/>
                        </a:rPr>
                        <a:t>3</a:t>
                      </a:r>
                      <a:endParaRPr lang="en-US" sz="900" b="0" dirty="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dirty="0">
                          <a:effectLst/>
                          <a:latin typeface="Arial" pitchFamily="34" charset="0"/>
                          <a:cs typeface="Arial" pitchFamily="34" charset="0"/>
                        </a:rPr>
                        <a:t>40%</a:t>
                      </a:r>
                      <a:endParaRPr lang="en-US" sz="900" dirty="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a:effectLst/>
                          <a:latin typeface="Arial" pitchFamily="34" charset="0"/>
                          <a:cs typeface="Arial" pitchFamily="34" charset="0"/>
                        </a:rPr>
                        <a:t>40</a:t>
                      </a:r>
                      <a:endParaRPr lang="en-US" sz="90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a:effectLst/>
                          <a:latin typeface="Arial" pitchFamily="34" charset="0"/>
                          <a:cs typeface="Arial" pitchFamily="34" charset="0"/>
                        </a:rPr>
                        <a:t>75</a:t>
                      </a:r>
                      <a:endParaRPr lang="en-US" sz="90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dirty="0">
                          <a:effectLst/>
                          <a:latin typeface="Arial" pitchFamily="34" charset="0"/>
                          <a:cs typeface="Arial" pitchFamily="34" charset="0"/>
                        </a:rPr>
                        <a:t>100</a:t>
                      </a:r>
                      <a:endParaRPr lang="en-US" sz="900" dirty="0">
                        <a:effectLst/>
                        <a:latin typeface="Arial" pitchFamily="34" charset="0"/>
                        <a:ea typeface="Times New Roman"/>
                        <a:cs typeface="Arial" pitchFamily="34" charset="0"/>
                      </a:endParaRPr>
                    </a:p>
                  </a:txBody>
                  <a:tcPr marL="32147" marR="32147" marT="0" marB="0" anchor="ctr"/>
                </a:tc>
                <a:tc>
                  <a:txBody>
                    <a:bodyPr/>
                    <a:lstStyle/>
                    <a:p>
                      <a:pPr algn="r" rtl="1">
                        <a:spcAft>
                          <a:spcPts val="0"/>
                        </a:spcAft>
                      </a:pPr>
                      <a:r>
                        <a:rPr lang="he-IL" sz="1000" dirty="0">
                          <a:effectLst/>
                          <a:latin typeface="Arial" pitchFamily="34" charset="0"/>
                          <a:cs typeface="Arial" pitchFamily="34" charset="0"/>
                        </a:rPr>
                        <a:t>1. סביר כי לא יתאים במדויק לתהליכי החברה.</a:t>
                      </a:r>
                      <a:endParaRPr lang="en-US" sz="1000" dirty="0">
                        <a:effectLst/>
                        <a:latin typeface="Arial" pitchFamily="34" charset="0"/>
                        <a:cs typeface="Arial" pitchFamily="34" charset="0"/>
                      </a:endParaRPr>
                    </a:p>
                    <a:p>
                      <a:pPr algn="r" rtl="1">
                        <a:spcAft>
                          <a:spcPts val="0"/>
                        </a:spcAft>
                      </a:pPr>
                      <a:r>
                        <a:rPr lang="he-IL" sz="1000" dirty="0">
                          <a:effectLst/>
                          <a:latin typeface="Arial" pitchFamily="34" charset="0"/>
                          <a:cs typeface="Arial" pitchFamily="34" charset="0"/>
                        </a:rPr>
                        <a:t>2. סביר כי יתאים במידה בינונית לתהליכי החברה עקב חוסר ניסיון.</a:t>
                      </a:r>
                      <a:endParaRPr lang="en-US" sz="1000" dirty="0">
                        <a:effectLst/>
                        <a:latin typeface="Arial" pitchFamily="34" charset="0"/>
                        <a:cs typeface="Arial" pitchFamily="34" charset="0"/>
                      </a:endParaRPr>
                    </a:p>
                    <a:p>
                      <a:pPr algn="r" rtl="1">
                        <a:spcAft>
                          <a:spcPts val="0"/>
                        </a:spcAft>
                      </a:pPr>
                      <a:r>
                        <a:rPr lang="he-IL" sz="1000" dirty="0">
                          <a:effectLst/>
                          <a:latin typeface="Arial" pitchFamily="34" charset="0"/>
                          <a:cs typeface="Arial" pitchFamily="34" charset="0"/>
                        </a:rPr>
                        <a:t>3. סביר כי יתאים במדויק לתהליכי החברה</a:t>
                      </a:r>
                      <a:endParaRPr lang="en-US" sz="1000" dirty="0">
                        <a:effectLst/>
                        <a:latin typeface="Arial" pitchFamily="34" charset="0"/>
                        <a:ea typeface="Times New Roman"/>
                        <a:cs typeface="Arial" pitchFamily="34" charset="0"/>
                      </a:endParaRPr>
                    </a:p>
                  </a:txBody>
                  <a:tcPr marL="32147" marR="32147" marT="0" marB="0" anchor="ctr"/>
                </a:tc>
              </a:tr>
              <a:tr h="420898">
                <a:tc>
                  <a:txBody>
                    <a:bodyPr/>
                    <a:lstStyle/>
                    <a:p>
                      <a:pPr algn="ctr" rtl="1">
                        <a:spcAft>
                          <a:spcPts val="0"/>
                        </a:spcAft>
                      </a:pPr>
                      <a:r>
                        <a:rPr lang="he-IL" sz="900" b="0" dirty="0">
                          <a:effectLst/>
                          <a:latin typeface="Arial" pitchFamily="34" charset="0"/>
                          <a:cs typeface="Arial" pitchFamily="34" charset="0"/>
                        </a:rPr>
                        <a:t>4</a:t>
                      </a:r>
                      <a:endParaRPr lang="en-US" sz="900" b="0" dirty="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a:effectLst/>
                          <a:latin typeface="Arial" pitchFamily="34" charset="0"/>
                          <a:cs typeface="Arial" pitchFamily="34" charset="0"/>
                        </a:rPr>
                        <a:t>8%</a:t>
                      </a:r>
                      <a:endParaRPr lang="en-US" sz="90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a:effectLst/>
                          <a:latin typeface="Arial" pitchFamily="34" charset="0"/>
                          <a:cs typeface="Arial" pitchFamily="34" charset="0"/>
                        </a:rPr>
                        <a:t>10</a:t>
                      </a:r>
                      <a:endParaRPr lang="en-US" sz="90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a:effectLst/>
                          <a:latin typeface="Arial" pitchFamily="34" charset="0"/>
                          <a:cs typeface="Arial" pitchFamily="34" charset="0"/>
                        </a:rPr>
                        <a:t>80</a:t>
                      </a:r>
                      <a:endParaRPr lang="en-US" sz="90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dirty="0">
                          <a:effectLst/>
                          <a:latin typeface="Arial" pitchFamily="34" charset="0"/>
                          <a:cs typeface="Arial" pitchFamily="34" charset="0"/>
                        </a:rPr>
                        <a:t>100</a:t>
                      </a:r>
                      <a:endParaRPr lang="en-US" sz="900" dirty="0">
                        <a:effectLst/>
                        <a:latin typeface="Arial" pitchFamily="34" charset="0"/>
                        <a:ea typeface="Times New Roman"/>
                        <a:cs typeface="Arial" pitchFamily="34" charset="0"/>
                      </a:endParaRPr>
                    </a:p>
                  </a:txBody>
                  <a:tcPr marL="32147" marR="32147" marT="0" marB="0" anchor="ctr"/>
                </a:tc>
                <a:tc>
                  <a:txBody>
                    <a:bodyPr/>
                    <a:lstStyle/>
                    <a:p>
                      <a:pPr algn="r" rtl="1">
                        <a:spcAft>
                          <a:spcPts val="0"/>
                        </a:spcAft>
                      </a:pPr>
                      <a:r>
                        <a:rPr lang="he-IL" sz="1000" dirty="0">
                          <a:effectLst/>
                          <a:latin typeface="Arial" pitchFamily="34" charset="0"/>
                          <a:cs typeface="Arial" pitchFamily="34" charset="0"/>
                        </a:rPr>
                        <a:t>1. עלולה להיות לא ידידותית למשתמשים.</a:t>
                      </a:r>
                      <a:endParaRPr lang="en-US" sz="1000" dirty="0">
                        <a:effectLst/>
                        <a:latin typeface="Arial" pitchFamily="34" charset="0"/>
                        <a:cs typeface="Arial" pitchFamily="34" charset="0"/>
                      </a:endParaRPr>
                    </a:p>
                    <a:p>
                      <a:pPr algn="r" rtl="1">
                        <a:spcAft>
                          <a:spcPts val="0"/>
                        </a:spcAft>
                      </a:pPr>
                      <a:r>
                        <a:rPr lang="he-IL" sz="1000" dirty="0">
                          <a:effectLst/>
                          <a:latin typeface="Arial" pitchFamily="34" charset="0"/>
                          <a:cs typeface="Arial" pitchFamily="34" charset="0"/>
                        </a:rPr>
                        <a:t>2. חוסר ניסיון עלול להוביל ליצירת ממשקים מסורבלים ולא נוחים.</a:t>
                      </a:r>
                      <a:endParaRPr lang="en-US" sz="1000" dirty="0">
                        <a:effectLst/>
                        <a:latin typeface="Arial" pitchFamily="34" charset="0"/>
                        <a:cs typeface="Arial" pitchFamily="34" charset="0"/>
                      </a:endParaRPr>
                    </a:p>
                    <a:p>
                      <a:pPr algn="r" rtl="1">
                        <a:spcAft>
                          <a:spcPts val="0"/>
                        </a:spcAft>
                      </a:pPr>
                      <a:r>
                        <a:rPr lang="he-IL" sz="1000" dirty="0">
                          <a:effectLst/>
                          <a:latin typeface="Arial" pitchFamily="34" charset="0"/>
                          <a:cs typeface="Arial" pitchFamily="34" charset="0"/>
                        </a:rPr>
                        <a:t>3. התאמה מדויקת לצרכי המשתמשים.</a:t>
                      </a:r>
                      <a:endParaRPr lang="en-US" sz="1000" dirty="0">
                        <a:effectLst/>
                        <a:latin typeface="Arial" pitchFamily="34" charset="0"/>
                        <a:ea typeface="Times New Roman"/>
                        <a:cs typeface="Arial" pitchFamily="34" charset="0"/>
                      </a:endParaRPr>
                    </a:p>
                  </a:txBody>
                  <a:tcPr marL="32147" marR="32147" marT="0" marB="0" anchor="ctr"/>
                </a:tc>
              </a:tr>
              <a:tr h="420898">
                <a:tc>
                  <a:txBody>
                    <a:bodyPr/>
                    <a:lstStyle/>
                    <a:p>
                      <a:pPr algn="ctr" rtl="1">
                        <a:spcAft>
                          <a:spcPts val="0"/>
                        </a:spcAft>
                      </a:pPr>
                      <a:r>
                        <a:rPr lang="he-IL" sz="900" b="0" dirty="0">
                          <a:effectLst/>
                          <a:latin typeface="Arial" pitchFamily="34" charset="0"/>
                          <a:cs typeface="Arial" pitchFamily="34" charset="0"/>
                        </a:rPr>
                        <a:t>5</a:t>
                      </a:r>
                      <a:endParaRPr lang="en-US" sz="900" b="0" dirty="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a:effectLst/>
                          <a:latin typeface="Arial" pitchFamily="34" charset="0"/>
                          <a:cs typeface="Arial" pitchFamily="34" charset="0"/>
                        </a:rPr>
                        <a:t>5%</a:t>
                      </a:r>
                      <a:endParaRPr lang="en-US" sz="90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a:effectLst/>
                          <a:latin typeface="Arial" pitchFamily="34" charset="0"/>
                          <a:cs typeface="Arial" pitchFamily="34" charset="0"/>
                        </a:rPr>
                        <a:t>25</a:t>
                      </a:r>
                      <a:endParaRPr lang="en-US" sz="90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a:effectLst/>
                          <a:latin typeface="Arial" pitchFamily="34" charset="0"/>
                          <a:cs typeface="Arial" pitchFamily="34" charset="0"/>
                        </a:rPr>
                        <a:t>15</a:t>
                      </a:r>
                      <a:endParaRPr lang="en-US" sz="90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dirty="0">
                          <a:effectLst/>
                          <a:latin typeface="Arial" pitchFamily="34" charset="0"/>
                          <a:cs typeface="Arial" pitchFamily="34" charset="0"/>
                        </a:rPr>
                        <a:t>95</a:t>
                      </a:r>
                      <a:endParaRPr lang="en-US" sz="900" dirty="0">
                        <a:effectLst/>
                        <a:latin typeface="Arial" pitchFamily="34" charset="0"/>
                        <a:ea typeface="Times New Roman"/>
                        <a:cs typeface="Arial" pitchFamily="34" charset="0"/>
                      </a:endParaRPr>
                    </a:p>
                  </a:txBody>
                  <a:tcPr marL="32147" marR="32147" marT="0" marB="0" anchor="ctr"/>
                </a:tc>
                <a:tc>
                  <a:txBody>
                    <a:bodyPr/>
                    <a:lstStyle/>
                    <a:p>
                      <a:pPr algn="r" rtl="1">
                        <a:spcAft>
                          <a:spcPts val="0"/>
                        </a:spcAft>
                      </a:pPr>
                      <a:r>
                        <a:rPr lang="he-IL" sz="1000">
                          <a:effectLst/>
                          <a:latin typeface="Arial" pitchFamily="34" charset="0"/>
                          <a:cs typeface="Arial" pitchFamily="34" charset="0"/>
                        </a:rPr>
                        <a:t>1. ישנה סבירות גבוהה לתקלות עקב שינוי והתאמה של מערכת מוכנה.</a:t>
                      </a:r>
                      <a:endParaRPr lang="en-US" sz="1000">
                        <a:effectLst/>
                        <a:latin typeface="Arial" pitchFamily="34" charset="0"/>
                        <a:cs typeface="Arial" pitchFamily="34" charset="0"/>
                      </a:endParaRPr>
                    </a:p>
                    <a:p>
                      <a:pPr algn="r" rtl="1">
                        <a:spcAft>
                          <a:spcPts val="0"/>
                        </a:spcAft>
                      </a:pPr>
                      <a:r>
                        <a:rPr lang="he-IL" sz="1000">
                          <a:effectLst/>
                          <a:latin typeface="Arial" pitchFamily="34" charset="0"/>
                          <a:cs typeface="Arial" pitchFamily="34" charset="0"/>
                        </a:rPr>
                        <a:t>2. חוסר ניסיון יגרור תקלות ונפילות.</a:t>
                      </a:r>
                      <a:endParaRPr lang="en-US" sz="1000">
                        <a:effectLst/>
                        <a:latin typeface="Arial" pitchFamily="34" charset="0"/>
                        <a:cs typeface="Arial" pitchFamily="34" charset="0"/>
                      </a:endParaRPr>
                    </a:p>
                    <a:p>
                      <a:pPr algn="r" rtl="1">
                        <a:spcAft>
                          <a:spcPts val="0"/>
                        </a:spcAft>
                      </a:pPr>
                      <a:r>
                        <a:rPr lang="he-IL" sz="1000">
                          <a:effectLst/>
                          <a:latin typeface="Arial" pitchFamily="34" charset="0"/>
                          <a:cs typeface="Arial" pitchFamily="34" charset="0"/>
                        </a:rPr>
                        <a:t>3. סבירות נמוכה לתקלות, אך עדיין אפשרית.</a:t>
                      </a:r>
                      <a:endParaRPr lang="en-US" sz="1000">
                        <a:effectLst/>
                        <a:latin typeface="Arial" pitchFamily="34" charset="0"/>
                        <a:ea typeface="Times New Roman"/>
                        <a:cs typeface="Arial" pitchFamily="34" charset="0"/>
                      </a:endParaRPr>
                    </a:p>
                  </a:txBody>
                  <a:tcPr marL="32147" marR="32147" marT="0" marB="0" anchor="ctr"/>
                </a:tc>
              </a:tr>
              <a:tr h="420898">
                <a:tc>
                  <a:txBody>
                    <a:bodyPr/>
                    <a:lstStyle/>
                    <a:p>
                      <a:pPr algn="ctr" rtl="1">
                        <a:spcAft>
                          <a:spcPts val="0"/>
                        </a:spcAft>
                      </a:pPr>
                      <a:r>
                        <a:rPr lang="he-IL" sz="900" b="0" dirty="0">
                          <a:effectLst/>
                          <a:latin typeface="Arial" pitchFamily="34" charset="0"/>
                          <a:cs typeface="Arial" pitchFamily="34" charset="0"/>
                        </a:rPr>
                        <a:t>6</a:t>
                      </a:r>
                      <a:endParaRPr lang="en-US" sz="900" b="0" dirty="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dirty="0">
                          <a:effectLst/>
                          <a:latin typeface="Arial" pitchFamily="34" charset="0"/>
                          <a:cs typeface="Arial" pitchFamily="34" charset="0"/>
                        </a:rPr>
                        <a:t>2%</a:t>
                      </a:r>
                      <a:endParaRPr lang="en-US" sz="900" dirty="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a:effectLst/>
                          <a:latin typeface="Arial" pitchFamily="34" charset="0"/>
                          <a:cs typeface="Arial" pitchFamily="34" charset="0"/>
                        </a:rPr>
                        <a:t>60</a:t>
                      </a:r>
                      <a:endParaRPr lang="en-US" sz="90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a:effectLst/>
                          <a:latin typeface="Arial" pitchFamily="34" charset="0"/>
                          <a:cs typeface="Arial" pitchFamily="34" charset="0"/>
                        </a:rPr>
                        <a:t>100</a:t>
                      </a:r>
                      <a:endParaRPr lang="en-US" sz="90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dirty="0">
                          <a:effectLst/>
                          <a:latin typeface="Arial" pitchFamily="34" charset="0"/>
                          <a:cs typeface="Arial" pitchFamily="34" charset="0"/>
                        </a:rPr>
                        <a:t>60</a:t>
                      </a:r>
                      <a:endParaRPr lang="en-US" sz="900" dirty="0">
                        <a:effectLst/>
                        <a:latin typeface="Arial" pitchFamily="34" charset="0"/>
                        <a:ea typeface="Times New Roman"/>
                        <a:cs typeface="Arial" pitchFamily="34" charset="0"/>
                      </a:endParaRPr>
                    </a:p>
                  </a:txBody>
                  <a:tcPr marL="32147" marR="32147" marT="0" marB="0" anchor="ctr"/>
                </a:tc>
                <a:tc>
                  <a:txBody>
                    <a:bodyPr/>
                    <a:lstStyle/>
                    <a:p>
                      <a:pPr algn="r" rtl="1">
                        <a:spcAft>
                          <a:spcPts val="0"/>
                        </a:spcAft>
                      </a:pPr>
                      <a:r>
                        <a:rPr lang="he-IL" sz="1000" dirty="0">
                          <a:effectLst/>
                          <a:latin typeface="Arial" pitchFamily="34" charset="0"/>
                          <a:cs typeface="Arial" pitchFamily="34" charset="0"/>
                        </a:rPr>
                        <a:t>1. זמן רב לבחירת תוכנת המדף.</a:t>
                      </a:r>
                      <a:endParaRPr lang="en-US" sz="1000" dirty="0">
                        <a:effectLst/>
                        <a:latin typeface="Arial" pitchFamily="34" charset="0"/>
                        <a:cs typeface="Arial" pitchFamily="34" charset="0"/>
                      </a:endParaRPr>
                    </a:p>
                    <a:p>
                      <a:pPr algn="r" rtl="1">
                        <a:spcAft>
                          <a:spcPts val="0"/>
                        </a:spcAft>
                      </a:pPr>
                      <a:r>
                        <a:rPr lang="he-IL" sz="1000" dirty="0">
                          <a:effectLst/>
                          <a:latin typeface="Arial" pitchFamily="34" charset="0"/>
                          <a:cs typeface="Arial" pitchFamily="34" charset="0"/>
                        </a:rPr>
                        <a:t>2. תחילת פיתוח </a:t>
                      </a:r>
                      <a:r>
                        <a:rPr lang="he-IL" sz="1000" dirty="0" err="1">
                          <a:effectLst/>
                          <a:latin typeface="Arial" pitchFamily="34" charset="0"/>
                          <a:cs typeface="Arial" pitchFamily="34" charset="0"/>
                        </a:rPr>
                        <a:t>מיידי</a:t>
                      </a:r>
                      <a:r>
                        <a:rPr lang="he-IL" sz="1000" dirty="0">
                          <a:effectLst/>
                          <a:latin typeface="Arial" pitchFamily="34" charset="0"/>
                          <a:cs typeface="Arial" pitchFamily="34" charset="0"/>
                        </a:rPr>
                        <a:t> ע"י המדריכים.</a:t>
                      </a:r>
                      <a:endParaRPr lang="en-US" sz="1000" dirty="0">
                        <a:effectLst/>
                        <a:latin typeface="Arial" pitchFamily="34" charset="0"/>
                        <a:cs typeface="Arial" pitchFamily="34" charset="0"/>
                      </a:endParaRPr>
                    </a:p>
                    <a:p>
                      <a:pPr algn="r" rtl="1">
                        <a:spcAft>
                          <a:spcPts val="0"/>
                        </a:spcAft>
                      </a:pPr>
                      <a:r>
                        <a:rPr lang="he-IL" sz="1000" dirty="0">
                          <a:effectLst/>
                          <a:latin typeface="Arial" pitchFamily="34" charset="0"/>
                          <a:cs typeface="Arial" pitchFamily="34" charset="0"/>
                        </a:rPr>
                        <a:t>3. זמן רב לבחירת בית התוכנה.</a:t>
                      </a:r>
                      <a:endParaRPr lang="en-US" sz="1000" dirty="0">
                        <a:effectLst/>
                        <a:latin typeface="Arial" pitchFamily="34" charset="0"/>
                        <a:ea typeface="Times New Roman"/>
                        <a:cs typeface="Arial" pitchFamily="34" charset="0"/>
                      </a:endParaRPr>
                    </a:p>
                  </a:txBody>
                  <a:tcPr marL="32147" marR="32147" marT="0" marB="0" anchor="ctr"/>
                </a:tc>
              </a:tr>
              <a:tr h="420898">
                <a:tc>
                  <a:txBody>
                    <a:bodyPr/>
                    <a:lstStyle/>
                    <a:p>
                      <a:pPr algn="ctr" rtl="1">
                        <a:spcAft>
                          <a:spcPts val="0"/>
                        </a:spcAft>
                      </a:pPr>
                      <a:r>
                        <a:rPr lang="he-IL" sz="900" b="0" dirty="0">
                          <a:effectLst/>
                          <a:latin typeface="Arial" pitchFamily="34" charset="0"/>
                          <a:cs typeface="Arial" pitchFamily="34" charset="0"/>
                        </a:rPr>
                        <a:t>7</a:t>
                      </a:r>
                      <a:endParaRPr lang="en-US" sz="900" b="0" dirty="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a:effectLst/>
                          <a:latin typeface="Arial" pitchFamily="34" charset="0"/>
                          <a:cs typeface="Arial" pitchFamily="34" charset="0"/>
                        </a:rPr>
                        <a:t>8%</a:t>
                      </a:r>
                      <a:endParaRPr lang="en-US" sz="90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a:effectLst/>
                          <a:latin typeface="Arial" pitchFamily="34" charset="0"/>
                          <a:cs typeface="Arial" pitchFamily="34" charset="0"/>
                        </a:rPr>
                        <a:t>100</a:t>
                      </a:r>
                      <a:endParaRPr lang="en-US" sz="90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a:effectLst/>
                          <a:latin typeface="Arial" pitchFamily="34" charset="0"/>
                          <a:cs typeface="Arial" pitchFamily="34" charset="0"/>
                        </a:rPr>
                        <a:t>10</a:t>
                      </a:r>
                      <a:endParaRPr lang="en-US" sz="90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dirty="0">
                          <a:effectLst/>
                          <a:latin typeface="Arial" pitchFamily="34" charset="0"/>
                          <a:cs typeface="Arial" pitchFamily="34" charset="0"/>
                        </a:rPr>
                        <a:t>50</a:t>
                      </a:r>
                      <a:endParaRPr lang="en-US" sz="900" dirty="0">
                        <a:effectLst/>
                        <a:latin typeface="Arial" pitchFamily="34" charset="0"/>
                        <a:ea typeface="Times New Roman"/>
                        <a:cs typeface="Arial" pitchFamily="34" charset="0"/>
                      </a:endParaRPr>
                    </a:p>
                  </a:txBody>
                  <a:tcPr marL="32147" marR="32147" marT="0" marB="0" anchor="ctr"/>
                </a:tc>
                <a:tc>
                  <a:txBody>
                    <a:bodyPr/>
                    <a:lstStyle/>
                    <a:p>
                      <a:pPr algn="r" rtl="1">
                        <a:spcAft>
                          <a:spcPts val="0"/>
                        </a:spcAft>
                      </a:pPr>
                      <a:r>
                        <a:rPr lang="he-IL" sz="1000">
                          <a:effectLst/>
                          <a:latin typeface="Arial" pitchFamily="34" charset="0"/>
                          <a:cs typeface="Arial" pitchFamily="34" charset="0"/>
                        </a:rPr>
                        <a:t>1. זמן קצר לשינוי והטמעת המערכת.</a:t>
                      </a:r>
                      <a:endParaRPr lang="en-US" sz="1000">
                        <a:effectLst/>
                        <a:latin typeface="Arial" pitchFamily="34" charset="0"/>
                        <a:cs typeface="Arial" pitchFamily="34" charset="0"/>
                      </a:endParaRPr>
                    </a:p>
                    <a:p>
                      <a:pPr algn="r" rtl="1">
                        <a:spcAft>
                          <a:spcPts val="0"/>
                        </a:spcAft>
                      </a:pPr>
                      <a:r>
                        <a:rPr lang="he-IL" sz="1000">
                          <a:effectLst/>
                          <a:latin typeface="Arial" pitchFamily="34" charset="0"/>
                          <a:cs typeface="Arial" pitchFamily="34" charset="0"/>
                        </a:rPr>
                        <a:t>2. זמן ארוך לפיתוח, עקב חוסר הניסיון וזמן עבודה מוגבל (ישנם קורסים להעביר).</a:t>
                      </a:r>
                      <a:endParaRPr lang="en-US" sz="1000">
                        <a:effectLst/>
                        <a:latin typeface="Arial" pitchFamily="34" charset="0"/>
                        <a:cs typeface="Arial" pitchFamily="34" charset="0"/>
                      </a:endParaRPr>
                    </a:p>
                    <a:p>
                      <a:pPr algn="r" rtl="1">
                        <a:spcAft>
                          <a:spcPts val="0"/>
                        </a:spcAft>
                      </a:pPr>
                      <a:r>
                        <a:rPr lang="he-IL" sz="1000">
                          <a:effectLst/>
                          <a:latin typeface="Arial" pitchFamily="34" charset="0"/>
                          <a:cs typeface="Arial" pitchFamily="34" charset="0"/>
                        </a:rPr>
                        <a:t>3. יכול לקחת זמן רב יחסית לפיתוח.</a:t>
                      </a:r>
                      <a:endParaRPr lang="en-US" sz="1000">
                        <a:effectLst/>
                        <a:latin typeface="Arial" pitchFamily="34" charset="0"/>
                        <a:ea typeface="Times New Roman"/>
                        <a:cs typeface="Arial" pitchFamily="34" charset="0"/>
                      </a:endParaRPr>
                    </a:p>
                  </a:txBody>
                  <a:tcPr marL="32147" marR="32147" marT="0" marB="0" anchor="ctr"/>
                </a:tc>
              </a:tr>
              <a:tr h="420898">
                <a:tc>
                  <a:txBody>
                    <a:bodyPr/>
                    <a:lstStyle/>
                    <a:p>
                      <a:pPr algn="ctr" rtl="1">
                        <a:spcAft>
                          <a:spcPts val="0"/>
                        </a:spcAft>
                      </a:pPr>
                      <a:r>
                        <a:rPr lang="he-IL" sz="900" b="0" dirty="0">
                          <a:effectLst/>
                          <a:latin typeface="Arial" pitchFamily="34" charset="0"/>
                          <a:cs typeface="Arial" pitchFamily="34" charset="0"/>
                        </a:rPr>
                        <a:t>8</a:t>
                      </a:r>
                      <a:endParaRPr lang="en-US" sz="900" b="0" dirty="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a:effectLst/>
                          <a:latin typeface="Arial" pitchFamily="34" charset="0"/>
                          <a:cs typeface="Arial" pitchFamily="34" charset="0"/>
                        </a:rPr>
                        <a:t>4%</a:t>
                      </a:r>
                      <a:endParaRPr lang="en-US" sz="90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a:effectLst/>
                          <a:latin typeface="Arial" pitchFamily="34" charset="0"/>
                          <a:cs typeface="Arial" pitchFamily="34" charset="0"/>
                        </a:rPr>
                        <a:t>90</a:t>
                      </a:r>
                      <a:endParaRPr lang="en-US" sz="90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a:effectLst/>
                          <a:latin typeface="Arial" pitchFamily="34" charset="0"/>
                          <a:cs typeface="Arial" pitchFamily="34" charset="0"/>
                        </a:rPr>
                        <a:t>80</a:t>
                      </a:r>
                      <a:endParaRPr lang="en-US" sz="90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dirty="0">
                          <a:effectLst/>
                          <a:latin typeface="Arial" pitchFamily="34" charset="0"/>
                          <a:cs typeface="Arial" pitchFamily="34" charset="0"/>
                        </a:rPr>
                        <a:t>30</a:t>
                      </a:r>
                      <a:endParaRPr lang="en-US" sz="900" dirty="0">
                        <a:effectLst/>
                        <a:latin typeface="Arial" pitchFamily="34" charset="0"/>
                        <a:ea typeface="Times New Roman"/>
                        <a:cs typeface="Arial" pitchFamily="34" charset="0"/>
                      </a:endParaRPr>
                    </a:p>
                  </a:txBody>
                  <a:tcPr marL="32147" marR="32147" marT="0" marB="0" anchor="ctr"/>
                </a:tc>
                <a:tc>
                  <a:txBody>
                    <a:bodyPr/>
                    <a:lstStyle/>
                    <a:p>
                      <a:pPr algn="r" rtl="1">
                        <a:spcAft>
                          <a:spcPts val="0"/>
                        </a:spcAft>
                      </a:pPr>
                      <a:r>
                        <a:rPr lang="he-IL" sz="1000" dirty="0">
                          <a:effectLst/>
                          <a:latin typeface="Arial" pitchFamily="34" charset="0"/>
                          <a:cs typeface="Arial" pitchFamily="34" charset="0"/>
                        </a:rPr>
                        <a:t>1. עלות מינימאלית של רכישת התוכנה, שינויה והטעמתה בארגון.</a:t>
                      </a:r>
                      <a:endParaRPr lang="en-US" sz="1000" dirty="0">
                        <a:effectLst/>
                        <a:latin typeface="Arial" pitchFamily="34" charset="0"/>
                        <a:cs typeface="Arial" pitchFamily="34" charset="0"/>
                      </a:endParaRPr>
                    </a:p>
                    <a:p>
                      <a:pPr algn="r" rtl="1">
                        <a:spcAft>
                          <a:spcPts val="0"/>
                        </a:spcAft>
                      </a:pPr>
                      <a:r>
                        <a:rPr lang="he-IL" sz="1000" dirty="0">
                          <a:effectLst/>
                          <a:latin typeface="Arial" pitchFamily="34" charset="0"/>
                          <a:cs typeface="Arial" pitchFamily="34" charset="0"/>
                        </a:rPr>
                        <a:t>2. עלות קטנה יחסית לתשלום בונוסים למדריכים.</a:t>
                      </a:r>
                      <a:endParaRPr lang="en-US" sz="1000" dirty="0">
                        <a:effectLst/>
                        <a:latin typeface="Arial" pitchFamily="34" charset="0"/>
                        <a:cs typeface="Arial" pitchFamily="34" charset="0"/>
                      </a:endParaRPr>
                    </a:p>
                    <a:p>
                      <a:pPr algn="r" rtl="1">
                        <a:spcAft>
                          <a:spcPts val="0"/>
                        </a:spcAft>
                      </a:pPr>
                      <a:r>
                        <a:rPr lang="he-IL" sz="1000" dirty="0">
                          <a:effectLst/>
                          <a:latin typeface="Arial" pitchFamily="34" charset="0"/>
                          <a:cs typeface="Arial" pitchFamily="34" charset="0"/>
                        </a:rPr>
                        <a:t>3. עלות גבוהה לתשלום לבית התוכנה.</a:t>
                      </a:r>
                      <a:endParaRPr lang="en-US" sz="1000" dirty="0">
                        <a:effectLst/>
                        <a:latin typeface="Arial" pitchFamily="34" charset="0"/>
                        <a:ea typeface="Times New Roman"/>
                        <a:cs typeface="Arial" pitchFamily="34" charset="0"/>
                      </a:endParaRPr>
                    </a:p>
                  </a:txBody>
                  <a:tcPr marL="32147" marR="32147" marT="0" marB="0" anchor="ctr"/>
                </a:tc>
              </a:tr>
              <a:tr h="420898">
                <a:tc>
                  <a:txBody>
                    <a:bodyPr/>
                    <a:lstStyle/>
                    <a:p>
                      <a:pPr algn="ctr" rtl="1">
                        <a:spcAft>
                          <a:spcPts val="0"/>
                        </a:spcAft>
                      </a:pPr>
                      <a:r>
                        <a:rPr lang="he-IL" sz="900" b="0" dirty="0">
                          <a:effectLst/>
                          <a:latin typeface="Arial" pitchFamily="34" charset="0"/>
                          <a:cs typeface="Arial" pitchFamily="34" charset="0"/>
                        </a:rPr>
                        <a:t>9</a:t>
                      </a:r>
                      <a:endParaRPr lang="en-US" sz="900" b="0" dirty="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a:effectLst/>
                          <a:latin typeface="Arial" pitchFamily="34" charset="0"/>
                          <a:cs typeface="Arial" pitchFamily="34" charset="0"/>
                        </a:rPr>
                        <a:t>2%</a:t>
                      </a:r>
                      <a:endParaRPr lang="en-US" sz="90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a:effectLst/>
                          <a:latin typeface="Arial" pitchFamily="34" charset="0"/>
                          <a:cs typeface="Arial" pitchFamily="34" charset="0"/>
                        </a:rPr>
                        <a:t>90</a:t>
                      </a:r>
                      <a:endParaRPr lang="en-US" sz="90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a:effectLst/>
                          <a:latin typeface="Arial" pitchFamily="34" charset="0"/>
                          <a:cs typeface="Arial" pitchFamily="34" charset="0"/>
                        </a:rPr>
                        <a:t>100</a:t>
                      </a:r>
                      <a:endParaRPr lang="en-US" sz="90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dirty="0">
                          <a:effectLst/>
                          <a:latin typeface="Arial" pitchFamily="34" charset="0"/>
                          <a:cs typeface="Arial" pitchFamily="34" charset="0"/>
                        </a:rPr>
                        <a:t>100</a:t>
                      </a:r>
                      <a:endParaRPr lang="en-US" sz="900" dirty="0">
                        <a:effectLst/>
                        <a:latin typeface="Arial" pitchFamily="34" charset="0"/>
                        <a:ea typeface="Times New Roman"/>
                        <a:cs typeface="Arial" pitchFamily="34" charset="0"/>
                      </a:endParaRPr>
                    </a:p>
                  </a:txBody>
                  <a:tcPr marL="32147" marR="32147" marT="0" marB="0" anchor="ctr"/>
                </a:tc>
                <a:tc>
                  <a:txBody>
                    <a:bodyPr/>
                    <a:lstStyle/>
                    <a:p>
                      <a:pPr algn="r" rtl="1">
                        <a:spcAft>
                          <a:spcPts val="0"/>
                        </a:spcAft>
                      </a:pPr>
                      <a:r>
                        <a:rPr lang="he-IL" sz="1000" dirty="0">
                          <a:effectLst/>
                          <a:latin typeface="Arial" pitchFamily="34" charset="0"/>
                          <a:cs typeface="Arial" pitchFamily="34" charset="0"/>
                        </a:rPr>
                        <a:t>1. יתכן ונצטרך לרכוש חומרה שונה לתפעול המערכת הקיימת.</a:t>
                      </a:r>
                      <a:endParaRPr lang="en-US" sz="1000" dirty="0">
                        <a:effectLst/>
                        <a:latin typeface="Arial" pitchFamily="34" charset="0"/>
                        <a:cs typeface="Arial" pitchFamily="34" charset="0"/>
                      </a:endParaRPr>
                    </a:p>
                    <a:p>
                      <a:pPr algn="r" rtl="1">
                        <a:spcAft>
                          <a:spcPts val="0"/>
                        </a:spcAft>
                      </a:pPr>
                      <a:r>
                        <a:rPr lang="he-IL" sz="1000" dirty="0">
                          <a:effectLst/>
                          <a:latin typeface="Arial" pitchFamily="34" charset="0"/>
                          <a:cs typeface="Arial" pitchFamily="34" charset="0"/>
                        </a:rPr>
                        <a:t>2. המדריכים יתאימו את המערכת לחומרה הנדרשת.</a:t>
                      </a:r>
                      <a:endParaRPr lang="en-US" sz="1000" dirty="0">
                        <a:effectLst/>
                        <a:latin typeface="Arial" pitchFamily="34" charset="0"/>
                        <a:cs typeface="Arial" pitchFamily="34" charset="0"/>
                      </a:endParaRPr>
                    </a:p>
                    <a:p>
                      <a:pPr algn="r" rtl="1">
                        <a:spcAft>
                          <a:spcPts val="0"/>
                        </a:spcAft>
                      </a:pPr>
                      <a:r>
                        <a:rPr lang="he-IL" sz="1000" dirty="0">
                          <a:effectLst/>
                          <a:latin typeface="Arial" pitchFamily="34" charset="0"/>
                          <a:cs typeface="Arial" pitchFamily="34" charset="0"/>
                        </a:rPr>
                        <a:t>3. בית התוכנה יתאים את המערכת לחומרה הנדרשת</a:t>
                      </a:r>
                      <a:r>
                        <a:rPr lang="he-IL" sz="1000" dirty="0" smtClean="0">
                          <a:effectLst/>
                          <a:latin typeface="Arial" pitchFamily="34" charset="0"/>
                          <a:cs typeface="Arial" pitchFamily="34" charset="0"/>
                        </a:rPr>
                        <a:t>.</a:t>
                      </a:r>
                      <a:endParaRPr lang="en-US" sz="1000" dirty="0">
                        <a:effectLst/>
                        <a:latin typeface="Arial" pitchFamily="34" charset="0"/>
                        <a:cs typeface="Arial" pitchFamily="34" charset="0"/>
                      </a:endParaRPr>
                    </a:p>
                  </a:txBody>
                  <a:tcPr marL="32147" marR="32147" marT="0" marB="0" anchor="ctr"/>
                </a:tc>
              </a:tr>
              <a:tr h="420898">
                <a:tc>
                  <a:txBody>
                    <a:bodyPr/>
                    <a:lstStyle/>
                    <a:p>
                      <a:pPr algn="ctr" rtl="1">
                        <a:spcAft>
                          <a:spcPts val="0"/>
                        </a:spcAft>
                      </a:pPr>
                      <a:r>
                        <a:rPr lang="he-IL" sz="900" b="0" dirty="0">
                          <a:effectLst/>
                          <a:latin typeface="Arial" pitchFamily="34" charset="0"/>
                          <a:cs typeface="Arial" pitchFamily="34" charset="0"/>
                        </a:rPr>
                        <a:t>10</a:t>
                      </a:r>
                      <a:endParaRPr lang="en-US" sz="900" b="0" dirty="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a:effectLst/>
                          <a:latin typeface="Arial" pitchFamily="34" charset="0"/>
                          <a:cs typeface="Arial" pitchFamily="34" charset="0"/>
                        </a:rPr>
                        <a:t>2%</a:t>
                      </a:r>
                      <a:endParaRPr lang="en-US" sz="90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a:effectLst/>
                          <a:latin typeface="Arial" pitchFamily="34" charset="0"/>
                          <a:cs typeface="Arial" pitchFamily="34" charset="0"/>
                        </a:rPr>
                        <a:t>90</a:t>
                      </a:r>
                      <a:endParaRPr lang="en-US" sz="90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a:effectLst/>
                          <a:latin typeface="Arial" pitchFamily="34" charset="0"/>
                          <a:cs typeface="Arial" pitchFamily="34" charset="0"/>
                        </a:rPr>
                        <a:t>100</a:t>
                      </a:r>
                      <a:endParaRPr lang="en-US" sz="90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dirty="0">
                          <a:effectLst/>
                          <a:latin typeface="Arial" pitchFamily="34" charset="0"/>
                          <a:cs typeface="Arial" pitchFamily="34" charset="0"/>
                        </a:rPr>
                        <a:t>90</a:t>
                      </a:r>
                      <a:endParaRPr lang="en-US" sz="900" dirty="0">
                        <a:effectLst/>
                        <a:latin typeface="Arial" pitchFamily="34" charset="0"/>
                        <a:ea typeface="Times New Roman"/>
                        <a:cs typeface="Arial" pitchFamily="34" charset="0"/>
                      </a:endParaRPr>
                    </a:p>
                  </a:txBody>
                  <a:tcPr marL="32147" marR="32147" marT="0" marB="0" anchor="ctr"/>
                </a:tc>
                <a:tc>
                  <a:txBody>
                    <a:bodyPr/>
                    <a:lstStyle/>
                    <a:p>
                      <a:pPr algn="r" rtl="1">
                        <a:spcAft>
                          <a:spcPts val="0"/>
                        </a:spcAft>
                      </a:pPr>
                      <a:r>
                        <a:rPr lang="he-IL" sz="1000" dirty="0">
                          <a:effectLst/>
                          <a:latin typeface="Arial" pitchFamily="34" charset="0"/>
                          <a:cs typeface="Arial" pitchFamily="34" charset="0"/>
                        </a:rPr>
                        <a:t>1. עלות אחזקה מסוימת.</a:t>
                      </a:r>
                      <a:endParaRPr lang="en-US" sz="1000" dirty="0">
                        <a:effectLst/>
                        <a:latin typeface="Arial" pitchFamily="34" charset="0"/>
                        <a:cs typeface="Arial" pitchFamily="34" charset="0"/>
                      </a:endParaRPr>
                    </a:p>
                    <a:p>
                      <a:pPr algn="r" rtl="1">
                        <a:spcAft>
                          <a:spcPts val="0"/>
                        </a:spcAft>
                      </a:pPr>
                      <a:r>
                        <a:rPr lang="he-IL" sz="1000" dirty="0">
                          <a:effectLst/>
                          <a:latin typeface="Arial" pitchFamily="34" charset="0"/>
                          <a:cs typeface="Arial" pitchFamily="34" charset="0"/>
                        </a:rPr>
                        <a:t>2. אין עלות – אחזקה ע"י המדריכים.</a:t>
                      </a:r>
                      <a:endParaRPr lang="en-US" sz="1000" dirty="0">
                        <a:effectLst/>
                        <a:latin typeface="Arial" pitchFamily="34" charset="0"/>
                        <a:cs typeface="Arial" pitchFamily="34" charset="0"/>
                      </a:endParaRPr>
                    </a:p>
                    <a:p>
                      <a:pPr algn="r" rtl="1">
                        <a:spcAft>
                          <a:spcPts val="0"/>
                        </a:spcAft>
                      </a:pPr>
                      <a:r>
                        <a:rPr lang="he-IL" sz="1000" dirty="0">
                          <a:effectLst/>
                          <a:latin typeface="Arial" pitchFamily="34" charset="0"/>
                          <a:cs typeface="Arial" pitchFamily="34" charset="0"/>
                        </a:rPr>
                        <a:t>3. עלות אחזקה מסוימת.</a:t>
                      </a:r>
                      <a:endParaRPr lang="en-US" sz="1000" dirty="0">
                        <a:effectLst/>
                        <a:latin typeface="Arial" pitchFamily="34" charset="0"/>
                        <a:ea typeface="Times New Roman"/>
                        <a:cs typeface="Arial" pitchFamily="34" charset="0"/>
                      </a:endParaRPr>
                    </a:p>
                  </a:txBody>
                  <a:tcPr marL="32147" marR="32147" marT="0" marB="0" anchor="ctr"/>
                </a:tc>
              </a:tr>
              <a:tr h="420898">
                <a:tc>
                  <a:txBody>
                    <a:bodyPr/>
                    <a:lstStyle/>
                    <a:p>
                      <a:pPr algn="ctr" rtl="1">
                        <a:spcAft>
                          <a:spcPts val="0"/>
                        </a:spcAft>
                      </a:pPr>
                      <a:r>
                        <a:rPr lang="he-IL" sz="900" b="0" dirty="0">
                          <a:effectLst/>
                          <a:latin typeface="Arial" pitchFamily="34" charset="0"/>
                          <a:cs typeface="Arial" pitchFamily="34" charset="0"/>
                        </a:rPr>
                        <a:t>11</a:t>
                      </a:r>
                      <a:endParaRPr lang="en-US" sz="900" b="0" dirty="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a:effectLst/>
                          <a:latin typeface="Arial" pitchFamily="34" charset="0"/>
                          <a:cs typeface="Arial" pitchFamily="34" charset="0"/>
                        </a:rPr>
                        <a:t>5%</a:t>
                      </a:r>
                      <a:endParaRPr lang="en-US" sz="90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a:effectLst/>
                          <a:latin typeface="Arial" pitchFamily="34" charset="0"/>
                          <a:cs typeface="Arial" pitchFamily="34" charset="0"/>
                        </a:rPr>
                        <a:t>40</a:t>
                      </a:r>
                      <a:endParaRPr lang="en-US" sz="90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a:effectLst/>
                          <a:latin typeface="Arial" pitchFamily="34" charset="0"/>
                          <a:cs typeface="Arial" pitchFamily="34" charset="0"/>
                        </a:rPr>
                        <a:t>50</a:t>
                      </a:r>
                      <a:endParaRPr lang="en-US" sz="90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dirty="0">
                          <a:effectLst/>
                          <a:latin typeface="Arial" pitchFamily="34" charset="0"/>
                          <a:cs typeface="Arial" pitchFamily="34" charset="0"/>
                        </a:rPr>
                        <a:t>98</a:t>
                      </a:r>
                      <a:endParaRPr lang="en-US" sz="900" dirty="0">
                        <a:effectLst/>
                        <a:latin typeface="Arial" pitchFamily="34" charset="0"/>
                        <a:ea typeface="Times New Roman"/>
                        <a:cs typeface="Arial" pitchFamily="34" charset="0"/>
                      </a:endParaRPr>
                    </a:p>
                  </a:txBody>
                  <a:tcPr marL="32147" marR="32147" marT="0" marB="0" anchor="ctr"/>
                </a:tc>
                <a:tc>
                  <a:txBody>
                    <a:bodyPr/>
                    <a:lstStyle/>
                    <a:p>
                      <a:pPr algn="r" rtl="1">
                        <a:spcAft>
                          <a:spcPts val="0"/>
                        </a:spcAft>
                      </a:pPr>
                      <a:r>
                        <a:rPr lang="he-IL" sz="1000" dirty="0">
                          <a:effectLst/>
                          <a:latin typeface="Arial" pitchFamily="34" charset="0"/>
                          <a:cs typeface="Arial" pitchFamily="34" charset="0"/>
                        </a:rPr>
                        <a:t>1. סיכון ברכישת תוכנה קיימת והתאמתה.</a:t>
                      </a:r>
                      <a:endParaRPr lang="en-US" sz="1000" dirty="0">
                        <a:effectLst/>
                        <a:latin typeface="Arial" pitchFamily="34" charset="0"/>
                        <a:cs typeface="Arial" pitchFamily="34" charset="0"/>
                      </a:endParaRPr>
                    </a:p>
                    <a:p>
                      <a:pPr algn="r" rtl="1">
                        <a:spcAft>
                          <a:spcPts val="0"/>
                        </a:spcAft>
                      </a:pPr>
                      <a:r>
                        <a:rPr lang="he-IL" sz="1000" dirty="0">
                          <a:effectLst/>
                          <a:latin typeface="Arial" pitchFamily="34" charset="0"/>
                          <a:cs typeface="Arial" pitchFamily="34" charset="0"/>
                        </a:rPr>
                        <a:t>2. סיכון בהצלחת התוכנה עקב חוסר ניסיון</a:t>
                      </a:r>
                      <a:endParaRPr lang="en-US" sz="1000" dirty="0">
                        <a:effectLst/>
                        <a:latin typeface="Arial" pitchFamily="34" charset="0"/>
                        <a:cs typeface="Arial" pitchFamily="34" charset="0"/>
                      </a:endParaRPr>
                    </a:p>
                    <a:p>
                      <a:pPr algn="r" rtl="1">
                        <a:spcAft>
                          <a:spcPts val="0"/>
                        </a:spcAft>
                      </a:pPr>
                      <a:r>
                        <a:rPr lang="he-IL" sz="1000" dirty="0">
                          <a:effectLst/>
                          <a:latin typeface="Arial" pitchFamily="34" charset="0"/>
                          <a:cs typeface="Arial" pitchFamily="34" charset="0"/>
                        </a:rPr>
                        <a:t>3. סיכויים גבוהים מאוד להצלחה.</a:t>
                      </a:r>
                      <a:endParaRPr lang="en-US" sz="1000" dirty="0">
                        <a:effectLst/>
                        <a:latin typeface="Arial" pitchFamily="34" charset="0"/>
                        <a:ea typeface="Times New Roman"/>
                        <a:cs typeface="Arial" pitchFamily="34" charset="0"/>
                      </a:endParaRPr>
                    </a:p>
                  </a:txBody>
                  <a:tcPr marL="32147" marR="32147" marT="0" marB="0" anchor="ctr"/>
                </a:tc>
              </a:tr>
              <a:tr h="420898">
                <a:tc>
                  <a:txBody>
                    <a:bodyPr/>
                    <a:lstStyle/>
                    <a:p>
                      <a:pPr algn="ctr" rtl="1">
                        <a:spcAft>
                          <a:spcPts val="0"/>
                        </a:spcAft>
                      </a:pPr>
                      <a:r>
                        <a:rPr lang="he-IL" sz="900" b="0" dirty="0">
                          <a:effectLst/>
                          <a:latin typeface="Arial" pitchFamily="34" charset="0"/>
                          <a:cs typeface="Arial" pitchFamily="34" charset="0"/>
                        </a:rPr>
                        <a:t>12</a:t>
                      </a:r>
                      <a:endParaRPr lang="en-US" sz="900" b="0" dirty="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a:effectLst/>
                          <a:latin typeface="Arial" pitchFamily="34" charset="0"/>
                          <a:cs typeface="Arial" pitchFamily="34" charset="0"/>
                        </a:rPr>
                        <a:t>2%</a:t>
                      </a:r>
                      <a:endParaRPr lang="en-US" sz="90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a:effectLst/>
                          <a:latin typeface="Arial" pitchFamily="34" charset="0"/>
                          <a:cs typeface="Arial" pitchFamily="34" charset="0"/>
                        </a:rPr>
                        <a:t>70</a:t>
                      </a:r>
                      <a:endParaRPr lang="en-US" sz="90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a:effectLst/>
                          <a:latin typeface="Arial" pitchFamily="34" charset="0"/>
                          <a:cs typeface="Arial" pitchFamily="34" charset="0"/>
                        </a:rPr>
                        <a:t>90</a:t>
                      </a:r>
                      <a:endParaRPr lang="en-US" sz="90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dirty="0">
                          <a:effectLst/>
                          <a:latin typeface="Arial" pitchFamily="34" charset="0"/>
                          <a:cs typeface="Arial" pitchFamily="34" charset="0"/>
                        </a:rPr>
                        <a:t>100</a:t>
                      </a:r>
                      <a:endParaRPr lang="en-US" sz="900" dirty="0">
                        <a:effectLst/>
                        <a:latin typeface="Arial" pitchFamily="34" charset="0"/>
                        <a:ea typeface="Times New Roman"/>
                        <a:cs typeface="Arial" pitchFamily="34" charset="0"/>
                      </a:endParaRPr>
                    </a:p>
                  </a:txBody>
                  <a:tcPr marL="32147" marR="32147" marT="0" marB="0" anchor="ctr"/>
                </a:tc>
                <a:tc>
                  <a:txBody>
                    <a:bodyPr/>
                    <a:lstStyle/>
                    <a:p>
                      <a:pPr algn="r" rtl="1">
                        <a:spcAft>
                          <a:spcPts val="0"/>
                        </a:spcAft>
                      </a:pPr>
                      <a:r>
                        <a:rPr lang="he-IL" sz="1000" dirty="0">
                          <a:effectLst/>
                          <a:latin typeface="Arial" pitchFamily="34" charset="0"/>
                          <a:cs typeface="Arial" pitchFamily="34" charset="0"/>
                        </a:rPr>
                        <a:t>1. השפעה לא טובה על המשתמשים, יאלצו להתמודד עם בעיות וחוסר ידידותיות.</a:t>
                      </a:r>
                      <a:endParaRPr lang="en-US" sz="1000" dirty="0">
                        <a:effectLst/>
                        <a:latin typeface="Arial" pitchFamily="34" charset="0"/>
                        <a:cs typeface="Arial" pitchFamily="34" charset="0"/>
                      </a:endParaRPr>
                    </a:p>
                    <a:p>
                      <a:pPr algn="r" rtl="1">
                        <a:spcAft>
                          <a:spcPts val="0"/>
                        </a:spcAft>
                      </a:pPr>
                      <a:r>
                        <a:rPr lang="he-IL" sz="1000" dirty="0">
                          <a:effectLst/>
                          <a:latin typeface="Arial" pitchFamily="34" charset="0"/>
                          <a:cs typeface="Arial" pitchFamily="34" charset="0"/>
                        </a:rPr>
                        <a:t>2. ייאלצו להתמודד עם בעיות במערכת.</a:t>
                      </a:r>
                      <a:endParaRPr lang="en-US" sz="1000" dirty="0">
                        <a:effectLst/>
                        <a:latin typeface="Arial" pitchFamily="34" charset="0"/>
                        <a:cs typeface="Arial" pitchFamily="34" charset="0"/>
                      </a:endParaRPr>
                    </a:p>
                    <a:p>
                      <a:pPr algn="r" rtl="1">
                        <a:spcAft>
                          <a:spcPts val="0"/>
                        </a:spcAft>
                      </a:pPr>
                      <a:r>
                        <a:rPr lang="he-IL" sz="1000" dirty="0">
                          <a:effectLst/>
                          <a:latin typeface="Arial" pitchFamily="34" charset="0"/>
                          <a:cs typeface="Arial" pitchFamily="34" charset="0"/>
                        </a:rPr>
                        <a:t>3. המשתמשים ייהנו ממערכת יציבה ונוחה.</a:t>
                      </a:r>
                      <a:endParaRPr lang="en-US" sz="1000" dirty="0">
                        <a:effectLst/>
                        <a:latin typeface="Arial" pitchFamily="34" charset="0"/>
                        <a:ea typeface="Times New Roman"/>
                        <a:cs typeface="Arial" pitchFamily="34" charset="0"/>
                      </a:endParaRPr>
                    </a:p>
                  </a:txBody>
                  <a:tcPr marL="32147" marR="32147" marT="0" marB="0" anchor="ctr"/>
                </a:tc>
              </a:tr>
              <a:tr h="313761">
                <a:tc>
                  <a:txBody>
                    <a:bodyPr/>
                    <a:lstStyle/>
                    <a:p>
                      <a:pPr algn="ctr" rtl="1">
                        <a:spcAft>
                          <a:spcPts val="0"/>
                        </a:spcAft>
                      </a:pPr>
                      <a:r>
                        <a:rPr lang="he-IL" sz="900" b="0" dirty="0">
                          <a:effectLst/>
                          <a:latin typeface="Arial" pitchFamily="34" charset="0"/>
                          <a:cs typeface="Arial" pitchFamily="34" charset="0"/>
                        </a:rPr>
                        <a:t>13</a:t>
                      </a:r>
                      <a:endParaRPr lang="en-US" sz="900" b="0" dirty="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a:effectLst/>
                          <a:latin typeface="Arial" pitchFamily="34" charset="0"/>
                          <a:cs typeface="Arial" pitchFamily="34" charset="0"/>
                        </a:rPr>
                        <a:t>2%</a:t>
                      </a:r>
                      <a:endParaRPr lang="en-US" sz="90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a:effectLst/>
                          <a:latin typeface="Arial" pitchFamily="34" charset="0"/>
                          <a:cs typeface="Arial" pitchFamily="34" charset="0"/>
                        </a:rPr>
                        <a:t>80</a:t>
                      </a:r>
                      <a:endParaRPr lang="en-US" sz="90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a:effectLst/>
                          <a:latin typeface="Arial" pitchFamily="34" charset="0"/>
                          <a:cs typeface="Arial" pitchFamily="34" charset="0"/>
                        </a:rPr>
                        <a:t>80</a:t>
                      </a:r>
                      <a:endParaRPr lang="en-US" sz="900">
                        <a:effectLst/>
                        <a:latin typeface="Arial" pitchFamily="34" charset="0"/>
                        <a:ea typeface="Times New Roman"/>
                        <a:cs typeface="Arial" pitchFamily="34" charset="0"/>
                      </a:endParaRPr>
                    </a:p>
                  </a:txBody>
                  <a:tcPr marL="32147" marR="32147" marT="0" marB="0" anchor="ctr"/>
                </a:tc>
                <a:tc>
                  <a:txBody>
                    <a:bodyPr/>
                    <a:lstStyle/>
                    <a:p>
                      <a:pPr algn="ctr" rtl="1">
                        <a:spcAft>
                          <a:spcPts val="0"/>
                        </a:spcAft>
                      </a:pPr>
                      <a:r>
                        <a:rPr lang="he-IL" sz="900" dirty="0">
                          <a:effectLst/>
                          <a:latin typeface="Arial" pitchFamily="34" charset="0"/>
                          <a:cs typeface="Arial" pitchFamily="34" charset="0"/>
                        </a:rPr>
                        <a:t>80</a:t>
                      </a:r>
                      <a:endParaRPr lang="en-US" sz="900" dirty="0">
                        <a:effectLst/>
                        <a:latin typeface="Arial" pitchFamily="34" charset="0"/>
                        <a:ea typeface="Times New Roman"/>
                        <a:cs typeface="Arial" pitchFamily="34" charset="0"/>
                      </a:endParaRPr>
                    </a:p>
                  </a:txBody>
                  <a:tcPr marL="32147" marR="32147" marT="0" marB="0" anchor="ctr"/>
                </a:tc>
                <a:tc>
                  <a:txBody>
                    <a:bodyPr/>
                    <a:lstStyle/>
                    <a:p>
                      <a:pPr algn="r" rtl="1">
                        <a:spcAft>
                          <a:spcPts val="0"/>
                        </a:spcAft>
                      </a:pPr>
                      <a:r>
                        <a:rPr lang="he-IL" sz="1000" dirty="0">
                          <a:effectLst/>
                          <a:latin typeface="Arial" pitchFamily="34" charset="0"/>
                          <a:cs typeface="Arial" pitchFamily="34" charset="0"/>
                        </a:rPr>
                        <a:t>בכל מקרה הארגון יאלץ לעבור ממערכת ידנית למערכת ממוחשבת, דבר אשר ידרוש סבלנות ונכונות לכך.</a:t>
                      </a:r>
                      <a:endParaRPr lang="en-US" sz="1000" dirty="0">
                        <a:effectLst/>
                        <a:latin typeface="Arial" pitchFamily="34" charset="0"/>
                        <a:ea typeface="Times New Roman"/>
                        <a:cs typeface="Arial" pitchFamily="34" charset="0"/>
                      </a:endParaRPr>
                    </a:p>
                  </a:txBody>
                  <a:tcPr marL="32147" marR="32147" marT="0" marB="0" anchor="ctr"/>
                </a:tc>
              </a:tr>
              <a:tr h="251065">
                <a:tc>
                  <a:txBody>
                    <a:bodyPr/>
                    <a:lstStyle/>
                    <a:p>
                      <a:pPr algn="ctr" rtl="1">
                        <a:spcAft>
                          <a:spcPts val="0"/>
                        </a:spcAft>
                      </a:pPr>
                      <a:r>
                        <a:rPr lang="he-IL" sz="900" b="0" dirty="0">
                          <a:effectLst/>
                          <a:latin typeface="Arial" pitchFamily="34" charset="0"/>
                          <a:cs typeface="Arial" pitchFamily="34" charset="0"/>
                        </a:rPr>
                        <a:t>סה"כ</a:t>
                      </a:r>
                      <a:endParaRPr lang="en-US" sz="900" b="0" dirty="0">
                        <a:effectLst/>
                        <a:latin typeface="Arial" pitchFamily="34" charset="0"/>
                        <a:ea typeface="Times New Roman"/>
                        <a:cs typeface="Arial" pitchFamily="34" charset="0"/>
                      </a:endParaRPr>
                    </a:p>
                  </a:txBody>
                  <a:tcPr marL="32147" marR="32147" marT="0" marB="0" anchor="ctr">
                    <a:solidFill>
                      <a:srgbClr val="FFFF00"/>
                    </a:solidFill>
                  </a:tcPr>
                </a:tc>
                <a:tc>
                  <a:txBody>
                    <a:bodyPr/>
                    <a:lstStyle/>
                    <a:p>
                      <a:pPr algn="ctr" rtl="1">
                        <a:spcAft>
                          <a:spcPts val="0"/>
                        </a:spcAft>
                      </a:pPr>
                      <a:r>
                        <a:rPr lang="he-IL" sz="900" b="0" dirty="0">
                          <a:effectLst/>
                          <a:latin typeface="Arial" pitchFamily="34" charset="0"/>
                          <a:cs typeface="Arial" pitchFamily="34" charset="0"/>
                        </a:rPr>
                        <a:t>100%</a:t>
                      </a:r>
                      <a:endParaRPr lang="en-US" sz="900" b="0" dirty="0">
                        <a:effectLst/>
                        <a:latin typeface="Arial" pitchFamily="34" charset="0"/>
                        <a:ea typeface="Times New Roman"/>
                        <a:cs typeface="Arial" pitchFamily="34" charset="0"/>
                      </a:endParaRPr>
                    </a:p>
                  </a:txBody>
                  <a:tcPr marL="32147" marR="32147" marT="0" marB="0" anchor="ctr">
                    <a:solidFill>
                      <a:srgbClr val="FFFF00"/>
                    </a:solidFill>
                  </a:tcPr>
                </a:tc>
                <a:tc>
                  <a:txBody>
                    <a:bodyPr/>
                    <a:lstStyle/>
                    <a:p>
                      <a:pPr algn="ctr" rtl="1">
                        <a:spcAft>
                          <a:spcPts val="0"/>
                        </a:spcAft>
                      </a:pPr>
                      <a:r>
                        <a:rPr lang="he-IL" sz="900" b="1" dirty="0">
                          <a:effectLst/>
                          <a:latin typeface="Arial" pitchFamily="34" charset="0"/>
                          <a:cs typeface="Arial" pitchFamily="34" charset="0"/>
                        </a:rPr>
                        <a:t>52.45</a:t>
                      </a:r>
                      <a:endParaRPr lang="en-US" sz="900" b="1" dirty="0">
                        <a:effectLst/>
                        <a:latin typeface="Arial" pitchFamily="34" charset="0"/>
                        <a:ea typeface="Times New Roman"/>
                        <a:cs typeface="Arial" pitchFamily="34" charset="0"/>
                      </a:endParaRPr>
                    </a:p>
                  </a:txBody>
                  <a:tcPr marL="32147" marR="32147" marT="0" marB="0" anchor="ctr">
                    <a:solidFill>
                      <a:srgbClr val="FFFF00"/>
                    </a:solidFill>
                  </a:tcPr>
                </a:tc>
                <a:tc>
                  <a:txBody>
                    <a:bodyPr/>
                    <a:lstStyle/>
                    <a:p>
                      <a:pPr algn="ctr" rtl="1">
                        <a:spcAft>
                          <a:spcPts val="0"/>
                        </a:spcAft>
                      </a:pPr>
                      <a:r>
                        <a:rPr lang="he-IL" sz="900" b="1" dirty="0">
                          <a:effectLst/>
                          <a:latin typeface="Arial" pitchFamily="34" charset="0"/>
                          <a:cs typeface="Arial" pitchFamily="34" charset="0"/>
                        </a:rPr>
                        <a:t>59.05</a:t>
                      </a:r>
                      <a:endParaRPr lang="en-US" sz="900" b="1" dirty="0">
                        <a:effectLst/>
                        <a:latin typeface="Arial" pitchFamily="34" charset="0"/>
                        <a:ea typeface="Times New Roman"/>
                        <a:cs typeface="Arial" pitchFamily="34" charset="0"/>
                      </a:endParaRPr>
                    </a:p>
                  </a:txBody>
                  <a:tcPr marL="32147" marR="32147" marT="0" marB="0" anchor="ctr">
                    <a:solidFill>
                      <a:srgbClr val="FFFF00"/>
                    </a:solidFill>
                  </a:tcPr>
                </a:tc>
                <a:tc>
                  <a:txBody>
                    <a:bodyPr/>
                    <a:lstStyle/>
                    <a:p>
                      <a:pPr algn="ctr" rtl="1">
                        <a:spcAft>
                          <a:spcPts val="0"/>
                        </a:spcAft>
                      </a:pPr>
                      <a:r>
                        <a:rPr lang="he-IL" sz="900" b="1" dirty="0">
                          <a:effectLst/>
                          <a:latin typeface="Arial" pitchFamily="34" charset="0"/>
                          <a:cs typeface="Arial" pitchFamily="34" charset="0"/>
                        </a:rPr>
                        <a:t>91.25</a:t>
                      </a:r>
                      <a:endParaRPr lang="en-US" sz="900" b="1" dirty="0">
                        <a:effectLst/>
                        <a:latin typeface="Arial" pitchFamily="34" charset="0"/>
                        <a:ea typeface="Times New Roman"/>
                        <a:cs typeface="Arial" pitchFamily="34" charset="0"/>
                      </a:endParaRPr>
                    </a:p>
                  </a:txBody>
                  <a:tcPr marL="32147" marR="32147" marT="0" marB="0" anchor="ctr">
                    <a:solidFill>
                      <a:srgbClr val="FFFF00"/>
                    </a:solidFill>
                  </a:tcPr>
                </a:tc>
                <a:tc>
                  <a:txBody>
                    <a:bodyPr/>
                    <a:lstStyle/>
                    <a:p>
                      <a:pPr algn="r" rtl="1">
                        <a:spcAft>
                          <a:spcPts val="0"/>
                        </a:spcAft>
                      </a:pPr>
                      <a:r>
                        <a:rPr lang="he-IL" sz="900" dirty="0">
                          <a:effectLst/>
                          <a:latin typeface="Arial" pitchFamily="34" charset="0"/>
                          <a:cs typeface="Arial" pitchFamily="34" charset="0"/>
                        </a:rPr>
                        <a:t> </a:t>
                      </a:r>
                      <a:endParaRPr lang="en-US" sz="900" dirty="0">
                        <a:effectLst/>
                        <a:latin typeface="Arial" pitchFamily="34" charset="0"/>
                        <a:ea typeface="Times New Roman"/>
                        <a:cs typeface="Arial" pitchFamily="34" charset="0"/>
                      </a:endParaRPr>
                    </a:p>
                  </a:txBody>
                  <a:tcPr marL="32147" marR="32147" marT="0" marB="0" anchor="ctr"/>
                </a:tc>
              </a:tr>
            </a:tbl>
          </a:graphicData>
        </a:graphic>
      </p:graphicFrame>
    </p:spTree>
    <p:extLst>
      <p:ext uri="{BB962C8B-B14F-4D97-AF65-F5344CB8AC3E}">
        <p14:creationId xmlns:p14="http://schemas.microsoft.com/office/powerpoint/2010/main" val="13104215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28596" y="-24"/>
            <a:ext cx="8319868" cy="785834"/>
          </a:xfrm>
        </p:spPr>
        <p:txBody>
          <a:bodyPr>
            <a:noAutofit/>
          </a:bodyPr>
          <a:lstStyle/>
          <a:p>
            <a:pPr lvl="0" algn="ctr">
              <a:spcBef>
                <a:spcPct val="50000"/>
              </a:spcBef>
            </a:pPr>
            <a:r>
              <a:rPr lang="he-IL" sz="2800" b="1" dirty="0" smtClean="0">
                <a:solidFill>
                  <a:srgbClr val="C00000"/>
                </a:solidFill>
                <a:latin typeface="Tahoma" pitchFamily="34" charset="0"/>
                <a:ea typeface="Tahoma" pitchFamily="34" charset="0"/>
                <a:cs typeface="Tahoma" pitchFamily="34" charset="0"/>
              </a:rPr>
              <a:t>קביעת דרך פעולה נבחרת (</a:t>
            </a:r>
            <a:r>
              <a:rPr lang="he-IL" sz="2800" b="1" dirty="0" err="1" smtClean="0">
                <a:solidFill>
                  <a:srgbClr val="C00000"/>
                </a:solidFill>
                <a:latin typeface="Tahoma" pitchFamily="34" charset="0"/>
                <a:ea typeface="Tahoma" pitchFamily="34" charset="0"/>
                <a:cs typeface="Tahoma" pitchFamily="34" charset="0"/>
              </a:rPr>
              <a:t>דפ"ן</a:t>
            </a:r>
            <a:r>
              <a:rPr lang="he-IL" sz="2800" b="1" dirty="0" smtClean="0">
                <a:solidFill>
                  <a:srgbClr val="C00000"/>
                </a:solidFill>
                <a:latin typeface="Tahoma" pitchFamily="34" charset="0"/>
                <a:ea typeface="Tahoma" pitchFamily="34" charset="0"/>
                <a:cs typeface="Tahoma" pitchFamily="34" charset="0"/>
              </a:rPr>
              <a:t>)</a:t>
            </a:r>
            <a:endParaRPr lang="en-US" sz="2800" b="1" dirty="0">
              <a:solidFill>
                <a:srgbClr val="C00000"/>
              </a:solidFill>
              <a:latin typeface="Tahoma" pitchFamily="34" charset="0"/>
              <a:ea typeface="Tahoma" pitchFamily="34" charset="0"/>
              <a:cs typeface="Tahoma" pitchFamily="34" charset="0"/>
            </a:endParaRPr>
          </a:p>
        </p:txBody>
      </p:sp>
      <p:sp>
        <p:nvSpPr>
          <p:cNvPr id="3" name="מציין מיקום תוכן 2"/>
          <p:cNvSpPr>
            <a:spLocks noGrp="1"/>
          </p:cNvSpPr>
          <p:nvPr>
            <p:ph sz="quarter" idx="1"/>
          </p:nvPr>
        </p:nvSpPr>
        <p:spPr>
          <a:xfrm>
            <a:off x="457200" y="857232"/>
            <a:ext cx="8229600" cy="5572164"/>
          </a:xfrm>
        </p:spPr>
        <p:txBody>
          <a:bodyPr>
            <a:noAutofit/>
          </a:bodyPr>
          <a:lstStyle/>
          <a:p>
            <a:r>
              <a:rPr lang="he-IL" sz="1600" dirty="0" smtClean="0">
                <a:latin typeface="Arial" pitchFamily="34" charset="0"/>
                <a:cs typeface="Arial" pitchFamily="34" charset="0"/>
              </a:rPr>
              <a:t>עפ"י </a:t>
            </a:r>
            <a:r>
              <a:rPr lang="he-IL" sz="1600" dirty="0">
                <a:latin typeface="Arial" pitchFamily="34" charset="0"/>
                <a:cs typeface="Arial" pitchFamily="34" charset="0"/>
              </a:rPr>
              <a:t>ניתוח היתרונות והחסרונות של כל </a:t>
            </a:r>
            <a:r>
              <a:rPr lang="he-IL" sz="1600" dirty="0" err="1">
                <a:latin typeface="Arial" pitchFamily="34" charset="0"/>
                <a:cs typeface="Arial" pitchFamily="34" charset="0"/>
              </a:rPr>
              <a:t>דפ"א</a:t>
            </a:r>
            <a:r>
              <a:rPr lang="he-IL" sz="1600" dirty="0">
                <a:latin typeface="Arial" pitchFamily="34" charset="0"/>
                <a:cs typeface="Arial" pitchFamily="34" charset="0"/>
              </a:rPr>
              <a:t> ביחס לקריטריונים שנבחרו, ניתן לראות כי הציון המשוקלל הגבוה ביותר ניתן לדרך פעולה מספר 3 - </a:t>
            </a:r>
            <a:r>
              <a:rPr lang="he-IL" sz="1600" u="sng" dirty="0">
                <a:latin typeface="Arial" pitchFamily="34" charset="0"/>
                <a:cs typeface="Arial" pitchFamily="34" charset="0"/>
              </a:rPr>
              <a:t>פיתוח תוכנה מותאמת לצרכי החברה ע"י בית תוכנה חיצוני שייבחר</a:t>
            </a:r>
            <a:r>
              <a:rPr lang="he-IL" sz="1600" dirty="0">
                <a:latin typeface="Arial" pitchFamily="34" charset="0"/>
                <a:cs typeface="Arial" pitchFamily="34" charset="0"/>
              </a:rPr>
              <a:t>. כמו כן, ניתן לראות כי ציוני </a:t>
            </a:r>
            <a:r>
              <a:rPr lang="he-IL" sz="1600" dirty="0" err="1">
                <a:latin typeface="Arial" pitchFamily="34" charset="0"/>
                <a:cs typeface="Arial" pitchFamily="34" charset="0"/>
              </a:rPr>
              <a:t>הדפ"אות</a:t>
            </a:r>
            <a:r>
              <a:rPr lang="he-IL" sz="1600" dirty="0">
                <a:latin typeface="Arial" pitchFamily="34" charset="0"/>
                <a:cs typeface="Arial" pitchFamily="34" charset="0"/>
              </a:rPr>
              <a:t> האחרים היו נמוכים בהרבה (בכ-45%) </a:t>
            </a:r>
            <a:r>
              <a:rPr lang="he-IL" sz="1600" dirty="0" err="1">
                <a:latin typeface="Arial" pitchFamily="34" charset="0"/>
                <a:cs typeface="Arial" pitchFamily="34" charset="0"/>
              </a:rPr>
              <a:t>מהדפ"ן</a:t>
            </a:r>
            <a:r>
              <a:rPr lang="he-IL" sz="1600" dirty="0">
                <a:latin typeface="Arial" pitchFamily="34" charset="0"/>
                <a:cs typeface="Arial" pitchFamily="34" charset="0"/>
              </a:rPr>
              <a:t>, ולכן ניתן להסיר את ספק הבחירה עקב ציונים קרובים אחד לשני</a:t>
            </a:r>
            <a:r>
              <a:rPr lang="he-IL" sz="1600" dirty="0" smtClean="0">
                <a:latin typeface="Arial" pitchFamily="34" charset="0"/>
                <a:cs typeface="Arial" pitchFamily="34" charset="0"/>
              </a:rPr>
              <a:t>.</a:t>
            </a:r>
          </a:p>
          <a:p>
            <a:endParaRPr lang="en-US" sz="1600" dirty="0">
              <a:latin typeface="Arial" pitchFamily="34" charset="0"/>
              <a:cs typeface="Arial" pitchFamily="34" charset="0"/>
            </a:endParaRPr>
          </a:p>
          <a:p>
            <a:r>
              <a:rPr lang="he-IL" sz="1600" dirty="0">
                <a:latin typeface="Arial" pitchFamily="34" charset="0"/>
                <a:cs typeface="Arial" pitchFamily="34" charset="0"/>
              </a:rPr>
              <a:t>כלומר, הדרך הפעולה הנבחרת הינה פיתוח תוכנה מותאמת לצרכי החברה ע"י בית תוכנה חיצוני שייבחר. דרך זו עדיפה משום שהיא נותנת מענה התואם במדויק את המטרות והצרכים הייחודיים של החברה, ולכן היא בעלת סיכויים טובים יותר להשביע את רצון המשתמשים במערכת המידע, להשיג את יעדי המערכת, לענות על הבעיות שהוצגו תוך עמידה באילוצי המערכת ובפרט באילוץ הסף של הרחבת החברה לסניף נוסף</a:t>
            </a:r>
            <a:r>
              <a:rPr lang="he-IL" sz="1600" dirty="0" smtClean="0">
                <a:latin typeface="Arial" pitchFamily="34" charset="0"/>
                <a:cs typeface="Arial" pitchFamily="34" charset="0"/>
              </a:rPr>
              <a:t>.</a:t>
            </a:r>
          </a:p>
          <a:p>
            <a:endParaRPr lang="en-US" sz="1600" dirty="0">
              <a:latin typeface="Arial" pitchFamily="34" charset="0"/>
              <a:cs typeface="Arial" pitchFamily="34" charset="0"/>
            </a:endParaRPr>
          </a:p>
          <a:p>
            <a:r>
              <a:rPr lang="he-IL" sz="1600" dirty="0">
                <a:latin typeface="Arial" pitchFamily="34" charset="0"/>
                <a:cs typeface="Arial" pitchFamily="34" charset="0"/>
              </a:rPr>
              <a:t>לעומת דרך זו, הסיכונים הכרוכים ברכישת תוכנת מדף גבוהים מידי, ועלולים לגרום לאי עמידה באילוצי המערכת (בפרט אילוץ הסף), חוסר השגת מטרות המערכת וחוסר שביעות המשתמשים, דבר שישפיע על תפקודם בעבודה השוטפת</a:t>
            </a:r>
            <a:r>
              <a:rPr lang="he-IL" sz="1600" dirty="0" smtClean="0">
                <a:latin typeface="Arial" pitchFamily="34" charset="0"/>
                <a:cs typeface="Arial" pitchFamily="34" charset="0"/>
              </a:rPr>
              <a:t>.</a:t>
            </a:r>
          </a:p>
          <a:p>
            <a:endParaRPr lang="en-US" sz="1600" dirty="0">
              <a:latin typeface="Arial" pitchFamily="34" charset="0"/>
              <a:cs typeface="Arial" pitchFamily="34" charset="0"/>
            </a:endParaRPr>
          </a:p>
          <a:p>
            <a:r>
              <a:rPr lang="he-IL" sz="1600" dirty="0">
                <a:latin typeface="Arial" pitchFamily="34" charset="0"/>
                <a:cs typeface="Arial" pitchFamily="34" charset="0"/>
              </a:rPr>
              <a:t>כמו כן, הסיכונים בפיתוח המערכת ע"י חלק מהמדריכים המועסקים בחברה אף הם גבוהים, עלולים לגרום לפגיעה ישירה ברווחיי החברה, אי עמידה באילוצי הזמן וההתאמה של המערכת לארגון וחוסר השגת המטרות של המערכת</a:t>
            </a:r>
            <a:r>
              <a:rPr lang="he-IL" sz="1600" dirty="0" smtClean="0">
                <a:latin typeface="Arial" pitchFamily="34" charset="0"/>
                <a:cs typeface="Arial" pitchFamily="34" charset="0"/>
              </a:rPr>
              <a:t>.</a:t>
            </a:r>
          </a:p>
          <a:p>
            <a:endParaRPr lang="en-US" sz="1600" dirty="0">
              <a:latin typeface="Arial" pitchFamily="34" charset="0"/>
              <a:cs typeface="Arial" pitchFamily="34" charset="0"/>
            </a:endParaRPr>
          </a:p>
          <a:p>
            <a:r>
              <a:rPr lang="he-IL" sz="1600" dirty="0">
                <a:latin typeface="Arial" pitchFamily="34" charset="0"/>
                <a:cs typeface="Arial" pitchFamily="34" charset="0"/>
              </a:rPr>
              <a:t>אם כן, הדרך הנבחרת היא: </a:t>
            </a:r>
            <a:r>
              <a:rPr lang="he-IL" sz="1600" b="1" dirty="0">
                <a:latin typeface="Arial" pitchFamily="34" charset="0"/>
                <a:cs typeface="Arial" pitchFamily="34" charset="0"/>
              </a:rPr>
              <a:t>תוכנה מותאמת לצרכי החברה ע"י בית תוכנה חיצוני שייבחר</a:t>
            </a:r>
            <a:r>
              <a:rPr lang="he-IL" sz="1600" dirty="0">
                <a:latin typeface="Arial" pitchFamily="34" charset="0"/>
                <a:cs typeface="Arial" pitchFamily="34" charset="0"/>
              </a:rPr>
              <a:t>.</a:t>
            </a:r>
            <a:endParaRPr lang="en-US" sz="1600" dirty="0">
              <a:latin typeface="Arial" pitchFamily="34" charset="0"/>
              <a:cs typeface="Arial" pitchFamily="34" charset="0"/>
            </a:endParaRPr>
          </a:p>
        </p:txBody>
      </p:sp>
    </p:spTree>
    <p:extLst>
      <p:ext uri="{BB962C8B-B14F-4D97-AF65-F5344CB8AC3E}">
        <p14:creationId xmlns:p14="http://schemas.microsoft.com/office/powerpoint/2010/main" val="29283404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28596" y="500026"/>
            <a:ext cx="8229600" cy="785834"/>
          </a:xfrm>
        </p:spPr>
        <p:txBody>
          <a:bodyPr>
            <a:normAutofit/>
          </a:bodyPr>
          <a:lstStyle/>
          <a:p>
            <a:pPr algn="ctr"/>
            <a:r>
              <a:rPr lang="he-IL" sz="3600" b="1" dirty="0" smtClean="0">
                <a:solidFill>
                  <a:srgbClr val="C00000"/>
                </a:solidFill>
                <a:latin typeface="Tahoma" pitchFamily="34" charset="0"/>
                <a:cs typeface="Tahoma" pitchFamily="34" charset="0"/>
              </a:rPr>
              <a:t>תרגיל</a:t>
            </a:r>
            <a:endParaRPr lang="he-IL" sz="3600" b="1" dirty="0">
              <a:solidFill>
                <a:srgbClr val="C00000"/>
              </a:solidFill>
              <a:latin typeface="Tahoma" pitchFamily="34" charset="0"/>
              <a:cs typeface="Tahoma" pitchFamily="34" charset="0"/>
            </a:endParaRPr>
          </a:p>
        </p:txBody>
      </p:sp>
      <p:sp>
        <p:nvSpPr>
          <p:cNvPr id="3" name="מציין מיקום תוכן 2"/>
          <p:cNvSpPr>
            <a:spLocks noGrp="1"/>
          </p:cNvSpPr>
          <p:nvPr>
            <p:ph sz="quarter" idx="1"/>
          </p:nvPr>
        </p:nvSpPr>
        <p:spPr>
          <a:xfrm>
            <a:off x="457200" y="1428736"/>
            <a:ext cx="8229600" cy="4071966"/>
          </a:xfrm>
        </p:spPr>
        <p:txBody>
          <a:bodyPr>
            <a:noAutofit/>
          </a:bodyPr>
          <a:lstStyle/>
          <a:p>
            <a:pPr>
              <a:spcBef>
                <a:spcPct val="50000"/>
              </a:spcBef>
            </a:pPr>
            <a:r>
              <a:rPr lang="he-IL" sz="2400" dirty="0" smtClean="0">
                <a:latin typeface="Arial" pitchFamily="34" charset="0"/>
                <a:cs typeface="Arial" pitchFamily="34" charset="0"/>
              </a:rPr>
              <a:t>תארו את דרכי הפעולה האפשריות. </a:t>
            </a:r>
          </a:p>
          <a:p>
            <a:pPr>
              <a:spcBef>
                <a:spcPct val="50000"/>
              </a:spcBef>
            </a:pPr>
            <a:r>
              <a:rPr lang="he-IL" sz="2400" dirty="0" smtClean="0">
                <a:latin typeface="Arial" pitchFamily="34" charset="0"/>
                <a:cs typeface="Arial" pitchFamily="34" charset="0"/>
              </a:rPr>
              <a:t>צרו רשימת קריטריונים להשוואה בין דרכי הפעולה וקבע את משקלם.</a:t>
            </a:r>
          </a:p>
          <a:p>
            <a:pPr>
              <a:spcBef>
                <a:spcPct val="50000"/>
              </a:spcBef>
            </a:pPr>
            <a:r>
              <a:rPr lang="he-IL" sz="2400" dirty="0" smtClean="0">
                <a:latin typeface="Arial" pitchFamily="34" charset="0"/>
                <a:cs typeface="Arial" pitchFamily="34" charset="0"/>
              </a:rPr>
              <a:t>נתחו את דרכי הפעולה האפשריות ביחס לקריטריונים וקבע את </a:t>
            </a:r>
            <a:r>
              <a:rPr lang="he-IL" sz="2400" dirty="0" err="1" smtClean="0">
                <a:latin typeface="Arial" pitchFamily="34" charset="0"/>
                <a:cs typeface="Arial" pitchFamily="34" charset="0"/>
              </a:rPr>
              <a:t>הדפ"ן</a:t>
            </a:r>
            <a:r>
              <a:rPr lang="he-IL" sz="2400" dirty="0" smtClean="0">
                <a:latin typeface="Arial" pitchFamily="34" charset="0"/>
                <a:cs typeface="Arial" pitchFamily="34" charset="0"/>
              </a:rPr>
              <a:t>.</a:t>
            </a:r>
          </a:p>
          <a:p>
            <a:pPr>
              <a:spcBef>
                <a:spcPct val="50000"/>
              </a:spcBef>
            </a:pPr>
            <a:r>
              <a:rPr lang="he-IL" sz="2400" b="1" dirty="0" smtClean="0">
                <a:solidFill>
                  <a:srgbClr val="FF0000"/>
                </a:solidFill>
                <a:latin typeface="Arial" pitchFamily="34" charset="0"/>
                <a:cs typeface="Arial" pitchFamily="34" charset="0"/>
              </a:rPr>
              <a:t>כתבו מסמך </a:t>
            </a:r>
            <a:r>
              <a:rPr lang="en-US" sz="2400" b="1" dirty="0" smtClean="0">
                <a:solidFill>
                  <a:srgbClr val="FF0000"/>
                </a:solidFill>
                <a:latin typeface="Arial" pitchFamily="34" charset="0"/>
                <a:cs typeface="Arial" pitchFamily="34" charset="0"/>
              </a:rPr>
              <a:t>RFP</a:t>
            </a:r>
            <a:r>
              <a:rPr lang="he-IL" sz="2400" b="1" dirty="0" smtClean="0">
                <a:solidFill>
                  <a:srgbClr val="FF0000"/>
                </a:solidFill>
                <a:latin typeface="Arial" pitchFamily="34" charset="0"/>
                <a:cs typeface="Arial" pitchFamily="34" charset="0"/>
              </a:rPr>
              <a:t> לקבלת הצעות מספקים.</a:t>
            </a:r>
          </a:p>
        </p:txBody>
      </p:sp>
    </p:spTree>
    <p:extLst>
      <p:ext uri="{BB962C8B-B14F-4D97-AF65-F5344CB8AC3E}">
        <p14:creationId xmlns:p14="http://schemas.microsoft.com/office/powerpoint/2010/main" val="239148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28596" y="194894"/>
            <a:ext cx="8319868" cy="785834"/>
          </a:xfrm>
        </p:spPr>
        <p:txBody>
          <a:bodyPr>
            <a:noAutofit/>
          </a:bodyPr>
          <a:lstStyle/>
          <a:p>
            <a:pPr lvl="0" algn="ctr">
              <a:spcBef>
                <a:spcPct val="50000"/>
              </a:spcBef>
            </a:pPr>
            <a:r>
              <a:rPr lang="he-IL" sz="3200" b="1" dirty="0" smtClean="0">
                <a:solidFill>
                  <a:srgbClr val="C00000"/>
                </a:solidFill>
                <a:latin typeface="Tahoma" pitchFamily="34" charset="0"/>
                <a:ea typeface="Tahoma" pitchFamily="34" charset="0"/>
                <a:cs typeface="Tahoma" pitchFamily="34" charset="0"/>
              </a:rPr>
              <a:t>מסמך </a:t>
            </a:r>
            <a:r>
              <a:rPr lang="en-US" sz="3200" b="1" dirty="0" smtClean="0">
                <a:solidFill>
                  <a:srgbClr val="C00000"/>
                </a:solidFill>
                <a:latin typeface="Tahoma" pitchFamily="34" charset="0"/>
                <a:ea typeface="Tahoma" pitchFamily="34" charset="0"/>
                <a:cs typeface="Tahoma" pitchFamily="34" charset="0"/>
              </a:rPr>
              <a:t>RFP</a:t>
            </a:r>
            <a:endParaRPr lang="en-US" sz="3200" b="1" dirty="0">
              <a:solidFill>
                <a:srgbClr val="C00000"/>
              </a:solidFill>
              <a:latin typeface="Tahoma" pitchFamily="34" charset="0"/>
              <a:ea typeface="Tahoma" pitchFamily="34" charset="0"/>
              <a:cs typeface="Tahoma" pitchFamily="34" charset="0"/>
            </a:endParaRPr>
          </a:p>
        </p:txBody>
      </p:sp>
      <p:sp>
        <p:nvSpPr>
          <p:cNvPr id="3" name="מציין מיקום תוכן 2"/>
          <p:cNvSpPr>
            <a:spLocks noGrp="1"/>
          </p:cNvSpPr>
          <p:nvPr>
            <p:ph sz="quarter" idx="1"/>
          </p:nvPr>
        </p:nvSpPr>
        <p:spPr>
          <a:xfrm>
            <a:off x="457200" y="857232"/>
            <a:ext cx="8229600" cy="5572164"/>
          </a:xfrm>
        </p:spPr>
        <p:txBody>
          <a:bodyPr>
            <a:noAutofit/>
          </a:bodyPr>
          <a:lstStyle/>
          <a:p>
            <a:pPr>
              <a:lnSpc>
                <a:spcPct val="120000"/>
              </a:lnSpc>
            </a:pPr>
            <a:endParaRPr lang="he-IL" sz="2000" dirty="0" smtClean="0">
              <a:latin typeface="Arial" pitchFamily="34" charset="0"/>
              <a:cs typeface="Arial" pitchFamily="34" charset="0"/>
            </a:endParaRPr>
          </a:p>
          <a:p>
            <a:pPr>
              <a:lnSpc>
                <a:spcPct val="120000"/>
              </a:lnSpc>
            </a:pPr>
            <a:r>
              <a:rPr lang="he-IL" sz="2000" dirty="0">
                <a:latin typeface="Arial" pitchFamily="34" charset="0"/>
                <a:cs typeface="Arial" pitchFamily="34" charset="0"/>
              </a:rPr>
              <a:t>בעקבות בחירה </a:t>
            </a:r>
            <a:r>
              <a:rPr lang="he-IL" sz="2000" dirty="0" err="1">
                <a:latin typeface="Arial" pitchFamily="34" charset="0"/>
                <a:cs typeface="Arial" pitchFamily="34" charset="0"/>
              </a:rPr>
              <a:t>בדפ"א</a:t>
            </a:r>
            <a:r>
              <a:rPr lang="he-IL" sz="2000" dirty="0">
                <a:latin typeface="Arial" pitchFamily="34" charset="0"/>
                <a:cs typeface="Arial" pitchFamily="34" charset="0"/>
              </a:rPr>
              <a:t> של פיתוח מערכת המידה החדשה ע"י בית תוכנה חיצוני, הוחלט להכין מסמך </a:t>
            </a:r>
            <a:r>
              <a:rPr lang="en-US" sz="2000" dirty="0">
                <a:latin typeface="Arial" pitchFamily="34" charset="0"/>
                <a:cs typeface="Arial" pitchFamily="34" charset="0"/>
              </a:rPr>
              <a:t>RFP</a:t>
            </a:r>
            <a:r>
              <a:rPr lang="he-IL" sz="2000" dirty="0">
                <a:latin typeface="Arial" pitchFamily="34" charset="0"/>
                <a:cs typeface="Arial" pitchFamily="34" charset="0"/>
              </a:rPr>
              <a:t> לדרישת הצעות מספקים</a:t>
            </a:r>
            <a:r>
              <a:rPr lang="he-IL" sz="2000" dirty="0" smtClean="0">
                <a:latin typeface="Arial" pitchFamily="34" charset="0"/>
                <a:cs typeface="Arial" pitchFamily="34" charset="0"/>
              </a:rPr>
              <a:t>.</a:t>
            </a:r>
          </a:p>
          <a:p>
            <a:pPr>
              <a:lnSpc>
                <a:spcPct val="120000"/>
              </a:lnSpc>
            </a:pPr>
            <a:r>
              <a:rPr lang="he-IL" sz="2000" dirty="0" smtClean="0">
                <a:latin typeface="Arial" pitchFamily="34" charset="0"/>
                <a:cs typeface="Arial" pitchFamily="34" charset="0"/>
              </a:rPr>
              <a:t> </a:t>
            </a:r>
            <a:r>
              <a:rPr lang="he-IL" sz="2000" dirty="0">
                <a:latin typeface="Arial" pitchFamily="34" charset="0"/>
                <a:cs typeface="Arial" pitchFamily="34" charset="0"/>
              </a:rPr>
              <a:t>מסמך זה חיוני למיקוד הספקים לנקודות שהארגון רוצה לדעת עליהם. </a:t>
            </a:r>
            <a:endParaRPr lang="he-IL" sz="2000" dirty="0" smtClean="0">
              <a:latin typeface="Arial" pitchFamily="34" charset="0"/>
              <a:cs typeface="Arial" pitchFamily="34" charset="0"/>
            </a:endParaRPr>
          </a:p>
          <a:p>
            <a:pPr>
              <a:lnSpc>
                <a:spcPct val="120000"/>
              </a:lnSpc>
            </a:pPr>
            <a:r>
              <a:rPr lang="he-IL" sz="2000" dirty="0" smtClean="0">
                <a:latin typeface="Arial" pitchFamily="34" charset="0"/>
                <a:cs typeface="Arial" pitchFamily="34" charset="0"/>
              </a:rPr>
              <a:t>לאחר </a:t>
            </a:r>
            <a:r>
              <a:rPr lang="he-IL" sz="2000" dirty="0">
                <a:latin typeface="Arial" pitchFamily="34" charset="0"/>
                <a:cs typeface="Arial" pitchFamily="34" charset="0"/>
              </a:rPr>
              <a:t>הכנת המסמך, הוא יישלח לספקים, ואלו יחזירו מסמכים כתשובה, ועל פיהם יבחר בית התוכנה המתאים ביותר לפיתוח מערכת המידה העתידית של החברה</a:t>
            </a:r>
            <a:r>
              <a:rPr lang="he-IL" sz="2000" dirty="0" smtClean="0">
                <a:latin typeface="Arial" pitchFamily="34" charset="0"/>
                <a:cs typeface="Arial" pitchFamily="34" charset="0"/>
              </a:rPr>
              <a:t>.</a:t>
            </a:r>
          </a:p>
          <a:p>
            <a:pPr>
              <a:lnSpc>
                <a:spcPct val="120000"/>
              </a:lnSpc>
            </a:pPr>
            <a:r>
              <a:rPr lang="he-IL" sz="2000" b="1" dirty="0" smtClean="0">
                <a:solidFill>
                  <a:srgbClr val="FF0000"/>
                </a:solidFill>
                <a:latin typeface="Arial" pitchFamily="34" charset="0"/>
                <a:cs typeface="Arial" pitchFamily="34" charset="0"/>
              </a:rPr>
              <a:t>ולכן, יש </a:t>
            </a:r>
            <a:r>
              <a:rPr lang="he-IL" sz="2000" b="1" dirty="0">
                <a:solidFill>
                  <a:srgbClr val="FF0000"/>
                </a:solidFill>
                <a:latin typeface="Arial" pitchFamily="34" charset="0"/>
                <a:cs typeface="Arial" pitchFamily="34" charset="0"/>
              </a:rPr>
              <a:t>דרישה לקבלת הצעות לפיתוח תוכנה ייעודית לחברת "</a:t>
            </a:r>
            <a:r>
              <a:rPr lang="en-US" sz="2000" b="1" dirty="0">
                <a:solidFill>
                  <a:srgbClr val="FF0000"/>
                </a:solidFill>
                <a:latin typeface="Arial" pitchFamily="34" charset="0"/>
                <a:cs typeface="Arial" pitchFamily="34" charset="0"/>
              </a:rPr>
              <a:t>Career 4 U</a:t>
            </a:r>
            <a:r>
              <a:rPr lang="he-IL" sz="2000" b="1" dirty="0">
                <a:solidFill>
                  <a:srgbClr val="FF0000"/>
                </a:solidFill>
                <a:latin typeface="Arial" pitchFamily="34" charset="0"/>
                <a:cs typeface="Arial" pitchFamily="34" charset="0"/>
              </a:rPr>
              <a:t>" </a:t>
            </a:r>
            <a:r>
              <a:rPr lang="he-IL" sz="2000" b="1" dirty="0" smtClean="0">
                <a:solidFill>
                  <a:srgbClr val="FF0000"/>
                </a:solidFill>
                <a:latin typeface="Arial" pitchFamily="34" charset="0"/>
                <a:cs typeface="Arial" pitchFamily="34" charset="0"/>
              </a:rPr>
              <a:t>בע"מ.</a:t>
            </a:r>
          </a:p>
          <a:p>
            <a:pPr>
              <a:lnSpc>
                <a:spcPct val="120000"/>
              </a:lnSpc>
            </a:pPr>
            <a:endParaRPr lang="he-IL" sz="2000" dirty="0">
              <a:latin typeface="Arial" pitchFamily="34" charset="0"/>
              <a:cs typeface="Arial" pitchFamily="34" charset="0"/>
            </a:endParaRPr>
          </a:p>
          <a:p>
            <a:pPr>
              <a:lnSpc>
                <a:spcPct val="120000"/>
              </a:lnSpc>
            </a:pPr>
            <a:endParaRPr lang="en-US" sz="2000" dirty="0" smtClean="0">
              <a:latin typeface="Arial" pitchFamily="34" charset="0"/>
              <a:cs typeface="Arial" pitchFamily="34" charset="0"/>
            </a:endParaRPr>
          </a:p>
          <a:p>
            <a:pPr marL="0" indent="0">
              <a:lnSpc>
                <a:spcPct val="120000"/>
              </a:lnSpc>
              <a:buNone/>
            </a:pPr>
            <a:endParaRPr lang="he-IL" sz="2000" dirty="0">
              <a:latin typeface="Arial" pitchFamily="34" charset="0"/>
              <a:cs typeface="Arial" pitchFamily="34" charset="0"/>
            </a:endParaRPr>
          </a:p>
          <a:p>
            <a:pPr marL="0" indent="0">
              <a:lnSpc>
                <a:spcPct val="120000"/>
              </a:lnSpc>
              <a:buNone/>
            </a:pPr>
            <a:endParaRPr lang="en-US" sz="2000" dirty="0">
              <a:latin typeface="Arial" pitchFamily="34" charset="0"/>
              <a:cs typeface="Arial" pitchFamily="34" charset="0"/>
            </a:endParaRPr>
          </a:p>
        </p:txBody>
      </p:sp>
    </p:spTree>
    <p:extLst>
      <p:ext uri="{BB962C8B-B14F-4D97-AF65-F5344CB8AC3E}">
        <p14:creationId xmlns:p14="http://schemas.microsoft.com/office/powerpoint/2010/main" val="27644090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sz="quarter" idx="1"/>
          </p:nvPr>
        </p:nvSpPr>
        <p:spPr>
          <a:xfrm>
            <a:off x="457200" y="857232"/>
            <a:ext cx="8229600" cy="5572164"/>
          </a:xfrm>
        </p:spPr>
        <p:txBody>
          <a:bodyPr>
            <a:noAutofit/>
          </a:bodyPr>
          <a:lstStyle/>
          <a:p>
            <a:pPr>
              <a:lnSpc>
                <a:spcPct val="120000"/>
              </a:lnSpc>
            </a:pPr>
            <a:r>
              <a:rPr lang="he-IL" sz="1700" dirty="0" smtClean="0">
                <a:latin typeface="Arial" pitchFamily="34" charset="0"/>
                <a:cs typeface="Arial" pitchFamily="34" charset="0"/>
              </a:rPr>
              <a:t>1.  </a:t>
            </a:r>
            <a:r>
              <a:rPr lang="he-IL" sz="1700" dirty="0" smtClean="0">
                <a:latin typeface="Arial" pitchFamily="34" charset="0"/>
                <a:cs typeface="Arial" pitchFamily="34" charset="0"/>
                <a:hlinkClick r:id="rId2" action="ppaction://hlinksldjump"/>
              </a:rPr>
              <a:t>הנחיות </a:t>
            </a:r>
            <a:r>
              <a:rPr lang="he-IL" sz="1700" dirty="0">
                <a:latin typeface="Arial" pitchFamily="34" charset="0"/>
                <a:cs typeface="Arial" pitchFamily="34" charset="0"/>
                <a:hlinkClick r:id="rId2" action="ppaction://hlinksldjump"/>
              </a:rPr>
              <a:t>כלליות</a:t>
            </a:r>
            <a:endParaRPr lang="en-US" sz="1700" dirty="0">
              <a:latin typeface="Arial" pitchFamily="34" charset="0"/>
              <a:cs typeface="Arial" pitchFamily="34" charset="0"/>
            </a:endParaRPr>
          </a:p>
          <a:p>
            <a:pPr>
              <a:lnSpc>
                <a:spcPct val="120000"/>
              </a:lnSpc>
            </a:pPr>
            <a:r>
              <a:rPr lang="he-IL" sz="1700" dirty="0" smtClean="0">
                <a:latin typeface="Arial" pitchFamily="34" charset="0"/>
                <a:cs typeface="Arial" pitchFamily="34" charset="0"/>
              </a:rPr>
              <a:t>2.  </a:t>
            </a:r>
            <a:r>
              <a:rPr lang="he-IL" sz="1700" dirty="0" smtClean="0">
                <a:latin typeface="Arial" pitchFamily="34" charset="0"/>
                <a:cs typeface="Arial" pitchFamily="34" charset="0"/>
                <a:hlinkClick r:id="rId3" action="ppaction://hlinksldjump"/>
              </a:rPr>
              <a:t>הדרישות מהספק</a:t>
            </a:r>
            <a:endParaRPr lang="he-IL" sz="1700" dirty="0" smtClean="0">
              <a:latin typeface="Arial" pitchFamily="34" charset="0"/>
              <a:cs typeface="Arial" pitchFamily="34" charset="0"/>
            </a:endParaRPr>
          </a:p>
          <a:p>
            <a:pPr lvl="1">
              <a:lnSpc>
                <a:spcPct val="120000"/>
              </a:lnSpc>
              <a:buFont typeface="Wingdings" pitchFamily="2" charset="2"/>
              <a:buChar char="§"/>
            </a:pPr>
            <a:r>
              <a:rPr lang="he-IL" sz="1700" dirty="0" smtClean="0">
                <a:latin typeface="Arial" pitchFamily="34" charset="0"/>
                <a:cs typeface="Arial" pitchFamily="34" charset="0"/>
              </a:rPr>
              <a:t>2.1  </a:t>
            </a:r>
            <a:r>
              <a:rPr lang="he-IL" sz="1700" dirty="0" smtClean="0">
                <a:latin typeface="Arial" pitchFamily="34" charset="0"/>
                <a:cs typeface="Arial" pitchFamily="34" charset="0"/>
                <a:hlinkClick r:id="rId3" action="ppaction://hlinksldjump"/>
              </a:rPr>
              <a:t>דרישות </a:t>
            </a:r>
            <a:r>
              <a:rPr lang="he-IL" sz="1700" dirty="0">
                <a:latin typeface="Arial" pitchFamily="34" charset="0"/>
                <a:cs typeface="Arial" pitchFamily="34" charset="0"/>
                <a:hlinkClick r:id="rId3" action="ppaction://hlinksldjump"/>
              </a:rPr>
              <a:t>כלליות</a:t>
            </a:r>
            <a:endParaRPr lang="en-US" sz="1700" dirty="0">
              <a:latin typeface="Arial" pitchFamily="34" charset="0"/>
              <a:cs typeface="Arial" pitchFamily="34" charset="0"/>
            </a:endParaRPr>
          </a:p>
          <a:p>
            <a:pPr lvl="1">
              <a:lnSpc>
                <a:spcPct val="120000"/>
              </a:lnSpc>
              <a:buFont typeface="Wingdings" pitchFamily="2" charset="2"/>
              <a:buChar char="§"/>
            </a:pPr>
            <a:r>
              <a:rPr lang="he-IL" sz="1700" dirty="0" smtClean="0">
                <a:latin typeface="Arial" pitchFamily="34" charset="0"/>
                <a:cs typeface="Arial" pitchFamily="34" charset="0"/>
              </a:rPr>
              <a:t>2.2  </a:t>
            </a:r>
            <a:r>
              <a:rPr lang="he-IL" sz="1700" dirty="0" smtClean="0">
                <a:latin typeface="Arial" pitchFamily="34" charset="0"/>
                <a:cs typeface="Arial" pitchFamily="34" charset="0"/>
                <a:hlinkClick r:id="rId4" action="ppaction://hlinksldjump"/>
              </a:rPr>
              <a:t>הנחיות </a:t>
            </a:r>
            <a:r>
              <a:rPr lang="he-IL" sz="1700" dirty="0">
                <a:latin typeface="Arial" pitchFamily="34" charset="0"/>
                <a:cs typeface="Arial" pitchFamily="34" charset="0"/>
                <a:hlinkClick r:id="rId4" action="ppaction://hlinksldjump"/>
              </a:rPr>
              <a:t>להגשת ההצעה לפיתוח מערכת </a:t>
            </a:r>
            <a:r>
              <a:rPr lang="he-IL" sz="1700" dirty="0" smtClean="0">
                <a:latin typeface="Arial" pitchFamily="34" charset="0"/>
                <a:cs typeface="Arial" pitchFamily="34" charset="0"/>
                <a:hlinkClick r:id="rId4" action="ppaction://hlinksldjump"/>
              </a:rPr>
              <a:t>המידע</a:t>
            </a:r>
            <a:endParaRPr lang="he-IL" sz="1700" dirty="0" smtClean="0">
              <a:latin typeface="Arial" pitchFamily="34" charset="0"/>
              <a:cs typeface="Arial" pitchFamily="34" charset="0"/>
            </a:endParaRPr>
          </a:p>
          <a:p>
            <a:pPr lvl="2">
              <a:lnSpc>
                <a:spcPct val="120000"/>
              </a:lnSpc>
              <a:buFont typeface="Wingdings" pitchFamily="2" charset="2"/>
              <a:buChar char="§"/>
            </a:pPr>
            <a:r>
              <a:rPr lang="he-IL" sz="1700" dirty="0" smtClean="0">
                <a:latin typeface="Arial" pitchFamily="34" charset="0"/>
                <a:cs typeface="Arial" pitchFamily="34" charset="0"/>
              </a:rPr>
              <a:t>2.2.1  </a:t>
            </a:r>
            <a:r>
              <a:rPr lang="he-IL" sz="1700" dirty="0" smtClean="0">
                <a:latin typeface="Arial" pitchFamily="34" charset="0"/>
                <a:cs typeface="Arial" pitchFamily="34" charset="0"/>
                <a:hlinkClick r:id="rId4" action="ppaction://hlinksldjump"/>
              </a:rPr>
              <a:t>שלבי הפיתוח</a:t>
            </a:r>
            <a:endParaRPr lang="en-US" sz="1700" dirty="0">
              <a:latin typeface="Arial" pitchFamily="34" charset="0"/>
              <a:cs typeface="Arial" pitchFamily="34" charset="0"/>
            </a:endParaRPr>
          </a:p>
          <a:p>
            <a:pPr lvl="3">
              <a:lnSpc>
                <a:spcPct val="120000"/>
              </a:lnSpc>
              <a:buFont typeface="Wingdings" pitchFamily="2" charset="2"/>
              <a:buChar char="§"/>
            </a:pPr>
            <a:r>
              <a:rPr lang="he-IL" sz="1700" dirty="0" smtClean="0">
                <a:latin typeface="Arial" pitchFamily="34" charset="0"/>
                <a:cs typeface="Arial" pitchFamily="34" charset="0"/>
              </a:rPr>
              <a:t>מתודולוגיות/כלי הפיתוח </a:t>
            </a:r>
          </a:p>
          <a:p>
            <a:pPr lvl="3">
              <a:lnSpc>
                <a:spcPct val="120000"/>
              </a:lnSpc>
              <a:buFont typeface="Wingdings" pitchFamily="2" charset="2"/>
              <a:buChar char="§"/>
            </a:pPr>
            <a:r>
              <a:rPr lang="he-IL" sz="1700" dirty="0" smtClean="0">
                <a:latin typeface="Arial" pitchFamily="34" charset="0"/>
                <a:cs typeface="Arial" pitchFamily="34" charset="0"/>
              </a:rPr>
              <a:t>לוחות זמנים </a:t>
            </a:r>
          </a:p>
          <a:p>
            <a:pPr lvl="3">
              <a:lnSpc>
                <a:spcPct val="120000"/>
              </a:lnSpc>
              <a:buFont typeface="Wingdings" pitchFamily="2" charset="2"/>
              <a:buChar char="§"/>
            </a:pPr>
            <a:r>
              <a:rPr lang="he-IL" sz="1700" dirty="0" smtClean="0">
                <a:latin typeface="Arial" pitchFamily="34" charset="0"/>
                <a:cs typeface="Arial" pitchFamily="34" charset="0"/>
              </a:rPr>
              <a:t>משאבי אנוש</a:t>
            </a:r>
          </a:p>
          <a:p>
            <a:pPr lvl="3">
              <a:lnSpc>
                <a:spcPct val="120000"/>
              </a:lnSpc>
              <a:buFont typeface="Wingdings" pitchFamily="2" charset="2"/>
              <a:buChar char="§"/>
            </a:pPr>
            <a:r>
              <a:rPr lang="he-IL" sz="1700" dirty="0" smtClean="0">
                <a:latin typeface="Arial" pitchFamily="34" charset="0"/>
                <a:cs typeface="Arial" pitchFamily="34" charset="0"/>
              </a:rPr>
              <a:t>שילוב הטמעת </a:t>
            </a:r>
            <a:r>
              <a:rPr lang="he-IL" sz="1700" dirty="0">
                <a:latin typeface="Arial" pitchFamily="34" charset="0"/>
                <a:cs typeface="Arial" pitchFamily="34" charset="0"/>
              </a:rPr>
              <a:t>מערכת המידע בארגון </a:t>
            </a:r>
            <a:endParaRPr lang="he-IL" sz="1700" dirty="0" smtClean="0">
              <a:latin typeface="Arial" pitchFamily="34" charset="0"/>
              <a:cs typeface="Arial" pitchFamily="34" charset="0"/>
            </a:endParaRPr>
          </a:p>
          <a:p>
            <a:pPr lvl="3">
              <a:lnSpc>
                <a:spcPct val="120000"/>
              </a:lnSpc>
              <a:buFont typeface="Wingdings" pitchFamily="2" charset="2"/>
              <a:buChar char="§"/>
            </a:pPr>
            <a:r>
              <a:rPr lang="he-IL" sz="1700" dirty="0" smtClean="0">
                <a:latin typeface="Arial" pitchFamily="34" charset="0"/>
                <a:cs typeface="Arial" pitchFamily="34" charset="0"/>
              </a:rPr>
              <a:t>שילוב האחזקה </a:t>
            </a:r>
            <a:r>
              <a:rPr lang="he-IL" sz="1700" dirty="0">
                <a:latin typeface="Arial" pitchFamily="34" charset="0"/>
                <a:cs typeface="Arial" pitchFamily="34" charset="0"/>
              </a:rPr>
              <a:t>השוטפת במערכת </a:t>
            </a:r>
            <a:r>
              <a:rPr lang="he-IL" sz="1700" dirty="0" smtClean="0">
                <a:latin typeface="Arial" pitchFamily="34" charset="0"/>
                <a:cs typeface="Arial" pitchFamily="34" charset="0"/>
              </a:rPr>
              <a:t>המידע</a:t>
            </a:r>
          </a:p>
          <a:p>
            <a:pPr lvl="2">
              <a:lnSpc>
                <a:spcPct val="120000"/>
              </a:lnSpc>
              <a:buFont typeface="Wingdings" pitchFamily="2" charset="2"/>
              <a:buChar char="§"/>
            </a:pPr>
            <a:r>
              <a:rPr lang="he-IL" sz="1700" dirty="0" smtClean="0">
                <a:latin typeface="Arial" pitchFamily="34" charset="0"/>
                <a:cs typeface="Arial" pitchFamily="34" charset="0"/>
              </a:rPr>
              <a:t>2.2.2  </a:t>
            </a:r>
            <a:r>
              <a:rPr lang="he-IL" sz="1700" dirty="0" smtClean="0">
                <a:latin typeface="Arial" pitchFamily="34" charset="0"/>
                <a:cs typeface="Arial" pitchFamily="34" charset="0"/>
                <a:hlinkClick r:id="rId5" action="ppaction://hlinksldjump"/>
              </a:rPr>
              <a:t>ניהול </a:t>
            </a:r>
            <a:r>
              <a:rPr lang="he-IL" sz="1700" dirty="0">
                <a:latin typeface="Arial" pitchFamily="34" charset="0"/>
                <a:cs typeface="Arial" pitchFamily="34" charset="0"/>
                <a:hlinkClick r:id="rId5" action="ppaction://hlinksldjump"/>
              </a:rPr>
              <a:t>הפרויקט ואבטחת </a:t>
            </a:r>
            <a:r>
              <a:rPr lang="he-IL" sz="1700" dirty="0" smtClean="0">
                <a:latin typeface="Arial" pitchFamily="34" charset="0"/>
                <a:cs typeface="Arial" pitchFamily="34" charset="0"/>
                <a:hlinkClick r:id="rId5" action="ppaction://hlinksldjump"/>
              </a:rPr>
              <a:t>איכות</a:t>
            </a:r>
            <a:r>
              <a:rPr lang="he-IL" sz="1700" dirty="0" smtClean="0">
                <a:latin typeface="Arial" pitchFamily="34" charset="0"/>
                <a:cs typeface="Arial" pitchFamily="34" charset="0"/>
              </a:rPr>
              <a:t> </a:t>
            </a:r>
            <a:endParaRPr lang="en-US" sz="1700" dirty="0">
              <a:latin typeface="Arial" pitchFamily="34" charset="0"/>
              <a:cs typeface="Arial" pitchFamily="34" charset="0"/>
            </a:endParaRPr>
          </a:p>
          <a:p>
            <a:pPr lvl="2">
              <a:lnSpc>
                <a:spcPct val="120000"/>
              </a:lnSpc>
              <a:buFont typeface="Wingdings" pitchFamily="2" charset="2"/>
              <a:buChar char="§"/>
            </a:pPr>
            <a:r>
              <a:rPr lang="he-IL" sz="1700" dirty="0" smtClean="0">
                <a:latin typeface="Arial" pitchFamily="34" charset="0"/>
                <a:cs typeface="Arial" pitchFamily="34" charset="0"/>
              </a:rPr>
              <a:t>2.2.3  </a:t>
            </a:r>
            <a:r>
              <a:rPr lang="he-IL" sz="1700" dirty="0" smtClean="0">
                <a:latin typeface="Arial" pitchFamily="34" charset="0"/>
                <a:cs typeface="Arial" pitchFamily="34" charset="0"/>
                <a:hlinkClick r:id="rId5" action="ppaction://hlinksldjump"/>
              </a:rPr>
              <a:t>מפרט </a:t>
            </a:r>
            <a:r>
              <a:rPr lang="he-IL" sz="1700" dirty="0">
                <a:latin typeface="Arial" pitchFamily="34" charset="0"/>
                <a:cs typeface="Arial" pitchFamily="34" charset="0"/>
                <a:hlinkClick r:id="rId5" action="ppaction://hlinksldjump"/>
              </a:rPr>
              <a:t>לביצוע אב </a:t>
            </a:r>
            <a:r>
              <a:rPr lang="he-IL" sz="1700" dirty="0" smtClean="0">
                <a:latin typeface="Arial" pitchFamily="34" charset="0"/>
                <a:cs typeface="Arial" pitchFamily="34" charset="0"/>
                <a:hlinkClick r:id="rId5" action="ppaction://hlinksldjump"/>
              </a:rPr>
              <a:t>טיפוס</a:t>
            </a:r>
            <a:endParaRPr lang="en-US" sz="1700" dirty="0">
              <a:latin typeface="Arial" pitchFamily="34" charset="0"/>
              <a:cs typeface="Arial" pitchFamily="34" charset="0"/>
            </a:endParaRPr>
          </a:p>
          <a:p>
            <a:pPr lvl="2">
              <a:lnSpc>
                <a:spcPct val="120000"/>
              </a:lnSpc>
              <a:buFont typeface="Wingdings" pitchFamily="2" charset="2"/>
              <a:buChar char="§"/>
            </a:pPr>
            <a:r>
              <a:rPr lang="he-IL" sz="1700" dirty="0" smtClean="0">
                <a:latin typeface="Arial" pitchFamily="34" charset="0"/>
                <a:cs typeface="Arial" pitchFamily="34" charset="0"/>
              </a:rPr>
              <a:t>2.2.4  </a:t>
            </a:r>
            <a:r>
              <a:rPr lang="he-IL" sz="1700" dirty="0" smtClean="0">
                <a:latin typeface="Arial" pitchFamily="34" charset="0"/>
                <a:cs typeface="Arial" pitchFamily="34" charset="0"/>
                <a:hlinkClick r:id="rId5" action="ppaction://hlinksldjump"/>
              </a:rPr>
              <a:t>עלות </a:t>
            </a:r>
            <a:r>
              <a:rPr lang="he-IL" sz="1700" dirty="0">
                <a:latin typeface="Arial" pitchFamily="34" charset="0"/>
                <a:cs typeface="Arial" pitchFamily="34" charset="0"/>
                <a:hlinkClick r:id="rId5" action="ppaction://hlinksldjump"/>
              </a:rPr>
              <a:t>הפיתוח </a:t>
            </a:r>
            <a:r>
              <a:rPr lang="he-IL" sz="1700" dirty="0" err="1">
                <a:latin typeface="Arial" pitchFamily="34" charset="0"/>
                <a:cs typeface="Arial" pitchFamily="34" charset="0"/>
                <a:hlinkClick r:id="rId5" action="ppaction://hlinksldjump"/>
              </a:rPr>
              <a:t>ולו"ז</a:t>
            </a:r>
            <a:r>
              <a:rPr lang="he-IL" sz="1700" dirty="0">
                <a:latin typeface="Arial" pitchFamily="34" charset="0"/>
                <a:cs typeface="Arial" pitchFamily="34" charset="0"/>
                <a:hlinkClick r:id="rId5" action="ppaction://hlinksldjump"/>
              </a:rPr>
              <a:t> לתשלומים </a:t>
            </a:r>
            <a:r>
              <a:rPr lang="he-IL" sz="1700" dirty="0" smtClean="0">
                <a:latin typeface="Arial" pitchFamily="34" charset="0"/>
                <a:cs typeface="Arial" pitchFamily="34" charset="0"/>
                <a:hlinkClick r:id="rId5" action="ppaction://hlinksldjump"/>
              </a:rPr>
              <a:t>נדרשים</a:t>
            </a:r>
            <a:endParaRPr lang="en-US" sz="1700" dirty="0">
              <a:latin typeface="Arial" pitchFamily="34" charset="0"/>
              <a:cs typeface="Arial" pitchFamily="34" charset="0"/>
            </a:endParaRPr>
          </a:p>
          <a:p>
            <a:pPr lvl="1">
              <a:lnSpc>
                <a:spcPct val="120000"/>
              </a:lnSpc>
              <a:buFont typeface="Wingdings" pitchFamily="2" charset="2"/>
              <a:buChar char="§"/>
            </a:pPr>
            <a:r>
              <a:rPr lang="he-IL" sz="1700" dirty="0" smtClean="0">
                <a:latin typeface="Arial" pitchFamily="34" charset="0"/>
                <a:cs typeface="Arial" pitchFamily="34" charset="0"/>
              </a:rPr>
              <a:t>2.3 </a:t>
            </a:r>
            <a:r>
              <a:rPr lang="he-IL" sz="1700" dirty="0" smtClean="0">
                <a:latin typeface="Arial" pitchFamily="34" charset="0"/>
                <a:cs typeface="Arial" pitchFamily="34" charset="0"/>
                <a:hlinkClick r:id="rId6" action="ppaction://hlinksldjump"/>
              </a:rPr>
              <a:t>הנחיות </a:t>
            </a:r>
            <a:r>
              <a:rPr lang="he-IL" sz="1700" dirty="0">
                <a:latin typeface="Arial" pitchFamily="34" charset="0"/>
                <a:cs typeface="Arial" pitchFamily="34" charset="0"/>
                <a:hlinkClick r:id="rId6" action="ppaction://hlinksldjump"/>
              </a:rPr>
              <a:t>להגשת ההצעה לרכישת החומרה</a:t>
            </a:r>
            <a:endParaRPr lang="en-US" sz="1700" dirty="0">
              <a:latin typeface="Arial" pitchFamily="34" charset="0"/>
              <a:cs typeface="Arial" pitchFamily="34" charset="0"/>
            </a:endParaRPr>
          </a:p>
          <a:p>
            <a:pPr lvl="1">
              <a:lnSpc>
                <a:spcPct val="120000"/>
              </a:lnSpc>
              <a:buFont typeface="Wingdings" pitchFamily="2" charset="2"/>
              <a:buChar char="§"/>
            </a:pPr>
            <a:r>
              <a:rPr lang="he-IL" sz="1700" dirty="0" smtClean="0">
                <a:latin typeface="Arial" pitchFamily="34" charset="0"/>
                <a:cs typeface="Arial" pitchFamily="34" charset="0"/>
              </a:rPr>
              <a:t>2.4 </a:t>
            </a:r>
            <a:r>
              <a:rPr lang="he-IL" sz="1700" dirty="0" smtClean="0">
                <a:latin typeface="Arial" pitchFamily="34" charset="0"/>
                <a:cs typeface="Arial" pitchFamily="34" charset="0"/>
                <a:hlinkClick r:id="rId7" action="ppaction://hlinksldjump"/>
              </a:rPr>
              <a:t>דרישות </a:t>
            </a:r>
            <a:r>
              <a:rPr lang="he-IL" sz="1700" dirty="0">
                <a:latin typeface="Arial" pitchFamily="34" charset="0"/>
                <a:cs typeface="Arial" pitchFamily="34" charset="0"/>
                <a:hlinkClick r:id="rId7" action="ppaction://hlinksldjump"/>
              </a:rPr>
              <a:t>לפירוט מחירים</a:t>
            </a:r>
            <a:endParaRPr lang="en-US" sz="1700" dirty="0">
              <a:latin typeface="Arial" pitchFamily="34" charset="0"/>
              <a:cs typeface="Arial" pitchFamily="34" charset="0"/>
            </a:endParaRPr>
          </a:p>
          <a:p>
            <a:pPr lvl="1">
              <a:lnSpc>
                <a:spcPct val="120000"/>
              </a:lnSpc>
              <a:buFont typeface="Wingdings" pitchFamily="2" charset="2"/>
              <a:buChar char="§"/>
            </a:pPr>
            <a:r>
              <a:rPr lang="he-IL" sz="1700" dirty="0" smtClean="0">
                <a:latin typeface="Arial" pitchFamily="34" charset="0"/>
                <a:cs typeface="Arial" pitchFamily="34" charset="0"/>
              </a:rPr>
              <a:t>2.5 </a:t>
            </a:r>
            <a:r>
              <a:rPr lang="he-IL" sz="1700" dirty="0" smtClean="0">
                <a:latin typeface="Arial" pitchFamily="34" charset="0"/>
                <a:cs typeface="Arial" pitchFamily="34" charset="0"/>
                <a:hlinkClick r:id="rId8" action="ppaction://hlinksldjump"/>
              </a:rPr>
              <a:t>דרישות </a:t>
            </a:r>
            <a:r>
              <a:rPr lang="he-IL" sz="1700" dirty="0">
                <a:latin typeface="Arial" pitchFamily="34" charset="0"/>
                <a:cs typeface="Arial" pitchFamily="34" charset="0"/>
                <a:hlinkClick r:id="rId8" action="ppaction://hlinksldjump"/>
              </a:rPr>
              <a:t>לתיאור הספק</a:t>
            </a:r>
            <a:endParaRPr lang="en-US" sz="1700" dirty="0">
              <a:latin typeface="Arial" pitchFamily="34" charset="0"/>
              <a:cs typeface="Arial" pitchFamily="34" charset="0"/>
            </a:endParaRPr>
          </a:p>
          <a:p>
            <a:pPr lvl="1">
              <a:lnSpc>
                <a:spcPct val="120000"/>
              </a:lnSpc>
            </a:pPr>
            <a:endParaRPr lang="en-US" sz="1700" dirty="0">
              <a:latin typeface="Arial" pitchFamily="34" charset="0"/>
              <a:cs typeface="Arial" pitchFamily="34" charset="0"/>
            </a:endParaRPr>
          </a:p>
        </p:txBody>
      </p:sp>
      <p:sp>
        <p:nvSpPr>
          <p:cNvPr id="6" name="כותרת 1"/>
          <p:cNvSpPr>
            <a:spLocks noGrp="1"/>
          </p:cNvSpPr>
          <p:nvPr>
            <p:ph type="title"/>
          </p:nvPr>
        </p:nvSpPr>
        <p:spPr>
          <a:xfrm>
            <a:off x="428596" y="-24"/>
            <a:ext cx="8319868" cy="785834"/>
          </a:xfrm>
        </p:spPr>
        <p:txBody>
          <a:bodyPr>
            <a:noAutofit/>
          </a:bodyPr>
          <a:lstStyle/>
          <a:p>
            <a:pPr lvl="0" algn="ctr">
              <a:spcBef>
                <a:spcPct val="50000"/>
              </a:spcBef>
            </a:pPr>
            <a:r>
              <a:rPr lang="he-IL" sz="2800" b="1" dirty="0">
                <a:solidFill>
                  <a:srgbClr val="C00000"/>
                </a:solidFill>
                <a:latin typeface="Tahoma" pitchFamily="34" charset="0"/>
                <a:ea typeface="Tahoma" pitchFamily="34" charset="0"/>
                <a:cs typeface="Tahoma" pitchFamily="34" charset="0"/>
              </a:rPr>
              <a:t>מסמך </a:t>
            </a:r>
            <a:r>
              <a:rPr lang="en-US" sz="2800" b="1" dirty="0">
                <a:solidFill>
                  <a:srgbClr val="C00000"/>
                </a:solidFill>
                <a:latin typeface="Tahoma" pitchFamily="34" charset="0"/>
                <a:ea typeface="Tahoma" pitchFamily="34" charset="0"/>
                <a:cs typeface="Tahoma" pitchFamily="34" charset="0"/>
              </a:rPr>
              <a:t>RFP</a:t>
            </a:r>
          </a:p>
        </p:txBody>
      </p:sp>
    </p:spTree>
    <p:extLst>
      <p:ext uri="{BB962C8B-B14F-4D97-AF65-F5344CB8AC3E}">
        <p14:creationId xmlns:p14="http://schemas.microsoft.com/office/powerpoint/2010/main" val="31855610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28596" y="-24"/>
            <a:ext cx="8229600" cy="785834"/>
          </a:xfrm>
        </p:spPr>
        <p:txBody>
          <a:bodyPr>
            <a:normAutofit/>
          </a:bodyPr>
          <a:lstStyle/>
          <a:p>
            <a:pPr algn="ctr"/>
            <a:r>
              <a:rPr lang="he-IL" sz="3600" b="1" dirty="0" smtClean="0">
                <a:solidFill>
                  <a:srgbClr val="C00000"/>
                </a:solidFill>
                <a:latin typeface="Tahoma" pitchFamily="34" charset="0"/>
                <a:cs typeface="Tahoma" pitchFamily="34" charset="0"/>
              </a:rPr>
              <a:t>חקר ישימות</a:t>
            </a:r>
            <a:endParaRPr lang="he-IL" sz="3600" b="1" dirty="0">
              <a:solidFill>
                <a:srgbClr val="C00000"/>
              </a:solidFill>
              <a:latin typeface="Tahoma" pitchFamily="34" charset="0"/>
              <a:cs typeface="Tahoma" pitchFamily="34" charset="0"/>
            </a:endParaRPr>
          </a:p>
        </p:txBody>
      </p:sp>
      <p:sp>
        <p:nvSpPr>
          <p:cNvPr id="3" name="מציין מיקום תוכן 2"/>
          <p:cNvSpPr>
            <a:spLocks noGrp="1"/>
          </p:cNvSpPr>
          <p:nvPr>
            <p:ph sz="quarter" idx="1"/>
          </p:nvPr>
        </p:nvSpPr>
        <p:spPr>
          <a:xfrm>
            <a:off x="457200" y="857232"/>
            <a:ext cx="8229600" cy="5572164"/>
          </a:xfrm>
        </p:spPr>
        <p:txBody>
          <a:bodyPr>
            <a:noAutofit/>
          </a:bodyPr>
          <a:lstStyle/>
          <a:p>
            <a:pPr>
              <a:spcBef>
                <a:spcPct val="50000"/>
              </a:spcBef>
            </a:pPr>
            <a:r>
              <a:rPr lang="he-IL" sz="2400" dirty="0" smtClean="0">
                <a:latin typeface="Arial" pitchFamily="34" charset="0"/>
                <a:cs typeface="Arial" pitchFamily="34" charset="0"/>
              </a:rPr>
              <a:t>לאחר שאפיינו את המערכת העתידית במסמך האפיון הראשוני, אנו עוברים לשלב חקר הישימות.</a:t>
            </a:r>
          </a:p>
          <a:p>
            <a:pPr>
              <a:spcBef>
                <a:spcPct val="50000"/>
              </a:spcBef>
            </a:pPr>
            <a:r>
              <a:rPr lang="he-IL" sz="2400" dirty="0" smtClean="0">
                <a:latin typeface="Arial" pitchFamily="34" charset="0"/>
                <a:cs typeface="Arial" pitchFamily="34" charset="0"/>
              </a:rPr>
              <a:t>בשלב זה אנו בוחנים את האופציות השונות שברשותנו בהקשר לפיתוח המערכת החדשה.</a:t>
            </a:r>
          </a:p>
          <a:p>
            <a:pPr>
              <a:spcBef>
                <a:spcPct val="50000"/>
              </a:spcBef>
            </a:pPr>
            <a:r>
              <a:rPr lang="he-IL" sz="2400" b="1" u="sng" dirty="0" smtClean="0">
                <a:latin typeface="Arial" pitchFamily="34" charset="0"/>
                <a:cs typeface="Arial" pitchFamily="34" charset="0"/>
              </a:rPr>
              <a:t>חקר ישימות – מה הוא כולל?</a:t>
            </a:r>
          </a:p>
          <a:p>
            <a:pPr>
              <a:spcBef>
                <a:spcPct val="50000"/>
              </a:spcBef>
              <a:buNone/>
            </a:pPr>
            <a:r>
              <a:rPr lang="he-IL" sz="2000" dirty="0" smtClean="0">
                <a:latin typeface="Arial" pitchFamily="34" charset="0"/>
                <a:cs typeface="Arial" pitchFamily="34" charset="0"/>
              </a:rPr>
              <a:t>	</a:t>
            </a:r>
            <a:r>
              <a:rPr lang="he-IL" sz="2400" dirty="0" smtClean="0">
                <a:latin typeface="Arial" pitchFamily="34" charset="0"/>
                <a:cs typeface="Arial" pitchFamily="34" charset="0"/>
              </a:rPr>
              <a:t>1. תיאור וניתוח דרכי הפעולה האפשריות – </a:t>
            </a:r>
            <a:r>
              <a:rPr lang="he-IL" sz="2400" dirty="0" err="1" smtClean="0">
                <a:latin typeface="Arial" pitchFamily="34" charset="0"/>
                <a:cs typeface="Arial" pitchFamily="34" charset="0"/>
              </a:rPr>
              <a:t>דפ"אות</a:t>
            </a:r>
            <a:endParaRPr lang="he-IL" sz="2400" dirty="0" smtClean="0">
              <a:latin typeface="Arial" pitchFamily="34" charset="0"/>
              <a:cs typeface="Arial" pitchFamily="34" charset="0"/>
            </a:endParaRPr>
          </a:p>
          <a:p>
            <a:pPr>
              <a:spcBef>
                <a:spcPct val="50000"/>
              </a:spcBef>
              <a:buNone/>
            </a:pPr>
            <a:r>
              <a:rPr lang="he-IL" sz="2400" dirty="0" smtClean="0">
                <a:latin typeface="Arial" pitchFamily="34" charset="0"/>
                <a:cs typeface="Arial" pitchFamily="34" charset="0"/>
              </a:rPr>
              <a:t>	2. כתיבת מסמך בקשה לקבלת הצעות לספקים – </a:t>
            </a:r>
          </a:p>
          <a:p>
            <a:pPr>
              <a:spcBef>
                <a:spcPct val="50000"/>
              </a:spcBef>
              <a:buNone/>
            </a:pPr>
            <a:r>
              <a:rPr lang="he-IL" sz="2400" dirty="0" smtClean="0">
                <a:latin typeface="Arial" pitchFamily="34" charset="0"/>
                <a:cs typeface="Arial" pitchFamily="34" charset="0"/>
              </a:rPr>
              <a:t>		מסמך </a:t>
            </a:r>
            <a:r>
              <a:rPr lang="en-US" sz="2400" dirty="0" smtClean="0">
                <a:latin typeface="Arial" pitchFamily="34" charset="0"/>
                <a:cs typeface="Arial" pitchFamily="34" charset="0"/>
              </a:rPr>
              <a:t>RFP</a:t>
            </a:r>
            <a:r>
              <a:rPr lang="he-IL" sz="2400" dirty="0" smtClean="0">
                <a:latin typeface="Arial" pitchFamily="34" charset="0"/>
                <a:cs typeface="Arial" pitchFamily="34" charset="0"/>
              </a:rPr>
              <a:t> (</a:t>
            </a:r>
            <a:r>
              <a:rPr lang="en-US" sz="2400" dirty="0" smtClean="0">
                <a:latin typeface="Arial" pitchFamily="34" charset="0"/>
                <a:cs typeface="Arial" pitchFamily="34" charset="0"/>
              </a:rPr>
              <a:t>Request For Proposal</a:t>
            </a:r>
            <a:r>
              <a:rPr lang="he-IL" sz="2400" dirty="0" smtClean="0">
                <a:latin typeface="Arial" pitchFamily="34" charset="0"/>
                <a:cs typeface="Arial" pitchFamily="34" charset="0"/>
              </a:rPr>
              <a:t>)</a:t>
            </a:r>
          </a:p>
          <a:p>
            <a:pPr>
              <a:spcBef>
                <a:spcPct val="50000"/>
              </a:spcBef>
              <a:buNone/>
            </a:pPr>
            <a:r>
              <a:rPr lang="he-IL" sz="2400" dirty="0" smtClean="0">
                <a:latin typeface="Arial" pitchFamily="34" charset="0"/>
                <a:cs typeface="Arial" pitchFamily="34" charset="0"/>
              </a:rPr>
              <a:t>	3. השוואת הצעות מספקים – השוואת עלות-תועלת</a:t>
            </a:r>
          </a:p>
        </p:txBody>
      </p:sp>
      <p:sp>
        <p:nvSpPr>
          <p:cNvPr id="10" name="סוגר מסולסל שמאלי 9"/>
          <p:cNvSpPr/>
          <p:nvPr/>
        </p:nvSpPr>
        <p:spPr>
          <a:xfrm>
            <a:off x="1785918" y="3286124"/>
            <a:ext cx="428628" cy="1428760"/>
          </a:xfrm>
          <a:prstGeom prst="leftBrace">
            <a:avLst/>
          </a:prstGeom>
        </p:spPr>
        <p:style>
          <a:lnRef idx="3">
            <a:schemeClr val="accent1"/>
          </a:lnRef>
          <a:fillRef idx="0">
            <a:schemeClr val="accent1"/>
          </a:fillRef>
          <a:effectRef idx="2">
            <a:schemeClr val="accent1"/>
          </a:effectRef>
          <a:fontRef idx="minor">
            <a:schemeClr val="tx1"/>
          </a:fontRef>
        </p:style>
        <p:txBody>
          <a:bodyPr rtlCol="1" anchor="ctr"/>
          <a:lstStyle/>
          <a:p>
            <a:pPr algn="ctr"/>
            <a:endParaRPr lang="he-IL" dirty="0">
              <a:latin typeface="Arial" pitchFamily="34" charset="0"/>
              <a:cs typeface="Arial" pitchFamily="34" charset="0"/>
            </a:endParaRPr>
          </a:p>
        </p:txBody>
      </p:sp>
      <p:cxnSp>
        <p:nvCxnSpPr>
          <p:cNvPr id="12" name="מחבר חץ ישר 11"/>
          <p:cNvCxnSpPr/>
          <p:nvPr/>
        </p:nvCxnSpPr>
        <p:spPr>
          <a:xfrm rot="10800000">
            <a:off x="1571604" y="5072074"/>
            <a:ext cx="642942" cy="15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19" name="TextBox 18"/>
          <p:cNvSpPr txBox="1"/>
          <p:nvPr/>
        </p:nvSpPr>
        <p:spPr>
          <a:xfrm>
            <a:off x="500034" y="3639925"/>
            <a:ext cx="1143008" cy="646331"/>
          </a:xfrm>
          <a:prstGeom prst="rect">
            <a:avLst/>
          </a:prstGeom>
          <a:noFill/>
        </p:spPr>
        <p:txBody>
          <a:bodyPr wrap="square" rtlCol="1">
            <a:spAutoFit/>
          </a:bodyPr>
          <a:lstStyle/>
          <a:p>
            <a:pPr algn="ctr"/>
            <a:r>
              <a:rPr lang="he-IL" b="1" dirty="0" smtClean="0">
                <a:latin typeface="Arial" pitchFamily="34" charset="0"/>
                <a:cs typeface="Arial" pitchFamily="34" charset="0"/>
              </a:rPr>
              <a:t>היום בתרגול</a:t>
            </a:r>
            <a:endParaRPr lang="he-IL" b="1" dirty="0">
              <a:latin typeface="Arial" pitchFamily="34" charset="0"/>
              <a:cs typeface="Arial" pitchFamily="34" charset="0"/>
            </a:endParaRPr>
          </a:p>
        </p:txBody>
      </p:sp>
      <p:sp>
        <p:nvSpPr>
          <p:cNvPr id="20" name="TextBox 19"/>
          <p:cNvSpPr txBox="1"/>
          <p:nvPr/>
        </p:nvSpPr>
        <p:spPr>
          <a:xfrm>
            <a:off x="500034" y="4782933"/>
            <a:ext cx="1143008" cy="646331"/>
          </a:xfrm>
          <a:prstGeom prst="rect">
            <a:avLst/>
          </a:prstGeom>
          <a:noFill/>
        </p:spPr>
        <p:txBody>
          <a:bodyPr wrap="square" rtlCol="1">
            <a:spAutoFit/>
          </a:bodyPr>
          <a:lstStyle/>
          <a:p>
            <a:pPr algn="ctr"/>
            <a:r>
              <a:rPr lang="he-IL" b="1" dirty="0" smtClean="0">
                <a:latin typeface="Arial" pitchFamily="34" charset="0"/>
                <a:cs typeface="Arial" pitchFamily="34" charset="0"/>
              </a:rPr>
              <a:t>תרגול הבא</a:t>
            </a:r>
            <a:endParaRPr lang="he-IL" b="1" dirty="0">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sz="quarter" idx="1"/>
          </p:nvPr>
        </p:nvSpPr>
        <p:spPr>
          <a:xfrm>
            <a:off x="457200" y="857232"/>
            <a:ext cx="8229600" cy="5572164"/>
          </a:xfrm>
        </p:spPr>
        <p:txBody>
          <a:bodyPr>
            <a:noAutofit/>
          </a:bodyPr>
          <a:lstStyle/>
          <a:p>
            <a:pPr marL="457200" indent="-457200">
              <a:buAutoNum type="arabicPeriod"/>
            </a:pPr>
            <a:r>
              <a:rPr lang="he-IL" sz="2000" b="1" dirty="0" smtClean="0">
                <a:latin typeface="Arial" pitchFamily="34" charset="0"/>
                <a:cs typeface="Arial" pitchFamily="34" charset="0"/>
              </a:rPr>
              <a:t>הנחיות כלליות</a:t>
            </a:r>
          </a:p>
          <a:p>
            <a:pPr marL="0" indent="0">
              <a:buNone/>
            </a:pPr>
            <a:endParaRPr lang="en-US" sz="2000" dirty="0">
              <a:latin typeface="Arial" pitchFamily="34" charset="0"/>
              <a:cs typeface="Arial" pitchFamily="34" charset="0"/>
            </a:endParaRPr>
          </a:p>
          <a:p>
            <a:pPr lvl="1"/>
            <a:r>
              <a:rPr lang="he-IL" sz="2000" dirty="0">
                <a:latin typeface="Arial" pitchFamily="34" charset="0"/>
                <a:cs typeface="Arial" pitchFamily="34" charset="0"/>
              </a:rPr>
              <a:t>אין החברה מתחייבת לקבל את ההצעה </a:t>
            </a:r>
            <a:r>
              <a:rPr lang="he-IL" sz="2000" dirty="0" smtClean="0">
                <a:latin typeface="Arial" pitchFamily="34" charset="0"/>
                <a:cs typeface="Arial" pitchFamily="34" charset="0"/>
              </a:rPr>
              <a:t>הטובה </a:t>
            </a:r>
            <a:r>
              <a:rPr lang="he-IL" sz="2000" dirty="0">
                <a:latin typeface="Arial" pitchFamily="34" charset="0"/>
                <a:cs typeface="Arial" pitchFamily="34" charset="0"/>
              </a:rPr>
              <a:t>ביותר.</a:t>
            </a:r>
            <a:endParaRPr lang="en-US" sz="2000" dirty="0">
              <a:latin typeface="Arial" pitchFamily="34" charset="0"/>
              <a:cs typeface="Arial" pitchFamily="34" charset="0"/>
            </a:endParaRPr>
          </a:p>
          <a:p>
            <a:pPr lvl="1"/>
            <a:r>
              <a:rPr lang="he-IL" sz="2000" dirty="0">
                <a:latin typeface="Arial" pitchFamily="34" charset="0"/>
                <a:cs typeface="Arial" pitchFamily="34" charset="0"/>
              </a:rPr>
              <a:t>ההצעה חייבת להיות חד-משמעית, כלומר, להציע פתרון עונה במדויק על מפרט הדרישות.</a:t>
            </a:r>
            <a:endParaRPr lang="en-US" sz="2000" dirty="0">
              <a:latin typeface="Arial" pitchFamily="34" charset="0"/>
              <a:cs typeface="Arial" pitchFamily="34" charset="0"/>
            </a:endParaRPr>
          </a:p>
          <a:p>
            <a:pPr lvl="1"/>
            <a:r>
              <a:rPr lang="he-IL" sz="2000" dirty="0">
                <a:latin typeface="Arial" pitchFamily="34" charset="0"/>
                <a:cs typeface="Arial" pitchFamily="34" charset="0"/>
              </a:rPr>
              <a:t>במידה ובית התוכנה הזוכה לא יעמוד בהתחייבויותיו, יהיה המזמין רשאי להודיע על הפסקת עבודה ולהמשיך את העבודה עם ספק אחר.</a:t>
            </a:r>
            <a:endParaRPr lang="en-US" sz="2000" dirty="0">
              <a:latin typeface="Arial" pitchFamily="34" charset="0"/>
              <a:cs typeface="Arial" pitchFamily="34" charset="0"/>
            </a:endParaRPr>
          </a:p>
          <a:p>
            <a:pPr lvl="1"/>
            <a:r>
              <a:rPr lang="he-IL" sz="2000" dirty="0">
                <a:latin typeface="Arial" pitchFamily="34" charset="0"/>
                <a:cs typeface="Arial" pitchFamily="34" charset="0"/>
              </a:rPr>
              <a:t>על הספק לצרף אישורים על זכויותיו בתוכנה ובציוד המוצע על ידו.</a:t>
            </a:r>
            <a:endParaRPr lang="en-US" sz="2000" dirty="0">
              <a:latin typeface="Arial" pitchFamily="34" charset="0"/>
              <a:cs typeface="Arial" pitchFamily="34" charset="0"/>
            </a:endParaRPr>
          </a:p>
          <a:p>
            <a:pPr lvl="1"/>
            <a:r>
              <a:rPr lang="he-IL" sz="2000" dirty="0">
                <a:latin typeface="Arial" pitchFamily="34" charset="0"/>
                <a:cs typeface="Arial" pitchFamily="34" charset="0"/>
              </a:rPr>
              <a:t>את ההצעות יש להגיש באמצעות אי מייל לכתובת: </a:t>
            </a:r>
            <a:r>
              <a:rPr lang="en-US" sz="2000" u="sng" dirty="0">
                <a:latin typeface="Arial" pitchFamily="34" charset="0"/>
                <a:cs typeface="Arial" pitchFamily="34" charset="0"/>
                <a:hlinkClick r:id="rId2"/>
              </a:rPr>
              <a:t>career4u@gmail.com</a:t>
            </a:r>
            <a:r>
              <a:rPr lang="he-IL" sz="2000" dirty="0">
                <a:latin typeface="Arial" pitchFamily="34" charset="0"/>
                <a:cs typeface="Arial" pitchFamily="34" charset="0"/>
              </a:rPr>
              <a:t> עד לתאריך </a:t>
            </a:r>
            <a:r>
              <a:rPr lang="he-IL" sz="2000" dirty="0" smtClean="0">
                <a:latin typeface="Arial" pitchFamily="34" charset="0"/>
                <a:cs typeface="Arial" pitchFamily="34" charset="0"/>
              </a:rPr>
              <a:t>25.01.2013. </a:t>
            </a:r>
            <a:r>
              <a:rPr lang="he-IL" sz="2000" dirty="0">
                <a:latin typeface="Arial" pitchFamily="34" charset="0"/>
                <a:cs typeface="Arial" pitchFamily="34" charset="0"/>
              </a:rPr>
              <a:t>הצעות שיגיעו לאחר מועד זה יפסלו באופן </a:t>
            </a:r>
            <a:r>
              <a:rPr lang="he-IL" sz="2000" dirty="0" smtClean="0">
                <a:latin typeface="Arial" pitchFamily="34" charset="0"/>
                <a:cs typeface="Arial" pitchFamily="34" charset="0"/>
              </a:rPr>
              <a:t>מיידי.</a:t>
            </a:r>
            <a:endParaRPr lang="en-US" sz="2000" dirty="0">
              <a:latin typeface="Arial" pitchFamily="34" charset="0"/>
              <a:cs typeface="Arial" pitchFamily="34" charset="0"/>
            </a:endParaRPr>
          </a:p>
        </p:txBody>
      </p:sp>
      <p:sp>
        <p:nvSpPr>
          <p:cNvPr id="7" name="כותרת 1"/>
          <p:cNvSpPr txBox="1">
            <a:spLocks/>
          </p:cNvSpPr>
          <p:nvPr/>
        </p:nvSpPr>
        <p:spPr>
          <a:xfrm>
            <a:off x="428596" y="-24"/>
            <a:ext cx="8319868" cy="785834"/>
          </a:xfrm>
          <a:prstGeom prst="rect">
            <a:avLst/>
          </a:prstGeom>
        </p:spPr>
        <p:txBody>
          <a:bodyPr bIns="91440" anchor="b" anchorCtr="0">
            <a:noAutofit/>
          </a:bodyPr>
          <a:lstStyle/>
          <a:p>
            <a:pPr marL="0" marR="0" lvl="0" indent="0" algn="ctr" defTabSz="914400" rtl="1" eaLnBrk="1" fontAlgn="auto" latinLnBrk="0" hangingPunct="1">
              <a:lnSpc>
                <a:spcPct val="100000"/>
              </a:lnSpc>
              <a:spcBef>
                <a:spcPct val="50000"/>
              </a:spcBef>
              <a:spcAft>
                <a:spcPts val="0"/>
              </a:spcAft>
              <a:buClrTx/>
              <a:buSzTx/>
              <a:buFontTx/>
              <a:buNone/>
              <a:tabLst/>
              <a:defRPr/>
            </a:pPr>
            <a:r>
              <a:rPr kumimoji="0" lang="he-IL" sz="2800" b="1" i="0" u="none" strike="noStrike" kern="1200" cap="none" spc="0" normalizeH="0" baseline="0" noProof="0" smtClean="0">
                <a:ln>
                  <a:noFill/>
                </a:ln>
                <a:solidFill>
                  <a:srgbClr val="C00000"/>
                </a:solidFill>
                <a:effectLst/>
                <a:uLnTx/>
                <a:uFillTx/>
                <a:latin typeface="Tahoma" pitchFamily="34" charset="0"/>
                <a:ea typeface="Tahoma" pitchFamily="34" charset="0"/>
                <a:cs typeface="Tahoma" pitchFamily="34" charset="0"/>
              </a:rPr>
              <a:t>מסמך </a:t>
            </a:r>
            <a:r>
              <a:rPr kumimoji="0" lang="en-US" sz="2800" b="1" i="0" u="none" strike="noStrike" kern="1200" cap="none" spc="0" normalizeH="0" baseline="0" noProof="0" smtClean="0">
                <a:ln>
                  <a:noFill/>
                </a:ln>
                <a:solidFill>
                  <a:srgbClr val="C00000"/>
                </a:solidFill>
                <a:effectLst/>
                <a:uLnTx/>
                <a:uFillTx/>
                <a:latin typeface="Tahoma" pitchFamily="34" charset="0"/>
                <a:ea typeface="Tahoma" pitchFamily="34" charset="0"/>
                <a:cs typeface="Tahoma" pitchFamily="34" charset="0"/>
              </a:rPr>
              <a:t>RFP</a:t>
            </a:r>
            <a:endParaRPr kumimoji="0" lang="en-US" sz="2800" b="1" i="0" u="none" strike="noStrike" kern="1200" cap="none" spc="0" normalizeH="0" baseline="0" noProof="0" dirty="0">
              <a:ln>
                <a:noFill/>
              </a:ln>
              <a:solidFill>
                <a:srgbClr val="C00000"/>
              </a:solidFill>
              <a:effectLst/>
              <a:uLnTx/>
              <a:uFillTx/>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5768328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28596" y="-24"/>
            <a:ext cx="8319868" cy="785834"/>
          </a:xfrm>
        </p:spPr>
        <p:txBody>
          <a:bodyPr>
            <a:noAutofit/>
          </a:bodyPr>
          <a:lstStyle/>
          <a:p>
            <a:pPr lvl="0" algn="ctr">
              <a:spcBef>
                <a:spcPct val="50000"/>
              </a:spcBef>
            </a:pPr>
            <a:r>
              <a:rPr lang="he-IL" sz="2800" b="1" dirty="0">
                <a:solidFill>
                  <a:srgbClr val="C00000"/>
                </a:solidFill>
                <a:latin typeface="Tahoma" pitchFamily="34" charset="0"/>
                <a:ea typeface="Tahoma" pitchFamily="34" charset="0"/>
                <a:cs typeface="Tahoma" pitchFamily="34" charset="0"/>
              </a:rPr>
              <a:t>מסמך </a:t>
            </a:r>
            <a:r>
              <a:rPr lang="en-US" sz="2800" b="1" dirty="0">
                <a:solidFill>
                  <a:srgbClr val="C00000"/>
                </a:solidFill>
                <a:latin typeface="Tahoma" pitchFamily="34" charset="0"/>
                <a:ea typeface="Tahoma" pitchFamily="34" charset="0"/>
                <a:cs typeface="Tahoma" pitchFamily="34" charset="0"/>
              </a:rPr>
              <a:t>RFP</a:t>
            </a:r>
          </a:p>
        </p:txBody>
      </p:sp>
      <p:sp>
        <p:nvSpPr>
          <p:cNvPr id="3" name="מציין מיקום תוכן 2"/>
          <p:cNvSpPr>
            <a:spLocks noGrp="1"/>
          </p:cNvSpPr>
          <p:nvPr>
            <p:ph sz="quarter" idx="1"/>
          </p:nvPr>
        </p:nvSpPr>
        <p:spPr>
          <a:xfrm>
            <a:off x="457200" y="857232"/>
            <a:ext cx="8229600" cy="5572164"/>
          </a:xfrm>
        </p:spPr>
        <p:txBody>
          <a:bodyPr>
            <a:noAutofit/>
          </a:bodyPr>
          <a:lstStyle/>
          <a:p>
            <a:pPr marL="0" indent="0">
              <a:buNone/>
            </a:pPr>
            <a:r>
              <a:rPr lang="he-IL" sz="2000" b="1" dirty="0" smtClean="0">
                <a:latin typeface="Arial" pitchFamily="34" charset="0"/>
                <a:cs typeface="Arial" pitchFamily="34" charset="0"/>
              </a:rPr>
              <a:t>2.  הדרישות מהספק</a:t>
            </a:r>
            <a:endParaRPr lang="he-IL" sz="2000" dirty="0" smtClean="0">
              <a:latin typeface="Arial" pitchFamily="34" charset="0"/>
              <a:cs typeface="Arial" pitchFamily="34" charset="0"/>
            </a:endParaRPr>
          </a:p>
          <a:p>
            <a:pPr marL="0" indent="0">
              <a:buNone/>
            </a:pPr>
            <a:endParaRPr lang="he-IL" sz="1700" b="1" dirty="0" smtClean="0">
              <a:latin typeface="Arial" pitchFamily="34" charset="0"/>
              <a:cs typeface="Arial" pitchFamily="34" charset="0"/>
            </a:endParaRPr>
          </a:p>
          <a:p>
            <a:pPr marL="0" lvl="0" indent="0">
              <a:buNone/>
            </a:pPr>
            <a:r>
              <a:rPr lang="he-IL" sz="1700" b="1" dirty="0" smtClean="0">
                <a:latin typeface="Arial" pitchFamily="34" charset="0"/>
                <a:cs typeface="Arial" pitchFamily="34" charset="0"/>
              </a:rPr>
              <a:t>     2.1   דרישות כלליות</a:t>
            </a:r>
            <a:endParaRPr lang="en-US" sz="1700" dirty="0">
              <a:latin typeface="Arial" pitchFamily="34" charset="0"/>
              <a:cs typeface="Arial" pitchFamily="34" charset="0"/>
            </a:endParaRPr>
          </a:p>
          <a:p>
            <a:pPr lvl="1"/>
            <a:r>
              <a:rPr lang="he-IL" sz="1700" dirty="0">
                <a:latin typeface="Arial" pitchFamily="34" charset="0"/>
                <a:cs typeface="Arial" pitchFamily="34" charset="0"/>
              </a:rPr>
              <a:t>יש להגיש הצעות לפיתוח מערכת מידע שתענה על מפרט הדרישות כפי שיתואר בהמשך. אין לחזור בהצעה על מפרט הדרישות.</a:t>
            </a:r>
            <a:endParaRPr lang="en-US" sz="1700" dirty="0">
              <a:latin typeface="Arial" pitchFamily="34" charset="0"/>
              <a:cs typeface="Arial" pitchFamily="34" charset="0"/>
            </a:endParaRPr>
          </a:p>
          <a:p>
            <a:pPr lvl="1"/>
            <a:r>
              <a:rPr lang="he-IL" sz="1700" dirty="0">
                <a:latin typeface="Arial" pitchFamily="34" charset="0"/>
                <a:cs typeface="Arial" pitchFamily="34" charset="0"/>
              </a:rPr>
              <a:t>עצם הגשת ההצעה היא אישור לכך שהמערכת תפותח לפי הדרישות.</a:t>
            </a:r>
            <a:endParaRPr lang="en-US" sz="1700" dirty="0">
              <a:latin typeface="Arial" pitchFamily="34" charset="0"/>
              <a:cs typeface="Arial" pitchFamily="34" charset="0"/>
            </a:endParaRPr>
          </a:p>
          <a:p>
            <a:pPr lvl="1"/>
            <a:r>
              <a:rPr lang="he-IL" sz="1700" dirty="0">
                <a:latin typeface="Arial" pitchFamily="34" charset="0"/>
                <a:cs typeface="Arial" pitchFamily="34" charset="0"/>
              </a:rPr>
              <a:t>בנוסף על פיתוח מערכת המידע על כל שלביה, על הספק להציג את </a:t>
            </a:r>
            <a:r>
              <a:rPr lang="he-IL" sz="1700" dirty="0" smtClean="0">
                <a:latin typeface="Arial" pitchFamily="34" charset="0"/>
                <a:cs typeface="Arial" pitchFamily="34" charset="0"/>
              </a:rPr>
              <a:t>תכניות </a:t>
            </a:r>
            <a:r>
              <a:rPr lang="he-IL" sz="1700" dirty="0">
                <a:latin typeface="Arial" pitchFamily="34" charset="0"/>
                <a:cs typeface="Arial" pitchFamily="34" charset="0"/>
              </a:rPr>
              <a:t>המקור של היישום ע"פ הדרישות שיתוארו בהמשך. (צירוף ספרי תיעוד על הקמת מערכת המידע הממוחשבת).</a:t>
            </a:r>
            <a:endParaRPr lang="en-US" sz="1700" dirty="0">
              <a:latin typeface="Arial" pitchFamily="34" charset="0"/>
              <a:cs typeface="Arial" pitchFamily="34" charset="0"/>
            </a:endParaRPr>
          </a:p>
          <a:p>
            <a:pPr lvl="1"/>
            <a:r>
              <a:rPr lang="he-IL" sz="1700" dirty="0">
                <a:latin typeface="Arial" pitchFamily="34" charset="0"/>
                <a:cs typeface="Arial" pitchFamily="34" charset="0"/>
              </a:rPr>
              <a:t>ההצעה חייבת לתת מענה כולל למחשוב החברה ועל הספק ליטול על עצמו אחריות כוללת להקמת המערכת ולהתקנתה, כולל תיקון תקלות במשך תקופת האחריות, והצעה לאחזקת המערכת.</a:t>
            </a:r>
            <a:endParaRPr lang="en-US" sz="1700" dirty="0">
              <a:latin typeface="Arial" pitchFamily="34" charset="0"/>
              <a:cs typeface="Arial" pitchFamily="34" charset="0"/>
            </a:endParaRPr>
          </a:p>
          <a:p>
            <a:pPr lvl="1"/>
            <a:r>
              <a:rPr lang="he-IL" sz="1700" dirty="0">
                <a:latin typeface="Arial" pitchFamily="34" charset="0"/>
                <a:cs typeface="Arial" pitchFamily="34" charset="0"/>
              </a:rPr>
              <a:t>הצעה חייבת לספק הצעה לאחזקת המערכת – תקופת אחזקה, מה היא כוללת, זמן תגובה לכל תקלה, התחייבות למספר ישויות בשטח, זמן מקסימאלי לפתרון בעיות. כל אי עמידה בהתחייבויות אלו יחשב כהפרת ההסכם בין הספק לחברה.</a:t>
            </a:r>
            <a:endParaRPr lang="en-US" sz="1700" dirty="0">
              <a:latin typeface="Arial" pitchFamily="34" charset="0"/>
              <a:cs typeface="Arial" pitchFamily="34" charset="0"/>
            </a:endParaRPr>
          </a:p>
          <a:p>
            <a:pPr lvl="1"/>
            <a:r>
              <a:rPr lang="he-IL" sz="1700" dirty="0">
                <a:latin typeface="Arial" pitchFamily="34" charset="0"/>
                <a:cs typeface="Arial" pitchFamily="34" charset="0"/>
              </a:rPr>
              <a:t>החל מחודש לאחר המועד שיסוכם להפעלת המערכת, ישלם הספק קנס בגובה 15% ממחיר הפיתוח לכל חודש איחור, כאשר החברה שומרת לעצמה את הזכות להתנתק מהחוזה עם הספק החל מהחודש השלישי לאיחור. </a:t>
            </a:r>
            <a:endParaRPr lang="en-US" sz="1700" dirty="0">
              <a:latin typeface="Arial" pitchFamily="34" charset="0"/>
              <a:cs typeface="Arial" pitchFamily="34" charset="0"/>
            </a:endParaRPr>
          </a:p>
          <a:p>
            <a:pPr lvl="0"/>
            <a:endParaRPr lang="en-US" sz="1700" dirty="0">
              <a:latin typeface="Arial" pitchFamily="34" charset="0"/>
              <a:cs typeface="Arial" pitchFamily="34" charset="0"/>
            </a:endParaRPr>
          </a:p>
        </p:txBody>
      </p:sp>
    </p:spTree>
    <p:extLst>
      <p:ext uri="{BB962C8B-B14F-4D97-AF65-F5344CB8AC3E}">
        <p14:creationId xmlns:p14="http://schemas.microsoft.com/office/powerpoint/2010/main" val="1293329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28596" y="-24"/>
            <a:ext cx="8319868" cy="785834"/>
          </a:xfrm>
        </p:spPr>
        <p:txBody>
          <a:bodyPr>
            <a:noAutofit/>
          </a:bodyPr>
          <a:lstStyle/>
          <a:p>
            <a:pPr lvl="0" algn="ctr">
              <a:spcBef>
                <a:spcPct val="50000"/>
              </a:spcBef>
            </a:pPr>
            <a:r>
              <a:rPr lang="he-IL" sz="2800" b="1" dirty="0">
                <a:solidFill>
                  <a:srgbClr val="C00000"/>
                </a:solidFill>
                <a:latin typeface="Tahoma" pitchFamily="34" charset="0"/>
                <a:ea typeface="Tahoma" pitchFamily="34" charset="0"/>
                <a:cs typeface="Tahoma" pitchFamily="34" charset="0"/>
              </a:rPr>
              <a:t>מסמך </a:t>
            </a:r>
            <a:r>
              <a:rPr lang="en-US" sz="2800" b="1" dirty="0">
                <a:solidFill>
                  <a:srgbClr val="C00000"/>
                </a:solidFill>
                <a:latin typeface="Tahoma" pitchFamily="34" charset="0"/>
                <a:ea typeface="Tahoma" pitchFamily="34" charset="0"/>
                <a:cs typeface="Tahoma" pitchFamily="34" charset="0"/>
              </a:rPr>
              <a:t>RFP</a:t>
            </a:r>
          </a:p>
        </p:txBody>
      </p:sp>
      <p:sp>
        <p:nvSpPr>
          <p:cNvPr id="3" name="מציין מיקום תוכן 2"/>
          <p:cNvSpPr>
            <a:spLocks noGrp="1"/>
          </p:cNvSpPr>
          <p:nvPr>
            <p:ph sz="quarter" idx="1"/>
          </p:nvPr>
        </p:nvSpPr>
        <p:spPr>
          <a:xfrm>
            <a:off x="457200" y="857232"/>
            <a:ext cx="8229600" cy="5572164"/>
          </a:xfrm>
        </p:spPr>
        <p:txBody>
          <a:bodyPr>
            <a:noAutofit/>
          </a:bodyPr>
          <a:lstStyle/>
          <a:p>
            <a:pPr marL="0" indent="0">
              <a:buNone/>
            </a:pPr>
            <a:r>
              <a:rPr lang="he-IL" sz="1300" b="1" dirty="0" smtClean="0">
                <a:latin typeface="Arial" pitchFamily="34" charset="0"/>
                <a:cs typeface="Arial" pitchFamily="34" charset="0"/>
              </a:rPr>
              <a:t>2.  הדרישות מהספק</a:t>
            </a:r>
          </a:p>
          <a:p>
            <a:pPr marL="0" indent="0">
              <a:buNone/>
            </a:pPr>
            <a:r>
              <a:rPr lang="he-IL" sz="1300" b="1" dirty="0" smtClean="0">
                <a:latin typeface="Arial" pitchFamily="34" charset="0"/>
                <a:cs typeface="Arial" pitchFamily="34" charset="0"/>
              </a:rPr>
              <a:t>     2.2   הנחיות </a:t>
            </a:r>
            <a:r>
              <a:rPr lang="he-IL" sz="1300" b="1" dirty="0">
                <a:latin typeface="Arial" pitchFamily="34" charset="0"/>
                <a:cs typeface="Arial" pitchFamily="34" charset="0"/>
              </a:rPr>
              <a:t>להגשת ההצעה לפיתוח מערכת </a:t>
            </a:r>
            <a:r>
              <a:rPr lang="he-IL" sz="1300" b="1" dirty="0" smtClean="0">
                <a:latin typeface="Arial" pitchFamily="34" charset="0"/>
                <a:cs typeface="Arial" pitchFamily="34" charset="0"/>
              </a:rPr>
              <a:t>המידע</a:t>
            </a:r>
          </a:p>
          <a:p>
            <a:pPr marL="0" indent="0">
              <a:buNone/>
            </a:pPr>
            <a:r>
              <a:rPr lang="he-IL" sz="1300" dirty="0">
                <a:latin typeface="Arial" pitchFamily="34" charset="0"/>
                <a:cs typeface="Arial" pitchFamily="34" charset="0"/>
              </a:rPr>
              <a:t>  </a:t>
            </a:r>
            <a:r>
              <a:rPr lang="he-IL" sz="1300" dirty="0" smtClean="0">
                <a:latin typeface="Arial" pitchFamily="34" charset="0"/>
                <a:cs typeface="Arial" pitchFamily="34" charset="0"/>
              </a:rPr>
              <a:t>           יש </a:t>
            </a:r>
            <a:r>
              <a:rPr lang="he-IL" sz="1300" dirty="0">
                <a:latin typeface="Arial" pitchFamily="34" charset="0"/>
                <a:cs typeface="Arial" pitchFamily="34" charset="0"/>
              </a:rPr>
              <a:t>להציג את אופן ביצוע הפיתוח על ידי מענה על השאלות הבאות</a:t>
            </a:r>
            <a:r>
              <a:rPr lang="he-IL" sz="1300" dirty="0" smtClean="0">
                <a:latin typeface="Arial" pitchFamily="34" charset="0"/>
                <a:cs typeface="Arial" pitchFamily="34" charset="0"/>
              </a:rPr>
              <a:t>:</a:t>
            </a:r>
            <a:endParaRPr lang="he-IL" sz="1300" b="1" dirty="0" smtClean="0">
              <a:latin typeface="Arial" pitchFamily="34" charset="0"/>
              <a:cs typeface="Arial" pitchFamily="34" charset="0"/>
            </a:endParaRPr>
          </a:p>
          <a:p>
            <a:pPr marL="0" lvl="0" indent="0">
              <a:buNone/>
            </a:pPr>
            <a:r>
              <a:rPr lang="he-IL" sz="1300" b="1" dirty="0" smtClean="0">
                <a:latin typeface="Arial" pitchFamily="34" charset="0"/>
                <a:cs typeface="Arial" pitchFamily="34" charset="0"/>
              </a:rPr>
              <a:t>        2.2.1  שלבי </a:t>
            </a:r>
            <a:r>
              <a:rPr lang="he-IL" sz="1300" b="1" dirty="0">
                <a:latin typeface="Arial" pitchFamily="34" charset="0"/>
                <a:cs typeface="Arial" pitchFamily="34" charset="0"/>
              </a:rPr>
              <a:t>הפיתוח:</a:t>
            </a:r>
            <a:endParaRPr lang="en-US" sz="1300" dirty="0">
              <a:latin typeface="Arial" pitchFamily="34" charset="0"/>
              <a:cs typeface="Arial" pitchFamily="34" charset="0"/>
            </a:endParaRPr>
          </a:p>
          <a:p>
            <a:pPr lvl="1"/>
            <a:r>
              <a:rPr lang="he-IL" sz="1300" dirty="0" smtClean="0">
                <a:latin typeface="Arial" pitchFamily="34" charset="0"/>
                <a:cs typeface="Arial" pitchFamily="34" charset="0"/>
              </a:rPr>
              <a:t>מנה </a:t>
            </a:r>
            <a:r>
              <a:rPr lang="he-IL" sz="1300" dirty="0">
                <a:latin typeface="Arial" pitchFamily="34" charset="0"/>
                <a:cs typeface="Arial" pitchFamily="34" charset="0"/>
              </a:rPr>
              <a:t>את שלבי הפיתוח והסבר בכמה משפטים את הפעולות שתבוצענה בכל שלב, אילו תהליכים פונקציונאליים של המערכת כפי </a:t>
            </a:r>
            <a:r>
              <a:rPr lang="he-IL" sz="1300" dirty="0" smtClean="0">
                <a:latin typeface="Arial" pitchFamily="34" charset="0"/>
                <a:cs typeface="Arial" pitchFamily="34" charset="0"/>
              </a:rPr>
              <a:t>שצוינו </a:t>
            </a:r>
            <a:r>
              <a:rPr lang="he-IL" sz="1300" dirty="0">
                <a:latin typeface="Arial" pitchFamily="34" charset="0"/>
                <a:cs typeface="Arial" pitchFamily="34" charset="0"/>
              </a:rPr>
              <a:t>במסמך הניתוח מפותחים בשלב זה, כיצד שלב זה עומד בכל אחד מאילוצי המערכת, אילו בעיות במערכת הקיימת בא לפתור כל שלב ושלב בפיתוח. יש לכלול גם את שלב הטמעת המערכת בארגון והצעה לאחזקה השוטפת. </a:t>
            </a:r>
          </a:p>
          <a:p>
            <a:pPr lvl="1"/>
            <a:r>
              <a:rPr lang="he-IL" sz="1300" dirty="0" smtClean="0">
                <a:latin typeface="Arial" pitchFamily="34" charset="0"/>
                <a:cs typeface="Arial" pitchFamily="34" charset="0"/>
              </a:rPr>
              <a:t>לכל </a:t>
            </a:r>
            <a:r>
              <a:rPr lang="he-IL" sz="1300" dirty="0">
                <a:latin typeface="Arial" pitchFamily="34" charset="0"/>
                <a:cs typeface="Arial" pitchFamily="34" charset="0"/>
              </a:rPr>
              <a:t>שלב שהצגת לעיל יש להתייחס לנקודות הבאות ולפרטן בהתאם:</a:t>
            </a:r>
            <a:endParaRPr lang="en-US" sz="1300" dirty="0">
              <a:latin typeface="Arial" pitchFamily="34" charset="0"/>
              <a:cs typeface="Arial" pitchFamily="34" charset="0"/>
            </a:endParaRPr>
          </a:p>
          <a:p>
            <a:pPr lvl="2"/>
            <a:r>
              <a:rPr lang="he-IL" sz="1300" b="1" dirty="0">
                <a:latin typeface="Arial" pitchFamily="34" charset="0"/>
                <a:cs typeface="Arial" pitchFamily="34" charset="0"/>
              </a:rPr>
              <a:t>מתודולוגיות/כלי הפיתוח:</a:t>
            </a:r>
            <a:r>
              <a:rPr lang="he-IL" sz="1300" dirty="0">
                <a:latin typeface="Arial" pitchFamily="34" charset="0"/>
                <a:cs typeface="Arial" pitchFamily="34" charset="0"/>
              </a:rPr>
              <a:t> פרט את השיטות, את הטכניקות ואת כלי הפיתוח שייושמו בשלב זה. מה יהיו התוצרים של השלב על פי המתודולוגיה והכלים. צרף הסברים מתאימים לכל מתודולוגיה ופירוט בקצרה לכל כלי פיתוח (</a:t>
            </a:r>
            <a:r>
              <a:rPr lang="en-US" sz="1300" dirty="0">
                <a:latin typeface="Arial" pitchFamily="34" charset="0"/>
                <a:cs typeface="Arial" pitchFamily="34" charset="0"/>
              </a:rPr>
              <a:t>case</a:t>
            </a:r>
            <a:r>
              <a:rPr lang="he-IL" sz="1300" dirty="0">
                <a:latin typeface="Arial" pitchFamily="34" charset="0"/>
                <a:cs typeface="Arial" pitchFamily="34" charset="0"/>
              </a:rPr>
              <a:t>).</a:t>
            </a:r>
            <a:endParaRPr lang="en-US" sz="1300" dirty="0">
              <a:latin typeface="Arial" pitchFamily="34" charset="0"/>
              <a:cs typeface="Arial" pitchFamily="34" charset="0"/>
            </a:endParaRPr>
          </a:p>
          <a:p>
            <a:pPr lvl="2"/>
            <a:r>
              <a:rPr lang="he-IL" sz="1300" b="1" dirty="0">
                <a:latin typeface="Arial" pitchFamily="34" charset="0"/>
                <a:cs typeface="Arial" pitchFamily="34" charset="0"/>
              </a:rPr>
              <a:t>לוחות זמנים</a:t>
            </a:r>
            <a:r>
              <a:rPr lang="he-IL" sz="1300" dirty="0">
                <a:latin typeface="Arial" pitchFamily="34" charset="0"/>
                <a:cs typeface="Arial" pitchFamily="34" charset="0"/>
              </a:rPr>
              <a:t>: פרט </a:t>
            </a:r>
            <a:r>
              <a:rPr lang="he-IL" sz="1300" dirty="0" smtClean="0">
                <a:latin typeface="Arial" pitchFamily="34" charset="0"/>
                <a:cs typeface="Arial" pitchFamily="34" charset="0"/>
              </a:rPr>
              <a:t>לכל שלב את </a:t>
            </a:r>
            <a:r>
              <a:rPr lang="he-IL" sz="1300" dirty="0">
                <a:latin typeface="Arial" pitchFamily="34" charset="0"/>
                <a:cs typeface="Arial" pitchFamily="34" charset="0"/>
              </a:rPr>
              <a:t>מועד ההתחלה שלו, מועד הסיום שלו, וסה"כ מספר הימים הכולל עליו יעבוד צוות הפיתוח.</a:t>
            </a:r>
            <a:endParaRPr lang="en-US" sz="1300" dirty="0">
              <a:latin typeface="Arial" pitchFamily="34" charset="0"/>
              <a:cs typeface="Arial" pitchFamily="34" charset="0"/>
            </a:endParaRPr>
          </a:p>
          <a:p>
            <a:pPr lvl="2"/>
            <a:r>
              <a:rPr lang="he-IL" sz="1300" b="1" dirty="0">
                <a:latin typeface="Arial" pitchFamily="34" charset="0"/>
                <a:cs typeface="Arial" pitchFamily="34" charset="0"/>
              </a:rPr>
              <a:t>משאבי אנוש</a:t>
            </a:r>
            <a:r>
              <a:rPr lang="he-IL" sz="1300" dirty="0">
                <a:latin typeface="Arial" pitchFamily="34" charset="0"/>
                <a:cs typeface="Arial" pitchFamily="34" charset="0"/>
              </a:rPr>
              <a:t>: פרט כמה עובדים יועסקו בשלב זה, לפי סוגים (מקצועות המחשב). ציין מי יהיו בכירי העובדים וראשי הצוותים, מה הכשרתם המקצועית ומה ניסיונם. יתרון לנותנים המלצות על העובדים מחברות שהועסקו בהם בעבר.</a:t>
            </a:r>
            <a:endParaRPr lang="en-US" sz="1300" dirty="0">
              <a:latin typeface="Arial" pitchFamily="34" charset="0"/>
              <a:cs typeface="Arial" pitchFamily="34" charset="0"/>
            </a:endParaRPr>
          </a:p>
          <a:p>
            <a:pPr lvl="2"/>
            <a:r>
              <a:rPr lang="he-IL" sz="1300" dirty="0">
                <a:latin typeface="Arial" pitchFamily="34" charset="0"/>
                <a:cs typeface="Arial" pitchFamily="34" charset="0"/>
              </a:rPr>
              <a:t>בכל שלב יש להוסיף מסמכים רלוונטיים לשלב עצמו, תוך כדי פירוט על כל מסמך כגון: מהו תוכנו בקצרה, מטרתו, מה השימוש שיעשה בו בסיום השלב.</a:t>
            </a:r>
            <a:endParaRPr lang="en-US" sz="1300" dirty="0">
              <a:latin typeface="Arial" pitchFamily="34" charset="0"/>
              <a:cs typeface="Arial" pitchFamily="34" charset="0"/>
            </a:endParaRPr>
          </a:p>
          <a:p>
            <a:pPr lvl="2"/>
            <a:r>
              <a:rPr lang="he-IL" sz="1300" b="1" dirty="0" smtClean="0">
                <a:latin typeface="Arial" pitchFamily="34" charset="0"/>
                <a:cs typeface="Arial" pitchFamily="34" charset="0"/>
              </a:rPr>
              <a:t>שילוב הטמעת </a:t>
            </a:r>
            <a:r>
              <a:rPr lang="he-IL" sz="1300" b="1" dirty="0">
                <a:latin typeface="Arial" pitchFamily="34" charset="0"/>
                <a:cs typeface="Arial" pitchFamily="34" charset="0"/>
              </a:rPr>
              <a:t>מערכת המידע בארגון</a:t>
            </a:r>
            <a:r>
              <a:rPr lang="he-IL" sz="1300" dirty="0">
                <a:latin typeface="Arial" pitchFamily="34" charset="0"/>
                <a:cs typeface="Arial" pitchFamily="34" charset="0"/>
              </a:rPr>
              <a:t> – יש לכלול את תאריך התחלה ותאריך סיום השלב, מספר העובדים המקצועיים אשר יבצעו את ההטמעה, פרטים אישיים שלהם, ניסיון, קורות חיים, המלצות (מחברות שבהם עבדו בעבר), על איזה פרויקטים עבדו בעבר, מה היה תפקידם בפרויקטים אלו, כיצד ביצעו את עבודתם.</a:t>
            </a:r>
            <a:r>
              <a:rPr lang="he-IL" sz="1300" b="1" dirty="0">
                <a:latin typeface="Arial" pitchFamily="34" charset="0"/>
                <a:cs typeface="Arial" pitchFamily="34" charset="0"/>
              </a:rPr>
              <a:t> </a:t>
            </a:r>
            <a:endParaRPr lang="en-US" sz="1300" dirty="0">
              <a:latin typeface="Arial" pitchFamily="34" charset="0"/>
              <a:cs typeface="Arial" pitchFamily="34" charset="0"/>
            </a:endParaRPr>
          </a:p>
          <a:p>
            <a:pPr lvl="2"/>
            <a:r>
              <a:rPr lang="he-IL" sz="1300" b="1" dirty="0" smtClean="0">
                <a:latin typeface="Arial" pitchFamily="34" charset="0"/>
                <a:cs typeface="Arial" pitchFamily="34" charset="0"/>
              </a:rPr>
              <a:t>שילוב האחזקה </a:t>
            </a:r>
            <a:r>
              <a:rPr lang="he-IL" sz="1300" b="1" dirty="0">
                <a:latin typeface="Arial" pitchFamily="34" charset="0"/>
                <a:cs typeface="Arial" pitchFamily="34" charset="0"/>
              </a:rPr>
              <a:t>השוטפת במערכת המידע</a:t>
            </a:r>
            <a:r>
              <a:rPr lang="he-IL" sz="1300" dirty="0">
                <a:latin typeface="Arial" pitchFamily="34" charset="0"/>
                <a:cs typeface="Arial" pitchFamily="34" charset="0"/>
              </a:rPr>
              <a:t> – יש לציין את תקופת האחריות של הספק על המערכת ללא תשלום ונכונות להסכם אחזקה לפי שנים. בכל שלב יש לציין, מה המחיר התקופתי, מספר ופרטי העובדים אשר יספקו את התמיכה</a:t>
            </a:r>
            <a:r>
              <a:rPr lang="he-IL" sz="1300" b="1" dirty="0">
                <a:latin typeface="Arial" pitchFamily="34" charset="0"/>
                <a:cs typeface="Arial" pitchFamily="34" charset="0"/>
              </a:rPr>
              <a:t>, </a:t>
            </a:r>
            <a:r>
              <a:rPr lang="he-IL" sz="1300" dirty="0">
                <a:latin typeface="Arial" pitchFamily="34" charset="0"/>
                <a:cs typeface="Arial" pitchFamily="34" charset="0"/>
              </a:rPr>
              <a:t>ניסיון, קורות חיים, המלצות (מחברות שבהם עבדו בעבר), על איזה פרויקטים עבדו בעבר, מה היה תפקידם בפרויקטים אלו, כיצד ביצעו את עבודתם. כמו כן יש לציין</a:t>
            </a:r>
            <a:r>
              <a:rPr lang="he-IL" sz="1300" b="1" dirty="0">
                <a:latin typeface="Arial" pitchFamily="34" charset="0"/>
                <a:cs typeface="Arial" pitchFamily="34" charset="0"/>
              </a:rPr>
              <a:t> </a:t>
            </a:r>
            <a:r>
              <a:rPr lang="he-IL" sz="1300" dirty="0">
                <a:latin typeface="Arial" pitchFamily="34" charset="0"/>
                <a:cs typeface="Arial" pitchFamily="34" charset="0"/>
              </a:rPr>
              <a:t>מה כוללת האחזקה, מהו זמן התגובה לכל סוג של תקלה, התחייבות למספר ישויות בשטח ומהו הזמן המקסימאלי לפתרון בעיות.</a:t>
            </a:r>
            <a:endParaRPr lang="en-US" sz="1300" dirty="0">
              <a:latin typeface="Arial" pitchFamily="34" charset="0"/>
              <a:cs typeface="Arial" pitchFamily="34" charset="0"/>
            </a:endParaRPr>
          </a:p>
          <a:p>
            <a:pPr lvl="0"/>
            <a:endParaRPr lang="en-US" sz="1300" dirty="0">
              <a:latin typeface="Arial" pitchFamily="34" charset="0"/>
              <a:cs typeface="Arial" pitchFamily="34" charset="0"/>
            </a:endParaRPr>
          </a:p>
        </p:txBody>
      </p:sp>
    </p:spTree>
    <p:extLst>
      <p:ext uri="{BB962C8B-B14F-4D97-AF65-F5344CB8AC3E}">
        <p14:creationId xmlns:p14="http://schemas.microsoft.com/office/powerpoint/2010/main" val="22894953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28596" y="-24"/>
            <a:ext cx="8319868" cy="785834"/>
          </a:xfrm>
        </p:spPr>
        <p:txBody>
          <a:bodyPr>
            <a:noAutofit/>
          </a:bodyPr>
          <a:lstStyle/>
          <a:p>
            <a:pPr lvl="0" algn="ctr">
              <a:spcBef>
                <a:spcPct val="50000"/>
              </a:spcBef>
            </a:pPr>
            <a:r>
              <a:rPr lang="he-IL" sz="2800" b="1" dirty="0">
                <a:solidFill>
                  <a:srgbClr val="C00000"/>
                </a:solidFill>
                <a:latin typeface="Tahoma" pitchFamily="34" charset="0"/>
                <a:ea typeface="Tahoma" pitchFamily="34" charset="0"/>
                <a:cs typeface="Tahoma" pitchFamily="34" charset="0"/>
              </a:rPr>
              <a:t>מסמך </a:t>
            </a:r>
            <a:r>
              <a:rPr lang="en-US" sz="2800" b="1" dirty="0">
                <a:solidFill>
                  <a:srgbClr val="C00000"/>
                </a:solidFill>
                <a:latin typeface="Tahoma" pitchFamily="34" charset="0"/>
                <a:ea typeface="Tahoma" pitchFamily="34" charset="0"/>
                <a:cs typeface="Tahoma" pitchFamily="34" charset="0"/>
              </a:rPr>
              <a:t>RFP</a:t>
            </a:r>
          </a:p>
        </p:txBody>
      </p:sp>
      <p:sp>
        <p:nvSpPr>
          <p:cNvPr id="3" name="מציין מיקום תוכן 2"/>
          <p:cNvSpPr>
            <a:spLocks noGrp="1"/>
          </p:cNvSpPr>
          <p:nvPr>
            <p:ph sz="quarter" idx="1"/>
          </p:nvPr>
        </p:nvSpPr>
        <p:spPr>
          <a:xfrm>
            <a:off x="457200" y="857232"/>
            <a:ext cx="8229600" cy="5572164"/>
          </a:xfrm>
        </p:spPr>
        <p:txBody>
          <a:bodyPr>
            <a:noAutofit/>
          </a:bodyPr>
          <a:lstStyle/>
          <a:p>
            <a:pPr marL="0" indent="0">
              <a:buNone/>
            </a:pPr>
            <a:r>
              <a:rPr lang="he-IL" sz="1500" b="1" dirty="0" smtClean="0">
                <a:latin typeface="Arial" pitchFamily="34" charset="0"/>
                <a:cs typeface="Arial" pitchFamily="34" charset="0"/>
              </a:rPr>
              <a:t>2.  הדרישות מהספק</a:t>
            </a:r>
          </a:p>
          <a:p>
            <a:pPr marL="0" indent="0">
              <a:buNone/>
            </a:pPr>
            <a:r>
              <a:rPr lang="he-IL" sz="1500" b="1" dirty="0" smtClean="0">
                <a:latin typeface="Arial" pitchFamily="34" charset="0"/>
                <a:cs typeface="Arial" pitchFamily="34" charset="0"/>
              </a:rPr>
              <a:t>     2.2   הנחיות </a:t>
            </a:r>
            <a:r>
              <a:rPr lang="he-IL" sz="1500" b="1" dirty="0">
                <a:latin typeface="Arial" pitchFamily="34" charset="0"/>
                <a:cs typeface="Arial" pitchFamily="34" charset="0"/>
              </a:rPr>
              <a:t>להגשת ההצעה לפיתוח מערכת </a:t>
            </a:r>
            <a:r>
              <a:rPr lang="he-IL" sz="1500" b="1" dirty="0" smtClean="0">
                <a:latin typeface="Arial" pitchFamily="34" charset="0"/>
                <a:cs typeface="Arial" pitchFamily="34" charset="0"/>
              </a:rPr>
              <a:t>המידע</a:t>
            </a:r>
          </a:p>
          <a:p>
            <a:pPr marL="0" indent="0">
              <a:buNone/>
            </a:pPr>
            <a:r>
              <a:rPr lang="he-IL" sz="1500" dirty="0">
                <a:latin typeface="Arial" pitchFamily="34" charset="0"/>
                <a:cs typeface="Arial" pitchFamily="34" charset="0"/>
              </a:rPr>
              <a:t>  </a:t>
            </a:r>
            <a:r>
              <a:rPr lang="he-IL" sz="1500" dirty="0" smtClean="0">
                <a:latin typeface="Arial" pitchFamily="34" charset="0"/>
                <a:cs typeface="Arial" pitchFamily="34" charset="0"/>
              </a:rPr>
              <a:t>           יש </a:t>
            </a:r>
            <a:r>
              <a:rPr lang="he-IL" sz="1500" dirty="0">
                <a:latin typeface="Arial" pitchFamily="34" charset="0"/>
                <a:cs typeface="Arial" pitchFamily="34" charset="0"/>
              </a:rPr>
              <a:t>להציג את אופן ביצוע הפיתוח על ידי מענה על השאלות הבאות</a:t>
            </a:r>
            <a:r>
              <a:rPr lang="he-IL" sz="1500" dirty="0" smtClean="0">
                <a:latin typeface="Arial" pitchFamily="34" charset="0"/>
                <a:cs typeface="Arial" pitchFamily="34" charset="0"/>
              </a:rPr>
              <a:t>:</a:t>
            </a:r>
            <a:endParaRPr lang="he-IL" sz="1500" b="1" dirty="0" smtClean="0">
              <a:latin typeface="Arial" pitchFamily="34" charset="0"/>
              <a:cs typeface="Arial" pitchFamily="34" charset="0"/>
            </a:endParaRPr>
          </a:p>
          <a:p>
            <a:pPr marL="0" lvl="0" indent="0">
              <a:buNone/>
            </a:pPr>
            <a:r>
              <a:rPr lang="he-IL" sz="1500" b="1" dirty="0" smtClean="0">
                <a:latin typeface="Arial" pitchFamily="34" charset="0"/>
                <a:cs typeface="Arial" pitchFamily="34" charset="0"/>
              </a:rPr>
              <a:t>        2.2.2  ניהול </a:t>
            </a:r>
            <a:r>
              <a:rPr lang="he-IL" sz="1500" b="1" dirty="0">
                <a:latin typeface="Arial" pitchFamily="34" charset="0"/>
                <a:cs typeface="Arial" pitchFamily="34" charset="0"/>
              </a:rPr>
              <a:t>הפרויקט ואבטחת איכות </a:t>
            </a:r>
            <a:endParaRPr lang="he-IL" sz="1500" b="1" dirty="0" smtClean="0">
              <a:latin typeface="Arial" pitchFamily="34" charset="0"/>
              <a:cs typeface="Arial" pitchFamily="34" charset="0"/>
            </a:endParaRPr>
          </a:p>
          <a:p>
            <a:pPr lvl="1"/>
            <a:r>
              <a:rPr lang="he-IL" sz="1500" dirty="0" smtClean="0">
                <a:latin typeface="Arial" pitchFamily="34" charset="0"/>
                <a:cs typeface="Arial" pitchFamily="34" charset="0"/>
              </a:rPr>
              <a:t>ציין </a:t>
            </a:r>
            <a:r>
              <a:rPr lang="he-IL" sz="1500" dirty="0">
                <a:latin typeface="Arial" pitchFamily="34" charset="0"/>
                <a:cs typeface="Arial" pitchFamily="34" charset="0"/>
              </a:rPr>
              <a:t>את פרטי מנהל הפרויקט הראשי (הפרטים יכללו את הכשרתו, ניסיונו בניהול פרויקטים, קורות חיים והמלצות</a:t>
            </a:r>
            <a:r>
              <a:rPr lang="he-IL" sz="1500" dirty="0" smtClean="0">
                <a:latin typeface="Arial" pitchFamily="34" charset="0"/>
                <a:cs typeface="Arial" pitchFamily="34" charset="0"/>
              </a:rPr>
              <a:t>).</a:t>
            </a:r>
            <a:endParaRPr lang="he-IL" sz="1500" dirty="0">
              <a:latin typeface="Arial" pitchFamily="34" charset="0"/>
              <a:cs typeface="Arial" pitchFamily="34" charset="0"/>
            </a:endParaRPr>
          </a:p>
          <a:p>
            <a:pPr lvl="1"/>
            <a:r>
              <a:rPr lang="he-IL" sz="1500" dirty="0" smtClean="0">
                <a:latin typeface="Arial" pitchFamily="34" charset="0"/>
                <a:cs typeface="Arial" pitchFamily="34" charset="0"/>
              </a:rPr>
              <a:t>תאר </a:t>
            </a:r>
            <a:r>
              <a:rPr lang="he-IL" sz="1500" dirty="0">
                <a:latin typeface="Arial" pitchFamily="34" charset="0"/>
                <a:cs typeface="Arial" pitchFamily="34" charset="0"/>
              </a:rPr>
              <a:t>את שיטות ניהול פרויקט הפיתוח ואבטחת האיכות. מה הן אמצעי השליטה והבקרה (ידניים או ממוחשבים) שתיישם לצורך תכנון העבודה, למעקב אחר הביצוע, לרישום ולדיווח. פרט איך תעשה אבטחת איכות העבודה ובקרתה בכל שלבי הפיתוח. הצע מסגרת ונוהל לניהול משותף של הפרויקט (ע"י איש קשר מהארגון) ולבקרת שינויים לא צפויים במהלך העבודה. </a:t>
            </a:r>
            <a:endParaRPr lang="he-IL" sz="1500" dirty="0" smtClean="0">
              <a:latin typeface="Arial" pitchFamily="34" charset="0"/>
              <a:cs typeface="Arial" pitchFamily="34" charset="0"/>
            </a:endParaRPr>
          </a:p>
          <a:p>
            <a:pPr marL="0" lvl="0" indent="0">
              <a:buNone/>
            </a:pPr>
            <a:r>
              <a:rPr lang="he-IL" sz="1500" b="1" dirty="0" smtClean="0">
                <a:latin typeface="Arial" pitchFamily="34" charset="0"/>
                <a:cs typeface="Arial" pitchFamily="34" charset="0"/>
              </a:rPr>
              <a:t>        2.2.4  מפרט </a:t>
            </a:r>
            <a:r>
              <a:rPr lang="he-IL" sz="1500" b="1" dirty="0">
                <a:latin typeface="Arial" pitchFamily="34" charset="0"/>
                <a:cs typeface="Arial" pitchFamily="34" charset="0"/>
              </a:rPr>
              <a:t>לביצוע אב </a:t>
            </a:r>
            <a:r>
              <a:rPr lang="he-IL" sz="1500" b="1" dirty="0" smtClean="0">
                <a:latin typeface="Arial" pitchFamily="34" charset="0"/>
                <a:cs typeface="Arial" pitchFamily="34" charset="0"/>
              </a:rPr>
              <a:t>טיפוס</a:t>
            </a:r>
          </a:p>
          <a:p>
            <a:pPr lvl="1"/>
            <a:r>
              <a:rPr lang="he-IL" sz="1500" dirty="0" smtClean="0">
                <a:latin typeface="Arial" pitchFamily="34" charset="0"/>
                <a:cs typeface="Arial" pitchFamily="34" charset="0"/>
              </a:rPr>
              <a:t>במידה </a:t>
            </a:r>
            <a:r>
              <a:rPr lang="he-IL" sz="1500" dirty="0">
                <a:latin typeface="Arial" pitchFamily="34" charset="0"/>
                <a:cs typeface="Arial" pitchFamily="34" charset="0"/>
              </a:rPr>
              <a:t>ויוחלט על הקמת אב טיפוס למערכת, עליך לתאר את מפרט האב טיפוס של המערכת על כל תכונותיו. פרט את הפונקציות/תהליכים אשר יופיעו במערכת האב טיפוס ואת אלו שיושלמו רק לאחר מכן, תאר את יכולות המערכת בשלב זה ומה ניתן להפיק ממנה. כמו כן יש לציין תהליך ההתקדמות הצפוי עם מערכת אב הטיפוס, כלומר לוח זמנים משוער עד להקמתו, ומאישורו ועד לסיום הפיתוח </a:t>
            </a:r>
            <a:r>
              <a:rPr lang="he-IL" sz="1500" dirty="0" smtClean="0">
                <a:latin typeface="Arial" pitchFamily="34" charset="0"/>
                <a:cs typeface="Arial" pitchFamily="34" charset="0"/>
              </a:rPr>
              <a:t>המלא.</a:t>
            </a:r>
          </a:p>
          <a:p>
            <a:pPr marL="0" indent="0">
              <a:buNone/>
            </a:pPr>
            <a:r>
              <a:rPr lang="he-IL" sz="1500" b="1" dirty="0" smtClean="0">
                <a:latin typeface="Arial" pitchFamily="34" charset="0"/>
                <a:cs typeface="Arial" pitchFamily="34" charset="0"/>
              </a:rPr>
              <a:t>        2.2.5  עלות הפיתוח </a:t>
            </a:r>
            <a:r>
              <a:rPr lang="he-IL" sz="1500" b="1" dirty="0" err="1" smtClean="0">
                <a:latin typeface="Arial" pitchFamily="34" charset="0"/>
                <a:cs typeface="Arial" pitchFamily="34" charset="0"/>
              </a:rPr>
              <a:t>ולו"ז</a:t>
            </a:r>
            <a:r>
              <a:rPr lang="he-IL" sz="1500" b="1" dirty="0" smtClean="0">
                <a:latin typeface="Arial" pitchFamily="34" charset="0"/>
                <a:cs typeface="Arial" pitchFamily="34" charset="0"/>
              </a:rPr>
              <a:t> לתשלומים נדרשים</a:t>
            </a:r>
            <a:endParaRPr lang="he-IL" sz="1500" dirty="0" smtClean="0">
              <a:latin typeface="Arial" pitchFamily="34" charset="0"/>
              <a:cs typeface="Arial" pitchFamily="34" charset="0"/>
            </a:endParaRPr>
          </a:p>
          <a:p>
            <a:pPr lvl="1"/>
            <a:r>
              <a:rPr lang="he-IL" sz="1500" dirty="0" smtClean="0">
                <a:latin typeface="Arial" pitchFamily="34" charset="0"/>
                <a:cs typeface="Arial" pitchFamily="34" charset="0"/>
              </a:rPr>
              <a:t>פרט, עפ"י השערות סבירות את עלות הפיתוח הצפויה של המערכת כולה, תוך כדי פירוט העלויות לכל שלבי הפיתוח. ציין מהם עלויות החומרה והתוכנה בהן תשתמש בזמן הפיתוח והן בזמן תפעול ותחזוקת המערכת.</a:t>
            </a:r>
          </a:p>
          <a:p>
            <a:pPr lvl="1"/>
            <a:r>
              <a:rPr lang="he-IL" sz="1500" dirty="0" smtClean="0">
                <a:latin typeface="Arial" pitchFamily="34" charset="0"/>
                <a:cs typeface="Arial" pitchFamily="34" charset="0"/>
              </a:rPr>
              <a:t>הצע </a:t>
            </a:r>
            <a:r>
              <a:rPr lang="he-IL" sz="1500" dirty="0">
                <a:latin typeface="Arial" pitchFamily="34" charset="0"/>
                <a:cs typeface="Arial" pitchFamily="34" charset="0"/>
              </a:rPr>
              <a:t>לוח זמנים לתשלומים הנדרשים לפיתוח המערכת, תוך שימת דגש על יחס [תשלומים - זמן פיתוח - גודל פיתוח] סביר.</a:t>
            </a:r>
            <a:endParaRPr lang="en-US" sz="1500" dirty="0">
              <a:latin typeface="Arial" pitchFamily="34" charset="0"/>
              <a:cs typeface="Arial" pitchFamily="34" charset="0"/>
            </a:endParaRPr>
          </a:p>
          <a:p>
            <a:pPr lvl="1"/>
            <a:endParaRPr lang="en-US" sz="1500" dirty="0">
              <a:latin typeface="Arial" pitchFamily="34" charset="0"/>
              <a:cs typeface="Arial" pitchFamily="34" charset="0"/>
            </a:endParaRPr>
          </a:p>
          <a:p>
            <a:pPr lvl="1"/>
            <a:endParaRPr lang="he-IL" sz="1500" dirty="0">
              <a:latin typeface="Arial" pitchFamily="34" charset="0"/>
              <a:cs typeface="Arial" pitchFamily="34" charset="0"/>
            </a:endParaRPr>
          </a:p>
          <a:p>
            <a:pPr marL="0" indent="0">
              <a:buNone/>
            </a:pPr>
            <a:r>
              <a:rPr lang="he-IL" sz="1500" dirty="0">
                <a:latin typeface="Arial" pitchFamily="34" charset="0"/>
                <a:cs typeface="Arial" pitchFamily="34" charset="0"/>
              </a:rPr>
              <a:t> </a:t>
            </a:r>
            <a:r>
              <a:rPr lang="he-IL" sz="1500" dirty="0" smtClean="0">
                <a:latin typeface="Arial" pitchFamily="34" charset="0"/>
                <a:cs typeface="Arial" pitchFamily="34" charset="0"/>
              </a:rPr>
              <a:t>       </a:t>
            </a:r>
          </a:p>
          <a:p>
            <a:pPr marL="0" indent="0">
              <a:buNone/>
            </a:pPr>
            <a:r>
              <a:rPr lang="he-IL" sz="1500" dirty="0">
                <a:latin typeface="Arial" pitchFamily="34" charset="0"/>
                <a:cs typeface="Arial" pitchFamily="34" charset="0"/>
              </a:rPr>
              <a:t>	</a:t>
            </a:r>
            <a:endParaRPr lang="he-IL" sz="1500" dirty="0" smtClean="0">
              <a:latin typeface="Arial" pitchFamily="34" charset="0"/>
              <a:cs typeface="Arial" pitchFamily="34" charset="0"/>
            </a:endParaRPr>
          </a:p>
          <a:p>
            <a:pPr marL="0" indent="0">
              <a:buNone/>
            </a:pPr>
            <a:r>
              <a:rPr lang="he-IL" sz="1500" dirty="0" smtClean="0">
                <a:latin typeface="Arial" pitchFamily="34" charset="0"/>
                <a:cs typeface="Arial" pitchFamily="34" charset="0"/>
              </a:rPr>
              <a:t>         </a:t>
            </a:r>
            <a:endParaRPr lang="he-IL" sz="1500" dirty="0">
              <a:latin typeface="Arial" pitchFamily="34" charset="0"/>
              <a:cs typeface="Arial" pitchFamily="34" charset="0"/>
            </a:endParaRPr>
          </a:p>
        </p:txBody>
      </p:sp>
    </p:spTree>
    <p:extLst>
      <p:ext uri="{BB962C8B-B14F-4D97-AF65-F5344CB8AC3E}">
        <p14:creationId xmlns:p14="http://schemas.microsoft.com/office/powerpoint/2010/main" val="21442919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28596" y="-24"/>
            <a:ext cx="8319868" cy="785834"/>
          </a:xfrm>
        </p:spPr>
        <p:txBody>
          <a:bodyPr>
            <a:noAutofit/>
          </a:bodyPr>
          <a:lstStyle/>
          <a:p>
            <a:pPr lvl="0" algn="ctr">
              <a:spcBef>
                <a:spcPct val="50000"/>
              </a:spcBef>
            </a:pPr>
            <a:r>
              <a:rPr lang="he-IL" sz="2800" b="1" dirty="0">
                <a:solidFill>
                  <a:srgbClr val="C00000"/>
                </a:solidFill>
                <a:latin typeface="Tahoma" pitchFamily="34" charset="0"/>
                <a:ea typeface="Tahoma" pitchFamily="34" charset="0"/>
                <a:cs typeface="Tahoma" pitchFamily="34" charset="0"/>
              </a:rPr>
              <a:t>מסמך </a:t>
            </a:r>
            <a:r>
              <a:rPr lang="en-US" sz="2800" b="1" dirty="0">
                <a:solidFill>
                  <a:srgbClr val="C00000"/>
                </a:solidFill>
                <a:latin typeface="Tahoma" pitchFamily="34" charset="0"/>
                <a:ea typeface="Tahoma" pitchFamily="34" charset="0"/>
                <a:cs typeface="Tahoma" pitchFamily="34" charset="0"/>
              </a:rPr>
              <a:t>RFP</a:t>
            </a:r>
          </a:p>
        </p:txBody>
      </p:sp>
      <p:sp>
        <p:nvSpPr>
          <p:cNvPr id="3" name="מציין מיקום תוכן 2"/>
          <p:cNvSpPr>
            <a:spLocks noGrp="1"/>
          </p:cNvSpPr>
          <p:nvPr>
            <p:ph sz="quarter" idx="1"/>
          </p:nvPr>
        </p:nvSpPr>
        <p:spPr>
          <a:xfrm>
            <a:off x="457200" y="857232"/>
            <a:ext cx="8229600" cy="5572164"/>
          </a:xfrm>
        </p:spPr>
        <p:txBody>
          <a:bodyPr>
            <a:noAutofit/>
          </a:bodyPr>
          <a:lstStyle/>
          <a:p>
            <a:pPr marL="0" indent="0">
              <a:buNone/>
            </a:pPr>
            <a:r>
              <a:rPr lang="he-IL" sz="1600" b="1" dirty="0" smtClean="0">
                <a:latin typeface="Arial" pitchFamily="34" charset="0"/>
                <a:cs typeface="Arial" pitchFamily="34" charset="0"/>
              </a:rPr>
              <a:t>2.  הדרישות מהספק</a:t>
            </a:r>
            <a:endParaRPr lang="he-IL" sz="1600" dirty="0" smtClean="0">
              <a:latin typeface="Arial" pitchFamily="34" charset="0"/>
              <a:cs typeface="Arial" pitchFamily="34" charset="0"/>
            </a:endParaRPr>
          </a:p>
          <a:p>
            <a:pPr marL="0" indent="0">
              <a:buNone/>
            </a:pPr>
            <a:endParaRPr lang="he-IL" sz="1600" b="1" dirty="0" smtClean="0">
              <a:latin typeface="Arial" pitchFamily="34" charset="0"/>
              <a:cs typeface="Arial" pitchFamily="34" charset="0"/>
            </a:endParaRPr>
          </a:p>
          <a:p>
            <a:pPr marL="0" indent="0">
              <a:buNone/>
            </a:pPr>
            <a:r>
              <a:rPr lang="he-IL" sz="1600" b="1" dirty="0" smtClean="0">
                <a:latin typeface="Arial" pitchFamily="34" charset="0"/>
                <a:cs typeface="Arial" pitchFamily="34" charset="0"/>
              </a:rPr>
              <a:t>     2.3   הנחיות </a:t>
            </a:r>
            <a:r>
              <a:rPr lang="he-IL" sz="1600" b="1" dirty="0">
                <a:latin typeface="Arial" pitchFamily="34" charset="0"/>
                <a:cs typeface="Arial" pitchFamily="34" charset="0"/>
              </a:rPr>
              <a:t>להגשת ההצעה לרכישת </a:t>
            </a:r>
            <a:r>
              <a:rPr lang="he-IL" sz="1600" b="1" dirty="0" smtClean="0">
                <a:latin typeface="Arial" pitchFamily="34" charset="0"/>
                <a:cs typeface="Arial" pitchFamily="34" charset="0"/>
              </a:rPr>
              <a:t>החומרה</a:t>
            </a:r>
          </a:p>
          <a:p>
            <a:pPr lvl="1"/>
            <a:r>
              <a:rPr lang="he-IL" sz="1600" dirty="0" smtClean="0">
                <a:latin typeface="Arial" pitchFamily="34" charset="0"/>
                <a:cs typeface="Arial" pitchFamily="34" charset="0"/>
              </a:rPr>
              <a:t>יש </a:t>
            </a:r>
            <a:r>
              <a:rPr lang="he-IL" sz="1600" dirty="0">
                <a:latin typeface="Arial" pitchFamily="34" charset="0"/>
                <a:cs typeface="Arial" pitchFamily="34" charset="0"/>
              </a:rPr>
              <a:t>לתאר את סוגי החומרה המוצעים (מחשבים, אמצעי אחסון, אמצעי קלט ופלט, ואמצעים אחרים), היצרן, מספר היחידות מכל סוג, יחידות המידה לביצוע (גודל זיכרון ומהירות, נפח דיסק ומהירות גישה, קצב הדפסה), כושר גידול והרחבה, מחיר נדרש לכל פריט, תעריף אחזקה ותקופת אחריות. יש לציין את כל הפרטים הללו בטבלה כדוגמה</a:t>
            </a:r>
            <a:r>
              <a:rPr lang="he-IL" sz="1600" dirty="0" smtClean="0">
                <a:latin typeface="Arial" pitchFamily="34" charset="0"/>
                <a:cs typeface="Arial" pitchFamily="34" charset="0"/>
              </a:rPr>
              <a:t>:</a:t>
            </a:r>
          </a:p>
          <a:p>
            <a:pPr lvl="1"/>
            <a:endParaRPr lang="he-IL" sz="1600" dirty="0">
              <a:latin typeface="Arial" pitchFamily="34" charset="0"/>
              <a:cs typeface="Arial" pitchFamily="34" charset="0"/>
            </a:endParaRPr>
          </a:p>
          <a:p>
            <a:pPr lvl="1"/>
            <a:endParaRPr lang="en-US" sz="1600" dirty="0" smtClean="0">
              <a:latin typeface="Arial" pitchFamily="34" charset="0"/>
              <a:cs typeface="Arial" pitchFamily="34" charset="0"/>
            </a:endParaRPr>
          </a:p>
        </p:txBody>
      </p:sp>
      <p:graphicFrame>
        <p:nvGraphicFramePr>
          <p:cNvPr id="8" name="טבלה 7"/>
          <p:cNvGraphicFramePr>
            <a:graphicFrameLocks noGrp="1"/>
          </p:cNvGraphicFramePr>
          <p:nvPr>
            <p:extLst>
              <p:ext uri="{D42A27DB-BD31-4B8C-83A1-F6EECF244321}">
                <p14:modId xmlns:p14="http://schemas.microsoft.com/office/powerpoint/2010/main" val="1369323878"/>
              </p:ext>
            </p:extLst>
          </p:nvPr>
        </p:nvGraphicFramePr>
        <p:xfrm>
          <a:off x="1043608" y="3212976"/>
          <a:ext cx="7329736" cy="2077576"/>
        </p:xfrm>
        <a:graphic>
          <a:graphicData uri="http://schemas.openxmlformats.org/drawingml/2006/table">
            <a:tbl>
              <a:tblPr rtl="1" firstRow="1" firstCol="1" lastRow="1" lastCol="1" bandRow="1" bandCol="1">
                <a:tableStyleId>{5940675A-B579-460E-94D1-54222C63F5DA}</a:tableStyleId>
              </a:tblPr>
              <a:tblGrid>
                <a:gridCol w="916217"/>
                <a:gridCol w="916217"/>
                <a:gridCol w="916217"/>
                <a:gridCol w="916217"/>
                <a:gridCol w="916217"/>
                <a:gridCol w="916217"/>
                <a:gridCol w="916217"/>
                <a:gridCol w="916217"/>
              </a:tblGrid>
              <a:tr h="519394">
                <a:tc>
                  <a:txBody>
                    <a:bodyPr/>
                    <a:lstStyle/>
                    <a:p>
                      <a:pPr algn="ctr" rtl="1">
                        <a:spcAft>
                          <a:spcPts val="0"/>
                        </a:spcAft>
                      </a:pPr>
                      <a:r>
                        <a:rPr lang="he-IL" sz="1200" b="1" dirty="0">
                          <a:effectLst/>
                          <a:latin typeface="Arial" pitchFamily="34" charset="0"/>
                          <a:cs typeface="Arial" pitchFamily="34" charset="0"/>
                        </a:rPr>
                        <a:t>קוד ושם פריט </a:t>
                      </a:r>
                      <a:endParaRPr lang="en-US" sz="1800" b="1" dirty="0">
                        <a:effectLst/>
                        <a:latin typeface="Arial" pitchFamily="34" charset="0"/>
                        <a:ea typeface="Times New Roman"/>
                        <a:cs typeface="Arial" pitchFamily="34" charset="0"/>
                      </a:endParaRPr>
                    </a:p>
                  </a:txBody>
                  <a:tcPr marL="68580" marR="68580" marT="0" marB="0" anchor="ctr">
                    <a:solidFill>
                      <a:schemeClr val="bg2"/>
                    </a:solidFill>
                  </a:tcPr>
                </a:tc>
                <a:tc>
                  <a:txBody>
                    <a:bodyPr/>
                    <a:lstStyle/>
                    <a:p>
                      <a:pPr algn="ctr" rtl="1">
                        <a:spcAft>
                          <a:spcPts val="0"/>
                        </a:spcAft>
                      </a:pPr>
                      <a:r>
                        <a:rPr lang="he-IL" sz="1200" b="1" dirty="0">
                          <a:effectLst/>
                          <a:latin typeface="Arial" pitchFamily="34" charset="0"/>
                          <a:cs typeface="Arial" pitchFamily="34" charset="0"/>
                        </a:rPr>
                        <a:t>היצרן</a:t>
                      </a:r>
                      <a:endParaRPr lang="en-US" sz="1800" b="1" dirty="0">
                        <a:effectLst/>
                        <a:latin typeface="Arial" pitchFamily="34" charset="0"/>
                        <a:ea typeface="Times New Roman"/>
                        <a:cs typeface="Arial" pitchFamily="34" charset="0"/>
                      </a:endParaRPr>
                    </a:p>
                  </a:txBody>
                  <a:tcPr marL="68580" marR="68580" marT="0" marB="0" anchor="ctr">
                    <a:solidFill>
                      <a:schemeClr val="bg2"/>
                    </a:solidFill>
                  </a:tcPr>
                </a:tc>
                <a:tc>
                  <a:txBody>
                    <a:bodyPr/>
                    <a:lstStyle/>
                    <a:p>
                      <a:pPr algn="ctr" rtl="1">
                        <a:spcAft>
                          <a:spcPts val="0"/>
                        </a:spcAft>
                      </a:pPr>
                      <a:r>
                        <a:rPr lang="he-IL" sz="1200" b="1" dirty="0">
                          <a:effectLst/>
                          <a:latin typeface="Arial" pitchFamily="34" charset="0"/>
                          <a:cs typeface="Arial" pitchFamily="34" charset="0"/>
                        </a:rPr>
                        <a:t>כמות יחידות</a:t>
                      </a:r>
                      <a:endParaRPr lang="en-US" sz="1800" b="1" dirty="0">
                        <a:effectLst/>
                        <a:latin typeface="Arial" pitchFamily="34" charset="0"/>
                        <a:ea typeface="Times New Roman"/>
                        <a:cs typeface="Arial" pitchFamily="34" charset="0"/>
                      </a:endParaRPr>
                    </a:p>
                  </a:txBody>
                  <a:tcPr marL="68580" marR="68580" marT="0" marB="0" anchor="ctr">
                    <a:solidFill>
                      <a:schemeClr val="bg2"/>
                    </a:solidFill>
                  </a:tcPr>
                </a:tc>
                <a:tc>
                  <a:txBody>
                    <a:bodyPr/>
                    <a:lstStyle/>
                    <a:p>
                      <a:pPr algn="ctr" rtl="1">
                        <a:spcAft>
                          <a:spcPts val="0"/>
                        </a:spcAft>
                      </a:pPr>
                      <a:r>
                        <a:rPr lang="he-IL" sz="1200" b="1" dirty="0">
                          <a:effectLst/>
                          <a:latin typeface="Arial" pitchFamily="34" charset="0"/>
                          <a:cs typeface="Arial" pitchFamily="34" charset="0"/>
                        </a:rPr>
                        <a:t>מדדי ביצוע</a:t>
                      </a:r>
                      <a:endParaRPr lang="en-US" sz="1800" b="1" dirty="0">
                        <a:effectLst/>
                        <a:latin typeface="Arial" pitchFamily="34" charset="0"/>
                        <a:ea typeface="Times New Roman"/>
                        <a:cs typeface="Arial" pitchFamily="34" charset="0"/>
                      </a:endParaRPr>
                    </a:p>
                  </a:txBody>
                  <a:tcPr marL="68580" marR="68580" marT="0" marB="0" anchor="ctr">
                    <a:solidFill>
                      <a:schemeClr val="bg2"/>
                    </a:solidFill>
                  </a:tcPr>
                </a:tc>
                <a:tc>
                  <a:txBody>
                    <a:bodyPr/>
                    <a:lstStyle/>
                    <a:p>
                      <a:pPr algn="ctr" rtl="1">
                        <a:spcAft>
                          <a:spcPts val="0"/>
                        </a:spcAft>
                      </a:pPr>
                      <a:r>
                        <a:rPr lang="he-IL" sz="1200" b="1" dirty="0">
                          <a:effectLst/>
                          <a:latin typeface="Arial" pitchFamily="34" charset="0"/>
                          <a:cs typeface="Arial" pitchFamily="34" charset="0"/>
                        </a:rPr>
                        <a:t>מחיר ליחידה</a:t>
                      </a:r>
                      <a:endParaRPr lang="en-US" sz="1800" b="1" dirty="0">
                        <a:effectLst/>
                        <a:latin typeface="Arial" pitchFamily="34" charset="0"/>
                        <a:ea typeface="Times New Roman"/>
                        <a:cs typeface="Arial" pitchFamily="34" charset="0"/>
                      </a:endParaRPr>
                    </a:p>
                  </a:txBody>
                  <a:tcPr marL="68580" marR="68580" marT="0" marB="0" anchor="ctr">
                    <a:solidFill>
                      <a:schemeClr val="bg2"/>
                    </a:solidFill>
                  </a:tcPr>
                </a:tc>
                <a:tc>
                  <a:txBody>
                    <a:bodyPr/>
                    <a:lstStyle/>
                    <a:p>
                      <a:pPr algn="ctr" rtl="1">
                        <a:spcAft>
                          <a:spcPts val="0"/>
                        </a:spcAft>
                      </a:pPr>
                      <a:r>
                        <a:rPr lang="he-IL" sz="1200" b="1" dirty="0">
                          <a:effectLst/>
                          <a:latin typeface="Arial" pitchFamily="34" charset="0"/>
                          <a:cs typeface="Arial" pitchFamily="34" charset="0"/>
                        </a:rPr>
                        <a:t>מחיר כולל</a:t>
                      </a:r>
                      <a:endParaRPr lang="en-US" sz="1800" b="1" dirty="0">
                        <a:effectLst/>
                        <a:latin typeface="Arial" pitchFamily="34" charset="0"/>
                        <a:ea typeface="Times New Roman"/>
                        <a:cs typeface="Arial" pitchFamily="34" charset="0"/>
                      </a:endParaRPr>
                    </a:p>
                  </a:txBody>
                  <a:tcPr marL="68580" marR="68580" marT="0" marB="0" anchor="ctr">
                    <a:solidFill>
                      <a:schemeClr val="bg2"/>
                    </a:solidFill>
                  </a:tcPr>
                </a:tc>
                <a:tc>
                  <a:txBody>
                    <a:bodyPr/>
                    <a:lstStyle/>
                    <a:p>
                      <a:pPr algn="ctr" rtl="1">
                        <a:spcAft>
                          <a:spcPts val="0"/>
                        </a:spcAft>
                      </a:pPr>
                      <a:r>
                        <a:rPr lang="he-IL" sz="1200" b="1" dirty="0">
                          <a:effectLst/>
                          <a:latin typeface="Arial" pitchFamily="34" charset="0"/>
                          <a:cs typeface="Arial" pitchFamily="34" charset="0"/>
                        </a:rPr>
                        <a:t>תעריף אחזקה</a:t>
                      </a:r>
                      <a:endParaRPr lang="en-US" sz="1800" b="1" dirty="0">
                        <a:effectLst/>
                        <a:latin typeface="Arial" pitchFamily="34" charset="0"/>
                        <a:ea typeface="Times New Roman"/>
                        <a:cs typeface="Arial" pitchFamily="34" charset="0"/>
                      </a:endParaRPr>
                    </a:p>
                  </a:txBody>
                  <a:tcPr marL="68580" marR="68580" marT="0" marB="0" anchor="ctr">
                    <a:solidFill>
                      <a:schemeClr val="bg2"/>
                    </a:solidFill>
                  </a:tcPr>
                </a:tc>
                <a:tc>
                  <a:txBody>
                    <a:bodyPr/>
                    <a:lstStyle/>
                    <a:p>
                      <a:pPr algn="ctr" rtl="1">
                        <a:spcAft>
                          <a:spcPts val="0"/>
                        </a:spcAft>
                      </a:pPr>
                      <a:r>
                        <a:rPr lang="he-IL" sz="1200" b="1" dirty="0">
                          <a:effectLst/>
                          <a:latin typeface="Arial" pitchFamily="34" charset="0"/>
                          <a:cs typeface="Arial" pitchFamily="34" charset="0"/>
                        </a:rPr>
                        <a:t>תקופת אחריות</a:t>
                      </a:r>
                      <a:endParaRPr lang="en-US" sz="1800" b="1" dirty="0">
                        <a:effectLst/>
                        <a:latin typeface="Arial" pitchFamily="34" charset="0"/>
                        <a:ea typeface="Times New Roman"/>
                        <a:cs typeface="Arial" pitchFamily="34" charset="0"/>
                      </a:endParaRPr>
                    </a:p>
                  </a:txBody>
                  <a:tcPr marL="68580" marR="68580" marT="0" marB="0" anchor="ctr">
                    <a:solidFill>
                      <a:schemeClr val="bg2"/>
                    </a:solidFill>
                  </a:tcPr>
                </a:tc>
              </a:tr>
              <a:tr h="519394">
                <a:tc>
                  <a:txBody>
                    <a:bodyPr/>
                    <a:lstStyle/>
                    <a:p>
                      <a:pPr algn="r" rtl="1">
                        <a:spcAft>
                          <a:spcPts val="0"/>
                        </a:spcAft>
                      </a:pPr>
                      <a:r>
                        <a:rPr lang="he-IL" sz="1200">
                          <a:effectLst/>
                          <a:latin typeface="Arial" pitchFamily="34" charset="0"/>
                          <a:cs typeface="Arial" pitchFamily="34" charset="0"/>
                        </a:rPr>
                        <a:t> </a:t>
                      </a:r>
                      <a:endParaRPr lang="en-US" sz="1200">
                        <a:effectLst/>
                        <a:latin typeface="Arial" pitchFamily="34" charset="0"/>
                        <a:ea typeface="Times New Roman"/>
                        <a:cs typeface="Arial" pitchFamily="34" charset="0"/>
                      </a:endParaRPr>
                    </a:p>
                  </a:txBody>
                  <a:tcPr marL="68580" marR="68580" marT="0" marB="0"/>
                </a:tc>
                <a:tc>
                  <a:txBody>
                    <a:bodyPr/>
                    <a:lstStyle/>
                    <a:p>
                      <a:pPr algn="r" rtl="1">
                        <a:spcAft>
                          <a:spcPts val="0"/>
                        </a:spcAft>
                      </a:pPr>
                      <a:r>
                        <a:rPr lang="he-IL" sz="1200" dirty="0">
                          <a:effectLst/>
                          <a:latin typeface="Arial" pitchFamily="34" charset="0"/>
                          <a:cs typeface="Arial" pitchFamily="34" charset="0"/>
                        </a:rPr>
                        <a:t> </a:t>
                      </a:r>
                      <a:endParaRPr lang="en-US" sz="1200" dirty="0">
                        <a:effectLst/>
                        <a:latin typeface="Arial" pitchFamily="34" charset="0"/>
                        <a:ea typeface="Times New Roman"/>
                        <a:cs typeface="Arial" pitchFamily="34" charset="0"/>
                      </a:endParaRPr>
                    </a:p>
                  </a:txBody>
                  <a:tcPr marL="68580" marR="68580" marT="0" marB="0"/>
                </a:tc>
                <a:tc>
                  <a:txBody>
                    <a:bodyPr/>
                    <a:lstStyle/>
                    <a:p>
                      <a:pPr algn="r" rtl="1">
                        <a:spcAft>
                          <a:spcPts val="0"/>
                        </a:spcAft>
                      </a:pPr>
                      <a:r>
                        <a:rPr lang="he-IL" sz="1200" dirty="0">
                          <a:effectLst/>
                          <a:latin typeface="Arial" pitchFamily="34" charset="0"/>
                          <a:cs typeface="Arial" pitchFamily="34" charset="0"/>
                        </a:rPr>
                        <a:t> </a:t>
                      </a:r>
                      <a:endParaRPr lang="en-US" sz="1200" dirty="0">
                        <a:effectLst/>
                        <a:latin typeface="Arial" pitchFamily="34" charset="0"/>
                        <a:ea typeface="Times New Roman"/>
                        <a:cs typeface="Arial" pitchFamily="34" charset="0"/>
                      </a:endParaRPr>
                    </a:p>
                  </a:txBody>
                  <a:tcPr marL="68580" marR="68580" marT="0" marB="0"/>
                </a:tc>
                <a:tc>
                  <a:txBody>
                    <a:bodyPr/>
                    <a:lstStyle/>
                    <a:p>
                      <a:pPr algn="r" rtl="1">
                        <a:spcAft>
                          <a:spcPts val="0"/>
                        </a:spcAft>
                      </a:pPr>
                      <a:r>
                        <a:rPr lang="he-IL" sz="1200">
                          <a:effectLst/>
                          <a:latin typeface="Arial" pitchFamily="34" charset="0"/>
                          <a:cs typeface="Arial" pitchFamily="34" charset="0"/>
                        </a:rPr>
                        <a:t> </a:t>
                      </a:r>
                      <a:endParaRPr lang="en-US" sz="1200">
                        <a:effectLst/>
                        <a:latin typeface="Arial" pitchFamily="34" charset="0"/>
                        <a:ea typeface="Times New Roman"/>
                        <a:cs typeface="Arial" pitchFamily="34" charset="0"/>
                      </a:endParaRPr>
                    </a:p>
                  </a:txBody>
                  <a:tcPr marL="68580" marR="68580" marT="0" marB="0"/>
                </a:tc>
                <a:tc>
                  <a:txBody>
                    <a:bodyPr/>
                    <a:lstStyle/>
                    <a:p>
                      <a:pPr algn="r" rtl="1">
                        <a:spcAft>
                          <a:spcPts val="0"/>
                        </a:spcAft>
                      </a:pPr>
                      <a:r>
                        <a:rPr lang="he-IL" sz="1200" dirty="0">
                          <a:effectLst/>
                          <a:latin typeface="Arial" pitchFamily="34" charset="0"/>
                          <a:cs typeface="Arial" pitchFamily="34" charset="0"/>
                        </a:rPr>
                        <a:t> </a:t>
                      </a:r>
                      <a:endParaRPr lang="en-US" sz="1200" dirty="0">
                        <a:effectLst/>
                        <a:latin typeface="Arial" pitchFamily="34" charset="0"/>
                        <a:ea typeface="Times New Roman"/>
                        <a:cs typeface="Arial" pitchFamily="34" charset="0"/>
                      </a:endParaRPr>
                    </a:p>
                  </a:txBody>
                  <a:tcPr marL="68580" marR="68580" marT="0" marB="0"/>
                </a:tc>
                <a:tc>
                  <a:txBody>
                    <a:bodyPr/>
                    <a:lstStyle/>
                    <a:p>
                      <a:pPr algn="r" rtl="1">
                        <a:spcAft>
                          <a:spcPts val="0"/>
                        </a:spcAft>
                      </a:pPr>
                      <a:r>
                        <a:rPr lang="he-IL" sz="1200" dirty="0">
                          <a:effectLst/>
                          <a:latin typeface="Arial" pitchFamily="34" charset="0"/>
                          <a:cs typeface="Arial" pitchFamily="34" charset="0"/>
                        </a:rPr>
                        <a:t> </a:t>
                      </a:r>
                      <a:endParaRPr lang="en-US" sz="1200" dirty="0">
                        <a:effectLst/>
                        <a:latin typeface="Arial" pitchFamily="34" charset="0"/>
                        <a:ea typeface="Times New Roman"/>
                        <a:cs typeface="Arial" pitchFamily="34" charset="0"/>
                      </a:endParaRPr>
                    </a:p>
                  </a:txBody>
                  <a:tcPr marL="68580" marR="68580" marT="0" marB="0"/>
                </a:tc>
                <a:tc>
                  <a:txBody>
                    <a:bodyPr/>
                    <a:lstStyle/>
                    <a:p>
                      <a:pPr algn="r" rtl="1">
                        <a:spcAft>
                          <a:spcPts val="0"/>
                        </a:spcAft>
                      </a:pPr>
                      <a:r>
                        <a:rPr lang="he-IL" sz="1200" dirty="0">
                          <a:effectLst/>
                          <a:latin typeface="Arial" pitchFamily="34" charset="0"/>
                          <a:cs typeface="Arial" pitchFamily="34" charset="0"/>
                        </a:rPr>
                        <a:t> </a:t>
                      </a:r>
                      <a:endParaRPr lang="en-US" sz="1200" dirty="0">
                        <a:effectLst/>
                        <a:latin typeface="Arial" pitchFamily="34" charset="0"/>
                        <a:ea typeface="Times New Roman"/>
                        <a:cs typeface="Arial" pitchFamily="34" charset="0"/>
                      </a:endParaRPr>
                    </a:p>
                  </a:txBody>
                  <a:tcPr marL="68580" marR="68580" marT="0" marB="0"/>
                </a:tc>
                <a:tc>
                  <a:txBody>
                    <a:bodyPr/>
                    <a:lstStyle/>
                    <a:p>
                      <a:pPr algn="r" rtl="1">
                        <a:spcAft>
                          <a:spcPts val="0"/>
                        </a:spcAft>
                      </a:pPr>
                      <a:r>
                        <a:rPr lang="he-IL" sz="1200" dirty="0">
                          <a:effectLst/>
                          <a:latin typeface="Arial" pitchFamily="34" charset="0"/>
                          <a:cs typeface="Arial" pitchFamily="34" charset="0"/>
                        </a:rPr>
                        <a:t> </a:t>
                      </a:r>
                      <a:endParaRPr lang="en-US" sz="1200" dirty="0">
                        <a:effectLst/>
                        <a:latin typeface="Arial" pitchFamily="34" charset="0"/>
                        <a:ea typeface="Times New Roman"/>
                        <a:cs typeface="Arial" pitchFamily="34" charset="0"/>
                      </a:endParaRPr>
                    </a:p>
                  </a:txBody>
                  <a:tcPr marL="68580" marR="68580" marT="0" marB="0"/>
                </a:tc>
              </a:tr>
              <a:tr h="519394">
                <a:tc>
                  <a:txBody>
                    <a:bodyPr/>
                    <a:lstStyle/>
                    <a:p>
                      <a:pPr algn="r" rtl="1">
                        <a:spcAft>
                          <a:spcPts val="0"/>
                        </a:spcAft>
                      </a:pPr>
                      <a:r>
                        <a:rPr lang="he-IL" sz="1200">
                          <a:effectLst/>
                          <a:latin typeface="Arial" pitchFamily="34" charset="0"/>
                          <a:cs typeface="Arial" pitchFamily="34" charset="0"/>
                        </a:rPr>
                        <a:t> </a:t>
                      </a:r>
                      <a:endParaRPr lang="en-US" sz="1200">
                        <a:effectLst/>
                        <a:latin typeface="Arial" pitchFamily="34" charset="0"/>
                        <a:ea typeface="Times New Roman"/>
                        <a:cs typeface="Arial" pitchFamily="34" charset="0"/>
                      </a:endParaRPr>
                    </a:p>
                  </a:txBody>
                  <a:tcPr marL="68580" marR="68580" marT="0" marB="0"/>
                </a:tc>
                <a:tc>
                  <a:txBody>
                    <a:bodyPr/>
                    <a:lstStyle/>
                    <a:p>
                      <a:pPr algn="r" rtl="1">
                        <a:spcAft>
                          <a:spcPts val="0"/>
                        </a:spcAft>
                      </a:pPr>
                      <a:r>
                        <a:rPr lang="he-IL" sz="1200">
                          <a:effectLst/>
                          <a:latin typeface="Arial" pitchFamily="34" charset="0"/>
                          <a:cs typeface="Arial" pitchFamily="34" charset="0"/>
                        </a:rPr>
                        <a:t> </a:t>
                      </a:r>
                      <a:endParaRPr lang="en-US" sz="1200">
                        <a:effectLst/>
                        <a:latin typeface="Arial" pitchFamily="34" charset="0"/>
                        <a:ea typeface="Times New Roman"/>
                        <a:cs typeface="Arial" pitchFamily="34" charset="0"/>
                      </a:endParaRPr>
                    </a:p>
                  </a:txBody>
                  <a:tcPr marL="68580" marR="68580" marT="0" marB="0"/>
                </a:tc>
                <a:tc>
                  <a:txBody>
                    <a:bodyPr/>
                    <a:lstStyle/>
                    <a:p>
                      <a:pPr algn="r" rtl="1">
                        <a:spcAft>
                          <a:spcPts val="0"/>
                        </a:spcAft>
                      </a:pPr>
                      <a:r>
                        <a:rPr lang="he-IL" sz="1200">
                          <a:effectLst/>
                          <a:latin typeface="Arial" pitchFamily="34" charset="0"/>
                          <a:cs typeface="Arial" pitchFamily="34" charset="0"/>
                        </a:rPr>
                        <a:t> </a:t>
                      </a:r>
                      <a:endParaRPr lang="en-US" sz="1200">
                        <a:effectLst/>
                        <a:latin typeface="Arial" pitchFamily="34" charset="0"/>
                        <a:ea typeface="Times New Roman"/>
                        <a:cs typeface="Arial" pitchFamily="34" charset="0"/>
                      </a:endParaRPr>
                    </a:p>
                  </a:txBody>
                  <a:tcPr marL="68580" marR="68580" marT="0" marB="0"/>
                </a:tc>
                <a:tc>
                  <a:txBody>
                    <a:bodyPr/>
                    <a:lstStyle/>
                    <a:p>
                      <a:pPr algn="r" rtl="1">
                        <a:spcAft>
                          <a:spcPts val="0"/>
                        </a:spcAft>
                      </a:pPr>
                      <a:r>
                        <a:rPr lang="he-IL" sz="1200" dirty="0">
                          <a:effectLst/>
                          <a:latin typeface="Arial" pitchFamily="34" charset="0"/>
                          <a:cs typeface="Arial" pitchFamily="34" charset="0"/>
                        </a:rPr>
                        <a:t> </a:t>
                      </a:r>
                      <a:endParaRPr lang="en-US" sz="1200" dirty="0">
                        <a:effectLst/>
                        <a:latin typeface="Arial" pitchFamily="34" charset="0"/>
                        <a:ea typeface="Times New Roman"/>
                        <a:cs typeface="Arial" pitchFamily="34" charset="0"/>
                      </a:endParaRPr>
                    </a:p>
                  </a:txBody>
                  <a:tcPr marL="68580" marR="68580" marT="0" marB="0"/>
                </a:tc>
                <a:tc>
                  <a:txBody>
                    <a:bodyPr/>
                    <a:lstStyle/>
                    <a:p>
                      <a:pPr algn="r" rtl="1">
                        <a:spcAft>
                          <a:spcPts val="0"/>
                        </a:spcAft>
                      </a:pPr>
                      <a:r>
                        <a:rPr lang="he-IL" sz="1200" dirty="0">
                          <a:effectLst/>
                          <a:latin typeface="Arial" pitchFamily="34" charset="0"/>
                          <a:cs typeface="Arial" pitchFamily="34" charset="0"/>
                        </a:rPr>
                        <a:t> </a:t>
                      </a:r>
                      <a:endParaRPr lang="en-US" sz="1200" dirty="0">
                        <a:effectLst/>
                        <a:latin typeface="Arial" pitchFamily="34" charset="0"/>
                        <a:ea typeface="Times New Roman"/>
                        <a:cs typeface="Arial" pitchFamily="34" charset="0"/>
                      </a:endParaRPr>
                    </a:p>
                  </a:txBody>
                  <a:tcPr marL="68580" marR="68580" marT="0" marB="0"/>
                </a:tc>
                <a:tc>
                  <a:txBody>
                    <a:bodyPr/>
                    <a:lstStyle/>
                    <a:p>
                      <a:pPr algn="r" rtl="1">
                        <a:spcAft>
                          <a:spcPts val="0"/>
                        </a:spcAft>
                      </a:pPr>
                      <a:r>
                        <a:rPr lang="he-IL" sz="1200">
                          <a:effectLst/>
                          <a:latin typeface="Arial" pitchFamily="34" charset="0"/>
                          <a:cs typeface="Arial" pitchFamily="34" charset="0"/>
                        </a:rPr>
                        <a:t> </a:t>
                      </a:r>
                      <a:endParaRPr lang="en-US" sz="1200">
                        <a:effectLst/>
                        <a:latin typeface="Arial" pitchFamily="34" charset="0"/>
                        <a:ea typeface="Times New Roman"/>
                        <a:cs typeface="Arial" pitchFamily="34" charset="0"/>
                      </a:endParaRPr>
                    </a:p>
                  </a:txBody>
                  <a:tcPr marL="68580" marR="68580" marT="0" marB="0"/>
                </a:tc>
                <a:tc>
                  <a:txBody>
                    <a:bodyPr/>
                    <a:lstStyle/>
                    <a:p>
                      <a:pPr algn="r" rtl="1">
                        <a:spcAft>
                          <a:spcPts val="0"/>
                        </a:spcAft>
                      </a:pPr>
                      <a:r>
                        <a:rPr lang="he-IL" sz="1200">
                          <a:effectLst/>
                          <a:latin typeface="Arial" pitchFamily="34" charset="0"/>
                          <a:cs typeface="Arial" pitchFamily="34" charset="0"/>
                        </a:rPr>
                        <a:t> </a:t>
                      </a:r>
                      <a:endParaRPr lang="en-US" sz="1200">
                        <a:effectLst/>
                        <a:latin typeface="Arial" pitchFamily="34" charset="0"/>
                        <a:ea typeface="Times New Roman"/>
                        <a:cs typeface="Arial" pitchFamily="34" charset="0"/>
                      </a:endParaRPr>
                    </a:p>
                  </a:txBody>
                  <a:tcPr marL="68580" marR="68580" marT="0" marB="0"/>
                </a:tc>
                <a:tc>
                  <a:txBody>
                    <a:bodyPr/>
                    <a:lstStyle/>
                    <a:p>
                      <a:pPr algn="r" rtl="1">
                        <a:spcAft>
                          <a:spcPts val="0"/>
                        </a:spcAft>
                      </a:pPr>
                      <a:r>
                        <a:rPr lang="he-IL" sz="1200" dirty="0">
                          <a:effectLst/>
                          <a:latin typeface="Arial" pitchFamily="34" charset="0"/>
                          <a:cs typeface="Arial" pitchFamily="34" charset="0"/>
                        </a:rPr>
                        <a:t> </a:t>
                      </a:r>
                      <a:endParaRPr lang="en-US" sz="1200" dirty="0">
                        <a:effectLst/>
                        <a:latin typeface="Arial" pitchFamily="34" charset="0"/>
                        <a:ea typeface="Times New Roman"/>
                        <a:cs typeface="Arial" pitchFamily="34" charset="0"/>
                      </a:endParaRPr>
                    </a:p>
                  </a:txBody>
                  <a:tcPr marL="68580" marR="68580" marT="0" marB="0"/>
                </a:tc>
              </a:tr>
              <a:tr h="519394">
                <a:tc>
                  <a:txBody>
                    <a:bodyPr/>
                    <a:lstStyle/>
                    <a:p>
                      <a:pPr algn="r" rtl="1">
                        <a:spcAft>
                          <a:spcPts val="0"/>
                        </a:spcAft>
                      </a:pPr>
                      <a:r>
                        <a:rPr lang="he-IL" sz="1200">
                          <a:effectLst/>
                          <a:latin typeface="Arial" pitchFamily="34" charset="0"/>
                          <a:cs typeface="Arial" pitchFamily="34" charset="0"/>
                        </a:rPr>
                        <a:t> </a:t>
                      </a:r>
                      <a:endParaRPr lang="en-US" sz="1200">
                        <a:effectLst/>
                        <a:latin typeface="Arial" pitchFamily="34" charset="0"/>
                        <a:ea typeface="Times New Roman"/>
                        <a:cs typeface="Arial" pitchFamily="34" charset="0"/>
                      </a:endParaRPr>
                    </a:p>
                  </a:txBody>
                  <a:tcPr marL="68580" marR="68580" marT="0" marB="0"/>
                </a:tc>
                <a:tc>
                  <a:txBody>
                    <a:bodyPr/>
                    <a:lstStyle/>
                    <a:p>
                      <a:pPr algn="r" rtl="1">
                        <a:spcAft>
                          <a:spcPts val="0"/>
                        </a:spcAft>
                      </a:pPr>
                      <a:r>
                        <a:rPr lang="he-IL" sz="1200">
                          <a:effectLst/>
                          <a:latin typeface="Arial" pitchFamily="34" charset="0"/>
                          <a:cs typeface="Arial" pitchFamily="34" charset="0"/>
                        </a:rPr>
                        <a:t> </a:t>
                      </a:r>
                      <a:endParaRPr lang="en-US" sz="1200">
                        <a:effectLst/>
                        <a:latin typeface="Arial" pitchFamily="34" charset="0"/>
                        <a:ea typeface="Times New Roman"/>
                        <a:cs typeface="Arial" pitchFamily="34" charset="0"/>
                      </a:endParaRPr>
                    </a:p>
                  </a:txBody>
                  <a:tcPr marL="68580" marR="68580" marT="0" marB="0"/>
                </a:tc>
                <a:tc>
                  <a:txBody>
                    <a:bodyPr/>
                    <a:lstStyle/>
                    <a:p>
                      <a:pPr algn="r" rtl="1">
                        <a:spcAft>
                          <a:spcPts val="0"/>
                        </a:spcAft>
                      </a:pPr>
                      <a:r>
                        <a:rPr lang="he-IL" sz="1200">
                          <a:effectLst/>
                          <a:latin typeface="Arial" pitchFamily="34" charset="0"/>
                          <a:cs typeface="Arial" pitchFamily="34" charset="0"/>
                        </a:rPr>
                        <a:t> </a:t>
                      </a:r>
                      <a:endParaRPr lang="en-US" sz="1200">
                        <a:effectLst/>
                        <a:latin typeface="Arial" pitchFamily="34" charset="0"/>
                        <a:ea typeface="Times New Roman"/>
                        <a:cs typeface="Arial" pitchFamily="34" charset="0"/>
                      </a:endParaRPr>
                    </a:p>
                  </a:txBody>
                  <a:tcPr marL="68580" marR="68580" marT="0" marB="0"/>
                </a:tc>
                <a:tc>
                  <a:txBody>
                    <a:bodyPr/>
                    <a:lstStyle/>
                    <a:p>
                      <a:pPr algn="r" rtl="1">
                        <a:spcAft>
                          <a:spcPts val="0"/>
                        </a:spcAft>
                      </a:pPr>
                      <a:r>
                        <a:rPr lang="he-IL" sz="1200">
                          <a:effectLst/>
                          <a:latin typeface="Arial" pitchFamily="34" charset="0"/>
                          <a:cs typeface="Arial" pitchFamily="34" charset="0"/>
                        </a:rPr>
                        <a:t> </a:t>
                      </a:r>
                      <a:endParaRPr lang="en-US" sz="1200">
                        <a:effectLst/>
                        <a:latin typeface="Arial" pitchFamily="34" charset="0"/>
                        <a:ea typeface="Times New Roman"/>
                        <a:cs typeface="Arial" pitchFamily="34" charset="0"/>
                      </a:endParaRPr>
                    </a:p>
                  </a:txBody>
                  <a:tcPr marL="68580" marR="68580" marT="0" marB="0"/>
                </a:tc>
                <a:tc>
                  <a:txBody>
                    <a:bodyPr/>
                    <a:lstStyle/>
                    <a:p>
                      <a:pPr algn="r" rtl="1">
                        <a:spcAft>
                          <a:spcPts val="0"/>
                        </a:spcAft>
                      </a:pPr>
                      <a:r>
                        <a:rPr lang="he-IL" sz="1200">
                          <a:effectLst/>
                          <a:latin typeface="Arial" pitchFamily="34" charset="0"/>
                          <a:cs typeface="Arial" pitchFamily="34" charset="0"/>
                        </a:rPr>
                        <a:t> </a:t>
                      </a:r>
                      <a:endParaRPr lang="en-US" sz="1200">
                        <a:effectLst/>
                        <a:latin typeface="Arial" pitchFamily="34" charset="0"/>
                        <a:ea typeface="Times New Roman"/>
                        <a:cs typeface="Arial" pitchFamily="34" charset="0"/>
                      </a:endParaRPr>
                    </a:p>
                  </a:txBody>
                  <a:tcPr marL="68580" marR="68580" marT="0" marB="0"/>
                </a:tc>
                <a:tc>
                  <a:txBody>
                    <a:bodyPr/>
                    <a:lstStyle/>
                    <a:p>
                      <a:pPr algn="r" rtl="1">
                        <a:spcAft>
                          <a:spcPts val="0"/>
                        </a:spcAft>
                      </a:pPr>
                      <a:r>
                        <a:rPr lang="he-IL" sz="1200">
                          <a:effectLst/>
                          <a:latin typeface="Arial" pitchFamily="34" charset="0"/>
                          <a:cs typeface="Arial" pitchFamily="34" charset="0"/>
                        </a:rPr>
                        <a:t> </a:t>
                      </a:r>
                      <a:endParaRPr lang="en-US" sz="1200">
                        <a:effectLst/>
                        <a:latin typeface="Arial" pitchFamily="34" charset="0"/>
                        <a:ea typeface="Times New Roman"/>
                        <a:cs typeface="Arial" pitchFamily="34" charset="0"/>
                      </a:endParaRPr>
                    </a:p>
                  </a:txBody>
                  <a:tcPr marL="68580" marR="68580" marT="0" marB="0"/>
                </a:tc>
                <a:tc>
                  <a:txBody>
                    <a:bodyPr/>
                    <a:lstStyle/>
                    <a:p>
                      <a:pPr algn="r" rtl="1">
                        <a:spcAft>
                          <a:spcPts val="0"/>
                        </a:spcAft>
                      </a:pPr>
                      <a:r>
                        <a:rPr lang="he-IL" sz="1200">
                          <a:effectLst/>
                          <a:latin typeface="Arial" pitchFamily="34" charset="0"/>
                          <a:cs typeface="Arial" pitchFamily="34" charset="0"/>
                        </a:rPr>
                        <a:t> </a:t>
                      </a:r>
                      <a:endParaRPr lang="en-US" sz="1200">
                        <a:effectLst/>
                        <a:latin typeface="Arial" pitchFamily="34" charset="0"/>
                        <a:ea typeface="Times New Roman"/>
                        <a:cs typeface="Arial" pitchFamily="34" charset="0"/>
                      </a:endParaRPr>
                    </a:p>
                  </a:txBody>
                  <a:tcPr marL="68580" marR="68580" marT="0" marB="0"/>
                </a:tc>
                <a:tc>
                  <a:txBody>
                    <a:bodyPr/>
                    <a:lstStyle/>
                    <a:p>
                      <a:pPr algn="r" rtl="1">
                        <a:spcAft>
                          <a:spcPts val="0"/>
                        </a:spcAft>
                      </a:pPr>
                      <a:r>
                        <a:rPr lang="he-IL" sz="1200" dirty="0">
                          <a:effectLst/>
                          <a:latin typeface="Arial" pitchFamily="34" charset="0"/>
                          <a:cs typeface="Arial" pitchFamily="34" charset="0"/>
                        </a:rPr>
                        <a:t> </a:t>
                      </a:r>
                      <a:endParaRPr lang="en-US" sz="1200" dirty="0">
                        <a:effectLst/>
                        <a:latin typeface="Arial" pitchFamily="34" charset="0"/>
                        <a:ea typeface="Times New Roman"/>
                        <a:cs typeface="Arial" pitchFamily="34" charset="0"/>
                      </a:endParaRPr>
                    </a:p>
                  </a:txBody>
                  <a:tcPr marL="68580" marR="68580" marT="0" marB="0"/>
                </a:tc>
              </a:tr>
            </a:tbl>
          </a:graphicData>
        </a:graphic>
      </p:graphicFrame>
    </p:spTree>
    <p:extLst>
      <p:ext uri="{BB962C8B-B14F-4D97-AF65-F5344CB8AC3E}">
        <p14:creationId xmlns:p14="http://schemas.microsoft.com/office/powerpoint/2010/main" val="5669305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28596" y="-24"/>
            <a:ext cx="8319868" cy="785834"/>
          </a:xfrm>
        </p:spPr>
        <p:txBody>
          <a:bodyPr>
            <a:noAutofit/>
          </a:bodyPr>
          <a:lstStyle/>
          <a:p>
            <a:pPr lvl="0" algn="ctr">
              <a:spcBef>
                <a:spcPct val="50000"/>
              </a:spcBef>
            </a:pPr>
            <a:r>
              <a:rPr lang="he-IL" sz="2800" b="1" dirty="0">
                <a:solidFill>
                  <a:srgbClr val="C00000"/>
                </a:solidFill>
                <a:latin typeface="Tahoma" pitchFamily="34" charset="0"/>
                <a:ea typeface="Tahoma" pitchFamily="34" charset="0"/>
                <a:cs typeface="Tahoma" pitchFamily="34" charset="0"/>
              </a:rPr>
              <a:t>מסמך </a:t>
            </a:r>
            <a:r>
              <a:rPr lang="en-US" sz="2800" b="1" dirty="0">
                <a:solidFill>
                  <a:srgbClr val="C00000"/>
                </a:solidFill>
                <a:latin typeface="Tahoma" pitchFamily="34" charset="0"/>
                <a:ea typeface="Tahoma" pitchFamily="34" charset="0"/>
                <a:cs typeface="Tahoma" pitchFamily="34" charset="0"/>
              </a:rPr>
              <a:t>RFP</a:t>
            </a:r>
          </a:p>
        </p:txBody>
      </p:sp>
      <p:sp>
        <p:nvSpPr>
          <p:cNvPr id="3" name="מציין מיקום תוכן 2"/>
          <p:cNvSpPr>
            <a:spLocks noGrp="1"/>
          </p:cNvSpPr>
          <p:nvPr>
            <p:ph sz="quarter" idx="1"/>
          </p:nvPr>
        </p:nvSpPr>
        <p:spPr>
          <a:xfrm>
            <a:off x="457200" y="857232"/>
            <a:ext cx="8229600" cy="5572164"/>
          </a:xfrm>
        </p:spPr>
        <p:txBody>
          <a:bodyPr>
            <a:noAutofit/>
          </a:bodyPr>
          <a:lstStyle/>
          <a:p>
            <a:pPr marL="0" indent="0">
              <a:buNone/>
            </a:pPr>
            <a:r>
              <a:rPr lang="he-IL" sz="1800" b="1" dirty="0" smtClean="0">
                <a:latin typeface="Arial" pitchFamily="34" charset="0"/>
                <a:cs typeface="Arial" pitchFamily="34" charset="0"/>
              </a:rPr>
              <a:t>2.  הדרישות מהספק</a:t>
            </a:r>
            <a:endParaRPr lang="he-IL" sz="1800" dirty="0" smtClean="0">
              <a:latin typeface="Arial" pitchFamily="34" charset="0"/>
              <a:cs typeface="Arial" pitchFamily="34" charset="0"/>
            </a:endParaRPr>
          </a:p>
          <a:p>
            <a:pPr marL="0" indent="0">
              <a:buNone/>
            </a:pPr>
            <a:endParaRPr lang="he-IL" sz="1800" b="1" dirty="0" smtClean="0">
              <a:latin typeface="Arial" pitchFamily="34" charset="0"/>
              <a:cs typeface="Arial" pitchFamily="34" charset="0"/>
            </a:endParaRPr>
          </a:p>
          <a:p>
            <a:pPr marL="0" indent="0">
              <a:buNone/>
            </a:pPr>
            <a:r>
              <a:rPr lang="he-IL" sz="1800" b="1" dirty="0" smtClean="0">
                <a:latin typeface="Arial" pitchFamily="34" charset="0"/>
                <a:cs typeface="Arial" pitchFamily="34" charset="0"/>
              </a:rPr>
              <a:t>     2.4   דרישות </a:t>
            </a:r>
            <a:r>
              <a:rPr lang="he-IL" sz="1800" b="1" dirty="0">
                <a:latin typeface="Arial" pitchFamily="34" charset="0"/>
                <a:cs typeface="Arial" pitchFamily="34" charset="0"/>
              </a:rPr>
              <a:t>לפירוט מחירים</a:t>
            </a:r>
          </a:p>
          <a:p>
            <a:pPr marL="0" indent="0">
              <a:buNone/>
            </a:pPr>
            <a:endParaRPr lang="he-IL" sz="1800" b="1" dirty="0" smtClean="0">
              <a:latin typeface="Arial" pitchFamily="34" charset="0"/>
              <a:cs typeface="Arial" pitchFamily="34" charset="0"/>
            </a:endParaRPr>
          </a:p>
          <a:p>
            <a:pPr lvl="1"/>
            <a:r>
              <a:rPr lang="he-IL" sz="1800" dirty="0" smtClean="0">
                <a:latin typeface="Arial" pitchFamily="34" charset="0"/>
                <a:cs typeface="Arial" pitchFamily="34" charset="0"/>
              </a:rPr>
              <a:t>בנוסף </a:t>
            </a:r>
            <a:r>
              <a:rPr lang="he-IL" sz="1800" dirty="0">
                <a:latin typeface="Arial" pitchFamily="34" charset="0"/>
                <a:cs typeface="Arial" pitchFamily="34" charset="0"/>
              </a:rPr>
              <a:t>לדרישת העלויות שהוצגו בסעיפים קודמים, יש לרכז בסעיף זה עבור כל מרכיב עלות את הסכום הכולל הנדרש בעבורו, את מועדי התשלום, את תנאי הצמדה, שערי החליפין, מיסים ותשלומים עקיפים.</a:t>
            </a:r>
            <a:endParaRPr lang="en-US" sz="1800" dirty="0">
              <a:latin typeface="Arial" pitchFamily="34" charset="0"/>
              <a:cs typeface="Arial" pitchFamily="34" charset="0"/>
            </a:endParaRPr>
          </a:p>
          <a:p>
            <a:pPr lvl="1"/>
            <a:endParaRPr lang="he-IL" sz="1800" dirty="0" smtClean="0">
              <a:latin typeface="Arial" pitchFamily="34" charset="0"/>
              <a:cs typeface="Arial" pitchFamily="34" charset="0"/>
            </a:endParaRPr>
          </a:p>
          <a:p>
            <a:pPr lvl="1"/>
            <a:endParaRPr lang="he-IL" sz="1800" dirty="0">
              <a:latin typeface="Arial" pitchFamily="34" charset="0"/>
              <a:cs typeface="Arial" pitchFamily="34" charset="0"/>
            </a:endParaRPr>
          </a:p>
          <a:p>
            <a:pPr lvl="1"/>
            <a:endParaRPr lang="en-US" sz="1800" dirty="0" smtClean="0">
              <a:latin typeface="Arial" pitchFamily="34" charset="0"/>
              <a:cs typeface="Arial" pitchFamily="34" charset="0"/>
            </a:endParaRPr>
          </a:p>
        </p:txBody>
      </p:sp>
    </p:spTree>
    <p:extLst>
      <p:ext uri="{BB962C8B-B14F-4D97-AF65-F5344CB8AC3E}">
        <p14:creationId xmlns:p14="http://schemas.microsoft.com/office/powerpoint/2010/main" val="36018509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28596" y="-24"/>
            <a:ext cx="8319868" cy="785834"/>
          </a:xfrm>
        </p:spPr>
        <p:txBody>
          <a:bodyPr>
            <a:noAutofit/>
          </a:bodyPr>
          <a:lstStyle/>
          <a:p>
            <a:pPr lvl="0" algn="ctr">
              <a:spcBef>
                <a:spcPct val="50000"/>
              </a:spcBef>
            </a:pPr>
            <a:r>
              <a:rPr lang="he-IL" sz="2800" b="1" dirty="0">
                <a:solidFill>
                  <a:srgbClr val="C00000"/>
                </a:solidFill>
                <a:latin typeface="Tahoma" pitchFamily="34" charset="0"/>
                <a:ea typeface="Tahoma" pitchFamily="34" charset="0"/>
                <a:cs typeface="Tahoma" pitchFamily="34" charset="0"/>
              </a:rPr>
              <a:t>מסמך </a:t>
            </a:r>
            <a:r>
              <a:rPr lang="en-US" sz="2800" b="1" dirty="0">
                <a:solidFill>
                  <a:srgbClr val="C00000"/>
                </a:solidFill>
                <a:latin typeface="Tahoma" pitchFamily="34" charset="0"/>
                <a:ea typeface="Tahoma" pitchFamily="34" charset="0"/>
                <a:cs typeface="Tahoma" pitchFamily="34" charset="0"/>
              </a:rPr>
              <a:t>RFP</a:t>
            </a:r>
          </a:p>
        </p:txBody>
      </p:sp>
      <p:sp>
        <p:nvSpPr>
          <p:cNvPr id="3" name="מציין מיקום תוכן 2"/>
          <p:cNvSpPr>
            <a:spLocks noGrp="1"/>
          </p:cNvSpPr>
          <p:nvPr>
            <p:ph sz="quarter" idx="1"/>
          </p:nvPr>
        </p:nvSpPr>
        <p:spPr>
          <a:xfrm>
            <a:off x="457200" y="857232"/>
            <a:ext cx="8229600" cy="5572164"/>
          </a:xfrm>
        </p:spPr>
        <p:txBody>
          <a:bodyPr>
            <a:noAutofit/>
          </a:bodyPr>
          <a:lstStyle/>
          <a:p>
            <a:pPr marL="0" indent="0">
              <a:buNone/>
            </a:pPr>
            <a:r>
              <a:rPr lang="he-IL" sz="1700" b="1" dirty="0" smtClean="0">
                <a:latin typeface="Arial" pitchFamily="34" charset="0"/>
                <a:cs typeface="Arial" pitchFamily="34" charset="0"/>
              </a:rPr>
              <a:t>2.  הדרישות מהספק</a:t>
            </a:r>
          </a:p>
          <a:p>
            <a:pPr marL="0" indent="0">
              <a:buNone/>
            </a:pPr>
            <a:r>
              <a:rPr lang="he-IL" sz="1700" b="1" dirty="0" smtClean="0">
                <a:latin typeface="Arial" pitchFamily="34" charset="0"/>
                <a:cs typeface="Arial" pitchFamily="34" charset="0"/>
              </a:rPr>
              <a:t>     2.5   דרישות </a:t>
            </a:r>
            <a:r>
              <a:rPr lang="he-IL" sz="1700" b="1" dirty="0">
                <a:latin typeface="Arial" pitchFamily="34" charset="0"/>
                <a:cs typeface="Arial" pitchFamily="34" charset="0"/>
              </a:rPr>
              <a:t>לתיאור </a:t>
            </a:r>
            <a:r>
              <a:rPr lang="he-IL" sz="1700" b="1" dirty="0" smtClean="0">
                <a:latin typeface="Arial" pitchFamily="34" charset="0"/>
                <a:cs typeface="Arial" pitchFamily="34" charset="0"/>
              </a:rPr>
              <a:t>הספק (</a:t>
            </a:r>
            <a:r>
              <a:rPr lang="he-IL" sz="1700" b="1" dirty="0">
                <a:latin typeface="Arial" pitchFamily="34" charset="0"/>
                <a:cs typeface="Arial" pitchFamily="34" charset="0"/>
              </a:rPr>
              <a:t>שאלון להערכת </a:t>
            </a:r>
            <a:r>
              <a:rPr lang="he-IL" sz="1700" b="1" dirty="0" smtClean="0">
                <a:latin typeface="Arial" pitchFamily="34" charset="0"/>
                <a:cs typeface="Arial" pitchFamily="34" charset="0"/>
              </a:rPr>
              <a:t>הספק):</a:t>
            </a:r>
          </a:p>
          <a:p>
            <a:pPr lvl="1"/>
            <a:r>
              <a:rPr lang="he-IL" sz="1700" dirty="0" smtClean="0">
                <a:latin typeface="Arial" pitchFamily="34" charset="0"/>
                <a:cs typeface="Arial" pitchFamily="34" charset="0"/>
              </a:rPr>
              <a:t>תאר </a:t>
            </a:r>
            <a:r>
              <a:rPr lang="he-IL" sz="1700" dirty="0">
                <a:latin typeface="Arial" pitchFamily="34" charset="0"/>
                <a:cs typeface="Arial" pitchFamily="34" charset="0"/>
              </a:rPr>
              <a:t>בכמה משפטים את תחומי העיסוק של החברה. הצג מבנה ארגוני. </a:t>
            </a:r>
            <a:endParaRPr lang="en-US" sz="1700" dirty="0">
              <a:latin typeface="Arial" pitchFamily="34" charset="0"/>
              <a:cs typeface="Arial" pitchFamily="34" charset="0"/>
            </a:endParaRPr>
          </a:p>
          <a:p>
            <a:pPr lvl="1"/>
            <a:endParaRPr lang="he-IL" sz="1000" dirty="0" smtClean="0">
              <a:latin typeface="Arial" pitchFamily="34" charset="0"/>
              <a:cs typeface="Arial" pitchFamily="34" charset="0"/>
            </a:endParaRPr>
          </a:p>
          <a:p>
            <a:pPr lvl="1"/>
            <a:r>
              <a:rPr lang="he-IL" sz="1700" dirty="0" smtClean="0">
                <a:latin typeface="Arial" pitchFamily="34" charset="0"/>
                <a:cs typeface="Arial" pitchFamily="34" charset="0"/>
              </a:rPr>
              <a:t>תאר </a:t>
            </a:r>
            <a:r>
              <a:rPr lang="he-IL" sz="1700" dirty="0">
                <a:latin typeface="Arial" pitchFamily="34" charset="0"/>
                <a:cs typeface="Arial" pitchFamily="34" charset="0"/>
              </a:rPr>
              <a:t>את פרטי בעלי החברה, מתי נוסדה, היכן משרדיה, מה היקף הפעילות של  החברה (מחזור מכירות, מספר העובדים, מספר לקוחות מסוגים שונים וכו'). הצג נתונים לגבי שלוש השנים האחרונות</a:t>
            </a:r>
            <a:r>
              <a:rPr lang="he-IL" sz="1700" dirty="0" smtClean="0">
                <a:latin typeface="Arial" pitchFamily="34" charset="0"/>
                <a:cs typeface="Arial" pitchFamily="34" charset="0"/>
              </a:rPr>
              <a:t>.</a:t>
            </a:r>
          </a:p>
          <a:p>
            <a:pPr lvl="1"/>
            <a:endParaRPr lang="en-US" sz="1000" dirty="0">
              <a:latin typeface="Arial" pitchFamily="34" charset="0"/>
              <a:cs typeface="Arial" pitchFamily="34" charset="0"/>
            </a:endParaRPr>
          </a:p>
          <a:p>
            <a:pPr lvl="1"/>
            <a:r>
              <a:rPr lang="he-IL" sz="1700" dirty="0">
                <a:latin typeface="Arial" pitchFamily="34" charset="0"/>
                <a:cs typeface="Arial" pitchFamily="34" charset="0"/>
              </a:rPr>
              <a:t>ציין את מספרם ותאר את פרטיהם של כל הפרויקטים שנעשו בחברה מתחילת דרכה. עבור כל פרויקט ציין את העובדים בו, החברה עבורה פותחה המערכת, שביעות הרצון של החברה, כמות התקלות שהיו במערכת, תקופת האחזקה שניתנה, היקף הפרויקט, ואת כל הפרטים הנוספים הרלוונטיים. צרף שמות אנשי קשר (לקוחות) לכל פרויקט וממליצים. יתרון להצגת תעודות הוקרה מחברות.</a:t>
            </a:r>
            <a:endParaRPr lang="en-US" sz="1700" dirty="0">
              <a:latin typeface="Arial" pitchFamily="34" charset="0"/>
              <a:cs typeface="Arial" pitchFamily="34" charset="0"/>
            </a:endParaRPr>
          </a:p>
          <a:p>
            <a:pPr marL="0" indent="0">
              <a:buNone/>
            </a:pPr>
            <a:endParaRPr lang="en-US" sz="1000" dirty="0">
              <a:latin typeface="Arial" pitchFamily="34" charset="0"/>
              <a:cs typeface="Arial" pitchFamily="34" charset="0"/>
            </a:endParaRPr>
          </a:p>
          <a:p>
            <a:pPr lvl="1"/>
            <a:r>
              <a:rPr lang="he-IL" sz="1700" dirty="0">
                <a:latin typeface="Arial" pitchFamily="34" charset="0"/>
                <a:cs typeface="Arial" pitchFamily="34" charset="0"/>
              </a:rPr>
              <a:t>תאר את כוח האדם המקצועי שברשות החברה: פרט את מספר העובדים כיום לפי מקצועות המחשוב, מה התפלגות הוותק המקצועי והוותק בחברה של כל סוג עובדים. עבור כל עובד הצג מסמך המאגד את הפרטים האישיים, קורות חיים, הכשרה, ניסיון מקצועי, פרויקטים מקצועיים שלקח בהם חלק, מה הייתה תרומתו לפרויקט, חברות שעבד בהם בעבר.</a:t>
            </a:r>
            <a:endParaRPr lang="en-US" sz="1700" dirty="0">
              <a:latin typeface="Arial" pitchFamily="34" charset="0"/>
              <a:cs typeface="Arial" pitchFamily="34" charset="0"/>
            </a:endParaRPr>
          </a:p>
          <a:p>
            <a:pPr marL="0" indent="0">
              <a:buNone/>
            </a:pPr>
            <a:endParaRPr lang="en-US" sz="1000" dirty="0">
              <a:latin typeface="Arial" pitchFamily="34" charset="0"/>
              <a:cs typeface="Arial" pitchFamily="34" charset="0"/>
            </a:endParaRPr>
          </a:p>
          <a:p>
            <a:pPr lvl="1"/>
            <a:r>
              <a:rPr lang="he-IL" sz="1700" dirty="0">
                <a:latin typeface="Arial" pitchFamily="34" charset="0"/>
                <a:cs typeface="Arial" pitchFamily="34" charset="0"/>
              </a:rPr>
              <a:t>ניתן לצרף מסמכים תומכים ותמציות של קורות חיים של בכירי הארגון העתידים להיות ראשי הצוותים בפיתוח התוכנה.</a:t>
            </a:r>
            <a:endParaRPr lang="en-US" sz="1700" dirty="0">
              <a:latin typeface="Arial" pitchFamily="34" charset="0"/>
              <a:cs typeface="Arial" pitchFamily="34" charset="0"/>
            </a:endParaRPr>
          </a:p>
          <a:p>
            <a:pPr lvl="1"/>
            <a:endParaRPr lang="en-US" sz="1700" dirty="0">
              <a:latin typeface="Arial" pitchFamily="34" charset="0"/>
              <a:cs typeface="Arial" pitchFamily="34" charset="0"/>
            </a:endParaRPr>
          </a:p>
          <a:p>
            <a:pPr lvl="1"/>
            <a:endParaRPr lang="he-IL" sz="1700" dirty="0" smtClean="0">
              <a:latin typeface="Arial" pitchFamily="34" charset="0"/>
              <a:cs typeface="Arial" pitchFamily="34" charset="0"/>
            </a:endParaRPr>
          </a:p>
          <a:p>
            <a:pPr lvl="1"/>
            <a:endParaRPr lang="he-IL" sz="1700" dirty="0">
              <a:latin typeface="Arial" pitchFamily="34" charset="0"/>
              <a:cs typeface="Arial" pitchFamily="34" charset="0"/>
            </a:endParaRPr>
          </a:p>
          <a:p>
            <a:pPr lvl="1"/>
            <a:endParaRPr lang="en-US" sz="1700" dirty="0" smtClean="0">
              <a:latin typeface="Arial" pitchFamily="34" charset="0"/>
              <a:cs typeface="Arial" pitchFamily="34" charset="0"/>
            </a:endParaRPr>
          </a:p>
        </p:txBody>
      </p:sp>
    </p:spTree>
    <p:extLst>
      <p:ext uri="{BB962C8B-B14F-4D97-AF65-F5344CB8AC3E}">
        <p14:creationId xmlns:p14="http://schemas.microsoft.com/office/powerpoint/2010/main" val="28650759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28596" y="357150"/>
            <a:ext cx="8229600" cy="785834"/>
          </a:xfrm>
        </p:spPr>
        <p:txBody>
          <a:bodyPr>
            <a:normAutofit/>
          </a:bodyPr>
          <a:lstStyle/>
          <a:p>
            <a:pPr algn="ctr"/>
            <a:r>
              <a:rPr lang="he-IL" sz="3600" b="1" dirty="0" smtClean="0">
                <a:solidFill>
                  <a:srgbClr val="C00000"/>
                </a:solidFill>
                <a:latin typeface="Tahoma" pitchFamily="34" charset="0"/>
                <a:cs typeface="Tahoma" pitchFamily="34" charset="0"/>
              </a:rPr>
              <a:t>תיאור וניתוח </a:t>
            </a:r>
            <a:r>
              <a:rPr lang="he-IL" sz="3600" b="1" dirty="0" err="1" smtClean="0">
                <a:solidFill>
                  <a:srgbClr val="C00000"/>
                </a:solidFill>
                <a:latin typeface="Tahoma" pitchFamily="34" charset="0"/>
                <a:cs typeface="Tahoma" pitchFamily="34" charset="0"/>
              </a:rPr>
              <a:t>דפ"אות</a:t>
            </a:r>
            <a:endParaRPr lang="he-IL" sz="3600" b="1" dirty="0">
              <a:solidFill>
                <a:srgbClr val="C00000"/>
              </a:solidFill>
              <a:latin typeface="Tahoma" pitchFamily="34" charset="0"/>
              <a:cs typeface="Tahoma" pitchFamily="34" charset="0"/>
            </a:endParaRPr>
          </a:p>
        </p:txBody>
      </p:sp>
      <p:sp>
        <p:nvSpPr>
          <p:cNvPr id="4" name="מציין מיקום תוכן 2"/>
          <p:cNvSpPr txBox="1">
            <a:spLocks/>
          </p:cNvSpPr>
          <p:nvPr/>
        </p:nvSpPr>
        <p:spPr>
          <a:xfrm>
            <a:off x="428596" y="1285836"/>
            <a:ext cx="8229600" cy="5000684"/>
          </a:xfrm>
          <a:prstGeom prst="rect">
            <a:avLst/>
          </a:prstGeom>
        </p:spPr>
        <p:txBody>
          <a:bodyPr vert="horz" lIns="91440" tIns="45720" rIns="91440" bIns="45720" rtlCol="1">
            <a:noAutofit/>
          </a:bodyPr>
          <a:lstStyle/>
          <a:p>
            <a:pPr marL="342900" marR="0" lvl="0" indent="-342900" algn="r" defTabSz="914400" rtl="1" eaLnBrk="1" fontAlgn="auto" latinLnBrk="0" hangingPunct="1">
              <a:lnSpc>
                <a:spcPct val="100000"/>
              </a:lnSpc>
              <a:spcBef>
                <a:spcPct val="50000"/>
              </a:spcBef>
              <a:spcAft>
                <a:spcPts val="0"/>
              </a:spcAft>
              <a:buClrTx/>
              <a:buSzTx/>
              <a:buFont typeface="Arial" pitchFamily="34" charset="0"/>
              <a:buChar char="•"/>
              <a:tabLst/>
              <a:defRPr/>
            </a:pPr>
            <a:r>
              <a:rPr kumimoji="0" lang="he-IL" sz="2400" b="0" i="0" u="none" strike="noStrike" kern="1200" cap="none" spc="0" normalizeH="0" baseline="0" noProof="0" dirty="0" smtClean="0">
                <a:ln>
                  <a:noFill/>
                </a:ln>
                <a:solidFill>
                  <a:schemeClr val="tx1"/>
                </a:solidFill>
                <a:effectLst/>
                <a:uLnTx/>
                <a:uFillTx/>
                <a:latin typeface="Arial" pitchFamily="34" charset="0"/>
                <a:cs typeface="Arial" pitchFamily="34" charset="0"/>
              </a:rPr>
              <a:t>דוגמאות</a:t>
            </a:r>
            <a:r>
              <a:rPr kumimoji="0" lang="he-IL" sz="2400" b="0" i="0" u="none" strike="noStrike" kern="1200" cap="none" spc="0" normalizeH="0" noProof="0" dirty="0" smtClean="0">
                <a:ln>
                  <a:noFill/>
                </a:ln>
                <a:solidFill>
                  <a:schemeClr val="tx1"/>
                </a:solidFill>
                <a:effectLst/>
                <a:uLnTx/>
                <a:uFillTx/>
                <a:latin typeface="Arial" pitchFamily="34" charset="0"/>
                <a:cs typeface="Arial" pitchFamily="34" charset="0"/>
              </a:rPr>
              <a:t> לדרכי הפעולה אפשריות:</a:t>
            </a:r>
          </a:p>
          <a:p>
            <a:pPr marL="800100" lvl="1" indent="-342900">
              <a:spcBef>
                <a:spcPct val="50000"/>
              </a:spcBef>
              <a:buFont typeface="Wingdings" pitchFamily="2" charset="2"/>
              <a:buChar char="§"/>
            </a:pPr>
            <a:r>
              <a:rPr kumimoji="0" lang="he-IL" sz="2000" b="0" i="0" u="none" strike="noStrike" kern="1200" cap="none" spc="0" normalizeH="0" baseline="0" noProof="0" dirty="0" smtClean="0">
                <a:ln>
                  <a:noFill/>
                </a:ln>
                <a:solidFill>
                  <a:schemeClr val="tx1"/>
                </a:solidFill>
                <a:effectLst/>
                <a:uLnTx/>
                <a:uFillTx/>
                <a:latin typeface="Arial" pitchFamily="34" charset="0"/>
                <a:cs typeface="Arial" pitchFamily="34" charset="0"/>
              </a:rPr>
              <a:t>הישארות במצב הקיים.</a:t>
            </a:r>
          </a:p>
          <a:p>
            <a:pPr marL="800100" lvl="1" indent="-342900">
              <a:spcBef>
                <a:spcPct val="50000"/>
              </a:spcBef>
              <a:buFont typeface="Wingdings" pitchFamily="2" charset="2"/>
              <a:buChar char="§"/>
            </a:pPr>
            <a:r>
              <a:rPr lang="he-IL" sz="2000" dirty="0" smtClean="0">
                <a:latin typeface="Arial" pitchFamily="34" charset="0"/>
                <a:cs typeface="Arial" pitchFamily="34" charset="0"/>
              </a:rPr>
              <a:t>רכישה של תוכנה ייעודית – תוכנת מדף.</a:t>
            </a:r>
          </a:p>
          <a:p>
            <a:pPr marL="800100" lvl="1" indent="-342900">
              <a:spcBef>
                <a:spcPct val="50000"/>
              </a:spcBef>
              <a:buFont typeface="Wingdings" pitchFamily="2" charset="2"/>
              <a:buChar char="§"/>
            </a:pPr>
            <a:r>
              <a:rPr kumimoji="0" lang="he-IL" sz="2000" b="0" i="0" u="none" strike="noStrike" kern="1200" cap="none" spc="0" normalizeH="0" baseline="0" noProof="0" dirty="0" smtClean="0">
                <a:ln>
                  <a:noFill/>
                </a:ln>
                <a:solidFill>
                  <a:schemeClr val="tx1"/>
                </a:solidFill>
                <a:effectLst/>
                <a:uLnTx/>
                <a:uFillTx/>
                <a:latin typeface="Arial" pitchFamily="34" charset="0"/>
                <a:cs typeface="Arial" pitchFamily="34" charset="0"/>
              </a:rPr>
              <a:t>פיתוח תוכנה ע"י בית תוכנה חיצוני.</a:t>
            </a:r>
          </a:p>
          <a:p>
            <a:pPr marL="342900" marR="0" lvl="0" indent="-342900" algn="r" defTabSz="914400" rtl="1" eaLnBrk="1" fontAlgn="auto" latinLnBrk="0" hangingPunct="1">
              <a:lnSpc>
                <a:spcPct val="100000"/>
              </a:lnSpc>
              <a:spcBef>
                <a:spcPct val="50000"/>
              </a:spcBef>
              <a:spcAft>
                <a:spcPts val="0"/>
              </a:spcAft>
              <a:buClrTx/>
              <a:buSzTx/>
              <a:buFont typeface="Arial" pitchFamily="34" charset="0"/>
              <a:buChar char="•"/>
              <a:tabLst/>
              <a:defRPr/>
            </a:pPr>
            <a:r>
              <a:rPr kumimoji="0" lang="he-IL" sz="2400" b="0" i="0" u="none" strike="noStrike" kern="1200" cap="none" spc="0" normalizeH="0" baseline="0" noProof="0" dirty="0" smtClean="0">
                <a:ln>
                  <a:noFill/>
                </a:ln>
                <a:solidFill>
                  <a:schemeClr val="tx1"/>
                </a:solidFill>
                <a:effectLst/>
                <a:uLnTx/>
                <a:uFillTx/>
                <a:latin typeface="Arial" pitchFamily="34" charset="0"/>
                <a:cs typeface="Arial" pitchFamily="34" charset="0"/>
              </a:rPr>
              <a:t>כל דרך פעולה תפורט בתיאור</a:t>
            </a:r>
            <a:r>
              <a:rPr kumimoji="0" lang="he-IL" sz="2400" b="0" i="0" u="none" strike="noStrike" kern="1200" cap="none" spc="0" normalizeH="0" noProof="0" dirty="0" smtClean="0">
                <a:ln>
                  <a:noFill/>
                </a:ln>
                <a:solidFill>
                  <a:schemeClr val="tx1"/>
                </a:solidFill>
                <a:effectLst/>
                <a:uLnTx/>
                <a:uFillTx/>
                <a:latin typeface="Arial" pitchFamily="34" charset="0"/>
                <a:cs typeface="Arial" pitchFamily="34" charset="0"/>
              </a:rPr>
              <a:t> מילולי ויצוינו היתרונות והחסרונות בכל אחת מהן.</a:t>
            </a:r>
          </a:p>
          <a:p>
            <a:pPr marL="342900" marR="0" lvl="0" indent="-342900" algn="r" defTabSz="914400" rtl="1" eaLnBrk="1" fontAlgn="auto" latinLnBrk="0" hangingPunct="1">
              <a:lnSpc>
                <a:spcPct val="100000"/>
              </a:lnSpc>
              <a:spcBef>
                <a:spcPct val="50000"/>
              </a:spcBef>
              <a:spcAft>
                <a:spcPts val="0"/>
              </a:spcAft>
              <a:buClrTx/>
              <a:buSzTx/>
              <a:buFont typeface="Arial" pitchFamily="34" charset="0"/>
              <a:buChar char="•"/>
              <a:tabLst/>
              <a:defRPr/>
            </a:pPr>
            <a:r>
              <a:rPr lang="he-IL" sz="2400" baseline="0" dirty="0" smtClean="0">
                <a:latin typeface="Arial" pitchFamily="34" charset="0"/>
                <a:cs typeface="Arial" pitchFamily="34" charset="0"/>
              </a:rPr>
              <a:t>ניצור</a:t>
            </a:r>
            <a:r>
              <a:rPr lang="he-IL" sz="2400" dirty="0" smtClean="0">
                <a:latin typeface="Arial" pitchFamily="34" charset="0"/>
                <a:cs typeface="Arial" pitchFamily="34" charset="0"/>
              </a:rPr>
              <a:t> רשימת קריטריונים להשוואה בין דרכי הפעולה שתיארנו קודם לכן. </a:t>
            </a:r>
          </a:p>
          <a:p>
            <a:pPr marL="342900" marR="0" lvl="0" indent="-342900" algn="r" defTabSz="914400" rtl="1" eaLnBrk="1" fontAlgn="auto" latinLnBrk="0" hangingPunct="1">
              <a:lnSpc>
                <a:spcPct val="100000"/>
              </a:lnSpc>
              <a:spcBef>
                <a:spcPct val="50000"/>
              </a:spcBef>
              <a:spcAft>
                <a:spcPts val="0"/>
              </a:spcAft>
              <a:buClrTx/>
              <a:buSzTx/>
              <a:buFont typeface="Arial" pitchFamily="34" charset="0"/>
              <a:buChar char="•"/>
              <a:tabLst/>
              <a:defRPr/>
            </a:pPr>
            <a:r>
              <a:rPr lang="he-IL" sz="2400" dirty="0" smtClean="0">
                <a:latin typeface="Arial" pitchFamily="34" charset="0"/>
                <a:cs typeface="Arial" pitchFamily="34" charset="0"/>
              </a:rPr>
              <a:t>עבור כל קריטריון ניתן משקל המציין את חשיבותו (המשקלות יסתכמו ל-100%).</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28596" y="357150"/>
            <a:ext cx="8229600" cy="785834"/>
          </a:xfrm>
        </p:spPr>
        <p:txBody>
          <a:bodyPr>
            <a:normAutofit/>
          </a:bodyPr>
          <a:lstStyle/>
          <a:p>
            <a:pPr algn="ctr"/>
            <a:r>
              <a:rPr lang="he-IL" sz="3600" b="1" dirty="0" smtClean="0">
                <a:solidFill>
                  <a:srgbClr val="C00000"/>
                </a:solidFill>
                <a:latin typeface="Tahoma" pitchFamily="34" charset="0"/>
                <a:cs typeface="Tahoma" pitchFamily="34" charset="0"/>
              </a:rPr>
              <a:t>תיאור וניתוח </a:t>
            </a:r>
            <a:r>
              <a:rPr lang="he-IL" sz="3600" b="1" dirty="0" err="1" smtClean="0">
                <a:solidFill>
                  <a:srgbClr val="C00000"/>
                </a:solidFill>
                <a:latin typeface="Tahoma" pitchFamily="34" charset="0"/>
                <a:cs typeface="Tahoma" pitchFamily="34" charset="0"/>
              </a:rPr>
              <a:t>דפ"אות</a:t>
            </a:r>
            <a:endParaRPr lang="he-IL" sz="3600" b="1" dirty="0">
              <a:solidFill>
                <a:srgbClr val="C00000"/>
              </a:solidFill>
              <a:latin typeface="Tahoma" pitchFamily="34" charset="0"/>
              <a:cs typeface="Tahoma" pitchFamily="34" charset="0"/>
            </a:endParaRPr>
          </a:p>
        </p:txBody>
      </p:sp>
      <p:sp>
        <p:nvSpPr>
          <p:cNvPr id="4" name="מציין מיקום תוכן 2"/>
          <p:cNvSpPr txBox="1">
            <a:spLocks/>
          </p:cNvSpPr>
          <p:nvPr/>
        </p:nvSpPr>
        <p:spPr>
          <a:xfrm>
            <a:off x="428596" y="1285836"/>
            <a:ext cx="8229600" cy="5572164"/>
          </a:xfrm>
          <a:prstGeom prst="rect">
            <a:avLst/>
          </a:prstGeom>
        </p:spPr>
        <p:txBody>
          <a:bodyPr vert="horz" lIns="91440" tIns="45720" rIns="91440" bIns="45720" rtlCol="1">
            <a:noAutofit/>
          </a:bodyPr>
          <a:lstStyle/>
          <a:p>
            <a:pPr marL="342900" marR="0" lvl="0" indent="-342900" algn="r" defTabSz="914400" rtl="1" eaLnBrk="1" fontAlgn="auto" latinLnBrk="0" hangingPunct="1">
              <a:lnSpc>
                <a:spcPct val="100000"/>
              </a:lnSpc>
              <a:spcBef>
                <a:spcPct val="50000"/>
              </a:spcBef>
              <a:spcAft>
                <a:spcPts val="0"/>
              </a:spcAft>
              <a:buClrTx/>
              <a:buSzTx/>
              <a:buFont typeface="Arial" pitchFamily="34" charset="0"/>
              <a:buChar char="•"/>
              <a:tabLst/>
              <a:defRPr/>
            </a:pPr>
            <a:r>
              <a:rPr kumimoji="0" lang="he-IL" sz="2400" b="0" i="0" u="none" strike="noStrike" kern="1200" cap="none" spc="0" normalizeH="0" baseline="0" noProof="0" dirty="0" smtClean="0">
                <a:ln>
                  <a:noFill/>
                </a:ln>
                <a:solidFill>
                  <a:schemeClr val="tx1"/>
                </a:solidFill>
                <a:effectLst/>
                <a:uLnTx/>
                <a:uFillTx/>
                <a:latin typeface="Arial" pitchFamily="34" charset="0"/>
                <a:cs typeface="Arial" pitchFamily="34" charset="0"/>
              </a:rPr>
              <a:t>נערוך</a:t>
            </a:r>
            <a:r>
              <a:rPr kumimoji="0" lang="he-IL" sz="2400" b="0" i="0" u="none" strike="noStrike" kern="1200" cap="none" spc="0" normalizeH="0" noProof="0" dirty="0" smtClean="0">
                <a:ln>
                  <a:noFill/>
                </a:ln>
                <a:solidFill>
                  <a:schemeClr val="tx1"/>
                </a:solidFill>
                <a:effectLst/>
                <a:uLnTx/>
                <a:uFillTx/>
                <a:latin typeface="Arial" pitchFamily="34" charset="0"/>
                <a:cs typeface="Arial" pitchFamily="34" charset="0"/>
              </a:rPr>
              <a:t> ניתוח של דרכי הפעולה האפשריות ביחס לקריטריונים:</a:t>
            </a:r>
          </a:p>
          <a:p>
            <a:pPr marL="800100" lvl="1" indent="-342900">
              <a:spcBef>
                <a:spcPct val="50000"/>
              </a:spcBef>
              <a:buFont typeface="Wingdings" pitchFamily="2" charset="2"/>
              <a:buChar char="§"/>
            </a:pPr>
            <a:r>
              <a:rPr lang="he-IL" sz="2000" baseline="0" dirty="0" smtClean="0">
                <a:latin typeface="Arial" pitchFamily="34" charset="0"/>
                <a:cs typeface="Arial" pitchFamily="34" charset="0"/>
              </a:rPr>
              <a:t>לכל</a:t>
            </a:r>
            <a:r>
              <a:rPr lang="he-IL" sz="2000" dirty="0" smtClean="0">
                <a:latin typeface="Arial" pitchFamily="34" charset="0"/>
                <a:cs typeface="Arial" pitchFamily="34" charset="0"/>
              </a:rPr>
              <a:t> קריטריון בכל </a:t>
            </a:r>
            <a:r>
              <a:rPr lang="he-IL" sz="2000" dirty="0" err="1" smtClean="0">
                <a:latin typeface="Arial" pitchFamily="34" charset="0"/>
                <a:cs typeface="Arial" pitchFamily="34" charset="0"/>
              </a:rPr>
              <a:t>דפ"א</a:t>
            </a:r>
            <a:r>
              <a:rPr lang="he-IL" sz="2000" dirty="0" smtClean="0">
                <a:latin typeface="Arial" pitchFamily="34" charset="0"/>
                <a:cs typeface="Arial" pitchFamily="34" charset="0"/>
              </a:rPr>
              <a:t> ניתן ציון על סקלה מסוימת שנחליט עליה וננמק מדוע ניתן ציון זה.</a:t>
            </a:r>
          </a:p>
          <a:p>
            <a:pPr marL="800100" lvl="1" indent="-342900">
              <a:spcBef>
                <a:spcPct val="50000"/>
              </a:spcBef>
              <a:buFont typeface="Wingdings" pitchFamily="2" charset="2"/>
              <a:buChar char="§"/>
            </a:pPr>
            <a:r>
              <a:rPr kumimoji="0" lang="he-IL" sz="2000" b="0" i="0" u="none" strike="noStrike" kern="1200" cap="none" spc="0" normalizeH="0" baseline="0" noProof="0" dirty="0" smtClean="0">
                <a:ln>
                  <a:noFill/>
                </a:ln>
                <a:solidFill>
                  <a:schemeClr val="tx1"/>
                </a:solidFill>
                <a:effectLst/>
                <a:uLnTx/>
                <a:uFillTx/>
                <a:latin typeface="Arial" pitchFamily="34" charset="0"/>
                <a:cs typeface="Arial" pitchFamily="34" charset="0"/>
              </a:rPr>
              <a:t>נשקלל</a:t>
            </a:r>
            <a:r>
              <a:rPr kumimoji="0" lang="he-IL" sz="2000" b="0" i="0" u="none" strike="noStrike" kern="1200" cap="none" spc="0" normalizeH="0" noProof="0" dirty="0" smtClean="0">
                <a:ln>
                  <a:noFill/>
                </a:ln>
                <a:solidFill>
                  <a:schemeClr val="tx1"/>
                </a:solidFill>
                <a:effectLst/>
                <a:uLnTx/>
                <a:uFillTx/>
                <a:latin typeface="Arial" pitchFamily="34" charset="0"/>
                <a:cs typeface="Arial" pitchFamily="34" charset="0"/>
              </a:rPr>
              <a:t> את הציונים של כל </a:t>
            </a:r>
            <a:r>
              <a:rPr kumimoji="0" lang="he-IL" sz="2000" b="0" i="0" u="none" strike="noStrike" kern="1200" cap="none" spc="0" normalizeH="0" noProof="0" dirty="0" err="1" smtClean="0">
                <a:ln>
                  <a:noFill/>
                </a:ln>
                <a:solidFill>
                  <a:schemeClr val="tx1"/>
                </a:solidFill>
                <a:effectLst/>
                <a:uLnTx/>
                <a:uFillTx/>
                <a:latin typeface="Arial" pitchFamily="34" charset="0"/>
                <a:cs typeface="Arial" pitchFamily="34" charset="0"/>
              </a:rPr>
              <a:t>דפ"א</a:t>
            </a:r>
            <a:r>
              <a:rPr kumimoji="0" lang="he-IL" sz="2000" b="0" i="0" u="none" strike="noStrike" kern="1200" cap="none" spc="0" normalizeH="0" noProof="0" dirty="0" smtClean="0">
                <a:ln>
                  <a:noFill/>
                </a:ln>
                <a:solidFill>
                  <a:schemeClr val="tx1"/>
                </a:solidFill>
                <a:effectLst/>
                <a:uLnTx/>
                <a:uFillTx/>
                <a:latin typeface="Arial" pitchFamily="34" charset="0"/>
                <a:cs typeface="Arial" pitchFamily="34" charset="0"/>
              </a:rPr>
              <a:t> עם המשקלות של הקריטריונים ונגיע לציון יחיד כללי לכל </a:t>
            </a:r>
            <a:r>
              <a:rPr kumimoji="0" lang="he-IL" sz="2000" b="0" i="0" u="none" strike="noStrike" kern="1200" cap="none" spc="0" normalizeH="0" noProof="0" dirty="0" err="1" smtClean="0">
                <a:ln>
                  <a:noFill/>
                </a:ln>
                <a:solidFill>
                  <a:schemeClr val="tx1"/>
                </a:solidFill>
                <a:effectLst/>
                <a:uLnTx/>
                <a:uFillTx/>
                <a:latin typeface="Arial" pitchFamily="34" charset="0"/>
                <a:cs typeface="Arial" pitchFamily="34" charset="0"/>
              </a:rPr>
              <a:t>דפ"א</a:t>
            </a:r>
            <a:r>
              <a:rPr kumimoji="0" lang="he-IL" sz="2000" b="0" i="0" u="none" strike="noStrike" kern="1200" cap="none" spc="0" normalizeH="0" noProof="0" dirty="0" smtClean="0">
                <a:ln>
                  <a:noFill/>
                </a:ln>
                <a:solidFill>
                  <a:schemeClr val="tx1"/>
                </a:solidFill>
                <a:effectLst/>
                <a:uLnTx/>
                <a:uFillTx/>
                <a:latin typeface="Arial" pitchFamily="34" charset="0"/>
                <a:cs typeface="Arial" pitchFamily="34" charset="0"/>
              </a:rPr>
              <a:t>.</a:t>
            </a:r>
          </a:p>
          <a:p>
            <a:pPr marL="800100" lvl="1" indent="-342900">
              <a:spcBef>
                <a:spcPct val="50000"/>
              </a:spcBef>
              <a:buFont typeface="Wingdings" pitchFamily="2" charset="2"/>
              <a:buChar char="§"/>
            </a:pPr>
            <a:r>
              <a:rPr lang="he-IL" sz="2000" baseline="0" dirty="0" err="1" smtClean="0">
                <a:latin typeface="Arial" pitchFamily="34" charset="0"/>
                <a:cs typeface="Arial" pitchFamily="34" charset="0"/>
              </a:rPr>
              <a:t>הדפ"א</a:t>
            </a:r>
            <a:r>
              <a:rPr lang="he-IL" sz="2000" dirty="0" smtClean="0">
                <a:latin typeface="Arial" pitchFamily="34" charset="0"/>
                <a:cs typeface="Arial" pitchFamily="34" charset="0"/>
              </a:rPr>
              <a:t> בעלת הציון המשוקלל הגבוה ביותר היא זו שתבחר – דרך פעולה זו נקראת </a:t>
            </a:r>
            <a:r>
              <a:rPr lang="he-IL" sz="2000" dirty="0" err="1" smtClean="0">
                <a:latin typeface="Arial" pitchFamily="34" charset="0"/>
                <a:cs typeface="Arial" pitchFamily="34" charset="0"/>
              </a:rPr>
              <a:t>דפ"ן</a:t>
            </a:r>
            <a:r>
              <a:rPr lang="he-IL" sz="2000" dirty="0" smtClean="0">
                <a:latin typeface="Arial" pitchFamily="34" charset="0"/>
                <a:cs typeface="Arial" pitchFamily="34" charset="0"/>
              </a:rPr>
              <a:t> (דרך פעולה נבחרת).</a:t>
            </a:r>
            <a:endParaRPr kumimoji="0" lang="he-IL" sz="2000"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28596" y="214290"/>
            <a:ext cx="8229600" cy="785834"/>
          </a:xfrm>
        </p:spPr>
        <p:txBody>
          <a:bodyPr>
            <a:normAutofit/>
          </a:bodyPr>
          <a:lstStyle/>
          <a:p>
            <a:pPr algn="ctr"/>
            <a:r>
              <a:rPr lang="he-IL" sz="3600" b="1" dirty="0" smtClean="0">
                <a:solidFill>
                  <a:srgbClr val="C00000"/>
                </a:solidFill>
                <a:latin typeface="Tahoma" pitchFamily="34" charset="0"/>
                <a:cs typeface="Tahoma" pitchFamily="34" charset="0"/>
              </a:rPr>
              <a:t>כתיבת מסמך </a:t>
            </a:r>
            <a:r>
              <a:rPr lang="en-US" sz="3600" b="1" dirty="0" smtClean="0">
                <a:solidFill>
                  <a:srgbClr val="C00000"/>
                </a:solidFill>
                <a:latin typeface="Tahoma" pitchFamily="34" charset="0"/>
                <a:cs typeface="Tahoma" pitchFamily="34" charset="0"/>
              </a:rPr>
              <a:t>RFP</a:t>
            </a:r>
            <a:endParaRPr lang="he-IL" sz="3600" b="1" dirty="0">
              <a:solidFill>
                <a:srgbClr val="C00000"/>
              </a:solidFill>
              <a:latin typeface="Tahoma" pitchFamily="34" charset="0"/>
              <a:cs typeface="Tahoma" pitchFamily="34" charset="0"/>
            </a:endParaRPr>
          </a:p>
        </p:txBody>
      </p:sp>
      <p:sp>
        <p:nvSpPr>
          <p:cNvPr id="5" name="מציין מיקום תוכן 2"/>
          <p:cNvSpPr txBox="1">
            <a:spLocks/>
          </p:cNvSpPr>
          <p:nvPr/>
        </p:nvSpPr>
        <p:spPr>
          <a:xfrm>
            <a:off x="428596" y="1285836"/>
            <a:ext cx="8229600" cy="5000684"/>
          </a:xfrm>
          <a:prstGeom prst="rect">
            <a:avLst/>
          </a:prstGeom>
        </p:spPr>
        <p:txBody>
          <a:bodyPr vert="horz" lIns="91440" tIns="45720" rIns="91440" bIns="45720" rtlCol="1">
            <a:noAutofit/>
          </a:bodyPr>
          <a:lstStyle/>
          <a:p>
            <a:pPr marL="342900" marR="0" lvl="0" indent="-342900" algn="r" defTabSz="914400" rtl="1" eaLnBrk="1" fontAlgn="auto" latinLnBrk="0" hangingPunct="1">
              <a:lnSpc>
                <a:spcPct val="100000"/>
              </a:lnSpc>
              <a:spcBef>
                <a:spcPct val="50000"/>
              </a:spcBef>
              <a:spcAft>
                <a:spcPts val="0"/>
              </a:spcAft>
              <a:buClrTx/>
              <a:buSzTx/>
              <a:buFont typeface="Arial" pitchFamily="34" charset="0"/>
              <a:buChar char="•"/>
              <a:tabLst/>
              <a:defRPr/>
            </a:pPr>
            <a:r>
              <a:rPr kumimoji="0" lang="he-IL" sz="2400" b="0" i="0" u="none" strike="noStrike" kern="1200" cap="none" spc="0" normalizeH="0" baseline="0" noProof="0" dirty="0" smtClean="0">
                <a:ln>
                  <a:noFill/>
                </a:ln>
                <a:solidFill>
                  <a:schemeClr val="tx1"/>
                </a:solidFill>
                <a:effectLst/>
                <a:uLnTx/>
                <a:uFillTx/>
                <a:latin typeface="Arial" pitchFamily="34" charset="0"/>
                <a:cs typeface="Arial" pitchFamily="34" charset="0"/>
              </a:rPr>
              <a:t>כעת יש</a:t>
            </a:r>
            <a:r>
              <a:rPr kumimoji="0" lang="he-IL" sz="2400" b="0" i="0" u="none" strike="noStrike" kern="1200" cap="none" spc="0" normalizeH="0" noProof="0" dirty="0" smtClean="0">
                <a:ln>
                  <a:noFill/>
                </a:ln>
                <a:solidFill>
                  <a:schemeClr val="tx1"/>
                </a:solidFill>
                <a:effectLst/>
                <a:uLnTx/>
                <a:uFillTx/>
                <a:latin typeface="Arial" pitchFamily="34" charset="0"/>
                <a:cs typeface="Arial" pitchFamily="34" charset="0"/>
              </a:rPr>
              <a:t> ברשותנו דרך פעולה נבחרת.</a:t>
            </a:r>
          </a:p>
          <a:p>
            <a:pPr marL="342900" marR="0" lvl="0" indent="-342900" algn="r" defTabSz="914400" rtl="1" eaLnBrk="1" fontAlgn="auto" latinLnBrk="0" hangingPunct="1">
              <a:lnSpc>
                <a:spcPct val="100000"/>
              </a:lnSpc>
              <a:spcBef>
                <a:spcPct val="50000"/>
              </a:spcBef>
              <a:spcAft>
                <a:spcPts val="0"/>
              </a:spcAft>
              <a:buClrTx/>
              <a:buSzTx/>
              <a:buFont typeface="Arial" pitchFamily="34" charset="0"/>
              <a:buChar char="•"/>
              <a:tabLst/>
              <a:defRPr/>
            </a:pPr>
            <a:r>
              <a:rPr lang="he-IL" sz="2400" dirty="0" smtClean="0">
                <a:latin typeface="Arial" pitchFamily="34" charset="0"/>
                <a:cs typeface="Arial" pitchFamily="34" charset="0"/>
              </a:rPr>
              <a:t>נרצה שספקים שונים יציעו לנו הצעת מחיר לדרישות שלנו עבור התוכנה, </a:t>
            </a:r>
            <a:r>
              <a:rPr kumimoji="0" lang="he-IL" sz="2400" b="0" i="0" u="none" strike="noStrike" kern="1200" cap="none" spc="0" normalizeH="0" noProof="0" dirty="0" smtClean="0">
                <a:ln>
                  <a:noFill/>
                </a:ln>
                <a:solidFill>
                  <a:schemeClr val="tx1"/>
                </a:solidFill>
                <a:effectLst/>
                <a:uLnTx/>
                <a:uFillTx/>
                <a:latin typeface="Arial" pitchFamily="34" charset="0"/>
                <a:cs typeface="Arial" pitchFamily="34" charset="0"/>
              </a:rPr>
              <a:t>לכן נכתוב מסמך אשר מתאר את הדרישות שלנו מהספקים והרצון שלנו לקבל הצעת מחיר מפורטת שתענה על הדרישות המפורטות.</a:t>
            </a:r>
          </a:p>
          <a:p>
            <a:pPr marL="342900" marR="0" lvl="0" indent="-342900" algn="r" defTabSz="914400" rtl="1" eaLnBrk="1" fontAlgn="auto" latinLnBrk="0" hangingPunct="1">
              <a:lnSpc>
                <a:spcPct val="100000"/>
              </a:lnSpc>
              <a:spcBef>
                <a:spcPct val="50000"/>
              </a:spcBef>
              <a:spcAft>
                <a:spcPts val="0"/>
              </a:spcAft>
              <a:buClrTx/>
              <a:buSzTx/>
              <a:buFont typeface="Arial" pitchFamily="34" charset="0"/>
              <a:buChar char="•"/>
              <a:tabLst/>
              <a:defRPr/>
            </a:pPr>
            <a:r>
              <a:rPr lang="he-IL" sz="2400" dirty="0" smtClean="0">
                <a:latin typeface="Arial" pitchFamily="34" charset="0"/>
                <a:cs typeface="Arial" pitchFamily="34" charset="0"/>
              </a:rPr>
              <a:t>מסמך זה נקרא מסמך </a:t>
            </a:r>
            <a:r>
              <a:rPr lang="en-US" sz="2400" dirty="0" smtClean="0">
                <a:latin typeface="Arial" pitchFamily="34" charset="0"/>
                <a:cs typeface="Arial" pitchFamily="34" charset="0"/>
              </a:rPr>
              <a:t>RFP</a:t>
            </a:r>
            <a:r>
              <a:rPr lang="he-IL" sz="2400" dirty="0" smtClean="0">
                <a:latin typeface="Arial" pitchFamily="34" charset="0"/>
                <a:cs typeface="Arial" pitchFamily="34" charset="0"/>
              </a:rPr>
              <a:t> – </a:t>
            </a:r>
            <a:r>
              <a:rPr lang="en-US" sz="2400" dirty="0" smtClean="0">
                <a:latin typeface="Arial" pitchFamily="34" charset="0"/>
                <a:cs typeface="Arial" pitchFamily="34" charset="0"/>
              </a:rPr>
              <a:t>Request For Proposal</a:t>
            </a:r>
            <a:r>
              <a:rPr lang="he-IL" sz="2400" dirty="0" smtClean="0">
                <a:latin typeface="Arial" pitchFamily="34" charset="0"/>
                <a:cs typeface="Arial" pitchFamily="34" charset="0"/>
              </a:rPr>
              <a:t>.</a:t>
            </a:r>
            <a:endParaRPr lang="en-US" sz="2400" dirty="0" smtClean="0">
              <a:latin typeface="Arial" pitchFamily="34" charset="0"/>
              <a:cs typeface="Arial" pitchFamily="34" charset="0"/>
            </a:endParaRPr>
          </a:p>
          <a:p>
            <a:pPr marL="342900" marR="0" lvl="0" indent="-342900" algn="r" defTabSz="914400" rtl="1" eaLnBrk="1" fontAlgn="auto" latinLnBrk="0" hangingPunct="1">
              <a:lnSpc>
                <a:spcPct val="100000"/>
              </a:lnSpc>
              <a:spcBef>
                <a:spcPct val="50000"/>
              </a:spcBef>
              <a:spcAft>
                <a:spcPts val="0"/>
              </a:spcAft>
              <a:buClrTx/>
              <a:buSzTx/>
              <a:buFont typeface="Arial" pitchFamily="34" charset="0"/>
              <a:buChar char="•"/>
              <a:tabLst/>
              <a:defRPr/>
            </a:pPr>
            <a:r>
              <a:rPr kumimoji="0" lang="he-IL" sz="2400" b="0" i="0" u="none" strike="noStrike" kern="1200" cap="none" spc="0" normalizeH="0" noProof="0" dirty="0" smtClean="0">
                <a:ln>
                  <a:noFill/>
                </a:ln>
                <a:solidFill>
                  <a:schemeClr val="tx1"/>
                </a:solidFill>
                <a:effectLst/>
                <a:uLnTx/>
                <a:uFillTx/>
                <a:latin typeface="Arial" pitchFamily="34" charset="0"/>
                <a:cs typeface="Arial" pitchFamily="34" charset="0"/>
              </a:rPr>
              <a:t>בעקבות מסמך זה נקבל מהספקים השונים הצעות ונצטרך לבחון הצעות אלו ולבחור את המתאימה לנו ביותר.</a:t>
            </a:r>
          </a:p>
        </p:txBody>
      </p:sp>
      <p:pic>
        <p:nvPicPr>
          <p:cNvPr id="30722" name="Picture 2" descr="http://www.ideachampions.com/weblogs/rfpImage.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67544" y="4572656"/>
            <a:ext cx="2304256" cy="2168712"/>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28596" y="214290"/>
            <a:ext cx="8229600" cy="785834"/>
          </a:xfrm>
        </p:spPr>
        <p:txBody>
          <a:bodyPr>
            <a:normAutofit/>
          </a:bodyPr>
          <a:lstStyle/>
          <a:p>
            <a:pPr algn="ctr"/>
            <a:r>
              <a:rPr lang="he-IL" sz="3600" b="1" dirty="0" smtClean="0">
                <a:solidFill>
                  <a:srgbClr val="C00000"/>
                </a:solidFill>
                <a:latin typeface="Tahoma" pitchFamily="34" charset="0"/>
                <a:cs typeface="Tahoma" pitchFamily="34" charset="0"/>
              </a:rPr>
              <a:t>מסמך </a:t>
            </a:r>
            <a:r>
              <a:rPr lang="en-US" sz="3600" b="1" dirty="0" smtClean="0">
                <a:solidFill>
                  <a:srgbClr val="C00000"/>
                </a:solidFill>
                <a:latin typeface="Tahoma" pitchFamily="34" charset="0"/>
                <a:cs typeface="Tahoma" pitchFamily="34" charset="0"/>
              </a:rPr>
              <a:t>RFP</a:t>
            </a:r>
            <a:r>
              <a:rPr lang="he-IL" sz="3600" b="1" dirty="0" smtClean="0">
                <a:solidFill>
                  <a:srgbClr val="C00000"/>
                </a:solidFill>
                <a:latin typeface="Tahoma" pitchFamily="34" charset="0"/>
                <a:cs typeface="Tahoma" pitchFamily="34" charset="0"/>
              </a:rPr>
              <a:t> </a:t>
            </a:r>
            <a:r>
              <a:rPr lang="he-IL" sz="3600" b="1" dirty="0" err="1" smtClean="0">
                <a:solidFill>
                  <a:srgbClr val="C00000"/>
                </a:solidFill>
                <a:latin typeface="Tahoma" pitchFamily="34" charset="0"/>
                <a:cs typeface="Tahoma" pitchFamily="34" charset="0"/>
              </a:rPr>
              <a:t>– מ</a:t>
            </a:r>
            <a:r>
              <a:rPr lang="he-IL" sz="3600" b="1" dirty="0" smtClean="0">
                <a:solidFill>
                  <a:srgbClr val="C00000"/>
                </a:solidFill>
                <a:latin typeface="Tahoma" pitchFamily="34" charset="0"/>
                <a:cs typeface="Tahoma" pitchFamily="34" charset="0"/>
              </a:rPr>
              <a:t>ה הוא כולל?</a:t>
            </a:r>
            <a:endParaRPr lang="he-IL" sz="3600" b="1" dirty="0">
              <a:solidFill>
                <a:srgbClr val="C00000"/>
              </a:solidFill>
              <a:latin typeface="Tahoma" pitchFamily="34" charset="0"/>
              <a:cs typeface="Tahoma" pitchFamily="34" charset="0"/>
            </a:endParaRPr>
          </a:p>
        </p:txBody>
      </p:sp>
      <p:sp>
        <p:nvSpPr>
          <p:cNvPr id="5" name="מציין מיקום תוכן 2"/>
          <p:cNvSpPr txBox="1">
            <a:spLocks/>
          </p:cNvSpPr>
          <p:nvPr/>
        </p:nvSpPr>
        <p:spPr>
          <a:xfrm>
            <a:off x="428596" y="1285836"/>
            <a:ext cx="8229600" cy="5000684"/>
          </a:xfrm>
          <a:prstGeom prst="rect">
            <a:avLst/>
          </a:prstGeom>
        </p:spPr>
        <p:txBody>
          <a:bodyPr vert="horz" lIns="91440" tIns="45720" rIns="91440" bIns="45720" rtlCol="1">
            <a:noAutofit/>
          </a:bodyPr>
          <a:lstStyle/>
          <a:p>
            <a:pPr marL="342900" marR="0" lvl="0" indent="-342900" algn="r" defTabSz="914400" rtl="1" eaLnBrk="1" fontAlgn="auto" latinLnBrk="0" hangingPunct="1">
              <a:lnSpc>
                <a:spcPct val="100000"/>
              </a:lnSpc>
              <a:spcBef>
                <a:spcPct val="50000"/>
              </a:spcBef>
              <a:spcAft>
                <a:spcPts val="0"/>
              </a:spcAft>
              <a:buClrTx/>
              <a:buSzTx/>
              <a:buFont typeface="Arial" pitchFamily="34" charset="0"/>
              <a:buChar char="•"/>
              <a:tabLst/>
              <a:defRPr/>
            </a:pPr>
            <a:r>
              <a:rPr kumimoji="0" lang="he-IL" sz="2400" b="1" i="0" u="sng" strike="noStrike" kern="1200" cap="none" spc="0" normalizeH="0" baseline="0" noProof="0" dirty="0" smtClean="0">
                <a:ln>
                  <a:noFill/>
                </a:ln>
                <a:solidFill>
                  <a:schemeClr val="tx1"/>
                </a:solidFill>
                <a:effectLst/>
                <a:uLnTx/>
                <a:uFillTx/>
                <a:latin typeface="Arial" pitchFamily="34" charset="0"/>
                <a:cs typeface="Arial" pitchFamily="34" charset="0"/>
              </a:rPr>
              <a:t>הנחיות כלליות</a:t>
            </a:r>
          </a:p>
          <a:p>
            <a:pPr marL="800100" lvl="1" indent="-342900">
              <a:spcBef>
                <a:spcPct val="50000"/>
              </a:spcBef>
              <a:buFont typeface="Wingdings" pitchFamily="2" charset="2"/>
              <a:buChar char="§"/>
            </a:pPr>
            <a:r>
              <a:rPr lang="he-IL" sz="2400" dirty="0" smtClean="0">
                <a:latin typeface="Arial" pitchFamily="34" charset="0"/>
                <a:cs typeface="Arial" pitchFamily="34" charset="0"/>
              </a:rPr>
              <a:t>מתארות פרטים כלליים על המכרז: אישורים שיש על הספק להגיש, תאריך אחרון להגשת ההצעות, כתובת הגשת ההצעות </a:t>
            </a:r>
            <a:r>
              <a:rPr lang="he-IL" sz="2400" dirty="0" err="1" smtClean="0">
                <a:latin typeface="Arial" pitchFamily="34" charset="0"/>
                <a:cs typeface="Arial" pitchFamily="34" charset="0"/>
              </a:rPr>
              <a:t>וכו'.</a:t>
            </a:r>
            <a:endParaRPr kumimoji="0" lang="he-IL" sz="2400"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a:p>
            <a:pPr marL="342900" marR="0" lvl="0" indent="-342900" algn="r" defTabSz="914400" rtl="1" eaLnBrk="1" fontAlgn="auto" latinLnBrk="0" hangingPunct="1">
              <a:lnSpc>
                <a:spcPct val="100000"/>
              </a:lnSpc>
              <a:spcBef>
                <a:spcPct val="50000"/>
              </a:spcBef>
              <a:spcAft>
                <a:spcPts val="0"/>
              </a:spcAft>
              <a:buClrTx/>
              <a:buSzTx/>
              <a:buFont typeface="Arial" pitchFamily="34" charset="0"/>
              <a:buChar char="•"/>
              <a:tabLst/>
              <a:defRPr/>
            </a:pPr>
            <a:r>
              <a:rPr kumimoji="0" lang="he-IL" sz="2400" b="1" i="0" u="sng" strike="noStrike" kern="1200" cap="none" spc="0" normalizeH="0" noProof="0" dirty="0" smtClean="0">
                <a:ln>
                  <a:noFill/>
                </a:ln>
                <a:solidFill>
                  <a:schemeClr val="tx1"/>
                </a:solidFill>
                <a:effectLst/>
                <a:uLnTx/>
                <a:uFillTx/>
                <a:latin typeface="Arial" pitchFamily="34" charset="0"/>
                <a:cs typeface="Arial" pitchFamily="34" charset="0"/>
              </a:rPr>
              <a:t>הדרישות מהספק</a:t>
            </a:r>
          </a:p>
          <a:p>
            <a:pPr marL="800100" lvl="1" indent="-342900">
              <a:spcBef>
                <a:spcPct val="50000"/>
              </a:spcBef>
              <a:buFont typeface="Wingdings" pitchFamily="2" charset="2"/>
              <a:buChar char="§"/>
            </a:pPr>
            <a:r>
              <a:rPr lang="he-IL" sz="2400" dirty="0" smtClean="0">
                <a:latin typeface="Arial" pitchFamily="34" charset="0"/>
                <a:cs typeface="Arial" pitchFamily="34" charset="0"/>
                <a:hlinkClick r:id="rId2" action="ppaction://hlinksldjump"/>
              </a:rPr>
              <a:t>דרישות כלליות</a:t>
            </a:r>
            <a:endParaRPr lang="he-IL" sz="2400" dirty="0" smtClean="0">
              <a:latin typeface="Arial" pitchFamily="34" charset="0"/>
              <a:cs typeface="Arial" pitchFamily="34" charset="0"/>
            </a:endParaRPr>
          </a:p>
          <a:p>
            <a:pPr marL="800100" lvl="1" indent="-342900">
              <a:spcBef>
                <a:spcPct val="50000"/>
              </a:spcBef>
              <a:buFont typeface="Wingdings" pitchFamily="2" charset="2"/>
              <a:buChar char="§"/>
            </a:pPr>
            <a:r>
              <a:rPr kumimoji="0" lang="he-IL" sz="2400" b="0" i="0" u="none" strike="noStrike" kern="1200" cap="none" spc="0" normalizeH="0" noProof="0" dirty="0" smtClean="0">
                <a:ln>
                  <a:noFill/>
                </a:ln>
                <a:solidFill>
                  <a:schemeClr val="tx1"/>
                </a:solidFill>
                <a:effectLst/>
                <a:uLnTx/>
                <a:uFillTx/>
                <a:latin typeface="Arial" pitchFamily="34" charset="0"/>
                <a:cs typeface="Arial" pitchFamily="34" charset="0"/>
                <a:hlinkClick r:id="rId3" action="ppaction://hlinksldjump"/>
              </a:rPr>
              <a:t>הנחיות להגשת ההצעה לפיתוח מערכת המידע</a:t>
            </a:r>
            <a:endParaRPr kumimoji="0" lang="he-IL" sz="2400" b="0" i="0" u="none" strike="noStrike" kern="1200" cap="none" spc="0" normalizeH="0" noProof="0" dirty="0" smtClean="0">
              <a:ln>
                <a:noFill/>
              </a:ln>
              <a:solidFill>
                <a:schemeClr val="tx1"/>
              </a:solidFill>
              <a:effectLst/>
              <a:uLnTx/>
              <a:uFillTx/>
              <a:latin typeface="Arial" pitchFamily="34" charset="0"/>
              <a:cs typeface="Arial" pitchFamily="34" charset="0"/>
            </a:endParaRPr>
          </a:p>
          <a:p>
            <a:pPr marL="800100" lvl="1" indent="-342900">
              <a:spcBef>
                <a:spcPct val="50000"/>
              </a:spcBef>
              <a:buFont typeface="Wingdings" pitchFamily="2" charset="2"/>
              <a:buChar char="§"/>
            </a:pPr>
            <a:r>
              <a:rPr lang="he-IL" sz="2400" dirty="0" smtClean="0">
                <a:latin typeface="Arial" pitchFamily="34" charset="0"/>
                <a:cs typeface="Arial" pitchFamily="34" charset="0"/>
                <a:hlinkClick r:id="rId4" action="ppaction://hlinksldjump"/>
              </a:rPr>
              <a:t>הנחיות להגשת ההצעה לרכישת החומרה</a:t>
            </a:r>
            <a:endParaRPr lang="he-IL" sz="2400" dirty="0" smtClean="0">
              <a:latin typeface="Arial" pitchFamily="34" charset="0"/>
              <a:cs typeface="Arial" pitchFamily="34" charset="0"/>
            </a:endParaRPr>
          </a:p>
          <a:p>
            <a:pPr marL="800100" lvl="1" indent="-342900">
              <a:spcBef>
                <a:spcPct val="50000"/>
              </a:spcBef>
              <a:buFont typeface="Wingdings" pitchFamily="2" charset="2"/>
              <a:buChar char="§"/>
            </a:pPr>
            <a:r>
              <a:rPr kumimoji="0" lang="he-IL" sz="2400" b="0" i="0" u="none" strike="noStrike" kern="1200" cap="none" spc="0" normalizeH="0" noProof="0" dirty="0" smtClean="0">
                <a:ln>
                  <a:noFill/>
                </a:ln>
                <a:solidFill>
                  <a:schemeClr val="tx1"/>
                </a:solidFill>
                <a:effectLst/>
                <a:uLnTx/>
                <a:uFillTx/>
                <a:latin typeface="Arial" pitchFamily="34" charset="0"/>
                <a:cs typeface="Arial" pitchFamily="34" charset="0"/>
                <a:hlinkClick r:id="rId5" action="ppaction://hlinksldjump"/>
              </a:rPr>
              <a:t>דרישות לפירוט מחירים</a:t>
            </a:r>
            <a:endParaRPr kumimoji="0" lang="he-IL" sz="2400" b="0" i="0" u="none" strike="noStrike" kern="1200" cap="none" spc="0" normalizeH="0" noProof="0" dirty="0" smtClean="0">
              <a:ln>
                <a:noFill/>
              </a:ln>
              <a:solidFill>
                <a:schemeClr val="tx1"/>
              </a:solidFill>
              <a:effectLst/>
              <a:uLnTx/>
              <a:uFillTx/>
              <a:latin typeface="Arial" pitchFamily="34" charset="0"/>
              <a:cs typeface="Arial" pitchFamily="34" charset="0"/>
            </a:endParaRPr>
          </a:p>
          <a:p>
            <a:pPr marL="800100" lvl="1" indent="-342900">
              <a:spcBef>
                <a:spcPct val="50000"/>
              </a:spcBef>
              <a:buFont typeface="Wingdings" pitchFamily="2" charset="2"/>
              <a:buChar char="§"/>
            </a:pPr>
            <a:r>
              <a:rPr lang="he-IL" sz="2400" dirty="0" smtClean="0">
                <a:latin typeface="Arial" pitchFamily="34" charset="0"/>
                <a:cs typeface="Arial" pitchFamily="34" charset="0"/>
                <a:hlinkClick r:id="rId5" action="ppaction://hlinksldjump"/>
              </a:rPr>
              <a:t>דרישות לתיאור הספק</a:t>
            </a:r>
            <a:endParaRPr kumimoji="0" lang="he-IL" sz="2400" b="0" i="0" u="none" strike="noStrike" kern="1200" cap="none" spc="0" normalizeH="0" noProof="0" dirty="0" smtClean="0">
              <a:ln>
                <a:noFill/>
              </a:ln>
              <a:solidFill>
                <a:schemeClr val="tx1"/>
              </a:solidFill>
              <a:effectLst/>
              <a:uLnTx/>
              <a:uFillTx/>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28596" y="214290"/>
            <a:ext cx="8229600" cy="785834"/>
          </a:xfrm>
        </p:spPr>
        <p:txBody>
          <a:bodyPr>
            <a:normAutofit/>
          </a:bodyPr>
          <a:lstStyle/>
          <a:p>
            <a:pPr algn="ctr"/>
            <a:r>
              <a:rPr lang="he-IL" sz="3600" b="1" dirty="0" smtClean="0">
                <a:solidFill>
                  <a:srgbClr val="C00000"/>
                </a:solidFill>
                <a:latin typeface="Tahoma" pitchFamily="34" charset="0"/>
                <a:cs typeface="Tahoma" pitchFamily="34" charset="0"/>
              </a:rPr>
              <a:t>דרישות מהספק</a:t>
            </a:r>
            <a:endParaRPr lang="he-IL" sz="3600" b="1" dirty="0">
              <a:solidFill>
                <a:srgbClr val="C00000"/>
              </a:solidFill>
              <a:latin typeface="Tahoma" pitchFamily="34" charset="0"/>
              <a:cs typeface="Tahoma" pitchFamily="34" charset="0"/>
            </a:endParaRPr>
          </a:p>
        </p:txBody>
      </p:sp>
      <p:sp>
        <p:nvSpPr>
          <p:cNvPr id="5" name="מציין מיקום תוכן 2"/>
          <p:cNvSpPr txBox="1">
            <a:spLocks/>
          </p:cNvSpPr>
          <p:nvPr/>
        </p:nvSpPr>
        <p:spPr>
          <a:xfrm>
            <a:off x="428596" y="1285836"/>
            <a:ext cx="8229600" cy="5000684"/>
          </a:xfrm>
          <a:prstGeom prst="rect">
            <a:avLst/>
          </a:prstGeom>
        </p:spPr>
        <p:txBody>
          <a:bodyPr vert="horz" lIns="91440" tIns="45720" rIns="91440" bIns="45720" rtlCol="1">
            <a:noAutofit/>
          </a:bodyPr>
          <a:lstStyle/>
          <a:p>
            <a:pPr marL="800100" lvl="1" indent="-342900">
              <a:spcBef>
                <a:spcPct val="50000"/>
              </a:spcBef>
              <a:buFont typeface="Arial" pitchFamily="34" charset="0"/>
              <a:buChar char="•"/>
            </a:pPr>
            <a:r>
              <a:rPr lang="he-IL" sz="2400" b="1" dirty="0" smtClean="0">
                <a:latin typeface="Arial" pitchFamily="34" charset="0"/>
                <a:cs typeface="Arial" pitchFamily="34" charset="0"/>
              </a:rPr>
              <a:t>דרישות כלליות</a:t>
            </a:r>
            <a:r>
              <a:rPr lang="he-IL" sz="2400" dirty="0" smtClean="0">
                <a:latin typeface="Arial" pitchFamily="34" charset="0"/>
                <a:cs typeface="Arial" pitchFamily="34" charset="0"/>
              </a:rPr>
              <a:t> </a:t>
            </a:r>
            <a:r>
              <a:rPr lang="he-IL" sz="2400" dirty="0" err="1" smtClean="0">
                <a:latin typeface="Arial" pitchFamily="34" charset="0"/>
                <a:cs typeface="Arial" pitchFamily="34" charset="0"/>
              </a:rPr>
              <a:t>– ל</a:t>
            </a:r>
            <a:r>
              <a:rPr lang="he-IL" sz="2400" dirty="0" smtClean="0">
                <a:latin typeface="Arial" pitchFamily="34" charset="0"/>
                <a:cs typeface="Arial" pitchFamily="34" charset="0"/>
              </a:rPr>
              <a:t>דוגמא:</a:t>
            </a:r>
          </a:p>
          <a:p>
            <a:pPr marL="1257300" lvl="2" indent="-342900">
              <a:spcBef>
                <a:spcPct val="50000"/>
              </a:spcBef>
              <a:buFont typeface="Wingdings" pitchFamily="2" charset="2"/>
              <a:buChar char="§"/>
            </a:pPr>
            <a:r>
              <a:rPr lang="he-IL" sz="2400" dirty="0" smtClean="0">
                <a:latin typeface="Arial" pitchFamily="34" charset="0"/>
                <a:cs typeface="Arial" pitchFamily="34" charset="0"/>
              </a:rPr>
              <a:t>דפוס כתיבה רצוי להצעה.</a:t>
            </a:r>
          </a:p>
          <a:p>
            <a:pPr marL="1257300" lvl="2" indent="-342900">
              <a:spcBef>
                <a:spcPct val="50000"/>
              </a:spcBef>
              <a:buFont typeface="Wingdings" pitchFamily="2" charset="2"/>
              <a:buChar char="§"/>
            </a:pPr>
            <a:r>
              <a:rPr lang="he-IL" sz="2400" dirty="0" smtClean="0">
                <a:latin typeface="Arial" pitchFamily="34" charset="0"/>
                <a:cs typeface="Arial" pitchFamily="34" charset="0"/>
              </a:rPr>
              <a:t>היבטים משפטיים.</a:t>
            </a:r>
          </a:p>
          <a:p>
            <a:pPr marL="1257300" lvl="2" indent="-342900">
              <a:spcBef>
                <a:spcPct val="50000"/>
              </a:spcBef>
              <a:buFont typeface="Wingdings" pitchFamily="2" charset="2"/>
              <a:buChar char="§"/>
            </a:pPr>
            <a:r>
              <a:rPr lang="he-IL" sz="2400" dirty="0" smtClean="0">
                <a:latin typeface="Arial" pitchFamily="34" charset="0"/>
                <a:cs typeface="Arial" pitchFamily="34" charset="0"/>
              </a:rPr>
              <a:t>התחייבות לספק תיעוד בנוסף לפיתוח.</a:t>
            </a:r>
          </a:p>
          <a:p>
            <a:pPr marL="1257300" lvl="2" indent="-342900">
              <a:spcBef>
                <a:spcPct val="50000"/>
              </a:spcBef>
              <a:buFont typeface="Wingdings" pitchFamily="2" charset="2"/>
              <a:buChar char="§"/>
            </a:pPr>
            <a:r>
              <a:rPr lang="he-IL" sz="2400" dirty="0" smtClean="0">
                <a:latin typeface="Arial" pitchFamily="34" charset="0"/>
                <a:cs typeface="Arial" pitchFamily="34" charset="0"/>
              </a:rPr>
              <a:t>דרישות תחזוקה ואחריות.</a:t>
            </a:r>
          </a:p>
          <a:p>
            <a:pPr marL="1257300" lvl="2" indent="-342900">
              <a:spcBef>
                <a:spcPct val="50000"/>
              </a:spcBef>
              <a:buFont typeface="Wingdings" pitchFamily="2" charset="2"/>
              <a:buChar char="§"/>
            </a:pPr>
            <a:r>
              <a:rPr lang="he-IL" sz="2400" dirty="0" smtClean="0">
                <a:latin typeface="Arial" pitchFamily="34" charset="0"/>
                <a:cs typeface="Arial" pitchFamily="34" charset="0"/>
              </a:rPr>
              <a:t>קנסות בעת אי עמידה בלוחות זמנים.</a:t>
            </a:r>
          </a:p>
          <a:p>
            <a:pPr marL="1257300" lvl="2" indent="-342900">
              <a:spcBef>
                <a:spcPct val="50000"/>
              </a:spcBef>
              <a:buFont typeface="Wingdings" pitchFamily="2" charset="2"/>
              <a:buChar char="§"/>
            </a:pPr>
            <a:r>
              <a:rPr lang="he-IL" sz="2400" dirty="0" smtClean="0">
                <a:latin typeface="Arial" pitchFamily="34" charset="0"/>
                <a:cs typeface="Arial" pitchFamily="34" charset="0"/>
              </a:rPr>
              <a:t>דרישות נוספות שהארגון יכול לרצות.</a:t>
            </a:r>
          </a:p>
        </p:txBody>
      </p:sp>
      <p:sp>
        <p:nvSpPr>
          <p:cNvPr id="6" name="סוגר זוויתי 5">
            <a:hlinkClick r:id="rId2" action="ppaction://hlinksldjump"/>
          </p:cNvPr>
          <p:cNvSpPr/>
          <p:nvPr/>
        </p:nvSpPr>
        <p:spPr>
          <a:xfrm>
            <a:off x="8244408" y="6093296"/>
            <a:ext cx="576064" cy="432048"/>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28596" y="214290"/>
            <a:ext cx="8229600" cy="785834"/>
          </a:xfrm>
        </p:spPr>
        <p:txBody>
          <a:bodyPr>
            <a:normAutofit/>
          </a:bodyPr>
          <a:lstStyle/>
          <a:p>
            <a:pPr algn="ctr"/>
            <a:r>
              <a:rPr lang="he-IL" sz="3600" b="1" dirty="0" smtClean="0">
                <a:solidFill>
                  <a:srgbClr val="C00000"/>
                </a:solidFill>
                <a:latin typeface="Tahoma" pitchFamily="34" charset="0"/>
                <a:cs typeface="Tahoma" pitchFamily="34" charset="0"/>
              </a:rPr>
              <a:t>דרישות מהספק</a:t>
            </a:r>
            <a:endParaRPr lang="he-IL" sz="3600" b="1" dirty="0">
              <a:solidFill>
                <a:srgbClr val="C00000"/>
              </a:solidFill>
              <a:latin typeface="Tahoma" pitchFamily="34" charset="0"/>
              <a:cs typeface="Tahoma" pitchFamily="34" charset="0"/>
            </a:endParaRPr>
          </a:p>
        </p:txBody>
      </p:sp>
      <p:sp>
        <p:nvSpPr>
          <p:cNvPr id="5" name="מציין מיקום תוכן 2"/>
          <p:cNvSpPr txBox="1">
            <a:spLocks/>
          </p:cNvSpPr>
          <p:nvPr/>
        </p:nvSpPr>
        <p:spPr>
          <a:xfrm>
            <a:off x="428596" y="1285836"/>
            <a:ext cx="8229600" cy="5000684"/>
          </a:xfrm>
          <a:prstGeom prst="rect">
            <a:avLst/>
          </a:prstGeom>
        </p:spPr>
        <p:txBody>
          <a:bodyPr vert="horz" lIns="91440" tIns="45720" rIns="91440" bIns="45720" rtlCol="1">
            <a:noAutofit/>
          </a:bodyPr>
          <a:lstStyle/>
          <a:p>
            <a:pPr marL="800100" lvl="1" indent="-342900">
              <a:spcBef>
                <a:spcPct val="50000"/>
              </a:spcBef>
              <a:buFont typeface="Arial" pitchFamily="34" charset="0"/>
              <a:buChar char="•"/>
            </a:pPr>
            <a:r>
              <a:rPr kumimoji="0" lang="he-IL" sz="2400" b="1" i="0" u="none" strike="noStrike" kern="1200" cap="none" spc="0" normalizeH="0" noProof="0" dirty="0" smtClean="0">
                <a:ln>
                  <a:noFill/>
                </a:ln>
                <a:solidFill>
                  <a:schemeClr val="tx1"/>
                </a:solidFill>
                <a:effectLst/>
                <a:uLnTx/>
                <a:uFillTx/>
                <a:latin typeface="Arial" pitchFamily="34" charset="0"/>
                <a:cs typeface="Arial" pitchFamily="34" charset="0"/>
              </a:rPr>
              <a:t>הנחיות להגשת ההצעה לפיתוח מערכת המידע</a:t>
            </a:r>
          </a:p>
          <a:p>
            <a:pPr marL="1257300" lvl="2" indent="-342900">
              <a:spcBef>
                <a:spcPct val="50000"/>
              </a:spcBef>
              <a:buFont typeface="Wingdings" pitchFamily="2" charset="2"/>
              <a:buChar char="§"/>
            </a:pPr>
            <a:r>
              <a:rPr kumimoji="0" lang="he-IL" sz="2400" i="0" u="none" strike="noStrike" kern="1200" cap="none" spc="0" normalizeH="0" noProof="0" dirty="0" smtClean="0">
                <a:ln>
                  <a:noFill/>
                </a:ln>
                <a:solidFill>
                  <a:schemeClr val="tx1"/>
                </a:solidFill>
                <a:effectLst/>
                <a:uLnTx/>
                <a:uFillTx/>
                <a:latin typeface="Arial" pitchFamily="34" charset="0"/>
                <a:cs typeface="Arial" pitchFamily="34" charset="0"/>
              </a:rPr>
              <a:t>שלבי הפיתוח – יש לפרט כל שלב בפיתוח ועבור כל שלב יש לציין: מתודולוגיות/כלי פיתוח, לוחות זמנים, משאבי אנוש, הוספת מסמכים רלוונטיים, אופן הטמעת המערכת, אופן התחזוקה השוטפת.</a:t>
            </a:r>
          </a:p>
          <a:p>
            <a:pPr marL="1257300" lvl="2" indent="-342900">
              <a:spcBef>
                <a:spcPct val="50000"/>
              </a:spcBef>
              <a:buFont typeface="Wingdings" pitchFamily="2" charset="2"/>
              <a:buChar char="§"/>
            </a:pPr>
            <a:r>
              <a:rPr lang="he-IL" sz="2400" dirty="0" smtClean="0">
                <a:latin typeface="Arial" pitchFamily="34" charset="0"/>
                <a:cs typeface="Arial" pitchFamily="34" charset="0"/>
              </a:rPr>
              <a:t>ניהול הפרויקט ואבטחת איכות.</a:t>
            </a:r>
          </a:p>
          <a:p>
            <a:pPr marL="1257300" lvl="2" indent="-342900">
              <a:spcBef>
                <a:spcPct val="50000"/>
              </a:spcBef>
              <a:buFont typeface="Wingdings" pitchFamily="2" charset="2"/>
              <a:buChar char="§"/>
            </a:pPr>
            <a:r>
              <a:rPr kumimoji="0" lang="he-IL" sz="2400" i="0" u="none" strike="noStrike" kern="1200" cap="none" spc="0" normalizeH="0" noProof="0" dirty="0" smtClean="0">
                <a:ln>
                  <a:noFill/>
                </a:ln>
                <a:solidFill>
                  <a:schemeClr val="tx1"/>
                </a:solidFill>
                <a:effectLst/>
                <a:uLnTx/>
                <a:uFillTx/>
                <a:latin typeface="Arial" pitchFamily="34" charset="0"/>
                <a:cs typeface="Arial" pitchFamily="34" charset="0"/>
              </a:rPr>
              <a:t>מפרט לביצוע אב טיפוס.</a:t>
            </a:r>
          </a:p>
          <a:p>
            <a:pPr marL="1257300" lvl="2" indent="-342900">
              <a:spcBef>
                <a:spcPct val="50000"/>
              </a:spcBef>
              <a:buFont typeface="Wingdings" pitchFamily="2" charset="2"/>
              <a:buChar char="§"/>
            </a:pPr>
            <a:r>
              <a:rPr lang="he-IL" sz="2400" dirty="0" smtClean="0">
                <a:latin typeface="Arial" pitchFamily="34" charset="0"/>
                <a:cs typeface="Arial" pitchFamily="34" charset="0"/>
              </a:rPr>
              <a:t>עלות הפיתוח ולוחות זמנים לתשלומים נדרשים.</a:t>
            </a:r>
          </a:p>
          <a:p>
            <a:pPr marL="1257300" lvl="2" indent="-342900">
              <a:spcBef>
                <a:spcPct val="50000"/>
              </a:spcBef>
              <a:buFont typeface="Wingdings" pitchFamily="2" charset="2"/>
              <a:buChar char="§"/>
            </a:pPr>
            <a:endParaRPr kumimoji="0" lang="he-IL" sz="2400" i="0" u="none" strike="noStrike" kern="1200" cap="none" spc="0" normalizeH="0" noProof="0" dirty="0" smtClean="0">
              <a:ln>
                <a:noFill/>
              </a:ln>
              <a:solidFill>
                <a:schemeClr val="tx1"/>
              </a:solidFill>
              <a:effectLst/>
              <a:uLnTx/>
              <a:uFillTx/>
              <a:latin typeface="Arial" pitchFamily="34" charset="0"/>
              <a:cs typeface="Arial" pitchFamily="34" charset="0"/>
            </a:endParaRPr>
          </a:p>
        </p:txBody>
      </p:sp>
      <p:sp>
        <p:nvSpPr>
          <p:cNvPr id="4" name="סוגר זוויתי 3">
            <a:hlinkClick r:id="rId2" action="ppaction://hlinksldjump"/>
          </p:cNvPr>
          <p:cNvSpPr/>
          <p:nvPr/>
        </p:nvSpPr>
        <p:spPr>
          <a:xfrm>
            <a:off x="8244408" y="6093296"/>
            <a:ext cx="576064" cy="432048"/>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ערכת נושא4">
  <a:themeElements>
    <a:clrScheme name="חלון">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יושר">
  <a:themeElements>
    <a:clrScheme name="יושר">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יושר">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יושר">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4.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ערכת נושא4</Template>
  <TotalTime>2056</TotalTime>
  <Words>3911</Words>
  <Application>Microsoft Office PowerPoint</Application>
  <PresentationFormat>On-screen Show (4:3)</PresentationFormat>
  <Paragraphs>438</Paragraphs>
  <Slides>36</Slides>
  <Notes>1</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36</vt:i4>
      </vt:variant>
    </vt:vector>
  </HeadingPairs>
  <TitlesOfParts>
    <vt:vector size="48" baseType="lpstr">
      <vt:lpstr>Aharoni</vt:lpstr>
      <vt:lpstr>Arial</vt:lpstr>
      <vt:lpstr>Calibri</vt:lpstr>
      <vt:lpstr>Franklin Gothic Book</vt:lpstr>
      <vt:lpstr>Perpetua</vt:lpstr>
      <vt:lpstr>Tahoma</vt:lpstr>
      <vt:lpstr>Times New Roman</vt:lpstr>
      <vt:lpstr>Wingdings</vt:lpstr>
      <vt:lpstr>Wingdings 2</vt:lpstr>
      <vt:lpstr>ערכת נושא4</vt:lpstr>
      <vt:lpstr>Custom Design</vt:lpstr>
      <vt:lpstr>יושר</vt:lpstr>
      <vt:lpstr> תרגול 2 ו-3 חקר ישימות     </vt:lpstr>
      <vt:lpstr>PowerPoint Presentation</vt:lpstr>
      <vt:lpstr>חקר ישימות</vt:lpstr>
      <vt:lpstr>תיאור וניתוח דפ"אות</vt:lpstr>
      <vt:lpstr>תיאור וניתוח דפ"אות</vt:lpstr>
      <vt:lpstr>כתיבת מסמך RFP</vt:lpstr>
      <vt:lpstr>מסמך RFP – מה הוא כולל?</vt:lpstr>
      <vt:lpstr>דרישות מהספק</vt:lpstr>
      <vt:lpstr>דרישות מהספק</vt:lpstr>
      <vt:lpstr>דרישות מהספק</vt:lpstr>
      <vt:lpstr>דרישות מהספק</vt:lpstr>
      <vt:lpstr>נמשיך עם הדוגמא מתרגול קודם</vt:lpstr>
      <vt:lpstr>תרגיל</vt:lpstr>
      <vt:lpstr>תרגיל</vt:lpstr>
      <vt:lpstr>דרכי הפעולה האפשריות</vt:lpstr>
      <vt:lpstr>רכישת תוכנה מוכנה ייעודית (תוכנת מדף) והתאמתה לצרכי הארגון </vt:lpstr>
      <vt:lpstr>רכישת תוכנה מוכנה ייעודית (תוכנת מדף) והתאמתה לצרכי הארגון </vt:lpstr>
      <vt:lpstr>פיתוח התוכנה ע"י המדריכים בחברה אשר עוסקים בתחום התוכנה</vt:lpstr>
      <vt:lpstr>פיתוח התוכנה ע"י המדריכים בחברה אשר עוסקים בתחום התוכנה</vt:lpstr>
      <vt:lpstr>פיתוח תוכנה מותאמת לצרכי החברה ע"י בית תוכנה חיצוני שייבחר</vt:lpstr>
      <vt:lpstr>תרגיל</vt:lpstr>
      <vt:lpstr>רשימת קריטריונים להשוואה בין דרכי הפעולה האפשריות (דפ"א)</vt:lpstr>
      <vt:lpstr>תרגיל</vt:lpstr>
      <vt:lpstr>נתחו את דרכי הפעולה האפשריות ביחס לקריטריונים</vt:lpstr>
      <vt:lpstr>PowerPoint Presentation</vt:lpstr>
      <vt:lpstr>קביעת דרך פעולה נבחרת (דפ"ן)</vt:lpstr>
      <vt:lpstr>תרגיל</vt:lpstr>
      <vt:lpstr>מסמך RFP</vt:lpstr>
      <vt:lpstr>מסמך RFP</vt:lpstr>
      <vt:lpstr>PowerPoint Presentation</vt:lpstr>
      <vt:lpstr>מסמך RFP</vt:lpstr>
      <vt:lpstr>מסמך RFP</vt:lpstr>
      <vt:lpstr>מסמך RFP</vt:lpstr>
      <vt:lpstr>מסמך RFP</vt:lpstr>
      <vt:lpstr>מסמך RFP</vt:lpstr>
      <vt:lpstr>מסמך RFP</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תרגול 5 השוואת הצעות הספקים</dc:title>
  <cp:lastModifiedBy>Yasmin</cp:lastModifiedBy>
  <cp:revision>211</cp:revision>
  <dcterms:modified xsi:type="dcterms:W3CDTF">2014-02-23T16:44:30Z</dcterms:modified>
</cp:coreProperties>
</file>