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14"/>
  </p:notesMasterIdLst>
  <p:sldIdLst>
    <p:sldId id="256" r:id="rId2"/>
    <p:sldId id="266" r:id="rId3"/>
    <p:sldId id="267" r:id="rId4"/>
    <p:sldId id="257" r:id="rId5"/>
    <p:sldId id="258" r:id="rId6"/>
    <p:sldId id="259" r:id="rId7"/>
    <p:sldId id="261" r:id="rId8"/>
    <p:sldId id="262" r:id="rId9"/>
    <p:sldId id="263" r:id="rId10"/>
    <p:sldId id="268" r:id="rId11"/>
    <p:sldId id="264" r:id="rId12"/>
    <p:sldId id="265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0508" autoAdjust="0"/>
  </p:normalViewPr>
  <p:slideViewPr>
    <p:cSldViewPr>
      <p:cViewPr varScale="1">
        <p:scale>
          <a:sx n="54" d="100"/>
          <a:sy n="54" d="100"/>
        </p:scale>
        <p:origin x="9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E83B56C-F67B-4197-80C8-54B75B709EED}" type="datetimeFigureOut">
              <a:rPr lang="he-IL" smtClean="0"/>
              <a:pPr/>
              <a:t>כ"ג/אדר א/תשע"ד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8B57FD5-AFB7-4AA8-955D-9BE6BEDC2C5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999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מלבן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מלבן מעוגל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כ"ג/אדר א/תשע"ד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מלבן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לבן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כ"ג/אדר א/תשע"ד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כ"ג/אדר א/תשע"ד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כ"ג/אדר א/תשע"ד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מלבן מעוגל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כ"ג/אדר א/תשע"ד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he-IL"/>
          </a:p>
        </p:txBody>
      </p:sp>
      <p:sp>
        <p:nvSpPr>
          <p:cNvPr id="7" name="מלבן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מלבן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מלבן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כ"ג/אדר א/תשע"ד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9" name="מציין מיקום תוכן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כ"ג/אדר א/תשע"ד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1" name="מציין מיקום תוכן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3" name="מציין מיקום תוכן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כ"ג/אדר א/תשע"ד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כ"ג/אדר א/תשע"ד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מלבן מעוגל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כ"ג/אדר א/תשע"ד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כ"ג/אדר א/תשע"ד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1" name="מלבן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לבן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מלבן מעוגל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E7438E1-117D-44FB-AC24-B79D899BA877}" type="datetimeFigureOut">
              <a:rPr lang="he-IL" smtClean="0"/>
              <a:pPr/>
              <a:t>כ"ג/אדר א/תשע"ד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.il/url?sa=i&amp;rct=j&amp;q=&amp;esrc=s&amp;frm=1&amp;source=images&amp;cd=&amp;cad=rja&amp;docid=wYPoUccXdHybuM&amp;tbnid=8YlZodfwH7xhZM:&amp;ved=0CAUQjRw&amp;url=http://moneyamoneya.tistory.com/1318&amp;ei=lxh9UpWMC4iu0QWs4oD4BQ&amp;bvm=bv.56146854,d.bGE&amp;psig=AFQjCNE6-A1I0Cdc16-lsqMric1fzGDpaw&amp;ust=1384016387321614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he-IL" sz="44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תרגול 3</a:t>
            </a:r>
            <a:r>
              <a:rPr lang="he-IL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e-IL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he-IL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השוואת הצעות הספקים</a:t>
            </a:r>
            <a:br>
              <a:rPr lang="he-IL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he-IL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(השוואת עלות-תועלת)</a:t>
            </a:r>
            <a:endParaRPr lang="he-IL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69287" y="3284538"/>
            <a:ext cx="4160113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defRPr/>
            </a:pPr>
            <a:r>
              <a:rPr lang="he-IL" sz="2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ניתוח ועיצוב </a:t>
            </a:r>
            <a:r>
              <a:rPr lang="he-IL" sz="2800" b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מערכות </a:t>
            </a:r>
            <a:r>
              <a:rPr lang="he-IL" sz="2800" b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תוכנה</a:t>
            </a:r>
          </a:p>
        </p:txBody>
      </p:sp>
      <p:pic>
        <p:nvPicPr>
          <p:cNvPr id="12290" name="Picture 2" descr="http://cfile2.uf.tistory.com/original/191F36475054B78A0379D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4509120"/>
            <a:ext cx="2304256" cy="20816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9741" t="19485" r="8754" b="21926"/>
          <a:stretch>
            <a:fillRect/>
          </a:stretch>
        </p:blipFill>
        <p:spPr bwMode="auto">
          <a:xfrm>
            <a:off x="237584" y="1196752"/>
            <a:ext cx="8654896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כותרת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774720"/>
          </a:xfrm>
        </p:spPr>
        <p:txBody>
          <a:bodyPr>
            <a:normAutofit/>
          </a:bodyPr>
          <a:lstStyle/>
          <a:p>
            <a:pPr algn="ctr"/>
            <a:r>
              <a:rPr lang="he-IL" sz="36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תרגיל 1</a:t>
            </a:r>
            <a:endParaRPr lang="he-IL" sz="3600" b="1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774720"/>
          </a:xfrm>
        </p:spPr>
        <p:txBody>
          <a:bodyPr>
            <a:normAutofit/>
          </a:bodyPr>
          <a:lstStyle/>
          <a:p>
            <a:pPr algn="ctr"/>
            <a:r>
              <a:rPr lang="he-IL" sz="36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תרגיל 2– מועד א' 2012</a:t>
            </a:r>
            <a:endParaRPr lang="he-IL" sz="3600" b="1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-177654" y="980728"/>
            <a:ext cx="932165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74320" marR="0" lvl="0" indent="-274320" defTabSz="914400" fontAlgn="base">
              <a:lnSpc>
                <a:spcPct val="100000"/>
              </a:lnSpc>
              <a:spcAft>
                <a:spcPct val="0"/>
              </a:spcAft>
              <a:buClr>
                <a:schemeClr val="accent1"/>
              </a:buClr>
              <a:buSzPct val="85000"/>
              <a:tabLst/>
            </a:pPr>
            <a:r>
              <a:rPr lang="he-IL" sz="1600" dirty="0" smtClean="0">
                <a:latin typeface="Arial" pitchFamily="34" charset="0"/>
                <a:cs typeface="Arial" pitchFamily="34" charset="0"/>
              </a:rPr>
              <a:t> (17%)  לפניך גרף עלות-תועלת של 3 הצעות שונות, אשר חושבו עפ"י השיטה הבאה: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9" name="תמונה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1340768"/>
            <a:ext cx="5544616" cy="3830638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51520" y="5157192"/>
            <a:ext cx="867645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he-I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(4%) מהי המשמעות בגרף לנקודות החיתוך בין שתי הצעות כלשהן?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he-I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(5%) מה משקל העלות בנקודת החיתוך בין ההצעות ב' ו-ג'?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he-I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(5%) מהי תוחלת התועלת של ההצעה האופטימאלית, בהינתן כי משקל העלות שנקבע על ידי ועדת ההיגוי הינו 26%?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he-I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(3%) שרטט על גבי הגרף הצעה רביעית, שהנה נחותה ביחס להצעה ב' בלבד.</a:t>
            </a:r>
            <a:endParaRPr kumimoji="0" lang="he-I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251520" y="988138"/>
            <a:ext cx="8501122" cy="92869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he-IL" sz="1600" dirty="0" smtClean="0">
                <a:latin typeface="Arial" pitchFamily="34" charset="0"/>
                <a:cs typeface="Arial" pitchFamily="34" charset="0"/>
              </a:rPr>
              <a:t>נתונות הצעות ספקים. כל הצעה כוללת דרישה לשלם בעבור תפעול המערכת מידי שנה במשך</a:t>
            </a:r>
          </a:p>
          <a:p>
            <a:pPr>
              <a:spcBef>
                <a:spcPts val="0"/>
              </a:spcBef>
              <a:buNone/>
            </a:pPr>
            <a:r>
              <a:rPr lang="he-IL" sz="1600" dirty="0" smtClean="0">
                <a:latin typeface="Arial" pitchFamily="34" charset="0"/>
                <a:cs typeface="Arial" pitchFamily="34" charset="0"/>
              </a:rPr>
              <a:t>מספר שנים. שיעור התשואה הוא 10% לשנה, עלויות התפעול ומשך השנים נתון בטבלה הבאה: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he-IL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84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571736" y="1684089"/>
            <a:ext cx="3667125" cy="1312863"/>
          </a:xfrm>
          <a:prstGeom prst="rect">
            <a:avLst/>
          </a:prstGeom>
          <a:noFill/>
        </p:spPr>
      </p:pic>
      <p:sp>
        <p:nvSpPr>
          <p:cNvPr id="7" name="Text Box 645"/>
          <p:cNvSpPr txBox="1">
            <a:spLocks noChangeArrowheads="1"/>
          </p:cNvSpPr>
          <p:nvPr/>
        </p:nvSpPr>
        <p:spPr bwMode="auto">
          <a:xfrm>
            <a:off x="642910" y="3020442"/>
            <a:ext cx="8064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sz="1600" dirty="0">
                <a:latin typeface="Arial" pitchFamily="34" charset="0"/>
                <a:cs typeface="Arial" pitchFamily="34" charset="0"/>
              </a:rPr>
              <a:t>בנוסף, מפרט הערכת התועלות לכל הצעה נתון: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84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1330325" y="3420430"/>
            <a:ext cx="6913563" cy="1016000"/>
          </a:xfrm>
          <a:prstGeom prst="rect">
            <a:avLst/>
          </a:prstGeom>
          <a:noFill/>
        </p:spPr>
      </p:pic>
      <p:sp>
        <p:nvSpPr>
          <p:cNvPr id="9" name="Text Box 648"/>
          <p:cNvSpPr txBox="1">
            <a:spLocks noChangeArrowheads="1"/>
          </p:cNvSpPr>
          <p:nvPr/>
        </p:nvSpPr>
        <p:spPr bwMode="auto">
          <a:xfrm>
            <a:off x="214282" y="4633280"/>
            <a:ext cx="856456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e-IL" sz="1400" dirty="0">
                <a:latin typeface="Arial" pitchFamily="34" charset="0"/>
                <a:cs typeface="Arial" pitchFamily="34" charset="0"/>
              </a:rPr>
              <a:t>1. חשב תועלת משוקללת </a:t>
            </a:r>
            <a:r>
              <a:rPr lang="he-IL" sz="1400" dirty="0" smtClean="0">
                <a:latin typeface="Arial" pitchFamily="34" charset="0"/>
                <a:cs typeface="Arial" pitchFamily="34" charset="0"/>
              </a:rPr>
              <a:t>לכל הצעה.</a:t>
            </a:r>
            <a:endParaRPr lang="he-IL" sz="14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he-IL" sz="1400" dirty="0">
                <a:latin typeface="Arial" pitchFamily="34" charset="0"/>
                <a:cs typeface="Arial" pitchFamily="34" charset="0"/>
              </a:rPr>
              <a:t>2. חשב עלות מהוונת </a:t>
            </a:r>
            <a:r>
              <a:rPr lang="he-IL" sz="1400" dirty="0" smtClean="0">
                <a:latin typeface="Arial" pitchFamily="34" charset="0"/>
                <a:cs typeface="Arial" pitchFamily="34" charset="0"/>
              </a:rPr>
              <a:t>לכל </a:t>
            </a:r>
            <a:r>
              <a:rPr lang="he-IL" sz="1400" dirty="0">
                <a:latin typeface="Arial" pitchFamily="34" charset="0"/>
                <a:cs typeface="Arial" pitchFamily="34" charset="0"/>
              </a:rPr>
              <a:t>הצעה לסוף שנה </a:t>
            </a:r>
            <a:r>
              <a:rPr lang="he-IL" sz="1400" dirty="0" smtClean="0">
                <a:latin typeface="Arial" pitchFamily="34" charset="0"/>
                <a:cs typeface="Arial" pitchFamily="34" charset="0"/>
              </a:rPr>
              <a:t>ראשונה.</a:t>
            </a:r>
            <a:endParaRPr lang="he-IL" sz="14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he-IL" sz="1400" dirty="0">
                <a:latin typeface="Arial" pitchFamily="34" charset="0"/>
                <a:cs typeface="Arial" pitchFamily="34" charset="0"/>
              </a:rPr>
              <a:t>3. חשב עלות מנורמלת לכל הצעה </a:t>
            </a:r>
            <a:r>
              <a:rPr lang="he-IL" sz="1400" dirty="0" smtClean="0">
                <a:latin typeface="Arial" pitchFamily="34" charset="0"/>
                <a:cs typeface="Arial" pitchFamily="34" charset="0"/>
              </a:rPr>
              <a:t>לפי הצעה ג':</a:t>
            </a:r>
            <a:endParaRPr lang="he-IL" sz="1400" dirty="0">
              <a:latin typeface="Arial" pitchFamily="34" charset="0"/>
              <a:cs typeface="Arial" pitchFamily="34" charset="0"/>
            </a:endParaRPr>
          </a:p>
          <a:p>
            <a:endParaRPr lang="en-US" sz="200" dirty="0" smtClean="0">
              <a:latin typeface="Arial" pitchFamily="34" charset="0"/>
              <a:cs typeface="Arial" pitchFamily="34" charset="0"/>
            </a:endParaRPr>
          </a:p>
          <a:p>
            <a:endParaRPr lang="en-US" sz="200" dirty="0" smtClean="0">
              <a:latin typeface="Arial" pitchFamily="34" charset="0"/>
              <a:cs typeface="Arial" pitchFamily="34" charset="0"/>
            </a:endParaRPr>
          </a:p>
          <a:p>
            <a:endParaRPr lang="en-US" sz="200" dirty="0" smtClean="0">
              <a:latin typeface="Arial" pitchFamily="34" charset="0"/>
              <a:cs typeface="Arial" pitchFamily="34" charset="0"/>
            </a:endParaRPr>
          </a:p>
          <a:p>
            <a:endParaRPr lang="en-US" sz="200" dirty="0" smtClean="0">
              <a:latin typeface="Arial" pitchFamily="34" charset="0"/>
              <a:cs typeface="Arial" pitchFamily="34" charset="0"/>
            </a:endParaRPr>
          </a:p>
          <a:p>
            <a:r>
              <a:rPr lang="he-IL" sz="14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he-IL" sz="1400" dirty="0">
                <a:latin typeface="Arial" pitchFamily="34" charset="0"/>
                <a:cs typeface="Arial" pitchFamily="34" charset="0"/>
              </a:rPr>
              <a:t>. </a:t>
            </a:r>
            <a:r>
              <a:rPr lang="he-IL" sz="1400" dirty="0" smtClean="0">
                <a:latin typeface="Arial" pitchFamily="34" charset="0"/>
                <a:cs typeface="Arial" pitchFamily="34" charset="0"/>
              </a:rPr>
              <a:t>הועדה קבעה כי </a:t>
            </a:r>
            <a:r>
              <a:rPr lang="he-IL" sz="1400" dirty="0">
                <a:latin typeface="Arial" pitchFamily="34" charset="0"/>
                <a:cs typeface="Arial" pitchFamily="34" charset="0"/>
              </a:rPr>
              <a:t>משקל גורם העלות הוא 40%. הצג השוואה גראפית בין </a:t>
            </a:r>
            <a:r>
              <a:rPr lang="he-IL" sz="1400" dirty="0" smtClean="0">
                <a:latin typeface="Arial" pitchFamily="34" charset="0"/>
                <a:cs typeface="Arial" pitchFamily="34" charset="0"/>
              </a:rPr>
              <a:t>ההצעות הרלוונטיות </a:t>
            </a:r>
            <a:r>
              <a:rPr lang="he-IL" sz="1400" dirty="0">
                <a:latin typeface="Arial" pitchFamily="34" charset="0"/>
                <a:cs typeface="Arial" pitchFamily="34" charset="0"/>
              </a:rPr>
              <a:t>להחלטה והראה מהי ההצעה האופטימאלית. כמו-כן, חשב והראה מה משקלות התועלת והעלות שבהם תהיה אדיש בין ההצעות הרלוונטיות. (כולל חישוב תוחלת </a:t>
            </a:r>
            <a:r>
              <a:rPr lang="he-IL" sz="1400" dirty="0" smtClean="0">
                <a:latin typeface="Arial" pitchFamily="34" charset="0"/>
                <a:cs typeface="Arial" pitchFamily="34" charset="0"/>
              </a:rPr>
              <a:t>תועלת)</a:t>
            </a:r>
            <a:endParaRPr lang="he-IL" sz="1400" dirty="0">
              <a:latin typeface="Arial" pitchFamily="34" charset="0"/>
              <a:cs typeface="Arial" pitchFamily="34" charset="0"/>
            </a:endParaRPr>
          </a:p>
          <a:p>
            <a:pPr eaLnBrk="0" hangingPunct="0"/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33"/>
          <p:cNvSpPr txBox="1">
            <a:spLocks noChangeArrowheads="1"/>
          </p:cNvSpPr>
          <p:nvPr/>
        </p:nvSpPr>
        <p:spPr bwMode="auto">
          <a:xfrm>
            <a:off x="1619647" y="5271011"/>
            <a:ext cx="18002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CNmin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Bmax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33"/>
          <p:cNvSpPr txBox="1">
            <a:spLocks noChangeArrowheads="1"/>
          </p:cNvSpPr>
          <p:nvPr/>
        </p:nvSpPr>
        <p:spPr bwMode="auto">
          <a:xfrm>
            <a:off x="539527" y="5259978"/>
            <a:ext cx="18002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CNmax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Bmin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" name="קבוצה 27"/>
          <p:cNvGrpSpPr/>
          <p:nvPr/>
        </p:nvGrpSpPr>
        <p:grpSpPr>
          <a:xfrm>
            <a:off x="2483768" y="5106794"/>
            <a:ext cx="2952328" cy="554454"/>
            <a:chOff x="762415" y="5129784"/>
            <a:chExt cx="2952328" cy="554454"/>
          </a:xfrm>
        </p:grpSpPr>
        <p:sp>
          <p:nvSpPr>
            <p:cNvPr id="13" name="Text Box 20"/>
            <p:cNvSpPr txBox="1">
              <a:spLocks noChangeArrowheads="1"/>
            </p:cNvSpPr>
            <p:nvPr/>
          </p:nvSpPr>
          <p:spPr bwMode="auto">
            <a:xfrm>
              <a:off x="1265578" y="5299647"/>
              <a:ext cx="28892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sz="1200" dirty="0">
                  <a:latin typeface="Arial" pitchFamily="34" charset="0"/>
                  <a:cs typeface="Arial" pitchFamily="34" charset="0"/>
                </a:rPr>
                <a:t>=</a:t>
              </a:r>
            </a:p>
          </p:txBody>
        </p:sp>
        <p:sp>
          <p:nvSpPr>
            <p:cNvPr id="14" name="Text Box 17"/>
            <p:cNvSpPr txBox="1">
              <a:spLocks noChangeArrowheads="1"/>
            </p:cNvSpPr>
            <p:nvPr/>
          </p:nvSpPr>
          <p:spPr bwMode="auto">
            <a:xfrm>
              <a:off x="767545" y="5294001"/>
              <a:ext cx="64294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rtl="0">
                <a:spcBef>
                  <a:spcPct val="50000"/>
                </a:spcBef>
              </a:pPr>
              <a:r>
                <a:rPr lang="en-US" sz="1200" dirty="0" err="1">
                  <a:latin typeface="Arial" pitchFamily="34" charset="0"/>
                  <a:cs typeface="Arial" pitchFamily="34" charset="0"/>
                </a:rPr>
                <a:t>CNi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18"/>
            <p:cNvSpPr txBox="1">
              <a:spLocks noChangeArrowheads="1"/>
            </p:cNvSpPr>
            <p:nvPr/>
          </p:nvSpPr>
          <p:spPr bwMode="auto">
            <a:xfrm>
              <a:off x="762415" y="5129784"/>
              <a:ext cx="2424136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rtl="0">
                <a:spcBef>
                  <a:spcPct val="50000"/>
                </a:spcBef>
              </a:pPr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(</a:t>
              </a:r>
              <a:r>
                <a:rPr lang="en-US" sz="1200" dirty="0" err="1" smtClean="0">
                  <a:latin typeface="Arial" pitchFamily="34" charset="0"/>
                  <a:cs typeface="Arial" pitchFamily="34" charset="0"/>
                </a:rPr>
                <a:t>Cmax-Ci</a:t>
              </a:r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)*(</a:t>
              </a:r>
              <a:r>
                <a:rPr lang="en-US" sz="1200" dirty="0" err="1" smtClean="0">
                  <a:latin typeface="Arial" pitchFamily="34" charset="0"/>
                  <a:cs typeface="Arial" pitchFamily="34" charset="0"/>
                </a:rPr>
                <a:t>Bmax-Bmin</a:t>
              </a:r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)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1396970" y="5407239"/>
              <a:ext cx="146051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rtl="0">
                <a:spcBef>
                  <a:spcPct val="50000"/>
                </a:spcBef>
              </a:pPr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(</a:t>
              </a:r>
              <a:r>
                <a:rPr lang="en-US" sz="1200" dirty="0" err="1" smtClean="0">
                  <a:latin typeface="Arial" pitchFamily="34" charset="0"/>
                  <a:cs typeface="Arial" pitchFamily="34" charset="0"/>
                </a:rPr>
                <a:t>Cmax-Cmin</a:t>
              </a:r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)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 Box 33"/>
            <p:cNvSpPr txBox="1">
              <a:spLocks noChangeArrowheads="1"/>
            </p:cNvSpPr>
            <p:nvPr/>
          </p:nvSpPr>
          <p:spPr bwMode="auto">
            <a:xfrm>
              <a:off x="2643174" y="5272660"/>
              <a:ext cx="107156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rtl="0">
                <a:spcBef>
                  <a:spcPct val="50000"/>
                </a:spcBef>
              </a:pPr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+ </a:t>
              </a:r>
              <a:r>
                <a:rPr lang="en-US" sz="1200" dirty="0" err="1" smtClean="0">
                  <a:latin typeface="Arial" pitchFamily="34" charset="0"/>
                  <a:cs typeface="Arial" pitchFamily="34" charset="0"/>
                </a:rPr>
                <a:t>Bmin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7" name="מחבר ישר 26"/>
            <p:cNvCxnSpPr/>
            <p:nvPr/>
          </p:nvCxnSpPr>
          <p:spPr>
            <a:xfrm>
              <a:off x="1482495" y="5429264"/>
              <a:ext cx="164307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כותרת 1"/>
          <p:cNvSpPr txBox="1">
            <a:spLocks/>
          </p:cNvSpPr>
          <p:nvPr/>
        </p:nvSpPr>
        <p:spPr>
          <a:xfrm>
            <a:off x="457200" y="71414"/>
            <a:ext cx="8229600" cy="77472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תרגיל 3</a:t>
            </a:r>
            <a:endParaRPr kumimoji="0" lang="he-IL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מחבר ישר 25"/>
          <p:cNvCxnSpPr/>
          <p:nvPr/>
        </p:nvCxnSpPr>
        <p:spPr>
          <a:xfrm>
            <a:off x="642938" y="3643313"/>
            <a:ext cx="8001000" cy="1587"/>
          </a:xfrm>
          <a:prstGeom prst="line">
            <a:avLst/>
          </a:prstGeom>
          <a:ln w="317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קבוצה 27"/>
          <p:cNvGrpSpPr>
            <a:grpSpLocks/>
          </p:cNvGrpSpPr>
          <p:nvPr/>
        </p:nvGrpSpPr>
        <p:grpSpPr bwMode="auto">
          <a:xfrm>
            <a:off x="3357563" y="857250"/>
            <a:ext cx="2357437" cy="5786438"/>
            <a:chOff x="3571868" y="857232"/>
            <a:chExt cx="2357454" cy="5786478"/>
          </a:xfrm>
        </p:grpSpPr>
        <p:sp>
          <p:nvSpPr>
            <p:cNvPr id="29" name="מלבן מעוגל 28"/>
            <p:cNvSpPr/>
            <p:nvPr/>
          </p:nvSpPr>
          <p:spPr>
            <a:xfrm>
              <a:off x="3571868" y="857232"/>
              <a:ext cx="2357454" cy="428628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sz="2800" b="1" dirty="0"/>
                <a:t>ייזום</a:t>
              </a:r>
            </a:p>
          </p:txBody>
        </p:sp>
        <p:sp>
          <p:nvSpPr>
            <p:cNvPr id="30" name="מלבן מעוגל 29"/>
            <p:cNvSpPr/>
            <p:nvPr/>
          </p:nvSpPr>
          <p:spPr>
            <a:xfrm>
              <a:off x="3571868" y="1571612"/>
              <a:ext cx="2357454" cy="428628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sz="2800" b="1" dirty="0"/>
                <a:t>חקר מצב קיים</a:t>
              </a:r>
            </a:p>
          </p:txBody>
        </p:sp>
        <p:sp>
          <p:nvSpPr>
            <p:cNvPr id="31" name="מלבן מעוגל 30"/>
            <p:cNvSpPr/>
            <p:nvPr/>
          </p:nvSpPr>
          <p:spPr>
            <a:xfrm>
              <a:off x="3571868" y="2285992"/>
              <a:ext cx="2357454" cy="428628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sz="2800" b="1" dirty="0"/>
                <a:t>אפיון ראשוני</a:t>
              </a:r>
            </a:p>
          </p:txBody>
        </p:sp>
        <p:sp>
          <p:nvSpPr>
            <p:cNvPr id="36" name="מלבן מעוגל 35"/>
            <p:cNvSpPr/>
            <p:nvPr/>
          </p:nvSpPr>
          <p:spPr>
            <a:xfrm>
              <a:off x="3571868" y="3000372"/>
              <a:ext cx="2357454" cy="428628"/>
            </a:xfrm>
            <a:prstGeom prst="roundRect">
              <a:avLst/>
            </a:prstGeom>
            <a:solidFill>
              <a:srgbClr val="FFC000"/>
            </a:solidFill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sz="2800" b="1" dirty="0">
                  <a:solidFill>
                    <a:schemeClr val="tx1"/>
                  </a:solidFill>
                </a:rPr>
                <a:t>חקר ישימות</a:t>
              </a:r>
            </a:p>
          </p:txBody>
        </p:sp>
        <p:sp>
          <p:nvSpPr>
            <p:cNvPr id="37" name="מלבן מעוגל 36"/>
            <p:cNvSpPr/>
            <p:nvPr/>
          </p:nvSpPr>
          <p:spPr>
            <a:xfrm>
              <a:off x="3571868" y="3857628"/>
              <a:ext cx="2357454" cy="857256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sz="2400" b="1" dirty="0"/>
                <a:t>ניתוח המערכת החדשה</a:t>
              </a:r>
            </a:p>
          </p:txBody>
        </p:sp>
        <p:sp>
          <p:nvSpPr>
            <p:cNvPr id="38" name="מלבן מעוגל 37"/>
            <p:cNvSpPr/>
            <p:nvPr/>
          </p:nvSpPr>
          <p:spPr>
            <a:xfrm>
              <a:off x="3571868" y="4929198"/>
              <a:ext cx="2357454" cy="857256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sz="2400" b="1" dirty="0"/>
                <a:t>עיצוב המערכת החדשה</a:t>
              </a:r>
            </a:p>
          </p:txBody>
        </p:sp>
        <p:sp>
          <p:nvSpPr>
            <p:cNvPr id="39" name="מלבן מעוגל 38"/>
            <p:cNvSpPr/>
            <p:nvPr/>
          </p:nvSpPr>
          <p:spPr>
            <a:xfrm>
              <a:off x="3571868" y="6072206"/>
              <a:ext cx="2357454" cy="571504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he-IL" sz="2400" b="1" dirty="0"/>
                <a:t>יישום</a:t>
              </a:r>
            </a:p>
          </p:txBody>
        </p:sp>
        <p:cxnSp>
          <p:nvCxnSpPr>
            <p:cNvPr id="40" name="מחבר חץ ישר 39"/>
            <p:cNvCxnSpPr>
              <a:stCxn id="29" idx="2"/>
              <a:endCxn id="30" idx="0"/>
            </p:cNvCxnSpPr>
            <p:nvPr/>
          </p:nvCxnSpPr>
          <p:spPr>
            <a:xfrm rot="5400000">
              <a:off x="4607720" y="1429530"/>
              <a:ext cx="285752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cxnSp>
        <p:cxnSp>
          <p:nvCxnSpPr>
            <p:cNvPr id="41" name="מחבר חץ ישר 40"/>
            <p:cNvCxnSpPr>
              <a:stCxn id="30" idx="2"/>
              <a:endCxn id="31" idx="0"/>
            </p:cNvCxnSpPr>
            <p:nvPr/>
          </p:nvCxnSpPr>
          <p:spPr>
            <a:xfrm rot="5400000">
              <a:off x="4607720" y="2143910"/>
              <a:ext cx="285752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cxnSp>
        <p:cxnSp>
          <p:nvCxnSpPr>
            <p:cNvPr id="42" name="מחבר חץ ישר 41"/>
            <p:cNvCxnSpPr>
              <a:stCxn id="31" idx="2"/>
              <a:endCxn id="36" idx="0"/>
            </p:cNvCxnSpPr>
            <p:nvPr/>
          </p:nvCxnSpPr>
          <p:spPr>
            <a:xfrm rot="5400000">
              <a:off x="4607720" y="2858290"/>
              <a:ext cx="285752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cxnSp>
        <p:cxnSp>
          <p:nvCxnSpPr>
            <p:cNvPr id="43" name="מחבר חץ ישר 42"/>
            <p:cNvCxnSpPr>
              <a:stCxn id="36" idx="2"/>
              <a:endCxn id="37" idx="0"/>
            </p:cNvCxnSpPr>
            <p:nvPr/>
          </p:nvCxnSpPr>
          <p:spPr>
            <a:xfrm rot="5400000">
              <a:off x="4536281" y="3644108"/>
              <a:ext cx="428628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cxnSp>
        <p:cxnSp>
          <p:nvCxnSpPr>
            <p:cNvPr id="44" name="מחבר חץ ישר 43"/>
            <p:cNvCxnSpPr>
              <a:stCxn id="37" idx="2"/>
              <a:endCxn id="38" idx="0"/>
            </p:cNvCxnSpPr>
            <p:nvPr/>
          </p:nvCxnSpPr>
          <p:spPr>
            <a:xfrm rot="5400000">
              <a:off x="4643439" y="4822834"/>
              <a:ext cx="214313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cxnSp>
        <p:cxnSp>
          <p:nvCxnSpPr>
            <p:cNvPr id="45" name="מחבר חץ ישר 44"/>
            <p:cNvCxnSpPr>
              <a:stCxn id="38" idx="2"/>
              <a:endCxn id="39" idx="0"/>
            </p:cNvCxnSpPr>
            <p:nvPr/>
          </p:nvCxnSpPr>
          <p:spPr>
            <a:xfrm rot="5400000">
              <a:off x="4607720" y="5930123"/>
              <a:ext cx="285752" cy="158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cxnSp>
      </p:grpSp>
      <p:sp>
        <p:nvSpPr>
          <p:cNvPr id="47" name="הסבר אליפטי 46"/>
          <p:cNvSpPr/>
          <p:nvPr/>
        </p:nvSpPr>
        <p:spPr>
          <a:xfrm>
            <a:off x="214313" y="2714625"/>
            <a:ext cx="2143125" cy="642938"/>
          </a:xfrm>
          <a:prstGeom prst="wedgeEllipseCallout">
            <a:avLst>
              <a:gd name="adj1" fmla="val 93167"/>
              <a:gd name="adj2" fmla="val 20278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b="1" dirty="0" smtClean="0">
                <a:solidFill>
                  <a:schemeClr val="tx1"/>
                </a:solidFill>
              </a:rPr>
              <a:t>היום בתרגול</a:t>
            </a:r>
            <a:endParaRPr lang="he-IL" b="1" dirty="0">
              <a:solidFill>
                <a:schemeClr val="tx1"/>
              </a:solidFill>
            </a:endParaRPr>
          </a:p>
        </p:txBody>
      </p:sp>
      <p:sp>
        <p:nvSpPr>
          <p:cNvPr id="50" name="כותרת 1"/>
          <p:cNvSpPr txBox="1">
            <a:spLocks/>
          </p:cNvSpPr>
          <p:nvPr/>
        </p:nvSpPr>
        <p:spPr bwMode="auto">
          <a:xfrm>
            <a:off x="457200" y="-71438"/>
            <a:ext cx="8229600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91440" anchor="b">
            <a:normAutofit/>
          </a:bodyPr>
          <a:lstStyle/>
          <a:p>
            <a:pPr algn="ctr">
              <a:defRPr/>
            </a:pPr>
            <a:r>
              <a:rPr lang="he-IL" sz="3600" b="1" dirty="0">
                <a:solidFill>
                  <a:srgbClr val="C00000"/>
                </a:solidFill>
                <a:latin typeface="Tahoma" pitchFamily="34" charset="0"/>
                <a:ea typeface="+mj-ea"/>
                <a:cs typeface="Tahoma" pitchFamily="34" charset="0"/>
              </a:rPr>
              <a:t>השלבים בפיתוח מערכת מידע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28596" y="-24"/>
            <a:ext cx="8229600" cy="785834"/>
          </a:xfrm>
        </p:spPr>
        <p:txBody>
          <a:bodyPr>
            <a:normAutofit/>
          </a:bodyPr>
          <a:lstStyle/>
          <a:p>
            <a:pPr algn="ctr"/>
            <a:r>
              <a:rPr lang="he-IL" sz="36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חקר ישימות</a:t>
            </a:r>
            <a:endParaRPr lang="he-IL" sz="3600" b="1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229600" cy="5572164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he-IL" sz="2400" b="1" u="sng" dirty="0" smtClean="0">
                <a:latin typeface="Arial" pitchFamily="34" charset="0"/>
                <a:cs typeface="Arial" pitchFamily="34" charset="0"/>
              </a:rPr>
              <a:t>חקר ישימות </a:t>
            </a:r>
            <a:r>
              <a:rPr lang="he-IL" sz="2400" b="1" u="sng" dirty="0" err="1" smtClean="0">
                <a:latin typeface="Arial" pitchFamily="34" charset="0"/>
                <a:cs typeface="Arial" pitchFamily="34" charset="0"/>
              </a:rPr>
              <a:t>– מ</a:t>
            </a:r>
            <a:r>
              <a:rPr lang="he-IL" sz="2400" b="1" u="sng" dirty="0" smtClean="0">
                <a:latin typeface="Arial" pitchFamily="34" charset="0"/>
                <a:cs typeface="Arial" pitchFamily="34" charset="0"/>
              </a:rPr>
              <a:t>ה הוא כולל?</a:t>
            </a:r>
          </a:p>
          <a:p>
            <a:pPr>
              <a:spcBef>
                <a:spcPct val="50000"/>
              </a:spcBef>
              <a:buNone/>
            </a:pPr>
            <a:r>
              <a:rPr lang="he-IL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he-IL" sz="2400" dirty="0" smtClean="0">
                <a:latin typeface="Arial" pitchFamily="34" charset="0"/>
                <a:cs typeface="Arial" pitchFamily="34" charset="0"/>
              </a:rPr>
              <a:t>1. תיאור וניתוח דרכי הפעולה האפשריות –</a:t>
            </a:r>
            <a:r>
              <a:rPr lang="he-IL" sz="2400" dirty="0" err="1" smtClean="0">
                <a:latin typeface="Arial" pitchFamily="34" charset="0"/>
                <a:cs typeface="Arial" pitchFamily="34" charset="0"/>
              </a:rPr>
              <a:t> דפ</a:t>
            </a:r>
            <a:r>
              <a:rPr lang="he-IL" sz="2400" dirty="0" smtClean="0">
                <a:latin typeface="Arial" pitchFamily="34" charset="0"/>
                <a:cs typeface="Arial" pitchFamily="34" charset="0"/>
              </a:rPr>
              <a:t>"אות</a:t>
            </a:r>
          </a:p>
          <a:p>
            <a:pPr>
              <a:spcBef>
                <a:spcPct val="50000"/>
              </a:spcBef>
              <a:buNone/>
            </a:pPr>
            <a:r>
              <a:rPr lang="he-IL" sz="2400" dirty="0" smtClean="0">
                <a:latin typeface="Arial" pitchFamily="34" charset="0"/>
                <a:cs typeface="Arial" pitchFamily="34" charset="0"/>
              </a:rPr>
              <a:t>	2. כתיבת מסמך בקשה לקבלת הצעות לספקים – </a:t>
            </a:r>
          </a:p>
          <a:p>
            <a:pPr>
              <a:spcBef>
                <a:spcPct val="50000"/>
              </a:spcBef>
              <a:buNone/>
            </a:pPr>
            <a:r>
              <a:rPr lang="he-IL" sz="2400" dirty="0" smtClean="0">
                <a:latin typeface="Arial" pitchFamily="34" charset="0"/>
                <a:cs typeface="Arial" pitchFamily="34" charset="0"/>
              </a:rPr>
              <a:t>		מסמך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RFP</a:t>
            </a:r>
            <a:r>
              <a:rPr lang="he-IL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Request For Proposal</a:t>
            </a:r>
            <a:r>
              <a:rPr lang="he-IL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spcBef>
                <a:spcPct val="50000"/>
              </a:spcBef>
              <a:buNone/>
            </a:pPr>
            <a:r>
              <a:rPr lang="he-IL" sz="2400" dirty="0" smtClean="0">
                <a:latin typeface="Arial" pitchFamily="34" charset="0"/>
                <a:cs typeface="Arial" pitchFamily="34" charset="0"/>
              </a:rPr>
              <a:t>	3. השוואת הצעות מספקים – השוואת עלות-תועלת</a:t>
            </a:r>
          </a:p>
        </p:txBody>
      </p:sp>
      <p:sp>
        <p:nvSpPr>
          <p:cNvPr id="10" name="סוגר מסולסל שמאלי 9"/>
          <p:cNvSpPr/>
          <p:nvPr/>
        </p:nvSpPr>
        <p:spPr>
          <a:xfrm>
            <a:off x="1785918" y="1500174"/>
            <a:ext cx="428628" cy="1428760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מחבר חץ ישר 11"/>
          <p:cNvCxnSpPr/>
          <p:nvPr/>
        </p:nvCxnSpPr>
        <p:spPr>
          <a:xfrm rot="10800000">
            <a:off x="1624802" y="3286124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92654" y="2051556"/>
            <a:ext cx="164304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>
                <a:latin typeface="Arial" pitchFamily="34" charset="0"/>
                <a:cs typeface="Arial" pitchFamily="34" charset="0"/>
              </a:rPr>
              <a:t>תרגול קודם</a:t>
            </a:r>
            <a:endParaRPr lang="he-IL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0646" y="3131676"/>
            <a:ext cx="164304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>
                <a:latin typeface="Arial" pitchFamily="34" charset="0"/>
                <a:cs typeface="Arial" pitchFamily="34" charset="0"/>
              </a:rPr>
              <a:t>היום בתרגול</a:t>
            </a:r>
            <a:endParaRPr lang="he-IL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01216" y="260648"/>
            <a:ext cx="9083352" cy="580926"/>
          </a:xfrm>
        </p:spPr>
        <p:txBody>
          <a:bodyPr>
            <a:noAutofit/>
          </a:bodyPr>
          <a:lstStyle/>
          <a:p>
            <a:r>
              <a:rPr lang="he-IL" sz="36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מדדים להערכת ההצעות והשוואתן</a:t>
            </a:r>
            <a:endParaRPr lang="he-IL" sz="3600" b="1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229600" cy="530522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e-IL" sz="2400" b="1" dirty="0" smtClean="0">
                <a:latin typeface="Arial" pitchFamily="34" charset="0"/>
                <a:cs typeface="Arial" pitchFamily="34" charset="0"/>
              </a:rPr>
              <a:t>תועלת</a:t>
            </a:r>
          </a:p>
          <a:p>
            <a:pPr lvl="1"/>
            <a:r>
              <a:rPr lang="he-IL" sz="2400" dirty="0" smtClean="0">
                <a:latin typeface="Arial" pitchFamily="34" charset="0"/>
                <a:cs typeface="Arial" pitchFamily="34" charset="0"/>
              </a:rPr>
              <a:t>נעריך את התועלת ע"י הכנת רשימת תכונות ומרכיבים.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e-IL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>
              <a:buNone/>
            </a:pPr>
            <a:r>
              <a:rPr lang="he-IL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he-IL" sz="2400" dirty="0" smtClean="0">
                <a:latin typeface="Arial" pitchFamily="34" charset="0"/>
                <a:cs typeface="Arial" pitchFamily="34" charset="0"/>
              </a:rPr>
              <a:t>המקור לכך הם מסמכי האפיון הראשוני </a:t>
            </a:r>
            <a:r>
              <a:rPr lang="he-IL" sz="2400" dirty="0" err="1" smtClean="0">
                <a:latin typeface="Arial" pitchFamily="34" charset="0"/>
                <a:cs typeface="Arial" pitchFamily="34" charset="0"/>
              </a:rPr>
              <a:t>וה</a:t>
            </a:r>
            <a:r>
              <a:rPr lang="he-IL" sz="24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RFP</a:t>
            </a:r>
            <a:r>
              <a:rPr lang="he-IL" sz="2400" dirty="0" smtClean="0">
                <a:latin typeface="Arial" pitchFamily="34" charset="0"/>
                <a:cs typeface="Arial" pitchFamily="34" charset="0"/>
              </a:rPr>
              <a:t> לפני הפצתו לספקים.</a:t>
            </a:r>
          </a:p>
          <a:p>
            <a:pPr lvl="1"/>
            <a:r>
              <a:rPr lang="he-IL" sz="2400" dirty="0" smtClean="0">
                <a:latin typeface="Arial" pitchFamily="34" charset="0"/>
                <a:cs typeface="Arial" pitchFamily="34" charset="0"/>
              </a:rPr>
              <a:t>לכל רכיב נקבע משקל לפי חשיבותו היחסית. </a:t>
            </a:r>
          </a:p>
          <a:p>
            <a:pPr>
              <a:buNone/>
            </a:pPr>
            <a:endParaRPr lang="he-IL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e-IL" sz="2400" b="1" dirty="0" smtClean="0">
                <a:latin typeface="Arial" pitchFamily="34" charset="0"/>
                <a:cs typeface="Arial" pitchFamily="34" charset="0"/>
              </a:rPr>
              <a:t>עלות</a:t>
            </a:r>
          </a:p>
          <a:p>
            <a:pPr lvl="1"/>
            <a:r>
              <a:rPr lang="he-IL" sz="2400" dirty="0" smtClean="0">
                <a:latin typeface="Arial" pitchFamily="34" charset="0"/>
                <a:cs typeface="Arial" pitchFamily="34" charset="0"/>
              </a:rPr>
              <a:t>ניתן למדוד בצורה כמותית (במונחי כסף)</a:t>
            </a:r>
          </a:p>
          <a:p>
            <a:pPr lvl="1"/>
            <a:r>
              <a:rPr lang="he-IL" sz="2400" dirty="0" smtClean="0">
                <a:latin typeface="Arial" pitchFamily="34" charset="0"/>
                <a:cs typeface="Arial" pitchFamily="34" charset="0"/>
              </a:rPr>
              <a:t>יש לבצע </a:t>
            </a:r>
            <a:r>
              <a:rPr lang="he-IL" sz="2400" u="sng" dirty="0" smtClean="0">
                <a:latin typeface="Arial" pitchFamily="34" charset="0"/>
                <a:cs typeface="Arial" pitchFamily="34" charset="0"/>
              </a:rPr>
              <a:t>היוון עלויות </a:t>
            </a:r>
            <a:r>
              <a:rPr lang="he-IL" sz="2400" dirty="0" smtClean="0">
                <a:latin typeface="Arial" pitchFamily="34" charset="0"/>
                <a:cs typeface="Arial" pitchFamily="34" charset="0"/>
              </a:rPr>
              <a:t>כאשר ישנן </a:t>
            </a:r>
            <a:r>
              <a:rPr lang="he-IL" sz="2400" b="1" dirty="0" smtClean="0">
                <a:latin typeface="Arial" pitchFamily="34" charset="0"/>
                <a:cs typeface="Arial" pitchFamily="34" charset="0"/>
              </a:rPr>
              <a:t>עלויות</a:t>
            </a:r>
            <a:r>
              <a:rPr lang="he-IL" sz="2400" dirty="0" smtClean="0">
                <a:latin typeface="Arial" pitchFamily="34" charset="0"/>
                <a:cs typeface="Arial" pitchFamily="34" charset="0"/>
              </a:rPr>
              <a:t> תחזוקה על פני </a:t>
            </a:r>
            <a:r>
              <a:rPr lang="he-IL" sz="2400" b="1" dirty="0" smtClean="0">
                <a:latin typeface="Arial" pitchFamily="34" charset="0"/>
                <a:cs typeface="Arial" pitchFamily="34" charset="0"/>
              </a:rPr>
              <a:t>תקופה מסוימת </a:t>
            </a:r>
            <a:r>
              <a:rPr lang="he-IL" sz="2400" dirty="0" smtClean="0">
                <a:latin typeface="Arial" pitchFamily="34" charset="0"/>
                <a:cs typeface="Arial" pitchFamily="34" charset="0"/>
              </a:rPr>
              <a:t>(למשל: מספר שנים)</a:t>
            </a:r>
          </a:p>
          <a:p>
            <a:pPr lvl="1"/>
            <a:endParaRPr lang="he-IL" sz="24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he-IL" sz="2400" dirty="0">
                <a:latin typeface="Arial" pitchFamily="34" charset="0"/>
                <a:cs typeface="Arial" pitchFamily="34" charset="0"/>
              </a:rPr>
              <a:t>במונחי עלות ותועלת, הצעה נחשבת טובה יותר ככל שעלותה נמוכה יותר והתועלת הצפויה ממנה רבה יותר.</a:t>
            </a:r>
          </a:p>
          <a:p>
            <a:endParaRPr lang="he-IL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he-IL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28596" y="-24"/>
            <a:ext cx="8229600" cy="785834"/>
          </a:xfrm>
        </p:spPr>
        <p:txBody>
          <a:bodyPr/>
          <a:lstStyle/>
          <a:p>
            <a:pPr algn="ctr"/>
            <a:r>
              <a:rPr lang="he-IL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תועלת</a:t>
            </a:r>
            <a:endParaRPr lang="he-IL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229600" cy="5786478"/>
          </a:xfrm>
        </p:spPr>
        <p:txBody>
          <a:bodyPr>
            <a:normAutofit fontScale="92500" lnSpcReduction="20000"/>
          </a:bodyPr>
          <a:lstStyle/>
          <a:p>
            <a:r>
              <a:rPr lang="he-IL" sz="2800" dirty="0" smtClean="0">
                <a:latin typeface="Arial" pitchFamily="34" charset="0"/>
                <a:cs typeface="Arial" pitchFamily="34" charset="0"/>
              </a:rPr>
              <a:t>דוגמא לרכיבים שיכולים להגדיר תועלת:</a:t>
            </a:r>
          </a:p>
          <a:p>
            <a:endParaRPr lang="he-IL" dirty="0" smtClean="0">
              <a:latin typeface="Arial" pitchFamily="34" charset="0"/>
              <a:cs typeface="Arial" pitchFamily="34" charset="0"/>
            </a:endParaRPr>
          </a:p>
          <a:p>
            <a:endParaRPr lang="he-IL" dirty="0" smtClean="0">
              <a:latin typeface="Arial" pitchFamily="34" charset="0"/>
              <a:cs typeface="Arial" pitchFamily="34" charset="0"/>
            </a:endParaRPr>
          </a:p>
          <a:p>
            <a:endParaRPr lang="he-IL" dirty="0" smtClean="0">
              <a:latin typeface="Arial" pitchFamily="34" charset="0"/>
              <a:cs typeface="Arial" pitchFamily="34" charset="0"/>
            </a:endParaRPr>
          </a:p>
          <a:p>
            <a:endParaRPr lang="he-IL" sz="2800" dirty="0" smtClean="0">
              <a:latin typeface="Arial" pitchFamily="34" charset="0"/>
              <a:cs typeface="Arial" pitchFamily="34" charset="0"/>
            </a:endParaRPr>
          </a:p>
          <a:p>
            <a:endParaRPr lang="he-IL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he-IL" sz="2800" dirty="0" smtClean="0">
                <a:latin typeface="Arial" pitchFamily="34" charset="0"/>
                <a:cs typeface="Arial" pitchFamily="34" charset="0"/>
              </a:rPr>
              <a:t>מודל השקלול וקביעת התועלת הסופית של כל הצעה:</a:t>
            </a:r>
          </a:p>
          <a:p>
            <a:endParaRPr lang="he-IL" sz="1700" dirty="0" smtClean="0">
              <a:latin typeface="Arial" pitchFamily="34" charset="0"/>
              <a:cs typeface="Arial" pitchFamily="34" charset="0"/>
            </a:endParaRPr>
          </a:p>
          <a:p>
            <a:endParaRPr lang="he-IL" sz="17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None/>
            </a:pPr>
            <a:endParaRPr lang="he-IL" sz="2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None/>
            </a:pPr>
            <a:endParaRPr lang="he-IL" sz="2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None/>
            </a:pPr>
            <a:endParaRPr lang="he-IL" sz="2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None/>
            </a:pPr>
            <a:endParaRPr lang="he-IL" sz="2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None/>
            </a:pPr>
            <a:endParaRPr lang="he-IL" sz="2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None/>
            </a:pPr>
            <a:endParaRPr lang="he-IL" sz="2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None/>
            </a:pPr>
            <a:endParaRPr lang="he-IL" sz="2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None/>
            </a:pPr>
            <a:endParaRPr lang="he-IL" sz="2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None/>
            </a:pPr>
            <a:endParaRPr lang="he-IL" sz="2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None/>
            </a:pPr>
            <a:endParaRPr lang="he-IL" sz="2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None/>
            </a:pPr>
            <a:endParaRPr lang="he-IL" sz="2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None/>
            </a:pPr>
            <a:endParaRPr lang="he-IL" sz="2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</a:pPr>
            <a:r>
              <a:rPr lang="he-IL" sz="1800" dirty="0" smtClean="0">
                <a:latin typeface="Arial" pitchFamily="34" charset="0"/>
                <a:cs typeface="Arial" pitchFamily="34" charset="0"/>
              </a:rPr>
              <a:t>טבלה זו מראה את התועלת של אמינות בלבד. כך נבצע עבור כל אספקט, ונשקלל את הציונים שלהם ע"פ המשקל של כל אספקט ונקבל ציון סופי של התועלת עבור על הצעה.</a:t>
            </a:r>
            <a:r>
              <a:rPr lang="he-IL" sz="1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את הציון הסופי נכתוב באחוזים (90% - 0.9).</a:t>
            </a:r>
            <a:endParaRPr lang="he-IL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he-IL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932040" y="1325086"/>
            <a:ext cx="345598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sz="1600" b="1" dirty="0" smtClean="0">
                <a:latin typeface="Arial" pitchFamily="34" charset="0"/>
                <a:cs typeface="Arial" pitchFamily="34" charset="0"/>
              </a:rPr>
              <a:t>נושאי חומרה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>
                <a:latin typeface="Arial" pitchFamily="34" charset="0"/>
                <a:cs typeface="Arial" pitchFamily="34" charset="0"/>
              </a:rPr>
            </a:br>
            <a:r>
              <a:rPr lang="he-IL" sz="1600" dirty="0">
                <a:latin typeface="Arial" pitchFamily="34" charset="0"/>
                <a:cs typeface="Arial" pitchFamily="34" charset="0"/>
              </a:rPr>
              <a:t>   אמינות חומרה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>
                <a:latin typeface="Arial" pitchFamily="34" charset="0"/>
                <a:cs typeface="Arial" pitchFamily="34" charset="0"/>
              </a:rPr>
            </a:br>
            <a:r>
              <a:rPr lang="he-IL" sz="1600" dirty="0">
                <a:latin typeface="Arial" pitchFamily="34" charset="0"/>
                <a:cs typeface="Arial" pitchFamily="34" charset="0"/>
              </a:rPr>
              <a:t>   טיב שירות התיקונים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>
                <a:latin typeface="Arial" pitchFamily="34" charset="0"/>
                <a:cs typeface="Arial" pitchFamily="34" charset="0"/>
              </a:rPr>
            </a:br>
            <a:r>
              <a:rPr lang="he-IL" sz="1600" dirty="0">
                <a:latin typeface="Arial" pitchFamily="34" charset="0"/>
                <a:cs typeface="Arial" pitchFamily="34" charset="0"/>
              </a:rPr>
              <a:t>   זמן תגובה של השירות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>
                <a:latin typeface="Arial" pitchFamily="34" charset="0"/>
                <a:cs typeface="Arial" pitchFamily="34" charset="0"/>
              </a:rPr>
            </a:br>
            <a:r>
              <a:rPr lang="he-IL" sz="1600" dirty="0">
                <a:latin typeface="Arial" pitchFamily="34" charset="0"/>
                <a:cs typeface="Arial" pitchFamily="34" charset="0"/>
              </a:rPr>
              <a:t>   הקיבולת המרבית המושגת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>
                <a:latin typeface="Arial" pitchFamily="34" charset="0"/>
                <a:cs typeface="Arial" pitchFamily="34" charset="0"/>
              </a:rPr>
            </a:br>
            <a:r>
              <a:rPr lang="he-IL" sz="1600" dirty="0">
                <a:latin typeface="Arial" pitchFamily="34" charset="0"/>
                <a:cs typeface="Arial" pitchFamily="34" charset="0"/>
              </a:rPr>
              <a:t>   אפשרות </a:t>
            </a:r>
            <a:r>
              <a:rPr lang="he-IL" sz="1600" dirty="0" smtClean="0">
                <a:latin typeface="Arial" pitchFamily="34" charset="0"/>
                <a:cs typeface="Arial" pitchFamily="34" charset="0"/>
              </a:rPr>
              <a:t>להרחבה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259632" y="1343670"/>
            <a:ext cx="40322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sz="1600" b="1" dirty="0" smtClean="0">
                <a:latin typeface="Arial" pitchFamily="34" charset="0"/>
                <a:cs typeface="Arial" pitchFamily="34" charset="0"/>
              </a:rPr>
              <a:t>נושאי </a:t>
            </a:r>
            <a:r>
              <a:rPr lang="he-IL" sz="1600" b="1" dirty="0">
                <a:latin typeface="Arial" pitchFamily="34" charset="0"/>
                <a:cs typeface="Arial" pitchFamily="34" charset="0"/>
              </a:rPr>
              <a:t>תכנה ותקשורת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>
                <a:latin typeface="Arial" pitchFamily="34" charset="0"/>
                <a:cs typeface="Arial" pitchFamily="34" charset="0"/>
              </a:rPr>
            </a:br>
            <a:r>
              <a:rPr lang="he-IL" sz="1600" dirty="0">
                <a:latin typeface="Arial" pitchFamily="34" charset="0"/>
                <a:cs typeface="Arial" pitchFamily="34" charset="0"/>
              </a:rPr>
              <a:t>   מגוון חבילות בסיסיות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>
                <a:latin typeface="Arial" pitchFamily="34" charset="0"/>
                <a:cs typeface="Arial" pitchFamily="34" charset="0"/>
              </a:rPr>
            </a:br>
            <a:r>
              <a:rPr lang="he-IL" sz="1600" dirty="0">
                <a:latin typeface="Arial" pitchFamily="34" charset="0"/>
                <a:cs typeface="Arial" pitchFamily="34" charset="0"/>
              </a:rPr>
              <a:t>   מגוון אפשרויות לרכישת חבילות תכנה יישומית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>
                <a:latin typeface="Arial" pitchFamily="34" charset="0"/>
                <a:cs typeface="Arial" pitchFamily="34" charset="0"/>
              </a:rPr>
            </a:br>
            <a:r>
              <a:rPr lang="he-IL" sz="1600" dirty="0">
                <a:latin typeface="Arial" pitchFamily="34" charset="0"/>
                <a:cs typeface="Arial" pitchFamily="34" charset="0"/>
              </a:rPr>
              <a:t>   רמת אבטחת </a:t>
            </a:r>
            <a:r>
              <a:rPr lang="he-IL" sz="1600" dirty="0" smtClean="0">
                <a:latin typeface="Arial" pitchFamily="34" charset="0"/>
                <a:cs typeface="Arial" pitchFamily="34" charset="0"/>
              </a:rPr>
              <a:t>התוכנה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קבוצה 13"/>
          <p:cNvGrpSpPr/>
          <p:nvPr/>
        </p:nvGrpSpPr>
        <p:grpSpPr>
          <a:xfrm>
            <a:off x="1303362" y="3786190"/>
            <a:ext cx="6769100" cy="1419225"/>
            <a:chOff x="1303362" y="3786190"/>
            <a:chExt cx="6769100" cy="1419225"/>
          </a:xfrm>
        </p:grpSpPr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5624537" y="3786190"/>
              <a:ext cx="2447925" cy="3460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he-IL" sz="1600" dirty="0">
                  <a:latin typeface="Arial" pitchFamily="34" charset="0"/>
                  <a:cs typeface="Arial" pitchFamily="34" charset="0"/>
                </a:rPr>
                <a:t>אמינות </a:t>
              </a:r>
              <a:r>
                <a:rPr lang="he-IL" sz="1600" dirty="0" smtClean="0">
                  <a:latin typeface="Arial" pitchFamily="34" charset="0"/>
                  <a:cs typeface="Arial" pitchFamily="34" charset="0"/>
                </a:rPr>
                <a:t>(25%)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4184674" y="3786190"/>
              <a:ext cx="1439863" cy="3460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he-IL" sz="1600" dirty="0">
                  <a:latin typeface="Arial" pitchFamily="34" charset="0"/>
                  <a:cs typeface="Arial" pitchFamily="34" charset="0"/>
                </a:rPr>
                <a:t>משקל(%)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2744812" y="3786190"/>
              <a:ext cx="1439862" cy="3460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he-IL" sz="1600" dirty="0">
                  <a:latin typeface="Arial" pitchFamily="34" charset="0"/>
                  <a:cs typeface="Arial" pitchFamily="34" charset="0"/>
                </a:rPr>
                <a:t>הצעה א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1303362" y="3786190"/>
              <a:ext cx="1439862" cy="3460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he-IL" sz="1600" dirty="0">
                  <a:latin typeface="Arial" pitchFamily="34" charset="0"/>
                  <a:cs typeface="Arial" pitchFamily="34" charset="0"/>
                </a:rPr>
                <a:t>הצעה ב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5624537" y="4125915"/>
              <a:ext cx="2447925" cy="10795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he-IL" sz="1600" dirty="0">
                  <a:latin typeface="Arial" pitchFamily="34" charset="0"/>
                  <a:cs typeface="Arial" pitchFamily="34" charset="0"/>
                </a:rPr>
                <a:t>אמינות </a:t>
              </a:r>
              <a:r>
                <a:rPr lang="en-US" sz="1600" dirty="0">
                  <a:latin typeface="Arial" pitchFamily="34" charset="0"/>
                  <a:cs typeface="Arial" pitchFamily="34" charset="0"/>
                </a:rPr>
                <a:t>CPU</a:t>
              </a:r>
              <a:br>
                <a:rPr lang="en-US" sz="1600" dirty="0">
                  <a:latin typeface="Arial" pitchFamily="34" charset="0"/>
                  <a:cs typeface="Arial" pitchFamily="34" charset="0"/>
                </a:rPr>
              </a:br>
              <a:r>
                <a:rPr lang="he-IL" sz="1600" dirty="0">
                  <a:latin typeface="Arial" pitchFamily="34" charset="0"/>
                  <a:cs typeface="Arial" pitchFamily="34" charset="0"/>
                </a:rPr>
                <a:t>אמינות דיסקים</a:t>
              </a:r>
              <a:r>
                <a:rPr lang="en-US" sz="1600" dirty="0">
                  <a:latin typeface="Arial" pitchFamily="34" charset="0"/>
                  <a:cs typeface="Arial" pitchFamily="34" charset="0"/>
                </a:rPr>
                <a:t/>
              </a:r>
              <a:br>
                <a:rPr lang="en-US" sz="1600" dirty="0">
                  <a:latin typeface="Arial" pitchFamily="34" charset="0"/>
                  <a:cs typeface="Arial" pitchFamily="34" charset="0"/>
                </a:rPr>
              </a:br>
              <a:r>
                <a:rPr lang="he-IL" sz="1600" dirty="0">
                  <a:latin typeface="Arial" pitchFamily="34" charset="0"/>
                  <a:cs typeface="Arial" pitchFamily="34" charset="0"/>
                </a:rPr>
                <a:t>אמינות מדפסות</a:t>
              </a:r>
              <a:r>
                <a:rPr lang="en-US" sz="1600" dirty="0">
                  <a:latin typeface="Arial" pitchFamily="34" charset="0"/>
                  <a:cs typeface="Arial" pitchFamily="34" charset="0"/>
                </a:rPr>
                <a:t/>
              </a:r>
              <a:br>
                <a:rPr lang="en-US" sz="1600" dirty="0">
                  <a:latin typeface="Arial" pitchFamily="34" charset="0"/>
                  <a:cs typeface="Arial" pitchFamily="34" charset="0"/>
                </a:rPr>
              </a:br>
              <a:r>
                <a:rPr lang="he-IL" sz="1600" b="1" dirty="0">
                  <a:latin typeface="Arial" pitchFamily="34" charset="0"/>
                  <a:cs typeface="Arial" pitchFamily="34" charset="0"/>
                </a:rPr>
                <a:t>ציון משוקלל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4184674" y="4125915"/>
              <a:ext cx="1439863" cy="10795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he-IL" sz="1600" dirty="0">
                  <a:latin typeface="Arial" pitchFamily="34" charset="0"/>
                  <a:cs typeface="Arial" pitchFamily="34" charset="0"/>
                </a:rPr>
                <a:t>50</a:t>
              </a:r>
              <a:r>
                <a:rPr lang="en-US" sz="1600" dirty="0">
                  <a:latin typeface="Arial" pitchFamily="34" charset="0"/>
                  <a:cs typeface="Arial" pitchFamily="34" charset="0"/>
                </a:rPr>
                <a:t/>
              </a:r>
              <a:br>
                <a:rPr lang="en-US" sz="1600" dirty="0">
                  <a:latin typeface="Arial" pitchFamily="34" charset="0"/>
                  <a:cs typeface="Arial" pitchFamily="34" charset="0"/>
                </a:rPr>
              </a:br>
              <a:r>
                <a:rPr lang="he-IL" sz="1600" dirty="0">
                  <a:latin typeface="Arial" pitchFamily="34" charset="0"/>
                  <a:cs typeface="Arial" pitchFamily="34" charset="0"/>
                </a:rPr>
                <a:t>30</a:t>
              </a:r>
              <a:r>
                <a:rPr lang="en-US" sz="1600" dirty="0">
                  <a:latin typeface="Arial" pitchFamily="34" charset="0"/>
                  <a:cs typeface="Arial" pitchFamily="34" charset="0"/>
                </a:rPr>
                <a:t/>
              </a:r>
              <a:br>
                <a:rPr lang="en-US" sz="1600" dirty="0">
                  <a:latin typeface="Arial" pitchFamily="34" charset="0"/>
                  <a:cs typeface="Arial" pitchFamily="34" charset="0"/>
                </a:rPr>
              </a:br>
              <a:r>
                <a:rPr lang="he-IL" sz="1600" dirty="0">
                  <a:latin typeface="Arial" pitchFamily="34" charset="0"/>
                  <a:cs typeface="Arial" pitchFamily="34" charset="0"/>
                </a:rPr>
                <a:t>20</a:t>
              </a:r>
              <a:r>
                <a:rPr lang="en-US" sz="1600" dirty="0">
                  <a:latin typeface="Arial" pitchFamily="34" charset="0"/>
                  <a:cs typeface="Arial" pitchFamily="34" charset="0"/>
                </a:rPr>
                <a:t/>
              </a:r>
              <a:br>
                <a:rPr lang="en-US" sz="1600" dirty="0">
                  <a:latin typeface="Arial" pitchFamily="34" charset="0"/>
                  <a:cs typeface="Arial" pitchFamily="34" charset="0"/>
                </a:rPr>
              </a:br>
              <a:r>
                <a:rPr lang="he-IL" sz="1600" b="1" dirty="0">
                  <a:latin typeface="Arial" pitchFamily="34" charset="0"/>
                  <a:cs typeface="Arial" pitchFamily="34" charset="0"/>
                </a:rPr>
                <a:t>100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2743224" y="4121152"/>
              <a:ext cx="1439863" cy="10795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latin typeface="Arial" pitchFamily="34" charset="0"/>
                  <a:cs typeface="Arial" pitchFamily="34" charset="0"/>
                </a:rPr>
                <a:t>90</a:t>
              </a:r>
              <a:br>
                <a:rPr lang="en-US" sz="1600" dirty="0">
                  <a:latin typeface="Arial" pitchFamily="34" charset="0"/>
                  <a:cs typeface="Arial" pitchFamily="34" charset="0"/>
                </a:rPr>
              </a:br>
              <a:r>
                <a:rPr lang="he-IL" sz="1600" dirty="0">
                  <a:latin typeface="Arial" pitchFamily="34" charset="0"/>
                  <a:cs typeface="Arial" pitchFamily="34" charset="0"/>
                </a:rPr>
                <a:t>80</a:t>
              </a:r>
              <a:r>
                <a:rPr lang="en-US" sz="1600" dirty="0">
                  <a:latin typeface="Arial" pitchFamily="34" charset="0"/>
                  <a:cs typeface="Arial" pitchFamily="34" charset="0"/>
                </a:rPr>
                <a:t/>
              </a:r>
              <a:br>
                <a:rPr lang="en-US" sz="1600" dirty="0">
                  <a:latin typeface="Arial" pitchFamily="34" charset="0"/>
                  <a:cs typeface="Arial" pitchFamily="34" charset="0"/>
                </a:rPr>
              </a:br>
              <a:r>
                <a:rPr lang="he-IL" sz="1600" dirty="0">
                  <a:latin typeface="Arial" pitchFamily="34" charset="0"/>
                  <a:cs typeface="Arial" pitchFamily="34" charset="0"/>
                </a:rPr>
                <a:t>95</a:t>
              </a:r>
              <a:r>
                <a:rPr lang="en-US" sz="1600" dirty="0">
                  <a:latin typeface="Arial" pitchFamily="34" charset="0"/>
                  <a:cs typeface="Arial" pitchFamily="34" charset="0"/>
                </a:rPr>
                <a:t/>
              </a:r>
              <a:br>
                <a:rPr lang="en-US" sz="1600" dirty="0">
                  <a:latin typeface="Arial" pitchFamily="34" charset="0"/>
                  <a:cs typeface="Arial" pitchFamily="34" charset="0"/>
                </a:rPr>
              </a:br>
              <a:r>
                <a:rPr lang="he-IL" sz="1600" b="1" dirty="0">
                  <a:latin typeface="Arial" pitchFamily="34" charset="0"/>
                  <a:cs typeface="Arial" pitchFamily="34" charset="0"/>
                </a:rPr>
                <a:t>88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303362" y="4121152"/>
              <a:ext cx="1439862" cy="10795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latin typeface="Arial" pitchFamily="34" charset="0"/>
                  <a:cs typeface="Arial" pitchFamily="34" charset="0"/>
                </a:rPr>
                <a:t>100</a:t>
              </a:r>
              <a:br>
                <a:rPr lang="en-US" sz="1600" dirty="0">
                  <a:latin typeface="Arial" pitchFamily="34" charset="0"/>
                  <a:cs typeface="Arial" pitchFamily="34" charset="0"/>
                </a:rPr>
              </a:br>
              <a:r>
                <a:rPr lang="he-IL" sz="1600" dirty="0">
                  <a:latin typeface="Arial" pitchFamily="34" charset="0"/>
                  <a:cs typeface="Arial" pitchFamily="34" charset="0"/>
                </a:rPr>
                <a:t>90</a:t>
              </a:r>
              <a:r>
                <a:rPr lang="en-US" sz="1600" dirty="0">
                  <a:latin typeface="Arial" pitchFamily="34" charset="0"/>
                  <a:cs typeface="Arial" pitchFamily="34" charset="0"/>
                </a:rPr>
                <a:t/>
              </a:r>
              <a:br>
                <a:rPr lang="en-US" sz="1600" dirty="0">
                  <a:latin typeface="Arial" pitchFamily="34" charset="0"/>
                  <a:cs typeface="Arial" pitchFamily="34" charset="0"/>
                </a:rPr>
              </a:br>
              <a:r>
                <a:rPr lang="he-IL" sz="1600" dirty="0">
                  <a:latin typeface="Arial" pitchFamily="34" charset="0"/>
                  <a:cs typeface="Arial" pitchFamily="34" charset="0"/>
                </a:rPr>
                <a:t>99</a:t>
              </a:r>
              <a:r>
                <a:rPr lang="en-US" sz="1600" dirty="0">
                  <a:latin typeface="Arial" pitchFamily="34" charset="0"/>
                  <a:cs typeface="Arial" pitchFamily="34" charset="0"/>
                </a:rPr>
                <a:t/>
              </a:r>
              <a:br>
                <a:rPr lang="en-US" sz="1600" dirty="0">
                  <a:latin typeface="Arial" pitchFamily="34" charset="0"/>
                  <a:cs typeface="Arial" pitchFamily="34" charset="0"/>
                </a:rPr>
              </a:br>
              <a:r>
                <a:rPr lang="he-IL" sz="1600" b="1" dirty="0">
                  <a:latin typeface="Arial" pitchFamily="34" charset="0"/>
                  <a:cs typeface="Arial" pitchFamily="34" charset="0"/>
                </a:rPr>
                <a:t>95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28596" y="-24"/>
            <a:ext cx="8229600" cy="785834"/>
          </a:xfrm>
        </p:spPr>
        <p:txBody>
          <a:bodyPr>
            <a:normAutofit/>
          </a:bodyPr>
          <a:lstStyle/>
          <a:p>
            <a:pPr algn="ctr"/>
            <a:r>
              <a:rPr lang="he-IL" sz="36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עלות –</a:t>
            </a:r>
            <a:r>
              <a:rPr lang="he-IL" sz="3600" b="1" dirty="0" err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הי</a:t>
            </a:r>
            <a:r>
              <a:rPr lang="he-IL" sz="36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וון עלויות</a:t>
            </a:r>
            <a:endParaRPr lang="he-IL" sz="3600" b="1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229600" cy="5572164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spcBef>
                <a:spcPct val="50000"/>
              </a:spcBef>
            </a:pPr>
            <a:r>
              <a:rPr lang="he-IL" sz="1800" dirty="0" smtClean="0">
                <a:latin typeface="Arial" pitchFamily="34" charset="0"/>
                <a:cs typeface="Arial" pitchFamily="34" charset="0"/>
              </a:rPr>
              <a:t>לצורך חישוב עלות מערכת מידע מוצעת, יש להביא בחשבון את כל סוגי ההצעות בגין המערכת על פני תקופת השירות הצפויה שלה. נבחין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e-IL" sz="1800" dirty="0" smtClean="0">
                <a:latin typeface="Arial" pitchFamily="34" charset="0"/>
                <a:cs typeface="Arial" pitchFamily="34" charset="0"/>
              </a:rPr>
              <a:t>בין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:</a:t>
            </a:r>
            <a:br>
              <a:rPr lang="en-US" sz="1800" dirty="0" smtClean="0">
                <a:latin typeface="Arial" pitchFamily="34" charset="0"/>
                <a:cs typeface="Arial" pitchFamily="34" charset="0"/>
              </a:rPr>
            </a:br>
            <a:r>
              <a:rPr lang="he-IL" sz="1800" dirty="0" smtClean="0">
                <a:latin typeface="Arial" pitchFamily="34" charset="0"/>
                <a:cs typeface="Arial" pitchFamily="34" charset="0"/>
              </a:rPr>
              <a:t>	1. עלות הצטיידות.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 smtClean="0">
                <a:latin typeface="Arial" pitchFamily="34" charset="0"/>
                <a:cs typeface="Arial" pitchFamily="34" charset="0"/>
              </a:rPr>
            </a:br>
            <a:r>
              <a:rPr lang="he-IL" sz="1800" dirty="0" smtClean="0">
                <a:latin typeface="Arial" pitchFamily="34" charset="0"/>
                <a:cs typeface="Arial" pitchFamily="34" charset="0"/>
              </a:rPr>
              <a:t>	2. עלות אחזקה ותפעול שוטף.</a:t>
            </a:r>
          </a:p>
          <a:p>
            <a:pPr>
              <a:lnSpc>
                <a:spcPct val="170000"/>
              </a:lnSpc>
              <a:spcBef>
                <a:spcPct val="50000"/>
              </a:spcBef>
            </a:pPr>
            <a:r>
              <a:rPr lang="he-IL" sz="1800" dirty="0" smtClean="0">
                <a:latin typeface="Arial" pitchFamily="34" charset="0"/>
                <a:cs typeface="Arial" pitchFamily="34" charset="0"/>
              </a:rPr>
              <a:t>נאתר את כל מרכיבי העלות של כל מערכת מידע מוצעת ונהוון אותם על בסיס מועד אחד. נכנה אותו ה"מועד הנוכחי". סכום העלויות המהוונות למועד הנוכחי נקרא ערך נוכחי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Present Value</a:t>
            </a:r>
            <a:r>
              <a:rPr lang="he-IL" sz="1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PV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he-IL" sz="1800" dirty="0" smtClean="0">
                <a:latin typeface="Arial" pitchFamily="34" charset="0"/>
                <a:cs typeface="Arial" pitchFamily="34" charset="0"/>
              </a:rPr>
              <a:t>  .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</a:pPr>
            <a:r>
              <a:rPr lang="he-IL" sz="1800" dirty="0" smtClean="0">
                <a:latin typeface="Arial" pitchFamily="34" charset="0"/>
                <a:cs typeface="Arial" pitchFamily="34" charset="0"/>
              </a:rPr>
              <a:t>הערך הנוכחי של סכום כסף מסוים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he-IL" sz="1800" dirty="0" smtClean="0">
                <a:latin typeface="Arial" pitchFamily="34" charset="0"/>
                <a:cs typeface="Arial" pitchFamily="34" charset="0"/>
              </a:rPr>
              <a:t> בתום תקופה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he-IL" sz="1800" dirty="0" smtClean="0">
                <a:latin typeface="Arial" pitchFamily="34" charset="0"/>
                <a:cs typeface="Arial" pitchFamily="34" charset="0"/>
              </a:rPr>
              <a:t> הוא: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</a:pPr>
            <a:r>
              <a:rPr lang="he-IL" sz="1800" dirty="0" smtClean="0">
                <a:latin typeface="Arial" pitchFamily="34" charset="0"/>
                <a:cs typeface="Arial" pitchFamily="34" charset="0"/>
              </a:rPr>
              <a:t>הערך הנוכחי של זרם סכומי כסף המשולמים בתום כל תקופה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he-IL" sz="1800" dirty="0" smtClean="0">
                <a:latin typeface="Arial" pitchFamily="34" charset="0"/>
                <a:cs typeface="Arial" pitchFamily="34" charset="0"/>
              </a:rPr>
              <a:t> במשך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he-IL" sz="1800" dirty="0" smtClean="0">
                <a:latin typeface="Arial" pitchFamily="34" charset="0"/>
                <a:cs typeface="Arial" pitchFamily="34" charset="0"/>
              </a:rPr>
              <a:t> תקופות הוא:</a:t>
            </a:r>
          </a:p>
        </p:txBody>
      </p:sp>
      <p:grpSp>
        <p:nvGrpSpPr>
          <p:cNvPr id="20" name="Group 5"/>
          <p:cNvGrpSpPr>
            <a:grpSpLocks/>
          </p:cNvGrpSpPr>
          <p:nvPr/>
        </p:nvGrpSpPr>
        <p:grpSpPr bwMode="auto">
          <a:xfrm>
            <a:off x="1979166" y="4365104"/>
            <a:ext cx="2736850" cy="630237"/>
            <a:chOff x="2880" y="2245"/>
            <a:chExt cx="1724" cy="397"/>
          </a:xfrm>
        </p:grpSpPr>
        <p:sp>
          <p:nvSpPr>
            <p:cNvPr id="21" name="Text Box 6"/>
            <p:cNvSpPr txBox="1">
              <a:spLocks noChangeArrowheads="1"/>
            </p:cNvSpPr>
            <p:nvPr/>
          </p:nvSpPr>
          <p:spPr bwMode="auto">
            <a:xfrm>
              <a:off x="2880" y="2341"/>
              <a:ext cx="17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dirty="0"/>
                <a:t>PV = </a:t>
              </a:r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3358" y="2245"/>
              <a:ext cx="77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dirty="0"/>
                <a:t>K</a:t>
              </a:r>
            </a:p>
          </p:txBody>
        </p:sp>
        <p:sp>
          <p:nvSpPr>
            <p:cNvPr id="23" name="Text Box 8"/>
            <p:cNvSpPr txBox="1">
              <a:spLocks noChangeArrowheads="1"/>
            </p:cNvSpPr>
            <p:nvPr/>
          </p:nvSpPr>
          <p:spPr bwMode="auto">
            <a:xfrm>
              <a:off x="3198" y="2411"/>
              <a:ext cx="8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>
                <a:spcBef>
                  <a:spcPct val="50000"/>
                </a:spcBef>
              </a:pPr>
              <a:r>
                <a:rPr lang="en-US" dirty="0"/>
                <a:t>(1 + r)</a:t>
              </a:r>
              <a:r>
                <a:rPr lang="en-US" baseline="30000" dirty="0"/>
                <a:t>t</a:t>
              </a:r>
            </a:p>
          </p:txBody>
        </p:sp>
        <p:sp>
          <p:nvSpPr>
            <p:cNvPr id="24" name="Line 9"/>
            <p:cNvSpPr>
              <a:spLocks noChangeShapeType="1"/>
            </p:cNvSpPr>
            <p:nvPr/>
          </p:nvSpPr>
          <p:spPr bwMode="auto">
            <a:xfrm>
              <a:off x="3275" y="2454"/>
              <a:ext cx="4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grpSp>
        <p:nvGrpSpPr>
          <p:cNvPr id="25" name="Group 12"/>
          <p:cNvGrpSpPr>
            <a:grpSpLocks/>
          </p:cNvGrpSpPr>
          <p:nvPr/>
        </p:nvGrpSpPr>
        <p:grpSpPr bwMode="auto">
          <a:xfrm>
            <a:off x="642910" y="5413393"/>
            <a:ext cx="2736850" cy="658813"/>
            <a:chOff x="1701" y="3347"/>
            <a:chExt cx="1724" cy="415"/>
          </a:xfrm>
        </p:grpSpPr>
        <p:grpSp>
          <p:nvGrpSpPr>
            <p:cNvPr id="26" name="Group 13"/>
            <p:cNvGrpSpPr>
              <a:grpSpLocks/>
            </p:cNvGrpSpPr>
            <p:nvPr/>
          </p:nvGrpSpPr>
          <p:grpSpPr bwMode="auto">
            <a:xfrm>
              <a:off x="1701" y="3447"/>
              <a:ext cx="1724" cy="250"/>
              <a:chOff x="1701" y="3447"/>
              <a:chExt cx="1724" cy="250"/>
            </a:xfrm>
          </p:grpSpPr>
          <p:sp>
            <p:nvSpPr>
              <p:cNvPr id="32" name="Text Box 14"/>
              <p:cNvSpPr txBox="1">
                <a:spLocks noChangeArrowheads="1"/>
              </p:cNvSpPr>
              <p:nvPr/>
            </p:nvSpPr>
            <p:spPr bwMode="auto">
              <a:xfrm>
                <a:off x="1701" y="3447"/>
                <a:ext cx="172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 rtl="0">
                  <a:spcBef>
                    <a:spcPct val="50000"/>
                  </a:spcBef>
                </a:pPr>
                <a:r>
                  <a:rPr lang="en-US"/>
                  <a:t>PV = </a:t>
                </a:r>
                <a:r>
                  <a:rPr lang="el-GR" sz="2000"/>
                  <a:t>Σ</a:t>
                </a:r>
              </a:p>
            </p:txBody>
          </p:sp>
          <p:sp>
            <p:nvSpPr>
              <p:cNvPr id="33" name="Line 15"/>
              <p:cNvSpPr>
                <a:spLocks noChangeShapeType="1"/>
              </p:cNvSpPr>
              <p:nvPr/>
            </p:nvSpPr>
            <p:spPr bwMode="auto">
              <a:xfrm>
                <a:off x="2277" y="3560"/>
                <a:ext cx="4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e-IL"/>
              </a:p>
            </p:txBody>
          </p:sp>
        </p:grpSp>
        <p:grpSp>
          <p:nvGrpSpPr>
            <p:cNvPr id="27" name="Group 16"/>
            <p:cNvGrpSpPr>
              <a:grpSpLocks/>
            </p:cNvGrpSpPr>
            <p:nvPr/>
          </p:nvGrpSpPr>
          <p:grpSpPr bwMode="auto">
            <a:xfrm>
              <a:off x="1786" y="3347"/>
              <a:ext cx="1321" cy="415"/>
              <a:chOff x="1786" y="3351"/>
              <a:chExt cx="1321" cy="415"/>
            </a:xfrm>
          </p:grpSpPr>
          <p:sp>
            <p:nvSpPr>
              <p:cNvPr id="28" name="Text Box 17"/>
              <p:cNvSpPr txBox="1">
                <a:spLocks noChangeArrowheads="1"/>
              </p:cNvSpPr>
              <p:nvPr/>
            </p:nvSpPr>
            <p:spPr bwMode="auto">
              <a:xfrm>
                <a:off x="2336" y="3351"/>
                <a:ext cx="77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 rtl="0">
                  <a:spcBef>
                    <a:spcPct val="50000"/>
                  </a:spcBef>
                </a:pPr>
                <a:r>
                  <a:rPr lang="en-US"/>
                  <a:t>Kt</a:t>
                </a:r>
              </a:p>
            </p:txBody>
          </p:sp>
          <p:sp>
            <p:nvSpPr>
              <p:cNvPr id="29" name="Text Box 18"/>
              <p:cNvSpPr txBox="1">
                <a:spLocks noChangeArrowheads="1"/>
              </p:cNvSpPr>
              <p:nvPr/>
            </p:nvSpPr>
            <p:spPr bwMode="auto">
              <a:xfrm>
                <a:off x="2200" y="3517"/>
                <a:ext cx="81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 rtl="0">
                  <a:spcBef>
                    <a:spcPct val="50000"/>
                  </a:spcBef>
                </a:pPr>
                <a:r>
                  <a:rPr lang="en-US" dirty="0"/>
                  <a:t>(1 + r)</a:t>
                </a:r>
                <a:r>
                  <a:rPr lang="en-US" baseline="30000" dirty="0"/>
                  <a:t>t</a:t>
                </a:r>
              </a:p>
            </p:txBody>
          </p:sp>
          <p:sp>
            <p:nvSpPr>
              <p:cNvPr id="30" name="Text Box 19"/>
              <p:cNvSpPr txBox="1">
                <a:spLocks noChangeArrowheads="1"/>
              </p:cNvSpPr>
              <p:nvPr/>
            </p:nvSpPr>
            <p:spPr bwMode="auto">
              <a:xfrm>
                <a:off x="1786" y="3358"/>
                <a:ext cx="45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/>
                  <a:t>n</a:t>
                </a:r>
              </a:p>
            </p:txBody>
          </p:sp>
          <p:sp>
            <p:nvSpPr>
              <p:cNvPr id="31" name="Text Box 20"/>
              <p:cNvSpPr txBox="1">
                <a:spLocks noChangeArrowheads="1"/>
              </p:cNvSpPr>
              <p:nvPr/>
            </p:nvSpPr>
            <p:spPr bwMode="auto">
              <a:xfrm>
                <a:off x="1853" y="3574"/>
                <a:ext cx="45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400"/>
                  <a:t> t=1</a:t>
                </a:r>
              </a:p>
            </p:txBody>
          </p:sp>
        </p:grpSp>
      </p:grpSp>
      <p:sp>
        <p:nvSpPr>
          <p:cNvPr id="34" name="הסבר מלבני מעוגל 33"/>
          <p:cNvSpPr/>
          <p:nvPr/>
        </p:nvSpPr>
        <p:spPr>
          <a:xfrm>
            <a:off x="2928926" y="5643578"/>
            <a:ext cx="5429288" cy="571504"/>
          </a:xfrm>
          <a:prstGeom prst="wedgeRoundRectCallout">
            <a:avLst>
              <a:gd name="adj1" fmla="val -59902"/>
              <a:gd name="adj2" fmla="val -37500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he-IL" sz="1600" dirty="0" smtClean="0">
                <a:latin typeface="Arial" pitchFamily="34" charset="0"/>
                <a:cs typeface="Arial" pitchFamily="34" charset="0"/>
              </a:rPr>
              <a:t> הינו שיעור התשואה/שער הנכון/מחיר הכסף. הוא מבטא את שיעור הריבית שהארגון יכול לקבל בעבור כסף שהוא משקיע</a:t>
            </a:r>
            <a:endParaRPr lang="he-IL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28596" y="-24"/>
            <a:ext cx="8229600" cy="785834"/>
          </a:xfrm>
        </p:spPr>
        <p:txBody>
          <a:bodyPr>
            <a:normAutofit/>
          </a:bodyPr>
          <a:lstStyle/>
          <a:p>
            <a:pPr algn="ctr"/>
            <a:r>
              <a:rPr lang="he-IL" sz="36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עלות –</a:t>
            </a:r>
            <a:r>
              <a:rPr lang="he-IL" sz="3600" b="1" dirty="0" err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נר</a:t>
            </a:r>
            <a:r>
              <a:rPr lang="he-IL" sz="36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מול עלויות</a:t>
            </a:r>
            <a:endParaRPr lang="he-IL" sz="3600" b="1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229600" cy="557216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he-IL" sz="1800" dirty="0" smtClean="0">
                <a:latin typeface="Arial" pitchFamily="34" charset="0"/>
                <a:cs typeface="Arial" pitchFamily="34" charset="0"/>
              </a:rPr>
              <a:t>נרצה להביא את עלויות ההצעות לאותה סקלה של התועלות (0-1), וכן שימדדו את אותו הפרמטר (כלומר העלויות יהפכו להיות במונחי תועלת – עלות גבוהה תקבל משקל נמוך ועלות נמוכה תקבל משקל גבוה).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he-IL" sz="1800" u="sng" dirty="0" smtClean="0">
                <a:latin typeface="Arial" pitchFamily="34" charset="0"/>
                <a:cs typeface="Arial" pitchFamily="34" charset="0"/>
              </a:rPr>
              <a:t>פרמטרים:</a:t>
            </a:r>
          </a:p>
          <a:p>
            <a:pPr lvl="3">
              <a:lnSpc>
                <a:spcPct val="150000"/>
              </a:lnSpc>
              <a:spcBef>
                <a:spcPct val="50000"/>
              </a:spcBef>
            </a:pP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Cmin</a:t>
            </a:r>
            <a:r>
              <a:rPr lang="he-IL" sz="1900" dirty="0" smtClean="0">
                <a:latin typeface="Arial" pitchFamily="34" charset="0"/>
                <a:cs typeface="Arial" pitchFamily="34" charset="0"/>
              </a:rPr>
              <a:t> : עלות ההצעה הזולה ביותר</a:t>
            </a:r>
          </a:p>
          <a:p>
            <a:pPr lvl="3">
              <a:lnSpc>
                <a:spcPct val="150000"/>
              </a:lnSpc>
              <a:spcBef>
                <a:spcPct val="50000"/>
              </a:spcBef>
            </a:pP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Cmax</a:t>
            </a:r>
            <a:r>
              <a:rPr lang="he-IL" sz="1900" dirty="0" smtClean="0">
                <a:latin typeface="Arial" pitchFamily="34" charset="0"/>
                <a:cs typeface="Arial" pitchFamily="34" charset="0"/>
              </a:rPr>
              <a:t> : עלות ההצעה היקרה ביותר</a:t>
            </a:r>
          </a:p>
          <a:p>
            <a:pPr lvl="3">
              <a:lnSpc>
                <a:spcPct val="150000"/>
              </a:lnSpc>
              <a:spcBef>
                <a:spcPct val="50000"/>
              </a:spcBef>
            </a:pP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Ci</a:t>
            </a:r>
            <a:r>
              <a:rPr lang="he-IL" sz="1900" dirty="0" smtClean="0">
                <a:latin typeface="Arial" pitchFamily="34" charset="0"/>
                <a:cs typeface="Arial" pitchFamily="34" charset="0"/>
              </a:rPr>
              <a:t> : עלות הצעה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i</a:t>
            </a:r>
            <a:endParaRPr lang="he-IL" sz="1900" dirty="0" smtClean="0">
              <a:latin typeface="Arial" pitchFamily="34" charset="0"/>
              <a:cs typeface="Arial" pitchFamily="34" charset="0"/>
            </a:endParaRPr>
          </a:p>
          <a:p>
            <a:pPr lvl="3">
              <a:lnSpc>
                <a:spcPct val="150000"/>
              </a:lnSpc>
              <a:spcBef>
                <a:spcPct val="50000"/>
              </a:spcBef>
            </a:pP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CNi</a:t>
            </a:r>
            <a:r>
              <a:rPr lang="he-IL" sz="1900" dirty="0" smtClean="0">
                <a:latin typeface="Arial" pitchFamily="34" charset="0"/>
                <a:cs typeface="Arial" pitchFamily="34" charset="0"/>
              </a:rPr>
              <a:t> : עלות מנורמלת עבור הצעה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i</a:t>
            </a:r>
            <a:endParaRPr lang="he-IL" sz="1900" dirty="0" smtClean="0">
              <a:latin typeface="Arial" pitchFamily="34" charset="0"/>
              <a:cs typeface="Arial" pitchFamily="34" charset="0"/>
            </a:endParaRPr>
          </a:p>
          <a:p>
            <a:pPr lvl="3">
              <a:lnSpc>
                <a:spcPct val="150000"/>
              </a:lnSpc>
              <a:spcBef>
                <a:spcPct val="50000"/>
              </a:spcBef>
            </a:pP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CNmin</a:t>
            </a:r>
            <a:r>
              <a:rPr lang="he-IL" sz="1900" dirty="0" smtClean="0">
                <a:latin typeface="Arial" pitchFamily="34" charset="0"/>
                <a:cs typeface="Arial" pitchFamily="34" charset="0"/>
              </a:rPr>
              <a:t> : עלות מנורמלת עבור ההצעה הזולה ביותר</a:t>
            </a:r>
          </a:p>
          <a:p>
            <a:pPr lvl="3">
              <a:lnSpc>
                <a:spcPct val="150000"/>
              </a:lnSpc>
              <a:spcBef>
                <a:spcPct val="50000"/>
              </a:spcBef>
            </a:pP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CNmax</a:t>
            </a:r>
            <a:r>
              <a:rPr lang="he-IL" sz="1900" dirty="0" smtClean="0">
                <a:latin typeface="Arial" pitchFamily="34" charset="0"/>
                <a:cs typeface="Arial" pitchFamily="34" charset="0"/>
              </a:rPr>
              <a:t> : עלות מנורמלת עבור ההצעה היקרה ביותר</a:t>
            </a:r>
          </a:p>
          <a:p>
            <a:pPr lvl="3">
              <a:lnSpc>
                <a:spcPct val="150000"/>
              </a:lnSpc>
              <a:spcBef>
                <a:spcPct val="50000"/>
              </a:spcBef>
            </a:pP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Bmin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e-IL" sz="1900" dirty="0" smtClean="0">
                <a:latin typeface="Arial" pitchFamily="34" charset="0"/>
                <a:cs typeface="Arial" pitchFamily="34" charset="0"/>
              </a:rPr>
              <a:t> : התועלת הנמוכה ביותר</a:t>
            </a:r>
          </a:p>
          <a:p>
            <a:pPr lvl="3">
              <a:lnSpc>
                <a:spcPct val="150000"/>
              </a:lnSpc>
              <a:spcBef>
                <a:spcPct val="50000"/>
              </a:spcBef>
            </a:pP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Bmax</a:t>
            </a:r>
            <a:r>
              <a:rPr lang="he-IL" sz="1900" dirty="0" smtClean="0">
                <a:latin typeface="Arial" pitchFamily="34" charset="0"/>
                <a:cs typeface="Arial" pitchFamily="34" charset="0"/>
              </a:rPr>
              <a:t> : התועלת הגבוהה ביותר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28596" y="-24"/>
            <a:ext cx="8229600" cy="785834"/>
          </a:xfrm>
        </p:spPr>
        <p:txBody>
          <a:bodyPr>
            <a:normAutofit/>
          </a:bodyPr>
          <a:lstStyle/>
          <a:p>
            <a:pPr algn="ctr"/>
            <a:r>
              <a:rPr lang="he-IL" sz="36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עלות –</a:t>
            </a:r>
            <a:r>
              <a:rPr lang="he-IL" sz="3600" b="1" dirty="0" err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נר</a:t>
            </a:r>
            <a:r>
              <a:rPr lang="he-IL" sz="36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מול עלויות</a:t>
            </a:r>
            <a:endParaRPr lang="he-IL" sz="3600" b="1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229600" cy="5572164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spcBef>
                <a:spcPct val="50000"/>
              </a:spcBef>
            </a:pPr>
            <a:r>
              <a:rPr lang="he-IL" sz="1800" dirty="0" smtClean="0">
                <a:latin typeface="Arial" pitchFamily="34" charset="0"/>
                <a:cs typeface="Arial" pitchFamily="34" charset="0"/>
              </a:rPr>
              <a:t>ישנן מספר דרכי נרמול עלויות:</a:t>
            </a:r>
          </a:p>
          <a:p>
            <a:pPr>
              <a:lnSpc>
                <a:spcPct val="170000"/>
              </a:lnSpc>
              <a:spcBef>
                <a:spcPct val="50000"/>
              </a:spcBef>
              <a:buNone/>
            </a:pPr>
            <a:r>
              <a:rPr lang="he-IL" sz="1800" dirty="0" smtClean="0"/>
              <a:t>	</a:t>
            </a:r>
            <a:endParaRPr lang="en-US" sz="1800" dirty="0" smtClean="0"/>
          </a:p>
        </p:txBody>
      </p:sp>
      <p:graphicFrame>
        <p:nvGraphicFramePr>
          <p:cNvPr id="20" name="טבלה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764712"/>
              </p:ext>
            </p:extLst>
          </p:nvPr>
        </p:nvGraphicFramePr>
        <p:xfrm>
          <a:off x="357158" y="1071546"/>
          <a:ext cx="8358245" cy="550331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2992"/>
                <a:gridCol w="3900457"/>
                <a:gridCol w="3814796"/>
              </a:tblGrid>
              <a:tr h="364259"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 smtClean="0">
                          <a:latin typeface="Arial" pitchFamily="34" charset="0"/>
                          <a:cs typeface="Arial" pitchFamily="34" charset="0"/>
                        </a:rPr>
                        <a:t>שיטה</a:t>
                      </a:r>
                      <a:endParaRPr lang="he-IL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 smtClean="0">
                          <a:latin typeface="Arial" pitchFamily="34" charset="0"/>
                          <a:cs typeface="Arial" pitchFamily="34" charset="0"/>
                        </a:rPr>
                        <a:t>תיאור</a:t>
                      </a:r>
                      <a:endParaRPr lang="he-IL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 smtClean="0">
                          <a:latin typeface="Arial" pitchFamily="34" charset="0"/>
                          <a:cs typeface="Arial" pitchFamily="34" charset="0"/>
                        </a:rPr>
                        <a:t>נוסחה</a:t>
                      </a:r>
                      <a:endParaRPr lang="he-IL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384184"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 smtClean="0">
                          <a:latin typeface="Arial" pitchFamily="34" charset="0"/>
                          <a:cs typeface="Arial" pitchFamily="34" charset="0"/>
                        </a:rPr>
                        <a:t>א'</a:t>
                      </a:r>
                      <a:endParaRPr lang="he-IL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u="sng" dirty="0" smtClean="0">
                          <a:latin typeface="Arial" pitchFamily="34" charset="0"/>
                          <a:cs typeface="Arial" pitchFamily="34" charset="0"/>
                        </a:rPr>
                        <a:t>ההצעה</a:t>
                      </a:r>
                      <a:r>
                        <a:rPr lang="he-IL" sz="1400" u="sng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e-IL" sz="1400" u="sng" dirty="0" smtClean="0">
                          <a:latin typeface="Arial" pitchFamily="34" charset="0"/>
                          <a:cs typeface="Arial" pitchFamily="34" charset="0"/>
                        </a:rPr>
                        <a:t>הזולה</a:t>
                      </a:r>
                      <a:r>
                        <a:rPr lang="he-IL" sz="1400" u="none" dirty="0" smtClean="0">
                          <a:latin typeface="Arial" pitchFamily="34" charset="0"/>
                          <a:cs typeface="Arial" pitchFamily="34" charset="0"/>
                        </a:rPr>
                        <a:t> ביותר</a:t>
                      </a:r>
                      <a:r>
                        <a:rPr lang="he-IL" sz="1400" baseline="0" dirty="0" smtClean="0">
                          <a:latin typeface="Arial" pitchFamily="34" charset="0"/>
                          <a:cs typeface="Arial" pitchFamily="34" charset="0"/>
                        </a:rPr>
                        <a:t> מקבלת ציון </a:t>
                      </a:r>
                      <a:r>
                        <a:rPr lang="he-IL" sz="1400" u="sng" baseline="0" dirty="0" smtClean="0">
                          <a:latin typeface="Arial" pitchFamily="34" charset="0"/>
                          <a:cs typeface="Arial" pitchFamily="34" charset="0"/>
                        </a:rPr>
                        <a:t>עלות מנורמלת 1</a:t>
                      </a:r>
                      <a:r>
                        <a:rPr lang="he-IL" sz="1400" baseline="0" dirty="0" smtClean="0">
                          <a:latin typeface="Arial" pitchFamily="34" charset="0"/>
                          <a:cs typeface="Arial" pitchFamily="34" charset="0"/>
                        </a:rPr>
                        <a:t>, הציון של יתר ההצעות קטן באופן יחסי .</a:t>
                      </a:r>
                    </a:p>
                    <a:p>
                      <a:pPr algn="ctr" rtl="1"/>
                      <a:endParaRPr lang="he-IL" sz="14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1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b="0" dirty="0" smtClean="0">
                          <a:latin typeface="Arial" pitchFamily="34" charset="0"/>
                          <a:cs typeface="Arial" pitchFamily="34" charset="0"/>
                        </a:rPr>
                        <a:t>בשיטה זו ציוני העלות המנורמלת נעים תמיד בין הציון הגבוה ביותר 1 לציון נמוך כלשהו שקטן ככל שההצעה יקרה יותר.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384184"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 smtClean="0">
                          <a:latin typeface="Arial" pitchFamily="34" charset="0"/>
                          <a:cs typeface="Arial" pitchFamily="34" charset="0"/>
                        </a:rPr>
                        <a:t>ב'</a:t>
                      </a:r>
                      <a:endParaRPr lang="he-IL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>
                          <a:latin typeface="Arial" pitchFamily="34" charset="0"/>
                          <a:cs typeface="Arial" pitchFamily="34" charset="0"/>
                        </a:rPr>
                        <a:t>ההצעה הזולה ביותר</a:t>
                      </a:r>
                      <a:r>
                        <a:rPr lang="he-IL" sz="1400" baseline="0" dirty="0" smtClean="0">
                          <a:latin typeface="Arial" pitchFamily="34" charset="0"/>
                          <a:cs typeface="Arial" pitchFamily="34" charset="0"/>
                        </a:rPr>
                        <a:t> מקבלת ציון עלות מנורמלת השווה לציון ההצעה בעלת התועלת המרבית, הציון של יתר ההצעות קטן באופן יחסי.</a:t>
                      </a:r>
                    </a:p>
                    <a:p>
                      <a:pPr algn="ctr" rtl="1"/>
                      <a:endParaRPr lang="he-IL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he-IL" sz="1400" b="0" dirty="0" smtClean="0">
                          <a:latin typeface="Arial" pitchFamily="34" charset="0"/>
                          <a:cs typeface="Arial" pitchFamily="34" charset="0"/>
                        </a:rPr>
                        <a:t>בשיטה זו ציון עלות מרבי שווה לתועלת המרבית הקיימת. הציון המזערי יכול להתקרב ל-0.</a:t>
                      </a:r>
                      <a:endParaRPr lang="he-IL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639165"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 smtClean="0">
                          <a:latin typeface="Arial" pitchFamily="34" charset="0"/>
                          <a:cs typeface="Arial" pitchFamily="34" charset="0"/>
                        </a:rPr>
                        <a:t>ג'</a:t>
                      </a:r>
                      <a:endParaRPr lang="he-IL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>
                          <a:latin typeface="Arial" pitchFamily="34" charset="0"/>
                          <a:cs typeface="Arial" pitchFamily="34" charset="0"/>
                        </a:rPr>
                        <a:t>ההצעה הזולה ביותר</a:t>
                      </a:r>
                      <a:r>
                        <a:rPr lang="he-IL" sz="1400" baseline="0" dirty="0" smtClean="0">
                          <a:latin typeface="Arial" pitchFamily="34" charset="0"/>
                          <a:cs typeface="Arial" pitchFamily="34" charset="0"/>
                        </a:rPr>
                        <a:t> מקבלת ציון עלות מנורמלת השווה לציון ההצעה בעלת התועלת המרבית, </a:t>
                      </a:r>
                      <a:r>
                        <a:rPr lang="he-IL" sz="1400" dirty="0" smtClean="0">
                          <a:latin typeface="Arial" pitchFamily="34" charset="0"/>
                          <a:cs typeface="Arial" pitchFamily="34" charset="0"/>
                        </a:rPr>
                        <a:t>ההצעה היקרה ביותר</a:t>
                      </a:r>
                      <a:r>
                        <a:rPr lang="he-IL" sz="1400" baseline="0" dirty="0" smtClean="0">
                          <a:latin typeface="Arial" pitchFamily="34" charset="0"/>
                          <a:cs typeface="Arial" pitchFamily="34" charset="0"/>
                        </a:rPr>
                        <a:t> מקבלת ציון עלות מנורמלת השווה לציון ההצעה בעלת התועלת הפחותה ביותר, הציון של היתר הוא בין הקצוות האלו באופן יחסי להפרש בין עלויות ההצעות</a:t>
                      </a:r>
                      <a:endParaRPr lang="he-IL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43182">
                <a:tc>
                  <a:txBody>
                    <a:bodyPr/>
                    <a:lstStyle/>
                    <a:p>
                      <a:pPr algn="ctr" rtl="1"/>
                      <a:r>
                        <a:rPr lang="he-IL" sz="1600" b="1" dirty="0" smtClean="0">
                          <a:latin typeface="Arial" pitchFamily="34" charset="0"/>
                          <a:cs typeface="Arial" pitchFamily="34" charset="0"/>
                        </a:rPr>
                        <a:t>ד'</a:t>
                      </a:r>
                      <a:endParaRPr lang="he-IL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 dirty="0" smtClean="0">
                          <a:latin typeface="Arial" pitchFamily="34" charset="0"/>
                          <a:cs typeface="Arial" pitchFamily="34" charset="0"/>
                        </a:rPr>
                        <a:t>נרמול</a:t>
                      </a:r>
                      <a:r>
                        <a:rPr lang="he-IL" sz="1400" baseline="0" dirty="0" smtClean="0">
                          <a:latin typeface="Arial" pitchFamily="34" charset="0"/>
                          <a:cs typeface="Arial" pitchFamily="34" charset="0"/>
                        </a:rPr>
                        <a:t> החיסכון </a:t>
                      </a:r>
                      <a:r>
                        <a:rPr lang="he-IL" sz="1400" baseline="0" dirty="0" err="1" smtClean="0">
                          <a:latin typeface="Arial" pitchFamily="34" charset="0"/>
                          <a:cs typeface="Arial" pitchFamily="34" charset="0"/>
                        </a:rPr>
                        <a:t>– מניחים</a:t>
                      </a:r>
                      <a:r>
                        <a:rPr lang="he-IL" sz="1400" baseline="0" dirty="0" smtClean="0">
                          <a:latin typeface="Arial" pitchFamily="34" charset="0"/>
                          <a:cs typeface="Arial" pitchFamily="34" charset="0"/>
                        </a:rPr>
                        <a:t> שהארגון מוכן להשקיע למערכת המידע סכום מרבי (</a:t>
                      </a:r>
                      <a:r>
                        <a:rPr lang="en-US" sz="1400" baseline="0" dirty="0" err="1" smtClean="0">
                          <a:latin typeface="Arial" pitchFamily="34" charset="0"/>
                          <a:cs typeface="Arial" pitchFamily="34" charset="0"/>
                        </a:rPr>
                        <a:t>Cmax</a:t>
                      </a:r>
                      <a:r>
                        <a:rPr lang="he-IL" sz="1400" baseline="0" dirty="0" smtClean="0">
                          <a:latin typeface="Arial" pitchFamily="34" charset="0"/>
                          <a:cs typeface="Arial" pitchFamily="34" charset="0"/>
                        </a:rPr>
                        <a:t>) שיכול להיות גדול אף מעלות ההצעה היקרה ביותר שהתקבלה בפועל</a:t>
                      </a:r>
                      <a:endParaRPr lang="he-IL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4" name="קבוצה 40"/>
          <p:cNvGrpSpPr/>
          <p:nvPr/>
        </p:nvGrpSpPr>
        <p:grpSpPr>
          <a:xfrm>
            <a:off x="428596" y="2060570"/>
            <a:ext cx="1617663" cy="654050"/>
            <a:chOff x="2051050" y="5273675"/>
            <a:chExt cx="1617663" cy="654050"/>
          </a:xfrm>
        </p:grpSpPr>
        <p:sp>
          <p:nvSpPr>
            <p:cNvPr id="36" name="Text Box 17"/>
            <p:cNvSpPr txBox="1">
              <a:spLocks noChangeArrowheads="1"/>
            </p:cNvSpPr>
            <p:nvPr/>
          </p:nvSpPr>
          <p:spPr bwMode="auto">
            <a:xfrm>
              <a:off x="2051050" y="5418138"/>
              <a:ext cx="649288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dirty="0" err="1"/>
                <a:t>CNi</a:t>
              </a:r>
              <a:endParaRPr lang="en-US" dirty="0"/>
            </a:p>
          </p:txBody>
        </p:sp>
        <p:sp>
          <p:nvSpPr>
            <p:cNvPr id="37" name="Text Box 18"/>
            <p:cNvSpPr txBox="1">
              <a:spLocks noChangeArrowheads="1"/>
            </p:cNvSpPr>
            <p:nvPr/>
          </p:nvSpPr>
          <p:spPr bwMode="auto">
            <a:xfrm>
              <a:off x="2841625" y="5273675"/>
              <a:ext cx="7937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dirty="0" err="1"/>
                <a:t>Cmin</a:t>
              </a:r>
              <a:endParaRPr lang="en-US" dirty="0"/>
            </a:p>
          </p:txBody>
        </p:sp>
        <p:sp>
          <p:nvSpPr>
            <p:cNvPr id="38" name="Text Box 19"/>
            <p:cNvSpPr txBox="1">
              <a:spLocks noChangeArrowheads="1"/>
            </p:cNvSpPr>
            <p:nvPr/>
          </p:nvSpPr>
          <p:spPr bwMode="auto">
            <a:xfrm>
              <a:off x="3019425" y="5561013"/>
              <a:ext cx="649288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dirty="0" err="1"/>
                <a:t>Ci</a:t>
              </a:r>
              <a:endParaRPr lang="en-US" dirty="0"/>
            </a:p>
          </p:txBody>
        </p:sp>
        <p:sp>
          <p:nvSpPr>
            <p:cNvPr id="39" name="Text Box 20"/>
            <p:cNvSpPr txBox="1">
              <a:spLocks noChangeArrowheads="1"/>
            </p:cNvSpPr>
            <p:nvPr/>
          </p:nvSpPr>
          <p:spPr bwMode="auto">
            <a:xfrm>
              <a:off x="2627313" y="5443538"/>
              <a:ext cx="2889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=</a:t>
              </a:r>
            </a:p>
          </p:txBody>
        </p:sp>
        <p:sp>
          <p:nvSpPr>
            <p:cNvPr id="40" name="Line 21"/>
            <p:cNvSpPr>
              <a:spLocks noChangeShapeType="1"/>
            </p:cNvSpPr>
            <p:nvPr/>
          </p:nvSpPr>
          <p:spPr bwMode="auto">
            <a:xfrm>
              <a:off x="2889250" y="5624513"/>
              <a:ext cx="649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42" name="Text Box 33"/>
          <p:cNvSpPr txBox="1">
            <a:spLocks noChangeArrowheads="1"/>
          </p:cNvSpPr>
          <p:nvPr/>
        </p:nvSpPr>
        <p:spPr bwMode="auto">
          <a:xfrm>
            <a:off x="428596" y="2986644"/>
            <a:ext cx="180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dirty="0" err="1" smtClean="0"/>
              <a:t>CNmin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Bmax</a:t>
            </a:r>
            <a:r>
              <a:rPr lang="en-US" dirty="0"/>
              <a:t> </a:t>
            </a:r>
          </a:p>
        </p:txBody>
      </p:sp>
      <p:sp>
        <p:nvSpPr>
          <p:cNvPr id="43" name="Text Box 33"/>
          <p:cNvSpPr txBox="1">
            <a:spLocks noChangeArrowheads="1"/>
          </p:cNvSpPr>
          <p:nvPr/>
        </p:nvSpPr>
        <p:spPr bwMode="auto">
          <a:xfrm>
            <a:off x="428596" y="1630908"/>
            <a:ext cx="128588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dirty="0" err="1" smtClean="0"/>
              <a:t>CNmin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1</a:t>
            </a:r>
            <a:endParaRPr lang="en-US" dirty="0"/>
          </a:p>
        </p:txBody>
      </p:sp>
      <p:grpSp>
        <p:nvGrpSpPr>
          <p:cNvPr id="5" name="קבוצה 50"/>
          <p:cNvGrpSpPr/>
          <p:nvPr/>
        </p:nvGrpSpPr>
        <p:grpSpPr>
          <a:xfrm>
            <a:off x="428596" y="3404164"/>
            <a:ext cx="2571768" cy="654050"/>
            <a:chOff x="428596" y="4703776"/>
            <a:chExt cx="2571768" cy="654050"/>
          </a:xfrm>
        </p:grpSpPr>
        <p:sp>
          <p:nvSpPr>
            <p:cNvPr id="45" name="Text Box 17"/>
            <p:cNvSpPr txBox="1">
              <a:spLocks noChangeArrowheads="1"/>
            </p:cNvSpPr>
            <p:nvPr/>
          </p:nvSpPr>
          <p:spPr bwMode="auto">
            <a:xfrm>
              <a:off x="428596" y="4848239"/>
              <a:ext cx="649288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dirty="0" err="1"/>
                <a:t>CNi</a:t>
              </a:r>
              <a:endParaRPr lang="en-US" dirty="0"/>
            </a:p>
          </p:txBody>
        </p:sp>
        <p:sp>
          <p:nvSpPr>
            <p:cNvPr id="46" name="Text Box 18"/>
            <p:cNvSpPr txBox="1">
              <a:spLocks noChangeArrowheads="1"/>
            </p:cNvSpPr>
            <p:nvPr/>
          </p:nvSpPr>
          <p:spPr bwMode="auto">
            <a:xfrm>
              <a:off x="1219171" y="4703776"/>
              <a:ext cx="7937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dirty="0" err="1"/>
                <a:t>Cmin</a:t>
              </a:r>
              <a:endParaRPr lang="en-US" dirty="0"/>
            </a:p>
          </p:txBody>
        </p:sp>
        <p:sp>
          <p:nvSpPr>
            <p:cNvPr id="47" name="Text Box 19"/>
            <p:cNvSpPr txBox="1">
              <a:spLocks noChangeArrowheads="1"/>
            </p:cNvSpPr>
            <p:nvPr/>
          </p:nvSpPr>
          <p:spPr bwMode="auto">
            <a:xfrm>
              <a:off x="1396971" y="4991114"/>
              <a:ext cx="649288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dirty="0" err="1"/>
                <a:t>Ci</a:t>
              </a:r>
              <a:endParaRPr lang="en-US" dirty="0"/>
            </a:p>
          </p:txBody>
        </p:sp>
        <p:sp>
          <p:nvSpPr>
            <p:cNvPr id="48" name="Text Box 20"/>
            <p:cNvSpPr txBox="1">
              <a:spLocks noChangeArrowheads="1"/>
            </p:cNvSpPr>
            <p:nvPr/>
          </p:nvSpPr>
          <p:spPr bwMode="auto">
            <a:xfrm>
              <a:off x="1004859" y="4873639"/>
              <a:ext cx="2889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=</a:t>
              </a:r>
            </a:p>
          </p:txBody>
        </p:sp>
        <p:sp>
          <p:nvSpPr>
            <p:cNvPr id="49" name="Line 21"/>
            <p:cNvSpPr>
              <a:spLocks noChangeShapeType="1"/>
            </p:cNvSpPr>
            <p:nvPr/>
          </p:nvSpPr>
          <p:spPr bwMode="auto">
            <a:xfrm>
              <a:off x="1266796" y="5054614"/>
              <a:ext cx="649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/>
            </a:p>
          </p:txBody>
        </p:sp>
        <p:sp>
          <p:nvSpPr>
            <p:cNvPr id="50" name="Text Box 33"/>
            <p:cNvSpPr txBox="1">
              <a:spLocks noChangeArrowheads="1"/>
            </p:cNvSpPr>
            <p:nvPr/>
          </p:nvSpPr>
          <p:spPr bwMode="auto">
            <a:xfrm>
              <a:off x="1928795" y="4857760"/>
              <a:ext cx="107156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dirty="0" smtClean="0"/>
                <a:t>* </a:t>
              </a:r>
              <a:r>
                <a:rPr lang="en-US" dirty="0" err="1" smtClean="0"/>
                <a:t>Bmax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sp>
        <p:nvSpPr>
          <p:cNvPr id="52" name="Text Box 33"/>
          <p:cNvSpPr txBox="1">
            <a:spLocks noChangeArrowheads="1"/>
          </p:cNvSpPr>
          <p:nvPr/>
        </p:nvSpPr>
        <p:spPr bwMode="auto">
          <a:xfrm>
            <a:off x="428596" y="4214818"/>
            <a:ext cx="180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dirty="0" err="1" smtClean="0"/>
              <a:t>CNmin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Bmax</a:t>
            </a:r>
            <a:r>
              <a:rPr lang="en-US" dirty="0"/>
              <a:t> </a:t>
            </a:r>
          </a:p>
        </p:txBody>
      </p:sp>
      <p:sp>
        <p:nvSpPr>
          <p:cNvPr id="53" name="Text Box 33"/>
          <p:cNvSpPr txBox="1">
            <a:spLocks noChangeArrowheads="1"/>
          </p:cNvSpPr>
          <p:nvPr/>
        </p:nvSpPr>
        <p:spPr bwMode="auto">
          <a:xfrm>
            <a:off x="428596" y="4705361"/>
            <a:ext cx="180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dirty="0" err="1" smtClean="0"/>
              <a:t>CNmax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 smtClean="0"/>
              <a:t>Bmin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29" name="קבוצה 28"/>
          <p:cNvGrpSpPr/>
          <p:nvPr/>
        </p:nvGrpSpPr>
        <p:grpSpPr>
          <a:xfrm>
            <a:off x="428596" y="5129784"/>
            <a:ext cx="3929089" cy="656670"/>
            <a:chOff x="714349" y="5572140"/>
            <a:chExt cx="3929089" cy="656670"/>
          </a:xfrm>
        </p:grpSpPr>
        <p:sp>
          <p:nvSpPr>
            <p:cNvPr id="58" name="Text Box 20"/>
            <p:cNvSpPr txBox="1">
              <a:spLocks noChangeArrowheads="1"/>
            </p:cNvSpPr>
            <p:nvPr/>
          </p:nvSpPr>
          <p:spPr bwMode="auto">
            <a:xfrm>
              <a:off x="1076297" y="5742003"/>
              <a:ext cx="2889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=</a:t>
              </a:r>
            </a:p>
          </p:txBody>
        </p:sp>
        <p:sp>
          <p:nvSpPr>
            <p:cNvPr id="55" name="Text Box 17"/>
            <p:cNvSpPr txBox="1">
              <a:spLocks noChangeArrowheads="1"/>
            </p:cNvSpPr>
            <p:nvPr/>
          </p:nvSpPr>
          <p:spPr bwMode="auto">
            <a:xfrm>
              <a:off x="714349" y="5716603"/>
              <a:ext cx="6429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dirty="0" err="1"/>
                <a:t>CNi</a:t>
              </a:r>
              <a:endParaRPr lang="en-US" dirty="0"/>
            </a:p>
          </p:txBody>
        </p:sp>
        <p:sp>
          <p:nvSpPr>
            <p:cNvPr id="56" name="Text Box 18"/>
            <p:cNvSpPr txBox="1">
              <a:spLocks noChangeArrowheads="1"/>
            </p:cNvSpPr>
            <p:nvPr/>
          </p:nvSpPr>
          <p:spPr bwMode="auto">
            <a:xfrm>
              <a:off x="1219171" y="5572140"/>
              <a:ext cx="242413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dirty="0" smtClean="0"/>
                <a:t>(</a:t>
              </a:r>
              <a:r>
                <a:rPr lang="en-US" dirty="0" err="1" smtClean="0"/>
                <a:t>Cmax-Ci</a:t>
              </a:r>
              <a:r>
                <a:rPr lang="en-US" dirty="0" smtClean="0"/>
                <a:t>)*(</a:t>
              </a:r>
              <a:r>
                <a:rPr lang="en-US" dirty="0" err="1" smtClean="0"/>
                <a:t>Bmax-Bmin</a:t>
              </a:r>
              <a:r>
                <a:rPr lang="en-US" dirty="0" smtClean="0"/>
                <a:t>)</a:t>
              </a:r>
              <a:endParaRPr lang="en-US" dirty="0"/>
            </a:p>
          </p:txBody>
        </p:sp>
        <p:sp>
          <p:nvSpPr>
            <p:cNvPr id="57" name="Text Box 19"/>
            <p:cNvSpPr txBox="1">
              <a:spLocks noChangeArrowheads="1"/>
            </p:cNvSpPr>
            <p:nvPr/>
          </p:nvSpPr>
          <p:spPr bwMode="auto">
            <a:xfrm>
              <a:off x="1682723" y="5859478"/>
              <a:ext cx="146051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dirty="0" smtClean="0"/>
                <a:t>(</a:t>
              </a:r>
              <a:r>
                <a:rPr lang="en-US" dirty="0" err="1" smtClean="0"/>
                <a:t>Cmax-Cmin</a:t>
              </a:r>
              <a:r>
                <a:rPr lang="en-US" dirty="0" smtClean="0"/>
                <a:t>)</a:t>
              </a:r>
              <a:endParaRPr lang="en-US" dirty="0"/>
            </a:p>
          </p:txBody>
        </p:sp>
        <p:sp>
          <p:nvSpPr>
            <p:cNvPr id="60" name="Text Box 33"/>
            <p:cNvSpPr txBox="1">
              <a:spLocks noChangeArrowheads="1"/>
            </p:cNvSpPr>
            <p:nvPr/>
          </p:nvSpPr>
          <p:spPr bwMode="auto">
            <a:xfrm>
              <a:off x="3571869" y="5715016"/>
              <a:ext cx="107156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dirty="0" smtClean="0"/>
                <a:t>+ </a:t>
              </a:r>
              <a:r>
                <a:rPr lang="en-US" dirty="0" err="1" smtClean="0"/>
                <a:t>Bmin</a:t>
              </a:r>
              <a:endParaRPr lang="en-US" dirty="0"/>
            </a:p>
          </p:txBody>
        </p:sp>
        <p:cxnSp>
          <p:nvCxnSpPr>
            <p:cNvPr id="62" name="מחבר ישר 61"/>
            <p:cNvCxnSpPr/>
            <p:nvPr/>
          </p:nvCxnSpPr>
          <p:spPr>
            <a:xfrm>
              <a:off x="1357291" y="5929330"/>
              <a:ext cx="2214578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קבוצה 50"/>
          <p:cNvGrpSpPr/>
          <p:nvPr/>
        </p:nvGrpSpPr>
        <p:grpSpPr>
          <a:xfrm>
            <a:off x="428596" y="5857892"/>
            <a:ext cx="1785950" cy="656670"/>
            <a:chOff x="428596" y="5857892"/>
            <a:chExt cx="1785950" cy="656670"/>
          </a:xfrm>
        </p:grpSpPr>
        <p:sp>
          <p:nvSpPr>
            <p:cNvPr id="31" name="Text Box 20"/>
            <p:cNvSpPr txBox="1">
              <a:spLocks noChangeArrowheads="1"/>
            </p:cNvSpPr>
            <p:nvPr/>
          </p:nvSpPr>
          <p:spPr bwMode="auto">
            <a:xfrm>
              <a:off x="790544" y="6027755"/>
              <a:ext cx="288925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=</a:t>
              </a:r>
            </a:p>
          </p:txBody>
        </p:sp>
        <p:sp>
          <p:nvSpPr>
            <p:cNvPr id="32" name="Text Box 17"/>
            <p:cNvSpPr txBox="1">
              <a:spLocks noChangeArrowheads="1"/>
            </p:cNvSpPr>
            <p:nvPr/>
          </p:nvSpPr>
          <p:spPr bwMode="auto">
            <a:xfrm>
              <a:off x="428596" y="6002355"/>
              <a:ext cx="6429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dirty="0" err="1"/>
                <a:t>CNi</a:t>
              </a:r>
              <a:endParaRPr lang="en-US" dirty="0"/>
            </a:p>
          </p:txBody>
        </p:sp>
        <p:sp>
          <p:nvSpPr>
            <p:cNvPr id="33" name="Text Box 18"/>
            <p:cNvSpPr txBox="1">
              <a:spLocks noChangeArrowheads="1"/>
            </p:cNvSpPr>
            <p:nvPr/>
          </p:nvSpPr>
          <p:spPr bwMode="auto">
            <a:xfrm>
              <a:off x="1004856" y="5857892"/>
              <a:ext cx="12096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dirty="0" smtClean="0"/>
                <a:t>(</a:t>
              </a:r>
              <a:r>
                <a:rPr lang="en-US" dirty="0" err="1" smtClean="0"/>
                <a:t>Cmax-Ci</a:t>
              </a:r>
              <a:r>
                <a:rPr lang="en-US" dirty="0" smtClean="0"/>
                <a:t>)</a:t>
              </a:r>
              <a:endParaRPr lang="en-US" dirty="0"/>
            </a:p>
          </p:txBody>
        </p:sp>
        <p:sp>
          <p:nvSpPr>
            <p:cNvPr id="34" name="Text Box 19"/>
            <p:cNvSpPr txBox="1">
              <a:spLocks noChangeArrowheads="1"/>
            </p:cNvSpPr>
            <p:nvPr/>
          </p:nvSpPr>
          <p:spPr bwMode="auto">
            <a:xfrm>
              <a:off x="1182656" y="6145230"/>
              <a:ext cx="81757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dirty="0" err="1" smtClean="0"/>
                <a:t>Cmax</a:t>
              </a:r>
              <a:endParaRPr lang="en-US" dirty="0"/>
            </a:p>
          </p:txBody>
        </p:sp>
        <p:cxnSp>
          <p:nvCxnSpPr>
            <p:cNvPr id="41" name="מחבר ישר 40"/>
            <p:cNvCxnSpPr/>
            <p:nvPr/>
          </p:nvCxnSpPr>
          <p:spPr>
            <a:xfrm>
              <a:off x="1142976" y="6215082"/>
              <a:ext cx="92869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14400" y="-27384"/>
            <a:ext cx="7772400" cy="796950"/>
          </a:xfrm>
        </p:spPr>
        <p:txBody>
          <a:bodyPr>
            <a:normAutofit/>
          </a:bodyPr>
          <a:lstStyle/>
          <a:p>
            <a:r>
              <a:rPr lang="he-IL" sz="36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סדר פעולות בתרגילים מסוג זה</a:t>
            </a:r>
            <a:endParaRPr lang="he-IL" sz="3600" b="1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363272" cy="4895056"/>
          </a:xfrm>
        </p:spPr>
        <p:txBody>
          <a:bodyPr>
            <a:noAutofit/>
          </a:bodyPr>
          <a:lstStyle/>
          <a:p>
            <a:pPr marL="609600" indent="-609600">
              <a:buFontTx/>
              <a:buAutoNum type="arabicPeriod"/>
            </a:pPr>
            <a:r>
              <a:rPr lang="he-IL" sz="2400" dirty="0" smtClean="0">
                <a:latin typeface="Arial" pitchFamily="34" charset="0"/>
                <a:cs typeface="Arial" pitchFamily="34" charset="0"/>
              </a:rPr>
              <a:t>במידה ולא נתון, יש לחשב תועלות משוקללות.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buFontTx/>
              <a:buAutoNum type="arabicPeriod"/>
            </a:pPr>
            <a:r>
              <a:rPr lang="he-IL" sz="2400" dirty="0" smtClean="0">
                <a:latin typeface="Arial" pitchFamily="34" charset="0"/>
                <a:cs typeface="Arial" pitchFamily="34" charset="0"/>
              </a:rPr>
              <a:t>במידה ויש עלויות לאורך זמן – נבצע היוון עלויות.</a:t>
            </a:r>
          </a:p>
          <a:p>
            <a:pPr marL="609600" indent="-609600">
              <a:buFontTx/>
              <a:buAutoNum type="arabicPeriod"/>
            </a:pPr>
            <a:r>
              <a:rPr lang="he-IL" sz="2400" dirty="0" smtClean="0">
                <a:latin typeface="Arial" pitchFamily="34" charset="0"/>
                <a:cs typeface="Arial" pitchFamily="34" charset="0"/>
              </a:rPr>
              <a:t>ניפוי הצעות נחותות.</a:t>
            </a:r>
          </a:p>
          <a:p>
            <a:pPr marL="609600" indent="-609600">
              <a:buFontTx/>
              <a:buAutoNum type="arabicPeriod"/>
            </a:pPr>
            <a:r>
              <a:rPr lang="he-IL" sz="2400" dirty="0" smtClean="0">
                <a:latin typeface="Arial" pitchFamily="34" charset="0"/>
                <a:cs typeface="Arial" pitchFamily="34" charset="0"/>
              </a:rPr>
              <a:t>חישוב עלויות מנורמלות.</a:t>
            </a:r>
          </a:p>
          <a:p>
            <a:pPr marL="609600" indent="-609600">
              <a:buFontTx/>
              <a:buAutoNum type="arabicPeriod"/>
            </a:pPr>
            <a:r>
              <a:rPr lang="he-IL" sz="2400" dirty="0" smtClean="0">
                <a:latin typeface="Arial" pitchFamily="34" charset="0"/>
                <a:cs typeface="Arial" pitchFamily="34" charset="0"/>
              </a:rPr>
              <a:t>הצגת גרף עלות-תועלת.</a:t>
            </a:r>
          </a:p>
          <a:p>
            <a:pPr marL="609600" indent="-609600">
              <a:buFontTx/>
              <a:buAutoNum type="arabicPeriod"/>
            </a:pPr>
            <a:r>
              <a:rPr lang="he-IL" sz="2400" dirty="0" smtClean="0">
                <a:latin typeface="Arial" pitchFamily="34" charset="0"/>
                <a:cs typeface="Arial" pitchFamily="34" charset="0"/>
              </a:rPr>
              <a:t>מציאת נקודות חיתוך ע"י השוואת תוחלת התועלת של ההצעות ע"פ הנוסחה: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1-P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)*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+P*Bi = (1-P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)*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CNj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+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P*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Bj</a:t>
            </a:r>
            <a:r>
              <a:rPr lang="he-IL" sz="2400" dirty="0" smtClean="0">
                <a:latin typeface="Arial" pitchFamily="34" charset="0"/>
                <a:cs typeface="Arial" pitchFamily="34" charset="0"/>
              </a:rPr>
              <a:t>           כאשר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he-IL" sz="2400" dirty="0" smtClean="0">
                <a:latin typeface="Arial" pitchFamily="34" charset="0"/>
                <a:cs typeface="Arial" pitchFamily="34" charset="0"/>
              </a:rPr>
              <a:t> זה משקל התועלת.</a:t>
            </a:r>
          </a:p>
          <a:p>
            <a:pPr marL="609600" indent="-609600">
              <a:buFontTx/>
              <a:buAutoNum type="arabicPeriod"/>
            </a:pPr>
            <a:r>
              <a:rPr lang="he-IL" sz="2400" dirty="0" smtClean="0">
                <a:latin typeface="Arial" pitchFamily="34" charset="0"/>
                <a:cs typeface="Arial" pitchFamily="34" charset="0"/>
              </a:rPr>
              <a:t>מציאת הצעה אופטימאלית בהינתן משקל העלות/תועלת עפ"י הגרף וחישוב תוחלת תועלת.</a:t>
            </a:r>
          </a:p>
          <a:p>
            <a:endParaRPr lang="he-IL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יושר">
  <a:themeElements>
    <a:clrScheme name="יושר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יושר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יושר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1640</TotalTime>
  <Words>873</Words>
  <Application>Microsoft Office PowerPoint</Application>
  <PresentationFormat>On-screen Show (4:3)</PresentationFormat>
  <Paragraphs>162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Aharoni</vt:lpstr>
      <vt:lpstr>Arial</vt:lpstr>
      <vt:lpstr>Calibri</vt:lpstr>
      <vt:lpstr>Cambria</vt:lpstr>
      <vt:lpstr>Franklin Gothic Book</vt:lpstr>
      <vt:lpstr>Perpetua</vt:lpstr>
      <vt:lpstr>Tahoma</vt:lpstr>
      <vt:lpstr>Times New Roman</vt:lpstr>
      <vt:lpstr>Wingdings</vt:lpstr>
      <vt:lpstr>Wingdings 2</vt:lpstr>
      <vt:lpstr>יושר</vt:lpstr>
      <vt:lpstr>תרגול 3 השוואת הצעות הספקים (השוואת עלות-תועלת)</vt:lpstr>
      <vt:lpstr>PowerPoint Presentation</vt:lpstr>
      <vt:lpstr>חקר ישימות</vt:lpstr>
      <vt:lpstr>מדדים להערכת ההצעות והשוואתן</vt:lpstr>
      <vt:lpstr>תועלת</vt:lpstr>
      <vt:lpstr>עלות – היוון עלויות</vt:lpstr>
      <vt:lpstr>עלות – נרמול עלויות</vt:lpstr>
      <vt:lpstr>עלות – נרמול עלויות</vt:lpstr>
      <vt:lpstr>סדר פעולות בתרגילים מסוג זה</vt:lpstr>
      <vt:lpstr>תרגיל 1</vt:lpstr>
      <vt:lpstr>תרגיל 2– מועד א' 2012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תרגול 5 השוואת הצעות הספקים</dc:title>
  <cp:lastModifiedBy>Yasmin</cp:lastModifiedBy>
  <cp:revision>85</cp:revision>
  <dcterms:modified xsi:type="dcterms:W3CDTF">2014-02-23T17:32:05Z</dcterms:modified>
</cp:coreProperties>
</file>