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88" r:id="rId3"/>
    <p:sldId id="260" r:id="rId4"/>
    <p:sldId id="272" r:id="rId5"/>
    <p:sldId id="273" r:id="rId6"/>
    <p:sldId id="259"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9" r:id="rId22"/>
    <p:sldId id="290" r:id="rId23"/>
    <p:sldId id="291" r:id="rId24"/>
    <p:sldId id="292" r:id="rId25"/>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3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3">
        <a:schemeClr val="bg1"/>
      </p:bgRef>
    </p:bg>
    <p:spTree>
      <p:nvGrpSpPr>
        <p:cNvPr id="1" name=""/>
        <p:cNvGrpSpPr/>
        <p:nvPr/>
      </p:nvGrpSpPr>
      <p:grpSpPr>
        <a:xfrm>
          <a:off x="0" y="0"/>
          <a:ext cx="0" cy="0"/>
          <a:chOff x="0" y="0"/>
          <a:chExt cx="0" cy="0"/>
        </a:xfrm>
      </p:grpSpPr>
      <p:sp>
        <p:nvSpPr>
          <p:cNvPr id="4" name="מלבן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מלבן מעוגל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מלבן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מלבן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מלבן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כותרת משנה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8" name="כותרת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he-IL" smtClean="0"/>
              <a:t>לחץ כדי לערוך סגנון כותרת של תבנית בסיס</a:t>
            </a:r>
            <a:endParaRPr lang="en-US"/>
          </a:p>
        </p:txBody>
      </p:sp>
      <p:sp>
        <p:nvSpPr>
          <p:cNvPr id="11" name="מציין מיקום של תאריך 27"/>
          <p:cNvSpPr>
            <a:spLocks noGrp="1"/>
          </p:cNvSpPr>
          <p:nvPr>
            <p:ph type="dt" sz="half" idx="10"/>
          </p:nvPr>
        </p:nvSpPr>
        <p:spPr/>
        <p:txBody>
          <a:bodyPr/>
          <a:lstStyle>
            <a:lvl1pPr>
              <a:defRPr/>
            </a:lvl1pPr>
          </a:lstStyle>
          <a:p>
            <a:pPr>
              <a:defRPr/>
            </a:pPr>
            <a:fld id="{4D524306-CD94-4FB0-AC01-72CAFAC9C27E}" type="datetimeFigureOut">
              <a:rPr lang="he-IL"/>
              <a:pPr>
                <a:defRPr/>
              </a:pPr>
              <a:t>ז'/אדר ב/תשע"ד</a:t>
            </a:fld>
            <a:endParaRPr lang="he-IL"/>
          </a:p>
        </p:txBody>
      </p:sp>
      <p:sp>
        <p:nvSpPr>
          <p:cNvPr id="12" name="מציין מיקום של כותרת תחתונה 16"/>
          <p:cNvSpPr>
            <a:spLocks noGrp="1"/>
          </p:cNvSpPr>
          <p:nvPr>
            <p:ph type="ftr" sz="quarter" idx="11"/>
          </p:nvPr>
        </p:nvSpPr>
        <p:spPr/>
        <p:txBody>
          <a:bodyPr/>
          <a:lstStyle>
            <a:lvl1pPr>
              <a:defRPr/>
            </a:lvl1pPr>
          </a:lstStyle>
          <a:p>
            <a:pPr>
              <a:defRPr/>
            </a:pPr>
            <a:endParaRPr lang="he-IL"/>
          </a:p>
        </p:txBody>
      </p:sp>
      <p:sp>
        <p:nvSpPr>
          <p:cNvPr id="13" name="מציין מיקום של מספר שקופית 28"/>
          <p:cNvSpPr>
            <a:spLocks noGrp="1"/>
          </p:cNvSpPr>
          <p:nvPr>
            <p:ph type="sldNum" sz="quarter" idx="12"/>
          </p:nvPr>
        </p:nvSpPr>
        <p:spPr/>
        <p:txBody>
          <a:bodyPr/>
          <a:lstStyle>
            <a:lvl1pPr>
              <a:defRPr sz="1400">
                <a:solidFill>
                  <a:srgbClr val="FFFFFF"/>
                </a:solidFill>
              </a:defRPr>
            </a:lvl1pPr>
          </a:lstStyle>
          <a:p>
            <a:pPr>
              <a:defRPr/>
            </a:pPr>
            <a:fld id="{0146B62A-FAD9-4A41-A3ED-A62653E40367}" type="slidenum">
              <a:rPr lang="he-IL"/>
              <a:pPr>
                <a:defRPr/>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109A88E2-DF6F-436C-AC3D-D12595C2E657}" type="datetimeFigureOut">
              <a:rPr lang="he-IL"/>
              <a:pPr>
                <a:defRPr/>
              </a:pPr>
              <a:t>ז'/אדר ב/תשע"ד</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52B51790-6490-42F5-B217-AAC397523346}"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1"/>
            <a:ext cx="201168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914400" y="274640"/>
            <a:ext cx="55626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85A401E2-8C48-47CB-94BA-EA5FEE7E2662}" type="datetimeFigureOut">
              <a:rPr lang="he-IL"/>
              <a:pPr>
                <a:defRPr/>
              </a:pPr>
              <a:t>ז'/אדר ב/תשע"ד</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C1D80221-5141-4B38-90ED-DE8D8E5A1C46}" type="slidenum">
              <a:rPr lang="he-IL"/>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8" name="מציין מיקום תוכן 7"/>
          <p:cNvSpPr>
            <a:spLocks noGrp="1"/>
          </p:cNvSpPr>
          <p:nvPr>
            <p:ph sz="quarter" idx="1"/>
          </p:nvPr>
        </p:nvSpPr>
        <p:spPr>
          <a:xfrm>
            <a:off x="914400" y="1447800"/>
            <a:ext cx="777240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13"/>
          <p:cNvSpPr>
            <a:spLocks noGrp="1"/>
          </p:cNvSpPr>
          <p:nvPr>
            <p:ph type="dt" sz="half" idx="10"/>
          </p:nvPr>
        </p:nvSpPr>
        <p:spPr/>
        <p:txBody>
          <a:bodyPr/>
          <a:lstStyle>
            <a:lvl1pPr>
              <a:defRPr/>
            </a:lvl1pPr>
          </a:lstStyle>
          <a:p>
            <a:pPr>
              <a:defRPr/>
            </a:pPr>
            <a:fld id="{0603CF53-92D6-4618-A9E8-444DCE2CE105}" type="datetimeFigureOut">
              <a:rPr lang="he-IL"/>
              <a:pPr>
                <a:defRPr/>
              </a:pPr>
              <a:t>ז'/אדר ב/תשע"ד</a:t>
            </a:fld>
            <a:endParaRPr lang="he-IL"/>
          </a:p>
        </p:txBody>
      </p:sp>
      <p:sp>
        <p:nvSpPr>
          <p:cNvPr id="5"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22"/>
          <p:cNvSpPr>
            <a:spLocks noGrp="1"/>
          </p:cNvSpPr>
          <p:nvPr>
            <p:ph type="sldNum" sz="quarter" idx="12"/>
          </p:nvPr>
        </p:nvSpPr>
        <p:spPr/>
        <p:txBody>
          <a:bodyPr/>
          <a:lstStyle>
            <a:lvl1pPr>
              <a:defRPr/>
            </a:lvl1pPr>
          </a:lstStyle>
          <a:p>
            <a:pPr>
              <a:defRPr/>
            </a:pPr>
            <a:fld id="{3ED695BB-3677-4FDF-B21D-CEFC8E4422F4}"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1"/>
      </p:bgRef>
    </p:bg>
    <p:spTree>
      <p:nvGrpSpPr>
        <p:cNvPr id="1" name=""/>
        <p:cNvGrpSpPr/>
        <p:nvPr/>
      </p:nvGrpSpPr>
      <p:grpSpPr>
        <a:xfrm>
          <a:off x="0" y="0"/>
          <a:ext cx="0" cy="0"/>
          <a:chOff x="0" y="0"/>
          <a:chExt cx="0" cy="0"/>
        </a:xfrm>
      </p:grpSpPr>
      <p:sp>
        <p:nvSpPr>
          <p:cNvPr id="4" name="מלבן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מלבן מעוגל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מלבן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מלבן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מלבן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כותרת 1"/>
          <p:cNvSpPr>
            <a:spLocks noGrp="1"/>
          </p:cNvSpPr>
          <p:nvPr>
            <p:ph type="title"/>
          </p:nvPr>
        </p:nvSpPr>
        <p:spPr>
          <a:xfrm>
            <a:off x="722313" y="952500"/>
            <a:ext cx="7772400" cy="1362075"/>
          </a:xfrm>
        </p:spPr>
        <p:txBody>
          <a:bodyPr/>
          <a:lstStyle>
            <a:lvl1pPr algn="l">
              <a:buNone/>
              <a:defRPr sz="4000" b="0" cap="none"/>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9" name="מציין מיקום של תאריך 3"/>
          <p:cNvSpPr>
            <a:spLocks noGrp="1"/>
          </p:cNvSpPr>
          <p:nvPr>
            <p:ph type="dt" sz="half" idx="10"/>
          </p:nvPr>
        </p:nvSpPr>
        <p:spPr/>
        <p:txBody>
          <a:bodyPr/>
          <a:lstStyle>
            <a:lvl1pPr>
              <a:defRPr/>
            </a:lvl1pPr>
          </a:lstStyle>
          <a:p>
            <a:pPr>
              <a:defRPr/>
            </a:pPr>
            <a:fld id="{61BDEAA5-5431-4326-A0AD-851CEABBEA25}" type="datetimeFigureOut">
              <a:rPr lang="he-IL"/>
              <a:pPr>
                <a:defRPr/>
              </a:pPr>
              <a:t>ז'/אדר ב/תשע"ד</a:t>
            </a:fld>
            <a:endParaRPr lang="he-IL"/>
          </a:p>
        </p:txBody>
      </p:sp>
      <p:sp>
        <p:nvSpPr>
          <p:cNvPr id="10" name="מציין מיקום של כותרת תחתונה 4"/>
          <p:cNvSpPr>
            <a:spLocks noGrp="1"/>
          </p:cNvSpPr>
          <p:nvPr>
            <p:ph type="ftr" sz="quarter" idx="11"/>
          </p:nvPr>
        </p:nvSpPr>
        <p:spPr>
          <a:xfrm>
            <a:off x="800100" y="6172200"/>
            <a:ext cx="4000500" cy="457200"/>
          </a:xfrm>
        </p:spPr>
        <p:txBody>
          <a:bodyPr/>
          <a:lstStyle>
            <a:lvl1pPr>
              <a:defRPr/>
            </a:lvl1pPr>
          </a:lstStyle>
          <a:p>
            <a:pPr>
              <a:defRPr/>
            </a:pPr>
            <a:endParaRPr lang="he-IL"/>
          </a:p>
        </p:txBody>
      </p:sp>
      <p:sp>
        <p:nvSpPr>
          <p:cNvPr id="11" name="מציין מיקום של מספר שקופית 5"/>
          <p:cNvSpPr>
            <a:spLocks noGrp="1"/>
          </p:cNvSpPr>
          <p:nvPr>
            <p:ph type="sldNum" sz="quarter" idx="12"/>
          </p:nvPr>
        </p:nvSpPr>
        <p:spPr>
          <a:xfrm>
            <a:off x="146050" y="6208713"/>
            <a:ext cx="457200" cy="457200"/>
          </a:xfrm>
        </p:spPr>
        <p:txBody>
          <a:bodyPr/>
          <a:lstStyle>
            <a:lvl1pPr>
              <a:defRPr/>
            </a:lvl1pPr>
          </a:lstStyle>
          <a:p>
            <a:pPr>
              <a:defRPr/>
            </a:pPr>
            <a:fld id="{7784253F-35A8-465C-AEB1-2FF072CC10BE}" type="slidenum">
              <a:rPr lang="he-IL"/>
              <a:pPr>
                <a:defRPr/>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9" name="מציין מיקום תוכן 8"/>
          <p:cNvSpPr>
            <a:spLocks noGrp="1"/>
          </p:cNvSpPr>
          <p:nvPr>
            <p:ph sz="quarter" idx="1"/>
          </p:nvPr>
        </p:nvSpPr>
        <p:spPr>
          <a:xfrm>
            <a:off x="914400" y="1447800"/>
            <a:ext cx="374904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מציין מיקום תוכן 10"/>
          <p:cNvSpPr>
            <a:spLocks noGrp="1"/>
          </p:cNvSpPr>
          <p:nvPr>
            <p:ph sz="quarter" idx="2"/>
          </p:nvPr>
        </p:nvSpPr>
        <p:spPr>
          <a:xfrm>
            <a:off x="4933950" y="1447800"/>
            <a:ext cx="3749040" cy="45720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13"/>
          <p:cNvSpPr>
            <a:spLocks noGrp="1"/>
          </p:cNvSpPr>
          <p:nvPr>
            <p:ph type="dt" sz="half" idx="10"/>
          </p:nvPr>
        </p:nvSpPr>
        <p:spPr/>
        <p:txBody>
          <a:bodyPr/>
          <a:lstStyle>
            <a:lvl1pPr>
              <a:defRPr/>
            </a:lvl1pPr>
          </a:lstStyle>
          <a:p>
            <a:pPr>
              <a:defRPr/>
            </a:pPr>
            <a:fld id="{EF6F47A9-A499-4CA7-920C-8F7D9C99A73E}" type="datetimeFigureOut">
              <a:rPr lang="he-IL"/>
              <a:pPr>
                <a:defRPr/>
              </a:pPr>
              <a:t>ז'/אדר ב/תשע"ד</a:t>
            </a:fld>
            <a:endParaRPr lang="he-IL"/>
          </a:p>
        </p:txBody>
      </p:sp>
      <p:sp>
        <p:nvSpPr>
          <p:cNvPr id="6"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22"/>
          <p:cNvSpPr>
            <a:spLocks noGrp="1"/>
          </p:cNvSpPr>
          <p:nvPr>
            <p:ph type="sldNum" sz="quarter" idx="12"/>
          </p:nvPr>
        </p:nvSpPr>
        <p:spPr/>
        <p:txBody>
          <a:bodyPr/>
          <a:lstStyle>
            <a:lvl1pPr>
              <a:defRPr/>
            </a:lvl1pPr>
          </a:lstStyle>
          <a:p>
            <a:pPr>
              <a:defRPr/>
            </a:pPr>
            <a:fld id="{34DB3AB9-C6D2-4A1D-AC15-33A550B8E3E6}"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3050"/>
            <a:ext cx="7772400" cy="1143000"/>
          </a:xfrm>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11" name="מציין מיקום תוכן 10"/>
          <p:cNvSpPr>
            <a:spLocks noGrp="1"/>
          </p:cNvSpPr>
          <p:nvPr>
            <p:ph sz="half" idx="2"/>
          </p:nvPr>
        </p:nvSpPr>
        <p:spPr>
          <a:xfrm>
            <a:off x="914400" y="2247900"/>
            <a:ext cx="37338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3" name="מציין מיקום תוכן 12"/>
          <p:cNvSpPr>
            <a:spLocks noGrp="1"/>
          </p:cNvSpPr>
          <p:nvPr>
            <p:ph sz="half" idx="4"/>
          </p:nvPr>
        </p:nvSpPr>
        <p:spPr>
          <a:xfrm>
            <a:off x="4953000" y="2247900"/>
            <a:ext cx="3733800" cy="3886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13"/>
          <p:cNvSpPr>
            <a:spLocks noGrp="1"/>
          </p:cNvSpPr>
          <p:nvPr>
            <p:ph type="dt" sz="half" idx="10"/>
          </p:nvPr>
        </p:nvSpPr>
        <p:spPr/>
        <p:txBody>
          <a:bodyPr/>
          <a:lstStyle>
            <a:lvl1pPr>
              <a:defRPr/>
            </a:lvl1pPr>
          </a:lstStyle>
          <a:p>
            <a:pPr>
              <a:defRPr/>
            </a:pPr>
            <a:fld id="{F1AB528C-EDC0-4940-B0B0-0CA27C16C6B7}" type="datetimeFigureOut">
              <a:rPr lang="he-IL"/>
              <a:pPr>
                <a:defRPr/>
              </a:pPr>
              <a:t>ז'/אדר ב/תשע"ד</a:t>
            </a:fld>
            <a:endParaRPr lang="he-IL"/>
          </a:p>
        </p:txBody>
      </p:sp>
      <p:sp>
        <p:nvSpPr>
          <p:cNvPr id="8"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22"/>
          <p:cNvSpPr>
            <a:spLocks noGrp="1"/>
          </p:cNvSpPr>
          <p:nvPr>
            <p:ph type="sldNum" sz="quarter" idx="12"/>
          </p:nvPr>
        </p:nvSpPr>
        <p:spPr/>
        <p:txBody>
          <a:bodyPr/>
          <a:lstStyle>
            <a:lvl1pPr>
              <a:defRPr/>
            </a:lvl1pPr>
          </a:lstStyle>
          <a:p>
            <a:pPr>
              <a:defRPr/>
            </a:pPr>
            <a:fld id="{18D98994-8278-4297-AFA7-40354883714B}"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13"/>
          <p:cNvSpPr>
            <a:spLocks noGrp="1"/>
          </p:cNvSpPr>
          <p:nvPr>
            <p:ph type="dt" sz="half" idx="10"/>
          </p:nvPr>
        </p:nvSpPr>
        <p:spPr/>
        <p:txBody>
          <a:bodyPr/>
          <a:lstStyle>
            <a:lvl1pPr>
              <a:defRPr/>
            </a:lvl1pPr>
          </a:lstStyle>
          <a:p>
            <a:pPr>
              <a:defRPr/>
            </a:pPr>
            <a:fld id="{77B5CD32-8E31-4712-BC8E-35389E327A1C}" type="datetimeFigureOut">
              <a:rPr lang="he-IL"/>
              <a:pPr>
                <a:defRPr/>
              </a:pPr>
              <a:t>ז'/אדר ב/תשע"ד</a:t>
            </a:fld>
            <a:endParaRPr lang="he-IL"/>
          </a:p>
        </p:txBody>
      </p:sp>
      <p:sp>
        <p:nvSpPr>
          <p:cNvPr id="4"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22"/>
          <p:cNvSpPr>
            <a:spLocks noGrp="1"/>
          </p:cNvSpPr>
          <p:nvPr>
            <p:ph type="sldNum" sz="quarter" idx="12"/>
          </p:nvPr>
        </p:nvSpPr>
        <p:spPr/>
        <p:txBody>
          <a:bodyPr/>
          <a:lstStyle>
            <a:lvl1pPr>
              <a:defRPr/>
            </a:lvl1pPr>
          </a:lstStyle>
          <a:p>
            <a:pPr>
              <a:defRPr/>
            </a:pPr>
            <a:fld id="{C9E4333C-583F-41F8-B52D-EC09B7CA9990}"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3"/>
          <p:cNvSpPr>
            <a:spLocks noGrp="1"/>
          </p:cNvSpPr>
          <p:nvPr>
            <p:ph type="dt" sz="half" idx="10"/>
          </p:nvPr>
        </p:nvSpPr>
        <p:spPr/>
        <p:txBody>
          <a:bodyPr/>
          <a:lstStyle>
            <a:lvl1pPr>
              <a:defRPr/>
            </a:lvl1pPr>
          </a:lstStyle>
          <a:p>
            <a:pPr>
              <a:defRPr/>
            </a:pPr>
            <a:fld id="{704B0E00-624C-4FC8-A3D2-1D67855F024A}" type="datetimeFigureOut">
              <a:rPr lang="he-IL"/>
              <a:pPr>
                <a:defRPr/>
              </a:pPr>
              <a:t>ז'/אדר ב/תשע"ד</a:t>
            </a:fld>
            <a:endParaRPr lang="he-IL"/>
          </a:p>
        </p:txBody>
      </p:sp>
      <p:sp>
        <p:nvSpPr>
          <p:cNvPr id="3" name="מציין מיקום של כותרת תחתונה 2"/>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22"/>
          <p:cNvSpPr>
            <a:spLocks noGrp="1"/>
          </p:cNvSpPr>
          <p:nvPr>
            <p:ph type="sldNum" sz="quarter" idx="12"/>
          </p:nvPr>
        </p:nvSpPr>
        <p:spPr/>
        <p:txBody>
          <a:bodyPr/>
          <a:lstStyle>
            <a:lvl1pPr>
              <a:defRPr/>
            </a:lvl1pPr>
          </a:lstStyle>
          <a:p>
            <a:pPr>
              <a:defRPr/>
            </a:pPr>
            <a:fld id="{C8EAAD20-5CD1-4D4C-95C0-2D536240AFEB}"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5" name="מלבן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מלבן מעוגל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כותרת 1"/>
          <p:cNvSpPr>
            <a:spLocks noGrp="1"/>
          </p:cNvSpPr>
          <p:nvPr>
            <p:ph type="title"/>
          </p:nvPr>
        </p:nvSpPr>
        <p:spPr>
          <a:xfrm>
            <a:off x="914400" y="273050"/>
            <a:ext cx="7772400" cy="1143000"/>
          </a:xfrm>
        </p:spPr>
        <p:txBody>
          <a:bodyPr/>
          <a:lstStyle>
            <a:lvl1pPr algn="l">
              <a:buNone/>
              <a:defRPr sz="4000" b="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he-IL" smtClean="0"/>
              <a:t>לחץ כדי לערוך סגנונות טקסט של תבנית בסיס</a:t>
            </a:r>
          </a:p>
        </p:txBody>
      </p:sp>
      <p:sp>
        <p:nvSpPr>
          <p:cNvPr id="11" name="מציין מיקום תוכן 10"/>
          <p:cNvSpPr>
            <a:spLocks noGrp="1"/>
          </p:cNvSpPr>
          <p:nvPr>
            <p:ph sz="quarter" idx="1"/>
          </p:nvPr>
        </p:nvSpPr>
        <p:spPr>
          <a:xfrm>
            <a:off x="2971800" y="1600200"/>
            <a:ext cx="5715000" cy="4495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4"/>
          <p:cNvSpPr>
            <a:spLocks noGrp="1"/>
          </p:cNvSpPr>
          <p:nvPr>
            <p:ph type="dt" sz="half" idx="10"/>
          </p:nvPr>
        </p:nvSpPr>
        <p:spPr/>
        <p:txBody>
          <a:bodyPr/>
          <a:lstStyle>
            <a:lvl1pPr>
              <a:defRPr/>
            </a:lvl1pPr>
          </a:lstStyle>
          <a:p>
            <a:pPr>
              <a:defRPr/>
            </a:pPr>
            <a:fld id="{972DC3D4-E298-4DEB-A085-D33A7D8DEFE5}" type="datetimeFigureOut">
              <a:rPr lang="he-IL"/>
              <a:pPr>
                <a:defRPr/>
              </a:pPr>
              <a:t>ז'/אדר ב/תשע"ד</a:t>
            </a:fld>
            <a:endParaRPr lang="he-IL"/>
          </a:p>
        </p:txBody>
      </p:sp>
      <p:sp>
        <p:nvSpPr>
          <p:cNvPr id="8" name="מציין מיקום של כותרת תחתונה 5"/>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6"/>
          <p:cNvSpPr>
            <a:spLocks noGrp="1"/>
          </p:cNvSpPr>
          <p:nvPr>
            <p:ph type="sldNum" sz="quarter" idx="12"/>
          </p:nvPr>
        </p:nvSpPr>
        <p:spPr/>
        <p:txBody>
          <a:bodyPr/>
          <a:lstStyle>
            <a:lvl1pPr>
              <a:defRPr/>
            </a:lvl1pPr>
          </a:lstStyle>
          <a:p>
            <a:pPr>
              <a:defRPr/>
            </a:pPr>
            <a:fld id="{F914A87E-A731-41EA-97DA-F44C19F62148}"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5" name="מלבן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מלבן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מלבן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כותרת 1"/>
          <p:cNvSpPr>
            <a:spLocks noGrp="1"/>
          </p:cNvSpPr>
          <p:nvPr>
            <p:ph type="title"/>
          </p:nvPr>
        </p:nvSpPr>
        <p:spPr>
          <a:xfrm>
            <a:off x="914400" y="4900550"/>
            <a:ext cx="7315200" cy="522288"/>
          </a:xfrm>
        </p:spPr>
        <p:txBody>
          <a:bodyPr anchor="ctr">
            <a:noAutofit/>
          </a:bodyPr>
          <a:lstStyle>
            <a:lvl1pPr algn="l">
              <a:buNone/>
              <a:defRPr sz="2800" b="0"/>
            </a:lvl1pPr>
          </a:lstStyle>
          <a:p>
            <a:r>
              <a:rPr lang="he-IL" smtClean="0"/>
              <a:t>לחץ כדי לערוך סגנון כותרת של תבנית בסיס</a:t>
            </a:r>
            <a:endParaRPr lang="en-US"/>
          </a:p>
        </p:txBody>
      </p:sp>
      <p:sp>
        <p:nvSpPr>
          <p:cNvPr id="4" name="מציין מיקום טקסט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3" name="מציין מיקום של תמונה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8" name="מציין מיקום של תאריך 4"/>
          <p:cNvSpPr>
            <a:spLocks noGrp="1"/>
          </p:cNvSpPr>
          <p:nvPr>
            <p:ph type="dt" sz="half" idx="10"/>
          </p:nvPr>
        </p:nvSpPr>
        <p:spPr/>
        <p:txBody>
          <a:bodyPr/>
          <a:lstStyle>
            <a:lvl1pPr>
              <a:defRPr/>
            </a:lvl1pPr>
          </a:lstStyle>
          <a:p>
            <a:pPr>
              <a:defRPr/>
            </a:pPr>
            <a:fld id="{0C2E4D8E-AF61-4579-A301-261980299F90}" type="datetimeFigureOut">
              <a:rPr lang="he-IL"/>
              <a:pPr>
                <a:defRPr/>
              </a:pPr>
              <a:t>ז'/אדר ב/תשע"ד</a:t>
            </a:fld>
            <a:endParaRPr lang="he-IL"/>
          </a:p>
        </p:txBody>
      </p:sp>
      <p:sp>
        <p:nvSpPr>
          <p:cNvPr id="9" name="מציין מיקום של כותרת תחתונה 5"/>
          <p:cNvSpPr>
            <a:spLocks noGrp="1"/>
          </p:cNvSpPr>
          <p:nvPr>
            <p:ph type="ftr" sz="quarter" idx="11"/>
          </p:nvPr>
        </p:nvSpPr>
        <p:spPr>
          <a:xfrm>
            <a:off x="914400" y="6172200"/>
            <a:ext cx="3886200" cy="457200"/>
          </a:xfrm>
        </p:spPr>
        <p:txBody>
          <a:bodyPr/>
          <a:lstStyle>
            <a:lvl1pPr>
              <a:defRPr/>
            </a:lvl1pPr>
          </a:lstStyle>
          <a:p>
            <a:pPr>
              <a:defRPr/>
            </a:pPr>
            <a:endParaRPr lang="he-IL"/>
          </a:p>
        </p:txBody>
      </p:sp>
      <p:sp>
        <p:nvSpPr>
          <p:cNvPr id="10" name="מציין מיקום של מספר שקופית 6"/>
          <p:cNvSpPr>
            <a:spLocks noGrp="1"/>
          </p:cNvSpPr>
          <p:nvPr>
            <p:ph type="sldNum" sz="quarter" idx="12"/>
          </p:nvPr>
        </p:nvSpPr>
        <p:spPr>
          <a:xfrm>
            <a:off x="146050" y="6208713"/>
            <a:ext cx="457200" cy="457200"/>
          </a:xfrm>
        </p:spPr>
        <p:txBody>
          <a:bodyPr/>
          <a:lstStyle>
            <a:lvl1pPr>
              <a:defRPr/>
            </a:lvl1pPr>
          </a:lstStyle>
          <a:p>
            <a:pPr>
              <a:defRPr/>
            </a:pPr>
            <a:fld id="{333F140B-00F5-4650-9E68-296E1F6970FB}"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מלבן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מלבן מעוגל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מציין מיקום של כותרת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he-IL" smtClean="0"/>
              <a:t>לחץ כדי לערוך סגנון כותרת של תבנית בסיס</a:t>
            </a:r>
          </a:p>
        </p:txBody>
      </p:sp>
      <p:sp>
        <p:nvSpPr>
          <p:cNvPr id="1029" name="מציין מיקום טקסט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4" name="מציין מיקום של תאריך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2000A173-24E6-4D20-9900-763F80D7E6FC}" type="datetimeFigureOut">
              <a:rPr lang="he-IL"/>
              <a:pPr>
                <a:defRPr/>
              </a:pPr>
              <a:t>ז'/אדר ב/תשע"ד</a:t>
            </a:fld>
            <a:endParaRPr lang="he-IL"/>
          </a:p>
        </p:txBody>
      </p:sp>
      <p:sp>
        <p:nvSpPr>
          <p:cNvPr id="3" name="מציין מיקום של כותרת תחתונה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he-IL"/>
          </a:p>
        </p:txBody>
      </p:sp>
      <p:sp>
        <p:nvSpPr>
          <p:cNvPr id="23" name="מציין מיקום של מספר שקופית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D1495DF2-4FF8-41DE-9CB2-16731A93687D}"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755" r:id="rId1"/>
    <p:sldLayoutId id="2147483748" r:id="rId2"/>
    <p:sldLayoutId id="2147483756" r:id="rId3"/>
    <p:sldLayoutId id="2147483749" r:id="rId4"/>
    <p:sldLayoutId id="2147483750" r:id="rId5"/>
    <p:sldLayoutId id="2147483751" r:id="rId6"/>
    <p:sldLayoutId id="2147483752" r:id="rId7"/>
    <p:sldLayoutId id="2147483757" r:id="rId8"/>
    <p:sldLayoutId id="2147483758" r:id="rId9"/>
    <p:sldLayoutId id="2147483753" r:id="rId10"/>
    <p:sldLayoutId id="2147483754" r:id="rId11"/>
  </p:sldLayoutIdLst>
  <p:txStyles>
    <p:titleStyle>
      <a:lvl1pPr algn="l" rtl="1" eaLnBrk="0" fontAlgn="base" hangingPunct="0">
        <a:spcBef>
          <a:spcPct val="0"/>
        </a:spcBef>
        <a:spcAft>
          <a:spcPct val="0"/>
        </a:spcAft>
        <a:defRPr sz="4000" kern="1200">
          <a:solidFill>
            <a:schemeClr val="tx2"/>
          </a:solidFill>
          <a:latin typeface="+mj-lt"/>
          <a:ea typeface="+mj-ea"/>
          <a:cs typeface="+mj-cs"/>
        </a:defRPr>
      </a:lvl1pPr>
      <a:lvl2pPr algn="l" rtl="1" eaLnBrk="0" fontAlgn="base" hangingPunct="0">
        <a:spcBef>
          <a:spcPct val="0"/>
        </a:spcBef>
        <a:spcAft>
          <a:spcPct val="0"/>
        </a:spcAft>
        <a:defRPr sz="4000">
          <a:solidFill>
            <a:schemeClr val="tx2"/>
          </a:solidFill>
          <a:latin typeface="Franklin Gothic Book" pitchFamily="34" charset="0"/>
          <a:cs typeface="Aharoni" pitchFamily="2" charset="-79"/>
        </a:defRPr>
      </a:lvl2pPr>
      <a:lvl3pPr algn="l" rtl="1" eaLnBrk="0" fontAlgn="base" hangingPunct="0">
        <a:spcBef>
          <a:spcPct val="0"/>
        </a:spcBef>
        <a:spcAft>
          <a:spcPct val="0"/>
        </a:spcAft>
        <a:defRPr sz="4000">
          <a:solidFill>
            <a:schemeClr val="tx2"/>
          </a:solidFill>
          <a:latin typeface="Franklin Gothic Book" pitchFamily="34" charset="0"/>
          <a:cs typeface="Aharoni" pitchFamily="2" charset="-79"/>
        </a:defRPr>
      </a:lvl3pPr>
      <a:lvl4pPr algn="l" rtl="1" eaLnBrk="0" fontAlgn="base" hangingPunct="0">
        <a:spcBef>
          <a:spcPct val="0"/>
        </a:spcBef>
        <a:spcAft>
          <a:spcPct val="0"/>
        </a:spcAft>
        <a:defRPr sz="4000">
          <a:solidFill>
            <a:schemeClr val="tx2"/>
          </a:solidFill>
          <a:latin typeface="Franklin Gothic Book" pitchFamily="34" charset="0"/>
          <a:cs typeface="Aharoni" pitchFamily="2" charset="-79"/>
        </a:defRPr>
      </a:lvl4pPr>
      <a:lvl5pPr algn="l" rtl="1" eaLnBrk="0" fontAlgn="base" hangingPunct="0">
        <a:spcBef>
          <a:spcPct val="0"/>
        </a:spcBef>
        <a:spcAft>
          <a:spcPct val="0"/>
        </a:spcAft>
        <a:defRPr sz="4000">
          <a:solidFill>
            <a:schemeClr val="tx2"/>
          </a:solidFill>
          <a:latin typeface="Franklin Gothic Book" pitchFamily="34" charset="0"/>
          <a:cs typeface="Aharoni" pitchFamily="2" charset="-79"/>
        </a:defRPr>
      </a:lvl5pPr>
      <a:lvl6pPr marL="457200" algn="l" rtl="1" fontAlgn="base">
        <a:spcBef>
          <a:spcPct val="0"/>
        </a:spcBef>
        <a:spcAft>
          <a:spcPct val="0"/>
        </a:spcAft>
        <a:defRPr sz="4000">
          <a:solidFill>
            <a:schemeClr val="tx2"/>
          </a:solidFill>
          <a:latin typeface="Franklin Gothic Book" pitchFamily="34" charset="0"/>
          <a:cs typeface="Aharoni" pitchFamily="2" charset="-79"/>
        </a:defRPr>
      </a:lvl6pPr>
      <a:lvl7pPr marL="914400" algn="l" rtl="1" fontAlgn="base">
        <a:spcBef>
          <a:spcPct val="0"/>
        </a:spcBef>
        <a:spcAft>
          <a:spcPct val="0"/>
        </a:spcAft>
        <a:defRPr sz="4000">
          <a:solidFill>
            <a:schemeClr val="tx2"/>
          </a:solidFill>
          <a:latin typeface="Franklin Gothic Book" pitchFamily="34" charset="0"/>
          <a:cs typeface="Aharoni" pitchFamily="2" charset="-79"/>
        </a:defRPr>
      </a:lvl7pPr>
      <a:lvl8pPr marL="1371600" algn="l" rtl="1" fontAlgn="base">
        <a:spcBef>
          <a:spcPct val="0"/>
        </a:spcBef>
        <a:spcAft>
          <a:spcPct val="0"/>
        </a:spcAft>
        <a:defRPr sz="4000">
          <a:solidFill>
            <a:schemeClr val="tx2"/>
          </a:solidFill>
          <a:latin typeface="Franklin Gothic Book" pitchFamily="34" charset="0"/>
          <a:cs typeface="Aharoni" pitchFamily="2" charset="-79"/>
        </a:defRPr>
      </a:lvl8pPr>
      <a:lvl9pPr marL="1828800" algn="l" rtl="1" fontAlgn="base">
        <a:spcBef>
          <a:spcPct val="0"/>
        </a:spcBef>
        <a:spcAft>
          <a:spcPct val="0"/>
        </a:spcAft>
        <a:defRPr sz="4000">
          <a:solidFill>
            <a:schemeClr val="tx2"/>
          </a:solidFill>
          <a:latin typeface="Franklin Gothic Book" pitchFamily="34" charset="0"/>
          <a:cs typeface="Aharoni" pitchFamily="2" charset="-79"/>
        </a:defRPr>
      </a:lvl9pPr>
    </p:titleStyle>
    <p:bodyStyle>
      <a:lvl1pPr marL="273050" indent="-273050" algn="r" rtl="1"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r" rtl="1"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r" rtl="1"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r" rtl="1"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כותרת 1"/>
          <p:cNvSpPr>
            <a:spLocks noGrp="1"/>
          </p:cNvSpPr>
          <p:nvPr>
            <p:ph type="ctrTitle"/>
          </p:nvPr>
        </p:nvSpPr>
        <p:spPr>
          <a:xfrm>
            <a:off x="685800" y="1268413"/>
            <a:ext cx="8101013" cy="1870075"/>
          </a:xfrm>
        </p:spPr>
        <p:txBody>
          <a:bodyPr rtlCol="1">
            <a:normAutofit fontScale="90000"/>
          </a:bodyPr>
          <a:lstStyle/>
          <a:p>
            <a:pPr eaLnBrk="1" fontAlgn="auto" hangingPunct="1">
              <a:spcAft>
                <a:spcPts val="0"/>
              </a:spcAft>
              <a:defRPr/>
            </a:pPr>
            <a:r>
              <a:rPr lang="he-IL" sz="6000" b="1" dirty="0" smtClean="0">
                <a:solidFill>
                  <a:schemeClr val="bg1"/>
                </a:solidFill>
                <a:latin typeface="Arial" pitchFamily="34" charset="0"/>
                <a:cs typeface="Arial" pitchFamily="34" charset="0"/>
              </a:rPr>
              <a:t>תרגול 2</a:t>
            </a:r>
            <a:br>
              <a:rPr lang="he-IL" sz="6000" b="1" dirty="0" smtClean="0">
                <a:solidFill>
                  <a:schemeClr val="bg1"/>
                </a:solidFill>
                <a:latin typeface="Arial" pitchFamily="34" charset="0"/>
                <a:cs typeface="Arial" pitchFamily="34" charset="0"/>
              </a:rPr>
            </a:br>
            <a:r>
              <a:rPr lang="he-IL" sz="6000" b="1" dirty="0" smtClean="0">
                <a:solidFill>
                  <a:schemeClr val="bg1"/>
                </a:solidFill>
                <a:latin typeface="Arial" pitchFamily="34" charset="0"/>
                <a:cs typeface="Arial" pitchFamily="34" charset="0"/>
              </a:rPr>
              <a:t>אפיון ראשוני</a:t>
            </a:r>
          </a:p>
        </p:txBody>
      </p:sp>
      <p:sp>
        <p:nvSpPr>
          <p:cNvPr id="3" name="TextBox 2"/>
          <p:cNvSpPr txBox="1"/>
          <p:nvPr/>
        </p:nvSpPr>
        <p:spPr>
          <a:xfrm>
            <a:off x="2469286" y="3284538"/>
            <a:ext cx="4160114" cy="523220"/>
          </a:xfrm>
          <a:prstGeom prst="rect">
            <a:avLst/>
          </a:prstGeom>
          <a:noFill/>
        </p:spPr>
        <p:txBody>
          <a:bodyPr wrap="none" rtlCol="1">
            <a:spAutoFit/>
          </a:bodyPr>
          <a:lstStyle/>
          <a:p>
            <a:pPr>
              <a:defRPr/>
            </a:pPr>
            <a:r>
              <a:rPr lang="he-IL" sz="2800" b="1" dirty="0">
                <a:solidFill>
                  <a:schemeClr val="accent1">
                    <a:lumMod val="75000"/>
                  </a:schemeClr>
                </a:solidFill>
              </a:rPr>
              <a:t>ניתוח ועיצוב </a:t>
            </a:r>
            <a:r>
              <a:rPr lang="he-IL" sz="2800" b="1">
                <a:solidFill>
                  <a:schemeClr val="accent1">
                    <a:lumMod val="75000"/>
                  </a:schemeClr>
                </a:solidFill>
              </a:rPr>
              <a:t>מערכות </a:t>
            </a:r>
            <a:r>
              <a:rPr lang="he-IL" sz="2800" b="1" smtClean="0">
                <a:solidFill>
                  <a:schemeClr val="accent1">
                    <a:lumMod val="75000"/>
                  </a:schemeClr>
                </a:solidFill>
              </a:rPr>
              <a:t>תוכנה</a:t>
            </a:r>
            <a:endParaRPr lang="he-IL" sz="2800" b="1" dirty="0">
              <a:solidFill>
                <a:schemeClr val="accent1">
                  <a:lumMod val="75000"/>
                </a:schemeClr>
              </a:solidFill>
            </a:endParaRPr>
          </a:p>
        </p:txBody>
      </p:sp>
      <p:pic>
        <p:nvPicPr>
          <p:cNvPr id="20482" name="Picture 2" descr="http://www.creativepanorama.com/wp-content/uploads/2011/05/m5.jpg"/>
          <p:cNvPicPr>
            <a:picLocks noChangeAspect="1" noChangeArrowheads="1"/>
          </p:cNvPicPr>
          <p:nvPr/>
        </p:nvPicPr>
        <p:blipFill>
          <a:blip r:embed="rId2" cstate="print">
            <a:clrChange>
              <a:clrFrom>
                <a:srgbClr val="FDEBDD"/>
              </a:clrFrom>
              <a:clrTo>
                <a:srgbClr val="FDEBDD">
                  <a:alpha val="0"/>
                </a:srgbClr>
              </a:clrTo>
            </a:clrChange>
          </a:blip>
          <a:srcRect/>
          <a:stretch>
            <a:fillRect/>
          </a:stretch>
        </p:blipFill>
        <p:spPr bwMode="auto">
          <a:xfrm>
            <a:off x="107504" y="3573016"/>
            <a:ext cx="4707544" cy="305715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גבולות המערכת העתידית</a:t>
            </a:r>
          </a:p>
        </p:txBody>
      </p:sp>
      <p:sp>
        <p:nvSpPr>
          <p:cNvPr id="14339" name="מציין מיקום תוכן 2"/>
          <p:cNvSpPr>
            <a:spLocks noGrp="1"/>
          </p:cNvSpPr>
          <p:nvPr>
            <p:ph sz="quarter" idx="1"/>
          </p:nvPr>
        </p:nvSpPr>
        <p:spPr>
          <a:xfrm>
            <a:off x="457200" y="857250"/>
            <a:ext cx="8229600" cy="5572125"/>
          </a:xfrm>
        </p:spPr>
        <p:txBody>
          <a:bodyPr rtlCol="1">
            <a:normAutofit lnSpcReduction="10000"/>
          </a:bodyPr>
          <a:lstStyle/>
          <a:p>
            <a:pPr marL="274320" indent="-274320" eaLnBrk="1" fontAlgn="auto" hangingPunct="1">
              <a:spcBef>
                <a:spcPts val="580"/>
              </a:spcBef>
              <a:spcAft>
                <a:spcPts val="0"/>
              </a:spcAft>
              <a:buFont typeface="Wingdings" pitchFamily="2" charset="2"/>
              <a:buChar char="§"/>
              <a:defRPr/>
            </a:pPr>
            <a:r>
              <a:rPr lang="he-IL" sz="2000" dirty="0" smtClean="0">
                <a:latin typeface="Arial" pitchFamily="34" charset="0"/>
                <a:cs typeface="Arial" pitchFamily="34" charset="0"/>
              </a:rPr>
              <a:t>הממשק בין המערכות (מערכת עתידית למערכת "חשבונות") הינו:</a:t>
            </a:r>
          </a:p>
          <a:p>
            <a:pPr marL="274320" indent="-274320" eaLnBrk="1" fontAlgn="auto" hangingPunct="1">
              <a:spcBef>
                <a:spcPts val="580"/>
              </a:spcBef>
              <a:spcAft>
                <a:spcPts val="0"/>
              </a:spcAft>
              <a:buFont typeface="Wingdings" pitchFamily="2" charset="2"/>
              <a:buChar char="§"/>
              <a:defRPr/>
            </a:pPr>
            <a:r>
              <a:rPr lang="he-IL" sz="2000" u="sng" dirty="0" smtClean="0">
                <a:latin typeface="Arial" pitchFamily="34" charset="0"/>
                <a:cs typeface="Arial" pitchFamily="34" charset="0"/>
              </a:rPr>
              <a:t>פעולות שיתבצעו באופן שוטף: </a:t>
            </a:r>
            <a:endParaRPr lang="en-US" sz="2000" u="sng" dirty="0" smtClean="0">
              <a:latin typeface="Arial" pitchFamily="34" charset="0"/>
              <a:cs typeface="Arial" pitchFamily="34" charset="0"/>
            </a:endParaRPr>
          </a:p>
          <a:p>
            <a:pPr marL="548640" lvl="1" eaLnBrk="1" fontAlgn="auto" hangingPunct="1">
              <a:spcBef>
                <a:spcPts val="370"/>
              </a:spcBef>
              <a:spcAft>
                <a:spcPts val="0"/>
              </a:spcAft>
              <a:buFont typeface="Wingdings" pitchFamily="2" charset="2"/>
              <a:buChar char="§"/>
              <a:defRPr/>
            </a:pPr>
            <a:r>
              <a:rPr lang="he-IL" sz="2000" dirty="0" smtClean="0">
                <a:latin typeface="Arial" pitchFamily="34" charset="0"/>
                <a:cs typeface="Arial" pitchFamily="34" charset="0"/>
              </a:rPr>
              <a:t>כאשר לקוח חדש נרשם לקורס, מעבירה המזכירה באמצעות המערכת העתידית למערכת "חשבונות" את פרטי הלקוח ואמצעי התשלום שלו, והמערכת "חשבונות" תחזיר אישור תשלום וחשבונית למערכת העתידית.</a:t>
            </a:r>
            <a:endParaRPr lang="en-US" sz="2000" dirty="0" smtClean="0">
              <a:latin typeface="Arial" pitchFamily="34" charset="0"/>
              <a:cs typeface="Arial" pitchFamily="34" charset="0"/>
            </a:endParaRPr>
          </a:p>
          <a:p>
            <a:pPr marL="548640" lvl="1" eaLnBrk="1" fontAlgn="auto" hangingPunct="1">
              <a:spcBef>
                <a:spcPts val="370"/>
              </a:spcBef>
              <a:spcAft>
                <a:spcPts val="0"/>
              </a:spcAft>
              <a:buFont typeface="Wingdings" pitchFamily="2" charset="2"/>
              <a:buChar char="§"/>
              <a:defRPr/>
            </a:pPr>
            <a:r>
              <a:rPr lang="he-IL" sz="2000" dirty="0" smtClean="0">
                <a:latin typeface="Arial" pitchFamily="34" charset="0"/>
                <a:cs typeface="Arial" pitchFamily="34" charset="0"/>
              </a:rPr>
              <a:t>בכל ביצוע הזמנה מספק, המערכת העתידית מעבירה את פרטי הספק והתשלום הנדרש לו למערכת "חשבונות" אשר זו דואגת להעביר אל הספק את התשלום הנדרש, וכן מחזירה למערכת העתידית חשבונית על כך.</a:t>
            </a:r>
            <a:endParaRPr lang="en-US" sz="2000" dirty="0" smtClean="0">
              <a:latin typeface="Arial" pitchFamily="34" charset="0"/>
              <a:cs typeface="Arial" pitchFamily="34" charset="0"/>
            </a:endParaRPr>
          </a:p>
          <a:p>
            <a:pPr marL="548640" lvl="1" eaLnBrk="1" fontAlgn="auto" hangingPunct="1">
              <a:spcBef>
                <a:spcPts val="370"/>
              </a:spcBef>
              <a:spcAft>
                <a:spcPts val="0"/>
              </a:spcAft>
              <a:buFont typeface="Wingdings" pitchFamily="2" charset="2"/>
              <a:buChar char="§"/>
              <a:defRPr/>
            </a:pPr>
            <a:r>
              <a:rPr lang="he-IL" sz="2000" dirty="0" smtClean="0">
                <a:latin typeface="Arial" pitchFamily="34" charset="0"/>
                <a:cs typeface="Arial" pitchFamily="34" charset="0"/>
              </a:rPr>
              <a:t>דיווח על שעות העבודה – לכל עובד בחברה (מדריכים, מזכירה וטכנאי מחשב) יהיה ממשק למערכת "חשבונות" אשר שם יהיו לו הרשאות לדיווח על שעות עבודה שביצע. בסוף כל יום ידווח כל עובד על שעות העבודה שלו באותו היום דרך ממשק זה.</a:t>
            </a:r>
            <a:endParaRPr lang="en-US" sz="2000"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2000" u="sng" dirty="0" smtClean="0">
                <a:latin typeface="Arial" pitchFamily="34" charset="0"/>
                <a:cs typeface="Arial" pitchFamily="34" charset="0"/>
              </a:rPr>
              <a:t>פעולות שיתבצעו אחת לחודש:</a:t>
            </a:r>
            <a:endParaRPr lang="en-US" sz="2000" u="sng" dirty="0" smtClean="0">
              <a:latin typeface="Arial" pitchFamily="34" charset="0"/>
              <a:cs typeface="Arial" pitchFamily="34" charset="0"/>
            </a:endParaRPr>
          </a:p>
          <a:p>
            <a:pPr marL="548640" lvl="1" eaLnBrk="1" fontAlgn="auto" hangingPunct="1">
              <a:spcBef>
                <a:spcPts val="370"/>
              </a:spcBef>
              <a:spcAft>
                <a:spcPts val="0"/>
              </a:spcAft>
              <a:buFont typeface="Wingdings" pitchFamily="2" charset="2"/>
              <a:buChar char="§"/>
              <a:defRPr/>
            </a:pPr>
            <a:r>
              <a:rPr lang="he-IL" sz="2000" dirty="0" smtClean="0">
                <a:latin typeface="Arial" pitchFamily="34" charset="0"/>
                <a:cs typeface="Arial" pitchFamily="34" charset="0"/>
              </a:rPr>
              <a:t> תשלום שכר לעובדי החברה – אחת לחודש תבצע המערכת תשלום משכורות חודשיות לעובדי החברה.</a:t>
            </a:r>
            <a:endParaRPr lang="en-US" sz="2000" dirty="0" smtClean="0">
              <a:latin typeface="Arial" pitchFamily="34" charset="0"/>
              <a:cs typeface="Arial" pitchFamily="34" charset="0"/>
            </a:endParaRPr>
          </a:p>
          <a:p>
            <a:pPr marL="548640" lvl="1" eaLnBrk="1" fontAlgn="auto" hangingPunct="1">
              <a:spcBef>
                <a:spcPts val="370"/>
              </a:spcBef>
              <a:spcAft>
                <a:spcPts val="0"/>
              </a:spcAft>
              <a:buFont typeface="Wingdings" pitchFamily="2" charset="2"/>
              <a:buChar char="§"/>
              <a:defRPr/>
            </a:pPr>
            <a:r>
              <a:rPr lang="en-US" sz="2000" dirty="0" smtClean="0">
                <a:latin typeface="Arial" pitchFamily="34" charset="0"/>
                <a:cs typeface="Arial" pitchFamily="34" charset="0"/>
              </a:rPr>
              <a:t> </a:t>
            </a:r>
            <a:r>
              <a:rPr lang="he-IL" sz="2000" dirty="0" smtClean="0">
                <a:latin typeface="Arial" pitchFamily="34" charset="0"/>
                <a:cs typeface="Arial" pitchFamily="34" charset="0"/>
              </a:rPr>
              <a:t>הפקת דוחות על השכר, הוצאות והכנסות של החברה באותו החודש והעברתם למערכת העתידית.</a:t>
            </a:r>
            <a:endParaRPr lang="en-US" sz="2000"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endParaRPr lang="he-IL"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תרגיל</a:t>
            </a:r>
          </a:p>
        </p:txBody>
      </p:sp>
      <p:sp>
        <p:nvSpPr>
          <p:cNvPr id="16387" name="מציין מיקום תוכן 2"/>
          <p:cNvSpPr>
            <a:spLocks noGrp="1"/>
          </p:cNvSpPr>
          <p:nvPr>
            <p:ph sz="quarter" idx="1"/>
          </p:nvPr>
        </p:nvSpPr>
        <p:spPr>
          <a:xfrm>
            <a:off x="457200" y="857250"/>
            <a:ext cx="8229600" cy="5572125"/>
          </a:xfrm>
        </p:spPr>
        <p:txBody>
          <a:bodyPr/>
          <a:lstStyle/>
          <a:p>
            <a:pPr eaLnBrk="1" hangingPunct="1">
              <a:spcBef>
                <a:spcPct val="50000"/>
              </a:spcBef>
              <a:buFont typeface="Wingdings" pitchFamily="2" charset="2"/>
              <a:buChar char="§"/>
            </a:pPr>
            <a:r>
              <a:rPr lang="he-IL" sz="2400" smtClean="0">
                <a:latin typeface="Arial" pitchFamily="34" charset="0"/>
                <a:cs typeface="Arial" pitchFamily="34" charset="0"/>
              </a:rPr>
              <a:t>מהן גבולות המערכת העתידית?</a:t>
            </a:r>
          </a:p>
          <a:p>
            <a:pPr eaLnBrk="1" hangingPunct="1">
              <a:spcBef>
                <a:spcPct val="50000"/>
              </a:spcBef>
              <a:buFont typeface="Wingdings" pitchFamily="2" charset="2"/>
              <a:buChar char="§"/>
            </a:pPr>
            <a:r>
              <a:rPr lang="he-IL" sz="2400" b="1" smtClean="0">
                <a:solidFill>
                  <a:srgbClr val="FF0000"/>
                </a:solidFill>
                <a:latin typeface="Arial" pitchFamily="34" charset="0"/>
                <a:cs typeface="Arial" pitchFamily="34" charset="0"/>
              </a:rPr>
              <a:t>מנו מספר אילוצים של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הכינו רשימה של התהליכים ותתי התהליכים במערכת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תארו במפורט את תת התהליך "הוספת מדריך חדש" בעזרת כתיבה מובנית והן באמצעות תרשים זרימה.</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אילוצי המערכת העתידית</a:t>
            </a:r>
          </a:p>
        </p:txBody>
      </p:sp>
      <p:sp>
        <p:nvSpPr>
          <p:cNvPr id="16387" name="מציין מיקום תוכן 2"/>
          <p:cNvSpPr>
            <a:spLocks noGrp="1"/>
          </p:cNvSpPr>
          <p:nvPr>
            <p:ph sz="quarter" idx="1"/>
          </p:nvPr>
        </p:nvSpPr>
        <p:spPr>
          <a:xfrm>
            <a:off x="457200" y="857250"/>
            <a:ext cx="8229600" cy="5811838"/>
          </a:xfrm>
        </p:spPr>
        <p:txBody>
          <a:bodyPr rtlCol="1">
            <a:normAutofit lnSpcReduction="10000"/>
          </a:bodyPr>
          <a:lstStyle/>
          <a:p>
            <a:pPr marL="274320" indent="-274320" eaLnBrk="1" fontAlgn="auto" hangingPunct="1">
              <a:spcBef>
                <a:spcPts val="580"/>
              </a:spcBef>
              <a:spcAft>
                <a:spcPts val="0"/>
              </a:spcAft>
              <a:buFont typeface="Wingdings" pitchFamily="2" charset="2"/>
              <a:buChar char="§"/>
              <a:defRPr/>
            </a:pPr>
            <a:r>
              <a:rPr lang="he-IL" sz="1600" b="1" smtClean="0">
                <a:solidFill>
                  <a:srgbClr val="FF0000"/>
                </a:solidFill>
                <a:latin typeface="Arial" pitchFamily="34" charset="0"/>
                <a:cs typeface="Arial" pitchFamily="34" charset="0"/>
              </a:rPr>
              <a:t>אילוצי זמן</a:t>
            </a:r>
            <a:r>
              <a:rPr lang="he-IL" sz="1600" smtClean="0">
                <a:solidFill>
                  <a:srgbClr val="FF0000"/>
                </a:solidFill>
                <a:latin typeface="Arial" pitchFamily="34" charset="0"/>
                <a:cs typeface="Arial" pitchFamily="34" charset="0"/>
              </a:rPr>
              <a:t> </a:t>
            </a:r>
            <a:r>
              <a:rPr lang="he-IL" sz="1600" smtClean="0">
                <a:latin typeface="Arial" pitchFamily="34" charset="0"/>
                <a:cs typeface="Arial" pitchFamily="34" charset="0"/>
              </a:rPr>
              <a:t>– המערכת העתידית צריכה להיות מוכנה לעבודה השוטפת בתוך שנתיים מהיום. </a:t>
            </a:r>
            <a:endParaRPr lang="en-US" sz="160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600" b="1" smtClean="0">
                <a:solidFill>
                  <a:srgbClr val="FF0000"/>
                </a:solidFill>
                <a:latin typeface="Arial" pitchFamily="34" charset="0"/>
                <a:cs typeface="Arial" pitchFamily="34" charset="0"/>
              </a:rPr>
              <a:t>אילוצים כספיים</a:t>
            </a:r>
            <a:r>
              <a:rPr lang="he-IL" sz="1600" smtClean="0">
                <a:solidFill>
                  <a:srgbClr val="FF0000"/>
                </a:solidFill>
                <a:latin typeface="Arial" pitchFamily="34" charset="0"/>
                <a:cs typeface="Arial" pitchFamily="34" charset="0"/>
              </a:rPr>
              <a:t> </a:t>
            </a:r>
            <a:r>
              <a:rPr lang="he-IL" sz="1600" smtClean="0">
                <a:latin typeface="Arial" pitchFamily="34" charset="0"/>
                <a:cs typeface="Arial" pitchFamily="34" charset="0"/>
              </a:rPr>
              <a:t>– 15% מהכנסות החברה בחמש השנים האחרונות ועד לפיתוח הסופי של המערכת יוקצו לצורך פיתוח המערכת.    </a:t>
            </a:r>
          </a:p>
          <a:p>
            <a:pPr marL="548640" lvl="1" eaLnBrk="1" fontAlgn="auto" hangingPunct="1">
              <a:spcBef>
                <a:spcPts val="370"/>
              </a:spcBef>
              <a:spcAft>
                <a:spcPts val="0"/>
              </a:spcAft>
              <a:buFont typeface="Wingdings" pitchFamily="2" charset="2"/>
              <a:buChar char="§"/>
              <a:defRPr/>
            </a:pPr>
            <a:r>
              <a:rPr lang="he-IL" sz="1600" smtClean="0">
                <a:latin typeface="Arial" pitchFamily="34" charset="0"/>
                <a:cs typeface="Arial" pitchFamily="34" charset="0"/>
              </a:rPr>
              <a:t>תקציב לרכישת ציוד נלווה לפיתוח (3 מחשבים, ציוד תקשורת, מדפסות, שרת נוסף לאחזקת בסיס הנתונים) יעמוד על כ- 50,000 ₪.</a:t>
            </a:r>
          </a:p>
          <a:p>
            <a:pPr marL="548640" lvl="1" eaLnBrk="1" fontAlgn="auto" hangingPunct="1">
              <a:spcBef>
                <a:spcPts val="370"/>
              </a:spcBef>
              <a:spcAft>
                <a:spcPts val="0"/>
              </a:spcAft>
              <a:buFont typeface="Wingdings" pitchFamily="2" charset="2"/>
              <a:buChar char="§"/>
              <a:defRPr/>
            </a:pPr>
            <a:r>
              <a:rPr lang="he-IL" sz="1600" smtClean="0">
                <a:latin typeface="Arial" pitchFamily="34" charset="0"/>
                <a:cs typeface="Arial" pitchFamily="34" charset="0"/>
              </a:rPr>
              <a:t>תקציב לפיתוח המערכת יעמוד על כ-300,000 ₪.</a:t>
            </a:r>
          </a:p>
          <a:p>
            <a:pPr marL="548640" lvl="1" eaLnBrk="1" fontAlgn="auto" hangingPunct="1">
              <a:spcBef>
                <a:spcPts val="370"/>
              </a:spcBef>
              <a:spcAft>
                <a:spcPts val="0"/>
              </a:spcAft>
              <a:buFont typeface="Wingdings" pitchFamily="2" charset="2"/>
              <a:buChar char="§"/>
              <a:defRPr/>
            </a:pPr>
            <a:r>
              <a:rPr lang="he-IL" sz="1600" smtClean="0">
                <a:latin typeface="Arial" pitchFamily="34" charset="0"/>
                <a:cs typeface="Arial" pitchFamily="34" charset="0"/>
              </a:rPr>
              <a:t>תקציב לאחזקת המערכת יעמוד על כ- 5,000 ₪ בחודש.</a:t>
            </a:r>
            <a:endParaRPr lang="en-US" sz="160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600" b="1" smtClean="0">
                <a:solidFill>
                  <a:srgbClr val="FF0000"/>
                </a:solidFill>
                <a:latin typeface="Arial" pitchFamily="34" charset="0"/>
                <a:cs typeface="Arial" pitchFamily="34" charset="0"/>
              </a:rPr>
              <a:t>אילוצים טכנולוגיים</a:t>
            </a:r>
            <a:r>
              <a:rPr lang="he-IL" sz="1600" smtClean="0">
                <a:solidFill>
                  <a:srgbClr val="FF0000"/>
                </a:solidFill>
                <a:latin typeface="Arial" pitchFamily="34" charset="0"/>
                <a:cs typeface="Arial" pitchFamily="34" charset="0"/>
              </a:rPr>
              <a:t> </a:t>
            </a:r>
            <a:r>
              <a:rPr lang="he-IL" sz="1600" smtClean="0">
                <a:latin typeface="Arial" pitchFamily="34" charset="0"/>
                <a:cs typeface="Arial" pitchFamily="34" charset="0"/>
              </a:rPr>
              <a:t>– בארגון כיום קיימת רשת תקשורת של מחשבי הלימוד בכיתות. המערכת העתידית תוקם על גבי רשת זו עם תוספת של רכיבי תקשורת חדשים לחדר המחשוב. </a:t>
            </a:r>
            <a:endParaRPr lang="en-US" sz="160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600" b="1" smtClean="0">
                <a:solidFill>
                  <a:srgbClr val="FF0000"/>
                </a:solidFill>
                <a:latin typeface="Arial" pitchFamily="34" charset="0"/>
                <a:cs typeface="Arial" pitchFamily="34" charset="0"/>
              </a:rPr>
              <a:t>אילוצי כוח אדם</a:t>
            </a:r>
            <a:r>
              <a:rPr lang="he-IL" sz="1600" smtClean="0">
                <a:solidFill>
                  <a:srgbClr val="FF0000"/>
                </a:solidFill>
                <a:latin typeface="Arial" pitchFamily="34" charset="0"/>
                <a:cs typeface="Arial" pitchFamily="34" charset="0"/>
              </a:rPr>
              <a:t> </a:t>
            </a:r>
            <a:r>
              <a:rPr lang="he-IL" sz="1600" smtClean="0">
                <a:latin typeface="Arial" pitchFamily="34" charset="0"/>
                <a:cs typeface="Arial" pitchFamily="34" charset="0"/>
              </a:rPr>
              <a:t>– לצורך הקמת המערכת החברה מוכנה להעסיק צוות פיתוח אשר יכלול 3 מתכנתים, צוות אחזקה אשר יכלול אחד מהמתכנתים, וכמו כן צוות הטעמה, אשר ידאג להטעמת המערכת העתידית בארגון במינימום קושי (הכשרת העובדים לעבודה עם המערכת החדשה – בייחוד המזכירה, והמנהלים).</a:t>
            </a:r>
            <a:endParaRPr lang="en-US" sz="160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600" b="1" smtClean="0">
                <a:solidFill>
                  <a:srgbClr val="FF0000"/>
                </a:solidFill>
                <a:latin typeface="Arial" pitchFamily="34" charset="0"/>
                <a:cs typeface="Arial" pitchFamily="34" charset="0"/>
              </a:rPr>
              <a:t>אילוצי ארגון ותפעול</a:t>
            </a:r>
            <a:r>
              <a:rPr lang="he-IL" sz="1600" smtClean="0">
                <a:solidFill>
                  <a:srgbClr val="FF0000"/>
                </a:solidFill>
                <a:latin typeface="Arial" pitchFamily="34" charset="0"/>
                <a:cs typeface="Arial" pitchFamily="34" charset="0"/>
              </a:rPr>
              <a:t> </a:t>
            </a:r>
            <a:r>
              <a:rPr lang="he-IL" sz="1600" smtClean="0">
                <a:latin typeface="Arial" pitchFamily="34" charset="0"/>
                <a:cs typeface="Arial" pitchFamily="34" charset="0"/>
              </a:rPr>
              <a:t>– עד היום המערכת בארגון הייתה מערכת ידנית ולכן מערכת ממוחשבת תצריך התאמה מרבית לארגון ולדרכי העבודה בו.</a:t>
            </a:r>
            <a:endParaRPr lang="en-US" sz="160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600" b="1" smtClean="0">
                <a:solidFill>
                  <a:srgbClr val="FF0000"/>
                </a:solidFill>
                <a:latin typeface="Arial" pitchFamily="34" charset="0"/>
                <a:cs typeface="Arial" pitchFamily="34" charset="0"/>
              </a:rPr>
              <a:t>הנחות יסוד</a:t>
            </a:r>
            <a:r>
              <a:rPr lang="he-IL" sz="1600" smtClean="0">
                <a:solidFill>
                  <a:srgbClr val="FF0000"/>
                </a:solidFill>
                <a:latin typeface="Arial" pitchFamily="34" charset="0"/>
                <a:cs typeface="Arial" pitchFamily="34" charset="0"/>
              </a:rPr>
              <a:t> </a:t>
            </a:r>
            <a:r>
              <a:rPr lang="he-IL" sz="1600" smtClean="0">
                <a:latin typeface="Arial" pitchFamily="34" charset="0"/>
                <a:cs typeface="Arial" pitchFamily="34" charset="0"/>
              </a:rPr>
              <a:t>– הארגון עתיד להתפתח ולהרחיב את מספר הלקוחות שלו בכ-50% בחמש השנים הקרובות, ולפתוח סניף נוסף ברחבי הארץ. המערכת העתידית חייבת לעמוד בהגדלת הנתונים פי 2 ויותר, ובנוסף לדאוג על תקשורת רציפה ושיתוף בסיס הנתונים בין שני הסניפים שעתידים להיות לחברה.</a:t>
            </a:r>
            <a:endParaRPr lang="en-US" sz="160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600" b="1" smtClean="0">
                <a:solidFill>
                  <a:srgbClr val="FF0000"/>
                </a:solidFill>
                <a:latin typeface="Arial" pitchFamily="34" charset="0"/>
                <a:cs typeface="Arial" pitchFamily="34" charset="0"/>
              </a:rPr>
              <a:t>אילוצי סף</a:t>
            </a:r>
            <a:r>
              <a:rPr lang="he-IL" sz="1600" smtClean="0">
                <a:solidFill>
                  <a:srgbClr val="FF0000"/>
                </a:solidFill>
                <a:latin typeface="Arial" pitchFamily="34" charset="0"/>
                <a:cs typeface="Arial" pitchFamily="34" charset="0"/>
              </a:rPr>
              <a:t> </a:t>
            </a:r>
            <a:r>
              <a:rPr lang="he-IL" sz="1600" smtClean="0">
                <a:latin typeface="Arial" pitchFamily="34" charset="0"/>
                <a:cs typeface="Arial" pitchFamily="34" charset="0"/>
              </a:rPr>
              <a:t>– האילוץ המתייחס להנחות הייסוד הינו אילוץ קריטי שאין אפשרות להתעלם ממנו ולעבור אותו.</a:t>
            </a:r>
            <a:endParaRPr lang="en-US" sz="160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160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תרגיל</a:t>
            </a:r>
          </a:p>
        </p:txBody>
      </p:sp>
      <p:sp>
        <p:nvSpPr>
          <p:cNvPr id="18435" name="מציין מיקום תוכן 2"/>
          <p:cNvSpPr>
            <a:spLocks noGrp="1"/>
          </p:cNvSpPr>
          <p:nvPr>
            <p:ph sz="quarter" idx="1"/>
          </p:nvPr>
        </p:nvSpPr>
        <p:spPr>
          <a:xfrm>
            <a:off x="457200" y="857250"/>
            <a:ext cx="8229600" cy="5572125"/>
          </a:xfrm>
        </p:spPr>
        <p:txBody>
          <a:bodyPr/>
          <a:lstStyle/>
          <a:p>
            <a:pPr eaLnBrk="1" hangingPunct="1">
              <a:spcBef>
                <a:spcPct val="50000"/>
              </a:spcBef>
              <a:buFont typeface="Wingdings" pitchFamily="2" charset="2"/>
              <a:buChar char="§"/>
            </a:pPr>
            <a:r>
              <a:rPr lang="he-IL" sz="2400" smtClean="0">
                <a:latin typeface="Arial" pitchFamily="34" charset="0"/>
                <a:cs typeface="Arial" pitchFamily="34" charset="0"/>
              </a:rPr>
              <a:t>מהן גבולות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מנו מספר אילוצים של המערכת העתידית.</a:t>
            </a:r>
          </a:p>
          <a:p>
            <a:pPr eaLnBrk="1" hangingPunct="1">
              <a:spcBef>
                <a:spcPct val="50000"/>
              </a:spcBef>
              <a:buFont typeface="Wingdings" pitchFamily="2" charset="2"/>
              <a:buChar char="§"/>
            </a:pPr>
            <a:r>
              <a:rPr lang="he-IL" sz="2400" b="1" smtClean="0">
                <a:solidFill>
                  <a:srgbClr val="FF0000"/>
                </a:solidFill>
                <a:latin typeface="Arial" pitchFamily="34" charset="0"/>
                <a:cs typeface="Arial" pitchFamily="34" charset="0"/>
              </a:rPr>
              <a:t>הכינו רשימה של התהליכים ותתי התהליכים במערכת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תארו במפורט את תת התהליך "הוספת מדריך חדש" בעזרת כתיבה מובנית והן באמצעות תרשים זרימה.</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a:xfrm>
            <a:off x="428625" y="0"/>
            <a:ext cx="8229600" cy="785813"/>
          </a:xfrm>
        </p:spPr>
        <p:txBody>
          <a:bodyPr/>
          <a:lstStyle/>
          <a:p>
            <a:pPr eaLnBrk="1" hangingPunct="1"/>
            <a:r>
              <a:rPr lang="he-IL" sz="2800" b="1" smtClean="0">
                <a:solidFill>
                  <a:srgbClr val="C00000"/>
                </a:solidFill>
                <a:latin typeface="Tahoma" pitchFamily="34" charset="0"/>
                <a:cs typeface="Tahoma" pitchFamily="34" charset="0"/>
              </a:rPr>
              <a:t>תהליכים ותתי התהליכים במערכת העתידית</a:t>
            </a:r>
          </a:p>
        </p:txBody>
      </p:sp>
      <p:sp>
        <p:nvSpPr>
          <p:cNvPr id="19459" name="מציין מיקום תוכן 2"/>
          <p:cNvSpPr>
            <a:spLocks noGrp="1"/>
          </p:cNvSpPr>
          <p:nvPr>
            <p:ph sz="quarter" idx="1"/>
          </p:nvPr>
        </p:nvSpPr>
        <p:spPr>
          <a:xfrm>
            <a:off x="457200" y="857250"/>
            <a:ext cx="8229600" cy="5667375"/>
          </a:xfrm>
        </p:spPr>
        <p:txBody>
          <a:bodyPr/>
          <a:lstStyle/>
          <a:p>
            <a:pPr eaLnBrk="1" hangingPunct="1">
              <a:buFont typeface="Wingdings" pitchFamily="2" charset="2"/>
              <a:buChar char="§"/>
            </a:pPr>
            <a:r>
              <a:rPr lang="he-IL" sz="1800" b="1" smtClean="0">
                <a:solidFill>
                  <a:srgbClr val="FF0000"/>
                </a:solidFill>
                <a:latin typeface="Arial" pitchFamily="34" charset="0"/>
                <a:cs typeface="Arial" pitchFamily="34" charset="0"/>
              </a:rPr>
              <a:t>ניהול מדריכים</a:t>
            </a:r>
          </a:p>
          <a:p>
            <a:pPr lvl="1" eaLnBrk="1" hangingPunct="1">
              <a:buFont typeface="Wingdings" pitchFamily="2" charset="2"/>
              <a:buChar char="§"/>
            </a:pPr>
            <a:r>
              <a:rPr lang="he-IL" sz="1600" smtClean="0">
                <a:latin typeface="Arial" pitchFamily="34" charset="0"/>
                <a:cs typeface="Arial" pitchFamily="34" charset="0"/>
              </a:rPr>
              <a:t>הוספת מדריך חדש – בדיקה כי המדריך לא קיים במערכת והוספת פרטי המדריך החדש במאגר המדריכים. (יפורט בהמשך).</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שליפת/עדכון פרטי מדריך – בדיקה כי המדריך קיים במאגר מדריכים, ושליפה/עדכון של פרטיו במאגר.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מחיקת מדריך קיים – בדיקה כי המדריך קיים במאגר מדריכים, ומחיקתו מהמאגר.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חודשי המתאר עבור כל מדריך את פרטיו ואת מספר הקורסים שהעביר.</a:t>
            </a:r>
            <a:endParaRPr lang="en-US" sz="1600" smtClean="0">
              <a:latin typeface="Arial" pitchFamily="34" charset="0"/>
              <a:cs typeface="Arial" pitchFamily="34" charset="0"/>
            </a:endParaRPr>
          </a:p>
          <a:p>
            <a:pPr eaLnBrk="1" hangingPunct="1">
              <a:buFont typeface="Wingdings" pitchFamily="2" charset="2"/>
              <a:buChar char="§"/>
            </a:pPr>
            <a:r>
              <a:rPr lang="he-IL" sz="1800" b="1" smtClean="0">
                <a:solidFill>
                  <a:srgbClr val="FF0000"/>
                </a:solidFill>
                <a:latin typeface="Arial" pitchFamily="34" charset="0"/>
                <a:cs typeface="Arial" pitchFamily="34" charset="0"/>
              </a:rPr>
              <a:t>ניהול לקוחות/תלמידים</a:t>
            </a:r>
            <a:endParaRPr lang="en-US" sz="1800" b="1" smtClean="0">
              <a:solidFill>
                <a:srgbClr val="FF0000"/>
              </a:solidFill>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הוספת תלמיד חדש – בדיקה כי התלמיד לא קיים במאגר תלמידים והוספת פרטיו למאגר תלמידים.</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שליפת/עדכון פרטים אישיים של תלמיד - בדיקה כי התלמיד קיים במאגר תלמידים, ושליפה/עדכון של פרטיו האישיים במאגר.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שליפת/עדכון רשימת קורסים של תלמיד - בדיקה כי התלמיד קיים במאגר תלמידים, ושליפה/עדכון של הקורסים שלוקח בהם חלק במאגר תלמידים.</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שליפת/עדכון מצב התלמיד בקורס מסוים - בדיקה כי התלמיד קיים במאגר תלמידים, ושליפה/עדכון של מצב התלמיד בקורס מסוים במאגר תלמידים</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מחיקת תלמיד קיים - בדיקה כי התלמיד קיים במאגר מדריכים, ומחיקתו מהמאגר.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לקוחות (מספר הלקוחות, מספר הקורסים שלקחו) – דו"ח למנהלים.</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שמתאר עבור כל תלמיד איזה קורסים לקח, מה מצבו בכל קורס, האם עבר אותם בהצלחה ועוד.</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כותרת 1"/>
          <p:cNvSpPr>
            <a:spLocks noGrp="1"/>
          </p:cNvSpPr>
          <p:nvPr>
            <p:ph type="title"/>
          </p:nvPr>
        </p:nvSpPr>
        <p:spPr>
          <a:xfrm>
            <a:off x="428625" y="0"/>
            <a:ext cx="8229600" cy="785813"/>
          </a:xfrm>
        </p:spPr>
        <p:txBody>
          <a:bodyPr/>
          <a:lstStyle/>
          <a:p>
            <a:pPr eaLnBrk="1" hangingPunct="1"/>
            <a:r>
              <a:rPr lang="he-IL" sz="2800" b="1" smtClean="0">
                <a:solidFill>
                  <a:srgbClr val="C00000"/>
                </a:solidFill>
                <a:latin typeface="Tahoma" pitchFamily="34" charset="0"/>
                <a:cs typeface="Tahoma" pitchFamily="34" charset="0"/>
              </a:rPr>
              <a:t>תהליכים ותתי התהליכים במערכת העתידית</a:t>
            </a:r>
          </a:p>
        </p:txBody>
      </p:sp>
      <p:sp>
        <p:nvSpPr>
          <p:cNvPr id="20483" name="מציין מיקום תוכן 2"/>
          <p:cNvSpPr>
            <a:spLocks noGrp="1"/>
          </p:cNvSpPr>
          <p:nvPr>
            <p:ph sz="quarter" idx="1"/>
          </p:nvPr>
        </p:nvSpPr>
        <p:spPr>
          <a:xfrm>
            <a:off x="457200" y="857250"/>
            <a:ext cx="8229600" cy="5572125"/>
          </a:xfrm>
        </p:spPr>
        <p:txBody>
          <a:bodyPr/>
          <a:lstStyle/>
          <a:p>
            <a:pPr eaLnBrk="1" hangingPunct="1">
              <a:buFont typeface="Wingdings" pitchFamily="2" charset="2"/>
              <a:buChar char="§"/>
            </a:pPr>
            <a:r>
              <a:rPr lang="he-IL" sz="1800" b="1" smtClean="0">
                <a:solidFill>
                  <a:srgbClr val="FF0000"/>
                </a:solidFill>
                <a:latin typeface="Arial" pitchFamily="34" charset="0"/>
                <a:cs typeface="Arial" pitchFamily="34" charset="0"/>
              </a:rPr>
              <a:t>ניהול מלאי חומרי לימוד</a:t>
            </a:r>
            <a:endParaRPr lang="en-US" sz="1800" b="1" smtClean="0">
              <a:solidFill>
                <a:srgbClr val="FF0000"/>
              </a:solidFill>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בדיקה אוטומטית של כמות חומרי לימוד במלאי (יפורט בהמשך).</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הזמנת חומרי לימוד כאשר ישנו חוסר.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עדכון מלאי בעת הגעת הזמנה חדשה וכן בעת הוצאת מלאי בתחילת קורס – כאשר מסופקים חומרי הלימוד שהוזמנו, יש לבדוק האם עדיין יש צורך בהקפאות החומרים לטובת קורסים, במידה וכן, מקפיאים את הכמות הנדרשת ואת השאר מעדכנים בכמות הזמינה של המלאי.</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כמו כן, בעת פתיחת קורס, מבצעים הפשרה של המלאי (שהוא הכמות המקסימאלית של אותו קורס) אל המלאי הזמין.  כעת מושכים מהמלאי הזמין את הכמות שתואמת למספר הרשומים בקורס.</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מלאי המתאר את חומרי הלימוד הקיימים במלאי וכמות של כל חומר לימוד. (יפורט בהמשך).</a:t>
            </a:r>
            <a:endParaRPr lang="en-US" sz="1600" smtClean="0">
              <a:latin typeface="Arial" pitchFamily="34" charset="0"/>
              <a:cs typeface="Arial" pitchFamily="34" charset="0"/>
            </a:endParaRPr>
          </a:p>
          <a:p>
            <a:pPr eaLnBrk="1" hangingPunct="1">
              <a:buFont typeface="Wingdings" pitchFamily="2" charset="2"/>
              <a:buChar char="§"/>
            </a:pPr>
            <a:r>
              <a:rPr lang="he-IL" sz="1800" b="1" smtClean="0">
                <a:solidFill>
                  <a:srgbClr val="FF0000"/>
                </a:solidFill>
                <a:latin typeface="Arial" pitchFamily="34" charset="0"/>
                <a:cs typeface="Arial" pitchFamily="34" charset="0"/>
              </a:rPr>
              <a:t>ניהול הזמנות</a:t>
            </a:r>
            <a:endParaRPr lang="en-US" sz="1800" b="1" smtClean="0">
              <a:solidFill>
                <a:srgbClr val="FF0000"/>
              </a:solidFill>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עדכון פרטי הזמנה (כמו: אישור על הגעת הזמנה ועוד). בעת הגעה של הזמנה/ שינוי פרטי הזמנה מסוימת, בדיקה האם ההזמנה קיימת במערכת, ועדכון הפרטים הרלוונטיים במאגר הזמנות.</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מעקב אחר הזמנות קיימות (בדיקת התאריך ומתן התרעה בעת איחור הזמנה). (יפורט בהמשך).</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הזמנות: עבור כל הזמנה את פרטיה.</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הזמנות שאיחרו להגיע.</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ספקים אשר הזמנותיהם מאחרות להגיע באופן קבוע.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428625" y="0"/>
            <a:ext cx="8229600" cy="785813"/>
          </a:xfrm>
        </p:spPr>
        <p:txBody>
          <a:bodyPr/>
          <a:lstStyle/>
          <a:p>
            <a:pPr eaLnBrk="1" hangingPunct="1"/>
            <a:r>
              <a:rPr lang="he-IL" sz="2800" b="1" smtClean="0">
                <a:solidFill>
                  <a:srgbClr val="C00000"/>
                </a:solidFill>
                <a:latin typeface="Tahoma" pitchFamily="34" charset="0"/>
                <a:cs typeface="Tahoma" pitchFamily="34" charset="0"/>
              </a:rPr>
              <a:t>תהליכים ותתי התהליכים במערכת העתידית</a:t>
            </a:r>
          </a:p>
        </p:txBody>
      </p:sp>
      <p:sp>
        <p:nvSpPr>
          <p:cNvPr id="21507" name="מציין מיקום תוכן 2"/>
          <p:cNvSpPr>
            <a:spLocks noGrp="1"/>
          </p:cNvSpPr>
          <p:nvPr>
            <p:ph sz="quarter" idx="1"/>
          </p:nvPr>
        </p:nvSpPr>
        <p:spPr>
          <a:xfrm>
            <a:off x="457200" y="857250"/>
            <a:ext cx="8229600" cy="5572125"/>
          </a:xfrm>
        </p:spPr>
        <p:txBody>
          <a:bodyPr/>
          <a:lstStyle/>
          <a:p>
            <a:pPr eaLnBrk="1" hangingPunct="1">
              <a:buFont typeface="Wingdings" pitchFamily="2" charset="2"/>
              <a:buChar char="§"/>
            </a:pPr>
            <a:r>
              <a:rPr lang="he-IL" sz="1800" b="1" smtClean="0">
                <a:solidFill>
                  <a:srgbClr val="FF0000"/>
                </a:solidFill>
                <a:latin typeface="Arial" pitchFamily="34" charset="0"/>
                <a:cs typeface="Arial" pitchFamily="34" charset="0"/>
              </a:rPr>
              <a:t>ניהול קורסים</a:t>
            </a:r>
            <a:endParaRPr lang="en-US" sz="1800" b="1" smtClean="0">
              <a:solidFill>
                <a:srgbClr val="FF0000"/>
              </a:solidFill>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הוספת קורס חדש - בדיקה כי הקורס לא קיים במאגר קורסים והוספת פרטיו למאגר קורסים.</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שליפת/עדכון פרטים כלליים על הקורס - בדיקה כי הקורס קיים במאגר קורסים, ושליפה/עדכון של פרטיו הכלליים במאגר.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שליפת/עדכון פרטי התלמידים הרשומים לקורס - בדיקה כי הקורס קיים במאגר קורסים, ושליפה/עדכון של פרטי התלמידים הרשומים אליו במאגר.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מחיקת קורס קיים – בדיקה כי הקורס קיים במאגר קורסים, ומחיקתו מהמאגר.</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עדכון מצב התלמידים בקורס מסוים. (יפורט בהמשך).</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קורסים ופרטיהם.</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שבו עבור כל קורס יוצגו פרטי התלמידים של אותו הקורס.</a:t>
            </a:r>
            <a:endParaRPr lang="en-US" sz="1600" smtClean="0">
              <a:latin typeface="Arial" pitchFamily="34" charset="0"/>
              <a:cs typeface="Arial" pitchFamily="34" charset="0"/>
            </a:endParaRPr>
          </a:p>
          <a:p>
            <a:pPr eaLnBrk="1" hangingPunct="1">
              <a:buFont typeface="Wingdings" pitchFamily="2" charset="2"/>
              <a:buChar char="§"/>
            </a:pPr>
            <a:r>
              <a:rPr lang="he-IL" sz="1800" b="1" smtClean="0">
                <a:solidFill>
                  <a:srgbClr val="FF0000"/>
                </a:solidFill>
                <a:latin typeface="Arial" pitchFamily="34" charset="0"/>
                <a:cs typeface="Arial" pitchFamily="34" charset="0"/>
              </a:rPr>
              <a:t>ניהול מעקב אחר לקוחות עתידיים פוטנציאליים</a:t>
            </a:r>
            <a:endParaRPr lang="en-US" sz="1800" b="1" smtClean="0">
              <a:solidFill>
                <a:srgbClr val="FF0000"/>
              </a:solidFill>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פעם בשבוע תשלח המערכת מידע על החברה ללקוחות פוטנציאליים בדואר האלקטרוני (ע"י הוצאת נתונים על לקוחות מבסיס הנתונים – נתונים אלו התקבלו ממערכת חיצונית). לפני תהליך השליחה תבדוק לאלו לקוחות יש לשלוח את המידע (אלו שמסומן כי עדיין לא נשלח להם מידע), לאחר השליחה תסמן המערכת עבור כל לקוח כי אכן נשלח אליו המידע.</a:t>
            </a:r>
            <a:endParaRPr lang="en-US" sz="1600" smtClean="0">
              <a:latin typeface="Arial" pitchFamily="34" charset="0"/>
              <a:cs typeface="Arial" pitchFamily="34" charset="0"/>
            </a:endParaRPr>
          </a:p>
          <a:p>
            <a:pPr lvl="1" eaLnBrk="1" hangingPunct="1">
              <a:buFont typeface="Wingdings" pitchFamily="2" charset="2"/>
              <a:buChar char="§"/>
            </a:pPr>
            <a:r>
              <a:rPr lang="he-IL" sz="1600" smtClean="0">
                <a:latin typeface="Arial" pitchFamily="34" charset="0"/>
                <a:cs typeface="Arial" pitchFamily="34" charset="0"/>
              </a:rPr>
              <a:t>הפקת דו"ח ובו פרטיהם של לקוחות פוטנציאליים אשר עבורם נשלח מידע על החברה.</a:t>
            </a:r>
            <a:endParaRPr lang="en-US" sz="1600" smtClean="0">
              <a:latin typeface="Arial" pitchFamily="34" charset="0"/>
              <a:cs typeface="Arial" pitchFamily="34" charset="0"/>
            </a:endParaRPr>
          </a:p>
          <a:p>
            <a:pPr eaLnBrk="1" hangingPunct="1">
              <a:buFont typeface="Wingdings" pitchFamily="2" charset="2"/>
              <a:buChar char="§"/>
            </a:pPr>
            <a:endParaRPr lang="he-IL" sz="160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תרגיל</a:t>
            </a:r>
          </a:p>
        </p:txBody>
      </p:sp>
      <p:sp>
        <p:nvSpPr>
          <p:cNvPr id="22531" name="מציין מיקום תוכן 2"/>
          <p:cNvSpPr>
            <a:spLocks noGrp="1"/>
          </p:cNvSpPr>
          <p:nvPr>
            <p:ph sz="quarter" idx="1"/>
          </p:nvPr>
        </p:nvSpPr>
        <p:spPr>
          <a:xfrm>
            <a:off x="457200" y="857250"/>
            <a:ext cx="8229600" cy="5572125"/>
          </a:xfrm>
        </p:spPr>
        <p:txBody>
          <a:bodyPr/>
          <a:lstStyle/>
          <a:p>
            <a:pPr eaLnBrk="1" hangingPunct="1">
              <a:spcBef>
                <a:spcPct val="50000"/>
              </a:spcBef>
              <a:buFont typeface="Wingdings" pitchFamily="2" charset="2"/>
              <a:buChar char="§"/>
            </a:pPr>
            <a:r>
              <a:rPr lang="he-IL" sz="2400" smtClean="0">
                <a:latin typeface="Arial" pitchFamily="34" charset="0"/>
                <a:cs typeface="Arial" pitchFamily="34" charset="0"/>
              </a:rPr>
              <a:t>מהן גבולות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מנו מספר אילוצים של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הכינו רשימה של התהליכים ותתי התהליכים במערכת העתידית.</a:t>
            </a:r>
          </a:p>
          <a:p>
            <a:pPr eaLnBrk="1" hangingPunct="1">
              <a:spcBef>
                <a:spcPct val="50000"/>
              </a:spcBef>
              <a:buFont typeface="Wingdings" pitchFamily="2" charset="2"/>
              <a:buChar char="§"/>
            </a:pPr>
            <a:r>
              <a:rPr lang="he-IL" sz="2400" b="1" smtClean="0">
                <a:solidFill>
                  <a:srgbClr val="FF0000"/>
                </a:solidFill>
                <a:latin typeface="Arial" pitchFamily="34" charset="0"/>
                <a:cs typeface="Arial" pitchFamily="34" charset="0"/>
              </a:rPr>
              <a:t>תארו במפורט את תת התהליך "הוספת מדריך חדש" בעזרת כתיבה מובנית והן באמצעות תרשים זרימה.</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הוספת מדריך חדש</a:t>
            </a:r>
          </a:p>
        </p:txBody>
      </p:sp>
      <p:sp>
        <p:nvSpPr>
          <p:cNvPr id="11267" name="מציין מיקום תוכן 2"/>
          <p:cNvSpPr>
            <a:spLocks noGrp="1"/>
          </p:cNvSpPr>
          <p:nvPr>
            <p:ph sz="quarter" idx="1"/>
          </p:nvPr>
        </p:nvSpPr>
        <p:spPr>
          <a:xfrm>
            <a:off x="457200" y="881063"/>
            <a:ext cx="8229600" cy="5572125"/>
          </a:xfrm>
        </p:spPr>
        <p:txBody>
          <a:bodyPr rtlCol="1">
            <a:noAutofit/>
          </a:bodyPr>
          <a:lstStyle/>
          <a:p>
            <a:pPr marL="274320" indent="-274320" eaLnBrk="1" fontAlgn="auto" hangingPunct="1">
              <a:spcBef>
                <a:spcPts val="580"/>
              </a:spcBef>
              <a:spcAft>
                <a:spcPts val="0"/>
              </a:spcAft>
              <a:buFont typeface="Wingdings" pitchFamily="2" charset="2"/>
              <a:buChar char="§"/>
              <a:defRPr/>
            </a:pPr>
            <a:r>
              <a:rPr lang="he-IL" sz="1800" b="1" u="sng" dirty="0" smtClean="0">
                <a:latin typeface="Arial" pitchFamily="34" charset="0"/>
                <a:cs typeface="Arial" pitchFamily="34" charset="0"/>
              </a:rPr>
              <a:t>תיאור פונקציונאלי כללי של התהליך:</a:t>
            </a:r>
            <a:r>
              <a:rPr lang="he-IL" sz="1800" dirty="0" smtClean="0">
                <a:latin typeface="Arial" pitchFamily="34" charset="0"/>
                <a:cs typeface="Arial" pitchFamily="34" charset="0"/>
              </a:rPr>
              <a:t>  התהליך המתרחש כאשר יש צורך להוסיף למערכת מדריך חדש. יש צורך לבדוק שהמדריך אינו מופיע במאגר מדריכים, ובמידה ולא, להוסיף את פרטיו למאגר זה.</a:t>
            </a:r>
          </a:p>
          <a:p>
            <a:pPr marL="0" indent="0" eaLnBrk="1" fontAlgn="auto" hangingPunct="1">
              <a:spcBef>
                <a:spcPts val="580"/>
              </a:spcBef>
              <a:spcAft>
                <a:spcPts val="0"/>
              </a:spcAft>
              <a:buFont typeface="Arial" pitchFamily="34" charset="0"/>
              <a:buNone/>
              <a:defRPr/>
            </a:pPr>
            <a:endParaRPr lang="he-IL" sz="1800" b="1" u="sng"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800" b="1" u="sng" dirty="0" smtClean="0">
                <a:latin typeface="Arial" pitchFamily="34" charset="0"/>
                <a:cs typeface="Arial" pitchFamily="34" charset="0"/>
              </a:rPr>
              <a:t>משתמשי התהליך:</a:t>
            </a:r>
            <a:r>
              <a:rPr lang="he-IL" sz="1800" dirty="0" smtClean="0">
                <a:latin typeface="Arial" pitchFamily="34" charset="0"/>
                <a:cs typeface="Arial" pitchFamily="34" charset="0"/>
              </a:rPr>
              <a:t> מזכירת החברה</a:t>
            </a:r>
            <a:r>
              <a:rPr lang="he-IL" sz="1800" smtClean="0">
                <a:latin typeface="Arial" pitchFamily="34" charset="0"/>
                <a:cs typeface="Arial" pitchFamily="34" charset="0"/>
              </a:rPr>
              <a:t>, מדריכים, מנהלי </a:t>
            </a:r>
            <a:r>
              <a:rPr lang="he-IL" sz="1800" dirty="0" smtClean="0">
                <a:latin typeface="Arial" pitchFamily="34" charset="0"/>
                <a:cs typeface="Arial" pitchFamily="34" charset="0"/>
              </a:rPr>
              <a:t>החברה.</a:t>
            </a:r>
          </a:p>
          <a:p>
            <a:pPr marL="0" indent="0" eaLnBrk="1" fontAlgn="auto" hangingPunct="1">
              <a:spcBef>
                <a:spcPts val="580"/>
              </a:spcBef>
              <a:spcAft>
                <a:spcPts val="0"/>
              </a:spcAft>
              <a:buFont typeface="Arial" pitchFamily="34" charset="0"/>
              <a:buNone/>
              <a:defRPr/>
            </a:pPr>
            <a:endParaRPr lang="he-IL" sz="1800" b="1" u="sng"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800" b="1" u="sng" dirty="0" smtClean="0">
                <a:latin typeface="Arial" pitchFamily="34" charset="0"/>
                <a:cs typeface="Arial" pitchFamily="34" charset="0"/>
              </a:rPr>
              <a:t>האירוע המעורר את התהליך (</a:t>
            </a:r>
            <a:r>
              <a:rPr lang="en-US" sz="1800" b="1" u="sng" dirty="0" smtClean="0">
                <a:latin typeface="Arial" pitchFamily="34" charset="0"/>
                <a:cs typeface="Arial" pitchFamily="34" charset="0"/>
              </a:rPr>
              <a:t>trigger</a:t>
            </a:r>
            <a:r>
              <a:rPr lang="he-IL" sz="1800" b="1" u="sng" dirty="0" smtClean="0">
                <a:latin typeface="Arial" pitchFamily="34" charset="0"/>
                <a:cs typeface="Arial" pitchFamily="34" charset="0"/>
              </a:rPr>
              <a:t>):</a:t>
            </a:r>
            <a:r>
              <a:rPr lang="he-IL" sz="1800" dirty="0" smtClean="0">
                <a:latin typeface="Arial" pitchFamily="34" charset="0"/>
                <a:cs typeface="Arial" pitchFamily="34" charset="0"/>
              </a:rPr>
              <a:t> כאשר מתקבל לחברה מדריך חדש.</a:t>
            </a:r>
          </a:p>
          <a:p>
            <a:pPr marL="0" indent="0" eaLnBrk="1" fontAlgn="auto" hangingPunct="1">
              <a:spcBef>
                <a:spcPts val="580"/>
              </a:spcBef>
              <a:spcAft>
                <a:spcPts val="0"/>
              </a:spcAft>
              <a:buFont typeface="Arial" pitchFamily="34" charset="0"/>
              <a:buNone/>
              <a:defRPr/>
            </a:pPr>
            <a:endParaRPr lang="he-IL" sz="1800" b="1" u="sng"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800" b="1" u="sng" dirty="0" err="1" smtClean="0">
                <a:latin typeface="Arial" pitchFamily="34" charset="0"/>
                <a:cs typeface="Arial" pitchFamily="34" charset="0"/>
              </a:rPr>
              <a:t>הקלטים</a:t>
            </a:r>
            <a:r>
              <a:rPr lang="he-IL" sz="1800" b="1" u="sng" dirty="0" smtClean="0">
                <a:latin typeface="Arial" pitchFamily="34" charset="0"/>
                <a:cs typeface="Arial" pitchFamily="34" charset="0"/>
              </a:rPr>
              <a:t> של התהליך:</a:t>
            </a:r>
            <a:r>
              <a:rPr lang="he-IL" sz="1800" dirty="0" smtClean="0">
                <a:latin typeface="Arial" pitchFamily="34" charset="0"/>
                <a:cs typeface="Arial" pitchFamily="34" charset="0"/>
              </a:rPr>
              <a:t> מתקבלים מהמדריך החדש הפרטים הבאים: תעודת זהות, שם, כתובת, טלפון, תאריך לידה, השכלה ותחום הכשרה.</a:t>
            </a:r>
          </a:p>
          <a:p>
            <a:pPr marL="0" indent="0" eaLnBrk="1" fontAlgn="auto" hangingPunct="1">
              <a:spcBef>
                <a:spcPts val="580"/>
              </a:spcBef>
              <a:spcAft>
                <a:spcPts val="0"/>
              </a:spcAft>
              <a:buFont typeface="Arial" pitchFamily="34" charset="0"/>
              <a:buNone/>
              <a:defRPr/>
            </a:pPr>
            <a:endParaRPr lang="he-IL" sz="1800" b="1" u="sng"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800" b="1" u="sng" dirty="0" smtClean="0">
                <a:latin typeface="Arial" pitchFamily="34" charset="0"/>
                <a:cs typeface="Arial" pitchFamily="34" charset="0"/>
              </a:rPr>
              <a:t>הפלטים של התהליך:</a:t>
            </a:r>
            <a:r>
              <a:rPr lang="he-IL" sz="1800" dirty="0" smtClean="0">
                <a:latin typeface="Arial" pitchFamily="34" charset="0"/>
                <a:cs typeface="Arial" pitchFamily="34" charset="0"/>
              </a:rPr>
              <a:t>  בסוף תהליך הוספת המדריך למערכת, תפיק המערכת אישור מודפס על הוספת המדריך למערכת.</a:t>
            </a:r>
          </a:p>
          <a:p>
            <a:pPr marL="0" indent="0" eaLnBrk="1" fontAlgn="auto" hangingPunct="1">
              <a:spcBef>
                <a:spcPts val="580"/>
              </a:spcBef>
              <a:spcAft>
                <a:spcPts val="0"/>
              </a:spcAft>
              <a:buFont typeface="Arial" pitchFamily="34" charset="0"/>
              <a:buNone/>
              <a:defRPr/>
            </a:pPr>
            <a:endParaRPr lang="he-IL" sz="1800" b="1" u="sng"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r>
              <a:rPr lang="he-IL" sz="1800" b="1" u="sng" dirty="0" smtClean="0">
                <a:latin typeface="Arial" pitchFamily="34" charset="0"/>
                <a:cs typeface="Arial" pitchFamily="34" charset="0"/>
              </a:rPr>
              <a:t>הנתונים המעורבים בתהליך:</a:t>
            </a:r>
            <a:r>
              <a:rPr lang="he-IL" sz="1800" dirty="0" smtClean="0">
                <a:latin typeface="Arial" pitchFamily="34" charset="0"/>
                <a:cs typeface="Arial" pitchFamily="34" charset="0"/>
              </a:rPr>
              <a:t> מאגר "מדריכים" – יש צורך לערוך חיפוש לבדיקה שהמדריך לא קיים כבר במערכת, ורק לאחר האישור ניתן להוסיף את פרטיו החדשים למאגר "מדריכים".</a:t>
            </a:r>
            <a:endParaRPr lang="en-US" sz="1800"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endParaRPr lang="en-US" sz="1800" dirty="0" smtClean="0">
              <a:latin typeface="Arial" pitchFamily="34" charset="0"/>
              <a:cs typeface="Arial" pitchFamily="34" charset="0"/>
            </a:endParaRPr>
          </a:p>
          <a:p>
            <a:pPr marL="274320" indent="-274320" eaLnBrk="1" fontAlgn="auto" hangingPunct="1">
              <a:spcBef>
                <a:spcPts val="580"/>
              </a:spcBef>
              <a:spcAft>
                <a:spcPts val="0"/>
              </a:spcAft>
              <a:buFont typeface="Wingdings" pitchFamily="2" charset="2"/>
              <a:buChar char="§"/>
              <a:defRPr/>
            </a:pPr>
            <a:endParaRPr lang="he-IL"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כותרת 1"/>
          <p:cNvSpPr>
            <a:spLocks noGrp="1"/>
          </p:cNvSpPr>
          <p:nvPr>
            <p:ph type="title"/>
          </p:nvPr>
        </p:nvSpPr>
        <p:spPr>
          <a:xfrm>
            <a:off x="428625" y="0"/>
            <a:ext cx="8229600" cy="785813"/>
          </a:xfrm>
        </p:spPr>
        <p:txBody>
          <a:bodyPr/>
          <a:lstStyle/>
          <a:p>
            <a:pPr eaLnBrk="1" hangingPunct="1"/>
            <a:r>
              <a:rPr lang="he-IL" sz="3600" b="1" smtClean="0">
                <a:solidFill>
                  <a:srgbClr val="C00000"/>
                </a:solidFill>
                <a:latin typeface="Tahoma" pitchFamily="34" charset="0"/>
                <a:cs typeface="Tahoma" pitchFamily="34" charset="0"/>
              </a:rPr>
              <a:t>הוספת מדריך חדש – כתיבה מובנית</a:t>
            </a:r>
          </a:p>
        </p:txBody>
      </p:sp>
      <p:sp>
        <p:nvSpPr>
          <p:cNvPr id="20483" name="מציין מיקום תוכן 2"/>
          <p:cNvSpPr>
            <a:spLocks noGrp="1"/>
          </p:cNvSpPr>
          <p:nvPr>
            <p:ph sz="quarter" idx="1"/>
          </p:nvPr>
        </p:nvSpPr>
        <p:spPr>
          <a:xfrm>
            <a:off x="457200" y="857250"/>
            <a:ext cx="8229600" cy="6000750"/>
          </a:xfrm>
        </p:spPr>
        <p:txBody>
          <a:bodyPr>
            <a:normAutofit fontScale="92500" lnSpcReduction="20000"/>
          </a:bodyPr>
          <a:lstStyle/>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1. </a:t>
            </a:r>
            <a:r>
              <a:rPr lang="he-IL" sz="1800" b="1" dirty="0" smtClean="0">
                <a:latin typeface="Arial" pitchFamily="34" charset="0"/>
                <a:cs typeface="Arial" pitchFamily="34" charset="0"/>
              </a:rPr>
              <a:t>התחלה </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2. קלוט מספר תעודת זהות והכנס אותה למשתנה </a:t>
            </a:r>
            <a:r>
              <a:rPr lang="en-US" sz="1800" dirty="0" smtClean="0">
                <a:latin typeface="Arial" pitchFamily="34" charset="0"/>
                <a:cs typeface="Arial" pitchFamily="34" charset="0"/>
              </a:rPr>
              <a:t>Id</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3. אתחל משתנה בוליאני </a:t>
            </a:r>
            <a:r>
              <a:rPr lang="en-US" sz="1800" dirty="0" err="1" smtClean="0">
                <a:latin typeface="Arial" pitchFamily="34" charset="0"/>
                <a:cs typeface="Arial" pitchFamily="34" charset="0"/>
              </a:rPr>
              <a:t>existsTeacher</a:t>
            </a:r>
            <a:r>
              <a:rPr lang="en-US" sz="1800" dirty="0" smtClean="0">
                <a:latin typeface="Arial" pitchFamily="34" charset="0"/>
                <a:cs typeface="Arial" pitchFamily="34" charset="0"/>
              </a:rPr>
              <a:t> </a:t>
            </a:r>
            <a:r>
              <a:rPr lang="he-IL" sz="1800" dirty="0" smtClean="0">
                <a:latin typeface="Arial" pitchFamily="34" charset="0"/>
                <a:cs typeface="Arial" pitchFamily="34" charset="0"/>
              </a:rPr>
              <a:t> לערך </a:t>
            </a:r>
            <a:r>
              <a:rPr lang="en-US" sz="1800" dirty="0" smtClean="0">
                <a:latin typeface="Arial" pitchFamily="34" charset="0"/>
                <a:cs typeface="Arial" pitchFamily="34" charset="0"/>
              </a:rPr>
              <a:t>false</a:t>
            </a:r>
            <a:endParaRPr lang="he-IL"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4. אתחל משתנה בוליאני </a:t>
            </a:r>
            <a:r>
              <a:rPr lang="en-US" sz="1800" dirty="0" err="1" smtClean="0">
                <a:latin typeface="Arial" pitchFamily="34" charset="0"/>
                <a:cs typeface="Arial" pitchFamily="34" charset="0"/>
              </a:rPr>
              <a:t>existsStudent</a:t>
            </a:r>
            <a:r>
              <a:rPr lang="en-US" sz="1800" dirty="0" smtClean="0">
                <a:latin typeface="Arial" pitchFamily="34" charset="0"/>
                <a:cs typeface="Arial" pitchFamily="34" charset="0"/>
              </a:rPr>
              <a:t> </a:t>
            </a:r>
            <a:r>
              <a:rPr lang="he-IL" sz="1800" dirty="0" smtClean="0">
                <a:latin typeface="Arial" pitchFamily="34" charset="0"/>
                <a:cs typeface="Arial" pitchFamily="34" charset="0"/>
              </a:rPr>
              <a:t> לערך </a:t>
            </a:r>
            <a:r>
              <a:rPr lang="en-US" sz="1800" dirty="0" smtClean="0">
                <a:latin typeface="Arial" pitchFamily="34" charset="0"/>
                <a:cs typeface="Arial" pitchFamily="34" charset="0"/>
              </a:rPr>
              <a:t>false</a:t>
            </a:r>
            <a:endParaRPr lang="he-IL"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5. קרא רשומה ראשונה ממאגר "מדריכים"</a:t>
            </a:r>
            <a:endParaRPr lang="en-US"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6. כל עוד (שדה "תעודת זהות"</a:t>
            </a:r>
            <a:r>
              <a:rPr lang="en-US" sz="1800" dirty="0" smtClean="0">
                <a:latin typeface="Arial" pitchFamily="34" charset="0"/>
                <a:cs typeface="Arial" pitchFamily="34" charset="0"/>
              </a:rPr>
              <a:t>Id!=</a:t>
            </a:r>
            <a:r>
              <a:rPr lang="he-IL" sz="1800" dirty="0" smtClean="0">
                <a:latin typeface="Arial" pitchFamily="34" charset="0"/>
                <a:cs typeface="Arial" pitchFamily="34" charset="0"/>
              </a:rPr>
              <a:t> וגם לא  </a:t>
            </a:r>
            <a:r>
              <a:rPr lang="en-US" sz="1800" dirty="0" smtClean="0">
                <a:latin typeface="Arial" pitchFamily="34" charset="0"/>
                <a:cs typeface="Arial" pitchFamily="34" charset="0"/>
              </a:rPr>
              <a:t>ENF()</a:t>
            </a:r>
            <a:r>
              <a:rPr lang="he-IL" sz="1800" dirty="0" smtClean="0">
                <a:latin typeface="Arial" pitchFamily="34" charset="0"/>
                <a:cs typeface="Arial" pitchFamily="34" charset="0"/>
              </a:rPr>
              <a:t>) בצע: </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6.1 קרא רשומה הבאה ממאגר מדריכים</a:t>
            </a:r>
            <a:endParaRPr lang="en-US"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7. אם (שדה "תעודת זהות"</a:t>
            </a:r>
            <a:r>
              <a:rPr lang="en-US" sz="1800" dirty="0" smtClean="0">
                <a:latin typeface="Arial" pitchFamily="34" charset="0"/>
                <a:cs typeface="Arial" pitchFamily="34" charset="0"/>
              </a:rPr>
              <a:t>Id==</a:t>
            </a:r>
            <a:r>
              <a:rPr lang="he-IL" sz="1800" dirty="0" smtClean="0">
                <a:latin typeface="Arial" pitchFamily="34" charset="0"/>
                <a:cs typeface="Arial" pitchFamily="34" charset="0"/>
              </a:rPr>
              <a:t>), אזי:</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7.1 </a:t>
            </a:r>
            <a:r>
              <a:rPr lang="en-US" sz="1800" dirty="0" err="1" smtClean="0">
                <a:latin typeface="Arial" pitchFamily="34" charset="0"/>
                <a:cs typeface="Arial" pitchFamily="34" charset="0"/>
              </a:rPr>
              <a:t>existsTeacher</a:t>
            </a:r>
            <a:r>
              <a:rPr lang="en-US" sz="1800" dirty="0" smtClean="0">
                <a:latin typeface="Arial" pitchFamily="34" charset="0"/>
                <a:cs typeface="Arial" pitchFamily="34" charset="0"/>
              </a:rPr>
              <a:t>=true   </a:t>
            </a:r>
            <a:endParaRPr lang="he-IL"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8. קרא רשומה ראשונה ממאגר "תלמידים"</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9. כל עוד (שדה "תעודת זהות"</a:t>
            </a:r>
            <a:r>
              <a:rPr lang="en-US" sz="1800" dirty="0" smtClean="0">
                <a:latin typeface="Arial" pitchFamily="34" charset="0"/>
                <a:cs typeface="Arial" pitchFamily="34" charset="0"/>
              </a:rPr>
              <a:t>Id!=</a:t>
            </a:r>
            <a:r>
              <a:rPr lang="he-IL" sz="1800" dirty="0" smtClean="0">
                <a:latin typeface="Arial" pitchFamily="34" charset="0"/>
                <a:cs typeface="Arial" pitchFamily="34" charset="0"/>
              </a:rPr>
              <a:t> וגם לא  </a:t>
            </a:r>
            <a:r>
              <a:rPr lang="en-US" sz="1800" dirty="0" smtClean="0">
                <a:latin typeface="Arial" pitchFamily="34" charset="0"/>
                <a:cs typeface="Arial" pitchFamily="34" charset="0"/>
              </a:rPr>
              <a:t>ENF()</a:t>
            </a:r>
            <a:r>
              <a:rPr lang="he-IL" sz="1800" dirty="0" smtClean="0">
                <a:latin typeface="Arial" pitchFamily="34" charset="0"/>
                <a:cs typeface="Arial" pitchFamily="34" charset="0"/>
              </a:rPr>
              <a:t>) בצע: </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9.1 קרא רשומה הבאה ממאגר תלמידים</a:t>
            </a:r>
            <a:endParaRPr lang="en-US"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10. אם (שדה "תעודת זהות"</a:t>
            </a:r>
            <a:r>
              <a:rPr lang="en-US" sz="1800" dirty="0" smtClean="0">
                <a:latin typeface="Arial" pitchFamily="34" charset="0"/>
                <a:cs typeface="Arial" pitchFamily="34" charset="0"/>
              </a:rPr>
              <a:t>Id==</a:t>
            </a:r>
            <a:r>
              <a:rPr lang="he-IL" sz="1800" dirty="0" smtClean="0">
                <a:latin typeface="Arial" pitchFamily="34" charset="0"/>
                <a:cs typeface="Arial" pitchFamily="34" charset="0"/>
              </a:rPr>
              <a:t>), אזי:</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10.1 </a:t>
            </a:r>
            <a:r>
              <a:rPr lang="en-US" sz="1800" dirty="0" err="1" smtClean="0">
                <a:latin typeface="Arial" pitchFamily="34" charset="0"/>
                <a:cs typeface="Arial" pitchFamily="34" charset="0"/>
              </a:rPr>
              <a:t>existsStudent</a:t>
            </a:r>
            <a:r>
              <a:rPr lang="en-US" sz="1800" dirty="0" smtClean="0">
                <a:latin typeface="Arial" pitchFamily="34" charset="0"/>
                <a:cs typeface="Arial" pitchFamily="34" charset="0"/>
              </a:rPr>
              <a:t>=true   </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11. אם (</a:t>
            </a:r>
            <a:r>
              <a:rPr lang="en-US" sz="1800" dirty="0" err="1" smtClean="0">
                <a:latin typeface="Arial" pitchFamily="34" charset="0"/>
                <a:cs typeface="Arial" pitchFamily="34" charset="0"/>
              </a:rPr>
              <a:t>existsStudent</a:t>
            </a:r>
            <a:r>
              <a:rPr lang="en-US" sz="1800" dirty="0" smtClean="0">
                <a:latin typeface="Arial" pitchFamily="34" charset="0"/>
                <a:cs typeface="Arial" pitchFamily="34" charset="0"/>
              </a:rPr>
              <a:t>   or   </a:t>
            </a:r>
            <a:r>
              <a:rPr lang="en-US" sz="1800" dirty="0" err="1" smtClean="0">
                <a:latin typeface="Arial" pitchFamily="34" charset="0"/>
                <a:cs typeface="Arial" pitchFamily="34" charset="0"/>
              </a:rPr>
              <a:t>existsTeacher</a:t>
            </a:r>
            <a:r>
              <a:rPr lang="he-IL" sz="1800" dirty="0" smtClean="0">
                <a:latin typeface="Arial" pitchFamily="34" charset="0"/>
                <a:cs typeface="Arial" pitchFamily="34" charset="0"/>
              </a:rPr>
              <a:t>), אזי:</a:t>
            </a:r>
            <a:endParaRPr lang="en-US"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11.1 הצג הודעת שגיאה: "לא ניתן להוסיף את המדריך כיוון שקיים במערכת"</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12. אחרת:</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12.1 קלוט שם, כתובת, טלפון, תאריך לידה, השכלה ותחום הכשרה</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12.2 שמור את הנתונים ברשומה חדשה במאגר "מדריכים"</a:t>
            </a: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	12.3 הצג והדפס הודעת אישור: "המדריך התווסף בהצלחה"</a:t>
            </a:r>
            <a:endParaRPr lang="en-US" sz="1800" dirty="0" smtClean="0">
              <a:latin typeface="Arial" pitchFamily="34" charset="0"/>
              <a:cs typeface="Arial" pitchFamily="34" charset="0"/>
            </a:endParaRPr>
          </a:p>
          <a:p>
            <a:pPr marL="0" indent="0" eaLnBrk="1" fontAlgn="auto" hangingPunct="1">
              <a:spcBef>
                <a:spcPts val="580"/>
              </a:spcBef>
              <a:spcAft>
                <a:spcPts val="0"/>
              </a:spcAft>
              <a:buFont typeface="Arial" pitchFamily="34" charset="0"/>
              <a:buNone/>
              <a:defRPr/>
            </a:pPr>
            <a:r>
              <a:rPr lang="he-IL" sz="1800" dirty="0" smtClean="0">
                <a:latin typeface="Arial" pitchFamily="34" charset="0"/>
                <a:cs typeface="Arial" pitchFamily="34" charset="0"/>
              </a:rPr>
              <a:t>13. </a:t>
            </a:r>
            <a:r>
              <a:rPr lang="he-IL" sz="1800" b="1" dirty="0" smtClean="0">
                <a:latin typeface="Arial" pitchFamily="34" charset="0"/>
                <a:cs typeface="Arial" pitchFamily="34" charset="0"/>
              </a:rPr>
              <a:t>סיום</a:t>
            </a:r>
            <a:endParaRPr lang="en-US" sz="18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מחבר ישר 25"/>
          <p:cNvCxnSpPr/>
          <p:nvPr/>
        </p:nvCxnSpPr>
        <p:spPr>
          <a:xfrm>
            <a:off x="642910" y="3643314"/>
            <a:ext cx="8001056" cy="1588"/>
          </a:xfrm>
          <a:prstGeom prst="line">
            <a:avLst/>
          </a:prstGeom>
          <a:ln w="31750">
            <a:prstDash val="sysDash"/>
          </a:ln>
        </p:spPr>
        <p:style>
          <a:lnRef idx="1">
            <a:schemeClr val="accent1"/>
          </a:lnRef>
          <a:fillRef idx="0">
            <a:schemeClr val="accent1"/>
          </a:fillRef>
          <a:effectRef idx="0">
            <a:schemeClr val="accent1"/>
          </a:effectRef>
          <a:fontRef idx="minor">
            <a:schemeClr val="tx1"/>
          </a:fontRef>
        </p:style>
      </p:cxnSp>
      <p:grpSp>
        <p:nvGrpSpPr>
          <p:cNvPr id="2" name="קבוצה 28"/>
          <p:cNvGrpSpPr/>
          <p:nvPr/>
        </p:nvGrpSpPr>
        <p:grpSpPr>
          <a:xfrm>
            <a:off x="3357554" y="857232"/>
            <a:ext cx="2357454" cy="5786478"/>
            <a:chOff x="3571868" y="857232"/>
            <a:chExt cx="2357454" cy="5786478"/>
          </a:xfrm>
        </p:grpSpPr>
        <p:sp>
          <p:nvSpPr>
            <p:cNvPr id="36" name="מלבן מעוגל 35"/>
            <p:cNvSpPr/>
            <p:nvPr/>
          </p:nvSpPr>
          <p:spPr>
            <a:xfrm>
              <a:off x="3571868" y="857232"/>
              <a:ext cx="2357454" cy="428628"/>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800" b="1" dirty="0"/>
                <a:t>ייזום</a:t>
              </a:r>
            </a:p>
          </p:txBody>
        </p:sp>
        <p:sp>
          <p:nvSpPr>
            <p:cNvPr id="37" name="מלבן מעוגל 36"/>
            <p:cNvSpPr/>
            <p:nvPr/>
          </p:nvSpPr>
          <p:spPr>
            <a:xfrm>
              <a:off x="3571868" y="1571612"/>
              <a:ext cx="2357454" cy="428628"/>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800" b="1" dirty="0"/>
                <a:t>חקר מצב קיים</a:t>
              </a:r>
            </a:p>
          </p:txBody>
        </p:sp>
        <p:sp>
          <p:nvSpPr>
            <p:cNvPr id="38" name="מלבן מעוגל 37"/>
            <p:cNvSpPr/>
            <p:nvPr/>
          </p:nvSpPr>
          <p:spPr>
            <a:xfrm>
              <a:off x="3571868" y="2285992"/>
              <a:ext cx="2357454" cy="428628"/>
            </a:xfrm>
            <a:prstGeom prst="roundRect">
              <a:avLst/>
            </a:prstGeom>
            <a:solidFill>
              <a:srgbClr val="FFC000"/>
            </a:solidFill>
          </p:spPr>
          <p:style>
            <a:lnRef idx="3">
              <a:schemeClr val="lt1"/>
            </a:lnRef>
            <a:fillRef idx="1">
              <a:schemeClr val="accent2"/>
            </a:fillRef>
            <a:effectRef idx="1">
              <a:schemeClr val="accent2"/>
            </a:effectRef>
            <a:fontRef idx="minor">
              <a:schemeClr val="lt1"/>
            </a:fontRef>
          </p:style>
          <p:txBody>
            <a:bodyPr rtlCol="1" anchor="ctr"/>
            <a:lstStyle/>
            <a:p>
              <a:pPr algn="ctr"/>
              <a:r>
                <a:rPr lang="he-IL" sz="2800" b="1" dirty="0">
                  <a:solidFill>
                    <a:schemeClr val="tx1"/>
                  </a:solidFill>
                </a:rPr>
                <a:t>אפיון ראשוני</a:t>
              </a:r>
            </a:p>
          </p:txBody>
        </p:sp>
        <p:sp>
          <p:nvSpPr>
            <p:cNvPr id="39" name="מלבן מעוגל 38"/>
            <p:cNvSpPr/>
            <p:nvPr/>
          </p:nvSpPr>
          <p:spPr>
            <a:xfrm>
              <a:off x="3571868" y="3000372"/>
              <a:ext cx="2357454" cy="428628"/>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800" b="1" dirty="0" smtClean="0"/>
                <a:t>חקר ישימות</a:t>
              </a:r>
              <a:endParaRPr lang="he-IL" sz="2800" b="1" dirty="0"/>
            </a:p>
          </p:txBody>
        </p:sp>
        <p:sp>
          <p:nvSpPr>
            <p:cNvPr id="40" name="מלבן מעוגל 39"/>
            <p:cNvSpPr/>
            <p:nvPr/>
          </p:nvSpPr>
          <p:spPr>
            <a:xfrm>
              <a:off x="3571868" y="3857628"/>
              <a:ext cx="2357454" cy="857256"/>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400" b="1" dirty="0" smtClean="0"/>
                <a:t>ניתוח המערכת החדשה</a:t>
              </a:r>
              <a:endParaRPr lang="he-IL" sz="2400" b="1" dirty="0"/>
            </a:p>
          </p:txBody>
        </p:sp>
        <p:sp>
          <p:nvSpPr>
            <p:cNvPr id="41" name="מלבן מעוגל 40"/>
            <p:cNvSpPr/>
            <p:nvPr/>
          </p:nvSpPr>
          <p:spPr>
            <a:xfrm>
              <a:off x="3571868" y="4929198"/>
              <a:ext cx="2357454" cy="857256"/>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400" b="1" dirty="0" smtClean="0"/>
                <a:t>עיצוב המערכת החדשה</a:t>
              </a:r>
              <a:endParaRPr lang="he-IL" sz="2400" b="1" dirty="0"/>
            </a:p>
          </p:txBody>
        </p:sp>
        <p:sp>
          <p:nvSpPr>
            <p:cNvPr id="42" name="מלבן מעוגל 41"/>
            <p:cNvSpPr/>
            <p:nvPr/>
          </p:nvSpPr>
          <p:spPr>
            <a:xfrm>
              <a:off x="3571868" y="6072206"/>
              <a:ext cx="2357454" cy="571504"/>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400" b="1" dirty="0" smtClean="0"/>
                <a:t>יישום</a:t>
              </a:r>
              <a:endParaRPr lang="he-IL" sz="2400" b="1" dirty="0"/>
            </a:p>
          </p:txBody>
        </p:sp>
        <p:cxnSp>
          <p:nvCxnSpPr>
            <p:cNvPr id="43" name="מחבר חץ ישר 42"/>
            <p:cNvCxnSpPr>
              <a:stCxn id="36" idx="2"/>
              <a:endCxn id="37" idx="0"/>
            </p:cNvCxnSpPr>
            <p:nvPr/>
          </p:nvCxnSpPr>
          <p:spPr>
            <a:xfrm rot="5400000">
              <a:off x="4607719" y="1428736"/>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4" name="מחבר חץ ישר 43"/>
            <p:cNvCxnSpPr>
              <a:stCxn id="37" idx="2"/>
              <a:endCxn id="38" idx="0"/>
            </p:cNvCxnSpPr>
            <p:nvPr/>
          </p:nvCxnSpPr>
          <p:spPr>
            <a:xfrm rot="5400000">
              <a:off x="4607719" y="2143116"/>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5" name="מחבר חץ ישר 44"/>
            <p:cNvCxnSpPr>
              <a:stCxn id="38" idx="2"/>
              <a:endCxn id="39" idx="0"/>
            </p:cNvCxnSpPr>
            <p:nvPr/>
          </p:nvCxnSpPr>
          <p:spPr>
            <a:xfrm rot="5400000">
              <a:off x="4607719" y="2857496"/>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6" name="מחבר חץ ישר 45"/>
            <p:cNvCxnSpPr>
              <a:stCxn id="39" idx="2"/>
              <a:endCxn id="40" idx="0"/>
            </p:cNvCxnSpPr>
            <p:nvPr/>
          </p:nvCxnSpPr>
          <p:spPr>
            <a:xfrm rot="5400000">
              <a:off x="4536281" y="3643314"/>
              <a:ext cx="428628"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7" name="מחבר חץ ישר 46"/>
            <p:cNvCxnSpPr>
              <a:stCxn id="40" idx="2"/>
              <a:endCxn id="41" idx="0"/>
            </p:cNvCxnSpPr>
            <p:nvPr/>
          </p:nvCxnSpPr>
          <p:spPr>
            <a:xfrm rot="5400000">
              <a:off x="4643438" y="4822041"/>
              <a:ext cx="214314"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8" name="מחבר חץ ישר 47"/>
            <p:cNvCxnSpPr>
              <a:stCxn id="41" idx="2"/>
              <a:endCxn id="42" idx="0"/>
            </p:cNvCxnSpPr>
            <p:nvPr/>
          </p:nvCxnSpPr>
          <p:spPr>
            <a:xfrm rot="5400000">
              <a:off x="4607719" y="5929330"/>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grpSp>
      <p:sp>
        <p:nvSpPr>
          <p:cNvPr id="51" name="הסבר אליפטי 50"/>
          <p:cNvSpPr/>
          <p:nvPr/>
        </p:nvSpPr>
        <p:spPr>
          <a:xfrm>
            <a:off x="6715140" y="2143116"/>
            <a:ext cx="2143140" cy="642942"/>
          </a:xfrm>
          <a:prstGeom prst="wedgeEllipseCallout">
            <a:avLst>
              <a:gd name="adj1" fmla="val -92165"/>
              <a:gd name="adj2" fmla="val 9167"/>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תרגול 2</a:t>
            </a:r>
            <a:endParaRPr lang="he-IL" b="1" dirty="0">
              <a:solidFill>
                <a:schemeClr val="tx1"/>
              </a:solidFill>
            </a:endParaRPr>
          </a:p>
        </p:txBody>
      </p:sp>
      <p:sp>
        <p:nvSpPr>
          <p:cNvPr id="55" name="כותרת 1"/>
          <p:cNvSpPr>
            <a:spLocks noGrp="1"/>
          </p:cNvSpPr>
          <p:nvPr>
            <p:ph type="title"/>
          </p:nvPr>
        </p:nvSpPr>
        <p:spPr>
          <a:xfrm>
            <a:off x="457200" y="-71462"/>
            <a:ext cx="8229600" cy="846158"/>
          </a:xfrm>
        </p:spPr>
        <p:txBody>
          <a:bodyPr>
            <a:normAutofit/>
          </a:bodyPr>
          <a:lstStyle/>
          <a:p>
            <a:pPr algn="ctr"/>
            <a:r>
              <a:rPr lang="he-IL" sz="3600" b="1" dirty="0" smtClean="0">
                <a:solidFill>
                  <a:srgbClr val="C00000"/>
                </a:solidFill>
                <a:latin typeface="Tahoma" pitchFamily="34" charset="0"/>
                <a:cs typeface="Tahoma" pitchFamily="34" charset="0"/>
              </a:rPr>
              <a:t>השלבים בפיתוח מערכת מידע</a:t>
            </a:r>
            <a:endParaRPr lang="he-IL" sz="3600" b="1" dirty="0">
              <a:solidFill>
                <a:srgbClr val="C0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קליטת מדריך חדש"/>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9388" y="163513"/>
            <a:ext cx="3384550" cy="6578600"/>
          </a:xfrm>
          <a:prstGeom prst="rect">
            <a:avLst/>
          </a:prstGeom>
          <a:noFill/>
          <a:ln w="9525">
            <a:noFill/>
            <a:miter lim="800000"/>
            <a:headEnd/>
            <a:tailEnd/>
          </a:ln>
        </p:spPr>
      </p:pic>
      <p:sp>
        <p:nvSpPr>
          <p:cNvPr id="25603" name="כותרת 1"/>
          <p:cNvSpPr>
            <a:spLocks noGrp="1"/>
          </p:cNvSpPr>
          <p:nvPr>
            <p:ph type="title"/>
          </p:nvPr>
        </p:nvSpPr>
        <p:spPr>
          <a:xfrm>
            <a:off x="428625" y="0"/>
            <a:ext cx="8229600" cy="785813"/>
          </a:xfrm>
        </p:spPr>
        <p:txBody>
          <a:bodyPr/>
          <a:lstStyle/>
          <a:p>
            <a:pPr algn="r" eaLnBrk="1" hangingPunct="1"/>
            <a:r>
              <a:rPr lang="he-IL" sz="2800" b="1" smtClean="0">
                <a:solidFill>
                  <a:srgbClr val="C00000"/>
                </a:solidFill>
                <a:latin typeface="Tahoma" pitchFamily="34" charset="0"/>
                <a:cs typeface="Tahoma" pitchFamily="34" charset="0"/>
              </a:rPr>
              <a:t>הוספת מדריך חדש – תרשים זרימה</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6960" y="187863"/>
            <a:ext cx="8382028" cy="6653662"/>
          </a:xfrm>
          <a:prstGeom prst="rect">
            <a:avLst/>
          </a:prstGeom>
        </p:spPr>
      </p:pic>
      <p:sp>
        <p:nvSpPr>
          <p:cNvPr id="2" name="כותרת 1"/>
          <p:cNvSpPr>
            <a:spLocks noGrp="1"/>
          </p:cNvSpPr>
          <p:nvPr>
            <p:ph type="title"/>
          </p:nvPr>
        </p:nvSpPr>
        <p:spPr>
          <a:xfrm>
            <a:off x="428596" y="-24"/>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שאלה ממבחן</a:t>
            </a:r>
            <a:endParaRPr lang="he-IL" sz="3600" b="1" dirty="0">
              <a:solidFill>
                <a:srgbClr val="C00000"/>
              </a:solidFill>
              <a:latin typeface="Tahoma" pitchFamily="34" charset="0"/>
              <a:cs typeface="Tahoma" pitchFamily="34" charset="0"/>
            </a:endParaRPr>
          </a:p>
        </p:txBody>
      </p:sp>
    </p:spTree>
    <p:extLst>
      <p:ext uri="{BB962C8B-B14F-4D97-AF65-F5344CB8AC3E}">
        <p14:creationId xmlns:p14="http://schemas.microsoft.com/office/powerpoint/2010/main" val="1160468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שאלה ממבחן</a:t>
            </a:r>
            <a:endParaRPr lang="he-IL" sz="3600" b="1" dirty="0">
              <a:solidFill>
                <a:srgbClr val="C00000"/>
              </a:solidFill>
              <a:latin typeface="Tahoma" pitchFamily="34" charset="0"/>
              <a:cs typeface="Tahoma" pitchFamily="34" charset="0"/>
            </a:endParaRPr>
          </a:p>
        </p:txBody>
      </p:sp>
      <p:pic>
        <p:nvPicPr>
          <p:cNvPr id="3" name="Picture 2"/>
          <p:cNvPicPr>
            <a:picLocks noChangeAspect="1"/>
          </p:cNvPicPr>
          <p:nvPr/>
        </p:nvPicPr>
        <p:blipFill>
          <a:blip r:embed="rId2"/>
          <a:stretch>
            <a:fillRect/>
          </a:stretch>
        </p:blipFill>
        <p:spPr>
          <a:xfrm>
            <a:off x="571471" y="799565"/>
            <a:ext cx="7943850" cy="2562225"/>
          </a:xfrm>
          <a:prstGeom prst="rect">
            <a:avLst/>
          </a:prstGeom>
        </p:spPr>
      </p:pic>
      <p:pic>
        <p:nvPicPr>
          <p:cNvPr id="5" name="Picture 4"/>
          <p:cNvPicPr>
            <a:picLocks noChangeAspect="1"/>
          </p:cNvPicPr>
          <p:nvPr/>
        </p:nvPicPr>
        <p:blipFill>
          <a:blip r:embed="rId3"/>
          <a:stretch>
            <a:fillRect/>
          </a:stretch>
        </p:blipFill>
        <p:spPr>
          <a:xfrm>
            <a:off x="1257973" y="3789040"/>
            <a:ext cx="7229475" cy="619125"/>
          </a:xfrm>
          <a:prstGeom prst="rect">
            <a:avLst/>
          </a:prstGeom>
        </p:spPr>
      </p:pic>
    </p:spTree>
    <p:extLst>
      <p:ext uri="{BB962C8B-B14F-4D97-AF65-F5344CB8AC3E}">
        <p14:creationId xmlns:p14="http://schemas.microsoft.com/office/powerpoint/2010/main" val="230827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6960" y="187863"/>
            <a:ext cx="8382028" cy="6653662"/>
          </a:xfrm>
          <a:prstGeom prst="rect">
            <a:avLst/>
          </a:prstGeom>
        </p:spPr>
      </p:pic>
      <p:sp>
        <p:nvSpPr>
          <p:cNvPr id="2" name="כותרת 1"/>
          <p:cNvSpPr>
            <a:spLocks noGrp="1"/>
          </p:cNvSpPr>
          <p:nvPr>
            <p:ph type="title"/>
          </p:nvPr>
        </p:nvSpPr>
        <p:spPr>
          <a:xfrm>
            <a:off x="428596" y="-24"/>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שאלה ממבחן</a:t>
            </a:r>
            <a:endParaRPr lang="he-IL" sz="3600" b="1" dirty="0">
              <a:solidFill>
                <a:srgbClr val="C00000"/>
              </a:solidFill>
              <a:latin typeface="Tahoma" pitchFamily="34" charset="0"/>
              <a:cs typeface="Tahoma" pitchFamily="34" charset="0"/>
            </a:endParaRPr>
          </a:p>
        </p:txBody>
      </p:sp>
      <p:sp>
        <p:nvSpPr>
          <p:cNvPr id="3" name="Rectangle 2"/>
          <p:cNvSpPr/>
          <p:nvPr/>
        </p:nvSpPr>
        <p:spPr>
          <a:xfrm>
            <a:off x="4567974" y="764704"/>
            <a:ext cx="2376264" cy="2669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Rectangle 4"/>
          <p:cNvSpPr/>
          <p:nvPr/>
        </p:nvSpPr>
        <p:spPr>
          <a:xfrm>
            <a:off x="1043608" y="4581128"/>
            <a:ext cx="5184576"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Rectangle 5"/>
          <p:cNvSpPr/>
          <p:nvPr/>
        </p:nvSpPr>
        <p:spPr>
          <a:xfrm>
            <a:off x="1619672" y="4898232"/>
            <a:ext cx="6840760" cy="2589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Rectangle 6"/>
          <p:cNvSpPr/>
          <p:nvPr/>
        </p:nvSpPr>
        <p:spPr>
          <a:xfrm>
            <a:off x="5940152" y="5215598"/>
            <a:ext cx="2520280" cy="3016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Rectangle 8"/>
          <p:cNvSpPr/>
          <p:nvPr/>
        </p:nvSpPr>
        <p:spPr>
          <a:xfrm>
            <a:off x="6732240" y="1053875"/>
            <a:ext cx="1872208" cy="308776"/>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855045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שאלה ממבחן</a:t>
            </a:r>
            <a:endParaRPr lang="he-IL" sz="3600" b="1" dirty="0">
              <a:solidFill>
                <a:srgbClr val="C00000"/>
              </a:solidFill>
              <a:latin typeface="Tahoma" pitchFamily="34" charset="0"/>
              <a:cs typeface="Tahoma" pitchFamily="34" charset="0"/>
            </a:endParaRPr>
          </a:p>
        </p:txBody>
      </p:sp>
      <p:pic>
        <p:nvPicPr>
          <p:cNvPr id="3" name="Picture 2"/>
          <p:cNvPicPr>
            <a:picLocks noChangeAspect="1"/>
          </p:cNvPicPr>
          <p:nvPr/>
        </p:nvPicPr>
        <p:blipFill>
          <a:blip r:embed="rId2"/>
          <a:stretch>
            <a:fillRect/>
          </a:stretch>
        </p:blipFill>
        <p:spPr>
          <a:xfrm>
            <a:off x="571471" y="799565"/>
            <a:ext cx="7943850" cy="2562225"/>
          </a:xfrm>
          <a:prstGeom prst="rect">
            <a:avLst/>
          </a:prstGeom>
        </p:spPr>
      </p:pic>
      <p:pic>
        <p:nvPicPr>
          <p:cNvPr id="5" name="Picture 4"/>
          <p:cNvPicPr>
            <a:picLocks noChangeAspect="1"/>
          </p:cNvPicPr>
          <p:nvPr/>
        </p:nvPicPr>
        <p:blipFill>
          <a:blip r:embed="rId3"/>
          <a:stretch>
            <a:fillRect/>
          </a:stretch>
        </p:blipFill>
        <p:spPr>
          <a:xfrm>
            <a:off x="1257973" y="3789040"/>
            <a:ext cx="7229475" cy="619125"/>
          </a:xfrm>
          <a:prstGeom prst="rect">
            <a:avLst/>
          </a:prstGeom>
        </p:spPr>
      </p:pic>
      <p:sp>
        <p:nvSpPr>
          <p:cNvPr id="6" name="Rectangle 5"/>
          <p:cNvSpPr/>
          <p:nvPr/>
        </p:nvSpPr>
        <p:spPr>
          <a:xfrm>
            <a:off x="1257972" y="2636912"/>
            <a:ext cx="3170011" cy="3016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924764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title"/>
          </p:nvPr>
        </p:nvSpPr>
        <p:spPr>
          <a:xfrm>
            <a:off x="428625" y="0"/>
            <a:ext cx="8229600" cy="785813"/>
          </a:xfrm>
        </p:spPr>
        <p:txBody>
          <a:bodyPr/>
          <a:lstStyle/>
          <a:p>
            <a:pPr algn="ctr" eaLnBrk="1" hangingPunct="1"/>
            <a:r>
              <a:rPr lang="he-IL" sz="3600" b="1" dirty="0" smtClean="0">
                <a:solidFill>
                  <a:srgbClr val="C00000"/>
                </a:solidFill>
                <a:latin typeface="Tahoma" pitchFamily="34" charset="0"/>
                <a:cs typeface="Tahoma" pitchFamily="34" charset="0"/>
              </a:rPr>
              <a:t>אפיון ראשוני</a:t>
            </a:r>
          </a:p>
        </p:txBody>
      </p:sp>
      <p:sp>
        <p:nvSpPr>
          <p:cNvPr id="8195" name="מציין מיקום תוכן 2"/>
          <p:cNvSpPr>
            <a:spLocks noGrp="1"/>
          </p:cNvSpPr>
          <p:nvPr>
            <p:ph sz="quarter" idx="1"/>
          </p:nvPr>
        </p:nvSpPr>
        <p:spPr>
          <a:xfrm>
            <a:off x="457200" y="857250"/>
            <a:ext cx="8229600" cy="5572125"/>
          </a:xfrm>
        </p:spPr>
        <p:txBody>
          <a:bodyPr/>
          <a:lstStyle/>
          <a:p>
            <a:pPr eaLnBrk="1" hangingPunct="1">
              <a:spcBef>
                <a:spcPct val="50000"/>
              </a:spcBef>
              <a:buFont typeface="Wingdings" pitchFamily="2" charset="2"/>
              <a:buChar char="§"/>
            </a:pPr>
            <a:r>
              <a:rPr lang="he-IL" sz="2000" dirty="0" smtClean="0">
                <a:latin typeface="Arial" pitchFamily="34" charset="0"/>
                <a:cs typeface="Arial" pitchFamily="34" charset="0"/>
              </a:rPr>
              <a:t>לאחר שבחנו את המצב הקיים וזיהינו את הבעיות בו, נאפיין את מערכת המידע העתידית בצורה ראשונית.</a:t>
            </a:r>
          </a:p>
          <a:p>
            <a:pPr eaLnBrk="1" hangingPunct="1">
              <a:spcBef>
                <a:spcPct val="50000"/>
              </a:spcBef>
              <a:buFont typeface="Wingdings" pitchFamily="2" charset="2"/>
              <a:buChar char="§"/>
            </a:pPr>
            <a:r>
              <a:rPr lang="he-IL" sz="2000" b="1" u="sng" dirty="0" smtClean="0">
                <a:latin typeface="Arial" pitchFamily="34" charset="0"/>
                <a:cs typeface="Arial" pitchFamily="34" charset="0"/>
              </a:rPr>
              <a:t>אפיון ראשוני של מערכת מידע – מה הוא כולל?</a:t>
            </a:r>
          </a:p>
          <a:p>
            <a:pPr lvl="1" eaLnBrk="1" hangingPunct="1">
              <a:spcBef>
                <a:spcPct val="50000"/>
              </a:spcBef>
              <a:buFont typeface="Wingdings" pitchFamily="2" charset="2"/>
              <a:buChar char="§"/>
            </a:pPr>
            <a:r>
              <a:rPr lang="he-IL" sz="2000" b="1" dirty="0" smtClean="0">
                <a:solidFill>
                  <a:srgbClr val="FF0000"/>
                </a:solidFill>
                <a:latin typeface="Arial" pitchFamily="34" charset="0"/>
                <a:cs typeface="Arial" pitchFamily="34" charset="0"/>
              </a:rPr>
              <a:t>מטרות ויעדי מערכת המידע העתידית </a:t>
            </a:r>
            <a:r>
              <a:rPr lang="he-IL" sz="2000" dirty="0" smtClean="0">
                <a:latin typeface="Arial" pitchFamily="34" charset="0"/>
                <a:cs typeface="Arial" pitchFamily="34" charset="0"/>
              </a:rPr>
              <a:t>– מטרות מערכת המידע של הארגון נגזרות באופן ישיר ממטרות הארגון שהוגדרו קודם לכן. המטרות חייבות להיות ברורות, מדויקות וספציפיות.  </a:t>
            </a:r>
          </a:p>
          <a:p>
            <a:pPr lvl="1" eaLnBrk="1" hangingPunct="1">
              <a:spcBef>
                <a:spcPct val="50000"/>
              </a:spcBef>
              <a:buFont typeface="Wingdings" pitchFamily="2" charset="2"/>
              <a:buChar char="§"/>
            </a:pPr>
            <a:endParaRPr lang="he-IL" sz="2000" dirty="0" smtClean="0">
              <a:latin typeface="Arial" pitchFamily="34" charset="0"/>
              <a:cs typeface="Arial" pitchFamily="34" charset="0"/>
            </a:endParaRPr>
          </a:p>
          <a:p>
            <a:pPr lvl="1" eaLnBrk="1" hangingPunct="1">
              <a:spcBef>
                <a:spcPct val="50000"/>
              </a:spcBef>
              <a:buFont typeface="Wingdings" pitchFamily="2" charset="2"/>
              <a:buChar char="§"/>
            </a:pPr>
            <a:endParaRPr lang="he-IL" sz="2000" dirty="0" smtClean="0">
              <a:latin typeface="Arial" pitchFamily="34" charset="0"/>
              <a:cs typeface="Arial" pitchFamily="34" charset="0"/>
            </a:endParaRPr>
          </a:p>
          <a:p>
            <a:pPr lvl="1" eaLnBrk="1" hangingPunct="1">
              <a:spcBef>
                <a:spcPct val="50000"/>
              </a:spcBef>
              <a:buFont typeface="Wingdings" pitchFamily="2" charset="2"/>
              <a:buChar char="§"/>
            </a:pPr>
            <a:r>
              <a:rPr lang="he-IL" sz="2000" b="1" dirty="0" smtClean="0">
                <a:solidFill>
                  <a:srgbClr val="FF0000"/>
                </a:solidFill>
                <a:latin typeface="Arial" pitchFamily="34" charset="0"/>
                <a:cs typeface="Arial" pitchFamily="34" charset="0"/>
              </a:rPr>
              <a:t>גבולות המערכת העתידית </a:t>
            </a:r>
            <a:r>
              <a:rPr lang="he-IL" sz="2000" dirty="0" smtClean="0">
                <a:latin typeface="Arial" pitchFamily="34" charset="0"/>
                <a:cs typeface="Arial" pitchFamily="34" charset="0"/>
              </a:rPr>
              <a:t>– יש לקבוע את היקף מערכת המידע, מה היא תכלול ומה לא. עם איזה מערכות היא תתקשר ? צורות צמצום ההיקף:</a:t>
            </a:r>
          </a:p>
        </p:txBody>
      </p:sp>
      <p:sp>
        <p:nvSpPr>
          <p:cNvPr id="8196" name="Text Box 4"/>
          <p:cNvSpPr txBox="1">
            <a:spLocks noChangeArrowheads="1"/>
          </p:cNvSpPr>
          <p:nvPr/>
        </p:nvSpPr>
        <p:spPr bwMode="auto">
          <a:xfrm>
            <a:off x="527050" y="3103563"/>
            <a:ext cx="7500938" cy="830262"/>
          </a:xfrm>
          <a:prstGeom prst="rect">
            <a:avLst/>
          </a:prstGeom>
          <a:noFill/>
          <a:ln w="9525">
            <a:solidFill>
              <a:schemeClr val="tx1"/>
            </a:solidFill>
            <a:miter lim="800000"/>
            <a:headEnd/>
            <a:tailEnd/>
          </a:ln>
        </p:spPr>
        <p:txBody>
          <a:bodyPr>
            <a:spAutoFit/>
          </a:bodyPr>
          <a:lstStyle/>
          <a:p>
            <a:pPr>
              <a:spcBef>
                <a:spcPct val="50000"/>
              </a:spcBef>
            </a:pPr>
            <a:r>
              <a:rPr lang="he-IL" sz="1600" b="1" dirty="0">
                <a:solidFill>
                  <a:srgbClr val="0070C0"/>
                </a:solidFill>
              </a:rPr>
              <a:t>לדוגמא:</a:t>
            </a:r>
            <a:r>
              <a:rPr lang="en-US" sz="1600" b="1" dirty="0">
                <a:solidFill>
                  <a:srgbClr val="0070C0"/>
                </a:solidFill>
              </a:rPr>
              <a:t/>
            </a:r>
            <a:br>
              <a:rPr lang="en-US" sz="1600" b="1" dirty="0">
                <a:solidFill>
                  <a:srgbClr val="0070C0"/>
                </a:solidFill>
              </a:rPr>
            </a:br>
            <a:r>
              <a:rPr lang="he-IL" sz="1600" dirty="0">
                <a:solidFill>
                  <a:srgbClr val="0070C0"/>
                </a:solidFill>
              </a:rPr>
              <a:t>אם מטרת רשת חנויות היא "שירות טוב ללקוחות", </a:t>
            </a:r>
            <a:r>
              <a:rPr lang="he-IL" sz="1600" b="1" dirty="0" smtClean="0">
                <a:solidFill>
                  <a:srgbClr val="0070C0"/>
                </a:solidFill>
              </a:rPr>
              <a:t>ייגזר היעד </a:t>
            </a:r>
            <a:r>
              <a:rPr lang="he-IL" sz="1600" b="1" dirty="0">
                <a:solidFill>
                  <a:srgbClr val="0070C0"/>
                </a:solidFill>
              </a:rPr>
              <a:t>של </a:t>
            </a:r>
            <a:r>
              <a:rPr lang="he-IL" sz="1600" b="1" dirty="0" smtClean="0">
                <a:solidFill>
                  <a:srgbClr val="0070C0"/>
                </a:solidFill>
              </a:rPr>
              <a:t>מערכת </a:t>
            </a:r>
            <a:r>
              <a:rPr lang="he-IL" sz="1600" b="1" dirty="0">
                <a:solidFill>
                  <a:srgbClr val="0070C0"/>
                </a:solidFill>
              </a:rPr>
              <a:t>המידע כך:</a:t>
            </a:r>
            <a:r>
              <a:rPr lang="en-US" sz="1600" b="1" dirty="0">
                <a:solidFill>
                  <a:srgbClr val="0070C0"/>
                </a:solidFill>
              </a:rPr>
              <a:t/>
            </a:r>
            <a:br>
              <a:rPr lang="en-US" sz="1600" b="1" dirty="0">
                <a:solidFill>
                  <a:srgbClr val="0070C0"/>
                </a:solidFill>
              </a:rPr>
            </a:br>
            <a:r>
              <a:rPr lang="he-IL" sz="1600" dirty="0">
                <a:solidFill>
                  <a:srgbClr val="0070C0"/>
                </a:solidFill>
              </a:rPr>
              <a:t>"מתן שירות מהיר ללקוחות בקופת מכירות כך שזמן ההמתנה לא יעלה על 10 דקות בממוצע."</a:t>
            </a:r>
            <a:endParaRPr lang="en-US" sz="1600" dirty="0">
              <a:solidFill>
                <a:srgbClr val="0070C0"/>
              </a:solidFill>
            </a:endParaRPr>
          </a:p>
        </p:txBody>
      </p:sp>
      <p:sp>
        <p:nvSpPr>
          <p:cNvPr id="8197" name="Text Box 4"/>
          <p:cNvSpPr txBox="1">
            <a:spLocks noChangeArrowheads="1"/>
          </p:cNvSpPr>
          <p:nvPr/>
        </p:nvSpPr>
        <p:spPr bwMode="auto">
          <a:xfrm>
            <a:off x="4714875" y="4992688"/>
            <a:ext cx="4000500" cy="831850"/>
          </a:xfrm>
          <a:prstGeom prst="rect">
            <a:avLst/>
          </a:prstGeom>
          <a:noFill/>
          <a:ln w="9525">
            <a:solidFill>
              <a:schemeClr val="tx1"/>
            </a:solidFill>
            <a:miter lim="800000"/>
            <a:headEnd/>
            <a:tailEnd/>
          </a:ln>
        </p:spPr>
        <p:txBody>
          <a:bodyPr>
            <a:spAutoFit/>
          </a:bodyPr>
          <a:lstStyle/>
          <a:p>
            <a:pPr marL="0" lvl="1" algn="ctr"/>
            <a:r>
              <a:rPr lang="he-IL" sz="1600" b="1">
                <a:solidFill>
                  <a:srgbClr val="0070C0"/>
                </a:solidFill>
              </a:rPr>
              <a:t>צמצום בהתייחסות רק לחלק מהפונקציות בארגון</a:t>
            </a:r>
            <a:r>
              <a:rPr lang="he-IL" sz="1600">
                <a:solidFill>
                  <a:srgbClr val="0070C0"/>
                </a:solidFill>
              </a:rPr>
              <a:t>. לדוגמא: מערכת הכספים תכלול תקבולים ותשלומים אך לא תכלול את תכנון התקציב</a:t>
            </a:r>
          </a:p>
        </p:txBody>
      </p:sp>
      <p:sp>
        <p:nvSpPr>
          <p:cNvPr id="8198" name="Text Box 4"/>
          <p:cNvSpPr txBox="1">
            <a:spLocks noChangeArrowheads="1"/>
          </p:cNvSpPr>
          <p:nvPr/>
        </p:nvSpPr>
        <p:spPr bwMode="auto">
          <a:xfrm>
            <a:off x="4714875" y="5916613"/>
            <a:ext cx="4000500" cy="584200"/>
          </a:xfrm>
          <a:prstGeom prst="rect">
            <a:avLst/>
          </a:prstGeom>
          <a:noFill/>
          <a:ln w="9525">
            <a:solidFill>
              <a:schemeClr val="tx1"/>
            </a:solidFill>
            <a:miter lim="800000"/>
            <a:headEnd/>
            <a:tailEnd/>
          </a:ln>
        </p:spPr>
        <p:txBody>
          <a:bodyPr>
            <a:spAutoFit/>
          </a:bodyPr>
          <a:lstStyle/>
          <a:p>
            <a:pPr marL="0" lvl="1" algn="ctr"/>
            <a:r>
              <a:rPr lang="he-IL" sz="1600" b="1">
                <a:solidFill>
                  <a:srgbClr val="0070C0"/>
                </a:solidFill>
              </a:rPr>
              <a:t>צמצום לתחום גיאוגרפי</a:t>
            </a:r>
            <a:r>
              <a:rPr lang="he-IL" sz="1600">
                <a:solidFill>
                  <a:srgbClr val="0070C0"/>
                </a:solidFill>
              </a:rPr>
              <a:t>. לדוגמא: מערכת השיווק תתפתח לסניפים עירוניים אך לא לסניפים כפריים</a:t>
            </a:r>
          </a:p>
        </p:txBody>
      </p:sp>
      <p:sp>
        <p:nvSpPr>
          <p:cNvPr id="8199" name="Text Box 4"/>
          <p:cNvSpPr txBox="1">
            <a:spLocks noChangeArrowheads="1"/>
          </p:cNvSpPr>
          <p:nvPr/>
        </p:nvSpPr>
        <p:spPr bwMode="auto">
          <a:xfrm>
            <a:off x="285750" y="4805363"/>
            <a:ext cx="4000500" cy="338137"/>
          </a:xfrm>
          <a:prstGeom prst="rect">
            <a:avLst/>
          </a:prstGeom>
          <a:noFill/>
          <a:ln w="9525">
            <a:solidFill>
              <a:schemeClr val="tx1"/>
            </a:solidFill>
            <a:miter lim="800000"/>
            <a:headEnd/>
            <a:tailEnd/>
          </a:ln>
        </p:spPr>
        <p:txBody>
          <a:bodyPr>
            <a:spAutoFit/>
          </a:bodyPr>
          <a:lstStyle/>
          <a:p>
            <a:pPr marL="0" lvl="1" algn="ctr"/>
            <a:r>
              <a:rPr lang="he-IL" sz="1600" b="1">
                <a:solidFill>
                  <a:srgbClr val="0070C0"/>
                </a:solidFill>
              </a:rPr>
              <a:t>צמצום סוגי השירותים</a:t>
            </a:r>
            <a:r>
              <a:rPr lang="he-IL" sz="1600">
                <a:solidFill>
                  <a:srgbClr val="0070C0"/>
                </a:solidFill>
              </a:rPr>
              <a:t>.</a:t>
            </a:r>
          </a:p>
        </p:txBody>
      </p:sp>
      <p:sp>
        <p:nvSpPr>
          <p:cNvPr id="8200" name="Text Box 4"/>
          <p:cNvSpPr txBox="1">
            <a:spLocks noChangeArrowheads="1"/>
          </p:cNvSpPr>
          <p:nvPr/>
        </p:nvSpPr>
        <p:spPr bwMode="auto">
          <a:xfrm>
            <a:off x="214313" y="5286375"/>
            <a:ext cx="4214812" cy="338138"/>
          </a:xfrm>
          <a:prstGeom prst="rect">
            <a:avLst/>
          </a:prstGeom>
          <a:noFill/>
          <a:ln w="9525">
            <a:solidFill>
              <a:schemeClr val="tx1"/>
            </a:solidFill>
            <a:miter lim="800000"/>
            <a:headEnd/>
            <a:tailEnd/>
          </a:ln>
        </p:spPr>
        <p:txBody>
          <a:bodyPr>
            <a:spAutoFit/>
          </a:bodyPr>
          <a:lstStyle/>
          <a:p>
            <a:pPr marL="0" lvl="1" algn="ctr"/>
            <a:r>
              <a:rPr lang="he-IL" sz="1600" b="1">
                <a:solidFill>
                  <a:srgbClr val="0070C0"/>
                </a:solidFill>
              </a:rPr>
              <a:t>צמצום לסוגי לקוחות</a:t>
            </a:r>
            <a:r>
              <a:rPr lang="he-IL" sz="1600">
                <a:solidFill>
                  <a:srgbClr val="0070C0"/>
                </a:solidFill>
              </a:rPr>
              <a:t>. לדוגמא: קמעונאי ולא סיטונאי</a:t>
            </a:r>
          </a:p>
        </p:txBody>
      </p:sp>
      <p:sp>
        <p:nvSpPr>
          <p:cNvPr id="8201" name="Text Box 4"/>
          <p:cNvSpPr txBox="1">
            <a:spLocks noChangeArrowheads="1"/>
          </p:cNvSpPr>
          <p:nvPr/>
        </p:nvSpPr>
        <p:spPr bwMode="auto">
          <a:xfrm>
            <a:off x="285750" y="5786438"/>
            <a:ext cx="4000500" cy="830262"/>
          </a:xfrm>
          <a:prstGeom prst="rect">
            <a:avLst/>
          </a:prstGeom>
          <a:noFill/>
          <a:ln w="9525">
            <a:solidFill>
              <a:schemeClr val="tx1"/>
            </a:solidFill>
            <a:miter lim="800000"/>
            <a:headEnd/>
            <a:tailEnd/>
          </a:ln>
        </p:spPr>
        <p:txBody>
          <a:bodyPr>
            <a:spAutoFit/>
          </a:bodyPr>
          <a:lstStyle/>
          <a:p>
            <a:pPr marL="0" lvl="1" algn="ctr"/>
            <a:r>
              <a:rPr lang="he-IL" sz="1600" b="1">
                <a:solidFill>
                  <a:srgbClr val="0070C0"/>
                </a:solidFill>
              </a:rPr>
              <a:t>צמצום לפי תחומי זמן</a:t>
            </a:r>
            <a:r>
              <a:rPr lang="he-IL" sz="1600">
                <a:solidFill>
                  <a:srgbClr val="0070C0"/>
                </a:solidFill>
              </a:rPr>
              <a:t>. לדוגמא: מערכת ניהול כ"א לא תקלוט נתוני השתלמויות וניסיון קודם של עובדים שנקלטו לפני תאריך מסוים.</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כותרת 1"/>
          <p:cNvSpPr>
            <a:spLocks noGrp="1"/>
          </p:cNvSpPr>
          <p:nvPr>
            <p:ph type="title"/>
          </p:nvPr>
        </p:nvSpPr>
        <p:spPr>
          <a:xfrm>
            <a:off x="428625" y="142875"/>
            <a:ext cx="8229600" cy="785813"/>
          </a:xfrm>
        </p:spPr>
        <p:txBody>
          <a:bodyPr/>
          <a:lstStyle/>
          <a:p>
            <a:pPr algn="ctr" eaLnBrk="1" hangingPunct="1"/>
            <a:r>
              <a:rPr lang="he-IL" sz="3600" b="1" smtClean="0">
                <a:solidFill>
                  <a:srgbClr val="C00000"/>
                </a:solidFill>
                <a:latin typeface="Tahoma" pitchFamily="34" charset="0"/>
                <a:cs typeface="Tahoma" pitchFamily="34" charset="0"/>
              </a:rPr>
              <a:t>אפיון ראשוני</a:t>
            </a:r>
          </a:p>
        </p:txBody>
      </p:sp>
      <p:sp>
        <p:nvSpPr>
          <p:cNvPr id="5" name="מציין מיקום תוכן 2"/>
          <p:cNvSpPr>
            <a:spLocks noGrp="1"/>
          </p:cNvSpPr>
          <p:nvPr>
            <p:ph sz="quarter" idx="1"/>
          </p:nvPr>
        </p:nvSpPr>
        <p:spPr>
          <a:xfrm>
            <a:off x="457200" y="857250"/>
            <a:ext cx="8229600" cy="6000750"/>
          </a:xfrm>
        </p:spPr>
        <p:txBody>
          <a:bodyPr rtlCol="1">
            <a:normAutofit lnSpcReduction="10000"/>
          </a:bodyPr>
          <a:lstStyle/>
          <a:p>
            <a:pPr marL="274320" indent="-274320" eaLnBrk="1" fontAlgn="auto" hangingPunct="1">
              <a:spcBef>
                <a:spcPct val="50000"/>
              </a:spcBef>
              <a:spcAft>
                <a:spcPts val="0"/>
              </a:spcAft>
              <a:buFont typeface="Wingdings" pitchFamily="2" charset="2"/>
              <a:buChar char="§"/>
              <a:defRPr/>
            </a:pPr>
            <a:r>
              <a:rPr lang="he-IL" sz="2000" b="1" dirty="0" smtClean="0">
                <a:solidFill>
                  <a:srgbClr val="FF0000"/>
                </a:solidFill>
                <a:latin typeface="Arial" pitchFamily="34" charset="0"/>
                <a:cs typeface="Arial" pitchFamily="34" charset="0"/>
              </a:rPr>
              <a:t>אילוצי המערכת העתידית:</a:t>
            </a:r>
            <a:r>
              <a:rPr lang="he-IL" sz="2000" dirty="0" smtClean="0">
                <a:latin typeface="Arial" pitchFamily="34" charset="0"/>
                <a:cs typeface="Arial" pitchFamily="34" charset="0"/>
              </a:rPr>
              <a:t> האילוצים מכתיבים את היקף המשאבים שהנהלת הארגון תייעד להצטיידות במערכת המידע. </a:t>
            </a:r>
          </a:p>
          <a:p>
            <a:pPr marL="274320" indent="-274320" eaLnBrk="1" fontAlgn="auto" hangingPunct="1">
              <a:spcBef>
                <a:spcPct val="50000"/>
              </a:spcBef>
              <a:spcAft>
                <a:spcPts val="0"/>
              </a:spcAft>
              <a:buFont typeface="Wingdings" pitchFamily="2" charset="2"/>
              <a:buChar char="§"/>
              <a:defRPr/>
            </a:pPr>
            <a:r>
              <a:rPr lang="he-IL" sz="2000" b="1" u="sng" dirty="0" smtClean="0">
                <a:latin typeface="Arial" pitchFamily="34" charset="0"/>
                <a:cs typeface="Arial" pitchFamily="34" charset="0"/>
              </a:rPr>
              <a:t>תחומי אילוצים:</a:t>
            </a:r>
          </a:p>
          <a:p>
            <a:pPr marL="548640" lvl="1" eaLnBrk="1" fontAlgn="auto" hangingPunct="1">
              <a:spcBef>
                <a:spcPct val="50000"/>
              </a:spcBef>
              <a:spcAft>
                <a:spcPts val="0"/>
              </a:spcAft>
              <a:buFont typeface="Wingdings" pitchFamily="2" charset="2"/>
              <a:buChar char="§"/>
              <a:defRPr/>
            </a:pPr>
            <a:r>
              <a:rPr lang="he-IL" sz="2000" b="1" dirty="0" smtClean="0">
                <a:latin typeface="Arial" pitchFamily="34" charset="0"/>
                <a:cs typeface="Arial" pitchFamily="34" charset="0"/>
              </a:rPr>
              <a:t>אילוצי זמן:</a:t>
            </a:r>
            <a:r>
              <a:rPr lang="he-IL" sz="2000" dirty="0" smtClean="0">
                <a:latin typeface="Arial" pitchFamily="34" charset="0"/>
                <a:cs typeface="Arial" pitchFamily="34" charset="0"/>
              </a:rPr>
              <a:t> תאריך יעד מוכתב מראש. למשל, תחילת שנת תקציב, תחילת עונה </a:t>
            </a:r>
            <a:r>
              <a:rPr lang="he-IL" sz="2000" dirty="0" err="1" smtClean="0">
                <a:latin typeface="Arial" pitchFamily="34" charset="0"/>
                <a:cs typeface="Arial" pitchFamily="34" charset="0"/>
              </a:rPr>
              <a:t>וכו</a:t>
            </a:r>
            <a:r>
              <a:rPr lang="he-IL" sz="2000" dirty="0" smtClean="0">
                <a:latin typeface="Arial" pitchFamily="34" charset="0"/>
                <a:cs typeface="Arial" pitchFamily="34" charset="0"/>
              </a:rPr>
              <a:t>'.</a:t>
            </a:r>
          </a:p>
          <a:p>
            <a:pPr marL="548640" lvl="1" eaLnBrk="1" fontAlgn="auto" hangingPunct="1">
              <a:spcBef>
                <a:spcPct val="50000"/>
              </a:spcBef>
              <a:spcAft>
                <a:spcPts val="0"/>
              </a:spcAft>
              <a:buFont typeface="Wingdings" pitchFamily="2" charset="2"/>
              <a:buChar char="§"/>
              <a:defRPr/>
            </a:pPr>
            <a:r>
              <a:rPr lang="he-IL" sz="2000" b="1" dirty="0" smtClean="0">
                <a:latin typeface="Arial" pitchFamily="34" charset="0"/>
                <a:cs typeface="Arial" pitchFamily="34" charset="0"/>
              </a:rPr>
              <a:t>אילוצים כספיים:</a:t>
            </a:r>
            <a:r>
              <a:rPr lang="he-IL" sz="2000" dirty="0" smtClean="0">
                <a:latin typeface="Arial" pitchFamily="34" charset="0"/>
                <a:cs typeface="Arial" pitchFamily="34" charset="0"/>
              </a:rPr>
              <a:t> מגבלות תקציב לרכישה/פיתוח ולאחזקה.</a:t>
            </a:r>
          </a:p>
          <a:p>
            <a:pPr marL="548640" lvl="1" eaLnBrk="1" fontAlgn="auto" hangingPunct="1">
              <a:spcBef>
                <a:spcPct val="50000"/>
              </a:spcBef>
              <a:spcAft>
                <a:spcPts val="0"/>
              </a:spcAft>
              <a:buFont typeface="Wingdings" pitchFamily="2" charset="2"/>
              <a:buChar char="§"/>
              <a:defRPr/>
            </a:pPr>
            <a:r>
              <a:rPr lang="he-IL" sz="2000" b="1" dirty="0" smtClean="0">
                <a:latin typeface="Arial" pitchFamily="34" charset="0"/>
                <a:cs typeface="Arial" pitchFamily="34" charset="0"/>
              </a:rPr>
              <a:t>אילוצים טכנולוגים: </a:t>
            </a:r>
            <a:r>
              <a:rPr lang="he-IL" sz="2000" dirty="0" smtClean="0">
                <a:latin typeface="Arial" pitchFamily="34" charset="0"/>
                <a:cs typeface="Arial" pitchFamily="34" charset="0"/>
              </a:rPr>
              <a:t>מתייחסים לתשתית המחשוב הרצויה כולל חומרה, תוכנה, תקשורת </a:t>
            </a:r>
            <a:r>
              <a:rPr lang="he-IL" sz="2000" dirty="0" err="1" smtClean="0">
                <a:latin typeface="Arial" pitchFamily="34" charset="0"/>
                <a:cs typeface="Arial" pitchFamily="34" charset="0"/>
              </a:rPr>
              <a:t>וכו</a:t>
            </a:r>
            <a:r>
              <a:rPr lang="he-IL" sz="2000" dirty="0" smtClean="0">
                <a:latin typeface="Arial" pitchFamily="34" charset="0"/>
                <a:cs typeface="Arial" pitchFamily="34" charset="0"/>
              </a:rPr>
              <a:t>'. יכולת ניצול תשתיות קיימות.</a:t>
            </a:r>
          </a:p>
          <a:p>
            <a:pPr marL="548640" lvl="1" eaLnBrk="1" fontAlgn="auto" hangingPunct="1">
              <a:spcBef>
                <a:spcPct val="50000"/>
              </a:spcBef>
              <a:spcAft>
                <a:spcPts val="0"/>
              </a:spcAft>
              <a:buFont typeface="Wingdings" pitchFamily="2" charset="2"/>
              <a:buChar char="§"/>
              <a:defRPr/>
            </a:pPr>
            <a:r>
              <a:rPr lang="he-IL" sz="2000" b="1" dirty="0" smtClean="0">
                <a:latin typeface="Arial" pitchFamily="34" charset="0"/>
                <a:cs typeface="Arial" pitchFamily="34" charset="0"/>
              </a:rPr>
              <a:t>אילוצי כ"א:</a:t>
            </a:r>
            <a:r>
              <a:rPr lang="he-IL" sz="2000" dirty="0" smtClean="0">
                <a:latin typeface="Arial" pitchFamily="34" charset="0"/>
                <a:cs typeface="Arial" pitchFamily="34" charset="0"/>
              </a:rPr>
              <a:t> מתייחסים לכישורי כ"א לפתח, לתחזק או להשתמש. התייחסות לכמות ונכונות להיכנס לפרויקט.</a:t>
            </a:r>
          </a:p>
          <a:p>
            <a:pPr marL="548640" lvl="1" eaLnBrk="1" fontAlgn="auto" hangingPunct="1">
              <a:spcBef>
                <a:spcPct val="50000"/>
              </a:spcBef>
              <a:spcAft>
                <a:spcPts val="0"/>
              </a:spcAft>
              <a:buFont typeface="Wingdings" pitchFamily="2" charset="2"/>
              <a:buChar char="§"/>
              <a:defRPr/>
            </a:pPr>
            <a:r>
              <a:rPr lang="he-IL" sz="2000" b="1" dirty="0" smtClean="0">
                <a:latin typeface="Arial" pitchFamily="34" charset="0"/>
                <a:cs typeface="Arial" pitchFamily="34" charset="0"/>
              </a:rPr>
              <a:t>אילוצי ארגון ותפעול:</a:t>
            </a:r>
            <a:r>
              <a:rPr lang="he-IL" sz="2000" dirty="0" smtClean="0">
                <a:latin typeface="Arial" pitchFamily="34" charset="0"/>
                <a:cs typeface="Arial" pitchFamily="34" charset="0"/>
              </a:rPr>
              <a:t> מידת ההתאמה של המערכת העתידית למבנה הארגוני ולשיטות העבודה בו.</a:t>
            </a:r>
          </a:p>
          <a:p>
            <a:pPr marL="548640" lvl="1" eaLnBrk="1" fontAlgn="auto" hangingPunct="1">
              <a:spcBef>
                <a:spcPct val="50000"/>
              </a:spcBef>
              <a:spcAft>
                <a:spcPts val="0"/>
              </a:spcAft>
              <a:buFont typeface="Wingdings" pitchFamily="2" charset="2"/>
              <a:buChar char="§"/>
              <a:defRPr/>
            </a:pPr>
            <a:r>
              <a:rPr lang="he-IL" sz="2000" b="1" dirty="0" smtClean="0">
                <a:latin typeface="Arial" pitchFamily="34" charset="0"/>
                <a:cs typeface="Arial" pitchFamily="34" charset="0"/>
              </a:rPr>
              <a:t>הנחות יסוד: </a:t>
            </a:r>
            <a:r>
              <a:rPr lang="he-IL" sz="2000" dirty="0" smtClean="0">
                <a:latin typeface="Arial" pitchFamily="34" charset="0"/>
                <a:cs typeface="Arial" pitchFamily="34" charset="0"/>
              </a:rPr>
              <a:t>הנחות ייסוד לגבי המערכת. למשל: הארגון הולך להתרחב למספר סניפים ברחבי הארץ/העולם, המערכת צריכה לתמוך בתקשורת בין סניפים ולהתמודד עם בסיס נתונים מבוזר</a:t>
            </a:r>
          </a:p>
          <a:p>
            <a:pPr marL="548640" lvl="1" eaLnBrk="1" fontAlgn="auto" hangingPunct="1">
              <a:spcBef>
                <a:spcPct val="50000"/>
              </a:spcBef>
              <a:spcAft>
                <a:spcPts val="0"/>
              </a:spcAft>
              <a:buFont typeface="Wingdings" pitchFamily="2" charset="2"/>
              <a:buChar char="§"/>
              <a:defRPr/>
            </a:pPr>
            <a:r>
              <a:rPr lang="he-IL" sz="2000" b="1" dirty="0" smtClean="0">
                <a:latin typeface="Arial" pitchFamily="34" charset="0"/>
                <a:cs typeface="Arial" pitchFamily="34" charset="0"/>
              </a:rPr>
              <a:t>אילוצי סף:</a:t>
            </a:r>
            <a:r>
              <a:rPr lang="he-IL" sz="2000" dirty="0" smtClean="0">
                <a:latin typeface="Arial" pitchFamily="34" charset="0"/>
                <a:cs typeface="Arial" pitchFamily="34" charset="0"/>
              </a:rPr>
              <a:t> אילוצים קריטיים.</a:t>
            </a:r>
          </a:p>
          <a:p>
            <a:pPr marL="274320" indent="-274320" eaLnBrk="1" fontAlgn="auto" hangingPunct="1">
              <a:spcBef>
                <a:spcPct val="50000"/>
              </a:spcBef>
              <a:spcAft>
                <a:spcPts val="0"/>
              </a:spcAft>
              <a:buFont typeface="Wingdings" pitchFamily="2" charset="2"/>
              <a:buChar char="§"/>
              <a:defRPr/>
            </a:pPr>
            <a:endParaRPr lang="he-IL" sz="2000" dirty="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2000" dirty="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כותרת 1"/>
          <p:cNvSpPr>
            <a:spLocks noGrp="1"/>
          </p:cNvSpPr>
          <p:nvPr>
            <p:ph type="title"/>
          </p:nvPr>
        </p:nvSpPr>
        <p:spPr>
          <a:xfrm>
            <a:off x="428625" y="142875"/>
            <a:ext cx="8229600" cy="785813"/>
          </a:xfrm>
        </p:spPr>
        <p:txBody>
          <a:bodyPr/>
          <a:lstStyle/>
          <a:p>
            <a:pPr algn="ctr" eaLnBrk="1" hangingPunct="1"/>
            <a:r>
              <a:rPr lang="he-IL" sz="3600" b="1" smtClean="0">
                <a:solidFill>
                  <a:srgbClr val="C00000"/>
                </a:solidFill>
                <a:latin typeface="Tahoma" pitchFamily="34" charset="0"/>
                <a:cs typeface="Tahoma" pitchFamily="34" charset="0"/>
              </a:rPr>
              <a:t>אפיון ראשוני</a:t>
            </a:r>
          </a:p>
        </p:txBody>
      </p:sp>
      <p:sp>
        <p:nvSpPr>
          <p:cNvPr id="5" name="מציין מיקום תוכן 2"/>
          <p:cNvSpPr>
            <a:spLocks noGrp="1"/>
          </p:cNvSpPr>
          <p:nvPr>
            <p:ph sz="quarter" idx="1"/>
          </p:nvPr>
        </p:nvSpPr>
        <p:spPr>
          <a:xfrm>
            <a:off x="457200" y="857250"/>
            <a:ext cx="8229600" cy="5572125"/>
          </a:xfrm>
        </p:spPr>
        <p:txBody>
          <a:bodyPr rtlCol="1">
            <a:noAutofit/>
          </a:bodyPr>
          <a:lstStyle/>
          <a:p>
            <a:pPr marL="274320" indent="-274320" eaLnBrk="1" fontAlgn="auto" hangingPunct="1">
              <a:spcBef>
                <a:spcPct val="50000"/>
              </a:spcBef>
              <a:spcAft>
                <a:spcPts val="0"/>
              </a:spcAft>
              <a:buFont typeface="Wingdings" pitchFamily="2" charset="2"/>
              <a:buChar char="§"/>
              <a:defRPr/>
            </a:pPr>
            <a:r>
              <a:rPr lang="he-IL" sz="1800" b="1" dirty="0" smtClean="0">
                <a:solidFill>
                  <a:srgbClr val="FF0000"/>
                </a:solidFill>
                <a:latin typeface="Arial" pitchFamily="34" charset="0"/>
                <a:cs typeface="Arial" pitchFamily="34" charset="0"/>
              </a:rPr>
              <a:t>תיאור המערכת העתידית:</a:t>
            </a:r>
            <a:r>
              <a:rPr lang="he-IL" sz="1800" dirty="0" smtClean="0">
                <a:latin typeface="Arial" pitchFamily="34" charset="0"/>
                <a:cs typeface="Arial" pitchFamily="34" charset="0"/>
              </a:rPr>
              <a:t> הפעילויות העסקיות של הארגון ותהליכי </a:t>
            </a:r>
            <a:r>
              <a:rPr lang="he-IL" sz="1800" b="1" dirty="0" smtClean="0">
                <a:latin typeface="Arial" pitchFamily="34" charset="0"/>
                <a:cs typeface="Arial" pitchFamily="34" charset="0"/>
              </a:rPr>
              <a:t>המחשב</a:t>
            </a:r>
            <a:r>
              <a:rPr lang="he-IL" sz="1800" dirty="0" smtClean="0">
                <a:latin typeface="Arial" pitchFamily="34" charset="0"/>
                <a:cs typeface="Arial" pitchFamily="34" charset="0"/>
              </a:rPr>
              <a:t> שיתמכו בהם במערכת העתידית. עבור כל תהליך יש להציג את תתי התהליכים שלו.</a:t>
            </a:r>
          </a:p>
          <a:p>
            <a:pPr marL="274320" indent="-274320" eaLnBrk="1" fontAlgn="auto" hangingPunct="1">
              <a:spcBef>
                <a:spcPct val="50000"/>
              </a:spcBef>
              <a:spcAft>
                <a:spcPts val="0"/>
              </a:spcAft>
              <a:buFont typeface="Wingdings" pitchFamily="2" charset="2"/>
              <a:buChar char="§"/>
              <a:defRPr/>
            </a:pPr>
            <a:r>
              <a:rPr lang="he-IL" sz="1800" b="1" dirty="0" smtClean="0">
                <a:solidFill>
                  <a:srgbClr val="FF0000"/>
                </a:solidFill>
                <a:latin typeface="Arial" pitchFamily="34" charset="0"/>
                <a:cs typeface="Arial" pitchFamily="34" charset="0"/>
              </a:rPr>
              <a:t>תיאור מפורט של תתי התהליכים:</a:t>
            </a:r>
            <a:r>
              <a:rPr lang="he-IL" sz="1800" b="1" dirty="0" smtClean="0">
                <a:latin typeface="Arial" pitchFamily="34" charset="0"/>
                <a:cs typeface="Arial" pitchFamily="34" charset="0"/>
              </a:rPr>
              <a:t> </a:t>
            </a:r>
            <a:r>
              <a:rPr lang="he-IL" sz="1800" dirty="0" smtClean="0">
                <a:latin typeface="Arial" pitchFamily="34" charset="0"/>
                <a:cs typeface="Arial" pitchFamily="34" charset="0"/>
              </a:rPr>
              <a:t>עבור כל תת תהליך יש לתאר:</a:t>
            </a:r>
          </a:p>
          <a:p>
            <a:pPr marL="548640" lvl="1" eaLnBrk="1" fontAlgn="auto" hangingPunct="1">
              <a:spcBef>
                <a:spcPct val="50000"/>
              </a:spcBef>
              <a:spcAft>
                <a:spcPts val="0"/>
              </a:spcAft>
              <a:buFont typeface="Wingdings" pitchFamily="2" charset="2"/>
              <a:buChar char="§"/>
              <a:defRPr/>
            </a:pPr>
            <a:r>
              <a:rPr lang="he-IL" sz="1800" b="1" dirty="0" smtClean="0">
                <a:latin typeface="Arial" pitchFamily="34" charset="0"/>
                <a:cs typeface="Arial" pitchFamily="34" charset="0"/>
              </a:rPr>
              <a:t>תיאור פונקציונאלי כללי </a:t>
            </a:r>
            <a:r>
              <a:rPr lang="he-IL" sz="1800" dirty="0" smtClean="0">
                <a:latin typeface="Arial" pitchFamily="34" charset="0"/>
                <a:cs typeface="Arial" pitchFamily="34" charset="0"/>
              </a:rPr>
              <a:t>(מילולי) של התהליך.</a:t>
            </a:r>
          </a:p>
          <a:p>
            <a:pPr marL="548640" lvl="1" eaLnBrk="1" fontAlgn="auto" hangingPunct="1">
              <a:spcBef>
                <a:spcPct val="50000"/>
              </a:spcBef>
              <a:spcAft>
                <a:spcPts val="0"/>
              </a:spcAft>
              <a:buFont typeface="Wingdings" pitchFamily="2" charset="2"/>
              <a:buChar char="§"/>
              <a:defRPr/>
            </a:pPr>
            <a:r>
              <a:rPr lang="he-IL" sz="1800" b="1" dirty="0" smtClean="0">
                <a:latin typeface="Arial" pitchFamily="34" charset="0"/>
                <a:cs typeface="Arial" pitchFamily="34" charset="0"/>
              </a:rPr>
              <a:t>משתמשי התהליך </a:t>
            </a:r>
            <a:r>
              <a:rPr lang="he-IL" sz="1800" dirty="0" smtClean="0">
                <a:latin typeface="Arial" pitchFamily="34" charset="0"/>
                <a:cs typeface="Arial" pitchFamily="34" charset="0"/>
              </a:rPr>
              <a:t>– מי וכמה משתמשים מעורבים בו.</a:t>
            </a:r>
          </a:p>
          <a:p>
            <a:pPr marL="548640" lvl="1" eaLnBrk="1" fontAlgn="auto" hangingPunct="1">
              <a:spcBef>
                <a:spcPct val="50000"/>
              </a:spcBef>
              <a:spcAft>
                <a:spcPts val="0"/>
              </a:spcAft>
              <a:buFont typeface="Wingdings" pitchFamily="2" charset="2"/>
              <a:buChar char="§"/>
              <a:defRPr/>
            </a:pPr>
            <a:r>
              <a:rPr lang="he-IL" sz="1800" b="1" dirty="0" smtClean="0">
                <a:latin typeface="Arial" pitchFamily="34" charset="0"/>
                <a:cs typeface="Arial" pitchFamily="34" charset="0"/>
              </a:rPr>
              <a:t>האירוע המעורר את התהליך </a:t>
            </a:r>
            <a:r>
              <a:rPr lang="he-IL" sz="1800" dirty="0" smtClean="0">
                <a:latin typeface="Arial" pitchFamily="34" charset="0"/>
                <a:cs typeface="Arial" pitchFamily="34" charset="0"/>
              </a:rPr>
              <a:t>(</a:t>
            </a:r>
            <a:r>
              <a:rPr lang="en-US" sz="1800" dirty="0" smtClean="0">
                <a:latin typeface="Arial" pitchFamily="34" charset="0"/>
                <a:cs typeface="Arial" pitchFamily="34" charset="0"/>
              </a:rPr>
              <a:t>trigger</a:t>
            </a:r>
            <a:r>
              <a:rPr lang="he-IL" sz="1800" dirty="0" smtClean="0">
                <a:latin typeface="Arial" pitchFamily="34" charset="0"/>
                <a:cs typeface="Arial" pitchFamily="34" charset="0"/>
              </a:rPr>
              <a:t>) ותדירות הפעלתו.</a:t>
            </a:r>
          </a:p>
          <a:p>
            <a:pPr marL="548640" lvl="1" eaLnBrk="1" fontAlgn="auto" hangingPunct="1">
              <a:spcBef>
                <a:spcPct val="50000"/>
              </a:spcBef>
              <a:spcAft>
                <a:spcPts val="0"/>
              </a:spcAft>
              <a:buFont typeface="Wingdings" pitchFamily="2" charset="2"/>
              <a:buChar char="§"/>
              <a:defRPr/>
            </a:pPr>
            <a:r>
              <a:rPr lang="he-IL" sz="1800" b="1" dirty="0" smtClean="0">
                <a:latin typeface="Arial" pitchFamily="34" charset="0"/>
                <a:cs typeface="Arial" pitchFamily="34" charset="0"/>
              </a:rPr>
              <a:t>הקלטים של התהליך </a:t>
            </a:r>
            <a:r>
              <a:rPr lang="he-IL" sz="1800" dirty="0" smtClean="0">
                <a:latin typeface="Arial" pitchFamily="34" charset="0"/>
                <a:cs typeface="Arial" pitchFamily="34" charset="0"/>
              </a:rPr>
              <a:t>– מקורם, צורת מסירתם, סוגי הנתונים וכמותם.</a:t>
            </a:r>
          </a:p>
          <a:p>
            <a:pPr marL="548640" lvl="1" eaLnBrk="1" fontAlgn="auto" hangingPunct="1">
              <a:spcBef>
                <a:spcPct val="50000"/>
              </a:spcBef>
              <a:spcAft>
                <a:spcPts val="0"/>
              </a:spcAft>
              <a:buFont typeface="Wingdings" pitchFamily="2" charset="2"/>
              <a:buChar char="§"/>
              <a:defRPr/>
            </a:pPr>
            <a:r>
              <a:rPr lang="he-IL" sz="1800" b="1" dirty="0" smtClean="0">
                <a:latin typeface="Arial" pitchFamily="34" charset="0"/>
                <a:cs typeface="Arial" pitchFamily="34" charset="0"/>
              </a:rPr>
              <a:t>הפלטים של התהליך </a:t>
            </a:r>
            <a:r>
              <a:rPr lang="he-IL" sz="1800" dirty="0" smtClean="0">
                <a:latin typeface="Arial" pitchFamily="34" charset="0"/>
                <a:cs typeface="Arial" pitchFamily="34" charset="0"/>
              </a:rPr>
              <a:t>– צורתם, למי מיועדים, סוג הנתונים וכמותם.</a:t>
            </a:r>
          </a:p>
          <a:p>
            <a:pPr marL="548640" lvl="1" eaLnBrk="1" fontAlgn="auto" hangingPunct="1">
              <a:spcBef>
                <a:spcPct val="50000"/>
              </a:spcBef>
              <a:spcAft>
                <a:spcPts val="0"/>
              </a:spcAft>
              <a:buFont typeface="Wingdings" pitchFamily="2" charset="2"/>
              <a:buChar char="§"/>
              <a:defRPr/>
            </a:pPr>
            <a:r>
              <a:rPr lang="he-IL" sz="1800" b="1" dirty="0" smtClean="0">
                <a:latin typeface="Arial" pitchFamily="34" charset="0"/>
                <a:cs typeface="Arial" pitchFamily="34" charset="0"/>
              </a:rPr>
              <a:t>הנתונים המעורבים בתהליך </a:t>
            </a:r>
            <a:r>
              <a:rPr lang="he-IL" sz="1800" dirty="0" smtClean="0">
                <a:latin typeface="Arial" pitchFamily="34" charset="0"/>
                <a:cs typeface="Arial" pitchFamily="34" charset="0"/>
              </a:rPr>
              <a:t>– סוגי הנתונים שיש להשתמש בהם לצורך ביצוע התהליך (לשלוף) וסוגי הנתונים שיש לשמור/לעדכן כתוצאה מביצוע התהליך.</a:t>
            </a:r>
          </a:p>
          <a:p>
            <a:pPr marL="548640" lvl="1" eaLnBrk="1" fontAlgn="auto" hangingPunct="1">
              <a:spcBef>
                <a:spcPct val="50000"/>
              </a:spcBef>
              <a:spcAft>
                <a:spcPts val="0"/>
              </a:spcAft>
              <a:buFont typeface="Wingdings" pitchFamily="2" charset="2"/>
              <a:buChar char="§"/>
              <a:defRPr/>
            </a:pPr>
            <a:r>
              <a:rPr lang="he-IL" sz="1800" b="1" dirty="0" smtClean="0">
                <a:latin typeface="Arial" pitchFamily="34" charset="0"/>
                <a:cs typeface="Arial" pitchFamily="34" charset="0"/>
              </a:rPr>
              <a:t>תיאור לוגי של התהליך </a:t>
            </a:r>
            <a:r>
              <a:rPr lang="he-IL" sz="1800" dirty="0" smtClean="0">
                <a:latin typeface="Arial" pitchFamily="34" charset="0"/>
                <a:cs typeface="Arial" pitchFamily="34" charset="0"/>
              </a:rPr>
              <a:t>– באמצעות תרשים זרימה או כתיבה מובנית.</a:t>
            </a:r>
          </a:p>
          <a:p>
            <a:pPr marL="457200" indent="-274320" eaLnBrk="1" fontAlgn="auto" hangingPunct="1">
              <a:spcBef>
                <a:spcPct val="50000"/>
              </a:spcBef>
              <a:spcAft>
                <a:spcPts val="0"/>
              </a:spcAft>
              <a:buFont typeface="Wingdings" pitchFamily="2" charset="2"/>
              <a:buChar char="§"/>
              <a:defRPr/>
            </a:pPr>
            <a:r>
              <a:rPr lang="he-IL" sz="1800" b="1" dirty="0" smtClean="0">
                <a:solidFill>
                  <a:srgbClr val="FF0000"/>
                </a:solidFill>
                <a:latin typeface="Arial" pitchFamily="34" charset="0"/>
                <a:cs typeface="Arial" pitchFamily="34" charset="0"/>
              </a:rPr>
              <a:t>דרישות לא פונקציונאליות </a:t>
            </a:r>
            <a:r>
              <a:rPr lang="he-IL" sz="1800" dirty="0" smtClean="0">
                <a:latin typeface="Arial" pitchFamily="34" charset="0"/>
                <a:cs typeface="Arial" pitchFamily="34" charset="0"/>
              </a:rPr>
              <a:t>- כגון אילוצים של סביבת הפיתוח, גישה ואבטחה, סוגי מחשבים ותוכנות, ועוד.</a:t>
            </a:r>
          </a:p>
          <a:p>
            <a:pPr marL="457200" indent="-274320" eaLnBrk="1" fontAlgn="auto" hangingPunct="1">
              <a:spcBef>
                <a:spcPct val="50000"/>
              </a:spcBef>
              <a:spcAft>
                <a:spcPts val="0"/>
              </a:spcAft>
              <a:buFont typeface="Wingdings" pitchFamily="2" charset="2"/>
              <a:buChar char="§"/>
              <a:defRPr/>
            </a:pPr>
            <a:r>
              <a:rPr lang="he-IL" sz="1800" b="1" dirty="0" smtClean="0">
                <a:solidFill>
                  <a:srgbClr val="FF0000"/>
                </a:solidFill>
                <a:latin typeface="Arial" pitchFamily="34" charset="0"/>
                <a:cs typeface="Arial" pitchFamily="34" charset="0"/>
              </a:rPr>
              <a:t>כמויות ונפחי נתונים</a:t>
            </a:r>
            <a:r>
              <a:rPr lang="he-IL" sz="1800" dirty="0" smtClean="0">
                <a:latin typeface="Arial" pitchFamily="34" charset="0"/>
                <a:cs typeface="Arial" pitchFamily="34" charset="0"/>
              </a:rPr>
              <a:t> שיהיו במערכת, הן בהיבט התפעול השוטף והן בהיבט של זמן (צפי לעתיד) – יש לתת נתונים מספריים.</a:t>
            </a:r>
          </a:p>
          <a:p>
            <a:pPr marL="274320" indent="-274320" eaLnBrk="1" fontAlgn="auto" hangingPunct="1">
              <a:spcBef>
                <a:spcPct val="50000"/>
              </a:spcBef>
              <a:spcAft>
                <a:spcPts val="0"/>
              </a:spcAft>
              <a:buFont typeface="Wingdings" pitchFamily="2" charset="2"/>
              <a:buChar char="§"/>
              <a:defRPr/>
            </a:pPr>
            <a:endParaRPr lang="he-IL" sz="1800" dirty="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1800" dirty="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נמשיך עם הדוגמא מתרגול קודם</a:t>
            </a:r>
          </a:p>
        </p:txBody>
      </p:sp>
      <p:sp>
        <p:nvSpPr>
          <p:cNvPr id="5" name="מציין מיקום תוכן 2"/>
          <p:cNvSpPr>
            <a:spLocks noGrp="1"/>
          </p:cNvSpPr>
          <p:nvPr>
            <p:ph sz="quarter" idx="1"/>
          </p:nvPr>
        </p:nvSpPr>
        <p:spPr>
          <a:xfrm>
            <a:off x="457200" y="857250"/>
            <a:ext cx="8229600" cy="5572125"/>
          </a:xfrm>
        </p:spPr>
        <p:txBody>
          <a:bodyPr rtlCol="1">
            <a:noAutofit/>
          </a:bodyPr>
          <a:lstStyle/>
          <a:p>
            <a:pPr marL="274320" indent="-274320" eaLnBrk="1" fontAlgn="auto" hangingPunct="1">
              <a:spcBef>
                <a:spcPct val="50000"/>
              </a:spcBef>
              <a:spcAft>
                <a:spcPts val="0"/>
              </a:spcAft>
              <a:buFont typeface="Wingdings" pitchFamily="2" charset="2"/>
              <a:buChar char="§"/>
              <a:defRPr/>
            </a:pPr>
            <a:r>
              <a:rPr lang="he-IL" sz="2000" dirty="0" smtClean="0">
                <a:solidFill>
                  <a:srgbClr val="FF0000"/>
                </a:solidFill>
                <a:latin typeface="Arial" pitchFamily="34" charset="0"/>
                <a:cs typeface="Arial" pitchFamily="34" charset="0"/>
              </a:rPr>
              <a:t>נושא הפרויקט</a:t>
            </a:r>
          </a:p>
          <a:p>
            <a:pPr marL="400050" lvl="1" indent="0" eaLnBrk="1" fontAlgn="auto" hangingPunct="1">
              <a:spcBef>
                <a:spcPct val="50000"/>
              </a:spcBef>
              <a:spcAft>
                <a:spcPts val="0"/>
              </a:spcAft>
              <a:buFont typeface="Arial" pitchFamily="34" charset="0"/>
              <a:buNone/>
              <a:defRPr/>
            </a:pPr>
            <a:r>
              <a:rPr lang="he-IL" sz="2000" dirty="0" smtClean="0">
                <a:latin typeface="Arial" pitchFamily="34" charset="0"/>
                <a:cs typeface="Arial" pitchFamily="34" charset="0"/>
              </a:rPr>
              <a:t>הקמת מערכת מידע לחברת הדרכה והסמכה מקצועית בשם "</a:t>
            </a:r>
            <a:r>
              <a:rPr lang="en-US" sz="2000" dirty="0" smtClean="0">
                <a:latin typeface="Arial" pitchFamily="34" charset="0"/>
                <a:cs typeface="Arial" pitchFamily="34" charset="0"/>
              </a:rPr>
              <a:t>Career 4 U </a:t>
            </a:r>
            <a:r>
              <a:rPr lang="he-IL" sz="2000" dirty="0" smtClean="0">
                <a:latin typeface="Arial" pitchFamily="34" charset="0"/>
                <a:cs typeface="Arial" pitchFamily="34" charset="0"/>
              </a:rPr>
              <a:t>"</a:t>
            </a:r>
          </a:p>
          <a:p>
            <a:pPr marL="274320" indent="-274320" eaLnBrk="1" fontAlgn="auto" hangingPunct="1">
              <a:spcBef>
                <a:spcPct val="50000"/>
              </a:spcBef>
              <a:spcAft>
                <a:spcPts val="0"/>
              </a:spcAft>
              <a:buFont typeface="Wingdings" pitchFamily="2" charset="2"/>
              <a:buChar char="§"/>
              <a:defRPr/>
            </a:pPr>
            <a:r>
              <a:rPr lang="he-IL" sz="2000" dirty="0" smtClean="0">
                <a:solidFill>
                  <a:srgbClr val="FF0000"/>
                </a:solidFill>
                <a:latin typeface="Arial" pitchFamily="34" charset="0"/>
                <a:cs typeface="Arial" pitchFamily="34" charset="0"/>
              </a:rPr>
              <a:t>רקע כללי על הארגון</a:t>
            </a:r>
          </a:p>
          <a:p>
            <a:pPr marL="274320" indent="-274320" eaLnBrk="1" fontAlgn="auto" hangingPunct="1">
              <a:spcBef>
                <a:spcPts val="580"/>
              </a:spcBef>
              <a:spcAft>
                <a:spcPts val="0"/>
              </a:spcAft>
              <a:buFont typeface="Arial" pitchFamily="34" charset="0"/>
              <a:buNone/>
              <a:defRPr/>
            </a:pPr>
            <a:r>
              <a:rPr lang="he-IL" sz="2000" dirty="0" smtClean="0">
                <a:latin typeface="Arial" pitchFamily="34" charset="0"/>
                <a:cs typeface="Arial" pitchFamily="34" charset="0"/>
              </a:rPr>
              <a:t>	החברה הוקמה בשנת 2003 ע"י שני שותפים אשר חזונם היה לפתוח חברה אשר תספק שירותי הדרכה והסמכה מקצועיים בתחומים שונים ומגוונים לכלל הציבור המעוניין בכך. בתחילת הדרך נפתחו בחברה מספר קורסים בודדים בתחומים מצומצמים אשר הועברו ונוהלו בצורה ידנית ע"י שני השותפים להקמתה. ככל שעברו השנים, המוניטין של החברה צבר תאוצה וכעת מנוהלים ומועברים בה עשרות קורסים מקצועיים במקביל. לשם כך הועסקו בחברה 15 מדריכים מקצועיים בתחומים שונים, מזכירה אשר מרכזת את ההתנהלות השוטפת בחברה בצורה ידנית. כמו כן, מקימי החברה כיום בעמדת מנהלים בה. ברשות החברה 2 מחסנים לאחסון חומרי לימוד. </a:t>
            </a:r>
            <a:endParaRPr lang="en-US" sz="2000" dirty="0" smtClean="0">
              <a:latin typeface="Arial" pitchFamily="34" charset="0"/>
              <a:cs typeface="Arial" pitchFamily="34" charset="0"/>
            </a:endParaRPr>
          </a:p>
          <a:p>
            <a:pPr marL="548640" lvl="1" eaLnBrk="1" fontAlgn="auto" hangingPunct="1">
              <a:spcBef>
                <a:spcPct val="50000"/>
              </a:spcBef>
              <a:spcAft>
                <a:spcPts val="0"/>
              </a:spcAft>
              <a:buFont typeface="Arial" pitchFamily="34" charset="0"/>
              <a:buNone/>
              <a:defRPr/>
            </a:pPr>
            <a:endParaRPr lang="he-IL" sz="2000" dirty="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2000" dirty="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2000" dirty="0" smtClean="0">
              <a:latin typeface="Arial" pitchFamily="34" charset="0"/>
              <a:cs typeface="Arial" pitchFamily="34" charset="0"/>
            </a:endParaRPr>
          </a:p>
          <a:p>
            <a:pPr marL="274320" indent="-274320" eaLnBrk="1" fontAlgn="auto" hangingPunct="1">
              <a:spcBef>
                <a:spcPct val="50000"/>
              </a:spcBef>
              <a:spcAft>
                <a:spcPts val="0"/>
              </a:spcAft>
              <a:buFont typeface="Wingdings" pitchFamily="2" charset="2"/>
              <a:buChar char="§"/>
              <a:defRPr/>
            </a:pPr>
            <a:endParaRPr lang="he-IL"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תרגיל</a:t>
            </a:r>
          </a:p>
        </p:txBody>
      </p:sp>
      <p:sp>
        <p:nvSpPr>
          <p:cNvPr id="12291" name="מציין מיקום תוכן 2"/>
          <p:cNvSpPr>
            <a:spLocks noGrp="1"/>
          </p:cNvSpPr>
          <p:nvPr>
            <p:ph sz="quarter" idx="1"/>
          </p:nvPr>
        </p:nvSpPr>
        <p:spPr>
          <a:xfrm>
            <a:off x="457200" y="857250"/>
            <a:ext cx="8229600" cy="5572125"/>
          </a:xfrm>
        </p:spPr>
        <p:txBody>
          <a:bodyPr/>
          <a:lstStyle/>
          <a:p>
            <a:pPr eaLnBrk="1" hangingPunct="1">
              <a:spcBef>
                <a:spcPct val="50000"/>
              </a:spcBef>
              <a:buFont typeface="Wingdings" pitchFamily="2" charset="2"/>
              <a:buChar char="§"/>
            </a:pPr>
            <a:r>
              <a:rPr lang="he-IL" sz="2400" smtClean="0">
                <a:latin typeface="Arial" pitchFamily="34" charset="0"/>
                <a:cs typeface="Arial" pitchFamily="34" charset="0"/>
              </a:rPr>
              <a:t>מהן גבולות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מנו מספר אילוצים של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הכינו רשימה של התהליכים ותתי התהליכים במערכת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תארו במפורט את תת התהליך "הוספת מדריך חדש" בעזרת כתיבה מובנית והן באמצעות תרשים זרימה.</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תרגיל</a:t>
            </a:r>
          </a:p>
        </p:txBody>
      </p:sp>
      <p:sp>
        <p:nvSpPr>
          <p:cNvPr id="13315" name="מציין מיקום תוכן 2"/>
          <p:cNvSpPr>
            <a:spLocks noGrp="1"/>
          </p:cNvSpPr>
          <p:nvPr>
            <p:ph sz="quarter" idx="1"/>
          </p:nvPr>
        </p:nvSpPr>
        <p:spPr>
          <a:xfrm>
            <a:off x="457200" y="857250"/>
            <a:ext cx="8229600" cy="5572125"/>
          </a:xfrm>
        </p:spPr>
        <p:txBody>
          <a:bodyPr/>
          <a:lstStyle/>
          <a:p>
            <a:pPr eaLnBrk="1" hangingPunct="1">
              <a:spcBef>
                <a:spcPct val="50000"/>
              </a:spcBef>
              <a:buFont typeface="Wingdings" pitchFamily="2" charset="2"/>
              <a:buChar char="§"/>
            </a:pPr>
            <a:r>
              <a:rPr lang="he-IL" sz="2400" b="1" smtClean="0">
                <a:solidFill>
                  <a:srgbClr val="FF0000"/>
                </a:solidFill>
                <a:latin typeface="Arial" pitchFamily="34" charset="0"/>
                <a:cs typeface="Arial" pitchFamily="34" charset="0"/>
              </a:rPr>
              <a:t>מהן גבולות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מנו מספר אילוצים של המערכת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הכינו רשימה של התהליכים ותתי התהליכים במערכת העתידית.</a:t>
            </a:r>
          </a:p>
          <a:p>
            <a:pPr eaLnBrk="1" hangingPunct="1">
              <a:spcBef>
                <a:spcPct val="50000"/>
              </a:spcBef>
              <a:buFont typeface="Wingdings" pitchFamily="2" charset="2"/>
              <a:buChar char="§"/>
            </a:pPr>
            <a:r>
              <a:rPr lang="he-IL" sz="2400" smtClean="0">
                <a:latin typeface="Arial" pitchFamily="34" charset="0"/>
                <a:cs typeface="Arial" pitchFamily="34" charset="0"/>
              </a:rPr>
              <a:t>תארו במפורט את תת התהליך "הוספת מדריך חדש" בעזרת כתיבה מובנית והן באמצעות תרשים זרימה.</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p:cNvSpPr>
            <a:spLocks noGrp="1"/>
          </p:cNvSpPr>
          <p:nvPr>
            <p:ph type="title"/>
          </p:nvPr>
        </p:nvSpPr>
        <p:spPr>
          <a:xfrm>
            <a:off x="428625" y="0"/>
            <a:ext cx="8229600" cy="785813"/>
          </a:xfrm>
        </p:spPr>
        <p:txBody>
          <a:bodyPr/>
          <a:lstStyle/>
          <a:p>
            <a:pPr algn="ctr" eaLnBrk="1" hangingPunct="1"/>
            <a:r>
              <a:rPr lang="he-IL" sz="3600" b="1" smtClean="0">
                <a:solidFill>
                  <a:srgbClr val="C00000"/>
                </a:solidFill>
                <a:latin typeface="Tahoma" pitchFamily="34" charset="0"/>
                <a:cs typeface="Tahoma" pitchFamily="34" charset="0"/>
              </a:rPr>
              <a:t>גבולות המערכת העתידית</a:t>
            </a:r>
          </a:p>
        </p:txBody>
      </p:sp>
      <p:sp>
        <p:nvSpPr>
          <p:cNvPr id="14339" name="מציין מיקום תוכן 2"/>
          <p:cNvSpPr>
            <a:spLocks noGrp="1"/>
          </p:cNvSpPr>
          <p:nvPr>
            <p:ph sz="quarter" idx="1"/>
          </p:nvPr>
        </p:nvSpPr>
        <p:spPr>
          <a:xfrm>
            <a:off x="457200" y="857250"/>
            <a:ext cx="8229600" cy="5572125"/>
          </a:xfrm>
        </p:spPr>
        <p:txBody>
          <a:bodyPr/>
          <a:lstStyle/>
          <a:p>
            <a:pPr eaLnBrk="1" hangingPunct="1">
              <a:buFont typeface="Wingdings" pitchFamily="2" charset="2"/>
              <a:buChar char="§"/>
            </a:pPr>
            <a:r>
              <a:rPr lang="he-IL" sz="2000" u="sng" dirty="0" smtClean="0">
                <a:latin typeface="Arial" pitchFamily="34" charset="0"/>
                <a:cs typeface="Arial" pitchFamily="34" charset="0"/>
              </a:rPr>
              <a:t>המערכת לא תעסוק בכל הנוגע </a:t>
            </a:r>
            <a:r>
              <a:rPr lang="he-IL" sz="2000" u="sng" dirty="0" smtClean="0">
                <a:solidFill>
                  <a:srgbClr val="FF0000"/>
                </a:solidFill>
                <a:latin typeface="Arial" pitchFamily="34" charset="0"/>
                <a:cs typeface="Arial" pitchFamily="34" charset="0"/>
              </a:rPr>
              <a:t>לשיבוץ הקורסים למערכות של שעות, חדרים, ותיאום ביניהם.</a:t>
            </a:r>
            <a:r>
              <a:rPr lang="he-IL" sz="2000" dirty="0" smtClean="0">
                <a:solidFill>
                  <a:srgbClr val="FF0000"/>
                </a:solidFill>
                <a:latin typeface="Arial" pitchFamily="34" charset="0"/>
                <a:cs typeface="Arial" pitchFamily="34" charset="0"/>
              </a:rPr>
              <a:t> </a:t>
            </a:r>
            <a:r>
              <a:rPr lang="he-IL" sz="2000" dirty="0" smtClean="0">
                <a:latin typeface="Arial" pitchFamily="34" charset="0"/>
                <a:cs typeface="Arial" pitchFamily="34" charset="0"/>
              </a:rPr>
              <a:t>לשם כך תוקם מערכת נפרדת בשם "שיבוצים". הממשק בין המערכות הינו:  </a:t>
            </a:r>
          </a:p>
          <a:p>
            <a:pPr lvl="1" eaLnBrk="1" hangingPunct="1">
              <a:buFont typeface="Wingdings" pitchFamily="2" charset="2"/>
              <a:buChar char="§"/>
            </a:pPr>
            <a:r>
              <a:rPr lang="he-IL" sz="2000" dirty="0" smtClean="0">
                <a:latin typeface="Arial" pitchFamily="34" charset="0"/>
                <a:cs typeface="Arial" pitchFamily="34" charset="0"/>
              </a:rPr>
              <a:t>כאשר מתחיל קורס חדש/ משתנים פרטי מדריך, המערכת העתידית תשלח את הנתונים החדשים אל המערכת "שיבוצים", אשר זו תשבץ את הקורס במערכת הקיימת, ותחזיר למערכת העתידית את פרטי החדרים בהם יתנהל הקורס, הימים והשעות בהם יועבר, ואת פרטי המדריך אשר יעביר את הקורס.</a:t>
            </a:r>
            <a:endParaRPr lang="en-US" sz="2000" dirty="0" smtClean="0">
              <a:latin typeface="Arial" pitchFamily="34" charset="0"/>
              <a:cs typeface="Arial" pitchFamily="34" charset="0"/>
            </a:endParaRPr>
          </a:p>
          <a:p>
            <a:pPr eaLnBrk="1" hangingPunct="1">
              <a:buFont typeface="Wingdings" pitchFamily="2" charset="2"/>
              <a:buChar char="§"/>
            </a:pPr>
            <a:r>
              <a:rPr lang="he-IL" sz="2000" dirty="0" smtClean="0">
                <a:latin typeface="Arial" pitchFamily="34" charset="0"/>
                <a:cs typeface="Arial" pitchFamily="34" charset="0"/>
              </a:rPr>
              <a:t>המערכת תקבל ממערכת חיצונית רשימות נתונים על לקוחות פוטנציאליים - כלומר </a:t>
            </a:r>
            <a:r>
              <a:rPr lang="he-IL" sz="2000" u="sng" dirty="0" smtClean="0">
                <a:latin typeface="Arial" pitchFamily="34" charset="0"/>
                <a:cs typeface="Arial" pitchFamily="34" charset="0"/>
              </a:rPr>
              <a:t>לא תעסוק </a:t>
            </a:r>
            <a:r>
              <a:rPr lang="he-IL" sz="2000" u="sng" dirty="0" smtClean="0">
                <a:solidFill>
                  <a:srgbClr val="FF0000"/>
                </a:solidFill>
                <a:latin typeface="Arial" pitchFamily="34" charset="0"/>
                <a:cs typeface="Arial" pitchFamily="34" charset="0"/>
              </a:rPr>
              <a:t>באיסוף נתונים של לקוחות פוטנציאליים</a:t>
            </a:r>
            <a:r>
              <a:rPr lang="he-IL" sz="2000" dirty="0" smtClean="0">
                <a:latin typeface="Arial" pitchFamily="34" charset="0"/>
                <a:cs typeface="Arial" pitchFamily="34" charset="0"/>
              </a:rPr>
              <a:t>.</a:t>
            </a:r>
            <a:endParaRPr lang="en-US" sz="2000" dirty="0" smtClean="0">
              <a:latin typeface="Arial" pitchFamily="34" charset="0"/>
              <a:cs typeface="Arial" pitchFamily="34" charset="0"/>
            </a:endParaRPr>
          </a:p>
          <a:p>
            <a:pPr eaLnBrk="1" hangingPunct="1">
              <a:buFont typeface="Wingdings" pitchFamily="2" charset="2"/>
              <a:buChar char="§"/>
            </a:pPr>
            <a:r>
              <a:rPr lang="he-IL" sz="2000" u="sng" dirty="0" smtClean="0">
                <a:latin typeface="Arial" pitchFamily="34" charset="0"/>
                <a:cs typeface="Arial" pitchFamily="34" charset="0"/>
              </a:rPr>
              <a:t>המערכת לא תעסוק </a:t>
            </a:r>
            <a:r>
              <a:rPr lang="he-IL" sz="2000" u="sng" dirty="0" smtClean="0">
                <a:solidFill>
                  <a:srgbClr val="FF0000"/>
                </a:solidFill>
                <a:latin typeface="Arial" pitchFamily="34" charset="0"/>
                <a:cs typeface="Arial" pitchFamily="34" charset="0"/>
              </a:rPr>
              <a:t>בהנהלת חשבונות</a:t>
            </a:r>
            <a:r>
              <a:rPr lang="he-IL" sz="2000" u="sng" dirty="0" smtClean="0">
                <a:latin typeface="Arial" pitchFamily="34" charset="0"/>
                <a:cs typeface="Arial" pitchFamily="34" charset="0"/>
              </a:rPr>
              <a:t>: </a:t>
            </a:r>
            <a:r>
              <a:rPr lang="he-IL" sz="2000" dirty="0" smtClean="0">
                <a:latin typeface="Arial" pitchFamily="34" charset="0"/>
                <a:cs typeface="Arial" pitchFamily="34" charset="0"/>
              </a:rPr>
              <a:t>שכר העובדים, הכנסות וגביית כספים מלקוחות, תשלום לספקים וכיוצא בזה. לשם כך תוקם מערכת נפרדת בשם "חשבונות".</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יושר">
  <a:themeElements>
    <a:clrScheme name="יושר">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יושר">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יושר">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928</TotalTime>
  <Words>2072</Words>
  <Application>Microsoft Office PowerPoint</Application>
  <PresentationFormat>On-screen Show (4:3)</PresentationFormat>
  <Paragraphs>183</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Aharoni</vt:lpstr>
      <vt:lpstr>Arial</vt:lpstr>
      <vt:lpstr>Franklin Gothic Book</vt:lpstr>
      <vt:lpstr>Perpetua</vt:lpstr>
      <vt:lpstr>Tahoma</vt:lpstr>
      <vt:lpstr>Wingdings</vt:lpstr>
      <vt:lpstr>Wingdings 2</vt:lpstr>
      <vt:lpstr>יושר</vt:lpstr>
      <vt:lpstr>תרגול 2 אפיון ראשוני</vt:lpstr>
      <vt:lpstr>השלבים בפיתוח מערכת מידע</vt:lpstr>
      <vt:lpstr>אפיון ראשוני</vt:lpstr>
      <vt:lpstr>אפיון ראשוני</vt:lpstr>
      <vt:lpstr>אפיון ראשוני</vt:lpstr>
      <vt:lpstr>נמשיך עם הדוגמא מתרגול קודם</vt:lpstr>
      <vt:lpstr>תרגיל</vt:lpstr>
      <vt:lpstr>תרגיל</vt:lpstr>
      <vt:lpstr>גבולות המערכת העתידית</vt:lpstr>
      <vt:lpstr>גבולות המערכת העתידית</vt:lpstr>
      <vt:lpstr>תרגיל</vt:lpstr>
      <vt:lpstr>אילוצי המערכת העתידית</vt:lpstr>
      <vt:lpstr>תרגיל</vt:lpstr>
      <vt:lpstr>תהליכים ותתי התהליכים במערכת העתידית</vt:lpstr>
      <vt:lpstr>תהליכים ותתי התהליכים במערכת העתידית</vt:lpstr>
      <vt:lpstr>תהליכים ותתי התהליכים במערכת העתידית</vt:lpstr>
      <vt:lpstr>תרגיל</vt:lpstr>
      <vt:lpstr>הוספת מדריך חדש</vt:lpstr>
      <vt:lpstr>הוספת מדריך חדש – כתיבה מובנית</vt:lpstr>
      <vt:lpstr>הוספת מדריך חדש – תרשים זרימה</vt:lpstr>
      <vt:lpstr>שאלה ממבחן</vt:lpstr>
      <vt:lpstr>שאלה ממבחן</vt:lpstr>
      <vt:lpstr>שאלה ממבחן</vt:lpstr>
      <vt:lpstr>שאלה ממבחן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תרגול 5 השוואת הצעות הספקים</dc:title>
  <dc:creator>Moshe Unger</dc:creator>
  <cp:lastModifiedBy>Yasmin</cp:lastModifiedBy>
  <cp:revision>131</cp:revision>
  <dcterms:modified xsi:type="dcterms:W3CDTF">2014-03-09T18:19:37Z</dcterms:modified>
</cp:coreProperties>
</file>