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44"/>
  </p:notesMasterIdLst>
  <p:sldIdLst>
    <p:sldId id="314" r:id="rId2"/>
    <p:sldId id="313" r:id="rId3"/>
    <p:sldId id="301" r:id="rId4"/>
    <p:sldId id="311" r:id="rId5"/>
    <p:sldId id="302" r:id="rId6"/>
    <p:sldId id="312" r:id="rId7"/>
    <p:sldId id="262" r:id="rId8"/>
    <p:sldId id="263" r:id="rId9"/>
    <p:sldId id="300" r:id="rId10"/>
    <p:sldId id="274" r:id="rId11"/>
    <p:sldId id="275" r:id="rId12"/>
    <p:sldId id="276" r:id="rId13"/>
    <p:sldId id="277" r:id="rId14"/>
    <p:sldId id="268" r:id="rId15"/>
    <p:sldId id="269" r:id="rId16"/>
    <p:sldId id="270" r:id="rId17"/>
    <p:sldId id="271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3" r:id="rId32"/>
    <p:sldId id="294" r:id="rId33"/>
    <p:sldId id="295" r:id="rId34"/>
    <p:sldId id="298" r:id="rId35"/>
    <p:sldId id="299" r:id="rId36"/>
    <p:sldId id="305" r:id="rId37"/>
    <p:sldId id="306" r:id="rId38"/>
    <p:sldId id="304" r:id="rId39"/>
    <p:sldId id="307" r:id="rId40"/>
    <p:sldId id="308" r:id="rId41"/>
    <p:sldId id="309" r:id="rId42"/>
    <p:sldId id="310" r:id="rId43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A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5A71C35-1D63-4798-B02C-05522AA2A20C}" type="datetimeFigureOut">
              <a:rPr lang="he-IL" smtClean="0"/>
              <a:pPr/>
              <a:t>כ"ב/אדר ב/תשע"ד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550A2A7-557E-4E18-87B6-06E877CF64A5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5787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0A2A7-557E-4E18-87B6-06E877CF64A5}" type="slidenum">
              <a:rPr lang="he-IL" smtClean="0"/>
              <a:pPr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98211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0A2A7-557E-4E18-87B6-06E877CF64A5}" type="slidenum">
              <a:rPr lang="he-IL" smtClean="0"/>
              <a:pPr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86889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0A2A7-557E-4E18-87B6-06E877CF64A5}" type="slidenum">
              <a:rPr lang="he-IL" smtClean="0"/>
              <a:pPr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66610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0A2A7-557E-4E18-87B6-06E877CF64A5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32804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כ"ב/אדר ב/תשע"ד</a:t>
            </a:fld>
            <a:endParaRPr lang="he-I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כ"ב/אדר ב/תשע"ד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כ"ב/אדר ב/תשע"ד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כ"ב/אדר ב/תשע"ד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כ"ב/אדר ב/תשע"ד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he-IL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כ"ב/אדר ב/תשע"ד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כ"ב/אדר ב/תשע"ד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כ"ב/אדר ב/תשע"ד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כ"ב/אדר ב/תשע"ד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כ"ב/אדר ב/תשע"ד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כ"ב/אדר ב/תשע"ד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E7438E1-117D-44FB-AC24-B79D899BA877}" type="datetimeFigureOut">
              <a:rPr lang="he-IL" smtClean="0"/>
              <a:pPr/>
              <a:t>כ"ב/אדר ב/תשע"ד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e-IL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7" y="809625"/>
            <a:ext cx="8391525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170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e-IL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אלגוריתם </a:t>
            </a:r>
            <a:r>
              <a:rPr lang="en-US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ADISSA</a:t>
            </a:r>
            <a:r>
              <a:rPr lang="he-IL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לבניית עץ תפריטים</a:t>
            </a:r>
            <a:endParaRPr lang="he-IL" dirty="0"/>
          </a:p>
        </p:txBody>
      </p:sp>
      <p:sp>
        <p:nvSpPr>
          <p:cNvPr id="8195" name="מציין מיקום תוכן 3"/>
          <p:cNvSpPr>
            <a:spLocks noGrp="1"/>
          </p:cNvSpPr>
          <p:nvPr>
            <p:ph idx="1"/>
          </p:nvPr>
        </p:nvSpPr>
        <p:spPr>
          <a:xfrm>
            <a:off x="500063" y="1357313"/>
            <a:ext cx="8229600" cy="4525962"/>
          </a:xfrm>
        </p:spPr>
        <p:txBody>
          <a:bodyPr/>
          <a:lstStyle/>
          <a:p>
            <a:pPr eaLnBrk="1" hangingPunct="1"/>
            <a:r>
              <a:rPr lang="he-IL" b="1" dirty="0" smtClean="0">
                <a:latin typeface="Arial" pitchFamily="34" charset="0"/>
                <a:cs typeface="Arial" pitchFamily="34" charset="0"/>
              </a:rPr>
              <a:t>חלק אלגוריתמי</a:t>
            </a:r>
          </a:p>
        </p:txBody>
      </p:sp>
      <p:pic>
        <p:nvPicPr>
          <p:cNvPr id="8196" name="תמונה 4" descr="חוקים עץ תפריטים 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928813"/>
            <a:ext cx="7786687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e-IL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אלגוריתם </a:t>
            </a:r>
            <a:r>
              <a:rPr lang="en-US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ADISSA</a:t>
            </a:r>
            <a:r>
              <a:rPr lang="he-IL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לבניית עץ תפריטים</a:t>
            </a:r>
            <a:endParaRPr lang="he-IL" dirty="0"/>
          </a:p>
        </p:txBody>
      </p:sp>
      <p:sp>
        <p:nvSpPr>
          <p:cNvPr id="9219" name="מציין מיקום תוכן 3"/>
          <p:cNvSpPr>
            <a:spLocks noGrp="1"/>
          </p:cNvSpPr>
          <p:nvPr>
            <p:ph idx="1"/>
          </p:nvPr>
        </p:nvSpPr>
        <p:spPr>
          <a:xfrm>
            <a:off x="500063" y="1357313"/>
            <a:ext cx="8229600" cy="4525962"/>
          </a:xfrm>
        </p:spPr>
        <p:txBody>
          <a:bodyPr/>
          <a:lstStyle/>
          <a:p>
            <a:pPr eaLnBrk="1" hangingPunct="1"/>
            <a:r>
              <a:rPr lang="he-IL" b="1" dirty="0" smtClean="0">
                <a:latin typeface="Arial" pitchFamily="34" charset="0"/>
                <a:cs typeface="Arial" pitchFamily="34" charset="0"/>
              </a:rPr>
              <a:t>חלק אלגוריתמי</a:t>
            </a:r>
          </a:p>
        </p:txBody>
      </p:sp>
      <p:pic>
        <p:nvPicPr>
          <p:cNvPr id="9220" name="תמונה 5" descr="חוקים עץ תפריטים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143125"/>
            <a:ext cx="792956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e-IL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אלגוריתם </a:t>
            </a:r>
            <a:r>
              <a:rPr lang="en-US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ADISSA</a:t>
            </a:r>
            <a:r>
              <a:rPr lang="he-IL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לבניית עץ תפריטים</a:t>
            </a:r>
            <a:endParaRPr lang="he-IL" dirty="0"/>
          </a:p>
        </p:txBody>
      </p:sp>
      <p:sp>
        <p:nvSpPr>
          <p:cNvPr id="10243" name="מציין מיקום תוכן 3"/>
          <p:cNvSpPr>
            <a:spLocks noGrp="1"/>
          </p:cNvSpPr>
          <p:nvPr>
            <p:ph idx="1"/>
          </p:nvPr>
        </p:nvSpPr>
        <p:spPr>
          <a:xfrm>
            <a:off x="500063" y="1617663"/>
            <a:ext cx="8229600" cy="4525962"/>
          </a:xfrm>
        </p:spPr>
        <p:txBody>
          <a:bodyPr/>
          <a:lstStyle/>
          <a:p>
            <a:pPr eaLnBrk="1" hangingPunct="1"/>
            <a:r>
              <a:rPr lang="he-IL" b="1" dirty="0" smtClean="0">
                <a:latin typeface="Arial" pitchFamily="34" charset="0"/>
                <a:cs typeface="Arial" pitchFamily="34" charset="0"/>
              </a:rPr>
              <a:t>חלק אלגוריתמי</a:t>
            </a:r>
          </a:p>
          <a:p>
            <a:pPr eaLnBrk="1" hangingPunct="1"/>
            <a:endParaRPr lang="he-IL" b="1" dirty="0" smtClean="0"/>
          </a:p>
          <a:p>
            <a:pPr eaLnBrk="1" hangingPunct="1"/>
            <a:endParaRPr lang="he-IL" b="1" dirty="0" smtClean="0"/>
          </a:p>
          <a:p>
            <a:pPr eaLnBrk="1" hangingPunct="1"/>
            <a:endParaRPr lang="he-IL" b="1" dirty="0" smtClean="0"/>
          </a:p>
          <a:p>
            <a:pPr eaLnBrk="1" hangingPunct="1"/>
            <a:endParaRPr lang="he-IL" b="1" dirty="0" smtClean="0"/>
          </a:p>
        </p:txBody>
      </p:sp>
      <p:pic>
        <p:nvPicPr>
          <p:cNvPr id="10244" name="תמונה 4" descr="חוקים עץ תפריטים 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2414588"/>
            <a:ext cx="69246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e-IL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אלגוריתם </a:t>
            </a:r>
            <a:r>
              <a:rPr lang="en-US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ADISSA</a:t>
            </a:r>
            <a:r>
              <a:rPr lang="he-IL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לבניית עץ תפריטים</a:t>
            </a:r>
            <a:endParaRPr lang="he-IL" dirty="0"/>
          </a:p>
        </p:txBody>
      </p:sp>
      <p:sp>
        <p:nvSpPr>
          <p:cNvPr id="11267" name="מציין מיקום תוכן 3"/>
          <p:cNvSpPr>
            <a:spLocks noGrp="1"/>
          </p:cNvSpPr>
          <p:nvPr>
            <p:ph idx="1"/>
          </p:nvPr>
        </p:nvSpPr>
        <p:spPr>
          <a:xfrm>
            <a:off x="500063" y="1357313"/>
            <a:ext cx="8229600" cy="4525962"/>
          </a:xfrm>
        </p:spPr>
        <p:txBody>
          <a:bodyPr/>
          <a:lstStyle/>
          <a:p>
            <a:pPr eaLnBrk="1" hangingPunct="1"/>
            <a:r>
              <a:rPr lang="he-IL" b="1" dirty="0" smtClean="0">
                <a:latin typeface="Arial" pitchFamily="34" charset="0"/>
                <a:cs typeface="Arial" pitchFamily="34" charset="0"/>
              </a:rPr>
              <a:t>חלק הידברותי</a:t>
            </a:r>
          </a:p>
          <a:p>
            <a:pPr lvl="1" eaLnBrk="1" hangingPunct="1">
              <a:buFont typeface="Arial" pitchFamily="34" charset="0"/>
              <a:buNone/>
            </a:pPr>
            <a:endParaRPr lang="he-IL" b="1" dirty="0" smtClean="0"/>
          </a:p>
        </p:txBody>
      </p:sp>
      <p:pic>
        <p:nvPicPr>
          <p:cNvPr id="11268" name="תמונה 6" descr="חוקים עץ תפריטים 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2143125"/>
            <a:ext cx="653415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כותרת 1"/>
          <p:cNvSpPr>
            <a:spLocks noGrp="1"/>
          </p:cNvSpPr>
          <p:nvPr>
            <p:ph type="title"/>
          </p:nvPr>
        </p:nvSpPr>
        <p:spPr>
          <a:xfrm>
            <a:off x="914400" y="-171400"/>
            <a:ext cx="77724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he-IL" sz="36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תרגיל</a:t>
            </a:r>
            <a:endParaRPr lang="he-IL" sz="3600" dirty="0" smtClean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4717504"/>
          </a:xfrm>
        </p:spPr>
        <p:txBody>
          <a:bodyPr rtlCol="1">
            <a:norm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he-IL" sz="2400" dirty="0" smtClean="0">
                <a:latin typeface="Arial" pitchFamily="34" charset="0"/>
                <a:cs typeface="Arial" pitchFamily="34" charset="0"/>
              </a:rPr>
              <a:t>לפניך סדרת תרשימי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DFD</a:t>
            </a:r>
            <a:endParaRPr lang="he-IL" sz="2400" dirty="0" smtClean="0">
              <a:latin typeface="Arial" pitchFamily="34" charset="0"/>
              <a:cs typeface="Arial" pitchFamily="34" charset="0"/>
            </a:endParaRPr>
          </a:p>
          <a:p>
            <a:pPr marL="971550" lvl="1" indent="-514350">
              <a:spcBef>
                <a:spcPct val="50000"/>
              </a:spcBef>
              <a:buFont typeface="+mj-cs"/>
              <a:buAutoNum type="hebrew2Minus"/>
              <a:defRPr/>
            </a:pPr>
            <a:r>
              <a:rPr lang="he-IL" dirty="0" smtClean="0">
                <a:latin typeface="Arial" pitchFamily="34" charset="0"/>
                <a:cs typeface="Arial" pitchFamily="34" charset="0"/>
              </a:rPr>
              <a:t>הצג </a:t>
            </a:r>
            <a:r>
              <a:rPr lang="he-IL" dirty="0" smtClean="0">
                <a:latin typeface="Arial" pitchFamily="34" charset="0"/>
                <a:cs typeface="Arial" pitchFamily="34" charset="0"/>
              </a:rPr>
              <a:t>עץ תפריטים ראשוני (לפני כל הצמצומים והביטולים)</a:t>
            </a:r>
          </a:p>
          <a:p>
            <a:pPr marL="971550" lvl="1" indent="-514350">
              <a:spcBef>
                <a:spcPct val="50000"/>
              </a:spcBef>
              <a:buFont typeface="+mj-cs"/>
              <a:buAutoNum type="hebrew2Minus"/>
              <a:defRPr/>
            </a:pPr>
            <a:r>
              <a:rPr lang="he-IL" dirty="0" smtClean="0">
                <a:latin typeface="Arial" pitchFamily="34" charset="0"/>
                <a:cs typeface="Arial" pitchFamily="34" charset="0"/>
              </a:rPr>
              <a:t>הצג עץ תפריטים מעודכן (לאחר צמצומים וביטולים אפשריים)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46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תמונה 5" descr="1.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785813"/>
            <a:ext cx="8470900" cy="53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749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תמונה 2" descr="1.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2066925"/>
            <a:ext cx="825817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29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כותרת 1"/>
          <p:cNvSpPr>
            <a:spLocks noGrp="1"/>
          </p:cNvSpPr>
          <p:nvPr>
            <p:ph type="title"/>
          </p:nvPr>
        </p:nvSpPr>
        <p:spPr>
          <a:xfrm>
            <a:off x="914400" y="-90264"/>
            <a:ext cx="77724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he-IL" sz="36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פתרון סעיף </a:t>
            </a:r>
            <a:r>
              <a:rPr lang="he-IL" sz="36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א'</a:t>
            </a:r>
            <a:endParaRPr lang="he-IL" sz="3600" dirty="0" smtClean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83976" y="1447800"/>
            <a:ext cx="7772400" cy="4572000"/>
          </a:xfrm>
        </p:spPr>
        <p:txBody>
          <a:bodyPr>
            <a:normAutofit/>
          </a:bodyPr>
          <a:lstStyle/>
          <a:p>
            <a:pPr algn="l" rtl="0" eaLnBrk="1" hangingPunct="1"/>
            <a:r>
              <a:rPr lang="en-US" sz="2400" dirty="0" smtClean="0">
                <a:cs typeface="Arial" pitchFamily="34" charset="0"/>
              </a:rPr>
              <a:t>T</a:t>
            </a:r>
            <a:r>
              <a:rPr lang="en-US" sz="2400" baseline="-25000" dirty="0" smtClean="0">
                <a:cs typeface="Arial" pitchFamily="34" charset="0"/>
              </a:rPr>
              <a:t>1</a:t>
            </a:r>
            <a:r>
              <a:rPr lang="en-US" sz="2400" dirty="0" smtClean="0">
                <a:cs typeface="Arial" pitchFamily="34" charset="0"/>
              </a:rPr>
              <a:t>: 1.1</a:t>
            </a:r>
          </a:p>
          <a:p>
            <a:pPr algn="l" rtl="0" eaLnBrk="1" hangingPunct="1"/>
            <a:r>
              <a:rPr lang="en-US" sz="2400" dirty="0" smtClean="0">
                <a:cs typeface="Arial" pitchFamily="34" charset="0"/>
              </a:rPr>
              <a:t>T</a:t>
            </a:r>
            <a:r>
              <a:rPr lang="en-US" sz="2400" baseline="-25000" dirty="0" smtClean="0">
                <a:cs typeface="Arial" pitchFamily="34" charset="0"/>
              </a:rPr>
              <a:t>2</a:t>
            </a:r>
            <a:r>
              <a:rPr lang="en-US" sz="2400" dirty="0" smtClean="0">
                <a:cs typeface="Arial" pitchFamily="34" charset="0"/>
              </a:rPr>
              <a:t>: 1.2, 1.3, 1.4, 2.1, 2.2</a:t>
            </a:r>
          </a:p>
          <a:p>
            <a:pPr algn="l" rtl="0" eaLnBrk="1" hangingPunct="1"/>
            <a:r>
              <a:rPr lang="en-US" sz="2400" dirty="0" smtClean="0">
                <a:cs typeface="Arial" pitchFamily="34" charset="0"/>
              </a:rPr>
              <a:t>T</a:t>
            </a:r>
            <a:r>
              <a:rPr lang="en-US" sz="2400" baseline="-25000" dirty="0" smtClean="0">
                <a:cs typeface="Arial" pitchFamily="34" charset="0"/>
              </a:rPr>
              <a:t>3</a:t>
            </a:r>
            <a:r>
              <a:rPr lang="en-US" sz="2400" dirty="0" smtClean="0">
                <a:cs typeface="Arial" pitchFamily="34" charset="0"/>
              </a:rPr>
              <a:t>: 2.3, 2.4</a:t>
            </a:r>
          </a:p>
          <a:p>
            <a:pPr algn="l" rtl="0" eaLnBrk="1" hangingPunct="1"/>
            <a:r>
              <a:rPr lang="en-US" sz="2400" dirty="0" smtClean="0">
                <a:cs typeface="Arial" pitchFamily="34" charset="0"/>
              </a:rPr>
              <a:t>T</a:t>
            </a:r>
            <a:r>
              <a:rPr lang="en-US" sz="2400" baseline="-25000" dirty="0" smtClean="0">
                <a:cs typeface="Arial" pitchFamily="34" charset="0"/>
              </a:rPr>
              <a:t>4</a:t>
            </a:r>
            <a:r>
              <a:rPr lang="en-US" sz="2400" dirty="0" smtClean="0">
                <a:cs typeface="Arial" pitchFamily="34" charset="0"/>
              </a:rPr>
              <a:t>: 3.1</a:t>
            </a:r>
          </a:p>
          <a:p>
            <a:pPr algn="l" rtl="0" eaLnBrk="1" hangingPunct="1"/>
            <a:r>
              <a:rPr lang="en-US" sz="2400" dirty="0" smtClean="0">
                <a:cs typeface="Arial" pitchFamily="34" charset="0"/>
              </a:rPr>
              <a:t>T</a:t>
            </a:r>
            <a:r>
              <a:rPr lang="en-US" sz="2400" baseline="-25000" dirty="0" smtClean="0">
                <a:cs typeface="Arial" pitchFamily="34" charset="0"/>
              </a:rPr>
              <a:t>5</a:t>
            </a:r>
            <a:r>
              <a:rPr lang="en-US" sz="2400" dirty="0" smtClean="0">
                <a:cs typeface="Arial" pitchFamily="34" charset="0"/>
              </a:rPr>
              <a:t>: 3.2, 3.3.1, 3.3.2, 3.3.3, 3.4</a:t>
            </a:r>
          </a:p>
          <a:p>
            <a:pPr algn="l" rtl="0" eaLnBrk="1" hangingPunct="1"/>
            <a:endParaRPr lang="en-US" sz="2400" dirty="0" smtClean="0">
              <a:cs typeface="Arial" pitchFamily="34" charset="0"/>
            </a:endParaRPr>
          </a:p>
          <a:p>
            <a:pPr algn="l" rtl="0" eaLnBrk="1" hangingPunct="1"/>
            <a:endParaRPr lang="en-US" sz="2400" dirty="0" smtClean="0">
              <a:cs typeface="Arial" pitchFamily="34" charset="0"/>
            </a:endParaRPr>
          </a:p>
          <a:p>
            <a:pPr algn="l" rtl="0" eaLnBrk="1" hangingPunct="1"/>
            <a:endParaRPr lang="en-US" sz="2400" dirty="0" smtClean="0">
              <a:cs typeface="Arial" pitchFamily="34" charset="0"/>
            </a:endParaRPr>
          </a:p>
          <a:p>
            <a:pPr algn="l" rtl="0" eaLnBrk="1" hangingPunct="1"/>
            <a:endParaRPr lang="en-US" sz="2400" dirty="0" smtClean="0">
              <a:cs typeface="Arial" pitchFamily="34" charset="0"/>
            </a:endParaRPr>
          </a:p>
        </p:txBody>
      </p:sp>
      <p:pic>
        <p:nvPicPr>
          <p:cNvPr id="15364" name="תמונה 5" descr="1.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241" y="908720"/>
            <a:ext cx="5567263" cy="352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תמונה 2" descr="1.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965" y="4431036"/>
            <a:ext cx="6785531" cy="223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85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כותרת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he-IL" sz="36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פתרון  סעיף </a:t>
            </a:r>
            <a:r>
              <a:rPr lang="he-IL" sz="36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א'</a:t>
            </a:r>
            <a:endParaRPr lang="he-IL" sz="3600" dirty="0" smtClean="0"/>
          </a:p>
        </p:txBody>
      </p:sp>
      <p:sp>
        <p:nvSpPr>
          <p:cNvPr id="4" name="מלבן 3"/>
          <p:cNvSpPr/>
          <p:nvPr/>
        </p:nvSpPr>
        <p:spPr>
          <a:xfrm>
            <a:off x="3708400" y="1125538"/>
            <a:ext cx="1727200" cy="17986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u="sng" dirty="0">
                <a:latin typeface="Arial" pitchFamily="34" charset="0"/>
                <a:cs typeface="Arial" pitchFamily="34" charset="0"/>
              </a:rPr>
              <a:t>תפריט 0</a:t>
            </a:r>
          </a:p>
          <a:p>
            <a:pPr algn="ctr">
              <a:defRPr/>
            </a:pPr>
            <a:endParaRPr lang="he-IL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S</a:t>
            </a:r>
            <a:r>
              <a:rPr lang="he-IL" dirty="0">
                <a:latin typeface="Arial" pitchFamily="34" charset="0"/>
                <a:cs typeface="Arial" pitchFamily="34" charset="0"/>
              </a:rPr>
              <a:t>  1</a:t>
            </a:r>
          </a:p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S</a:t>
            </a:r>
            <a:r>
              <a:rPr lang="he-IL" dirty="0">
                <a:latin typeface="Arial" pitchFamily="34" charset="0"/>
                <a:cs typeface="Arial" pitchFamily="34" charset="0"/>
              </a:rPr>
              <a:t>  2</a:t>
            </a:r>
          </a:p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S</a:t>
            </a:r>
            <a:r>
              <a:rPr lang="he-IL" dirty="0">
                <a:latin typeface="Arial" pitchFamily="34" charset="0"/>
                <a:cs typeface="Arial" pitchFamily="34" charset="0"/>
              </a:rPr>
              <a:t>  3</a:t>
            </a:r>
          </a:p>
        </p:txBody>
      </p:sp>
      <p:sp>
        <p:nvSpPr>
          <p:cNvPr id="6" name="מלבן 5"/>
          <p:cNvSpPr/>
          <p:nvPr/>
        </p:nvSpPr>
        <p:spPr>
          <a:xfrm>
            <a:off x="6516688" y="2492375"/>
            <a:ext cx="1727200" cy="18002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u="sng" dirty="0">
                <a:latin typeface="Arial" pitchFamily="34" charset="0"/>
                <a:cs typeface="Arial" pitchFamily="34" charset="0"/>
              </a:rPr>
              <a:t>תפריט 1</a:t>
            </a:r>
          </a:p>
          <a:p>
            <a:pPr algn="ctr">
              <a:defRPr/>
            </a:pPr>
            <a:endParaRPr lang="he-IL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</a:t>
            </a:r>
            <a:r>
              <a:rPr lang="he-IL" dirty="0">
                <a:latin typeface="Arial" pitchFamily="34" charset="0"/>
                <a:cs typeface="Arial" pitchFamily="34" charset="0"/>
              </a:rPr>
              <a:t>  1.1 (1)</a:t>
            </a:r>
          </a:p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</a:t>
            </a:r>
            <a:r>
              <a:rPr lang="he-IL" dirty="0">
                <a:latin typeface="Arial" pitchFamily="34" charset="0"/>
                <a:cs typeface="Arial" pitchFamily="34" charset="0"/>
              </a:rPr>
              <a:t>  1.2 (2)</a:t>
            </a:r>
          </a:p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</a:t>
            </a:r>
            <a:r>
              <a:rPr lang="he-IL" dirty="0">
                <a:latin typeface="Arial" pitchFamily="34" charset="0"/>
                <a:cs typeface="Arial" pitchFamily="34" charset="0"/>
              </a:rPr>
              <a:t>  1.4 (2)</a:t>
            </a:r>
          </a:p>
        </p:txBody>
      </p:sp>
      <p:sp>
        <p:nvSpPr>
          <p:cNvPr id="7" name="מלבן 6"/>
          <p:cNvSpPr/>
          <p:nvPr/>
        </p:nvSpPr>
        <p:spPr>
          <a:xfrm>
            <a:off x="3708400" y="3825875"/>
            <a:ext cx="1727200" cy="18002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u="sng" dirty="0">
                <a:latin typeface="Arial" pitchFamily="34" charset="0"/>
                <a:cs typeface="Arial" pitchFamily="34" charset="0"/>
              </a:rPr>
              <a:t>תפריט 2</a:t>
            </a:r>
          </a:p>
          <a:p>
            <a:pPr algn="ctr">
              <a:defRPr/>
            </a:pPr>
            <a:endParaRPr lang="he-IL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</a:t>
            </a:r>
            <a:r>
              <a:rPr lang="he-IL" dirty="0">
                <a:latin typeface="Arial" pitchFamily="34" charset="0"/>
                <a:cs typeface="Arial" pitchFamily="34" charset="0"/>
              </a:rPr>
              <a:t>  2.2 (2)</a:t>
            </a:r>
          </a:p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</a:t>
            </a:r>
            <a:r>
              <a:rPr lang="he-IL" dirty="0">
                <a:latin typeface="Arial" pitchFamily="34" charset="0"/>
                <a:cs typeface="Arial" pitchFamily="34" charset="0"/>
              </a:rPr>
              <a:t>  2.3 (3)</a:t>
            </a:r>
          </a:p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</a:t>
            </a:r>
            <a:r>
              <a:rPr lang="he-IL" dirty="0">
                <a:latin typeface="Arial" pitchFamily="34" charset="0"/>
                <a:cs typeface="Arial" pitchFamily="34" charset="0"/>
              </a:rPr>
              <a:t>  2.4 (3)</a:t>
            </a:r>
          </a:p>
        </p:txBody>
      </p:sp>
      <p:sp>
        <p:nvSpPr>
          <p:cNvPr id="8" name="מלבן 7"/>
          <p:cNvSpPr/>
          <p:nvPr/>
        </p:nvSpPr>
        <p:spPr>
          <a:xfrm>
            <a:off x="1282700" y="2925763"/>
            <a:ext cx="1728788" cy="18002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u="sng" dirty="0">
                <a:latin typeface="Arial" pitchFamily="34" charset="0"/>
                <a:cs typeface="Arial" pitchFamily="34" charset="0"/>
              </a:rPr>
              <a:t>תפריט 3</a:t>
            </a:r>
          </a:p>
          <a:p>
            <a:pPr algn="ctr">
              <a:defRPr/>
            </a:pPr>
            <a:endParaRPr lang="he-IL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</a:t>
            </a:r>
            <a:r>
              <a:rPr lang="he-IL" dirty="0">
                <a:latin typeface="Arial" pitchFamily="34" charset="0"/>
                <a:cs typeface="Arial" pitchFamily="34" charset="0"/>
              </a:rPr>
              <a:t>  3.1 (4)</a:t>
            </a:r>
          </a:p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</a:t>
            </a:r>
            <a:r>
              <a:rPr lang="he-IL" dirty="0">
                <a:latin typeface="Arial" pitchFamily="34" charset="0"/>
                <a:cs typeface="Arial" pitchFamily="34" charset="0"/>
              </a:rPr>
              <a:t>  3.2 (5)</a:t>
            </a:r>
          </a:p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S</a:t>
            </a:r>
            <a:r>
              <a:rPr lang="he-IL" dirty="0">
                <a:latin typeface="Arial" pitchFamily="34" charset="0"/>
                <a:cs typeface="Arial" pitchFamily="34" charset="0"/>
              </a:rPr>
              <a:t>  3.3 (5)</a:t>
            </a:r>
          </a:p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</a:t>
            </a:r>
            <a:r>
              <a:rPr lang="he-IL" dirty="0">
                <a:latin typeface="Arial" pitchFamily="34" charset="0"/>
                <a:cs typeface="Arial" pitchFamily="34" charset="0"/>
              </a:rPr>
              <a:t>  3.4 (5)</a:t>
            </a:r>
          </a:p>
        </p:txBody>
      </p:sp>
      <p:sp>
        <p:nvSpPr>
          <p:cNvPr id="9" name="מלבן 8"/>
          <p:cNvSpPr/>
          <p:nvPr/>
        </p:nvSpPr>
        <p:spPr>
          <a:xfrm>
            <a:off x="684213" y="5299075"/>
            <a:ext cx="1727200" cy="11557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u="sng" dirty="0">
                <a:latin typeface="Arial" pitchFamily="34" charset="0"/>
                <a:cs typeface="Arial" pitchFamily="34" charset="0"/>
              </a:rPr>
              <a:t>תפריט 3.3</a:t>
            </a:r>
          </a:p>
          <a:p>
            <a:pPr algn="ctr">
              <a:defRPr/>
            </a:pPr>
            <a:endParaRPr lang="he-IL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</a:t>
            </a:r>
            <a:r>
              <a:rPr lang="he-IL" dirty="0">
                <a:latin typeface="Arial" pitchFamily="34" charset="0"/>
                <a:cs typeface="Arial" pitchFamily="34" charset="0"/>
              </a:rPr>
              <a:t>  3.3.2 (5)</a:t>
            </a:r>
          </a:p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</a:t>
            </a:r>
            <a:r>
              <a:rPr lang="he-IL" dirty="0">
                <a:latin typeface="Arial" pitchFamily="34" charset="0"/>
                <a:cs typeface="Arial" pitchFamily="34" charset="0"/>
              </a:rPr>
              <a:t>  3.3.3 (5)</a:t>
            </a:r>
          </a:p>
        </p:txBody>
      </p:sp>
      <p:cxnSp>
        <p:nvCxnSpPr>
          <p:cNvPr id="10" name="מחבר ישר 9"/>
          <p:cNvCxnSpPr/>
          <p:nvPr/>
        </p:nvCxnSpPr>
        <p:spPr>
          <a:xfrm>
            <a:off x="5076825" y="2024063"/>
            <a:ext cx="23034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ישר 11"/>
          <p:cNvCxnSpPr>
            <a:endCxn id="6" idx="0"/>
          </p:cNvCxnSpPr>
          <p:nvPr/>
        </p:nvCxnSpPr>
        <p:spPr>
          <a:xfrm>
            <a:off x="7380288" y="2024063"/>
            <a:ext cx="0" cy="468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מחבר ישר 13"/>
          <p:cNvCxnSpPr/>
          <p:nvPr/>
        </p:nvCxnSpPr>
        <p:spPr>
          <a:xfrm>
            <a:off x="5076825" y="2259013"/>
            <a:ext cx="863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ישר 15"/>
          <p:cNvCxnSpPr/>
          <p:nvPr/>
        </p:nvCxnSpPr>
        <p:spPr>
          <a:xfrm>
            <a:off x="5940425" y="2259013"/>
            <a:ext cx="0" cy="882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ישר 17"/>
          <p:cNvCxnSpPr/>
          <p:nvPr/>
        </p:nvCxnSpPr>
        <p:spPr>
          <a:xfrm flipH="1">
            <a:off x="4572000" y="3141663"/>
            <a:ext cx="13684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ישר 19"/>
          <p:cNvCxnSpPr>
            <a:endCxn id="7" idx="0"/>
          </p:cNvCxnSpPr>
          <p:nvPr/>
        </p:nvCxnSpPr>
        <p:spPr>
          <a:xfrm>
            <a:off x="4572000" y="3141663"/>
            <a:ext cx="0" cy="6842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ישר 21"/>
          <p:cNvCxnSpPr/>
          <p:nvPr/>
        </p:nvCxnSpPr>
        <p:spPr>
          <a:xfrm flipH="1">
            <a:off x="2146300" y="2565400"/>
            <a:ext cx="1993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ישר 23"/>
          <p:cNvCxnSpPr>
            <a:endCxn id="8" idx="0"/>
          </p:cNvCxnSpPr>
          <p:nvPr/>
        </p:nvCxnSpPr>
        <p:spPr>
          <a:xfrm>
            <a:off x="2146300" y="2565400"/>
            <a:ext cx="1588" cy="360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ישר 27"/>
          <p:cNvCxnSpPr/>
          <p:nvPr/>
        </p:nvCxnSpPr>
        <p:spPr>
          <a:xfrm flipH="1">
            <a:off x="971550" y="4221163"/>
            <a:ext cx="5762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מחבר ישר 29"/>
          <p:cNvCxnSpPr/>
          <p:nvPr/>
        </p:nvCxnSpPr>
        <p:spPr>
          <a:xfrm>
            <a:off x="971550" y="4221163"/>
            <a:ext cx="0" cy="1077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50" name="תמונה 5" descr="1.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4760913"/>
            <a:ext cx="3248025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1" name="תמונה 2" descr="1.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125538"/>
            <a:ext cx="34353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2" name="מלבן 1"/>
          <p:cNvSpPr>
            <a:spLocks noChangeArrowheads="1"/>
          </p:cNvSpPr>
          <p:nvPr/>
        </p:nvSpPr>
        <p:spPr bwMode="auto">
          <a:xfrm>
            <a:off x="5803900" y="981075"/>
            <a:ext cx="273685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1000">
                <a:latin typeface="Arial" pitchFamily="34" charset="0"/>
                <a:cs typeface="Arial" pitchFamily="34" charset="0"/>
              </a:rPr>
              <a:t>T</a:t>
            </a:r>
            <a:r>
              <a:rPr lang="en-US" sz="1000" baseline="-25000">
                <a:latin typeface="Arial" pitchFamily="34" charset="0"/>
                <a:cs typeface="Arial" pitchFamily="34" charset="0"/>
              </a:rPr>
              <a:t>1</a:t>
            </a:r>
            <a:r>
              <a:rPr lang="en-US" sz="1000">
                <a:latin typeface="Arial" pitchFamily="34" charset="0"/>
                <a:cs typeface="Arial" pitchFamily="34" charset="0"/>
              </a:rPr>
              <a:t>: 1.1</a:t>
            </a:r>
          </a:p>
          <a:p>
            <a:pPr algn="l" rtl="0"/>
            <a:r>
              <a:rPr lang="en-US" sz="1000">
                <a:latin typeface="Arial" pitchFamily="34" charset="0"/>
                <a:cs typeface="Arial" pitchFamily="34" charset="0"/>
              </a:rPr>
              <a:t>T</a:t>
            </a:r>
            <a:r>
              <a:rPr lang="en-US" sz="1000" baseline="-25000">
                <a:latin typeface="Arial" pitchFamily="34" charset="0"/>
                <a:cs typeface="Arial" pitchFamily="34" charset="0"/>
              </a:rPr>
              <a:t>2</a:t>
            </a:r>
            <a:r>
              <a:rPr lang="en-US" sz="1000">
                <a:latin typeface="Arial" pitchFamily="34" charset="0"/>
                <a:cs typeface="Arial" pitchFamily="34" charset="0"/>
              </a:rPr>
              <a:t>: 1.2, 1.3, 1.4, 2.1, 2.2</a:t>
            </a:r>
          </a:p>
          <a:p>
            <a:pPr algn="l" rtl="0"/>
            <a:r>
              <a:rPr lang="en-US" sz="1000">
                <a:latin typeface="Arial" pitchFamily="34" charset="0"/>
                <a:cs typeface="Arial" pitchFamily="34" charset="0"/>
              </a:rPr>
              <a:t>T</a:t>
            </a:r>
            <a:r>
              <a:rPr lang="en-US" sz="1000" baseline="-25000">
                <a:latin typeface="Arial" pitchFamily="34" charset="0"/>
                <a:cs typeface="Arial" pitchFamily="34" charset="0"/>
              </a:rPr>
              <a:t>3</a:t>
            </a:r>
            <a:r>
              <a:rPr lang="en-US" sz="1000">
                <a:latin typeface="Arial" pitchFamily="34" charset="0"/>
                <a:cs typeface="Arial" pitchFamily="34" charset="0"/>
              </a:rPr>
              <a:t>: 2.3, 2.4</a:t>
            </a:r>
          </a:p>
          <a:p>
            <a:pPr algn="l" rtl="0"/>
            <a:r>
              <a:rPr lang="en-US" sz="1000">
                <a:latin typeface="Arial" pitchFamily="34" charset="0"/>
                <a:cs typeface="Arial" pitchFamily="34" charset="0"/>
              </a:rPr>
              <a:t>T</a:t>
            </a:r>
            <a:r>
              <a:rPr lang="en-US" sz="1000" baseline="-25000">
                <a:latin typeface="Arial" pitchFamily="34" charset="0"/>
                <a:cs typeface="Arial" pitchFamily="34" charset="0"/>
              </a:rPr>
              <a:t>4</a:t>
            </a:r>
            <a:r>
              <a:rPr lang="en-US" sz="1000">
                <a:latin typeface="Arial" pitchFamily="34" charset="0"/>
                <a:cs typeface="Arial" pitchFamily="34" charset="0"/>
              </a:rPr>
              <a:t>: 3.1</a:t>
            </a:r>
          </a:p>
          <a:p>
            <a:pPr algn="l" rtl="0"/>
            <a:r>
              <a:rPr lang="en-US" sz="1000">
                <a:latin typeface="Arial" pitchFamily="34" charset="0"/>
                <a:cs typeface="Arial" pitchFamily="34" charset="0"/>
              </a:rPr>
              <a:t>T</a:t>
            </a:r>
            <a:r>
              <a:rPr lang="en-US" sz="1000" baseline="-25000">
                <a:latin typeface="Arial" pitchFamily="34" charset="0"/>
                <a:cs typeface="Arial" pitchFamily="34" charset="0"/>
              </a:rPr>
              <a:t>5</a:t>
            </a:r>
            <a:r>
              <a:rPr lang="en-US" sz="1000">
                <a:latin typeface="Arial" pitchFamily="34" charset="0"/>
                <a:cs typeface="Arial" pitchFamily="34" charset="0"/>
              </a:rPr>
              <a:t>: 3.2, 3.3.1, 3.3.2, 3.3.3, 3.4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כותרת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he-IL" sz="36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פתרון  סעיף </a:t>
            </a:r>
            <a:r>
              <a:rPr lang="he-IL" sz="36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ב</a:t>
            </a:r>
            <a:r>
              <a:rPr lang="he-IL" sz="36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'</a:t>
            </a:r>
            <a:endParaRPr lang="he-IL" sz="3600" dirty="0" smtClean="0"/>
          </a:p>
        </p:txBody>
      </p:sp>
      <p:sp>
        <p:nvSpPr>
          <p:cNvPr id="4" name="מלבן 3"/>
          <p:cNvSpPr/>
          <p:nvPr/>
        </p:nvSpPr>
        <p:spPr>
          <a:xfrm>
            <a:off x="3708400" y="1125538"/>
            <a:ext cx="1727200" cy="17986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u="sng" dirty="0">
                <a:latin typeface="Arial" pitchFamily="34" charset="0"/>
                <a:cs typeface="Arial" pitchFamily="34" charset="0"/>
              </a:rPr>
              <a:t>תפריט 0</a:t>
            </a:r>
          </a:p>
          <a:p>
            <a:pPr algn="ctr">
              <a:defRPr/>
            </a:pPr>
            <a:endParaRPr lang="he-IL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S</a:t>
            </a:r>
            <a:r>
              <a:rPr lang="he-IL" dirty="0">
                <a:latin typeface="Arial" pitchFamily="34" charset="0"/>
                <a:cs typeface="Arial" pitchFamily="34" charset="0"/>
              </a:rPr>
              <a:t>  1</a:t>
            </a:r>
          </a:p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S</a:t>
            </a:r>
            <a:r>
              <a:rPr lang="he-IL" dirty="0">
                <a:latin typeface="Arial" pitchFamily="34" charset="0"/>
                <a:cs typeface="Arial" pitchFamily="34" charset="0"/>
              </a:rPr>
              <a:t>  2</a:t>
            </a:r>
          </a:p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S</a:t>
            </a:r>
            <a:r>
              <a:rPr lang="he-IL" dirty="0">
                <a:latin typeface="Arial" pitchFamily="34" charset="0"/>
                <a:cs typeface="Arial" pitchFamily="34" charset="0"/>
              </a:rPr>
              <a:t>  3</a:t>
            </a:r>
          </a:p>
        </p:txBody>
      </p:sp>
      <p:sp>
        <p:nvSpPr>
          <p:cNvPr id="6" name="מלבן 5"/>
          <p:cNvSpPr/>
          <p:nvPr/>
        </p:nvSpPr>
        <p:spPr>
          <a:xfrm>
            <a:off x="6516688" y="2492375"/>
            <a:ext cx="1727200" cy="18002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u="sng" dirty="0">
                <a:latin typeface="Arial" pitchFamily="34" charset="0"/>
                <a:cs typeface="Arial" pitchFamily="34" charset="0"/>
              </a:rPr>
              <a:t>תפריט 1</a:t>
            </a:r>
          </a:p>
          <a:p>
            <a:pPr algn="ctr">
              <a:defRPr/>
            </a:pPr>
            <a:endParaRPr lang="he-IL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</a:t>
            </a:r>
            <a:r>
              <a:rPr lang="he-IL" dirty="0">
                <a:latin typeface="Arial" pitchFamily="34" charset="0"/>
                <a:cs typeface="Arial" pitchFamily="34" charset="0"/>
              </a:rPr>
              <a:t>  1.1 (1)</a:t>
            </a:r>
          </a:p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</a:t>
            </a:r>
            <a:r>
              <a:rPr lang="he-IL" dirty="0">
                <a:latin typeface="Arial" pitchFamily="34" charset="0"/>
                <a:cs typeface="Arial" pitchFamily="34" charset="0"/>
              </a:rPr>
              <a:t>  1.2 (2)</a:t>
            </a:r>
          </a:p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</a:t>
            </a:r>
            <a:r>
              <a:rPr lang="he-IL" dirty="0">
                <a:latin typeface="Arial" pitchFamily="34" charset="0"/>
                <a:cs typeface="Arial" pitchFamily="34" charset="0"/>
              </a:rPr>
              <a:t>  1.4 (2)</a:t>
            </a:r>
          </a:p>
        </p:txBody>
      </p:sp>
      <p:sp>
        <p:nvSpPr>
          <p:cNvPr id="7" name="מלבן 6"/>
          <p:cNvSpPr/>
          <p:nvPr/>
        </p:nvSpPr>
        <p:spPr>
          <a:xfrm>
            <a:off x="3708400" y="3825875"/>
            <a:ext cx="1727200" cy="18002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u="sng" dirty="0">
                <a:latin typeface="Arial" pitchFamily="34" charset="0"/>
                <a:cs typeface="Arial" pitchFamily="34" charset="0"/>
              </a:rPr>
              <a:t>תפריט 2</a:t>
            </a:r>
          </a:p>
          <a:p>
            <a:pPr algn="ctr">
              <a:defRPr/>
            </a:pPr>
            <a:endParaRPr lang="he-IL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</a:t>
            </a:r>
            <a:r>
              <a:rPr lang="he-IL" dirty="0">
                <a:latin typeface="Arial" pitchFamily="34" charset="0"/>
                <a:cs typeface="Arial" pitchFamily="34" charset="0"/>
              </a:rPr>
              <a:t>  2.2 (2)</a:t>
            </a:r>
          </a:p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</a:t>
            </a:r>
            <a:r>
              <a:rPr lang="he-IL" dirty="0">
                <a:latin typeface="Arial" pitchFamily="34" charset="0"/>
                <a:cs typeface="Arial" pitchFamily="34" charset="0"/>
              </a:rPr>
              <a:t>  2.3 (3)</a:t>
            </a:r>
          </a:p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</a:t>
            </a:r>
            <a:r>
              <a:rPr lang="he-IL" dirty="0">
                <a:latin typeface="Arial" pitchFamily="34" charset="0"/>
                <a:cs typeface="Arial" pitchFamily="34" charset="0"/>
              </a:rPr>
              <a:t>  2.4 (3)</a:t>
            </a:r>
          </a:p>
        </p:txBody>
      </p:sp>
      <p:sp>
        <p:nvSpPr>
          <p:cNvPr id="8" name="מלבן 7"/>
          <p:cNvSpPr/>
          <p:nvPr/>
        </p:nvSpPr>
        <p:spPr>
          <a:xfrm>
            <a:off x="1282700" y="2925763"/>
            <a:ext cx="1728788" cy="18002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u="sng" dirty="0">
                <a:latin typeface="Arial" pitchFamily="34" charset="0"/>
                <a:cs typeface="Arial" pitchFamily="34" charset="0"/>
              </a:rPr>
              <a:t>תפריט 3</a:t>
            </a:r>
          </a:p>
          <a:p>
            <a:pPr algn="ctr">
              <a:defRPr/>
            </a:pPr>
            <a:endParaRPr lang="he-IL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</a:t>
            </a:r>
            <a:r>
              <a:rPr lang="he-IL" dirty="0">
                <a:latin typeface="Arial" pitchFamily="34" charset="0"/>
                <a:cs typeface="Arial" pitchFamily="34" charset="0"/>
              </a:rPr>
              <a:t>  3.1 (4)</a:t>
            </a:r>
          </a:p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</a:t>
            </a:r>
            <a:r>
              <a:rPr lang="he-IL" dirty="0">
                <a:latin typeface="Arial" pitchFamily="34" charset="0"/>
                <a:cs typeface="Arial" pitchFamily="34" charset="0"/>
              </a:rPr>
              <a:t>  3.2 (5)</a:t>
            </a:r>
          </a:p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S</a:t>
            </a:r>
            <a:r>
              <a:rPr lang="he-IL" dirty="0">
                <a:latin typeface="Arial" pitchFamily="34" charset="0"/>
                <a:cs typeface="Arial" pitchFamily="34" charset="0"/>
              </a:rPr>
              <a:t>  3.3 (5)</a:t>
            </a:r>
          </a:p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</a:t>
            </a:r>
            <a:r>
              <a:rPr lang="he-IL" dirty="0">
                <a:latin typeface="Arial" pitchFamily="34" charset="0"/>
                <a:cs typeface="Arial" pitchFamily="34" charset="0"/>
              </a:rPr>
              <a:t>  3.4 (5)</a:t>
            </a:r>
          </a:p>
        </p:txBody>
      </p:sp>
      <p:sp>
        <p:nvSpPr>
          <p:cNvPr id="9" name="מלבן 8"/>
          <p:cNvSpPr/>
          <p:nvPr/>
        </p:nvSpPr>
        <p:spPr>
          <a:xfrm>
            <a:off x="684213" y="5299075"/>
            <a:ext cx="1727200" cy="11557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u="sng" dirty="0">
                <a:latin typeface="Arial" pitchFamily="34" charset="0"/>
                <a:cs typeface="Arial" pitchFamily="34" charset="0"/>
              </a:rPr>
              <a:t>תפריט 3.3</a:t>
            </a:r>
          </a:p>
          <a:p>
            <a:pPr algn="ctr">
              <a:defRPr/>
            </a:pPr>
            <a:endParaRPr lang="he-IL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</a:t>
            </a:r>
            <a:r>
              <a:rPr lang="he-IL" dirty="0">
                <a:latin typeface="Arial" pitchFamily="34" charset="0"/>
                <a:cs typeface="Arial" pitchFamily="34" charset="0"/>
              </a:rPr>
              <a:t>  3.3.2 (5)</a:t>
            </a:r>
          </a:p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</a:t>
            </a:r>
            <a:r>
              <a:rPr lang="he-IL" dirty="0">
                <a:latin typeface="Arial" pitchFamily="34" charset="0"/>
                <a:cs typeface="Arial" pitchFamily="34" charset="0"/>
              </a:rPr>
              <a:t>  3.3.3 (5)</a:t>
            </a:r>
          </a:p>
        </p:txBody>
      </p:sp>
      <p:cxnSp>
        <p:nvCxnSpPr>
          <p:cNvPr id="10" name="מחבר ישר 9"/>
          <p:cNvCxnSpPr/>
          <p:nvPr/>
        </p:nvCxnSpPr>
        <p:spPr>
          <a:xfrm>
            <a:off x="5076825" y="2024063"/>
            <a:ext cx="23034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ישר 11"/>
          <p:cNvCxnSpPr>
            <a:endCxn id="6" idx="0"/>
          </p:cNvCxnSpPr>
          <p:nvPr/>
        </p:nvCxnSpPr>
        <p:spPr>
          <a:xfrm>
            <a:off x="7380288" y="2024063"/>
            <a:ext cx="0" cy="468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מחבר ישר 13"/>
          <p:cNvCxnSpPr/>
          <p:nvPr/>
        </p:nvCxnSpPr>
        <p:spPr>
          <a:xfrm>
            <a:off x="5076825" y="2259013"/>
            <a:ext cx="863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ישר 15"/>
          <p:cNvCxnSpPr/>
          <p:nvPr/>
        </p:nvCxnSpPr>
        <p:spPr>
          <a:xfrm>
            <a:off x="5940425" y="2259013"/>
            <a:ext cx="0" cy="882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ישר 17"/>
          <p:cNvCxnSpPr/>
          <p:nvPr/>
        </p:nvCxnSpPr>
        <p:spPr>
          <a:xfrm flipH="1">
            <a:off x="4572000" y="3141663"/>
            <a:ext cx="13684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ישר 19"/>
          <p:cNvCxnSpPr>
            <a:endCxn id="7" idx="0"/>
          </p:cNvCxnSpPr>
          <p:nvPr/>
        </p:nvCxnSpPr>
        <p:spPr>
          <a:xfrm>
            <a:off x="4572000" y="3141663"/>
            <a:ext cx="0" cy="6842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ישר 21"/>
          <p:cNvCxnSpPr/>
          <p:nvPr/>
        </p:nvCxnSpPr>
        <p:spPr>
          <a:xfrm flipH="1">
            <a:off x="2146300" y="2565400"/>
            <a:ext cx="1993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ישר 23"/>
          <p:cNvCxnSpPr>
            <a:endCxn id="8" idx="0"/>
          </p:cNvCxnSpPr>
          <p:nvPr/>
        </p:nvCxnSpPr>
        <p:spPr>
          <a:xfrm>
            <a:off x="2147888" y="2565400"/>
            <a:ext cx="0" cy="360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ישר 27"/>
          <p:cNvCxnSpPr/>
          <p:nvPr/>
        </p:nvCxnSpPr>
        <p:spPr>
          <a:xfrm flipH="1">
            <a:off x="971550" y="4221163"/>
            <a:ext cx="5762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מחבר ישר 29"/>
          <p:cNvCxnSpPr/>
          <p:nvPr/>
        </p:nvCxnSpPr>
        <p:spPr>
          <a:xfrm>
            <a:off x="971550" y="4221163"/>
            <a:ext cx="0" cy="1077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מחבר ישר 4"/>
          <p:cNvCxnSpPr/>
          <p:nvPr/>
        </p:nvCxnSpPr>
        <p:spPr>
          <a:xfrm>
            <a:off x="6875463" y="3933825"/>
            <a:ext cx="10096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ישר 12"/>
          <p:cNvCxnSpPr/>
          <p:nvPr/>
        </p:nvCxnSpPr>
        <p:spPr>
          <a:xfrm>
            <a:off x="4067175" y="4724400"/>
            <a:ext cx="1081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67" y="229787"/>
            <a:ext cx="9048750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4162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כותרת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1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פתרון  סעיף ב'</a:t>
            </a:r>
            <a:endParaRPr lang="he-IL" sz="3600" dirty="0" smtClean="0"/>
          </a:p>
        </p:txBody>
      </p:sp>
      <p:sp>
        <p:nvSpPr>
          <p:cNvPr id="4" name="מלבן 3"/>
          <p:cNvSpPr/>
          <p:nvPr/>
        </p:nvSpPr>
        <p:spPr>
          <a:xfrm>
            <a:off x="3708400" y="1125538"/>
            <a:ext cx="1727200" cy="17986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u="sng" dirty="0">
                <a:latin typeface="Arial" pitchFamily="34" charset="0"/>
                <a:cs typeface="Arial" pitchFamily="34" charset="0"/>
              </a:rPr>
              <a:t>תפריט 0</a:t>
            </a:r>
          </a:p>
          <a:p>
            <a:pPr algn="ctr">
              <a:defRPr/>
            </a:pPr>
            <a:endParaRPr lang="he-IL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S</a:t>
            </a:r>
            <a:r>
              <a:rPr lang="he-IL" dirty="0">
                <a:latin typeface="Arial" pitchFamily="34" charset="0"/>
                <a:cs typeface="Arial" pitchFamily="34" charset="0"/>
              </a:rPr>
              <a:t>  1</a:t>
            </a:r>
          </a:p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S</a:t>
            </a:r>
            <a:r>
              <a:rPr lang="he-IL" dirty="0">
                <a:latin typeface="Arial" pitchFamily="34" charset="0"/>
                <a:cs typeface="Arial" pitchFamily="34" charset="0"/>
              </a:rPr>
              <a:t>  2</a:t>
            </a:r>
          </a:p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S</a:t>
            </a:r>
            <a:r>
              <a:rPr lang="he-IL" dirty="0">
                <a:latin typeface="Arial" pitchFamily="34" charset="0"/>
                <a:cs typeface="Arial" pitchFamily="34" charset="0"/>
              </a:rPr>
              <a:t>  3</a:t>
            </a:r>
          </a:p>
        </p:txBody>
      </p:sp>
      <p:sp>
        <p:nvSpPr>
          <p:cNvPr id="6" name="מלבן 5"/>
          <p:cNvSpPr/>
          <p:nvPr/>
        </p:nvSpPr>
        <p:spPr>
          <a:xfrm>
            <a:off x="6516688" y="2492375"/>
            <a:ext cx="1871662" cy="18002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u="sng" dirty="0">
                <a:latin typeface="Arial" pitchFamily="34" charset="0"/>
                <a:cs typeface="Arial" pitchFamily="34" charset="0"/>
              </a:rPr>
              <a:t>תפריט 1</a:t>
            </a:r>
          </a:p>
          <a:p>
            <a:pPr algn="ctr">
              <a:defRPr/>
            </a:pPr>
            <a:endParaRPr lang="he-IL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</a:t>
            </a:r>
            <a:r>
              <a:rPr lang="he-IL" dirty="0">
                <a:latin typeface="Arial" pitchFamily="34" charset="0"/>
                <a:cs typeface="Arial" pitchFamily="34" charset="0"/>
              </a:rPr>
              <a:t>  1.1 (1)</a:t>
            </a:r>
          </a:p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</a:t>
            </a:r>
            <a:r>
              <a:rPr lang="he-IL" dirty="0">
                <a:latin typeface="Arial" pitchFamily="34" charset="0"/>
                <a:cs typeface="Arial" pitchFamily="34" charset="0"/>
              </a:rPr>
              <a:t>  1.2/1.4/2.2 (2)</a:t>
            </a:r>
          </a:p>
          <a:p>
            <a:pPr algn="ctr">
              <a:defRPr/>
            </a:pPr>
            <a:endParaRPr lang="he-I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3708400" y="3825875"/>
            <a:ext cx="1727200" cy="18002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u="sng" dirty="0">
                <a:latin typeface="Arial" pitchFamily="34" charset="0"/>
                <a:cs typeface="Arial" pitchFamily="34" charset="0"/>
              </a:rPr>
              <a:t>תפריט 2</a:t>
            </a:r>
          </a:p>
          <a:p>
            <a:pPr algn="ctr">
              <a:defRPr/>
            </a:pPr>
            <a:endParaRPr lang="he-IL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</a:t>
            </a:r>
            <a:r>
              <a:rPr lang="he-IL" dirty="0">
                <a:latin typeface="Arial" pitchFamily="34" charset="0"/>
                <a:cs typeface="Arial" pitchFamily="34" charset="0"/>
              </a:rPr>
              <a:t>  2.3 (3)</a:t>
            </a:r>
          </a:p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</a:t>
            </a:r>
            <a:r>
              <a:rPr lang="he-IL" dirty="0">
                <a:latin typeface="Arial" pitchFamily="34" charset="0"/>
                <a:cs typeface="Arial" pitchFamily="34" charset="0"/>
              </a:rPr>
              <a:t>  2.4 (3)</a:t>
            </a:r>
          </a:p>
        </p:txBody>
      </p:sp>
      <p:sp>
        <p:nvSpPr>
          <p:cNvPr id="8" name="מלבן 7"/>
          <p:cNvSpPr/>
          <p:nvPr/>
        </p:nvSpPr>
        <p:spPr>
          <a:xfrm>
            <a:off x="1282700" y="2925763"/>
            <a:ext cx="1728788" cy="18002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u="sng" dirty="0">
                <a:latin typeface="Arial" pitchFamily="34" charset="0"/>
                <a:cs typeface="Arial" pitchFamily="34" charset="0"/>
              </a:rPr>
              <a:t>תפריט 3</a:t>
            </a:r>
          </a:p>
          <a:p>
            <a:pPr algn="ctr">
              <a:defRPr/>
            </a:pPr>
            <a:endParaRPr lang="he-IL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</a:t>
            </a:r>
            <a:r>
              <a:rPr lang="he-IL" dirty="0">
                <a:latin typeface="Arial" pitchFamily="34" charset="0"/>
                <a:cs typeface="Arial" pitchFamily="34" charset="0"/>
              </a:rPr>
              <a:t>  3.1 (4)</a:t>
            </a:r>
          </a:p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</a:t>
            </a:r>
            <a:r>
              <a:rPr lang="he-IL" dirty="0">
                <a:latin typeface="Arial" pitchFamily="34" charset="0"/>
                <a:cs typeface="Arial" pitchFamily="34" charset="0"/>
              </a:rPr>
              <a:t>  3.2 (5)</a:t>
            </a:r>
          </a:p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S</a:t>
            </a:r>
            <a:r>
              <a:rPr lang="he-IL" dirty="0">
                <a:latin typeface="Arial" pitchFamily="34" charset="0"/>
                <a:cs typeface="Arial" pitchFamily="34" charset="0"/>
              </a:rPr>
              <a:t>  3.3 (5)</a:t>
            </a:r>
          </a:p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</a:t>
            </a:r>
            <a:r>
              <a:rPr lang="he-IL" dirty="0">
                <a:latin typeface="Arial" pitchFamily="34" charset="0"/>
                <a:cs typeface="Arial" pitchFamily="34" charset="0"/>
              </a:rPr>
              <a:t>  3.4 (5)</a:t>
            </a:r>
          </a:p>
        </p:txBody>
      </p:sp>
      <p:sp>
        <p:nvSpPr>
          <p:cNvPr id="9" name="מלבן 8"/>
          <p:cNvSpPr/>
          <p:nvPr/>
        </p:nvSpPr>
        <p:spPr>
          <a:xfrm>
            <a:off x="684213" y="5299075"/>
            <a:ext cx="1727200" cy="11557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u="sng" dirty="0">
                <a:latin typeface="Arial" pitchFamily="34" charset="0"/>
                <a:cs typeface="Arial" pitchFamily="34" charset="0"/>
              </a:rPr>
              <a:t>תפריט 3.3</a:t>
            </a:r>
          </a:p>
          <a:p>
            <a:pPr algn="ctr">
              <a:defRPr/>
            </a:pPr>
            <a:endParaRPr lang="he-IL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</a:t>
            </a:r>
            <a:r>
              <a:rPr lang="he-IL" dirty="0">
                <a:latin typeface="Arial" pitchFamily="34" charset="0"/>
                <a:cs typeface="Arial" pitchFamily="34" charset="0"/>
              </a:rPr>
              <a:t>  3.3.2 (5)</a:t>
            </a:r>
          </a:p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</a:t>
            </a:r>
            <a:r>
              <a:rPr lang="he-IL" dirty="0">
                <a:latin typeface="Arial" pitchFamily="34" charset="0"/>
                <a:cs typeface="Arial" pitchFamily="34" charset="0"/>
              </a:rPr>
              <a:t>  3.3.3 (5)</a:t>
            </a:r>
          </a:p>
        </p:txBody>
      </p:sp>
      <p:cxnSp>
        <p:nvCxnSpPr>
          <p:cNvPr id="10" name="מחבר ישר 9"/>
          <p:cNvCxnSpPr/>
          <p:nvPr/>
        </p:nvCxnSpPr>
        <p:spPr>
          <a:xfrm>
            <a:off x="5076825" y="2024063"/>
            <a:ext cx="2376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ישר 11"/>
          <p:cNvCxnSpPr>
            <a:endCxn id="6" idx="0"/>
          </p:cNvCxnSpPr>
          <p:nvPr/>
        </p:nvCxnSpPr>
        <p:spPr>
          <a:xfrm>
            <a:off x="7453313" y="2024063"/>
            <a:ext cx="0" cy="468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מחבר ישר 13"/>
          <p:cNvCxnSpPr/>
          <p:nvPr/>
        </p:nvCxnSpPr>
        <p:spPr>
          <a:xfrm>
            <a:off x="5076825" y="2259013"/>
            <a:ext cx="863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ישר 15"/>
          <p:cNvCxnSpPr/>
          <p:nvPr/>
        </p:nvCxnSpPr>
        <p:spPr>
          <a:xfrm>
            <a:off x="5940425" y="2259013"/>
            <a:ext cx="0" cy="882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ישר 17"/>
          <p:cNvCxnSpPr/>
          <p:nvPr/>
        </p:nvCxnSpPr>
        <p:spPr>
          <a:xfrm flipH="1">
            <a:off x="4572000" y="3141663"/>
            <a:ext cx="13684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ישר 19"/>
          <p:cNvCxnSpPr>
            <a:endCxn id="7" idx="0"/>
          </p:cNvCxnSpPr>
          <p:nvPr/>
        </p:nvCxnSpPr>
        <p:spPr>
          <a:xfrm>
            <a:off x="4572000" y="3141663"/>
            <a:ext cx="0" cy="6842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ישר 21"/>
          <p:cNvCxnSpPr/>
          <p:nvPr/>
        </p:nvCxnSpPr>
        <p:spPr>
          <a:xfrm flipH="1">
            <a:off x="2146300" y="2565400"/>
            <a:ext cx="1993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ישר 23"/>
          <p:cNvCxnSpPr>
            <a:endCxn id="8" idx="0"/>
          </p:cNvCxnSpPr>
          <p:nvPr/>
        </p:nvCxnSpPr>
        <p:spPr>
          <a:xfrm>
            <a:off x="2147888" y="2565400"/>
            <a:ext cx="0" cy="360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ישר 27"/>
          <p:cNvCxnSpPr/>
          <p:nvPr/>
        </p:nvCxnSpPr>
        <p:spPr>
          <a:xfrm flipH="1">
            <a:off x="971550" y="4221163"/>
            <a:ext cx="5762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מחבר ישר 29"/>
          <p:cNvCxnSpPr/>
          <p:nvPr/>
        </p:nvCxnSpPr>
        <p:spPr>
          <a:xfrm>
            <a:off x="971550" y="4221163"/>
            <a:ext cx="0" cy="1077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כותרת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1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פתרון  סעיף ב'</a:t>
            </a:r>
            <a:endParaRPr lang="he-IL" sz="3600" dirty="0" smtClean="0"/>
          </a:p>
        </p:txBody>
      </p:sp>
      <p:sp>
        <p:nvSpPr>
          <p:cNvPr id="4" name="מלבן 3"/>
          <p:cNvSpPr/>
          <p:nvPr/>
        </p:nvSpPr>
        <p:spPr>
          <a:xfrm>
            <a:off x="3708400" y="1125538"/>
            <a:ext cx="1727200" cy="17986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u="sng" dirty="0">
                <a:latin typeface="Arial" pitchFamily="34" charset="0"/>
                <a:cs typeface="Arial" pitchFamily="34" charset="0"/>
              </a:rPr>
              <a:t>תפריט 0</a:t>
            </a:r>
          </a:p>
          <a:p>
            <a:pPr algn="ctr">
              <a:defRPr/>
            </a:pPr>
            <a:endParaRPr lang="he-IL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S</a:t>
            </a:r>
            <a:r>
              <a:rPr lang="he-IL" dirty="0">
                <a:latin typeface="Arial" pitchFamily="34" charset="0"/>
                <a:cs typeface="Arial" pitchFamily="34" charset="0"/>
              </a:rPr>
              <a:t>  1</a:t>
            </a:r>
          </a:p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S</a:t>
            </a:r>
            <a:r>
              <a:rPr lang="he-IL" dirty="0">
                <a:latin typeface="Arial" pitchFamily="34" charset="0"/>
                <a:cs typeface="Arial" pitchFamily="34" charset="0"/>
              </a:rPr>
              <a:t>  2</a:t>
            </a:r>
          </a:p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S</a:t>
            </a:r>
            <a:r>
              <a:rPr lang="he-IL" dirty="0">
                <a:latin typeface="Arial" pitchFamily="34" charset="0"/>
                <a:cs typeface="Arial" pitchFamily="34" charset="0"/>
              </a:rPr>
              <a:t>  3</a:t>
            </a:r>
          </a:p>
        </p:txBody>
      </p:sp>
      <p:sp>
        <p:nvSpPr>
          <p:cNvPr id="6" name="מלבן 5"/>
          <p:cNvSpPr/>
          <p:nvPr/>
        </p:nvSpPr>
        <p:spPr>
          <a:xfrm>
            <a:off x="6516688" y="2492375"/>
            <a:ext cx="1871662" cy="18002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u="sng" dirty="0">
                <a:latin typeface="Arial" pitchFamily="34" charset="0"/>
                <a:cs typeface="Arial" pitchFamily="34" charset="0"/>
              </a:rPr>
              <a:t>תפריט 1</a:t>
            </a:r>
          </a:p>
          <a:p>
            <a:pPr algn="ctr">
              <a:defRPr/>
            </a:pPr>
            <a:endParaRPr lang="he-IL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</a:t>
            </a:r>
            <a:r>
              <a:rPr lang="he-IL" dirty="0">
                <a:latin typeface="Arial" pitchFamily="34" charset="0"/>
                <a:cs typeface="Arial" pitchFamily="34" charset="0"/>
              </a:rPr>
              <a:t>  1.1 (1)</a:t>
            </a:r>
          </a:p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</a:t>
            </a:r>
            <a:r>
              <a:rPr lang="he-IL" dirty="0">
                <a:latin typeface="Arial" pitchFamily="34" charset="0"/>
                <a:cs typeface="Arial" pitchFamily="34" charset="0"/>
              </a:rPr>
              <a:t>  1.2/1.4/2.2 (2)</a:t>
            </a:r>
          </a:p>
          <a:p>
            <a:pPr algn="ctr">
              <a:defRPr/>
            </a:pPr>
            <a:endParaRPr lang="he-I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3708400" y="3825875"/>
            <a:ext cx="1727200" cy="18002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u="sng" dirty="0">
                <a:latin typeface="Arial" pitchFamily="34" charset="0"/>
                <a:cs typeface="Arial" pitchFamily="34" charset="0"/>
              </a:rPr>
              <a:t>תפריט 2</a:t>
            </a:r>
          </a:p>
          <a:p>
            <a:pPr algn="ctr">
              <a:defRPr/>
            </a:pPr>
            <a:endParaRPr lang="he-IL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</a:t>
            </a:r>
            <a:r>
              <a:rPr lang="he-IL" dirty="0">
                <a:latin typeface="Arial" pitchFamily="34" charset="0"/>
                <a:cs typeface="Arial" pitchFamily="34" charset="0"/>
              </a:rPr>
              <a:t>  2.3 (3)</a:t>
            </a:r>
          </a:p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</a:t>
            </a:r>
            <a:r>
              <a:rPr lang="he-IL" dirty="0">
                <a:latin typeface="Arial" pitchFamily="34" charset="0"/>
                <a:cs typeface="Arial" pitchFamily="34" charset="0"/>
              </a:rPr>
              <a:t>  2.4 (3)</a:t>
            </a:r>
          </a:p>
        </p:txBody>
      </p:sp>
      <p:sp>
        <p:nvSpPr>
          <p:cNvPr id="8" name="מלבן 7"/>
          <p:cNvSpPr/>
          <p:nvPr/>
        </p:nvSpPr>
        <p:spPr>
          <a:xfrm>
            <a:off x="1282700" y="2925763"/>
            <a:ext cx="1728788" cy="18002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u="sng" dirty="0">
                <a:latin typeface="Arial" pitchFamily="34" charset="0"/>
                <a:cs typeface="Arial" pitchFamily="34" charset="0"/>
              </a:rPr>
              <a:t>תפריט 3</a:t>
            </a:r>
          </a:p>
          <a:p>
            <a:pPr algn="ctr">
              <a:defRPr/>
            </a:pPr>
            <a:endParaRPr lang="he-IL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</a:t>
            </a:r>
            <a:r>
              <a:rPr lang="he-IL" dirty="0">
                <a:latin typeface="Arial" pitchFamily="34" charset="0"/>
                <a:cs typeface="Arial" pitchFamily="34" charset="0"/>
              </a:rPr>
              <a:t>  3.1 (4)</a:t>
            </a:r>
          </a:p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</a:t>
            </a:r>
            <a:r>
              <a:rPr lang="he-IL" dirty="0">
                <a:latin typeface="Arial" pitchFamily="34" charset="0"/>
                <a:cs typeface="Arial" pitchFamily="34" charset="0"/>
              </a:rPr>
              <a:t>  3.2 (5)</a:t>
            </a:r>
          </a:p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S</a:t>
            </a:r>
            <a:r>
              <a:rPr lang="he-IL" dirty="0">
                <a:latin typeface="Arial" pitchFamily="34" charset="0"/>
                <a:cs typeface="Arial" pitchFamily="34" charset="0"/>
              </a:rPr>
              <a:t>  3.3 (5)</a:t>
            </a:r>
          </a:p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</a:t>
            </a:r>
            <a:r>
              <a:rPr lang="he-IL" dirty="0">
                <a:latin typeface="Arial" pitchFamily="34" charset="0"/>
                <a:cs typeface="Arial" pitchFamily="34" charset="0"/>
              </a:rPr>
              <a:t>  3.4 (5)</a:t>
            </a:r>
          </a:p>
        </p:txBody>
      </p:sp>
      <p:sp>
        <p:nvSpPr>
          <p:cNvPr id="9" name="מלבן 8"/>
          <p:cNvSpPr/>
          <p:nvPr/>
        </p:nvSpPr>
        <p:spPr>
          <a:xfrm>
            <a:off x="684213" y="5299075"/>
            <a:ext cx="1727200" cy="11557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u="sng" dirty="0">
                <a:latin typeface="Arial" pitchFamily="34" charset="0"/>
                <a:cs typeface="Arial" pitchFamily="34" charset="0"/>
              </a:rPr>
              <a:t>תפריט 3.3</a:t>
            </a:r>
          </a:p>
          <a:p>
            <a:pPr algn="ctr">
              <a:defRPr/>
            </a:pPr>
            <a:endParaRPr lang="he-IL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</a:t>
            </a:r>
            <a:r>
              <a:rPr lang="he-IL" dirty="0">
                <a:latin typeface="Arial" pitchFamily="34" charset="0"/>
                <a:cs typeface="Arial" pitchFamily="34" charset="0"/>
              </a:rPr>
              <a:t>  3.3.2 (5)</a:t>
            </a:r>
          </a:p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</a:t>
            </a:r>
            <a:r>
              <a:rPr lang="he-IL" dirty="0">
                <a:latin typeface="Arial" pitchFamily="34" charset="0"/>
                <a:cs typeface="Arial" pitchFamily="34" charset="0"/>
              </a:rPr>
              <a:t>  3.3.3 (5)</a:t>
            </a:r>
          </a:p>
        </p:txBody>
      </p:sp>
      <p:cxnSp>
        <p:nvCxnSpPr>
          <p:cNvPr id="10" name="מחבר ישר 9"/>
          <p:cNvCxnSpPr/>
          <p:nvPr/>
        </p:nvCxnSpPr>
        <p:spPr>
          <a:xfrm>
            <a:off x="5076825" y="2024063"/>
            <a:ext cx="2376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ישר 11"/>
          <p:cNvCxnSpPr>
            <a:endCxn id="6" idx="0"/>
          </p:cNvCxnSpPr>
          <p:nvPr/>
        </p:nvCxnSpPr>
        <p:spPr>
          <a:xfrm>
            <a:off x="7453313" y="2024063"/>
            <a:ext cx="0" cy="468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מחבר ישר 13"/>
          <p:cNvCxnSpPr/>
          <p:nvPr/>
        </p:nvCxnSpPr>
        <p:spPr>
          <a:xfrm>
            <a:off x="5076825" y="2259013"/>
            <a:ext cx="863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ישר 15"/>
          <p:cNvCxnSpPr/>
          <p:nvPr/>
        </p:nvCxnSpPr>
        <p:spPr>
          <a:xfrm>
            <a:off x="5940425" y="2259013"/>
            <a:ext cx="0" cy="882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ישר 17"/>
          <p:cNvCxnSpPr/>
          <p:nvPr/>
        </p:nvCxnSpPr>
        <p:spPr>
          <a:xfrm flipH="1">
            <a:off x="4572000" y="3141663"/>
            <a:ext cx="13684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ישר 19"/>
          <p:cNvCxnSpPr>
            <a:endCxn id="7" idx="0"/>
          </p:cNvCxnSpPr>
          <p:nvPr/>
        </p:nvCxnSpPr>
        <p:spPr>
          <a:xfrm>
            <a:off x="4572000" y="3141663"/>
            <a:ext cx="0" cy="6842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ישר 21"/>
          <p:cNvCxnSpPr/>
          <p:nvPr/>
        </p:nvCxnSpPr>
        <p:spPr>
          <a:xfrm flipH="1">
            <a:off x="2146300" y="2565400"/>
            <a:ext cx="1993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ישר 23"/>
          <p:cNvCxnSpPr>
            <a:endCxn id="8" idx="0"/>
          </p:cNvCxnSpPr>
          <p:nvPr/>
        </p:nvCxnSpPr>
        <p:spPr>
          <a:xfrm>
            <a:off x="2147888" y="2565400"/>
            <a:ext cx="0" cy="360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ישר 27"/>
          <p:cNvCxnSpPr/>
          <p:nvPr/>
        </p:nvCxnSpPr>
        <p:spPr>
          <a:xfrm flipH="1">
            <a:off x="971550" y="4221163"/>
            <a:ext cx="5762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מחבר ישר 29"/>
          <p:cNvCxnSpPr/>
          <p:nvPr/>
        </p:nvCxnSpPr>
        <p:spPr>
          <a:xfrm>
            <a:off x="971550" y="4221163"/>
            <a:ext cx="0" cy="1077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מחבר ישר 4"/>
          <p:cNvCxnSpPr/>
          <p:nvPr/>
        </p:nvCxnSpPr>
        <p:spPr>
          <a:xfrm>
            <a:off x="4067175" y="5157788"/>
            <a:ext cx="10096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כותרת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1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פתרון  סעיף ב'</a:t>
            </a:r>
            <a:endParaRPr lang="he-IL" sz="3600" dirty="0" smtClean="0"/>
          </a:p>
        </p:txBody>
      </p:sp>
      <p:sp>
        <p:nvSpPr>
          <p:cNvPr id="4" name="מלבן 3"/>
          <p:cNvSpPr/>
          <p:nvPr/>
        </p:nvSpPr>
        <p:spPr>
          <a:xfrm>
            <a:off x="3708400" y="1125538"/>
            <a:ext cx="1727200" cy="17986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u="sng" dirty="0">
                <a:latin typeface="Arial" pitchFamily="34" charset="0"/>
                <a:cs typeface="Arial" pitchFamily="34" charset="0"/>
              </a:rPr>
              <a:t>תפריט 0</a:t>
            </a:r>
          </a:p>
          <a:p>
            <a:pPr algn="ctr">
              <a:defRPr/>
            </a:pPr>
            <a:endParaRPr lang="he-IL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S</a:t>
            </a:r>
            <a:r>
              <a:rPr lang="he-IL" dirty="0">
                <a:latin typeface="Arial" pitchFamily="34" charset="0"/>
                <a:cs typeface="Arial" pitchFamily="34" charset="0"/>
              </a:rPr>
              <a:t>  1</a:t>
            </a:r>
          </a:p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S</a:t>
            </a:r>
            <a:r>
              <a:rPr lang="he-IL" dirty="0">
                <a:latin typeface="Arial" pitchFamily="34" charset="0"/>
                <a:cs typeface="Arial" pitchFamily="34" charset="0"/>
              </a:rPr>
              <a:t>  2</a:t>
            </a:r>
          </a:p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S</a:t>
            </a:r>
            <a:r>
              <a:rPr lang="he-IL" dirty="0">
                <a:latin typeface="Arial" pitchFamily="34" charset="0"/>
                <a:cs typeface="Arial" pitchFamily="34" charset="0"/>
              </a:rPr>
              <a:t>  3</a:t>
            </a:r>
          </a:p>
        </p:txBody>
      </p:sp>
      <p:sp>
        <p:nvSpPr>
          <p:cNvPr id="6" name="מלבן 5"/>
          <p:cNvSpPr/>
          <p:nvPr/>
        </p:nvSpPr>
        <p:spPr>
          <a:xfrm>
            <a:off x="6516688" y="2492375"/>
            <a:ext cx="1871662" cy="18002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u="sng" dirty="0">
                <a:latin typeface="Arial" pitchFamily="34" charset="0"/>
                <a:cs typeface="Arial" pitchFamily="34" charset="0"/>
              </a:rPr>
              <a:t>תפריט 1</a:t>
            </a:r>
          </a:p>
          <a:p>
            <a:pPr algn="ctr">
              <a:defRPr/>
            </a:pPr>
            <a:endParaRPr lang="he-IL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</a:t>
            </a:r>
            <a:r>
              <a:rPr lang="he-IL" dirty="0">
                <a:latin typeface="Arial" pitchFamily="34" charset="0"/>
                <a:cs typeface="Arial" pitchFamily="34" charset="0"/>
              </a:rPr>
              <a:t>  1.1 (1)</a:t>
            </a:r>
          </a:p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</a:t>
            </a:r>
            <a:r>
              <a:rPr lang="he-IL" dirty="0">
                <a:latin typeface="Arial" pitchFamily="34" charset="0"/>
                <a:cs typeface="Arial" pitchFamily="34" charset="0"/>
              </a:rPr>
              <a:t>  1.2/1.4/2.2 (2)</a:t>
            </a:r>
          </a:p>
          <a:p>
            <a:pPr algn="ctr">
              <a:defRPr/>
            </a:pPr>
            <a:endParaRPr lang="he-I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3708400" y="3825875"/>
            <a:ext cx="1727200" cy="18002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u="sng" dirty="0">
                <a:latin typeface="Arial" pitchFamily="34" charset="0"/>
                <a:cs typeface="Arial" pitchFamily="34" charset="0"/>
              </a:rPr>
              <a:t>תפריט 2</a:t>
            </a:r>
          </a:p>
          <a:p>
            <a:pPr algn="ctr">
              <a:defRPr/>
            </a:pPr>
            <a:endParaRPr lang="he-IL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</a:t>
            </a:r>
            <a:r>
              <a:rPr lang="he-IL" dirty="0">
                <a:latin typeface="Arial" pitchFamily="34" charset="0"/>
                <a:cs typeface="Arial" pitchFamily="34" charset="0"/>
              </a:rPr>
              <a:t>  2.3/2.4 (3)</a:t>
            </a:r>
          </a:p>
        </p:txBody>
      </p:sp>
      <p:sp>
        <p:nvSpPr>
          <p:cNvPr id="8" name="מלבן 7"/>
          <p:cNvSpPr/>
          <p:nvPr/>
        </p:nvSpPr>
        <p:spPr>
          <a:xfrm>
            <a:off x="1282700" y="2925763"/>
            <a:ext cx="1728788" cy="18002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u="sng" dirty="0">
                <a:latin typeface="Arial" pitchFamily="34" charset="0"/>
                <a:cs typeface="Arial" pitchFamily="34" charset="0"/>
              </a:rPr>
              <a:t>תפריט 3</a:t>
            </a:r>
          </a:p>
          <a:p>
            <a:pPr algn="ctr">
              <a:defRPr/>
            </a:pPr>
            <a:endParaRPr lang="he-IL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</a:t>
            </a:r>
            <a:r>
              <a:rPr lang="he-IL" dirty="0">
                <a:latin typeface="Arial" pitchFamily="34" charset="0"/>
                <a:cs typeface="Arial" pitchFamily="34" charset="0"/>
              </a:rPr>
              <a:t>  3.1 (4)</a:t>
            </a:r>
          </a:p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</a:t>
            </a:r>
            <a:r>
              <a:rPr lang="he-IL" dirty="0">
                <a:latin typeface="Arial" pitchFamily="34" charset="0"/>
                <a:cs typeface="Arial" pitchFamily="34" charset="0"/>
              </a:rPr>
              <a:t>  3.2 (5)</a:t>
            </a:r>
          </a:p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S</a:t>
            </a:r>
            <a:r>
              <a:rPr lang="he-IL" dirty="0">
                <a:latin typeface="Arial" pitchFamily="34" charset="0"/>
                <a:cs typeface="Arial" pitchFamily="34" charset="0"/>
              </a:rPr>
              <a:t>  3.3 (5)</a:t>
            </a:r>
          </a:p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</a:t>
            </a:r>
            <a:r>
              <a:rPr lang="he-IL" dirty="0">
                <a:latin typeface="Arial" pitchFamily="34" charset="0"/>
                <a:cs typeface="Arial" pitchFamily="34" charset="0"/>
              </a:rPr>
              <a:t>  3.4 (5)</a:t>
            </a:r>
          </a:p>
        </p:txBody>
      </p:sp>
      <p:sp>
        <p:nvSpPr>
          <p:cNvPr id="9" name="מלבן 8"/>
          <p:cNvSpPr/>
          <p:nvPr/>
        </p:nvSpPr>
        <p:spPr>
          <a:xfrm>
            <a:off x="684213" y="5299075"/>
            <a:ext cx="1727200" cy="11557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u="sng" dirty="0">
                <a:latin typeface="Arial" pitchFamily="34" charset="0"/>
                <a:cs typeface="Arial" pitchFamily="34" charset="0"/>
              </a:rPr>
              <a:t>תפריט 3.3</a:t>
            </a:r>
          </a:p>
          <a:p>
            <a:pPr algn="ctr">
              <a:defRPr/>
            </a:pPr>
            <a:endParaRPr lang="he-IL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</a:t>
            </a:r>
            <a:r>
              <a:rPr lang="he-IL" dirty="0">
                <a:latin typeface="Arial" pitchFamily="34" charset="0"/>
                <a:cs typeface="Arial" pitchFamily="34" charset="0"/>
              </a:rPr>
              <a:t>  3.3.2 (5)</a:t>
            </a:r>
          </a:p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</a:t>
            </a:r>
            <a:r>
              <a:rPr lang="he-IL" dirty="0">
                <a:latin typeface="Arial" pitchFamily="34" charset="0"/>
                <a:cs typeface="Arial" pitchFamily="34" charset="0"/>
              </a:rPr>
              <a:t>  3.3.3 (5)</a:t>
            </a:r>
          </a:p>
        </p:txBody>
      </p:sp>
      <p:cxnSp>
        <p:nvCxnSpPr>
          <p:cNvPr id="10" name="מחבר ישר 9"/>
          <p:cNvCxnSpPr/>
          <p:nvPr/>
        </p:nvCxnSpPr>
        <p:spPr>
          <a:xfrm>
            <a:off x="5076825" y="2024063"/>
            <a:ext cx="2376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ישר 11"/>
          <p:cNvCxnSpPr>
            <a:endCxn id="6" idx="0"/>
          </p:cNvCxnSpPr>
          <p:nvPr/>
        </p:nvCxnSpPr>
        <p:spPr>
          <a:xfrm>
            <a:off x="7453313" y="2024063"/>
            <a:ext cx="0" cy="468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מחבר ישר 13"/>
          <p:cNvCxnSpPr/>
          <p:nvPr/>
        </p:nvCxnSpPr>
        <p:spPr>
          <a:xfrm>
            <a:off x="5076825" y="2259013"/>
            <a:ext cx="863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ישר 15"/>
          <p:cNvCxnSpPr/>
          <p:nvPr/>
        </p:nvCxnSpPr>
        <p:spPr>
          <a:xfrm>
            <a:off x="5940425" y="2259013"/>
            <a:ext cx="0" cy="882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ישר 17"/>
          <p:cNvCxnSpPr/>
          <p:nvPr/>
        </p:nvCxnSpPr>
        <p:spPr>
          <a:xfrm flipH="1">
            <a:off x="4572000" y="3141663"/>
            <a:ext cx="13684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ישר 19"/>
          <p:cNvCxnSpPr>
            <a:endCxn id="7" idx="0"/>
          </p:cNvCxnSpPr>
          <p:nvPr/>
        </p:nvCxnSpPr>
        <p:spPr>
          <a:xfrm>
            <a:off x="4572000" y="3141663"/>
            <a:ext cx="0" cy="6842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ישר 21"/>
          <p:cNvCxnSpPr/>
          <p:nvPr/>
        </p:nvCxnSpPr>
        <p:spPr>
          <a:xfrm flipH="1">
            <a:off x="2146300" y="2565400"/>
            <a:ext cx="1993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ישר 23"/>
          <p:cNvCxnSpPr>
            <a:endCxn id="8" idx="0"/>
          </p:cNvCxnSpPr>
          <p:nvPr/>
        </p:nvCxnSpPr>
        <p:spPr>
          <a:xfrm>
            <a:off x="2147888" y="2565400"/>
            <a:ext cx="0" cy="360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ישר 27"/>
          <p:cNvCxnSpPr/>
          <p:nvPr/>
        </p:nvCxnSpPr>
        <p:spPr>
          <a:xfrm flipH="1">
            <a:off x="971550" y="4221163"/>
            <a:ext cx="5762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מחבר ישר 29"/>
          <p:cNvCxnSpPr/>
          <p:nvPr/>
        </p:nvCxnSpPr>
        <p:spPr>
          <a:xfrm>
            <a:off x="971550" y="4221163"/>
            <a:ext cx="0" cy="1077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כותרת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1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פתרון  סעיף ב'</a:t>
            </a:r>
            <a:endParaRPr lang="he-IL" sz="3600" dirty="0" smtClean="0"/>
          </a:p>
        </p:txBody>
      </p:sp>
      <p:sp>
        <p:nvSpPr>
          <p:cNvPr id="4" name="מלבן 3"/>
          <p:cNvSpPr/>
          <p:nvPr/>
        </p:nvSpPr>
        <p:spPr>
          <a:xfrm>
            <a:off x="3708400" y="1125538"/>
            <a:ext cx="1727200" cy="17986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u="sng" dirty="0">
                <a:latin typeface="Arial" pitchFamily="34" charset="0"/>
                <a:cs typeface="Arial" pitchFamily="34" charset="0"/>
              </a:rPr>
              <a:t>תפריט 0</a:t>
            </a:r>
          </a:p>
          <a:p>
            <a:pPr algn="ctr">
              <a:defRPr/>
            </a:pPr>
            <a:endParaRPr lang="he-IL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S</a:t>
            </a:r>
            <a:r>
              <a:rPr lang="he-IL" dirty="0">
                <a:latin typeface="Arial" pitchFamily="34" charset="0"/>
                <a:cs typeface="Arial" pitchFamily="34" charset="0"/>
              </a:rPr>
              <a:t>  1</a:t>
            </a:r>
          </a:p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S</a:t>
            </a:r>
            <a:r>
              <a:rPr lang="he-IL" dirty="0">
                <a:latin typeface="Arial" pitchFamily="34" charset="0"/>
                <a:cs typeface="Arial" pitchFamily="34" charset="0"/>
              </a:rPr>
              <a:t>  2</a:t>
            </a:r>
          </a:p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S</a:t>
            </a:r>
            <a:r>
              <a:rPr lang="he-IL" dirty="0">
                <a:latin typeface="Arial" pitchFamily="34" charset="0"/>
                <a:cs typeface="Arial" pitchFamily="34" charset="0"/>
              </a:rPr>
              <a:t>  3</a:t>
            </a:r>
          </a:p>
        </p:txBody>
      </p:sp>
      <p:sp>
        <p:nvSpPr>
          <p:cNvPr id="6" name="מלבן 5"/>
          <p:cNvSpPr/>
          <p:nvPr/>
        </p:nvSpPr>
        <p:spPr>
          <a:xfrm>
            <a:off x="6516688" y="2492375"/>
            <a:ext cx="1871662" cy="18002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u="sng" dirty="0">
                <a:latin typeface="Arial" pitchFamily="34" charset="0"/>
                <a:cs typeface="Arial" pitchFamily="34" charset="0"/>
              </a:rPr>
              <a:t>תפריט 1</a:t>
            </a:r>
          </a:p>
          <a:p>
            <a:pPr algn="ctr">
              <a:defRPr/>
            </a:pPr>
            <a:endParaRPr lang="he-IL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</a:t>
            </a:r>
            <a:r>
              <a:rPr lang="he-IL" dirty="0">
                <a:latin typeface="Arial" pitchFamily="34" charset="0"/>
                <a:cs typeface="Arial" pitchFamily="34" charset="0"/>
              </a:rPr>
              <a:t>  1.1 (1)</a:t>
            </a:r>
          </a:p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</a:t>
            </a:r>
            <a:r>
              <a:rPr lang="he-IL" dirty="0">
                <a:latin typeface="Arial" pitchFamily="34" charset="0"/>
                <a:cs typeface="Arial" pitchFamily="34" charset="0"/>
              </a:rPr>
              <a:t>  1.2/1.4/2.2 (2)</a:t>
            </a:r>
          </a:p>
          <a:p>
            <a:pPr algn="ctr">
              <a:defRPr/>
            </a:pPr>
            <a:endParaRPr lang="he-I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3708400" y="3825875"/>
            <a:ext cx="1727200" cy="18002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u="sng" dirty="0">
                <a:latin typeface="Arial" pitchFamily="34" charset="0"/>
                <a:cs typeface="Arial" pitchFamily="34" charset="0"/>
              </a:rPr>
              <a:t>תפריט 2</a:t>
            </a:r>
          </a:p>
          <a:p>
            <a:pPr algn="ctr">
              <a:defRPr/>
            </a:pPr>
            <a:endParaRPr lang="he-IL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</a:t>
            </a:r>
            <a:r>
              <a:rPr lang="he-IL" dirty="0">
                <a:latin typeface="Arial" pitchFamily="34" charset="0"/>
                <a:cs typeface="Arial" pitchFamily="34" charset="0"/>
              </a:rPr>
              <a:t>  2.3/2.4 (3)</a:t>
            </a:r>
          </a:p>
        </p:txBody>
      </p:sp>
      <p:sp>
        <p:nvSpPr>
          <p:cNvPr id="8" name="מלבן 7"/>
          <p:cNvSpPr/>
          <p:nvPr/>
        </p:nvSpPr>
        <p:spPr>
          <a:xfrm>
            <a:off x="1282700" y="2925763"/>
            <a:ext cx="1728788" cy="18002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u="sng" dirty="0">
                <a:latin typeface="Arial" pitchFamily="34" charset="0"/>
                <a:cs typeface="Arial" pitchFamily="34" charset="0"/>
              </a:rPr>
              <a:t>תפריט 3</a:t>
            </a:r>
          </a:p>
          <a:p>
            <a:pPr algn="ctr">
              <a:defRPr/>
            </a:pPr>
            <a:endParaRPr lang="he-IL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</a:t>
            </a:r>
            <a:r>
              <a:rPr lang="he-IL" dirty="0">
                <a:latin typeface="Arial" pitchFamily="34" charset="0"/>
                <a:cs typeface="Arial" pitchFamily="34" charset="0"/>
              </a:rPr>
              <a:t>  3.1 (4)</a:t>
            </a:r>
          </a:p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</a:t>
            </a:r>
            <a:r>
              <a:rPr lang="he-IL" dirty="0">
                <a:latin typeface="Arial" pitchFamily="34" charset="0"/>
                <a:cs typeface="Arial" pitchFamily="34" charset="0"/>
              </a:rPr>
              <a:t>  3.2 (5)</a:t>
            </a:r>
          </a:p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S</a:t>
            </a:r>
            <a:r>
              <a:rPr lang="he-IL" dirty="0">
                <a:latin typeface="Arial" pitchFamily="34" charset="0"/>
                <a:cs typeface="Arial" pitchFamily="34" charset="0"/>
              </a:rPr>
              <a:t>  3.3 (5)</a:t>
            </a:r>
          </a:p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</a:t>
            </a:r>
            <a:r>
              <a:rPr lang="he-IL" dirty="0">
                <a:latin typeface="Arial" pitchFamily="34" charset="0"/>
                <a:cs typeface="Arial" pitchFamily="34" charset="0"/>
              </a:rPr>
              <a:t>  3.4 (5)</a:t>
            </a:r>
          </a:p>
        </p:txBody>
      </p:sp>
      <p:sp>
        <p:nvSpPr>
          <p:cNvPr id="9" name="מלבן 8"/>
          <p:cNvSpPr/>
          <p:nvPr/>
        </p:nvSpPr>
        <p:spPr>
          <a:xfrm>
            <a:off x="684213" y="5299075"/>
            <a:ext cx="1727200" cy="11557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u="sng" dirty="0">
                <a:latin typeface="Arial" pitchFamily="34" charset="0"/>
                <a:cs typeface="Arial" pitchFamily="34" charset="0"/>
              </a:rPr>
              <a:t>תפריט 3.3</a:t>
            </a:r>
          </a:p>
          <a:p>
            <a:pPr algn="ctr">
              <a:defRPr/>
            </a:pPr>
            <a:endParaRPr lang="he-IL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</a:t>
            </a:r>
            <a:r>
              <a:rPr lang="he-IL" dirty="0">
                <a:latin typeface="Arial" pitchFamily="34" charset="0"/>
                <a:cs typeface="Arial" pitchFamily="34" charset="0"/>
              </a:rPr>
              <a:t>  3.3.2 (5)</a:t>
            </a:r>
          </a:p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</a:t>
            </a:r>
            <a:r>
              <a:rPr lang="he-IL" dirty="0">
                <a:latin typeface="Arial" pitchFamily="34" charset="0"/>
                <a:cs typeface="Arial" pitchFamily="34" charset="0"/>
              </a:rPr>
              <a:t>  3.3.3 (5)</a:t>
            </a:r>
          </a:p>
        </p:txBody>
      </p:sp>
      <p:cxnSp>
        <p:nvCxnSpPr>
          <p:cNvPr id="10" name="מחבר ישר 9"/>
          <p:cNvCxnSpPr/>
          <p:nvPr/>
        </p:nvCxnSpPr>
        <p:spPr>
          <a:xfrm>
            <a:off x="5076825" y="2024063"/>
            <a:ext cx="2376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ישר 11"/>
          <p:cNvCxnSpPr>
            <a:endCxn id="6" idx="0"/>
          </p:cNvCxnSpPr>
          <p:nvPr/>
        </p:nvCxnSpPr>
        <p:spPr>
          <a:xfrm>
            <a:off x="7453313" y="2024063"/>
            <a:ext cx="0" cy="468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מחבר ישר 13"/>
          <p:cNvCxnSpPr/>
          <p:nvPr/>
        </p:nvCxnSpPr>
        <p:spPr>
          <a:xfrm>
            <a:off x="5076825" y="2259013"/>
            <a:ext cx="863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ישר 15"/>
          <p:cNvCxnSpPr/>
          <p:nvPr/>
        </p:nvCxnSpPr>
        <p:spPr>
          <a:xfrm>
            <a:off x="5940425" y="2259013"/>
            <a:ext cx="0" cy="882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ישר 17"/>
          <p:cNvCxnSpPr/>
          <p:nvPr/>
        </p:nvCxnSpPr>
        <p:spPr>
          <a:xfrm flipH="1">
            <a:off x="4572000" y="3141663"/>
            <a:ext cx="13684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ישר 19"/>
          <p:cNvCxnSpPr>
            <a:endCxn id="7" idx="0"/>
          </p:cNvCxnSpPr>
          <p:nvPr/>
        </p:nvCxnSpPr>
        <p:spPr>
          <a:xfrm>
            <a:off x="4572000" y="3141663"/>
            <a:ext cx="0" cy="6842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ישר 21"/>
          <p:cNvCxnSpPr/>
          <p:nvPr/>
        </p:nvCxnSpPr>
        <p:spPr>
          <a:xfrm flipH="1">
            <a:off x="2146300" y="2565400"/>
            <a:ext cx="1993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ישר 23"/>
          <p:cNvCxnSpPr>
            <a:endCxn id="8" idx="0"/>
          </p:cNvCxnSpPr>
          <p:nvPr/>
        </p:nvCxnSpPr>
        <p:spPr>
          <a:xfrm>
            <a:off x="2146300" y="2565400"/>
            <a:ext cx="1588" cy="360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ישר 27"/>
          <p:cNvCxnSpPr/>
          <p:nvPr/>
        </p:nvCxnSpPr>
        <p:spPr>
          <a:xfrm flipH="1">
            <a:off x="971550" y="4221163"/>
            <a:ext cx="5762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מחבר ישר 29"/>
          <p:cNvCxnSpPr/>
          <p:nvPr/>
        </p:nvCxnSpPr>
        <p:spPr>
          <a:xfrm>
            <a:off x="971550" y="4221163"/>
            <a:ext cx="0" cy="1077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ישר 22"/>
          <p:cNvCxnSpPr/>
          <p:nvPr/>
        </p:nvCxnSpPr>
        <p:spPr>
          <a:xfrm>
            <a:off x="1692275" y="4508500"/>
            <a:ext cx="9350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ישר 24"/>
          <p:cNvCxnSpPr/>
          <p:nvPr/>
        </p:nvCxnSpPr>
        <p:spPr>
          <a:xfrm>
            <a:off x="971550" y="6021388"/>
            <a:ext cx="11874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מחבר ישר 25"/>
          <p:cNvCxnSpPr/>
          <p:nvPr/>
        </p:nvCxnSpPr>
        <p:spPr>
          <a:xfrm>
            <a:off x="958850" y="6308725"/>
            <a:ext cx="11890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כותרת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1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פתרון  סעיף ב'</a:t>
            </a:r>
            <a:endParaRPr lang="he-IL" sz="3600" dirty="0" smtClean="0"/>
          </a:p>
        </p:txBody>
      </p:sp>
      <p:sp>
        <p:nvSpPr>
          <p:cNvPr id="4" name="מלבן 3"/>
          <p:cNvSpPr/>
          <p:nvPr/>
        </p:nvSpPr>
        <p:spPr>
          <a:xfrm>
            <a:off x="3708400" y="1125538"/>
            <a:ext cx="1727200" cy="17986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u="sng" dirty="0">
                <a:latin typeface="Arial" pitchFamily="34" charset="0"/>
                <a:cs typeface="Arial" pitchFamily="34" charset="0"/>
              </a:rPr>
              <a:t>תפריט 0</a:t>
            </a:r>
          </a:p>
          <a:p>
            <a:pPr algn="ctr">
              <a:defRPr/>
            </a:pPr>
            <a:endParaRPr lang="he-IL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S</a:t>
            </a:r>
            <a:r>
              <a:rPr lang="he-IL" dirty="0">
                <a:latin typeface="Arial" pitchFamily="34" charset="0"/>
                <a:cs typeface="Arial" pitchFamily="34" charset="0"/>
              </a:rPr>
              <a:t>  1</a:t>
            </a:r>
          </a:p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S</a:t>
            </a:r>
            <a:r>
              <a:rPr lang="he-IL" dirty="0">
                <a:latin typeface="Arial" pitchFamily="34" charset="0"/>
                <a:cs typeface="Arial" pitchFamily="34" charset="0"/>
              </a:rPr>
              <a:t>  2</a:t>
            </a:r>
          </a:p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S</a:t>
            </a:r>
            <a:r>
              <a:rPr lang="he-IL" dirty="0">
                <a:latin typeface="Arial" pitchFamily="34" charset="0"/>
                <a:cs typeface="Arial" pitchFamily="34" charset="0"/>
              </a:rPr>
              <a:t>  3</a:t>
            </a:r>
          </a:p>
        </p:txBody>
      </p:sp>
      <p:sp>
        <p:nvSpPr>
          <p:cNvPr id="6" name="מלבן 5"/>
          <p:cNvSpPr/>
          <p:nvPr/>
        </p:nvSpPr>
        <p:spPr>
          <a:xfrm>
            <a:off x="6516688" y="2492375"/>
            <a:ext cx="1871662" cy="18002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u="sng" dirty="0">
                <a:latin typeface="Arial" pitchFamily="34" charset="0"/>
                <a:cs typeface="Arial" pitchFamily="34" charset="0"/>
              </a:rPr>
              <a:t>תפריט 1</a:t>
            </a:r>
          </a:p>
          <a:p>
            <a:pPr algn="ctr">
              <a:defRPr/>
            </a:pPr>
            <a:endParaRPr lang="he-IL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</a:t>
            </a:r>
            <a:r>
              <a:rPr lang="he-IL" dirty="0">
                <a:latin typeface="Arial" pitchFamily="34" charset="0"/>
                <a:cs typeface="Arial" pitchFamily="34" charset="0"/>
              </a:rPr>
              <a:t>  1.1 (1)</a:t>
            </a:r>
          </a:p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</a:t>
            </a:r>
            <a:r>
              <a:rPr lang="he-IL" dirty="0">
                <a:latin typeface="Arial" pitchFamily="34" charset="0"/>
                <a:cs typeface="Arial" pitchFamily="34" charset="0"/>
              </a:rPr>
              <a:t>  1.2/1.4/2.2 (2)</a:t>
            </a:r>
          </a:p>
          <a:p>
            <a:pPr algn="ctr">
              <a:defRPr/>
            </a:pPr>
            <a:endParaRPr lang="he-I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3708400" y="3825875"/>
            <a:ext cx="1727200" cy="18002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u="sng" dirty="0">
                <a:latin typeface="Arial" pitchFamily="34" charset="0"/>
                <a:cs typeface="Arial" pitchFamily="34" charset="0"/>
              </a:rPr>
              <a:t>תפריט 2</a:t>
            </a:r>
          </a:p>
          <a:p>
            <a:pPr algn="ctr">
              <a:defRPr/>
            </a:pPr>
            <a:endParaRPr lang="he-IL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</a:t>
            </a:r>
            <a:r>
              <a:rPr lang="he-IL" dirty="0">
                <a:latin typeface="Arial" pitchFamily="34" charset="0"/>
                <a:cs typeface="Arial" pitchFamily="34" charset="0"/>
              </a:rPr>
              <a:t>  2.3/2.4 (3)</a:t>
            </a:r>
          </a:p>
        </p:txBody>
      </p:sp>
      <p:sp>
        <p:nvSpPr>
          <p:cNvPr id="8" name="מלבן 7"/>
          <p:cNvSpPr/>
          <p:nvPr/>
        </p:nvSpPr>
        <p:spPr>
          <a:xfrm>
            <a:off x="323850" y="2925763"/>
            <a:ext cx="2687638" cy="18002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u="sng" dirty="0">
                <a:latin typeface="Arial" pitchFamily="34" charset="0"/>
                <a:cs typeface="Arial" pitchFamily="34" charset="0"/>
              </a:rPr>
              <a:t>תפריט 3</a:t>
            </a:r>
          </a:p>
          <a:p>
            <a:pPr algn="ctr">
              <a:defRPr/>
            </a:pPr>
            <a:endParaRPr lang="he-IL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</a:t>
            </a:r>
            <a:r>
              <a:rPr lang="he-IL" dirty="0">
                <a:latin typeface="Arial" pitchFamily="34" charset="0"/>
                <a:cs typeface="Arial" pitchFamily="34" charset="0"/>
              </a:rPr>
              <a:t>  3.1 (4)</a:t>
            </a:r>
          </a:p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</a:t>
            </a:r>
            <a:r>
              <a:rPr lang="he-IL" dirty="0">
                <a:latin typeface="Arial" pitchFamily="34" charset="0"/>
                <a:cs typeface="Arial" pitchFamily="34" charset="0"/>
              </a:rPr>
              <a:t>  3.2/3.3.2/3.3.3/3.4 (5)</a:t>
            </a:r>
          </a:p>
        </p:txBody>
      </p:sp>
      <p:cxnSp>
        <p:nvCxnSpPr>
          <p:cNvPr id="10" name="מחבר ישר 9"/>
          <p:cNvCxnSpPr/>
          <p:nvPr/>
        </p:nvCxnSpPr>
        <p:spPr>
          <a:xfrm>
            <a:off x="5076825" y="2024063"/>
            <a:ext cx="2376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ישר 11"/>
          <p:cNvCxnSpPr>
            <a:endCxn id="6" idx="0"/>
          </p:cNvCxnSpPr>
          <p:nvPr/>
        </p:nvCxnSpPr>
        <p:spPr>
          <a:xfrm>
            <a:off x="7453313" y="2024063"/>
            <a:ext cx="0" cy="468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מחבר ישר 13"/>
          <p:cNvCxnSpPr/>
          <p:nvPr/>
        </p:nvCxnSpPr>
        <p:spPr>
          <a:xfrm>
            <a:off x="5076825" y="2259013"/>
            <a:ext cx="863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ישר 15"/>
          <p:cNvCxnSpPr/>
          <p:nvPr/>
        </p:nvCxnSpPr>
        <p:spPr>
          <a:xfrm>
            <a:off x="5940425" y="2259013"/>
            <a:ext cx="0" cy="882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ישר 17"/>
          <p:cNvCxnSpPr/>
          <p:nvPr/>
        </p:nvCxnSpPr>
        <p:spPr>
          <a:xfrm flipH="1">
            <a:off x="4572000" y="3141663"/>
            <a:ext cx="13684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ישר 19"/>
          <p:cNvCxnSpPr>
            <a:endCxn id="7" idx="0"/>
          </p:cNvCxnSpPr>
          <p:nvPr/>
        </p:nvCxnSpPr>
        <p:spPr>
          <a:xfrm>
            <a:off x="4572000" y="3141663"/>
            <a:ext cx="0" cy="6842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ישר 21"/>
          <p:cNvCxnSpPr/>
          <p:nvPr/>
        </p:nvCxnSpPr>
        <p:spPr>
          <a:xfrm flipH="1">
            <a:off x="1666875" y="2565400"/>
            <a:ext cx="2473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ישר 23"/>
          <p:cNvCxnSpPr>
            <a:endCxn id="8" idx="0"/>
          </p:cNvCxnSpPr>
          <p:nvPr/>
        </p:nvCxnSpPr>
        <p:spPr>
          <a:xfrm>
            <a:off x="1666875" y="2565400"/>
            <a:ext cx="0" cy="360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כותרת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1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פתרון  סעיף ב'</a:t>
            </a:r>
            <a:endParaRPr lang="he-IL" sz="3600" dirty="0" smtClean="0"/>
          </a:p>
        </p:txBody>
      </p:sp>
      <p:sp>
        <p:nvSpPr>
          <p:cNvPr id="4" name="מלבן 3"/>
          <p:cNvSpPr/>
          <p:nvPr/>
        </p:nvSpPr>
        <p:spPr>
          <a:xfrm>
            <a:off x="3708400" y="1125538"/>
            <a:ext cx="1727200" cy="17986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u="sng" dirty="0">
                <a:latin typeface="Arial" pitchFamily="34" charset="0"/>
                <a:cs typeface="Arial" pitchFamily="34" charset="0"/>
              </a:rPr>
              <a:t>תפריט 0</a:t>
            </a:r>
          </a:p>
          <a:p>
            <a:pPr algn="ctr">
              <a:defRPr/>
            </a:pPr>
            <a:endParaRPr lang="he-IL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S</a:t>
            </a:r>
            <a:r>
              <a:rPr lang="he-IL" dirty="0">
                <a:latin typeface="Arial" pitchFamily="34" charset="0"/>
                <a:cs typeface="Arial" pitchFamily="34" charset="0"/>
              </a:rPr>
              <a:t>  1</a:t>
            </a:r>
          </a:p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S</a:t>
            </a:r>
            <a:r>
              <a:rPr lang="he-IL" dirty="0">
                <a:latin typeface="Arial" pitchFamily="34" charset="0"/>
                <a:cs typeface="Arial" pitchFamily="34" charset="0"/>
              </a:rPr>
              <a:t>  2</a:t>
            </a:r>
          </a:p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S</a:t>
            </a:r>
            <a:r>
              <a:rPr lang="he-IL" dirty="0">
                <a:latin typeface="Arial" pitchFamily="34" charset="0"/>
                <a:cs typeface="Arial" pitchFamily="34" charset="0"/>
              </a:rPr>
              <a:t>  3</a:t>
            </a:r>
          </a:p>
        </p:txBody>
      </p:sp>
      <p:sp>
        <p:nvSpPr>
          <p:cNvPr id="6" name="מלבן 5"/>
          <p:cNvSpPr/>
          <p:nvPr/>
        </p:nvSpPr>
        <p:spPr>
          <a:xfrm>
            <a:off x="6516688" y="2492375"/>
            <a:ext cx="1871662" cy="18002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u="sng" dirty="0">
                <a:latin typeface="Arial" pitchFamily="34" charset="0"/>
                <a:cs typeface="Arial" pitchFamily="34" charset="0"/>
              </a:rPr>
              <a:t>תפריט 1</a:t>
            </a:r>
          </a:p>
          <a:p>
            <a:pPr algn="ctr">
              <a:defRPr/>
            </a:pPr>
            <a:endParaRPr lang="he-IL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</a:t>
            </a:r>
            <a:r>
              <a:rPr lang="he-IL" dirty="0">
                <a:latin typeface="Arial" pitchFamily="34" charset="0"/>
                <a:cs typeface="Arial" pitchFamily="34" charset="0"/>
              </a:rPr>
              <a:t>  1.1 (1)</a:t>
            </a:r>
          </a:p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</a:t>
            </a:r>
            <a:r>
              <a:rPr lang="he-IL" dirty="0">
                <a:latin typeface="Arial" pitchFamily="34" charset="0"/>
                <a:cs typeface="Arial" pitchFamily="34" charset="0"/>
              </a:rPr>
              <a:t>  1.2/1.4/2.2 (2)</a:t>
            </a:r>
          </a:p>
          <a:p>
            <a:pPr algn="ctr">
              <a:defRPr/>
            </a:pPr>
            <a:endParaRPr lang="he-I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3708400" y="3825875"/>
            <a:ext cx="1727200" cy="18002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u="sng" dirty="0">
                <a:latin typeface="Arial" pitchFamily="34" charset="0"/>
                <a:cs typeface="Arial" pitchFamily="34" charset="0"/>
              </a:rPr>
              <a:t>תפריט 2</a:t>
            </a:r>
          </a:p>
          <a:p>
            <a:pPr algn="ctr">
              <a:defRPr/>
            </a:pPr>
            <a:endParaRPr lang="he-IL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</a:t>
            </a:r>
            <a:r>
              <a:rPr lang="he-IL" dirty="0">
                <a:latin typeface="Arial" pitchFamily="34" charset="0"/>
                <a:cs typeface="Arial" pitchFamily="34" charset="0"/>
              </a:rPr>
              <a:t>  2.3/2.4 (3)</a:t>
            </a:r>
          </a:p>
        </p:txBody>
      </p:sp>
      <p:sp>
        <p:nvSpPr>
          <p:cNvPr id="8" name="מלבן 7"/>
          <p:cNvSpPr/>
          <p:nvPr/>
        </p:nvSpPr>
        <p:spPr>
          <a:xfrm>
            <a:off x="323850" y="2925763"/>
            <a:ext cx="2687638" cy="18002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u="sng" dirty="0">
                <a:latin typeface="Arial" pitchFamily="34" charset="0"/>
                <a:cs typeface="Arial" pitchFamily="34" charset="0"/>
              </a:rPr>
              <a:t>תפריט 3</a:t>
            </a:r>
          </a:p>
          <a:p>
            <a:pPr algn="ctr">
              <a:defRPr/>
            </a:pPr>
            <a:endParaRPr lang="he-IL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</a:t>
            </a:r>
            <a:r>
              <a:rPr lang="he-IL" dirty="0">
                <a:latin typeface="Arial" pitchFamily="34" charset="0"/>
                <a:cs typeface="Arial" pitchFamily="34" charset="0"/>
              </a:rPr>
              <a:t>  3.1 (4)</a:t>
            </a:r>
          </a:p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</a:t>
            </a:r>
            <a:r>
              <a:rPr lang="he-IL" dirty="0">
                <a:latin typeface="Arial" pitchFamily="34" charset="0"/>
                <a:cs typeface="Arial" pitchFamily="34" charset="0"/>
              </a:rPr>
              <a:t>  3.2/3.3.2/3.3.3/3.4 (5)</a:t>
            </a:r>
          </a:p>
        </p:txBody>
      </p:sp>
      <p:cxnSp>
        <p:nvCxnSpPr>
          <p:cNvPr id="10" name="מחבר ישר 9"/>
          <p:cNvCxnSpPr/>
          <p:nvPr/>
        </p:nvCxnSpPr>
        <p:spPr>
          <a:xfrm>
            <a:off x="5076825" y="2024063"/>
            <a:ext cx="2376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ישר 11"/>
          <p:cNvCxnSpPr>
            <a:endCxn id="6" idx="0"/>
          </p:cNvCxnSpPr>
          <p:nvPr/>
        </p:nvCxnSpPr>
        <p:spPr>
          <a:xfrm>
            <a:off x="7453313" y="2024063"/>
            <a:ext cx="0" cy="468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מחבר ישר 13"/>
          <p:cNvCxnSpPr/>
          <p:nvPr/>
        </p:nvCxnSpPr>
        <p:spPr>
          <a:xfrm>
            <a:off x="5076825" y="2259013"/>
            <a:ext cx="863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ישר 15"/>
          <p:cNvCxnSpPr/>
          <p:nvPr/>
        </p:nvCxnSpPr>
        <p:spPr>
          <a:xfrm>
            <a:off x="5940425" y="2259013"/>
            <a:ext cx="0" cy="882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ישר 17"/>
          <p:cNvCxnSpPr/>
          <p:nvPr/>
        </p:nvCxnSpPr>
        <p:spPr>
          <a:xfrm flipH="1">
            <a:off x="4572000" y="3141663"/>
            <a:ext cx="13684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ישר 19"/>
          <p:cNvCxnSpPr>
            <a:endCxn id="7" idx="0"/>
          </p:cNvCxnSpPr>
          <p:nvPr/>
        </p:nvCxnSpPr>
        <p:spPr>
          <a:xfrm>
            <a:off x="4572000" y="3141663"/>
            <a:ext cx="0" cy="6842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ישר 21"/>
          <p:cNvCxnSpPr/>
          <p:nvPr/>
        </p:nvCxnSpPr>
        <p:spPr>
          <a:xfrm flipH="1">
            <a:off x="1666875" y="2565400"/>
            <a:ext cx="2473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ישר 23"/>
          <p:cNvCxnSpPr>
            <a:endCxn id="8" idx="0"/>
          </p:cNvCxnSpPr>
          <p:nvPr/>
        </p:nvCxnSpPr>
        <p:spPr>
          <a:xfrm>
            <a:off x="1666875" y="2565400"/>
            <a:ext cx="0" cy="360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מחבר ישר 4"/>
          <p:cNvCxnSpPr/>
          <p:nvPr/>
        </p:nvCxnSpPr>
        <p:spPr>
          <a:xfrm>
            <a:off x="3851275" y="5013325"/>
            <a:ext cx="14049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כותרת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1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פתרון  סעיף ב'</a:t>
            </a:r>
            <a:endParaRPr lang="he-IL" sz="3600" dirty="0" smtClean="0"/>
          </a:p>
        </p:txBody>
      </p:sp>
      <p:sp>
        <p:nvSpPr>
          <p:cNvPr id="4" name="מלבן 3"/>
          <p:cNvSpPr/>
          <p:nvPr/>
        </p:nvSpPr>
        <p:spPr>
          <a:xfrm>
            <a:off x="3708400" y="1125538"/>
            <a:ext cx="1727200" cy="17986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u="sng" dirty="0">
                <a:latin typeface="Arial" pitchFamily="34" charset="0"/>
                <a:cs typeface="Arial" pitchFamily="34" charset="0"/>
              </a:rPr>
              <a:t>תפריט 0</a:t>
            </a:r>
          </a:p>
          <a:p>
            <a:pPr algn="ctr">
              <a:defRPr/>
            </a:pPr>
            <a:endParaRPr lang="he-IL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S</a:t>
            </a:r>
            <a:r>
              <a:rPr lang="he-IL" dirty="0">
                <a:latin typeface="Arial" pitchFamily="34" charset="0"/>
                <a:cs typeface="Arial" pitchFamily="34" charset="0"/>
              </a:rPr>
              <a:t>  1</a:t>
            </a:r>
          </a:p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QT</a:t>
            </a:r>
            <a:r>
              <a:rPr lang="he-IL" dirty="0">
                <a:latin typeface="Arial" pitchFamily="34" charset="0"/>
                <a:cs typeface="Arial" pitchFamily="34" charset="0"/>
              </a:rPr>
              <a:t>  2.3/2.4 (3)</a:t>
            </a:r>
          </a:p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S</a:t>
            </a:r>
            <a:r>
              <a:rPr lang="he-IL" dirty="0">
                <a:latin typeface="Arial" pitchFamily="34" charset="0"/>
                <a:cs typeface="Arial" pitchFamily="34" charset="0"/>
              </a:rPr>
              <a:t>  3</a:t>
            </a:r>
          </a:p>
        </p:txBody>
      </p:sp>
      <p:sp>
        <p:nvSpPr>
          <p:cNvPr id="6" name="מלבן 5"/>
          <p:cNvSpPr/>
          <p:nvPr/>
        </p:nvSpPr>
        <p:spPr>
          <a:xfrm>
            <a:off x="6516688" y="2492375"/>
            <a:ext cx="1871662" cy="18002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u="sng" dirty="0">
                <a:latin typeface="Arial" pitchFamily="34" charset="0"/>
                <a:cs typeface="Arial" pitchFamily="34" charset="0"/>
              </a:rPr>
              <a:t>תפריט 1</a:t>
            </a:r>
          </a:p>
          <a:p>
            <a:pPr algn="ctr">
              <a:defRPr/>
            </a:pPr>
            <a:endParaRPr lang="he-IL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</a:t>
            </a:r>
            <a:r>
              <a:rPr lang="he-IL" dirty="0">
                <a:latin typeface="Arial" pitchFamily="34" charset="0"/>
                <a:cs typeface="Arial" pitchFamily="34" charset="0"/>
              </a:rPr>
              <a:t>  1.1 (1)</a:t>
            </a:r>
          </a:p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</a:t>
            </a:r>
            <a:r>
              <a:rPr lang="he-IL" dirty="0">
                <a:latin typeface="Arial" pitchFamily="34" charset="0"/>
                <a:cs typeface="Arial" pitchFamily="34" charset="0"/>
              </a:rPr>
              <a:t>  1.2/1.4/2.2 (2)</a:t>
            </a:r>
          </a:p>
          <a:p>
            <a:pPr algn="ctr">
              <a:defRPr/>
            </a:pPr>
            <a:endParaRPr lang="he-I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323850" y="2925763"/>
            <a:ext cx="2687638" cy="18002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u="sng" dirty="0">
                <a:latin typeface="Arial" pitchFamily="34" charset="0"/>
                <a:cs typeface="Arial" pitchFamily="34" charset="0"/>
              </a:rPr>
              <a:t>תפריט 3</a:t>
            </a:r>
          </a:p>
          <a:p>
            <a:pPr algn="ctr">
              <a:defRPr/>
            </a:pPr>
            <a:endParaRPr lang="he-IL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</a:t>
            </a:r>
            <a:r>
              <a:rPr lang="he-IL" dirty="0">
                <a:latin typeface="Arial" pitchFamily="34" charset="0"/>
                <a:cs typeface="Arial" pitchFamily="34" charset="0"/>
              </a:rPr>
              <a:t>  3.1 (4)</a:t>
            </a:r>
          </a:p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</a:t>
            </a:r>
            <a:r>
              <a:rPr lang="he-IL" dirty="0">
                <a:latin typeface="Arial" pitchFamily="34" charset="0"/>
                <a:cs typeface="Arial" pitchFamily="34" charset="0"/>
              </a:rPr>
              <a:t>  3.2/3.3.2/3.3.3/3.4 (5)</a:t>
            </a:r>
          </a:p>
        </p:txBody>
      </p:sp>
      <p:cxnSp>
        <p:nvCxnSpPr>
          <p:cNvPr id="10" name="מחבר ישר 9"/>
          <p:cNvCxnSpPr/>
          <p:nvPr/>
        </p:nvCxnSpPr>
        <p:spPr>
          <a:xfrm>
            <a:off x="5076825" y="2024063"/>
            <a:ext cx="2376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ישר 11"/>
          <p:cNvCxnSpPr>
            <a:endCxn id="6" idx="0"/>
          </p:cNvCxnSpPr>
          <p:nvPr/>
        </p:nvCxnSpPr>
        <p:spPr>
          <a:xfrm>
            <a:off x="7453313" y="2024063"/>
            <a:ext cx="0" cy="468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ישר 21"/>
          <p:cNvCxnSpPr/>
          <p:nvPr/>
        </p:nvCxnSpPr>
        <p:spPr>
          <a:xfrm flipH="1">
            <a:off x="1666875" y="2565400"/>
            <a:ext cx="2473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ישר 23"/>
          <p:cNvCxnSpPr>
            <a:endCxn id="8" idx="0"/>
          </p:cNvCxnSpPr>
          <p:nvPr/>
        </p:nvCxnSpPr>
        <p:spPr>
          <a:xfrm>
            <a:off x="1666875" y="2565400"/>
            <a:ext cx="0" cy="360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55576" y="-27384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סכמת בסיס הנתונים</a:t>
            </a:r>
            <a:endParaRPr lang="he-IL" sz="36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e-IL" sz="2800" dirty="0" smtClean="0">
                <a:latin typeface="Arial" pitchFamily="34" charset="0"/>
                <a:cs typeface="Arial" pitchFamily="34" charset="0"/>
              </a:rPr>
              <a:t>לאחר שניתחנו את המערכת בצורה פונקציונאלית באמצעות תרשימי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DFD</a:t>
            </a:r>
            <a:r>
              <a:rPr lang="he-IL" sz="2800" dirty="0" smtClean="0">
                <a:latin typeface="Arial" pitchFamily="34" charset="0"/>
                <a:cs typeface="Arial" pitchFamily="34" charset="0"/>
              </a:rPr>
              <a:t> היררכיים, יש ליצור את סכמת בסיס הנתונים של מערכת המידע:</a:t>
            </a:r>
          </a:p>
          <a:p>
            <a:pPr lvl="1">
              <a:lnSpc>
                <a:spcPct val="150000"/>
              </a:lnSpc>
            </a:pPr>
            <a:r>
              <a:rPr lang="he-IL" sz="2800" dirty="0" smtClean="0">
                <a:latin typeface="Arial" pitchFamily="34" charset="0"/>
                <a:cs typeface="Arial" pitchFamily="34" charset="0"/>
              </a:rPr>
              <a:t>בדיקת איזון מאגרי המידע.</a:t>
            </a:r>
          </a:p>
          <a:p>
            <a:pPr lvl="1">
              <a:lnSpc>
                <a:spcPct val="150000"/>
              </a:lnSpc>
            </a:pPr>
            <a:r>
              <a:rPr lang="he-IL" sz="2800" dirty="0" smtClean="0">
                <a:latin typeface="Arial" pitchFamily="34" charset="0"/>
                <a:cs typeface="Arial" pitchFamily="34" charset="0"/>
              </a:rPr>
              <a:t>יצירת רלציות מנורמלות מכל מאגר מידע בנפרד.</a:t>
            </a:r>
          </a:p>
          <a:p>
            <a:pPr lvl="1">
              <a:lnSpc>
                <a:spcPct val="150000"/>
              </a:lnSpc>
            </a:pPr>
            <a:r>
              <a:rPr lang="he-IL" sz="2800" dirty="0" smtClean="0">
                <a:latin typeface="Arial" pitchFamily="34" charset="0"/>
                <a:cs typeface="Arial" pitchFamily="34" charset="0"/>
              </a:rPr>
              <a:t>יצירת סכמת בסיס נתונים מנורמלת ע"י איחוד של הרלציות (כולל קשרי מפתח זר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PK-FK</a:t>
            </a:r>
            <a:r>
              <a:rPr lang="he-IL" sz="2800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14400" y="44624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בחינת איזון המאגרים</a:t>
            </a:r>
            <a:endParaRPr lang="he-IL" sz="36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e-IL" sz="2800" dirty="0" smtClean="0">
                <a:latin typeface="Arial" pitchFamily="34" charset="0"/>
                <a:cs typeface="Arial" pitchFamily="34" charset="0"/>
              </a:rPr>
              <a:t>עבור כל מאגר נתונים יש לבדוק האם הוא מאוזן.</a:t>
            </a:r>
          </a:p>
          <a:p>
            <a:pPr>
              <a:lnSpc>
                <a:spcPct val="90000"/>
              </a:lnSpc>
            </a:pPr>
            <a:r>
              <a:rPr lang="he-IL" sz="2800" dirty="0" smtClean="0">
                <a:latin typeface="Arial" pitchFamily="34" charset="0"/>
                <a:cs typeface="Arial" pitchFamily="34" charset="0"/>
              </a:rPr>
              <a:t>מאגר מאוזן הוא מאגר שכל רכיב שנקרא ממנו גם נכתב אליו ולהיפך.</a:t>
            </a:r>
          </a:p>
          <a:p>
            <a:pPr>
              <a:lnSpc>
                <a:spcPct val="90000"/>
              </a:lnSpc>
            </a:pPr>
            <a:r>
              <a:rPr lang="he-IL" sz="2800" dirty="0" smtClean="0">
                <a:latin typeface="Arial" pitchFamily="34" charset="0"/>
                <a:cs typeface="Arial" pitchFamily="34" charset="0"/>
              </a:rPr>
              <a:t>במידה והמאגר לא מאוזן יש לתקן ע"י:</a:t>
            </a:r>
          </a:p>
          <a:p>
            <a:pPr lvl="1">
              <a:lnSpc>
                <a:spcPct val="90000"/>
              </a:lnSpc>
            </a:pPr>
            <a:r>
              <a:rPr lang="he-IL" sz="2400" dirty="0" smtClean="0">
                <a:latin typeface="Arial" pitchFamily="34" charset="0"/>
                <a:cs typeface="Arial" pitchFamily="34" charset="0"/>
              </a:rPr>
              <a:t>מחיקת רכיבי מידע</a:t>
            </a:r>
          </a:p>
          <a:p>
            <a:pPr lvl="1">
              <a:lnSpc>
                <a:spcPct val="90000"/>
              </a:lnSpc>
            </a:pPr>
            <a:r>
              <a:rPr lang="he-IL" sz="2400" dirty="0" smtClean="0">
                <a:latin typeface="Arial" pitchFamily="34" charset="0"/>
                <a:cs typeface="Arial" pitchFamily="34" charset="0"/>
              </a:rPr>
              <a:t>הוספת רכיבי מידע</a:t>
            </a:r>
          </a:p>
          <a:p>
            <a:pPr>
              <a:lnSpc>
                <a:spcPct val="90000"/>
              </a:lnSpc>
              <a:buNone/>
            </a:pPr>
            <a:endParaRPr lang="en-US" sz="2400" dirty="0" smtClean="0"/>
          </a:p>
          <a:p>
            <a:endParaRPr lang="he-IL" dirty="0"/>
          </a:p>
        </p:txBody>
      </p:sp>
      <p:pic>
        <p:nvPicPr>
          <p:cNvPr id="4" name="תמונה 3" descr="מאגר מאוזן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3500438"/>
            <a:ext cx="4071966" cy="2856327"/>
          </a:xfrm>
          <a:prstGeom prst="rect">
            <a:avLst/>
          </a:prstGeom>
        </p:spPr>
      </p:pic>
      <p:sp>
        <p:nvSpPr>
          <p:cNvPr id="5" name="הסבר אליפטי 4"/>
          <p:cNvSpPr/>
          <p:nvPr/>
        </p:nvSpPr>
        <p:spPr>
          <a:xfrm>
            <a:off x="5643570" y="4857760"/>
            <a:ext cx="2357454" cy="857256"/>
          </a:xfrm>
          <a:prstGeom prst="wedgeEllipseCallout">
            <a:avLst>
              <a:gd name="adj1" fmla="val -84469"/>
              <a:gd name="adj2" fmla="val -5583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מאגר מידע מאוזן</a:t>
            </a:r>
            <a:endParaRPr lang="he-IL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28596" y="-142900"/>
            <a:ext cx="8229600" cy="846158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תרגיל 2- מועד ב' תשע"ג</a:t>
            </a:r>
            <a:endParaRPr lang="he-IL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536" t="17344" r="35529" b="12766"/>
          <a:stretch>
            <a:fillRect/>
          </a:stretch>
        </p:blipFill>
        <p:spPr bwMode="auto">
          <a:xfrm>
            <a:off x="1115616" y="704842"/>
            <a:ext cx="7056784" cy="6036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 txBox="1">
            <a:spLocks/>
          </p:cNvSpPr>
          <p:nvPr/>
        </p:nvSpPr>
        <p:spPr bwMode="auto">
          <a:xfrm>
            <a:off x="1485900" y="1160748"/>
            <a:ext cx="6172200" cy="634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68580" anchor="b">
            <a:normAutofit/>
          </a:bodyPr>
          <a:lstStyle/>
          <a:p>
            <a:pPr algn="ctr">
              <a:defRPr/>
            </a:pPr>
            <a:r>
              <a:rPr lang="he-IL" sz="2700" b="1" dirty="0">
                <a:solidFill>
                  <a:srgbClr val="C00000"/>
                </a:solidFill>
                <a:latin typeface="Tahoma" pitchFamily="34" charset="0"/>
                <a:ea typeface="+mj-ea"/>
                <a:cs typeface="Tahoma" pitchFamily="34" charset="0"/>
              </a:rPr>
              <a:t>חזרה על החומר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"/>
          </p:nvPr>
        </p:nvSpPr>
        <p:spPr>
          <a:xfrm>
            <a:off x="1161864" y="1943100"/>
            <a:ext cx="6758508" cy="3429000"/>
          </a:xfrm>
        </p:spPr>
        <p:txBody>
          <a:bodyPr>
            <a:normAutofit lnSpcReduction="10000"/>
          </a:bodyPr>
          <a:lstStyle/>
          <a:p>
            <a:r>
              <a:rPr lang="he-IL" u="sng" dirty="0" smtClean="0">
                <a:latin typeface="Arial" pitchFamily="34" charset="0"/>
                <a:cs typeface="Arial" pitchFamily="34" charset="0"/>
              </a:rPr>
              <a:t>סמן נכון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he-IL" u="sng" dirty="0" smtClean="0">
                <a:latin typeface="Arial" pitchFamily="34" charset="0"/>
                <a:cs typeface="Arial" pitchFamily="34" charset="0"/>
              </a:rPr>
              <a:t>לא נכון:</a:t>
            </a:r>
          </a:p>
          <a:p>
            <a:pPr lvl="1"/>
            <a:r>
              <a:rPr lang="he-IL" dirty="0" smtClean="0">
                <a:latin typeface="Arial" pitchFamily="34" charset="0"/>
                <a:cs typeface="Arial" pitchFamily="34" charset="0"/>
              </a:rPr>
              <a:t>לטרנזקציות משתמש חייב להיות קלט 	</a:t>
            </a:r>
          </a:p>
          <a:p>
            <a:pPr lvl="1"/>
            <a:r>
              <a:rPr lang="he-IL" dirty="0" smtClean="0">
                <a:latin typeface="Arial" pitchFamily="34" charset="0"/>
                <a:cs typeface="Arial" pitchFamily="34" charset="0"/>
              </a:rPr>
              <a:t>לטרנזקציות זמן לא יכולה להיות ישות משתמש </a:t>
            </a:r>
            <a:endParaRPr lang="he-IL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he-IL" dirty="0" smtClean="0">
                <a:latin typeface="Arial" pitchFamily="34" charset="0"/>
                <a:cs typeface="Arial" pitchFamily="34" charset="0"/>
              </a:rPr>
              <a:t>פונקציה יסודית לא יכולה להיות שייכת ליותר </a:t>
            </a:r>
            <a:r>
              <a:rPr lang="he-IL" dirty="0" err="1" smtClean="0">
                <a:latin typeface="Arial" pitchFamily="34" charset="0"/>
                <a:cs typeface="Arial" pitchFamily="34" charset="0"/>
              </a:rPr>
              <a:t>מטרנזקציה</a:t>
            </a:r>
            <a:r>
              <a:rPr lang="he-IL" dirty="0" smtClean="0">
                <a:latin typeface="Arial" pitchFamily="34" charset="0"/>
                <a:cs typeface="Arial" pitchFamily="34" charset="0"/>
              </a:rPr>
              <a:t> אחת </a:t>
            </a:r>
            <a:endParaRPr lang="he-IL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he-IL" dirty="0" err="1" smtClean="0">
                <a:latin typeface="Arial" pitchFamily="34" charset="0"/>
                <a:cs typeface="Arial" pitchFamily="34" charset="0"/>
              </a:rPr>
              <a:t>בטרנזקציות</a:t>
            </a:r>
            <a:r>
              <a:rPr lang="he-IL" dirty="0" smtClean="0">
                <a:latin typeface="Arial" pitchFamily="34" charset="0"/>
                <a:cs typeface="Arial" pitchFamily="34" charset="0"/>
              </a:rPr>
              <a:t> זמן אסור שתהיה ישות זמן אמת בצד </a:t>
            </a:r>
            <a:r>
              <a:rPr lang="he-IL" dirty="0" smtClean="0">
                <a:latin typeface="Arial" pitchFamily="34" charset="0"/>
                <a:cs typeface="Arial" pitchFamily="34" charset="0"/>
              </a:rPr>
              <a:t>הפלט</a:t>
            </a:r>
          </a:p>
          <a:p>
            <a:pPr lvl="1"/>
            <a:r>
              <a:rPr lang="he-IL" dirty="0" smtClean="0">
                <a:latin typeface="Arial" pitchFamily="34" charset="0"/>
                <a:cs typeface="Arial" pitchFamily="34" charset="0"/>
              </a:rPr>
              <a:t>מילון </a:t>
            </a:r>
            <a:r>
              <a:rPr lang="he-IL" dirty="0" smtClean="0">
                <a:latin typeface="Arial" pitchFamily="34" charset="0"/>
                <a:cs typeface="Arial" pitchFamily="34" charset="0"/>
              </a:rPr>
              <a:t>הנתונים משלים את ניתוח המערכת עם פרטים שלא הופיעו בתרשימי ה-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DFD</a:t>
            </a:r>
            <a:endParaRPr lang="he-IL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12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14400" y="-1714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פתרון סעיף א'</a:t>
            </a:r>
            <a:endParaRPr lang="he-IL" sz="36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914400" y="1196752"/>
            <a:ext cx="7772400" cy="457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e-IL" sz="2400" dirty="0" smtClean="0">
                <a:latin typeface="Arial" pitchFamily="34" charset="0"/>
                <a:cs typeface="Arial" pitchFamily="34" charset="0"/>
              </a:rPr>
              <a:t>בדיקת איזון מאגרי מידע:</a:t>
            </a:r>
          </a:p>
        </p:txBody>
      </p:sp>
      <p:grpSp>
        <p:nvGrpSpPr>
          <p:cNvPr id="9" name="קבוצה 8"/>
          <p:cNvGrpSpPr/>
          <p:nvPr/>
        </p:nvGrpSpPr>
        <p:grpSpPr>
          <a:xfrm>
            <a:off x="1691680" y="1556792"/>
            <a:ext cx="5595106" cy="5070832"/>
            <a:chOff x="1691680" y="1556792"/>
            <a:chExt cx="5595106" cy="5070832"/>
          </a:xfrm>
        </p:grpSpPr>
        <p:pic>
          <p:nvPicPr>
            <p:cNvPr id="7" name="תמונה 6" descr="3א.jpeg"/>
            <p:cNvPicPr>
              <a:picLocks noChangeAspect="1"/>
            </p:cNvPicPr>
            <p:nvPr/>
          </p:nvPicPr>
          <p:blipFill>
            <a:blip r:embed="rId2" cstate="print"/>
            <a:srcRect l="2448" t="2669" b="32391"/>
            <a:stretch>
              <a:fillRect/>
            </a:stretch>
          </p:blipFill>
          <p:spPr>
            <a:xfrm>
              <a:off x="1907704" y="1700808"/>
              <a:ext cx="5379082" cy="4926816"/>
            </a:xfrm>
            <a:prstGeom prst="rect">
              <a:avLst/>
            </a:prstGeom>
          </p:spPr>
        </p:pic>
        <p:sp>
          <p:nvSpPr>
            <p:cNvPr id="8" name="אליפסה 7"/>
            <p:cNvSpPr/>
            <p:nvPr/>
          </p:nvSpPr>
          <p:spPr>
            <a:xfrm>
              <a:off x="1691680" y="1556792"/>
              <a:ext cx="1728192" cy="151216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3534096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e-IL" sz="36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עיצוב סכמת בסיס הנתונים עפ"י שיטת הנרמול</a:t>
            </a:r>
            <a:endParaRPr lang="he-IL" sz="36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914400" y="1591816"/>
            <a:ext cx="7772400" cy="4789512"/>
          </a:xfrm>
        </p:spPr>
        <p:txBody>
          <a:bodyPr>
            <a:noAutofit/>
          </a:bodyPr>
          <a:lstStyle/>
          <a:p>
            <a:r>
              <a:rPr lang="he-IL" dirty="0">
                <a:latin typeface="Arial" pitchFamily="34" charset="0"/>
                <a:cs typeface="Arial" pitchFamily="34" charset="0"/>
              </a:rPr>
              <a:t>לכל מאגר מידע יש רשימת רכיבי נתונים השייכים לו – שדות. </a:t>
            </a:r>
          </a:p>
          <a:p>
            <a:r>
              <a:rPr lang="he-IL" dirty="0">
                <a:latin typeface="Arial" pitchFamily="34" charset="0"/>
                <a:cs typeface="Arial" pitchFamily="34" charset="0"/>
              </a:rPr>
              <a:t>יש להפעיל תהליך נרמול בהתבסס על התלויות הקיימות בין השדות. </a:t>
            </a:r>
          </a:p>
          <a:p>
            <a:r>
              <a:rPr lang="he-IL" u="sng" dirty="0">
                <a:latin typeface="Arial" pitchFamily="34" charset="0"/>
                <a:cs typeface="Arial" pitchFamily="34" charset="0"/>
              </a:rPr>
              <a:t>שתי שיטות אפשריות: </a:t>
            </a:r>
            <a:endParaRPr lang="he-IL" u="sng" dirty="0" smtClean="0"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r>
              <a:rPr lang="he-IL" sz="2600" u="sng" dirty="0" smtClean="0">
                <a:latin typeface="Arial" pitchFamily="34" charset="0"/>
                <a:cs typeface="Arial" pitchFamily="34" charset="0"/>
              </a:rPr>
              <a:t>שיטה א': </a:t>
            </a:r>
          </a:p>
          <a:p>
            <a:pPr lvl="1">
              <a:buNone/>
            </a:pPr>
            <a:r>
              <a:rPr lang="he-IL" sz="2600" dirty="0" smtClean="0">
                <a:latin typeface="Arial" pitchFamily="34" charset="0"/>
                <a:cs typeface="Arial" pitchFamily="34" charset="0"/>
              </a:rPr>
              <a:t>ליצור </a:t>
            </a:r>
            <a:r>
              <a:rPr lang="he-IL" sz="2600" dirty="0">
                <a:latin typeface="Arial" pitchFamily="34" charset="0"/>
                <a:cs typeface="Arial" pitchFamily="34" charset="0"/>
              </a:rPr>
              <a:t>מרשימת רכיבי הנתונים </a:t>
            </a:r>
            <a:r>
              <a:rPr lang="he-IL" sz="2600" dirty="0" err="1">
                <a:latin typeface="Arial" pitchFamily="34" charset="0"/>
                <a:cs typeface="Arial" pitchFamily="34" charset="0"/>
              </a:rPr>
              <a:t>רלציה</a:t>
            </a:r>
            <a:r>
              <a:rPr lang="he-IL" sz="2600" dirty="0">
                <a:latin typeface="Arial" pitchFamily="34" charset="0"/>
                <a:cs typeface="Arial" pitchFamily="34" charset="0"/>
              </a:rPr>
              <a:t> ראשונית הכוללת את </a:t>
            </a:r>
            <a:r>
              <a:rPr lang="he-IL" sz="2600" dirty="0" smtClean="0">
                <a:latin typeface="Arial" pitchFamily="34" charset="0"/>
                <a:cs typeface="Arial" pitchFamily="34" charset="0"/>
              </a:rPr>
              <a:t>כל השדות</a:t>
            </a:r>
            <a:r>
              <a:rPr lang="he-IL" sz="2600" dirty="0">
                <a:latin typeface="Arial" pitchFamily="34" charset="0"/>
                <a:cs typeface="Arial" pitchFamily="34" charset="0"/>
              </a:rPr>
              <a:t>. לסמן את התלויות הקיימות בין השדות. לפרק את </a:t>
            </a:r>
            <a:r>
              <a:rPr lang="he-IL" sz="2600" dirty="0" err="1" smtClean="0">
                <a:latin typeface="Arial" pitchFamily="34" charset="0"/>
                <a:cs typeface="Arial" pitchFamily="34" charset="0"/>
              </a:rPr>
              <a:t>הרלציה</a:t>
            </a:r>
            <a:r>
              <a:rPr lang="he-IL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he-IL" sz="2600" dirty="0" err="1" smtClean="0">
                <a:latin typeface="Arial" pitchFamily="34" charset="0"/>
                <a:cs typeface="Arial" pitchFamily="34" charset="0"/>
              </a:rPr>
              <a:t>לרלציות</a:t>
            </a:r>
            <a:r>
              <a:rPr lang="he-IL" sz="2600" dirty="0" smtClean="0">
                <a:latin typeface="Arial" pitchFamily="34" charset="0"/>
                <a:cs typeface="Arial" pitchFamily="34" charset="0"/>
              </a:rPr>
              <a:t> מתאימות.</a:t>
            </a:r>
          </a:p>
          <a:p>
            <a:pPr lvl="1">
              <a:buNone/>
            </a:pPr>
            <a:r>
              <a:rPr lang="he-IL" sz="2600" u="sng" dirty="0" smtClean="0">
                <a:latin typeface="Arial" pitchFamily="34" charset="0"/>
                <a:cs typeface="Arial" pitchFamily="34" charset="0"/>
              </a:rPr>
              <a:t>שיטה ב':</a:t>
            </a:r>
          </a:p>
          <a:p>
            <a:pPr lvl="1">
              <a:buNone/>
            </a:pPr>
            <a:r>
              <a:rPr lang="he-IL" sz="2600" dirty="0" smtClean="0">
                <a:latin typeface="Arial" pitchFamily="34" charset="0"/>
                <a:cs typeface="Arial" pitchFamily="34" charset="0"/>
              </a:rPr>
              <a:t>לאתר ולסמן תלויות קיימות בין שדות. לבצע הרכבה </a:t>
            </a:r>
            <a:r>
              <a:rPr lang="he-IL" sz="2600" dirty="0" err="1" smtClean="0">
                <a:latin typeface="Arial" pitchFamily="34" charset="0"/>
                <a:cs typeface="Arial" pitchFamily="34" charset="0"/>
              </a:rPr>
              <a:t>לרלציות</a:t>
            </a:r>
            <a:r>
              <a:rPr lang="he-IL" sz="2600" dirty="0" smtClean="0">
                <a:latin typeface="Arial" pitchFamily="34" charset="0"/>
                <a:cs typeface="Arial" pitchFamily="34" charset="0"/>
              </a:rPr>
              <a:t> מנורמלות.</a:t>
            </a:r>
          </a:p>
          <a:p>
            <a:endParaRPr lang="he-IL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47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28596" y="153950"/>
            <a:ext cx="8229600" cy="846158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המשך תרגיל</a:t>
            </a:r>
            <a:endParaRPr lang="he-IL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1303" t="18329" r="34976" b="61000"/>
          <a:stretch>
            <a:fillRect/>
          </a:stretch>
        </p:blipFill>
        <p:spPr bwMode="auto">
          <a:xfrm>
            <a:off x="2099441" y="5157192"/>
            <a:ext cx="568863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1979712" y="913864"/>
            <a:ext cx="5808361" cy="5721954"/>
            <a:chOff x="1979712" y="913864"/>
            <a:chExt cx="5808361" cy="572195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536" t="17344" r="35529" b="20129"/>
            <a:stretch>
              <a:fillRect/>
            </a:stretch>
          </p:blipFill>
          <p:spPr bwMode="auto">
            <a:xfrm>
              <a:off x="2195736" y="913864"/>
              <a:ext cx="5544616" cy="4243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1979712" y="5158490"/>
              <a:ext cx="5808361" cy="147732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r>
                <a:rPr lang="he-IL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ב. (6%) הצג את תהליך הפיכת שני המאגרים </a:t>
              </a:r>
              <a:r>
                <a:rPr lang="he-IL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לרלציות</a:t>
              </a:r>
              <a:r>
                <a:rPr lang="he-IL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מנורמלות באמצעות גישת הנרמול- הצג תלויות פונקציונאליות ואת </a:t>
              </a:r>
              <a:r>
                <a:rPr lang="he-IL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הרלציות</a:t>
              </a:r>
              <a:r>
                <a:rPr lang="he-IL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עם המפתחות.</a:t>
              </a:r>
            </a:p>
            <a:p>
              <a:r>
                <a:rPr lang="he-IL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תן לכל </a:t>
              </a:r>
              <a:r>
                <a:rPr lang="he-IL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רלציה</a:t>
              </a:r>
              <a:r>
                <a:rPr lang="he-IL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שם. </a:t>
              </a:r>
            </a:p>
            <a:p>
              <a:endParaRPr lang="he-IL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213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14400" y="44624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פתרון סעיפים ב'</a:t>
            </a:r>
            <a:endParaRPr lang="he-IL" sz="3600" dirty="0"/>
          </a:p>
        </p:txBody>
      </p:sp>
      <p:pic>
        <p:nvPicPr>
          <p:cNvPr id="6" name="תמונה 5" descr="3א.jpeg"/>
          <p:cNvPicPr>
            <a:picLocks noChangeAspect="1"/>
          </p:cNvPicPr>
          <p:nvPr/>
        </p:nvPicPr>
        <p:blipFill>
          <a:blip r:embed="rId2" cstate="print"/>
          <a:srcRect l="1224" t="69939"/>
          <a:stretch>
            <a:fillRect/>
          </a:stretch>
        </p:blipFill>
        <p:spPr>
          <a:xfrm>
            <a:off x="1691680" y="1700808"/>
            <a:ext cx="6706838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04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28596" y="153950"/>
            <a:ext cx="8229600" cy="846158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המשך תרגיל</a:t>
            </a:r>
            <a:endParaRPr lang="he-IL" sz="3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536" t="17344" r="35529" b="20129"/>
          <a:stretch>
            <a:fillRect/>
          </a:stretch>
        </p:blipFill>
        <p:spPr bwMode="auto">
          <a:xfrm>
            <a:off x="2195736" y="913864"/>
            <a:ext cx="5544616" cy="4243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22410" t="39000" r="34976" b="44266"/>
          <a:stretch>
            <a:fillRect/>
          </a:stretch>
        </p:blipFill>
        <p:spPr bwMode="auto">
          <a:xfrm>
            <a:off x="2267744" y="5229200"/>
            <a:ext cx="554461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213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כותרת 1"/>
          <p:cNvSpPr>
            <a:spLocks noGrp="1"/>
          </p:cNvSpPr>
          <p:nvPr>
            <p:ph type="title"/>
          </p:nvPr>
        </p:nvSpPr>
        <p:spPr>
          <a:xfrm>
            <a:off x="914400" y="44624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פתרון סעיף ד'</a:t>
            </a:r>
            <a:endParaRPr lang="he-IL" sz="3600" dirty="0"/>
          </a:p>
        </p:txBody>
      </p:sp>
      <p:pic>
        <p:nvPicPr>
          <p:cNvPr id="4" name="תמונה 3" descr="3ג.jpeg"/>
          <p:cNvPicPr>
            <a:picLocks noChangeAspect="1"/>
          </p:cNvPicPr>
          <p:nvPr/>
        </p:nvPicPr>
        <p:blipFill>
          <a:blip r:embed="rId2" cstate="print"/>
          <a:srcRect l="4102" t="1988" r="11118" b="60246"/>
          <a:stretch>
            <a:fillRect/>
          </a:stretch>
        </p:blipFill>
        <p:spPr>
          <a:xfrm>
            <a:off x="1331640" y="1412776"/>
            <a:ext cx="6931719" cy="424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8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400900"/>
            <a:ext cx="6336704" cy="63538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6" y="216234"/>
            <a:ext cx="66523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בוחן ניתוח ועיצוב מערכות תוכנה 2013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08618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124744"/>
            <a:ext cx="8208912" cy="41764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3205" y="404664"/>
            <a:ext cx="66523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בוחן ניתוח ועיצוב מערכות תוכנה 2013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318385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836712"/>
            <a:ext cx="6410325" cy="27813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3568" y="251356"/>
            <a:ext cx="66523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פתרון בוחן ניתוח ועיצוב מערכות תוכנה 2013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7335959" y="908720"/>
            <a:ext cx="54840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u="sng" dirty="0" smtClean="0">
                <a:solidFill>
                  <a:schemeClr val="accent2"/>
                </a:solidFill>
              </a:rPr>
              <a:t>א.</a:t>
            </a:r>
            <a:endParaRPr lang="he-IL" b="1" u="sng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5696" y="4005064"/>
            <a:ext cx="5832648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he-IL" b="1" u="sng" dirty="0" smtClean="0">
                <a:solidFill>
                  <a:schemeClr val="accent2"/>
                </a:solidFill>
              </a:rPr>
              <a:t>ב. </a:t>
            </a:r>
            <a:r>
              <a:rPr lang="he-IL" b="1" u="sng" dirty="0">
                <a:solidFill>
                  <a:schemeClr val="accent2"/>
                </a:solidFill>
              </a:rPr>
              <a:t>מדוע פונק' 2.3 לא מופיעה בעץ התפריטים שתואר לעיל? תן דוגמא למקרה כזה.</a:t>
            </a:r>
            <a:endParaRPr lang="en-US" b="1" u="sng" dirty="0">
              <a:solidFill>
                <a:schemeClr val="accent2"/>
              </a:solidFill>
            </a:endParaRPr>
          </a:p>
          <a:p>
            <a:r>
              <a:rPr lang="he-IL" i="1" dirty="0"/>
              <a:t>פונקציה 2.3 לא מופיעה בעץ התפריטים שכן כי אינה מקושרת לישות משתמש.</a:t>
            </a:r>
            <a:endParaRPr lang="en-US" dirty="0"/>
          </a:p>
          <a:p>
            <a:r>
              <a:rPr lang="he-IL" i="1" dirty="0"/>
              <a:t>דוגמא אפשרית לכך שהיא מקושרת לפונקציה 2.2, ומעדכנת מאגר כלשהו. אפשרות נוספת היא שהפונקציה </a:t>
            </a:r>
            <a:r>
              <a:rPr lang="he-IL" i="1" dirty="0" smtClean="0"/>
              <a:t>2.3 </a:t>
            </a:r>
            <a:r>
              <a:rPr lang="he-IL" i="1" dirty="0"/>
              <a:t>מקושרת לישות זמן והיא חלק </a:t>
            </a:r>
            <a:r>
              <a:rPr lang="he-IL" i="1" dirty="0" err="1"/>
              <a:t>מטרנזקציה</a:t>
            </a:r>
            <a:r>
              <a:rPr lang="he-IL" i="1" dirty="0"/>
              <a:t> נפרדת.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830953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3568" y="251356"/>
            <a:ext cx="66523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פתרון בוחן ניתוח ועיצוב מערכות תוכנה 2013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764704"/>
            <a:ext cx="6552728" cy="59093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he-IL" b="1" u="sng" dirty="0" smtClean="0">
                <a:solidFill>
                  <a:schemeClr val="accent2"/>
                </a:solidFill>
              </a:rPr>
              <a:t>ג. </a:t>
            </a:r>
            <a:r>
              <a:rPr lang="he-IL" b="1" u="sng" dirty="0">
                <a:solidFill>
                  <a:schemeClr val="accent2"/>
                </a:solidFill>
              </a:rPr>
              <a:t>כמה </a:t>
            </a:r>
            <a:r>
              <a:rPr lang="he-IL" b="1" u="sng" dirty="0" err="1">
                <a:solidFill>
                  <a:schemeClr val="accent2"/>
                </a:solidFill>
              </a:rPr>
              <a:t>טרנזקציות</a:t>
            </a:r>
            <a:r>
              <a:rPr lang="he-IL" b="1" u="sng" dirty="0">
                <a:solidFill>
                  <a:schemeClr val="accent2"/>
                </a:solidFill>
              </a:rPr>
              <a:t> קיימות במערכת? רשום את מספרי הפונקציות השייכות לכל אחת מהן.</a:t>
            </a:r>
            <a:endParaRPr lang="en-US" b="1" u="sng" dirty="0">
              <a:solidFill>
                <a:schemeClr val="accent2"/>
              </a:solidFill>
            </a:endParaRPr>
          </a:p>
          <a:p>
            <a:r>
              <a:rPr lang="he-IL" i="1" dirty="0"/>
              <a:t>במערכת קיימות </a:t>
            </a:r>
            <a:r>
              <a:rPr lang="en-US" i="1" dirty="0"/>
              <a:t>6-8</a:t>
            </a:r>
            <a:r>
              <a:rPr lang="he-IL" i="1" dirty="0"/>
              <a:t> </a:t>
            </a:r>
            <a:r>
              <a:rPr lang="he-IL" i="1" dirty="0" err="1"/>
              <a:t>טרנזקציות</a:t>
            </a:r>
            <a:r>
              <a:rPr lang="en-US" i="1" dirty="0"/>
              <a:t>.</a:t>
            </a:r>
            <a:endParaRPr lang="en-US" dirty="0"/>
          </a:p>
          <a:p>
            <a:r>
              <a:rPr lang="he-IL" i="1" u="sng" dirty="0"/>
              <a:t>אופציה 1- 6 </a:t>
            </a:r>
            <a:r>
              <a:rPr lang="he-IL" i="1" u="sng" dirty="0" err="1"/>
              <a:t>טרנזקציות</a:t>
            </a:r>
            <a:endParaRPr lang="en-US" dirty="0"/>
          </a:p>
          <a:p>
            <a:pPr algn="l" rtl="0"/>
            <a:r>
              <a:rPr lang="en-US" i="1" dirty="0"/>
              <a:t>T1: 1</a:t>
            </a:r>
            <a:endParaRPr lang="en-US" dirty="0"/>
          </a:p>
          <a:p>
            <a:pPr algn="l" rtl="0"/>
            <a:r>
              <a:rPr lang="en-US" i="1" dirty="0"/>
              <a:t>T2: 2.1</a:t>
            </a:r>
            <a:endParaRPr lang="en-US" dirty="0"/>
          </a:p>
          <a:p>
            <a:pPr algn="l" rtl="0"/>
            <a:r>
              <a:rPr lang="en-US" i="1" dirty="0"/>
              <a:t>T3: 2.2, 2.3, 2.4.1</a:t>
            </a:r>
            <a:endParaRPr lang="en-US" dirty="0"/>
          </a:p>
          <a:p>
            <a:pPr algn="l" rtl="0"/>
            <a:r>
              <a:rPr lang="en-US" i="1" dirty="0"/>
              <a:t>T4: 2.4.2, 2.4.3, </a:t>
            </a:r>
            <a:r>
              <a:rPr lang="en-US" i="1" dirty="0" smtClean="0"/>
              <a:t>3.1</a:t>
            </a:r>
          </a:p>
          <a:p>
            <a:pPr algn="l" rtl="0"/>
            <a:r>
              <a:rPr lang="en-US" i="1" dirty="0"/>
              <a:t>T5: 3.2.1</a:t>
            </a:r>
            <a:endParaRPr lang="en-US" dirty="0"/>
          </a:p>
          <a:p>
            <a:pPr algn="l" rtl="0"/>
            <a:r>
              <a:rPr lang="en-US" i="1" dirty="0"/>
              <a:t>T6: 3.2.2, 3.2.3, 3.3</a:t>
            </a:r>
            <a:endParaRPr lang="en-US" dirty="0"/>
          </a:p>
          <a:p>
            <a:r>
              <a:rPr lang="he-IL" i="1" dirty="0"/>
              <a:t> </a:t>
            </a:r>
            <a:endParaRPr lang="en-US" dirty="0"/>
          </a:p>
          <a:p>
            <a:r>
              <a:rPr lang="he-IL" i="1" u="sng" dirty="0"/>
              <a:t>אופציה 2- 7 </a:t>
            </a:r>
            <a:r>
              <a:rPr lang="he-IL" i="1" u="sng" dirty="0" err="1"/>
              <a:t>טרנזקציות</a:t>
            </a:r>
            <a:endParaRPr lang="en-US" dirty="0"/>
          </a:p>
          <a:p>
            <a:pPr algn="l" rtl="0"/>
            <a:r>
              <a:rPr lang="en-US" i="1" dirty="0"/>
              <a:t>T1: 1</a:t>
            </a:r>
            <a:endParaRPr lang="en-US" dirty="0"/>
          </a:p>
          <a:p>
            <a:pPr algn="l" rtl="0"/>
            <a:r>
              <a:rPr lang="en-US" i="1" dirty="0"/>
              <a:t>T2: 2.1</a:t>
            </a:r>
            <a:endParaRPr lang="en-US" dirty="0"/>
          </a:p>
          <a:p>
            <a:pPr algn="l" rtl="0"/>
            <a:r>
              <a:rPr lang="en-US" i="1" dirty="0"/>
              <a:t>T3: 2.2, 2.4.1</a:t>
            </a:r>
            <a:endParaRPr lang="en-US" dirty="0"/>
          </a:p>
          <a:p>
            <a:pPr algn="l" rtl="0"/>
            <a:r>
              <a:rPr lang="en-US" i="1" dirty="0"/>
              <a:t>T4: 2.4.2, 2.4.3, 3.1</a:t>
            </a:r>
            <a:endParaRPr lang="en-US" dirty="0"/>
          </a:p>
          <a:p>
            <a:pPr algn="l" rtl="0"/>
            <a:r>
              <a:rPr lang="en-US" i="1" dirty="0"/>
              <a:t>T5: 3.2.1</a:t>
            </a:r>
            <a:endParaRPr lang="en-US" dirty="0"/>
          </a:p>
          <a:p>
            <a:pPr algn="l" rtl="0"/>
            <a:r>
              <a:rPr lang="en-US" i="1" dirty="0"/>
              <a:t>T6: 3.2.2, 3.2.3, 3.3</a:t>
            </a:r>
            <a:endParaRPr lang="en-US" dirty="0"/>
          </a:p>
          <a:p>
            <a:pPr algn="l" rtl="0"/>
            <a:r>
              <a:rPr lang="en-US" i="1" dirty="0"/>
              <a:t>T7: 2.3</a:t>
            </a:r>
            <a:endParaRPr lang="en-US" dirty="0"/>
          </a:p>
          <a:p>
            <a:pPr algn="l" rtl="0"/>
            <a:endParaRPr lang="en-US" dirty="0"/>
          </a:p>
          <a:p>
            <a:pPr algn="l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18475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 txBox="1">
            <a:spLocks/>
          </p:cNvSpPr>
          <p:nvPr/>
        </p:nvSpPr>
        <p:spPr bwMode="auto">
          <a:xfrm>
            <a:off x="1485900" y="1160748"/>
            <a:ext cx="6172200" cy="634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68580" anchor="b">
            <a:normAutofit/>
          </a:bodyPr>
          <a:lstStyle/>
          <a:p>
            <a:pPr algn="ctr">
              <a:defRPr/>
            </a:pPr>
            <a:r>
              <a:rPr lang="he-IL" sz="2700" b="1" dirty="0">
                <a:solidFill>
                  <a:srgbClr val="C00000"/>
                </a:solidFill>
                <a:latin typeface="Tahoma" pitchFamily="34" charset="0"/>
                <a:ea typeface="+mj-ea"/>
                <a:cs typeface="Tahoma" pitchFamily="34" charset="0"/>
              </a:rPr>
              <a:t>חזרה על החומר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"/>
          </p:nvPr>
        </p:nvSpPr>
        <p:spPr>
          <a:xfrm>
            <a:off x="1161864" y="1943100"/>
            <a:ext cx="6758508" cy="3429000"/>
          </a:xfrm>
        </p:spPr>
        <p:txBody>
          <a:bodyPr>
            <a:normAutofit fontScale="92500" lnSpcReduction="10000"/>
          </a:bodyPr>
          <a:lstStyle/>
          <a:p>
            <a:r>
              <a:rPr lang="he-IL" u="sng" dirty="0" smtClean="0">
                <a:latin typeface="Arial" pitchFamily="34" charset="0"/>
                <a:cs typeface="Arial" pitchFamily="34" charset="0"/>
              </a:rPr>
              <a:t>סמן נכון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he-IL" u="sng" dirty="0" smtClean="0">
                <a:latin typeface="Arial" pitchFamily="34" charset="0"/>
                <a:cs typeface="Arial" pitchFamily="34" charset="0"/>
              </a:rPr>
              <a:t>לא נכון:</a:t>
            </a:r>
          </a:p>
          <a:p>
            <a:pPr lvl="1"/>
            <a:r>
              <a:rPr lang="he-IL" dirty="0" smtClean="0">
                <a:latin typeface="Arial" pitchFamily="34" charset="0"/>
                <a:cs typeface="Arial" pitchFamily="34" charset="0"/>
              </a:rPr>
              <a:t>לטרנזקציות משתמש חייב להיות קלט – </a:t>
            </a:r>
            <a:r>
              <a:rPr lang="he-IL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לא נכון</a:t>
            </a:r>
            <a:r>
              <a:rPr lang="he-IL" dirty="0" smtClean="0">
                <a:latin typeface="Arial" pitchFamily="34" charset="0"/>
                <a:cs typeface="Arial" pitchFamily="34" charset="0"/>
              </a:rPr>
              <a:t>		</a:t>
            </a:r>
          </a:p>
          <a:p>
            <a:pPr lvl="1"/>
            <a:r>
              <a:rPr lang="he-IL" dirty="0" smtClean="0">
                <a:latin typeface="Arial" pitchFamily="34" charset="0"/>
                <a:cs typeface="Arial" pitchFamily="34" charset="0"/>
              </a:rPr>
              <a:t>לטרנזקציות זמן לא יכולה להיות ישות משתמש </a:t>
            </a:r>
            <a:r>
              <a:rPr lang="he-I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he-IL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לא נכון</a:t>
            </a:r>
          </a:p>
          <a:p>
            <a:pPr lvl="1"/>
            <a:r>
              <a:rPr lang="he-IL" dirty="0" smtClean="0">
                <a:latin typeface="Arial" pitchFamily="34" charset="0"/>
                <a:cs typeface="Arial" pitchFamily="34" charset="0"/>
              </a:rPr>
              <a:t>פונקציה יסודית לא יכולה להיות שייכת ליותר מטרנזקציה אחת </a:t>
            </a:r>
            <a:r>
              <a:rPr lang="he-I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he-IL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נכון</a:t>
            </a:r>
          </a:p>
          <a:p>
            <a:pPr lvl="1"/>
            <a:r>
              <a:rPr lang="he-IL" dirty="0" smtClean="0">
                <a:latin typeface="Arial" pitchFamily="34" charset="0"/>
                <a:cs typeface="Arial" pitchFamily="34" charset="0"/>
              </a:rPr>
              <a:t>בטרנזקציות זמן אסור שתהיה ישות זמן אמת בצד הפלט </a:t>
            </a:r>
            <a:r>
              <a:rPr lang="he-I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he-IL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לא נכון</a:t>
            </a:r>
          </a:p>
          <a:p>
            <a:pPr lvl="1"/>
            <a:r>
              <a:rPr lang="he-IL" dirty="0" smtClean="0">
                <a:latin typeface="Arial" pitchFamily="34" charset="0"/>
                <a:cs typeface="Arial" pitchFamily="34" charset="0"/>
              </a:rPr>
              <a:t>מילון </a:t>
            </a:r>
            <a:r>
              <a:rPr lang="he-IL" dirty="0" smtClean="0">
                <a:latin typeface="Arial" pitchFamily="34" charset="0"/>
                <a:cs typeface="Arial" pitchFamily="34" charset="0"/>
              </a:rPr>
              <a:t>הנתונים משלים את ניתוח המערכת עם פרטים שלא הופיעו בתרשימי ה-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DFD</a:t>
            </a:r>
            <a:r>
              <a:rPr lang="he-I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e-I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he-IL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נכון</a:t>
            </a:r>
            <a:endParaRPr lang="he-IL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35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568" y="251356"/>
            <a:ext cx="66523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פתרון בוחן ניתוח ועיצוב מערכות תוכנה 2013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1331640" y="908720"/>
            <a:ext cx="6192688" cy="56323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i="1" u="sng" dirty="0"/>
              <a:t>אופציה 3- 8 </a:t>
            </a:r>
            <a:r>
              <a:rPr lang="he-IL" i="1" u="sng" dirty="0" err="1"/>
              <a:t>טרנזקציות</a:t>
            </a:r>
            <a:endParaRPr lang="en-US" dirty="0"/>
          </a:p>
          <a:p>
            <a:pPr algn="l" rtl="0"/>
            <a:r>
              <a:rPr lang="en-US" i="1" dirty="0"/>
              <a:t>T1: 1</a:t>
            </a:r>
            <a:endParaRPr lang="en-US" dirty="0"/>
          </a:p>
          <a:p>
            <a:pPr algn="l" rtl="0"/>
            <a:r>
              <a:rPr lang="en-US" i="1" dirty="0"/>
              <a:t>T2: 2.1</a:t>
            </a:r>
            <a:endParaRPr lang="en-US" dirty="0"/>
          </a:p>
          <a:p>
            <a:pPr algn="l" rtl="0"/>
            <a:r>
              <a:rPr lang="en-US" i="1" dirty="0"/>
              <a:t>T3: 2.2, 2.4.1</a:t>
            </a:r>
            <a:endParaRPr lang="en-US" dirty="0"/>
          </a:p>
          <a:p>
            <a:pPr algn="l" rtl="0"/>
            <a:r>
              <a:rPr lang="en-US" i="1" dirty="0"/>
              <a:t>T4: 2.4.2, 3.1</a:t>
            </a:r>
            <a:endParaRPr lang="en-US" dirty="0"/>
          </a:p>
          <a:p>
            <a:pPr algn="l" rtl="0"/>
            <a:r>
              <a:rPr lang="en-US" i="1" dirty="0"/>
              <a:t>T5: 3.2.1</a:t>
            </a:r>
            <a:endParaRPr lang="en-US" dirty="0"/>
          </a:p>
          <a:p>
            <a:pPr algn="l" rtl="0"/>
            <a:r>
              <a:rPr lang="en-US" i="1" dirty="0"/>
              <a:t>T6: 3.2.2, 3.2.3, 3.3</a:t>
            </a:r>
            <a:endParaRPr lang="en-US" dirty="0"/>
          </a:p>
          <a:p>
            <a:pPr algn="l" rtl="0"/>
            <a:r>
              <a:rPr lang="en-US" i="1" dirty="0"/>
              <a:t>T7: 2.3</a:t>
            </a:r>
            <a:endParaRPr lang="en-US" dirty="0"/>
          </a:p>
          <a:p>
            <a:pPr algn="l" rtl="0"/>
            <a:r>
              <a:rPr lang="en-US" i="1" dirty="0"/>
              <a:t>T8: </a:t>
            </a:r>
            <a:r>
              <a:rPr lang="en-US" i="1" dirty="0" smtClean="0"/>
              <a:t>2.4.3</a:t>
            </a:r>
          </a:p>
          <a:p>
            <a:pPr algn="l" rtl="0"/>
            <a:endParaRPr lang="en-US" i="1" dirty="0"/>
          </a:p>
          <a:p>
            <a:pPr algn="l" rtl="0"/>
            <a:endParaRPr lang="en-US" b="1" i="1" u="sng" dirty="0" smtClean="0">
              <a:solidFill>
                <a:schemeClr val="accent2"/>
              </a:solidFill>
            </a:endParaRPr>
          </a:p>
          <a:p>
            <a:pPr lvl="0"/>
            <a:r>
              <a:rPr lang="he-IL" b="1" u="sng" dirty="0" smtClean="0">
                <a:solidFill>
                  <a:schemeClr val="accent2"/>
                </a:solidFill>
              </a:rPr>
              <a:t>ד. מהם הצעדים האלגוריתמיים לבניית עץ תפריטים? ציין אחרי איזה צעד אלגוריתמי נמצא עץ התפריטים הנ"ל?</a:t>
            </a:r>
            <a:endParaRPr lang="en-US" b="1" u="sng" dirty="0" smtClean="0">
              <a:solidFill>
                <a:schemeClr val="accent2"/>
              </a:solidFill>
            </a:endParaRPr>
          </a:p>
          <a:p>
            <a:r>
              <a:rPr lang="he-IL" i="1" dirty="0" smtClean="0"/>
              <a:t>קיימים </a:t>
            </a:r>
            <a:r>
              <a:rPr lang="he-IL" i="1" dirty="0"/>
              <a:t>4 צעדים אפשריים: גזירת עץ תפריטים ראשוני מתרשים </a:t>
            </a:r>
            <a:r>
              <a:rPr lang="en-US" i="1" dirty="0"/>
              <a:t>DFD</a:t>
            </a:r>
            <a:r>
              <a:rPr lang="he-IL" i="1" dirty="0"/>
              <a:t>, איחוד שורות </a:t>
            </a:r>
            <a:r>
              <a:rPr lang="en-US" i="1" dirty="0"/>
              <a:t>T</a:t>
            </a:r>
            <a:r>
              <a:rPr lang="he-IL" i="1" dirty="0"/>
              <a:t> השייכות לאותה </a:t>
            </a:r>
            <a:r>
              <a:rPr lang="he-IL" i="1" dirty="0" err="1"/>
              <a:t>טרנזקציה</a:t>
            </a:r>
            <a:r>
              <a:rPr lang="he-IL" i="1" dirty="0"/>
              <a:t>, ביטול שורות </a:t>
            </a:r>
            <a:r>
              <a:rPr lang="en-US" i="1" dirty="0"/>
              <a:t>T</a:t>
            </a:r>
            <a:r>
              <a:rPr lang="he-IL" i="1" dirty="0"/>
              <a:t> השייכות </a:t>
            </a:r>
            <a:r>
              <a:rPr lang="he-IL" i="1" dirty="0" err="1"/>
              <a:t>לטרנזקצית</a:t>
            </a:r>
            <a:r>
              <a:rPr lang="he-IL" i="1" dirty="0"/>
              <a:t> זמן וזמן אמת, ביטול עצים מנוונים.</a:t>
            </a:r>
            <a:endParaRPr lang="en-US" dirty="0"/>
          </a:p>
          <a:p>
            <a:r>
              <a:rPr lang="he-IL" i="1" dirty="0"/>
              <a:t>העץ החלקי שמתואר לעיל נמצא לאחר סיום צעד 1 (גזירת עץ תפריטים ראשוני מתרשים </a:t>
            </a:r>
            <a:r>
              <a:rPr lang="en-US" i="1" dirty="0"/>
              <a:t>DFD</a:t>
            </a:r>
            <a:r>
              <a:rPr lang="he-IL" i="1" dirty="0"/>
              <a:t>).</a:t>
            </a:r>
            <a:endParaRPr lang="en-US" dirty="0"/>
          </a:p>
          <a:p>
            <a:r>
              <a:rPr lang="en-US" dirty="0"/>
              <a:t> 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8438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2443" y="620688"/>
            <a:ext cx="792088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en-US" dirty="0"/>
          </a:p>
          <a:p>
            <a:pPr lvl="0"/>
            <a:r>
              <a:rPr lang="en-US" dirty="0"/>
              <a:t> </a:t>
            </a:r>
            <a:r>
              <a:rPr lang="he-IL" b="1" u="sng" dirty="0" smtClean="0">
                <a:solidFill>
                  <a:schemeClr val="accent2"/>
                </a:solidFill>
              </a:rPr>
              <a:t>ה. הצג </a:t>
            </a:r>
            <a:r>
              <a:rPr lang="he-IL" b="1" u="sng" dirty="0">
                <a:solidFill>
                  <a:schemeClr val="accent2"/>
                </a:solidFill>
              </a:rPr>
              <a:t>את עץ התפריטים המעודכן, לאחר כל הצמצומים האפשריים (כולל צמצומים שלא הכרחיים במידה ויש), עם כל הסימונים הנדרשים.</a:t>
            </a:r>
            <a:endParaRPr lang="en-US" b="1" u="sng" dirty="0">
              <a:solidFill>
                <a:schemeClr val="accent2"/>
              </a:solidFill>
            </a:endParaRPr>
          </a:p>
          <a:p>
            <a:endParaRPr lang="he-IL" dirty="0" smtClean="0"/>
          </a:p>
          <a:p>
            <a:r>
              <a:rPr lang="he-IL" i="1" u="sng" dirty="0"/>
              <a:t>להלן עץ התפריטים המעודכן לאור אופציה 1 בסעיף ג':</a:t>
            </a:r>
            <a:endParaRPr lang="en-US" dirty="0"/>
          </a:p>
          <a:p>
            <a:endParaRPr lang="he-IL" dirty="0"/>
          </a:p>
        </p:txBody>
      </p:sp>
      <p:sp>
        <p:nvSpPr>
          <p:cNvPr id="5" name="Rectangle 4"/>
          <p:cNvSpPr/>
          <p:nvPr/>
        </p:nvSpPr>
        <p:spPr>
          <a:xfrm>
            <a:off x="683568" y="251356"/>
            <a:ext cx="66523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פתרון בוחן ניתוח ועיצוב מערכות תוכנה 2013</a:t>
            </a:r>
            <a:endParaRPr lang="he-IL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474" y="2228849"/>
            <a:ext cx="4297485" cy="336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58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2" y="476672"/>
            <a:ext cx="640871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he-IL" dirty="0" smtClean="0">
                <a:solidFill>
                  <a:schemeClr val="accent2"/>
                </a:solidFill>
              </a:rPr>
              <a:t>ו. הצג </a:t>
            </a:r>
            <a:r>
              <a:rPr lang="he-IL" dirty="0">
                <a:solidFill>
                  <a:schemeClr val="accent2"/>
                </a:solidFill>
              </a:rPr>
              <a:t>תרשים </a:t>
            </a:r>
            <a:r>
              <a:rPr lang="en-US" dirty="0">
                <a:solidFill>
                  <a:schemeClr val="accent2"/>
                </a:solidFill>
              </a:rPr>
              <a:t>DFD-2</a:t>
            </a:r>
            <a:r>
              <a:rPr lang="he-IL" dirty="0">
                <a:solidFill>
                  <a:schemeClr val="accent2"/>
                </a:solidFill>
              </a:rPr>
              <a:t> ותרשים </a:t>
            </a:r>
            <a:r>
              <a:rPr lang="en-US" dirty="0">
                <a:solidFill>
                  <a:schemeClr val="accent2"/>
                </a:solidFill>
              </a:rPr>
              <a:t>DFD-2.4</a:t>
            </a:r>
            <a:r>
              <a:rPr lang="he-IL" dirty="0">
                <a:solidFill>
                  <a:schemeClr val="accent2"/>
                </a:solidFill>
              </a:rPr>
              <a:t> אפשריים, שיתאימו לנתוני השאלה ותשובותיך לסעיפים הקודמים.</a:t>
            </a:r>
            <a:endParaRPr lang="en-US" dirty="0">
              <a:solidFill>
                <a:schemeClr val="accent2"/>
              </a:solidFill>
            </a:endParaRPr>
          </a:p>
          <a:p>
            <a:r>
              <a:rPr lang="he-IL" i="1" u="sng" dirty="0"/>
              <a:t>להלן התרשימים לפי אופציה א':</a:t>
            </a:r>
            <a:endParaRPr lang="en-US" dirty="0"/>
          </a:p>
          <a:p>
            <a:endParaRPr lang="he-I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1641133"/>
            <a:ext cx="3714750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70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 txBox="1">
            <a:spLocks/>
          </p:cNvSpPr>
          <p:nvPr/>
        </p:nvSpPr>
        <p:spPr bwMode="auto">
          <a:xfrm>
            <a:off x="1485900" y="1160748"/>
            <a:ext cx="6172200" cy="634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68580" anchor="b">
            <a:normAutofit/>
          </a:bodyPr>
          <a:lstStyle/>
          <a:p>
            <a:pPr algn="ctr">
              <a:defRPr/>
            </a:pPr>
            <a:r>
              <a:rPr lang="he-IL" sz="2700" b="1" dirty="0">
                <a:solidFill>
                  <a:srgbClr val="C00000"/>
                </a:solidFill>
                <a:latin typeface="Tahoma" pitchFamily="34" charset="0"/>
                <a:ea typeface="+mj-ea"/>
                <a:cs typeface="Tahoma" pitchFamily="34" charset="0"/>
              </a:rPr>
              <a:t>חזרה על החומר (מועד ב' 2010)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"/>
          </p:nvPr>
        </p:nvSpPr>
        <p:spPr>
          <a:xfrm>
            <a:off x="1161864" y="1943100"/>
            <a:ext cx="6758508" cy="3429000"/>
          </a:xfrm>
        </p:spPr>
        <p:txBody>
          <a:bodyPr>
            <a:normAutofit fontScale="70000" lnSpcReduction="20000"/>
          </a:bodyPr>
          <a:lstStyle/>
          <a:p>
            <a:r>
              <a:rPr lang="he-IL" u="sng" dirty="0" smtClean="0">
                <a:latin typeface="Arial" pitchFamily="34" charset="0"/>
                <a:cs typeface="Arial" pitchFamily="34" charset="0"/>
              </a:rPr>
              <a:t>הקף תקין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he-IL" u="sng" dirty="0" smtClean="0">
                <a:latin typeface="Arial" pitchFamily="34" charset="0"/>
                <a:cs typeface="Arial" pitchFamily="34" charset="0"/>
              </a:rPr>
              <a:t>לא תקין בנושא זרמי מידע ב-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DFD</a:t>
            </a:r>
            <a:r>
              <a:rPr lang="he-IL" u="sng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lvl="1"/>
            <a:r>
              <a:rPr lang="he-IL" dirty="0" smtClean="0">
                <a:latin typeface="Arial" pitchFamily="34" charset="0"/>
                <a:cs typeface="Arial" pitchFamily="34" charset="0"/>
              </a:rPr>
              <a:t>זרם נתונים בין ישות חיצונית למאגר נתונים.    	       תקין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he-IL" dirty="0" smtClean="0">
                <a:latin typeface="Arial" pitchFamily="34" charset="0"/>
                <a:cs typeface="Arial" pitchFamily="34" charset="0"/>
              </a:rPr>
              <a:t> לא תקין</a:t>
            </a:r>
          </a:p>
          <a:p>
            <a:pPr lvl="1"/>
            <a:r>
              <a:rPr lang="he-IL" dirty="0" smtClean="0">
                <a:latin typeface="Arial" pitchFamily="34" charset="0"/>
                <a:cs typeface="Arial" pitchFamily="34" charset="0"/>
              </a:rPr>
              <a:t>זרם נתונים בין ישות חיצונית לפונקציה.	 	       תקין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he-IL" dirty="0" smtClean="0">
                <a:latin typeface="Arial" pitchFamily="34" charset="0"/>
                <a:cs typeface="Arial" pitchFamily="34" charset="0"/>
              </a:rPr>
              <a:t> לא תקין</a:t>
            </a:r>
          </a:p>
          <a:p>
            <a:pPr lvl="1"/>
            <a:r>
              <a:rPr lang="he-IL" dirty="0" smtClean="0">
                <a:latin typeface="Arial" pitchFamily="34" charset="0"/>
                <a:cs typeface="Arial" pitchFamily="34" charset="0"/>
              </a:rPr>
              <a:t>זרם נתונים בין שני מאגרי נתונים.			       תקין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he-IL" dirty="0" smtClean="0">
                <a:latin typeface="Arial" pitchFamily="34" charset="0"/>
                <a:cs typeface="Arial" pitchFamily="34" charset="0"/>
              </a:rPr>
              <a:t> לא תקין</a:t>
            </a:r>
          </a:p>
          <a:p>
            <a:pPr lvl="1"/>
            <a:r>
              <a:rPr lang="he-IL" dirty="0" smtClean="0">
                <a:latin typeface="Arial" pitchFamily="34" charset="0"/>
                <a:cs typeface="Arial" pitchFamily="34" charset="0"/>
              </a:rPr>
              <a:t>זרם נתונים בין שתי ישויות חיצוניות.		       תקין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he-IL" dirty="0" smtClean="0">
                <a:latin typeface="Arial" pitchFamily="34" charset="0"/>
                <a:cs typeface="Arial" pitchFamily="34" charset="0"/>
              </a:rPr>
              <a:t> לא תקין</a:t>
            </a:r>
          </a:p>
          <a:p>
            <a:pPr lvl="1"/>
            <a:r>
              <a:rPr lang="he-IL" dirty="0" smtClean="0">
                <a:latin typeface="Arial" pitchFamily="34" charset="0"/>
                <a:cs typeface="Arial" pitchFamily="34" charset="0"/>
              </a:rPr>
              <a:t>זרם נתונים בין שתי פונקציות כלליות.		       תקין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he-IL" dirty="0" smtClean="0">
                <a:latin typeface="Arial" pitchFamily="34" charset="0"/>
                <a:cs typeface="Arial" pitchFamily="34" charset="0"/>
              </a:rPr>
              <a:t> לא תקין</a:t>
            </a:r>
          </a:p>
          <a:p>
            <a:pPr lvl="1"/>
            <a:r>
              <a:rPr lang="he-IL" dirty="0" smtClean="0">
                <a:latin typeface="Arial" pitchFamily="34" charset="0"/>
                <a:cs typeface="Arial" pitchFamily="34" charset="0"/>
              </a:rPr>
              <a:t>זרם נתונים בין שתי פונקציות יסודיות.		       תקין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he-IL" dirty="0" smtClean="0">
                <a:latin typeface="Arial" pitchFamily="34" charset="0"/>
                <a:cs typeface="Arial" pitchFamily="34" charset="0"/>
              </a:rPr>
              <a:t> לא תקין</a:t>
            </a:r>
          </a:p>
          <a:p>
            <a:pPr lvl="1"/>
            <a:r>
              <a:rPr lang="he-IL" dirty="0" smtClean="0">
                <a:latin typeface="Arial" pitchFamily="34" charset="0"/>
                <a:cs typeface="Arial" pitchFamily="34" charset="0"/>
              </a:rPr>
              <a:t>זרם נתונים דו-כיווני בין פונקציה כללית וישות חיצונית.   תקין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he-IL" dirty="0" smtClean="0">
                <a:latin typeface="Arial" pitchFamily="34" charset="0"/>
                <a:cs typeface="Arial" pitchFamily="34" charset="0"/>
              </a:rPr>
              <a:t> לא תקין</a:t>
            </a:r>
          </a:p>
          <a:p>
            <a:pPr lvl="1"/>
            <a:endParaRPr lang="he-IL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39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 txBox="1">
            <a:spLocks/>
          </p:cNvSpPr>
          <p:nvPr/>
        </p:nvSpPr>
        <p:spPr bwMode="auto">
          <a:xfrm>
            <a:off x="1485900" y="1160748"/>
            <a:ext cx="6172200" cy="634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68580" anchor="b">
            <a:normAutofit/>
          </a:bodyPr>
          <a:lstStyle/>
          <a:p>
            <a:pPr algn="ctr">
              <a:defRPr/>
            </a:pPr>
            <a:r>
              <a:rPr lang="he-IL" sz="2700" b="1" dirty="0">
                <a:solidFill>
                  <a:srgbClr val="C00000"/>
                </a:solidFill>
                <a:latin typeface="Tahoma" pitchFamily="34" charset="0"/>
                <a:ea typeface="+mj-ea"/>
                <a:cs typeface="Tahoma" pitchFamily="34" charset="0"/>
              </a:rPr>
              <a:t>חזרה על החומר (מועד ב' 2010)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1"/>
          </p:nvPr>
        </p:nvSpPr>
        <p:spPr>
          <a:xfrm>
            <a:off x="1161864" y="1943100"/>
            <a:ext cx="6758508" cy="3429000"/>
          </a:xfrm>
        </p:spPr>
        <p:txBody>
          <a:bodyPr>
            <a:normAutofit fontScale="70000" lnSpcReduction="20000"/>
          </a:bodyPr>
          <a:lstStyle/>
          <a:p>
            <a:r>
              <a:rPr lang="he-IL" u="sng" dirty="0" smtClean="0">
                <a:latin typeface="Arial" pitchFamily="34" charset="0"/>
                <a:cs typeface="Arial" pitchFamily="34" charset="0"/>
              </a:rPr>
              <a:t>הקף תקין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he-IL" u="sng" dirty="0" smtClean="0">
                <a:latin typeface="Arial" pitchFamily="34" charset="0"/>
                <a:cs typeface="Arial" pitchFamily="34" charset="0"/>
              </a:rPr>
              <a:t>לא תקין בנושא זרמי מידע ב-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DFD</a:t>
            </a:r>
            <a:r>
              <a:rPr lang="he-IL" u="sng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lvl="1"/>
            <a:r>
              <a:rPr lang="he-IL" dirty="0" smtClean="0">
                <a:latin typeface="Arial" pitchFamily="34" charset="0"/>
                <a:cs typeface="Arial" pitchFamily="34" charset="0"/>
              </a:rPr>
              <a:t>זרם נתונים בין ישות חיצונית למאגר נתונים.    	       תקין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he-I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e-I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לא תקין</a:t>
            </a:r>
          </a:p>
          <a:p>
            <a:pPr lvl="1"/>
            <a:r>
              <a:rPr lang="he-IL" dirty="0" smtClean="0">
                <a:latin typeface="Arial" pitchFamily="34" charset="0"/>
                <a:cs typeface="Arial" pitchFamily="34" charset="0"/>
              </a:rPr>
              <a:t>זרם נתונים בין ישות חיצונית לפונקציה.	 	       </a:t>
            </a:r>
            <a:r>
              <a:rPr lang="he-I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תקין</a:t>
            </a:r>
            <a:r>
              <a:rPr lang="he-I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he-IL" dirty="0" smtClean="0">
                <a:latin typeface="Arial" pitchFamily="34" charset="0"/>
                <a:cs typeface="Arial" pitchFamily="34" charset="0"/>
              </a:rPr>
              <a:t> לא תקין</a:t>
            </a:r>
          </a:p>
          <a:p>
            <a:pPr lvl="1"/>
            <a:r>
              <a:rPr lang="he-IL" dirty="0" smtClean="0">
                <a:latin typeface="Arial" pitchFamily="34" charset="0"/>
                <a:cs typeface="Arial" pitchFamily="34" charset="0"/>
              </a:rPr>
              <a:t>זרם נתונים בין שני מאגרי נתונים.			       תקין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he-I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e-I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לא תקין</a:t>
            </a:r>
          </a:p>
          <a:p>
            <a:pPr lvl="1"/>
            <a:r>
              <a:rPr lang="he-IL" dirty="0" smtClean="0">
                <a:latin typeface="Arial" pitchFamily="34" charset="0"/>
                <a:cs typeface="Arial" pitchFamily="34" charset="0"/>
              </a:rPr>
              <a:t>זרם נתונים בין שתי ישויות חיצוניות.		       תקין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he-I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e-I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לא תקין</a:t>
            </a:r>
          </a:p>
          <a:p>
            <a:pPr lvl="1"/>
            <a:r>
              <a:rPr lang="he-IL" dirty="0" smtClean="0">
                <a:latin typeface="Arial" pitchFamily="34" charset="0"/>
                <a:cs typeface="Arial" pitchFamily="34" charset="0"/>
              </a:rPr>
              <a:t>זרם נתונים בין שתי פונקציות כלליות.		       </a:t>
            </a:r>
            <a:r>
              <a:rPr lang="he-I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תקין</a:t>
            </a:r>
            <a:r>
              <a:rPr lang="he-I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he-IL" dirty="0" smtClean="0">
                <a:latin typeface="Arial" pitchFamily="34" charset="0"/>
                <a:cs typeface="Arial" pitchFamily="34" charset="0"/>
              </a:rPr>
              <a:t> לא תקין</a:t>
            </a:r>
          </a:p>
          <a:p>
            <a:pPr lvl="1"/>
            <a:r>
              <a:rPr lang="he-IL" dirty="0" smtClean="0">
                <a:latin typeface="Arial" pitchFamily="34" charset="0"/>
                <a:cs typeface="Arial" pitchFamily="34" charset="0"/>
              </a:rPr>
              <a:t>זרם נתונים בין שתי פונקציות יסודיות.		       </a:t>
            </a:r>
            <a:r>
              <a:rPr lang="he-I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תקין</a:t>
            </a:r>
            <a:r>
              <a:rPr lang="he-I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he-IL" dirty="0" smtClean="0">
                <a:latin typeface="Arial" pitchFamily="34" charset="0"/>
                <a:cs typeface="Arial" pitchFamily="34" charset="0"/>
              </a:rPr>
              <a:t> לא תקין</a:t>
            </a:r>
          </a:p>
          <a:p>
            <a:pPr lvl="1"/>
            <a:r>
              <a:rPr lang="he-IL" dirty="0" smtClean="0">
                <a:latin typeface="Arial" pitchFamily="34" charset="0"/>
                <a:cs typeface="Arial" pitchFamily="34" charset="0"/>
              </a:rPr>
              <a:t>זרם נתונים דו-כיווני בין פונקציה כללית וישות חיצונית.   תקין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he-I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e-I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לא תקין</a:t>
            </a:r>
          </a:p>
          <a:p>
            <a:pPr lvl="1"/>
            <a:endParaRPr lang="he-IL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33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כותרת 1"/>
          <p:cNvSpPr>
            <a:spLocks noGrp="1"/>
          </p:cNvSpPr>
          <p:nvPr>
            <p:ph type="ctrTitle"/>
          </p:nvPr>
        </p:nvSpPr>
        <p:spPr>
          <a:xfrm>
            <a:off x="251520" y="1628800"/>
            <a:ext cx="8568952" cy="3599978"/>
          </a:xfrm>
        </p:spPr>
        <p:txBody>
          <a:bodyPr rtlCol="1">
            <a:normAutofit/>
          </a:bodyPr>
          <a:lstStyle/>
          <a:p>
            <a:pPr>
              <a:defRPr/>
            </a:pPr>
            <a:r>
              <a:rPr lang="he-IL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תרגול 5</a:t>
            </a:r>
            <a:br>
              <a:rPr lang="he-IL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he-IL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he-IL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he-IL" sz="49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עיצוב הממשק (עץ התפריטים)</a:t>
            </a:r>
            <a:br>
              <a:rPr lang="he-IL" sz="49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r>
              <a:rPr lang="he-IL" sz="49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עיצוב </a:t>
            </a:r>
            <a:r>
              <a:rPr lang="he-IL" sz="49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סכמת בסיס הנתונים</a:t>
            </a:r>
            <a:endParaRPr lang="he-IL" sz="49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28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מחבר ישר 25"/>
          <p:cNvCxnSpPr/>
          <p:nvPr/>
        </p:nvCxnSpPr>
        <p:spPr>
          <a:xfrm>
            <a:off x="642938" y="3643313"/>
            <a:ext cx="8001000" cy="1587"/>
          </a:xfrm>
          <a:prstGeom prst="line">
            <a:avLst/>
          </a:prstGeom>
          <a:ln w="317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71" name="קבוצה 26"/>
          <p:cNvGrpSpPr>
            <a:grpSpLocks/>
          </p:cNvGrpSpPr>
          <p:nvPr/>
        </p:nvGrpSpPr>
        <p:grpSpPr bwMode="auto">
          <a:xfrm>
            <a:off x="3357563" y="857250"/>
            <a:ext cx="2357437" cy="5786438"/>
            <a:chOff x="3571868" y="857232"/>
            <a:chExt cx="2357454" cy="5786478"/>
          </a:xfrm>
        </p:grpSpPr>
        <p:sp>
          <p:nvSpPr>
            <p:cNvPr id="28" name="מלבן מעוגל 27"/>
            <p:cNvSpPr/>
            <p:nvPr/>
          </p:nvSpPr>
          <p:spPr>
            <a:xfrm>
              <a:off x="3571868" y="857232"/>
              <a:ext cx="2357454" cy="42862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r>
                <a:rPr lang="he-IL" sz="2800" b="1" dirty="0"/>
                <a:t>ייזום</a:t>
              </a:r>
            </a:p>
          </p:txBody>
        </p:sp>
        <p:sp>
          <p:nvSpPr>
            <p:cNvPr id="29" name="מלבן מעוגל 28"/>
            <p:cNvSpPr/>
            <p:nvPr/>
          </p:nvSpPr>
          <p:spPr>
            <a:xfrm>
              <a:off x="3571868" y="1571612"/>
              <a:ext cx="2357454" cy="42862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r>
                <a:rPr lang="he-IL" sz="2800" b="1" dirty="0"/>
                <a:t>חקר מצב קיים</a:t>
              </a:r>
            </a:p>
          </p:txBody>
        </p:sp>
        <p:sp>
          <p:nvSpPr>
            <p:cNvPr id="30" name="מלבן מעוגל 29"/>
            <p:cNvSpPr/>
            <p:nvPr/>
          </p:nvSpPr>
          <p:spPr>
            <a:xfrm>
              <a:off x="3571868" y="2285992"/>
              <a:ext cx="2357454" cy="42862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r>
                <a:rPr lang="he-IL" sz="2800" b="1" dirty="0"/>
                <a:t>אפיון ראשוני</a:t>
              </a:r>
            </a:p>
          </p:txBody>
        </p:sp>
        <p:sp>
          <p:nvSpPr>
            <p:cNvPr id="31" name="מלבן מעוגל 30"/>
            <p:cNvSpPr/>
            <p:nvPr/>
          </p:nvSpPr>
          <p:spPr>
            <a:xfrm>
              <a:off x="3571868" y="3000372"/>
              <a:ext cx="2357454" cy="42862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r>
                <a:rPr lang="he-IL" sz="2800" b="1" dirty="0"/>
                <a:t>חקר ישימות</a:t>
              </a:r>
            </a:p>
          </p:txBody>
        </p:sp>
        <p:sp>
          <p:nvSpPr>
            <p:cNvPr id="32" name="מלבן מעוגל 31"/>
            <p:cNvSpPr/>
            <p:nvPr/>
          </p:nvSpPr>
          <p:spPr>
            <a:xfrm>
              <a:off x="3571868" y="3857628"/>
              <a:ext cx="2357454" cy="857256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800" b="1" dirty="0"/>
                <a:t>ניתוח המערכת החדשה</a:t>
              </a:r>
            </a:p>
          </p:txBody>
        </p:sp>
        <p:sp>
          <p:nvSpPr>
            <p:cNvPr id="33" name="מלבן מעוגל 32"/>
            <p:cNvSpPr/>
            <p:nvPr/>
          </p:nvSpPr>
          <p:spPr>
            <a:xfrm>
              <a:off x="3571868" y="4929198"/>
              <a:ext cx="2357454" cy="857256"/>
            </a:xfrm>
            <a:prstGeom prst="roundRect">
              <a:avLst/>
            </a:prstGeom>
            <a:solidFill>
              <a:srgbClr val="FFC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800" b="1" dirty="0">
                  <a:solidFill>
                    <a:schemeClr val="tx1"/>
                  </a:solidFill>
                </a:rPr>
                <a:t>עיצוב המערכת החדשה</a:t>
              </a:r>
            </a:p>
          </p:txBody>
        </p:sp>
        <p:sp>
          <p:nvSpPr>
            <p:cNvPr id="34" name="מלבן מעוגל 33"/>
            <p:cNvSpPr/>
            <p:nvPr/>
          </p:nvSpPr>
          <p:spPr>
            <a:xfrm>
              <a:off x="3571868" y="6072206"/>
              <a:ext cx="2357454" cy="57150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r>
                <a:rPr lang="he-IL" sz="2400" b="1" dirty="0"/>
                <a:t>יישום</a:t>
              </a:r>
            </a:p>
          </p:txBody>
        </p:sp>
        <p:cxnSp>
          <p:nvCxnSpPr>
            <p:cNvPr id="35" name="מחבר חץ ישר 34"/>
            <p:cNvCxnSpPr>
              <a:stCxn id="28" idx="2"/>
              <a:endCxn id="29" idx="0"/>
            </p:cNvCxnSpPr>
            <p:nvPr/>
          </p:nvCxnSpPr>
          <p:spPr>
            <a:xfrm rot="5400000">
              <a:off x="4607720" y="1429530"/>
              <a:ext cx="285752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36" name="מחבר חץ ישר 35"/>
            <p:cNvCxnSpPr>
              <a:stCxn id="29" idx="2"/>
              <a:endCxn id="30" idx="0"/>
            </p:cNvCxnSpPr>
            <p:nvPr/>
          </p:nvCxnSpPr>
          <p:spPr>
            <a:xfrm rot="5400000">
              <a:off x="4607720" y="2143910"/>
              <a:ext cx="285752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37" name="מחבר חץ ישר 36"/>
            <p:cNvCxnSpPr>
              <a:stCxn id="30" idx="2"/>
              <a:endCxn id="31" idx="0"/>
            </p:cNvCxnSpPr>
            <p:nvPr/>
          </p:nvCxnSpPr>
          <p:spPr>
            <a:xfrm rot="5400000">
              <a:off x="4607720" y="2858290"/>
              <a:ext cx="285752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38" name="מחבר חץ ישר 37"/>
            <p:cNvCxnSpPr>
              <a:stCxn id="31" idx="2"/>
              <a:endCxn id="32" idx="0"/>
            </p:cNvCxnSpPr>
            <p:nvPr/>
          </p:nvCxnSpPr>
          <p:spPr>
            <a:xfrm rot="5400000">
              <a:off x="4536281" y="3644108"/>
              <a:ext cx="428628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39" name="מחבר חץ ישר 38"/>
            <p:cNvCxnSpPr>
              <a:stCxn id="32" idx="2"/>
              <a:endCxn id="33" idx="0"/>
            </p:cNvCxnSpPr>
            <p:nvPr/>
          </p:nvCxnSpPr>
          <p:spPr>
            <a:xfrm rot="5400000">
              <a:off x="4643439" y="4822834"/>
              <a:ext cx="214313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40" name="מחבר חץ ישר 39"/>
            <p:cNvCxnSpPr>
              <a:stCxn id="33" idx="2"/>
              <a:endCxn id="34" idx="0"/>
            </p:cNvCxnSpPr>
            <p:nvPr/>
          </p:nvCxnSpPr>
          <p:spPr>
            <a:xfrm rot="5400000">
              <a:off x="4607720" y="5930123"/>
              <a:ext cx="285752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</p:grpSp>
      <p:sp>
        <p:nvSpPr>
          <p:cNvPr id="43" name="הסבר אליפטי 42"/>
          <p:cNvSpPr/>
          <p:nvPr/>
        </p:nvSpPr>
        <p:spPr>
          <a:xfrm>
            <a:off x="500063" y="5000625"/>
            <a:ext cx="2143125" cy="642938"/>
          </a:xfrm>
          <a:prstGeom prst="wedgeEllipseCallout">
            <a:avLst>
              <a:gd name="adj1" fmla="val 80501"/>
              <a:gd name="adj2" fmla="val -6389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b="1" dirty="0" smtClean="0">
                <a:solidFill>
                  <a:schemeClr val="tx1"/>
                </a:solidFill>
              </a:rPr>
              <a:t>היום בתרגול</a:t>
            </a:r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44" name="כותרת 1"/>
          <p:cNvSpPr txBox="1">
            <a:spLocks/>
          </p:cNvSpPr>
          <p:nvPr/>
        </p:nvSpPr>
        <p:spPr bwMode="auto">
          <a:xfrm>
            <a:off x="457200" y="-71438"/>
            <a:ext cx="822960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91440" anchor="b">
            <a:normAutofit/>
          </a:bodyPr>
          <a:lstStyle/>
          <a:p>
            <a:pPr algn="ctr">
              <a:defRPr/>
            </a:pPr>
            <a:r>
              <a:rPr lang="he-IL" sz="3600" b="1" dirty="0">
                <a:solidFill>
                  <a:srgbClr val="C00000"/>
                </a:solidFill>
                <a:latin typeface="Tahoma" pitchFamily="34" charset="0"/>
                <a:ea typeface="+mj-ea"/>
                <a:cs typeface="Tahoma" pitchFamily="34" charset="0"/>
              </a:rPr>
              <a:t>השלבים בפיתוח מערכת מידע</a:t>
            </a:r>
          </a:p>
        </p:txBody>
      </p:sp>
    </p:spTree>
    <p:extLst>
      <p:ext uri="{BB962C8B-B14F-4D97-AF65-F5344CB8AC3E}">
        <p14:creationId xmlns:p14="http://schemas.microsoft.com/office/powerpoint/2010/main" val="14397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כותרת 1"/>
          <p:cNvSpPr>
            <a:spLocks noGrp="1"/>
          </p:cNvSpPr>
          <p:nvPr>
            <p:ph type="title"/>
          </p:nvPr>
        </p:nvSpPr>
        <p:spPr>
          <a:xfrm>
            <a:off x="899592" y="-162272"/>
            <a:ext cx="77724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he-IL" sz="36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עיצוב המערכת החדשה</a:t>
            </a:r>
            <a:endParaRPr lang="he-IL" sz="3600" dirty="0" smtClean="0"/>
          </a:p>
        </p:txBody>
      </p:sp>
      <p:sp>
        <p:nvSpPr>
          <p:cNvPr id="4099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e-IL" sz="2400" dirty="0" smtClean="0">
                <a:latin typeface="Arial" pitchFamily="34" charset="0"/>
                <a:cs typeface="Arial" pitchFamily="34" charset="0"/>
              </a:rPr>
              <a:t>התוצרים של שלב ניתוח המערכת (תרשימי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DFD</a:t>
            </a:r>
            <a:r>
              <a:rPr lang="he-IL" sz="2400" dirty="0" smtClean="0">
                <a:latin typeface="Arial" pitchFamily="34" charset="0"/>
                <a:cs typeface="Arial" pitchFamily="34" charset="0"/>
              </a:rPr>
              <a:t> ומילון הנתונים) הם הקלט לשלב עיצוב המערכת.</a:t>
            </a:r>
          </a:p>
          <a:p>
            <a:pPr eaLnBrk="1" hangingPunct="1"/>
            <a:r>
              <a:rPr lang="he-IL" sz="2400" dirty="0" smtClean="0">
                <a:latin typeface="Arial" pitchFamily="34" charset="0"/>
                <a:cs typeface="Arial" pitchFamily="34" charset="0"/>
              </a:rPr>
              <a:t>בשלב העיצוב מתכננים "איך" תיושם המערכת, כלומר, מתכננים את מרכיבי תוכנת היישום.</a:t>
            </a:r>
          </a:p>
          <a:p>
            <a:pPr eaLnBrk="1" hangingPunct="1"/>
            <a:r>
              <a:rPr lang="he-IL" sz="2400" dirty="0" smtClean="0">
                <a:latin typeface="Arial" pitchFamily="34" charset="0"/>
                <a:cs typeface="Arial" pitchFamily="34" charset="0"/>
              </a:rPr>
              <a:t>תוצרי שלב העיצוב הם הבסיס להקמת מערכת המידע (או לתכנות המערכת).</a:t>
            </a:r>
          </a:p>
          <a:p>
            <a:pPr eaLnBrk="1" hangingPunct="1"/>
            <a:r>
              <a:rPr lang="he-IL" sz="2400" dirty="0" smtClean="0">
                <a:latin typeface="Arial" pitchFamily="34" charset="0"/>
                <a:cs typeface="Arial" pitchFamily="34" charset="0"/>
              </a:rPr>
              <a:t>שלב עיצוב המערכת מורכב מארבעה שלבי משנה:</a:t>
            </a:r>
          </a:p>
          <a:p>
            <a:pPr lvl="1" eaLnBrk="1" hangingPunct="1"/>
            <a:r>
              <a:rPr lang="he-IL" sz="1800" dirty="0" smtClean="0">
                <a:latin typeface="Arial" pitchFamily="34" charset="0"/>
                <a:cs typeface="Arial" pitchFamily="34" charset="0"/>
              </a:rPr>
              <a:t>עיצוב הממשק בין מערכת המידע למשתמשים.</a:t>
            </a:r>
          </a:p>
          <a:p>
            <a:pPr lvl="1" eaLnBrk="1" hangingPunct="1"/>
            <a:r>
              <a:rPr lang="he-IL" sz="1800" dirty="0" smtClean="0">
                <a:latin typeface="Arial" pitchFamily="34" charset="0"/>
                <a:cs typeface="Arial" pitchFamily="34" charset="0"/>
              </a:rPr>
              <a:t>עיצוב הקלטים והפלטים (מסכי הקלט, הפלט והדוחות).</a:t>
            </a:r>
          </a:p>
          <a:p>
            <a:pPr lvl="1" eaLnBrk="1" hangingPunct="1"/>
            <a:r>
              <a:rPr lang="he-IL" sz="1800" dirty="0" smtClean="0">
                <a:latin typeface="Arial" pitchFamily="34" charset="0"/>
                <a:cs typeface="Arial" pitchFamily="34" charset="0"/>
              </a:rPr>
              <a:t>עיצוב סכמת בסיס הנתונים.</a:t>
            </a:r>
          </a:p>
          <a:p>
            <a:pPr lvl="1" eaLnBrk="1" hangingPunct="1"/>
            <a:r>
              <a:rPr lang="he-IL" sz="1800" dirty="0" smtClean="0">
                <a:latin typeface="Arial" pitchFamily="34" charset="0"/>
                <a:cs typeface="Arial" pitchFamily="34" charset="0"/>
              </a:rPr>
              <a:t>עיצוב מפורט של התוכניות הקושר בין המרכיבים השונים.</a:t>
            </a:r>
          </a:p>
        </p:txBody>
      </p:sp>
    </p:spTree>
    <p:extLst>
      <p:ext uri="{BB962C8B-B14F-4D97-AF65-F5344CB8AC3E}">
        <p14:creationId xmlns:p14="http://schemas.microsoft.com/office/powerpoint/2010/main" val="136624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635</TotalTime>
  <Words>1425</Words>
  <Application>Microsoft Office PowerPoint</Application>
  <PresentationFormat>On-screen Show (4:3)</PresentationFormat>
  <Paragraphs>354</Paragraphs>
  <Slides>42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Aharoni</vt:lpstr>
      <vt:lpstr>Arial</vt:lpstr>
      <vt:lpstr>Calibri</vt:lpstr>
      <vt:lpstr>Franklin Gothic Book</vt:lpstr>
      <vt:lpstr>Perpetua</vt:lpstr>
      <vt:lpstr>Tahoma</vt:lpstr>
      <vt:lpstr>Times New Roman</vt:lpstr>
      <vt:lpstr>Wingdings 2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תרגול 5  עיצוב הממשק (עץ התפריטים) עיצוב סכמת בסיס הנתונים</vt:lpstr>
      <vt:lpstr>PowerPoint Presentation</vt:lpstr>
      <vt:lpstr>עיצוב המערכת החדשה</vt:lpstr>
      <vt:lpstr>אלגוריתם ADISSA לבניית עץ תפריטים</vt:lpstr>
      <vt:lpstr>אלגוריתם ADISSA לבניית עץ תפריטים</vt:lpstr>
      <vt:lpstr>אלגוריתם ADISSA לבניית עץ תפריטים</vt:lpstr>
      <vt:lpstr>אלגוריתם ADISSA לבניית עץ תפריטים</vt:lpstr>
      <vt:lpstr>תרגיל</vt:lpstr>
      <vt:lpstr>PowerPoint Presentation</vt:lpstr>
      <vt:lpstr>PowerPoint Presentation</vt:lpstr>
      <vt:lpstr>פתרון סעיף א'</vt:lpstr>
      <vt:lpstr>פתרון  סעיף א'</vt:lpstr>
      <vt:lpstr>פתרון  סעיף ב'</vt:lpstr>
      <vt:lpstr>פתרון  סעיף ב'</vt:lpstr>
      <vt:lpstr>פתרון  סעיף ב'</vt:lpstr>
      <vt:lpstr>פתרון  סעיף ב'</vt:lpstr>
      <vt:lpstr>פתרון  סעיף ב'</vt:lpstr>
      <vt:lpstr>פתרון  סעיף ב'</vt:lpstr>
      <vt:lpstr>פתרון  סעיף ב'</vt:lpstr>
      <vt:lpstr>פתרון  סעיף ב'</vt:lpstr>
      <vt:lpstr>סכמת בסיס הנתונים</vt:lpstr>
      <vt:lpstr>בחינת איזון המאגרים</vt:lpstr>
      <vt:lpstr>תרגיל 2- מועד ב' תשע"ג</vt:lpstr>
      <vt:lpstr>פתרון סעיף א'</vt:lpstr>
      <vt:lpstr>עיצוב סכמת בסיס הנתונים עפ"י שיטת הנרמול</vt:lpstr>
      <vt:lpstr>המשך תרגיל</vt:lpstr>
      <vt:lpstr>פתרון סעיפים ב'</vt:lpstr>
      <vt:lpstr>המשך תרגיל</vt:lpstr>
      <vt:lpstr>פתרון סעיף ד'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מילון הנתונים</dc:title>
  <dc:creator>Moshe Unger</dc:creator>
  <cp:lastModifiedBy>Yasmin</cp:lastModifiedBy>
  <cp:revision>53</cp:revision>
  <dcterms:created xsi:type="dcterms:W3CDTF">2012-12-16T16:41:30Z</dcterms:created>
  <dcterms:modified xsi:type="dcterms:W3CDTF">2014-03-24T13:03:19Z</dcterms:modified>
</cp:coreProperties>
</file>