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0"/>
  </p:notesMasterIdLst>
  <p:handoutMasterIdLst>
    <p:handoutMasterId r:id="rId41"/>
  </p:handoutMasterIdLst>
  <p:sldIdLst>
    <p:sldId id="333" r:id="rId2"/>
    <p:sldId id="327" r:id="rId3"/>
    <p:sldId id="310" r:id="rId4"/>
    <p:sldId id="317" r:id="rId5"/>
    <p:sldId id="309" r:id="rId6"/>
    <p:sldId id="264" r:id="rId7"/>
    <p:sldId id="265" r:id="rId8"/>
    <p:sldId id="267" r:id="rId9"/>
    <p:sldId id="324" r:id="rId10"/>
    <p:sldId id="331" r:id="rId11"/>
    <p:sldId id="329" r:id="rId12"/>
    <p:sldId id="328" r:id="rId13"/>
    <p:sldId id="303" r:id="rId14"/>
    <p:sldId id="313" r:id="rId15"/>
    <p:sldId id="269" r:id="rId16"/>
    <p:sldId id="270" r:id="rId17"/>
    <p:sldId id="277" r:id="rId18"/>
    <p:sldId id="325" r:id="rId19"/>
    <p:sldId id="279" r:id="rId20"/>
    <p:sldId id="321" r:id="rId21"/>
    <p:sldId id="326" r:id="rId22"/>
    <p:sldId id="308" r:id="rId23"/>
    <p:sldId id="281" r:id="rId24"/>
    <p:sldId id="332" r:id="rId25"/>
    <p:sldId id="282" r:id="rId26"/>
    <p:sldId id="283" r:id="rId27"/>
    <p:sldId id="285" r:id="rId28"/>
    <p:sldId id="315" r:id="rId29"/>
    <p:sldId id="316" r:id="rId30"/>
    <p:sldId id="319" r:id="rId31"/>
    <p:sldId id="335" r:id="rId32"/>
    <p:sldId id="336" r:id="rId33"/>
    <p:sldId id="337" r:id="rId34"/>
    <p:sldId id="340" r:id="rId35"/>
    <p:sldId id="338" r:id="rId36"/>
    <p:sldId id="341" r:id="rId37"/>
    <p:sldId id="339" r:id="rId38"/>
    <p:sldId id="342" r:id="rId39"/>
  </p:sldIdLst>
  <p:sldSz cx="9144000" cy="6858000" type="screen4x3"/>
  <p:notesSz cx="7010400" cy="92964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A8EEFE"/>
    <a:srgbClr val="96EAFE"/>
    <a:srgbClr val="7C5989"/>
    <a:srgbClr val="000066"/>
    <a:srgbClr val="4D6B89"/>
    <a:srgbClr val="384E64"/>
    <a:srgbClr val="274E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9" autoAdjust="0"/>
    <p:restoredTop sz="80851" autoAdjust="0"/>
  </p:normalViewPr>
  <p:slideViewPr>
    <p:cSldViewPr>
      <p:cViewPr>
        <p:scale>
          <a:sx n="60" d="100"/>
          <a:sy n="60" d="100"/>
        </p:scale>
        <p:origin x="-180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1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3.emf"/><Relationship Id="rId4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71925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491A6BB-2C27-4949-9D42-D4E78A0673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11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1925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0F4C762-6051-487F-B231-09E5239786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15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pplying-UML-Patterns-Introduction-Object-Oriented/dp/0130925691/ref=sr_1_1?ie=UTF8&amp;s=books&amp;qid=1267122241&amp;sr=1-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mazon.com/Craig-Larman/e/B000APVUN6/ref=sr_ntt_srch_lnk_1?_encoding=UTF8&amp;qid=1267122241&amp;sr=1-1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pplying-UML-Patterns-Introduction-Object-Oriented/dp/0130925691/ref=sr_1_1?ie=UTF8&amp;s=books&amp;qid=1267122241&amp;sr=1-1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mazon.com/Craig-Larman/e/B000APVUN6/ref=sr_ntt_srch_lnk_1?_encoding=UTF8&amp;qid=1267122241&amp;sr=1-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07BCA7-8A18-422C-AE83-D2C7872BBC88}" type="slidenum">
              <a:rPr lang="he-IL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e-IL" dirty="0" smtClean="0"/>
              <a:t>כיצד ייראה הדבר בקוד?</a:t>
            </a:r>
          </a:p>
          <a:p>
            <a:pPr>
              <a:defRPr/>
            </a:pPr>
            <a:r>
              <a:rPr lang="he-IL" dirty="0" smtClean="0"/>
              <a:t>(זהו כמובן מימוש אחד אפשרי והגנתי מאוד (</a:t>
            </a:r>
            <a:r>
              <a:rPr lang="en-US" dirty="0" smtClean="0"/>
              <a:t>defensive coding</a:t>
            </a:r>
            <a:r>
              <a:rPr lang="he-IL" dirty="0" smtClean="0"/>
              <a:t>) – אולם הרעיון הכללי הוא שהמערכת תגן על האינווריאנטה לפיה למופע של </a:t>
            </a:r>
            <a:r>
              <a:rPr lang="en-US" dirty="0" smtClean="0"/>
              <a:t>Student</a:t>
            </a:r>
            <a:r>
              <a:rPr lang="he-IL" dirty="0" smtClean="0"/>
              <a:t> יש לפחות קישור (</a:t>
            </a:r>
            <a:r>
              <a:rPr lang="en-US" dirty="0" smtClean="0"/>
              <a:t>link</a:t>
            </a:r>
            <a:r>
              <a:rPr lang="he-IL" dirty="0" smtClean="0"/>
              <a:t>) אחד עם מופע אחד של המחלקה </a:t>
            </a:r>
            <a:r>
              <a:rPr lang="en-US" dirty="0" smtClean="0"/>
              <a:t>Seminar</a:t>
            </a:r>
            <a:r>
              <a:rPr lang="he-IL" dirty="0" smtClean="0"/>
              <a:t>.</a:t>
            </a:r>
          </a:p>
          <a:p>
            <a:pPr algn="l" rtl="0">
              <a:defRPr/>
            </a:pPr>
            <a:r>
              <a:rPr lang="en-US" dirty="0" smtClean="0"/>
              <a:t>public class Student{</a:t>
            </a:r>
          </a:p>
          <a:p>
            <a:pPr algn="l" rtl="0">
              <a:defRPr/>
            </a:pPr>
            <a:r>
              <a:rPr lang="en-US" dirty="0" smtClean="0"/>
              <a:t>	Collection&lt;Seminar&gt; _takes = new HashSet&lt;Seminar&gt;();</a:t>
            </a:r>
          </a:p>
          <a:p>
            <a:pPr algn="l" rtl="0">
              <a:defRPr/>
            </a:pPr>
            <a:r>
              <a:rPr lang="en-US" dirty="0" smtClean="0"/>
              <a:t>	Collection&lt;Seminar&gt; _assists = new HashSet&lt;Seminar&gt;();</a:t>
            </a:r>
          </a:p>
          <a:p>
            <a:pPr algn="l" rtl="0">
              <a:defRPr/>
            </a:pPr>
            <a:r>
              <a:rPr lang="en-US" dirty="0" smtClean="0"/>
              <a:t>	</a:t>
            </a:r>
          </a:p>
          <a:p>
            <a:pPr algn="l" rtl="0">
              <a:defRPr/>
            </a:pPr>
            <a:r>
              <a:rPr lang="en-US" dirty="0" smtClean="0"/>
              <a:t>	public Student(Seminar _mandatoryOne){</a:t>
            </a:r>
          </a:p>
          <a:p>
            <a:pPr algn="l" rtl="0">
              <a:defRPr/>
            </a:pPr>
            <a:r>
              <a:rPr lang="en-US" dirty="0" smtClean="0"/>
              <a:t>		if (_mandatoryOne == null){</a:t>
            </a:r>
          </a:p>
          <a:p>
            <a:pPr algn="l" rtl="0">
              <a:defRPr/>
            </a:pPr>
            <a:r>
              <a:rPr lang="en-US" dirty="0" smtClean="0"/>
              <a:t>			throw new AtLeastOneException();		</a:t>
            </a:r>
          </a:p>
          <a:p>
            <a:pPr algn="l" rtl="0">
              <a:defRPr/>
            </a:pPr>
            <a:r>
              <a:rPr lang="en-US" dirty="0" smtClean="0"/>
              <a:t>		} else {</a:t>
            </a:r>
          </a:p>
          <a:p>
            <a:pPr algn="l" rtl="0">
              <a:defRPr/>
            </a:pPr>
            <a:r>
              <a:rPr lang="en-US" dirty="0" smtClean="0"/>
              <a:t>		takes.add(_mandatoryOne);</a:t>
            </a:r>
          </a:p>
          <a:p>
            <a:pPr algn="l" rtl="0">
              <a:defRPr/>
            </a:pPr>
            <a:r>
              <a:rPr lang="en-US" dirty="0" smtClean="0"/>
              <a:t>		}</a:t>
            </a:r>
          </a:p>
          <a:p>
            <a:pPr algn="l" rtl="0">
              <a:defRPr/>
            </a:pPr>
            <a:r>
              <a:rPr lang="en-US" dirty="0" smtClean="0"/>
              <a:t>	}</a:t>
            </a:r>
          </a:p>
          <a:p>
            <a:pPr algn="l" rtl="0">
              <a:defRPr/>
            </a:pPr>
            <a:r>
              <a:rPr lang="en-US" dirty="0" smtClean="0"/>
              <a:t>	...</a:t>
            </a:r>
          </a:p>
          <a:p>
            <a:pPr algn="l" rtl="0">
              <a:defRPr/>
            </a:pPr>
            <a:r>
              <a:rPr lang="en-US" dirty="0" smtClean="0"/>
              <a:t>}</a:t>
            </a:r>
          </a:p>
          <a:p>
            <a:pPr algn="l" rtl="0">
              <a:defRPr/>
            </a:pPr>
            <a:r>
              <a:rPr lang="en-US" dirty="0" smtClean="0"/>
              <a:t>	</a:t>
            </a:r>
            <a:endParaRPr lang="he-IL" dirty="0"/>
          </a:p>
        </p:txBody>
      </p:sp>
      <p:sp>
        <p:nvSpPr>
          <p:cNvPr id="5018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990877-3240-4ED9-924D-99F555247002}" type="slidenum">
              <a:rPr lang="he-IL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e-IL" dirty="0" smtClean="0"/>
              <a:t>רצ"ב טבלת האמת של </a:t>
            </a:r>
            <a:r>
              <a:rPr lang="en-US" dirty="0" smtClean="0"/>
              <a:t>NAND</a:t>
            </a:r>
            <a:r>
              <a:rPr lang="he-IL" dirty="0" smtClean="0"/>
              <a:t>. עם אילוץ כזה בין הקשרים </a:t>
            </a:r>
            <a:r>
              <a:rPr lang="en-US" dirty="0" smtClean="0"/>
              <a:t>takes, assists</a:t>
            </a:r>
            <a:r>
              <a:rPr lang="he-IL" dirty="0" smtClean="0"/>
              <a:t>, אנו מקבלים דיאגרמת מחלקות מדוייקת יותר. כמובן שתרשים המחלקות שקודם ייצג בצורה נכונה את הדיאגרמה איבד מנכונותו.</a:t>
            </a:r>
          </a:p>
          <a:p>
            <a:pPr algn="l" rtl="0">
              <a:defRPr/>
            </a:pPr>
            <a:r>
              <a:rPr lang="en-US" dirty="0" smtClean="0"/>
              <a:t>X | Y | X AND Y | X NAND Y</a:t>
            </a:r>
          </a:p>
          <a:p>
            <a:pPr algn="l" rtl="0">
              <a:defRPr/>
            </a:pPr>
            <a:r>
              <a:rPr lang="en-US" dirty="0" smtClean="0"/>
              <a:t>0   0        0               1</a:t>
            </a:r>
          </a:p>
          <a:p>
            <a:pPr algn="l" rtl="0">
              <a:defRPr/>
            </a:pPr>
            <a:r>
              <a:rPr lang="en-US" dirty="0" smtClean="0"/>
              <a:t>0   1        0               1</a:t>
            </a:r>
          </a:p>
          <a:p>
            <a:pPr marL="228600" indent="-228600" algn="l" rtl="0">
              <a:buFontTx/>
              <a:buAutoNum type="arabicPlain"/>
              <a:defRPr/>
            </a:pPr>
            <a:r>
              <a:rPr lang="en-US" dirty="0" smtClean="0"/>
              <a:t>0        0               1</a:t>
            </a:r>
          </a:p>
          <a:p>
            <a:pPr marL="228600" indent="-228600" algn="l" rtl="0">
              <a:defRPr/>
            </a:pPr>
            <a:r>
              <a:rPr lang="en-US" dirty="0" smtClean="0"/>
              <a:t>1   1        1               0</a:t>
            </a:r>
            <a:endParaRPr lang="he-IL" dirty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CCE4BB2-DC16-4FDC-86AD-9BBAC542ED63}" type="slidenum">
              <a:rPr lang="he-IL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dirty="0" smtClean="0"/>
              <a:t>בדוגמא </a:t>
            </a:r>
            <a:r>
              <a:rPr lang="en-US" dirty="0" smtClean="0"/>
              <a:t>a</a:t>
            </a:r>
            <a:r>
              <a:rPr lang="he-IL" dirty="0" smtClean="0"/>
              <a:t>, למדינה יכולות להיות ערים רבות. זה מצב תקין, אולם ייתכן שלשתיים (או יותר) מן הערים הללו יהיו אותו שם. זה כבר מצב פחות רצוי.</a:t>
            </a:r>
          </a:p>
          <a:p>
            <a:r>
              <a:rPr lang="he-IL" dirty="0" smtClean="0"/>
              <a:t>בדוגמא </a:t>
            </a:r>
            <a:r>
              <a:rPr lang="en-US" dirty="0" smtClean="0"/>
              <a:t>b</a:t>
            </a:r>
            <a:r>
              <a:rPr lang="he-IL" dirty="0" smtClean="0"/>
              <a:t>, פתרנו את הבעיה: ישנה רק עיר אחת, כך שאין שתי ערים עם אותו שם. ואין עוד ערים בכלל. כלומר: פגענו במה שהתכוון המודל לייצג (מדינה אחת – ערים רבות).</a:t>
            </a:r>
          </a:p>
          <a:p>
            <a:r>
              <a:rPr lang="he-IL" dirty="0" smtClean="0"/>
              <a:t>בדוגמא </a:t>
            </a:r>
            <a:r>
              <a:rPr lang="en-US" dirty="0" smtClean="0"/>
              <a:t>c</a:t>
            </a:r>
            <a:r>
              <a:rPr lang="he-IL" dirty="0" smtClean="0"/>
              <a:t> אנו משתמשים ב-</a:t>
            </a:r>
            <a:r>
              <a:rPr lang="en-US" dirty="0" smtClean="0"/>
              <a:t>qualifier</a:t>
            </a:r>
            <a:r>
              <a:rPr lang="he-IL" dirty="0" smtClean="0"/>
              <a:t> כדי לומר: "הצירוף &lt;מדינה, שם-עיר&gt; הוא צירוף יחיד המזהה עיר אחת בלבד. ולכן בצד ה-</a:t>
            </a:r>
            <a:r>
              <a:rPr lang="en-US" dirty="0" smtClean="0"/>
              <a:t>multiplicity</a:t>
            </a:r>
            <a:r>
              <a:rPr lang="he-IL" dirty="0" smtClean="0"/>
              <a:t> של העיר, ישנה רק עיר אחת" – עיר אחת במדינה המזוהה עם השם </a:t>
            </a:r>
            <a:r>
              <a:rPr lang="en-US" dirty="0" smtClean="0"/>
              <a:t>city name</a:t>
            </a:r>
            <a:r>
              <a:rPr lang="he-IL" dirty="0" smtClean="0"/>
              <a:t>.</a:t>
            </a:r>
          </a:p>
          <a:p>
            <a:r>
              <a:rPr lang="he-IL" dirty="0" smtClean="0"/>
              <a:t>חידדנו את המודל והפכנו אותו למובן </a:t>
            </a:r>
            <a:r>
              <a:rPr lang="he-IL" dirty="0" err="1" smtClean="0"/>
              <a:t>ומדוייק</a:t>
            </a:r>
            <a:r>
              <a:rPr lang="he-IL" dirty="0" smtClean="0"/>
              <a:t> יותר באמצעות </a:t>
            </a:r>
            <a:r>
              <a:rPr lang="en-US" dirty="0" smtClean="0"/>
              <a:t>Qualifiers</a:t>
            </a:r>
            <a:r>
              <a:rPr lang="he-IL" dirty="0" smtClean="0"/>
              <a:t>.</a:t>
            </a:r>
          </a:p>
          <a:p>
            <a:r>
              <a:rPr lang="he-IL" dirty="0" smtClean="0"/>
              <a:t>לדוגמאות נוספות, ראו </a:t>
            </a:r>
            <a:r>
              <a:rPr lang="en-US" dirty="0" err="1" smtClean="0"/>
              <a:t>Blaha</a:t>
            </a:r>
            <a:r>
              <a:rPr lang="he-IL" dirty="0" smtClean="0"/>
              <a:t>, </a:t>
            </a:r>
            <a:r>
              <a:rPr lang="he-IL" dirty="0" err="1" smtClean="0"/>
              <a:t>עמ</a:t>
            </a:r>
            <a:r>
              <a:rPr lang="he-IL" dirty="0" smtClean="0"/>
              <a:t>' 36-37</a:t>
            </a:r>
          </a:p>
        </p:txBody>
      </p:sp>
      <p:sp>
        <p:nvSpPr>
          <p:cNvPr id="5222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9F41EF-324E-41DB-A6E7-BC5B98E7A60D}" type="slidenum">
              <a:rPr lang="he-IL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 smtClean="0"/>
              <a:t>Example taken from Rumbaugh and Blaha, p.34.</a:t>
            </a:r>
          </a:p>
          <a:p>
            <a:pPr algn="l" rtl="0"/>
            <a:endParaRPr lang="he-IL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C9D107-A508-428A-B90F-826627EB5A66}" type="slidenum">
              <a:rPr lang="he-IL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e-IL" dirty="0" smtClean="0"/>
              <a:t>דיאגרמה </a:t>
            </a:r>
            <a:r>
              <a:rPr lang="en-US" dirty="0" smtClean="0"/>
              <a:t>a</a:t>
            </a:r>
            <a:r>
              <a:rPr lang="he-IL" dirty="0" smtClean="0"/>
              <a:t>: כל קשר בין סטודנט לקורס מתאפיין בעבודת בית אחת ויחידה. מצב נחמד מאוד אבל לא מספיק.</a:t>
            </a:r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r>
              <a:rPr lang="he-IL" dirty="0" smtClean="0"/>
              <a:t>דיאגרמה </a:t>
            </a:r>
            <a:r>
              <a:rPr lang="en-US" dirty="0" smtClean="0"/>
              <a:t>b</a:t>
            </a:r>
            <a:r>
              <a:rPr lang="he-IL" dirty="0" smtClean="0"/>
              <a:t>: מלבד העובדה שאין אילוצי ריבוי בין עבודת-הבית לקורס ולסטודנט, קשה </a:t>
            </a:r>
            <a:r>
              <a:rPr lang="he-IL" u="sng" dirty="0" smtClean="0"/>
              <a:t>להבטיח</a:t>
            </a:r>
            <a:r>
              <a:rPr lang="he-IL" dirty="0" smtClean="0"/>
              <a:t> לפי הדיאגרמה כי יהיה קשר בין כל מופע של עבודת בית לצמד מופעים סטודנט-וקורס. זה לא שלא ניתן ליצור מופעים נכונים של המערכת – נכונים לפי התפיסה המקובלת; אולם דיאגרמת מחלקות זו מאפשרת גם יצירת מופעים לא עקביים (שוב – לפי ההיגיון שבין סטודנט לקורס מחברות כמה עבודות-בית מסויימות).</a:t>
            </a:r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r>
              <a:rPr lang="he-IL" dirty="0" smtClean="0"/>
              <a:t>דיאגרמה </a:t>
            </a:r>
            <a:r>
              <a:rPr lang="en-US" dirty="0" smtClean="0"/>
              <a:t>c</a:t>
            </a:r>
            <a:r>
              <a:rPr lang="he-IL" dirty="0" smtClean="0"/>
              <a:t>: משתמשים בקישור משולש (</a:t>
            </a:r>
            <a:r>
              <a:rPr lang="en-US" dirty="0" smtClean="0"/>
              <a:t>3-ary</a:t>
            </a:r>
            <a:r>
              <a:rPr lang="he-IL" dirty="0" smtClean="0"/>
              <a:t> – מקרה פרטי של </a:t>
            </a:r>
            <a:r>
              <a:rPr lang="en-US" dirty="0" smtClean="0"/>
              <a:t>n-ary association</a:t>
            </a:r>
            <a:r>
              <a:rPr lang="he-IL" dirty="0" smtClean="0"/>
              <a:t>). תלמדו על קישורים כאלו גם בקורס בסיסי נתונים. יש לקרוא מכל-אחד משלושת הזוגות האפשריים לכיוון כל אחד מהבודדים שנותרו.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he-IL" dirty="0" smtClean="0"/>
              <a:t>עבור כל צמד מופעי {קורס, סטודנט} קיימים *..0 מופעים של עבודות-בית.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he-IL" dirty="0" smtClean="0"/>
              <a:t>עבור כל צמד מופעי {סטודנט, עבודת בית} קיים רק קורס אחד הקושר בין העבודת בית והסטודנט.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he-IL" dirty="0" smtClean="0"/>
              <a:t>עבור כל צמד מופעי {קורס, עבודת בית} קיים רק סטודנט אחד (שהגיש את העבודה הספציפית בקורס הספציפי).</a:t>
            </a:r>
            <a:endParaRPr lang="he-IL" dirty="0"/>
          </a:p>
        </p:txBody>
      </p:sp>
      <p:sp>
        <p:nvSpPr>
          <p:cNvPr id="5427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C741C9-02A6-42D3-9F48-5BF113BE2910}" type="slidenum">
              <a:rPr lang="he-IL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dirty="0" smtClean="0"/>
              <a:t>נבחין בין 'טיסה' כקונספט (קו-טיסה כלשהו, למשל תל-אביב-ברלין) לבין הטיסה בפועל (טיסה 1234 שיוצאת מנמל התעופה בן </a:t>
            </a:r>
            <a:r>
              <a:rPr lang="he-IL" dirty="0" err="1" smtClean="0"/>
              <a:t>גוריון</a:t>
            </a:r>
            <a:r>
              <a:rPr lang="he-IL" dirty="0" smtClean="0"/>
              <a:t> בתאריך ---- ובשעה ----).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Applying UML and Patterns: An Introduction to Object-Oriented Analysis and Design and the Unified Process (2nd Edition)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Craig </a:t>
            </a:r>
            <a:r>
              <a:rPr lang="en-US" dirty="0" err="1" smtClean="0">
                <a:hlinkClick r:id="rId4"/>
              </a:rPr>
              <a:t>Larman</a:t>
            </a:r>
            <a:endParaRPr lang="en-US" dirty="0" smtClean="0"/>
          </a:p>
          <a:p>
            <a:endParaRPr lang="he-IL" dirty="0" smtClean="0"/>
          </a:p>
          <a:p>
            <a:pPr algn="l" rtl="0"/>
            <a:r>
              <a:rPr lang="en-US" dirty="0" smtClean="0"/>
              <a:t>As another example, consider an airline company that suffers a fatal crash of </a:t>
            </a:r>
          </a:p>
          <a:p>
            <a:pPr algn="l" rtl="0"/>
            <a:r>
              <a:rPr lang="en-US" dirty="0" smtClean="0"/>
              <a:t>one of its planes. Assume that all the flights are cancelled for six months pending </a:t>
            </a:r>
          </a:p>
          <a:p>
            <a:pPr algn="l" rtl="0"/>
            <a:r>
              <a:rPr lang="en-US" dirty="0" smtClean="0"/>
              <a:t>completion of an investigation. Also assume that when flights are cancelled, their </a:t>
            </a:r>
          </a:p>
          <a:p>
            <a:pPr algn="l" rtl="0"/>
            <a:r>
              <a:rPr lang="en-US" dirty="0" smtClean="0"/>
              <a:t>corresponding  Flight  software objects are deleted from computer memory. </a:t>
            </a:r>
          </a:p>
          <a:p>
            <a:pPr algn="l" rtl="0"/>
            <a:r>
              <a:rPr lang="en-US" dirty="0" smtClean="0"/>
              <a:t>Therefore, after the crash, all Flight software objects are deleted.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If the only record of what airport a flight goes to is in the Flight software </a:t>
            </a:r>
          </a:p>
          <a:p>
            <a:pPr algn="l" rtl="0"/>
            <a:r>
              <a:rPr lang="en-US" dirty="0" smtClean="0"/>
              <a:t>instances, which represent specific flights for a particular date and time, then </a:t>
            </a:r>
          </a:p>
          <a:p>
            <a:pPr algn="l" rtl="0"/>
            <a:r>
              <a:rPr lang="en-US" dirty="0" smtClean="0"/>
              <a:t>there is no longer a record of what flight routes the airline has.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To solve this problem, a </a:t>
            </a:r>
            <a:r>
              <a:rPr lang="en-US" dirty="0" err="1" smtClean="0"/>
              <a:t>FlightDescription</a:t>
            </a:r>
            <a:r>
              <a:rPr lang="en-US" dirty="0" smtClean="0"/>
              <a:t>  (or </a:t>
            </a:r>
            <a:r>
              <a:rPr lang="en-US" dirty="0" err="1" smtClean="0"/>
              <a:t>FlightSpecification</a:t>
            </a:r>
            <a:r>
              <a:rPr lang="en-US" dirty="0" smtClean="0"/>
              <a:t>)  is required </a:t>
            </a:r>
          </a:p>
          <a:p>
            <a:pPr algn="l" rtl="0"/>
            <a:r>
              <a:rPr lang="en-US" dirty="0" smtClean="0"/>
              <a:t>that describes a flight and its route, even when a particular flight is not scheduled. </a:t>
            </a:r>
            <a:endParaRPr lang="he-IL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92CF4A-2516-4986-8C9B-E1959B680C4C}" type="slidenum">
              <a:rPr lang="he-IL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dirty="0" smtClean="0"/>
              <a:t>נבחין בין 'טיסה' כקונספט (קו-טיסה כלשהו, למשל תל-אביב-ברלין) לבין הטיסה בפועל (טיסה 1234 שיוצאת מנמל התעופה בן </a:t>
            </a:r>
            <a:r>
              <a:rPr lang="he-IL" dirty="0" err="1" smtClean="0"/>
              <a:t>גוריון</a:t>
            </a:r>
            <a:r>
              <a:rPr lang="he-IL" dirty="0" smtClean="0"/>
              <a:t> בתאריך ---- ובשעה ----).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Applying UML and Patterns: An Introduction to Object-Oriented Analysis and Design and the Unified Process (2nd Edition)</a:t>
            </a:r>
            <a:r>
              <a:rPr lang="en-US" dirty="0" smtClean="0"/>
              <a:t> by </a:t>
            </a:r>
            <a:r>
              <a:rPr lang="en-US" dirty="0" smtClean="0">
                <a:hlinkClick r:id="rId4"/>
              </a:rPr>
              <a:t>Craig </a:t>
            </a:r>
            <a:r>
              <a:rPr lang="en-US" dirty="0" err="1" smtClean="0">
                <a:hlinkClick r:id="rId4"/>
              </a:rPr>
              <a:t>Larman</a:t>
            </a:r>
            <a:endParaRPr lang="en-US" dirty="0" smtClean="0"/>
          </a:p>
          <a:p>
            <a:endParaRPr lang="he-IL" dirty="0" smtClean="0"/>
          </a:p>
          <a:p>
            <a:pPr algn="l" rtl="0"/>
            <a:r>
              <a:rPr lang="en-US" dirty="0" smtClean="0"/>
              <a:t>As another example, consider an airline company that suffers a fatal crash of </a:t>
            </a:r>
          </a:p>
          <a:p>
            <a:pPr algn="l" rtl="0"/>
            <a:r>
              <a:rPr lang="en-US" dirty="0" smtClean="0"/>
              <a:t>one of its planes. Assume that all the flights are cancelled for six months pending </a:t>
            </a:r>
          </a:p>
          <a:p>
            <a:pPr algn="l" rtl="0"/>
            <a:r>
              <a:rPr lang="en-US" dirty="0" smtClean="0"/>
              <a:t>completion of an investigation. Also assume that when flights are cancelled, their </a:t>
            </a:r>
          </a:p>
          <a:p>
            <a:pPr algn="l" rtl="0"/>
            <a:r>
              <a:rPr lang="en-US" dirty="0" smtClean="0"/>
              <a:t>corresponding  Flight  software objects are deleted from computer memory. </a:t>
            </a:r>
          </a:p>
          <a:p>
            <a:pPr algn="l" rtl="0"/>
            <a:r>
              <a:rPr lang="en-US" dirty="0" smtClean="0"/>
              <a:t>Therefore, after the crash, all Flight software objects are deleted.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If the only record of what airport a flight goes to is in the Flight software </a:t>
            </a:r>
          </a:p>
          <a:p>
            <a:pPr algn="l" rtl="0"/>
            <a:r>
              <a:rPr lang="en-US" dirty="0" smtClean="0"/>
              <a:t>instances, which represent specific flights for a particular date and time, then </a:t>
            </a:r>
          </a:p>
          <a:p>
            <a:pPr algn="l" rtl="0"/>
            <a:r>
              <a:rPr lang="en-US" dirty="0" smtClean="0"/>
              <a:t>there is no longer a record of what flight routes the airline has. </a:t>
            </a:r>
          </a:p>
          <a:p>
            <a:pPr algn="l" rtl="0"/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To solve this problem, a </a:t>
            </a:r>
            <a:r>
              <a:rPr lang="en-US" dirty="0" err="1" smtClean="0"/>
              <a:t>FlightDescription</a:t>
            </a:r>
            <a:r>
              <a:rPr lang="en-US" dirty="0" smtClean="0"/>
              <a:t>  (or </a:t>
            </a:r>
            <a:r>
              <a:rPr lang="en-US" dirty="0" err="1" smtClean="0"/>
              <a:t>FlightSpecification</a:t>
            </a:r>
            <a:r>
              <a:rPr lang="en-US" dirty="0" smtClean="0"/>
              <a:t>)  is required </a:t>
            </a:r>
          </a:p>
          <a:p>
            <a:pPr algn="l" rtl="0"/>
            <a:r>
              <a:rPr lang="en-US" dirty="0" smtClean="0"/>
              <a:t>that describes a flight and its route, even when a particular flight is not scheduled. </a:t>
            </a:r>
            <a:endParaRPr lang="he-IL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92CF4A-2516-4986-8C9B-E1959B680C4C}" type="slidenum">
              <a:rPr lang="he-IL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A5E74D-DAA8-47CF-A032-E21041687379}" type="slidenum">
              <a:rPr lang="he-IL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l" rtl="0"/>
            <a:r>
              <a:rPr lang="en-US" sz="2000" smtClean="0"/>
              <a:t>From the UML user guide</a:t>
            </a:r>
          </a:p>
          <a:p>
            <a:pPr algn="l" rtl="0"/>
            <a:endParaRPr lang="he-IL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24614A-F738-41AE-A39B-E27967666CC9}" type="slidenum">
              <a:rPr lang="he-IL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mtClean="0"/>
              <a:t>הכחולים נלמדים בקורס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D426C2-289D-4756-ABE5-9FAC61C1C1C2}" type="slidenum">
              <a:rPr lang="he-IL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4784C7-7C92-4AC5-AC28-043A42682588}" type="slidenum">
              <a:rPr lang="he-IL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dirty="0" err="1" smtClean="0"/>
              <a:t>Blaha</a:t>
            </a:r>
            <a:r>
              <a:rPr lang="en-US" dirty="0" smtClean="0"/>
              <a:t>, p. 68: “Composition is a form of aggregation with two additional constraints. A constituent part can belong to at most one assembly. Furthermore, once a constituent part has been assigned an assembly, it has a coincident lifetime with the assembly.”</a:t>
            </a:r>
            <a:endParaRPr lang="he-IL" dirty="0" smtClean="0"/>
          </a:p>
          <a:p>
            <a:pPr eaLnBrk="1" hangingPunct="1"/>
            <a:endParaRPr lang="he-IL" dirty="0" smtClean="0"/>
          </a:p>
          <a:p>
            <a:pPr eaLnBrk="1" hangingPunct="1"/>
            <a:r>
              <a:rPr lang="he-IL" dirty="0" smtClean="0"/>
              <a:t>התרשים הראשון (רכב-גלגל) אינו נכון משום ש-</a:t>
            </a:r>
            <a:r>
              <a:rPr lang="en-US" dirty="0" smtClean="0"/>
              <a:t>Composition</a:t>
            </a:r>
            <a:r>
              <a:rPr lang="he-IL" dirty="0" smtClean="0"/>
              <a:t> בא לתאר מצב בו אין לחלק קיום עצמי מחוץ לשלם. אם החלטנו שהגלגל הוא רכיב של הרכב, שלא מתקיים מבלי הרכב השלם (למשל – אם זהו סוג ספציפי של גלגל) – אזי לא ייתכן שהריבוי בצד הרכב יהיה </a:t>
            </a:r>
            <a:r>
              <a:rPr lang="en-US" dirty="0" smtClean="0"/>
              <a:t>(0..1)</a:t>
            </a:r>
            <a:r>
              <a:rPr lang="he-IL" dirty="0" smtClean="0"/>
              <a:t>. אסור שהוא יהיה 0, כלומר שגלגל יתקיים בלי קשר לרכב.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he-IL" dirty="0" smtClean="0"/>
              <a:t>מהתרשים בצד שמאל ניתן להבין שעובד מפסיק להתקיים ברגע שהצוות שלו מפסיק להתקיים. זה נכון במקרים </a:t>
            </a:r>
            <a:r>
              <a:rPr lang="he-IL" dirty="0" err="1" smtClean="0"/>
              <a:t>מסויימים</a:t>
            </a:r>
            <a:r>
              <a:rPr lang="he-IL" dirty="0" smtClean="0"/>
              <a:t> (שחקני נבחרת צפון-קוריאה במונדיאל האחרון, למשל), אבל אנו מניחים שדבר זה אינו מתרחש במציאות ולכן התרשים בצד ימין נכון יותר: עובדים הם חלק מצוות אולם הינם בעלי יכולת קיום עצמית ונפרדת.</a:t>
            </a:r>
          </a:p>
          <a:p>
            <a:pPr eaLnBrk="1" hangingPunct="1"/>
            <a:r>
              <a:rPr lang="he-IL" dirty="0" smtClean="0"/>
              <a:t>זאת ועוד: אם כתבנו </a:t>
            </a:r>
            <a:r>
              <a:rPr lang="en-US" dirty="0" smtClean="0"/>
              <a:t>Composition</a:t>
            </a:r>
            <a:r>
              <a:rPr lang="he-IL" dirty="0" smtClean="0"/>
              <a:t>, אנו מכריחים את העובד להיות </a:t>
            </a:r>
            <a:r>
              <a:rPr lang="he-IL" dirty="0" err="1" smtClean="0"/>
              <a:t>משוייך</a:t>
            </a:r>
            <a:r>
              <a:rPr lang="he-IL" dirty="0" smtClean="0"/>
              <a:t> לצוות אחד בלבד. כיוון שבצד הצוות סימנו *, ברור שהתכוונו שעובד יוכל להשתייך ליותר מצוות אחד, ולכן </a:t>
            </a:r>
            <a:r>
              <a:rPr lang="en-US" dirty="0" smtClean="0"/>
              <a:t>Composition</a:t>
            </a:r>
            <a:r>
              <a:rPr lang="he-IL" dirty="0" smtClean="0"/>
              <a:t> צריך להיות מוחלף ב-</a:t>
            </a:r>
            <a:r>
              <a:rPr lang="en-US" dirty="0" smtClean="0"/>
              <a:t>Aggregation</a:t>
            </a:r>
            <a:r>
              <a:rPr lang="he-IL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mtClean="0"/>
              <a:t>בתרשים זה ניתן ליצור מופע של </a:t>
            </a:r>
            <a:r>
              <a:rPr lang="en-US" smtClean="0"/>
              <a:t>RandomGenerator</a:t>
            </a:r>
            <a:r>
              <a:rPr lang="he-IL" smtClean="0"/>
              <a:t> אך גם לגשת לשיטה </a:t>
            </a:r>
            <a:r>
              <a:rPr lang="en-US" smtClean="0"/>
              <a:t>generate_number()</a:t>
            </a:r>
            <a:r>
              <a:rPr lang="he-IL" smtClean="0"/>
              <a:t> בשיטה סטטית (כלומר מבלי ליצור מופע של האובייקט). בג'אווה, זה ייראה כך:</a:t>
            </a:r>
          </a:p>
          <a:p>
            <a:r>
              <a:rPr lang="en-US" smtClean="0"/>
              <a:t>RandomGenerator.generateNumber()</a:t>
            </a:r>
            <a:endParaRPr lang="he-IL" smtClean="0"/>
          </a:p>
        </p:txBody>
      </p:sp>
      <p:sp>
        <p:nvSpPr>
          <p:cNvPr id="4608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C0E251-3F34-42F4-B5F0-A1209A796441}" type="slidenum">
              <a:rPr lang="he-IL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mtClean="0"/>
              <a:t>האם סטודנט יכול להיות מתרגל בקורס שהוא עצמו משתתף בו כתלמיד?</a:t>
            </a:r>
          </a:p>
          <a:p>
            <a:r>
              <a:rPr lang="he-IL" smtClean="0"/>
              <a:t>מדיאגרמה זו – עולה שכן. בשיעורים עתידיים נלמד את שפת האילוצים </a:t>
            </a:r>
            <a:r>
              <a:rPr lang="en-US" smtClean="0"/>
              <a:t>OCL</a:t>
            </a:r>
            <a:r>
              <a:rPr lang="he-IL" smtClean="0"/>
              <a:t> אשר בה ניתן לבטא פרדיקטים, בנפרד מהתרשים ובצורה שאיננה-גרפית, אשר משימים אילוצים על התרשים אותם לא ניתן לבטא (או שבחרנו שלא לעשות זאת כן) באמצעות </a:t>
            </a:r>
            <a:r>
              <a:rPr lang="en-US" smtClean="0"/>
              <a:t>UML</a:t>
            </a:r>
            <a:r>
              <a:rPr lang="he-IL" smtClean="0"/>
              <a:t>.</a:t>
            </a:r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FDCF81-AC28-44FB-BB59-22EB53B69E3C}" type="slidenum">
              <a:rPr lang="he-IL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813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DCBFDC-82C9-427F-897A-A6BC19FEC2C1}" type="slidenum">
              <a:rPr lang="he-IL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he-IL" dirty="0" smtClean="0"/>
              <a:t> </a:t>
            </a:r>
            <a:r>
              <a:rPr lang="he-IL" dirty="0" err="1" smtClean="0"/>
              <a:t>הדיאגרמה</a:t>
            </a:r>
            <a:r>
              <a:rPr lang="he-IL" dirty="0" smtClean="0"/>
              <a:t> המופיעה ב-</a:t>
            </a:r>
            <a:r>
              <a:rPr lang="en-US" dirty="0" smtClean="0"/>
              <a:t>b</a:t>
            </a:r>
            <a:r>
              <a:rPr lang="he-IL" dirty="0" smtClean="0"/>
              <a:t> שגויה, היות ולא מופיע </a:t>
            </a:r>
            <a:r>
              <a:rPr lang="en-US" dirty="0" smtClean="0"/>
              <a:t>link</a:t>
            </a:r>
            <a:r>
              <a:rPr lang="he-IL" dirty="0" smtClean="0"/>
              <a:t> המתאר את היחס </a:t>
            </a:r>
            <a:r>
              <a:rPr lang="en-US" dirty="0" smtClean="0"/>
              <a:t>takes</a:t>
            </a:r>
            <a:r>
              <a:rPr lang="he-IL" dirty="0" smtClean="0"/>
              <a:t> בין סטודנט לסמינר.</a:t>
            </a:r>
          </a:p>
          <a:p>
            <a:pPr>
              <a:buFontTx/>
              <a:buChar char="•"/>
            </a:pPr>
            <a:r>
              <a:rPr lang="he-IL" dirty="0" smtClean="0"/>
              <a:t> במידה והיינו מוסיפים לינק שכזה בין </a:t>
            </a:r>
            <a:r>
              <a:rPr lang="en-US" dirty="0" err="1" smtClean="0"/>
              <a:t>amir</a:t>
            </a:r>
            <a:r>
              <a:rPr lang="he-IL" dirty="0" smtClean="0"/>
              <a:t> ל-</a:t>
            </a:r>
            <a:r>
              <a:rPr lang="en-US" dirty="0" smtClean="0"/>
              <a:t>sem1</a:t>
            </a:r>
            <a:r>
              <a:rPr lang="he-IL" dirty="0" smtClean="0"/>
              <a:t> </a:t>
            </a:r>
            <a:r>
              <a:rPr lang="he-IL" dirty="0" err="1" smtClean="0"/>
              <a:t>הדיאגרמה</a:t>
            </a:r>
            <a:r>
              <a:rPr lang="he-IL" dirty="0" smtClean="0"/>
              <a:t> הייתה נכונה ביחס לתרשים המחלקות.</a:t>
            </a:r>
          </a:p>
          <a:p>
            <a:pPr>
              <a:buFontTx/>
              <a:buChar char="•"/>
            </a:pPr>
            <a:r>
              <a:rPr lang="he-IL" dirty="0" smtClean="0"/>
              <a:t> אבל – הייתה כאן שגיאה לוגית: שהרי לא יתכן שסטודנט ייקח סמינר שאותו הוא מתרגל.</a:t>
            </a:r>
          </a:p>
          <a:p>
            <a:pPr>
              <a:buFontTx/>
              <a:buChar char="•"/>
            </a:pPr>
            <a:r>
              <a:rPr lang="he-IL" dirty="0" smtClean="0"/>
              <a:t> אחת הדוגמאות הבאות תראה כיצד ניתן לתאר אילוץ זה במסגרת </a:t>
            </a:r>
            <a:r>
              <a:rPr lang="en-US" dirty="0" smtClean="0"/>
              <a:t>UML</a:t>
            </a:r>
            <a:r>
              <a:rPr lang="he-IL" dirty="0" smtClean="0"/>
              <a:t>.</a:t>
            </a:r>
          </a:p>
          <a:p>
            <a:pPr>
              <a:buFontTx/>
              <a:buChar char="•"/>
            </a:pPr>
            <a:r>
              <a:rPr lang="he-IL" dirty="0" smtClean="0"/>
              <a:t> בשיעורים הבאים נלמד על שפת האילוצים </a:t>
            </a:r>
            <a:r>
              <a:rPr lang="en-US" dirty="0" smtClean="0"/>
              <a:t>OCL</a:t>
            </a:r>
            <a:r>
              <a:rPr lang="he-IL" dirty="0" smtClean="0"/>
              <a:t>, המאפשרת לנו לבטא אילוצים, שאין להם ייצוג גרפי, בניסוח פורמאלי. את פסוקיות ה-</a:t>
            </a:r>
            <a:r>
              <a:rPr lang="en-US" dirty="0" smtClean="0"/>
              <a:t>OCL</a:t>
            </a:r>
            <a:r>
              <a:rPr lang="he-IL" dirty="0" smtClean="0"/>
              <a:t> נצרף ונציג ביחד עם מודל ה-</a:t>
            </a:r>
            <a:r>
              <a:rPr lang="en-US" dirty="0" smtClean="0"/>
              <a:t>UML</a:t>
            </a:r>
            <a:r>
              <a:rPr lang="he-IL" dirty="0" smtClean="0"/>
              <a:t> הגרפי כדי לתת תמונת-מצב מלאה </a:t>
            </a:r>
            <a:r>
              <a:rPr lang="he-IL" dirty="0" err="1" smtClean="0"/>
              <a:t>ומדוייקת</a:t>
            </a:r>
            <a:r>
              <a:rPr lang="he-IL" dirty="0" smtClean="0"/>
              <a:t> יותר. זאת ועוד – בהמשך הקורס.</a:t>
            </a:r>
          </a:p>
        </p:txBody>
      </p:sp>
      <p:sp>
        <p:nvSpPr>
          <p:cNvPr id="4915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477BDC-029F-4E49-8081-4532254E367A}" type="slidenum">
              <a:rPr lang="he-IL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rot="10800000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 rot="10800000">
            <a:off x="-19050" y="6026150"/>
            <a:ext cx="9180513" cy="649288"/>
            <a:chOff x="-19045" y="216550"/>
            <a:chExt cx="9180548" cy="649224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3200400" cy="1185204"/>
          </a:xfrm>
        </p:spPr>
        <p:txBody>
          <a:bodyPr lIns="45720" rIns="45720" bIns="45720">
            <a:normAutofit/>
          </a:bodyPr>
          <a:lstStyle>
            <a:lvl1pPr algn="l">
              <a:lnSpc>
                <a:spcPct val="100000"/>
              </a:lnSpc>
              <a:buNone/>
              <a:defRPr kumimoji="0" lang="en-US" sz="2800" b="1" kern="1200" dirty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3200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4669049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>
            <a:lvl1pPr algn="l" rtl="0">
              <a:lnSpc>
                <a:spcPct val="100000"/>
              </a:lnSpc>
              <a:defRPr sz="32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 algn="l" rtl="0">
              <a:defRPr sz="2400" baseline="0">
                <a:latin typeface="Calibri" pitchFamily="34" charset="0"/>
                <a:cs typeface="Arial" pitchFamily="34" charset="0"/>
              </a:defRPr>
            </a:lvl1pPr>
            <a:lvl2pPr algn="l" rtl="0">
              <a:defRPr sz="2000" baseline="0">
                <a:latin typeface="Calibri" pitchFamily="34" charset="0"/>
                <a:cs typeface="Arial" pitchFamily="34" charset="0"/>
              </a:defRPr>
            </a:lvl2pPr>
            <a:lvl3pPr algn="l" rtl="0">
              <a:defRPr sz="2000" baseline="0">
                <a:latin typeface="Calibri" pitchFamily="34" charset="0"/>
                <a:cs typeface="Arial" pitchFamily="34" charset="0"/>
              </a:defRPr>
            </a:lvl3pPr>
            <a:lvl4pPr algn="l" rtl="0">
              <a:defRPr sz="1800" baseline="0">
                <a:latin typeface="Calibri" pitchFamily="34" charset="0"/>
                <a:cs typeface="Arial" pitchFamily="34" charset="0"/>
              </a:defRPr>
            </a:lvl4pPr>
            <a:lvl5pPr algn="l" rtl="0">
              <a:defRPr sz="1800" baseline="0"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4008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36A01-9953-4EF7-BF4B-8C98808D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95246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>
            <a:lvl1pPr algn="l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477000"/>
            <a:ext cx="762000" cy="228600"/>
          </a:xfrm>
        </p:spPr>
        <p:txBody>
          <a:bodyPr/>
          <a:lstStyle>
            <a:lvl1pPr algn="ctr" rtl="0">
              <a:defRPr sz="1400"/>
            </a:lvl1pPr>
          </a:lstStyle>
          <a:p>
            <a:pPr>
              <a:defRPr/>
            </a:pPr>
            <a:fld id="{E7BFA749-829D-4836-9CEA-C91F5B433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740411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lnSpc>
                <a:spcPct val="200000"/>
              </a:lnSpc>
              <a:spcBef>
                <a:spcPct val="0"/>
              </a:spcBef>
              <a:buNone/>
              <a:defRPr kumimoji="0" lang="en-US" sz="4000" b="1" kern="1200" dirty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1481-4EA9-44D9-9C43-066DF227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80199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BC94-52DE-4E11-BFB9-1250AE2F7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86010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lnSpc>
                <a:spcPct val="100000"/>
              </a:lnSpc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l" rtl="0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7564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4267200" cy="57150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762000"/>
            <a:ext cx="4267200" cy="57150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48982164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4267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762000"/>
            <a:ext cx="4267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95700"/>
            <a:ext cx="4267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695700"/>
            <a:ext cx="4267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Oded Kramer</a:t>
            </a:r>
          </a:p>
        </p:txBody>
      </p:sp>
    </p:spTree>
    <p:extLst>
      <p:ext uri="{BB962C8B-B14F-4D97-AF65-F5344CB8AC3E}">
        <p14:creationId xmlns="" xmlns:p14="http://schemas.microsoft.com/office/powerpoint/2010/main" val="96575666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/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53200"/>
            <a:ext cx="762000" cy="228600"/>
          </a:xfrm>
          <a:prstGeom prst="rect">
            <a:avLst/>
          </a:prstGeom>
        </p:spPr>
        <p:txBody>
          <a:bodyPr/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D12D42-DC9F-4D8B-9038-37369FC36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1" r:id="rId4"/>
    <p:sldLayoutId id="2147483922" r:id="rId5"/>
    <p:sldLayoutId id="2147483926" r:id="rId6"/>
    <p:sldLayoutId id="2147483927" r:id="rId7"/>
    <p:sldLayoutId id="2147483928" r:id="rId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200000"/>
        </a:lnSpc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fontAlgn="base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fontAlgn="base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fontAlgn="base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fontAlgn="base">
        <a:lnSpc>
          <a:spcPct val="20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h5.ggpht.com/_aUOgqE3fGXc/Sh35YNKDw9I/AAAAAAAAAao/E4v4uDJcD5w/s1600-h/image%5b5%5d.pn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hyperlink" Target="http://www.google.co.il/url?sa=i&amp;rct=j&amp;q=&amp;esrc=s&amp;source=images&amp;cd=&amp;cad=rja&amp;uact=8&amp;docid=LTaI4dNowy-0kM&amp;tbnid=fQNe29PfdouHjM:&amp;ved=0CAUQjRw&amp;url=http://www.itmeyer.at/umlet/&amp;ei=3p8xU4eFBITQ0QX5w4CgBw&amp;psig=AFQjCNH5RLnyC10a-1-gnbuWaLVpzFJ7Zw&amp;ust=139584691191123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he-IL" sz="5400" dirty="0" smtClean="0"/>
              <a:t>ניתוח ועיצוב מערכות תוכנה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he-IL" sz="5400" dirty="0" smtClean="0"/>
              <a:t>אביב 2014</a:t>
            </a:r>
            <a:endParaRPr lang="he-I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1752600"/>
          </a:xfrm>
        </p:spPr>
        <p:txBody>
          <a:bodyPr>
            <a:normAutofit/>
          </a:bodyPr>
          <a:lstStyle/>
          <a:p>
            <a:pPr algn="ctr" rtl="1"/>
            <a:r>
              <a:rPr lang="en-US" sz="4400" dirty="0" smtClean="0"/>
              <a:t>Class and Object Diagrams</a:t>
            </a:r>
            <a:endParaRPr lang="he-IL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646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Class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Self Association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3200400"/>
          </a:xfrm>
        </p:spPr>
        <p:txBody>
          <a:bodyPr/>
          <a:lstStyle/>
          <a:p>
            <a:pPr eaLnBrk="1" hangingPunct="1"/>
            <a:r>
              <a:rPr lang="en-US" smtClean="0">
                <a:cs typeface="David" pitchFamily="34" charset="-79"/>
              </a:rPr>
              <a:t>Association can be between a class and itself.</a:t>
            </a:r>
          </a:p>
          <a:p>
            <a:pPr eaLnBrk="1" hangingPunct="1"/>
            <a:r>
              <a:rPr lang="en-US" smtClean="0">
                <a:cs typeface="David" pitchFamily="34" charset="-79"/>
              </a:rPr>
              <a:t>Recursive data structures, self-reference…</a:t>
            </a:r>
          </a:p>
          <a:p>
            <a:pPr eaLnBrk="1" hangingPunct="1"/>
            <a:r>
              <a:rPr lang="en-US" smtClean="0">
                <a:cs typeface="David" pitchFamily="34" charset="-79"/>
              </a:rPr>
              <a:t>Examples: Class Inheritance and Polymorphism, University Courses with Pre-Requisites.</a:t>
            </a:r>
          </a:p>
          <a:p>
            <a:pPr eaLnBrk="1" hangingPunct="1"/>
            <a:r>
              <a:rPr lang="en-US" smtClean="0">
                <a:cs typeface="David" pitchFamily="34" charset="-79"/>
              </a:rPr>
              <a:t>How would you model a nodes-and-edges graph?</a:t>
            </a:r>
          </a:p>
        </p:txBody>
      </p:sp>
      <p:sp>
        <p:nvSpPr>
          <p:cNvPr id="17412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CE3722-99AD-4ECB-AF2C-267258E4A7B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505200"/>
            <a:ext cx="2574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905000"/>
            <a:ext cx="245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4419600" y="1981200"/>
            <a:ext cx="0" cy="449580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9" name="Ink 3"/>
          <p:cNvPicPr/>
          <p:nvPr/>
        </p:nvPicPr>
        <p:blipFill>
          <a:blip r:embed="rId4" cstate="print"/>
          <a:srcRect t="52747"/>
          <a:stretch>
            <a:fillRect/>
          </a:stretch>
        </p:blipFill>
        <p:spPr>
          <a:xfrm>
            <a:off x="6587880" y="5257800"/>
            <a:ext cx="2556120" cy="1066800"/>
          </a:xfrm>
          <a:prstGeom prst="rect">
            <a:avLst/>
          </a:prstGeom>
        </p:spPr>
      </p:pic>
      <p:pic>
        <p:nvPicPr>
          <p:cNvPr id="10" name="Ink 3"/>
          <p:cNvPicPr/>
          <p:nvPr/>
        </p:nvPicPr>
        <p:blipFill>
          <a:blip r:embed="rId4" cstate="print"/>
          <a:srcRect b="54788"/>
          <a:stretch>
            <a:fillRect/>
          </a:stretch>
        </p:blipFill>
        <p:spPr>
          <a:xfrm>
            <a:off x="4511566" y="5181600"/>
            <a:ext cx="2514600" cy="1219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Class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Composition  (No Shared Association)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3200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David" pitchFamily="34" charset="-79"/>
              </a:rPr>
              <a:t>Composition has </a:t>
            </a:r>
            <a:r>
              <a:rPr lang="en-US" b="1" dirty="0" smtClean="0">
                <a:cs typeface="David" pitchFamily="34" charset="-79"/>
              </a:rPr>
              <a:t>exactly</a:t>
            </a:r>
            <a:r>
              <a:rPr lang="en-US" dirty="0" smtClean="0">
                <a:cs typeface="David" pitchFamily="34" charset="-79"/>
              </a:rPr>
              <a:t> two rules which </a:t>
            </a:r>
            <a:r>
              <a:rPr lang="en-US" b="1" dirty="0" smtClean="0">
                <a:cs typeface="David" pitchFamily="34" charset="-79"/>
              </a:rPr>
              <a:t>differ</a:t>
            </a:r>
            <a:r>
              <a:rPr lang="en-US" dirty="0" smtClean="0">
                <a:cs typeface="David" pitchFamily="34" charset="-79"/>
              </a:rPr>
              <a:t> it from ordinary associations: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A constituent part can belong to </a:t>
            </a:r>
            <a:r>
              <a:rPr lang="en-US" b="1" dirty="0" smtClean="0">
                <a:cs typeface="Arial" pitchFamily="34" charset="0"/>
              </a:rPr>
              <a:t>exactly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one</a:t>
            </a:r>
            <a:r>
              <a:rPr lang="en-US" dirty="0" smtClean="0">
                <a:cs typeface="Arial" pitchFamily="34" charset="0"/>
              </a:rPr>
              <a:t> assembly. </a:t>
            </a:r>
          </a:p>
          <a:p>
            <a:pPr lvl="1" eaLnBrk="1" hangingPunct="1"/>
            <a:r>
              <a:rPr lang="en-US" dirty="0" smtClean="0">
                <a:cs typeface="Arial" pitchFamily="34" charset="0"/>
              </a:rPr>
              <a:t>Once a constituent part has been assigned an assembly, it has a coincident </a:t>
            </a:r>
            <a:r>
              <a:rPr lang="en-US" b="1" u="sng" dirty="0" smtClean="0">
                <a:cs typeface="Arial" pitchFamily="34" charset="0"/>
              </a:rPr>
              <a:t>lifetime</a:t>
            </a:r>
            <a:r>
              <a:rPr lang="en-US" dirty="0" smtClean="0">
                <a:cs typeface="Arial" pitchFamily="34" charset="0"/>
              </a:rPr>
              <a:t> with the assembly - it is a specific kind of Whole-Part </a:t>
            </a: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relationship. </a:t>
            </a:r>
            <a:endParaRPr lang="en-US" dirty="0" smtClean="0">
              <a:cs typeface="David" pitchFamily="34" charset="-79"/>
            </a:endParaRPr>
          </a:p>
        </p:txBody>
      </p:sp>
      <p:sp>
        <p:nvSpPr>
          <p:cNvPr id="18436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2D9AF1-901B-4D35-85FE-DCF271307FC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572000" y="1981200"/>
            <a:ext cx="0" cy="381000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36868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209800"/>
            <a:ext cx="2943225" cy="2419351"/>
          </a:xfrm>
          <a:prstGeom prst="rect">
            <a:avLst/>
          </a:prstGeom>
          <a:noFill/>
        </p:spPr>
      </p:pic>
      <p:pic>
        <p:nvPicPr>
          <p:cNvPr id="36870" name="Picture 6" descr="http://www.itmeyer.at/umlet/imgdiag/compositio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64000"/>
          <a:stretch>
            <a:fillRect/>
          </a:stretch>
        </p:blipFill>
        <p:spPr bwMode="auto">
          <a:xfrm>
            <a:off x="4876800" y="5029200"/>
            <a:ext cx="352425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Class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Aggregation (Shared Association)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3200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David" pitchFamily="34" charset="-79"/>
              </a:rPr>
              <a:t>Aggregation…</a:t>
            </a:r>
          </a:p>
          <a:p>
            <a:pPr lvl="1" eaLnBrk="1" hangingPunct="1"/>
            <a:r>
              <a:rPr lang="en-US" dirty="0" smtClean="0">
                <a:cs typeface="David" pitchFamily="34" charset="-79"/>
              </a:rPr>
              <a:t>…would be treated just like association in code generation, model analysis, etc.</a:t>
            </a:r>
          </a:p>
          <a:p>
            <a:pPr lvl="1" eaLnBrk="1" hangingPunct="1"/>
            <a:r>
              <a:rPr lang="en-US" dirty="0" smtClean="0">
                <a:cs typeface="David" pitchFamily="34" charset="-79"/>
              </a:rPr>
              <a:t>Container and its </a:t>
            </a:r>
            <a:br>
              <a:rPr lang="en-US" dirty="0" smtClean="0">
                <a:cs typeface="David" pitchFamily="34" charset="-79"/>
              </a:rPr>
            </a:br>
            <a:r>
              <a:rPr lang="en-US" dirty="0" err="1" smtClean="0">
                <a:cs typeface="David" pitchFamily="34" charset="-79"/>
              </a:rPr>
              <a:t>Containees</a:t>
            </a:r>
            <a:r>
              <a:rPr lang="en-US" dirty="0" smtClean="0">
                <a:cs typeface="David" pitchFamily="34" charset="-79"/>
              </a:rPr>
              <a:t> can be manipulated </a:t>
            </a:r>
            <a:r>
              <a:rPr lang="en-US" b="1" dirty="0" smtClean="0">
                <a:cs typeface="David" pitchFamily="34" charset="-79"/>
              </a:rPr>
              <a:t>independently</a:t>
            </a:r>
          </a:p>
          <a:p>
            <a:pPr lvl="1" eaLnBrk="1" hangingPunct="1"/>
            <a:endParaRPr lang="en-US" dirty="0" smtClean="0">
              <a:cs typeface="David" pitchFamily="34" charset="-79"/>
            </a:endParaRPr>
          </a:p>
          <a:p>
            <a:pPr lvl="1" eaLnBrk="1" hangingPunct="1"/>
            <a:endParaRPr lang="en-US" dirty="0" smtClean="0">
              <a:cs typeface="David" pitchFamily="34" charset="-79"/>
            </a:endParaRPr>
          </a:p>
        </p:txBody>
      </p:sp>
      <p:sp>
        <p:nvSpPr>
          <p:cNvPr id="19460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E67EC7-33E1-4DA4-8A27-5F5703FBEA2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572000" y="1981200"/>
            <a:ext cx="0" cy="2771775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81961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2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320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11388"/>
            <a:ext cx="3429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01"/>
          <a:stretch>
            <a:fillRect/>
          </a:stretch>
        </p:blipFill>
        <p:spPr bwMode="auto">
          <a:xfrm>
            <a:off x="495300" y="35814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87"/>
          <a:stretch>
            <a:fillRect/>
          </a:stretch>
        </p:blipFill>
        <p:spPr bwMode="auto">
          <a:xfrm>
            <a:off x="4724400" y="3505200"/>
            <a:ext cx="3581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24400"/>
            <a:ext cx="2971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1752600" y="419100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5105400" y="41290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Right!</a:t>
            </a:r>
          </a:p>
        </p:txBody>
      </p:sp>
      <p:sp>
        <p:nvSpPr>
          <p:cNvPr id="20489" name="Slide Number Placeholder 1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CF6FA4-6F5F-44C1-9C9E-9BA997BC2C0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Class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Association – Aggregation and Composition</a:t>
            </a:r>
            <a:endParaRPr lang="ru-RU" sz="28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9" grpId="0"/>
      <p:bldP spid="1710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pPr marL="360363" indent="-360363" eaLnBrk="1" hangingPunct="1"/>
            <a:r>
              <a:rPr lang="en-US" b="1" smtClean="0"/>
              <a:t>Dependencies</a:t>
            </a:r>
            <a:r>
              <a:rPr lang="en-US" smtClean="0"/>
              <a:t> - is a relationship that states that one thing (class) uses the information and services of another thing (class).</a:t>
            </a:r>
          </a:p>
          <a:p>
            <a:pPr marL="360363" indent="-360363" eaLnBrk="1" hangingPunct="1"/>
            <a:r>
              <a:rPr lang="en-US" smtClean="0"/>
              <a:t>Underline is the notation for static operation/attributes.</a:t>
            </a:r>
          </a:p>
          <a:p>
            <a:pPr marL="360363" indent="-360363" eaLnBrk="1" hangingPunct="1"/>
            <a:r>
              <a:rPr lang="en-US" smtClean="0"/>
              <a:t>Some patterns reduce dependencies usage to a minimum. 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A1EF6F-2613-449E-9664-518A7C76A9D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997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Class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Dependency</a:t>
            </a:r>
            <a:endParaRPr lang="ru-RU" sz="28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r" rtl="1" eaLnBrk="1" hangingPunct="1"/>
            <a:r>
              <a:rPr lang="he-IL" sz="2000" dirty="0" smtClean="0"/>
              <a:t>חברת טיולים מארגנת טיולים מסוגים שונים. לכל </a:t>
            </a:r>
            <a:r>
              <a:rPr lang="he-IL" sz="2000" u="sng" dirty="0" smtClean="0"/>
              <a:t>טיול</a:t>
            </a:r>
            <a:r>
              <a:rPr lang="he-IL" sz="2000" dirty="0" smtClean="0"/>
              <a:t> יש </a:t>
            </a:r>
            <a:r>
              <a:rPr lang="he-IL" sz="2000" u="sng" dirty="0" smtClean="0"/>
              <a:t>שם</a:t>
            </a:r>
            <a:r>
              <a:rPr lang="he-IL" sz="2000" dirty="0" smtClean="0"/>
              <a:t>, רשימת ערים לביקור, </a:t>
            </a:r>
            <a:r>
              <a:rPr lang="he-IL" sz="2000" u="sng" dirty="0" smtClean="0"/>
              <a:t>תאריך יציאה</a:t>
            </a:r>
            <a:r>
              <a:rPr lang="he-IL" sz="2000" dirty="0" smtClean="0"/>
              <a:t> </a:t>
            </a:r>
            <a:r>
              <a:rPr lang="he-IL" sz="2000" u="sng" dirty="0" smtClean="0"/>
              <a:t>ותאריך חזרה</a:t>
            </a:r>
            <a:r>
              <a:rPr lang="he-IL" sz="2000" dirty="0" smtClean="0"/>
              <a:t>. </a:t>
            </a:r>
            <a:r>
              <a:rPr lang="he-IL" sz="2000" u="sng" dirty="0" smtClean="0"/>
              <a:t>עיר</a:t>
            </a:r>
            <a:r>
              <a:rPr lang="he-IL" sz="2000" dirty="0" smtClean="0"/>
              <a:t> מוגדר ע"י </a:t>
            </a:r>
            <a:r>
              <a:rPr lang="he-IL" sz="2000" u="sng" dirty="0" smtClean="0"/>
              <a:t>שם</a:t>
            </a:r>
            <a:r>
              <a:rPr lang="he-IL" sz="2000" dirty="0" smtClean="0"/>
              <a:t> העיר, </a:t>
            </a:r>
            <a:r>
              <a:rPr lang="he-IL" sz="2000" u="sng" dirty="0" smtClean="0"/>
              <a:t>מדינה</a:t>
            </a:r>
            <a:r>
              <a:rPr lang="he-IL" sz="2000" dirty="0" smtClean="0"/>
              <a:t>, </a:t>
            </a:r>
            <a:r>
              <a:rPr lang="he-IL" sz="2000" u="sng" dirty="0" smtClean="0"/>
              <a:t>מספר ימי לביקור</a:t>
            </a:r>
            <a:r>
              <a:rPr lang="he-IL" sz="2000" dirty="0" smtClean="0"/>
              <a:t> ופרטיו של </a:t>
            </a:r>
            <a:r>
              <a:rPr lang="he-IL" sz="2000" u="sng" dirty="0" smtClean="0"/>
              <a:t>המדריך</a:t>
            </a:r>
            <a:r>
              <a:rPr lang="he-IL" sz="2000" dirty="0" smtClean="0"/>
              <a:t> (</a:t>
            </a:r>
            <a:r>
              <a:rPr lang="he-IL" sz="2000" u="sng" dirty="0" smtClean="0"/>
              <a:t>ת.ז</a:t>
            </a:r>
            <a:r>
              <a:rPr lang="he-IL" sz="2000" dirty="0" smtClean="0"/>
              <a:t>, </a:t>
            </a:r>
            <a:r>
              <a:rPr lang="he-IL" sz="2000" u="sng" dirty="0" smtClean="0"/>
              <a:t>שם</a:t>
            </a:r>
            <a:r>
              <a:rPr lang="he-IL" sz="2000" dirty="0" smtClean="0"/>
              <a:t> ו</a:t>
            </a:r>
            <a:r>
              <a:rPr lang="he-IL" sz="2000" u="sng" dirty="0" smtClean="0"/>
              <a:t>כתובת</a:t>
            </a:r>
            <a:r>
              <a:rPr lang="he-IL" sz="2000" dirty="0" smtClean="0"/>
              <a:t> ). מדריך יכול להדריך בערים שונים, אך לכל עיר יכול להיות מדריך אחד בלבד. עבור כל טיול מנהלים רשימת מטיילים. </a:t>
            </a:r>
            <a:r>
              <a:rPr lang="he-IL" sz="2000" u="sng" dirty="0" smtClean="0"/>
              <a:t>מטייל</a:t>
            </a:r>
            <a:r>
              <a:rPr lang="he-IL" sz="2000" dirty="0" smtClean="0"/>
              <a:t> מוגדר ע"י </a:t>
            </a:r>
            <a:r>
              <a:rPr lang="he-IL" sz="2000" u="sng" dirty="0" smtClean="0"/>
              <a:t>ת.ז</a:t>
            </a:r>
            <a:r>
              <a:rPr lang="he-IL" sz="2000" dirty="0" smtClean="0"/>
              <a:t>, </a:t>
            </a:r>
            <a:r>
              <a:rPr lang="he-IL" sz="2000" u="sng" dirty="0" smtClean="0"/>
              <a:t>שם</a:t>
            </a:r>
            <a:r>
              <a:rPr lang="he-IL" sz="2000" dirty="0" smtClean="0"/>
              <a:t>, רשימת </a:t>
            </a:r>
            <a:r>
              <a:rPr lang="he-IL" sz="2000" u="sng" dirty="0" smtClean="0"/>
              <a:t>טלפונים</a:t>
            </a:r>
            <a:r>
              <a:rPr lang="he-IL" sz="2000" dirty="0" smtClean="0"/>
              <a:t> </a:t>
            </a:r>
            <a:r>
              <a:rPr lang="he-IL" sz="2000" u="sng" dirty="0" smtClean="0"/>
              <a:t>(קוד,מספר)</a:t>
            </a:r>
            <a:r>
              <a:rPr lang="he-IL" sz="2000" dirty="0" smtClean="0"/>
              <a:t> ו</a:t>
            </a:r>
            <a:r>
              <a:rPr lang="he-IL" sz="2000" u="sng" dirty="0" smtClean="0"/>
              <a:t>מחיר</a:t>
            </a:r>
            <a:r>
              <a:rPr lang="he-IL" sz="2000" dirty="0" smtClean="0"/>
              <a:t> לטיול. </a:t>
            </a:r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endParaRPr lang="he-IL" sz="2000" dirty="0" smtClean="0"/>
          </a:p>
          <a:p>
            <a:pPr algn="r" rtl="1" eaLnBrk="1" hangingPunct="1"/>
            <a:r>
              <a:rPr lang="he-IL" sz="1600" dirty="0" smtClean="0"/>
              <a:t>מה יותר מובן (הסיפור או הדיאגראמה)?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600200" y="3200400"/>
            <a:ext cx="6180138" cy="2774950"/>
            <a:chOff x="960" y="2099"/>
            <a:chExt cx="3893" cy="1748"/>
          </a:xfrm>
        </p:grpSpPr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147"/>
              <a:ext cx="637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2099"/>
              <a:ext cx="637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3168"/>
              <a:ext cx="637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3538" y="2257"/>
              <a:ext cx="49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1..*</a:t>
              </a:r>
              <a:endParaRPr lang="ru-RU" sz="1400"/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2857" y="2257"/>
              <a:ext cx="499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>
              <a:off x="2857" y="2439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2540" name="Rectangle 10"/>
            <p:cNvSpPr>
              <a:spLocks noChangeArrowheads="1"/>
            </p:cNvSpPr>
            <p:nvPr/>
          </p:nvSpPr>
          <p:spPr bwMode="auto">
            <a:xfrm>
              <a:off x="2404" y="2756"/>
              <a:ext cx="499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2404" y="3074"/>
              <a:ext cx="49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1..*</a:t>
              </a:r>
              <a:endParaRPr lang="ru-RU" sz="1400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4445" y="3074"/>
              <a:ext cx="227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</a:t>
              </a:r>
              <a:endParaRPr lang="ru-RU" sz="1400"/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4354" y="2711"/>
              <a:ext cx="499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2544" name="Line 14"/>
            <p:cNvSpPr>
              <a:spLocks noChangeShapeType="1"/>
            </p:cNvSpPr>
            <p:nvPr/>
          </p:nvSpPr>
          <p:spPr bwMode="auto">
            <a:xfrm>
              <a:off x="4399" y="271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1451" y="3391"/>
              <a:ext cx="499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pic>
          <p:nvPicPr>
            <p:cNvPr id="22546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299"/>
              <a:ext cx="63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1950" y="3436"/>
              <a:ext cx="227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</a:t>
              </a:r>
              <a:endParaRPr lang="ru-RU" sz="1400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1542" y="357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2549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3210"/>
              <a:ext cx="637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>
              <a:off x="2494" y="2756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2532" name="Title 2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r" rtl="1" eaLnBrk="1" hangingPunct="1"/>
            <a:r>
              <a:rPr lang="he-IL" sz="2800" smtClean="0">
                <a:solidFill>
                  <a:srgbClr val="0070C0"/>
                </a:solidFill>
                <a:latin typeface="Impact" pitchFamily="34" charset="0"/>
              </a:rPr>
              <a:t>דוגמה 1 - חברת טיולים</a:t>
            </a:r>
            <a:endParaRPr lang="he-IL" sz="2800" smtClean="0">
              <a:solidFill>
                <a:srgbClr val="0070C0"/>
              </a:solidFill>
            </a:endParaRPr>
          </a:p>
        </p:txBody>
      </p:sp>
      <p:sp>
        <p:nvSpPr>
          <p:cNvPr id="22533" name="Slide Number Placeholder 2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13028C-FD6F-450C-834A-CBF757A4690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4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800600"/>
          </a:xfrm>
        </p:spPr>
        <p:txBody>
          <a:bodyPr/>
          <a:lstStyle/>
          <a:p>
            <a:pPr algn="r" rtl="1" eaLnBrk="1" hangingPunct="1">
              <a:spcBef>
                <a:spcPts val="600"/>
              </a:spcBef>
            </a:pPr>
            <a:r>
              <a:rPr lang="he-IL" sz="2000" smtClean="0"/>
              <a:t>באוניברסיטה ניתנים קורסים. כל </a:t>
            </a:r>
            <a:r>
              <a:rPr lang="he-IL" sz="2000" u="sng" smtClean="0"/>
              <a:t>קורס</a:t>
            </a:r>
            <a:r>
              <a:rPr lang="he-IL" sz="2000" smtClean="0"/>
              <a:t> </a:t>
            </a:r>
            <a:r>
              <a:rPr lang="he-IL" sz="2000" b="1" smtClean="0"/>
              <a:t>יכול</a:t>
            </a:r>
            <a:r>
              <a:rPr lang="he-IL" sz="2000" smtClean="0"/>
              <a:t> להיות מורכב ממספר </a:t>
            </a:r>
            <a:r>
              <a:rPr lang="he-IL" sz="2000" u="sng" smtClean="0"/>
              <a:t>סמינרים</a:t>
            </a:r>
            <a:r>
              <a:rPr lang="he-IL" sz="2000" smtClean="0"/>
              <a:t> </a:t>
            </a:r>
            <a:r>
              <a:rPr lang="he-IL" sz="2000" u="sng" smtClean="0"/>
              <a:t>(אך לא חייב)</a:t>
            </a:r>
            <a:r>
              <a:rPr lang="he-IL" sz="2000" smtClean="0"/>
              <a:t>. לסמינר משובצים סטודנטים. כל </a:t>
            </a:r>
            <a:r>
              <a:rPr lang="he-IL" sz="2000" u="sng" smtClean="0"/>
              <a:t>סטודנט</a:t>
            </a:r>
            <a:r>
              <a:rPr lang="he-IL" sz="2000" smtClean="0"/>
              <a:t> חייב להשתתף לפחות בסמינר אחד. </a:t>
            </a:r>
            <a:r>
              <a:rPr lang="he-IL" sz="2000" u="sng" smtClean="0"/>
              <a:t>עוזר ההוראה</a:t>
            </a:r>
            <a:r>
              <a:rPr lang="he-IL" sz="2000" smtClean="0"/>
              <a:t> של הסמינר הוא </a:t>
            </a:r>
            <a:r>
              <a:rPr lang="he-IL" sz="2000" u="sng" smtClean="0"/>
              <a:t>סטודנט</a:t>
            </a:r>
            <a:r>
              <a:rPr lang="he-IL" sz="2000" smtClean="0"/>
              <a:t>. </a:t>
            </a:r>
          </a:p>
          <a:p>
            <a:pPr algn="r" rtl="1" eaLnBrk="1" hangingPunct="1">
              <a:spcBef>
                <a:spcPts val="600"/>
              </a:spcBef>
            </a:pPr>
            <a:endParaRPr lang="he-IL" sz="2000" smtClean="0"/>
          </a:p>
          <a:p>
            <a:pPr algn="r" rtl="1" eaLnBrk="1" hangingPunct="1">
              <a:spcBef>
                <a:spcPts val="600"/>
              </a:spcBef>
            </a:pPr>
            <a:endParaRPr lang="he-IL" sz="2000" smtClean="0"/>
          </a:p>
          <a:p>
            <a:pPr algn="r" rtl="1" eaLnBrk="1" hangingPunct="1">
              <a:spcBef>
                <a:spcPts val="600"/>
              </a:spcBef>
            </a:pPr>
            <a:endParaRPr lang="he-IL" sz="2000" smtClean="0"/>
          </a:p>
          <a:p>
            <a:pPr algn="r" rtl="1" eaLnBrk="1" hangingPunct="1">
              <a:spcBef>
                <a:spcPts val="600"/>
              </a:spcBef>
            </a:pPr>
            <a:endParaRPr lang="he-IL" sz="2000" smtClean="0"/>
          </a:p>
          <a:p>
            <a:pPr algn="r" rtl="1" eaLnBrk="1" hangingPunct="1">
              <a:spcBef>
                <a:spcPts val="600"/>
              </a:spcBef>
            </a:pPr>
            <a:endParaRPr lang="he-IL" sz="2000" smtClean="0"/>
          </a:p>
          <a:p>
            <a:pPr algn="r" rtl="1" eaLnBrk="1" hangingPunct="1">
              <a:spcBef>
                <a:spcPts val="600"/>
              </a:spcBef>
            </a:pPr>
            <a:endParaRPr lang="he-IL" sz="2000" smtClean="0"/>
          </a:p>
          <a:p>
            <a:pPr eaLnBrk="1" hangingPunct="1">
              <a:spcBef>
                <a:spcPts val="600"/>
              </a:spcBef>
            </a:pPr>
            <a:endParaRPr lang="en-US" sz="2000" smtClean="0"/>
          </a:p>
          <a:p>
            <a:pPr algn="r" rtl="1" eaLnBrk="1" hangingPunct="1">
              <a:spcBef>
                <a:spcPts val="600"/>
              </a:spcBef>
            </a:pPr>
            <a:r>
              <a:rPr lang="en-US" sz="2000" smtClean="0"/>
              <a:t>roles</a:t>
            </a:r>
            <a:r>
              <a:rPr lang="he-IL" sz="2000" smtClean="0"/>
              <a:t> </a:t>
            </a:r>
            <a:r>
              <a:rPr lang="he-IL" sz="1800" smtClean="0"/>
              <a:t>ו-</a:t>
            </a:r>
            <a:r>
              <a:rPr lang="en-US" sz="1800" smtClean="0"/>
              <a:t> </a:t>
            </a:r>
            <a:r>
              <a:rPr lang="en-US" sz="2000" smtClean="0"/>
              <a:t>associations</a:t>
            </a:r>
            <a:r>
              <a:rPr lang="he-IL" sz="1800" smtClean="0"/>
              <a:t> מאוד חשובים להבנת התרשים והמערכת </a:t>
            </a:r>
            <a:r>
              <a:rPr lang="he-IL" sz="1800" smtClean="0">
                <a:latin typeface="Cambria Math" pitchFamily="18" charset="0"/>
                <a:ea typeface="Cambria Math" pitchFamily="18" charset="0"/>
              </a:rPr>
              <a:t>⇐</a:t>
            </a:r>
            <a:r>
              <a:rPr lang="he-IL" sz="1800" smtClean="0"/>
              <a:t> השתמשו בהם. </a:t>
            </a:r>
          </a:p>
          <a:p>
            <a:pPr algn="r" rtl="1" eaLnBrk="1" hangingPunct="1">
              <a:spcBef>
                <a:spcPts val="600"/>
              </a:spcBef>
            </a:pPr>
            <a:r>
              <a:rPr lang="he-IL" sz="1800" smtClean="0"/>
              <a:t>ברירות המחדל של </a:t>
            </a:r>
            <a:r>
              <a:rPr lang="en-US" sz="2000" smtClean="0"/>
              <a:t>multiplicity</a:t>
            </a:r>
            <a:r>
              <a:rPr lang="he-IL" sz="2000" smtClean="0"/>
              <a:t> </a:t>
            </a:r>
            <a:r>
              <a:rPr lang="he-IL" sz="1800" smtClean="0"/>
              <a:t>מבלבלות ובעייתיות </a:t>
            </a:r>
            <a:r>
              <a:rPr lang="he-IL" sz="1800" smtClean="0">
                <a:latin typeface="Cambria Math" pitchFamily="18" charset="0"/>
              </a:rPr>
              <a:t>⇐ ציינו במפורש את ה-</a:t>
            </a:r>
            <a:r>
              <a:rPr lang="en-US" sz="2000" smtClean="0"/>
              <a:t>multiplicity</a:t>
            </a:r>
            <a:r>
              <a:rPr lang="he-IL" sz="1800" smtClean="0"/>
              <a:t>.</a:t>
            </a:r>
            <a:endParaRPr lang="en-US" sz="1800" smtClean="0"/>
          </a:p>
        </p:txBody>
      </p:sp>
      <p:grpSp>
        <p:nvGrpSpPr>
          <p:cNvPr id="23555" name="Group 24"/>
          <p:cNvGrpSpPr>
            <a:grpSpLocks/>
          </p:cNvGrpSpPr>
          <p:nvPr/>
        </p:nvGrpSpPr>
        <p:grpSpPr bwMode="auto">
          <a:xfrm>
            <a:off x="381000" y="2819400"/>
            <a:ext cx="8229600" cy="1831975"/>
            <a:chOff x="381000" y="2819400"/>
            <a:chExt cx="8229600" cy="1831777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6032560" y="3382667"/>
              <a:ext cx="635000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3946555" y="3017188"/>
              <a:ext cx="740339" cy="194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1..*</a:t>
              </a:r>
              <a:endParaRPr lang="ru-RU" sz="1400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2574183" y="2979924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3272980" y="2992823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6234335" y="3057319"/>
              <a:ext cx="633516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   section of</a:t>
              </a:r>
              <a:endParaRPr lang="ru-RU" sz="1400"/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1994078" y="3838440"/>
              <a:ext cx="403551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</a:t>
              </a:r>
              <a:endParaRPr lang="ru-RU" sz="1400"/>
            </a:p>
          </p:txBody>
        </p:sp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>
              <a:off x="1994078" y="4358710"/>
              <a:ext cx="37016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381000" y="3657600"/>
              <a:ext cx="1555751" cy="57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r>
                <a:rPr lang="en-US" sz="1400"/>
                <a:t>-teaching assistant</a:t>
              </a:r>
              <a:endParaRPr lang="ru-RU" sz="1400"/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3305707" y="4343400"/>
              <a:ext cx="7328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5090445" y="3773944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pic>
          <p:nvPicPr>
            <p:cNvPr id="2356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1612722" cy="103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118" y="2862397"/>
              <a:ext cx="1682453" cy="90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Line 16"/>
            <p:cNvSpPr>
              <a:spLocks noChangeShapeType="1"/>
            </p:cNvSpPr>
            <p:nvPr/>
          </p:nvSpPr>
          <p:spPr bwMode="auto">
            <a:xfrm>
              <a:off x="2547478" y="3252241"/>
              <a:ext cx="2004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571" name="Rectangle 17"/>
            <p:cNvSpPr>
              <a:spLocks noChangeArrowheads="1"/>
            </p:cNvSpPr>
            <p:nvPr/>
          </p:nvSpPr>
          <p:spPr bwMode="auto">
            <a:xfrm>
              <a:off x="2590800" y="3318171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-student</a:t>
              </a:r>
              <a:endParaRPr lang="ru-RU" sz="1400"/>
            </a:p>
          </p:txBody>
        </p:sp>
        <p:sp>
          <p:nvSpPr>
            <p:cNvPr id="23572" name="Line 18"/>
            <p:cNvSpPr>
              <a:spLocks noChangeShapeType="1"/>
            </p:cNvSpPr>
            <p:nvPr/>
          </p:nvSpPr>
          <p:spPr bwMode="auto">
            <a:xfrm>
              <a:off x="1994078" y="3708015"/>
              <a:ext cx="0" cy="65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573" name="Line 19"/>
            <p:cNvSpPr>
              <a:spLocks noChangeShapeType="1"/>
            </p:cNvSpPr>
            <p:nvPr/>
          </p:nvSpPr>
          <p:spPr bwMode="auto">
            <a:xfrm flipH="1" flipV="1">
              <a:off x="5680936" y="3646385"/>
              <a:ext cx="14836" cy="71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3574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67" y="2846607"/>
              <a:ext cx="1424833" cy="91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6032559" y="3382667"/>
              <a:ext cx="115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3556" name="Title 2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r" rtl="1" eaLnBrk="1" hangingPunct="1"/>
            <a:r>
              <a:rPr lang="he-IL" sz="2800" smtClean="0">
                <a:solidFill>
                  <a:srgbClr val="0070C0"/>
                </a:solidFill>
                <a:latin typeface="Impact" pitchFamily="34" charset="0"/>
              </a:rPr>
              <a:t>דוגמה 2 - קורסים באוניברסיטה</a:t>
            </a:r>
          </a:p>
        </p:txBody>
      </p:sp>
      <p:sp>
        <p:nvSpPr>
          <p:cNvPr id="23557" name="Slide Number Placeholder 2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52E358-86B0-4741-8D49-46325326B4B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Object Diagram</a:t>
            </a:r>
            <a:endParaRPr lang="ru-RU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It depicts objects and their relationships at a </a:t>
            </a:r>
            <a:r>
              <a:rPr lang="en-US" b="1" smtClean="0"/>
              <a:t>certain point in time</a:t>
            </a:r>
            <a:r>
              <a:rPr lang="en-US" smtClean="0"/>
              <a:t>, typically a special case of either a class diagram or a communication diagram [Scott W.Ambler]. 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shows </a:t>
            </a:r>
            <a:r>
              <a:rPr lang="en-US" b="1" smtClean="0"/>
              <a:t>instances</a:t>
            </a:r>
            <a:r>
              <a:rPr lang="en-US" smtClean="0"/>
              <a:t> instead of classes.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They are useful for explaining small pieces with complicated relationships, especially recursive relationships. [Randy Miller]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closely linked to class diagram. Just as an object is an instance of a class, an object diagram could be viewed as an </a:t>
            </a:r>
            <a:r>
              <a:rPr lang="en-US" b="1" smtClean="0"/>
              <a:t>instance</a:t>
            </a:r>
            <a:r>
              <a:rPr lang="en-US" smtClean="0"/>
              <a:t> of a class diagram.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used for </a:t>
            </a:r>
            <a:r>
              <a:rPr lang="en-US" b="1" smtClean="0"/>
              <a:t>testing</a:t>
            </a:r>
            <a:r>
              <a:rPr lang="en-US" smtClean="0"/>
              <a:t> and </a:t>
            </a:r>
            <a:r>
              <a:rPr lang="en-US" b="1" smtClean="0"/>
              <a:t>refining</a:t>
            </a:r>
            <a:r>
              <a:rPr lang="en-US" smtClean="0"/>
              <a:t> class diagram.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67438E-4D29-4B15-AE4C-0776D690CEBC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283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chemeClr val="tx2"/>
                </a:solidFill>
                <a:cs typeface="David" pitchFamily="34" charset="-79"/>
              </a:rPr>
              <a:t>Elements</a:t>
            </a:r>
            <a:endParaRPr lang="ru-RU" sz="2800" b="1" smtClean="0">
              <a:solidFill>
                <a:schemeClr val="tx2"/>
              </a:solidFill>
              <a:cs typeface="David" pitchFamily="34" charset="-79"/>
            </a:endParaRPr>
          </a:p>
          <a:p>
            <a:pPr eaLnBrk="1" hangingPunct="1"/>
            <a:r>
              <a:rPr lang="en-US" smtClean="0">
                <a:cs typeface="David" pitchFamily="34" charset="-79"/>
              </a:rPr>
              <a:t>Object</a:t>
            </a:r>
          </a:p>
          <a:p>
            <a:pPr lvl="1" eaLnBrk="1" hangingPunct="1"/>
            <a:r>
              <a:rPr lang="en-US" smtClean="0">
                <a:cs typeface="David" pitchFamily="34" charset="-79"/>
              </a:rPr>
              <a:t>Name</a:t>
            </a:r>
          </a:p>
          <a:p>
            <a:pPr lvl="1" eaLnBrk="1" hangingPunct="1"/>
            <a:r>
              <a:rPr lang="en-US" smtClean="0">
                <a:cs typeface="David" pitchFamily="34" charset="-79"/>
              </a:rPr>
              <a:t>Attributes</a:t>
            </a:r>
          </a:p>
          <a:p>
            <a:pPr eaLnBrk="1" hangingPunct="1"/>
            <a:r>
              <a:rPr lang="en-US" smtClean="0">
                <a:cs typeface="David" pitchFamily="34" charset="-79"/>
              </a:rPr>
              <a:t>Links</a:t>
            </a:r>
          </a:p>
          <a:p>
            <a:pPr lvl="1" eaLnBrk="1" hangingPunct="1"/>
            <a:r>
              <a:rPr lang="en-US" smtClean="0">
                <a:cs typeface="David" pitchFamily="34" charset="-79"/>
              </a:rPr>
              <a:t>Name</a:t>
            </a:r>
          </a:p>
          <a:p>
            <a:pPr lvl="1" eaLnBrk="1" hangingPunct="1"/>
            <a:r>
              <a:rPr lang="en-US" smtClean="0">
                <a:cs typeface="David" pitchFamily="34" charset="-79"/>
              </a:rPr>
              <a:t>Type</a:t>
            </a:r>
          </a:p>
          <a:p>
            <a:pPr lvl="2" eaLnBrk="1" hangingPunct="1"/>
            <a:r>
              <a:rPr lang="en-US" smtClean="0">
                <a:cs typeface="David" pitchFamily="34" charset="-79"/>
              </a:rPr>
              <a:t>Association</a:t>
            </a:r>
          </a:p>
          <a:p>
            <a:pPr lvl="2" eaLnBrk="1" hangingPunct="1"/>
            <a:r>
              <a:rPr lang="en-US" smtClean="0">
                <a:cs typeface="David" pitchFamily="34" charset="-79"/>
              </a:rPr>
              <a:t>Aggregation</a:t>
            </a:r>
          </a:p>
          <a:p>
            <a:pPr lvl="2" eaLnBrk="1" hangingPunct="1"/>
            <a:r>
              <a:rPr lang="en-US" smtClean="0">
                <a:cs typeface="David" pitchFamily="34" charset="-79"/>
              </a:rPr>
              <a:t>Composition</a:t>
            </a:r>
          </a:p>
          <a:p>
            <a:pPr lvl="2" eaLnBrk="1" hangingPunct="1"/>
            <a:r>
              <a:rPr lang="en-US" smtClean="0">
                <a:cs typeface="David" pitchFamily="34" charset="-79"/>
              </a:rPr>
              <a:t>Generalizations</a:t>
            </a:r>
          </a:p>
          <a:p>
            <a:pPr lvl="2" eaLnBrk="1" hangingPunct="1"/>
            <a:r>
              <a:rPr lang="en-US" smtClean="0">
                <a:cs typeface="David" pitchFamily="34" charset="-79"/>
              </a:rPr>
              <a:t>Dependencies</a:t>
            </a:r>
          </a:p>
        </p:txBody>
      </p:sp>
      <p:sp>
        <p:nvSpPr>
          <p:cNvPr id="25603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83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tx2"/>
                </a:solidFill>
                <a:cs typeface="David" pitchFamily="34" charset="-79"/>
              </a:rPr>
              <a:t>Visual Presentation</a:t>
            </a: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endParaRPr lang="en-US" smtClean="0">
              <a:cs typeface="David" pitchFamily="34" charset="-79"/>
            </a:endParaRPr>
          </a:p>
          <a:p>
            <a:pPr algn="ctr" eaLnBrk="1" hangingPunct="1"/>
            <a:r>
              <a:rPr lang="en-US" smtClean="0">
                <a:cs typeface="David" pitchFamily="34" charset="-79"/>
              </a:rPr>
              <a:t>Why there is no multiplicity?</a:t>
            </a:r>
            <a:endParaRPr lang="he-IL" smtClean="0"/>
          </a:p>
        </p:txBody>
      </p:sp>
      <p:sp>
        <p:nvSpPr>
          <p:cNvPr id="25604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BF1B8DE-4050-4681-9941-B3734B85911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343400" y="1897063"/>
            <a:ext cx="0" cy="4427537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graphicFrame>
        <p:nvGraphicFramePr>
          <p:cNvPr id="25606" name="Object 12"/>
          <p:cNvGraphicFramePr>
            <a:graphicFrameLocks noChangeAspect="1"/>
          </p:cNvGraphicFramePr>
          <p:nvPr/>
        </p:nvGraphicFramePr>
        <p:xfrm>
          <a:off x="4953000" y="2832100"/>
          <a:ext cx="3438525" cy="1066800"/>
        </p:xfrm>
        <a:graphic>
          <a:graphicData uri="http://schemas.openxmlformats.org/presentationml/2006/ole">
            <p:oleObj spid="_x0000_s25615" name="Visio" r:id="rId3" imgW="2895905" imgH="898246" progId="Visio.Drawing.11">
              <p:embed/>
            </p:oleObj>
          </a:graphicData>
        </a:graphic>
      </p:graphicFrame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4787900" y="45720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6372225" y="4283075"/>
            <a:ext cx="865188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name</a:t>
            </a:r>
            <a:endParaRPr lang="ru-RU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V="1">
            <a:off x="6477000" y="4572000"/>
            <a:ext cx="18415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5943600" y="5041900"/>
            <a:ext cx="933450" cy="215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0"/>
            <a:r>
              <a:rPr lang="en-US">
                <a:solidFill>
                  <a:srgbClr val="0070C0"/>
                </a:solidFill>
              </a:rPr>
              <a:t>link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4648200" y="4268788"/>
            <a:ext cx="865188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-role</a:t>
            </a:r>
            <a:endParaRPr lang="ru-RU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7974013" y="4268788"/>
            <a:ext cx="865187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0"/>
            <a:r>
              <a:rPr lang="en-US"/>
              <a:t>-role</a:t>
            </a:r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Object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Links and Associations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r" rtl="1" eaLnBrk="1" hangingPunct="1"/>
            <a:r>
              <a:rPr lang="he-IL" sz="2800" smtClean="0">
                <a:solidFill>
                  <a:srgbClr val="0070C0"/>
                </a:solidFill>
                <a:latin typeface="Impact" pitchFamily="34" charset="0"/>
              </a:rPr>
              <a:t>דוגמה 3 </a:t>
            </a:r>
            <a:r>
              <a:rPr lang="he-IL" sz="1800" smtClean="0">
                <a:solidFill>
                  <a:srgbClr val="0070C0"/>
                </a:solidFill>
                <a:latin typeface="Impact" pitchFamily="34" charset="0"/>
              </a:rPr>
              <a:t>(המשך מדוגמא 2)</a:t>
            </a:r>
            <a:endParaRPr lang="ru-RU" sz="2800" smtClean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2286000" y="3206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a) Right OD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6781800" y="3206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</a:rPr>
              <a:t>b) Wrong OD</a:t>
            </a:r>
            <a:endParaRPr lang="ru-RU" b="1">
              <a:solidFill>
                <a:srgbClr val="0070C0"/>
              </a:solidFill>
            </a:endParaRPr>
          </a:p>
        </p:txBody>
      </p:sp>
      <p:grpSp>
        <p:nvGrpSpPr>
          <p:cNvPr id="26629" name="Group 53"/>
          <p:cNvGrpSpPr>
            <a:grpSpLocks/>
          </p:cNvGrpSpPr>
          <p:nvPr/>
        </p:nvGrpSpPr>
        <p:grpSpPr bwMode="auto">
          <a:xfrm>
            <a:off x="179388" y="3587750"/>
            <a:ext cx="6048375" cy="2808288"/>
            <a:chOff x="113" y="2160"/>
            <a:chExt cx="3810" cy="1769"/>
          </a:xfrm>
        </p:grpSpPr>
        <p:sp>
          <p:nvSpPr>
            <p:cNvPr id="26658" name="Rectangle 3"/>
            <p:cNvSpPr>
              <a:spLocks noChangeArrowheads="1"/>
            </p:cNvSpPr>
            <p:nvPr/>
          </p:nvSpPr>
          <p:spPr bwMode="auto">
            <a:xfrm>
              <a:off x="113" y="2160"/>
              <a:ext cx="3810" cy="17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26659" name="Object 7"/>
            <p:cNvGraphicFramePr>
              <a:graphicFrameLocks noChangeAspect="1"/>
            </p:cNvGraphicFramePr>
            <p:nvPr/>
          </p:nvGraphicFramePr>
          <p:xfrm>
            <a:off x="2971" y="3607"/>
            <a:ext cx="840" cy="245"/>
          </p:xfrm>
          <a:graphic>
            <a:graphicData uri="http://schemas.openxmlformats.org/presentationml/2006/ole">
              <p:oleObj spid="_x0000_s26689" name="Visio" r:id="rId4" imgW="1117702" imgH="325831" progId="Visio.Drawing.11">
                <p:embed/>
              </p:oleObj>
            </a:graphicData>
          </a:graphic>
        </p:graphicFrame>
        <p:graphicFrame>
          <p:nvGraphicFramePr>
            <p:cNvPr id="26660" name="Object 9"/>
            <p:cNvGraphicFramePr>
              <a:graphicFrameLocks noChangeAspect="1"/>
            </p:cNvGraphicFramePr>
            <p:nvPr/>
          </p:nvGraphicFramePr>
          <p:xfrm>
            <a:off x="3061" y="2650"/>
            <a:ext cx="704" cy="318"/>
          </p:xfrm>
          <a:graphic>
            <a:graphicData uri="http://schemas.openxmlformats.org/presentationml/2006/ole">
              <p:oleObj spid="_x0000_s26690" name="Visio" r:id="rId5" imgW="1117702" imgH="325831" progId="Visio.Drawing.11">
                <p:embed/>
              </p:oleObj>
            </a:graphicData>
          </a:graphic>
        </p:graphicFrame>
        <p:sp>
          <p:nvSpPr>
            <p:cNvPr id="26661" name="Line 10"/>
            <p:cNvSpPr>
              <a:spLocks noChangeShapeType="1"/>
            </p:cNvSpPr>
            <p:nvPr/>
          </p:nvSpPr>
          <p:spPr bwMode="auto">
            <a:xfrm>
              <a:off x="2544" y="2444"/>
              <a:ext cx="517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62" name="Line 11"/>
            <p:cNvSpPr>
              <a:spLocks noChangeShapeType="1"/>
            </p:cNvSpPr>
            <p:nvPr/>
          </p:nvSpPr>
          <p:spPr bwMode="auto">
            <a:xfrm flipV="1">
              <a:off x="2688" y="2876"/>
              <a:ext cx="373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63" name="Rectangle 12"/>
            <p:cNvSpPr>
              <a:spLocks noChangeArrowheads="1"/>
            </p:cNvSpPr>
            <p:nvPr/>
          </p:nvSpPr>
          <p:spPr bwMode="auto">
            <a:xfrm>
              <a:off x="1152" y="2448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6664" name="Line 13"/>
            <p:cNvSpPr>
              <a:spLocks noChangeShapeType="1"/>
            </p:cNvSpPr>
            <p:nvPr/>
          </p:nvSpPr>
          <p:spPr bwMode="auto">
            <a:xfrm flipV="1">
              <a:off x="1156" y="2496"/>
              <a:ext cx="66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65" name="Line 14"/>
            <p:cNvSpPr>
              <a:spLocks noChangeShapeType="1"/>
            </p:cNvSpPr>
            <p:nvPr/>
          </p:nvSpPr>
          <p:spPr bwMode="auto">
            <a:xfrm>
              <a:off x="2426" y="3692"/>
              <a:ext cx="54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66" name="Rectangle 15"/>
            <p:cNvSpPr>
              <a:spLocks noChangeArrowheads="1"/>
            </p:cNvSpPr>
            <p:nvPr/>
          </p:nvSpPr>
          <p:spPr bwMode="auto">
            <a:xfrm>
              <a:off x="1093" y="3030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6667" name="Line 16"/>
            <p:cNvSpPr>
              <a:spLocks noChangeShapeType="1"/>
            </p:cNvSpPr>
            <p:nvPr/>
          </p:nvSpPr>
          <p:spPr bwMode="auto">
            <a:xfrm flipV="1">
              <a:off x="1066" y="3120"/>
              <a:ext cx="614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68" name="Rectangle 17"/>
            <p:cNvSpPr>
              <a:spLocks noChangeArrowheads="1"/>
            </p:cNvSpPr>
            <p:nvPr/>
          </p:nvSpPr>
          <p:spPr bwMode="auto">
            <a:xfrm>
              <a:off x="521" y="2967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6669" name="Line 18"/>
            <p:cNvSpPr>
              <a:spLocks noChangeShapeType="1"/>
            </p:cNvSpPr>
            <p:nvPr/>
          </p:nvSpPr>
          <p:spPr bwMode="auto">
            <a:xfrm flipV="1">
              <a:off x="748" y="2496"/>
              <a:ext cx="1220" cy="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6670" name="Object 19"/>
            <p:cNvGraphicFramePr>
              <a:graphicFrameLocks noChangeAspect="1"/>
            </p:cNvGraphicFramePr>
            <p:nvPr/>
          </p:nvGraphicFramePr>
          <p:xfrm>
            <a:off x="204" y="2596"/>
            <a:ext cx="976" cy="304"/>
          </p:xfrm>
          <a:graphic>
            <a:graphicData uri="http://schemas.openxmlformats.org/presentationml/2006/ole">
              <p:oleObj spid="_x0000_s26691" name="Visio" r:id="rId6" imgW="1045769" imgH="325831" progId="Visio.Drawing.11">
                <p:embed/>
              </p:oleObj>
            </a:graphicData>
          </a:graphic>
        </p:graphicFrame>
        <p:sp>
          <p:nvSpPr>
            <p:cNvPr id="26671" name="Rectangle 20"/>
            <p:cNvSpPr>
              <a:spLocks noChangeArrowheads="1"/>
            </p:cNvSpPr>
            <p:nvPr/>
          </p:nvSpPr>
          <p:spPr bwMode="auto">
            <a:xfrm>
              <a:off x="1296" y="3312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6672" name="Line 21"/>
            <p:cNvSpPr>
              <a:spLocks noChangeShapeType="1"/>
            </p:cNvSpPr>
            <p:nvPr/>
          </p:nvSpPr>
          <p:spPr bwMode="auto">
            <a:xfrm>
              <a:off x="1056" y="3360"/>
              <a:ext cx="7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73" name="Line 22"/>
            <p:cNvSpPr>
              <a:spLocks noChangeShapeType="1"/>
            </p:cNvSpPr>
            <p:nvPr/>
          </p:nvSpPr>
          <p:spPr bwMode="auto">
            <a:xfrm>
              <a:off x="612" y="3466"/>
              <a:ext cx="828" cy="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74" name="Rectangle 23"/>
            <p:cNvSpPr>
              <a:spLocks noChangeArrowheads="1"/>
            </p:cNvSpPr>
            <p:nvPr/>
          </p:nvSpPr>
          <p:spPr bwMode="auto">
            <a:xfrm>
              <a:off x="624" y="3648"/>
              <a:ext cx="4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/>
                <a:t>assists</a:t>
              </a:r>
              <a:endParaRPr lang="ru-RU" sz="1400"/>
            </a:p>
          </p:txBody>
        </p:sp>
        <p:graphicFrame>
          <p:nvGraphicFramePr>
            <p:cNvPr id="26675" name="Object 5"/>
            <p:cNvGraphicFramePr>
              <a:graphicFrameLocks noChangeAspect="1"/>
            </p:cNvGraphicFramePr>
            <p:nvPr/>
          </p:nvGraphicFramePr>
          <p:xfrm>
            <a:off x="1780" y="2208"/>
            <a:ext cx="1100" cy="329"/>
          </p:xfrm>
          <a:graphic>
            <a:graphicData uri="http://schemas.openxmlformats.org/presentationml/2006/ole">
              <p:oleObj spid="_x0000_s26692" name="Visio" r:id="rId7" imgW="1297838" imgH="325831" progId="Visio.Drawing.11">
                <p:embed/>
              </p:oleObj>
            </a:graphicData>
          </a:graphic>
        </p:graphicFrame>
        <p:graphicFrame>
          <p:nvGraphicFramePr>
            <p:cNvPr id="26676" name="Object 4"/>
            <p:cNvGraphicFramePr>
              <a:graphicFrameLocks noChangeAspect="1"/>
            </p:cNvGraphicFramePr>
            <p:nvPr/>
          </p:nvGraphicFramePr>
          <p:xfrm>
            <a:off x="204" y="3213"/>
            <a:ext cx="907" cy="264"/>
          </p:xfrm>
          <a:graphic>
            <a:graphicData uri="http://schemas.openxmlformats.org/presentationml/2006/ole">
              <p:oleObj spid="_x0000_s26693" name="Visio" r:id="rId8" imgW="1117702" imgH="325831" progId="Visio.Drawing.11">
                <p:embed/>
              </p:oleObj>
            </a:graphicData>
          </a:graphic>
        </p:graphicFrame>
        <p:graphicFrame>
          <p:nvGraphicFramePr>
            <p:cNvPr id="26677" name="Object 8"/>
            <p:cNvGraphicFramePr>
              <a:graphicFrameLocks noChangeAspect="1"/>
            </p:cNvGraphicFramePr>
            <p:nvPr/>
          </p:nvGraphicFramePr>
          <p:xfrm>
            <a:off x="1383" y="3602"/>
            <a:ext cx="1045" cy="262"/>
          </p:xfrm>
          <a:graphic>
            <a:graphicData uri="http://schemas.openxmlformats.org/presentationml/2006/ole">
              <p:oleObj spid="_x0000_s26694" name="Visio" r:id="rId9" imgW="1297838" imgH="325831" progId="Visio.Drawing.11">
                <p:embed/>
              </p:oleObj>
            </a:graphicData>
          </a:graphic>
        </p:graphicFrame>
        <p:graphicFrame>
          <p:nvGraphicFramePr>
            <p:cNvPr id="26678" name="Object 6"/>
            <p:cNvGraphicFramePr>
              <a:graphicFrameLocks noChangeAspect="1"/>
            </p:cNvGraphicFramePr>
            <p:nvPr/>
          </p:nvGraphicFramePr>
          <p:xfrm>
            <a:off x="1655" y="2978"/>
            <a:ext cx="1089" cy="273"/>
          </p:xfrm>
          <a:graphic>
            <a:graphicData uri="http://schemas.openxmlformats.org/presentationml/2006/ole">
              <p:oleObj spid="_x0000_s26695" name="Visio" r:id="rId10" imgW="1297838" imgH="325831" progId="Visio.Drawing.11">
                <p:embed/>
              </p:oleObj>
            </a:graphicData>
          </a:graphic>
        </p:graphicFrame>
      </p:grpSp>
      <p:grpSp>
        <p:nvGrpSpPr>
          <p:cNvPr id="26630" name="Group 54"/>
          <p:cNvGrpSpPr>
            <a:grpSpLocks/>
          </p:cNvGrpSpPr>
          <p:nvPr/>
        </p:nvGrpSpPr>
        <p:grpSpPr bwMode="auto">
          <a:xfrm>
            <a:off x="6477000" y="3587750"/>
            <a:ext cx="2376488" cy="2813050"/>
            <a:chOff x="4150" y="2160"/>
            <a:chExt cx="1497" cy="1724"/>
          </a:xfrm>
        </p:grpSpPr>
        <p:sp>
          <p:nvSpPr>
            <p:cNvPr id="26651" name="Rectangle 26"/>
            <p:cNvSpPr>
              <a:spLocks noChangeArrowheads="1"/>
            </p:cNvSpPr>
            <p:nvPr/>
          </p:nvSpPr>
          <p:spPr bwMode="auto">
            <a:xfrm>
              <a:off x="4150" y="2160"/>
              <a:ext cx="1497" cy="172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26652" name="Object 28"/>
            <p:cNvGraphicFramePr>
              <a:graphicFrameLocks noChangeAspect="1"/>
            </p:cNvGraphicFramePr>
            <p:nvPr/>
          </p:nvGraphicFramePr>
          <p:xfrm>
            <a:off x="4468" y="3503"/>
            <a:ext cx="840" cy="245"/>
          </p:xfrm>
          <a:graphic>
            <a:graphicData uri="http://schemas.openxmlformats.org/presentationml/2006/ole">
              <p:oleObj spid="_x0000_s26696" name="Visio" r:id="rId11" imgW="1117702" imgH="325831" progId="Visio.Drawing.11">
                <p:embed/>
              </p:oleObj>
            </a:graphicData>
          </a:graphic>
        </p:graphicFrame>
        <p:sp>
          <p:nvSpPr>
            <p:cNvPr id="26653" name="Line 30"/>
            <p:cNvSpPr>
              <a:spLocks noChangeShapeType="1"/>
            </p:cNvSpPr>
            <p:nvPr/>
          </p:nvSpPr>
          <p:spPr bwMode="auto">
            <a:xfrm>
              <a:off x="4876" y="2976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54" name="Line 31"/>
            <p:cNvSpPr>
              <a:spLocks noChangeShapeType="1"/>
            </p:cNvSpPr>
            <p:nvPr/>
          </p:nvSpPr>
          <p:spPr bwMode="auto">
            <a:xfrm>
              <a:off x="4876" y="2478"/>
              <a:ext cx="0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55" name="Rectangle 32"/>
            <p:cNvSpPr>
              <a:spLocks noChangeArrowheads="1"/>
            </p:cNvSpPr>
            <p:nvPr/>
          </p:nvSpPr>
          <p:spPr bwMode="auto">
            <a:xfrm>
              <a:off x="4438" y="2592"/>
              <a:ext cx="4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/>
                <a:t>assists</a:t>
              </a:r>
              <a:endParaRPr lang="ru-RU" sz="1400"/>
            </a:p>
          </p:txBody>
        </p:sp>
        <p:graphicFrame>
          <p:nvGraphicFramePr>
            <p:cNvPr id="26656" name="Object 27"/>
            <p:cNvGraphicFramePr>
              <a:graphicFrameLocks noChangeAspect="1"/>
            </p:cNvGraphicFramePr>
            <p:nvPr/>
          </p:nvGraphicFramePr>
          <p:xfrm>
            <a:off x="4513" y="2296"/>
            <a:ext cx="772" cy="225"/>
          </p:xfrm>
          <a:graphic>
            <a:graphicData uri="http://schemas.openxmlformats.org/presentationml/2006/ole">
              <p:oleObj spid="_x0000_s26697" name="Visio" r:id="rId12" imgW="1117702" imgH="325831" progId="Visio.Drawing.11">
                <p:embed/>
              </p:oleObj>
            </a:graphicData>
          </a:graphic>
        </p:graphicFrame>
        <p:graphicFrame>
          <p:nvGraphicFramePr>
            <p:cNvPr id="26657" name="Object 29"/>
            <p:cNvGraphicFramePr>
              <a:graphicFrameLocks noChangeAspect="1"/>
            </p:cNvGraphicFramePr>
            <p:nvPr/>
          </p:nvGraphicFramePr>
          <p:xfrm>
            <a:off x="4468" y="2840"/>
            <a:ext cx="907" cy="227"/>
          </p:xfrm>
          <a:graphic>
            <a:graphicData uri="http://schemas.openxmlformats.org/presentationml/2006/ole">
              <p:oleObj spid="_x0000_s26698" name="Visio" r:id="rId13" imgW="1297838" imgH="325831" progId="Visio.Drawing.11">
                <p:embed/>
              </p:oleObj>
            </a:graphicData>
          </a:graphic>
        </p:graphicFrame>
      </p:grpSp>
      <p:sp>
        <p:nvSpPr>
          <p:cNvPr id="26631" name="Slide Number Placeholder 5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151574-6D19-4C15-A163-8DABFA580B2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grpSp>
        <p:nvGrpSpPr>
          <p:cNvPr id="26632" name="Group 55"/>
          <p:cNvGrpSpPr>
            <a:grpSpLocks/>
          </p:cNvGrpSpPr>
          <p:nvPr/>
        </p:nvGrpSpPr>
        <p:grpSpPr bwMode="auto">
          <a:xfrm>
            <a:off x="457200" y="1371600"/>
            <a:ext cx="7924800" cy="1755775"/>
            <a:chOff x="301101" y="2819400"/>
            <a:chExt cx="8309499" cy="1831777"/>
          </a:xfrm>
        </p:grpSpPr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6032560" y="3382667"/>
              <a:ext cx="635000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3946555" y="3017188"/>
              <a:ext cx="740339" cy="194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1..*</a:t>
              </a:r>
              <a:endParaRPr lang="ru-RU" sz="1400"/>
            </a:p>
          </p:txBody>
        </p:sp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2574183" y="2979924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3272980" y="2992823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6637" name="Rectangle 8"/>
            <p:cNvSpPr>
              <a:spLocks noChangeArrowheads="1"/>
            </p:cNvSpPr>
            <p:nvPr/>
          </p:nvSpPr>
          <p:spPr bwMode="auto">
            <a:xfrm>
              <a:off x="6234335" y="3057319"/>
              <a:ext cx="633516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   section of</a:t>
              </a:r>
              <a:endParaRPr lang="ru-RU" sz="1400"/>
            </a:p>
          </p:txBody>
        </p:sp>
        <p:sp>
          <p:nvSpPr>
            <p:cNvPr id="26638" name="Rectangle 9"/>
            <p:cNvSpPr>
              <a:spLocks noChangeArrowheads="1"/>
            </p:cNvSpPr>
            <p:nvPr/>
          </p:nvSpPr>
          <p:spPr bwMode="auto">
            <a:xfrm>
              <a:off x="1994078" y="3838440"/>
              <a:ext cx="403551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</a:t>
              </a:r>
              <a:endParaRPr lang="ru-RU" sz="1400"/>
            </a:p>
          </p:txBody>
        </p:sp>
        <p:sp>
          <p:nvSpPr>
            <p:cNvPr id="26639" name="Line 10"/>
            <p:cNvSpPr>
              <a:spLocks noChangeShapeType="1"/>
            </p:cNvSpPr>
            <p:nvPr/>
          </p:nvSpPr>
          <p:spPr bwMode="auto">
            <a:xfrm>
              <a:off x="1994078" y="4358710"/>
              <a:ext cx="37016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40" name="Rectangle 11"/>
            <p:cNvSpPr>
              <a:spLocks noChangeArrowheads="1"/>
            </p:cNvSpPr>
            <p:nvPr/>
          </p:nvSpPr>
          <p:spPr bwMode="auto">
            <a:xfrm>
              <a:off x="301101" y="3693982"/>
              <a:ext cx="1555750" cy="57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r>
                <a:rPr lang="en-US" sz="1400"/>
                <a:t>-teaching assistant</a:t>
              </a:r>
              <a:endParaRPr lang="ru-RU" sz="1400"/>
            </a:p>
          </p:txBody>
        </p:sp>
        <p:sp>
          <p:nvSpPr>
            <p:cNvPr id="26641" name="Rectangle 12"/>
            <p:cNvSpPr>
              <a:spLocks noChangeArrowheads="1"/>
            </p:cNvSpPr>
            <p:nvPr/>
          </p:nvSpPr>
          <p:spPr bwMode="auto">
            <a:xfrm>
              <a:off x="3305707" y="4343400"/>
              <a:ext cx="7328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6642" name="Rectangle 13"/>
            <p:cNvSpPr>
              <a:spLocks noChangeArrowheads="1"/>
            </p:cNvSpPr>
            <p:nvPr/>
          </p:nvSpPr>
          <p:spPr bwMode="auto">
            <a:xfrm>
              <a:off x="5090445" y="3773944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pic>
          <p:nvPicPr>
            <p:cNvPr id="26643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1612722" cy="103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118" y="2862397"/>
              <a:ext cx="1682453" cy="90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Line 16"/>
            <p:cNvSpPr>
              <a:spLocks noChangeShapeType="1"/>
            </p:cNvSpPr>
            <p:nvPr/>
          </p:nvSpPr>
          <p:spPr bwMode="auto">
            <a:xfrm>
              <a:off x="2547478" y="3252241"/>
              <a:ext cx="2004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46" name="Rectangle 17"/>
            <p:cNvSpPr>
              <a:spLocks noChangeArrowheads="1"/>
            </p:cNvSpPr>
            <p:nvPr/>
          </p:nvSpPr>
          <p:spPr bwMode="auto">
            <a:xfrm>
              <a:off x="2590800" y="3318171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-student</a:t>
              </a:r>
              <a:endParaRPr lang="ru-RU" sz="1400"/>
            </a:p>
          </p:txBody>
        </p:sp>
        <p:sp>
          <p:nvSpPr>
            <p:cNvPr id="26647" name="Line 18"/>
            <p:cNvSpPr>
              <a:spLocks noChangeShapeType="1"/>
            </p:cNvSpPr>
            <p:nvPr/>
          </p:nvSpPr>
          <p:spPr bwMode="auto">
            <a:xfrm>
              <a:off x="1994078" y="3708015"/>
              <a:ext cx="0" cy="65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648" name="Line 19"/>
            <p:cNvSpPr>
              <a:spLocks noChangeShapeType="1"/>
            </p:cNvSpPr>
            <p:nvPr/>
          </p:nvSpPr>
          <p:spPr bwMode="auto">
            <a:xfrm flipH="1" flipV="1">
              <a:off x="5680936" y="3646385"/>
              <a:ext cx="14836" cy="71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6649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67" y="2846607"/>
              <a:ext cx="1424833" cy="91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0" name="Line 21"/>
            <p:cNvSpPr>
              <a:spLocks noChangeShapeType="1"/>
            </p:cNvSpPr>
            <p:nvPr/>
          </p:nvSpPr>
          <p:spPr bwMode="auto">
            <a:xfrm>
              <a:off x="6032559" y="3382667"/>
              <a:ext cx="115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6" grpId="0"/>
      <p:bldP spid="26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Outline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UML Introduction</a:t>
            </a:r>
          </a:p>
          <a:p>
            <a:pPr eaLnBrk="1" hangingPunct="1"/>
            <a:r>
              <a:rPr lang="en-US" smtClean="0"/>
              <a:t>Class Diagram</a:t>
            </a:r>
          </a:p>
          <a:p>
            <a:pPr lvl="1" eaLnBrk="1" hangingPunct="1"/>
            <a:r>
              <a:rPr lang="en-US" smtClean="0"/>
              <a:t>Class</a:t>
            </a:r>
          </a:p>
          <a:p>
            <a:pPr lvl="1" eaLnBrk="1" hangingPunct="1"/>
            <a:r>
              <a:rPr lang="en-US" smtClean="0"/>
              <a:t>Association</a:t>
            </a:r>
          </a:p>
          <a:p>
            <a:pPr lvl="2" eaLnBrk="1" hangingPunct="1"/>
            <a:r>
              <a:rPr lang="en-US" smtClean="0"/>
              <a:t>Self association</a:t>
            </a:r>
          </a:p>
          <a:p>
            <a:pPr lvl="2" eaLnBrk="1" hangingPunct="1"/>
            <a:r>
              <a:rPr lang="en-US" smtClean="0"/>
              <a:t>Aggregation &amp; Composition</a:t>
            </a:r>
            <a:endParaRPr lang="ru-RU" smtClean="0"/>
          </a:p>
          <a:p>
            <a:pPr lvl="1" eaLnBrk="1" hangingPunct="1"/>
            <a:r>
              <a:rPr lang="en-US" smtClean="0"/>
              <a:t>Dependency</a:t>
            </a:r>
          </a:p>
          <a:p>
            <a:pPr eaLnBrk="1" hangingPunct="1"/>
            <a:r>
              <a:rPr lang="en-US" smtClean="0"/>
              <a:t>Object Diagram</a:t>
            </a:r>
          </a:p>
          <a:p>
            <a:pPr lvl="1" eaLnBrk="1" hangingPunct="1"/>
            <a:r>
              <a:rPr lang="en-US" smtClean="0"/>
              <a:t>Association</a:t>
            </a:r>
          </a:p>
          <a:p>
            <a:pPr eaLnBrk="1" hangingPunct="1"/>
            <a:r>
              <a:rPr lang="en-US" smtClean="0"/>
              <a:t>Class Diagram: Qualifiers</a:t>
            </a:r>
          </a:p>
          <a:p>
            <a:pPr eaLnBrk="1" hangingPunct="1"/>
            <a:r>
              <a:rPr lang="en-US" smtClean="0"/>
              <a:t>Class Diagram: Association Class</a:t>
            </a:r>
          </a:p>
          <a:p>
            <a:pPr eaLnBrk="1" hangingPunct="1"/>
            <a:r>
              <a:rPr lang="en-US" smtClean="0"/>
              <a:t>Class Diagram: Inheritance </a:t>
            </a:r>
            <a:r>
              <a:rPr lang="en-US" sz="1800" smtClean="0"/>
              <a:t>(Generalization)</a:t>
            </a: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8D2ABB-CA08-48B1-AFD4-8144A8EE32E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4417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b="1" smtClean="0"/>
              <a:t>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b="1" smtClean="0"/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b="1" smtClean="0"/>
          </a:p>
          <a:p>
            <a:pPr algn="r" rtl="1"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he-IL" sz="1600" b="1" smtClean="0"/>
          </a:p>
          <a:p>
            <a:pPr algn="r" rt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smtClean="0"/>
              <a:t>OD</a:t>
            </a:r>
            <a:r>
              <a:rPr lang="he-IL" sz="2000" b="1" smtClean="0"/>
              <a:t> שגוי</a:t>
            </a:r>
            <a:r>
              <a:rPr lang="en-US" sz="2000" b="1" smtClean="0"/>
              <a:t>/</a:t>
            </a:r>
            <a:r>
              <a:rPr lang="he-IL" sz="2000" b="1" smtClean="0"/>
              <a:t>תקין?</a:t>
            </a:r>
          </a:p>
          <a:p>
            <a:pPr algn="r" rtl="1" eaLnBrk="1" hangingPunct="1">
              <a:spcBef>
                <a:spcPct val="50000"/>
              </a:spcBef>
              <a:buFont typeface="Wingdings 2" pitchFamily="18" charset="2"/>
              <a:buNone/>
            </a:pPr>
            <a:endParaRPr lang="en-US" sz="2000" b="1" smtClean="0"/>
          </a:p>
          <a:p>
            <a:pPr marL="2509838" lvl="1" indent="-266700" algn="r" rt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he-IL" sz="1800" smtClean="0"/>
              <a:t>כמות ה-</a:t>
            </a:r>
            <a:r>
              <a:rPr lang="en-US" sz="1800" smtClean="0"/>
              <a:t>links</a:t>
            </a:r>
            <a:r>
              <a:rPr lang="he-IL" sz="1800" smtClean="0"/>
              <a:t> לא יכולה לעלות</a:t>
            </a:r>
            <a:r>
              <a:rPr lang="en-US" sz="1800" smtClean="0"/>
              <a:t>/</a:t>
            </a:r>
            <a:r>
              <a:rPr lang="he-IL" sz="1800" smtClean="0"/>
              <a:t>לגרוע על כמות ה-</a:t>
            </a:r>
            <a:r>
              <a:rPr lang="en-US" sz="1800" smtClean="0"/>
              <a:t> associations</a:t>
            </a:r>
            <a:r>
              <a:rPr lang="he-IL" sz="1800" smtClean="0"/>
              <a:t>.</a:t>
            </a:r>
          </a:p>
        </p:txBody>
      </p:sp>
      <p:sp>
        <p:nvSpPr>
          <p:cNvPr id="27651" name="Slide Number Placeholder 2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5AF00F-4B53-4306-9845-516EFD92046E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27652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770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25"/>
          <p:cNvGrpSpPr>
            <a:grpSpLocks/>
          </p:cNvGrpSpPr>
          <p:nvPr/>
        </p:nvGrpSpPr>
        <p:grpSpPr bwMode="auto">
          <a:xfrm>
            <a:off x="304800" y="1524000"/>
            <a:ext cx="7924800" cy="1755775"/>
            <a:chOff x="301101" y="2819400"/>
            <a:chExt cx="8309499" cy="1831777"/>
          </a:xfrm>
        </p:grpSpPr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6032560" y="3382667"/>
              <a:ext cx="635000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3946555" y="3017188"/>
              <a:ext cx="740339" cy="194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1..*</a:t>
              </a:r>
              <a:endParaRPr lang="ru-RU" sz="1400"/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2574183" y="2979924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3272980" y="2992823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7659" name="Rectangle 8"/>
            <p:cNvSpPr>
              <a:spLocks noChangeArrowheads="1"/>
            </p:cNvSpPr>
            <p:nvPr/>
          </p:nvSpPr>
          <p:spPr bwMode="auto">
            <a:xfrm>
              <a:off x="6234335" y="3057319"/>
              <a:ext cx="633516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   section of</a:t>
              </a:r>
              <a:endParaRPr lang="ru-RU" sz="1400"/>
            </a:p>
          </p:txBody>
        </p:sp>
        <p:sp>
          <p:nvSpPr>
            <p:cNvPr id="27660" name="Rectangle 9"/>
            <p:cNvSpPr>
              <a:spLocks noChangeArrowheads="1"/>
            </p:cNvSpPr>
            <p:nvPr/>
          </p:nvSpPr>
          <p:spPr bwMode="auto">
            <a:xfrm>
              <a:off x="1994078" y="3838440"/>
              <a:ext cx="403551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</a:t>
              </a:r>
              <a:endParaRPr lang="ru-RU" sz="1400"/>
            </a:p>
          </p:txBody>
        </p:sp>
        <p:sp>
          <p:nvSpPr>
            <p:cNvPr id="27661" name="Line 10"/>
            <p:cNvSpPr>
              <a:spLocks noChangeShapeType="1"/>
            </p:cNvSpPr>
            <p:nvPr/>
          </p:nvSpPr>
          <p:spPr bwMode="auto">
            <a:xfrm>
              <a:off x="1994078" y="4358710"/>
              <a:ext cx="37016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2" name="Rectangle 11"/>
            <p:cNvSpPr>
              <a:spLocks noChangeArrowheads="1"/>
            </p:cNvSpPr>
            <p:nvPr/>
          </p:nvSpPr>
          <p:spPr bwMode="auto">
            <a:xfrm>
              <a:off x="301101" y="3693982"/>
              <a:ext cx="1555750" cy="57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r>
                <a:rPr lang="en-US" sz="1400"/>
                <a:t>-teaching assistant</a:t>
              </a:r>
              <a:endParaRPr lang="ru-RU" sz="1400"/>
            </a:p>
          </p:txBody>
        </p:sp>
        <p:sp>
          <p:nvSpPr>
            <p:cNvPr id="27663" name="Rectangle 12"/>
            <p:cNvSpPr>
              <a:spLocks noChangeArrowheads="1"/>
            </p:cNvSpPr>
            <p:nvPr/>
          </p:nvSpPr>
          <p:spPr bwMode="auto">
            <a:xfrm>
              <a:off x="3305707" y="4343400"/>
              <a:ext cx="7328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7664" name="Rectangle 13"/>
            <p:cNvSpPr>
              <a:spLocks noChangeArrowheads="1"/>
            </p:cNvSpPr>
            <p:nvPr/>
          </p:nvSpPr>
          <p:spPr bwMode="auto">
            <a:xfrm>
              <a:off x="5090445" y="3773944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pic>
          <p:nvPicPr>
            <p:cNvPr id="2766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1612722" cy="103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118" y="2862397"/>
              <a:ext cx="1682453" cy="90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Line 16"/>
            <p:cNvSpPr>
              <a:spLocks noChangeShapeType="1"/>
            </p:cNvSpPr>
            <p:nvPr/>
          </p:nvSpPr>
          <p:spPr bwMode="auto">
            <a:xfrm>
              <a:off x="2547478" y="3252241"/>
              <a:ext cx="2004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8" name="Rectangle 17"/>
            <p:cNvSpPr>
              <a:spLocks noChangeArrowheads="1"/>
            </p:cNvSpPr>
            <p:nvPr/>
          </p:nvSpPr>
          <p:spPr bwMode="auto">
            <a:xfrm>
              <a:off x="2590800" y="3318171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-student</a:t>
              </a:r>
              <a:endParaRPr lang="ru-RU" sz="1400"/>
            </a:p>
          </p:txBody>
        </p:sp>
        <p:sp>
          <p:nvSpPr>
            <p:cNvPr id="27669" name="Line 18"/>
            <p:cNvSpPr>
              <a:spLocks noChangeShapeType="1"/>
            </p:cNvSpPr>
            <p:nvPr/>
          </p:nvSpPr>
          <p:spPr bwMode="auto">
            <a:xfrm>
              <a:off x="1994078" y="3708015"/>
              <a:ext cx="0" cy="65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70" name="Line 19"/>
            <p:cNvSpPr>
              <a:spLocks noChangeShapeType="1"/>
            </p:cNvSpPr>
            <p:nvPr/>
          </p:nvSpPr>
          <p:spPr bwMode="auto">
            <a:xfrm flipH="1" flipV="1">
              <a:off x="5680936" y="3646385"/>
              <a:ext cx="14836" cy="71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7671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67" y="2846607"/>
              <a:ext cx="1424833" cy="91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2" name="Line 21"/>
            <p:cNvSpPr>
              <a:spLocks noChangeShapeType="1"/>
            </p:cNvSpPr>
            <p:nvPr/>
          </p:nvSpPr>
          <p:spPr bwMode="auto">
            <a:xfrm>
              <a:off x="6032559" y="3382667"/>
              <a:ext cx="115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457200" y="7048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2800" b="1" dirty="0">
                <a:solidFill>
                  <a:srgbClr val="0070C0"/>
                </a:solidFill>
                <a:latin typeface="Impact" pitchFamily="34" charset="0"/>
                <a:ea typeface="+mj-ea"/>
                <a:cs typeface="Tahoma" pitchFamily="34" charset="0"/>
              </a:rPr>
              <a:t>דוגמה 3 </a:t>
            </a:r>
            <a:r>
              <a:rPr lang="he-IL" b="1" dirty="0">
                <a:solidFill>
                  <a:srgbClr val="0070C0"/>
                </a:solidFill>
                <a:latin typeface="Impact" pitchFamily="34" charset="0"/>
                <a:ea typeface="+mj-ea"/>
                <a:cs typeface="Tahoma" pitchFamily="34" charset="0"/>
              </a:rPr>
              <a:t>(המשך)</a:t>
            </a:r>
            <a:endParaRPr lang="ru-RU" sz="2800" b="1" dirty="0">
              <a:solidFill>
                <a:srgbClr val="0070C0"/>
              </a:solidFill>
              <a:latin typeface="Impact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r>
              <a:rPr lang="en-US" b="1" smtClean="0"/>
              <a:t>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b="1" smtClean="0"/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en-US" b="1" smtClean="0"/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en-US" b="1" smtClean="0"/>
          </a:p>
          <a:p>
            <a:pPr algn="r" rt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smtClean="0"/>
              <a:t>OD</a:t>
            </a:r>
            <a:r>
              <a:rPr lang="he-IL" b="1" smtClean="0"/>
              <a:t> שגוי</a:t>
            </a:r>
            <a:r>
              <a:rPr lang="en-US" b="1" smtClean="0"/>
              <a:t>/</a:t>
            </a:r>
            <a:r>
              <a:rPr lang="he-IL" b="1" smtClean="0"/>
              <a:t>תקין?</a:t>
            </a:r>
          </a:p>
          <a:p>
            <a:pPr eaLnBrk="1" hangingPunct="1">
              <a:spcBef>
                <a:spcPct val="50000"/>
              </a:spcBef>
              <a:buFont typeface="Wingdings 2" pitchFamily="18" charset="2"/>
              <a:buNone/>
            </a:pPr>
            <a:endParaRPr lang="ru-RU" b="1" smtClean="0"/>
          </a:p>
        </p:txBody>
      </p:sp>
      <p:sp>
        <p:nvSpPr>
          <p:cNvPr id="28675" name="Slide Number Placeholder 2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DD5C67-EE9E-4B77-B9AE-C0BD166E902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grpSp>
        <p:nvGrpSpPr>
          <p:cNvPr id="28676" name="Group 25"/>
          <p:cNvGrpSpPr>
            <a:grpSpLocks/>
          </p:cNvGrpSpPr>
          <p:nvPr/>
        </p:nvGrpSpPr>
        <p:grpSpPr bwMode="auto">
          <a:xfrm>
            <a:off x="304800" y="1524000"/>
            <a:ext cx="7924800" cy="1755775"/>
            <a:chOff x="301101" y="2819400"/>
            <a:chExt cx="8309499" cy="1831777"/>
          </a:xfrm>
        </p:grpSpPr>
        <p:sp>
          <p:nvSpPr>
            <p:cNvPr id="28702" name="Rectangle 4"/>
            <p:cNvSpPr>
              <a:spLocks noChangeArrowheads="1"/>
            </p:cNvSpPr>
            <p:nvPr/>
          </p:nvSpPr>
          <p:spPr bwMode="auto">
            <a:xfrm>
              <a:off x="6032560" y="3382667"/>
              <a:ext cx="635000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8703" name="Rectangle 5"/>
            <p:cNvSpPr>
              <a:spLocks noChangeArrowheads="1"/>
            </p:cNvSpPr>
            <p:nvPr/>
          </p:nvSpPr>
          <p:spPr bwMode="auto">
            <a:xfrm>
              <a:off x="3946555" y="3017188"/>
              <a:ext cx="740339" cy="194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1..*</a:t>
              </a:r>
              <a:endParaRPr lang="ru-RU" sz="1400"/>
            </a:p>
          </p:txBody>
        </p:sp>
        <p:sp>
          <p:nvSpPr>
            <p:cNvPr id="28704" name="Rectangle 6"/>
            <p:cNvSpPr>
              <a:spLocks noChangeArrowheads="1"/>
            </p:cNvSpPr>
            <p:nvPr/>
          </p:nvSpPr>
          <p:spPr bwMode="auto">
            <a:xfrm>
              <a:off x="2574183" y="2979924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sp>
          <p:nvSpPr>
            <p:cNvPr id="28705" name="Rectangle 7"/>
            <p:cNvSpPr>
              <a:spLocks noChangeArrowheads="1"/>
            </p:cNvSpPr>
            <p:nvPr/>
          </p:nvSpPr>
          <p:spPr bwMode="auto">
            <a:xfrm>
              <a:off x="3272980" y="2992823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8706" name="Rectangle 8"/>
            <p:cNvSpPr>
              <a:spLocks noChangeArrowheads="1"/>
            </p:cNvSpPr>
            <p:nvPr/>
          </p:nvSpPr>
          <p:spPr bwMode="auto">
            <a:xfrm>
              <a:off x="6234335" y="3057319"/>
              <a:ext cx="633516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   section of</a:t>
              </a:r>
              <a:endParaRPr lang="ru-RU" sz="1400"/>
            </a:p>
          </p:txBody>
        </p:sp>
        <p:sp>
          <p:nvSpPr>
            <p:cNvPr id="28707" name="Rectangle 9"/>
            <p:cNvSpPr>
              <a:spLocks noChangeArrowheads="1"/>
            </p:cNvSpPr>
            <p:nvPr/>
          </p:nvSpPr>
          <p:spPr bwMode="auto">
            <a:xfrm>
              <a:off x="1994078" y="3838440"/>
              <a:ext cx="403551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0..1</a:t>
              </a:r>
              <a:endParaRPr lang="ru-RU" sz="1400"/>
            </a:p>
          </p:txBody>
        </p:sp>
        <p:sp>
          <p:nvSpPr>
            <p:cNvPr id="28708" name="Line 10"/>
            <p:cNvSpPr>
              <a:spLocks noChangeShapeType="1"/>
            </p:cNvSpPr>
            <p:nvPr/>
          </p:nvSpPr>
          <p:spPr bwMode="auto">
            <a:xfrm>
              <a:off x="1994078" y="4358710"/>
              <a:ext cx="37016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709" name="Rectangle 11"/>
            <p:cNvSpPr>
              <a:spLocks noChangeArrowheads="1"/>
            </p:cNvSpPr>
            <p:nvPr/>
          </p:nvSpPr>
          <p:spPr bwMode="auto">
            <a:xfrm>
              <a:off x="301101" y="3693982"/>
              <a:ext cx="1555750" cy="57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r>
                <a:rPr lang="en-US" sz="1400"/>
                <a:t>-teaching assistant</a:t>
              </a:r>
              <a:endParaRPr lang="ru-RU" sz="1400"/>
            </a:p>
          </p:txBody>
        </p:sp>
        <p:sp>
          <p:nvSpPr>
            <p:cNvPr id="28710" name="Rectangle 12"/>
            <p:cNvSpPr>
              <a:spLocks noChangeArrowheads="1"/>
            </p:cNvSpPr>
            <p:nvPr/>
          </p:nvSpPr>
          <p:spPr bwMode="auto">
            <a:xfrm>
              <a:off x="3305707" y="4343400"/>
              <a:ext cx="7328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8711" name="Rectangle 13"/>
            <p:cNvSpPr>
              <a:spLocks noChangeArrowheads="1"/>
            </p:cNvSpPr>
            <p:nvPr/>
          </p:nvSpPr>
          <p:spPr bwMode="auto">
            <a:xfrm>
              <a:off x="5090445" y="3773944"/>
              <a:ext cx="740339" cy="259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0..*</a:t>
              </a:r>
              <a:endParaRPr lang="ru-RU" sz="1400"/>
            </a:p>
          </p:txBody>
        </p:sp>
        <p:pic>
          <p:nvPicPr>
            <p:cNvPr id="28712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1612722" cy="1033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3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118" y="2862397"/>
              <a:ext cx="1682453" cy="90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4" name="Line 16"/>
            <p:cNvSpPr>
              <a:spLocks noChangeShapeType="1"/>
            </p:cNvSpPr>
            <p:nvPr/>
          </p:nvSpPr>
          <p:spPr bwMode="auto">
            <a:xfrm>
              <a:off x="2547478" y="3252241"/>
              <a:ext cx="2004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715" name="Rectangle 17"/>
            <p:cNvSpPr>
              <a:spLocks noChangeArrowheads="1"/>
            </p:cNvSpPr>
            <p:nvPr/>
          </p:nvSpPr>
          <p:spPr bwMode="auto">
            <a:xfrm>
              <a:off x="2590800" y="3318171"/>
              <a:ext cx="740339" cy="260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-student</a:t>
              </a:r>
              <a:endParaRPr lang="ru-RU" sz="1400"/>
            </a:p>
          </p:txBody>
        </p:sp>
        <p:sp>
          <p:nvSpPr>
            <p:cNvPr id="28716" name="Line 18"/>
            <p:cNvSpPr>
              <a:spLocks noChangeShapeType="1"/>
            </p:cNvSpPr>
            <p:nvPr/>
          </p:nvSpPr>
          <p:spPr bwMode="auto">
            <a:xfrm>
              <a:off x="1994078" y="3708015"/>
              <a:ext cx="0" cy="65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717" name="Line 19"/>
            <p:cNvSpPr>
              <a:spLocks noChangeShapeType="1"/>
            </p:cNvSpPr>
            <p:nvPr/>
          </p:nvSpPr>
          <p:spPr bwMode="auto">
            <a:xfrm flipH="1" flipV="1">
              <a:off x="5680936" y="3646385"/>
              <a:ext cx="14836" cy="712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pic>
          <p:nvPicPr>
            <p:cNvPr id="28718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767" y="2846607"/>
              <a:ext cx="1424833" cy="91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19" name="Line 21"/>
            <p:cNvSpPr>
              <a:spLocks noChangeShapeType="1"/>
            </p:cNvSpPr>
            <p:nvPr/>
          </p:nvSpPr>
          <p:spPr bwMode="auto">
            <a:xfrm>
              <a:off x="6032559" y="3382667"/>
              <a:ext cx="115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457200" y="7048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2800" b="1" dirty="0">
                <a:solidFill>
                  <a:srgbClr val="0070C0"/>
                </a:solidFill>
                <a:latin typeface="Impact" pitchFamily="34" charset="0"/>
                <a:ea typeface="+mj-ea"/>
                <a:cs typeface="Tahoma" pitchFamily="34" charset="0"/>
              </a:rPr>
              <a:t>דוגמה 4</a:t>
            </a:r>
            <a:endParaRPr lang="ru-RU" sz="2800" b="1" dirty="0">
              <a:solidFill>
                <a:srgbClr val="0070C0"/>
              </a:solidFill>
              <a:latin typeface="Impact" pitchFamily="34" charset="0"/>
              <a:ea typeface="+mj-ea"/>
              <a:cs typeface="Tahoma" pitchFamily="34" charset="0"/>
            </a:endParaRPr>
          </a:p>
        </p:txBody>
      </p:sp>
      <p:sp>
        <p:nvSpPr>
          <p:cNvPr id="28678" name="Line 42"/>
          <p:cNvSpPr>
            <a:spLocks noChangeShapeType="1"/>
          </p:cNvSpPr>
          <p:nvPr/>
        </p:nvSpPr>
        <p:spPr bwMode="auto">
          <a:xfrm>
            <a:off x="3419475" y="19637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8679" name="Rectangle 43"/>
          <p:cNvSpPr>
            <a:spLocks noChangeArrowheads="1"/>
          </p:cNvSpPr>
          <p:nvPr/>
        </p:nvSpPr>
        <p:spPr bwMode="auto">
          <a:xfrm>
            <a:off x="3429000" y="2286000"/>
            <a:ext cx="722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sz="1200">
                <a:solidFill>
                  <a:srgbClr val="FF3300"/>
                </a:solidFill>
              </a:rPr>
              <a:t>{NAND}</a:t>
            </a:r>
            <a:endParaRPr lang="ru-RU" sz="1200">
              <a:solidFill>
                <a:srgbClr val="FF3300"/>
              </a:solidFill>
            </a:endParaRPr>
          </a:p>
        </p:txBody>
      </p:sp>
      <p:grpSp>
        <p:nvGrpSpPr>
          <p:cNvPr id="28680" name="Group 67"/>
          <p:cNvGrpSpPr>
            <a:grpSpLocks/>
          </p:cNvGrpSpPr>
          <p:nvPr/>
        </p:nvGrpSpPr>
        <p:grpSpPr bwMode="auto">
          <a:xfrm>
            <a:off x="1752600" y="4114800"/>
            <a:ext cx="5410200" cy="2362200"/>
            <a:chOff x="1020" y="2069"/>
            <a:chExt cx="3810" cy="1769"/>
          </a:xfrm>
        </p:grpSpPr>
        <p:sp>
          <p:nvSpPr>
            <p:cNvPr id="28681" name="Rectangle 68"/>
            <p:cNvSpPr>
              <a:spLocks noChangeArrowheads="1"/>
            </p:cNvSpPr>
            <p:nvPr/>
          </p:nvSpPr>
          <p:spPr bwMode="auto">
            <a:xfrm>
              <a:off x="1020" y="2069"/>
              <a:ext cx="3810" cy="1769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aphicFrame>
          <p:nvGraphicFramePr>
            <p:cNvPr id="28682" name="Object 69"/>
            <p:cNvGraphicFramePr>
              <a:graphicFrameLocks noChangeAspect="1"/>
            </p:cNvGraphicFramePr>
            <p:nvPr/>
          </p:nvGraphicFramePr>
          <p:xfrm>
            <a:off x="3878" y="3344"/>
            <a:ext cx="840" cy="245"/>
          </p:xfrm>
          <a:graphic>
            <a:graphicData uri="http://schemas.openxmlformats.org/presentationml/2006/ole">
              <p:oleObj spid="_x0000_s28727" name="Visio" r:id="rId7" imgW="1117702" imgH="325831" progId="Visio.Drawing.11">
                <p:embed/>
              </p:oleObj>
            </a:graphicData>
          </a:graphic>
        </p:graphicFrame>
        <p:graphicFrame>
          <p:nvGraphicFramePr>
            <p:cNvPr id="28683" name="Object 70"/>
            <p:cNvGraphicFramePr>
              <a:graphicFrameLocks noChangeAspect="1"/>
            </p:cNvGraphicFramePr>
            <p:nvPr/>
          </p:nvGraphicFramePr>
          <p:xfrm>
            <a:off x="3968" y="2387"/>
            <a:ext cx="704" cy="318"/>
          </p:xfrm>
          <a:graphic>
            <a:graphicData uri="http://schemas.openxmlformats.org/presentationml/2006/ole">
              <p:oleObj spid="_x0000_s28728" name="Visio" r:id="rId8" imgW="1117702" imgH="325831" progId="Visio.Drawing.11">
                <p:embed/>
              </p:oleObj>
            </a:graphicData>
          </a:graphic>
        </p:graphicFrame>
        <p:sp>
          <p:nvSpPr>
            <p:cNvPr id="28684" name="Line 71"/>
            <p:cNvSpPr>
              <a:spLocks noChangeShapeType="1"/>
            </p:cNvSpPr>
            <p:nvPr/>
          </p:nvSpPr>
          <p:spPr bwMode="auto">
            <a:xfrm>
              <a:off x="3606" y="2251"/>
              <a:ext cx="36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85" name="Line 72"/>
            <p:cNvSpPr>
              <a:spLocks noChangeShapeType="1"/>
            </p:cNvSpPr>
            <p:nvPr/>
          </p:nvSpPr>
          <p:spPr bwMode="auto">
            <a:xfrm flipV="1">
              <a:off x="3606" y="2613"/>
              <a:ext cx="36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86" name="Rectangle 73"/>
            <p:cNvSpPr>
              <a:spLocks noChangeArrowheads="1"/>
            </p:cNvSpPr>
            <p:nvPr/>
          </p:nvSpPr>
          <p:spPr bwMode="auto">
            <a:xfrm>
              <a:off x="1973" y="2205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8687" name="Line 74"/>
            <p:cNvSpPr>
              <a:spLocks noChangeShapeType="1"/>
            </p:cNvSpPr>
            <p:nvPr/>
          </p:nvSpPr>
          <p:spPr bwMode="auto">
            <a:xfrm flipV="1">
              <a:off x="2063" y="2251"/>
              <a:ext cx="59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88" name="Line 75"/>
            <p:cNvSpPr>
              <a:spLocks noChangeShapeType="1"/>
            </p:cNvSpPr>
            <p:nvPr/>
          </p:nvSpPr>
          <p:spPr bwMode="auto">
            <a:xfrm>
              <a:off x="3288" y="343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89" name="Rectangle 76"/>
            <p:cNvSpPr>
              <a:spLocks noChangeArrowheads="1"/>
            </p:cNvSpPr>
            <p:nvPr/>
          </p:nvSpPr>
          <p:spPr bwMode="auto">
            <a:xfrm>
              <a:off x="2000" y="2767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assists</a:t>
              </a:r>
              <a:endParaRPr lang="ru-RU" sz="1400"/>
            </a:p>
          </p:txBody>
        </p:sp>
        <p:sp>
          <p:nvSpPr>
            <p:cNvPr id="28690" name="Line 77"/>
            <p:cNvSpPr>
              <a:spLocks noChangeShapeType="1"/>
            </p:cNvSpPr>
            <p:nvPr/>
          </p:nvSpPr>
          <p:spPr bwMode="auto">
            <a:xfrm flipV="1">
              <a:off x="1973" y="2886"/>
              <a:ext cx="63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91" name="Rectangle 78"/>
            <p:cNvSpPr>
              <a:spLocks noChangeArrowheads="1"/>
            </p:cNvSpPr>
            <p:nvPr/>
          </p:nvSpPr>
          <p:spPr bwMode="auto">
            <a:xfrm>
              <a:off x="1428" y="2704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/>
                <a:t>takes</a:t>
              </a:r>
              <a:endParaRPr lang="ru-RU" sz="1400"/>
            </a:p>
          </p:txBody>
        </p:sp>
        <p:sp>
          <p:nvSpPr>
            <p:cNvPr id="28692" name="Line 79"/>
            <p:cNvSpPr>
              <a:spLocks noChangeShapeType="1"/>
            </p:cNvSpPr>
            <p:nvPr/>
          </p:nvSpPr>
          <p:spPr bwMode="auto">
            <a:xfrm flipV="1">
              <a:off x="1655" y="2387"/>
              <a:ext cx="1089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28693" name="Object 80"/>
            <p:cNvGraphicFramePr>
              <a:graphicFrameLocks noChangeAspect="1"/>
            </p:cNvGraphicFramePr>
            <p:nvPr/>
          </p:nvGraphicFramePr>
          <p:xfrm>
            <a:off x="1111" y="2333"/>
            <a:ext cx="976" cy="304"/>
          </p:xfrm>
          <a:graphic>
            <a:graphicData uri="http://schemas.openxmlformats.org/presentationml/2006/ole">
              <p:oleObj spid="_x0000_s28729" name="Visio" r:id="rId9" imgW="1045769" imgH="325831" progId="Visio.Drawing.11">
                <p:embed/>
              </p:oleObj>
            </a:graphicData>
          </a:graphic>
        </p:graphicFrame>
        <p:sp>
          <p:nvSpPr>
            <p:cNvPr id="28694" name="Rectangle 81"/>
            <p:cNvSpPr>
              <a:spLocks noChangeArrowheads="1"/>
            </p:cNvSpPr>
            <p:nvPr/>
          </p:nvSpPr>
          <p:spPr bwMode="auto">
            <a:xfrm>
              <a:off x="2201" y="3067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rtl="0"/>
              <a:r>
                <a:rPr lang="en-US" sz="1400">
                  <a:solidFill>
                    <a:srgbClr val="FF3300"/>
                  </a:solidFill>
                </a:rPr>
                <a:t>takes</a:t>
              </a:r>
              <a:endParaRPr lang="ru-RU" sz="1400">
                <a:solidFill>
                  <a:srgbClr val="FF3300"/>
                </a:solidFill>
              </a:endParaRPr>
            </a:p>
          </p:txBody>
        </p:sp>
        <p:sp>
          <p:nvSpPr>
            <p:cNvPr id="28695" name="Line 82"/>
            <p:cNvSpPr>
              <a:spLocks noChangeShapeType="1"/>
            </p:cNvSpPr>
            <p:nvPr/>
          </p:nvSpPr>
          <p:spPr bwMode="auto">
            <a:xfrm>
              <a:off x="1973" y="3113"/>
              <a:ext cx="680" cy="2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96" name="Line 83"/>
            <p:cNvSpPr>
              <a:spLocks noChangeShapeType="1"/>
            </p:cNvSpPr>
            <p:nvPr/>
          </p:nvSpPr>
          <p:spPr bwMode="auto">
            <a:xfrm>
              <a:off x="1474" y="3158"/>
              <a:ext cx="862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8697" name="Rectangle 84"/>
            <p:cNvSpPr>
              <a:spLocks noChangeArrowheads="1"/>
            </p:cNvSpPr>
            <p:nvPr/>
          </p:nvSpPr>
          <p:spPr bwMode="auto">
            <a:xfrm>
              <a:off x="1519" y="3324"/>
              <a:ext cx="5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>
                  <a:solidFill>
                    <a:srgbClr val="FF3300"/>
                  </a:solidFill>
                </a:rPr>
                <a:t>assists</a:t>
              </a:r>
              <a:endParaRPr lang="ru-RU" sz="1400">
                <a:solidFill>
                  <a:srgbClr val="FF3300"/>
                </a:solidFill>
              </a:endParaRPr>
            </a:p>
          </p:txBody>
        </p:sp>
        <p:graphicFrame>
          <p:nvGraphicFramePr>
            <p:cNvPr id="28698" name="Object 85"/>
            <p:cNvGraphicFramePr>
              <a:graphicFrameLocks noChangeAspect="1"/>
            </p:cNvGraphicFramePr>
            <p:nvPr/>
          </p:nvGraphicFramePr>
          <p:xfrm>
            <a:off x="2608" y="2149"/>
            <a:ext cx="1043" cy="261"/>
          </p:xfrm>
          <a:graphic>
            <a:graphicData uri="http://schemas.openxmlformats.org/presentationml/2006/ole">
              <p:oleObj spid="_x0000_s28730" name="Visio" r:id="rId10" imgW="1297838" imgH="325831" progId="Visio.Drawing.11">
                <p:embed/>
              </p:oleObj>
            </a:graphicData>
          </a:graphic>
        </p:graphicFrame>
        <p:graphicFrame>
          <p:nvGraphicFramePr>
            <p:cNvPr id="28699" name="Object 86"/>
            <p:cNvGraphicFramePr>
              <a:graphicFrameLocks noChangeAspect="1"/>
            </p:cNvGraphicFramePr>
            <p:nvPr/>
          </p:nvGraphicFramePr>
          <p:xfrm>
            <a:off x="2562" y="2715"/>
            <a:ext cx="1089" cy="273"/>
          </p:xfrm>
          <a:graphic>
            <a:graphicData uri="http://schemas.openxmlformats.org/presentationml/2006/ole">
              <p:oleObj spid="_x0000_s28731" name="Visio" r:id="rId11" imgW="1297838" imgH="325831" progId="Visio.Drawing.11">
                <p:embed/>
              </p:oleObj>
            </a:graphicData>
          </a:graphic>
        </p:graphicFrame>
        <p:graphicFrame>
          <p:nvGraphicFramePr>
            <p:cNvPr id="28700" name="Object 87"/>
            <p:cNvGraphicFramePr>
              <a:graphicFrameLocks noChangeAspect="1"/>
            </p:cNvGraphicFramePr>
            <p:nvPr/>
          </p:nvGraphicFramePr>
          <p:xfrm>
            <a:off x="2290" y="3339"/>
            <a:ext cx="1045" cy="262"/>
          </p:xfrm>
          <a:graphic>
            <a:graphicData uri="http://schemas.openxmlformats.org/presentationml/2006/ole">
              <p:oleObj spid="_x0000_s28732" name="Visio" r:id="rId12" imgW="1297838" imgH="325831" progId="Visio.Drawing.11">
                <p:embed/>
              </p:oleObj>
            </a:graphicData>
          </a:graphic>
        </p:graphicFrame>
        <p:graphicFrame>
          <p:nvGraphicFramePr>
            <p:cNvPr id="28701" name="Object 88"/>
            <p:cNvGraphicFramePr>
              <a:graphicFrameLocks noChangeAspect="1"/>
            </p:cNvGraphicFramePr>
            <p:nvPr/>
          </p:nvGraphicFramePr>
          <p:xfrm>
            <a:off x="1111" y="2950"/>
            <a:ext cx="907" cy="264"/>
          </p:xfrm>
          <a:graphic>
            <a:graphicData uri="http://schemas.openxmlformats.org/presentationml/2006/ole">
              <p:oleObj spid="_x0000_s28733" name="Visio" r:id="rId13" imgW="1117702" imgH="325831" progId="Visio.Drawing.11">
                <p:embed/>
              </p:oleObj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Class Diagram: Qualifiers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he-IL" dirty="0" smtClean="0">
                <a:cs typeface="Arial" charset="0"/>
              </a:rPr>
              <a:t>במדינה יש כמה ערים ולכולם שמות שונים - מה מהבאים הכי נכון?</a:t>
            </a:r>
            <a:endParaRPr lang="en-US" dirty="0" smtClean="0">
              <a:cs typeface="Arial" charset="0"/>
            </a:endParaRPr>
          </a:p>
          <a:p>
            <a:pPr algn="r" rtl="1" eaLnBrk="1" hangingPunct="1">
              <a:defRPr/>
            </a:pPr>
            <a:endParaRPr lang="en-US" dirty="0" smtClean="0">
              <a:cs typeface="Arial" charset="0"/>
            </a:endParaRPr>
          </a:p>
          <a:p>
            <a:pPr marL="1435100" indent="-446088" algn="r" rtl="1" eaLnBrk="1" hangingPunct="1">
              <a:defRPr/>
            </a:pPr>
            <a:endParaRPr lang="en-US" dirty="0" smtClean="0">
              <a:cs typeface="Arial" charset="0"/>
            </a:endParaRPr>
          </a:p>
          <a:p>
            <a:pPr marL="1435100" indent="-446088" algn="r" rtl="1" eaLnBrk="1" hangingPunct="1">
              <a:buFont typeface="+mj-lt"/>
              <a:buAutoNum type="alphaLcPeriod"/>
              <a:defRPr/>
            </a:pPr>
            <a:r>
              <a:rPr lang="en-US" b="1" dirty="0" smtClean="0">
                <a:cs typeface="Arial" charset="0"/>
              </a:rPr>
              <a:t> </a:t>
            </a:r>
          </a:p>
          <a:p>
            <a:pPr marL="1435100" indent="-446088" algn="r" rtl="1" eaLnBrk="1" hangingPunct="1">
              <a:buFont typeface="+mj-lt"/>
              <a:buAutoNum type="alphaLcPeriod"/>
              <a:defRPr/>
            </a:pPr>
            <a:endParaRPr lang="en-US" dirty="0" smtClean="0">
              <a:cs typeface="Arial" charset="0"/>
            </a:endParaRPr>
          </a:p>
          <a:p>
            <a:pPr marL="1435100" indent="-446088" algn="r" rtl="1" eaLnBrk="1" hangingPunct="1">
              <a:buFont typeface="+mj-lt"/>
              <a:buAutoNum type="alphaLcPeriod"/>
              <a:defRPr/>
            </a:pPr>
            <a:r>
              <a:rPr lang="en-US" b="1" dirty="0" smtClean="0">
                <a:cs typeface="Arial" charset="0"/>
              </a:rPr>
              <a:t> </a:t>
            </a:r>
          </a:p>
          <a:p>
            <a:pPr marL="1435100" indent="-446088" algn="r" rtl="1" eaLnBrk="1" hangingPunct="1">
              <a:buFont typeface="+mj-lt"/>
              <a:buAutoNum type="alphaLcPeriod"/>
              <a:defRPr/>
            </a:pPr>
            <a:endParaRPr lang="en-US" dirty="0" smtClean="0">
              <a:cs typeface="Arial" charset="0"/>
            </a:endParaRPr>
          </a:p>
          <a:p>
            <a:pPr marL="1435100" indent="-446088" algn="r" rtl="1" eaLnBrk="1" hangingPunct="1">
              <a:buFont typeface="+mj-lt"/>
              <a:buAutoNum type="alphaLcPeriod"/>
              <a:defRPr/>
            </a:pPr>
            <a:r>
              <a:rPr lang="en-US" b="1" dirty="0" smtClean="0">
                <a:cs typeface="Arial" charset="0"/>
              </a:rPr>
              <a:t> </a:t>
            </a:r>
          </a:p>
        </p:txBody>
      </p:sp>
      <p:pic>
        <p:nvPicPr>
          <p:cNvPr id="2970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79713"/>
            <a:ext cx="5105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5181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99E3EC-032B-4883-897F-A7218F9A644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Class Diagram: Association Class</a:t>
            </a: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association class is an association whose links have identities.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possible to define a association class if relationship between classes has additional properties.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Association class constraint: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single instance of the association between any 2 instances of the associated class (the regular association constraint).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association class can have attributes.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Does it necessary if multiplicity is </a:t>
            </a:r>
            <a:r>
              <a:rPr lang="en-US" dirty="0" smtClean="0">
                <a:solidFill>
                  <a:srgbClr val="0000FF"/>
                </a:solidFill>
              </a:rPr>
              <a:t>0..1 </a:t>
            </a:r>
            <a:r>
              <a:rPr lang="en-US" sz="2800" dirty="0" smtClean="0"/>
              <a:t>or </a:t>
            </a:r>
            <a:r>
              <a:rPr lang="en-US" dirty="0" smtClean="0">
                <a:solidFill>
                  <a:srgbClr val="0000FF"/>
                </a:solidFill>
              </a:rPr>
              <a:t>1..1?</a:t>
            </a:r>
            <a:endParaRPr lang="en-US" sz="28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926A5A-3456-4919-98C9-7B6663A50B0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dirty="0" smtClean="0"/>
              <a:t>Association Class –</a:t>
            </a:r>
            <a:r>
              <a:rPr lang="he-IL" dirty="0" smtClean="0"/>
              <a:t> </a:t>
            </a:r>
            <a:r>
              <a:rPr dirty="0" smtClean="0"/>
              <a:t>Example</a:t>
            </a:r>
            <a:endParaRPr lang="ru-RU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rule of thumb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Association classes are better for many to many relationships.</a:t>
            </a:r>
          </a:p>
          <a:p>
            <a:pPr eaLnBrk="1" hangingPunct="1"/>
            <a:endParaRPr lang="ru-RU" smtClean="0"/>
          </a:p>
        </p:txBody>
      </p:sp>
      <p:sp>
        <p:nvSpPr>
          <p:cNvPr id="31748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2529697-5224-40E2-9BE0-C51FEEE5E16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1981200" y="35814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hangingPunct="1"/>
            <a:r>
              <a:rPr lang="en-US"/>
              <a:t>/etc/termcap	read		John Doe</a:t>
            </a:r>
            <a:br>
              <a:rPr lang="en-US"/>
            </a:br>
            <a:r>
              <a:rPr lang="en-US"/>
              <a:t>/etc/termcap	read-write	Mary Brown</a:t>
            </a:r>
            <a:br>
              <a:rPr lang="en-US"/>
            </a:br>
            <a:r>
              <a:rPr lang="en-US"/>
              <a:t>/usr/does/.login	read-write	John Doe</a:t>
            </a:r>
            <a:br>
              <a:rPr lang="en-US"/>
            </a:br>
            <a:endParaRPr lang="en-US"/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676400"/>
            <a:ext cx="41624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 txBox="1">
            <a:spLocks noChangeArrowheads="1"/>
          </p:cNvSpPr>
          <p:nvPr/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he-IL" sz="2000"/>
              <a:t>עובדים משובצים לפרויקטים שונים בתפקידים שונים. יש לשמור את תיאור התפקיד ומשכורת של עובד פר פרויקט עליו הוא עובד.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he-IL" sz="2000"/>
          </a:p>
          <a:p>
            <a:pPr algn="l" rtl="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sz="2000"/>
          </a:p>
          <a:p>
            <a:pPr algn="l" rtl="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/>
              <a:t>The constraint comes from the association semantics.</a:t>
            </a:r>
            <a:br>
              <a:rPr lang="en-US" sz="2000"/>
            </a:br>
            <a:endParaRPr lang="en-US" sz="2000">
              <a:latin typeface="Calibri" pitchFamily="34" charset="0"/>
            </a:endParaRPr>
          </a:p>
        </p:txBody>
      </p:sp>
      <p:graphicFrame>
        <p:nvGraphicFramePr>
          <p:cNvPr id="149514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4776788" y="2743200"/>
          <a:ext cx="3911600" cy="2974975"/>
        </p:xfrm>
        <a:graphic>
          <a:graphicData uri="http://schemas.openxmlformats.org/presentationml/2006/ole">
            <p:oleObj spid="_x0000_s32778" name="Visio" r:id="rId3" imgW="4213860" imgH="3203448" progId="Visio.Drawing.11">
              <p:embed/>
            </p:oleObj>
          </a:graphicData>
        </a:graphic>
      </p:graphicFrame>
      <p:sp>
        <p:nvSpPr>
          <p:cNvPr id="32772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A18B91C-70EE-4D95-A476-B1683160B4DA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1238250" y="2300288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/>
              <a:t>a) Class Diagram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5695950" y="2300288"/>
            <a:ext cx="215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b="1"/>
              <a:t>b) Object Diagram</a:t>
            </a: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467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7048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2800" b="1" dirty="0">
                <a:solidFill>
                  <a:srgbClr val="0070C0"/>
                </a:solidFill>
                <a:latin typeface="Impact" pitchFamily="34" charset="0"/>
                <a:ea typeface="+mj-ea"/>
                <a:cs typeface="Tahoma" pitchFamily="34" charset="0"/>
              </a:rPr>
              <a:t>דוגמה 5 – עובדים בפרויקט</a:t>
            </a:r>
            <a:endParaRPr lang="ru-RU" sz="2800" b="1" dirty="0">
              <a:solidFill>
                <a:srgbClr val="0070C0"/>
              </a:solidFill>
              <a:latin typeface="Impact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  <p:bldP spid="1495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What do the diagrams describe ? 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352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67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4495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b="1"/>
              <a:t>a)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4419600" y="1905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b="1"/>
              <a:t>b)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057400" y="42672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000" b="1"/>
              <a:t>c)</a:t>
            </a:r>
          </a:p>
        </p:txBody>
      </p:sp>
      <p:sp>
        <p:nvSpPr>
          <p:cNvPr id="33801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5B5124-0C10-486B-996C-CA5F8014B2D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/>
      <p:bldP spid="1505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Class Diagram: Inheritance </a:t>
            </a:r>
            <a:r>
              <a:rPr sz="2400" smtClean="0"/>
              <a:t>(Generalization)</a:t>
            </a:r>
            <a:endParaRPr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Inheritance models “is a” and “is like” relationship, enabling you to reuse existing data and code easily.</a:t>
            </a:r>
          </a:p>
          <a:p>
            <a:pPr eaLnBrk="1" hangingPunct="1"/>
            <a:r>
              <a:rPr lang="en-US" smtClean="0"/>
              <a:t>The subclass inherits from super-class:</a:t>
            </a:r>
          </a:p>
          <a:p>
            <a:pPr lvl="1" eaLnBrk="1" hangingPunct="1"/>
            <a:r>
              <a:rPr lang="en-US" smtClean="0"/>
              <a:t>Attribute</a:t>
            </a:r>
          </a:p>
          <a:p>
            <a:pPr lvl="1" eaLnBrk="1" hangingPunct="1"/>
            <a:r>
              <a:rPr lang="en-US" smtClean="0"/>
              <a:t>Operation</a:t>
            </a:r>
          </a:p>
          <a:p>
            <a:pPr lvl="1" eaLnBrk="1" hangingPunct="1"/>
            <a:r>
              <a:rPr lang="en-US" smtClean="0"/>
              <a:t>Relationship</a:t>
            </a:r>
          </a:p>
          <a:p>
            <a:pPr lvl="1" eaLnBrk="1" hangingPunct="1"/>
            <a:r>
              <a:rPr lang="en-US" smtClean="0"/>
              <a:t>Interface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9511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38655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1559AE-1291-452C-A938-0FA6C53B44E8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Class Diagram: Inheritance </a:t>
            </a:r>
            <a:r>
              <a:rPr sz="2400" smtClean="0"/>
              <a:t>(Generalization)</a:t>
            </a:r>
            <a:endParaRPr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0363" indent="-360363" eaLnBrk="1" hangingPunct="1">
              <a:spcBef>
                <a:spcPts val="600"/>
              </a:spcBef>
            </a:pPr>
            <a:r>
              <a:rPr lang="en-US" smtClean="0"/>
              <a:t>Some patterns:</a:t>
            </a:r>
          </a:p>
          <a:p>
            <a:pPr marL="360363" indent="-360363" eaLnBrk="1" hangingPunct="1">
              <a:spcBef>
                <a:spcPts val="600"/>
              </a:spcBef>
            </a:pPr>
            <a:r>
              <a:rPr lang="en-US" smtClean="0"/>
              <a:t>Create a conceptual subclass of a super-class when:</a:t>
            </a:r>
          </a:p>
          <a:p>
            <a:pPr marL="719138" lvl="1" indent="-352425" eaLnBrk="1" hangingPunct="1">
              <a:spcBef>
                <a:spcPts val="600"/>
              </a:spcBef>
              <a:buFontTx/>
              <a:buAutoNum type="arabicPeriod"/>
            </a:pPr>
            <a:r>
              <a:rPr lang="en-US" smtClean="0"/>
              <a:t>The subclass has </a:t>
            </a:r>
            <a:r>
              <a:rPr lang="en-US" b="1" smtClean="0"/>
              <a:t>additional attributes </a:t>
            </a:r>
            <a:r>
              <a:rPr lang="en-US" smtClean="0"/>
              <a:t>of interest.</a:t>
            </a:r>
          </a:p>
          <a:p>
            <a:pPr marL="719138" lvl="1" indent="-352425" eaLnBrk="1" hangingPunct="1">
              <a:spcBef>
                <a:spcPts val="600"/>
              </a:spcBef>
              <a:buFontTx/>
              <a:buAutoNum type="arabicPeriod"/>
            </a:pPr>
            <a:r>
              <a:rPr lang="en-US" smtClean="0"/>
              <a:t>The subclass has </a:t>
            </a:r>
            <a:r>
              <a:rPr lang="en-US" b="1" smtClean="0"/>
              <a:t>additional associations </a:t>
            </a:r>
            <a:r>
              <a:rPr lang="en-US" smtClean="0"/>
              <a:t>of interest.</a:t>
            </a:r>
          </a:p>
          <a:p>
            <a:pPr marL="719138" lvl="1" indent="-352425" eaLnBrk="1" hangingPunct="1">
              <a:spcBef>
                <a:spcPts val="600"/>
              </a:spcBef>
              <a:buFontTx/>
              <a:buAutoNum type="arabicPeriod"/>
            </a:pPr>
            <a:r>
              <a:rPr lang="en-US" smtClean="0"/>
              <a:t>The subclass concept is </a:t>
            </a:r>
            <a:r>
              <a:rPr lang="en-US" b="1" smtClean="0"/>
              <a:t>operated on, handled, reacted to, or manipulated differently </a:t>
            </a:r>
            <a:r>
              <a:rPr lang="en-US" smtClean="0"/>
              <a:t>than the super-class or other subclasses, in ways that are of interest.</a:t>
            </a:r>
          </a:p>
          <a:p>
            <a:pPr marL="719138" lvl="1" indent="-352425" eaLnBrk="1" hangingPunct="1">
              <a:spcBef>
                <a:spcPts val="600"/>
              </a:spcBef>
              <a:buFontTx/>
              <a:buAutoNum type="arabicPeriod"/>
            </a:pPr>
            <a:r>
              <a:rPr lang="en-US" smtClean="0"/>
              <a:t>The subclass concept represents an animate thing (for example, animal, robot) that </a:t>
            </a:r>
            <a:r>
              <a:rPr lang="en-US" b="1" smtClean="0"/>
              <a:t>behaves differently </a:t>
            </a:r>
            <a:r>
              <a:rPr lang="en-US" smtClean="0"/>
              <a:t>than the super-class or other subclasses, in ways that are of interest.</a:t>
            </a:r>
            <a:endParaRPr lang="en-US" sz="280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42799B-CC37-430C-A3DC-E96B1E3C2EC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Class Diagram: Inheritance </a:t>
            </a:r>
            <a:r>
              <a:rPr sz="2400" smtClean="0"/>
              <a:t>(Generalization)</a:t>
            </a:r>
            <a:endParaRPr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Create </a:t>
            </a:r>
            <a:r>
              <a:rPr lang="en-US" dirty="0"/>
              <a:t>a conceptual </a:t>
            </a:r>
            <a:r>
              <a:rPr lang="en-US" dirty="0" smtClean="0"/>
              <a:t>super-class </a:t>
            </a:r>
            <a:r>
              <a:rPr lang="en-US" dirty="0"/>
              <a:t>in a generalization relationship to subclasses when:</a:t>
            </a:r>
          </a:p>
          <a:p>
            <a:pPr marL="719138" lvl="1" indent="-35242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en-US" dirty="0"/>
              <a:t>The potential conceptual subclasses </a:t>
            </a:r>
            <a:r>
              <a:rPr lang="en-US" b="1" dirty="0"/>
              <a:t>represent variations of a similar concept</a:t>
            </a:r>
            <a:r>
              <a:rPr lang="en-US" dirty="0"/>
              <a:t>.</a:t>
            </a:r>
          </a:p>
          <a:p>
            <a:pPr marL="719138" lvl="1" indent="-35242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en-US" dirty="0"/>
              <a:t>The subclasses will </a:t>
            </a:r>
            <a:r>
              <a:rPr lang="en-US" b="1" dirty="0"/>
              <a:t>conform to the 100% and Is-a rules</a:t>
            </a:r>
            <a:r>
              <a:rPr lang="en-US" dirty="0"/>
              <a:t>.</a:t>
            </a:r>
          </a:p>
          <a:p>
            <a:pPr marL="719138" lvl="1" indent="-35242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en-US" dirty="0"/>
              <a:t>All subclasses have the </a:t>
            </a:r>
            <a:r>
              <a:rPr lang="en-US" b="1" dirty="0"/>
              <a:t>same attribute </a:t>
            </a:r>
            <a:r>
              <a:rPr lang="en-US" dirty="0"/>
              <a:t>which can be </a:t>
            </a:r>
            <a:r>
              <a:rPr lang="en-US" b="1" dirty="0"/>
              <a:t>factored out</a:t>
            </a:r>
            <a:r>
              <a:rPr lang="en-US" dirty="0"/>
              <a:t> and expressed in the </a:t>
            </a:r>
            <a:r>
              <a:rPr lang="en-US" dirty="0" smtClean="0"/>
              <a:t>super-class</a:t>
            </a:r>
            <a:r>
              <a:rPr lang="en-US" dirty="0"/>
              <a:t>.</a:t>
            </a:r>
          </a:p>
          <a:p>
            <a:pPr marL="719138" lvl="1" indent="-352425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en-US" dirty="0"/>
              <a:t>All subclasses have the </a:t>
            </a:r>
            <a:r>
              <a:rPr lang="en-US" b="1" dirty="0"/>
              <a:t>same association </a:t>
            </a:r>
            <a:r>
              <a:rPr lang="en-US" dirty="0"/>
              <a:t>which can be </a:t>
            </a:r>
            <a:r>
              <a:rPr lang="en-US" b="1" dirty="0"/>
              <a:t>factored out </a:t>
            </a:r>
            <a:r>
              <a:rPr lang="en-US" dirty="0"/>
              <a:t>and related to the </a:t>
            </a:r>
            <a:r>
              <a:rPr lang="en-US" dirty="0" smtClean="0"/>
              <a:t>super-class</a:t>
            </a:r>
            <a:r>
              <a:rPr lang="en-US" dirty="0"/>
              <a:t>.</a:t>
            </a:r>
          </a:p>
          <a:p>
            <a:pPr marL="533400" indent="-5334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24BADA-91BD-4C68-8AFD-2D1E65CF48D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UML Introdcution - Modeling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1950" indent="-361950" eaLnBrk="1" hangingPunct="1"/>
            <a:r>
              <a:rPr lang="en-US" dirty="0" smtClean="0"/>
              <a:t>A model is a simplification of reality.</a:t>
            </a:r>
          </a:p>
          <a:p>
            <a:pPr marL="361950" indent="-361950" eaLnBrk="1" hangingPunct="1"/>
            <a:endParaRPr lang="en-US" dirty="0" smtClean="0"/>
          </a:p>
          <a:p>
            <a:pPr marL="361950" indent="-361950" eaLnBrk="1" hangingPunct="1"/>
            <a:r>
              <a:rPr lang="en-US" dirty="0" smtClean="0"/>
              <a:t>Through modeling we achieve four aims:</a:t>
            </a:r>
          </a:p>
          <a:p>
            <a:pPr marL="722313" lvl="1" indent="-360363" eaLnBrk="1" hangingPunct="1">
              <a:buFontTx/>
              <a:buAutoNum type="arabicPeriod"/>
            </a:pPr>
            <a:r>
              <a:rPr lang="en-US" dirty="0" smtClean="0"/>
              <a:t>Models help us to </a:t>
            </a:r>
            <a:r>
              <a:rPr lang="en-US" b="1" dirty="0" smtClean="0"/>
              <a:t>visualize</a:t>
            </a:r>
            <a:r>
              <a:rPr lang="en-US" dirty="0" smtClean="0"/>
              <a:t> a system as it is or as we want it to be.</a:t>
            </a:r>
          </a:p>
          <a:p>
            <a:pPr marL="722313" lvl="1" indent="-360363" eaLnBrk="1" hangingPunct="1">
              <a:buFontTx/>
              <a:buAutoNum type="arabicPeriod"/>
            </a:pPr>
            <a:r>
              <a:rPr lang="en-US" dirty="0" smtClean="0"/>
              <a:t>Models permit us to </a:t>
            </a:r>
            <a:r>
              <a:rPr lang="en-US" b="1" dirty="0" smtClean="0"/>
              <a:t>specify</a:t>
            </a:r>
            <a:r>
              <a:rPr lang="en-US" dirty="0" smtClean="0"/>
              <a:t> the structure or behavior of a system.</a:t>
            </a:r>
          </a:p>
          <a:p>
            <a:pPr marL="722313" lvl="1" indent="-360363" eaLnBrk="1" hangingPunct="1">
              <a:buFontTx/>
              <a:buAutoNum type="arabicPeriod"/>
            </a:pPr>
            <a:r>
              <a:rPr lang="en-US" dirty="0" smtClean="0"/>
              <a:t>Models give us a </a:t>
            </a:r>
            <a:r>
              <a:rPr lang="en-US" b="1" dirty="0" smtClean="0"/>
              <a:t>template</a:t>
            </a:r>
            <a:r>
              <a:rPr lang="en-US" dirty="0" smtClean="0"/>
              <a:t> that guides us in constructing a system.</a:t>
            </a:r>
          </a:p>
          <a:p>
            <a:pPr marL="722313" lvl="1" indent="-360363" eaLnBrk="1" hangingPunct="1">
              <a:buFontTx/>
              <a:buAutoNum type="arabicPeriod"/>
            </a:pPr>
            <a:r>
              <a:rPr lang="en-US" dirty="0" smtClean="0"/>
              <a:t>Models </a:t>
            </a:r>
            <a:r>
              <a:rPr lang="en-US" b="1" dirty="0" smtClean="0"/>
              <a:t>document</a:t>
            </a:r>
            <a:r>
              <a:rPr lang="en-US" dirty="0" smtClean="0"/>
              <a:t> the decisions we have made.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3D36FB-F3EB-499E-B7B7-5C048CB0B05C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dirty="0" smtClean="0"/>
              <a:t>Representing Abstract Concepts and their Concrete Manifestations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9B9DEE-55EF-4931-8690-3C75EC2157C3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" name="מלבן 5"/>
          <p:cNvSpPr/>
          <p:nvPr/>
        </p:nvSpPr>
        <p:spPr>
          <a:xfrm>
            <a:off x="228600" y="1703725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/>
              <a:t>Consider an airline company that suffers a fatal crash of </a:t>
            </a:r>
          </a:p>
          <a:p>
            <a:pPr algn="l" rtl="0"/>
            <a:r>
              <a:rPr lang="en-US" sz="2000" dirty="0" smtClean="0"/>
              <a:t>one of its planes. </a:t>
            </a:r>
          </a:p>
          <a:p>
            <a:pPr algn="l" rtl="0"/>
            <a:r>
              <a:rPr lang="en-US" sz="2000" dirty="0" smtClean="0"/>
              <a:t>Assume that all the flights are cancelled for six months pending </a:t>
            </a:r>
          </a:p>
          <a:p>
            <a:pPr algn="l" rtl="0"/>
            <a:r>
              <a:rPr lang="en-US" sz="2000" dirty="0" smtClean="0"/>
              <a:t>completion of an investigation. </a:t>
            </a:r>
          </a:p>
          <a:p>
            <a:pPr algn="l" rtl="0"/>
            <a:r>
              <a:rPr lang="en-US" sz="2000" dirty="0" smtClean="0"/>
              <a:t>Also assume that when flights are cancelled, their corresponding flight  software objects are deleted from computer memory. </a:t>
            </a:r>
          </a:p>
          <a:p>
            <a:pPr algn="l" rtl="0"/>
            <a:r>
              <a:rPr lang="en-US" sz="2000" dirty="0" smtClean="0"/>
              <a:t>Therefore, after the crash, all Flight software objects are deleted. </a:t>
            </a:r>
          </a:p>
          <a:p>
            <a:pPr algn="l" rtl="0"/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If the only record of what airport a flight goes to is in the Flight software </a:t>
            </a:r>
          </a:p>
          <a:p>
            <a:pPr algn="l" rtl="0"/>
            <a:r>
              <a:rPr lang="en-US" sz="2000" dirty="0" smtClean="0"/>
              <a:t>instances, which represent specific flights for a particular date and time, then there is no longer a record of what flight routes the airline has.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dirty="0" smtClean="0"/>
              <a:t>Representing Abstract Concepts and their Concrete Manifestations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flight?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plane?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path?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Both – but in two</a:t>
            </a:r>
            <a:br>
              <a:rPr lang="en-US" smtClean="0"/>
            </a:br>
            <a:r>
              <a:rPr lang="en-US" smtClean="0"/>
              <a:t>different contexts?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 let’s represent it!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12925"/>
            <a:ext cx="51625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9B9DEE-55EF-4931-8690-3C75EC2157C3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000" dirty="0" smtClean="0"/>
              <a:t>להלן הניסיון של דני לעצב את  הקומפוננט </a:t>
            </a:r>
            <a:r>
              <a:rPr lang="en-US" sz="2000" dirty="0" err="1" smtClean="0"/>
              <a:t>ImageProcessing</a:t>
            </a:r>
            <a:r>
              <a:rPr lang="he-IL" sz="2000" dirty="0" smtClean="0"/>
              <a:t> בהתאם למודל ולדרישות החדשות של המנחה שלו.  </a:t>
            </a:r>
            <a:endParaRPr lang="en-US" sz="2000" dirty="0" smtClean="0"/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36A01-9953-4EF7-BF4B-8C98808D4C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52" descr="C:\Users\Rami\Dropbox\ADSS\exam\Class_ImageProcessing_q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198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000" dirty="0" smtClean="0"/>
              <a:t>5. (15 </a:t>
            </a:r>
            <a:r>
              <a:rPr lang="he-IL" sz="2000" dirty="0" err="1" smtClean="0"/>
              <a:t>נק</a:t>
            </a:r>
            <a:r>
              <a:rPr lang="he-IL" sz="2000" dirty="0" smtClean="0"/>
              <a:t>) צייר תרשים אובייקטים </a:t>
            </a:r>
            <a:r>
              <a:rPr lang="he-IL" sz="2000" b="1" u="sng" dirty="0" smtClean="0"/>
              <a:t>חוקי</a:t>
            </a:r>
            <a:r>
              <a:rPr lang="he-IL" sz="2000" dirty="0" smtClean="0"/>
              <a:t> מצומצם ככל שניתן שבו יש אובייקט </a:t>
            </a:r>
            <a:r>
              <a:rPr lang="he-IL" sz="2000" b="1" u="sng" dirty="0" smtClean="0"/>
              <a:t>אחד בדיוק</a:t>
            </a:r>
            <a:r>
              <a:rPr lang="he-IL" sz="2000" dirty="0" smtClean="0"/>
              <a:t> של</a:t>
            </a:r>
            <a:r>
              <a:rPr lang="en-US" sz="2000" dirty="0" smtClean="0"/>
              <a:t> Detector </a:t>
            </a:r>
            <a:r>
              <a:rPr lang="he-IL" sz="2000" dirty="0" smtClean="0"/>
              <a:t>ואובייקט אחד בדיוק של </a:t>
            </a:r>
            <a:r>
              <a:rPr lang="en-US" sz="2000" dirty="0" err="1" smtClean="0"/>
              <a:t>ImageProcessingController</a:t>
            </a:r>
            <a:r>
              <a:rPr lang="he-IL" sz="2000" dirty="0" smtClean="0"/>
              <a:t>. יש להקפיד על כתב ברור ותרשים נקי. אין לחרוג מגבולות המסגרת. </a:t>
            </a:r>
            <a:endParaRPr lang="en-US" sz="2000" dirty="0" smtClean="0"/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36A01-9953-4EF7-BF4B-8C98808D4C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2" descr="C:\Users\Rami\Dropbox\ADSS\exam\Class_ImageProcessing_q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867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אליפסה 7"/>
          <p:cNvSpPr/>
          <p:nvPr/>
        </p:nvSpPr>
        <p:spPr>
          <a:xfrm>
            <a:off x="3048000" y="3429000"/>
            <a:ext cx="1676400" cy="8382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2971800" y="2635468"/>
            <a:ext cx="3200400" cy="8382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pic>
        <p:nvPicPr>
          <p:cNvPr id="11" name="Picture 434" descr="C:\Users\Rami\Dropbox\ADSS\exam\Objects_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1074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000" dirty="0" smtClean="0"/>
              <a:t>6</a:t>
            </a:r>
            <a:r>
              <a:rPr lang="he-IL" sz="2000" dirty="0" smtClean="0"/>
              <a:t>. (15 </a:t>
            </a:r>
            <a:r>
              <a:rPr lang="he-IL" sz="2000" dirty="0" err="1" smtClean="0"/>
              <a:t>נק</a:t>
            </a:r>
            <a:r>
              <a:rPr lang="he-IL" sz="2000" dirty="0" smtClean="0"/>
              <a:t>) צייר תרשים אובייקטים </a:t>
            </a:r>
            <a:r>
              <a:rPr lang="he-IL" sz="2000" b="1" u="sng" dirty="0" smtClean="0"/>
              <a:t>חוקי</a:t>
            </a:r>
            <a:r>
              <a:rPr lang="he-IL" sz="2000" dirty="0" smtClean="0"/>
              <a:t> מצומצם ככל שניתן שבו יש אובייקט </a:t>
            </a:r>
            <a:r>
              <a:rPr lang="he-IL" sz="2000" b="1" u="sng" dirty="0" smtClean="0"/>
              <a:t>אחד בדיוק</a:t>
            </a:r>
            <a:r>
              <a:rPr lang="he-IL" sz="2000" dirty="0" smtClean="0"/>
              <a:t> של </a:t>
            </a:r>
            <a:r>
              <a:rPr lang="en-US" sz="2000" dirty="0" err="1" smtClean="0"/>
              <a:t>FaceDetector</a:t>
            </a:r>
            <a:r>
              <a:rPr lang="en-US" sz="2000" dirty="0" smtClean="0"/>
              <a:t> </a:t>
            </a:r>
            <a:r>
              <a:rPr lang="he-IL" sz="2000" dirty="0" smtClean="0"/>
              <a:t> אובייקט </a:t>
            </a:r>
            <a:r>
              <a:rPr lang="he-IL" sz="2000" b="1" u="sng" dirty="0" smtClean="0"/>
              <a:t>אחד בדיוק</a:t>
            </a:r>
            <a:r>
              <a:rPr lang="he-IL" sz="2000" dirty="0" smtClean="0"/>
              <a:t> של </a:t>
            </a:r>
            <a:r>
              <a:rPr lang="en-US" sz="2000" dirty="0" err="1" smtClean="0"/>
              <a:t>BodyDetector</a:t>
            </a:r>
            <a:r>
              <a:rPr lang="he-IL" sz="2000" dirty="0" smtClean="0"/>
              <a:t> ואובייקט </a:t>
            </a:r>
            <a:r>
              <a:rPr lang="he-IL" sz="2000" b="1" u="sng" dirty="0" smtClean="0"/>
              <a:t>אחד בדיוק</a:t>
            </a:r>
            <a:r>
              <a:rPr lang="he-IL" sz="2000" dirty="0" smtClean="0"/>
              <a:t> של </a:t>
            </a:r>
            <a:r>
              <a:rPr lang="en-US" sz="2000" dirty="0" err="1" smtClean="0"/>
              <a:t>ImageProcessingController</a:t>
            </a:r>
            <a:r>
              <a:rPr lang="he-IL" sz="2000" dirty="0" smtClean="0"/>
              <a:t>. יש להקפיד על כתב ברור ותרשים נקי. אין לחרוג מגבולות המסגרת.</a:t>
            </a:r>
            <a:endParaRPr lang="en-US" sz="2000" dirty="0" smtClean="0"/>
          </a:p>
          <a:p>
            <a:pPr algn="r" rtl="1"/>
            <a:endParaRPr lang="en-US" sz="2000" dirty="0" smtClean="0"/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36A01-9953-4EF7-BF4B-8C98808D4C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2" descr="C:\Users\Rami\Dropbox\ADSS\exam\Class_ImageProcessing_q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867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אליפסה 7"/>
          <p:cNvSpPr/>
          <p:nvPr/>
        </p:nvSpPr>
        <p:spPr>
          <a:xfrm>
            <a:off x="3048000" y="2590800"/>
            <a:ext cx="2971800" cy="8382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2895600" y="6232634"/>
            <a:ext cx="1143000" cy="6096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3886200" y="6248400"/>
            <a:ext cx="1143000" cy="6096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sp>
        <p:nvSpPr>
          <p:cNvPr id="11" name="מציין מיקום תוכן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" name="Picture 437" descr="C:\Users\Rami\Dropbox\ADSS\exam\Objects_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8596"/>
            <a:ext cx="5948064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000" dirty="0" smtClean="0"/>
              <a:t>7</a:t>
            </a:r>
            <a:r>
              <a:rPr lang="he-IL" sz="2000" dirty="0" smtClean="0"/>
              <a:t>. (</a:t>
            </a:r>
            <a:r>
              <a:rPr lang="en-US" sz="2000" dirty="0" smtClean="0"/>
              <a:t>8</a:t>
            </a:r>
            <a:r>
              <a:rPr lang="he-IL" sz="2000" dirty="0" smtClean="0"/>
              <a:t> </a:t>
            </a:r>
            <a:r>
              <a:rPr lang="he-IL" sz="2000" dirty="0" err="1" smtClean="0"/>
              <a:t>נק</a:t>
            </a:r>
            <a:r>
              <a:rPr lang="he-IL" sz="2000" dirty="0" smtClean="0"/>
              <a:t>) צייר תרשים אובייקטים </a:t>
            </a:r>
            <a:r>
              <a:rPr lang="he-IL" sz="2000" b="1" u="sng" dirty="0" smtClean="0"/>
              <a:t>חוקי</a:t>
            </a:r>
            <a:r>
              <a:rPr lang="he-IL" sz="2000" dirty="0" smtClean="0"/>
              <a:t> מצומצם ככל שניתן שבו יש </a:t>
            </a:r>
            <a:r>
              <a:rPr lang="he-IL" sz="2000" b="1" u="sng" dirty="0" smtClean="0"/>
              <a:t>שני אובייקטים בדיוק</a:t>
            </a:r>
            <a:r>
              <a:rPr lang="he-IL" sz="2000" dirty="0" smtClean="0"/>
              <a:t> של </a:t>
            </a:r>
            <a:r>
              <a:rPr lang="en-US" sz="2000" dirty="0" err="1" smtClean="0"/>
              <a:t>TrackingAalgorithm</a:t>
            </a:r>
            <a:r>
              <a:rPr lang="he-IL" sz="2000" dirty="0" smtClean="0"/>
              <a:t>. יש להקפיד על כתב ברור ותרשים נקי. אין לחרוג מגבולות המסגרת.</a:t>
            </a:r>
            <a:endParaRPr lang="en-US" sz="2000" dirty="0" smtClean="0"/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36A01-9953-4EF7-BF4B-8C98808D4C0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2" descr="C:\Users\Rami\Dropbox\ADSS\exam\Class_ImageProcessing_q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5867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אליפסה 8"/>
          <p:cNvSpPr/>
          <p:nvPr/>
        </p:nvSpPr>
        <p:spPr>
          <a:xfrm>
            <a:off x="4495800" y="5638800"/>
            <a:ext cx="1524000" cy="6096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2014 </a:t>
            </a:r>
            <a:r>
              <a:rPr lang="en-US" dirty="0" err="1" smtClean="0"/>
              <a:t>Moed</a:t>
            </a:r>
            <a:r>
              <a:rPr lang="en-US" dirty="0" smtClean="0"/>
              <a:t> B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000" dirty="0" smtClean="0"/>
              <a:t>7</a:t>
            </a:r>
            <a:r>
              <a:rPr lang="he-IL" sz="2000" dirty="0" smtClean="0"/>
              <a:t>. (</a:t>
            </a:r>
            <a:r>
              <a:rPr lang="en-US" sz="2000" dirty="0" smtClean="0"/>
              <a:t>8</a:t>
            </a:r>
            <a:r>
              <a:rPr lang="he-IL" sz="2000" dirty="0" smtClean="0"/>
              <a:t> </a:t>
            </a:r>
            <a:r>
              <a:rPr lang="he-IL" sz="2000" dirty="0" err="1" smtClean="0"/>
              <a:t>נק</a:t>
            </a:r>
            <a:r>
              <a:rPr lang="he-IL" sz="2000" dirty="0" smtClean="0"/>
              <a:t>) צייר תרשים אובייקטים </a:t>
            </a:r>
            <a:r>
              <a:rPr lang="he-IL" sz="2000" b="1" u="sng" dirty="0" smtClean="0"/>
              <a:t>חוקי</a:t>
            </a:r>
            <a:r>
              <a:rPr lang="he-IL" sz="2000" dirty="0" smtClean="0"/>
              <a:t> מצומצם ככל שניתן שבו יש </a:t>
            </a:r>
            <a:r>
              <a:rPr lang="he-IL" sz="2000" b="1" u="sng" dirty="0" smtClean="0"/>
              <a:t>שני אובייקטים בדיוק</a:t>
            </a:r>
            <a:r>
              <a:rPr lang="he-IL" sz="2000" dirty="0" smtClean="0"/>
              <a:t> של </a:t>
            </a:r>
            <a:r>
              <a:rPr lang="en-US" sz="2000" dirty="0" err="1" smtClean="0"/>
              <a:t>TrackingAalgorithm</a:t>
            </a:r>
            <a:r>
              <a:rPr lang="he-IL" sz="2000" dirty="0" smtClean="0"/>
              <a:t>. יש להקפיד על כתב ברור ותרשים נקי. אין לחרוג מגבולות המסגרת.</a:t>
            </a:r>
            <a:endParaRPr lang="en-US" sz="2000" dirty="0" smtClean="0"/>
          </a:p>
          <a:p>
            <a:pPr algn="r" rtl="1"/>
            <a:endParaRPr lang="he-IL" dirty="0"/>
          </a:p>
        </p:txBody>
      </p:sp>
      <p:pic>
        <p:nvPicPr>
          <p:cNvPr id="7" name="Picture 438" descr="C:\Users\Rami\Dropbox\ADSS\exam\Objects_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2270" y="3209607"/>
            <a:ext cx="3299460" cy="438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UML Introdcution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Donald Bell, Staff, IBM. 15 Jun 2003: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/>
              <a:t>Way back in the late twentieth century </a:t>
            </a:r>
            <a:r>
              <a:rPr lang="en-US" i="1" dirty="0" smtClean="0"/>
              <a:t>-- 1997 </a:t>
            </a:r>
            <a:r>
              <a:rPr lang="en-US" i="1" dirty="0"/>
              <a:t>to be exact -- the Object Management Group (OMG) released the Unified Modeling Language (UML). </a:t>
            </a:r>
            <a:endParaRPr lang="en-US" i="1" dirty="0" smtClean="0"/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/>
              <a:t>One </a:t>
            </a:r>
            <a:r>
              <a:rPr lang="en-US" i="1" dirty="0"/>
              <a:t>of the purposes of UML was to provide the development community with a </a:t>
            </a:r>
            <a:r>
              <a:rPr lang="en-US" b="1" i="1" dirty="0"/>
              <a:t>stable</a:t>
            </a:r>
            <a:r>
              <a:rPr lang="en-US" i="1" dirty="0"/>
              <a:t> and </a:t>
            </a:r>
            <a:r>
              <a:rPr lang="en-US" b="1" i="1" dirty="0"/>
              <a:t>common</a:t>
            </a:r>
            <a:r>
              <a:rPr lang="en-US" i="1" dirty="0"/>
              <a:t> design language that could be used to develop and build computer applications. </a:t>
            </a:r>
            <a:endParaRPr lang="en-US" i="1" dirty="0" smtClean="0"/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/>
              <a:t>UML </a:t>
            </a:r>
            <a:r>
              <a:rPr lang="en-US" i="1" dirty="0"/>
              <a:t>brought forth a unified </a:t>
            </a:r>
            <a:r>
              <a:rPr lang="en-US" b="1" i="1" dirty="0"/>
              <a:t>standard modeling notation </a:t>
            </a:r>
            <a:r>
              <a:rPr lang="en-US" i="1" dirty="0"/>
              <a:t>that IT professionals had been wanting for years. </a:t>
            </a:r>
            <a:endParaRPr lang="en-US" i="1" dirty="0" smtClean="0"/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i="1" dirty="0" smtClean="0"/>
              <a:t>Using </a:t>
            </a:r>
            <a:r>
              <a:rPr lang="en-US" i="1" dirty="0"/>
              <a:t>UML, IT professionals could now read and disseminate system structure and design plans -- just as construction workers have been doing for years with blueprints of buildings.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BF432E-CD7E-4549-A5C3-DA156C857F45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UML </a:t>
            </a:r>
            <a:r>
              <a:rPr smtClean="0">
                <a:latin typeface="Arial" pitchFamily="34" charset="0"/>
              </a:rPr>
              <a:t>–</a:t>
            </a:r>
            <a:r>
              <a:rPr lang="he-IL" smtClean="0">
                <a:latin typeface="Arial" pitchFamily="34" charset="0"/>
              </a:rPr>
              <a:t> </a:t>
            </a:r>
            <a:r>
              <a:rPr smtClean="0"/>
              <a:t>Unified Modeling Language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57188" eaLnBrk="1" hangingPunct="1"/>
            <a:r>
              <a:rPr lang="en-US" dirty="0" smtClean="0"/>
              <a:t>Visualizing, specifying, constructing, and documenting object-oriented systems is exactly the purpose of the UML.</a:t>
            </a:r>
            <a:endParaRPr lang="he-IL" dirty="0" smtClean="0"/>
          </a:p>
          <a:p>
            <a:pPr marL="990600" lvl="1" indent="-533400" eaLnBrk="1" hangingPunct="1">
              <a:buFont typeface="Arial" pitchFamily="34" charset="0"/>
              <a:buNone/>
            </a:pPr>
            <a:endParaRPr lang="en-US" dirty="0" smtClean="0"/>
          </a:p>
          <a:p>
            <a:pPr marL="990600" lvl="1" indent="-533400" eaLnBrk="1" hangingPunct="1">
              <a:buFont typeface="Arial" pitchFamily="34" charset="0"/>
              <a:buNone/>
            </a:pPr>
            <a:endParaRPr lang="en-US" dirty="0" smtClean="0"/>
          </a:p>
          <a:p>
            <a:pPr marL="990600" lvl="1" indent="-533400" eaLnBrk="1" hangingPunct="1">
              <a:buFont typeface="Arial" pitchFamily="34" charset="0"/>
              <a:buNone/>
            </a:pPr>
            <a:endParaRPr lang="en-US" dirty="0" smtClean="0"/>
          </a:p>
          <a:p>
            <a:pPr marL="990600" lvl="1" indent="-533400" eaLnBrk="1" hangingPunct="1">
              <a:buFont typeface="Arial" pitchFamily="34" charset="0"/>
              <a:buNone/>
            </a:pPr>
            <a:endParaRPr lang="en-US" dirty="0" smtClean="0"/>
          </a:p>
          <a:p>
            <a:pPr marL="357188" indent="-357188" eaLnBrk="1" hangingPunct="1"/>
            <a:endParaRPr lang="en-US" dirty="0" smtClean="0"/>
          </a:p>
          <a:p>
            <a:pPr marL="357188" indent="-357188" eaLnBrk="1" hangingPunct="1"/>
            <a:r>
              <a:rPr lang="en-US" dirty="0" smtClean="0"/>
              <a:t>Exactly like architects blueprints. </a:t>
            </a:r>
          </a:p>
          <a:p>
            <a:pPr marL="357188" indent="-357188" eaLnBrk="1" hangingPunct="1"/>
            <a:r>
              <a:rPr lang="en-US" dirty="0" smtClean="0"/>
              <a:t>The </a:t>
            </a:r>
            <a:r>
              <a:rPr lang="en-US" i="1" dirty="0" smtClean="0"/>
              <a:t>constructing </a:t>
            </a:r>
            <a:r>
              <a:rPr lang="en-US" dirty="0" smtClean="0"/>
              <a:t>part is debatable.</a:t>
            </a:r>
          </a:p>
          <a:p>
            <a:pPr marL="357188" indent="-357188" eaLnBrk="1" hangingPunct="1"/>
            <a:r>
              <a:rPr lang="en-US" dirty="0" smtClean="0"/>
              <a:t>You already know how to </a:t>
            </a:r>
            <a:r>
              <a:rPr lang="en-US" b="1" dirty="0" smtClean="0"/>
              <a:t>speak</a:t>
            </a:r>
            <a:r>
              <a:rPr lang="en-US" dirty="0" smtClean="0"/>
              <a:t> it (Object-Oriented); here you will learn to </a:t>
            </a:r>
            <a:r>
              <a:rPr lang="en-US" b="1" dirty="0" smtClean="0"/>
              <a:t>read</a:t>
            </a:r>
            <a:r>
              <a:rPr lang="en-US" dirty="0" smtClean="0"/>
              <a:t> and exercise </a:t>
            </a:r>
            <a:r>
              <a:rPr lang="en-US" b="1" dirty="0" smtClean="0"/>
              <a:t>writing </a:t>
            </a:r>
            <a:r>
              <a:rPr lang="en-US" dirty="0" smtClean="0"/>
              <a:t>it.</a:t>
            </a:r>
            <a:endParaRPr lang="he-IL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940A76-1BDA-469B-AD14-7E7850F2E82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000250" cy="137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smtClean="0"/>
              <a:t>The Diagrams of UML 2.0</a:t>
            </a:r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32781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Class diagram (s)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Object diagram (s)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Sequence diagram (</a:t>
            </a:r>
            <a:r>
              <a:rPr lang="en-US" dirty="0" err="1" smtClean="0">
                <a:cs typeface="David" pitchFamily="34" charset="-79"/>
              </a:rPr>
              <a:t>i</a:t>
            </a:r>
            <a:r>
              <a:rPr lang="en-US" dirty="0" smtClean="0">
                <a:cs typeface="David" pitchFamily="34" charset="-79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State machine (b)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Use Case diagram (f)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Package diagram (s)</a:t>
            </a:r>
          </a:p>
        </p:txBody>
      </p:sp>
      <p:sp>
        <p:nvSpPr>
          <p:cNvPr id="13316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657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Interaction diagram (</a:t>
            </a:r>
            <a:r>
              <a:rPr lang="en-US" dirty="0" err="1" smtClean="0">
                <a:cs typeface="David" pitchFamily="34" charset="-79"/>
              </a:rPr>
              <a:t>i</a:t>
            </a:r>
            <a:r>
              <a:rPr lang="en-US" dirty="0" smtClean="0">
                <a:cs typeface="David" pitchFamily="34" charset="-79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Communication diagram (</a:t>
            </a:r>
            <a:r>
              <a:rPr lang="en-US" dirty="0" err="1" smtClean="0">
                <a:cs typeface="David" pitchFamily="34" charset="-79"/>
              </a:rPr>
              <a:t>i</a:t>
            </a:r>
            <a:r>
              <a:rPr lang="en-US" dirty="0" smtClean="0">
                <a:cs typeface="David" pitchFamily="34" charset="-79"/>
              </a:rPr>
              <a:t>) 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Timing diagram (</a:t>
            </a:r>
            <a:r>
              <a:rPr lang="en-US" dirty="0" err="1" smtClean="0">
                <a:cs typeface="David" pitchFamily="34" charset="-79"/>
              </a:rPr>
              <a:t>i</a:t>
            </a:r>
            <a:r>
              <a:rPr lang="en-US" dirty="0" smtClean="0">
                <a:cs typeface="David" pitchFamily="34" charset="-79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Activity diagram (f)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Component diagram (s)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Composite diagram (s)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cs typeface="David" pitchFamily="34" charset="-79"/>
              </a:rPr>
              <a:t>Deployment diagram (s)</a:t>
            </a:r>
          </a:p>
          <a:p>
            <a:pPr eaLnBrk="1" hangingPunct="1">
              <a:spcBef>
                <a:spcPts val="600"/>
              </a:spcBef>
            </a:pPr>
            <a:endParaRPr lang="en-US" dirty="0" smtClean="0">
              <a:cs typeface="David" pitchFamily="34" charset="-79"/>
            </a:endParaRPr>
          </a:p>
          <a:p>
            <a:pPr eaLnBrk="1" hangingPunct="1">
              <a:spcBef>
                <a:spcPts val="600"/>
              </a:spcBef>
            </a:pPr>
            <a:endParaRPr lang="he-IL" dirty="0" smtClean="0"/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CD1F84-A073-48BD-8C5D-96FE3F551B2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81000" y="4876800"/>
            <a:ext cx="85074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1600" b="1" dirty="0"/>
              <a:t>Classification of diagrams: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1600" b="1" dirty="0"/>
              <a:t>(s) </a:t>
            </a:r>
            <a:r>
              <a:rPr lang="en-US" sz="1600" dirty="0"/>
              <a:t>– structure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1600" b="1" dirty="0"/>
              <a:t>(b) </a:t>
            </a:r>
            <a:r>
              <a:rPr lang="en-US" sz="1600" dirty="0"/>
              <a:t>– behavior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1600" b="1" dirty="0"/>
              <a:t> (f) </a:t>
            </a:r>
            <a:r>
              <a:rPr lang="en-US" sz="1600" dirty="0"/>
              <a:t>– functional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1600" b="1" dirty="0"/>
              <a:t> (</a:t>
            </a:r>
            <a:r>
              <a:rPr lang="en-US" sz="1600" b="1" dirty="0" err="1"/>
              <a:t>i</a:t>
            </a:r>
            <a:r>
              <a:rPr lang="en-US" sz="1600" b="1" dirty="0"/>
              <a:t>) </a:t>
            </a:r>
            <a:r>
              <a:rPr lang="en-US" sz="1600" dirty="0"/>
              <a:t>– interaction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smtClean="0"/>
              <a:t>Class Diagram</a:t>
            </a: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Definition: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 class diagram is a graphic presentation of the </a:t>
            </a:r>
            <a:r>
              <a:rPr lang="en-US" sz="3200" b="1" u="sng" dirty="0" smtClean="0"/>
              <a:t>static view</a:t>
            </a:r>
            <a:r>
              <a:rPr lang="en-US" sz="2400" b="1" dirty="0" smtClean="0"/>
              <a:t> </a:t>
            </a:r>
            <a:r>
              <a:rPr lang="en-US" sz="2400" dirty="0" smtClean="0"/>
              <a:t>that shows a collection of declarative (static) model elements, such as classes, types, and their content, and relationships.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6FCD1BE-8DC1-4C67-93E1-4358DF5FE0D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40962" name="Picture 2" descr="http://www.codeproject.com/KB/architecture/MVC_MVP_MVVM_design/MVC_MVP_MVVM_figure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462"/>
          <a:stretch>
            <a:fillRect/>
          </a:stretch>
        </p:blipFill>
        <p:spPr bwMode="auto">
          <a:xfrm>
            <a:off x="1828800" y="3733800"/>
            <a:ext cx="5660497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650"/>
            <a:ext cx="8229600" cy="1123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2400" smtClean="0"/>
              <a:t>Class Diagram Basic Elements: </a:t>
            </a:r>
            <a:br>
              <a:rPr sz="2400" smtClean="0"/>
            </a:br>
            <a:r>
              <a:rPr smtClean="0"/>
              <a:t>Class</a:t>
            </a: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828800"/>
            <a:ext cx="2819400" cy="3048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chemeClr val="tx2"/>
                </a:solidFill>
                <a:cs typeface="David" pitchFamily="34" charset="-79"/>
              </a:rPr>
              <a:t>Elements</a:t>
            </a:r>
            <a:endParaRPr lang="ru-RU" sz="2800" b="1" smtClean="0">
              <a:solidFill>
                <a:schemeClr val="tx2"/>
              </a:solidFill>
              <a:cs typeface="David" pitchFamily="34" charset="-79"/>
            </a:endParaRPr>
          </a:p>
          <a:p>
            <a:pPr eaLnBrk="1" hangingPunct="1"/>
            <a:r>
              <a:rPr lang="en-US" smtClean="0">
                <a:cs typeface="David" pitchFamily="34" charset="-79"/>
              </a:rPr>
              <a:t>Class</a:t>
            </a:r>
            <a:endParaRPr lang="en-US" sz="2800" smtClean="0">
              <a:cs typeface="David" pitchFamily="34" charset="-79"/>
            </a:endParaRPr>
          </a:p>
          <a:p>
            <a:pPr lvl="1" eaLnBrk="1" hangingPunct="1"/>
            <a:r>
              <a:rPr lang="en-US" smtClean="0">
                <a:cs typeface="David" pitchFamily="34" charset="-79"/>
              </a:rPr>
              <a:t>Name</a:t>
            </a:r>
          </a:p>
          <a:p>
            <a:pPr lvl="1" eaLnBrk="1" hangingPunct="1"/>
            <a:r>
              <a:rPr lang="en-US" smtClean="0">
                <a:cs typeface="David" pitchFamily="34" charset="-79"/>
              </a:rPr>
              <a:t>Typed Attributes</a:t>
            </a:r>
          </a:p>
          <a:p>
            <a:pPr lvl="1" eaLnBrk="1" hangingPunct="1"/>
            <a:r>
              <a:rPr lang="en-US" smtClean="0">
                <a:cs typeface="David" pitchFamily="34" charset="-79"/>
              </a:rPr>
              <a:t>Typed Methods</a:t>
            </a:r>
          </a:p>
          <a:p>
            <a:pPr lvl="1" eaLnBrk="1" hangingPunct="1"/>
            <a:endParaRPr lang="en-US" smtClean="0">
              <a:cs typeface="David" pitchFamily="34" charset="-79"/>
            </a:endParaRPr>
          </a:p>
          <a:p>
            <a:pPr lvl="1" eaLnBrk="1" hangingPunct="1"/>
            <a:endParaRPr lang="en-US" smtClean="0">
              <a:cs typeface="David" pitchFamily="34" charset="-79"/>
            </a:endParaRPr>
          </a:p>
        </p:txBody>
      </p:sp>
      <p:sp>
        <p:nvSpPr>
          <p:cNvPr id="15364" name="Content Placeholder 11"/>
          <p:cNvSpPr>
            <a:spLocks noGrp="1"/>
          </p:cNvSpPr>
          <p:nvPr>
            <p:ph sz="half" idx="2"/>
          </p:nvPr>
        </p:nvSpPr>
        <p:spPr>
          <a:xfrm>
            <a:off x="3305175" y="1828800"/>
            <a:ext cx="5505450" cy="3048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chemeClr val="tx2"/>
                </a:solidFill>
                <a:cs typeface="David" pitchFamily="34" charset="-79"/>
              </a:rPr>
              <a:t>Visual Representation</a:t>
            </a:r>
            <a:endParaRPr lang="ru-RU" b="1" smtClean="0">
              <a:solidFill>
                <a:schemeClr val="tx2"/>
              </a:solidFill>
              <a:cs typeface="David" pitchFamily="34" charset="-79"/>
            </a:endParaRPr>
          </a:p>
          <a:p>
            <a:pPr eaLnBrk="1" hangingPunct="1"/>
            <a:endParaRPr lang="he-IL" smtClean="0"/>
          </a:p>
        </p:txBody>
      </p:sp>
      <p:sp>
        <p:nvSpPr>
          <p:cNvPr id="15365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0C4125-BEBF-463D-9029-2FAF117B727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48000" y="2057400"/>
            <a:ext cx="0" cy="2592388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5181600"/>
            <a:ext cx="8001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latin typeface="+mj-lt"/>
                <a:cs typeface="+mn-cs"/>
              </a:rPr>
              <a:t>A class is a description of a set of objects that share the same attributes, operations, relationships, and semantics.</a:t>
            </a:r>
          </a:p>
          <a:p>
            <a:pPr marL="273050" indent="-27305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latin typeface="+mj-lt"/>
              <a:cs typeface="+mn-cs"/>
            </a:endParaRPr>
          </a:p>
        </p:txBody>
      </p:sp>
      <p:pic>
        <p:nvPicPr>
          <p:cNvPr id="1536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371725"/>
            <a:ext cx="5505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57200" y="628650"/>
            <a:ext cx="8229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 rtl="0">
              <a:defRPr/>
            </a:pPr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Class Diagram Basic Elements: </a:t>
            </a:r>
            <a:br>
              <a:rPr lang="en-US" sz="24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rPr>
              <a:t>Association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4038600" cy="3200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b="1" dirty="0" smtClean="0">
                <a:solidFill>
                  <a:schemeClr val="tx2"/>
                </a:solidFill>
                <a:cs typeface="David" pitchFamily="34" charset="-79"/>
              </a:rPr>
              <a:t>Elements</a:t>
            </a:r>
            <a:endParaRPr lang="ru-RU" sz="2800" b="1" dirty="0" smtClean="0">
              <a:solidFill>
                <a:schemeClr val="tx2"/>
              </a:solidFill>
              <a:cs typeface="David" pitchFamily="34" charset="-79"/>
            </a:endParaRPr>
          </a:p>
          <a:p>
            <a:pPr eaLnBrk="1" hangingPunct="1"/>
            <a:r>
              <a:rPr lang="en-US" dirty="0" smtClean="0">
                <a:cs typeface="David" pitchFamily="34" charset="-79"/>
              </a:rPr>
              <a:t>Association</a:t>
            </a:r>
          </a:p>
          <a:p>
            <a:pPr lvl="1" eaLnBrk="1" hangingPunct="1"/>
            <a:r>
              <a:rPr lang="en-US" dirty="0" smtClean="0">
                <a:cs typeface="David" pitchFamily="34" charset="-79"/>
              </a:rPr>
              <a:t>Name</a:t>
            </a:r>
          </a:p>
          <a:p>
            <a:pPr lvl="1" eaLnBrk="1" hangingPunct="1"/>
            <a:r>
              <a:rPr lang="en-US" dirty="0" smtClean="0">
                <a:cs typeface="David" pitchFamily="34" charset="-79"/>
              </a:rPr>
              <a:t>Roles’ name </a:t>
            </a:r>
          </a:p>
          <a:p>
            <a:pPr lvl="1" eaLnBrk="1" hangingPunct="1"/>
            <a:r>
              <a:rPr lang="en-US" dirty="0" smtClean="0">
                <a:cs typeface="David" pitchFamily="34" charset="-79"/>
              </a:rPr>
              <a:t>Multiplicity</a:t>
            </a:r>
          </a:p>
          <a:p>
            <a:pPr lvl="2" eaLnBrk="1" hangingPunct="1"/>
            <a:r>
              <a:rPr lang="en-US" dirty="0" smtClean="0">
                <a:cs typeface="David" pitchFamily="34" charset="-79"/>
              </a:rPr>
              <a:t>a..b </a:t>
            </a:r>
          </a:p>
          <a:p>
            <a:pPr lvl="2" eaLnBrk="1" hangingPunct="1"/>
            <a:r>
              <a:rPr lang="en-US" dirty="0" smtClean="0">
                <a:cs typeface="David" pitchFamily="34" charset="-79"/>
              </a:rPr>
              <a:t>a..*</a:t>
            </a:r>
          </a:p>
          <a:p>
            <a:pPr lvl="1" eaLnBrk="1" hangingPunct="1"/>
            <a:endParaRPr lang="en-US" dirty="0" smtClean="0">
              <a:cs typeface="David" pitchFamily="34" charset="-79"/>
            </a:endParaRPr>
          </a:p>
          <a:p>
            <a:pPr lvl="1" eaLnBrk="1" hangingPunct="1"/>
            <a:endParaRPr lang="en-US" dirty="0" smtClean="0">
              <a:cs typeface="David" pitchFamily="34" charset="-79"/>
            </a:endParaRPr>
          </a:p>
        </p:txBody>
      </p:sp>
      <p:sp>
        <p:nvSpPr>
          <p:cNvPr id="16388" name="Content Placeholder 11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3200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chemeClr val="tx2"/>
                </a:solidFill>
                <a:cs typeface="David" pitchFamily="34" charset="-79"/>
              </a:rPr>
              <a:t>Visual Presentation</a:t>
            </a:r>
            <a:endParaRPr lang="ru-RU" b="1" dirty="0" smtClean="0">
              <a:solidFill>
                <a:schemeClr val="tx2"/>
              </a:solidFill>
              <a:cs typeface="David" pitchFamily="34" charset="-79"/>
            </a:endParaRPr>
          </a:p>
          <a:p>
            <a:pPr eaLnBrk="1" hangingPunct="1"/>
            <a:endParaRPr lang="he-IL" dirty="0" smtClean="0"/>
          </a:p>
        </p:txBody>
      </p:sp>
      <p:sp>
        <p:nvSpPr>
          <p:cNvPr id="16389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97016C-4D4C-4D87-8AD4-760A1C03B4F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4419600" y="1981200"/>
            <a:ext cx="0" cy="2771775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49530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b="1" dirty="0">
                <a:latin typeface="+mj-lt"/>
                <a:cs typeface="+mn-cs"/>
              </a:rPr>
              <a:t>Association</a:t>
            </a:r>
            <a:r>
              <a:rPr lang="en-US" sz="2000" dirty="0">
                <a:latin typeface="+mj-lt"/>
                <a:cs typeface="+mn-cs"/>
              </a:rPr>
              <a:t> - a structural relationship that specifies that objects of one thing (class) are connected to objects of another.</a:t>
            </a:r>
          </a:p>
          <a:p>
            <a:pPr marL="273050" indent="-27305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b="1" dirty="0">
                <a:latin typeface="+mj-lt"/>
                <a:cs typeface="+mn-cs"/>
              </a:rPr>
              <a:t>Aggregation</a:t>
            </a:r>
            <a:r>
              <a:rPr lang="en-US" sz="2000" dirty="0">
                <a:latin typeface="+mj-lt"/>
                <a:cs typeface="+mn-cs"/>
              </a:rPr>
              <a:t> - an association between two classes or components defined as “is part of”.</a:t>
            </a:r>
          </a:p>
          <a:p>
            <a:pPr marL="273050" indent="-273050" algn="l" rtl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000" b="1" dirty="0">
                <a:latin typeface="+mj-lt"/>
                <a:cs typeface="+mn-cs"/>
              </a:rPr>
              <a:t>Composition</a:t>
            </a:r>
            <a:r>
              <a:rPr lang="en-US" sz="2000" dirty="0">
                <a:latin typeface="+mj-lt"/>
                <a:cs typeface="+mn-cs"/>
              </a:rPr>
              <a:t> - a strong form of aggregation.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0" y="41021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e-IL">
              <a:latin typeface="+mj-lt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084888" y="3813175"/>
            <a:ext cx="865187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dirty="0">
                <a:latin typeface="+mj-lt"/>
              </a:rPr>
              <a:t>name</a:t>
            </a:r>
            <a:endParaRPr lang="ru-RU" dirty="0">
              <a:latin typeface="+mj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572000" y="4246563"/>
            <a:ext cx="865188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>
                <a:latin typeface="+mj-lt"/>
              </a:rPr>
              <a:t>-role</a:t>
            </a:r>
            <a:endParaRPr lang="ru-RU">
              <a:latin typeface="+mj-lt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596188" y="4246563"/>
            <a:ext cx="865187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>
                <a:latin typeface="+mj-lt"/>
              </a:rPr>
              <a:t>-role</a:t>
            </a:r>
            <a:endParaRPr lang="ru-RU">
              <a:latin typeface="+mj-lt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572000" y="3741738"/>
            <a:ext cx="12239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dirty="0">
                <a:latin typeface="+mj-lt"/>
              </a:rPr>
              <a:t>multiplicity</a:t>
            </a:r>
            <a:endParaRPr lang="ru-RU" dirty="0">
              <a:latin typeface="+mj-lt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235825" y="3741738"/>
            <a:ext cx="12239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>
                <a:latin typeface="+mj-lt"/>
              </a:rPr>
              <a:t>multiplicity</a:t>
            </a:r>
            <a:endParaRPr lang="ru-RU">
              <a:latin typeface="+mj-lt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6172201" y="4102100"/>
            <a:ext cx="27305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he-IL">
              <a:latin typeface="+mj-lt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410200" y="4572000"/>
            <a:ext cx="1225550" cy="215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Association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2" name="Ink 3"/>
          <p:cNvPicPr/>
          <p:nvPr/>
        </p:nvPicPr>
        <p:blipFill>
          <a:blip r:embed="rId2" cstate="print"/>
          <a:srcRect t="26762"/>
          <a:stretch>
            <a:fillRect/>
          </a:stretch>
        </p:blipFill>
        <p:spPr>
          <a:xfrm>
            <a:off x="5105400" y="2286000"/>
            <a:ext cx="2895600" cy="1371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nn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ערכת נושא5</Template>
  <TotalTime>11489</TotalTime>
  <Words>3092</Words>
  <Application>Microsoft Office PowerPoint</Application>
  <PresentationFormat>‫הצגה על המסך (4:3)</PresentationFormat>
  <Paragraphs>474</Paragraphs>
  <Slides>38</Slides>
  <Notes>16</Notes>
  <HiddenSlides>1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40" baseType="lpstr">
      <vt:lpstr>jenny</vt:lpstr>
      <vt:lpstr>Visio</vt:lpstr>
      <vt:lpstr>ניתוח ועיצוב מערכות תוכנה אביב 2014</vt:lpstr>
      <vt:lpstr>Outline</vt:lpstr>
      <vt:lpstr>UML Introdcution - Modeling</vt:lpstr>
      <vt:lpstr>UML Introdcution</vt:lpstr>
      <vt:lpstr>UML – Unified Modeling Language</vt:lpstr>
      <vt:lpstr>The Diagrams of UML 2.0</vt:lpstr>
      <vt:lpstr>Class Diagram</vt:lpstr>
      <vt:lpstr>Class Diagram Basic Elements:  Class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דוגמה 1 - חברת טיולים</vt:lpstr>
      <vt:lpstr>דוגמה 2 - קורסים באוניברסיטה</vt:lpstr>
      <vt:lpstr>Object Diagram</vt:lpstr>
      <vt:lpstr>שקופית 18</vt:lpstr>
      <vt:lpstr>דוגמה 3 (המשך מדוגמא 2)</vt:lpstr>
      <vt:lpstr>שקופית 20</vt:lpstr>
      <vt:lpstr>שקופית 21</vt:lpstr>
      <vt:lpstr>Class Diagram: Qualifiers</vt:lpstr>
      <vt:lpstr>Class Diagram: Association Class</vt:lpstr>
      <vt:lpstr>Association Class – Example</vt:lpstr>
      <vt:lpstr>שקופית 25</vt:lpstr>
      <vt:lpstr>What do the diagrams describe ? </vt:lpstr>
      <vt:lpstr>Class Diagram: Inheritance (Generalization)</vt:lpstr>
      <vt:lpstr>Class Diagram: Inheritance (Generalization)</vt:lpstr>
      <vt:lpstr>Class Diagram: Inheritance (Generalization)</vt:lpstr>
      <vt:lpstr>Representing Abstract Concepts and their Concrete Manifestations</vt:lpstr>
      <vt:lpstr>Representing Abstract Concepts and their Concrete Manifestations</vt:lpstr>
      <vt:lpstr>Exam 2014 Moed B</vt:lpstr>
      <vt:lpstr>Exam 2014 Moed B</vt:lpstr>
      <vt:lpstr>Exam 2014 Moed B</vt:lpstr>
      <vt:lpstr>Exam 2014 Moed B</vt:lpstr>
      <vt:lpstr>Exam 2014 Moed B</vt:lpstr>
      <vt:lpstr>Exam 2014 Moed B</vt:lpstr>
      <vt:lpstr>Exam 2014 Moed B</vt:lpstr>
    </vt:vector>
  </TitlesOfParts>
  <Company>BGUISE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OOAD111 - PS02</dc:title>
  <dc:subject>Class and Object Diagrams</dc:subject>
  <dc:creator>Rann Lifshitz and Guy Rapaport</dc:creator>
  <dc:description>Adapted from slides originally created by Jenny Abramov and Oded Kramer</dc:description>
  <cp:lastModifiedBy>Moshe Unger</cp:lastModifiedBy>
  <cp:revision>211</cp:revision>
  <cp:lastPrinted>1601-01-01T00:00:00Z</cp:lastPrinted>
  <dcterms:created xsi:type="dcterms:W3CDTF">2007-10-10T11:20:34Z</dcterms:created>
  <dcterms:modified xsi:type="dcterms:W3CDTF">2014-04-28T11:48:47Z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