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Layouts/slideLayout8.xml" ContentType="application/vnd.openxmlformats-officedocument.presentationml.slideLayout+xml"/>
  <Override PartName="/ppt/notesSlides/notesSlide2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3.xml" ContentType="application/vnd.openxmlformats-officedocument.theme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slides/slide25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docProps/custom.xml" ContentType="application/vnd.openxmlformats-officedocument.custom-properties+xml"/>
  <Override PartName="/ppt/slideLayouts/slideLayout10.xml" ContentType="application/vnd.openxmlformats-officedocument.presentationml.slideLayout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10.xml" ContentType="application/vnd.openxmlformats-officedocument.presentationml.notes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handoutMasters/handoutMaster1.xml" ContentType="application/vnd.openxmlformats-officedocument.presentationml.handoutMaster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Layouts/slideLayout7.xml" ContentType="application/vnd.openxmlformats-officedocument.presentationml.slideLayout+xml"/>
  <Override PartName="/ppt/notesSlides/notesSlide1.xml" ContentType="application/vnd.openxmlformats-officedocument.presentationml.notesSlide+xml"/>
  <Override PartName="/ppt/notesSlides/notesSlide3.xml" ContentType="application/vnd.openxmlformats-officedocument.presentationml.notesSlide+xml"/>
  <Default Extension="png" ContentType="image/png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s/slide24.xml" ContentType="application/vnd.openxmlformats-officedocument.presentationml.slide+xml"/>
  <Default Extension="jpeg" ContentType="image/jpeg"/>
  <Override PartName="/ppt/slideLayouts/slideLayout3.xml" ContentType="application/vnd.openxmlformats-officedocument.presentationml.slideLayout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803" r:id="rId1"/>
  </p:sldMasterIdLst>
  <p:notesMasterIdLst>
    <p:notesMasterId r:id="rId28"/>
  </p:notesMasterIdLst>
  <p:handoutMasterIdLst>
    <p:handoutMasterId r:id="rId29"/>
  </p:handoutMasterIdLst>
  <p:sldIdLst>
    <p:sldId id="377" r:id="rId2"/>
    <p:sldId id="363" r:id="rId3"/>
    <p:sldId id="357" r:id="rId4"/>
    <p:sldId id="359" r:id="rId5"/>
    <p:sldId id="358" r:id="rId6"/>
    <p:sldId id="349" r:id="rId7"/>
    <p:sldId id="345" r:id="rId8"/>
    <p:sldId id="355" r:id="rId9"/>
    <p:sldId id="366" r:id="rId10"/>
    <p:sldId id="367" r:id="rId11"/>
    <p:sldId id="368" r:id="rId12"/>
    <p:sldId id="350" r:id="rId13"/>
    <p:sldId id="352" r:id="rId14"/>
    <p:sldId id="360" r:id="rId15"/>
    <p:sldId id="336" r:id="rId16"/>
    <p:sldId id="376" r:id="rId17"/>
    <p:sldId id="339" r:id="rId18"/>
    <p:sldId id="340" r:id="rId19"/>
    <p:sldId id="341" r:id="rId20"/>
    <p:sldId id="365" r:id="rId21"/>
    <p:sldId id="370" r:id="rId22"/>
    <p:sldId id="371" r:id="rId23"/>
    <p:sldId id="372" r:id="rId24"/>
    <p:sldId id="373" r:id="rId25"/>
    <p:sldId id="374" r:id="rId26"/>
    <p:sldId id="375" r:id="rId27"/>
  </p:sldIdLst>
  <p:sldSz cx="9144000" cy="6858000" type="screen4x3"/>
  <p:notesSz cx="7010400" cy="9296400"/>
  <p:defaultTextStyle>
    <a:defPPr>
      <a:defRPr lang="he-IL"/>
    </a:defPPr>
    <a:lvl1pPr algn="l" rtl="0" fontAlgn="base">
      <a:spcBef>
        <a:spcPct val="0"/>
      </a:spcBef>
      <a:spcAft>
        <a:spcPct val="0"/>
      </a:spcAft>
      <a:defRPr sz="2000" b="1" i="1" kern="1200">
        <a:solidFill>
          <a:schemeClr val="tx1"/>
        </a:solidFill>
        <a:latin typeface="Arial" pitchFamily="34" charset="0"/>
        <a:ea typeface="+mn-ea"/>
        <a:cs typeface="Arial" pitchFamily="34" charset="0"/>
      </a:defRPr>
    </a:lvl1pPr>
    <a:lvl2pPr marL="457200" algn="l" rtl="0" fontAlgn="base">
      <a:spcBef>
        <a:spcPct val="0"/>
      </a:spcBef>
      <a:spcAft>
        <a:spcPct val="0"/>
      </a:spcAft>
      <a:defRPr sz="2000" b="1" i="1" kern="1200">
        <a:solidFill>
          <a:schemeClr val="tx1"/>
        </a:solidFill>
        <a:latin typeface="Arial" pitchFamily="34" charset="0"/>
        <a:ea typeface="+mn-ea"/>
        <a:cs typeface="Arial" pitchFamily="34" charset="0"/>
      </a:defRPr>
    </a:lvl2pPr>
    <a:lvl3pPr marL="914400" algn="l" rtl="0" fontAlgn="base">
      <a:spcBef>
        <a:spcPct val="0"/>
      </a:spcBef>
      <a:spcAft>
        <a:spcPct val="0"/>
      </a:spcAft>
      <a:defRPr sz="2000" b="1" i="1" kern="1200">
        <a:solidFill>
          <a:schemeClr val="tx1"/>
        </a:solidFill>
        <a:latin typeface="Arial" pitchFamily="34" charset="0"/>
        <a:ea typeface="+mn-ea"/>
        <a:cs typeface="Arial" pitchFamily="34" charset="0"/>
      </a:defRPr>
    </a:lvl3pPr>
    <a:lvl4pPr marL="1371600" algn="l" rtl="0" fontAlgn="base">
      <a:spcBef>
        <a:spcPct val="0"/>
      </a:spcBef>
      <a:spcAft>
        <a:spcPct val="0"/>
      </a:spcAft>
      <a:defRPr sz="2000" b="1" i="1" kern="1200">
        <a:solidFill>
          <a:schemeClr val="tx1"/>
        </a:solidFill>
        <a:latin typeface="Arial" pitchFamily="34" charset="0"/>
        <a:ea typeface="+mn-ea"/>
        <a:cs typeface="Arial" pitchFamily="34" charset="0"/>
      </a:defRPr>
    </a:lvl4pPr>
    <a:lvl5pPr marL="1828800" algn="l" rtl="0" fontAlgn="base">
      <a:spcBef>
        <a:spcPct val="0"/>
      </a:spcBef>
      <a:spcAft>
        <a:spcPct val="0"/>
      </a:spcAft>
      <a:defRPr sz="2000" b="1" i="1" kern="1200">
        <a:solidFill>
          <a:schemeClr val="tx1"/>
        </a:solidFill>
        <a:latin typeface="Arial" pitchFamily="34" charset="0"/>
        <a:ea typeface="+mn-ea"/>
        <a:cs typeface="Arial" pitchFamily="34" charset="0"/>
      </a:defRPr>
    </a:lvl5pPr>
    <a:lvl6pPr marL="2286000" algn="l" defTabSz="914400" rtl="0" eaLnBrk="1" latinLnBrk="0" hangingPunct="1">
      <a:defRPr sz="2000" b="1" i="1" kern="1200">
        <a:solidFill>
          <a:schemeClr val="tx1"/>
        </a:solidFill>
        <a:latin typeface="Arial" pitchFamily="34" charset="0"/>
        <a:ea typeface="+mn-ea"/>
        <a:cs typeface="Arial" pitchFamily="34" charset="0"/>
      </a:defRPr>
    </a:lvl6pPr>
    <a:lvl7pPr marL="2743200" algn="l" defTabSz="914400" rtl="0" eaLnBrk="1" latinLnBrk="0" hangingPunct="1">
      <a:defRPr sz="2000" b="1" i="1" kern="1200">
        <a:solidFill>
          <a:schemeClr val="tx1"/>
        </a:solidFill>
        <a:latin typeface="Arial" pitchFamily="34" charset="0"/>
        <a:ea typeface="+mn-ea"/>
        <a:cs typeface="Arial" pitchFamily="34" charset="0"/>
      </a:defRPr>
    </a:lvl7pPr>
    <a:lvl8pPr marL="3200400" algn="l" defTabSz="914400" rtl="0" eaLnBrk="1" latinLnBrk="0" hangingPunct="1">
      <a:defRPr sz="2000" b="1" i="1" kern="1200">
        <a:solidFill>
          <a:schemeClr val="tx1"/>
        </a:solidFill>
        <a:latin typeface="Arial" pitchFamily="34" charset="0"/>
        <a:ea typeface="+mn-ea"/>
        <a:cs typeface="Arial" pitchFamily="34" charset="0"/>
      </a:defRPr>
    </a:lvl8pPr>
    <a:lvl9pPr marL="3657600" algn="l" defTabSz="914400" rtl="0" eaLnBrk="1" latinLnBrk="0" hangingPunct="1">
      <a:defRPr sz="2000" b="1" i="1" kern="1200">
        <a:solidFill>
          <a:schemeClr val="tx1"/>
        </a:solidFill>
        <a:latin typeface="Arial" pitchFamily="34" charset="0"/>
        <a:ea typeface="+mn-ea"/>
        <a:cs typeface="Arial" pitchFamily="34" charset="0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 xmlns="">
          <a:srgbClr val="FF0000"/>
        </p14:laserClr>
      </p:ext>
      <p:ext uri="{2FDB2607-1784-4EEB-B798-7EB5836EED8A}">
        <p14:showMediaCtrls xmlns:p14="http://schemas.microsoft.com/office/powerpoint/2010/main" xmlns="" val="1"/>
      </p:ext>
    </p:extLst>
  </p:showPr>
  <p:clrMru>
    <a:srgbClr val="A8EEFE"/>
    <a:srgbClr val="D90D0D"/>
    <a:srgbClr val="420404"/>
    <a:srgbClr val="000066"/>
    <a:srgbClr val="008000"/>
    <a:srgbClr val="009999"/>
    <a:srgbClr val="00FF99"/>
    <a:srgbClr val="0000FF"/>
  </p:clrMru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vertBarState="minimized">
    <p:restoredLeft sz="12554" autoAdjust="0"/>
    <p:restoredTop sz="87814" autoAdjust="0"/>
  </p:normalViewPr>
  <p:slideViewPr>
    <p:cSldViewPr>
      <p:cViewPr>
        <p:scale>
          <a:sx n="70" d="100"/>
          <a:sy n="70" d="100"/>
        </p:scale>
        <p:origin x="-1824" y="12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>
      <p:cViewPr varScale="1">
        <p:scale>
          <a:sx n="87" d="100"/>
          <a:sy n="87" d="100"/>
        </p:scale>
        <p:origin x="-3780" y="-78"/>
      </p:cViewPr>
      <p:guideLst>
        <p:guide orient="horz" pos="2928"/>
        <p:guide pos="2208"/>
      </p:guideLst>
    </p:cSldViewPr>
  </p:notes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handoutMaster" Target="handoutMasters/handout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presProps" Target="pres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9202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3971925" y="0"/>
            <a:ext cx="3038475" cy="465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3177" tIns="46589" rIns="93177" bIns="46589" numCol="1" anchor="t" anchorCtr="0" compatLnSpc="1">
            <a:prstTxWarp prst="textNoShape">
              <a:avLst/>
            </a:prstTxWarp>
          </a:bodyPr>
          <a:lstStyle>
            <a:lvl1pPr algn="r" defTabSz="931863" rtl="1">
              <a:defRPr sz="1200" b="0" i="0">
                <a:latin typeface="Times New Roman" pitchFamily="18" charset="0"/>
                <a:cs typeface="Arial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79203" name="Rectangle 3"/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1588" y="0"/>
            <a:ext cx="3038475" cy="465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3177" tIns="46589" rIns="93177" bIns="46589" numCol="1" anchor="t" anchorCtr="0" compatLnSpc="1">
            <a:prstTxWarp prst="textNoShape">
              <a:avLst/>
            </a:prstTxWarp>
          </a:bodyPr>
          <a:lstStyle>
            <a:lvl1pPr defTabSz="931863" rtl="1">
              <a:defRPr sz="1200" b="0" i="0">
                <a:latin typeface="Times New Roman" pitchFamily="18" charset="0"/>
                <a:cs typeface="Arial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79204" name="Rectangle 4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3971925" y="8829675"/>
            <a:ext cx="3038475" cy="465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3177" tIns="46589" rIns="93177" bIns="46589" numCol="1" anchor="b" anchorCtr="0" compatLnSpc="1">
            <a:prstTxWarp prst="textNoShape">
              <a:avLst/>
            </a:prstTxWarp>
          </a:bodyPr>
          <a:lstStyle>
            <a:lvl1pPr algn="r" defTabSz="931863" rtl="1">
              <a:defRPr sz="1200" b="0" i="0">
                <a:latin typeface="Times New Roman" pitchFamily="18" charset="0"/>
                <a:cs typeface="Arial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79205" name="Rectangle 5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1588" y="8829675"/>
            <a:ext cx="3038475" cy="465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3177" tIns="46589" rIns="93177" bIns="46589" numCol="1" anchor="b" anchorCtr="0" compatLnSpc="1">
            <a:prstTxWarp prst="textNoShape">
              <a:avLst/>
            </a:prstTxWarp>
          </a:bodyPr>
          <a:lstStyle>
            <a:lvl1pPr defTabSz="931863" rtl="1">
              <a:defRPr sz="1200" b="0" i="0">
                <a:latin typeface="Times New Roman" pitchFamily="18" charset="0"/>
                <a:cs typeface="Arial" pitchFamily="34" charset="0"/>
              </a:defRPr>
            </a:lvl1pPr>
          </a:lstStyle>
          <a:p>
            <a:pPr>
              <a:defRPr/>
            </a:pPr>
            <a:fld id="{79D00370-0703-4DD2-8C28-8CD4290E1A63}" type="slidenum">
              <a:rPr lang="he-IL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248742618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7282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3971925" y="0"/>
            <a:ext cx="3038475" cy="465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3177" tIns="46589" rIns="93177" bIns="46589" numCol="1" anchor="t" anchorCtr="0" compatLnSpc="1">
            <a:prstTxWarp prst="textNoShape">
              <a:avLst/>
            </a:prstTxWarp>
          </a:bodyPr>
          <a:lstStyle>
            <a:lvl1pPr algn="r" defTabSz="931863" rtl="1">
              <a:defRPr sz="1200" b="0" i="0">
                <a:latin typeface="Times New Roman" pitchFamily="18" charset="0"/>
                <a:cs typeface="Arial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7283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1588" y="0"/>
            <a:ext cx="3038475" cy="465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3177" tIns="46589" rIns="93177" bIns="46589" numCol="1" anchor="t" anchorCtr="0" compatLnSpc="1">
            <a:prstTxWarp prst="textNoShape">
              <a:avLst/>
            </a:prstTxWarp>
          </a:bodyPr>
          <a:lstStyle>
            <a:lvl1pPr defTabSz="931863" rtl="1">
              <a:defRPr sz="1200" b="0" i="0">
                <a:latin typeface="Times New Roman" pitchFamily="18" charset="0"/>
                <a:cs typeface="Arial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3796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81100" y="696913"/>
            <a:ext cx="4648200" cy="348615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sp>
      <p:sp>
        <p:nvSpPr>
          <p:cNvPr id="97285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701675" y="4416425"/>
            <a:ext cx="5607050" cy="41830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3177" tIns="46589" rIns="93177" bIns="46589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</a:p>
        </p:txBody>
      </p:sp>
      <p:sp>
        <p:nvSpPr>
          <p:cNvPr id="97286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3971925" y="8829675"/>
            <a:ext cx="3038475" cy="465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3177" tIns="46589" rIns="93177" bIns="46589" numCol="1" anchor="b" anchorCtr="0" compatLnSpc="1">
            <a:prstTxWarp prst="textNoShape">
              <a:avLst/>
            </a:prstTxWarp>
          </a:bodyPr>
          <a:lstStyle>
            <a:lvl1pPr algn="r" defTabSz="931863" rtl="1">
              <a:defRPr sz="1200" b="0" i="0">
                <a:latin typeface="Times New Roman" pitchFamily="18" charset="0"/>
                <a:cs typeface="Arial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7287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1588" y="8829675"/>
            <a:ext cx="3038475" cy="465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3177" tIns="46589" rIns="93177" bIns="46589" numCol="1" anchor="b" anchorCtr="0" compatLnSpc="1">
            <a:prstTxWarp prst="textNoShape">
              <a:avLst/>
            </a:prstTxWarp>
          </a:bodyPr>
          <a:lstStyle>
            <a:lvl1pPr defTabSz="931863" rtl="1">
              <a:defRPr sz="1200" b="0" i="0">
                <a:latin typeface="Times New Roman" pitchFamily="18" charset="0"/>
                <a:cs typeface="Arial" pitchFamily="34" charset="0"/>
              </a:defRPr>
            </a:lvl1pPr>
          </a:lstStyle>
          <a:p>
            <a:pPr>
              <a:defRPr/>
            </a:pPr>
            <a:fld id="{E0878421-434E-45C1-8D09-5B85066AF47D}" type="slidenum">
              <a:rPr lang="he-IL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10477712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r" rtl="1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Arial" pitchFamily="34" charset="0"/>
      </a:defRPr>
    </a:lvl1pPr>
    <a:lvl2pPr marL="457200" algn="r" rtl="1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Arial" pitchFamily="34" charset="0"/>
      </a:defRPr>
    </a:lvl2pPr>
    <a:lvl3pPr marL="914400" algn="r" rtl="1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Arial" pitchFamily="34" charset="0"/>
      </a:defRPr>
    </a:lvl3pPr>
    <a:lvl4pPr marL="1371600" algn="r" rtl="1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Arial" pitchFamily="34" charset="0"/>
      </a:defRPr>
    </a:lvl4pPr>
    <a:lvl5pPr marL="1828800" algn="r" rtl="1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Arial" pitchFamily="34" charset="0"/>
      </a:defRPr>
    </a:lvl5pPr>
    <a:lvl6pPr marL="22860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r" defTabSz="914400" rtl="1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3" Type="http://schemas.openxmlformats.org/officeDocument/2006/relationships/hyperlink" Target="http://books.google.co.uk/books?id=gu_6L_hVIfEC&amp;pg=PA74&amp;lpg=PA74&amp;dq=operations+on+OclAny+warmer+kleppe&amp;source=bl&amp;ots=h7ALuvm1gF&amp;sig=hxQJqdn3QCvhnWGib3HBAFEBIOA&amp;hl=en&amp;ei=CZzjTKeJF4_ysgbcx_jkCw&amp;sa=X&amp;oi=book_result&amp;ct=result&amp;resnum=1&amp;ved=0CBgQ6AEwAA" TargetMode="External"/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2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35843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smtClean="0"/>
          </a:p>
        </p:txBody>
      </p:sp>
      <p:sp>
        <p:nvSpPr>
          <p:cNvPr id="35844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106D78FE-853B-4C78-A4A6-F77D276A9626}" type="slidenum">
              <a:rPr lang="he-IL" sz="1200" b="0" i="0" smtClean="0">
                <a:latin typeface="Times New Roman" pitchFamily="18" charset="0"/>
              </a:rPr>
              <a:pPr eaLnBrk="1" hangingPunct="1"/>
              <a:t>2</a:t>
            </a:fld>
            <a:endParaRPr lang="en-US" sz="1200" b="0" i="0" smtClean="0">
              <a:latin typeface="Times New Roman" pitchFamily="18" charset="0"/>
            </a:endParaRPr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FF7D5C90-5434-4AC0-B806-F91A4F318EB4}" type="slidenum">
              <a:rPr lang="he-IL" sz="1200" b="0" i="0" smtClean="0">
                <a:latin typeface="Times New Roman" pitchFamily="18" charset="0"/>
              </a:rPr>
              <a:pPr eaLnBrk="1" hangingPunct="1"/>
              <a:t>3</a:t>
            </a:fld>
            <a:endParaRPr lang="en-US" sz="1200" b="0" i="0" smtClean="0">
              <a:latin typeface="Times New Roman" pitchFamily="18" charset="0"/>
            </a:endParaRPr>
          </a:p>
        </p:txBody>
      </p:sp>
      <p:sp>
        <p:nvSpPr>
          <p:cNvPr id="3686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686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smtClean="0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0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37891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algn="l" rtl="0"/>
            <a:r>
              <a:rPr lang="en-US" dirty="0" smtClean="0"/>
              <a:t>This list was compiled from </a:t>
            </a:r>
            <a:r>
              <a:rPr lang="en-US" dirty="0" err="1" smtClean="0"/>
              <a:t>Arnon’s</a:t>
            </a:r>
            <a:r>
              <a:rPr lang="en-US" dirty="0" smtClean="0"/>
              <a:t> lecture titled “Structural Modeling, Part B” – or ooad3.pdf for those who downloaded it.</a:t>
            </a:r>
          </a:p>
          <a:p>
            <a:pPr algn="l" rtl="0"/>
            <a:endParaRPr lang="en-US" dirty="0" smtClean="0"/>
          </a:p>
          <a:p>
            <a:pPr algn="l" rtl="0"/>
            <a:r>
              <a:rPr lang="en-US" dirty="0" smtClean="0"/>
              <a:t>Regarding ‘iterate’ – iterate(…) returns ‘r’ (it’s accumulator), which can be anything – an integer, a collection, a string or a </a:t>
            </a:r>
            <a:r>
              <a:rPr lang="en-US" dirty="0" err="1" smtClean="0"/>
              <a:t>boolean</a:t>
            </a:r>
            <a:r>
              <a:rPr lang="en-US" dirty="0" smtClean="0"/>
              <a:t>. Indeed, all other loop operations can be described as s special case of iterate. While we might not meet it a lot in our course, using OCL more advanced than the one in our scope we can use iterate to define functions using OCL. (See Warmer and </a:t>
            </a:r>
            <a:r>
              <a:rPr lang="en-US" dirty="0" err="1" smtClean="0"/>
              <a:t>Kleppe</a:t>
            </a:r>
            <a:r>
              <a:rPr lang="en-US" dirty="0" smtClean="0"/>
              <a:t>, p.153-154), also available here:</a:t>
            </a:r>
          </a:p>
          <a:p>
            <a:pPr algn="l" rtl="0"/>
            <a:r>
              <a:rPr lang="en-US" dirty="0" smtClean="0"/>
              <a:t>http://flylib.com/books/en/3.454.1.85/1/ </a:t>
            </a:r>
            <a:r>
              <a:rPr lang="en-US" dirty="0" smtClean="0">
                <a:sym typeface="Wingdings" pitchFamily="2" charset="2"/>
              </a:rPr>
              <a:t> Section 9.3.13 : “The Iterate Operation”.</a:t>
            </a:r>
            <a:endParaRPr lang="he-IL" dirty="0" smtClean="0"/>
          </a:p>
        </p:txBody>
      </p:sp>
      <p:sp>
        <p:nvSpPr>
          <p:cNvPr id="37892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4F85079C-A6F9-4020-9FCC-A2A161B509D6}" type="slidenum">
              <a:rPr lang="he-IL" sz="1200" b="0" i="0" smtClean="0">
                <a:latin typeface="Times New Roman" pitchFamily="18" charset="0"/>
              </a:rPr>
              <a:pPr eaLnBrk="1" hangingPunct="1"/>
              <a:t>9</a:t>
            </a:fld>
            <a:endParaRPr lang="en-US" sz="1200" b="0" i="0" smtClean="0">
              <a:latin typeface="Times New Roman" pitchFamily="18" charset="0"/>
            </a:endParaRPr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38915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algn="l" rtl="0"/>
            <a:r>
              <a:rPr lang="en-US" smtClean="0"/>
              <a:t>This notation resembles math notation for sets, and also Python’s list comprehension:</a:t>
            </a:r>
          </a:p>
          <a:p>
            <a:pPr algn="l" rtl="0"/>
            <a:r>
              <a:rPr lang="en-US" smtClean="0"/>
              <a:t>Reptiles = (a for a in animals if a.family == “Reptile”)</a:t>
            </a:r>
            <a:endParaRPr lang="he-IL" smtClean="0"/>
          </a:p>
        </p:txBody>
      </p:sp>
      <p:sp>
        <p:nvSpPr>
          <p:cNvPr id="38916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0B1B76A2-78D0-4747-8C93-AB7C6CBD89E3}" type="slidenum">
              <a:rPr lang="he-IL" sz="1200" b="0" i="0" smtClean="0">
                <a:latin typeface="Times New Roman" pitchFamily="18" charset="0"/>
              </a:rPr>
              <a:pPr eaLnBrk="1" hangingPunct="1"/>
              <a:t>10</a:t>
            </a:fld>
            <a:endParaRPr lang="en-US" sz="1200" b="0" i="0" smtClean="0">
              <a:latin typeface="Times New Roman" pitchFamily="18" charset="0"/>
            </a:endParaRPr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8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39939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algn="l" rtl="0"/>
            <a:r>
              <a:rPr lang="en-US" smtClean="0"/>
              <a:t>This notation resembles math notation for sets, and also Python’s list comprehension:</a:t>
            </a:r>
          </a:p>
          <a:p>
            <a:pPr algn="l" rtl="0"/>
            <a:r>
              <a:rPr lang="en-US" smtClean="0"/>
              <a:t>Names= (a.name for a in animals)</a:t>
            </a:r>
            <a:endParaRPr lang="he-IL" smtClean="0"/>
          </a:p>
          <a:p>
            <a:pPr algn="l" rtl="0"/>
            <a:endParaRPr lang="he-IL" smtClean="0"/>
          </a:p>
        </p:txBody>
      </p:sp>
      <p:sp>
        <p:nvSpPr>
          <p:cNvPr id="39940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D42A680B-5BB9-4CBC-95EF-954AF71EA863}" type="slidenum">
              <a:rPr lang="he-IL" sz="1200" b="0" i="0" smtClean="0">
                <a:latin typeface="Times New Roman" pitchFamily="18" charset="0"/>
              </a:rPr>
              <a:pPr eaLnBrk="1" hangingPunct="1"/>
              <a:t>11</a:t>
            </a:fld>
            <a:endParaRPr lang="en-US" sz="1200" b="0" i="0" smtClean="0">
              <a:latin typeface="Times New Roman" pitchFamily="18" charset="0"/>
            </a:endParaRPr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062CDB3F-DB2C-4EE9-89B5-D8F1798C72F7}" type="slidenum">
              <a:rPr lang="he-IL" sz="1200" b="0" i="0" smtClean="0">
                <a:latin typeface="Times New Roman" pitchFamily="18" charset="0"/>
              </a:rPr>
              <a:pPr eaLnBrk="1" hangingPunct="1"/>
              <a:t>17</a:t>
            </a:fld>
            <a:endParaRPr lang="en-US" sz="1200" b="0" i="0" smtClean="0">
              <a:latin typeface="Times New Roman" pitchFamily="18" charset="0"/>
            </a:endParaRPr>
          </a:p>
        </p:txBody>
      </p:sp>
      <p:sp>
        <p:nvSpPr>
          <p:cNvPr id="40963" name="Shape 1"/>
          <p:cNvSpPr>
            <a:spLocks noGrp="1" noRot="1" noChangeAspect="1" noTextEdit="1"/>
          </p:cNvSpPr>
          <p:nvPr>
            <p:ph type="sldImg"/>
          </p:nvPr>
        </p:nvSpPr>
        <p:spPr>
          <a:ln w="12700"/>
        </p:spPr>
      </p:sp>
      <p:sp>
        <p:nvSpPr>
          <p:cNvPr id="40964" name="Shape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>
              <a:spcBef>
                <a:spcPct val="0"/>
              </a:spcBef>
            </a:pPr>
            <a:endParaRPr lang="he-IL" smtClean="0">
              <a:latin typeface="Calibri" pitchFamily="34" charset="0"/>
            </a:endParaRPr>
          </a:p>
        </p:txBody>
      </p:sp>
      <p:sp>
        <p:nvSpPr>
          <p:cNvPr id="40965" name="Shape 3"/>
          <p:cNvSpPr txBox="1">
            <a:spLocks noGrp="1"/>
          </p:cNvSpPr>
          <p:nvPr/>
        </p:nvSpPr>
        <p:spPr bwMode="auto">
          <a:xfrm>
            <a:off x="1588" y="8829675"/>
            <a:ext cx="3038475" cy="4651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3177" tIns="46589" rIns="93177" bIns="46589" anchor="b"/>
          <a:lstStyle>
            <a:lvl1pPr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algn="r" rtl="1" eaLnBrk="1" hangingPunct="1"/>
            <a:fld id="{43723E45-4EC9-4F4B-A0FE-325DA4792B3E}" type="slidenum">
              <a:rPr lang="he-IL" sz="1200" b="0" i="0">
                <a:latin typeface="Calibri" pitchFamily="34" charset="0"/>
              </a:rPr>
              <a:pPr algn="r" rtl="1" eaLnBrk="1" hangingPunct="1"/>
              <a:t>17</a:t>
            </a:fld>
            <a:endParaRPr lang="he-IL" sz="1200" b="0" i="0">
              <a:latin typeface="Calibri" pitchFamily="34" charset="0"/>
            </a:endParaRPr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41987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algn="l" rtl="0"/>
            <a:r>
              <a:rPr lang="en-US" smtClean="0"/>
              <a:t>Sadly, this will not work. A train connected to 4 wagons A,B,C,D, with A-B-C connected in a circle (A </a:t>
            </a:r>
            <a:r>
              <a:rPr lang="en-US" smtClean="0">
                <a:sym typeface="Wingdings" pitchFamily="2" charset="2"/>
              </a:rPr>
              <a:t> B  C  D) and D connected to nothing, will result in a train which is both double-headed and faulty. To solve this we will need more mechanisms.</a:t>
            </a:r>
            <a:endParaRPr lang="en-US" smtClean="0"/>
          </a:p>
        </p:txBody>
      </p:sp>
      <p:sp>
        <p:nvSpPr>
          <p:cNvPr id="41988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60FB9F69-77D8-4360-9692-8766ECF5084A}" type="slidenum">
              <a:rPr lang="he-IL" sz="1200" b="0" i="0" smtClean="0">
                <a:latin typeface="Times New Roman" pitchFamily="18" charset="0"/>
              </a:rPr>
              <a:pPr eaLnBrk="1" hangingPunct="1"/>
              <a:t>20</a:t>
            </a:fld>
            <a:endParaRPr lang="en-US" sz="1200" b="0" i="0" smtClean="0">
              <a:latin typeface="Times New Roman" pitchFamily="18" charset="0"/>
            </a:endParaRPr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0" name="מציין מיקום של תמונת שקופית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43011" name="מציין מיקום של הערות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algn="l" rtl="0"/>
            <a:r>
              <a:rPr lang="en-US" smtClean="0"/>
              <a:t>The following is taken from Warmer and Klappe, p. 167-168, via Google Books!</a:t>
            </a:r>
          </a:p>
          <a:p>
            <a:pPr algn="l" rtl="0"/>
            <a:r>
              <a:rPr lang="en-US" smtClean="0">
                <a:hlinkClick r:id="rId3"/>
              </a:rPr>
              <a:t>http://books.google.co.uk/books?id=gu_6L_hVIfEC&amp;pg=PA74&amp;lpg=PA74&amp;dq=operations+on+OclAny+warmer+kleppe&amp;source=bl&amp;ots=h7ALuvm1gF&amp;sig=hxQJqdn3QCvhnWGib3HBAFEBIOA&amp;hl=en&amp;ei=CZzjTKeJF4_ysgbcx_jkCw&amp;sa=X&amp;oi=book_result&amp;ct=result&amp;resnum=1&amp;ved=0CBgQ6AEwAA#v=onepage&amp;q&amp;f=false</a:t>
            </a:r>
            <a:endParaRPr lang="he-IL" smtClean="0"/>
          </a:p>
        </p:txBody>
      </p:sp>
      <p:sp>
        <p:nvSpPr>
          <p:cNvPr id="43012" name="מציין מיקום של מספר שקופית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9A75CE9A-FB04-45EF-B589-E4B7CC21CC39}" type="slidenum">
              <a:rPr lang="he-IL" sz="1200" b="0" i="0" smtClean="0">
                <a:latin typeface="Times New Roman" pitchFamily="18" charset="0"/>
              </a:rPr>
              <a:pPr eaLnBrk="1" hangingPunct="1"/>
              <a:t>21</a:t>
            </a:fld>
            <a:endParaRPr lang="en-US" sz="1200" b="0" i="0" smtClean="0">
              <a:latin typeface="Times New Roman" pitchFamily="18" charset="0"/>
            </a:endParaRPr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4" name="מציין מיקום של תמונת שקופית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44035" name="מציין מיקום של הערות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algn="l" rtl="0"/>
            <a:r>
              <a:rPr lang="en-US" smtClean="0"/>
              <a:t>Figure 10.2 from Warmer and Kleppe, p.155 (which does not appear in the Google Books copy).</a:t>
            </a:r>
            <a:endParaRPr lang="he-IL" smtClean="0"/>
          </a:p>
        </p:txBody>
      </p:sp>
      <p:sp>
        <p:nvSpPr>
          <p:cNvPr id="44036" name="מציין מיקום של מספר שקופית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E2C1CC9A-7350-480B-B848-3B8C54DB0F28}" type="slidenum">
              <a:rPr lang="he-IL" sz="1200" b="0" i="0" smtClean="0">
                <a:latin typeface="Times New Roman" pitchFamily="18" charset="0"/>
              </a:rPr>
              <a:pPr eaLnBrk="1" hangingPunct="1"/>
              <a:t>23</a:t>
            </a:fld>
            <a:endParaRPr lang="en-US" sz="1200" b="0" i="0" smtClean="0">
              <a:latin typeface="Times New Roman" pitchFamily="18" charset="0"/>
            </a:endParaRPr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8" name="מציין מיקום של תמונת שקופית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45059" name="מציין מיקום של הערות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algn="l" rtl="0"/>
            <a:r>
              <a:rPr lang="en-US" smtClean="0"/>
              <a:t>Note: in the book, the first post-condition uses “ </a:t>
            </a:r>
            <a:r>
              <a:rPr lang="en-US" smtClean="0">
                <a:sym typeface="Wingdings" pitchFamily="2" charset="2"/>
              </a:rPr>
              <a:t> including(c)” instead of “includes”</a:t>
            </a:r>
          </a:p>
          <a:p>
            <a:pPr algn="l" rtl="0"/>
            <a:r>
              <a:rPr lang="en-US" smtClean="0">
                <a:sym typeface="Wingdings" pitchFamily="2" charset="2"/>
              </a:rPr>
              <a:t>Context LoyaltyProgram::enroll(c : Customer):Set(Customer)</a:t>
            </a:r>
          </a:p>
          <a:p>
            <a:pPr algn="l" rtl="0"/>
            <a:r>
              <a:rPr lang="en-US" smtClean="0">
                <a:sym typeface="Wingdings" pitchFamily="2" charset="2"/>
              </a:rPr>
              <a:t>Post: result = participants</a:t>
            </a:r>
          </a:p>
          <a:p>
            <a:pPr algn="l" rtl="0"/>
            <a:r>
              <a:rPr lang="en-US" smtClean="0">
                <a:sym typeface="Wingdings" pitchFamily="2" charset="2"/>
              </a:rPr>
              <a:t>&lt;CollectionType&gt;(</a:t>
            </a:r>
            <a:r>
              <a:rPr lang="en-US" i="1" smtClean="0">
                <a:sym typeface="Wingdings" pitchFamily="2" charset="2"/>
              </a:rPr>
              <a:t>type</a:t>
            </a:r>
            <a:r>
              <a:rPr lang="en-US" smtClean="0">
                <a:sym typeface="Wingdings" pitchFamily="2" charset="2"/>
              </a:rPr>
              <a:t>) means a Set, Bag or Sequence generic to </a:t>
            </a:r>
            <a:r>
              <a:rPr lang="en-US" i="1" smtClean="0">
                <a:sym typeface="Wingdings" pitchFamily="2" charset="2"/>
              </a:rPr>
              <a:t>type</a:t>
            </a:r>
            <a:r>
              <a:rPr lang="en-US" smtClean="0">
                <a:sym typeface="Wingdings" pitchFamily="2" charset="2"/>
              </a:rPr>
              <a:t>.</a:t>
            </a:r>
          </a:p>
          <a:p>
            <a:pPr algn="l" rtl="0"/>
            <a:endParaRPr lang="he-IL" smtClean="0"/>
          </a:p>
        </p:txBody>
      </p:sp>
      <p:sp>
        <p:nvSpPr>
          <p:cNvPr id="45060" name="מציין מיקום של מספר שקופית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C7E28A5B-18AC-4575-B34A-729C90E3F0FF}" type="slidenum">
              <a:rPr lang="he-IL" sz="1200" b="0" i="0" smtClean="0">
                <a:latin typeface="Times New Roman" pitchFamily="18" charset="0"/>
              </a:rPr>
              <a:pPr eaLnBrk="1" hangingPunct="1"/>
              <a:t>24</a:t>
            </a:fld>
            <a:endParaRPr lang="en-US" sz="1200" b="0" i="0" smtClean="0">
              <a:latin typeface="Times New Roman" pitchFamily="18" charset="0"/>
            </a:endParaRPr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2" name="מציין מיקום של תמונת שקופית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46083" name="מציין מיקום של הערות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algn="l" rtl="0"/>
            <a:r>
              <a:rPr lang="en-US" smtClean="0"/>
              <a:t>You may use </a:t>
            </a:r>
            <a:r>
              <a:rPr lang="en-US" i="1" smtClean="0"/>
              <a:t>allInstances</a:t>
            </a:r>
            <a:r>
              <a:rPr lang="en-US" smtClean="0"/>
              <a:t> in your course answers, but this is something you might want to consider in real life.</a:t>
            </a:r>
            <a:endParaRPr lang="he-IL" smtClean="0"/>
          </a:p>
        </p:txBody>
      </p:sp>
      <p:sp>
        <p:nvSpPr>
          <p:cNvPr id="46084" name="מציין מיקום של מספר שקופית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032D804F-7294-4FBF-B56F-52F30A0A1640}" type="slidenum">
              <a:rPr lang="he-IL" sz="1200" b="0" i="0" smtClean="0">
                <a:latin typeface="Times New Roman" pitchFamily="18" charset="0"/>
              </a:rPr>
              <a:pPr eaLnBrk="1" hangingPunct="1"/>
              <a:t>25</a:t>
            </a:fld>
            <a:endParaRPr lang="en-US" sz="1200" b="0" i="0" smtClean="0">
              <a:latin typeface="Times New Roman" pitchFamily="18" charset="0"/>
            </a:endParaRPr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6" name="מציין מיקום של תמונת שקופית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47107" name="מציין מיקום של הערות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algn="l" rtl="0"/>
            <a:r>
              <a:rPr lang="en-US" smtClean="0"/>
              <a:t>Note: in the book, the first post-condition uses “ </a:t>
            </a:r>
            <a:r>
              <a:rPr lang="en-US" smtClean="0">
                <a:sym typeface="Wingdings" pitchFamily="2" charset="2"/>
              </a:rPr>
              <a:t> including(c)” instead of “includes”.</a:t>
            </a:r>
            <a:endParaRPr lang="he-IL" smtClean="0"/>
          </a:p>
        </p:txBody>
      </p:sp>
      <p:sp>
        <p:nvSpPr>
          <p:cNvPr id="47108" name="מציין מיקום של מספר שקופית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defTabSz="931863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908A8DFA-03F6-4C00-8237-4A2A636150A9}" type="slidenum">
              <a:rPr lang="he-IL" sz="1200" b="0" i="0" smtClean="0">
                <a:latin typeface="Times New Roman" pitchFamily="18" charset="0"/>
              </a:rPr>
              <a:pPr eaLnBrk="1" hangingPunct="1"/>
              <a:t>26</a:t>
            </a:fld>
            <a:endParaRPr lang="en-US" sz="1200" b="0" i="0" smtClean="0">
              <a:latin typeface="Times New Roman" pitchFamily="18" charset="0"/>
            </a:endParaRPr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8"/>
          <p:cNvSpPr>
            <a:spLocks noGrp="1"/>
          </p:cNvSpPr>
          <p:nvPr>
            <p:ph type="ctrTitle"/>
          </p:nvPr>
        </p:nvSpPr>
        <p:spPr>
          <a:xfrm>
            <a:off x="533400" y="1371600"/>
            <a:ext cx="7851648" cy="1828800"/>
          </a:xfrm>
          <a:ln>
            <a:noFill/>
          </a:ln>
        </p:spPr>
        <p:txBody>
          <a:bodyPr vert="horz" tIns="0" rIns="18288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  <a:contourClr>
                <a:schemeClr val="tx2"/>
              </a:contourClr>
            </a:sp3d>
          </a:bodyPr>
          <a:lstStyle>
            <a:lvl1pPr algn="r" rtl="0">
              <a:spcBef>
                <a:spcPct val="0"/>
              </a:spcBef>
              <a:buNone/>
              <a:defRPr sz="5600" b="1">
                <a:ln>
                  <a:noFill/>
                </a:ln>
                <a:solidFill>
                  <a:schemeClr val="accent3">
                    <a:tint val="90000"/>
                    <a:satMod val="120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7" name="Subtitle 16"/>
          <p:cNvSpPr>
            <a:spLocks noGrp="1"/>
          </p:cNvSpPr>
          <p:nvPr>
            <p:ph type="subTitle" idx="1"/>
          </p:nvPr>
        </p:nvSpPr>
        <p:spPr>
          <a:xfrm>
            <a:off x="533400" y="3228536"/>
            <a:ext cx="7854696" cy="1752600"/>
          </a:xfrm>
        </p:spPr>
        <p:txBody>
          <a:bodyPr lIns="0" rIns="18288"/>
          <a:lstStyle>
            <a:lvl1pPr marL="0" marR="45720" indent="0" algn="r">
              <a:buNone/>
              <a:defRPr>
                <a:solidFill>
                  <a:schemeClr val="tx1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30" name="Date Placeholder 2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AB0777-4C60-462E-A92C-CDAFD498799C}" type="datetimeFigureOut">
              <a:rPr lang="en-US" smtClean="0"/>
              <a:pPr/>
              <a:t>6/2/2014</a:t>
            </a:fld>
            <a:endParaRPr lang="en-US"/>
          </a:p>
        </p:txBody>
      </p:sp>
      <p:sp>
        <p:nvSpPr>
          <p:cNvPr id="19" name="Footer Placeholder 1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7" name="Slide Number Placeholder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9DE6EB8-52AB-45EA-A660-3E1EBFA72987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AB0777-4C60-462E-A92C-CDAFD498799C}" type="datetimeFigureOut">
              <a:rPr lang="en-US" smtClean="0"/>
              <a:pPr/>
              <a:t>6/2/2014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3C4C3F80-BBE5-40A3-ADE3-6B107EEA610E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0352" y="1316736"/>
            <a:ext cx="7772400" cy="1362456"/>
          </a:xfrm>
          <a:ln>
            <a:noFill/>
          </a:ln>
        </p:spPr>
        <p:txBody>
          <a:bodyPr vert="horz" tIns="0" bIns="0" anchor="b">
            <a:no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</a:sp3d>
          </a:bodyPr>
          <a:lstStyle>
            <a:lvl1pPr algn="l" rtl="0">
              <a:spcBef>
                <a:spcPct val="0"/>
              </a:spcBef>
              <a:buNone/>
              <a:defRPr lang="en-US" sz="5600" b="1" cap="none" baseline="0" dirty="0">
                <a:ln w="635">
                  <a:noFill/>
                </a:ln>
                <a:solidFill>
                  <a:schemeClr val="accent4">
                    <a:tint val="90000"/>
                    <a:satMod val="125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30352" y="2704664"/>
            <a:ext cx="7772400" cy="1509712"/>
          </a:xfrm>
        </p:spPr>
        <p:txBody>
          <a:bodyPr lIns="45720" rIns="45720" anchor="t"/>
          <a:lstStyle>
            <a:lvl1pPr marL="0" indent="0">
              <a:buNone/>
              <a:defRPr sz="22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AB0777-4C60-462E-A92C-CDAFD498799C}" type="datetimeFigureOut">
              <a:rPr lang="en-US" smtClean="0"/>
              <a:pPr/>
              <a:t>6/2/2014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261142FC-1A7D-4B23-A939-2AC4DDDFF369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  <p:hf hdr="0" ftr="0" dt="0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AB0777-4C60-462E-A92C-CDAFD498799C}" type="datetimeFigureOut">
              <a:rPr lang="en-US" smtClean="0"/>
              <a:pPr/>
              <a:t>6/2/2014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7F243AA8-913F-4A6F-B00E-FF672D39A6EF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 tIns="45720" anchor="b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855248"/>
            <a:ext cx="4040188" cy="659352"/>
          </a:xfrm>
        </p:spPr>
        <p:txBody>
          <a:bodyPr lIns="45720" tIns="0" rIns="45720" bIns="0" anchor="ctr">
            <a:noAutofit/>
          </a:bodyPr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5025" y="1859757"/>
            <a:ext cx="4041775" cy="654843"/>
          </a:xfrm>
        </p:spPr>
        <p:txBody>
          <a:bodyPr lIns="45720" tIns="0" rIns="45720" bIns="0" anchor="ctr"/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2514600"/>
            <a:ext cx="4040188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514600"/>
            <a:ext cx="4041775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AB0777-4C60-462E-A92C-CDAFD498799C}" type="datetimeFigureOut">
              <a:rPr lang="en-US" smtClean="0"/>
              <a:pPr/>
              <a:t>6/2/2014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261142FC-1A7D-4B23-A939-2AC4DDDFF369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hf hdr="0" ftr="0" dt="0"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305800" cy="1143000"/>
          </a:xfrm>
        </p:spPr>
        <p:txBody>
          <a:bodyPr vert="horz" tIns="45720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contourClr>
                <a:schemeClr val="tx2"/>
              </a:contourClr>
            </a:sp3d>
          </a:bodyPr>
          <a:lstStyle>
            <a:lvl1pPr algn="l" rtl="0">
              <a:spcBef>
                <a:spcPct val="0"/>
              </a:spcBef>
              <a:buNone/>
              <a:defRPr sz="50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AB0777-4C60-462E-A92C-CDAFD498799C}" type="datetimeFigureOut">
              <a:rPr lang="en-US" smtClean="0"/>
              <a:pPr/>
              <a:t>6/2/2014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141230A0-9EE6-4055-9ACC-C86ED55FBDEC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AB0777-4C60-462E-A92C-CDAFD498799C}" type="datetimeFigureOut">
              <a:rPr lang="en-US" smtClean="0"/>
              <a:pPr/>
              <a:t>6/2/2014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8E5E7A19-D2F3-47DE-9235-856F7622B46C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514352"/>
            <a:ext cx="2743200" cy="1162050"/>
          </a:xfrm>
        </p:spPr>
        <p:txBody>
          <a:bodyPr lIns="0" anchor="b">
            <a:noAutofit/>
          </a:bodyPr>
          <a:lstStyle>
            <a:lvl1pPr algn="l" rtl="0">
              <a:spcBef>
                <a:spcPct val="0"/>
              </a:spcBef>
              <a:buNone/>
              <a:defRPr sz="26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85800" y="1676400"/>
            <a:ext cx="2743200" cy="4572000"/>
          </a:xfrm>
        </p:spPr>
        <p:txBody>
          <a:bodyPr lIns="18288" rIns="18288"/>
          <a:lstStyle>
            <a:lvl1pPr marL="0" indent="0" algn="l">
              <a:buNone/>
              <a:defRPr sz="1400"/>
            </a:lvl1pPr>
            <a:lvl2pPr indent="0" algn="l">
              <a:buNone/>
              <a:defRPr sz="1200"/>
            </a:lvl2pPr>
            <a:lvl3pPr indent="0" algn="l">
              <a:buNone/>
              <a:defRPr sz="1000"/>
            </a:lvl3pPr>
            <a:lvl4pPr indent="0" algn="l">
              <a:buNone/>
              <a:defRPr sz="900"/>
            </a:lvl4pPr>
            <a:lvl5pPr indent="0" algn="l"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3575050" y="1676400"/>
            <a:ext cx="5111750" cy="4572000"/>
          </a:xfrm>
        </p:spPr>
        <p:txBody>
          <a:bodyPr tIns="0"/>
          <a:lstStyle>
            <a:lvl1pPr>
              <a:defRPr sz="2800"/>
            </a:lvl1pPr>
            <a:lvl2pPr>
              <a:defRPr sz="2600"/>
            </a:lvl2pPr>
            <a:lvl3pPr>
              <a:defRPr sz="2400"/>
            </a:lvl3pPr>
            <a:lvl4pPr>
              <a:defRPr sz="20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AB0777-4C60-462E-A92C-CDAFD498799C}" type="datetimeFigureOut">
              <a:rPr lang="en-US" smtClean="0"/>
              <a:pPr/>
              <a:t>6/2/2014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261142FC-1A7D-4B23-A939-2AC4DDDFF369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hf hdr="0" ftr="0" dt="0"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Snip and Round Single Corner Rectangle 8"/>
          <p:cNvSpPr/>
          <p:nvPr/>
        </p:nvSpPr>
        <p:spPr>
          <a:xfrm rot="420000" flipV="1">
            <a:off x="3165753" y="1108077"/>
            <a:ext cx="5257800" cy="4114800"/>
          </a:xfrm>
          <a:prstGeom prst="snipRoundRect">
            <a:avLst>
              <a:gd name="adj1" fmla="val 0"/>
              <a:gd name="adj2" fmla="val 3646"/>
            </a:avLst>
          </a:prstGeom>
          <a:solidFill>
            <a:srgbClr val="FFFFFF"/>
          </a:solidFill>
          <a:ln w="3175" cap="rnd" cmpd="sng" algn="ctr">
            <a:solidFill>
              <a:srgbClr val="C0C0C0"/>
            </a:solidFill>
            <a:prstDash val="solid"/>
          </a:ln>
          <a:effectLst>
            <a:outerShdw blurRad="63500" dist="38500" dir="7500000" sx="98500" sy="100080" kx="100000" algn="tl" rotWithShape="0">
              <a:srgbClr val="000000">
                <a:alpha val="25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Right Triangle 11"/>
          <p:cNvSpPr/>
          <p:nvPr/>
        </p:nvSpPr>
        <p:spPr>
          <a:xfrm rot="420000" flipV="1">
            <a:off x="8004134" y="5359769"/>
            <a:ext cx="155448" cy="155448"/>
          </a:xfrm>
          <a:prstGeom prst="rtTriangle">
            <a:avLst/>
          </a:prstGeom>
          <a:solidFill>
            <a:srgbClr val="FFFFFF"/>
          </a:solidFill>
          <a:ln w="12700" cap="flat" cmpd="sng" algn="ctr">
            <a:solidFill>
              <a:srgbClr val="FFFFFF"/>
            </a:solidFill>
            <a:prstDash val="solid"/>
            <a:bevel/>
          </a:ln>
          <a:effectLst>
            <a:outerShdw blurRad="19685" dist="6350" dir="12900000" algn="tl" rotWithShape="0">
              <a:srgbClr val="000000">
                <a:alpha val="47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1176996"/>
            <a:ext cx="2212848" cy="1582621"/>
          </a:xfrm>
        </p:spPr>
        <p:txBody>
          <a:bodyPr vert="horz" lIns="45720" tIns="45720" rIns="45720" bIns="45720" anchor="b"/>
          <a:lstStyle>
            <a:lvl1pPr algn="l">
              <a:buNone/>
              <a:defRPr sz="2000" b="1">
                <a:solidFill>
                  <a:schemeClr val="tx2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0" y="2828785"/>
            <a:ext cx="2209800" cy="2179320"/>
          </a:xfrm>
        </p:spPr>
        <p:txBody>
          <a:bodyPr lIns="64008" rIns="45720" bIns="45720" anchor="t"/>
          <a:lstStyle>
            <a:lvl1pPr marL="0" indent="0" algn="l">
              <a:spcBef>
                <a:spcPts val="250"/>
              </a:spcBef>
              <a:buFontTx/>
              <a:buNone/>
              <a:defRPr sz="13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AB0777-4C60-462E-A92C-CDAFD498799C}" type="datetimeFigureOut">
              <a:rPr lang="en-US" smtClean="0"/>
              <a:pPr/>
              <a:t>6/2/2014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077200" y="6356350"/>
            <a:ext cx="609600" cy="365125"/>
          </a:xfrm>
        </p:spPr>
        <p:txBody>
          <a:bodyPr/>
          <a:lstStyle/>
          <a:p>
            <a:pPr>
              <a:defRPr/>
            </a:pPr>
            <a:fld id="{261142FC-1A7D-4B23-A939-2AC4DDDFF369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 rot="420000">
            <a:off x="3485793" y="1199517"/>
            <a:ext cx="4617720" cy="3931920"/>
          </a:xfrm>
          <a:prstGeom prst="rect">
            <a:avLst/>
          </a:prstGeom>
          <a:solidFill>
            <a:schemeClr val="bg2"/>
          </a:solidFill>
          <a:ln w="3000" cap="rnd">
            <a:solidFill>
              <a:srgbClr val="C0C0C0"/>
            </a:solidFill>
            <a:round/>
          </a:ln>
          <a:effectLst/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10" name="Freeform 9"/>
          <p:cNvSpPr>
            <a:spLocks/>
          </p:cNvSpPr>
          <p:nvPr/>
        </p:nvSpPr>
        <p:spPr bwMode="auto">
          <a:xfrm flipV="1">
            <a:off x="-9525" y="5816600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11" name="Freeform 10"/>
          <p:cNvSpPr>
            <a:spLocks/>
          </p:cNvSpPr>
          <p:nvPr/>
        </p:nvSpPr>
        <p:spPr bwMode="auto">
          <a:xfrm flipV="1">
            <a:off x="4381500" y="6219825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  <p:hf hdr="0" ftr="0" dt="0"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AB0777-4C60-462E-A92C-CDAFD498799C}" type="datetimeFigureOut">
              <a:rPr lang="en-US" smtClean="0"/>
              <a:pPr/>
              <a:t>6/2/2014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261142FC-1A7D-4B23-A939-2AC4DDDFF369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hf hdr="0" ftr="0" dt="0"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914401"/>
            <a:ext cx="2057400" cy="5211763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914401"/>
            <a:ext cx="6019800" cy="5211763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AB0777-4C60-462E-A92C-CDAFD498799C}" type="datetimeFigureOut">
              <a:rPr lang="en-US" smtClean="0"/>
              <a:pPr/>
              <a:t>6/2/2014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261142FC-1A7D-4B23-A939-2AC4DDDFF369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  <p:hf hdr="0" ftr="0" dt="0"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Freeform 6"/>
          <p:cNvSpPr>
            <a:spLocks/>
          </p:cNvSpPr>
          <p:nvPr/>
        </p:nvSpPr>
        <p:spPr bwMode="auto">
          <a:xfrm>
            <a:off x="-9525" y="-7144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8" name="Freeform 7"/>
          <p:cNvSpPr>
            <a:spLocks/>
          </p:cNvSpPr>
          <p:nvPr/>
        </p:nvSpPr>
        <p:spPr bwMode="auto">
          <a:xfrm>
            <a:off x="4381500" y="-7144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9" name="Title Placeholder 8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  <a:prstGeom prst="rect">
            <a:avLst/>
          </a:prstGeom>
        </p:spPr>
        <p:txBody>
          <a:bodyPr vert="horz" lIns="0" rIns="0" bIns="0" anchor="ctr">
            <a:normAutofit/>
          </a:bodyPr>
          <a:lstStyle/>
          <a:p>
            <a:r>
              <a:rPr kumimoji="0" lang="en-US" dirty="0" smtClean="0"/>
              <a:t>Click to edit Master title style</a:t>
            </a:r>
            <a:endParaRPr kumimoji="0" lang="en-US" dirty="0"/>
          </a:p>
        </p:txBody>
      </p:sp>
      <p:sp>
        <p:nvSpPr>
          <p:cNvPr id="30" name="Text Placeholder 29"/>
          <p:cNvSpPr>
            <a:spLocks noGrp="1"/>
          </p:cNvSpPr>
          <p:nvPr>
            <p:ph type="body" idx="1"/>
          </p:nvPr>
        </p:nvSpPr>
        <p:spPr>
          <a:xfrm>
            <a:off x="457200" y="1935480"/>
            <a:ext cx="8229600" cy="438912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0EAB0777-4C60-462E-A92C-CDAFD498799C}" type="datetimeFigureOut">
              <a:rPr lang="en-US" smtClean="0"/>
              <a:pPr/>
              <a:t>6/2/2014</a:t>
            </a:fld>
            <a:endParaRPr lang="en-US"/>
          </a:p>
        </p:txBody>
      </p:sp>
      <p:sp>
        <p:nvSpPr>
          <p:cNvPr id="22" name="Footer Placeholder 21"/>
          <p:cNvSpPr>
            <a:spLocks noGrp="1"/>
          </p:cNvSpPr>
          <p:nvPr>
            <p:ph type="ftr" sz="quarter" idx="3"/>
          </p:nvPr>
        </p:nvSpPr>
        <p:spPr>
          <a:xfrm>
            <a:off x="2667000" y="6356350"/>
            <a:ext cx="33528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18" name="Slide Number Placeholder 17"/>
          <p:cNvSpPr>
            <a:spLocks noGrp="1"/>
          </p:cNvSpPr>
          <p:nvPr>
            <p:ph type="sldNum" sz="quarter" idx="4"/>
          </p:nvPr>
        </p:nvSpPr>
        <p:spPr>
          <a:xfrm>
            <a:off x="7924800" y="6356350"/>
            <a:ext cx="7620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r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pPr>
              <a:defRPr/>
            </a:pPr>
            <a:fld id="{261142FC-1A7D-4B23-A939-2AC4DDDFF369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  <p:grpSp>
        <p:nvGrpSpPr>
          <p:cNvPr id="2" name="Group 1"/>
          <p:cNvGrpSpPr/>
          <p:nvPr/>
        </p:nvGrpSpPr>
        <p:grpSpPr>
          <a:xfrm>
            <a:off x="-19017" y="202408"/>
            <a:ext cx="9180548" cy="649224"/>
            <a:chOff x="-19045" y="216550"/>
            <a:chExt cx="9180548" cy="649224"/>
          </a:xfrm>
        </p:grpSpPr>
        <p:sp>
          <p:nvSpPr>
            <p:cNvPr id="12" name="Freeform 11"/>
            <p:cNvSpPr>
              <a:spLocks/>
            </p:cNvSpPr>
            <p:nvPr/>
          </p:nvSpPr>
          <p:spPr bwMode="auto">
            <a:xfrm rot="21435692">
              <a:off x="-19045" y="216550"/>
              <a:ext cx="9163050" cy="649224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966"/>
                </a:cxn>
                <a:cxn ang="0">
                  <a:pos x="1608" y="282"/>
                </a:cxn>
                <a:cxn ang="0">
                  <a:pos x="4110" y="1008"/>
                </a:cxn>
                <a:cxn ang="0">
                  <a:pos x="5772" y="0"/>
                </a:cxn>
              </a:cxnLst>
              <a:rect l="0" t="0" r="0" b="0"/>
              <a:pathLst>
                <a:path w="5772" h="1055">
                  <a:moveTo>
                    <a:pt x="0" y="966"/>
                  </a:moveTo>
                  <a:cubicBezTo>
                    <a:pt x="282" y="738"/>
                    <a:pt x="923" y="275"/>
                    <a:pt x="1608" y="282"/>
                  </a:cubicBezTo>
                  <a:cubicBezTo>
                    <a:pt x="2293" y="289"/>
                    <a:pt x="3416" y="1055"/>
                    <a:pt x="4110" y="1008"/>
                  </a:cubicBezTo>
                  <a:cubicBezTo>
                    <a:pt x="4804" y="961"/>
                    <a:pt x="5426" y="210"/>
                    <a:pt x="5772" y="0"/>
                  </a:cubicBezTo>
                </a:path>
              </a:pathLst>
            </a:custGeom>
            <a:noFill/>
            <a:ln w="10795" cap="flat" cmpd="sng" algn="ctr">
              <a:gradFill>
                <a:gsLst>
                  <a:gs pos="74000">
                    <a:schemeClr val="accent3">
                      <a:shade val="75000"/>
                    </a:schemeClr>
                  </a:gs>
                  <a:gs pos="86000">
                    <a:schemeClr val="tx1">
                      <a:alpha val="29000"/>
                    </a:schemeClr>
                  </a:gs>
                  <a:gs pos="16000">
                    <a:schemeClr val="accent2">
                      <a:shade val="75000"/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  <p:sp>
          <p:nvSpPr>
            <p:cNvPr id="13" name="Freeform 12"/>
            <p:cNvSpPr>
              <a:spLocks/>
            </p:cNvSpPr>
            <p:nvPr/>
          </p:nvSpPr>
          <p:spPr bwMode="auto">
            <a:xfrm rot="21435692">
              <a:off x="-14309" y="290003"/>
              <a:ext cx="9175812" cy="530352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732"/>
                </a:cxn>
                <a:cxn ang="0">
                  <a:pos x="1638" y="228"/>
                </a:cxn>
                <a:cxn ang="0">
                  <a:pos x="4122" y="816"/>
                </a:cxn>
                <a:cxn ang="0">
                  <a:pos x="5766" y="0"/>
                </a:cxn>
              </a:cxnLst>
              <a:rect l="0" t="0" r="0" b="0"/>
              <a:pathLst>
                <a:path w="5766" h="854">
                  <a:moveTo>
                    <a:pt x="0" y="732"/>
                  </a:moveTo>
                  <a:cubicBezTo>
                    <a:pt x="273" y="647"/>
                    <a:pt x="951" y="214"/>
                    <a:pt x="1638" y="228"/>
                  </a:cubicBezTo>
                  <a:cubicBezTo>
                    <a:pt x="2325" y="242"/>
                    <a:pt x="3434" y="854"/>
                    <a:pt x="4122" y="816"/>
                  </a:cubicBezTo>
                  <a:cubicBezTo>
                    <a:pt x="4810" y="778"/>
                    <a:pt x="5424" y="170"/>
                    <a:pt x="5766" y="0"/>
                  </a:cubicBezTo>
                </a:path>
              </a:pathLst>
            </a:custGeom>
            <a:noFill/>
            <a:ln w="9525" cap="flat" cmpd="sng" algn="ctr">
              <a:gradFill>
                <a:gsLst>
                  <a:gs pos="74000">
                    <a:schemeClr val="accent4"/>
                  </a:gs>
                  <a:gs pos="44000">
                    <a:schemeClr val="accent1"/>
                  </a:gs>
                  <a:gs pos="33000">
                    <a:schemeClr val="accent2"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</p:grpSp>
    </p:spTree>
  </p:cSld>
  <p:clrMap bg1="lt1" tx1="dk1" bg2="lt2" tx2="dk2" accent1="accent1" accent2="accent2" accent3="accent3" accent4="accent4" accent5="accent5" accent6="accent6" hlink="hlink" folHlink="folHlink"/>
  <p:sldLayoutIdLst>
    <p:sldLayoutId id="2147483804" r:id="rId1"/>
    <p:sldLayoutId id="2147483805" r:id="rId2"/>
    <p:sldLayoutId id="2147483806" r:id="rId3"/>
    <p:sldLayoutId id="2147483807" r:id="rId4"/>
    <p:sldLayoutId id="2147483808" r:id="rId5"/>
    <p:sldLayoutId id="2147483809" r:id="rId6"/>
    <p:sldLayoutId id="2147483810" r:id="rId7"/>
    <p:sldLayoutId id="2147483811" r:id="rId8"/>
    <p:sldLayoutId id="2147483812" r:id="rId9"/>
    <p:sldLayoutId id="2147483813" r:id="rId10"/>
    <p:sldLayoutId id="2147483814" r:id="rId11"/>
  </p:sldLayoutIdLst>
  <p:transition>
    <p:fade thruBlk="1"/>
  </p:transition>
  <p:timing>
    <p:tnLst>
      <p:par>
        <p:cTn id="1" dur="indefinite" restart="never" nodeType="tmRoot"/>
      </p:par>
    </p:tnLst>
  </p:timing>
  <p:hf hdr="0" ftr="0" dt="0"/>
  <p:txStyles>
    <p:titleStyle>
      <a:lvl1pPr algn="l" rtl="0" eaLnBrk="1" latinLnBrk="0" hangingPunct="1">
        <a:spcBef>
          <a:spcPct val="0"/>
        </a:spcBef>
        <a:buNone/>
        <a:defRPr kumimoji="0" sz="5000" b="0" kern="1200">
          <a:ln>
            <a:noFill/>
          </a:ln>
          <a:solidFill>
            <a:schemeClr val="tx2"/>
          </a:solidFill>
          <a:effectLst/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ct val="20000"/>
        </a:spcBef>
        <a:buClr>
          <a:schemeClr val="accent3"/>
        </a:buClr>
        <a:buSzPct val="95000"/>
        <a:buFont typeface="Wingdings 2"/>
        <a:buChar char="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46888" algn="l" rtl="0" eaLnBrk="1" latinLnBrk="0" hangingPunct="1">
        <a:spcBef>
          <a:spcPct val="20000"/>
        </a:spcBef>
        <a:buClr>
          <a:schemeClr val="accent1"/>
        </a:buClr>
        <a:buSzPct val="85000"/>
        <a:buFont typeface="Wingdings 2"/>
        <a:buChar char="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46888" algn="l" rtl="0" eaLnBrk="1" latinLnBrk="0" hangingPunct="1">
        <a:spcBef>
          <a:spcPct val="20000"/>
        </a:spcBef>
        <a:buClr>
          <a:schemeClr val="accent2"/>
        </a:buClr>
        <a:buSzPct val="70000"/>
        <a:buFont typeface="Wingdings 2"/>
        <a:buChar char="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88720" indent="-210312" algn="l" rtl="0" eaLnBrk="1" latinLnBrk="0" hangingPunct="1">
        <a:spcBef>
          <a:spcPct val="20000"/>
        </a:spcBef>
        <a:buClr>
          <a:schemeClr val="accent3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463040" indent="-210312" algn="l" rtl="0" eaLnBrk="1" latinLnBrk="0" hangingPunct="1">
        <a:spcBef>
          <a:spcPct val="20000"/>
        </a:spcBef>
        <a:buClr>
          <a:schemeClr val="accent4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37360" indent="-210312" algn="l" rtl="0" eaLnBrk="1" latinLnBrk="0" hangingPunct="1">
        <a:spcBef>
          <a:spcPct val="20000"/>
        </a:spcBef>
        <a:buClr>
          <a:schemeClr val="accent5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94560" indent="-182880" algn="l" rtl="0" eaLnBrk="1" latinLnBrk="0" hangingPunct="1">
        <a:spcBef>
          <a:spcPct val="20000"/>
        </a:spcBef>
        <a:buClr>
          <a:schemeClr val="tx2"/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468880" indent="-182880" algn="l" rtl="0" eaLnBrk="1" latinLnBrk="0" hangingPunct="1">
        <a:spcBef>
          <a:spcPct val="20000"/>
        </a:spcBef>
        <a:buClr>
          <a:schemeClr val="tx2"/>
        </a:buClr>
        <a:buFontTx/>
        <a:buChar char="•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hyperlink" Target="http://books.google.co.il/books?id=gu_6L_hVIfEC&amp;printsec=frontcover&amp;source=gbs_ge_summary_r&amp;cad=0" TargetMode="Externa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4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9.png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4.pn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Autofit/>
          </a:bodyPr>
          <a:lstStyle/>
          <a:p>
            <a:pPr algn="ctr"/>
            <a:r>
              <a:rPr lang="he-IL" sz="5400" dirty="0" smtClean="0"/>
              <a:t>ניתוח ועיצוב מערכות תוכנה</a:t>
            </a:r>
            <a:r>
              <a:rPr lang="en-US" sz="5400" dirty="0" smtClean="0"/>
              <a:t/>
            </a:r>
            <a:br>
              <a:rPr lang="en-US" sz="5400" dirty="0" smtClean="0"/>
            </a:br>
            <a:r>
              <a:rPr lang="he-IL" sz="5400" dirty="0" smtClean="0"/>
              <a:t>אביב 2014</a:t>
            </a:r>
            <a:endParaRPr lang="he-IL" sz="540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>
            <a:normAutofit fontScale="92500" lnSpcReduction="20000"/>
          </a:bodyPr>
          <a:lstStyle/>
          <a:p>
            <a:pPr algn="ctr" rtl="1"/>
            <a:r>
              <a:rPr lang="he-IL" sz="4400" dirty="0" smtClean="0"/>
              <a:t>שפת אילוצי העצמים</a:t>
            </a:r>
            <a:r>
              <a:rPr lang="en-US" sz="4400" dirty="0"/>
              <a:t/>
            </a:r>
            <a:br>
              <a:rPr lang="en-US" sz="4400" dirty="0"/>
            </a:br>
            <a:r>
              <a:rPr lang="en-US" sz="4400" dirty="0" smtClean="0"/>
              <a:t>Object Constraints Language</a:t>
            </a:r>
          </a:p>
          <a:p>
            <a:pPr algn="ctr" rtl="1"/>
            <a:r>
              <a:rPr lang="en-US" sz="4400" dirty="0" smtClean="0"/>
              <a:t>(OCL)</a:t>
            </a:r>
            <a:endParaRPr lang="he-IL" sz="44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7924800" y="6356350"/>
            <a:ext cx="762000" cy="365125"/>
          </a:xfrm>
          <a:prstGeom prst="rect">
            <a:avLst/>
          </a:prstGeom>
        </p:spPr>
        <p:txBody>
          <a:bodyPr/>
          <a:lstStyle/>
          <a:p>
            <a:fld id="{DAF22AC9-109E-4E4D-92F9-530E51D9A3A2}" type="slidenum">
              <a:rPr lang="he-IL" smtClean="0"/>
              <a:pPr/>
              <a:t>1</a:t>
            </a:fld>
            <a:endParaRPr lang="he-IL"/>
          </a:p>
        </p:txBody>
      </p:sp>
    </p:spTree>
    <p:extLst>
      <p:ext uri="{BB962C8B-B14F-4D97-AF65-F5344CB8AC3E}">
        <p14:creationId xmlns:p14="http://schemas.microsoft.com/office/powerpoint/2010/main" xmlns="" val="17571409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smtClean="0"/>
              <a:t>Outline</a:t>
            </a:r>
            <a:endParaRPr lang="ru-RU" smtClean="0"/>
          </a:p>
        </p:txBody>
      </p:sp>
      <p:sp>
        <p:nvSpPr>
          <p:cNvPr id="7171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eaLnBrk="1" hangingPunct="1"/>
            <a:r>
              <a:rPr lang="en-US" dirty="0" smtClean="0"/>
              <a:t>What is OCL</a:t>
            </a:r>
          </a:p>
          <a:p>
            <a:pPr eaLnBrk="1" hangingPunct="1"/>
            <a:r>
              <a:rPr lang="en-US" dirty="0" smtClean="0"/>
              <a:t>Types of constraints</a:t>
            </a:r>
          </a:p>
          <a:p>
            <a:pPr eaLnBrk="1" hangingPunct="1"/>
            <a:r>
              <a:rPr lang="en-US" dirty="0" smtClean="0"/>
              <a:t>Constraints structure</a:t>
            </a:r>
          </a:p>
          <a:p>
            <a:pPr eaLnBrk="1" hangingPunct="1"/>
            <a:r>
              <a:rPr lang="en-US" dirty="0" smtClean="0"/>
              <a:t>OCL expressions </a:t>
            </a:r>
          </a:p>
          <a:p>
            <a:pPr eaLnBrk="1" hangingPunct="1"/>
            <a:r>
              <a:rPr lang="en-US" dirty="0" smtClean="0"/>
              <a:t>Examples</a:t>
            </a:r>
            <a:endParaRPr lang="he-IL" dirty="0" smtClean="0"/>
          </a:p>
          <a:p>
            <a:pPr eaLnBrk="1" hangingPunct="1"/>
            <a:endParaRPr lang="en-US" dirty="0"/>
          </a:p>
          <a:p>
            <a:r>
              <a:rPr lang="en-US" dirty="0" smtClean="0"/>
              <a:t>Textbook: Jos Warmer and </a:t>
            </a:r>
            <a:r>
              <a:rPr lang="en-US" dirty="0" err="1" smtClean="0"/>
              <a:t>Anneke</a:t>
            </a:r>
            <a:r>
              <a:rPr lang="en-US" dirty="0" smtClean="0"/>
              <a:t> </a:t>
            </a:r>
            <a:r>
              <a:rPr lang="en-US" dirty="0" err="1" smtClean="0"/>
              <a:t>Kleppe</a:t>
            </a:r>
            <a:r>
              <a:rPr lang="en-US" dirty="0" smtClean="0"/>
              <a:t>,</a:t>
            </a:r>
            <a:br>
              <a:rPr lang="en-US" dirty="0" smtClean="0"/>
            </a:br>
            <a:r>
              <a:rPr lang="en-US" dirty="0" smtClean="0"/>
              <a:t>“The Object </a:t>
            </a:r>
            <a:r>
              <a:rPr lang="en-US" dirty="0"/>
              <a:t>Constraint Language</a:t>
            </a:r>
            <a:r>
              <a:rPr lang="en-US" dirty="0" smtClean="0"/>
              <a:t>”</a:t>
            </a:r>
            <a:br>
              <a:rPr lang="en-US" dirty="0" smtClean="0"/>
            </a:br>
            <a:r>
              <a:rPr lang="en-US" dirty="0" smtClean="0">
                <a:hlinkClick r:id="rId3"/>
              </a:rPr>
              <a:t>Available on Google Books</a:t>
            </a:r>
            <a:endParaRPr lang="en-US" dirty="0" smtClean="0"/>
          </a:p>
        </p:txBody>
      </p:sp>
      <p:sp>
        <p:nvSpPr>
          <p:cNvPr id="7172" name="Slide Number Placeholder 3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A7A2606F-ED2F-4448-8000-FE50AE96C669}" type="slidenum">
              <a:rPr lang="en-US" sz="1400" b="0" i="0" smtClean="0"/>
              <a:pPr eaLnBrk="1" hangingPunct="1"/>
              <a:t>2</a:t>
            </a:fld>
            <a:endParaRPr lang="en-US" sz="1400" b="0" i="0" smtClean="0"/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smtClean="0"/>
              <a:t>What is OCL</a:t>
            </a:r>
          </a:p>
        </p:txBody>
      </p:sp>
      <p:sp>
        <p:nvSpPr>
          <p:cNvPr id="8195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marL="361950" indent="-361950" eaLnBrk="1" hangingPunct="1">
              <a:lnSpc>
                <a:spcPct val="90000"/>
              </a:lnSpc>
            </a:pPr>
            <a:r>
              <a:rPr lang="en-US" sz="2600" smtClean="0"/>
              <a:t>It is intended for the specification of additional requirements (constrains) which cannot or be expressed graphically. </a:t>
            </a:r>
            <a:endParaRPr lang="en-US" sz="2600" smtClean="0">
              <a:solidFill>
                <a:srgbClr val="FF3300"/>
              </a:solidFill>
            </a:endParaRPr>
          </a:p>
          <a:p>
            <a:pPr marL="714375" lvl="1" indent="-352425" eaLnBrk="1" hangingPunct="1">
              <a:lnSpc>
                <a:spcPct val="90000"/>
              </a:lnSpc>
            </a:pPr>
            <a:r>
              <a:rPr lang="en-US" sz="2200" smtClean="0">
                <a:solidFill>
                  <a:srgbClr val="FF3300"/>
                </a:solidFill>
              </a:rPr>
              <a:t>To specify invariants on classes and types in the class model.</a:t>
            </a:r>
          </a:p>
          <a:p>
            <a:pPr marL="714375" lvl="1" indent="-352425" eaLnBrk="1" hangingPunct="1">
              <a:lnSpc>
                <a:spcPct val="90000"/>
              </a:lnSpc>
            </a:pPr>
            <a:r>
              <a:rPr lang="en-US" sz="2200" smtClean="0"/>
              <a:t>To describe pre- and post- conditions on operations.</a:t>
            </a:r>
          </a:p>
          <a:p>
            <a:pPr marL="714375" lvl="1" indent="-352425" eaLnBrk="1" hangingPunct="1">
              <a:lnSpc>
                <a:spcPct val="90000"/>
              </a:lnSpc>
            </a:pPr>
            <a:r>
              <a:rPr lang="en-US" sz="2200" smtClean="0"/>
              <a:t>To describe guards. </a:t>
            </a:r>
          </a:p>
          <a:p>
            <a:pPr marL="714375" lvl="1" indent="-352425" eaLnBrk="1" hangingPunct="1">
              <a:lnSpc>
                <a:spcPct val="90000"/>
              </a:lnSpc>
            </a:pPr>
            <a:r>
              <a:rPr lang="en-US" sz="2200" smtClean="0"/>
              <a:t>To specify target (sets) for messages and actions.</a:t>
            </a:r>
          </a:p>
          <a:p>
            <a:pPr marL="714375" lvl="1" indent="-352425" eaLnBrk="1" hangingPunct="1">
              <a:lnSpc>
                <a:spcPct val="90000"/>
              </a:lnSpc>
            </a:pPr>
            <a:r>
              <a:rPr lang="en-US" sz="2200" smtClean="0"/>
              <a:t>To specify constraints on operations.</a:t>
            </a:r>
          </a:p>
          <a:p>
            <a:pPr marL="714375" lvl="1" indent="-352425" eaLnBrk="1" hangingPunct="1">
              <a:lnSpc>
                <a:spcPct val="90000"/>
              </a:lnSpc>
            </a:pPr>
            <a:r>
              <a:rPr lang="en-US" sz="2200" smtClean="0"/>
              <a:t>To specify derivation rules for attributes for any expression over a UML model.</a:t>
            </a:r>
          </a:p>
        </p:txBody>
      </p:sp>
      <p:sp>
        <p:nvSpPr>
          <p:cNvPr id="8196" name="Slide Number Placeholder 4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F6C6E374-3759-40C9-B461-4ABC42BDF515}" type="slidenum">
              <a:rPr lang="en-US" sz="1400" b="0" i="0" smtClean="0"/>
              <a:pPr eaLnBrk="1" hangingPunct="1"/>
              <a:t>3</a:t>
            </a:fld>
            <a:endParaRPr lang="en-US" sz="1400" b="0" i="0" smtClean="0"/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smtClean="0"/>
              <a:t>Types of Constraints </a:t>
            </a:r>
          </a:p>
        </p:txBody>
      </p:sp>
      <p:sp>
        <p:nvSpPr>
          <p:cNvPr id="246787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eaLnBrk="1" hangingPunct="1">
              <a:lnSpc>
                <a:spcPct val="80000"/>
              </a:lnSpc>
              <a:defRPr/>
            </a:pPr>
            <a:r>
              <a:rPr lang="en-US" sz="2000" dirty="0"/>
              <a:t>An </a:t>
            </a:r>
            <a:r>
              <a:rPr lang="en-US" sz="2000" i="1" dirty="0">
                <a:solidFill>
                  <a:schemeClr val="accent2"/>
                </a:solidFill>
              </a:rPr>
              <a:t>invariant</a:t>
            </a:r>
            <a:r>
              <a:rPr lang="en-US" sz="2000" dirty="0"/>
              <a:t> is a constraint that states a condition that must always be met by </a:t>
            </a:r>
            <a:r>
              <a:rPr lang="en-US" sz="2000" b="1" dirty="0">
                <a:effectLst>
                  <a:outerShdw blurRad="38100" dist="38100" dir="2700000" algn="tl">
                    <a:srgbClr val="C0C0C0"/>
                  </a:outerShdw>
                </a:effectLst>
              </a:rPr>
              <a:t>all</a:t>
            </a:r>
            <a:r>
              <a:rPr lang="en-US" sz="2000" dirty="0"/>
              <a:t> instances of the class, type, or </a:t>
            </a:r>
            <a:r>
              <a:rPr lang="en-US" sz="2000" dirty="0" smtClean="0"/>
              <a:t>interface.</a:t>
            </a:r>
          </a:p>
          <a:p>
            <a:pPr lvl="1" eaLnBrk="1" hangingPunct="1">
              <a:lnSpc>
                <a:spcPct val="80000"/>
              </a:lnSpc>
              <a:defRPr/>
            </a:pPr>
            <a:r>
              <a:rPr lang="en-US" sz="2000" dirty="0" smtClean="0"/>
              <a:t>An </a:t>
            </a:r>
            <a:r>
              <a:rPr lang="en-US" sz="2000" dirty="0"/>
              <a:t>invariant is described using an expression that </a:t>
            </a:r>
            <a:r>
              <a:rPr lang="en-US" sz="2000" b="1" dirty="0"/>
              <a:t>evaluates to true </a:t>
            </a:r>
            <a:r>
              <a:rPr lang="en-US" sz="2000" dirty="0"/>
              <a:t>if the invariant is met. </a:t>
            </a:r>
            <a:endParaRPr lang="en-US" sz="2000" dirty="0" smtClean="0"/>
          </a:p>
          <a:p>
            <a:pPr lvl="1" eaLnBrk="1" hangingPunct="1">
              <a:lnSpc>
                <a:spcPct val="80000"/>
              </a:lnSpc>
              <a:defRPr/>
            </a:pPr>
            <a:r>
              <a:rPr lang="en-US" sz="2000" dirty="0" smtClean="0"/>
              <a:t>Invariants </a:t>
            </a:r>
            <a:r>
              <a:rPr lang="en-US" sz="2000" dirty="0"/>
              <a:t>must be true all the time (Class diagram). </a:t>
            </a:r>
          </a:p>
          <a:p>
            <a:pPr eaLnBrk="1" hangingPunct="1">
              <a:lnSpc>
                <a:spcPct val="80000"/>
              </a:lnSpc>
              <a:defRPr/>
            </a:pPr>
            <a:r>
              <a:rPr lang="en-US" sz="2000" dirty="0" smtClean="0"/>
              <a:t>A </a:t>
            </a:r>
            <a:r>
              <a:rPr lang="en-US" sz="2000" i="1" dirty="0">
                <a:solidFill>
                  <a:schemeClr val="accent2"/>
                </a:solidFill>
              </a:rPr>
              <a:t>precondition</a:t>
            </a:r>
            <a:r>
              <a:rPr lang="en-US" sz="2000" dirty="0"/>
              <a:t> to an operation is a restriction that must be true at the moment that the operation is going to be </a:t>
            </a:r>
            <a:r>
              <a:rPr lang="en-US" sz="2000" dirty="0" smtClean="0"/>
              <a:t>executed.</a:t>
            </a:r>
          </a:p>
          <a:p>
            <a:pPr lvl="1" eaLnBrk="1" hangingPunct="1">
              <a:lnSpc>
                <a:spcPct val="80000"/>
              </a:lnSpc>
              <a:defRPr/>
            </a:pPr>
            <a:r>
              <a:rPr lang="en-US" sz="2000" dirty="0" smtClean="0"/>
              <a:t>The </a:t>
            </a:r>
            <a:r>
              <a:rPr lang="en-US" sz="2000" dirty="0"/>
              <a:t>obligations are specified by post conditions (Sequential diagram).  </a:t>
            </a:r>
          </a:p>
          <a:p>
            <a:pPr eaLnBrk="1" hangingPunct="1">
              <a:lnSpc>
                <a:spcPct val="80000"/>
              </a:lnSpc>
              <a:defRPr/>
            </a:pPr>
            <a:r>
              <a:rPr lang="en-US" sz="2000" dirty="0"/>
              <a:t>A </a:t>
            </a:r>
            <a:r>
              <a:rPr lang="en-US" sz="2000" i="1" dirty="0" err="1">
                <a:solidFill>
                  <a:schemeClr val="accent2"/>
                </a:solidFill>
              </a:rPr>
              <a:t>postcondition</a:t>
            </a:r>
            <a:r>
              <a:rPr lang="en-US" sz="2000" dirty="0"/>
              <a:t> to an operation is a restriction that must be true at the moment that the operation has just ended its execution (Sequential diagram). </a:t>
            </a:r>
          </a:p>
          <a:p>
            <a:pPr eaLnBrk="1" hangingPunct="1">
              <a:lnSpc>
                <a:spcPct val="80000"/>
              </a:lnSpc>
              <a:defRPr/>
            </a:pPr>
            <a:r>
              <a:rPr lang="en-US" sz="2000" dirty="0"/>
              <a:t>A </a:t>
            </a:r>
            <a:r>
              <a:rPr lang="en-US" sz="2000" i="1" dirty="0">
                <a:solidFill>
                  <a:schemeClr val="accent2"/>
                </a:solidFill>
              </a:rPr>
              <a:t>guard</a:t>
            </a:r>
            <a:r>
              <a:rPr lang="en-US" sz="2000" dirty="0"/>
              <a:t> is a constraint that must be true before a state transition fires (State machine diagram). </a:t>
            </a:r>
          </a:p>
        </p:txBody>
      </p:sp>
      <p:sp>
        <p:nvSpPr>
          <p:cNvPr id="9220" name="Slide Number Placeholder 4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BF8CFBDB-EF67-444D-B0E3-9437F0D6560D}" type="slidenum">
              <a:rPr lang="en-US" sz="1400" b="0" i="0" smtClean="0"/>
              <a:pPr eaLnBrk="1" hangingPunct="1"/>
              <a:t>4</a:t>
            </a:fld>
            <a:endParaRPr lang="en-US" sz="1400" b="0" i="0" smtClean="0"/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smtClean="0"/>
              <a:t>Constraints Structure</a:t>
            </a:r>
          </a:p>
        </p:txBody>
      </p:sp>
      <p:sp>
        <p:nvSpPr>
          <p:cNvPr id="245763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pPr eaLnBrk="1" hangingPunct="1">
              <a:lnSpc>
                <a:spcPct val="80000"/>
              </a:lnSpc>
              <a:buFontTx/>
              <a:buNone/>
              <a:defRPr/>
            </a:pPr>
            <a:r>
              <a:rPr lang="en-US" dirty="0">
                <a:solidFill>
                  <a:srgbClr val="7C5989"/>
                </a:solidFill>
                <a:latin typeface="Courier New" pitchFamily="49" charset="0"/>
                <a:cs typeface="Courier New" pitchFamily="49" charset="0"/>
              </a:rPr>
              <a:t>context</a:t>
            </a:r>
            <a:r>
              <a:rPr lang="en-US" dirty="0">
                <a:latin typeface="Courier New" pitchFamily="49" charset="0"/>
                <a:cs typeface="Courier New" pitchFamily="49" charset="0"/>
              </a:rPr>
              <a:t> </a:t>
            </a:r>
            <a:r>
              <a:rPr lang="en-US" dirty="0" err="1">
                <a:solidFill>
                  <a:schemeClr val="accent1"/>
                </a:solidFill>
                <a:latin typeface="Courier New" pitchFamily="49" charset="0"/>
                <a:cs typeface="Courier New" pitchFamily="49" charset="0"/>
              </a:rPr>
              <a:t>Typename</a:t>
            </a:r>
            <a:r>
              <a:rPr lang="en-US" dirty="0">
                <a:latin typeface="Courier New" pitchFamily="49" charset="0"/>
                <a:cs typeface="Courier New" pitchFamily="49" charset="0"/>
              </a:rPr>
              <a:t> </a:t>
            </a:r>
            <a:r>
              <a:rPr lang="en-US" dirty="0" err="1">
                <a:solidFill>
                  <a:srgbClr val="3333FF"/>
                </a:solidFill>
                <a:latin typeface="Courier New" pitchFamily="49" charset="0"/>
                <a:cs typeface="Courier New" pitchFamily="49" charset="0"/>
              </a:rPr>
              <a:t>c_type</a:t>
            </a:r>
            <a:r>
              <a:rPr lang="en-US" dirty="0">
                <a:latin typeface="Courier New" pitchFamily="49" charset="0"/>
                <a:cs typeface="Courier New" pitchFamily="49" charset="0"/>
              </a:rPr>
              <a:t> </a:t>
            </a:r>
            <a:r>
              <a:rPr lang="en-US" dirty="0">
                <a:solidFill>
                  <a:srgbClr val="008000"/>
                </a:solidFill>
                <a:latin typeface="Courier New" pitchFamily="49" charset="0"/>
                <a:cs typeface="Courier New" pitchFamily="49" charset="0"/>
              </a:rPr>
              <a:t>[name</a:t>
            </a:r>
            <a:r>
              <a:rPr lang="en-US" dirty="0" smtClean="0">
                <a:solidFill>
                  <a:srgbClr val="008000"/>
                </a:solidFill>
                <a:latin typeface="Courier New" pitchFamily="49" charset="0"/>
                <a:cs typeface="Courier New" pitchFamily="49" charset="0"/>
              </a:rPr>
              <a:t>]</a:t>
            </a:r>
            <a:r>
              <a:rPr lang="en-US" dirty="0" smtClean="0">
                <a:latin typeface="Courier New" pitchFamily="49" charset="0"/>
                <a:cs typeface="Courier New" pitchFamily="49" charset="0"/>
              </a:rPr>
              <a:t>:</a:t>
            </a:r>
          </a:p>
          <a:p>
            <a:pPr eaLnBrk="1" hangingPunct="1">
              <a:lnSpc>
                <a:spcPct val="80000"/>
              </a:lnSpc>
              <a:buFontTx/>
              <a:buNone/>
              <a:defRPr/>
            </a:pPr>
            <a:r>
              <a:rPr lang="en-US" dirty="0" smtClean="0">
                <a:solidFill>
                  <a:srgbClr val="000066"/>
                </a:solidFill>
                <a:latin typeface="Courier New" pitchFamily="49" charset="0"/>
                <a:cs typeface="Courier New" pitchFamily="49" charset="0"/>
              </a:rPr>
              <a:t>  &lt;OCL–expression</a:t>
            </a:r>
            <a:r>
              <a:rPr lang="en-US" dirty="0">
                <a:solidFill>
                  <a:srgbClr val="000066"/>
                </a:solidFill>
                <a:latin typeface="Courier New" pitchFamily="49" charset="0"/>
                <a:cs typeface="Courier New" pitchFamily="49" charset="0"/>
              </a:rPr>
              <a:t>&gt;</a:t>
            </a:r>
          </a:p>
          <a:p>
            <a:pPr marL="361950" indent="-361950" eaLnBrk="1" hangingPunct="1">
              <a:lnSpc>
                <a:spcPct val="80000"/>
              </a:lnSpc>
              <a:defRPr/>
            </a:pPr>
            <a:endParaRPr lang="en-US" sz="2000" dirty="0" smtClean="0"/>
          </a:p>
          <a:p>
            <a:pPr marL="361950" indent="-361950" eaLnBrk="1" hangingPunct="1">
              <a:lnSpc>
                <a:spcPct val="80000"/>
              </a:lnSpc>
              <a:defRPr/>
            </a:pPr>
            <a:r>
              <a:rPr lang="en-US" sz="2000" dirty="0" smtClean="0"/>
              <a:t>The </a:t>
            </a:r>
            <a:r>
              <a:rPr lang="en-US" sz="2000" dirty="0" smtClean="0">
                <a:solidFill>
                  <a:srgbClr val="7C5989"/>
                </a:solidFill>
              </a:rPr>
              <a:t>context</a:t>
            </a:r>
            <a:r>
              <a:rPr lang="en-US" sz="2000" dirty="0"/>
              <a:t> is </a:t>
            </a:r>
            <a:r>
              <a:rPr lang="en-US" sz="2000" b="1" dirty="0"/>
              <a:t>keyword</a:t>
            </a:r>
            <a:r>
              <a:rPr lang="en-US" sz="2000" dirty="0"/>
              <a:t> introduces the context for the expression. Each OCL expression is written in the context of an instance of a specific type.</a:t>
            </a:r>
          </a:p>
          <a:p>
            <a:pPr marL="361950" indent="-361950" eaLnBrk="1" hangingPunct="1">
              <a:lnSpc>
                <a:spcPct val="80000"/>
              </a:lnSpc>
              <a:defRPr/>
            </a:pPr>
            <a:r>
              <a:rPr lang="en-US" sz="2000" dirty="0" err="1">
                <a:solidFill>
                  <a:schemeClr val="accent1"/>
                </a:solidFill>
              </a:rPr>
              <a:t>Typename</a:t>
            </a:r>
            <a:r>
              <a:rPr lang="en-US" sz="2000" dirty="0"/>
              <a:t> is the name of the type or the class for which the invariant constrain applies. </a:t>
            </a:r>
          </a:p>
          <a:p>
            <a:pPr marL="361950" indent="-361950" eaLnBrk="1" hangingPunct="1">
              <a:lnSpc>
                <a:spcPct val="80000"/>
              </a:lnSpc>
              <a:defRPr/>
            </a:pPr>
            <a:r>
              <a:rPr lang="en-US" sz="2000" dirty="0" err="1" smtClean="0">
                <a:solidFill>
                  <a:srgbClr val="3333FF"/>
                </a:solidFill>
              </a:rPr>
              <a:t>c_type</a:t>
            </a:r>
            <a:r>
              <a:rPr lang="en-US" sz="2000" dirty="0" smtClean="0"/>
              <a:t> is the </a:t>
            </a:r>
            <a:r>
              <a:rPr lang="en-US" sz="2000" dirty="0"/>
              <a:t>type of </a:t>
            </a:r>
            <a:r>
              <a:rPr lang="en-US" sz="2000" dirty="0" smtClean="0"/>
              <a:t>the constrain</a:t>
            </a:r>
            <a:r>
              <a:rPr lang="en-US" sz="2000" dirty="0"/>
              <a:t>: </a:t>
            </a:r>
            <a:endParaRPr lang="en-US" sz="2000" dirty="0" smtClean="0"/>
          </a:p>
          <a:p>
            <a:pPr marL="714375" lvl="1" indent="-352425" eaLnBrk="1" hangingPunct="1">
              <a:lnSpc>
                <a:spcPct val="80000"/>
              </a:lnSpc>
              <a:defRPr/>
            </a:pPr>
            <a:r>
              <a:rPr lang="en-US" sz="1800" dirty="0" smtClean="0"/>
              <a:t>invariant</a:t>
            </a:r>
            <a:r>
              <a:rPr lang="en-US" sz="1800" dirty="0"/>
              <a:t>, pre/post-condition, guard.</a:t>
            </a:r>
          </a:p>
          <a:p>
            <a:pPr eaLnBrk="1" hangingPunct="1">
              <a:lnSpc>
                <a:spcPct val="80000"/>
              </a:lnSpc>
              <a:defRPr/>
            </a:pPr>
            <a:r>
              <a:rPr lang="en-US" sz="2000" dirty="0">
                <a:solidFill>
                  <a:srgbClr val="008000"/>
                </a:solidFill>
              </a:rPr>
              <a:t>[name]</a:t>
            </a:r>
            <a:r>
              <a:rPr lang="en-US" sz="2000" dirty="0"/>
              <a:t> – </a:t>
            </a:r>
            <a:r>
              <a:rPr lang="en-US" sz="2000" dirty="0" smtClean="0"/>
              <a:t>optional,  the names of the constraint.</a:t>
            </a:r>
            <a:endParaRPr lang="en-US" sz="2000" dirty="0"/>
          </a:p>
          <a:p>
            <a:pPr eaLnBrk="1" hangingPunct="1">
              <a:lnSpc>
                <a:spcPct val="80000"/>
              </a:lnSpc>
              <a:defRPr/>
            </a:pPr>
            <a:r>
              <a:rPr lang="en-US" sz="2000" dirty="0">
                <a:solidFill>
                  <a:srgbClr val="000066"/>
                </a:solidFill>
              </a:rPr>
              <a:t>OCL - expression</a:t>
            </a:r>
            <a:r>
              <a:rPr lang="en-US" sz="2000" dirty="0"/>
              <a:t> should accept value “true” for </a:t>
            </a:r>
            <a:r>
              <a:rPr lang="en-US" sz="2000" b="1" dirty="0"/>
              <a:t>all</a:t>
            </a:r>
            <a:r>
              <a:rPr lang="en-US" sz="2000" dirty="0"/>
              <a:t> instances of </a:t>
            </a:r>
            <a:r>
              <a:rPr lang="en-US" sz="2000" dirty="0" err="1"/>
              <a:t>Typename</a:t>
            </a:r>
            <a:r>
              <a:rPr lang="en-US" sz="2000" dirty="0"/>
              <a:t>. </a:t>
            </a:r>
          </a:p>
          <a:p>
            <a:pPr eaLnBrk="1" hangingPunct="1">
              <a:lnSpc>
                <a:spcPct val="80000"/>
              </a:lnSpc>
              <a:defRPr/>
            </a:pPr>
            <a:endParaRPr lang="en-US" dirty="0" smtClean="0"/>
          </a:p>
          <a:p>
            <a:pPr eaLnBrk="1" hangingPunct="1">
              <a:lnSpc>
                <a:spcPct val="80000"/>
              </a:lnSpc>
              <a:defRPr/>
            </a:pPr>
            <a:r>
              <a:rPr lang="en-US" dirty="0" smtClean="0"/>
              <a:t>For </a:t>
            </a:r>
            <a:r>
              <a:rPr lang="en-US" dirty="0"/>
              <a:t>example:</a:t>
            </a:r>
          </a:p>
          <a:p>
            <a:pPr lvl="1" eaLnBrk="1" hangingPunct="1">
              <a:lnSpc>
                <a:spcPct val="80000"/>
              </a:lnSpc>
              <a:defRPr/>
            </a:pPr>
            <a:r>
              <a:rPr lang="en-US" dirty="0"/>
              <a:t>Context </a:t>
            </a:r>
            <a:r>
              <a:rPr lang="en-US" u="sng" dirty="0"/>
              <a:t>Packagename1::class1</a:t>
            </a:r>
            <a:r>
              <a:rPr lang="en-US" dirty="0"/>
              <a:t> inv : </a:t>
            </a:r>
            <a:r>
              <a:rPr lang="en-US" u="sng" dirty="0"/>
              <a:t>…</a:t>
            </a:r>
          </a:p>
          <a:p>
            <a:pPr lvl="1" eaLnBrk="1" hangingPunct="1">
              <a:lnSpc>
                <a:spcPct val="80000"/>
              </a:lnSpc>
              <a:defRPr/>
            </a:pPr>
            <a:r>
              <a:rPr lang="en-US" dirty="0"/>
              <a:t>Context </a:t>
            </a:r>
            <a:r>
              <a:rPr lang="en-US" u="sng" dirty="0"/>
              <a:t>class2</a:t>
            </a:r>
            <a:r>
              <a:rPr lang="en-US" dirty="0"/>
              <a:t> inv : </a:t>
            </a:r>
            <a:r>
              <a:rPr lang="en-US" u="sng" dirty="0"/>
              <a:t>…</a:t>
            </a:r>
          </a:p>
          <a:p>
            <a:pPr lvl="1" eaLnBrk="1" hangingPunct="1">
              <a:lnSpc>
                <a:spcPct val="80000"/>
              </a:lnSpc>
              <a:defRPr/>
            </a:pPr>
            <a:endParaRPr lang="en-US" dirty="0"/>
          </a:p>
        </p:txBody>
      </p:sp>
      <p:sp>
        <p:nvSpPr>
          <p:cNvPr id="10244" name="Slide Number Placeholder 4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B3AE6D4F-7A6F-45F5-A0A3-E2D9A5AC853E}" type="slidenum">
              <a:rPr lang="en-US" sz="1400" b="0" i="0" smtClean="0"/>
              <a:pPr eaLnBrk="1" hangingPunct="1"/>
              <a:t>5</a:t>
            </a:fld>
            <a:endParaRPr lang="en-US" sz="1400" b="0" i="0" smtClean="0"/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smtClean="0"/>
              <a:t>Basic Data Types</a:t>
            </a:r>
          </a:p>
        </p:txBody>
      </p:sp>
      <p:graphicFrame>
        <p:nvGraphicFramePr>
          <p:cNvPr id="231453" name="Group 29"/>
          <p:cNvGraphicFramePr>
            <a:graphicFrameLocks noGrp="1"/>
          </p:cNvGraphicFramePr>
          <p:nvPr>
            <p:ph idx="1"/>
          </p:nvPr>
        </p:nvGraphicFramePr>
        <p:xfrm>
          <a:off x="1066800" y="2438400"/>
          <a:ext cx="7315200" cy="2286000"/>
        </p:xfrm>
        <a:graphic>
          <a:graphicData uri="http://schemas.openxmlformats.org/drawingml/2006/table">
            <a:tbl>
              <a:tblPr/>
              <a:tblGrid>
                <a:gridCol w="1387365"/>
                <a:gridCol w="5927835"/>
              </a:tblGrid>
              <a:tr h="32109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+mj-lt"/>
                          <a:cs typeface="Arial" pitchFamily="34" charset="0"/>
                        </a:rPr>
                        <a:t>Type</a:t>
                      </a:r>
                    </a:p>
                  </a:txBody>
                  <a:tcPr marL="85134" marR="85134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+mj-lt"/>
                          <a:cs typeface="Arial" pitchFamily="34" charset="0"/>
                        </a:rPr>
                        <a:t>Operations</a:t>
                      </a:r>
                    </a:p>
                  </a:txBody>
                  <a:tcPr marL="85134" marR="85134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2109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+mj-lt"/>
                          <a:cs typeface="Arial" pitchFamily="34" charset="0"/>
                        </a:rPr>
                        <a:t>Boolean</a:t>
                      </a:r>
                    </a:p>
                  </a:txBody>
                  <a:tcPr marL="85134" marR="85134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+mj-lt"/>
                          <a:cs typeface="Arial" pitchFamily="34" charset="0"/>
                        </a:rPr>
                        <a:t>and, or, xor, not, if-then-else, …</a:t>
                      </a:r>
                    </a:p>
                  </a:txBody>
                  <a:tcPr marL="85134" marR="85134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2995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+mj-lt"/>
                          <a:cs typeface="Arial" pitchFamily="34" charset="0"/>
                        </a:rPr>
                        <a:t>Integer</a:t>
                      </a:r>
                    </a:p>
                  </a:txBody>
                  <a:tcPr marL="85134" marR="85134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+mj-lt"/>
                          <a:cs typeface="Arial" pitchFamily="34" charset="0"/>
                        </a:rPr>
                        <a:t>multiply, add, subtract, divide, compare…</a:t>
                      </a:r>
                    </a:p>
                  </a:txBody>
                  <a:tcPr marL="85134" marR="85134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2995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+mj-lt"/>
                          <a:cs typeface="Arial" pitchFamily="34" charset="0"/>
                        </a:rPr>
                        <a:t>Real</a:t>
                      </a:r>
                    </a:p>
                  </a:txBody>
                  <a:tcPr marL="85134" marR="85134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+mj-lt"/>
                          <a:cs typeface="Arial" pitchFamily="34" charset="0"/>
                        </a:rPr>
                        <a:t>multiply, add, subtract, divide, compare…</a:t>
                      </a:r>
                    </a:p>
                  </a:txBody>
                  <a:tcPr marL="85134" marR="85134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2109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+mj-lt"/>
                          <a:cs typeface="Arial" pitchFamily="34" charset="0"/>
                        </a:rPr>
                        <a:t>String</a:t>
                      </a:r>
                    </a:p>
                  </a:txBody>
                  <a:tcPr marL="85134" marR="85134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+mj-lt"/>
                          <a:cs typeface="Arial" pitchFamily="34" charset="0"/>
                        </a:rPr>
                        <a:t>toUpper</a:t>
                      </a:r>
                      <a:r>
                        <a:rPr kumimoji="0" lang="en-US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+mj-lt"/>
                          <a:cs typeface="Arial" pitchFamily="34" charset="0"/>
                        </a:rPr>
                        <a:t>, </a:t>
                      </a:r>
                      <a:r>
                        <a:rPr kumimoji="0" lang="en-US" sz="24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+mj-lt"/>
                          <a:cs typeface="Arial" pitchFamily="34" charset="0"/>
                        </a:rPr>
                        <a:t>toLower</a:t>
                      </a:r>
                      <a:r>
                        <a:rPr kumimoji="0" lang="en-US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+mj-lt"/>
                          <a:cs typeface="Arial" pitchFamily="34" charset="0"/>
                        </a:rPr>
                        <a:t>, </a:t>
                      </a:r>
                      <a:r>
                        <a:rPr kumimoji="0" lang="en-US" sz="24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+mj-lt"/>
                          <a:cs typeface="Arial" pitchFamily="34" charset="0"/>
                        </a:rPr>
                        <a:t>concat</a:t>
                      </a:r>
                      <a:r>
                        <a:rPr kumimoji="0" lang="en-US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+mj-lt"/>
                          <a:cs typeface="Arial" pitchFamily="34" charset="0"/>
                        </a:rPr>
                        <a:t>, size,…</a:t>
                      </a:r>
                    </a:p>
                  </a:txBody>
                  <a:tcPr marL="85134" marR="85134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11287" name="Slide Number Placeholder 24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E237B7B6-2771-4A45-A254-899157F6716F}" type="slidenum">
              <a:rPr lang="en-US" sz="1400" b="0" i="0" smtClean="0"/>
              <a:pPr eaLnBrk="1" hangingPunct="1"/>
              <a:t>6</a:t>
            </a:fld>
            <a:endParaRPr lang="en-US" sz="1400" b="0" i="0" smtClean="0"/>
          </a:p>
        </p:txBody>
      </p:sp>
      <p:sp>
        <p:nvSpPr>
          <p:cNvPr id="26" name="Rectangle 3"/>
          <p:cNvSpPr txBox="1">
            <a:spLocks noChangeArrowheads="1"/>
          </p:cNvSpPr>
          <p:nvPr/>
        </p:nvSpPr>
        <p:spPr bwMode="auto">
          <a:xfrm>
            <a:off x="457200" y="1676400"/>
            <a:ext cx="8229600" cy="4648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61950" indent="-361950">
              <a:lnSpc>
                <a:spcPct val="80000"/>
              </a:lnSpc>
              <a:spcBef>
                <a:spcPct val="20000"/>
              </a:spcBef>
              <a:buClr>
                <a:schemeClr val="accent3"/>
              </a:buClr>
              <a:buSzPct val="85000"/>
              <a:buFont typeface="Wingdings 2" pitchFamily="18" charset="2"/>
              <a:buChar char=""/>
              <a:defRPr/>
            </a:pPr>
            <a:r>
              <a:rPr lang="en-US" sz="2400" b="0" i="0" dirty="0">
                <a:latin typeface="+mj-lt"/>
              </a:rPr>
              <a:t>Operations above basic types of data (Boolean, Integer, Real, String);</a:t>
            </a: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smtClean="0"/>
              <a:t>Collections</a:t>
            </a:r>
          </a:p>
        </p:txBody>
      </p:sp>
      <p:sp>
        <p:nvSpPr>
          <p:cNvPr id="12291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eaLnBrk="1" hangingPunct="1">
              <a:defRPr/>
            </a:pPr>
            <a:r>
              <a:rPr lang="en-US" b="1" dirty="0" smtClean="0">
                <a:solidFill>
                  <a:schemeClr val="accent2"/>
                </a:solidFill>
              </a:rPr>
              <a:t>set</a:t>
            </a:r>
            <a:r>
              <a:rPr lang="en-US" dirty="0" smtClean="0"/>
              <a:t>  : the mathematical set. </a:t>
            </a:r>
          </a:p>
          <a:p>
            <a:pPr lvl="1" eaLnBrk="1" hangingPunct="1">
              <a:defRPr/>
            </a:pPr>
            <a:r>
              <a:rPr lang="en-US" dirty="0" smtClean="0"/>
              <a:t>It is not ordered and does not contain duplicate elements.</a:t>
            </a:r>
          </a:p>
          <a:p>
            <a:pPr eaLnBrk="1" hangingPunct="1">
              <a:defRPr/>
            </a:pPr>
            <a:r>
              <a:rPr lang="en-US" b="1" dirty="0" smtClean="0">
                <a:solidFill>
                  <a:schemeClr val="accent2"/>
                </a:solidFill>
              </a:rPr>
              <a:t>bag</a:t>
            </a:r>
            <a:r>
              <a:rPr lang="en-US" dirty="0" smtClean="0"/>
              <a:t> : A container. </a:t>
            </a:r>
          </a:p>
          <a:p>
            <a:pPr lvl="1" eaLnBrk="1" hangingPunct="1">
              <a:defRPr/>
            </a:pPr>
            <a:r>
              <a:rPr lang="en-US" dirty="0" smtClean="0"/>
              <a:t>It is not ordered and contain duplicate elements.</a:t>
            </a:r>
          </a:p>
          <a:p>
            <a:pPr eaLnBrk="1" hangingPunct="1">
              <a:defRPr/>
            </a:pPr>
            <a:r>
              <a:rPr lang="en-US" b="1" dirty="0" smtClean="0">
                <a:solidFill>
                  <a:schemeClr val="accent2"/>
                </a:solidFill>
              </a:rPr>
              <a:t>sequence</a:t>
            </a:r>
            <a:r>
              <a:rPr lang="en-US" dirty="0" smtClean="0"/>
              <a:t> : An container. </a:t>
            </a:r>
          </a:p>
          <a:p>
            <a:pPr lvl="1" eaLnBrk="1" hangingPunct="1">
              <a:defRPr/>
            </a:pPr>
            <a:r>
              <a:rPr lang="en-US" dirty="0" smtClean="0"/>
              <a:t>It is ordered and contain duplicate elements.</a:t>
            </a:r>
          </a:p>
          <a:p>
            <a:pPr marL="393700" lvl="1" indent="0" eaLnBrk="1" hangingPunct="1">
              <a:buFont typeface="Wingdings 2" pitchFamily="18" charset="2"/>
              <a:buNone/>
              <a:defRPr/>
            </a:pPr>
            <a:endParaRPr lang="en-US" dirty="0" smtClean="0"/>
          </a:p>
          <a:p>
            <a:pPr marL="26987" indent="0" eaLnBrk="1" hangingPunct="1">
              <a:buFont typeface="Wingdings 2" pitchFamily="18" charset="2"/>
              <a:buNone/>
              <a:defRPr/>
            </a:pPr>
            <a:r>
              <a:rPr lang="en-US" dirty="0" smtClean="0"/>
              <a:t>collection </a:t>
            </a:r>
            <a:r>
              <a:rPr lang="en-US" dirty="0" smtClean="0">
                <a:sym typeface="Wingdings" pitchFamily="2" charset="2"/>
              </a:rPr>
              <a:t> </a:t>
            </a:r>
            <a:r>
              <a:rPr lang="en-US" dirty="0" err="1" smtClean="0">
                <a:sym typeface="Wingdings" pitchFamily="2" charset="2"/>
              </a:rPr>
              <a:t>asSet</a:t>
            </a:r>
            <a:r>
              <a:rPr lang="en-US" dirty="0" smtClean="0">
                <a:sym typeface="Wingdings" pitchFamily="2" charset="2"/>
              </a:rPr>
              <a:t>() : can be used to convert any collection into a set (remove duplicates).</a:t>
            </a:r>
            <a:endParaRPr lang="en-US" dirty="0" smtClean="0"/>
          </a:p>
        </p:txBody>
      </p:sp>
      <p:sp>
        <p:nvSpPr>
          <p:cNvPr id="12292" name="Slide Number Placeholder 4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56A2D3DE-D868-4C44-869F-9810902CD2A7}" type="slidenum">
              <a:rPr lang="en-US" sz="1400" b="0" i="0" smtClean="0"/>
              <a:pPr eaLnBrk="1" hangingPunct="1"/>
              <a:t>7</a:t>
            </a:fld>
            <a:endParaRPr lang="en-US" sz="1400" b="0" i="0" smtClean="0"/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Rectangle 3"/>
          <p:cNvSpPr txBox="1">
            <a:spLocks noChangeArrowheads="1"/>
          </p:cNvSpPr>
          <p:nvPr/>
        </p:nvSpPr>
        <p:spPr bwMode="auto">
          <a:xfrm>
            <a:off x="457200" y="1676400"/>
            <a:ext cx="8229600" cy="4648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273050" indent="-2730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30250" indent="-2730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>
              <a:spcBef>
                <a:spcPct val="20000"/>
              </a:spcBef>
              <a:buClr>
                <a:srgbClr val="0BD0D9"/>
              </a:buClr>
              <a:buSzPct val="95000"/>
              <a:buFont typeface="Wingdings 2" pitchFamily="18" charset="2"/>
              <a:buChar char=""/>
            </a:pPr>
            <a:r>
              <a:rPr lang="en-US" sz="2400" b="0" i="0">
                <a:latin typeface="Calibri" pitchFamily="34" charset="0"/>
              </a:rPr>
              <a:t>Implies:</a:t>
            </a:r>
          </a:p>
          <a:p>
            <a:pPr eaLnBrk="1" hangingPunct="1">
              <a:spcBef>
                <a:spcPct val="20000"/>
              </a:spcBef>
              <a:buClr>
                <a:srgbClr val="0BD0D9"/>
              </a:buClr>
              <a:buSzPct val="95000"/>
              <a:buFont typeface="Wingdings 2" pitchFamily="18" charset="2"/>
              <a:buChar char=""/>
            </a:pPr>
            <a:endParaRPr lang="en-US" sz="2400" i="0">
              <a:solidFill>
                <a:schemeClr val="accent2"/>
              </a:solidFill>
              <a:latin typeface="Calibri" pitchFamily="34" charset="0"/>
            </a:endParaRPr>
          </a:p>
          <a:p>
            <a:pPr eaLnBrk="1" hangingPunct="1">
              <a:spcBef>
                <a:spcPct val="20000"/>
              </a:spcBef>
              <a:buClr>
                <a:srgbClr val="0BD0D9"/>
              </a:buClr>
              <a:buSzPct val="95000"/>
              <a:buFont typeface="Wingdings 2" pitchFamily="18" charset="2"/>
              <a:buChar char=""/>
            </a:pPr>
            <a:endParaRPr lang="en-US" sz="2400" i="0">
              <a:solidFill>
                <a:schemeClr val="accent2"/>
              </a:solidFill>
              <a:latin typeface="Calibri" pitchFamily="34" charset="0"/>
            </a:endParaRPr>
          </a:p>
          <a:p>
            <a:pPr eaLnBrk="1" hangingPunct="1">
              <a:spcBef>
                <a:spcPct val="20000"/>
              </a:spcBef>
              <a:buClr>
                <a:srgbClr val="0BD0D9"/>
              </a:buClr>
              <a:buSzPct val="95000"/>
              <a:buFont typeface="Wingdings 2" pitchFamily="18" charset="2"/>
              <a:buChar char=""/>
            </a:pPr>
            <a:endParaRPr lang="en-US" sz="2400" i="0">
              <a:solidFill>
                <a:schemeClr val="accent2"/>
              </a:solidFill>
              <a:latin typeface="Calibri" pitchFamily="34" charset="0"/>
            </a:endParaRPr>
          </a:p>
          <a:p>
            <a:pPr eaLnBrk="1" hangingPunct="1">
              <a:spcBef>
                <a:spcPct val="20000"/>
              </a:spcBef>
              <a:buClr>
                <a:srgbClr val="0BD0D9"/>
              </a:buClr>
              <a:buSzPct val="95000"/>
              <a:buFont typeface="Wingdings 2" pitchFamily="18" charset="2"/>
              <a:buChar char=""/>
            </a:pPr>
            <a:endParaRPr lang="en-US" sz="2400" i="0">
              <a:solidFill>
                <a:schemeClr val="accent2"/>
              </a:solidFill>
              <a:latin typeface="Calibri" pitchFamily="34" charset="0"/>
            </a:endParaRPr>
          </a:p>
          <a:p>
            <a:pPr eaLnBrk="1" hangingPunct="1">
              <a:spcBef>
                <a:spcPct val="20000"/>
              </a:spcBef>
              <a:buClr>
                <a:srgbClr val="0BD0D9"/>
              </a:buClr>
              <a:buSzPct val="95000"/>
              <a:buFont typeface="Wingdings 2" pitchFamily="18" charset="2"/>
              <a:buChar char=""/>
            </a:pPr>
            <a:r>
              <a:rPr lang="he-IL" sz="2400" b="0" i="0">
                <a:sym typeface="Wingdings" pitchFamily="2" charset="2"/>
              </a:rPr>
              <a:t></a:t>
            </a:r>
            <a:endParaRPr lang="en-US" sz="2400" b="0" i="0">
              <a:sym typeface="Wingdings" pitchFamily="2" charset="2"/>
            </a:endParaRPr>
          </a:p>
          <a:p>
            <a:pPr lvl="1" eaLnBrk="1" hangingPunct="1">
              <a:spcBef>
                <a:spcPct val="20000"/>
              </a:spcBef>
              <a:buClr>
                <a:schemeClr val="accent1"/>
              </a:buClr>
              <a:buSzPct val="95000"/>
              <a:buFont typeface="Wingdings 2" pitchFamily="18" charset="2"/>
              <a:buChar char=""/>
            </a:pPr>
            <a:r>
              <a:rPr lang="en-US" sz="2400" b="0" i="0">
                <a:latin typeface="Calibri" pitchFamily="34" charset="0"/>
              </a:rPr>
              <a:t>Operations on collections.</a:t>
            </a:r>
          </a:p>
          <a:p>
            <a:pPr lvl="1" eaLnBrk="1" hangingPunct="1">
              <a:spcBef>
                <a:spcPct val="20000"/>
              </a:spcBef>
              <a:buClr>
                <a:schemeClr val="accent1"/>
              </a:buClr>
              <a:buSzPct val="95000"/>
              <a:buFont typeface="Wingdings 2" pitchFamily="18" charset="2"/>
              <a:buChar char=""/>
            </a:pPr>
            <a:endParaRPr lang="en-US" sz="2400" b="0" i="0">
              <a:latin typeface="Calibri" pitchFamily="34" charset="0"/>
            </a:endParaRPr>
          </a:p>
          <a:p>
            <a:pPr lvl="1" eaLnBrk="1" hangingPunct="1">
              <a:spcBef>
                <a:spcPct val="20000"/>
              </a:spcBef>
              <a:buClr>
                <a:schemeClr val="accent1"/>
              </a:buClr>
              <a:buSzPct val="95000"/>
              <a:buFont typeface="Wingdings 2" pitchFamily="18" charset="2"/>
              <a:buChar char=""/>
            </a:pPr>
            <a:r>
              <a:rPr lang="en-US" sz="2400" b="0" i="0">
                <a:latin typeface="Calibri" pitchFamily="34" charset="0"/>
              </a:rPr>
              <a:t>Do not mix ‘</a:t>
            </a:r>
            <a:r>
              <a:rPr lang="en-US" sz="2400" b="0" i="0">
                <a:latin typeface="Calibri" pitchFamily="34" charset="0"/>
                <a:sym typeface="Wingdings" pitchFamily="2" charset="2"/>
              </a:rPr>
              <a:t>’ with ‘implies’ as in logical notation!</a:t>
            </a:r>
            <a:endParaRPr lang="en-US" sz="2400" b="0" i="0">
              <a:latin typeface="Calibri" pitchFamily="34" charset="0"/>
            </a:endParaRPr>
          </a:p>
        </p:txBody>
      </p:sp>
      <p:sp>
        <p:nvSpPr>
          <p:cNvPr id="13315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i="1" smtClean="0"/>
              <a:t>implies</a:t>
            </a:r>
            <a:r>
              <a:rPr smtClean="0"/>
              <a:t> operator, </a:t>
            </a:r>
            <a:r>
              <a:rPr smtClean="0">
                <a:sym typeface="Wingdings" pitchFamily="2" charset="2"/>
              </a:rPr>
              <a:t> operator</a:t>
            </a:r>
            <a:endParaRPr i="1" smtClean="0"/>
          </a:p>
        </p:txBody>
      </p:sp>
      <p:graphicFrame>
        <p:nvGraphicFramePr>
          <p:cNvPr id="238622" name="Group 30"/>
          <p:cNvGraphicFramePr>
            <a:graphicFrameLocks noGrp="1"/>
          </p:cNvGraphicFramePr>
          <p:nvPr>
            <p:ph idx="1"/>
          </p:nvPr>
        </p:nvGraphicFramePr>
        <p:xfrm>
          <a:off x="1219200" y="2362200"/>
          <a:ext cx="6934200" cy="1097072"/>
        </p:xfrm>
        <a:graphic>
          <a:graphicData uri="http://schemas.openxmlformats.org/drawingml/2006/table">
            <a:tbl>
              <a:tblPr/>
              <a:tblGrid>
                <a:gridCol w="2192281"/>
                <a:gridCol w="1274819"/>
                <a:gridCol w="1274819"/>
                <a:gridCol w="1249473"/>
                <a:gridCol w="942808"/>
              </a:tblGrid>
              <a:tr h="700864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000" b="1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+mj-lt"/>
                        <a:cs typeface="Arial" pitchFamily="34" charset="0"/>
                      </a:endParaRPr>
                    </a:p>
                  </a:txBody>
                  <a:tcPr marL="123102" marR="123102" marT="45668" marB="45668" anchor="ctr" horzOverflow="overflow"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u="none" strike="noStrike" cap="none" normalizeH="0" baseline="0" dirty="0" smtClean="0">
                          <a:ln>
                            <a:noFill/>
                          </a:ln>
                          <a:effectLst/>
                          <a:latin typeface="+mj-lt"/>
                        </a:rPr>
                        <a:t>A=</a:t>
                      </a:r>
                      <a:r>
                        <a:rPr kumimoji="0" lang="ru-RU" sz="2000" b="1" u="none" strike="noStrike" cap="none" normalizeH="0" baseline="0" dirty="0" smtClean="0">
                          <a:ln>
                            <a:noFill/>
                          </a:ln>
                          <a:effectLst/>
                          <a:latin typeface="+mj-lt"/>
                        </a:rPr>
                        <a:t>T</a:t>
                      </a:r>
                      <a:r>
                        <a:rPr kumimoji="0" lang="en-US" sz="2000" b="1" u="none" strike="noStrike" cap="none" normalizeH="0" baseline="0" dirty="0" smtClean="0">
                          <a:ln>
                            <a:noFill/>
                          </a:ln>
                          <a:effectLst/>
                          <a:latin typeface="+mj-lt"/>
                        </a:rPr>
                        <a:t>,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accent5"/>
                          </a:solidFill>
                          <a:effectLst/>
                          <a:latin typeface="+mj-lt"/>
                        </a:rPr>
                        <a:t>B=</a:t>
                      </a:r>
                      <a:r>
                        <a:rPr kumimoji="0" lang="ru-RU" sz="2000" b="1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accent5"/>
                          </a:solidFill>
                          <a:effectLst/>
                          <a:latin typeface="+mj-lt"/>
                        </a:rPr>
                        <a:t>T</a:t>
                      </a:r>
                      <a:endParaRPr kumimoji="0" lang="ru-RU" sz="2000" b="1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accent5"/>
                        </a:solidFill>
                        <a:effectLst/>
                        <a:latin typeface="+mj-lt"/>
                        <a:cs typeface="Arial" pitchFamily="34" charset="0"/>
                      </a:endParaRPr>
                    </a:p>
                  </a:txBody>
                  <a:tcPr marL="123102" marR="123102" marT="45668" marB="45668" anchor="ctr" horzOverflow="overflow"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u="none" strike="noStrike" cap="none" normalizeH="0" baseline="0" dirty="0" smtClean="0">
                          <a:ln>
                            <a:noFill/>
                          </a:ln>
                          <a:effectLst/>
                          <a:latin typeface="+mj-lt"/>
                        </a:rPr>
                        <a:t>A=T,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u="none" strike="noStrike" cap="none" normalizeH="0" baseline="0" dirty="0" smtClean="0">
                          <a:ln>
                            <a:noFill/>
                          </a:ln>
                          <a:effectLst/>
                          <a:latin typeface="+mj-lt"/>
                        </a:rPr>
                        <a:t>B=</a:t>
                      </a:r>
                      <a:r>
                        <a:rPr kumimoji="0" lang="ru-RU" sz="2000" b="1" u="none" strike="noStrike" cap="none" normalizeH="0" baseline="0" dirty="0" smtClean="0">
                          <a:ln>
                            <a:noFill/>
                          </a:ln>
                          <a:effectLst/>
                          <a:latin typeface="+mj-lt"/>
                        </a:rPr>
                        <a:t>F</a:t>
                      </a:r>
                      <a:endParaRPr kumimoji="0" lang="ru-RU" sz="2000" b="1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+mj-lt"/>
                        <a:cs typeface="Arial" pitchFamily="34" charset="0"/>
                      </a:endParaRPr>
                    </a:p>
                  </a:txBody>
                  <a:tcPr marL="123102" marR="123102" marT="45668" marB="45668" anchor="ctr" horzOverflow="overflow"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u="none" strike="noStrike" cap="none" normalizeH="0" baseline="0" dirty="0" smtClean="0">
                          <a:ln>
                            <a:noFill/>
                          </a:ln>
                          <a:effectLst/>
                          <a:latin typeface="+mj-lt"/>
                        </a:rPr>
                        <a:t>A=F,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accent5"/>
                          </a:solidFill>
                          <a:effectLst/>
                          <a:latin typeface="+mj-lt"/>
                        </a:rPr>
                        <a:t>B=T</a:t>
                      </a:r>
                      <a:endParaRPr kumimoji="0" lang="ru-RU" sz="2000" b="1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accent5"/>
                        </a:solidFill>
                        <a:effectLst/>
                        <a:latin typeface="+mj-lt"/>
                        <a:cs typeface="Arial" pitchFamily="34" charset="0"/>
                      </a:endParaRPr>
                    </a:p>
                  </a:txBody>
                  <a:tcPr marL="123102" marR="123102" marT="45668" marB="45668" anchor="ctr" horzOverflow="overflow"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u="none" strike="noStrike" cap="none" normalizeH="0" baseline="0" dirty="0" smtClean="0">
                          <a:ln>
                            <a:noFill/>
                          </a:ln>
                          <a:effectLst/>
                          <a:latin typeface="+mj-lt"/>
                        </a:rPr>
                        <a:t>A=F,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u="none" strike="noStrike" cap="none" normalizeH="0" baseline="0" dirty="0" smtClean="0">
                          <a:ln>
                            <a:noFill/>
                          </a:ln>
                          <a:effectLst/>
                          <a:latin typeface="+mj-lt"/>
                        </a:rPr>
                        <a:t>B=F</a:t>
                      </a:r>
                      <a:endParaRPr kumimoji="0" lang="ru-RU" sz="2000" b="1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+mj-lt"/>
                        <a:cs typeface="Arial" pitchFamily="34" charset="0"/>
                      </a:endParaRPr>
                    </a:p>
                  </a:txBody>
                  <a:tcPr marL="123102" marR="123102" marT="45668" marB="45668" anchor="ctr" horzOverflow="overflow"/>
                </a:tc>
              </a:tr>
              <a:tr h="396099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2000" b="1" u="none" strike="noStrike" cap="none" normalizeH="0" baseline="0" dirty="0" smtClean="0">
                          <a:ln>
                            <a:noFill/>
                          </a:ln>
                          <a:effectLst/>
                          <a:latin typeface="+mj-lt"/>
                        </a:rPr>
                        <a:t>A </a:t>
                      </a:r>
                      <a:r>
                        <a:rPr kumimoji="0" lang="ru-RU" sz="2000" b="1" u="none" strike="noStrike" cap="none" normalizeH="0" baseline="0" dirty="0" err="1" smtClean="0">
                          <a:ln>
                            <a:noFill/>
                          </a:ln>
                          <a:effectLst/>
                          <a:latin typeface="+mj-lt"/>
                        </a:rPr>
                        <a:t>implies</a:t>
                      </a:r>
                      <a:r>
                        <a:rPr kumimoji="0" lang="ru-RU" sz="2000" b="1" u="none" strike="noStrike" cap="none" normalizeH="0" baseline="0" dirty="0" smtClean="0">
                          <a:ln>
                            <a:noFill/>
                          </a:ln>
                          <a:effectLst/>
                          <a:latin typeface="+mj-lt"/>
                        </a:rPr>
                        <a:t> B</a:t>
                      </a:r>
                      <a:endParaRPr kumimoji="0" lang="ru-RU" sz="2000" b="1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+mj-lt"/>
                        <a:cs typeface="Arial" pitchFamily="34" charset="0"/>
                      </a:endParaRPr>
                    </a:p>
                  </a:txBody>
                  <a:tcPr marL="123102" marR="123102" marT="45668" marB="45668" anchor="ctr" horzOverflow="overflow"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u="none" strike="noStrike" cap="none" normalizeH="0" baseline="0" dirty="0" smtClean="0">
                          <a:ln>
                            <a:noFill/>
                          </a:ln>
                          <a:effectLst/>
                          <a:latin typeface="+mj-lt"/>
                        </a:rPr>
                        <a:t>  </a:t>
                      </a:r>
                      <a:r>
                        <a:rPr kumimoji="0" lang="ru-RU" sz="2000" u="none" strike="noStrike" cap="none" normalizeH="0" baseline="0" dirty="0" smtClean="0">
                          <a:ln>
                            <a:noFill/>
                          </a:ln>
                          <a:effectLst/>
                          <a:latin typeface="+mj-lt"/>
                        </a:rPr>
                        <a:t>T</a:t>
                      </a:r>
                      <a:endParaRPr kumimoji="0" lang="ru-RU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+mj-lt"/>
                        <a:cs typeface="Arial" pitchFamily="34" charset="0"/>
                      </a:endParaRPr>
                    </a:p>
                  </a:txBody>
                  <a:tcPr marL="123102" marR="123102" marT="45668" marB="45668" anchor="ctr" horzOverflow="overflow"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u="none" strike="noStrike" cap="none" normalizeH="0" baseline="0" dirty="0" smtClean="0">
                          <a:ln>
                            <a:noFill/>
                          </a:ln>
                          <a:effectLst/>
                          <a:latin typeface="+mj-lt"/>
                        </a:rPr>
                        <a:t>  </a:t>
                      </a:r>
                      <a:r>
                        <a:rPr kumimoji="0" lang="ru-RU" sz="200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latin typeface="+mj-lt"/>
                        </a:rPr>
                        <a:t>F</a:t>
                      </a:r>
                      <a:endParaRPr kumimoji="0" lang="ru-RU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FF0000"/>
                        </a:solidFill>
                        <a:effectLst/>
                        <a:latin typeface="+mj-lt"/>
                        <a:cs typeface="Arial" pitchFamily="34" charset="0"/>
                      </a:endParaRPr>
                    </a:p>
                  </a:txBody>
                  <a:tcPr marL="123102" marR="123102" marT="45668" marB="45668" anchor="ctr" horzOverflow="overflow"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u="none" strike="noStrike" cap="none" normalizeH="0" baseline="0" dirty="0" smtClean="0">
                          <a:ln>
                            <a:noFill/>
                          </a:ln>
                          <a:effectLst/>
                          <a:latin typeface="+mj-lt"/>
                        </a:rPr>
                        <a:t>  </a:t>
                      </a:r>
                      <a:r>
                        <a:rPr kumimoji="0" lang="ru-RU" sz="2000" u="none" strike="noStrike" cap="none" normalizeH="0" baseline="0" dirty="0" smtClean="0">
                          <a:ln>
                            <a:noFill/>
                          </a:ln>
                          <a:effectLst/>
                          <a:latin typeface="+mj-lt"/>
                        </a:rPr>
                        <a:t>T</a:t>
                      </a:r>
                      <a:endParaRPr kumimoji="0" lang="ru-RU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+mj-lt"/>
                        <a:cs typeface="Arial" pitchFamily="34" charset="0"/>
                      </a:endParaRPr>
                    </a:p>
                  </a:txBody>
                  <a:tcPr marL="123102" marR="123102" marT="45668" marB="45668" anchor="ctr" horzOverflow="overflow"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u="none" strike="noStrike" cap="none" normalizeH="0" baseline="0" dirty="0" smtClean="0">
                          <a:ln>
                            <a:noFill/>
                          </a:ln>
                          <a:effectLst/>
                          <a:latin typeface="+mj-lt"/>
                        </a:rPr>
                        <a:t>  </a:t>
                      </a:r>
                      <a:r>
                        <a:rPr kumimoji="0" lang="ru-RU" sz="2000" u="none" strike="noStrike" cap="none" normalizeH="0" baseline="0" dirty="0" smtClean="0">
                          <a:ln>
                            <a:noFill/>
                          </a:ln>
                          <a:effectLst/>
                          <a:latin typeface="+mj-lt"/>
                        </a:rPr>
                        <a:t>T</a:t>
                      </a:r>
                      <a:endParaRPr kumimoji="0" lang="ru-RU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+mj-lt"/>
                        <a:cs typeface="Arial" pitchFamily="34" charset="0"/>
                      </a:endParaRPr>
                    </a:p>
                  </a:txBody>
                  <a:tcPr marL="123102" marR="123102" marT="45668" marB="45668" anchor="ctr" horzOverflow="overflow"/>
                </a:tc>
              </a:tr>
            </a:tbl>
          </a:graphicData>
        </a:graphic>
      </p:graphicFrame>
      <p:sp>
        <p:nvSpPr>
          <p:cNvPr id="13336" name="Slide Number Placeholder 28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599F07CE-CC2F-4643-A4A0-2C51E5408C4F}" type="slidenum">
              <a:rPr lang="en-US" sz="1400" b="0" i="0" smtClean="0"/>
              <a:pPr eaLnBrk="1" hangingPunct="1"/>
              <a:t>8</a:t>
            </a:fld>
            <a:endParaRPr lang="en-US" sz="1400" b="0" i="0" smtClean="0"/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Title 1"/>
          <p:cNvSpPr>
            <a:spLocks noGrp="1"/>
          </p:cNvSpPr>
          <p:nvPr>
            <p:ph type="title"/>
          </p:nvPr>
        </p:nvSpPr>
        <p:spPr>
          <a:xfrm>
            <a:off x="0" y="304800"/>
            <a:ext cx="9144000" cy="1143000"/>
          </a:xfrm>
        </p:spPr>
        <p:txBody>
          <a:bodyPr/>
          <a:lstStyle/>
          <a:p>
            <a:pPr algn="ctr"/>
            <a:r>
              <a:rPr dirty="0" smtClean="0"/>
              <a:t>Collection Operations</a:t>
            </a:r>
            <a:endParaRPr lang="he-IL" dirty="0" smtClean="0"/>
          </a:p>
        </p:txBody>
      </p:sp>
      <p:sp>
        <p:nvSpPr>
          <p:cNvPr id="14339" name="Content Placeholder 2"/>
          <p:cNvSpPr>
            <a:spLocks noGrp="1"/>
          </p:cNvSpPr>
          <p:nvPr>
            <p:ph idx="1"/>
          </p:nvPr>
        </p:nvSpPr>
        <p:spPr>
          <a:xfrm>
            <a:off x="228600" y="1524000"/>
            <a:ext cx="8458200" cy="5181600"/>
          </a:xfrm>
        </p:spPr>
        <p:txBody>
          <a:bodyPr>
            <a:normAutofit lnSpcReduction="10000"/>
          </a:bodyPr>
          <a:lstStyle/>
          <a:p>
            <a:pPr marL="0" indent="0">
              <a:buFont typeface="Wingdings 2" pitchFamily="18" charset="2"/>
              <a:buNone/>
            </a:pPr>
            <a:r>
              <a:rPr lang="en-US" sz="1600" dirty="0" smtClean="0">
                <a:latin typeface="Arial" pitchFamily="34" charset="0"/>
              </a:rPr>
              <a:t>• </a:t>
            </a:r>
            <a:r>
              <a:rPr lang="en-US" sz="1600" dirty="0" smtClean="0">
                <a:latin typeface="Times New Roman" pitchFamily="18" charset="0"/>
              </a:rPr>
              <a:t>&lt;collection&gt; </a:t>
            </a:r>
            <a:r>
              <a:rPr lang="en-US" sz="1600" dirty="0" smtClean="0">
                <a:latin typeface="SymbolMT"/>
              </a:rPr>
              <a:t>→</a:t>
            </a:r>
            <a:r>
              <a:rPr lang="en-US" sz="1600" dirty="0" smtClean="0">
                <a:latin typeface="Times New Roman" pitchFamily="18" charset="0"/>
                <a:sym typeface="Wingdings" pitchFamily="2" charset="2"/>
              </a:rPr>
              <a:t> …</a:t>
            </a:r>
            <a:endParaRPr lang="en-US" sz="1600" dirty="0" smtClean="0">
              <a:latin typeface="Times New Roman" pitchFamily="18" charset="0"/>
            </a:endParaRPr>
          </a:p>
          <a:p>
            <a:pPr marL="0" indent="0">
              <a:buFont typeface="Wingdings 2" pitchFamily="18" charset="2"/>
              <a:buNone/>
            </a:pPr>
            <a:r>
              <a:rPr lang="en-US" sz="1600" dirty="0" smtClean="0">
                <a:latin typeface="Times New Roman" pitchFamily="18" charset="0"/>
              </a:rPr>
              <a:t>	</a:t>
            </a:r>
            <a:r>
              <a:rPr lang="en-US" sz="1600" dirty="0" smtClean="0">
                <a:latin typeface="SymbolMT"/>
              </a:rPr>
              <a:t>→ </a:t>
            </a:r>
            <a:r>
              <a:rPr lang="en-US" sz="1600" b="1" dirty="0" err="1" smtClean="0">
                <a:latin typeface="Times New Roman" pitchFamily="18" charset="0"/>
              </a:rPr>
              <a:t>isEmpty</a:t>
            </a:r>
            <a:r>
              <a:rPr lang="en-US" sz="1600" b="1" dirty="0" smtClean="0">
                <a:latin typeface="Times New Roman" pitchFamily="18" charset="0"/>
              </a:rPr>
              <a:t>( )</a:t>
            </a:r>
          </a:p>
          <a:p>
            <a:pPr marL="0" indent="0">
              <a:buFont typeface="Wingdings 2" pitchFamily="18" charset="2"/>
              <a:buNone/>
            </a:pPr>
            <a:r>
              <a:rPr lang="en-US" sz="1600" dirty="0" smtClean="0">
                <a:latin typeface="SymbolMT"/>
              </a:rPr>
              <a:t>	→ </a:t>
            </a:r>
            <a:r>
              <a:rPr lang="en-US" sz="1600" b="1" dirty="0" err="1" smtClean="0">
                <a:latin typeface="Times New Roman" pitchFamily="18" charset="0"/>
              </a:rPr>
              <a:t>notEmpty</a:t>
            </a:r>
            <a:r>
              <a:rPr lang="en-US" sz="1600" b="1" dirty="0" smtClean="0">
                <a:latin typeface="Times New Roman" pitchFamily="18" charset="0"/>
              </a:rPr>
              <a:t> ( )</a:t>
            </a:r>
          </a:p>
          <a:p>
            <a:pPr marL="0" indent="0">
              <a:buFont typeface="Wingdings 2" pitchFamily="18" charset="2"/>
              <a:buNone/>
            </a:pPr>
            <a:r>
              <a:rPr lang="en-US" sz="1600" dirty="0" smtClean="0">
                <a:latin typeface="SymbolMT"/>
              </a:rPr>
              <a:t>	→ </a:t>
            </a:r>
            <a:r>
              <a:rPr lang="en-US" sz="1600" b="1" dirty="0" smtClean="0">
                <a:latin typeface="Times New Roman" pitchFamily="18" charset="0"/>
              </a:rPr>
              <a:t>exists ( </a:t>
            </a:r>
            <a:r>
              <a:rPr lang="en-US" sz="1600" dirty="0" smtClean="0">
                <a:latin typeface="Times New Roman" pitchFamily="18" charset="0"/>
              </a:rPr>
              <a:t>e:T | &lt;</a:t>
            </a:r>
            <a:r>
              <a:rPr lang="en-US" sz="1600" dirty="0" err="1" smtClean="0">
                <a:latin typeface="Times New Roman" pitchFamily="18" charset="0"/>
              </a:rPr>
              <a:t>b.e</a:t>
            </a:r>
            <a:r>
              <a:rPr lang="en-US" sz="1600" dirty="0" smtClean="0">
                <a:latin typeface="Times New Roman" pitchFamily="18" charset="0"/>
              </a:rPr>
              <a:t>.&gt;</a:t>
            </a:r>
            <a:r>
              <a:rPr lang="en-US" sz="1600" b="1" dirty="0" smtClean="0">
                <a:latin typeface="Times New Roman" pitchFamily="18" charset="0"/>
              </a:rPr>
              <a:t>)	</a:t>
            </a:r>
            <a:r>
              <a:rPr lang="en-US" sz="1600" b="1" dirty="0" smtClean="0">
                <a:latin typeface="Times New Roman" pitchFamily="18" charset="0"/>
                <a:sym typeface="Wingdings" pitchFamily="2" charset="2"/>
              </a:rPr>
              <a:t> </a:t>
            </a:r>
            <a:r>
              <a:rPr lang="en-US" sz="1600" b="1" dirty="0" err="1" smtClean="0">
                <a:latin typeface="Times New Roman" pitchFamily="18" charset="0"/>
                <a:sym typeface="Wingdings" pitchFamily="2" charset="2"/>
              </a:rPr>
              <a:t>isUnique</a:t>
            </a:r>
            <a:r>
              <a:rPr lang="en-US" sz="1600" dirty="0" smtClean="0">
                <a:latin typeface="Times New Roman" pitchFamily="18" charset="0"/>
                <a:sym typeface="Wingdings" pitchFamily="2" charset="2"/>
              </a:rPr>
              <a:t>(</a:t>
            </a:r>
            <a:r>
              <a:rPr lang="en-US" sz="1600" dirty="0" err="1" smtClean="0">
                <a:latin typeface="Times New Roman" pitchFamily="18" charset="0"/>
                <a:sym typeface="Wingdings" pitchFamily="2" charset="2"/>
              </a:rPr>
              <a:t>e:T</a:t>
            </a:r>
            <a:r>
              <a:rPr lang="en-US" sz="1600" dirty="0" smtClean="0">
                <a:latin typeface="Times New Roman" pitchFamily="18" charset="0"/>
                <a:sym typeface="Wingdings" pitchFamily="2" charset="2"/>
              </a:rPr>
              <a:t> | &lt;</a:t>
            </a:r>
            <a:r>
              <a:rPr lang="en-US" sz="1600" dirty="0" err="1" smtClean="0">
                <a:latin typeface="Times New Roman" pitchFamily="18" charset="0"/>
                <a:sym typeface="Wingdings" pitchFamily="2" charset="2"/>
              </a:rPr>
              <a:t>v.e</a:t>
            </a:r>
            <a:r>
              <a:rPr lang="en-US" sz="1600" dirty="0" smtClean="0">
                <a:latin typeface="Times New Roman" pitchFamily="18" charset="0"/>
                <a:sym typeface="Wingdings" pitchFamily="2" charset="2"/>
              </a:rPr>
              <a:t>&gt;</a:t>
            </a:r>
            <a:r>
              <a:rPr lang="en-US" sz="1600" b="1" dirty="0" smtClean="0">
                <a:latin typeface="Times New Roman" pitchFamily="18" charset="0"/>
                <a:sym typeface="Wingdings" pitchFamily="2" charset="2"/>
              </a:rPr>
              <a:t>)</a:t>
            </a:r>
            <a:endParaRPr lang="en-US" sz="1600" b="1" dirty="0" smtClean="0">
              <a:latin typeface="Times New Roman" pitchFamily="18" charset="0"/>
            </a:endParaRPr>
          </a:p>
          <a:p>
            <a:pPr marL="0" indent="0">
              <a:buFont typeface="Wingdings 2" pitchFamily="18" charset="2"/>
              <a:buNone/>
            </a:pPr>
            <a:r>
              <a:rPr lang="en-US" sz="1600" u="sng" dirty="0" smtClean="0">
                <a:latin typeface="Times New Roman" pitchFamily="18" charset="0"/>
              </a:rPr>
              <a:t>Boolean:</a:t>
            </a:r>
            <a:r>
              <a:rPr lang="en-US" sz="1600" dirty="0" smtClean="0">
                <a:latin typeface="SymbolMT"/>
              </a:rPr>
              <a:t>	→ </a:t>
            </a:r>
            <a:r>
              <a:rPr lang="en-US" sz="1600" b="1" dirty="0" err="1" smtClean="0">
                <a:latin typeface="Times New Roman" pitchFamily="18" charset="0"/>
              </a:rPr>
              <a:t>forAll</a:t>
            </a:r>
            <a:r>
              <a:rPr lang="en-US" sz="1600" b="1" dirty="0" smtClean="0">
                <a:latin typeface="Times New Roman" pitchFamily="18" charset="0"/>
              </a:rPr>
              <a:t> ( </a:t>
            </a:r>
            <a:r>
              <a:rPr lang="en-US" sz="1600" dirty="0" smtClean="0">
                <a:latin typeface="Times New Roman" pitchFamily="18" charset="0"/>
              </a:rPr>
              <a:t>e:T</a:t>
            </a:r>
            <a:r>
              <a:rPr lang="en-US" sz="1600" baseline="30000" dirty="0" smtClean="0">
                <a:latin typeface="Times New Roman" pitchFamily="18" charset="0"/>
              </a:rPr>
              <a:t>*</a:t>
            </a:r>
            <a:r>
              <a:rPr lang="en-US" sz="1600" dirty="0" smtClean="0">
                <a:latin typeface="Times New Roman" pitchFamily="18" charset="0"/>
              </a:rPr>
              <a:t> | &lt;</a:t>
            </a:r>
            <a:r>
              <a:rPr lang="en-US" sz="1600" dirty="0" err="1" smtClean="0">
                <a:latin typeface="Times New Roman" pitchFamily="18" charset="0"/>
              </a:rPr>
              <a:t>b.e</a:t>
            </a:r>
            <a:r>
              <a:rPr lang="en-US" sz="1600" dirty="0" smtClean="0">
                <a:latin typeface="Times New Roman" pitchFamily="18" charset="0"/>
              </a:rPr>
              <a:t>.&gt;</a:t>
            </a:r>
            <a:r>
              <a:rPr lang="en-US" sz="1600" b="1" dirty="0" smtClean="0">
                <a:latin typeface="Times New Roman" pitchFamily="18" charset="0"/>
              </a:rPr>
              <a:t>)	</a:t>
            </a:r>
            <a:r>
              <a:rPr lang="en-US" sz="1600" b="1" dirty="0" smtClean="0">
                <a:latin typeface="Times New Roman" pitchFamily="18" charset="0"/>
                <a:sym typeface="Wingdings" pitchFamily="2" charset="2"/>
              </a:rPr>
              <a:t> </a:t>
            </a:r>
            <a:r>
              <a:rPr lang="en-US" sz="1600" b="1" dirty="0" err="1" smtClean="0">
                <a:latin typeface="Times New Roman" pitchFamily="18" charset="0"/>
                <a:sym typeface="Wingdings" pitchFamily="2" charset="2"/>
              </a:rPr>
              <a:t>forAll</a:t>
            </a:r>
            <a:r>
              <a:rPr lang="en-US" sz="1600" dirty="0" smtClean="0">
                <a:latin typeface="Times New Roman" pitchFamily="18" charset="0"/>
                <a:sym typeface="Wingdings" pitchFamily="2" charset="2"/>
              </a:rPr>
              <a:t>(e:T</a:t>
            </a:r>
            <a:r>
              <a:rPr lang="en-US" sz="1600" baseline="-25000" dirty="0" smtClean="0">
                <a:latin typeface="Times New Roman" pitchFamily="18" charset="0"/>
                <a:sym typeface="Wingdings" pitchFamily="2" charset="2"/>
              </a:rPr>
              <a:t>1</a:t>
            </a:r>
            <a:r>
              <a:rPr lang="en-US" sz="1600" dirty="0" smtClean="0">
                <a:latin typeface="Times New Roman" pitchFamily="18" charset="0"/>
                <a:sym typeface="Wingdings" pitchFamily="2" charset="2"/>
              </a:rPr>
              <a:t>,f;T</a:t>
            </a:r>
            <a:r>
              <a:rPr lang="en-US" sz="1600" baseline="-25000" dirty="0" smtClean="0">
                <a:latin typeface="Times New Roman" pitchFamily="18" charset="0"/>
                <a:sym typeface="Wingdings" pitchFamily="2" charset="2"/>
              </a:rPr>
              <a:t>2</a:t>
            </a:r>
            <a:r>
              <a:rPr lang="en-US" sz="1600" dirty="0" smtClean="0">
                <a:latin typeface="Times New Roman" pitchFamily="18" charset="0"/>
                <a:sym typeface="Wingdings" pitchFamily="2" charset="2"/>
              </a:rPr>
              <a:t>|&lt;</a:t>
            </a:r>
            <a:r>
              <a:rPr lang="en-US" sz="1600" dirty="0" err="1" smtClean="0">
                <a:latin typeface="Times New Roman" pitchFamily="18" charset="0"/>
                <a:sym typeface="Wingdings" pitchFamily="2" charset="2"/>
              </a:rPr>
              <a:t>b.e</a:t>
            </a:r>
            <a:r>
              <a:rPr lang="en-US" sz="1600" dirty="0" smtClean="0">
                <a:latin typeface="Times New Roman" pitchFamily="18" charset="0"/>
                <a:sym typeface="Wingdings" pitchFamily="2" charset="2"/>
              </a:rPr>
              <a:t>.&gt;)</a:t>
            </a:r>
            <a:endParaRPr lang="en-US" sz="1600" b="1" dirty="0" smtClean="0">
              <a:latin typeface="Times New Roman" pitchFamily="18" charset="0"/>
            </a:endParaRPr>
          </a:p>
          <a:p>
            <a:pPr marL="0" indent="0">
              <a:buFont typeface="Wingdings 2" pitchFamily="18" charset="2"/>
              <a:buNone/>
            </a:pPr>
            <a:r>
              <a:rPr lang="en-US" sz="1600" dirty="0" smtClean="0">
                <a:latin typeface="SymbolMT"/>
              </a:rPr>
              <a:t>	→ </a:t>
            </a:r>
            <a:r>
              <a:rPr lang="en-US" sz="1600" b="1" dirty="0" smtClean="0">
                <a:latin typeface="Times New Roman" pitchFamily="18" charset="0"/>
              </a:rPr>
              <a:t>excludes ( </a:t>
            </a:r>
            <a:r>
              <a:rPr lang="en-US" sz="1600" dirty="0" smtClean="0">
                <a:latin typeface="Times New Roman" pitchFamily="18" charset="0"/>
              </a:rPr>
              <a:t>object </a:t>
            </a:r>
            <a:r>
              <a:rPr lang="en-US" sz="1600" b="1" dirty="0" smtClean="0">
                <a:latin typeface="Times New Roman" pitchFamily="18" charset="0"/>
              </a:rPr>
              <a:t>)</a:t>
            </a:r>
          </a:p>
          <a:p>
            <a:pPr marL="0" indent="0">
              <a:buFont typeface="Wingdings 2" pitchFamily="18" charset="2"/>
              <a:buNone/>
            </a:pPr>
            <a:r>
              <a:rPr lang="en-US" sz="1600" dirty="0" smtClean="0">
                <a:latin typeface="SymbolMT"/>
              </a:rPr>
              <a:t>	→ </a:t>
            </a:r>
            <a:r>
              <a:rPr lang="en-US" sz="1600" b="1" dirty="0" smtClean="0">
                <a:latin typeface="Times New Roman" pitchFamily="18" charset="0"/>
              </a:rPr>
              <a:t>includes ( </a:t>
            </a:r>
            <a:r>
              <a:rPr lang="en-US" sz="1600" dirty="0" smtClean="0">
                <a:latin typeface="Times New Roman" pitchFamily="18" charset="0"/>
              </a:rPr>
              <a:t>object </a:t>
            </a:r>
            <a:r>
              <a:rPr lang="en-US" sz="1600" b="1" dirty="0" smtClean="0">
                <a:latin typeface="Times New Roman" pitchFamily="18" charset="0"/>
              </a:rPr>
              <a:t>)</a:t>
            </a:r>
          </a:p>
          <a:p>
            <a:pPr marL="0" indent="0">
              <a:buFont typeface="Wingdings 2" pitchFamily="18" charset="2"/>
              <a:buNone/>
            </a:pPr>
            <a:r>
              <a:rPr lang="en-US" sz="1600" dirty="0" smtClean="0">
                <a:latin typeface="SymbolMT"/>
              </a:rPr>
              <a:t>	→ </a:t>
            </a:r>
            <a:r>
              <a:rPr lang="en-US" sz="1600" b="1" dirty="0" err="1" smtClean="0">
                <a:latin typeface="Times New Roman" pitchFamily="18" charset="0"/>
              </a:rPr>
              <a:t>includesAll</a:t>
            </a:r>
            <a:r>
              <a:rPr lang="en-US" sz="1600" b="1" dirty="0" smtClean="0">
                <a:latin typeface="Times New Roman" pitchFamily="18" charset="0"/>
              </a:rPr>
              <a:t> ( </a:t>
            </a:r>
            <a:r>
              <a:rPr lang="en-US" sz="1600" dirty="0" smtClean="0">
                <a:latin typeface="Times New Roman" pitchFamily="18" charset="0"/>
              </a:rPr>
              <a:t>collection </a:t>
            </a:r>
            <a:r>
              <a:rPr lang="en-US" sz="1600" b="1" dirty="0" smtClean="0">
                <a:latin typeface="Times New Roman" pitchFamily="18" charset="0"/>
              </a:rPr>
              <a:t>)</a:t>
            </a:r>
          </a:p>
          <a:p>
            <a:pPr marL="0" indent="0">
              <a:buFont typeface="Wingdings 2" pitchFamily="18" charset="2"/>
              <a:buNone/>
            </a:pPr>
            <a:r>
              <a:rPr lang="en-US" sz="1600" dirty="0" smtClean="0">
                <a:latin typeface="SymbolMT"/>
              </a:rPr>
              <a:t>	→ </a:t>
            </a:r>
            <a:r>
              <a:rPr lang="en-US" sz="1600" b="1" dirty="0" smtClean="0">
                <a:latin typeface="Times New Roman" pitchFamily="18" charset="0"/>
              </a:rPr>
              <a:t>count ( </a:t>
            </a:r>
            <a:r>
              <a:rPr lang="en-US" sz="1600" dirty="0" smtClean="0">
                <a:latin typeface="Times New Roman" pitchFamily="18" charset="0"/>
              </a:rPr>
              <a:t>object </a:t>
            </a:r>
            <a:r>
              <a:rPr lang="en-US" sz="1600" b="1" dirty="0" smtClean="0">
                <a:latin typeface="Times New Roman" pitchFamily="18" charset="0"/>
              </a:rPr>
              <a:t>)</a:t>
            </a:r>
          </a:p>
          <a:p>
            <a:pPr marL="0" indent="0">
              <a:buFont typeface="Wingdings 2" pitchFamily="18" charset="2"/>
              <a:buNone/>
            </a:pPr>
            <a:r>
              <a:rPr lang="en-US" sz="1600" u="sng" dirty="0" smtClean="0">
                <a:latin typeface="Times New Roman" pitchFamily="18" charset="0"/>
              </a:rPr>
              <a:t>Numeral:</a:t>
            </a:r>
            <a:r>
              <a:rPr lang="en-US" sz="1600" dirty="0" smtClean="0">
                <a:latin typeface="SymbolMT"/>
              </a:rPr>
              <a:t>	→ </a:t>
            </a:r>
            <a:r>
              <a:rPr lang="en-US" sz="1600" b="1" dirty="0" smtClean="0">
                <a:latin typeface="Times New Roman" pitchFamily="18" charset="0"/>
              </a:rPr>
              <a:t>size ( )</a:t>
            </a:r>
          </a:p>
          <a:p>
            <a:pPr marL="0" indent="0">
              <a:buFont typeface="Wingdings 2" pitchFamily="18" charset="2"/>
              <a:buNone/>
            </a:pPr>
            <a:r>
              <a:rPr lang="en-US" sz="1600" dirty="0" smtClean="0">
                <a:latin typeface="SymbolMT"/>
              </a:rPr>
              <a:t>	→ </a:t>
            </a:r>
            <a:r>
              <a:rPr lang="en-US" sz="1600" b="1" dirty="0" smtClean="0">
                <a:latin typeface="Times New Roman" pitchFamily="18" charset="0"/>
              </a:rPr>
              <a:t>sum ( )</a:t>
            </a:r>
          </a:p>
          <a:p>
            <a:pPr marL="0" indent="0">
              <a:buFont typeface="Wingdings 2" pitchFamily="18" charset="2"/>
              <a:buNone/>
            </a:pPr>
            <a:r>
              <a:rPr lang="en-US" sz="1600" dirty="0" smtClean="0">
                <a:latin typeface="SymbolMT"/>
              </a:rPr>
              <a:t>	    → </a:t>
            </a:r>
            <a:r>
              <a:rPr lang="en-US" sz="1600" b="1" dirty="0" smtClean="0">
                <a:latin typeface="Times New Roman" pitchFamily="18" charset="0"/>
              </a:rPr>
              <a:t>select ( </a:t>
            </a:r>
            <a:r>
              <a:rPr lang="en-US" sz="1600" dirty="0" smtClean="0">
                <a:latin typeface="Times New Roman" pitchFamily="18" charset="0"/>
              </a:rPr>
              <a:t>e:T | &lt;</a:t>
            </a:r>
            <a:r>
              <a:rPr lang="en-US" sz="1600" dirty="0" err="1" smtClean="0">
                <a:latin typeface="Times New Roman" pitchFamily="18" charset="0"/>
              </a:rPr>
              <a:t>b.e</a:t>
            </a:r>
            <a:r>
              <a:rPr lang="en-US" sz="1600" dirty="0" smtClean="0">
                <a:latin typeface="Times New Roman" pitchFamily="18" charset="0"/>
              </a:rPr>
              <a:t>.&gt;</a:t>
            </a:r>
            <a:r>
              <a:rPr lang="en-US" sz="1600" b="1" dirty="0" smtClean="0">
                <a:latin typeface="Times New Roman" pitchFamily="18" charset="0"/>
              </a:rPr>
              <a:t>)	</a:t>
            </a:r>
            <a:r>
              <a:rPr lang="en-US" sz="1600" b="1" dirty="0" smtClean="0">
                <a:latin typeface="Times New Roman" pitchFamily="18" charset="0"/>
                <a:sym typeface="Wingdings" pitchFamily="2" charset="2"/>
              </a:rPr>
              <a:t> </a:t>
            </a:r>
            <a:r>
              <a:rPr lang="en-US" sz="1600" b="1" dirty="0" err="1" smtClean="0">
                <a:latin typeface="Times New Roman" pitchFamily="18" charset="0"/>
                <a:sym typeface="Wingdings" pitchFamily="2" charset="2"/>
              </a:rPr>
              <a:t>asSet</a:t>
            </a:r>
            <a:r>
              <a:rPr lang="en-US" sz="1600" b="1" dirty="0" smtClean="0">
                <a:latin typeface="Times New Roman" pitchFamily="18" charset="0"/>
                <a:sym typeface="Wingdings" pitchFamily="2" charset="2"/>
              </a:rPr>
              <a:t>()</a:t>
            </a:r>
            <a:endParaRPr lang="en-US" sz="1600" b="1" dirty="0" smtClean="0">
              <a:latin typeface="Times New Roman" pitchFamily="18" charset="0"/>
            </a:endParaRPr>
          </a:p>
          <a:p>
            <a:pPr marL="0" indent="0">
              <a:buFont typeface="Wingdings 2" pitchFamily="18" charset="2"/>
              <a:buNone/>
            </a:pPr>
            <a:r>
              <a:rPr lang="en-US" sz="1600" u="sng" dirty="0" smtClean="0">
                <a:latin typeface="Times New Roman" pitchFamily="18" charset="0"/>
                <a:cs typeface="Times New Roman" pitchFamily="18" charset="0"/>
              </a:rPr>
              <a:t>Collections:</a:t>
            </a:r>
            <a:r>
              <a:rPr lang="en-US" sz="1600" dirty="0" smtClean="0">
                <a:latin typeface="Times New Roman" pitchFamily="18" charset="0"/>
                <a:cs typeface="Times New Roman" pitchFamily="18" charset="0"/>
              </a:rPr>
              <a:t>   </a:t>
            </a:r>
            <a:r>
              <a:rPr lang="en-US" sz="1600" dirty="0" smtClean="0">
                <a:latin typeface="SymbolMT"/>
              </a:rPr>
              <a:t>→ </a:t>
            </a:r>
            <a:r>
              <a:rPr lang="en-US" sz="1600" b="1" dirty="0" smtClean="0">
                <a:latin typeface="Times New Roman" pitchFamily="18" charset="0"/>
              </a:rPr>
              <a:t>reject ( </a:t>
            </a:r>
            <a:r>
              <a:rPr lang="en-US" sz="1600" dirty="0" smtClean="0">
                <a:latin typeface="Times New Roman" pitchFamily="18" charset="0"/>
              </a:rPr>
              <a:t>e:T | &lt;</a:t>
            </a:r>
            <a:r>
              <a:rPr lang="en-US" sz="1600" dirty="0" err="1" smtClean="0">
                <a:latin typeface="Times New Roman" pitchFamily="18" charset="0"/>
              </a:rPr>
              <a:t>b.e</a:t>
            </a:r>
            <a:r>
              <a:rPr lang="en-US" sz="1600" dirty="0" smtClean="0">
                <a:latin typeface="Times New Roman" pitchFamily="18" charset="0"/>
              </a:rPr>
              <a:t>.&gt;</a:t>
            </a:r>
            <a:r>
              <a:rPr lang="en-US" sz="1600" b="1" dirty="0" smtClean="0">
                <a:latin typeface="Times New Roman" pitchFamily="18" charset="0"/>
              </a:rPr>
              <a:t>)	</a:t>
            </a:r>
            <a:r>
              <a:rPr lang="en-US" sz="1600" b="1" dirty="0" smtClean="0">
                <a:latin typeface="Times New Roman" pitchFamily="18" charset="0"/>
                <a:sym typeface="Wingdings" pitchFamily="2" charset="2"/>
              </a:rPr>
              <a:t>including(</a:t>
            </a:r>
            <a:r>
              <a:rPr lang="en-US" sz="1600" dirty="0" smtClean="0">
                <a:latin typeface="Times New Roman" pitchFamily="18" charset="0"/>
                <a:sym typeface="Wingdings" pitchFamily="2" charset="2"/>
              </a:rPr>
              <a:t>object</a:t>
            </a:r>
            <a:r>
              <a:rPr lang="en-US" sz="1600" b="1" dirty="0" smtClean="0">
                <a:latin typeface="Times New Roman" pitchFamily="18" charset="0"/>
                <a:sym typeface="Wingdings" pitchFamily="2" charset="2"/>
              </a:rPr>
              <a:t>), excluding(</a:t>
            </a:r>
            <a:r>
              <a:rPr lang="en-US" sz="1600" dirty="0" smtClean="0">
                <a:latin typeface="Times New Roman" pitchFamily="18" charset="0"/>
                <a:sym typeface="Wingdings" pitchFamily="2" charset="2"/>
              </a:rPr>
              <a:t>object</a:t>
            </a:r>
            <a:r>
              <a:rPr lang="en-US" sz="1600" b="1" dirty="0" smtClean="0">
                <a:latin typeface="Times New Roman" pitchFamily="18" charset="0"/>
                <a:sym typeface="Wingdings" pitchFamily="2" charset="2"/>
              </a:rPr>
              <a:t>)</a:t>
            </a:r>
            <a:endParaRPr lang="en-US" sz="1600" b="1" dirty="0" smtClean="0">
              <a:latin typeface="Times New Roman" pitchFamily="18" charset="0"/>
            </a:endParaRPr>
          </a:p>
          <a:p>
            <a:pPr marL="0" indent="0">
              <a:buFont typeface="Wingdings 2" pitchFamily="18" charset="2"/>
              <a:buNone/>
            </a:pPr>
            <a:r>
              <a:rPr lang="en-US" sz="1600" dirty="0" smtClean="0">
                <a:latin typeface="SymbolMT"/>
              </a:rPr>
              <a:t>	    → </a:t>
            </a:r>
            <a:r>
              <a:rPr lang="en-US" sz="1600" b="1" dirty="0" smtClean="0">
                <a:latin typeface="Times New Roman" pitchFamily="18" charset="0"/>
              </a:rPr>
              <a:t>collect ( </a:t>
            </a:r>
            <a:r>
              <a:rPr lang="en-US" sz="1600" dirty="0" smtClean="0">
                <a:latin typeface="Times New Roman" pitchFamily="18" charset="0"/>
              </a:rPr>
              <a:t>e:T | &lt;</a:t>
            </a:r>
            <a:r>
              <a:rPr lang="en-US" sz="1600" dirty="0" err="1" smtClean="0">
                <a:latin typeface="Times New Roman" pitchFamily="18" charset="0"/>
              </a:rPr>
              <a:t>v.e</a:t>
            </a:r>
            <a:r>
              <a:rPr lang="en-US" sz="1600" dirty="0" smtClean="0">
                <a:latin typeface="Times New Roman" pitchFamily="18" charset="0"/>
              </a:rPr>
              <a:t>.&gt;</a:t>
            </a:r>
            <a:r>
              <a:rPr lang="en-US" sz="1600" b="1" dirty="0" smtClean="0">
                <a:latin typeface="Times New Roman" pitchFamily="18" charset="0"/>
              </a:rPr>
              <a:t>)	</a:t>
            </a:r>
            <a:r>
              <a:rPr lang="en-US" sz="1600" b="1" dirty="0" smtClean="0">
                <a:latin typeface="Times New Roman" pitchFamily="18" charset="0"/>
                <a:sym typeface="Wingdings" pitchFamily="2" charset="2"/>
              </a:rPr>
              <a:t></a:t>
            </a:r>
            <a:r>
              <a:rPr lang="en-US" sz="1600" b="1" dirty="0" err="1" smtClean="0">
                <a:latin typeface="Times New Roman" pitchFamily="18" charset="0"/>
                <a:sym typeface="Wingdings" pitchFamily="2" charset="2"/>
              </a:rPr>
              <a:t>includingAll</a:t>
            </a:r>
            <a:r>
              <a:rPr lang="en-US" sz="1600" b="1" dirty="0" smtClean="0">
                <a:latin typeface="Times New Roman" pitchFamily="18" charset="0"/>
                <a:sym typeface="Wingdings" pitchFamily="2" charset="2"/>
              </a:rPr>
              <a:t>(</a:t>
            </a:r>
            <a:r>
              <a:rPr lang="en-US" sz="1600" dirty="0" smtClean="0">
                <a:latin typeface="Times New Roman" pitchFamily="18" charset="0"/>
                <a:sym typeface="Wingdings" pitchFamily="2" charset="2"/>
              </a:rPr>
              <a:t>collection</a:t>
            </a:r>
            <a:r>
              <a:rPr lang="en-US" sz="1600" b="1" dirty="0" smtClean="0">
                <a:latin typeface="Times New Roman" pitchFamily="18" charset="0"/>
                <a:sym typeface="Wingdings" pitchFamily="2" charset="2"/>
              </a:rPr>
              <a:t>), </a:t>
            </a:r>
            <a:r>
              <a:rPr lang="en-US" sz="1600" b="1" dirty="0" err="1" smtClean="0">
                <a:latin typeface="Times New Roman" pitchFamily="18" charset="0"/>
                <a:sym typeface="Wingdings" pitchFamily="2" charset="2"/>
              </a:rPr>
              <a:t>excludingAll</a:t>
            </a:r>
            <a:r>
              <a:rPr lang="en-US" sz="1600" b="1" dirty="0" smtClean="0">
                <a:latin typeface="Times New Roman" pitchFamily="18" charset="0"/>
                <a:sym typeface="Wingdings" pitchFamily="2" charset="2"/>
              </a:rPr>
              <a:t>(</a:t>
            </a:r>
            <a:r>
              <a:rPr lang="en-US" sz="1600" dirty="0" smtClean="0">
                <a:latin typeface="Times New Roman" pitchFamily="18" charset="0"/>
                <a:sym typeface="Wingdings" pitchFamily="2" charset="2"/>
              </a:rPr>
              <a:t>collection</a:t>
            </a:r>
            <a:r>
              <a:rPr lang="en-US" sz="1600" b="1" dirty="0" smtClean="0">
                <a:latin typeface="Times New Roman" pitchFamily="18" charset="0"/>
                <a:sym typeface="Wingdings" pitchFamily="2" charset="2"/>
              </a:rPr>
              <a:t>)</a:t>
            </a:r>
            <a:endParaRPr lang="en-US" sz="1600" b="1" dirty="0" smtClean="0">
              <a:latin typeface="Times New Roman" pitchFamily="18" charset="0"/>
            </a:endParaRPr>
          </a:p>
          <a:p>
            <a:pPr marL="0" indent="0">
              <a:buFont typeface="Wingdings 2" pitchFamily="18" charset="2"/>
              <a:buNone/>
            </a:pPr>
            <a:r>
              <a:rPr lang="en-US" sz="1600" u="sng" dirty="0" smtClean="0">
                <a:latin typeface="Times New Roman" pitchFamily="18" charset="0"/>
              </a:rPr>
              <a:t>Generic:</a:t>
            </a:r>
            <a:r>
              <a:rPr lang="en-US" sz="1600" dirty="0" smtClean="0">
                <a:latin typeface="Times New Roman" pitchFamily="18" charset="0"/>
              </a:rPr>
              <a:t>	</a:t>
            </a:r>
            <a:r>
              <a:rPr lang="de-DE" sz="1600" dirty="0" smtClean="0">
                <a:latin typeface="SymbolMT"/>
              </a:rPr>
              <a:t>→ </a:t>
            </a:r>
            <a:r>
              <a:rPr lang="de-DE" sz="1600" b="1" dirty="0" smtClean="0">
                <a:latin typeface="Times New Roman" pitchFamily="18" charset="0"/>
              </a:rPr>
              <a:t>iterate ( </a:t>
            </a:r>
            <a:r>
              <a:rPr lang="de-DE" sz="1600" dirty="0" smtClean="0">
                <a:latin typeface="Times New Roman" pitchFamily="18" charset="0"/>
              </a:rPr>
              <a:t>e:T1; r:T2 = &lt;v.e.&gt; | &lt;v.e.&gt;</a:t>
            </a:r>
            <a:r>
              <a:rPr lang="de-DE" sz="1600" b="1" dirty="0" smtClean="0">
                <a:latin typeface="Times New Roman" pitchFamily="18" charset="0"/>
              </a:rPr>
              <a:t>)</a:t>
            </a:r>
          </a:p>
          <a:p>
            <a:pPr marL="0" indent="0">
              <a:buFont typeface="Wingdings 2" pitchFamily="18" charset="2"/>
              <a:buNone/>
            </a:pPr>
            <a:r>
              <a:rPr lang="en-US" sz="1600" dirty="0" smtClean="0">
                <a:latin typeface="Arial" pitchFamily="34" charset="0"/>
              </a:rPr>
              <a:t>• </a:t>
            </a:r>
            <a:r>
              <a:rPr lang="en-US" sz="1600" dirty="0" err="1" smtClean="0">
                <a:latin typeface="Times New Roman" pitchFamily="18" charset="0"/>
              </a:rPr>
              <a:t>b.e</a:t>
            </a:r>
            <a:r>
              <a:rPr lang="en-US" sz="1600" dirty="0" smtClean="0">
                <a:latin typeface="Times New Roman" pitchFamily="18" charset="0"/>
              </a:rPr>
              <a:t>. stands for: </a:t>
            </a:r>
            <a:r>
              <a:rPr lang="en-US" sz="1600" dirty="0" err="1" smtClean="0">
                <a:latin typeface="Times New Roman" pitchFamily="18" charset="0"/>
              </a:rPr>
              <a:t>boolean</a:t>
            </a:r>
            <a:r>
              <a:rPr lang="en-US" sz="1600" dirty="0" smtClean="0">
                <a:latin typeface="Times New Roman" pitchFamily="18" charset="0"/>
              </a:rPr>
              <a:t> expression</a:t>
            </a:r>
          </a:p>
          <a:p>
            <a:pPr marL="0" indent="0">
              <a:buFont typeface="Wingdings 2" pitchFamily="18" charset="2"/>
              <a:buNone/>
            </a:pPr>
            <a:r>
              <a:rPr lang="en-US" sz="1600" dirty="0" smtClean="0">
                <a:latin typeface="Arial" pitchFamily="34" charset="0"/>
              </a:rPr>
              <a:t>• </a:t>
            </a:r>
            <a:r>
              <a:rPr lang="en-US" sz="1600" dirty="0" err="1" smtClean="0">
                <a:latin typeface="Times New Roman" pitchFamily="18" charset="0"/>
              </a:rPr>
              <a:t>v.e</a:t>
            </a:r>
            <a:r>
              <a:rPr lang="en-US" sz="1600" dirty="0" smtClean="0">
                <a:latin typeface="Times New Roman" pitchFamily="18" charset="0"/>
              </a:rPr>
              <a:t>. stands for: value expression</a:t>
            </a:r>
          </a:p>
          <a:p>
            <a:pPr marL="0" indent="0">
              <a:buFont typeface="Wingdings 2" pitchFamily="18" charset="2"/>
              <a:buNone/>
            </a:pPr>
            <a:r>
              <a:rPr lang="en-US" sz="1600" dirty="0" smtClean="0">
                <a:latin typeface="Times New Roman" pitchFamily="18" charset="0"/>
              </a:rPr>
              <a:t>(as seen in the Structural Modeling, Part B lecture (slides 59-60)).</a:t>
            </a:r>
            <a:endParaRPr lang="he-IL" sz="1600" dirty="0" smtClean="0"/>
          </a:p>
        </p:txBody>
      </p:sp>
      <p:sp>
        <p:nvSpPr>
          <p:cNvPr id="14340" name="Slide Number Placeholder 3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B422E874-A710-4AAF-B56A-32D41FFABB6D}" type="slidenum">
              <a:rPr lang="en-US" sz="1400" b="0" i="0" smtClean="0"/>
              <a:pPr eaLnBrk="1" hangingPunct="1"/>
              <a:t>9</a:t>
            </a:fld>
            <a:endParaRPr lang="en-US" sz="1400" b="0" i="0" smtClean="0"/>
          </a:p>
        </p:txBody>
      </p:sp>
      <p:sp>
        <p:nvSpPr>
          <p:cNvPr id="5" name="Left Brace 4"/>
          <p:cNvSpPr/>
          <p:nvPr/>
        </p:nvSpPr>
        <p:spPr>
          <a:xfrm>
            <a:off x="1066800" y="1828800"/>
            <a:ext cx="381000" cy="1828800"/>
          </a:xfrm>
          <a:prstGeom prst="leftBrac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1" anchor="ctr"/>
          <a:lstStyle/>
          <a:p>
            <a:pPr algn="ctr">
              <a:defRPr/>
            </a:pPr>
            <a:endParaRPr lang="he-IL"/>
          </a:p>
        </p:txBody>
      </p:sp>
      <p:sp>
        <p:nvSpPr>
          <p:cNvPr id="6" name="Left Brace 5"/>
          <p:cNvSpPr/>
          <p:nvPr/>
        </p:nvSpPr>
        <p:spPr>
          <a:xfrm>
            <a:off x="1066800" y="3733800"/>
            <a:ext cx="228600" cy="838200"/>
          </a:xfrm>
          <a:prstGeom prst="leftBrac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1" anchor="ctr"/>
          <a:lstStyle/>
          <a:p>
            <a:pPr algn="ctr">
              <a:defRPr/>
            </a:pPr>
            <a:endParaRPr lang="he-IL"/>
          </a:p>
        </p:txBody>
      </p:sp>
      <p:sp>
        <p:nvSpPr>
          <p:cNvPr id="7" name="Left Brace 6"/>
          <p:cNvSpPr/>
          <p:nvPr/>
        </p:nvSpPr>
        <p:spPr>
          <a:xfrm>
            <a:off x="1295400" y="4572000"/>
            <a:ext cx="228600" cy="762000"/>
          </a:xfrm>
          <a:prstGeom prst="leftBrac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1" anchor="ctr"/>
          <a:lstStyle/>
          <a:p>
            <a:pPr algn="ctr">
              <a:defRPr/>
            </a:pPr>
            <a:endParaRPr lang="he-IL"/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smtClean="0"/>
              <a:t>Collection Operations - Select</a:t>
            </a:r>
            <a:endParaRPr lang="he-IL" smtClean="0"/>
          </a:p>
        </p:txBody>
      </p:sp>
      <p:sp>
        <p:nvSpPr>
          <p:cNvPr id="14339" name="Content Placeholder 2"/>
          <p:cNvSpPr>
            <a:spLocks noGrp="1"/>
          </p:cNvSpPr>
          <p:nvPr>
            <p:ph idx="1"/>
          </p:nvPr>
        </p:nvSpPr>
        <p:spPr>
          <a:xfrm>
            <a:off x="228600" y="1524000"/>
            <a:ext cx="8458200" cy="5029200"/>
          </a:xfrm>
        </p:spPr>
        <p:txBody>
          <a:bodyPr/>
          <a:lstStyle/>
          <a:p>
            <a:pPr marL="0" indent="0">
              <a:buFont typeface="Wingdings 2" pitchFamily="18" charset="2"/>
              <a:buNone/>
              <a:defRPr/>
            </a:pPr>
            <a:r>
              <a:rPr lang="en-US" sz="1600" b="1" dirty="0" smtClean="0">
                <a:latin typeface="Times New Roman" pitchFamily="18" charset="0"/>
              </a:rPr>
              <a:t>select ( </a:t>
            </a:r>
            <a:r>
              <a:rPr lang="en-US" sz="1600" dirty="0" smtClean="0">
                <a:latin typeface="Times New Roman" pitchFamily="18" charset="0"/>
              </a:rPr>
              <a:t>e:T | &lt;</a:t>
            </a:r>
            <a:r>
              <a:rPr lang="en-US" sz="1600" dirty="0" err="1" smtClean="0">
                <a:latin typeface="Times New Roman" pitchFamily="18" charset="0"/>
              </a:rPr>
              <a:t>b.e</a:t>
            </a:r>
            <a:r>
              <a:rPr lang="en-US" sz="1600" dirty="0" smtClean="0">
                <a:latin typeface="Times New Roman" pitchFamily="18" charset="0"/>
              </a:rPr>
              <a:t>.&gt;</a:t>
            </a:r>
            <a:r>
              <a:rPr lang="en-US" sz="1600" b="1" dirty="0" smtClean="0">
                <a:latin typeface="Times New Roman" pitchFamily="18" charset="0"/>
              </a:rPr>
              <a:t>): </a:t>
            </a:r>
            <a:r>
              <a:rPr lang="en-US" sz="1600" dirty="0" smtClean="0">
                <a:latin typeface="Times New Roman" pitchFamily="18" charset="0"/>
              </a:rPr>
              <a:t>SQL-like select, returning a sub-collection of the original.</a:t>
            </a:r>
          </a:p>
          <a:p>
            <a:pPr marL="0" indent="0">
              <a:buFont typeface="Wingdings 2" pitchFamily="18" charset="2"/>
              <a:buNone/>
              <a:defRPr/>
            </a:pPr>
            <a:r>
              <a:rPr lang="en-US" sz="1600" dirty="0" smtClean="0">
                <a:latin typeface="Times New Roman" pitchFamily="18" charset="0"/>
              </a:rPr>
              <a:t>animals</a:t>
            </a:r>
            <a:r>
              <a:rPr lang="en-US" sz="1600" dirty="0" smtClean="0">
                <a:latin typeface="Times New Roman" pitchFamily="18" charset="0"/>
                <a:sym typeface="Wingdings" pitchFamily="2" charset="2"/>
              </a:rPr>
              <a:t> select(</a:t>
            </a:r>
            <a:r>
              <a:rPr lang="en-US" sz="1600" dirty="0" err="1" smtClean="0">
                <a:latin typeface="Times New Roman" pitchFamily="18" charset="0"/>
                <a:sym typeface="Wingdings" pitchFamily="2" charset="2"/>
              </a:rPr>
              <a:t>a:Animal</a:t>
            </a:r>
            <a:r>
              <a:rPr lang="en-US" sz="1600" dirty="0" smtClean="0">
                <a:latin typeface="Times New Roman" pitchFamily="18" charset="0"/>
                <a:sym typeface="Wingdings" pitchFamily="2" charset="2"/>
              </a:rPr>
              <a:t> | </a:t>
            </a:r>
            <a:r>
              <a:rPr lang="en-US" sz="1600" dirty="0" err="1" smtClean="0">
                <a:latin typeface="Times New Roman" pitchFamily="18" charset="0"/>
                <a:sym typeface="Wingdings" pitchFamily="2" charset="2"/>
              </a:rPr>
              <a:t>a.family</a:t>
            </a:r>
            <a:r>
              <a:rPr lang="en-US" sz="1600" dirty="0" smtClean="0">
                <a:latin typeface="Times New Roman" pitchFamily="18" charset="0"/>
                <a:sym typeface="Wingdings" pitchFamily="2" charset="2"/>
              </a:rPr>
              <a:t> == “Reptile”)</a:t>
            </a:r>
            <a:endParaRPr lang="en-US" sz="1600" dirty="0">
              <a:latin typeface="Times New Roman" pitchFamily="18" charset="0"/>
            </a:endParaRPr>
          </a:p>
          <a:p>
            <a:pPr marL="0" indent="0">
              <a:buFont typeface="Wingdings 2" pitchFamily="18" charset="2"/>
              <a:buNone/>
              <a:defRPr/>
            </a:pPr>
            <a:r>
              <a:rPr lang="en-US" sz="1600" b="1" dirty="0" smtClean="0">
                <a:latin typeface="Times New Roman" pitchFamily="18" charset="0"/>
              </a:rPr>
              <a:t>reject ( </a:t>
            </a:r>
            <a:r>
              <a:rPr lang="en-US" sz="1600" dirty="0" smtClean="0">
                <a:latin typeface="Times New Roman" pitchFamily="18" charset="0"/>
              </a:rPr>
              <a:t>e:T | &lt;</a:t>
            </a:r>
            <a:r>
              <a:rPr lang="en-US" sz="1600" dirty="0" err="1" smtClean="0">
                <a:latin typeface="Times New Roman" pitchFamily="18" charset="0"/>
              </a:rPr>
              <a:t>b.e</a:t>
            </a:r>
            <a:r>
              <a:rPr lang="en-US" sz="1600" dirty="0" smtClean="0">
                <a:latin typeface="Times New Roman" pitchFamily="18" charset="0"/>
              </a:rPr>
              <a:t>.&gt;</a:t>
            </a:r>
            <a:r>
              <a:rPr lang="en-US" sz="1600" b="1" dirty="0" smtClean="0">
                <a:latin typeface="Times New Roman" pitchFamily="18" charset="0"/>
              </a:rPr>
              <a:t>)</a:t>
            </a:r>
            <a:r>
              <a:rPr lang="en-US" sz="1600" dirty="0" smtClean="0">
                <a:latin typeface="Times New Roman" pitchFamily="18" charset="0"/>
              </a:rPr>
              <a:t> is select’s complementary operation.</a:t>
            </a:r>
          </a:p>
          <a:p>
            <a:pPr marL="0" indent="0">
              <a:buFont typeface="Wingdings 2" pitchFamily="18" charset="2"/>
              <a:buNone/>
              <a:defRPr/>
            </a:pPr>
            <a:r>
              <a:rPr lang="en-US" sz="1600" dirty="0">
                <a:latin typeface="Times New Roman" pitchFamily="18" charset="0"/>
                <a:sym typeface="Wingdings" pitchFamily="2" charset="2"/>
              </a:rPr>
              <a:t>From a collection of </a:t>
            </a:r>
            <a:r>
              <a:rPr lang="en-US" sz="1600" dirty="0" smtClean="0">
                <a:latin typeface="Times New Roman" pitchFamily="18" charset="0"/>
                <a:sym typeface="Wingdings" pitchFamily="2" charset="2"/>
              </a:rPr>
              <a:t>animals – </a:t>
            </a:r>
            <a:r>
              <a:rPr lang="en-US" sz="1600" dirty="0">
                <a:latin typeface="Times New Roman" pitchFamily="18" charset="0"/>
                <a:sym typeface="Wingdings" pitchFamily="2" charset="2"/>
              </a:rPr>
              <a:t>to a </a:t>
            </a:r>
            <a:r>
              <a:rPr lang="en-US" sz="1600" dirty="0" smtClean="0">
                <a:latin typeface="Times New Roman" pitchFamily="18" charset="0"/>
                <a:sym typeface="Wingdings" pitchFamily="2" charset="2"/>
              </a:rPr>
              <a:t>&lt;= collection </a:t>
            </a:r>
            <a:r>
              <a:rPr lang="en-US" sz="1600" dirty="0">
                <a:latin typeface="Times New Roman" pitchFamily="18" charset="0"/>
                <a:sym typeface="Wingdings" pitchFamily="2" charset="2"/>
              </a:rPr>
              <a:t>of </a:t>
            </a:r>
            <a:r>
              <a:rPr lang="en-US" sz="1600" dirty="0" smtClean="0">
                <a:latin typeface="Times New Roman" pitchFamily="18" charset="0"/>
                <a:sym typeface="Wingdings" pitchFamily="2" charset="2"/>
              </a:rPr>
              <a:t>animals!</a:t>
            </a:r>
            <a:endParaRPr lang="en-US" sz="1600" dirty="0">
              <a:latin typeface="Times New Roman" pitchFamily="18" charset="0"/>
              <a:sym typeface="Wingdings" pitchFamily="2" charset="2"/>
            </a:endParaRPr>
          </a:p>
          <a:p>
            <a:pPr marL="0" indent="0">
              <a:buFont typeface="Wingdings 2" pitchFamily="18" charset="2"/>
              <a:buNone/>
              <a:defRPr/>
            </a:pPr>
            <a:endParaRPr lang="en-US" sz="1600" dirty="0" smtClean="0">
              <a:latin typeface="Times New Roman" pitchFamily="18" charset="0"/>
            </a:endParaRPr>
          </a:p>
          <a:p>
            <a:pPr marL="0" indent="0">
              <a:buFont typeface="Wingdings 2" pitchFamily="18" charset="2"/>
              <a:buNone/>
              <a:defRPr/>
            </a:pPr>
            <a:endParaRPr lang="en-US" sz="1600" b="1" dirty="0" smtClean="0">
              <a:latin typeface="Times New Roman" pitchFamily="18" charset="0"/>
            </a:endParaRPr>
          </a:p>
          <a:p>
            <a:pPr marL="0" indent="0">
              <a:buFont typeface="Wingdings 2" pitchFamily="18" charset="2"/>
              <a:buNone/>
              <a:defRPr/>
            </a:pPr>
            <a:endParaRPr lang="en-US" sz="1600" b="1" dirty="0" smtClean="0">
              <a:latin typeface="Times New Roman" pitchFamily="18" charset="0"/>
            </a:endParaRPr>
          </a:p>
          <a:p>
            <a:pPr marL="0" indent="0">
              <a:buFont typeface="Wingdings 2" pitchFamily="18" charset="2"/>
              <a:buNone/>
              <a:defRPr/>
            </a:pPr>
            <a:endParaRPr lang="en-US" sz="1600" b="1" u="sng" dirty="0">
              <a:latin typeface="Times New Roman" pitchFamily="18" charset="0"/>
            </a:endParaRPr>
          </a:p>
          <a:p>
            <a:pPr marL="0" indent="0">
              <a:buFont typeface="Wingdings 2" pitchFamily="18" charset="2"/>
              <a:buNone/>
              <a:defRPr/>
            </a:pPr>
            <a:endParaRPr lang="en-US" sz="1600" b="1" u="sng" dirty="0" smtClean="0">
              <a:latin typeface="Times New Roman" pitchFamily="18" charset="0"/>
            </a:endParaRPr>
          </a:p>
          <a:p>
            <a:pPr marL="0" indent="0">
              <a:buFont typeface="Wingdings 2" pitchFamily="18" charset="2"/>
              <a:buNone/>
              <a:defRPr/>
            </a:pPr>
            <a:endParaRPr lang="en-US" sz="1600" b="1" u="sng" dirty="0">
              <a:latin typeface="Times New Roman" pitchFamily="18" charset="0"/>
            </a:endParaRPr>
          </a:p>
          <a:p>
            <a:pPr marL="0" indent="0">
              <a:buFont typeface="Wingdings 2" pitchFamily="18" charset="2"/>
              <a:buNone/>
              <a:defRPr/>
            </a:pPr>
            <a:endParaRPr lang="en-US" sz="1600" b="1" u="sng" dirty="0" smtClean="0">
              <a:latin typeface="Times New Roman" pitchFamily="18" charset="0"/>
            </a:endParaRPr>
          </a:p>
          <a:p>
            <a:pPr marL="0" indent="0">
              <a:buFont typeface="Wingdings 2" pitchFamily="18" charset="2"/>
              <a:buNone/>
              <a:defRPr/>
            </a:pPr>
            <a:endParaRPr lang="en-US" sz="1600" b="1" u="sng" dirty="0">
              <a:latin typeface="Times New Roman" pitchFamily="18" charset="0"/>
            </a:endParaRPr>
          </a:p>
          <a:p>
            <a:pPr marL="0" indent="0">
              <a:buFont typeface="Wingdings 2" pitchFamily="18" charset="2"/>
              <a:buNone/>
              <a:defRPr/>
            </a:pPr>
            <a:endParaRPr lang="en-US" sz="1600" u="sng" dirty="0" smtClean="0">
              <a:latin typeface="Times New Roman" pitchFamily="18" charset="0"/>
            </a:endParaRPr>
          </a:p>
          <a:p>
            <a:pPr>
              <a:defRPr/>
            </a:pPr>
            <a:r>
              <a:rPr lang="en-US" sz="1600" dirty="0" smtClean="0">
                <a:latin typeface="Times New Roman" pitchFamily="18" charset="0"/>
              </a:rPr>
              <a:t>e stands for </a:t>
            </a:r>
            <a:r>
              <a:rPr lang="en-US" sz="1600" dirty="0" err="1" smtClean="0">
                <a:latin typeface="Times New Roman" pitchFamily="18" charset="0"/>
              </a:rPr>
              <a:t>iterator</a:t>
            </a:r>
            <a:r>
              <a:rPr lang="en-US" sz="1600" dirty="0" smtClean="0">
                <a:latin typeface="Times New Roman" pitchFamily="18" charset="0"/>
              </a:rPr>
              <a:t> expression</a:t>
            </a:r>
          </a:p>
          <a:p>
            <a:pPr>
              <a:defRPr/>
            </a:pPr>
            <a:r>
              <a:rPr lang="en-US" sz="1600" dirty="0" smtClean="0">
                <a:latin typeface="Times New Roman" pitchFamily="18" charset="0"/>
              </a:rPr>
              <a:t>T stands for type.</a:t>
            </a:r>
          </a:p>
          <a:p>
            <a:pPr>
              <a:defRPr/>
            </a:pPr>
            <a:r>
              <a:rPr lang="en-US" sz="1600" dirty="0" err="1" smtClean="0">
                <a:latin typeface="Times New Roman" pitchFamily="18" charset="0"/>
              </a:rPr>
              <a:t>b.e</a:t>
            </a:r>
            <a:r>
              <a:rPr lang="en-US" sz="1600" dirty="0" smtClean="0">
                <a:latin typeface="Times New Roman" pitchFamily="18" charset="0"/>
              </a:rPr>
              <a:t>. stands for: </a:t>
            </a:r>
            <a:r>
              <a:rPr lang="en-US" sz="1600" dirty="0" err="1" smtClean="0">
                <a:latin typeface="Times New Roman" pitchFamily="18" charset="0"/>
              </a:rPr>
              <a:t>boolean</a:t>
            </a:r>
            <a:r>
              <a:rPr lang="en-US" sz="1600" dirty="0" smtClean="0">
                <a:latin typeface="Times New Roman" pitchFamily="18" charset="0"/>
              </a:rPr>
              <a:t> expression</a:t>
            </a:r>
          </a:p>
          <a:p>
            <a:pPr>
              <a:defRPr/>
            </a:pPr>
            <a:r>
              <a:rPr lang="en-US" sz="1600" dirty="0" err="1" smtClean="0">
                <a:latin typeface="Times New Roman" pitchFamily="18" charset="0"/>
              </a:rPr>
              <a:t>v.e</a:t>
            </a:r>
            <a:r>
              <a:rPr lang="en-US" sz="1600" dirty="0" smtClean="0">
                <a:latin typeface="Times New Roman" pitchFamily="18" charset="0"/>
              </a:rPr>
              <a:t>. stands for: value expression</a:t>
            </a:r>
          </a:p>
        </p:txBody>
      </p:sp>
      <p:sp>
        <p:nvSpPr>
          <p:cNvPr id="15364" name="Slide Number Placeholder 3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BD0CAD22-58CF-4F1C-9715-45925C9F7F94}" type="slidenum">
              <a:rPr lang="en-US" sz="1400" b="0" i="0" smtClean="0"/>
              <a:pPr eaLnBrk="1" hangingPunct="1"/>
              <a:t>10</a:t>
            </a:fld>
            <a:endParaRPr lang="en-US" sz="1400" b="0" i="0" smtClean="0"/>
          </a:p>
        </p:txBody>
      </p:sp>
      <p:sp>
        <p:nvSpPr>
          <p:cNvPr id="2" name="Right Arrow 1"/>
          <p:cNvSpPr/>
          <p:nvPr/>
        </p:nvSpPr>
        <p:spPr>
          <a:xfrm>
            <a:off x="3886200" y="3556000"/>
            <a:ext cx="1295400" cy="515938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>
              <a:defRPr/>
            </a:pPr>
            <a:endParaRPr lang="he-IL"/>
          </a:p>
        </p:txBody>
      </p:sp>
      <p:pic>
        <p:nvPicPr>
          <p:cNvPr id="15366" name="Picture 6" descr="http://images.clipartof.com/small/57957-Royalty-Free-RF-Clipart-Illustration-Of-A-Digital-Collage-Of-Animals-Koala-Lemur-Hippo-Anteater-Crocodile-Frog-Salamander-Tortoise-Triceratops-Brontosaurus-Stegosaur-And-Tyrannosaurus-Rex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542925" y="2743200"/>
            <a:ext cx="3190875" cy="24749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367" name="Picture 7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5343525" y="2667000"/>
            <a:ext cx="3190875" cy="24765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smtClean="0"/>
              <a:t>Collection Operations - Collect</a:t>
            </a:r>
            <a:endParaRPr lang="he-IL" smtClean="0"/>
          </a:p>
        </p:txBody>
      </p:sp>
      <p:sp>
        <p:nvSpPr>
          <p:cNvPr id="16387" name="Content Placeholder 2"/>
          <p:cNvSpPr>
            <a:spLocks noGrp="1"/>
          </p:cNvSpPr>
          <p:nvPr>
            <p:ph idx="1"/>
          </p:nvPr>
        </p:nvSpPr>
        <p:spPr>
          <a:xfrm>
            <a:off x="228600" y="1524000"/>
            <a:ext cx="8915400" cy="5105400"/>
          </a:xfrm>
        </p:spPr>
        <p:txBody>
          <a:bodyPr>
            <a:normAutofit/>
          </a:bodyPr>
          <a:lstStyle/>
          <a:p>
            <a:pPr marL="0" indent="0">
              <a:buFont typeface="Wingdings 2" pitchFamily="18" charset="2"/>
              <a:buNone/>
            </a:pPr>
            <a:r>
              <a:rPr lang="en-US" sz="1600" b="1" dirty="0" smtClean="0">
                <a:latin typeface="Times New Roman" pitchFamily="18" charset="0"/>
              </a:rPr>
              <a:t>collect ( </a:t>
            </a:r>
            <a:r>
              <a:rPr lang="en-US" sz="1600" dirty="0" smtClean="0">
                <a:latin typeface="Times New Roman" pitchFamily="18" charset="0"/>
              </a:rPr>
              <a:t>e:T | &lt;</a:t>
            </a:r>
            <a:r>
              <a:rPr lang="en-US" sz="1600" dirty="0" err="1" smtClean="0">
                <a:latin typeface="Times New Roman" pitchFamily="18" charset="0"/>
              </a:rPr>
              <a:t>v.e</a:t>
            </a:r>
            <a:r>
              <a:rPr lang="en-US" sz="1600" dirty="0" smtClean="0">
                <a:latin typeface="Times New Roman" pitchFamily="18" charset="0"/>
              </a:rPr>
              <a:t>.&gt;</a:t>
            </a:r>
            <a:r>
              <a:rPr lang="en-US" sz="1600" b="1" dirty="0" smtClean="0">
                <a:latin typeface="Times New Roman" pitchFamily="18" charset="0"/>
              </a:rPr>
              <a:t>):</a:t>
            </a:r>
            <a:r>
              <a:rPr lang="en-US" sz="1600" dirty="0" smtClean="0">
                <a:latin typeface="Times New Roman" pitchFamily="18" charset="0"/>
              </a:rPr>
              <a:t> from every member of the collection, take something. Thus this operation might return a collection of different type than the original!</a:t>
            </a:r>
          </a:p>
          <a:p>
            <a:pPr marL="0" indent="0">
              <a:buFont typeface="Wingdings 2" pitchFamily="18" charset="2"/>
              <a:buNone/>
            </a:pPr>
            <a:r>
              <a:rPr lang="en-US" sz="1600" dirty="0" smtClean="0">
                <a:latin typeface="Times New Roman" pitchFamily="18" charset="0"/>
              </a:rPr>
              <a:t>animals</a:t>
            </a:r>
            <a:r>
              <a:rPr lang="en-US" sz="1600" dirty="0" smtClean="0">
                <a:latin typeface="Times New Roman" pitchFamily="18" charset="0"/>
                <a:sym typeface="Wingdings" pitchFamily="2" charset="2"/>
              </a:rPr>
              <a:t> collect(</a:t>
            </a:r>
            <a:r>
              <a:rPr lang="en-US" sz="1600" dirty="0" err="1" smtClean="0">
                <a:latin typeface="Times New Roman" pitchFamily="18" charset="0"/>
                <a:sym typeface="Wingdings" pitchFamily="2" charset="2"/>
              </a:rPr>
              <a:t>a:Animal</a:t>
            </a:r>
            <a:r>
              <a:rPr lang="en-US" sz="1600" dirty="0" smtClean="0">
                <a:latin typeface="Times New Roman" pitchFamily="18" charset="0"/>
                <a:sym typeface="Wingdings" pitchFamily="2" charset="2"/>
              </a:rPr>
              <a:t> | a.name)</a:t>
            </a:r>
          </a:p>
          <a:p>
            <a:pPr marL="0" indent="0">
              <a:buFont typeface="Wingdings 2" pitchFamily="18" charset="2"/>
              <a:buNone/>
            </a:pPr>
            <a:r>
              <a:rPr lang="en-US" sz="1600" dirty="0" smtClean="0">
                <a:latin typeface="Times New Roman" pitchFamily="18" charset="0"/>
                <a:sym typeface="Wingdings" pitchFamily="2" charset="2"/>
              </a:rPr>
              <a:t>From a collection of animals– to a collection of strings!</a:t>
            </a:r>
          </a:p>
          <a:p>
            <a:pPr marL="0" indent="0">
              <a:buFont typeface="Wingdings 2" pitchFamily="18" charset="2"/>
              <a:buNone/>
            </a:pPr>
            <a:endParaRPr lang="en-US" sz="1600" b="1" dirty="0" smtClean="0">
              <a:latin typeface="Times New Roman" pitchFamily="18" charset="0"/>
              <a:sym typeface="Wingdings" pitchFamily="2" charset="2"/>
            </a:endParaRPr>
          </a:p>
          <a:p>
            <a:pPr marL="0" indent="0">
              <a:buFont typeface="Wingdings 2" pitchFamily="18" charset="2"/>
              <a:buNone/>
            </a:pPr>
            <a:endParaRPr lang="en-US" sz="1600" b="1" dirty="0" smtClean="0">
              <a:latin typeface="Times New Roman" pitchFamily="18" charset="0"/>
              <a:sym typeface="Wingdings" pitchFamily="2" charset="2"/>
            </a:endParaRPr>
          </a:p>
          <a:p>
            <a:pPr marL="0" indent="0">
              <a:buFont typeface="Wingdings 2" pitchFamily="18" charset="2"/>
              <a:buNone/>
            </a:pPr>
            <a:endParaRPr lang="en-US" sz="1600" b="1" dirty="0" smtClean="0">
              <a:latin typeface="Times New Roman" pitchFamily="18" charset="0"/>
              <a:sym typeface="Wingdings" pitchFamily="2" charset="2"/>
            </a:endParaRPr>
          </a:p>
          <a:p>
            <a:pPr marL="0" indent="0">
              <a:buFont typeface="Wingdings 2" pitchFamily="18" charset="2"/>
              <a:buNone/>
            </a:pPr>
            <a:endParaRPr lang="en-US" sz="1600" b="1" dirty="0" smtClean="0">
              <a:latin typeface="Times New Roman" pitchFamily="18" charset="0"/>
              <a:sym typeface="Wingdings" pitchFamily="2" charset="2"/>
            </a:endParaRPr>
          </a:p>
          <a:p>
            <a:pPr marL="0" indent="0">
              <a:buFont typeface="Wingdings 2" pitchFamily="18" charset="2"/>
              <a:buNone/>
            </a:pPr>
            <a:endParaRPr lang="en-US" sz="1600" b="1" dirty="0" smtClean="0">
              <a:latin typeface="Times New Roman" pitchFamily="18" charset="0"/>
              <a:sym typeface="Wingdings" pitchFamily="2" charset="2"/>
            </a:endParaRPr>
          </a:p>
          <a:p>
            <a:pPr marL="0" indent="0">
              <a:buFont typeface="Wingdings 2" pitchFamily="18" charset="2"/>
              <a:buNone/>
            </a:pPr>
            <a:endParaRPr lang="en-US" sz="1600" b="1" dirty="0" smtClean="0">
              <a:latin typeface="Times New Roman" pitchFamily="18" charset="0"/>
              <a:sym typeface="Wingdings" pitchFamily="2" charset="2"/>
            </a:endParaRPr>
          </a:p>
          <a:p>
            <a:pPr marL="0" indent="0">
              <a:buFont typeface="Wingdings 2" pitchFamily="18" charset="2"/>
              <a:buNone/>
            </a:pPr>
            <a:endParaRPr lang="en-US" sz="1600" b="1" dirty="0" smtClean="0">
              <a:latin typeface="Times New Roman" pitchFamily="18" charset="0"/>
              <a:sym typeface="Wingdings" pitchFamily="2" charset="2"/>
            </a:endParaRPr>
          </a:p>
          <a:p>
            <a:pPr marL="0" indent="0">
              <a:buFont typeface="Wingdings 2" pitchFamily="18" charset="2"/>
              <a:buNone/>
            </a:pPr>
            <a:endParaRPr lang="en-US" sz="1600" b="1" dirty="0" smtClean="0">
              <a:latin typeface="Times New Roman" pitchFamily="18" charset="0"/>
              <a:sym typeface="Wingdings" pitchFamily="2" charset="2"/>
            </a:endParaRPr>
          </a:p>
          <a:p>
            <a:pPr marL="0" indent="0">
              <a:buFont typeface="Wingdings 2" pitchFamily="18" charset="2"/>
              <a:buNone/>
            </a:pPr>
            <a:endParaRPr lang="en-US" sz="1600" b="1" dirty="0" smtClean="0">
              <a:latin typeface="Times New Roman" pitchFamily="18" charset="0"/>
              <a:sym typeface="Wingdings" pitchFamily="2" charset="2"/>
            </a:endParaRPr>
          </a:p>
          <a:p>
            <a:pPr marL="0" indent="0">
              <a:buFont typeface="Wingdings 2" pitchFamily="18" charset="2"/>
              <a:buNone/>
            </a:pPr>
            <a:endParaRPr lang="en-US" b="1" dirty="0" smtClean="0">
              <a:latin typeface="Times New Roman" pitchFamily="18" charset="0"/>
              <a:sym typeface="Wingdings" pitchFamily="2" charset="2"/>
            </a:endParaRPr>
          </a:p>
          <a:p>
            <a:pPr marL="0" indent="0">
              <a:buFont typeface="Wingdings 2" pitchFamily="18" charset="2"/>
              <a:buNone/>
            </a:pPr>
            <a:r>
              <a:rPr lang="en-US" b="1" dirty="0" smtClean="0">
                <a:latin typeface="Times New Roman" pitchFamily="18" charset="0"/>
                <a:sym typeface="Wingdings" pitchFamily="2" charset="2"/>
              </a:rPr>
              <a:t>Shorthand Notation:</a:t>
            </a:r>
            <a:r>
              <a:rPr lang="en-US" dirty="0" smtClean="0">
                <a:latin typeface="Times New Roman" pitchFamily="18" charset="0"/>
                <a:sym typeface="Wingdings" pitchFamily="2" charset="2"/>
              </a:rPr>
              <a:t> </a:t>
            </a:r>
            <a:r>
              <a:rPr lang="en-US" dirty="0" err="1" smtClean="0">
                <a:latin typeface="Times New Roman" pitchFamily="18" charset="0"/>
                <a:sym typeface="Wingdings" pitchFamily="2" charset="2"/>
              </a:rPr>
              <a:t>students.studentCard</a:t>
            </a:r>
            <a:r>
              <a:rPr lang="en-US" dirty="0" smtClean="0">
                <a:latin typeface="Times New Roman" pitchFamily="18" charset="0"/>
                <a:sym typeface="Wingdings" pitchFamily="2" charset="2"/>
              </a:rPr>
              <a:t> – </a:t>
            </a:r>
            <a:r>
              <a:rPr lang="en-US" b="1" i="1" u="sng" dirty="0" smtClean="0">
                <a:latin typeface="Times New Roman" pitchFamily="18" charset="0"/>
                <a:sym typeface="Wingdings" pitchFamily="2" charset="2"/>
              </a:rPr>
              <a:t>only in ‘collect’!!!</a:t>
            </a:r>
            <a:endParaRPr lang="en-US" b="1" dirty="0" smtClean="0">
              <a:latin typeface="Times New Roman" pitchFamily="18" charset="0"/>
            </a:endParaRPr>
          </a:p>
        </p:txBody>
      </p:sp>
      <p:sp>
        <p:nvSpPr>
          <p:cNvPr id="16388" name="Slide Number Placeholder 3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AE109957-6232-4DAA-9CA8-945031A4416D}" type="slidenum">
              <a:rPr lang="en-US" sz="1400" b="0" i="0" smtClean="0"/>
              <a:pPr eaLnBrk="1" hangingPunct="1"/>
              <a:t>11</a:t>
            </a:fld>
            <a:endParaRPr lang="en-US" sz="1400" b="0" i="0" smtClean="0"/>
          </a:p>
        </p:txBody>
      </p:sp>
      <p:sp>
        <p:nvSpPr>
          <p:cNvPr id="5" name="Right Arrow 4"/>
          <p:cNvSpPr/>
          <p:nvPr/>
        </p:nvSpPr>
        <p:spPr>
          <a:xfrm>
            <a:off x="3886200" y="3556000"/>
            <a:ext cx="1295400" cy="515938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>
              <a:defRPr/>
            </a:pPr>
            <a:endParaRPr lang="he-IL"/>
          </a:p>
        </p:txBody>
      </p:sp>
      <p:pic>
        <p:nvPicPr>
          <p:cNvPr id="16390" name="Picture 6" descr="http://images.clipartof.com/small/57957-Royalty-Free-RF-Clipart-Illustration-Of-A-Digital-Collage-Of-Animals-Koala-Lemur-Hippo-Anteater-Crocodile-Frog-Salamander-Tortoise-Triceratops-Brontosaurus-Stegosaur-And-Tyrannosaurus-Rex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542925" y="2743200"/>
            <a:ext cx="3190875" cy="24749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6391" name="Rectangle 1"/>
          <p:cNvSpPr>
            <a:spLocks noChangeArrowheads="1"/>
          </p:cNvSpPr>
          <p:nvPr/>
        </p:nvSpPr>
        <p:spPr bwMode="auto">
          <a:xfrm>
            <a:off x="5181600" y="3048000"/>
            <a:ext cx="3733800" cy="1938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pPr algn="just"/>
            <a:r>
              <a:rPr lang="en-US"/>
              <a:t>Alice Bob Carol Dave</a:t>
            </a:r>
            <a:br>
              <a:rPr lang="en-US"/>
            </a:br>
            <a:r>
              <a:rPr lang="en-US"/>
              <a:t/>
            </a:r>
            <a:br>
              <a:rPr lang="en-US"/>
            </a:br>
            <a:r>
              <a:rPr lang="en-US"/>
              <a:t>Eve Mallory  Peggy Victor</a:t>
            </a:r>
            <a:br>
              <a:rPr lang="en-US"/>
            </a:br>
            <a:r>
              <a:rPr lang="en-US"/>
              <a:t/>
            </a:r>
            <a:br>
              <a:rPr lang="en-US"/>
            </a:br>
            <a:r>
              <a:rPr lang="en-US"/>
              <a:t>Trent Trudy Walter  Paul</a:t>
            </a:r>
            <a:br>
              <a:rPr lang="en-US"/>
            </a:br>
            <a:endParaRPr lang="he-IL"/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smtClean="0"/>
              <a:t>OCL </a:t>
            </a:r>
            <a:r>
              <a:rPr smtClean="0">
                <a:latin typeface="Arial" pitchFamily="34" charset="0"/>
              </a:rPr>
              <a:t>–</a:t>
            </a:r>
            <a:r>
              <a:rPr smtClean="0"/>
              <a:t> expression</a:t>
            </a:r>
          </a:p>
        </p:txBody>
      </p:sp>
      <p:sp>
        <p:nvSpPr>
          <p:cNvPr id="232451" name="Rectangle 3"/>
          <p:cNvSpPr>
            <a:spLocks noGrp="1" noChangeArrowheads="1"/>
          </p:cNvSpPr>
          <p:nvPr>
            <p:ph sz="half" idx="1"/>
          </p:nvPr>
        </p:nvSpPr>
        <p:spPr>
          <a:xfrm>
            <a:off x="457200" y="1676400"/>
            <a:ext cx="4419600" cy="4678363"/>
          </a:xfrm>
        </p:spPr>
        <p:txBody>
          <a:bodyPr>
            <a:normAutofit lnSpcReduction="10000"/>
          </a:bodyPr>
          <a:lstStyle/>
          <a:p>
            <a:pPr marL="266700" indent="-266700" eaLnBrk="1" hangingPunct="1">
              <a:spcBef>
                <a:spcPts val="0"/>
              </a:spcBef>
              <a:defRPr/>
            </a:pPr>
            <a:r>
              <a:rPr lang="en-US" sz="1200" b="1" dirty="0">
                <a:latin typeface="Courier New" pitchFamily="49" charset="0"/>
                <a:cs typeface="Courier New" pitchFamily="49" charset="0"/>
              </a:rPr>
              <a:t>Operations above objects:</a:t>
            </a:r>
          </a:p>
          <a:p>
            <a:pPr marL="447675" lvl="2" indent="0" eaLnBrk="1" hangingPunct="1">
              <a:spcBef>
                <a:spcPts val="0"/>
              </a:spcBef>
              <a:buFont typeface="Wingdings 2" pitchFamily="18" charset="2"/>
              <a:buNone/>
              <a:defRPr/>
            </a:pPr>
            <a:r>
              <a:rPr lang="en-US" sz="1200" b="1" dirty="0">
                <a:latin typeface="Courier New" pitchFamily="49" charset="0"/>
                <a:cs typeface="Courier New" pitchFamily="49" charset="0"/>
              </a:rPr>
              <a:t>&lt;class&gt;.&lt;attribute&gt;</a:t>
            </a:r>
          </a:p>
          <a:p>
            <a:pPr marL="447675" lvl="2" indent="0" eaLnBrk="1" hangingPunct="1">
              <a:spcBef>
                <a:spcPts val="0"/>
              </a:spcBef>
              <a:buFont typeface="Wingdings 2" pitchFamily="18" charset="2"/>
              <a:buNone/>
              <a:defRPr/>
            </a:pPr>
            <a:r>
              <a:rPr lang="en-US" sz="1200" b="1" dirty="0">
                <a:latin typeface="Courier New" pitchFamily="49" charset="0"/>
                <a:cs typeface="Courier New" pitchFamily="49" charset="0"/>
              </a:rPr>
              <a:t>&lt;class&gt;.&lt;role&gt;.&lt;attribute&gt;</a:t>
            </a:r>
          </a:p>
          <a:p>
            <a:pPr marL="266700" lvl="1" indent="0" eaLnBrk="1" hangingPunct="1">
              <a:spcBef>
                <a:spcPts val="0"/>
              </a:spcBef>
              <a:buFontTx/>
              <a:buNone/>
              <a:defRPr/>
            </a:pPr>
            <a:r>
              <a:rPr lang="en-US" sz="1200" b="1" dirty="0">
                <a:latin typeface="Courier New" pitchFamily="49" charset="0"/>
                <a:cs typeface="Courier New" pitchFamily="49" charset="0"/>
              </a:rPr>
              <a:t>(preferred)</a:t>
            </a:r>
          </a:p>
          <a:p>
            <a:pPr marL="447675" lvl="1" indent="0" eaLnBrk="1" hangingPunct="1">
              <a:spcBef>
                <a:spcPts val="0"/>
              </a:spcBef>
              <a:buFont typeface="Wingdings 2" pitchFamily="18" charset="2"/>
              <a:buNone/>
              <a:defRPr/>
            </a:pPr>
            <a:r>
              <a:rPr lang="en-US" sz="1200" b="1" dirty="0" smtClean="0">
                <a:latin typeface="Courier New" pitchFamily="49" charset="0"/>
                <a:cs typeface="Courier New" pitchFamily="49" charset="0"/>
              </a:rPr>
              <a:t>&lt;</a:t>
            </a:r>
            <a:r>
              <a:rPr lang="en-US" sz="1200" b="1" dirty="0">
                <a:latin typeface="Courier New" pitchFamily="49" charset="0"/>
                <a:cs typeface="Courier New" pitchFamily="49" charset="0"/>
              </a:rPr>
              <a:t>class&gt;.&lt;class name&gt;.&lt;attribute</a:t>
            </a:r>
            <a:r>
              <a:rPr lang="en-US" sz="1200" b="1" dirty="0" smtClean="0">
                <a:latin typeface="Courier New" pitchFamily="49" charset="0"/>
                <a:cs typeface="Courier New" pitchFamily="49" charset="0"/>
              </a:rPr>
              <a:t>&gt;</a:t>
            </a:r>
          </a:p>
          <a:p>
            <a:pPr marL="361950" lvl="1" indent="0" eaLnBrk="1" hangingPunct="1">
              <a:spcBef>
                <a:spcPts val="0"/>
              </a:spcBef>
              <a:buFont typeface="Wingdings 2" pitchFamily="18" charset="2"/>
              <a:buNone/>
              <a:defRPr/>
            </a:pPr>
            <a:endParaRPr lang="en-US" sz="1400" b="1" dirty="0" smtClean="0">
              <a:solidFill>
                <a:srgbClr val="3333FF"/>
              </a:solidFill>
              <a:latin typeface="Courier New" pitchFamily="49" charset="0"/>
              <a:cs typeface="Courier New" pitchFamily="49" charset="0"/>
            </a:endParaRPr>
          </a:p>
          <a:p>
            <a:pPr marL="361950" lvl="1" indent="0" eaLnBrk="1" hangingPunct="1">
              <a:spcBef>
                <a:spcPts val="0"/>
              </a:spcBef>
              <a:buFont typeface="Wingdings 2" pitchFamily="18" charset="2"/>
              <a:buNone/>
              <a:defRPr/>
            </a:pPr>
            <a:endParaRPr lang="en-US" sz="1400" b="1" dirty="0" smtClean="0">
              <a:solidFill>
                <a:srgbClr val="3333FF"/>
              </a:solidFill>
              <a:latin typeface="Courier New" pitchFamily="49" charset="0"/>
              <a:cs typeface="Courier New" pitchFamily="49" charset="0"/>
            </a:endParaRPr>
          </a:p>
          <a:p>
            <a:pPr marL="361950" lvl="1" indent="0" eaLnBrk="1" hangingPunct="1">
              <a:spcBef>
                <a:spcPts val="0"/>
              </a:spcBef>
              <a:buFont typeface="Wingdings 2" pitchFamily="18" charset="2"/>
              <a:buNone/>
              <a:defRPr/>
            </a:pPr>
            <a:endParaRPr lang="en-US" sz="1400" b="1" dirty="0">
              <a:solidFill>
                <a:srgbClr val="3333FF"/>
              </a:solidFill>
              <a:latin typeface="Courier New" pitchFamily="49" charset="0"/>
              <a:cs typeface="Courier New" pitchFamily="49" charset="0"/>
            </a:endParaRPr>
          </a:p>
          <a:p>
            <a:pPr marL="180975" indent="-180975" eaLnBrk="1" hangingPunct="1">
              <a:spcBef>
                <a:spcPts val="0"/>
              </a:spcBef>
              <a:defRPr/>
            </a:pPr>
            <a:endParaRPr lang="en-US" sz="1400" b="1" dirty="0" smtClean="0">
              <a:latin typeface="Courier New" pitchFamily="49" charset="0"/>
              <a:cs typeface="Courier New" pitchFamily="49" charset="0"/>
            </a:endParaRPr>
          </a:p>
          <a:p>
            <a:pPr eaLnBrk="1" hangingPunct="1">
              <a:spcBef>
                <a:spcPts val="0"/>
              </a:spcBef>
              <a:buFont typeface="Wingdings 2" pitchFamily="18" charset="2"/>
              <a:buNone/>
              <a:defRPr/>
            </a:pPr>
            <a:endParaRPr lang="en-US" sz="1400" b="1" dirty="0" smtClean="0">
              <a:solidFill>
                <a:srgbClr val="CC3300"/>
              </a:solidFill>
              <a:latin typeface="Courier New" pitchFamily="49" charset="0"/>
              <a:cs typeface="Courier New" pitchFamily="49" charset="0"/>
            </a:endParaRPr>
          </a:p>
          <a:p>
            <a:pPr marL="342900" indent="-342900" eaLnBrk="1" hangingPunct="1">
              <a:spcBef>
                <a:spcPts val="0"/>
              </a:spcBef>
              <a:buFont typeface="+mj-lt"/>
              <a:buAutoNum type="arabicPeriod"/>
              <a:defRPr/>
            </a:pPr>
            <a:r>
              <a:rPr lang="en-US" sz="1400" b="1" dirty="0" smtClean="0">
                <a:latin typeface="Courier New" pitchFamily="49" charset="0"/>
                <a:cs typeface="Courier New" pitchFamily="49" charset="0"/>
              </a:rPr>
              <a:t>context </a:t>
            </a:r>
            <a:r>
              <a:rPr lang="en-US" sz="1400" dirty="0" smtClean="0">
                <a:latin typeface="Courier New" pitchFamily="49" charset="0"/>
                <a:cs typeface="Courier New" pitchFamily="49" charset="0"/>
              </a:rPr>
              <a:t>Employee</a:t>
            </a:r>
            <a:r>
              <a:rPr lang="en-US" sz="1400" b="1" dirty="0" smtClean="0">
                <a:latin typeface="Courier New" pitchFamily="49" charset="0"/>
                <a:cs typeface="Courier New" pitchFamily="49" charset="0"/>
              </a:rPr>
              <a:t> inv: </a:t>
            </a:r>
          </a:p>
          <a:p>
            <a:pPr marL="447675" indent="0" eaLnBrk="1" hangingPunct="1">
              <a:spcBef>
                <a:spcPts val="0"/>
              </a:spcBef>
              <a:buFont typeface="Wingdings 2" pitchFamily="18" charset="2"/>
              <a:buNone/>
              <a:defRPr/>
            </a:pPr>
            <a:r>
              <a:rPr lang="en-US" sz="1400" dirty="0" err="1" smtClean="0">
                <a:latin typeface="Courier New" pitchFamily="49" charset="0"/>
                <a:cs typeface="Courier New" pitchFamily="49" charset="0"/>
              </a:rPr>
              <a:t>self.age</a:t>
            </a:r>
            <a:r>
              <a:rPr lang="en-US" sz="1400" dirty="0" smtClean="0">
                <a:latin typeface="Courier New" pitchFamily="49" charset="0"/>
                <a:cs typeface="Courier New" pitchFamily="49" charset="0"/>
              </a:rPr>
              <a:t>&gt;17 </a:t>
            </a:r>
            <a:r>
              <a:rPr lang="en-US" sz="1400" b="1" dirty="0" smtClean="0">
                <a:latin typeface="Courier New" pitchFamily="49" charset="0"/>
                <a:cs typeface="Courier New" pitchFamily="49" charset="0"/>
              </a:rPr>
              <a:t>and</a:t>
            </a:r>
            <a:r>
              <a:rPr lang="en-US" sz="1400" dirty="0" smtClean="0">
                <a:latin typeface="Courier New" pitchFamily="49" charset="0"/>
                <a:cs typeface="Courier New" pitchFamily="49" charset="0"/>
              </a:rPr>
              <a:t> </a:t>
            </a:r>
            <a:r>
              <a:rPr lang="en-US" sz="1400" dirty="0" err="1" smtClean="0">
                <a:latin typeface="Courier New" pitchFamily="49" charset="0"/>
                <a:cs typeface="Courier New" pitchFamily="49" charset="0"/>
              </a:rPr>
              <a:t>self.age</a:t>
            </a:r>
            <a:r>
              <a:rPr lang="en-US" sz="1400" dirty="0" smtClean="0">
                <a:latin typeface="Courier New" pitchFamily="49" charset="0"/>
                <a:cs typeface="Courier New" pitchFamily="49" charset="0"/>
              </a:rPr>
              <a:t>&lt;=100</a:t>
            </a:r>
          </a:p>
          <a:p>
            <a:pPr marL="342900" indent="-342900" eaLnBrk="1" hangingPunct="1">
              <a:spcBef>
                <a:spcPts val="0"/>
              </a:spcBef>
              <a:buFont typeface="+mj-lt"/>
              <a:buAutoNum type="arabicPeriod" startAt="2"/>
              <a:defRPr/>
            </a:pPr>
            <a:r>
              <a:rPr lang="en-US" sz="1400" b="1" dirty="0" smtClean="0">
                <a:latin typeface="Courier New" pitchFamily="49" charset="0"/>
                <a:cs typeface="Courier New" pitchFamily="49" charset="0"/>
              </a:rPr>
              <a:t>context </a:t>
            </a:r>
            <a:r>
              <a:rPr lang="en-US" sz="1400" dirty="0" smtClean="0">
                <a:latin typeface="Courier New" pitchFamily="49" charset="0"/>
                <a:cs typeface="Courier New" pitchFamily="49" charset="0"/>
              </a:rPr>
              <a:t>Employee</a:t>
            </a:r>
            <a:r>
              <a:rPr lang="en-US" sz="1400" b="1" dirty="0" smtClean="0">
                <a:latin typeface="Courier New" pitchFamily="49" charset="0"/>
                <a:cs typeface="Courier New" pitchFamily="49" charset="0"/>
              </a:rPr>
              <a:t> inv: </a:t>
            </a:r>
          </a:p>
          <a:p>
            <a:pPr marL="447675" indent="0" eaLnBrk="1" hangingPunct="1">
              <a:spcBef>
                <a:spcPts val="0"/>
              </a:spcBef>
              <a:buFont typeface="Wingdings 2" pitchFamily="18" charset="2"/>
              <a:buNone/>
              <a:defRPr/>
            </a:pPr>
            <a:r>
              <a:rPr lang="en-US" sz="1400" dirty="0" err="1" smtClean="0">
                <a:latin typeface="Courier New" pitchFamily="49" charset="0"/>
                <a:cs typeface="Courier New" pitchFamily="49" charset="0"/>
              </a:rPr>
              <a:t>self.age</a:t>
            </a:r>
            <a:r>
              <a:rPr lang="en-US" sz="1400" dirty="0" smtClean="0">
                <a:latin typeface="Courier New" pitchFamily="49" charset="0"/>
                <a:cs typeface="Courier New" pitchFamily="49" charset="0"/>
              </a:rPr>
              <a:t>&gt;30 </a:t>
            </a:r>
            <a:r>
              <a:rPr lang="en-US" sz="1400" b="1" dirty="0" smtClean="0">
                <a:latin typeface="Courier New" pitchFamily="49" charset="0"/>
                <a:cs typeface="Courier New" pitchFamily="49" charset="0"/>
              </a:rPr>
              <a:t>or</a:t>
            </a:r>
            <a:r>
              <a:rPr lang="en-US" sz="1400" dirty="0" smtClean="0">
                <a:latin typeface="Courier New" pitchFamily="49" charset="0"/>
                <a:cs typeface="Courier New" pitchFamily="49" charset="0"/>
              </a:rPr>
              <a:t> </a:t>
            </a:r>
            <a:r>
              <a:rPr lang="en-US" sz="1400" dirty="0" err="1" smtClean="0">
                <a:latin typeface="Courier New" pitchFamily="49" charset="0"/>
                <a:cs typeface="Courier New" pitchFamily="49" charset="0"/>
              </a:rPr>
              <a:t>self.workplace.number</a:t>
            </a:r>
            <a:r>
              <a:rPr lang="en-US" sz="1400" dirty="0" smtClean="0">
                <a:latin typeface="Courier New" pitchFamily="49" charset="0"/>
                <a:cs typeface="Courier New" pitchFamily="49" charset="0"/>
              </a:rPr>
              <a:t>&lt;5</a:t>
            </a:r>
          </a:p>
          <a:p>
            <a:pPr marL="342900" indent="-342900" eaLnBrk="1" hangingPunct="1">
              <a:spcBef>
                <a:spcPts val="0"/>
              </a:spcBef>
              <a:buFont typeface="+mj-lt"/>
              <a:buAutoNum type="arabicPeriod" startAt="2"/>
              <a:defRPr/>
            </a:pPr>
            <a:r>
              <a:rPr lang="en-US" sz="1400" b="1" dirty="0" smtClean="0">
                <a:latin typeface="Courier New" pitchFamily="49" charset="0"/>
                <a:cs typeface="Courier New" pitchFamily="49" charset="0"/>
              </a:rPr>
              <a:t>context </a:t>
            </a:r>
            <a:r>
              <a:rPr lang="en-US" sz="1400" dirty="0" smtClean="0">
                <a:latin typeface="Courier New" pitchFamily="49" charset="0"/>
                <a:cs typeface="Courier New" pitchFamily="49" charset="0"/>
              </a:rPr>
              <a:t>Department</a:t>
            </a:r>
            <a:r>
              <a:rPr lang="en-US" sz="1400" b="1" dirty="0" smtClean="0">
                <a:latin typeface="Courier New" pitchFamily="49" charset="0"/>
                <a:cs typeface="Courier New" pitchFamily="49" charset="0"/>
              </a:rPr>
              <a:t> inv:</a:t>
            </a:r>
          </a:p>
          <a:p>
            <a:pPr marL="447675" indent="0" eaLnBrk="1" hangingPunct="1">
              <a:spcBef>
                <a:spcPts val="0"/>
              </a:spcBef>
              <a:buFont typeface="Wingdings 2" pitchFamily="18" charset="2"/>
              <a:buNone/>
              <a:defRPr/>
            </a:pPr>
            <a:r>
              <a:rPr lang="en-US" sz="1400" dirty="0" err="1" smtClean="0">
                <a:latin typeface="Courier New" pitchFamily="49" charset="0"/>
                <a:cs typeface="Courier New" pitchFamily="49" charset="0"/>
              </a:rPr>
              <a:t>self.number</a:t>
            </a:r>
            <a:r>
              <a:rPr lang="en-US" sz="1400" dirty="0" smtClean="0">
                <a:latin typeface="Courier New" pitchFamily="49" charset="0"/>
                <a:cs typeface="Courier New" pitchFamily="49" charset="0"/>
              </a:rPr>
              <a:t>&gt;=5 </a:t>
            </a:r>
            <a:r>
              <a:rPr lang="en-US" sz="1400" b="1" dirty="0" smtClean="0">
                <a:latin typeface="Courier New" pitchFamily="49" charset="0"/>
                <a:cs typeface="Courier New" pitchFamily="49" charset="0"/>
              </a:rPr>
              <a:t>and</a:t>
            </a:r>
            <a:r>
              <a:rPr lang="en-US" sz="1400" dirty="0" smtClean="0">
                <a:latin typeface="Courier New" pitchFamily="49" charset="0"/>
                <a:cs typeface="Courier New" pitchFamily="49" charset="0"/>
              </a:rPr>
              <a:t> </a:t>
            </a:r>
            <a:r>
              <a:rPr lang="en-US" sz="1400" dirty="0" err="1" smtClean="0">
                <a:latin typeface="Courier New" pitchFamily="49" charset="0"/>
                <a:cs typeface="Courier New" pitchFamily="49" charset="0"/>
              </a:rPr>
              <a:t>self.employee</a:t>
            </a:r>
            <a:r>
              <a:rPr lang="en-US" sz="1400" dirty="0" smtClean="0">
                <a:latin typeface="Courier New" pitchFamily="49" charset="0"/>
                <a:cs typeface="Courier New" pitchFamily="49" charset="0"/>
                <a:sym typeface="Wingdings" pitchFamily="2" charset="2"/>
              </a:rPr>
              <a:t></a:t>
            </a:r>
            <a:r>
              <a:rPr lang="en-US" sz="1400" dirty="0" smtClean="0">
                <a:latin typeface="Courier New" pitchFamily="49" charset="0"/>
                <a:cs typeface="Courier New" pitchFamily="49" charset="0"/>
              </a:rPr>
              <a:t> select(age&lt;=30)</a:t>
            </a:r>
            <a:r>
              <a:rPr lang="en-US" sz="1400" dirty="0" smtClean="0">
                <a:latin typeface="Courier New" pitchFamily="49" charset="0"/>
                <a:cs typeface="Courier New" pitchFamily="49" charset="0"/>
                <a:sym typeface="Wingdings" pitchFamily="2" charset="2"/>
              </a:rPr>
              <a:t></a:t>
            </a:r>
            <a:r>
              <a:rPr lang="en-US" sz="1400" dirty="0" smtClean="0">
                <a:latin typeface="Courier New" pitchFamily="49" charset="0"/>
                <a:cs typeface="Courier New" pitchFamily="49" charset="0"/>
              </a:rPr>
              <a:t>size</a:t>
            </a:r>
            <a:r>
              <a:rPr lang="en-US" sz="1400" dirty="0" smtClean="0">
                <a:latin typeface="Courier New" pitchFamily="49" charset="0"/>
                <a:cs typeface="Courier New" pitchFamily="49" charset="0"/>
              </a:rPr>
              <a:t>()&gt;0</a:t>
            </a:r>
            <a:endParaRPr lang="en-US" sz="1400" dirty="0" smtClean="0">
              <a:latin typeface="Courier New" pitchFamily="49" charset="0"/>
              <a:cs typeface="Courier New" pitchFamily="49" charset="0"/>
            </a:endParaRPr>
          </a:p>
          <a:p>
            <a:pPr marL="342900" indent="-342900" eaLnBrk="1" hangingPunct="1">
              <a:spcBef>
                <a:spcPts val="0"/>
              </a:spcBef>
              <a:buFont typeface="+mj-lt"/>
              <a:buAutoNum type="arabicPeriod" startAt="3"/>
              <a:defRPr/>
            </a:pPr>
            <a:r>
              <a:rPr lang="en-US" sz="1400" b="1" dirty="0" smtClean="0">
                <a:latin typeface="Courier New" pitchFamily="49" charset="0"/>
                <a:cs typeface="Courier New" pitchFamily="49" charset="0"/>
              </a:rPr>
              <a:t>context </a:t>
            </a:r>
            <a:r>
              <a:rPr lang="en-US" sz="1400" dirty="0" smtClean="0">
                <a:latin typeface="Courier New" pitchFamily="49" charset="0"/>
                <a:cs typeface="Courier New" pitchFamily="49" charset="0"/>
              </a:rPr>
              <a:t>Department</a:t>
            </a:r>
            <a:r>
              <a:rPr lang="en-US" sz="1400" b="1" dirty="0" smtClean="0">
                <a:latin typeface="Courier New" pitchFamily="49" charset="0"/>
                <a:cs typeface="Courier New" pitchFamily="49" charset="0"/>
              </a:rPr>
              <a:t> inv:</a:t>
            </a:r>
          </a:p>
          <a:p>
            <a:pPr marL="447675" indent="0" eaLnBrk="1" hangingPunct="1">
              <a:spcBef>
                <a:spcPts val="0"/>
              </a:spcBef>
              <a:buFont typeface="Wingdings 2" pitchFamily="18" charset="2"/>
              <a:buNone/>
              <a:defRPr/>
            </a:pPr>
            <a:r>
              <a:rPr lang="en-US" sz="1400" dirty="0" err="1" smtClean="0">
                <a:latin typeface="Courier New" pitchFamily="49" charset="0"/>
                <a:cs typeface="Courier New" pitchFamily="49" charset="0"/>
              </a:rPr>
              <a:t>self.employee</a:t>
            </a:r>
            <a:r>
              <a:rPr lang="en-US" sz="1400" dirty="0" err="1" smtClean="0">
                <a:latin typeface="Courier New" pitchFamily="49" charset="0"/>
                <a:cs typeface="Courier New" pitchFamily="49" charset="0"/>
                <a:sym typeface="Wingdings" pitchFamily="2" charset="2"/>
              </a:rPr>
              <a:t></a:t>
            </a:r>
            <a:r>
              <a:rPr lang="en-US" sz="1400" b="1" dirty="0" err="1" smtClean="0">
                <a:latin typeface="Courier New" pitchFamily="49" charset="0"/>
                <a:cs typeface="Courier New" pitchFamily="49" charset="0"/>
              </a:rPr>
              <a:t>exist</a:t>
            </a:r>
            <a:r>
              <a:rPr lang="en-US" sz="1400" dirty="0" smtClean="0">
                <a:latin typeface="Courier New" pitchFamily="49" charset="0"/>
                <a:cs typeface="Courier New" pitchFamily="49" charset="0"/>
              </a:rPr>
              <a:t>(job=“manager”) </a:t>
            </a:r>
            <a:r>
              <a:rPr lang="en-US" sz="1400" b="1" dirty="0" smtClean="0">
                <a:latin typeface="Courier New" pitchFamily="49" charset="0"/>
                <a:cs typeface="Courier New" pitchFamily="49" charset="0"/>
              </a:rPr>
              <a:t>and</a:t>
            </a:r>
            <a:r>
              <a:rPr lang="en-US" sz="1400" dirty="0" smtClean="0">
                <a:latin typeface="Courier New" pitchFamily="49" charset="0"/>
                <a:cs typeface="Courier New" pitchFamily="49" charset="0"/>
              </a:rPr>
              <a:t> </a:t>
            </a:r>
            <a:r>
              <a:rPr lang="en-US" sz="1400" dirty="0" err="1" smtClean="0">
                <a:latin typeface="Courier New" pitchFamily="49" charset="0"/>
                <a:cs typeface="Courier New" pitchFamily="49" charset="0"/>
              </a:rPr>
              <a:t>self.company.year</a:t>
            </a:r>
            <a:r>
              <a:rPr lang="en-US" sz="1400" dirty="0" smtClean="0">
                <a:latin typeface="Courier New" pitchFamily="49" charset="0"/>
                <a:cs typeface="Courier New" pitchFamily="49" charset="0"/>
              </a:rPr>
              <a:t>&lt;=</a:t>
            </a:r>
            <a:r>
              <a:rPr lang="en-US" sz="1400" dirty="0" err="1" smtClean="0">
                <a:latin typeface="Courier New" pitchFamily="49" charset="0"/>
                <a:cs typeface="Courier New" pitchFamily="49" charset="0"/>
              </a:rPr>
              <a:t>self.year</a:t>
            </a:r>
            <a:endParaRPr lang="en-US" sz="1400" dirty="0" smtClean="0">
              <a:latin typeface="Courier New" pitchFamily="49" charset="0"/>
              <a:cs typeface="Courier New" pitchFamily="49" charset="0"/>
            </a:endParaRPr>
          </a:p>
          <a:p>
            <a:pPr marL="342900" indent="-342900" eaLnBrk="1" hangingPunct="1">
              <a:spcBef>
                <a:spcPts val="0"/>
              </a:spcBef>
              <a:buFont typeface="+mj-lt"/>
              <a:buAutoNum type="arabicPeriod" startAt="4"/>
              <a:defRPr/>
            </a:pPr>
            <a:r>
              <a:rPr lang="en-US" sz="1400" b="1" dirty="0" smtClean="0">
                <a:latin typeface="Courier New" pitchFamily="49" charset="0"/>
                <a:cs typeface="Courier New" pitchFamily="49" charset="0"/>
              </a:rPr>
              <a:t>context </a:t>
            </a:r>
            <a:r>
              <a:rPr lang="en-US" sz="1400" dirty="0" smtClean="0">
                <a:latin typeface="Courier New" pitchFamily="49" charset="0"/>
                <a:cs typeface="Courier New" pitchFamily="49" charset="0"/>
              </a:rPr>
              <a:t>Company</a:t>
            </a:r>
            <a:r>
              <a:rPr lang="en-US" sz="1400" b="1" dirty="0" smtClean="0">
                <a:latin typeface="Courier New" pitchFamily="49" charset="0"/>
                <a:cs typeface="Courier New" pitchFamily="49" charset="0"/>
              </a:rPr>
              <a:t> inv:</a:t>
            </a:r>
            <a:endParaRPr lang="en-US" sz="1400" dirty="0" smtClean="0">
              <a:latin typeface="Courier New" pitchFamily="49" charset="0"/>
              <a:cs typeface="Courier New" pitchFamily="49" charset="0"/>
            </a:endParaRPr>
          </a:p>
          <a:p>
            <a:pPr marL="447675" indent="0" eaLnBrk="1" hangingPunct="1">
              <a:spcBef>
                <a:spcPts val="0"/>
              </a:spcBef>
              <a:buFont typeface="Wingdings 2" pitchFamily="18" charset="2"/>
              <a:buNone/>
              <a:defRPr/>
            </a:pPr>
            <a:r>
              <a:rPr lang="en-US" sz="1400" dirty="0" err="1" smtClean="0">
                <a:latin typeface="Courier New" pitchFamily="49" charset="0"/>
                <a:cs typeface="Courier New" pitchFamily="49" charset="0"/>
              </a:rPr>
              <a:t>self.department.employee</a:t>
            </a:r>
            <a:r>
              <a:rPr lang="en-US" sz="1400" dirty="0" smtClean="0">
                <a:latin typeface="Courier New" pitchFamily="49" charset="0"/>
                <a:cs typeface="Courier New" pitchFamily="49" charset="0"/>
                <a:sym typeface="Wingdings" pitchFamily="2" charset="2"/>
              </a:rPr>
              <a:t></a:t>
            </a:r>
            <a:r>
              <a:rPr lang="en-US" sz="1400" dirty="0" smtClean="0">
                <a:latin typeface="Courier New" pitchFamily="49" charset="0"/>
                <a:cs typeface="Courier New" pitchFamily="49" charset="0"/>
              </a:rPr>
              <a:t> </a:t>
            </a:r>
            <a:r>
              <a:rPr lang="en-US" sz="1400" b="1" dirty="0" err="1" smtClean="0">
                <a:latin typeface="Courier New" pitchFamily="49" charset="0"/>
                <a:cs typeface="Courier New" pitchFamily="49" charset="0"/>
              </a:rPr>
              <a:t>forAll</a:t>
            </a:r>
            <a:r>
              <a:rPr lang="en-US" sz="1400" dirty="0" smtClean="0">
                <a:latin typeface="Courier New" pitchFamily="49" charset="0"/>
                <a:cs typeface="Courier New" pitchFamily="49" charset="0"/>
              </a:rPr>
              <a:t>(age&lt;=67)</a:t>
            </a:r>
            <a:endParaRPr lang="en-US" sz="1400" dirty="0">
              <a:latin typeface="Courier New" pitchFamily="49" charset="0"/>
              <a:cs typeface="Courier New" pitchFamily="49" charset="0"/>
            </a:endParaRPr>
          </a:p>
        </p:txBody>
      </p:sp>
      <p:sp>
        <p:nvSpPr>
          <p:cNvPr id="16" name="Content Placeholder 15"/>
          <p:cNvSpPr>
            <a:spLocks noGrp="1"/>
          </p:cNvSpPr>
          <p:nvPr>
            <p:ph sz="half" idx="2"/>
          </p:nvPr>
        </p:nvSpPr>
        <p:spPr/>
        <p:txBody>
          <a:bodyPr>
            <a:normAutofit lnSpcReduction="10000"/>
          </a:bodyPr>
          <a:lstStyle/>
          <a:p>
            <a:pPr marL="266700" indent="-266700" eaLnBrk="1" hangingPunct="1">
              <a:spcBef>
                <a:spcPts val="0"/>
              </a:spcBef>
              <a:defRPr/>
            </a:pPr>
            <a:r>
              <a:rPr lang="en-US" sz="1000" b="1" dirty="0" smtClean="0">
                <a:latin typeface="Courier New" pitchFamily="49" charset="0"/>
                <a:cs typeface="Courier New" pitchFamily="49" charset="0"/>
              </a:rPr>
              <a:t>Operations above collections:</a:t>
            </a:r>
          </a:p>
          <a:p>
            <a:pPr marL="447675" indent="-447675" eaLnBrk="1" hangingPunct="1">
              <a:spcBef>
                <a:spcPts val="0"/>
              </a:spcBef>
              <a:buFont typeface="Wingdings 2" pitchFamily="18" charset="2"/>
              <a:buNone/>
              <a:defRPr/>
            </a:pPr>
            <a:r>
              <a:rPr lang="en-US" sz="1000" b="1" dirty="0" smtClean="0">
                <a:latin typeface="Courier New" pitchFamily="49" charset="0"/>
                <a:cs typeface="Courier New" pitchFamily="49" charset="0"/>
              </a:rPr>
              <a:t>	&lt;collection&gt;</a:t>
            </a:r>
            <a:r>
              <a:rPr lang="en-US" sz="1200" b="1" dirty="0" smtClean="0">
                <a:latin typeface="Courier New" pitchFamily="49" charset="0"/>
                <a:cs typeface="Courier New" pitchFamily="49" charset="0"/>
              </a:rPr>
              <a:t> </a:t>
            </a:r>
            <a:r>
              <a:rPr lang="en-US" sz="1200" b="1" dirty="0" smtClean="0">
                <a:latin typeface="Arial"/>
                <a:cs typeface="Arial"/>
              </a:rPr>
              <a:t>→</a:t>
            </a:r>
            <a:r>
              <a:rPr lang="en-US" sz="1200" b="1" dirty="0" smtClean="0">
                <a:latin typeface="Courier New" pitchFamily="49" charset="0"/>
                <a:cs typeface="Courier New" pitchFamily="49" charset="0"/>
                <a:sym typeface="Wingdings" pitchFamily="2" charset="2"/>
              </a:rPr>
              <a:t> </a:t>
            </a:r>
            <a:r>
              <a:rPr lang="en-US" sz="1000" b="1" dirty="0" smtClean="0">
                <a:latin typeface="Courier New" pitchFamily="49" charset="0"/>
                <a:cs typeface="Courier New" pitchFamily="49" charset="0"/>
              </a:rPr>
              <a:t>&lt;operation&gt;</a:t>
            </a:r>
            <a:endParaRPr lang="en-US" sz="1000" dirty="0" smtClean="0">
              <a:solidFill>
                <a:schemeClr val="tx2"/>
              </a:solidFill>
              <a:latin typeface="Impact" pitchFamily="34" charset="0"/>
              <a:cs typeface="+mj-cs"/>
            </a:endParaRPr>
          </a:p>
          <a:p>
            <a:pPr marL="361950" indent="-361950" algn="r" rtl="1" eaLnBrk="1" hangingPunct="1">
              <a:buFont typeface="Wingdings 2" pitchFamily="18" charset="2"/>
              <a:buNone/>
              <a:defRPr/>
            </a:pPr>
            <a:endParaRPr lang="en-US" sz="1600" dirty="0" smtClean="0">
              <a:solidFill>
                <a:schemeClr val="tx2"/>
              </a:solidFill>
              <a:latin typeface="Impact" pitchFamily="34" charset="0"/>
              <a:cs typeface="+mj-cs"/>
            </a:endParaRPr>
          </a:p>
          <a:p>
            <a:pPr marL="361950" indent="-361950" algn="r" rtl="1" eaLnBrk="1" hangingPunct="1">
              <a:defRPr/>
            </a:pPr>
            <a:r>
              <a:rPr lang="he-IL" sz="1600" b="1" dirty="0" smtClean="0">
                <a:solidFill>
                  <a:schemeClr val="tx2"/>
                </a:solidFill>
                <a:latin typeface="Impact" pitchFamily="34" charset="0"/>
                <a:cs typeface="+mj-cs"/>
              </a:rPr>
              <a:t>דוגמאות:</a:t>
            </a:r>
            <a:endParaRPr lang="en-US" sz="1600" b="1" dirty="0" smtClean="0">
              <a:solidFill>
                <a:schemeClr val="tx2"/>
              </a:solidFill>
              <a:latin typeface="Impact" pitchFamily="34" charset="0"/>
              <a:cs typeface="+mj-cs"/>
            </a:endParaRPr>
          </a:p>
          <a:p>
            <a:pPr marL="361950" indent="-361950" algn="r" rtl="1" eaLnBrk="1" hangingPunct="1">
              <a:defRPr/>
            </a:pPr>
            <a:endParaRPr lang="en-US" sz="1600" dirty="0" smtClean="0">
              <a:cs typeface="+mj-cs"/>
            </a:endParaRPr>
          </a:p>
          <a:p>
            <a:pPr marL="361950" indent="-361950" algn="r" rtl="1" eaLnBrk="1" hangingPunct="1">
              <a:defRPr/>
            </a:pPr>
            <a:endParaRPr lang="en-US" sz="1600" dirty="0" smtClean="0">
              <a:cs typeface="+mj-cs"/>
            </a:endParaRPr>
          </a:p>
          <a:p>
            <a:pPr marL="361950" indent="-361950" algn="r" rtl="1" eaLnBrk="1" hangingPunct="1">
              <a:defRPr/>
            </a:pPr>
            <a:endParaRPr lang="en-US" sz="1600" dirty="0" smtClean="0">
              <a:cs typeface="+mj-cs"/>
            </a:endParaRPr>
          </a:p>
          <a:p>
            <a:pPr marL="347662" indent="-352425" algn="r" rtl="1" eaLnBrk="1" hangingPunct="1">
              <a:buFont typeface="+mj-lt"/>
              <a:buAutoNum type="arabicPeriod"/>
              <a:defRPr/>
            </a:pPr>
            <a:r>
              <a:rPr lang="he-IL" sz="1400" dirty="0" smtClean="0">
                <a:cs typeface="+mj-cs"/>
              </a:rPr>
              <a:t>גיל העובדים חייב להיות בין 18 ל- 100</a:t>
            </a:r>
            <a:endParaRPr lang="en-US" sz="1400" dirty="0" smtClean="0">
              <a:cs typeface="+mj-cs"/>
            </a:endParaRPr>
          </a:p>
          <a:p>
            <a:pPr marL="347662" indent="-352425" algn="r" rtl="1" eaLnBrk="1" hangingPunct="1">
              <a:buFont typeface="+mj-lt"/>
              <a:buAutoNum type="arabicPeriod"/>
              <a:defRPr/>
            </a:pPr>
            <a:r>
              <a:rPr lang="he-IL" sz="1400" dirty="0" smtClean="0">
                <a:cs typeface="+mj-cs"/>
              </a:rPr>
              <a:t>גיל </a:t>
            </a:r>
            <a:r>
              <a:rPr lang="he-IL" sz="1400" dirty="0" err="1" smtClean="0">
                <a:cs typeface="+mj-cs"/>
              </a:rPr>
              <a:t>מינימלי</a:t>
            </a:r>
            <a:r>
              <a:rPr lang="he-IL" sz="1400" dirty="0" smtClean="0">
                <a:cs typeface="+mj-cs"/>
              </a:rPr>
              <a:t> של העובדים במחלקות 5 ומעלה חייב להיות לפחות 31.</a:t>
            </a:r>
            <a:endParaRPr lang="en-US" sz="1400" dirty="0" smtClean="0">
              <a:cs typeface="+mj-cs"/>
            </a:endParaRPr>
          </a:p>
          <a:p>
            <a:pPr marL="347662" indent="-352425" algn="r" rtl="1" eaLnBrk="1" hangingPunct="1">
              <a:buFont typeface="+mj-lt"/>
              <a:buAutoNum type="arabicPeriod"/>
              <a:defRPr/>
            </a:pPr>
            <a:endParaRPr lang="en-US" sz="1400" dirty="0" smtClean="0">
              <a:cs typeface="+mj-cs"/>
            </a:endParaRPr>
          </a:p>
          <a:p>
            <a:pPr marL="347662" indent="-352425" algn="r" rtl="1" eaLnBrk="1" hangingPunct="1">
              <a:buFont typeface="+mj-lt"/>
              <a:buAutoNum type="arabicPeriod"/>
              <a:defRPr/>
            </a:pPr>
            <a:endParaRPr lang="en-US" sz="1400" dirty="0" smtClean="0">
              <a:cs typeface="+mj-cs"/>
            </a:endParaRPr>
          </a:p>
          <a:p>
            <a:pPr marL="347662" indent="-352425" algn="r" rtl="1" eaLnBrk="1" hangingPunct="1">
              <a:buFont typeface="+mj-lt"/>
              <a:buAutoNum type="arabicPeriod"/>
              <a:defRPr/>
            </a:pPr>
            <a:endParaRPr lang="en-US" sz="1400" dirty="0" smtClean="0">
              <a:cs typeface="+mj-cs"/>
            </a:endParaRPr>
          </a:p>
          <a:p>
            <a:pPr marL="347662" indent="-352425" algn="r" rtl="1" eaLnBrk="1" hangingPunct="1">
              <a:buFont typeface="+mj-lt"/>
              <a:buAutoNum type="arabicPeriod"/>
              <a:defRPr/>
            </a:pPr>
            <a:r>
              <a:rPr lang="he-IL" sz="1400" dirty="0" smtClean="0">
                <a:cs typeface="+mj-cs"/>
              </a:rPr>
              <a:t>לכל מחלקה חייב להיות "מנהל" ושנת הקמת המחלקה לא מוקדם משנת הקמת החברה</a:t>
            </a:r>
            <a:endParaRPr lang="en-US" sz="1400" dirty="0" smtClean="0">
              <a:cs typeface="+mj-cs"/>
            </a:endParaRPr>
          </a:p>
          <a:p>
            <a:pPr marL="347662" indent="-352425" algn="r" rtl="1" eaLnBrk="1" hangingPunct="1">
              <a:buFont typeface="+mj-lt"/>
              <a:buAutoNum type="arabicPeriod"/>
              <a:defRPr/>
            </a:pPr>
            <a:r>
              <a:rPr lang="he-IL" sz="1400" dirty="0" smtClean="0">
                <a:cs typeface="+mj-cs"/>
              </a:rPr>
              <a:t>פנסיונרים </a:t>
            </a:r>
            <a:r>
              <a:rPr lang="he-IL" sz="1400" dirty="0" smtClean="0">
                <a:cs typeface="+mj-cs"/>
              </a:rPr>
              <a:t>(עובדים מגיל 67) לא </a:t>
            </a:r>
            <a:r>
              <a:rPr lang="he-IL" sz="1400" dirty="0" smtClean="0">
                <a:cs typeface="+mj-cs"/>
              </a:rPr>
              <a:t>מועסקים בחברה</a:t>
            </a:r>
            <a:endParaRPr lang="he-IL" sz="1600" dirty="0">
              <a:cs typeface="+mj-cs"/>
            </a:endParaRPr>
          </a:p>
        </p:txBody>
      </p:sp>
      <p:sp>
        <p:nvSpPr>
          <p:cNvPr id="17413" name="Slide Number Placeholder 14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B42B98F2-3CDC-41E9-8FBC-8BA5BA045A8C}" type="slidenum">
              <a:rPr lang="en-US" sz="1400" b="0" i="0" smtClean="0"/>
              <a:pPr eaLnBrk="1" hangingPunct="1"/>
              <a:t>12</a:t>
            </a:fld>
            <a:endParaRPr lang="en-US" sz="1400" b="0" i="0" smtClean="0"/>
          </a:p>
        </p:txBody>
      </p:sp>
      <p:pic>
        <p:nvPicPr>
          <p:cNvPr id="17414" name="Picture 4"/>
          <p:cNvPicPr>
            <a:picLocks noChangeAspect="1" noChangeArrowheads="1"/>
          </p:cNvPicPr>
          <p:nvPr/>
        </p:nvPicPr>
        <p:blipFill>
          <a:blip r:embed="rId2" cstate="print">
            <a:lum bright="40000"/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762000" y="2514600"/>
            <a:ext cx="5100638" cy="9350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16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245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" dur="500"/>
                                        <p:tgtEl>
                                          <p:spTgt spid="23245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245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5" dur="500"/>
                                        <p:tgtEl>
                                          <p:spTgt spid="23245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 nodeType="clickPar">
                      <p:stCondLst>
                        <p:cond delay="indefinite"/>
                      </p:stCondLst>
                      <p:childTnLst>
                        <p:par>
                          <p:cTn id="1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8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0" dur="500"/>
                                        <p:tgtEl>
                                          <p:spTgt spid="16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 nodeType="clickPar">
                      <p:stCondLst>
                        <p:cond delay="indefinite"/>
                      </p:stCondLst>
                      <p:childTnLst>
                        <p:par>
                          <p:cTn id="2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3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2451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5" dur="500"/>
                                        <p:tgtEl>
                                          <p:spTgt spid="232451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2451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8" dur="500"/>
                                        <p:tgtEl>
                                          <p:spTgt spid="232451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 nodeType="clickPar">
                      <p:stCondLst>
                        <p:cond delay="indefinite"/>
                      </p:stCondLst>
                      <p:childTnLst>
                        <p:par>
                          <p:cTn id="3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1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2451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3" dur="500"/>
                                        <p:tgtEl>
                                          <p:spTgt spid="232451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4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2451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6" dur="500"/>
                                        <p:tgtEl>
                                          <p:spTgt spid="232451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 nodeType="clickPar">
                      <p:stCondLst>
                        <p:cond delay="indefinite"/>
                      </p:stCondLst>
                      <p:childTnLst>
                        <p:par>
                          <p:cTn id="3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9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41" dur="500"/>
                                        <p:tgtEl>
                                          <p:spTgt spid="16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2" fill="hold" nodeType="clickPar">
                      <p:stCondLst>
                        <p:cond delay="indefinite"/>
                      </p:stCondLst>
                      <p:childTnLst>
                        <p:par>
                          <p:cTn id="4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4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2451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46" dur="500"/>
                                        <p:tgtEl>
                                          <p:spTgt spid="232451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7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2451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49" dur="500"/>
                                        <p:tgtEl>
                                          <p:spTgt spid="232451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0" fill="hold" nodeType="clickPar">
                      <p:stCondLst>
                        <p:cond delay="indefinite"/>
                      </p:stCondLst>
                      <p:childTnLst>
                        <p:par>
                          <p:cTn id="5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2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54" dur="500"/>
                                        <p:tgtEl>
                                          <p:spTgt spid="16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 nodeType="clickPar">
                      <p:stCondLst>
                        <p:cond delay="indefinite"/>
                      </p:stCondLst>
                      <p:childTnLst>
                        <p:par>
                          <p:cTn id="5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7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2451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59" dur="500"/>
                                        <p:tgtEl>
                                          <p:spTgt spid="232451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0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2451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62" dur="500"/>
                                        <p:tgtEl>
                                          <p:spTgt spid="232451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2451" grpId="0" build="p"/>
      <p:bldP spid="16" grpId="0" build="p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sz="2800" smtClean="0">
                <a:solidFill>
                  <a:srgbClr val="00B0F0"/>
                </a:solidFill>
              </a:rPr>
              <a:t>Example 1</a:t>
            </a:r>
            <a:r>
              <a:rPr lang="he-IL" sz="2800" smtClean="0">
                <a:solidFill>
                  <a:srgbClr val="00B0F0"/>
                </a:solidFill>
              </a:rPr>
              <a:t>:</a:t>
            </a:r>
            <a:r>
              <a:rPr sz="2800" smtClean="0">
                <a:solidFill>
                  <a:srgbClr val="00B0F0"/>
                </a:solidFill>
              </a:rPr>
              <a:t> treating collections as instances, enumerations</a:t>
            </a:r>
          </a:p>
        </p:txBody>
      </p:sp>
      <p:sp>
        <p:nvSpPr>
          <p:cNvPr id="7" name="Content Placeholder 6"/>
          <p:cNvSpPr>
            <a:spLocks noGrp="1"/>
          </p:cNvSpPr>
          <p:nvPr>
            <p:ph idx="1"/>
          </p:nvPr>
        </p:nvSpPr>
        <p:spPr>
          <a:xfrm>
            <a:off x="457200" y="2819400"/>
            <a:ext cx="8229600" cy="3505200"/>
          </a:xfrm>
        </p:spPr>
        <p:txBody>
          <a:bodyPr>
            <a:normAutofit lnSpcReduction="10000"/>
          </a:bodyPr>
          <a:lstStyle/>
          <a:p>
            <a:pPr marL="361950" indent="-361950" eaLnBrk="1" hangingPunct="1">
              <a:spcBef>
                <a:spcPts val="0"/>
              </a:spcBef>
              <a:defRPr/>
            </a:pPr>
            <a:r>
              <a:rPr lang="en-US" sz="2000" dirty="0" smtClean="0"/>
              <a:t>If a person has a wife, she must be female and the person must be male. </a:t>
            </a:r>
          </a:p>
          <a:p>
            <a:pPr marL="342900" indent="-342900" eaLnBrk="1" hangingPunct="1">
              <a:spcBef>
                <a:spcPts val="0"/>
              </a:spcBef>
              <a:buClr>
                <a:schemeClr val="accent1"/>
              </a:buClr>
              <a:buFont typeface="Cambria Math" pitchFamily="18" charset="0"/>
              <a:buChar char="⇒"/>
              <a:defRPr/>
            </a:pPr>
            <a:r>
              <a:rPr lang="en-US" sz="1600" b="1" dirty="0" smtClean="0">
                <a:latin typeface="Courier New" pitchFamily="49" charset="0"/>
                <a:cs typeface="Courier New" pitchFamily="49" charset="0"/>
              </a:rPr>
              <a:t>context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 Person </a:t>
            </a:r>
            <a:r>
              <a:rPr lang="en-US" sz="1600" b="1" dirty="0" smtClean="0">
                <a:latin typeface="Courier New" pitchFamily="49" charset="0"/>
                <a:cs typeface="Courier New" pitchFamily="49" charset="0"/>
              </a:rPr>
              <a:t>inv: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 </a:t>
            </a:r>
          </a:p>
          <a:p>
            <a:pPr marL="542925" lvl="1" indent="0" eaLnBrk="1" hangingPunct="1">
              <a:spcBef>
                <a:spcPts val="0"/>
              </a:spcBef>
              <a:buFont typeface="Wingdings 2" pitchFamily="18" charset="2"/>
              <a:buNone/>
              <a:defRPr/>
            </a:pP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Wife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  <a:sym typeface="Wingdings" pitchFamily="2" charset="2"/>
              </a:rPr>
              <a:t>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notEmpty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() </a:t>
            </a:r>
            <a:r>
              <a:rPr lang="en-US" sz="1600" dirty="0" smtClean="0">
                <a:solidFill>
                  <a:schemeClr val="accent2"/>
                </a:solidFill>
                <a:latin typeface="Courier New" pitchFamily="49" charset="0"/>
                <a:cs typeface="Courier New" pitchFamily="49" charset="0"/>
              </a:rPr>
              <a:t>implies</a:t>
            </a:r>
          </a:p>
          <a:p>
            <a:pPr marL="542925" lvl="1" indent="0" eaLnBrk="1" hangingPunct="1">
              <a:spcBef>
                <a:spcPts val="0"/>
              </a:spcBef>
              <a:buFont typeface="Wingdings 2" pitchFamily="18" charset="2"/>
              <a:buNone/>
              <a:defRPr/>
            </a:pP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(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wife.gender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=Gender::female and 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self.gender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=Gender::male)</a:t>
            </a:r>
          </a:p>
          <a:p>
            <a:pPr marL="542925" lvl="1" indent="0" eaLnBrk="1" hangingPunct="1">
              <a:spcBef>
                <a:spcPts val="0"/>
              </a:spcBef>
              <a:buFont typeface="Wingdings 2" pitchFamily="18" charset="2"/>
              <a:buNone/>
              <a:defRPr/>
            </a:pP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//note: after a collection has been validated to be of size 1, it can be treated as an instance!</a:t>
            </a:r>
          </a:p>
          <a:p>
            <a:pPr marL="361950" indent="-361950" eaLnBrk="1" hangingPunct="1">
              <a:spcBef>
                <a:spcPts val="0"/>
              </a:spcBef>
              <a:buFont typeface="Wingdings 2" pitchFamily="18" charset="2"/>
              <a:buNone/>
              <a:defRPr/>
            </a:pPr>
            <a:endParaRPr lang="en-US" dirty="0" smtClean="0"/>
          </a:p>
          <a:p>
            <a:pPr marL="361950" indent="-361950" eaLnBrk="1" hangingPunct="1">
              <a:spcBef>
                <a:spcPts val="0"/>
              </a:spcBef>
              <a:defRPr/>
            </a:pPr>
            <a:r>
              <a:rPr lang="en-US" sz="2000" dirty="0" smtClean="0"/>
              <a:t>If a person has a husband, he must be male and the person must be female. </a:t>
            </a:r>
          </a:p>
          <a:p>
            <a:pPr marL="361950" indent="-361950" eaLnBrk="1" hangingPunct="1">
              <a:spcBef>
                <a:spcPts val="0"/>
              </a:spcBef>
              <a:buClr>
                <a:srgbClr val="0070C0"/>
              </a:buClr>
              <a:buFont typeface="Cambria Math" pitchFamily="18" charset="0"/>
              <a:buChar char="⇒"/>
              <a:defRPr/>
            </a:pPr>
            <a:r>
              <a:rPr lang="en-US" sz="1600" b="1" dirty="0" smtClean="0">
                <a:latin typeface="Courier New" pitchFamily="49" charset="0"/>
                <a:cs typeface="Courier New" pitchFamily="49" charset="0"/>
              </a:rPr>
              <a:t>context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 Person </a:t>
            </a:r>
            <a:r>
              <a:rPr lang="en-US" sz="1600" b="1" dirty="0" smtClean="0">
                <a:latin typeface="Courier New" pitchFamily="49" charset="0"/>
                <a:cs typeface="Courier New" pitchFamily="49" charset="0"/>
              </a:rPr>
              <a:t>inv: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 </a:t>
            </a:r>
          </a:p>
          <a:p>
            <a:pPr marL="447675" indent="0" eaLnBrk="1" hangingPunct="1">
              <a:spcBef>
                <a:spcPts val="0"/>
              </a:spcBef>
              <a:buFont typeface="Wingdings 2" pitchFamily="18" charset="2"/>
              <a:buNone/>
              <a:defRPr/>
            </a:pP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Husband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  <a:sym typeface="Wingdings" pitchFamily="2" charset="2"/>
              </a:rPr>
              <a:t>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notEmpty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() </a:t>
            </a:r>
            <a:r>
              <a:rPr lang="en-US" sz="1600" dirty="0" smtClean="0">
                <a:solidFill>
                  <a:schemeClr val="accent2"/>
                </a:solidFill>
                <a:latin typeface="Courier New" pitchFamily="49" charset="0"/>
                <a:cs typeface="Courier New" pitchFamily="49" charset="0"/>
              </a:rPr>
              <a:t>implies</a:t>
            </a:r>
          </a:p>
          <a:p>
            <a:pPr marL="447675" indent="0" eaLnBrk="1" hangingPunct="1">
              <a:spcBef>
                <a:spcPts val="0"/>
              </a:spcBef>
              <a:buFont typeface="Wingdings 2" pitchFamily="18" charset="2"/>
              <a:buNone/>
              <a:defRPr/>
            </a:pP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(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husband.gender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=Gender::male and 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self.gender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=Gender::female) </a:t>
            </a:r>
            <a:r>
              <a:rPr lang="en-US" sz="2000" dirty="0" smtClean="0">
                <a:latin typeface="Courier New" pitchFamily="49" charset="0"/>
                <a:cs typeface="Courier New" pitchFamily="49" charset="0"/>
              </a:rPr>
              <a:t> </a:t>
            </a:r>
          </a:p>
          <a:p>
            <a:pPr eaLnBrk="1" hangingPunct="1">
              <a:spcBef>
                <a:spcPts val="0"/>
              </a:spcBef>
              <a:defRPr/>
            </a:pPr>
            <a:endParaRPr lang="he-IL" sz="2000" dirty="0"/>
          </a:p>
        </p:txBody>
      </p:sp>
      <p:sp>
        <p:nvSpPr>
          <p:cNvPr id="18436" name="Slide Number Placeholder 7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33F7F1A7-53E3-4335-A210-771E18E804DD}" type="slidenum">
              <a:rPr lang="en-US" sz="1400" b="0" i="0" smtClean="0"/>
              <a:pPr eaLnBrk="1" hangingPunct="1"/>
              <a:t>13</a:t>
            </a:fld>
            <a:endParaRPr lang="en-US" sz="1400" b="0" i="0" smtClean="0"/>
          </a:p>
        </p:txBody>
      </p:sp>
      <p:pic>
        <p:nvPicPr>
          <p:cNvPr id="18437" name="Picture 18" descr="Image10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133600" y="1690687"/>
            <a:ext cx="5043488" cy="1128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" dur="500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5" dur="500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8" dur="500"/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1" dur="500"/>
                                        <p:tgtEl>
                                          <p:spTgt spid="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 nodeType="clickPar">
                      <p:stCondLst>
                        <p:cond delay="indefinite"/>
                      </p:stCondLst>
                      <p:childTnLst>
                        <p:par>
                          <p:cTn id="2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4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6" dur="500"/>
                                        <p:tgtEl>
                                          <p:spTgt spid="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 nodeType="clickPar">
                      <p:stCondLst>
                        <p:cond delay="indefinite"/>
                      </p:stCondLst>
                      <p:childTnLst>
                        <p:par>
                          <p:cTn id="2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9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1" dur="500"/>
                                        <p:tgtEl>
                                          <p:spTgt spid="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4" dur="500"/>
                                        <p:tgtEl>
                                          <p:spTgt spid="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7" dur="500"/>
                                        <p:tgtEl>
                                          <p:spTgt spid="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build="p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7817" name="Text Box 9"/>
          <p:cNvSpPr txBox="1">
            <a:spLocks noChangeArrowheads="1"/>
          </p:cNvSpPr>
          <p:nvPr/>
        </p:nvSpPr>
        <p:spPr bwMode="auto">
          <a:xfrm>
            <a:off x="6629400" y="4524375"/>
            <a:ext cx="2133600" cy="276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algn="r" rtl="1" eaLnBrk="1" hangingPunct="1">
              <a:spcBef>
                <a:spcPct val="50000"/>
              </a:spcBef>
            </a:pPr>
            <a:r>
              <a:rPr lang="he-IL" sz="1200" b="0" i="0">
                <a:solidFill>
                  <a:srgbClr val="00B0F0"/>
                </a:solidFill>
              </a:rPr>
              <a:t>(אם האדם מובטל אז)</a:t>
            </a:r>
            <a:endParaRPr lang="en-US" sz="1200" b="0" i="0">
              <a:solidFill>
                <a:srgbClr val="00B0F0"/>
              </a:solidFill>
            </a:endParaRPr>
          </a:p>
        </p:txBody>
      </p:sp>
      <p:sp>
        <p:nvSpPr>
          <p:cNvPr id="247818" name="Text Box 10"/>
          <p:cNvSpPr txBox="1">
            <a:spLocks noChangeArrowheads="1"/>
          </p:cNvSpPr>
          <p:nvPr/>
        </p:nvSpPr>
        <p:spPr bwMode="auto">
          <a:xfrm>
            <a:off x="5486400" y="4724400"/>
            <a:ext cx="3276600" cy="276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algn="r" rtl="1" eaLnBrk="1" hangingPunct="1">
              <a:spcBef>
                <a:spcPct val="50000"/>
              </a:spcBef>
            </a:pPr>
            <a:r>
              <a:rPr lang="he-IL" sz="1200" b="0" i="0">
                <a:solidFill>
                  <a:srgbClr val="00B0F0"/>
                </a:solidFill>
              </a:rPr>
              <a:t>(יוצר אוסף של ערכי הרכבים שברשותו)</a:t>
            </a:r>
            <a:endParaRPr lang="en-US" sz="1200" b="0" i="0">
              <a:solidFill>
                <a:srgbClr val="00B0F0"/>
              </a:solidFill>
            </a:endParaRPr>
          </a:p>
        </p:txBody>
      </p:sp>
      <p:sp>
        <p:nvSpPr>
          <p:cNvPr id="247819" name="Text Box 11"/>
          <p:cNvSpPr txBox="1">
            <a:spLocks noChangeArrowheads="1"/>
          </p:cNvSpPr>
          <p:nvPr/>
        </p:nvSpPr>
        <p:spPr bwMode="auto">
          <a:xfrm>
            <a:off x="5105400" y="4905375"/>
            <a:ext cx="3657600" cy="276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algn="r" rtl="1" eaLnBrk="1" hangingPunct="1">
              <a:spcBef>
                <a:spcPct val="50000"/>
              </a:spcBef>
            </a:pPr>
            <a:r>
              <a:rPr lang="he-IL" sz="1200" b="0" i="0">
                <a:solidFill>
                  <a:srgbClr val="00B0F0"/>
                </a:solidFill>
              </a:rPr>
              <a:t>(חשב סכום ערכי הרכבים תבדוק שהוא קטן מ-500000)</a:t>
            </a:r>
            <a:endParaRPr lang="en-US" sz="1200" b="0" i="0">
              <a:solidFill>
                <a:srgbClr val="00B0F0"/>
              </a:solidFill>
            </a:endParaRPr>
          </a:p>
        </p:txBody>
      </p:sp>
      <p:sp>
        <p:nvSpPr>
          <p:cNvPr id="247822" name="Text Box 14"/>
          <p:cNvSpPr txBox="1">
            <a:spLocks noChangeArrowheads="1"/>
          </p:cNvSpPr>
          <p:nvPr/>
        </p:nvSpPr>
        <p:spPr bwMode="auto">
          <a:xfrm>
            <a:off x="5410200" y="5715000"/>
            <a:ext cx="3276600" cy="276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algn="r" rtl="1" eaLnBrk="1" hangingPunct="1">
              <a:spcBef>
                <a:spcPct val="50000"/>
              </a:spcBef>
            </a:pPr>
            <a:r>
              <a:rPr lang="he-IL" sz="1200" b="0" i="0">
                <a:solidFill>
                  <a:srgbClr val="00B0F0"/>
                </a:solidFill>
              </a:rPr>
              <a:t>(יוצר אוסף של צבעי הרכבים שברשותו)</a:t>
            </a:r>
            <a:endParaRPr lang="en-US" sz="1200" b="0" i="0">
              <a:solidFill>
                <a:srgbClr val="00B0F0"/>
              </a:solidFill>
            </a:endParaRPr>
          </a:p>
        </p:txBody>
      </p:sp>
      <p:sp>
        <p:nvSpPr>
          <p:cNvPr id="247823" name="Text Box 15"/>
          <p:cNvSpPr txBox="1">
            <a:spLocks noChangeArrowheads="1"/>
          </p:cNvSpPr>
          <p:nvPr/>
        </p:nvSpPr>
        <p:spPr bwMode="auto">
          <a:xfrm>
            <a:off x="5029200" y="5972175"/>
            <a:ext cx="3657600" cy="276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algn="r" rtl="1" eaLnBrk="1" hangingPunct="1">
              <a:spcBef>
                <a:spcPct val="50000"/>
              </a:spcBef>
            </a:pPr>
            <a:r>
              <a:rPr lang="he-IL" sz="1200" b="0" i="0">
                <a:solidFill>
                  <a:srgbClr val="00B0F0"/>
                </a:solidFill>
              </a:rPr>
              <a:t>(הפוך את האוסף ל </a:t>
            </a:r>
            <a:r>
              <a:rPr lang="en-US" sz="1200" b="0" i="0">
                <a:solidFill>
                  <a:srgbClr val="00B0F0"/>
                </a:solidFill>
              </a:rPr>
              <a:t>set</a:t>
            </a:r>
            <a:r>
              <a:rPr lang="he-IL" sz="1200" b="0" i="0">
                <a:solidFill>
                  <a:srgbClr val="00B0F0"/>
                </a:solidFill>
              </a:rPr>
              <a:t> - השאר אחד מכל צבע)</a:t>
            </a:r>
            <a:endParaRPr lang="en-US" sz="1200" b="0" i="0">
              <a:solidFill>
                <a:srgbClr val="00B0F0"/>
              </a:solidFill>
            </a:endParaRPr>
          </a:p>
        </p:txBody>
      </p:sp>
      <p:sp>
        <p:nvSpPr>
          <p:cNvPr id="247825" name="Text Box 17"/>
          <p:cNvSpPr txBox="1">
            <a:spLocks noChangeArrowheads="1"/>
          </p:cNvSpPr>
          <p:nvPr/>
        </p:nvSpPr>
        <p:spPr bwMode="auto">
          <a:xfrm>
            <a:off x="4876800" y="6248400"/>
            <a:ext cx="3810000" cy="276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algn="r" rtl="1" eaLnBrk="1" hangingPunct="1">
              <a:spcBef>
                <a:spcPct val="50000"/>
              </a:spcBef>
            </a:pPr>
            <a:r>
              <a:rPr lang="he-IL" sz="1200" b="0" i="0">
                <a:solidFill>
                  <a:srgbClr val="00B0F0"/>
                </a:solidFill>
              </a:rPr>
              <a:t>(ספירת כמות צבעים ובדיקה שאין יותר מ 3 צבעים)</a:t>
            </a:r>
            <a:endParaRPr lang="en-US" sz="1200" b="0" i="0">
              <a:solidFill>
                <a:srgbClr val="00B0F0"/>
              </a:solidFill>
            </a:endParaRPr>
          </a:p>
        </p:txBody>
      </p:sp>
      <p:pic>
        <p:nvPicPr>
          <p:cNvPr id="19464" name="Picture 18" descr="Image10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133600" y="1524000"/>
            <a:ext cx="5043488" cy="1128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9465" name="Title 1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sz="2800" smtClean="0">
                <a:solidFill>
                  <a:srgbClr val="00B0F0"/>
                </a:solidFill>
              </a:rPr>
              <a:t>Example 1 </a:t>
            </a:r>
            <a:r>
              <a:rPr sz="1400" smtClean="0">
                <a:solidFill>
                  <a:srgbClr val="00B0F0"/>
                </a:solidFill>
              </a:rPr>
              <a:t>(Cont.)</a:t>
            </a:r>
            <a:endParaRPr lang="he-IL" smtClean="0">
              <a:solidFill>
                <a:srgbClr val="00B0F0"/>
              </a:solidFill>
            </a:endParaRPr>
          </a:p>
        </p:txBody>
      </p:sp>
      <p:sp>
        <p:nvSpPr>
          <p:cNvPr id="17" name="Content Placeholder 16"/>
          <p:cNvSpPr>
            <a:spLocks noGrp="1"/>
          </p:cNvSpPr>
          <p:nvPr>
            <p:ph idx="1"/>
          </p:nvPr>
        </p:nvSpPr>
        <p:spPr>
          <a:xfrm>
            <a:off x="457200" y="2667000"/>
            <a:ext cx="8305800" cy="3657600"/>
          </a:xfrm>
        </p:spPr>
        <p:txBody>
          <a:bodyPr>
            <a:normAutofit fontScale="92500"/>
          </a:bodyPr>
          <a:lstStyle/>
          <a:p>
            <a:pPr eaLnBrk="1" hangingPunct="1">
              <a:defRPr/>
            </a:pPr>
            <a:r>
              <a:rPr lang="en-US" sz="2000" dirty="0" smtClean="0"/>
              <a:t>If a person is male he can't have pink car</a:t>
            </a:r>
          </a:p>
          <a:p>
            <a:pPr marL="342900" indent="-342900" eaLnBrk="1" hangingPunct="1">
              <a:spcBef>
                <a:spcPts val="0"/>
              </a:spcBef>
              <a:buClr>
                <a:schemeClr val="accent1"/>
              </a:buClr>
              <a:buFont typeface="Cambria Math" pitchFamily="18" charset="0"/>
              <a:buChar char="⇒"/>
              <a:defRPr/>
            </a:pPr>
            <a:r>
              <a:rPr lang="en-US" sz="1600" b="1" dirty="0" smtClean="0">
                <a:latin typeface="Courier New" pitchFamily="49" charset="0"/>
                <a:cs typeface="Courier New" pitchFamily="49" charset="0"/>
              </a:rPr>
              <a:t>context 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Person</a:t>
            </a:r>
            <a:r>
              <a:rPr lang="en-US" sz="1600" b="1" dirty="0" smtClean="0">
                <a:latin typeface="Courier New" pitchFamily="49" charset="0"/>
                <a:cs typeface="Courier New" pitchFamily="49" charset="0"/>
              </a:rPr>
              <a:t> inv: </a:t>
            </a:r>
          </a:p>
          <a:p>
            <a:pPr marL="542925" indent="0" eaLnBrk="1" hangingPunct="1">
              <a:spcBef>
                <a:spcPts val="0"/>
              </a:spcBef>
              <a:buClr>
                <a:schemeClr val="accent1"/>
              </a:buClr>
              <a:buFont typeface="Wingdings 2" pitchFamily="18" charset="2"/>
              <a:buNone/>
              <a:defRPr/>
            </a:pP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(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self.gender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==Gender::male) </a:t>
            </a:r>
            <a:r>
              <a:rPr lang="en-US" sz="1600" dirty="0" smtClean="0">
                <a:solidFill>
                  <a:srgbClr val="00B0F0"/>
                </a:solidFill>
                <a:latin typeface="Courier New" pitchFamily="49" charset="0"/>
                <a:cs typeface="Courier New" pitchFamily="49" charset="0"/>
              </a:rPr>
              <a:t>implies</a:t>
            </a:r>
          </a:p>
          <a:p>
            <a:pPr marL="542925" indent="0">
              <a:spcBef>
                <a:spcPts val="0"/>
              </a:spcBef>
              <a:buClr>
                <a:schemeClr val="accent1"/>
              </a:buClr>
              <a:buNone/>
              <a:defRPr/>
            </a:pP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(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self.owns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  <a:sym typeface="Wingdings" pitchFamily="2" charset="2"/>
              </a:rPr>
              <a:t>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select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(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c|c.color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==‘pink’)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  <a:sym typeface="Wingdings" pitchFamily="2" charset="2"/>
              </a:rPr>
              <a:t>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size()=0)</a:t>
            </a:r>
          </a:p>
          <a:p>
            <a:pPr eaLnBrk="1" hangingPunct="1">
              <a:defRPr/>
            </a:pPr>
            <a:r>
              <a:rPr lang="en-US" sz="2000" dirty="0" smtClean="0"/>
              <a:t>If a person is unemployed he can't own cars in value of more then 500,000$</a:t>
            </a:r>
          </a:p>
          <a:p>
            <a:pPr marL="342900" indent="-342900" eaLnBrk="1" hangingPunct="1">
              <a:spcBef>
                <a:spcPts val="0"/>
              </a:spcBef>
              <a:buClr>
                <a:schemeClr val="accent1"/>
              </a:buClr>
              <a:buFont typeface="Cambria Math" pitchFamily="18" charset="0"/>
              <a:buChar char="⇒"/>
              <a:defRPr/>
            </a:pPr>
            <a:r>
              <a:rPr lang="en-US" sz="1600" b="1" dirty="0" smtClean="0">
                <a:latin typeface="Courier New" pitchFamily="49" charset="0"/>
                <a:cs typeface="Courier New" pitchFamily="49" charset="0"/>
              </a:rPr>
              <a:t>context 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Person</a:t>
            </a:r>
            <a:r>
              <a:rPr lang="en-US" sz="1600" b="1" dirty="0" smtClean="0">
                <a:latin typeface="Courier New" pitchFamily="49" charset="0"/>
                <a:cs typeface="Courier New" pitchFamily="49" charset="0"/>
              </a:rPr>
              <a:t> inv: </a:t>
            </a:r>
          </a:p>
          <a:p>
            <a:pPr marL="342900" indent="-342900" eaLnBrk="1" hangingPunct="1">
              <a:spcBef>
                <a:spcPts val="0"/>
              </a:spcBef>
              <a:buClr>
                <a:schemeClr val="accent1"/>
              </a:buClr>
              <a:buFont typeface="Wingdings 2" pitchFamily="18" charset="2"/>
              <a:buNone/>
              <a:defRPr/>
            </a:pPr>
            <a:r>
              <a:rPr lang="en-US" sz="1600" b="1" dirty="0" smtClean="0">
                <a:latin typeface="Courier New" pitchFamily="49" charset="0"/>
                <a:cs typeface="Courier New" pitchFamily="49" charset="0"/>
              </a:rPr>
              <a:t>	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(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self.unemployed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) implies</a:t>
            </a:r>
          </a:p>
          <a:p>
            <a:pPr marL="342900" indent="-342900" eaLnBrk="1" hangingPunct="1">
              <a:spcBef>
                <a:spcPts val="0"/>
              </a:spcBef>
              <a:buClr>
                <a:schemeClr val="accent1"/>
              </a:buClr>
              <a:buFont typeface="Wingdings 2" pitchFamily="18" charset="2"/>
              <a:buNone/>
              <a:defRPr/>
            </a:pP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		(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self.owns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 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  <a:sym typeface="Wingdings" pitchFamily="2" charset="2"/>
              </a:rPr>
              <a:t>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 collect(c | 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c.value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) </a:t>
            </a:r>
          </a:p>
          <a:p>
            <a:pPr marL="342900" indent="-342900">
              <a:spcBef>
                <a:spcPts val="0"/>
              </a:spcBef>
              <a:buClr>
                <a:schemeClr val="accent1"/>
              </a:buClr>
              <a:buNone/>
              <a:defRPr/>
            </a:pP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			</a:t>
            </a:r>
            <a:r>
              <a:rPr lang="en-US" sz="1600" dirty="0">
                <a:latin typeface="Courier New" pitchFamily="49" charset="0"/>
                <a:cs typeface="Courier New" pitchFamily="49" charset="0"/>
                <a:sym typeface="Wingdings" pitchFamily="2" charset="2"/>
              </a:rPr>
              <a:t> 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 sum()&lt;= 500000)</a:t>
            </a:r>
          </a:p>
          <a:p>
            <a:pPr marL="342900" indent="-342900" eaLnBrk="1" hangingPunct="1">
              <a:defRPr/>
            </a:pPr>
            <a:r>
              <a:rPr lang="en-US" sz="2000" dirty="0" smtClean="0"/>
              <a:t>A person can’t have cars in more then 3 different colors</a:t>
            </a:r>
          </a:p>
          <a:p>
            <a:pPr marL="342900" indent="-342900" eaLnBrk="1" hangingPunct="1">
              <a:spcBef>
                <a:spcPts val="0"/>
              </a:spcBef>
              <a:buClr>
                <a:schemeClr val="accent1"/>
              </a:buClr>
              <a:buFont typeface="Cambria Math" pitchFamily="18" charset="0"/>
              <a:buChar char="⇒"/>
              <a:defRPr/>
            </a:pPr>
            <a:r>
              <a:rPr lang="en-US" sz="1600" b="1" dirty="0" smtClean="0">
                <a:latin typeface="Courier New" pitchFamily="49" charset="0"/>
                <a:cs typeface="Courier New" pitchFamily="49" charset="0"/>
              </a:rPr>
              <a:t>context 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Person</a:t>
            </a:r>
            <a:r>
              <a:rPr lang="en-US" sz="1600" b="1" dirty="0" smtClean="0">
                <a:latin typeface="Courier New" pitchFamily="49" charset="0"/>
                <a:cs typeface="Courier New" pitchFamily="49" charset="0"/>
              </a:rPr>
              <a:t> inv: </a:t>
            </a:r>
          </a:p>
          <a:p>
            <a:pPr marL="342900" indent="-342900">
              <a:spcBef>
                <a:spcPts val="0"/>
              </a:spcBef>
              <a:buClr>
                <a:schemeClr val="accent1"/>
              </a:buClr>
              <a:buNone/>
              <a:defRPr/>
            </a:pP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	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self.owns</a:t>
            </a:r>
            <a:r>
              <a:rPr lang="en-US" sz="1600" dirty="0">
                <a:latin typeface="Courier New" pitchFamily="49" charset="0"/>
                <a:cs typeface="Courier New" pitchFamily="49" charset="0"/>
                <a:sym typeface="Wingdings" pitchFamily="2" charset="2"/>
              </a:rPr>
              <a:t>  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collect(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c|c.color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) </a:t>
            </a:r>
          </a:p>
          <a:p>
            <a:pPr marL="342900" indent="-342900">
              <a:spcBef>
                <a:spcPts val="0"/>
              </a:spcBef>
              <a:buClr>
                <a:schemeClr val="accent1"/>
              </a:buClr>
              <a:buNone/>
              <a:defRPr/>
            </a:pPr>
            <a:r>
              <a:rPr lang="en-US" sz="1600" dirty="0" smtClean="0">
                <a:latin typeface="Courier New" pitchFamily="49" charset="0"/>
                <a:cs typeface="Courier New" pitchFamily="49" charset="0"/>
                <a:sym typeface="Wingdings" pitchFamily="2" charset="2"/>
              </a:rPr>
              <a:t>		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 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asSet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()</a:t>
            </a:r>
          </a:p>
          <a:p>
            <a:pPr marL="342900" indent="-342900">
              <a:spcBef>
                <a:spcPts val="0"/>
              </a:spcBef>
              <a:buClr>
                <a:schemeClr val="accent1"/>
              </a:buClr>
              <a:buNone/>
              <a:defRPr/>
            </a:pPr>
            <a:r>
              <a:rPr lang="en-US" sz="1600" dirty="0" smtClean="0">
                <a:latin typeface="Courier New" pitchFamily="49" charset="0"/>
                <a:cs typeface="Courier New" pitchFamily="49" charset="0"/>
                <a:sym typeface="Wingdings" pitchFamily="2" charset="2"/>
              </a:rPr>
              <a:t>			 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size()&lt;=3</a:t>
            </a:r>
          </a:p>
        </p:txBody>
      </p:sp>
      <p:sp>
        <p:nvSpPr>
          <p:cNvPr id="19467" name="Slide Number Placeholder 17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96FF42CC-FCA9-47ED-A200-6B06C337E668}" type="slidenum">
              <a:rPr lang="en-US" sz="1400" b="0" i="0" smtClean="0"/>
              <a:pPr eaLnBrk="1" hangingPunct="1"/>
              <a:t>14</a:t>
            </a:fld>
            <a:endParaRPr lang="en-US" sz="1400" b="0" i="0" smtClean="0"/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78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2478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78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0" dur="500"/>
                                        <p:tgtEl>
                                          <p:spTgt spid="2478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78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3" dur="500"/>
                                        <p:tgtEl>
                                          <p:spTgt spid="2478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78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6" dur="500"/>
                                        <p:tgtEl>
                                          <p:spTgt spid="2478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78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9" dur="500"/>
                                        <p:tgtEl>
                                          <p:spTgt spid="2478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78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2" dur="500"/>
                                        <p:tgtEl>
                                          <p:spTgt spid="2478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 nodeType="clickPar">
                      <p:stCondLst>
                        <p:cond delay="indefinite"/>
                      </p:stCondLst>
                      <p:childTnLst>
                        <p:par>
                          <p:cTn id="2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7" dur="500"/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 nodeType="clickPar">
                      <p:stCondLst>
                        <p:cond delay="indefinite"/>
                      </p:stCondLst>
                      <p:childTnLst>
                        <p:par>
                          <p:cTn id="2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2" dur="500"/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5" dur="500"/>
                                        <p:tgtEl>
                                          <p:spTgt spid="1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8" dur="500"/>
                                        <p:tgtEl>
                                          <p:spTgt spid="1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 nodeType="clickPar">
                      <p:stCondLst>
                        <p:cond delay="indefinite"/>
                      </p:stCondLst>
                      <p:childTnLst>
                        <p:par>
                          <p:cTn id="4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1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43" dur="500"/>
                                        <p:tgtEl>
                                          <p:spTgt spid="1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4" fill="hold" nodeType="clickPar">
                      <p:stCondLst>
                        <p:cond delay="indefinite"/>
                      </p:stCondLst>
                      <p:childTnLst>
                        <p:par>
                          <p:cTn id="4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6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48" dur="500"/>
                                        <p:tgtEl>
                                          <p:spTgt spid="1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9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51" dur="500"/>
                                        <p:tgtEl>
                                          <p:spTgt spid="1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2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54" dur="500"/>
                                        <p:tgtEl>
                                          <p:spTgt spid="1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5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57" dur="500"/>
                                        <p:tgtEl>
                                          <p:spTgt spid="1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8" fill="hold" nodeType="clickPar">
                      <p:stCondLst>
                        <p:cond delay="indefinite"/>
                      </p:stCondLst>
                      <p:childTnLst>
                        <p:par>
                          <p:cTn id="5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6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62" dur="500"/>
                                        <p:tgtEl>
                                          <p:spTgt spid="1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 nodeType="clickPar">
                      <p:stCondLst>
                        <p:cond delay="indefinite"/>
                      </p:stCondLst>
                      <p:childTnLst>
                        <p:par>
                          <p:cTn id="6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6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67" dur="500"/>
                                        <p:tgtEl>
                                          <p:spTgt spid="17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8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0" dur="500"/>
                                        <p:tgtEl>
                                          <p:spTgt spid="17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1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3" dur="500"/>
                                        <p:tgtEl>
                                          <p:spTgt spid="17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4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6" dur="500"/>
                                        <p:tgtEl>
                                          <p:spTgt spid="17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7817" grpId="0"/>
      <p:bldP spid="247818" grpId="0"/>
      <p:bldP spid="247819" grpId="0"/>
      <p:bldP spid="247822" grpId="0"/>
      <p:bldP spid="247823" grpId="0"/>
      <p:bldP spid="247825" grpId="0"/>
      <p:bldP spid="17" grpId="0" build="p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9" name="Title 1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sz="2800" smtClean="0">
                <a:solidFill>
                  <a:srgbClr val="00B0F0"/>
                </a:solidFill>
              </a:rPr>
              <a:t>Example 2</a:t>
            </a:r>
            <a:endParaRPr lang="he-IL" sz="2800" smtClean="0"/>
          </a:p>
        </p:txBody>
      </p:sp>
      <p:sp>
        <p:nvSpPr>
          <p:cNvPr id="14" name="Content Placeholder 13"/>
          <p:cNvSpPr>
            <a:spLocks noGrp="1"/>
          </p:cNvSpPr>
          <p:nvPr>
            <p:ph idx="1"/>
          </p:nvPr>
        </p:nvSpPr>
        <p:spPr>
          <a:xfrm>
            <a:off x="457200" y="3581400"/>
            <a:ext cx="8229600" cy="2743200"/>
          </a:xfrm>
        </p:spPr>
        <p:txBody>
          <a:bodyPr>
            <a:normAutofit lnSpcReduction="10000"/>
          </a:bodyPr>
          <a:lstStyle/>
          <a:p>
            <a:pPr eaLnBrk="1" hangingPunct="1">
              <a:defRPr/>
            </a:pPr>
            <a:r>
              <a:rPr lang="en-US" sz="2000" dirty="0" smtClean="0"/>
              <a:t>The sum of the values of all securities must be at least 20% more than the amount of the credit. </a:t>
            </a:r>
          </a:p>
          <a:p>
            <a:pPr eaLnBrk="1" hangingPunct="1">
              <a:buClr>
                <a:schemeClr val="accent2"/>
              </a:buClr>
              <a:buFont typeface="Cambria Math" pitchFamily="18" charset="0"/>
              <a:buChar char="⇒"/>
              <a:defRPr/>
            </a:pPr>
            <a:r>
              <a:rPr lang="en-US" sz="1600" b="1" dirty="0" smtClean="0">
                <a:latin typeface="Courier New" pitchFamily="49" charset="0"/>
                <a:cs typeface="Courier New" pitchFamily="49" charset="0"/>
              </a:rPr>
              <a:t>context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 Credit </a:t>
            </a:r>
            <a:r>
              <a:rPr lang="en-US" sz="1600" b="1" dirty="0" smtClean="0">
                <a:latin typeface="Courier New" pitchFamily="49" charset="0"/>
                <a:cs typeface="Courier New" pitchFamily="49" charset="0"/>
              </a:rPr>
              <a:t>inv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 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sufficientSecurities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: </a:t>
            </a:r>
          </a:p>
          <a:p>
            <a:pPr marL="542925" indent="0">
              <a:buNone/>
              <a:defRPr/>
            </a:pP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	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securities.Value</a:t>
            </a:r>
            <a:r>
              <a:rPr lang="en-US" sz="1600" dirty="0">
                <a:latin typeface="Courier New" pitchFamily="49" charset="0"/>
                <a:cs typeface="Courier New" pitchFamily="49" charset="0"/>
                <a:sym typeface="Wingdings" pitchFamily="2" charset="2"/>
              </a:rPr>
              <a:t>  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sum()</a:t>
            </a:r>
            <a:r>
              <a:rPr lang="en-US" sz="1600" u="sng" dirty="0" smtClean="0">
                <a:latin typeface="Courier New" pitchFamily="49" charset="0"/>
                <a:cs typeface="Courier New" pitchFamily="49" charset="0"/>
              </a:rPr>
              <a:t>&gt;</a:t>
            </a:r>
            <a:r>
              <a:rPr lang="en-US" sz="1600" dirty="0">
                <a:latin typeface="Courier New" pitchFamily="49" charset="0"/>
                <a:cs typeface="Courier New" pitchFamily="49" charset="0"/>
              </a:rPr>
              <a:t> 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self.Amount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 * 1.2 </a:t>
            </a:r>
          </a:p>
          <a:p>
            <a:pPr eaLnBrk="1" hangingPunct="1">
              <a:defRPr/>
            </a:pPr>
            <a:r>
              <a:rPr lang="en-US" sz="2000" dirty="0" smtClean="0"/>
              <a:t>A credit of a given customer can only be secured by securities that are owned by the given customer. </a:t>
            </a:r>
            <a:r>
              <a:rPr lang="en-US" sz="1200" dirty="0" smtClean="0"/>
              <a:t>(</a:t>
            </a:r>
            <a:r>
              <a:rPr lang="he-IL" sz="1200" dirty="0" smtClean="0"/>
              <a:t>הלוואה של לקוח נתון מאובטחת רק ע"י ערבויות ששייכות לאותו הלקוח </a:t>
            </a:r>
            <a:r>
              <a:rPr lang="en-US" sz="1200" dirty="0" smtClean="0"/>
              <a:t>) </a:t>
            </a:r>
            <a:endParaRPr lang="en-US" sz="2000" dirty="0" smtClean="0"/>
          </a:p>
          <a:p>
            <a:pPr eaLnBrk="1" hangingPunct="1">
              <a:buClr>
                <a:schemeClr val="accent1"/>
              </a:buClr>
              <a:buFont typeface="Cambria Math" pitchFamily="18" charset="0"/>
              <a:buChar char="⇒"/>
              <a:defRPr/>
            </a:pPr>
            <a:r>
              <a:rPr lang="en-US" sz="1600" b="1" dirty="0" smtClean="0">
                <a:latin typeface="Courier New" pitchFamily="49" charset="0"/>
                <a:cs typeface="Courier New" pitchFamily="49" charset="0"/>
              </a:rPr>
              <a:t>context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 Credit </a:t>
            </a:r>
            <a:r>
              <a:rPr lang="en-US" sz="1600" b="1" dirty="0" smtClean="0">
                <a:latin typeface="Courier New" pitchFamily="49" charset="0"/>
                <a:cs typeface="Courier New" pitchFamily="49" charset="0"/>
              </a:rPr>
              <a:t>inv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 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onlyOwnedSecurities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: </a:t>
            </a:r>
          </a:p>
          <a:p>
            <a:pPr marL="542925" indent="0">
              <a:buNone/>
              <a:defRPr/>
            </a:pP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	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securities.owner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  <a:sym typeface="Wingdings" pitchFamily="2" charset="2"/>
              </a:rPr>
              <a:t>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forAll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(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aa:Customer|aa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 = 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self.customer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) </a:t>
            </a:r>
          </a:p>
          <a:p>
            <a:pPr lvl="1" eaLnBrk="1" hangingPunct="1">
              <a:defRPr/>
            </a:pPr>
            <a:r>
              <a:rPr lang="en-US" sz="1600" dirty="0" err="1" smtClean="0"/>
              <a:t>aa</a:t>
            </a:r>
            <a:r>
              <a:rPr lang="en-US" sz="1600" dirty="0" smtClean="0"/>
              <a:t> is instance of owner!!!! </a:t>
            </a:r>
            <a:endParaRPr lang="he-IL" dirty="0"/>
          </a:p>
        </p:txBody>
      </p:sp>
      <p:sp>
        <p:nvSpPr>
          <p:cNvPr id="21510" name="Slide Number Placeholder 14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6C47305F-8CC5-43DC-A2A9-C6FCBEE746E0}" type="slidenum">
              <a:rPr lang="en-US" sz="1400" b="0" i="0" smtClean="0"/>
              <a:pPr eaLnBrk="1" hangingPunct="1"/>
              <a:t>15</a:t>
            </a:fld>
            <a:endParaRPr lang="en-US" sz="1400" b="0" i="0" smtClean="0"/>
          </a:p>
        </p:txBody>
      </p:sp>
      <p:pic>
        <p:nvPicPr>
          <p:cNvPr id="21507" name="Rectangle 3075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895600" y="762000"/>
            <a:ext cx="4570413" cy="2805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1508" name="Rectangle 3076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7543800" y="1600200"/>
            <a:ext cx="1222375" cy="13112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" dur="500"/>
                                        <p:tgtEl>
                                          <p:spTgt spid="1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5" dur="500"/>
                                        <p:tgtEl>
                                          <p:spTgt spid="1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 nodeType="clickPar">
                      <p:stCondLst>
                        <p:cond delay="indefinite"/>
                      </p:stCondLst>
                      <p:childTnLst>
                        <p:par>
                          <p:cTn id="1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8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0" dur="500"/>
                                        <p:tgtEl>
                                          <p:spTgt spid="1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 nodeType="clickPar">
                      <p:stCondLst>
                        <p:cond delay="indefinite"/>
                      </p:stCondLst>
                      <p:childTnLst>
                        <p:par>
                          <p:cTn id="2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3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5" dur="500"/>
                                        <p:tgtEl>
                                          <p:spTgt spid="1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8" dur="500"/>
                                        <p:tgtEl>
                                          <p:spTgt spid="1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1" dur="500"/>
                                        <p:tgtEl>
                                          <p:spTgt spid="1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 build="p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dirty="0" smtClean="0"/>
              <a:t>Instance </a:t>
            </a:r>
            <a:r>
              <a:rPr lang="en-US" dirty="0" smtClean="0"/>
              <a:t>and Type </a:t>
            </a:r>
            <a:r>
              <a:rPr dirty="0" smtClean="0"/>
              <a:t>Operations</a:t>
            </a:r>
          </a:p>
        </p:txBody>
      </p:sp>
      <p:sp>
        <p:nvSpPr>
          <p:cNvPr id="12291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rmAutofit fontScale="77500" lnSpcReduction="20000"/>
          </a:bodyPr>
          <a:lstStyle/>
          <a:p>
            <a:pPr eaLnBrk="1" hangingPunct="1">
              <a:defRPr/>
            </a:pPr>
            <a:r>
              <a:rPr lang="en-US" b="1" dirty="0" smtClean="0">
                <a:solidFill>
                  <a:schemeClr val="accent2"/>
                </a:solidFill>
              </a:rPr>
              <a:t>Instances have the following operations:</a:t>
            </a:r>
          </a:p>
          <a:p>
            <a:pPr marL="0" indent="0" eaLnBrk="1" hangingPunct="1">
              <a:buFont typeface="Wingdings 2" pitchFamily="18" charset="2"/>
              <a:buNone/>
              <a:defRPr/>
            </a:pPr>
            <a:r>
              <a:rPr lang="en-US" dirty="0" err="1" smtClean="0"/>
              <a:t>self.oclIsTypeOf</a:t>
            </a:r>
            <a:r>
              <a:rPr lang="en-US" dirty="0" smtClean="0"/>
              <a:t>(T)</a:t>
            </a:r>
          </a:p>
          <a:p>
            <a:pPr marL="0" indent="0" eaLnBrk="1" hangingPunct="1">
              <a:buFont typeface="Wingdings 2" pitchFamily="18" charset="2"/>
              <a:buNone/>
              <a:defRPr/>
            </a:pPr>
            <a:r>
              <a:rPr lang="en-US" dirty="0" smtClean="0"/>
              <a:t>	returns true </a:t>
            </a:r>
            <a:r>
              <a:rPr lang="en-US" dirty="0" err="1" smtClean="0"/>
              <a:t>iff</a:t>
            </a:r>
            <a:r>
              <a:rPr lang="en-US" dirty="0" smtClean="0"/>
              <a:t> self is of type T</a:t>
            </a:r>
            <a:r>
              <a:rPr lang="en-US" dirty="0"/>
              <a:t>	</a:t>
            </a:r>
            <a:endParaRPr lang="en-US" dirty="0" smtClean="0"/>
          </a:p>
          <a:p>
            <a:pPr marL="0" indent="0" eaLnBrk="1" hangingPunct="1">
              <a:buFont typeface="Wingdings 2" pitchFamily="18" charset="2"/>
              <a:buNone/>
              <a:defRPr/>
            </a:pPr>
            <a:r>
              <a:rPr lang="en-US" dirty="0" err="1" smtClean="0"/>
              <a:t>self.oclIsKindOf</a:t>
            </a:r>
            <a:r>
              <a:rPr lang="en-US" dirty="0" smtClean="0"/>
              <a:t>(T)</a:t>
            </a:r>
          </a:p>
          <a:p>
            <a:pPr marL="0" indent="0" eaLnBrk="1" hangingPunct="1">
              <a:buFont typeface="Wingdings 2" pitchFamily="18" charset="2"/>
              <a:buNone/>
              <a:defRPr/>
            </a:pPr>
            <a:r>
              <a:rPr lang="en-US" dirty="0"/>
              <a:t>	</a:t>
            </a:r>
            <a:r>
              <a:rPr lang="en-US" dirty="0" smtClean="0"/>
              <a:t>returns true </a:t>
            </a:r>
            <a:r>
              <a:rPr lang="en-US" dirty="0" err="1" smtClean="0"/>
              <a:t>iff</a:t>
            </a:r>
            <a:r>
              <a:rPr lang="en-US" dirty="0" smtClean="0"/>
              <a:t> (self is of type T) V (self’s subtype of T)</a:t>
            </a:r>
          </a:p>
          <a:p>
            <a:pPr marL="0" indent="0" eaLnBrk="1" hangingPunct="1">
              <a:buFont typeface="Wingdings 2" pitchFamily="18" charset="2"/>
              <a:buNone/>
              <a:defRPr/>
            </a:pPr>
            <a:r>
              <a:rPr lang="en-US" dirty="0" err="1" smtClean="0"/>
              <a:t>Self.oclAsType</a:t>
            </a:r>
            <a:r>
              <a:rPr lang="en-US" dirty="0" smtClean="0"/>
              <a:t>(T)</a:t>
            </a:r>
          </a:p>
          <a:p>
            <a:pPr marL="0" indent="0" eaLnBrk="1" hangingPunct="1">
              <a:buFont typeface="Wingdings 2" pitchFamily="18" charset="2"/>
              <a:buNone/>
              <a:defRPr/>
            </a:pPr>
            <a:r>
              <a:rPr lang="en-US" dirty="0"/>
              <a:t>	</a:t>
            </a:r>
            <a:r>
              <a:rPr lang="en-US" dirty="0" smtClean="0"/>
              <a:t>used for casting (for instance, from Abstract class to Subclass).</a:t>
            </a:r>
          </a:p>
          <a:p>
            <a:pPr eaLnBrk="1" hangingPunct="1">
              <a:defRPr/>
            </a:pPr>
            <a:r>
              <a:rPr lang="en-US" b="1" dirty="0" smtClean="0">
                <a:solidFill>
                  <a:schemeClr val="accent2"/>
                </a:solidFill>
              </a:rPr>
              <a:t>Types have the ‘</a:t>
            </a:r>
            <a:r>
              <a:rPr lang="en-US" b="1" dirty="0" err="1" smtClean="0">
                <a:solidFill>
                  <a:schemeClr val="accent2"/>
                </a:solidFill>
              </a:rPr>
              <a:t>allInstances</a:t>
            </a:r>
            <a:r>
              <a:rPr lang="en-US" b="1" dirty="0" smtClean="0">
                <a:solidFill>
                  <a:schemeClr val="accent2"/>
                </a:solidFill>
              </a:rPr>
              <a:t>’ member:</a:t>
            </a:r>
            <a:endParaRPr lang="en-US" dirty="0"/>
          </a:p>
          <a:p>
            <a:pPr marL="0" indent="0" eaLnBrk="1" hangingPunct="1">
              <a:buFont typeface="Wingdings 2" pitchFamily="18" charset="2"/>
              <a:buNone/>
              <a:defRPr/>
            </a:pPr>
            <a:r>
              <a:rPr lang="en-US" dirty="0" err="1" smtClean="0"/>
              <a:t>T.allInstances</a:t>
            </a:r>
            <a:endParaRPr lang="en-US" dirty="0"/>
          </a:p>
          <a:p>
            <a:pPr marL="0" indent="0" eaLnBrk="1" hangingPunct="1">
              <a:buFont typeface="Wingdings 2" pitchFamily="18" charset="2"/>
              <a:buNone/>
              <a:defRPr/>
            </a:pPr>
            <a:r>
              <a:rPr lang="en-US" dirty="0" smtClean="0"/>
              <a:t>	returns a collection of all T instances.</a:t>
            </a:r>
          </a:p>
          <a:p>
            <a:pPr marL="0" indent="0" eaLnBrk="1" hangingPunct="1">
              <a:buFont typeface="Wingdings 2" pitchFamily="18" charset="2"/>
              <a:buNone/>
              <a:defRPr/>
            </a:pPr>
            <a:r>
              <a:rPr lang="en-US" u="sng" dirty="0" smtClean="0"/>
              <a:t>Example:</a:t>
            </a:r>
            <a:r>
              <a:rPr lang="en-US" dirty="0" smtClean="0"/>
              <a:t> “At least 1 animal has to eat meat”:</a:t>
            </a:r>
          </a:p>
          <a:p>
            <a:pPr marL="0" indent="0" eaLnBrk="1" hangingPunct="1">
              <a:buFont typeface="Wingdings 2" pitchFamily="18" charset="2"/>
              <a:buNone/>
              <a:defRPr/>
            </a:pPr>
            <a:r>
              <a:rPr lang="en-US" dirty="0" err="1" smtClean="0"/>
              <a:t>Animals.allInstances</a:t>
            </a:r>
            <a:r>
              <a:rPr lang="en-US" dirty="0" smtClean="0"/>
              <a:t> </a:t>
            </a:r>
            <a:r>
              <a:rPr lang="en-US" dirty="0" smtClean="0">
                <a:sym typeface="Wingdings" pitchFamily="2" charset="2"/>
              </a:rPr>
              <a:t> exists(</a:t>
            </a:r>
            <a:r>
              <a:rPr lang="en-US" dirty="0" err="1" smtClean="0">
                <a:sym typeface="Wingdings" pitchFamily="2" charset="2"/>
              </a:rPr>
              <a:t>a:Animal|a.eats</a:t>
            </a:r>
            <a:r>
              <a:rPr lang="en-US" dirty="0" smtClean="0">
                <a:sym typeface="Wingdings" pitchFamily="2" charset="2"/>
              </a:rPr>
              <a:t> == “Meat”)</a:t>
            </a:r>
          </a:p>
          <a:p>
            <a:pPr marL="0" indent="0" eaLnBrk="1" hangingPunct="1">
              <a:buFont typeface="Wingdings 2" pitchFamily="18" charset="2"/>
              <a:buNone/>
              <a:defRPr/>
            </a:pPr>
            <a:r>
              <a:rPr lang="en-US" dirty="0" smtClean="0">
                <a:sym typeface="Wingdings" pitchFamily="2" charset="2"/>
              </a:rPr>
              <a:t>In reality, this is usually frowned upon (we’ll see it later!)</a:t>
            </a:r>
            <a:endParaRPr lang="en-US" dirty="0" smtClean="0"/>
          </a:p>
        </p:txBody>
      </p:sp>
      <p:sp>
        <p:nvSpPr>
          <p:cNvPr id="22532" name="Slide Number Placeholder 4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26F3EF21-3EEE-4AE8-A90A-373BFA155551}" type="slidenum">
              <a:rPr lang="en-US" sz="1400" b="0" i="0" smtClean="0"/>
              <a:pPr eaLnBrk="1" hangingPunct="1"/>
              <a:t>16</a:t>
            </a:fld>
            <a:endParaRPr lang="en-US" sz="1400" b="0" i="0" smtClean="0"/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9" name="Title 10"/>
          <p:cNvSpPr>
            <a:spLocks noGrp="1"/>
          </p:cNvSpPr>
          <p:nvPr>
            <p:ph type="title"/>
          </p:nvPr>
        </p:nvSpPr>
        <p:spPr>
          <a:xfrm>
            <a:off x="457200" y="704850"/>
            <a:ext cx="8686800" cy="819150"/>
          </a:xfrm>
        </p:spPr>
        <p:txBody>
          <a:bodyPr/>
          <a:lstStyle/>
          <a:p>
            <a:pPr eaLnBrk="1" hangingPunct="1"/>
            <a:r>
              <a:rPr sz="2800" smtClean="0">
                <a:solidFill>
                  <a:srgbClr val="00B0F0"/>
                </a:solidFill>
              </a:rPr>
              <a:t>Example 3: allInstances, type checks, recursion</a:t>
            </a:r>
            <a:endParaRPr lang="he-IL" sz="2800" smtClean="0"/>
          </a:p>
        </p:txBody>
      </p:sp>
      <p:sp>
        <p:nvSpPr>
          <p:cNvPr id="19458" name="Content Placeholder 11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pPr eaLnBrk="1" hangingPunct="1"/>
            <a:r>
              <a:rPr lang="en-US" dirty="0" smtClean="0"/>
              <a:t>All people should be married</a:t>
            </a:r>
          </a:p>
          <a:p>
            <a:pPr eaLnBrk="1" hangingPunct="1">
              <a:buClr>
                <a:schemeClr val="accent1"/>
              </a:buClr>
              <a:buFont typeface="Cambria Math" pitchFamily="18" charset="0"/>
              <a:buChar char="⇒"/>
            </a:pPr>
            <a:r>
              <a:rPr lang="en-US" sz="1600" b="1" dirty="0" smtClean="0">
                <a:latin typeface="Courier New" pitchFamily="49" charset="0"/>
                <a:cs typeface="Courier New" pitchFamily="49" charset="0"/>
              </a:rPr>
              <a:t>context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 Person </a:t>
            </a:r>
            <a:r>
              <a:rPr lang="en-US" sz="1600" b="1" dirty="0" err="1" smtClean="0">
                <a:latin typeface="Courier New" pitchFamily="49" charset="0"/>
                <a:cs typeface="Courier New" pitchFamily="49" charset="0"/>
              </a:rPr>
              <a:t>inv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:</a:t>
            </a:r>
          </a:p>
          <a:p>
            <a:pPr>
              <a:buNone/>
            </a:pPr>
            <a:r>
              <a:rPr lang="he-IL" sz="1600" dirty="0" smtClean="0">
                <a:latin typeface="Courier New" pitchFamily="49" charset="0"/>
                <a:cs typeface="Courier New" pitchFamily="49" charset="0"/>
              </a:rPr>
              <a:t>	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Person.allInstances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  <a:sym typeface="Wingdings" pitchFamily="2" charset="2"/>
              </a:rPr>
              <a:t>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forAll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(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p:Person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 | 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p.married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)</a:t>
            </a:r>
          </a:p>
          <a:p>
            <a:pPr eaLnBrk="1" hangingPunct="1">
              <a:buFont typeface="Wingdings 2" pitchFamily="18" charset="2"/>
              <a:buNone/>
            </a:pP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 </a:t>
            </a:r>
          </a:p>
          <a:p>
            <a:pPr eaLnBrk="1" hangingPunct="1"/>
            <a:endParaRPr lang="en-US" dirty="0" smtClean="0"/>
          </a:p>
          <a:p>
            <a:pPr eaLnBrk="1" hangingPunct="1"/>
            <a:endParaRPr lang="en-US" dirty="0" smtClean="0"/>
          </a:p>
          <a:p>
            <a:pPr eaLnBrk="1" hangingPunct="1"/>
            <a:endParaRPr lang="en-US" dirty="0" smtClean="0"/>
          </a:p>
          <a:p>
            <a:pPr eaLnBrk="1" hangingPunct="1"/>
            <a:endParaRPr lang="en-US" dirty="0" smtClean="0"/>
          </a:p>
          <a:p>
            <a:pPr eaLnBrk="1" hangingPunct="1"/>
            <a:r>
              <a:rPr lang="en-US" dirty="0" smtClean="0"/>
              <a:t>In a Class all the Attributes have different names.</a:t>
            </a:r>
          </a:p>
          <a:p>
            <a:pPr eaLnBrk="1" hangingPunct="1">
              <a:buClr>
                <a:schemeClr val="accent1"/>
              </a:buClr>
              <a:buFont typeface="Cambria Math" pitchFamily="18" charset="0"/>
              <a:buChar char="⇒"/>
            </a:pPr>
            <a:r>
              <a:rPr lang="en-US" sz="1600" b="1" dirty="0" smtClean="0">
                <a:latin typeface="Courier New" pitchFamily="49" charset="0"/>
                <a:cs typeface="Courier New" pitchFamily="49" charset="0"/>
              </a:rPr>
              <a:t>context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 Class </a:t>
            </a:r>
            <a:r>
              <a:rPr lang="en-US" sz="1600" b="1" dirty="0" err="1" smtClean="0">
                <a:latin typeface="Courier New" pitchFamily="49" charset="0"/>
                <a:cs typeface="Courier New" pitchFamily="49" charset="0"/>
              </a:rPr>
              <a:t>inv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: </a:t>
            </a:r>
          </a:p>
          <a:p>
            <a:pPr>
              <a:buNone/>
            </a:pP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	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self.features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 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  <a:sym typeface="Wingdings" pitchFamily="2" charset="2"/>
              </a:rPr>
              <a:t></a:t>
            </a:r>
            <a:endParaRPr lang="en-US" sz="1600" dirty="0" smtClean="0">
              <a:latin typeface="Courier New" pitchFamily="49" charset="0"/>
              <a:cs typeface="Courier New" pitchFamily="49" charset="0"/>
            </a:endParaRPr>
          </a:p>
          <a:p>
            <a:pPr>
              <a:buNone/>
            </a:pP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		select(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f|f.oclIsTypeOf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(Attribute))</a:t>
            </a:r>
            <a:br>
              <a:rPr lang="en-US" sz="1600" dirty="0" smtClean="0">
                <a:latin typeface="Courier New" pitchFamily="49" charset="0"/>
                <a:cs typeface="Courier New" pitchFamily="49" charset="0"/>
              </a:rPr>
            </a:b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		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  <a:sym typeface="Wingdings" pitchFamily="2" charset="2"/>
              </a:rPr>
              <a:t>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isUnique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(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a:Attribute|a.name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)</a:t>
            </a:r>
            <a:endParaRPr lang="he-IL" dirty="0" smtClean="0"/>
          </a:p>
        </p:txBody>
      </p:sp>
      <p:sp>
        <p:nvSpPr>
          <p:cNvPr id="23560" name="Slide Number Placeholder 12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E63EFB05-8FDD-4FB2-AA93-DDC826F029BD}" type="slidenum">
              <a:rPr lang="en-US" sz="1400" b="0" i="0" smtClean="0"/>
              <a:pPr eaLnBrk="1" hangingPunct="1"/>
              <a:t>17</a:t>
            </a:fld>
            <a:endParaRPr lang="en-US" sz="1400" b="0" i="0" smtClean="0"/>
          </a:p>
        </p:txBody>
      </p:sp>
      <p:pic>
        <p:nvPicPr>
          <p:cNvPr id="23555" name="Rectangle 6149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7086600" y="1600200"/>
            <a:ext cx="1219200" cy="9588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19146" name="Text Box 10"/>
          <p:cNvSpPr txBox="1">
            <a:spLocks noChangeArrowheads="1"/>
          </p:cNvSpPr>
          <p:nvPr/>
        </p:nvSpPr>
        <p:spPr bwMode="auto">
          <a:xfrm>
            <a:off x="6629400" y="5791200"/>
            <a:ext cx="2133600" cy="276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sz="1200" b="0" i="0">
                <a:solidFill>
                  <a:srgbClr val="00B0F0"/>
                </a:solidFill>
              </a:rPr>
              <a:t>(collection of Features)</a:t>
            </a:r>
          </a:p>
        </p:txBody>
      </p:sp>
      <p:sp>
        <p:nvSpPr>
          <p:cNvPr id="219147" name="Text Box 11"/>
          <p:cNvSpPr txBox="1">
            <a:spLocks noChangeArrowheads="1"/>
          </p:cNvSpPr>
          <p:nvPr/>
        </p:nvSpPr>
        <p:spPr bwMode="auto">
          <a:xfrm>
            <a:off x="6629400" y="5562600"/>
            <a:ext cx="2286000" cy="276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sz="1200" b="0" i="0">
                <a:solidFill>
                  <a:srgbClr val="00B0F0"/>
                </a:solidFill>
              </a:rPr>
              <a:t>(collection of Attributes)</a:t>
            </a:r>
          </a:p>
        </p:txBody>
      </p:sp>
      <p:pic>
        <p:nvPicPr>
          <p:cNvPr id="219151" name="Picture 15" descr="Image4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362200" y="2971800"/>
            <a:ext cx="4205288" cy="1663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5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1945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5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0" dur="500"/>
                                        <p:tgtEl>
                                          <p:spTgt spid="1945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91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58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9" dur="500"/>
                                        <p:tgtEl>
                                          <p:spTgt spid="19458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 nodeType="clickPar">
                      <p:stCondLst>
                        <p:cond delay="indefinite"/>
                      </p:stCondLst>
                      <p:childTnLst>
                        <p:par>
                          <p:cTn id="2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2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58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4" dur="500"/>
                                        <p:tgtEl>
                                          <p:spTgt spid="19458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58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7" dur="500"/>
                                        <p:tgtEl>
                                          <p:spTgt spid="19458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58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0" dur="500"/>
                                        <p:tgtEl>
                                          <p:spTgt spid="19458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91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91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9146" grpId="0"/>
      <p:bldP spid="219147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Shape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1143000"/>
          </a:xfrm>
        </p:spPr>
        <p:txBody>
          <a:bodyPr/>
          <a:lstStyle/>
          <a:p>
            <a:pPr eaLnBrk="1" hangingPunct="1"/>
            <a:r>
              <a:rPr dirty="0" smtClean="0"/>
              <a:t>Association Class</a:t>
            </a:r>
            <a:endParaRPr lang="he-IL" dirty="0" smtClean="0"/>
          </a:p>
        </p:txBody>
      </p:sp>
      <p:sp>
        <p:nvSpPr>
          <p:cNvPr id="24579" name="Shape 2"/>
          <p:cNvSpPr>
            <a:spLocks noGrp="1"/>
          </p:cNvSpPr>
          <p:nvPr>
            <p:ph idx="1"/>
          </p:nvPr>
        </p:nvSpPr>
        <p:spPr>
          <a:xfrm>
            <a:off x="457200" y="2743200"/>
            <a:ext cx="8229600" cy="3581400"/>
          </a:xfrm>
        </p:spPr>
        <p:txBody>
          <a:bodyPr>
            <a:normAutofit fontScale="85000" lnSpcReduction="10000"/>
          </a:bodyPr>
          <a:lstStyle/>
          <a:p>
            <a:pPr eaLnBrk="1" hangingPunct="1"/>
            <a:r>
              <a:rPr lang="en-US" b="1" smtClean="0"/>
              <a:t>Navigate to an association class:</a:t>
            </a:r>
            <a:endParaRPr lang="en-US" smtClean="0"/>
          </a:p>
          <a:p>
            <a:pPr lvl="1" eaLnBrk="1" hangingPunct="1"/>
            <a:r>
              <a:rPr lang="en-US" smtClean="0"/>
              <a:t>If the context is </a:t>
            </a:r>
            <a:r>
              <a:rPr lang="en-US" smtClean="0">
                <a:solidFill>
                  <a:srgbClr val="D90D0D"/>
                </a:solidFill>
              </a:rPr>
              <a:t>Teacher</a:t>
            </a:r>
            <a:r>
              <a:rPr lang="en-US" smtClean="0"/>
              <a:t>, you could navigate to the association class with the expression: </a:t>
            </a:r>
            <a:r>
              <a:rPr lang="en-US" smtClean="0">
                <a:solidFill>
                  <a:srgbClr val="D90D0D"/>
                </a:solidFill>
              </a:rPr>
              <a:t>self.Room</a:t>
            </a:r>
            <a:r>
              <a:rPr lang="en-US" smtClean="0"/>
              <a:t>. </a:t>
            </a:r>
          </a:p>
          <a:p>
            <a:pPr lvl="1" eaLnBrk="1" hangingPunct="1"/>
            <a:r>
              <a:rPr lang="en-US" smtClean="0"/>
              <a:t>This expression would result in a </a:t>
            </a:r>
            <a:r>
              <a:rPr lang="en-US" smtClean="0">
                <a:solidFill>
                  <a:srgbClr val="0070C0"/>
                </a:solidFill>
              </a:rPr>
              <a:t>collection of all the room </a:t>
            </a:r>
            <a:r>
              <a:rPr lang="en-US" smtClean="0"/>
              <a:t>assignments for all the </a:t>
            </a:r>
            <a:r>
              <a:rPr lang="en-US" i="1" smtClean="0"/>
              <a:t>courses</a:t>
            </a:r>
            <a:r>
              <a:rPr lang="en-US" smtClean="0"/>
              <a:t> to which the </a:t>
            </a:r>
            <a:r>
              <a:rPr lang="en-US" i="1" smtClean="0"/>
              <a:t>teacher</a:t>
            </a:r>
            <a:r>
              <a:rPr lang="en-US" smtClean="0"/>
              <a:t> is assigned.</a:t>
            </a:r>
            <a:endParaRPr lang="he-IL" smtClean="0"/>
          </a:p>
          <a:p>
            <a:pPr eaLnBrk="1" hangingPunct="1"/>
            <a:r>
              <a:rPr lang="en-US" b="1" smtClean="0"/>
              <a:t>Navigate from an association class to either end of the association:</a:t>
            </a:r>
            <a:endParaRPr lang="en-US" smtClean="0"/>
          </a:p>
          <a:p>
            <a:pPr lvl="1" eaLnBrk="1" hangingPunct="1"/>
            <a:r>
              <a:rPr lang="en-US" smtClean="0"/>
              <a:t>Starting with a context of the </a:t>
            </a:r>
            <a:r>
              <a:rPr lang="en-US" i="1" smtClean="0">
                <a:solidFill>
                  <a:srgbClr val="D90D0D"/>
                </a:solidFill>
              </a:rPr>
              <a:t>Room</a:t>
            </a:r>
            <a:r>
              <a:rPr lang="en-US" smtClean="0">
                <a:solidFill>
                  <a:srgbClr val="D90D0D"/>
                </a:solidFill>
              </a:rPr>
              <a:t> class</a:t>
            </a:r>
            <a:r>
              <a:rPr lang="en-US" smtClean="0"/>
              <a:t>, the expressions: </a:t>
            </a:r>
            <a:r>
              <a:rPr lang="en-US" smtClean="0">
                <a:solidFill>
                  <a:srgbClr val="D90D0D"/>
                </a:solidFill>
              </a:rPr>
              <a:t>self.instructor self.course</a:t>
            </a:r>
            <a:r>
              <a:rPr lang="en-US" smtClean="0"/>
              <a:t> is valid. </a:t>
            </a:r>
          </a:p>
          <a:p>
            <a:pPr lvl="1" eaLnBrk="1" hangingPunct="1"/>
            <a:r>
              <a:rPr lang="en-US" smtClean="0"/>
              <a:t>Navigating from an association class always results in a </a:t>
            </a:r>
            <a:r>
              <a:rPr lang="en-US" smtClean="0">
                <a:solidFill>
                  <a:srgbClr val="0070C0"/>
                </a:solidFill>
              </a:rPr>
              <a:t>single object</a:t>
            </a:r>
            <a:r>
              <a:rPr lang="en-US" smtClean="0"/>
              <a:t>.</a:t>
            </a:r>
            <a:endParaRPr lang="he-IL" smtClean="0"/>
          </a:p>
        </p:txBody>
      </p:sp>
      <p:sp>
        <p:nvSpPr>
          <p:cNvPr id="24581" name="Slide Number Placeholder 5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45C392D9-D074-42D0-B5FF-7C3666E3B15D}" type="slidenum">
              <a:rPr lang="en-US" sz="1400" b="0" i="0" smtClean="0"/>
              <a:pPr eaLnBrk="1" hangingPunct="1"/>
              <a:t>18</a:t>
            </a:fld>
            <a:endParaRPr lang="en-US" sz="1400" b="0" i="0" smtClean="0"/>
          </a:p>
        </p:txBody>
      </p:sp>
      <p:pic>
        <p:nvPicPr>
          <p:cNvPr id="24580" name="Rectangle 7168"/>
          <p:cNvPicPr>
            <a:picLocks noChangeAspect="1" noChangeArrowheads="1"/>
          </p:cNvPicPr>
          <p:nvPr/>
        </p:nvPicPr>
        <p:blipFill>
          <a:blip r:embed="rId2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4457700" y="1219200"/>
            <a:ext cx="4610100" cy="170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5715000" y="1524000"/>
            <a:ext cx="457200" cy="338554"/>
          </a:xfrm>
          <a:prstGeom prst="rect">
            <a:avLst/>
          </a:prstGeom>
          <a:solidFill>
            <a:schemeClr val="bg1"/>
          </a:solidFill>
        </p:spPr>
        <p:txBody>
          <a:bodyPr wrap="square" rtlCol="1">
            <a:spAutoFit/>
          </a:bodyPr>
          <a:lstStyle/>
          <a:p>
            <a:r>
              <a:rPr lang="en-US" sz="1600" dirty="0" smtClean="0"/>
              <a:t>*</a:t>
            </a:r>
            <a:endParaRPr lang="he-IL" sz="1600" dirty="0"/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sz="2800" smtClean="0">
                <a:solidFill>
                  <a:srgbClr val="00B0F0"/>
                </a:solidFill>
              </a:rPr>
              <a:t>Example 4 - Train</a:t>
            </a:r>
            <a:endParaRPr sz="2800" smtClean="0"/>
          </a:p>
        </p:txBody>
      </p:sp>
      <p:sp>
        <p:nvSpPr>
          <p:cNvPr id="21507" name="Content Placeholder 6"/>
          <p:cNvSpPr>
            <a:spLocks noGrp="1"/>
          </p:cNvSpPr>
          <p:nvPr>
            <p:ph idx="1"/>
          </p:nvPr>
        </p:nvSpPr>
        <p:spPr>
          <a:xfrm>
            <a:off x="457200" y="2743200"/>
            <a:ext cx="8229600" cy="3581400"/>
          </a:xfrm>
        </p:spPr>
        <p:txBody>
          <a:bodyPr/>
          <a:lstStyle/>
          <a:p>
            <a:pPr marL="361950" indent="-361950" eaLnBrk="1" hangingPunct="1">
              <a:lnSpc>
                <a:spcPct val="80000"/>
              </a:lnSpc>
            </a:pPr>
            <a:r>
              <a:rPr lang="en-US" sz="2000" dirty="0" smtClean="0"/>
              <a:t>All trains must own at least one wagon</a:t>
            </a:r>
          </a:p>
          <a:p>
            <a:pPr marL="361950" indent="-361950">
              <a:lnSpc>
                <a:spcPct val="80000"/>
              </a:lnSpc>
              <a:buClr>
                <a:schemeClr val="accent1"/>
              </a:buClr>
              <a:buFont typeface="Cambria Math" pitchFamily="18" charset="0"/>
              <a:buChar char="⇒"/>
            </a:pPr>
            <a:r>
              <a:rPr lang="en-US" sz="2000" dirty="0" smtClean="0">
                <a:solidFill>
                  <a:srgbClr val="FF3300"/>
                </a:solidFill>
              </a:rPr>
              <a:t> 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context Train 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inv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 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atLeastOneWagon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:</a:t>
            </a:r>
            <a:br>
              <a:rPr lang="en-US" sz="1600" dirty="0" smtClean="0">
                <a:latin typeface="Courier New" pitchFamily="49" charset="0"/>
                <a:cs typeface="Courier New" pitchFamily="49" charset="0"/>
              </a:rPr>
            </a:b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	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self.wagon</a:t>
            </a:r>
            <a:r>
              <a:rPr lang="en-US" sz="1600" dirty="0">
                <a:latin typeface="Courier New" pitchFamily="49" charset="0"/>
                <a:cs typeface="Courier New" pitchFamily="49" charset="0"/>
                <a:sym typeface="Wingdings" pitchFamily="2" charset="2"/>
              </a:rPr>
              <a:t>  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size() &gt;= 1</a:t>
            </a:r>
          </a:p>
          <a:p>
            <a:pPr marL="361950" indent="-361950" eaLnBrk="1" hangingPunct="1">
              <a:lnSpc>
                <a:spcPct val="80000"/>
              </a:lnSpc>
            </a:pPr>
            <a:r>
              <a:rPr lang="en-US" sz="2000" dirty="0" smtClean="0"/>
              <a:t>A wagon and its successor wagon should belong to the same train</a:t>
            </a:r>
          </a:p>
          <a:p>
            <a:pPr marL="361950" indent="-361950">
              <a:lnSpc>
                <a:spcPct val="80000"/>
              </a:lnSpc>
              <a:buClr>
                <a:schemeClr val="accent1"/>
              </a:buClr>
              <a:buFont typeface="Cambria Math" pitchFamily="18" charset="0"/>
              <a:buChar char="⇒"/>
            </a:pP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context Wagon 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inv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 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belongToTheSameTrain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:</a:t>
            </a:r>
            <a:br>
              <a:rPr lang="en-US" sz="1600" dirty="0" smtClean="0">
                <a:latin typeface="Courier New" pitchFamily="49" charset="0"/>
                <a:cs typeface="Courier New" pitchFamily="49" charset="0"/>
              </a:rPr>
            </a:b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self.succ</a:t>
            </a:r>
            <a:r>
              <a:rPr lang="en-US" sz="1600" dirty="0">
                <a:latin typeface="Courier New" pitchFamily="49" charset="0"/>
                <a:cs typeface="Courier New" pitchFamily="49" charset="0"/>
                <a:sym typeface="Wingdings" pitchFamily="2" charset="2"/>
              </a:rPr>
              <a:t>  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notEmpty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() implies 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self.succ.train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 = 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self.train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 </a:t>
            </a:r>
          </a:p>
          <a:p>
            <a:pPr marL="361950" indent="-361950" eaLnBrk="1" hangingPunct="1">
              <a:lnSpc>
                <a:spcPct val="80000"/>
              </a:lnSpc>
            </a:pPr>
            <a:r>
              <a:rPr lang="en-US" sz="2000" dirty="0" smtClean="0"/>
              <a:t>All the trains will have the same number of wagons</a:t>
            </a:r>
          </a:p>
          <a:p>
            <a:pPr marL="361950" indent="-361950">
              <a:lnSpc>
                <a:spcPct val="80000"/>
              </a:lnSpc>
              <a:buClr>
                <a:schemeClr val="accent1"/>
              </a:buClr>
              <a:buFont typeface="Cambria Math" pitchFamily="18" charset="0"/>
              <a:buChar char="⇒"/>
            </a:pP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context Train 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inv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 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sameNumberOfWagons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:</a:t>
            </a:r>
            <a:br>
              <a:rPr lang="en-US" sz="1600" dirty="0" smtClean="0">
                <a:latin typeface="Courier New" pitchFamily="49" charset="0"/>
                <a:cs typeface="Courier New" pitchFamily="49" charset="0"/>
              </a:rPr>
            </a:b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Train.allInstances</a:t>
            </a:r>
            <a:r>
              <a:rPr lang="en-US" sz="1600" dirty="0">
                <a:latin typeface="Courier New" pitchFamily="49" charset="0"/>
                <a:cs typeface="Courier New" pitchFamily="49" charset="0"/>
                <a:sym typeface="Wingdings" pitchFamily="2" charset="2"/>
              </a:rPr>
              <a:t>  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forAll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(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x:Train,y:Train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 | 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x.wagon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  <a:sym typeface="Wingdings" pitchFamily="2" charset="2"/>
              </a:rPr>
              <a:t>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size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() = 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y.wagon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  <a:sym typeface="Wingdings" pitchFamily="2" charset="2"/>
              </a:rPr>
              <a:t></a:t>
            </a:r>
            <a:r>
              <a:rPr lang="en-US" sz="1600" dirty="0" err="1" smtClean="0">
                <a:latin typeface="Courier New" pitchFamily="49" charset="0"/>
                <a:cs typeface="Courier New" pitchFamily="49" charset="0"/>
              </a:rPr>
              <a:t>size</a:t>
            </a:r>
            <a:r>
              <a:rPr lang="en-US" sz="1600" dirty="0" smtClean="0">
                <a:latin typeface="Courier New" pitchFamily="49" charset="0"/>
                <a:cs typeface="Courier New" pitchFamily="49" charset="0"/>
              </a:rPr>
              <a:t>() ) </a:t>
            </a:r>
          </a:p>
        </p:txBody>
      </p:sp>
      <p:sp>
        <p:nvSpPr>
          <p:cNvPr id="25604" name="Slide Number Placeholder 5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6070D2A7-EE66-4E3F-A4E0-0EF4AA8912B6}" type="slidenum">
              <a:rPr lang="en-US" sz="1400" b="0" i="0" smtClean="0"/>
              <a:pPr eaLnBrk="1" hangingPunct="1"/>
              <a:t>19</a:t>
            </a:fld>
            <a:endParaRPr lang="en-US" sz="1400" b="0" i="0" smtClean="0"/>
          </a:p>
        </p:txBody>
      </p:sp>
      <p:pic>
        <p:nvPicPr>
          <p:cNvPr id="25605" name="Picture 4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667000" y="1447800"/>
            <a:ext cx="5103813" cy="1216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0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2150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0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" dur="500"/>
                                        <p:tgtEl>
                                          <p:spTgt spid="2150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0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7" dur="500"/>
                                        <p:tgtEl>
                                          <p:spTgt spid="2150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0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2" dur="500"/>
                                        <p:tgtEl>
                                          <p:spTgt spid="2150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 nodeType="clickPar">
                      <p:stCondLst>
                        <p:cond delay="indefinite"/>
                      </p:stCondLst>
                      <p:childTnLst>
                        <p:par>
                          <p:cTn id="2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0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7" dur="500"/>
                                        <p:tgtEl>
                                          <p:spTgt spid="2150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 nodeType="clickPar">
                      <p:stCondLst>
                        <p:cond delay="indefinite"/>
                      </p:stCondLst>
                      <p:childTnLst>
                        <p:par>
                          <p:cTn id="2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0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2" dur="500"/>
                                        <p:tgtEl>
                                          <p:spTgt spid="2150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507" grpId="0" build="p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sz="2800" smtClean="0">
                <a:solidFill>
                  <a:srgbClr val="00B0F0"/>
                </a:solidFill>
              </a:rPr>
              <a:t>Example 4 - Train</a:t>
            </a:r>
            <a:endParaRPr sz="2800" smtClean="0"/>
          </a:p>
        </p:txBody>
      </p:sp>
      <p:sp>
        <p:nvSpPr>
          <p:cNvPr id="21507" name="Content Placeholder 6"/>
          <p:cNvSpPr>
            <a:spLocks noGrp="1"/>
          </p:cNvSpPr>
          <p:nvPr>
            <p:ph idx="1"/>
          </p:nvPr>
        </p:nvSpPr>
        <p:spPr>
          <a:xfrm>
            <a:off x="457200" y="2743200"/>
            <a:ext cx="8229600" cy="3581400"/>
          </a:xfrm>
        </p:spPr>
        <p:txBody>
          <a:bodyPr>
            <a:normAutofit/>
          </a:bodyPr>
          <a:lstStyle/>
          <a:p>
            <a:pPr marL="361950" indent="-361950" eaLnBrk="1" hangingPunct="1">
              <a:lnSpc>
                <a:spcPct val="80000"/>
              </a:lnSpc>
            </a:pPr>
            <a:r>
              <a:rPr lang="en-US" sz="2000" dirty="0" smtClean="0"/>
              <a:t>There do not exists two different wagons directly linked to each other in a cyclic way</a:t>
            </a:r>
          </a:p>
          <a:p>
            <a:pPr marL="361950" indent="-361950" eaLnBrk="1" hangingPunct="1">
              <a:lnSpc>
                <a:spcPct val="80000"/>
              </a:lnSpc>
              <a:buClr>
                <a:schemeClr val="accent1"/>
              </a:buClr>
              <a:buFont typeface="Cambria Math" pitchFamily="18" charset="0"/>
              <a:buChar char="⇒"/>
            </a:pPr>
            <a:r>
              <a:rPr lang="en-US" sz="1600" dirty="0" smtClean="0">
                <a:cs typeface="Courier New" pitchFamily="49" charset="0"/>
              </a:rPr>
              <a:t>not necessary : consider two wagon instances w1,w2.</a:t>
            </a:r>
          </a:p>
          <a:p>
            <a:pPr marL="361950" indent="-361950" eaLnBrk="1" hangingPunct="1">
              <a:lnSpc>
                <a:spcPct val="80000"/>
              </a:lnSpc>
              <a:buClr>
                <a:schemeClr val="accent1"/>
              </a:buClr>
              <a:buFont typeface="Cambria Math" pitchFamily="18" charset="0"/>
              <a:buChar char="⇒"/>
            </a:pPr>
            <a:r>
              <a:rPr lang="en-US" sz="1600" dirty="0" smtClean="0">
                <a:cs typeface="Courier New" pitchFamily="49" charset="0"/>
              </a:rPr>
              <a:t>If these two instances are linked with an ‘Order’ link, one has to assume the role of ‘</a:t>
            </a:r>
            <a:r>
              <a:rPr lang="en-US" sz="1600" dirty="0" err="1" smtClean="0">
                <a:cs typeface="Courier New" pitchFamily="49" charset="0"/>
              </a:rPr>
              <a:t>succ</a:t>
            </a:r>
            <a:r>
              <a:rPr lang="en-US" sz="1600" dirty="0" smtClean="0">
                <a:cs typeface="Courier New" pitchFamily="49" charset="0"/>
              </a:rPr>
              <a:t>’ and the second must assume the role of ‘</a:t>
            </a:r>
            <a:r>
              <a:rPr lang="en-US" sz="1600" dirty="0" err="1" smtClean="0">
                <a:cs typeface="Courier New" pitchFamily="49" charset="0"/>
              </a:rPr>
              <a:t>pred</a:t>
            </a:r>
            <a:r>
              <a:rPr lang="en-US" sz="1600" dirty="0" smtClean="0">
                <a:cs typeface="Courier New" pitchFamily="49" charset="0"/>
              </a:rPr>
              <a:t>’ – two can’t close a cycle!</a:t>
            </a:r>
          </a:p>
          <a:p>
            <a:pPr marL="361950" indent="-361950" eaLnBrk="1" hangingPunct="1">
              <a:lnSpc>
                <a:spcPct val="80000"/>
              </a:lnSpc>
              <a:buClr>
                <a:schemeClr val="accent1"/>
              </a:buClr>
              <a:buFont typeface="Cambria Math" pitchFamily="18" charset="0"/>
              <a:buChar char="⇒"/>
            </a:pPr>
            <a:endParaRPr lang="en-US" sz="1600" dirty="0" smtClean="0">
              <a:cs typeface="Courier New" pitchFamily="49" charset="0"/>
            </a:endParaRPr>
          </a:p>
          <a:p>
            <a:pPr marL="361950" indent="-361950" eaLnBrk="1" hangingPunct="1">
              <a:lnSpc>
                <a:spcPct val="80000"/>
              </a:lnSpc>
              <a:buClr>
                <a:schemeClr val="accent1"/>
              </a:buClr>
            </a:pPr>
            <a:r>
              <a:rPr lang="en-US" sz="2000" dirty="0" smtClean="0">
                <a:cs typeface="Courier New" pitchFamily="49" charset="0"/>
              </a:rPr>
              <a:t>But how do you prevent a cycle of &gt; 2 wagons?</a:t>
            </a:r>
          </a:p>
          <a:p>
            <a:pPr marL="361950" indent="-361950" eaLnBrk="1" hangingPunct="1">
              <a:lnSpc>
                <a:spcPct val="80000"/>
              </a:lnSpc>
              <a:buClr>
                <a:schemeClr val="accent1"/>
              </a:buClr>
            </a:pPr>
            <a:endParaRPr lang="en-US" sz="2000" dirty="0" smtClean="0">
              <a:cs typeface="Courier New" pitchFamily="49" charset="0"/>
            </a:endParaRPr>
          </a:p>
          <a:p>
            <a:pPr marL="361950" indent="-361950" eaLnBrk="1" hangingPunct="1">
              <a:lnSpc>
                <a:spcPct val="80000"/>
              </a:lnSpc>
              <a:buClr>
                <a:schemeClr val="accent1"/>
              </a:buClr>
            </a:pPr>
            <a:r>
              <a:rPr lang="en-US" sz="2000" dirty="0" smtClean="0">
                <a:cs typeface="Courier New" pitchFamily="49" charset="0"/>
              </a:rPr>
              <a:t>Context Train </a:t>
            </a:r>
            <a:r>
              <a:rPr lang="en-US" sz="2000" dirty="0" err="1" smtClean="0">
                <a:cs typeface="Courier New" pitchFamily="49" charset="0"/>
              </a:rPr>
              <a:t>inv</a:t>
            </a:r>
            <a:r>
              <a:rPr lang="en-US" sz="2000" dirty="0" smtClean="0">
                <a:cs typeface="Courier New" pitchFamily="49" charset="0"/>
              </a:rPr>
              <a:t> </a:t>
            </a:r>
            <a:r>
              <a:rPr lang="en-US" sz="2000" dirty="0" err="1" smtClean="0">
                <a:cs typeface="Courier New" pitchFamily="49" charset="0"/>
              </a:rPr>
              <a:t>NoCycles</a:t>
            </a:r>
            <a:r>
              <a:rPr lang="en-US" sz="2000" dirty="0" smtClean="0">
                <a:cs typeface="Courier New" pitchFamily="49" charset="0"/>
              </a:rPr>
              <a:t>:</a:t>
            </a:r>
          </a:p>
          <a:p>
            <a:pPr marL="361950" indent="-361950" eaLnBrk="1" hangingPunct="1">
              <a:lnSpc>
                <a:spcPct val="80000"/>
              </a:lnSpc>
              <a:buClr>
                <a:schemeClr val="accent1"/>
              </a:buClr>
              <a:buFont typeface="Wingdings 2" pitchFamily="18" charset="2"/>
              <a:buNone/>
            </a:pPr>
            <a:r>
              <a:rPr lang="en-US" sz="2000" dirty="0" smtClean="0">
                <a:cs typeface="Courier New" pitchFamily="49" charset="0"/>
              </a:rPr>
              <a:t>	</a:t>
            </a:r>
            <a:r>
              <a:rPr lang="en-US" sz="2000" dirty="0" err="1" smtClean="0">
                <a:cs typeface="Courier New" pitchFamily="49" charset="0"/>
              </a:rPr>
              <a:t>Wagon</a:t>
            </a:r>
            <a:r>
              <a:rPr lang="en-US" sz="2000" dirty="0" err="1" smtClean="0">
                <a:cs typeface="Courier New" pitchFamily="49" charset="0"/>
                <a:sym typeface="Wingdings" pitchFamily="2" charset="2"/>
              </a:rPr>
              <a:t></a:t>
            </a:r>
            <a:r>
              <a:rPr lang="en-US" sz="2000" dirty="0" err="1" smtClean="0">
                <a:cs typeface="Courier New" pitchFamily="49" charset="0"/>
              </a:rPr>
              <a:t>collect</a:t>
            </a:r>
            <a:r>
              <a:rPr lang="en-US" sz="2000" dirty="0" smtClean="0">
                <a:cs typeface="Courier New" pitchFamily="49" charset="0"/>
              </a:rPr>
              <a:t>(w | </a:t>
            </a:r>
            <a:r>
              <a:rPr lang="en-US" sz="2000" dirty="0" err="1" smtClean="0">
                <a:cs typeface="Courier New" pitchFamily="49" charset="0"/>
              </a:rPr>
              <a:t>w.succ</a:t>
            </a:r>
            <a:r>
              <a:rPr lang="en-US" sz="2000" dirty="0" smtClean="0">
                <a:cs typeface="Courier New" pitchFamily="49" charset="0"/>
              </a:rPr>
              <a:t>)</a:t>
            </a:r>
            <a:r>
              <a:rPr lang="en-US" sz="2000" dirty="0" smtClean="0">
                <a:cs typeface="Courier New" pitchFamily="49" charset="0"/>
                <a:sym typeface="Wingdings" pitchFamily="2" charset="2"/>
              </a:rPr>
              <a:t></a:t>
            </a:r>
            <a:r>
              <a:rPr lang="en-US" sz="2000" dirty="0" smtClean="0">
                <a:cs typeface="Courier New" pitchFamily="49" charset="0"/>
              </a:rPr>
              <a:t>size() = </a:t>
            </a:r>
            <a:r>
              <a:rPr lang="en-US" sz="2000" dirty="0" err="1" smtClean="0">
                <a:cs typeface="Courier New" pitchFamily="49" charset="0"/>
              </a:rPr>
              <a:t>Wagon</a:t>
            </a:r>
            <a:r>
              <a:rPr lang="en-US" sz="2000" dirty="0" err="1" smtClean="0">
                <a:cs typeface="Courier New" pitchFamily="49" charset="0"/>
                <a:sym typeface="Wingdings" pitchFamily="2" charset="2"/>
              </a:rPr>
              <a:t></a:t>
            </a:r>
            <a:r>
              <a:rPr lang="en-US" sz="2000" dirty="0" err="1" smtClean="0">
                <a:cs typeface="Courier New" pitchFamily="49" charset="0"/>
              </a:rPr>
              <a:t>size</a:t>
            </a:r>
            <a:r>
              <a:rPr lang="en-US" sz="2000" dirty="0" smtClean="0">
                <a:cs typeface="Courier New" pitchFamily="49" charset="0"/>
              </a:rPr>
              <a:t>()-1</a:t>
            </a:r>
          </a:p>
          <a:p>
            <a:pPr marL="361950" indent="-361950" eaLnBrk="1" hangingPunct="1">
              <a:lnSpc>
                <a:spcPct val="80000"/>
              </a:lnSpc>
              <a:buClr>
                <a:schemeClr val="accent1"/>
              </a:buClr>
              <a:buFont typeface="Wingdings 2" pitchFamily="18" charset="2"/>
              <a:buNone/>
            </a:pPr>
            <a:endParaRPr lang="en-US" sz="2000" dirty="0" smtClean="0">
              <a:cs typeface="Courier New" pitchFamily="49" charset="0"/>
            </a:endParaRPr>
          </a:p>
          <a:p>
            <a:pPr marL="361950" indent="-361950" eaLnBrk="1" hangingPunct="1">
              <a:lnSpc>
                <a:spcPct val="80000"/>
              </a:lnSpc>
              <a:buClr>
                <a:schemeClr val="accent1"/>
              </a:buClr>
              <a:buFont typeface="Wingdings 2" pitchFamily="18" charset="2"/>
              <a:buNone/>
            </a:pPr>
            <a:r>
              <a:rPr lang="en-US" sz="2000" dirty="0" smtClean="0">
                <a:cs typeface="Courier New" pitchFamily="49" charset="0"/>
              </a:rPr>
              <a:t>Will this work?</a:t>
            </a:r>
          </a:p>
        </p:txBody>
      </p:sp>
      <p:sp>
        <p:nvSpPr>
          <p:cNvPr id="26628" name="Slide Number Placeholder 5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6D20651C-4722-4329-8C88-5CBDD3754AF0}" type="slidenum">
              <a:rPr lang="en-US" sz="1400" b="0" i="0" smtClean="0"/>
              <a:pPr eaLnBrk="1" hangingPunct="1"/>
              <a:t>20</a:t>
            </a:fld>
            <a:endParaRPr lang="en-US" sz="1400" b="0" i="0" smtClean="0"/>
          </a:p>
        </p:txBody>
      </p:sp>
      <p:pic>
        <p:nvPicPr>
          <p:cNvPr id="26629" name="Picture 4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667000" y="1447800"/>
            <a:ext cx="5103813" cy="1216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0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2150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0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" dur="500"/>
                                        <p:tgtEl>
                                          <p:spTgt spid="2150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0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7" dur="500"/>
                                        <p:tgtEl>
                                          <p:spTgt spid="2150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0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2" dur="500"/>
                                        <p:tgtEl>
                                          <p:spTgt spid="2150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 nodeType="clickPar">
                      <p:stCondLst>
                        <p:cond delay="indefinite"/>
                      </p:stCondLst>
                      <p:childTnLst>
                        <p:par>
                          <p:cTn id="2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0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7" dur="500"/>
                                        <p:tgtEl>
                                          <p:spTgt spid="2150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 nodeType="clickPar">
                      <p:stCondLst>
                        <p:cond delay="indefinite"/>
                      </p:stCondLst>
                      <p:childTnLst>
                        <p:par>
                          <p:cTn id="2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0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2" dur="500"/>
                                        <p:tgtEl>
                                          <p:spTgt spid="2150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507" grpId="0" build="p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50" name="מציין מיקום של מספר שקופית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28F5E218-C685-4988-882E-CCFDCA0278AF}" type="slidenum">
              <a:rPr lang="en-US" sz="1400" b="0" i="0" smtClean="0"/>
              <a:pPr eaLnBrk="1" hangingPunct="1"/>
              <a:t>21</a:t>
            </a:fld>
            <a:endParaRPr lang="en-US" sz="1400" b="0" i="0" smtClean="0"/>
          </a:p>
        </p:txBody>
      </p:sp>
      <p:pic>
        <p:nvPicPr>
          <p:cNvPr id="27651" name="Picture 2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34963" y="1593850"/>
            <a:ext cx="8351837" cy="4883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Title 1"/>
          <p:cNvSpPr txBox="1">
            <a:spLocks/>
          </p:cNvSpPr>
          <p:nvPr/>
        </p:nvSpPr>
        <p:spPr>
          <a:xfrm>
            <a:off x="457200" y="685800"/>
            <a:ext cx="8229600" cy="819150"/>
          </a:xfrm>
          <a:prstGeom prst="rect">
            <a:avLst/>
          </a:prstGeom>
        </p:spPr>
        <p:txBody>
          <a:bodyPr/>
          <a:lstStyle/>
          <a:p>
            <a:pPr eaLnBrk="0" hangingPunct="0">
              <a:defRPr/>
            </a:pPr>
            <a:r>
              <a:rPr lang="en-US" sz="2800" dirty="0">
                <a:solidFill>
                  <a:schemeClr val="tx2"/>
                </a:solidFill>
                <a:latin typeface="Tahoma" pitchFamily="34" charset="0"/>
                <a:ea typeface="+mj-ea"/>
                <a:cs typeface="Tahoma" pitchFamily="34" charset="0"/>
              </a:rPr>
              <a:t>Advanced Topics in OCL</a:t>
            </a:r>
            <a:endParaRPr lang="he-IL" sz="2800" dirty="0">
              <a:solidFill>
                <a:schemeClr val="tx2"/>
              </a:solidFill>
              <a:latin typeface="Tahoma" pitchFamily="34" charset="0"/>
              <a:ea typeface="+mj-ea"/>
              <a:cs typeface="Tahoma" pitchFamily="34" charset="0"/>
            </a:endParaRPr>
          </a:p>
        </p:txBody>
      </p:sp>
      <p:sp>
        <p:nvSpPr>
          <p:cNvPr id="7" name="מציין מיקום תוכן 5"/>
          <p:cNvSpPr txBox="1">
            <a:spLocks/>
          </p:cNvSpPr>
          <p:nvPr/>
        </p:nvSpPr>
        <p:spPr>
          <a:xfrm>
            <a:off x="0" y="1219200"/>
            <a:ext cx="9144000" cy="4648200"/>
          </a:xfrm>
          <a:prstGeom prst="rect">
            <a:avLst/>
          </a:prstGeom>
        </p:spPr>
        <p:txBody>
          <a:bodyPr/>
          <a:lstStyle/>
          <a:p>
            <a:pPr marL="273050" indent="-273050" eaLnBrk="0" hangingPunct="0">
              <a:spcBef>
                <a:spcPct val="20000"/>
              </a:spcBef>
              <a:buClr>
                <a:srgbClr val="0BD0D9"/>
              </a:buClr>
              <a:buSzPct val="95000"/>
              <a:buFont typeface="Wingdings 2" pitchFamily="18" charset="2"/>
              <a:buChar char=""/>
              <a:defRPr/>
            </a:pPr>
            <a:r>
              <a:rPr lang="en-US" sz="2400" dirty="0">
                <a:latin typeface="+mj-lt"/>
                <a:cs typeface="+mn-cs"/>
              </a:rPr>
              <a:t>Types and Subtypes via oclIsTypeOf and oclIsKindOf</a:t>
            </a:r>
            <a:endParaRPr lang="he-IL" sz="2400" dirty="0">
              <a:latin typeface="+mj-lt"/>
              <a:cs typeface="+mn-cs"/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מציין מיקום של מספר שקופית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7E955ED7-5A9D-42C3-BECF-E6E3EE0B55A6}" type="slidenum">
              <a:rPr lang="en-US" sz="1400" b="0" i="0" smtClean="0"/>
              <a:pPr eaLnBrk="1" hangingPunct="1"/>
              <a:t>22</a:t>
            </a:fld>
            <a:endParaRPr lang="en-US" sz="1400" b="0" i="0" smtClean="0"/>
          </a:p>
        </p:txBody>
      </p:sp>
      <p:pic>
        <p:nvPicPr>
          <p:cNvPr id="28675" name="Picture 3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98450" y="1600200"/>
            <a:ext cx="8034338" cy="4800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8676" name="Picture 2"/>
          <p:cNvPicPr>
            <a:picLocks noChangeAspect="1" noChangeArrowheads="1"/>
          </p:cNvPicPr>
          <p:nvPr/>
        </p:nvPicPr>
        <p:blipFill>
          <a:blip r:embed="rId3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l="24922" t="43565" r="28683" b="13539"/>
          <a:stretch>
            <a:fillRect/>
          </a:stretch>
        </p:blipFill>
        <p:spPr bwMode="auto">
          <a:xfrm>
            <a:off x="5410200" y="1981200"/>
            <a:ext cx="3657600" cy="1976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8677" name="Title 1"/>
          <p:cNvSpPr txBox="1">
            <a:spLocks/>
          </p:cNvSpPr>
          <p:nvPr/>
        </p:nvSpPr>
        <p:spPr bwMode="auto">
          <a:xfrm>
            <a:off x="457200" y="685800"/>
            <a:ext cx="8229600" cy="819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r>
              <a:rPr lang="en-US" sz="2800">
                <a:solidFill>
                  <a:schemeClr val="tx2"/>
                </a:solidFill>
                <a:latin typeface="Tahoma" pitchFamily="34" charset="0"/>
                <a:cs typeface="Tahoma" pitchFamily="34" charset="0"/>
              </a:rPr>
              <a:t>Advanced Topics in OCL</a:t>
            </a:r>
            <a:endParaRPr lang="he-IL" sz="2800">
              <a:solidFill>
                <a:schemeClr val="tx2"/>
              </a:solidFill>
              <a:latin typeface="Tahoma" pitchFamily="34" charset="0"/>
              <a:cs typeface="Tahoma" pitchFamily="34" charset="0"/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מציין מיקום של מספר שקופית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904B238C-AF3E-428D-BB26-94672369D886}" type="slidenum">
              <a:rPr lang="en-US" sz="1400" b="0" i="0" smtClean="0"/>
              <a:pPr eaLnBrk="1" hangingPunct="1"/>
              <a:t>23</a:t>
            </a:fld>
            <a:endParaRPr lang="en-US" sz="1400" b="0" i="0" smtClean="0"/>
          </a:p>
        </p:txBody>
      </p:sp>
      <p:pic>
        <p:nvPicPr>
          <p:cNvPr id="29699" name="Picture 3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t="76190"/>
          <a:stretch>
            <a:fillRect/>
          </a:stretch>
        </p:blipFill>
        <p:spPr bwMode="auto">
          <a:xfrm>
            <a:off x="298450" y="5257800"/>
            <a:ext cx="8034338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9700" name="Title 1"/>
          <p:cNvSpPr txBox="1">
            <a:spLocks/>
          </p:cNvSpPr>
          <p:nvPr/>
        </p:nvSpPr>
        <p:spPr bwMode="auto">
          <a:xfrm>
            <a:off x="457200" y="685800"/>
            <a:ext cx="8229600" cy="819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r>
              <a:rPr lang="en-US" sz="2800">
                <a:solidFill>
                  <a:schemeClr val="tx2"/>
                </a:solidFill>
                <a:latin typeface="Tahoma" pitchFamily="34" charset="0"/>
                <a:cs typeface="Tahoma" pitchFamily="34" charset="0"/>
              </a:rPr>
              <a:t>Advanced Topics in OCL</a:t>
            </a:r>
            <a:endParaRPr lang="he-IL" sz="2800">
              <a:solidFill>
                <a:schemeClr val="tx2"/>
              </a:solidFill>
              <a:latin typeface="Tahoma" pitchFamily="34" charset="0"/>
              <a:cs typeface="Tahoma" pitchFamily="34" charset="0"/>
            </a:endParaRPr>
          </a:p>
        </p:txBody>
      </p:sp>
      <p:pic>
        <p:nvPicPr>
          <p:cNvPr id="29701" name="Picture 2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l="36874" t="41000" r="21875" b="28999"/>
          <a:stretch>
            <a:fillRect/>
          </a:stretch>
        </p:blipFill>
        <p:spPr bwMode="auto">
          <a:xfrm>
            <a:off x="1295400" y="1752600"/>
            <a:ext cx="6537325" cy="2971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3" name="מציין מיקום תוכן 5"/>
          <p:cNvSpPr>
            <a:spLocks noGrp="1"/>
          </p:cNvSpPr>
          <p:nvPr>
            <p:ph idx="1"/>
          </p:nvPr>
        </p:nvSpPr>
        <p:spPr>
          <a:xfrm>
            <a:off x="0" y="1295400"/>
            <a:ext cx="9144000" cy="5257800"/>
          </a:xfrm>
          <a:solidFill>
            <a:schemeClr val="bg1"/>
          </a:solidFill>
        </p:spPr>
        <p:txBody>
          <a:bodyPr>
            <a:normAutofit fontScale="92500" lnSpcReduction="10000"/>
          </a:bodyPr>
          <a:lstStyle/>
          <a:p>
            <a:r>
              <a:rPr lang="en-US" b="1" smtClean="0"/>
              <a:t>Preconditions, Postconditions, Operations (sic, p.155)</a:t>
            </a:r>
          </a:p>
          <a:p>
            <a:pPr>
              <a:buFont typeface="Wingdings 2" pitchFamily="18" charset="2"/>
              <a:buNone/>
            </a:pPr>
            <a:endParaRPr lang="en-US" smtClean="0">
              <a:sym typeface="Wingdings" pitchFamily="2" charset="2"/>
            </a:endParaRPr>
          </a:p>
          <a:p>
            <a:pPr>
              <a:buFont typeface="Wingdings 2" pitchFamily="18" charset="2"/>
              <a:buNone/>
            </a:pPr>
            <a:endParaRPr lang="en-US" smtClean="0">
              <a:sym typeface="Wingdings" pitchFamily="2" charset="2"/>
            </a:endParaRPr>
          </a:p>
          <a:p>
            <a:pPr>
              <a:buFont typeface="Wingdings 2" pitchFamily="18" charset="2"/>
              <a:buNone/>
            </a:pPr>
            <a:endParaRPr lang="en-US" smtClean="0">
              <a:sym typeface="Wingdings" pitchFamily="2" charset="2"/>
            </a:endParaRPr>
          </a:p>
          <a:p>
            <a:pPr>
              <a:buFont typeface="Wingdings 2" pitchFamily="18" charset="2"/>
              <a:buNone/>
            </a:pPr>
            <a:endParaRPr lang="en-US" smtClean="0">
              <a:sym typeface="Wingdings" pitchFamily="2" charset="2"/>
            </a:endParaRPr>
          </a:p>
          <a:p>
            <a:pPr>
              <a:buFont typeface="Wingdings 2" pitchFamily="18" charset="2"/>
              <a:buNone/>
            </a:pPr>
            <a:endParaRPr lang="en-US" smtClean="0">
              <a:sym typeface="Wingdings" pitchFamily="2" charset="2"/>
            </a:endParaRPr>
          </a:p>
          <a:p>
            <a:pPr>
              <a:buFont typeface="Wingdings 2" pitchFamily="18" charset="2"/>
              <a:buNone/>
            </a:pPr>
            <a:endParaRPr lang="en-US" smtClean="0">
              <a:sym typeface="Wingdings" pitchFamily="2" charset="2"/>
            </a:endParaRPr>
          </a:p>
          <a:p>
            <a:pPr>
              <a:buFont typeface="Wingdings 2" pitchFamily="18" charset="2"/>
              <a:buNone/>
            </a:pPr>
            <a:r>
              <a:rPr lang="en-US" smtClean="0">
                <a:sym typeface="Wingdings" pitchFamily="2" charset="2"/>
              </a:rPr>
              <a:t/>
            </a:r>
            <a:br>
              <a:rPr lang="en-US" smtClean="0">
                <a:sym typeface="Wingdings" pitchFamily="2" charset="2"/>
              </a:rPr>
            </a:br>
            <a:r>
              <a:rPr lang="en-US" smtClean="0">
                <a:sym typeface="Wingdings" pitchFamily="2" charset="2"/>
              </a:rPr>
              <a:t/>
            </a:r>
            <a:br>
              <a:rPr lang="en-US" smtClean="0">
                <a:sym typeface="Wingdings" pitchFamily="2" charset="2"/>
              </a:rPr>
            </a:br>
            <a:endParaRPr lang="en-US" smtClean="0">
              <a:sym typeface="Wingdings" pitchFamily="2" charset="2"/>
            </a:endParaRPr>
          </a:p>
          <a:p>
            <a:r>
              <a:rPr lang="en-US" smtClean="0">
                <a:sym typeface="Wingdings" pitchFamily="2" charset="2"/>
              </a:rPr>
              <a:t>Navigation into class method using ‘::’</a:t>
            </a:r>
          </a:p>
          <a:p>
            <a:r>
              <a:rPr lang="en-US" b="1" smtClean="0">
                <a:sym typeface="Wingdings" pitchFamily="2" charset="2"/>
              </a:rPr>
              <a:t>post </a:t>
            </a:r>
            <a:r>
              <a:rPr lang="en-US" smtClean="0">
                <a:sym typeface="Wingdings" pitchFamily="2" charset="2"/>
              </a:rPr>
              <a:t>: </a:t>
            </a:r>
            <a:r>
              <a:rPr lang="en-US" b="1" smtClean="0">
                <a:sym typeface="Wingdings" pitchFamily="2" charset="2"/>
              </a:rPr>
              <a:t>result</a:t>
            </a:r>
            <a:r>
              <a:rPr lang="en-US" smtClean="0">
                <a:sym typeface="Wingdings" pitchFamily="2" charset="2"/>
              </a:rPr>
              <a:t> = participants  This is how we define the result!</a:t>
            </a:r>
          </a:p>
          <a:p>
            <a:r>
              <a:rPr lang="en-US" smtClean="0">
                <a:sym typeface="Wingdings" pitchFamily="2" charset="2"/>
              </a:rPr>
              <a:t>Keywords: &lt;attribute&gt;</a:t>
            </a:r>
            <a:r>
              <a:rPr lang="en-US" b="1" smtClean="0">
                <a:sym typeface="Wingdings" pitchFamily="2" charset="2"/>
              </a:rPr>
              <a:t>@pre</a:t>
            </a:r>
            <a:r>
              <a:rPr lang="en-US" smtClean="0">
                <a:sym typeface="Wingdings" pitchFamily="2" charset="2"/>
              </a:rPr>
              <a:t> , </a:t>
            </a:r>
            <a:r>
              <a:rPr lang="en-US" b="1" smtClean="0">
                <a:sym typeface="Wingdings" pitchFamily="2" charset="2"/>
              </a:rPr>
              <a:t>pre</a:t>
            </a:r>
            <a:r>
              <a:rPr lang="en-US" smtClean="0">
                <a:sym typeface="Wingdings" pitchFamily="2" charset="2"/>
              </a:rPr>
              <a:t> , </a:t>
            </a:r>
            <a:r>
              <a:rPr lang="en-US" b="1" smtClean="0">
                <a:sym typeface="Wingdings" pitchFamily="2" charset="2"/>
              </a:rPr>
              <a:t>post</a:t>
            </a:r>
            <a:r>
              <a:rPr lang="en-US" smtClean="0">
                <a:sym typeface="Wingdings" pitchFamily="2" charset="2"/>
              </a:rPr>
              <a:t> , </a:t>
            </a:r>
            <a:r>
              <a:rPr lang="en-US" b="1" smtClean="0">
                <a:sym typeface="Wingdings" pitchFamily="2" charset="2"/>
              </a:rPr>
              <a:t>result</a:t>
            </a:r>
            <a:r>
              <a:rPr lang="en-US" smtClean="0">
                <a:sym typeface="Wingdings" pitchFamily="2" charset="2"/>
              </a:rPr>
              <a:t> .</a:t>
            </a:r>
          </a:p>
          <a:p>
            <a:pPr>
              <a:buFont typeface="Wingdings 2" pitchFamily="18" charset="2"/>
              <a:buNone/>
            </a:pPr>
            <a:endParaRPr lang="en-US" b="1" smtClean="0">
              <a:sym typeface="Wingdings" pitchFamily="2" charset="2"/>
            </a:endParaRPr>
          </a:p>
          <a:p>
            <a:pPr>
              <a:buFont typeface="Wingdings 2" pitchFamily="18" charset="2"/>
              <a:buNone/>
            </a:pPr>
            <a:endParaRPr lang="he-IL" b="1" smtClean="0"/>
          </a:p>
        </p:txBody>
      </p:sp>
      <p:sp>
        <p:nvSpPr>
          <p:cNvPr id="30722" name="Slide Number Placeholder 3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90BAE395-378D-4942-979A-0DAB7E203B3E}" type="slidenum">
              <a:rPr lang="en-US" sz="1400" b="0" i="0" smtClean="0"/>
              <a:pPr eaLnBrk="1" hangingPunct="1"/>
              <a:t>24</a:t>
            </a:fld>
            <a:endParaRPr lang="en-US" sz="1400" b="0" i="0" smtClean="0"/>
          </a:p>
        </p:txBody>
      </p:sp>
      <p:sp>
        <p:nvSpPr>
          <p:cNvPr id="30724" name="Title 1"/>
          <p:cNvSpPr txBox="1">
            <a:spLocks/>
          </p:cNvSpPr>
          <p:nvPr/>
        </p:nvSpPr>
        <p:spPr bwMode="auto">
          <a:xfrm>
            <a:off x="457200" y="685800"/>
            <a:ext cx="8229600" cy="819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r>
              <a:rPr lang="en-US" sz="2800">
                <a:solidFill>
                  <a:schemeClr val="tx2"/>
                </a:solidFill>
                <a:latin typeface="Tahoma" pitchFamily="34" charset="0"/>
                <a:cs typeface="Tahoma" pitchFamily="34" charset="0"/>
              </a:rPr>
              <a:t>Advanced Topics in OCL</a:t>
            </a:r>
            <a:endParaRPr lang="he-IL" sz="2800">
              <a:solidFill>
                <a:schemeClr val="tx2"/>
              </a:solidFill>
              <a:latin typeface="Tahoma" pitchFamily="34" charset="0"/>
              <a:cs typeface="Tahoma" pitchFamily="34" charset="0"/>
            </a:endParaRPr>
          </a:p>
        </p:txBody>
      </p:sp>
      <p:pic>
        <p:nvPicPr>
          <p:cNvPr id="30725" name="Picture 1"/>
          <p:cNvPicPr>
            <a:picLocks noChangeAspect="1" noChangeArrowheads="1"/>
          </p:cNvPicPr>
          <p:nvPr/>
        </p:nvPicPr>
        <p:blipFill>
          <a:blip r:embed="rId3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l="27499" t="48500" r="28438" b="17000"/>
          <a:stretch>
            <a:fillRect/>
          </a:stretch>
        </p:blipFill>
        <p:spPr bwMode="auto">
          <a:xfrm>
            <a:off x="252414" y="1600200"/>
            <a:ext cx="7473820" cy="3657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מציין מיקום תוכן 5"/>
          <p:cNvSpPr>
            <a:spLocks noGrp="1"/>
          </p:cNvSpPr>
          <p:nvPr>
            <p:ph idx="1"/>
          </p:nvPr>
        </p:nvSpPr>
        <p:spPr>
          <a:xfrm>
            <a:off x="0" y="1295400"/>
            <a:ext cx="9144000" cy="4648200"/>
          </a:xfrm>
        </p:spPr>
        <p:txBody>
          <a:bodyPr>
            <a:normAutofit fontScale="92500" lnSpcReduction="20000"/>
          </a:bodyPr>
          <a:lstStyle/>
          <a:p>
            <a:pPr>
              <a:defRPr/>
            </a:pPr>
            <a:r>
              <a:rPr lang="en-US" b="1" dirty="0" smtClean="0"/>
              <a:t>Avoid </a:t>
            </a:r>
            <a:r>
              <a:rPr lang="en-US" b="1" i="1" dirty="0" smtClean="0"/>
              <a:t>allInstances</a:t>
            </a:r>
            <a:r>
              <a:rPr lang="en-US" b="1" dirty="0" smtClean="0"/>
              <a:t> (Warmer and Kleppe, p.67)</a:t>
            </a:r>
          </a:p>
          <a:p>
            <a:pPr>
              <a:buFont typeface="Wingdings 2" pitchFamily="18" charset="2"/>
              <a:buNone/>
              <a:defRPr/>
            </a:pPr>
            <a:r>
              <a:rPr lang="en-US" dirty="0" smtClean="0"/>
              <a:t>“A Person has no more than 2 parents:”</a:t>
            </a:r>
          </a:p>
          <a:p>
            <a:pPr>
              <a:buFont typeface="Wingdings 2" pitchFamily="18" charset="2"/>
              <a:buNone/>
              <a:defRPr/>
            </a:pPr>
            <a:r>
              <a:rPr lang="en-US" dirty="0" smtClean="0">
                <a:solidFill>
                  <a:srgbClr val="0070C0"/>
                </a:solidFill>
              </a:rPr>
              <a:t>context Person</a:t>
            </a:r>
          </a:p>
          <a:p>
            <a:pPr>
              <a:buFont typeface="Wingdings 2" pitchFamily="18" charset="2"/>
              <a:buNone/>
              <a:defRPr/>
            </a:pPr>
            <a:r>
              <a:rPr lang="en-US" dirty="0" smtClean="0">
                <a:solidFill>
                  <a:srgbClr val="0070C0"/>
                </a:solidFill>
              </a:rPr>
              <a:t>Inv: parents </a:t>
            </a:r>
            <a:r>
              <a:rPr lang="en-US" dirty="0" smtClean="0">
                <a:solidFill>
                  <a:srgbClr val="0070C0"/>
                </a:solidFill>
                <a:sym typeface="Wingdings" pitchFamily="2" charset="2"/>
              </a:rPr>
              <a:t> size() &lt;= 2</a:t>
            </a:r>
          </a:p>
          <a:p>
            <a:pPr>
              <a:buFont typeface="Wingdings 2" pitchFamily="18" charset="2"/>
              <a:buNone/>
              <a:defRPr/>
            </a:pPr>
            <a:r>
              <a:rPr lang="en-US" dirty="0" smtClean="0">
                <a:solidFill>
                  <a:schemeClr val="accent5">
                    <a:lumMod val="50000"/>
                  </a:schemeClr>
                </a:solidFill>
                <a:sym typeface="Wingdings" pitchFamily="2" charset="2"/>
              </a:rPr>
              <a:t>context Person</a:t>
            </a:r>
          </a:p>
          <a:p>
            <a:pPr>
              <a:buFont typeface="Wingdings 2" pitchFamily="18" charset="2"/>
              <a:buNone/>
              <a:defRPr/>
            </a:pPr>
            <a:r>
              <a:rPr lang="en-US" dirty="0" smtClean="0">
                <a:solidFill>
                  <a:schemeClr val="accent5">
                    <a:lumMod val="50000"/>
                  </a:schemeClr>
                </a:solidFill>
                <a:sym typeface="Wingdings" pitchFamily="2" charset="2"/>
              </a:rPr>
              <a:t>Inv: Person.allInstancesforAll(p:Person|p.parentssize()&lt;= 2)</a:t>
            </a:r>
            <a:endParaRPr lang="en-US" dirty="0" smtClean="0">
              <a:solidFill>
                <a:schemeClr val="accent5">
                  <a:lumMod val="50000"/>
                </a:schemeClr>
              </a:solidFill>
            </a:endParaRPr>
          </a:p>
          <a:p>
            <a:pPr>
              <a:buFont typeface="Wingdings 2" pitchFamily="18" charset="2"/>
              <a:buNone/>
              <a:defRPr/>
            </a:pPr>
            <a:r>
              <a:rPr lang="en-US" dirty="0" smtClean="0"/>
              <a:t>“The use of </a:t>
            </a:r>
            <a:r>
              <a:rPr lang="en-US" i="1" dirty="0" smtClean="0"/>
              <a:t>allInstances</a:t>
            </a:r>
            <a:r>
              <a:rPr lang="en-US" dirty="0" smtClean="0"/>
              <a:t> is discouraged, because it makes the invariant more complex [even to the point of hiding it.]...</a:t>
            </a:r>
          </a:p>
          <a:p>
            <a:pPr>
              <a:buFont typeface="Wingdings 2" pitchFamily="18" charset="2"/>
              <a:buNone/>
              <a:defRPr/>
            </a:pPr>
            <a:r>
              <a:rPr lang="en-US" dirty="0" smtClean="0"/>
              <a:t>“In most systems... It is difficult to find all instances of a class. Unless an explicit tracking device keeps a record of all instances of a certain class as they are created and deleted, there is no way to find them. Thus, there is no way to implement the invariant using a programming language equivalent to the </a:t>
            </a:r>
            <a:r>
              <a:rPr lang="en-US" i="1" dirty="0" smtClean="0"/>
              <a:t>allInstances</a:t>
            </a:r>
            <a:r>
              <a:rPr lang="en-US" dirty="0" smtClean="0"/>
              <a:t> operation.</a:t>
            </a:r>
            <a:endParaRPr lang="he-IL" dirty="0"/>
          </a:p>
        </p:txBody>
      </p:sp>
      <p:sp>
        <p:nvSpPr>
          <p:cNvPr id="31746" name="Slide Number Placeholder 3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E22BCF52-D82E-44F2-AB0A-AC47FFC5EF5D}" type="slidenum">
              <a:rPr lang="en-US" sz="1400" b="0" i="0" smtClean="0"/>
              <a:pPr eaLnBrk="1" hangingPunct="1"/>
              <a:t>25</a:t>
            </a:fld>
            <a:endParaRPr lang="en-US" sz="1400" b="0" i="0" smtClean="0"/>
          </a:p>
        </p:txBody>
      </p:sp>
      <p:sp>
        <p:nvSpPr>
          <p:cNvPr id="31748" name="Title 1"/>
          <p:cNvSpPr txBox="1">
            <a:spLocks/>
          </p:cNvSpPr>
          <p:nvPr/>
        </p:nvSpPr>
        <p:spPr bwMode="auto">
          <a:xfrm>
            <a:off x="457200" y="685800"/>
            <a:ext cx="8229600" cy="819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r>
              <a:rPr lang="en-US" sz="2800">
                <a:solidFill>
                  <a:schemeClr val="tx2"/>
                </a:solidFill>
                <a:latin typeface="Tahoma" pitchFamily="34" charset="0"/>
                <a:cs typeface="Tahoma" pitchFamily="34" charset="0"/>
              </a:rPr>
              <a:t>Advanced Topics in OCL</a:t>
            </a:r>
            <a:endParaRPr lang="he-IL" sz="2800">
              <a:solidFill>
                <a:schemeClr val="tx2"/>
              </a:solidFill>
              <a:latin typeface="Tahoma" pitchFamily="34" charset="0"/>
              <a:cs typeface="Tahoma" pitchFamily="34" charset="0"/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1" name="מציין מיקום תוכן 5"/>
          <p:cNvSpPr>
            <a:spLocks noGrp="1"/>
          </p:cNvSpPr>
          <p:nvPr>
            <p:ph idx="1"/>
          </p:nvPr>
        </p:nvSpPr>
        <p:spPr>
          <a:xfrm>
            <a:off x="0" y="1295400"/>
            <a:ext cx="9144000" cy="5257800"/>
          </a:xfrm>
          <a:solidFill>
            <a:schemeClr val="bg1"/>
          </a:solidFill>
        </p:spPr>
        <p:txBody>
          <a:bodyPr/>
          <a:lstStyle/>
          <a:p>
            <a:pPr>
              <a:buFont typeface="Wingdings 2" pitchFamily="18" charset="2"/>
              <a:buNone/>
            </a:pPr>
            <a:r>
              <a:rPr lang="en-US" smtClean="0"/>
              <a:t>And this is just the beginning...</a:t>
            </a:r>
          </a:p>
          <a:p>
            <a:pPr>
              <a:buFont typeface="Wingdings 2" pitchFamily="18" charset="2"/>
              <a:buNone/>
            </a:pPr>
            <a:endParaRPr lang="en-US" smtClean="0"/>
          </a:p>
          <a:p>
            <a:r>
              <a:rPr lang="en-US" smtClean="0"/>
              <a:t>Handling message-passing between objects</a:t>
            </a:r>
          </a:p>
          <a:p>
            <a:r>
              <a:rPr lang="en-US" smtClean="0"/>
              <a:t>Tuples and Tuple Types</a:t>
            </a:r>
          </a:p>
          <a:p>
            <a:r>
              <a:rPr lang="en-US" smtClean="0"/>
              <a:t>Unvefined Values: the </a:t>
            </a:r>
            <a:r>
              <a:rPr lang="en-US" i="1" smtClean="0"/>
              <a:t>OclVoid</a:t>
            </a:r>
            <a:r>
              <a:rPr lang="en-US" smtClean="0"/>
              <a:t> type</a:t>
            </a:r>
          </a:p>
          <a:p>
            <a:r>
              <a:rPr lang="en-US" smtClean="0"/>
              <a:t>Retyping or Casting</a:t>
            </a:r>
          </a:p>
          <a:p>
            <a:endParaRPr lang="en-US" smtClean="0"/>
          </a:p>
          <a:p>
            <a:pPr>
              <a:buFont typeface="Wingdings 2" pitchFamily="18" charset="2"/>
              <a:buNone/>
            </a:pPr>
            <a:r>
              <a:rPr lang="en-US" smtClean="0"/>
              <a:t>Unfortunately, these along with many other</a:t>
            </a:r>
          </a:p>
          <a:p>
            <a:pPr>
              <a:buFont typeface="Wingdings 2" pitchFamily="18" charset="2"/>
              <a:buNone/>
            </a:pPr>
            <a:r>
              <a:rPr lang="en-US" smtClean="0"/>
              <a:t>OCL features are out of the scope of</a:t>
            </a:r>
          </a:p>
          <a:p>
            <a:pPr>
              <a:buFont typeface="Wingdings 2" pitchFamily="18" charset="2"/>
              <a:buNone/>
            </a:pPr>
            <a:r>
              <a:rPr lang="en-US" smtClean="0"/>
              <a:t>our course.</a:t>
            </a:r>
          </a:p>
        </p:txBody>
      </p:sp>
      <p:sp>
        <p:nvSpPr>
          <p:cNvPr id="32770" name="Slide Number Placeholder 3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fld id="{2D923C97-8BB8-493C-8CFB-C300FBF49AEB}" type="slidenum">
              <a:rPr lang="en-US" sz="1400" b="0" i="0" smtClean="0"/>
              <a:pPr eaLnBrk="1" hangingPunct="1"/>
              <a:t>26</a:t>
            </a:fld>
            <a:endParaRPr lang="en-US" sz="1400" b="0" i="0" smtClean="0"/>
          </a:p>
        </p:txBody>
      </p:sp>
      <p:pic>
        <p:nvPicPr>
          <p:cNvPr id="32772" name="Picture 2" descr="http://www.nait.ca/blogs/cerebraldischarge/files/2008/10/fork1.jpg"/>
          <p:cNvPicPr>
            <a:picLocks noChangeAspect="1" noChangeArrowheads="1"/>
          </p:cNvPicPr>
          <p:nvPr/>
        </p:nvPicPr>
        <p:blipFill>
          <a:blip r:embed="rId3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5105400" y="4374040"/>
            <a:ext cx="3733800" cy="248396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2773" name="Title 1"/>
          <p:cNvSpPr txBox="1">
            <a:spLocks/>
          </p:cNvSpPr>
          <p:nvPr/>
        </p:nvSpPr>
        <p:spPr bwMode="auto">
          <a:xfrm>
            <a:off x="457200" y="685800"/>
            <a:ext cx="8229600" cy="819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r>
              <a:rPr lang="en-US" sz="2800">
                <a:solidFill>
                  <a:schemeClr val="tx2"/>
                </a:solidFill>
                <a:latin typeface="Tahoma" pitchFamily="34" charset="0"/>
                <a:cs typeface="Tahoma" pitchFamily="34" charset="0"/>
              </a:rPr>
              <a:t>Advanced Topics in OCL</a:t>
            </a:r>
            <a:endParaRPr lang="he-IL" sz="2800">
              <a:solidFill>
                <a:schemeClr val="tx2"/>
              </a:solidFill>
              <a:latin typeface="Tahoma" pitchFamily="34" charset="0"/>
              <a:cs typeface="Tahoma" pitchFamily="34" charset="0"/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Flow">
  <a:themeElements>
    <a:clrScheme name="Flow">
      <a:dk1>
        <a:sysClr val="windowText" lastClr="000000"/>
      </a:dk1>
      <a:lt1>
        <a:sysClr val="window" lastClr="FFFFFF"/>
      </a:lt1>
      <a:dk2>
        <a:srgbClr val="04617B"/>
      </a:dk2>
      <a:lt2>
        <a:srgbClr val="DBF5F9"/>
      </a:lt2>
      <a:accent1>
        <a:srgbClr val="0F6FC6"/>
      </a:accent1>
      <a:accent2>
        <a:srgbClr val="009DD9"/>
      </a:accent2>
      <a:accent3>
        <a:srgbClr val="0BD0D9"/>
      </a:accent3>
      <a:accent4>
        <a:srgbClr val="10CF9B"/>
      </a:accent4>
      <a:accent5>
        <a:srgbClr val="7CCA62"/>
      </a:accent5>
      <a:accent6>
        <a:srgbClr val="A5C249"/>
      </a:accent6>
      <a:hlink>
        <a:srgbClr val="F49100"/>
      </a:hlink>
      <a:folHlink>
        <a:srgbClr val="85DFD0"/>
      </a:folHlink>
    </a:clrScheme>
    <a:fontScheme name="Flow">
      <a:majorFont>
        <a:latin typeface="Calibri"/>
        <a:ea typeface=""/>
        <a:cs typeface=""/>
        <a:font script="Jpan" typeface="ＭＳ Ｐゴシック"/>
        <a:font script="Hang" typeface="HY중고딕"/>
        <a:font script="Hans" typeface="隶书"/>
        <a:font script="Hant" typeface="微軟正黑體"/>
        <a:font script="Arab" typeface="Traditional Arabic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Constantia"/>
        <a:ea typeface=""/>
        <a:cs typeface=""/>
        <a:font script="Jpan" typeface="HGP明朝E"/>
        <a:font script="Hang" typeface="HY신명조"/>
        <a:font script="Hans" typeface="宋体"/>
        <a:font script="Hant" typeface="新細明體"/>
        <a:font script="Arab" typeface="Majalla UI"/>
        <a:font script="Hebr" typeface="David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Flow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satMod val="130000"/>
              </a:schemeClr>
            </a:gs>
            <a:gs pos="43000">
              <a:schemeClr val="phClr">
                <a:tint val="44000"/>
                <a:satMod val="165000"/>
              </a:schemeClr>
            </a:gs>
            <a:gs pos="93000">
              <a:schemeClr val="phClr">
                <a:tint val="15000"/>
                <a:satMod val="165000"/>
              </a:schemeClr>
            </a:gs>
            <a:gs pos="100000">
              <a:schemeClr val="phClr">
                <a:tint val="5000"/>
                <a:satMod val="250000"/>
              </a:schemeClr>
            </a:gs>
          </a:gsLst>
          <a:path path="circle">
            <a:fillToRect l="50000" t="130000" r="50000" b="-30000"/>
          </a:path>
        </a:gradFill>
        <a:gradFill rotWithShape="1">
          <a:gsLst>
            <a:gs pos="0">
              <a:schemeClr val="phClr">
                <a:tint val="98000"/>
                <a:shade val="25000"/>
                <a:satMod val="250000"/>
              </a:schemeClr>
            </a:gs>
            <a:gs pos="68000">
              <a:schemeClr val="phClr">
                <a:tint val="86000"/>
                <a:satMod val="115000"/>
              </a:schemeClr>
            </a:gs>
            <a:gs pos="100000">
              <a:schemeClr val="phClr">
                <a:tint val="50000"/>
                <a:satMod val="150000"/>
              </a:schemeClr>
            </a:gs>
          </a:gsLst>
          <a:path path="circle">
            <a:fillToRect l="50000" t="130000" r="50000" b="-30000"/>
          </a:path>
        </a:gradFill>
      </a:fillStyleLst>
      <a:lnStyleLst>
        <a:ln w="9525" cap="flat" cmpd="sng" algn="ctr">
          <a:solidFill>
            <a:schemeClr val="phClr">
              <a:shade val="50000"/>
              <a:satMod val="103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7150" dist="38100" dir="5400000" algn="ctr" rotWithShape="0">
              <a:schemeClr val="phClr">
                <a:shade val="9000"/>
                <a:alpha val="48000"/>
                <a:satMod val="105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alpha val="48000"/>
                <a:satMod val="105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alpha val="48000"/>
                <a:satMod val="105000"/>
              </a:schemeClr>
            </a:outerShdw>
          </a:effectLst>
          <a:scene3d>
            <a:camera prst="orthographicFront">
              <a:rot lat="0" lon="0" rev="0"/>
            </a:camera>
            <a:lightRig rig="glow" dir="tl">
              <a:rot lat="0" lon="0" rev="900000"/>
            </a:lightRig>
          </a:scene3d>
          <a:sp3d prstMaterial="powder">
            <a:bevelT w="25400" h="381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0000"/>
                <a:satMod val="400000"/>
              </a:schemeClr>
            </a:gs>
            <a:gs pos="25000">
              <a:schemeClr val="phClr">
                <a:tint val="83000"/>
                <a:satMod val="320000"/>
              </a:schemeClr>
            </a:gs>
            <a:gs pos="100000">
              <a:schemeClr val="phClr">
                <a:shade val="15000"/>
                <a:satMod val="320000"/>
              </a:schemeClr>
            </a:gs>
          </a:gsLst>
          <a:path path="circle">
            <a:fillToRect l="10000" t="110000" r="10000" b="100000"/>
          </a:path>
        </a:gradFill>
        <a:blipFill>
          <a:blip xmlns:r="http://schemas.openxmlformats.org/officeDocument/2006/relationships" r:embed="rId1">
            <a:duotone>
              <a:schemeClr val="phClr">
                <a:shade val="90000"/>
                <a:satMod val="150000"/>
              </a:schemeClr>
              <a:schemeClr val="phClr">
                <a:tint val="88000"/>
                <a:satMod val="150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Flow</Template>
  <TotalTime>8569</TotalTime>
  <Words>1884</Words>
  <Application>Microsoft Office PowerPoint</Application>
  <PresentationFormat>‫הצגה על המסך (4:3)</PresentationFormat>
  <Paragraphs>361</Paragraphs>
  <Slides>26</Slides>
  <Notes>12</Notes>
  <HiddenSlides>1</HiddenSlides>
  <MMClips>0</MMClips>
  <ScaleCrop>false</ScaleCrop>
  <HeadingPairs>
    <vt:vector size="4" baseType="variant">
      <vt:variant>
        <vt:lpstr>ערכת נושא</vt:lpstr>
      </vt:variant>
      <vt:variant>
        <vt:i4>1</vt:i4>
      </vt:variant>
      <vt:variant>
        <vt:lpstr>כותרות שקופיות</vt:lpstr>
      </vt:variant>
      <vt:variant>
        <vt:i4>26</vt:i4>
      </vt:variant>
    </vt:vector>
  </HeadingPairs>
  <TitlesOfParts>
    <vt:vector size="27" baseType="lpstr">
      <vt:lpstr>Flow</vt:lpstr>
      <vt:lpstr>ניתוח ועיצוב מערכות תוכנה אביב 2014</vt:lpstr>
      <vt:lpstr>Outline</vt:lpstr>
      <vt:lpstr>What is OCL</vt:lpstr>
      <vt:lpstr>Types of Constraints </vt:lpstr>
      <vt:lpstr>Constraints Structure</vt:lpstr>
      <vt:lpstr>Basic Data Types</vt:lpstr>
      <vt:lpstr>Collections</vt:lpstr>
      <vt:lpstr>implies operator,  operator</vt:lpstr>
      <vt:lpstr>Collection Operations</vt:lpstr>
      <vt:lpstr>Collection Operations - Select</vt:lpstr>
      <vt:lpstr>Collection Operations - Collect</vt:lpstr>
      <vt:lpstr>OCL – expression</vt:lpstr>
      <vt:lpstr>Example 1: treating collections as instances, enumerations</vt:lpstr>
      <vt:lpstr>Example 1 (Cont.)</vt:lpstr>
      <vt:lpstr>Example 2</vt:lpstr>
      <vt:lpstr>Instance and Type Operations</vt:lpstr>
      <vt:lpstr>Example 3: allInstances, type checks, recursion</vt:lpstr>
      <vt:lpstr>Association Class</vt:lpstr>
      <vt:lpstr>Example 4 - Train</vt:lpstr>
      <vt:lpstr>Example 4 - Train</vt:lpstr>
      <vt:lpstr>שקופית 21</vt:lpstr>
      <vt:lpstr>שקופית 22</vt:lpstr>
      <vt:lpstr>שקופית 23</vt:lpstr>
      <vt:lpstr>שקופית 24</vt:lpstr>
      <vt:lpstr>שקופית 25</vt:lpstr>
      <vt:lpstr>שקופית 26</vt:lpstr>
    </vt:vector>
  </TitlesOfParts>
  <Company>BGUISE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OOAD111 - PS05</dc:title>
  <dc:subject>OCL</dc:subject>
  <dc:creator>Rann Lifshitz and Guy Rapaport</dc:creator>
  <dc:description>Adapted from slides originally created by Jenny Abramov and Oded Kramer</dc:description>
  <cp:lastModifiedBy>Moshe Unger</cp:lastModifiedBy>
  <cp:revision>217</cp:revision>
  <cp:lastPrinted>1601-01-01T00:00:00Z</cp:lastPrinted>
  <dcterms:created xsi:type="dcterms:W3CDTF">2007-10-10T11:20:34Z</dcterms:created>
  <dcterms:modified xsi:type="dcterms:W3CDTF">2014-06-02T14:18:51Z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_TemplateID">
    <vt:lpwstr>TC010900251033</vt:lpwstr>
  </property>
</Properties>
</file>