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85" r:id="rId16"/>
    <p:sldId id="286" r:id="rId17"/>
    <p:sldId id="278" r:id="rId18"/>
    <p:sldId id="270" r:id="rId19"/>
    <p:sldId id="277" r:id="rId20"/>
    <p:sldId id="274" r:id="rId21"/>
    <p:sldId id="279" r:id="rId22"/>
    <p:sldId id="280" r:id="rId23"/>
    <p:sldId id="272" r:id="rId24"/>
    <p:sldId id="281" r:id="rId25"/>
    <p:sldId id="271" r:id="rId26"/>
    <p:sldId id="273" r:id="rId27"/>
    <p:sldId id="276" r:id="rId28"/>
    <p:sldId id="283" r:id="rId29"/>
    <p:sldId id="282"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8748B046-DCC6-4CE3-9F79-6E1D6B092501}">
          <p14:sldIdLst>
            <p14:sldId id="256"/>
            <p14:sldId id="257"/>
            <p14:sldId id="258"/>
            <p14:sldId id="259"/>
            <p14:sldId id="260"/>
            <p14:sldId id="261"/>
            <p14:sldId id="262"/>
            <p14:sldId id="263"/>
            <p14:sldId id="264"/>
            <p14:sldId id="267"/>
            <p14:sldId id="265"/>
            <p14:sldId id="266"/>
            <p14:sldId id="268"/>
            <p14:sldId id="269"/>
            <p14:sldId id="285"/>
            <p14:sldId id="286"/>
            <p14:sldId id="278"/>
            <p14:sldId id="270"/>
            <p14:sldId id="277"/>
            <p14:sldId id="274"/>
            <p14:sldId id="279"/>
            <p14:sldId id="280"/>
            <p14:sldId id="272"/>
            <p14:sldId id="281"/>
            <p14:sldId id="271"/>
            <p14:sldId id="273"/>
            <p14:sldId id="276"/>
            <p14:sldId id="283"/>
            <p14:sldId id="282"/>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99"/>
    <a:srgbClr val="FF3300"/>
    <a:srgbClr val="FF9999"/>
    <a:srgbClr val="CCFF33"/>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67" autoAdjust="0"/>
    <p:restoredTop sz="82079" autoAdjust="0"/>
  </p:normalViewPr>
  <p:slideViewPr>
    <p:cSldViewPr>
      <p:cViewPr varScale="1">
        <p:scale>
          <a:sx n="91" d="100"/>
          <a:sy n="91" d="100"/>
        </p:scale>
        <p:origin x="-1794" y="-108"/>
      </p:cViewPr>
      <p:guideLst>
        <p:guide orient="horz" pos="2160"/>
        <p:guide pos="2880"/>
      </p:guideLst>
    </p:cSldViewPr>
  </p:slideViewPr>
  <p:outlineViewPr>
    <p:cViewPr>
      <p:scale>
        <a:sx n="33" d="100"/>
        <a:sy n="33" d="100"/>
      </p:scale>
      <p:origin x="0" y="327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B0F77-79AA-4615-985B-08AF5636384E}" type="datetimeFigureOut">
              <a:rPr lang="en-AU" smtClean="0"/>
              <a:pPr/>
              <a:t>5/06/2014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1215B-4A18-4F2E-9997-36F668B83A1A}" type="slidenum">
              <a:rPr lang="en-AU" smtClean="0"/>
              <a:pPr/>
              <a:t>‹#›</a:t>
            </a:fld>
            <a:endParaRPr lang="en-AU"/>
          </a:p>
        </p:txBody>
      </p:sp>
    </p:spTree>
    <p:extLst>
      <p:ext uri="{BB962C8B-B14F-4D97-AF65-F5344CB8AC3E}">
        <p14:creationId xmlns="" xmlns:p14="http://schemas.microsoft.com/office/powerpoint/2010/main" val="326755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centralized system one server holds</a:t>
            </a:r>
            <a:r>
              <a:rPr lang="en-AU" baseline="0" dirty="0" smtClean="0"/>
              <a:t> the repository, and each user maintains their own working copy of the files. The CM system is used to flow changes from the repository into the working copies and vice versa.</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3</a:t>
            </a:fld>
            <a:endParaRPr lang="en-AU"/>
          </a:p>
        </p:txBody>
      </p:sp>
    </p:spTree>
    <p:extLst>
      <p:ext uri="{BB962C8B-B14F-4D97-AF65-F5344CB8AC3E}">
        <p14:creationId xmlns="" xmlns:p14="http://schemas.microsoft.com/office/powerpoint/2010/main" val="112309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14</a:t>
            </a:fld>
            <a:endParaRPr lang="en-AU"/>
          </a:p>
        </p:txBody>
      </p:sp>
    </p:spTree>
    <p:extLst>
      <p:ext uri="{BB962C8B-B14F-4D97-AF65-F5344CB8AC3E}">
        <p14:creationId xmlns="" xmlns:p14="http://schemas.microsoft.com/office/powerpoint/2010/main" val="188813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repository</a:t>
            </a:r>
            <a:r>
              <a:rPr lang="en-US" baseline="0" dirty="0" smtClean="0"/>
              <a:t> browser as a view; SVN-&gt;”SVN Repositories”</a:t>
            </a:r>
          </a:p>
          <a:p>
            <a:r>
              <a:rPr lang="en-US" baseline="0" dirty="0" smtClean="0"/>
              <a:t>Right click, new repository location, enter </a:t>
            </a:r>
            <a:r>
              <a:rPr lang="en-US" baseline="0" dirty="0" err="1" smtClean="0"/>
              <a:t>url</a:t>
            </a:r>
            <a:r>
              <a:rPr lang="en-US" baseline="0" dirty="0" smtClean="0"/>
              <a:t> from server</a:t>
            </a:r>
          </a:p>
          <a:p>
            <a:r>
              <a:rPr lang="en-US" baseline="0" dirty="0" smtClean="0"/>
              <a:t>To checkout a project, right click then “Checkout…”</a:t>
            </a:r>
            <a:endParaRPr lang="en-US"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15</a:t>
            </a:fld>
            <a:endParaRPr lang="en-AU"/>
          </a:p>
        </p:txBody>
      </p:sp>
    </p:spTree>
    <p:extLst>
      <p:ext uri="{BB962C8B-B14F-4D97-AF65-F5344CB8AC3E}">
        <p14:creationId xmlns="" xmlns:p14="http://schemas.microsoft.com/office/powerpoint/2010/main" val="8718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checkout a project directly</a:t>
            </a:r>
            <a:r>
              <a:rPr lang="en-US" baseline="0" dirty="0" smtClean="0"/>
              <a:t> from the repo browser, and it will automatically add the project into your workspace.</a:t>
            </a:r>
            <a:endParaRPr lang="en-US"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16</a:t>
            </a:fld>
            <a:endParaRPr lang="en-AU"/>
          </a:p>
        </p:txBody>
      </p:sp>
    </p:spTree>
    <p:extLst>
      <p:ext uri="{BB962C8B-B14F-4D97-AF65-F5344CB8AC3E}">
        <p14:creationId xmlns="" xmlns:p14="http://schemas.microsoft.com/office/powerpoint/2010/main" val="190153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 and Update are</a:t>
            </a:r>
            <a:r>
              <a:rPr lang="en-US" baseline="0" dirty="0" smtClean="0"/>
              <a:t> essential commands on this menu, can also revert (remove any local changed and go back to version in repository), manage properties, lock/unlock, </a:t>
            </a:r>
            <a:r>
              <a:rPr lang="en-US" baseline="0" dirty="0" err="1" smtClean="0"/>
              <a:t>etc</a:t>
            </a:r>
            <a:endParaRPr lang="en-US" baseline="0" dirty="0" smtClean="0"/>
          </a:p>
          <a:p>
            <a:r>
              <a:rPr lang="en-US" baseline="0" dirty="0" smtClean="0"/>
              <a:t>After creating a new file, need to first select “Add to version control” and then “Commit..”</a:t>
            </a:r>
            <a:endParaRPr lang="en-US"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18</a:t>
            </a:fld>
            <a:endParaRPr lang="en-AU"/>
          </a:p>
        </p:txBody>
      </p:sp>
    </p:spTree>
    <p:extLst>
      <p:ext uri="{BB962C8B-B14F-4D97-AF65-F5344CB8AC3E}">
        <p14:creationId xmlns="" xmlns:p14="http://schemas.microsoft.com/office/powerpoint/2010/main" val="422533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Remember each</a:t>
            </a:r>
            <a:r>
              <a:rPr lang="en-AU" baseline="0" dirty="0" smtClean="0"/>
              <a:t> revision is against the entire repository, not a particular file. Can commit multiple files at the same time, and the comment will be against the repository, not particular files.</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19</a:t>
            </a:fld>
            <a:endParaRPr lang="en-AU"/>
          </a:p>
        </p:txBody>
      </p:sp>
    </p:spTree>
    <p:extLst>
      <p:ext uri="{BB962C8B-B14F-4D97-AF65-F5344CB8AC3E}">
        <p14:creationId xmlns="" xmlns:p14="http://schemas.microsoft.com/office/powerpoint/2010/main" val="45012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24</a:t>
            </a:fld>
            <a:endParaRPr lang="en-AU"/>
          </a:p>
        </p:txBody>
      </p:sp>
    </p:spTree>
    <p:extLst>
      <p:ext uri="{BB962C8B-B14F-4D97-AF65-F5344CB8AC3E}">
        <p14:creationId xmlns="" xmlns:p14="http://schemas.microsoft.com/office/powerpoint/2010/main" val="426760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picture is the fundamental</a:t>
            </a:r>
            <a:r>
              <a:rPr lang="en-AU" baseline="0" dirty="0" smtClean="0"/>
              <a:t> reason why having multiple people edit a single shared file on a network drive does not work.</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4</a:t>
            </a:fld>
            <a:endParaRPr lang="en-AU"/>
          </a:p>
        </p:txBody>
      </p:sp>
    </p:spTree>
    <p:extLst>
      <p:ext uri="{BB962C8B-B14F-4D97-AF65-F5344CB8AC3E}">
        <p14:creationId xmlns="" xmlns:p14="http://schemas.microsoft.com/office/powerpoint/2010/main" val="276587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 locking can often slow down</a:t>
            </a:r>
            <a:r>
              <a:rPr lang="en-AU" baseline="0" dirty="0" smtClean="0"/>
              <a:t> development and introduce inefficiencies</a:t>
            </a:r>
            <a:r>
              <a:rPr lang="en-AU" dirty="0" smtClean="0"/>
              <a:t>.</a:t>
            </a:r>
            <a:r>
              <a:rPr lang="en-AU" baseline="0" dirty="0" smtClean="0"/>
              <a:t> One person may hold a lock on a file for a few days while making a large change (or forget to unlock it before going on vacation!!). During this time no one else can change the file, even to make small changes or do refactoring.</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5</a:t>
            </a:fld>
            <a:endParaRPr lang="en-AU"/>
          </a:p>
        </p:txBody>
      </p:sp>
    </p:spTree>
    <p:extLst>
      <p:ext uri="{BB962C8B-B14F-4D97-AF65-F5344CB8AC3E}">
        <p14:creationId xmlns="" xmlns:p14="http://schemas.microsoft.com/office/powerpoint/2010/main" val="17446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Also see slide</a:t>
            </a:r>
            <a:r>
              <a:rPr lang="en-AU" baseline="0" dirty="0" smtClean="0"/>
              <a:t> 10</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6</a:t>
            </a:fld>
            <a:endParaRPr lang="en-AU"/>
          </a:p>
        </p:txBody>
      </p:sp>
    </p:spTree>
    <p:extLst>
      <p:ext uri="{BB962C8B-B14F-4D97-AF65-F5344CB8AC3E}">
        <p14:creationId xmlns="" xmlns:p14="http://schemas.microsoft.com/office/powerpoint/2010/main" val="337350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a:t>
            </a:r>
            <a:r>
              <a:rPr lang="en-AU" baseline="0" dirty="0" smtClean="0"/>
              <a:t> not every file needs to change in every revision. Revision number increments every time anything is changed and so the revision numbers will get quite high (hundreds or thousands). “HEAD” may be used as a synonym for the latest checked in revision and “BASE” as a synonym for the version a working copy is based upon.</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7</a:t>
            </a:fld>
            <a:endParaRPr lang="en-AU"/>
          </a:p>
        </p:txBody>
      </p:sp>
    </p:spTree>
    <p:extLst>
      <p:ext uri="{BB962C8B-B14F-4D97-AF65-F5344CB8AC3E}">
        <p14:creationId xmlns="" xmlns:p14="http://schemas.microsoft.com/office/powerpoint/2010/main" val="256696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a:t>
            </a:r>
            <a:r>
              <a:rPr lang="en-AU" dirty="0" err="1" smtClean="0"/>
              <a:t>svn</a:t>
            </a:r>
            <a:r>
              <a:rPr lang="en-AU" dirty="0" smtClean="0"/>
              <a:t> status” command is</a:t>
            </a:r>
            <a:r>
              <a:rPr lang="en-AU" baseline="0" dirty="0" smtClean="0"/>
              <a:t> an easy way of showing </a:t>
            </a:r>
            <a:r>
              <a:rPr lang="en-AU" dirty="0" smtClean="0"/>
              <a:t>state for each file. </a:t>
            </a:r>
            <a:r>
              <a:rPr lang="en-AU" dirty="0" err="1" smtClean="0"/>
              <a:t>Subclipse</a:t>
            </a:r>
            <a:r>
              <a:rPr lang="en-AU" dirty="0" smtClean="0"/>
              <a:t> presents these as different icons</a:t>
            </a:r>
          </a:p>
          <a:p>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8</a:t>
            </a:fld>
            <a:endParaRPr lang="en-AU"/>
          </a:p>
        </p:txBody>
      </p:sp>
    </p:spTree>
    <p:extLst>
      <p:ext uri="{BB962C8B-B14F-4D97-AF65-F5344CB8AC3E}">
        <p14:creationId xmlns="" xmlns:p14="http://schemas.microsoft.com/office/powerpoint/2010/main" val="284595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Probably</a:t>
            </a:r>
            <a:r>
              <a:rPr lang="en-AU" baseline="0" dirty="0" smtClean="0"/>
              <a:t> 95% of all your interaction with subversion will be these three commands</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9</a:t>
            </a:fld>
            <a:endParaRPr lang="en-AU"/>
          </a:p>
        </p:txBody>
      </p:sp>
    </p:spTree>
    <p:extLst>
      <p:ext uri="{BB962C8B-B14F-4D97-AF65-F5344CB8AC3E}">
        <p14:creationId xmlns="" xmlns:p14="http://schemas.microsoft.com/office/powerpoint/2010/main" val="72562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Conflict</a:t>
            </a:r>
            <a:r>
              <a:rPr lang="en-AU" baseline="0" dirty="0" smtClean="0"/>
              <a:t>s like this are usually not a problem. If the changes are in different parts of the file the update will merge them automatically, if they overlap each other (e.g. two users renamed the same variable) then the tool will ask the user for help in resolving the conflict.</a:t>
            </a:r>
          </a:p>
          <a:p>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10</a:t>
            </a:fld>
            <a:endParaRPr lang="en-AU"/>
          </a:p>
        </p:txBody>
      </p:sp>
    </p:spTree>
    <p:extLst>
      <p:ext uri="{BB962C8B-B14F-4D97-AF65-F5344CB8AC3E}">
        <p14:creationId xmlns="" xmlns:p14="http://schemas.microsoft.com/office/powerpoint/2010/main" val="12463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Since</a:t>
            </a:r>
            <a:r>
              <a:rPr lang="en-AU" baseline="0" dirty="0" smtClean="0"/>
              <a:t> all clients are using the standard subversion interface and working with information stored in .</a:t>
            </a:r>
            <a:r>
              <a:rPr lang="en-AU" baseline="0" dirty="0" err="1" smtClean="0"/>
              <a:t>svn</a:t>
            </a:r>
            <a:r>
              <a:rPr lang="en-AU" baseline="0" dirty="0" smtClean="0"/>
              <a:t> directories in the working copy, it is very possible and frequently useful to interact with the same working directory using more than one tool. Different things are easier in different tools. E.g. checkout through KDESVN, make changes through </a:t>
            </a:r>
            <a:r>
              <a:rPr lang="en-AU" baseline="0" dirty="0" err="1" smtClean="0"/>
              <a:t>Subclipse</a:t>
            </a:r>
            <a:endParaRPr lang="en-AU" dirty="0"/>
          </a:p>
        </p:txBody>
      </p:sp>
      <p:sp>
        <p:nvSpPr>
          <p:cNvPr id="4" name="Slide Number Placeholder 3"/>
          <p:cNvSpPr>
            <a:spLocks noGrp="1"/>
          </p:cNvSpPr>
          <p:nvPr>
            <p:ph type="sldNum" sz="quarter" idx="10"/>
          </p:nvPr>
        </p:nvSpPr>
        <p:spPr/>
        <p:txBody>
          <a:bodyPr/>
          <a:lstStyle/>
          <a:p>
            <a:fld id="{E941215B-4A18-4F2E-9997-36F668B83A1A}" type="slidenum">
              <a:rPr lang="en-AU" smtClean="0"/>
              <a:pPr/>
              <a:t>13</a:t>
            </a:fld>
            <a:endParaRPr lang="en-AU"/>
          </a:p>
        </p:txBody>
      </p:sp>
    </p:spTree>
    <p:extLst>
      <p:ext uri="{BB962C8B-B14F-4D97-AF65-F5344CB8AC3E}">
        <p14:creationId xmlns="" xmlns:p14="http://schemas.microsoft.com/office/powerpoint/2010/main" val="188813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EE391C4-BBBB-44F5-AECB-99DE90D4BFF7}" type="datetime1">
              <a:rPr lang="en-AU" smtClean="0"/>
              <a:pPr/>
              <a:t>5/06/2014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F9B320-CD01-4BC0-AD58-FD981DB1FB0F}" type="slidenum">
              <a:rPr lang="en-AU" smtClean="0"/>
              <a:pPr/>
              <a:t>‹#›</a:t>
            </a:fld>
            <a:endParaRPr lang="en-A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50EB6-02B1-400C-B948-169DE27FFEB4}" type="datetime1">
              <a:rPr lang="en-AU" smtClean="0"/>
              <a:pPr/>
              <a:t>5/06/2014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F9B320-CD01-4BC0-AD58-FD981DB1FB0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D3D8B-E84B-4812-8BCB-CB561A3A1770}" type="datetime1">
              <a:rPr lang="en-AU" smtClean="0"/>
              <a:pPr/>
              <a:t>5/06/2014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F9B320-CD01-4BC0-AD58-FD981DB1FB0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68760"/>
            <a:ext cx="8229600" cy="4857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3361-A6FB-4B3C-9284-EC6C84264A9A}" type="datetime1">
              <a:rPr lang="en-AU" smtClean="0"/>
              <a:pPr/>
              <a:t>5/06/2014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6830888" y="6312408"/>
            <a:ext cx="2133600" cy="365125"/>
          </a:xfrm>
        </p:spPr>
        <p:txBody>
          <a:bodyPr/>
          <a:lstStyle/>
          <a:p>
            <a:r>
              <a:rPr lang="en-AU" dirty="0" smtClean="0"/>
              <a:t>Slide </a:t>
            </a:r>
            <a:fld id="{74F9B320-CD01-4BC0-AD58-FD981DB1FB0F}"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888CEDB-7576-408A-9A0B-BB9373B4BDDC}" type="datetime1">
              <a:rPr lang="en-AU" smtClean="0"/>
              <a:pPr/>
              <a:t>5/06/2014</a:t>
            </a:fld>
            <a:endParaRPr lang="en-AU"/>
          </a:p>
        </p:txBody>
      </p:sp>
      <p:sp>
        <p:nvSpPr>
          <p:cNvPr id="91" name="Footer Placeholder 90"/>
          <p:cNvSpPr>
            <a:spLocks noGrp="1"/>
          </p:cNvSpPr>
          <p:nvPr>
            <p:ph type="ftr" sz="quarter" idx="11"/>
          </p:nvPr>
        </p:nvSpPr>
        <p:spPr/>
        <p:txBody>
          <a:bodyPr/>
          <a:lstStyle/>
          <a:p>
            <a:endParaRPr lang="en-AU"/>
          </a:p>
        </p:txBody>
      </p:sp>
      <p:sp>
        <p:nvSpPr>
          <p:cNvPr id="92" name="Slide Number Placeholder 91"/>
          <p:cNvSpPr>
            <a:spLocks noGrp="1"/>
          </p:cNvSpPr>
          <p:nvPr>
            <p:ph type="sldNum" sz="quarter" idx="12"/>
          </p:nvPr>
        </p:nvSpPr>
        <p:spPr/>
        <p:txBody>
          <a:bodyPr/>
          <a:lstStyle/>
          <a:p>
            <a:fld id="{74F9B320-CD01-4BC0-AD58-FD981DB1FB0F}"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9BCF57-C0DD-4456-8546-6075FBAA9DE9}" type="datetime1">
              <a:rPr lang="en-AU" smtClean="0"/>
              <a:pPr/>
              <a:t>5/06/2014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F9B320-CD01-4BC0-AD58-FD981DB1FB0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10A2D7-8896-45F1-8AC5-624B63CAD27A}" type="datetime1">
              <a:rPr lang="en-AU" smtClean="0"/>
              <a:pPr/>
              <a:t>5/06/2014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4F9B320-CD01-4BC0-AD58-FD981DB1FB0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0DEF4-3C1C-4596-BD6F-D369CB36801E}" type="datetime1">
              <a:rPr lang="en-AU" smtClean="0"/>
              <a:pPr/>
              <a:t>5/06/2014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4F9B320-CD01-4BC0-AD58-FD981DB1FB0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5CC2F-2A03-4297-8D60-42B53A829E12}" type="datetime1">
              <a:rPr lang="en-AU" smtClean="0"/>
              <a:pPr/>
              <a:t>5/06/2014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4F9B320-CD01-4BC0-AD58-FD981DB1FB0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8B0CB7-2F46-4B70-92FA-21E63F283D76}" type="datetime1">
              <a:rPr lang="en-AU" smtClean="0"/>
              <a:pPr/>
              <a:t>5/06/2014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F9B320-CD01-4BC0-AD58-FD981DB1FB0F}" type="slidenum">
              <a:rPr lang="en-AU" smtClean="0"/>
              <a:pPr/>
              <a:t>‹#›</a:t>
            </a:fld>
            <a:endParaRPr lang="en-A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1FBBDB5-F20A-43C9-AD57-08866ED4F817}" type="datetime1">
              <a:rPr lang="en-AU" smtClean="0"/>
              <a:pPr/>
              <a:t>5/06/2014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F9B320-CD01-4BC0-AD58-FD981DB1FB0F}" type="slidenum">
              <a:rPr lang="en-AU" smtClean="0"/>
              <a:pPr/>
              <a:t>‹#›</a:t>
            </a:fld>
            <a:endParaRPr lang="en-A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E8AF51A-324F-433C-ACE4-DE8D0662E0FC}" type="datetime1">
              <a:rPr lang="en-AU" smtClean="0"/>
              <a:pPr/>
              <a:t>5/06/2014</a:t>
            </a:fld>
            <a:endParaRPr lang="en-A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4F9B320-CD01-4BC0-AD58-FD981DB1FB0F}"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ortoisesvn.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bclipse.tigris.org/" TargetMode="External"/><Relationship Id="rId4" Type="http://schemas.openxmlformats.org/officeDocument/2006/relationships/hyperlink" Target="http://kdesvn.alwins-world.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48880"/>
            <a:ext cx="4419600" cy="1874639"/>
          </a:xfrm>
        </p:spPr>
        <p:txBody>
          <a:bodyPr>
            <a:normAutofit/>
          </a:bodyPr>
          <a:lstStyle/>
          <a:p>
            <a:pPr algn="ctr"/>
            <a:r>
              <a:rPr lang="en-AU" sz="4800" dirty="0" smtClean="0"/>
              <a:t>Subversion Tool Presentation</a:t>
            </a:r>
            <a:endParaRPr lang="en-AU" sz="4800" dirty="0"/>
          </a:p>
        </p:txBody>
      </p:sp>
      <p:sp>
        <p:nvSpPr>
          <p:cNvPr id="4" name="Slide Number Placeholder 3"/>
          <p:cNvSpPr>
            <a:spLocks noGrp="1"/>
          </p:cNvSpPr>
          <p:nvPr>
            <p:ph type="sldNum" sz="quarter" idx="12"/>
          </p:nvPr>
        </p:nvSpPr>
        <p:spPr/>
        <p:txBody>
          <a:bodyPr/>
          <a:lstStyle/>
          <a:p>
            <a:fld id="{74F9B320-CD01-4BC0-AD58-FD981DB1FB0F}" type="slidenum">
              <a:rPr lang="en-AU" smtClean="0"/>
              <a:pPr/>
              <a:t>1</a:t>
            </a:fld>
            <a:endParaRPr lang="en-AU"/>
          </a:p>
        </p:txBody>
      </p:sp>
    </p:spTree>
    <p:extLst>
      <p:ext uri="{BB962C8B-B14F-4D97-AF65-F5344CB8AC3E}">
        <p14:creationId xmlns="" xmlns:p14="http://schemas.microsoft.com/office/powerpoint/2010/main" val="415356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Operations - Conflict</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10</a:t>
            </a:fld>
            <a:endParaRPr lang="en-AU" dirty="0"/>
          </a:p>
        </p:txBody>
      </p:sp>
      <p:sp>
        <p:nvSpPr>
          <p:cNvPr id="5" name="Rectangle 4"/>
          <p:cNvSpPr/>
          <p:nvPr/>
        </p:nvSpPr>
        <p:spPr>
          <a:xfrm>
            <a:off x="1907704" y="1256928"/>
            <a:ext cx="1512168" cy="72008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Repository</a:t>
            </a:r>
            <a:endParaRPr lang="en-AU" dirty="0"/>
          </a:p>
        </p:txBody>
      </p:sp>
      <p:sp>
        <p:nvSpPr>
          <p:cNvPr id="6" name="Rectangle 5"/>
          <p:cNvSpPr/>
          <p:nvPr/>
        </p:nvSpPr>
        <p:spPr>
          <a:xfrm>
            <a:off x="5076056" y="1268760"/>
            <a:ext cx="1512168" cy="72008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Working Copy</a:t>
            </a:r>
          </a:p>
        </p:txBody>
      </p:sp>
      <p:cxnSp>
        <p:nvCxnSpPr>
          <p:cNvPr id="10" name="Straight Connector 9"/>
          <p:cNvCxnSpPr>
            <a:stCxn id="5" idx="2"/>
          </p:cNvCxnSpPr>
          <p:nvPr/>
        </p:nvCxnSpPr>
        <p:spPr>
          <a:xfrm>
            <a:off x="2663788" y="1977008"/>
            <a:ext cx="0" cy="43204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32140" y="1988840"/>
            <a:ext cx="0" cy="43204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652120" y="2563463"/>
            <a:ext cx="360040" cy="35900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483768" y="2283369"/>
            <a:ext cx="360040" cy="381642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a:off x="2843808" y="2588421"/>
            <a:ext cx="2808312" cy="0"/>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15" name="TextBox 14"/>
          <p:cNvSpPr txBox="1"/>
          <p:nvPr/>
        </p:nvSpPr>
        <p:spPr>
          <a:xfrm>
            <a:off x="3719024" y="2238772"/>
            <a:ext cx="1107996" cy="369332"/>
          </a:xfrm>
          <a:prstGeom prst="rect">
            <a:avLst/>
          </a:prstGeom>
          <a:noFill/>
        </p:spPr>
        <p:txBody>
          <a:bodyPr wrap="none" rtlCol="0">
            <a:spAutoFit/>
          </a:bodyPr>
          <a:lstStyle/>
          <a:p>
            <a:r>
              <a:rPr lang="en-AU" dirty="0" smtClean="0">
                <a:solidFill>
                  <a:srgbClr val="CCFF33"/>
                </a:solidFill>
              </a:rPr>
              <a:t>checkout</a:t>
            </a:r>
            <a:endParaRPr lang="en-AU" dirty="0">
              <a:solidFill>
                <a:srgbClr val="CCFF33"/>
              </a:solidFill>
            </a:endParaRPr>
          </a:p>
        </p:txBody>
      </p:sp>
      <p:sp>
        <p:nvSpPr>
          <p:cNvPr id="22" name="Curved Left Arrow 21"/>
          <p:cNvSpPr/>
          <p:nvPr/>
        </p:nvSpPr>
        <p:spPr>
          <a:xfrm>
            <a:off x="6156176" y="2996952"/>
            <a:ext cx="731520" cy="432048"/>
          </a:xfrm>
          <a:prstGeom prst="curvedLeftArrow">
            <a:avLst/>
          </a:prstGeom>
          <a:solidFill>
            <a:srgbClr val="FFFF00"/>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3" name="TextBox 22"/>
          <p:cNvSpPr txBox="1"/>
          <p:nvPr/>
        </p:nvSpPr>
        <p:spPr>
          <a:xfrm>
            <a:off x="2030938" y="2193032"/>
            <a:ext cx="479618" cy="369332"/>
          </a:xfrm>
          <a:prstGeom prst="rect">
            <a:avLst/>
          </a:prstGeom>
          <a:noFill/>
        </p:spPr>
        <p:txBody>
          <a:bodyPr wrap="none" rtlCol="0">
            <a:spAutoFit/>
          </a:bodyPr>
          <a:lstStyle/>
          <a:p>
            <a:r>
              <a:rPr lang="en-AU" dirty="0" smtClean="0"/>
              <a:t>R4</a:t>
            </a:r>
            <a:endParaRPr lang="en-AU" dirty="0"/>
          </a:p>
        </p:txBody>
      </p:sp>
      <p:sp>
        <p:nvSpPr>
          <p:cNvPr id="25" name="Right Arrow 24"/>
          <p:cNvSpPr/>
          <p:nvPr/>
        </p:nvSpPr>
        <p:spPr>
          <a:xfrm>
            <a:off x="1486047" y="2820109"/>
            <a:ext cx="978408" cy="180020"/>
          </a:xfrm>
          <a:prstGeom prst="rightArrow">
            <a:avLst/>
          </a:prstGeom>
          <a:solidFill>
            <a:srgbClr val="FFFF00"/>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6" name="TextBox 25"/>
          <p:cNvSpPr txBox="1"/>
          <p:nvPr/>
        </p:nvSpPr>
        <p:spPr>
          <a:xfrm>
            <a:off x="6012160" y="2444405"/>
            <a:ext cx="479618" cy="369332"/>
          </a:xfrm>
          <a:prstGeom prst="rect">
            <a:avLst/>
          </a:prstGeom>
          <a:noFill/>
        </p:spPr>
        <p:txBody>
          <a:bodyPr wrap="none" rtlCol="0">
            <a:spAutoFit/>
          </a:bodyPr>
          <a:lstStyle/>
          <a:p>
            <a:r>
              <a:rPr lang="en-AU" dirty="0" smtClean="0"/>
              <a:t>R4</a:t>
            </a:r>
            <a:endParaRPr lang="en-AU" dirty="0"/>
          </a:p>
        </p:txBody>
      </p:sp>
      <p:cxnSp>
        <p:nvCxnSpPr>
          <p:cNvPr id="27" name="Straight Arrow Connector 26"/>
          <p:cNvCxnSpPr/>
          <p:nvPr/>
        </p:nvCxnSpPr>
        <p:spPr>
          <a:xfrm>
            <a:off x="2843808" y="5012077"/>
            <a:ext cx="2808312" cy="0"/>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3826029" y="4653136"/>
            <a:ext cx="889987" cy="369332"/>
          </a:xfrm>
          <a:prstGeom prst="rect">
            <a:avLst/>
          </a:prstGeom>
          <a:noFill/>
        </p:spPr>
        <p:txBody>
          <a:bodyPr wrap="none" rtlCol="0">
            <a:spAutoFit/>
          </a:bodyPr>
          <a:lstStyle/>
          <a:p>
            <a:r>
              <a:rPr lang="en-AU" dirty="0" smtClean="0">
                <a:solidFill>
                  <a:srgbClr val="CCFF33"/>
                </a:solidFill>
              </a:rPr>
              <a:t>update</a:t>
            </a:r>
            <a:endParaRPr lang="en-AU" dirty="0">
              <a:solidFill>
                <a:srgbClr val="CCFF33"/>
              </a:solidFill>
            </a:endParaRPr>
          </a:p>
        </p:txBody>
      </p:sp>
      <p:sp>
        <p:nvSpPr>
          <p:cNvPr id="29" name="TextBox 28"/>
          <p:cNvSpPr txBox="1"/>
          <p:nvPr/>
        </p:nvSpPr>
        <p:spPr>
          <a:xfrm>
            <a:off x="2004150" y="2995668"/>
            <a:ext cx="479618" cy="369332"/>
          </a:xfrm>
          <a:prstGeom prst="rect">
            <a:avLst/>
          </a:prstGeom>
          <a:noFill/>
        </p:spPr>
        <p:txBody>
          <a:bodyPr wrap="none" rtlCol="0">
            <a:spAutoFit/>
          </a:bodyPr>
          <a:lstStyle/>
          <a:p>
            <a:r>
              <a:rPr lang="en-AU" dirty="0" smtClean="0"/>
              <a:t>R5</a:t>
            </a:r>
            <a:endParaRPr lang="en-AU" dirty="0"/>
          </a:p>
        </p:txBody>
      </p:sp>
      <p:sp>
        <p:nvSpPr>
          <p:cNvPr id="30" name="TextBox 29"/>
          <p:cNvSpPr txBox="1"/>
          <p:nvPr/>
        </p:nvSpPr>
        <p:spPr>
          <a:xfrm>
            <a:off x="6012160" y="4869160"/>
            <a:ext cx="1415772" cy="369332"/>
          </a:xfrm>
          <a:prstGeom prst="rect">
            <a:avLst/>
          </a:prstGeom>
          <a:noFill/>
        </p:spPr>
        <p:txBody>
          <a:bodyPr wrap="none" rtlCol="0">
            <a:spAutoFit/>
          </a:bodyPr>
          <a:lstStyle/>
          <a:p>
            <a:r>
              <a:rPr lang="en-AU" dirty="0" smtClean="0"/>
              <a:t>R5 modified</a:t>
            </a:r>
            <a:endParaRPr lang="en-AU" dirty="0"/>
          </a:p>
        </p:txBody>
      </p:sp>
      <p:sp>
        <p:nvSpPr>
          <p:cNvPr id="31" name="TextBox 30"/>
          <p:cNvSpPr txBox="1"/>
          <p:nvPr/>
        </p:nvSpPr>
        <p:spPr>
          <a:xfrm>
            <a:off x="6012160" y="3429000"/>
            <a:ext cx="1415772" cy="369332"/>
          </a:xfrm>
          <a:prstGeom prst="rect">
            <a:avLst/>
          </a:prstGeom>
          <a:noFill/>
        </p:spPr>
        <p:txBody>
          <a:bodyPr wrap="none" rtlCol="0">
            <a:spAutoFit/>
          </a:bodyPr>
          <a:lstStyle/>
          <a:p>
            <a:r>
              <a:rPr lang="en-AU" dirty="0" smtClean="0"/>
              <a:t>R4 modified</a:t>
            </a:r>
            <a:endParaRPr lang="en-AU" dirty="0"/>
          </a:p>
        </p:txBody>
      </p:sp>
      <p:cxnSp>
        <p:nvCxnSpPr>
          <p:cNvPr id="32" name="Straight Arrow Connector 31"/>
          <p:cNvCxnSpPr/>
          <p:nvPr/>
        </p:nvCxnSpPr>
        <p:spPr>
          <a:xfrm flipH="1" flipV="1">
            <a:off x="2843808" y="5651956"/>
            <a:ext cx="2808312" cy="1"/>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3851920" y="5302307"/>
            <a:ext cx="928459" cy="369332"/>
          </a:xfrm>
          <a:prstGeom prst="rect">
            <a:avLst/>
          </a:prstGeom>
          <a:noFill/>
        </p:spPr>
        <p:txBody>
          <a:bodyPr wrap="none" rtlCol="0">
            <a:spAutoFit/>
          </a:bodyPr>
          <a:lstStyle/>
          <a:p>
            <a:r>
              <a:rPr lang="en-AU" dirty="0" smtClean="0">
                <a:solidFill>
                  <a:srgbClr val="CCFF33"/>
                </a:solidFill>
              </a:rPr>
              <a:t>commit</a:t>
            </a:r>
            <a:endParaRPr lang="en-AU" dirty="0">
              <a:solidFill>
                <a:srgbClr val="CCFF33"/>
              </a:solidFill>
            </a:endParaRPr>
          </a:p>
        </p:txBody>
      </p:sp>
      <p:sp>
        <p:nvSpPr>
          <p:cNvPr id="36" name="TextBox 35"/>
          <p:cNvSpPr txBox="1"/>
          <p:nvPr/>
        </p:nvSpPr>
        <p:spPr>
          <a:xfrm>
            <a:off x="2000494" y="5498648"/>
            <a:ext cx="479618" cy="369332"/>
          </a:xfrm>
          <a:prstGeom prst="rect">
            <a:avLst/>
          </a:prstGeom>
          <a:noFill/>
        </p:spPr>
        <p:txBody>
          <a:bodyPr wrap="none" rtlCol="0">
            <a:spAutoFit/>
          </a:bodyPr>
          <a:lstStyle/>
          <a:p>
            <a:r>
              <a:rPr lang="en-AU" dirty="0" smtClean="0"/>
              <a:t>R6</a:t>
            </a:r>
            <a:endParaRPr lang="en-AU" dirty="0"/>
          </a:p>
        </p:txBody>
      </p:sp>
      <p:sp>
        <p:nvSpPr>
          <p:cNvPr id="37" name="TextBox 36"/>
          <p:cNvSpPr txBox="1"/>
          <p:nvPr/>
        </p:nvSpPr>
        <p:spPr>
          <a:xfrm>
            <a:off x="6012160" y="5507940"/>
            <a:ext cx="479618" cy="369332"/>
          </a:xfrm>
          <a:prstGeom prst="rect">
            <a:avLst/>
          </a:prstGeom>
          <a:noFill/>
        </p:spPr>
        <p:txBody>
          <a:bodyPr wrap="none" rtlCol="0">
            <a:spAutoFit/>
          </a:bodyPr>
          <a:lstStyle/>
          <a:p>
            <a:r>
              <a:rPr lang="en-AU" dirty="0" smtClean="0"/>
              <a:t>R6</a:t>
            </a:r>
            <a:endParaRPr lang="en-AU" dirty="0"/>
          </a:p>
        </p:txBody>
      </p:sp>
      <p:sp>
        <p:nvSpPr>
          <p:cNvPr id="38" name="TextBox 37"/>
          <p:cNvSpPr txBox="1"/>
          <p:nvPr/>
        </p:nvSpPr>
        <p:spPr>
          <a:xfrm>
            <a:off x="6887696" y="2998051"/>
            <a:ext cx="1284704" cy="369332"/>
          </a:xfrm>
          <a:prstGeom prst="rect">
            <a:avLst/>
          </a:prstGeom>
          <a:noFill/>
        </p:spPr>
        <p:txBody>
          <a:bodyPr wrap="square" rtlCol="0">
            <a:spAutoFit/>
          </a:bodyPr>
          <a:lstStyle/>
          <a:p>
            <a:r>
              <a:rPr lang="en-AU" dirty="0" smtClean="0">
                <a:solidFill>
                  <a:srgbClr val="FF9999"/>
                </a:solidFill>
              </a:rPr>
              <a:t>Local Edit</a:t>
            </a:r>
            <a:endParaRPr lang="en-AU" dirty="0">
              <a:solidFill>
                <a:srgbClr val="FF9999"/>
              </a:solidFill>
            </a:endParaRPr>
          </a:p>
        </p:txBody>
      </p:sp>
      <p:sp>
        <p:nvSpPr>
          <p:cNvPr id="39" name="TextBox 38"/>
          <p:cNvSpPr txBox="1"/>
          <p:nvPr/>
        </p:nvSpPr>
        <p:spPr>
          <a:xfrm>
            <a:off x="777087" y="2420888"/>
            <a:ext cx="1291683" cy="923330"/>
          </a:xfrm>
          <a:prstGeom prst="rect">
            <a:avLst/>
          </a:prstGeom>
          <a:noFill/>
        </p:spPr>
        <p:txBody>
          <a:bodyPr wrap="square" rtlCol="0">
            <a:spAutoFit/>
          </a:bodyPr>
          <a:lstStyle/>
          <a:p>
            <a:r>
              <a:rPr lang="en-AU" dirty="0" smtClean="0">
                <a:solidFill>
                  <a:srgbClr val="FF9999"/>
                </a:solidFill>
              </a:rPr>
              <a:t>Another user commits</a:t>
            </a:r>
            <a:endParaRPr lang="en-AU" dirty="0">
              <a:solidFill>
                <a:srgbClr val="FF9999"/>
              </a:solidFill>
            </a:endParaRPr>
          </a:p>
        </p:txBody>
      </p:sp>
      <p:cxnSp>
        <p:nvCxnSpPr>
          <p:cNvPr id="33" name="Straight Arrow Connector 32"/>
          <p:cNvCxnSpPr/>
          <p:nvPr/>
        </p:nvCxnSpPr>
        <p:spPr>
          <a:xfrm flipH="1" flipV="1">
            <a:off x="3347864" y="3994673"/>
            <a:ext cx="2283474" cy="2"/>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34" name="TextBox 33"/>
          <p:cNvSpPr txBox="1"/>
          <p:nvPr/>
        </p:nvSpPr>
        <p:spPr>
          <a:xfrm>
            <a:off x="3831138" y="3645024"/>
            <a:ext cx="928459" cy="369332"/>
          </a:xfrm>
          <a:prstGeom prst="rect">
            <a:avLst/>
          </a:prstGeom>
          <a:noFill/>
        </p:spPr>
        <p:txBody>
          <a:bodyPr wrap="none" rtlCol="0">
            <a:spAutoFit/>
          </a:bodyPr>
          <a:lstStyle/>
          <a:p>
            <a:r>
              <a:rPr lang="en-AU" dirty="0" smtClean="0">
                <a:solidFill>
                  <a:srgbClr val="CCFF33"/>
                </a:solidFill>
              </a:rPr>
              <a:t>commit</a:t>
            </a:r>
            <a:endParaRPr lang="en-AU" dirty="0">
              <a:solidFill>
                <a:srgbClr val="CCFF33"/>
              </a:solidFill>
            </a:endParaRPr>
          </a:p>
        </p:txBody>
      </p:sp>
      <p:sp>
        <p:nvSpPr>
          <p:cNvPr id="9" name="Cross 8"/>
          <p:cNvSpPr/>
          <p:nvPr/>
        </p:nvSpPr>
        <p:spPr>
          <a:xfrm rot="2700000">
            <a:off x="2940745" y="3760648"/>
            <a:ext cx="468052" cy="468052"/>
          </a:xfrm>
          <a:prstGeom prst="plus">
            <a:avLst>
              <a:gd name="adj" fmla="val 38973"/>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2884939" y="4221088"/>
            <a:ext cx="1903085" cy="369332"/>
          </a:xfrm>
          <a:prstGeom prst="rect">
            <a:avLst/>
          </a:prstGeom>
          <a:noFill/>
        </p:spPr>
        <p:txBody>
          <a:bodyPr wrap="none" rtlCol="0">
            <a:spAutoFit/>
          </a:bodyPr>
          <a:lstStyle/>
          <a:p>
            <a:r>
              <a:rPr lang="en-AU" dirty="0" smtClean="0">
                <a:solidFill>
                  <a:srgbClr val="FF5050"/>
                </a:solidFill>
              </a:rPr>
              <a:t>Fail – out of date</a:t>
            </a:r>
            <a:endParaRPr lang="en-AU" dirty="0">
              <a:solidFill>
                <a:srgbClr val="FF5050"/>
              </a:solidFill>
            </a:endParaRPr>
          </a:p>
        </p:txBody>
      </p:sp>
    </p:spTree>
    <p:extLst>
      <p:ext uri="{BB962C8B-B14F-4D97-AF65-F5344CB8AC3E}">
        <p14:creationId xmlns="" xmlns:p14="http://schemas.microsoft.com/office/powerpoint/2010/main" val="84644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Server Side</a:t>
            </a:r>
            <a:endParaRPr lang="en-AU" dirty="0"/>
          </a:p>
        </p:txBody>
      </p:sp>
      <p:sp>
        <p:nvSpPr>
          <p:cNvPr id="3" name="Content Placeholder 2"/>
          <p:cNvSpPr>
            <a:spLocks noGrp="1"/>
          </p:cNvSpPr>
          <p:nvPr>
            <p:ph idx="1"/>
          </p:nvPr>
        </p:nvSpPr>
        <p:spPr/>
        <p:txBody>
          <a:bodyPr>
            <a:normAutofit/>
          </a:bodyPr>
          <a:lstStyle/>
          <a:p>
            <a:r>
              <a:rPr lang="en-AU" dirty="0" smtClean="0"/>
              <a:t>Many code hosting sites include a subversion server</a:t>
            </a:r>
          </a:p>
          <a:p>
            <a:pPr lvl="1"/>
            <a:r>
              <a:rPr lang="en-AU" dirty="0" smtClean="0"/>
              <a:t>Google Code, </a:t>
            </a:r>
            <a:r>
              <a:rPr lang="en-AU" dirty="0" err="1" smtClean="0"/>
              <a:t>Assembla</a:t>
            </a:r>
            <a:r>
              <a:rPr lang="en-AU" dirty="0" smtClean="0"/>
              <a:t>, </a:t>
            </a:r>
            <a:r>
              <a:rPr lang="en-AU" dirty="0" err="1" smtClean="0"/>
              <a:t>etc</a:t>
            </a:r>
            <a:endParaRPr lang="en-AU" dirty="0" smtClean="0"/>
          </a:p>
          <a:p>
            <a:pPr lvl="1"/>
            <a:r>
              <a:rPr lang="en-AU" dirty="0" smtClean="0">
                <a:solidFill>
                  <a:srgbClr val="FFFF00"/>
                </a:solidFill>
              </a:rPr>
              <a:t>This is the easy way!!</a:t>
            </a:r>
          </a:p>
          <a:p>
            <a:pPr lvl="1"/>
            <a:r>
              <a:rPr lang="en-AU" dirty="0" smtClean="0"/>
              <a:t>Can also view repo through a web interface</a:t>
            </a:r>
          </a:p>
          <a:p>
            <a:pPr lvl="1"/>
            <a:endParaRPr lang="en-AU" dirty="0"/>
          </a:p>
          <a:p>
            <a:r>
              <a:rPr lang="en-AU" dirty="0" smtClean="0"/>
              <a:t>Can install subversion on a server which all users can access and create your own repository</a:t>
            </a:r>
          </a:p>
          <a:p>
            <a:pPr lvl="1"/>
            <a:r>
              <a:rPr lang="en-AU" dirty="0" err="1" smtClean="0"/>
              <a:t>svnadmin</a:t>
            </a:r>
            <a:r>
              <a:rPr lang="en-AU" dirty="0" smtClean="0"/>
              <a:t> is the command line tool</a:t>
            </a:r>
          </a:p>
          <a:p>
            <a:pPr lvl="2"/>
            <a:r>
              <a:rPr lang="en-AU" sz="1800" b="1" dirty="0" err="1">
                <a:solidFill>
                  <a:srgbClr val="FFFF00"/>
                </a:solidFill>
                <a:latin typeface="Courier New" pitchFamily="49" charset="0"/>
                <a:cs typeface="Courier New" pitchFamily="49" charset="0"/>
              </a:rPr>
              <a:t>svnadmin</a:t>
            </a:r>
            <a:r>
              <a:rPr lang="en-AU" sz="1800" b="1" dirty="0">
                <a:solidFill>
                  <a:srgbClr val="FFFF00"/>
                </a:solidFill>
                <a:latin typeface="Courier New" pitchFamily="49" charset="0"/>
                <a:cs typeface="Courier New" pitchFamily="49" charset="0"/>
              </a:rPr>
              <a:t> create --</a:t>
            </a:r>
            <a:r>
              <a:rPr lang="en-AU" sz="1800" b="1" dirty="0" err="1">
                <a:solidFill>
                  <a:srgbClr val="FFFF00"/>
                </a:solidFill>
                <a:latin typeface="Courier New" pitchFamily="49" charset="0"/>
                <a:cs typeface="Courier New" pitchFamily="49" charset="0"/>
              </a:rPr>
              <a:t>fs</a:t>
            </a:r>
            <a:r>
              <a:rPr lang="en-AU" sz="1800" b="1" dirty="0">
                <a:solidFill>
                  <a:srgbClr val="FFFF00"/>
                </a:solidFill>
                <a:latin typeface="Courier New" pitchFamily="49" charset="0"/>
                <a:cs typeface="Courier New" pitchFamily="49" charset="0"/>
              </a:rPr>
              <a:t>-type </a:t>
            </a:r>
            <a:r>
              <a:rPr lang="en-AU" sz="1800" b="1" dirty="0" err="1">
                <a:solidFill>
                  <a:srgbClr val="FFFF00"/>
                </a:solidFill>
                <a:latin typeface="Courier New" pitchFamily="49" charset="0"/>
                <a:cs typeface="Courier New" pitchFamily="49" charset="0"/>
              </a:rPr>
              <a:t>fsfs</a:t>
            </a:r>
            <a:r>
              <a:rPr lang="en-AU" sz="1800" b="1" dirty="0">
                <a:solidFill>
                  <a:srgbClr val="FFFF00"/>
                </a:solidFill>
                <a:latin typeface="Courier New" pitchFamily="49" charset="0"/>
                <a:cs typeface="Courier New" pitchFamily="49" charset="0"/>
              </a:rPr>
              <a:t> /</a:t>
            </a:r>
            <a:r>
              <a:rPr lang="en-AU" sz="1800" b="1" dirty="0" err="1">
                <a:solidFill>
                  <a:srgbClr val="FFFF00"/>
                </a:solidFill>
                <a:latin typeface="Courier New" pitchFamily="49" charset="0"/>
                <a:cs typeface="Courier New" pitchFamily="49" charset="0"/>
              </a:rPr>
              <a:t>srv</a:t>
            </a:r>
            <a:r>
              <a:rPr lang="en-AU" sz="1800" b="1" dirty="0">
                <a:solidFill>
                  <a:srgbClr val="FFFF00"/>
                </a:solidFill>
                <a:latin typeface="Courier New" pitchFamily="49" charset="0"/>
                <a:cs typeface="Courier New" pitchFamily="49" charset="0"/>
              </a:rPr>
              <a:t>/</a:t>
            </a:r>
            <a:r>
              <a:rPr lang="en-AU" sz="1800" b="1" dirty="0" err="1">
                <a:solidFill>
                  <a:srgbClr val="FFFF00"/>
                </a:solidFill>
                <a:latin typeface="Courier New" pitchFamily="49" charset="0"/>
                <a:cs typeface="Courier New" pitchFamily="49" charset="0"/>
              </a:rPr>
              <a:t>svn</a:t>
            </a:r>
            <a:r>
              <a:rPr lang="en-AU" sz="1800" b="1" dirty="0">
                <a:solidFill>
                  <a:srgbClr val="FFFF00"/>
                </a:solidFill>
                <a:latin typeface="Courier New" pitchFamily="49" charset="0"/>
                <a:cs typeface="Courier New" pitchFamily="49" charset="0"/>
              </a:rPr>
              <a:t>/test</a:t>
            </a:r>
          </a:p>
          <a:p>
            <a:pPr lvl="1"/>
            <a:r>
              <a:rPr lang="en-AU" dirty="0" smtClean="0"/>
              <a:t>Two backend options; Berkeley DB and FSFS</a:t>
            </a:r>
          </a:p>
          <a:p>
            <a:pPr lvl="2"/>
            <a:r>
              <a:rPr lang="en-AU" dirty="0" smtClean="0"/>
              <a:t>Use FSFS!!</a:t>
            </a:r>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11</a:t>
            </a:fld>
            <a:endParaRPr lang="en-AU" dirty="0"/>
          </a:p>
        </p:txBody>
      </p:sp>
    </p:spTree>
    <p:extLst>
      <p:ext uri="{BB962C8B-B14F-4D97-AF65-F5344CB8AC3E}">
        <p14:creationId xmlns="" xmlns:p14="http://schemas.microsoft.com/office/powerpoint/2010/main" val="39030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Server Side (continued)</a:t>
            </a:r>
            <a:endParaRPr lang="en-AU" dirty="0"/>
          </a:p>
        </p:txBody>
      </p:sp>
      <p:sp>
        <p:nvSpPr>
          <p:cNvPr id="3" name="Content Placeholder 2"/>
          <p:cNvSpPr>
            <a:spLocks noGrp="1"/>
          </p:cNvSpPr>
          <p:nvPr>
            <p:ph idx="1"/>
          </p:nvPr>
        </p:nvSpPr>
        <p:spPr/>
        <p:txBody>
          <a:bodyPr/>
          <a:lstStyle/>
          <a:p>
            <a:r>
              <a:rPr lang="en-AU" dirty="0"/>
              <a:t>Any repository has a URL which is necessary to configure the clients</a:t>
            </a:r>
          </a:p>
          <a:p>
            <a:pPr lvl="1"/>
            <a:r>
              <a:rPr lang="en-AU" dirty="0"/>
              <a:t>e.g. </a:t>
            </a:r>
            <a:r>
              <a:rPr lang="en-AU" dirty="0" smtClean="0"/>
              <a:t>https://subversion.assembla.com/svn/cse5306-calendar</a:t>
            </a:r>
          </a:p>
          <a:p>
            <a:pPr lvl="1"/>
            <a:endParaRPr lang="en-AU" dirty="0"/>
          </a:p>
          <a:p>
            <a:r>
              <a:rPr lang="en-AU" dirty="0"/>
              <a:t>By convention, each project in a </a:t>
            </a:r>
            <a:r>
              <a:rPr lang="en-AU" dirty="0" smtClean="0"/>
              <a:t>repository </a:t>
            </a:r>
            <a:r>
              <a:rPr lang="en-AU" dirty="0"/>
              <a:t>has </a:t>
            </a:r>
            <a:r>
              <a:rPr lang="en-AU" dirty="0" smtClean="0"/>
              <a:t>3 top </a:t>
            </a:r>
            <a:r>
              <a:rPr lang="en-AU" dirty="0"/>
              <a:t>level directories:</a:t>
            </a:r>
          </a:p>
          <a:p>
            <a:pPr marL="1790700" lvl="1" indent="-1425575">
              <a:buNone/>
            </a:pPr>
            <a:r>
              <a:rPr lang="en-AU" dirty="0">
                <a:solidFill>
                  <a:srgbClr val="FFFF00"/>
                </a:solidFill>
              </a:rPr>
              <a:t>trunk</a:t>
            </a:r>
            <a:r>
              <a:rPr lang="en-AU" dirty="0"/>
              <a:t> </a:t>
            </a:r>
            <a:r>
              <a:rPr lang="en-AU" dirty="0" smtClean="0"/>
              <a:t> 	</a:t>
            </a:r>
            <a:r>
              <a:rPr lang="en-AU" dirty="0" smtClean="0">
                <a:solidFill>
                  <a:srgbClr val="FFFF00"/>
                </a:solidFill>
              </a:rPr>
              <a:t>Main </a:t>
            </a:r>
            <a:r>
              <a:rPr lang="en-AU" dirty="0">
                <a:solidFill>
                  <a:srgbClr val="FFFF00"/>
                </a:solidFill>
              </a:rPr>
              <a:t>line development</a:t>
            </a:r>
          </a:p>
          <a:p>
            <a:pPr marL="1790700" lvl="1" indent="-1425575">
              <a:buNone/>
            </a:pPr>
            <a:r>
              <a:rPr lang="en-AU" dirty="0"/>
              <a:t>branches </a:t>
            </a:r>
            <a:r>
              <a:rPr lang="en-AU" dirty="0" smtClean="0"/>
              <a:t> 	Allows </a:t>
            </a:r>
            <a:r>
              <a:rPr lang="en-AU" dirty="0"/>
              <a:t>experimental/developmental work without breaking </a:t>
            </a:r>
            <a:r>
              <a:rPr lang="en-AU" dirty="0" smtClean="0"/>
              <a:t>the trunk</a:t>
            </a:r>
            <a:endParaRPr lang="en-AU" dirty="0"/>
          </a:p>
          <a:p>
            <a:pPr marL="1790700" lvl="1" indent="-1425575">
              <a:buNone/>
            </a:pPr>
            <a:r>
              <a:rPr lang="en-AU" dirty="0" smtClean="0"/>
              <a:t>tags  	Can </a:t>
            </a:r>
            <a:r>
              <a:rPr lang="en-AU" dirty="0"/>
              <a:t>be </a:t>
            </a:r>
            <a:r>
              <a:rPr lang="en-AU" dirty="0" smtClean="0"/>
              <a:t>used to name “special” revisions </a:t>
            </a:r>
          </a:p>
          <a:p>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12</a:t>
            </a:fld>
            <a:endParaRPr lang="en-AU" dirty="0"/>
          </a:p>
        </p:txBody>
      </p:sp>
    </p:spTree>
    <p:extLst>
      <p:ext uri="{BB962C8B-B14F-4D97-AF65-F5344CB8AC3E}">
        <p14:creationId xmlns="" xmlns:p14="http://schemas.microsoft.com/office/powerpoint/2010/main" val="4260587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Side</a:t>
            </a:r>
            <a:endParaRPr lang="en-AU" dirty="0"/>
          </a:p>
        </p:txBody>
      </p:sp>
      <p:sp>
        <p:nvSpPr>
          <p:cNvPr id="3" name="Content Placeholder 2"/>
          <p:cNvSpPr>
            <a:spLocks noGrp="1"/>
          </p:cNvSpPr>
          <p:nvPr>
            <p:ph idx="1"/>
          </p:nvPr>
        </p:nvSpPr>
        <p:spPr/>
        <p:txBody>
          <a:bodyPr/>
          <a:lstStyle/>
          <a:p>
            <a:r>
              <a:rPr lang="en-AU" dirty="0" smtClean="0"/>
              <a:t>Many, many different subversion clients available</a:t>
            </a:r>
          </a:p>
          <a:p>
            <a:pPr lvl="1"/>
            <a:r>
              <a:rPr lang="en-AU" dirty="0" smtClean="0"/>
              <a:t>All follow the same subversion model</a:t>
            </a:r>
          </a:p>
          <a:p>
            <a:pPr lvl="2"/>
            <a:r>
              <a:rPr lang="en-AU" dirty="0" smtClean="0"/>
              <a:t>If you understand the model you should understand the tool</a:t>
            </a:r>
          </a:p>
          <a:p>
            <a:pPr lvl="1"/>
            <a:r>
              <a:rPr lang="en-AU" dirty="0" smtClean="0"/>
              <a:t>All use the same working file information</a:t>
            </a:r>
          </a:p>
          <a:p>
            <a:endParaRPr lang="en-AU" dirty="0" smtClean="0"/>
          </a:p>
          <a:p>
            <a:r>
              <a:rPr lang="en-AU" dirty="0" smtClean="0"/>
              <a:t>Some operations are easier in some tools</a:t>
            </a:r>
          </a:p>
          <a:p>
            <a:pPr lvl="1"/>
            <a:r>
              <a:rPr lang="en-AU" dirty="0" smtClean="0"/>
              <a:t>Can be worth using more than one</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13</a:t>
            </a:fld>
            <a:endParaRPr lang="en-AU" dirty="0"/>
          </a:p>
        </p:txBody>
      </p:sp>
    </p:spTree>
    <p:extLst>
      <p:ext uri="{BB962C8B-B14F-4D97-AF65-F5344CB8AC3E}">
        <p14:creationId xmlns="" xmlns:p14="http://schemas.microsoft.com/office/powerpoint/2010/main" val="2791718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Side – Example Tools</a:t>
            </a:r>
            <a:endParaRPr lang="en-AU" dirty="0"/>
          </a:p>
        </p:txBody>
      </p:sp>
      <p:sp>
        <p:nvSpPr>
          <p:cNvPr id="3" name="Content Placeholder 2"/>
          <p:cNvSpPr>
            <a:spLocks noGrp="1"/>
          </p:cNvSpPr>
          <p:nvPr>
            <p:ph idx="1"/>
          </p:nvPr>
        </p:nvSpPr>
        <p:spPr>
          <a:xfrm>
            <a:off x="457200" y="1268760"/>
            <a:ext cx="8229600" cy="5256584"/>
          </a:xfrm>
        </p:spPr>
        <p:txBody>
          <a:bodyPr>
            <a:normAutofit/>
          </a:bodyPr>
          <a:lstStyle/>
          <a:p>
            <a:r>
              <a:rPr lang="en-AU" dirty="0" err="1" smtClean="0"/>
              <a:t>TortoiseSVN</a:t>
            </a:r>
            <a:r>
              <a:rPr lang="en-AU" dirty="0"/>
              <a:t> (</a:t>
            </a:r>
            <a:r>
              <a:rPr lang="en-AU" dirty="0">
                <a:hlinkClick r:id="rId3"/>
              </a:rPr>
              <a:t>http://tortoisesvn.net</a:t>
            </a:r>
            <a:r>
              <a:rPr lang="en-AU" dirty="0" smtClean="0">
                <a:hlinkClick r:id="rId3"/>
              </a:rPr>
              <a:t>/</a:t>
            </a:r>
            <a:r>
              <a:rPr lang="en-AU" dirty="0" smtClean="0"/>
              <a:t>)</a:t>
            </a:r>
          </a:p>
          <a:p>
            <a:pPr lvl="1"/>
            <a:r>
              <a:rPr lang="en-AU" dirty="0" smtClean="0"/>
              <a:t>Windows, integrates with explorer shell</a:t>
            </a:r>
          </a:p>
          <a:p>
            <a:pPr lvl="1"/>
            <a:r>
              <a:rPr lang="en-AU" dirty="0" smtClean="0"/>
              <a:t>Very easy to use, powerful</a:t>
            </a:r>
          </a:p>
          <a:p>
            <a:r>
              <a:rPr lang="en-AU" dirty="0" err="1" smtClean="0"/>
              <a:t>kdesvn</a:t>
            </a:r>
            <a:r>
              <a:rPr lang="en-AU" dirty="0" smtClean="0"/>
              <a:t> </a:t>
            </a:r>
            <a:r>
              <a:rPr lang="en-AU" dirty="0"/>
              <a:t>(</a:t>
            </a:r>
            <a:r>
              <a:rPr lang="en-AU" dirty="0">
                <a:hlinkClick r:id="rId4"/>
              </a:rPr>
              <a:t>http://kdesvn.alwins-world.de</a:t>
            </a:r>
            <a:r>
              <a:rPr lang="en-AU" dirty="0" smtClean="0">
                <a:hlinkClick r:id="rId4"/>
              </a:rPr>
              <a:t>/</a:t>
            </a:r>
            <a:r>
              <a:rPr lang="en-AU" dirty="0" smtClean="0"/>
              <a:t>)</a:t>
            </a:r>
          </a:p>
          <a:p>
            <a:pPr lvl="1"/>
            <a:r>
              <a:rPr lang="en-AU" dirty="0" smtClean="0"/>
              <a:t>Linux KDE, standalone application</a:t>
            </a:r>
          </a:p>
          <a:p>
            <a:pPr lvl="1"/>
            <a:r>
              <a:rPr lang="en-AU" dirty="0" smtClean="0"/>
              <a:t>Full featured, very powerful </a:t>
            </a:r>
          </a:p>
          <a:p>
            <a:r>
              <a:rPr lang="en-AU" dirty="0" err="1" smtClean="0"/>
              <a:t>Subclipse</a:t>
            </a:r>
            <a:r>
              <a:rPr lang="en-AU" dirty="0"/>
              <a:t> (</a:t>
            </a:r>
            <a:r>
              <a:rPr lang="en-AU" dirty="0">
                <a:hlinkClick r:id="rId5"/>
              </a:rPr>
              <a:t>http://subclipse.tigris.org</a:t>
            </a:r>
            <a:r>
              <a:rPr lang="en-AU" dirty="0" smtClean="0">
                <a:hlinkClick r:id="rId5"/>
              </a:rPr>
              <a:t>/</a:t>
            </a:r>
            <a:r>
              <a:rPr lang="en-AU" dirty="0" smtClean="0"/>
              <a:t>)</a:t>
            </a:r>
          </a:p>
          <a:p>
            <a:pPr lvl="1"/>
            <a:r>
              <a:rPr lang="en-AU" dirty="0" smtClean="0"/>
              <a:t>Eclipse plugin, excellent integration</a:t>
            </a:r>
          </a:p>
          <a:p>
            <a:pPr lvl="1"/>
            <a:r>
              <a:rPr lang="en-AU" dirty="0" smtClean="0"/>
              <a:t>Can’t afford to be without this if working in eclipse!</a:t>
            </a:r>
          </a:p>
          <a:p>
            <a:r>
              <a:rPr lang="en-AU" dirty="0" err="1" smtClean="0"/>
              <a:t>svn</a:t>
            </a:r>
            <a:r>
              <a:rPr lang="en-AU" dirty="0" smtClean="0"/>
              <a:t> – standard command line tool</a:t>
            </a:r>
          </a:p>
          <a:p>
            <a:pPr lvl="1"/>
            <a:r>
              <a:rPr lang="en-AU" dirty="0" smtClean="0"/>
              <a:t>Very similar to *nix commands: “</a:t>
            </a:r>
            <a:r>
              <a:rPr lang="en-AU" dirty="0" err="1" smtClean="0"/>
              <a:t>svn</a:t>
            </a:r>
            <a:r>
              <a:rPr lang="en-AU" dirty="0" smtClean="0"/>
              <a:t> mv”, “</a:t>
            </a:r>
            <a:r>
              <a:rPr lang="en-AU" dirty="0" err="1" smtClean="0"/>
              <a:t>svn</a:t>
            </a:r>
            <a:r>
              <a:rPr lang="en-AU" dirty="0" smtClean="0"/>
              <a:t> </a:t>
            </a:r>
            <a:r>
              <a:rPr lang="en-AU" dirty="0" err="1" smtClean="0"/>
              <a:t>rm</a:t>
            </a:r>
            <a:r>
              <a:rPr lang="en-AU" dirty="0" smtClean="0"/>
              <a:t>”, </a:t>
            </a:r>
            <a:r>
              <a:rPr lang="en-AU" dirty="0" err="1" smtClean="0"/>
              <a:t>etc</a:t>
            </a:r>
            <a:endParaRPr lang="en-AU" dirty="0" smtClean="0"/>
          </a:p>
          <a:p>
            <a:pPr lvl="1"/>
            <a:r>
              <a:rPr lang="en-AU" dirty="0" smtClean="0"/>
              <a:t>Useful for maintaining/troubleshooting working copies</a:t>
            </a:r>
          </a:p>
          <a:p>
            <a:pPr lvl="1"/>
            <a:r>
              <a:rPr lang="en-AU" dirty="0" smtClean="0"/>
              <a:t>Useful for integration into scripts</a:t>
            </a:r>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14</a:t>
            </a:fld>
            <a:endParaRPr lang="en-AU" dirty="0"/>
          </a:p>
        </p:txBody>
      </p:sp>
    </p:spTree>
    <p:extLst>
      <p:ext uri="{BB962C8B-B14F-4D97-AF65-F5344CB8AC3E}">
        <p14:creationId xmlns="" xmlns:p14="http://schemas.microsoft.com/office/powerpoint/2010/main" val="166581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3798" y="997844"/>
            <a:ext cx="4985926" cy="5455492"/>
          </a:xfrm>
          <a:prstGeom prst="rect">
            <a:avLst/>
          </a:prstGeom>
        </p:spPr>
      </p:pic>
      <p:sp>
        <p:nvSpPr>
          <p:cNvPr id="2" name="Title 1"/>
          <p:cNvSpPr>
            <a:spLocks noGrp="1"/>
          </p:cNvSpPr>
          <p:nvPr>
            <p:ph type="title"/>
          </p:nvPr>
        </p:nvSpPr>
        <p:spPr/>
        <p:txBody>
          <a:bodyPr/>
          <a:lstStyle/>
          <a:p>
            <a:r>
              <a:rPr lang="en-AU" dirty="0" err="1" smtClean="0"/>
              <a:t>Subclipse</a:t>
            </a:r>
            <a:r>
              <a:rPr lang="en-AU" dirty="0" smtClean="0"/>
              <a:t> – Repo Browser</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15</a:t>
            </a:fld>
            <a:endParaRPr lang="en-AU" dirty="0"/>
          </a:p>
        </p:txBody>
      </p:sp>
      <p:sp>
        <p:nvSpPr>
          <p:cNvPr id="10" name="Content Placeholder 2"/>
          <p:cNvSpPr txBox="1">
            <a:spLocks/>
          </p:cNvSpPr>
          <p:nvPr/>
        </p:nvSpPr>
        <p:spPr>
          <a:xfrm>
            <a:off x="5796136" y="1124744"/>
            <a:ext cx="2880320" cy="489654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Use this to view and checkout new repositories</a:t>
            </a:r>
          </a:p>
          <a:p>
            <a:pPr lvl="1"/>
            <a:endParaRPr lang="en-AU" dirty="0" smtClean="0"/>
          </a:p>
          <a:p>
            <a:r>
              <a:rPr lang="en-AU" dirty="0" smtClean="0"/>
              <a:t>Always important to understand what is in the repository </a:t>
            </a:r>
            <a:r>
              <a:rPr lang="en-AU" dirty="0" err="1" smtClean="0"/>
              <a:t>vs</a:t>
            </a:r>
            <a:r>
              <a:rPr lang="en-AU" dirty="0" smtClean="0"/>
              <a:t> local file system</a:t>
            </a:r>
          </a:p>
        </p:txBody>
      </p:sp>
    </p:spTree>
    <p:extLst>
      <p:ext uri="{BB962C8B-B14F-4D97-AF65-F5344CB8AC3E}">
        <p14:creationId xmlns="" xmlns:p14="http://schemas.microsoft.com/office/powerpoint/2010/main" val="2790298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Subclipse</a:t>
            </a:r>
            <a:r>
              <a:rPr lang="en-AU" dirty="0" smtClean="0"/>
              <a:t> – Checkout</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16</a:t>
            </a:fld>
            <a:endParaRPr lang="en-AU"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80" y="882331"/>
            <a:ext cx="5328592" cy="5636858"/>
          </a:xfrm>
          <a:prstGeom prst="rect">
            <a:avLst/>
          </a:prstGeom>
        </p:spPr>
      </p:pic>
    </p:spTree>
    <p:extLst>
      <p:ext uri="{BB962C8B-B14F-4D97-AF65-F5344CB8AC3E}">
        <p14:creationId xmlns="" xmlns:p14="http://schemas.microsoft.com/office/powerpoint/2010/main" val="164552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Subclipse</a:t>
            </a:r>
            <a:r>
              <a:rPr lang="en-AU" dirty="0" smtClean="0"/>
              <a:t> – Status Symbology</a:t>
            </a:r>
            <a:endParaRPr lang="en-AU" dirty="0"/>
          </a:p>
        </p:txBody>
      </p:sp>
      <p:pic>
        <p:nvPicPr>
          <p:cNvPr id="9" name="Content Placeholder 8"/>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67543" y="1268760"/>
            <a:ext cx="4602331" cy="4896544"/>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17</a:t>
            </a:fld>
            <a:endParaRPr lang="en-AU" dirty="0"/>
          </a:p>
        </p:txBody>
      </p:sp>
      <p:sp>
        <p:nvSpPr>
          <p:cNvPr id="10" name="Content Placeholder 2"/>
          <p:cNvSpPr txBox="1">
            <a:spLocks/>
          </p:cNvSpPr>
          <p:nvPr/>
        </p:nvSpPr>
        <p:spPr>
          <a:xfrm>
            <a:off x="5796136" y="1124744"/>
            <a:ext cx="2880320" cy="1800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Symbol on bottom right of icon shows status of local file</a:t>
            </a:r>
          </a:p>
        </p:txBody>
      </p:sp>
      <p:sp>
        <p:nvSpPr>
          <p:cNvPr id="11" name="Oval 10"/>
          <p:cNvSpPr/>
          <p:nvPr/>
        </p:nvSpPr>
        <p:spPr>
          <a:xfrm>
            <a:off x="1043608" y="3755132"/>
            <a:ext cx="432048" cy="360040"/>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6026968" y="2899164"/>
            <a:ext cx="2497832" cy="923330"/>
          </a:xfrm>
          <a:prstGeom prst="rect">
            <a:avLst/>
          </a:prstGeom>
          <a:noFill/>
        </p:spPr>
        <p:txBody>
          <a:bodyPr wrap="square" rtlCol="0">
            <a:spAutoFit/>
          </a:bodyPr>
          <a:lstStyle/>
          <a:p>
            <a:r>
              <a:rPr lang="en-AU" dirty="0" smtClean="0">
                <a:effectLst/>
              </a:rPr>
              <a:t>In repository and up no local changes made</a:t>
            </a:r>
            <a:endParaRPr lang="en-AU" dirty="0">
              <a:effectLst/>
            </a:endParaRPr>
          </a:p>
        </p:txBody>
      </p:sp>
      <p:cxnSp>
        <p:nvCxnSpPr>
          <p:cNvPr id="14" name="Straight Connector 13"/>
          <p:cNvCxnSpPr>
            <a:stCxn id="11" idx="6"/>
            <a:endCxn id="12" idx="1"/>
          </p:cNvCxnSpPr>
          <p:nvPr/>
        </p:nvCxnSpPr>
        <p:spPr>
          <a:xfrm flipV="1">
            <a:off x="1475656" y="3360829"/>
            <a:ext cx="4551312" cy="574323"/>
          </a:xfrm>
          <a:prstGeom prst="lin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17" name="Oval 16"/>
          <p:cNvSpPr/>
          <p:nvPr/>
        </p:nvSpPr>
        <p:spPr>
          <a:xfrm>
            <a:off x="1259632" y="4227720"/>
            <a:ext cx="432048" cy="360040"/>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6007943" y="3833417"/>
            <a:ext cx="2088232" cy="646331"/>
          </a:xfrm>
          <a:prstGeom prst="rect">
            <a:avLst/>
          </a:prstGeom>
          <a:noFill/>
        </p:spPr>
        <p:txBody>
          <a:bodyPr wrap="square" rtlCol="0">
            <a:spAutoFit/>
          </a:bodyPr>
          <a:lstStyle/>
          <a:p>
            <a:r>
              <a:rPr lang="en-AU" dirty="0" smtClean="0">
                <a:effectLst/>
              </a:rPr>
              <a:t>Not yet added to repository</a:t>
            </a:r>
            <a:endParaRPr lang="en-AU" dirty="0">
              <a:effectLst/>
            </a:endParaRPr>
          </a:p>
        </p:txBody>
      </p:sp>
      <p:cxnSp>
        <p:nvCxnSpPr>
          <p:cNvPr id="19" name="Straight Connector 18"/>
          <p:cNvCxnSpPr>
            <a:stCxn id="17" idx="6"/>
            <a:endCxn id="18" idx="1"/>
          </p:cNvCxnSpPr>
          <p:nvPr/>
        </p:nvCxnSpPr>
        <p:spPr>
          <a:xfrm flipV="1">
            <a:off x="1691680" y="4156583"/>
            <a:ext cx="4316263" cy="251157"/>
          </a:xfrm>
          <a:prstGeom prst="lin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20" name="Oval 19"/>
          <p:cNvSpPr/>
          <p:nvPr/>
        </p:nvSpPr>
        <p:spPr>
          <a:xfrm>
            <a:off x="1259632" y="4731776"/>
            <a:ext cx="432048" cy="360040"/>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6012160" y="4582869"/>
            <a:ext cx="2281808" cy="646331"/>
          </a:xfrm>
          <a:prstGeom prst="rect">
            <a:avLst/>
          </a:prstGeom>
          <a:noFill/>
        </p:spPr>
        <p:txBody>
          <a:bodyPr wrap="square" rtlCol="0">
            <a:spAutoFit/>
          </a:bodyPr>
          <a:lstStyle/>
          <a:p>
            <a:r>
              <a:rPr lang="en-AU" dirty="0" smtClean="0">
                <a:effectLst/>
              </a:rPr>
              <a:t>Local changes not yet committed</a:t>
            </a:r>
            <a:endParaRPr lang="en-AU" dirty="0">
              <a:effectLst/>
            </a:endParaRPr>
          </a:p>
        </p:txBody>
      </p:sp>
      <p:cxnSp>
        <p:nvCxnSpPr>
          <p:cNvPr id="22" name="Straight Connector 21"/>
          <p:cNvCxnSpPr>
            <a:stCxn id="20" idx="6"/>
            <a:endCxn id="21" idx="1"/>
          </p:cNvCxnSpPr>
          <p:nvPr/>
        </p:nvCxnSpPr>
        <p:spPr>
          <a:xfrm flipV="1">
            <a:off x="1691680" y="4906035"/>
            <a:ext cx="4320480" cy="5761"/>
          </a:xfrm>
          <a:prstGeom prst="lin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6012160" y="5301208"/>
            <a:ext cx="2281808" cy="646331"/>
          </a:xfrm>
          <a:prstGeom prst="rect">
            <a:avLst/>
          </a:prstGeom>
          <a:noFill/>
        </p:spPr>
        <p:txBody>
          <a:bodyPr wrap="square" rtlCol="0">
            <a:spAutoFit/>
          </a:bodyPr>
          <a:lstStyle/>
          <a:p>
            <a:r>
              <a:rPr lang="en-AU" dirty="0" smtClean="0">
                <a:effectLst/>
              </a:rPr>
              <a:t>Base revision, date, and author</a:t>
            </a:r>
            <a:endParaRPr lang="en-AU" dirty="0">
              <a:effectLst/>
            </a:endParaRPr>
          </a:p>
        </p:txBody>
      </p:sp>
      <p:sp>
        <p:nvSpPr>
          <p:cNvPr id="38" name="Oval 37"/>
          <p:cNvSpPr/>
          <p:nvPr/>
        </p:nvSpPr>
        <p:spPr>
          <a:xfrm>
            <a:off x="2483768" y="5013176"/>
            <a:ext cx="2520280" cy="360040"/>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Straight Connector 38"/>
          <p:cNvCxnSpPr>
            <a:stCxn id="38" idx="6"/>
            <a:endCxn id="37" idx="1"/>
          </p:cNvCxnSpPr>
          <p:nvPr/>
        </p:nvCxnSpPr>
        <p:spPr>
          <a:xfrm>
            <a:off x="5004048" y="5193196"/>
            <a:ext cx="1008112" cy="431178"/>
          </a:xfrm>
          <a:prstGeom prst="lin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 xmlns:p14="http://schemas.microsoft.com/office/powerpoint/2010/main" val="825198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877272"/>
            <a:ext cx="4392488" cy="706090"/>
          </a:xfrm>
        </p:spPr>
        <p:txBody>
          <a:bodyPr/>
          <a:lstStyle/>
          <a:p>
            <a:r>
              <a:rPr lang="en-AU" dirty="0" err="1" smtClean="0"/>
              <a:t>Subclipse</a:t>
            </a:r>
            <a:r>
              <a:rPr lang="en-AU" dirty="0" smtClean="0"/>
              <a:t> Menu</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18</a:t>
            </a:fld>
            <a:endParaRPr lang="en-AU"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35696" y="260647"/>
            <a:ext cx="7014156" cy="6297593"/>
          </a:xfrm>
          <a:prstGeom prst="rect">
            <a:avLst/>
          </a:prstGeom>
        </p:spPr>
      </p:pic>
      <p:sp>
        <p:nvSpPr>
          <p:cNvPr id="6" name="Oval 5"/>
          <p:cNvSpPr/>
          <p:nvPr/>
        </p:nvSpPr>
        <p:spPr>
          <a:xfrm>
            <a:off x="2339752" y="3589683"/>
            <a:ext cx="720080" cy="360040"/>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2987824" y="3723977"/>
            <a:ext cx="936104" cy="288032"/>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979712" y="3140968"/>
            <a:ext cx="1980029" cy="369332"/>
          </a:xfrm>
          <a:prstGeom prst="rect">
            <a:avLst/>
          </a:prstGeom>
          <a:noFill/>
        </p:spPr>
        <p:txBody>
          <a:bodyPr wrap="none" rtlCol="0">
            <a:spAutoFit/>
          </a:bodyPr>
          <a:lstStyle/>
          <a:p>
            <a:r>
              <a:rPr lang="en-AU" dirty="0" smtClean="0">
                <a:solidFill>
                  <a:srgbClr val="FF3399"/>
                </a:solidFill>
                <a:effectLst>
                  <a:glow rad="101600">
                    <a:schemeClr val="accent2">
                      <a:satMod val="175000"/>
                      <a:alpha val="40000"/>
                    </a:schemeClr>
                  </a:glow>
                </a:effectLst>
              </a:rPr>
              <a:t>1: Right Click File</a:t>
            </a:r>
            <a:endParaRPr lang="en-AU" dirty="0">
              <a:solidFill>
                <a:srgbClr val="FF3399"/>
              </a:solidFill>
              <a:effectLst>
                <a:glow rad="101600">
                  <a:schemeClr val="accent2">
                    <a:satMod val="175000"/>
                    <a:alpha val="40000"/>
                  </a:schemeClr>
                </a:glow>
              </a:effectLst>
            </a:endParaRPr>
          </a:p>
        </p:txBody>
      </p:sp>
      <p:sp>
        <p:nvSpPr>
          <p:cNvPr id="10" name="TextBox 9"/>
          <p:cNvSpPr txBox="1"/>
          <p:nvPr/>
        </p:nvSpPr>
        <p:spPr>
          <a:xfrm>
            <a:off x="2649355" y="3995772"/>
            <a:ext cx="1706621" cy="369332"/>
          </a:xfrm>
          <a:prstGeom prst="rect">
            <a:avLst/>
          </a:prstGeom>
          <a:noFill/>
        </p:spPr>
        <p:txBody>
          <a:bodyPr wrap="none" rtlCol="0">
            <a:spAutoFit/>
          </a:bodyPr>
          <a:lstStyle/>
          <a:p>
            <a:r>
              <a:rPr lang="en-AU" dirty="0">
                <a:solidFill>
                  <a:srgbClr val="FF3399"/>
                </a:solidFill>
                <a:effectLst>
                  <a:glow rad="101600">
                    <a:schemeClr val="accent2">
                      <a:satMod val="175000"/>
                      <a:alpha val="40000"/>
                    </a:schemeClr>
                  </a:glow>
                </a:effectLst>
              </a:rPr>
              <a:t>2</a:t>
            </a:r>
            <a:r>
              <a:rPr lang="en-AU" dirty="0" smtClean="0">
                <a:solidFill>
                  <a:srgbClr val="FF3399"/>
                </a:solidFill>
                <a:effectLst>
                  <a:glow rad="101600">
                    <a:schemeClr val="accent2">
                      <a:satMod val="175000"/>
                      <a:alpha val="40000"/>
                    </a:schemeClr>
                  </a:glow>
                </a:effectLst>
              </a:rPr>
              <a:t>: Select Team</a:t>
            </a:r>
            <a:endParaRPr lang="en-AU" dirty="0">
              <a:solidFill>
                <a:srgbClr val="FF3399"/>
              </a:solidFill>
              <a:effectLst>
                <a:glow rad="101600">
                  <a:schemeClr val="accent2">
                    <a:satMod val="175000"/>
                    <a:alpha val="40000"/>
                  </a:schemeClr>
                </a:glow>
              </a:effectLst>
            </a:endParaRPr>
          </a:p>
        </p:txBody>
      </p:sp>
      <p:sp>
        <p:nvSpPr>
          <p:cNvPr id="11" name="TextBox 10"/>
          <p:cNvSpPr txBox="1"/>
          <p:nvPr/>
        </p:nvSpPr>
        <p:spPr>
          <a:xfrm>
            <a:off x="5025619" y="1700808"/>
            <a:ext cx="3005951" cy="369332"/>
          </a:xfrm>
          <a:prstGeom prst="rect">
            <a:avLst/>
          </a:prstGeom>
          <a:noFill/>
        </p:spPr>
        <p:txBody>
          <a:bodyPr wrap="none" rtlCol="0">
            <a:spAutoFit/>
          </a:bodyPr>
          <a:lstStyle/>
          <a:p>
            <a:r>
              <a:rPr lang="en-AU" dirty="0" smtClean="0">
                <a:solidFill>
                  <a:srgbClr val="FF3399"/>
                </a:solidFill>
                <a:effectLst>
                  <a:glow rad="101600">
                    <a:schemeClr val="accent2">
                      <a:satMod val="175000"/>
                      <a:alpha val="40000"/>
                    </a:schemeClr>
                  </a:glow>
                </a:effectLst>
              </a:rPr>
              <a:t>3: Lots of useful commands</a:t>
            </a:r>
            <a:endParaRPr lang="en-AU" dirty="0">
              <a:solidFill>
                <a:srgbClr val="FF3399"/>
              </a:solidFill>
              <a:effectLst>
                <a:glow rad="101600">
                  <a:schemeClr val="accent2">
                    <a:satMod val="175000"/>
                    <a:alpha val="40000"/>
                  </a:schemeClr>
                </a:glow>
              </a:effectLst>
            </a:endParaRPr>
          </a:p>
        </p:txBody>
      </p:sp>
      <p:sp>
        <p:nvSpPr>
          <p:cNvPr id="3" name="Rounded Rectangle 2"/>
          <p:cNvSpPr/>
          <p:nvPr/>
        </p:nvSpPr>
        <p:spPr>
          <a:xfrm>
            <a:off x="5174352" y="2096852"/>
            <a:ext cx="1645531" cy="4461388"/>
          </a:xfrm>
          <a:prstGeom prst="roundRect">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8483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Subclipse</a:t>
            </a:r>
            <a:r>
              <a:rPr lang="en-AU" dirty="0" smtClean="0"/>
              <a:t> – Commit </a:t>
            </a:r>
            <a:endParaRPr lang="en-AU" dirty="0"/>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95536" y="1122796"/>
            <a:ext cx="5488626" cy="4857750"/>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19</a:t>
            </a:fld>
            <a:endParaRPr lang="en-AU" dirty="0"/>
          </a:p>
        </p:txBody>
      </p:sp>
      <p:sp>
        <p:nvSpPr>
          <p:cNvPr id="6" name="Content Placeholder 2"/>
          <p:cNvSpPr txBox="1">
            <a:spLocks/>
          </p:cNvSpPr>
          <p:nvPr/>
        </p:nvSpPr>
        <p:spPr>
          <a:xfrm>
            <a:off x="6012160" y="1340768"/>
            <a:ext cx="2592288" cy="475252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Adding comments is a good habit to get into</a:t>
            </a:r>
          </a:p>
          <a:p>
            <a:pPr marL="0" indent="0">
              <a:buNone/>
            </a:pPr>
            <a:endParaRPr lang="en-AU" dirty="0"/>
          </a:p>
          <a:p>
            <a:r>
              <a:rPr lang="en-AU" dirty="0" smtClean="0"/>
              <a:t>Select which (changed or added) files to commit</a:t>
            </a:r>
          </a:p>
        </p:txBody>
      </p:sp>
      <p:sp>
        <p:nvSpPr>
          <p:cNvPr id="7" name="TextBox 6"/>
          <p:cNvSpPr txBox="1"/>
          <p:nvPr/>
        </p:nvSpPr>
        <p:spPr>
          <a:xfrm>
            <a:off x="1752441" y="2398240"/>
            <a:ext cx="2531527" cy="369332"/>
          </a:xfrm>
          <a:prstGeom prst="rect">
            <a:avLst/>
          </a:prstGeom>
          <a:noFill/>
        </p:spPr>
        <p:txBody>
          <a:bodyPr wrap="none" rtlCol="0">
            <a:spAutoFit/>
          </a:bodyPr>
          <a:lstStyle/>
          <a:p>
            <a:r>
              <a:rPr lang="en-AU" dirty="0" smtClean="0">
                <a:solidFill>
                  <a:srgbClr val="FF3399"/>
                </a:solidFill>
                <a:effectLst>
                  <a:glow rad="101600">
                    <a:schemeClr val="accent2">
                      <a:satMod val="175000"/>
                      <a:alpha val="40000"/>
                    </a:schemeClr>
                  </a:glow>
                </a:effectLst>
              </a:rPr>
              <a:t>Type something here !!</a:t>
            </a:r>
            <a:endParaRPr lang="en-AU" dirty="0">
              <a:solidFill>
                <a:srgbClr val="FF3399"/>
              </a:solidFill>
              <a:effectLst>
                <a:glow rad="101600">
                  <a:schemeClr val="accent2">
                    <a:satMod val="175000"/>
                    <a:alpha val="40000"/>
                  </a:schemeClr>
                </a:glow>
              </a:effectLst>
            </a:endParaRPr>
          </a:p>
        </p:txBody>
      </p:sp>
      <p:sp>
        <p:nvSpPr>
          <p:cNvPr id="8" name="Rounded Rectangle 7"/>
          <p:cNvSpPr/>
          <p:nvPr/>
        </p:nvSpPr>
        <p:spPr>
          <a:xfrm>
            <a:off x="1043608" y="2204864"/>
            <a:ext cx="4126027" cy="756084"/>
          </a:xfrm>
          <a:prstGeom prst="roundRect">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20308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a:xfrm>
            <a:off x="1609328" y="1268760"/>
            <a:ext cx="6059016" cy="4857403"/>
          </a:xfrm>
        </p:spPr>
        <p:txBody>
          <a:bodyPr>
            <a:normAutofit/>
          </a:bodyPr>
          <a:lstStyle/>
          <a:p>
            <a:r>
              <a:rPr lang="en-AU" dirty="0" smtClean="0"/>
              <a:t>What is Subversion?</a:t>
            </a:r>
          </a:p>
          <a:p>
            <a:r>
              <a:rPr lang="en-AU" dirty="0" smtClean="0"/>
              <a:t>Why do we need CM?</a:t>
            </a:r>
          </a:p>
          <a:p>
            <a:r>
              <a:rPr lang="en-AU" dirty="0" smtClean="0"/>
              <a:t>Basic concepts</a:t>
            </a:r>
          </a:p>
          <a:p>
            <a:r>
              <a:rPr lang="en-AU" dirty="0" smtClean="0"/>
              <a:t>Repositories</a:t>
            </a:r>
          </a:p>
          <a:p>
            <a:pPr lvl="1"/>
            <a:r>
              <a:rPr lang="en-AU" dirty="0" smtClean="0"/>
              <a:t>Options</a:t>
            </a:r>
            <a:endParaRPr lang="en-AU" dirty="0"/>
          </a:p>
          <a:p>
            <a:pPr lvl="1"/>
            <a:r>
              <a:rPr lang="en-AU" dirty="0" smtClean="0"/>
              <a:t>Setup</a:t>
            </a:r>
          </a:p>
          <a:p>
            <a:r>
              <a:rPr lang="en-AU" dirty="0" smtClean="0"/>
              <a:t>Clients</a:t>
            </a:r>
          </a:p>
          <a:p>
            <a:pPr lvl="1"/>
            <a:r>
              <a:rPr lang="en-AU" dirty="0" smtClean="0"/>
              <a:t>Options</a:t>
            </a:r>
          </a:p>
          <a:p>
            <a:pPr lvl="1"/>
            <a:r>
              <a:rPr lang="en-AU" dirty="0" smtClean="0"/>
              <a:t>Setup</a:t>
            </a:r>
          </a:p>
          <a:p>
            <a:pPr lvl="1"/>
            <a:r>
              <a:rPr lang="en-AU" dirty="0" smtClean="0"/>
              <a:t>Operation</a:t>
            </a:r>
          </a:p>
          <a:p>
            <a:r>
              <a:rPr lang="en-AU" dirty="0" smtClean="0"/>
              <a:t>Troubleshooting</a:t>
            </a:r>
          </a:p>
          <a:p>
            <a:endParaRPr lang="en-AU" dirty="0" smtClean="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a:t>
            </a:fld>
            <a:endParaRPr lang="en-AU" dirty="0"/>
          </a:p>
        </p:txBody>
      </p:sp>
    </p:spTree>
    <p:extLst>
      <p:ext uri="{BB962C8B-B14F-4D97-AF65-F5344CB8AC3E}">
        <p14:creationId xmlns="" xmlns:p14="http://schemas.microsoft.com/office/powerpoint/2010/main" val="114560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Subclipse</a:t>
            </a:r>
            <a:r>
              <a:rPr lang="en-AU" dirty="0" smtClean="0"/>
              <a:t> - History</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3528" y="980728"/>
            <a:ext cx="8022797" cy="5646918"/>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20</a:t>
            </a:fld>
            <a:endParaRPr lang="en-AU" dirty="0"/>
          </a:p>
        </p:txBody>
      </p:sp>
    </p:spTree>
    <p:extLst>
      <p:ext uri="{BB962C8B-B14F-4D97-AF65-F5344CB8AC3E}">
        <p14:creationId xmlns="" xmlns:p14="http://schemas.microsoft.com/office/powerpoint/2010/main" val="4105303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Subclipse</a:t>
            </a:r>
            <a:r>
              <a:rPr lang="en-AU" dirty="0" smtClean="0"/>
              <a:t> – Diff with repository</a:t>
            </a:r>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51720" y="1052736"/>
            <a:ext cx="6367683" cy="5589587"/>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21</a:t>
            </a:fld>
            <a:endParaRPr lang="en-AU" dirty="0"/>
          </a:p>
        </p:txBody>
      </p:sp>
      <p:sp>
        <p:nvSpPr>
          <p:cNvPr id="8" name="Oval 7"/>
          <p:cNvSpPr/>
          <p:nvPr/>
        </p:nvSpPr>
        <p:spPr>
          <a:xfrm>
            <a:off x="2555776" y="3573016"/>
            <a:ext cx="720080" cy="360040"/>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131840" y="5956225"/>
            <a:ext cx="936104" cy="288032"/>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835696" y="3203684"/>
            <a:ext cx="1980029" cy="369332"/>
          </a:xfrm>
          <a:prstGeom prst="rect">
            <a:avLst/>
          </a:prstGeom>
          <a:noFill/>
        </p:spPr>
        <p:txBody>
          <a:bodyPr wrap="none" rtlCol="0">
            <a:spAutoFit/>
          </a:bodyPr>
          <a:lstStyle/>
          <a:p>
            <a:r>
              <a:rPr lang="en-AU" dirty="0" smtClean="0">
                <a:solidFill>
                  <a:srgbClr val="FF3399"/>
                </a:solidFill>
                <a:effectLst>
                  <a:glow rad="101600">
                    <a:schemeClr val="accent2">
                      <a:satMod val="175000"/>
                      <a:alpha val="40000"/>
                    </a:schemeClr>
                  </a:glow>
                </a:effectLst>
              </a:rPr>
              <a:t>1: Right Click File</a:t>
            </a:r>
            <a:endParaRPr lang="en-AU" dirty="0">
              <a:solidFill>
                <a:srgbClr val="FF3399"/>
              </a:solidFill>
              <a:effectLst>
                <a:glow rad="101600">
                  <a:schemeClr val="accent2">
                    <a:satMod val="175000"/>
                    <a:alpha val="40000"/>
                  </a:schemeClr>
                </a:glow>
              </a:effectLst>
            </a:endParaRPr>
          </a:p>
        </p:txBody>
      </p:sp>
      <p:sp>
        <p:nvSpPr>
          <p:cNvPr id="11" name="TextBox 10"/>
          <p:cNvSpPr txBox="1"/>
          <p:nvPr/>
        </p:nvSpPr>
        <p:spPr>
          <a:xfrm>
            <a:off x="2051720" y="5537522"/>
            <a:ext cx="2621230" cy="369332"/>
          </a:xfrm>
          <a:prstGeom prst="rect">
            <a:avLst/>
          </a:prstGeom>
          <a:noFill/>
        </p:spPr>
        <p:txBody>
          <a:bodyPr wrap="none" rtlCol="0">
            <a:spAutoFit/>
          </a:bodyPr>
          <a:lstStyle/>
          <a:p>
            <a:r>
              <a:rPr lang="en-AU" dirty="0">
                <a:solidFill>
                  <a:srgbClr val="FF3399"/>
                </a:solidFill>
                <a:effectLst>
                  <a:glow rad="101600">
                    <a:schemeClr val="accent2">
                      <a:satMod val="175000"/>
                      <a:alpha val="40000"/>
                    </a:schemeClr>
                  </a:glow>
                </a:effectLst>
              </a:rPr>
              <a:t>2</a:t>
            </a:r>
            <a:r>
              <a:rPr lang="en-AU" dirty="0" smtClean="0">
                <a:solidFill>
                  <a:srgbClr val="FF3399"/>
                </a:solidFill>
                <a:effectLst>
                  <a:glow rad="101600">
                    <a:schemeClr val="accent2">
                      <a:satMod val="175000"/>
                      <a:alpha val="40000"/>
                    </a:schemeClr>
                  </a:glow>
                </a:effectLst>
              </a:rPr>
              <a:t>: Select Compare With</a:t>
            </a:r>
            <a:endParaRPr lang="en-AU" dirty="0">
              <a:solidFill>
                <a:srgbClr val="FF3399"/>
              </a:solidFill>
              <a:effectLst>
                <a:glow rad="101600">
                  <a:schemeClr val="accent2">
                    <a:satMod val="175000"/>
                    <a:alpha val="40000"/>
                  </a:schemeClr>
                </a:glow>
              </a:effectLst>
            </a:endParaRPr>
          </a:p>
        </p:txBody>
      </p:sp>
      <p:sp>
        <p:nvSpPr>
          <p:cNvPr id="12" name="Oval 11"/>
          <p:cNvSpPr/>
          <p:nvPr/>
        </p:nvSpPr>
        <p:spPr>
          <a:xfrm>
            <a:off x="4932040" y="5557490"/>
            <a:ext cx="1296144" cy="420315"/>
          </a:xfrm>
          <a:prstGeom prst="ellipse">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4890274" y="5157192"/>
            <a:ext cx="2634054" cy="369332"/>
          </a:xfrm>
          <a:prstGeom prst="rect">
            <a:avLst/>
          </a:prstGeom>
          <a:noFill/>
        </p:spPr>
        <p:txBody>
          <a:bodyPr wrap="none" rtlCol="0">
            <a:spAutoFit/>
          </a:bodyPr>
          <a:lstStyle/>
          <a:p>
            <a:r>
              <a:rPr lang="en-AU" dirty="0" smtClean="0">
                <a:solidFill>
                  <a:srgbClr val="FF3399"/>
                </a:solidFill>
                <a:effectLst>
                  <a:glow rad="101600">
                    <a:schemeClr val="accent2">
                      <a:satMod val="175000"/>
                      <a:alpha val="40000"/>
                    </a:schemeClr>
                  </a:glow>
                </a:effectLst>
              </a:rPr>
              <a:t>3: Select Base or Latest</a:t>
            </a:r>
            <a:endParaRPr lang="en-AU" dirty="0">
              <a:solidFill>
                <a:srgbClr val="FF3399"/>
              </a:solidFill>
              <a:effectLst>
                <a:glow rad="101600">
                  <a:schemeClr val="accent2">
                    <a:satMod val="175000"/>
                    <a:alpha val="40000"/>
                  </a:schemeClr>
                </a:glow>
              </a:effectLst>
            </a:endParaRPr>
          </a:p>
        </p:txBody>
      </p:sp>
    </p:spTree>
    <p:extLst>
      <p:ext uri="{BB962C8B-B14F-4D97-AF65-F5344CB8AC3E}">
        <p14:creationId xmlns="" xmlns:p14="http://schemas.microsoft.com/office/powerpoint/2010/main" val="166925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Subclipse</a:t>
            </a:r>
            <a:r>
              <a:rPr lang="en-AU" dirty="0"/>
              <a:t> – Diff with repository</a:t>
            </a:r>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9797" y="1052736"/>
            <a:ext cx="8144651" cy="5328592"/>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22</a:t>
            </a:fld>
            <a:endParaRPr lang="en-AU" dirty="0"/>
          </a:p>
        </p:txBody>
      </p:sp>
    </p:spTree>
    <p:extLst>
      <p:ext uri="{BB962C8B-B14F-4D97-AF65-F5344CB8AC3E}">
        <p14:creationId xmlns="" xmlns:p14="http://schemas.microsoft.com/office/powerpoint/2010/main" val="15601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kdesvn</a:t>
            </a:r>
            <a:r>
              <a:rPr lang="en-AU" dirty="0" smtClean="0"/>
              <a:t> – Main Screen</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40067" y="1268413"/>
            <a:ext cx="8063865" cy="4857750"/>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23</a:t>
            </a:fld>
            <a:endParaRPr lang="en-AU" dirty="0"/>
          </a:p>
        </p:txBody>
      </p:sp>
    </p:spTree>
    <p:extLst>
      <p:ext uri="{BB962C8B-B14F-4D97-AF65-F5344CB8AC3E}">
        <p14:creationId xmlns="" xmlns:p14="http://schemas.microsoft.com/office/powerpoint/2010/main" val="25563093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kdesvn</a:t>
            </a:r>
            <a:r>
              <a:rPr lang="en-AU" dirty="0" smtClean="0"/>
              <a:t> – Example file-rev relation</a:t>
            </a:r>
            <a:endParaRPr lang="en-AU" dirty="0"/>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07504" y="980728"/>
            <a:ext cx="8971561" cy="3494873"/>
          </a:xfrm>
        </p:spPr>
      </p:pic>
      <p:sp>
        <p:nvSpPr>
          <p:cNvPr id="4" name="Slide Number Placeholder 3"/>
          <p:cNvSpPr>
            <a:spLocks noGrp="1"/>
          </p:cNvSpPr>
          <p:nvPr>
            <p:ph type="sldNum" sz="quarter" idx="12"/>
          </p:nvPr>
        </p:nvSpPr>
        <p:spPr>
          <a:xfrm>
            <a:off x="6660232" y="6237312"/>
            <a:ext cx="2133600" cy="365125"/>
          </a:xfrm>
        </p:spPr>
        <p:txBody>
          <a:bodyPr/>
          <a:lstStyle/>
          <a:p>
            <a:r>
              <a:rPr lang="en-AU" smtClean="0"/>
              <a:t>Slide </a:t>
            </a:r>
            <a:fld id="{74F9B320-CD01-4BC0-AD58-FD981DB1FB0F}" type="slidenum">
              <a:rPr lang="en-AU" smtClean="0"/>
              <a:pPr/>
              <a:t>24</a:t>
            </a:fld>
            <a:endParaRPr lang="en-AU" dirty="0"/>
          </a:p>
        </p:txBody>
      </p:sp>
      <p:sp>
        <p:nvSpPr>
          <p:cNvPr id="6" name="Content Placeholder 2"/>
          <p:cNvSpPr txBox="1">
            <a:spLocks/>
          </p:cNvSpPr>
          <p:nvPr/>
        </p:nvSpPr>
        <p:spPr>
          <a:xfrm>
            <a:off x="323528" y="4437112"/>
            <a:ext cx="8064896" cy="20162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Left shows all revisions at which a particular file changed</a:t>
            </a:r>
          </a:p>
          <a:p>
            <a:r>
              <a:rPr lang="en-AU" dirty="0" smtClean="0"/>
              <a:t>For one of these revisions…</a:t>
            </a:r>
          </a:p>
          <a:p>
            <a:pPr lvl="1"/>
            <a:r>
              <a:rPr lang="en-AU" dirty="0" smtClean="0"/>
              <a:t>Top right shows comment against the revision</a:t>
            </a:r>
          </a:p>
          <a:p>
            <a:pPr lvl="1"/>
            <a:r>
              <a:rPr lang="en-AU" dirty="0" smtClean="0"/>
              <a:t>Bottom right shows all files which changed at that revision</a:t>
            </a:r>
          </a:p>
        </p:txBody>
      </p:sp>
    </p:spTree>
    <p:extLst>
      <p:ext uri="{BB962C8B-B14F-4D97-AF65-F5344CB8AC3E}">
        <p14:creationId xmlns="" xmlns:p14="http://schemas.microsoft.com/office/powerpoint/2010/main" val="1419814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k</a:t>
            </a:r>
            <a:r>
              <a:rPr lang="en-AU" dirty="0" err="1" smtClean="0"/>
              <a:t>desvn</a:t>
            </a:r>
            <a:r>
              <a:rPr lang="en-AU" dirty="0" smtClean="0"/>
              <a:t> - Blame</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2" y="908720"/>
            <a:ext cx="5904656" cy="5893136"/>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25</a:t>
            </a:fld>
            <a:endParaRPr lang="en-AU" dirty="0"/>
          </a:p>
        </p:txBody>
      </p:sp>
      <p:sp>
        <p:nvSpPr>
          <p:cNvPr id="6" name="Content Placeholder 2"/>
          <p:cNvSpPr txBox="1">
            <a:spLocks/>
          </p:cNvSpPr>
          <p:nvPr/>
        </p:nvSpPr>
        <p:spPr>
          <a:xfrm>
            <a:off x="6012160" y="1340768"/>
            <a:ext cx="2592288" cy="475252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For every line in a file; shows</a:t>
            </a:r>
            <a:r>
              <a:rPr lang="en-AU" dirty="0"/>
              <a:t> </a:t>
            </a:r>
            <a:r>
              <a:rPr lang="en-AU" dirty="0" smtClean="0"/>
              <a:t>last date and revision it was changed</a:t>
            </a:r>
          </a:p>
          <a:p>
            <a:endParaRPr lang="en-AU" dirty="0" smtClean="0"/>
          </a:p>
          <a:p>
            <a:r>
              <a:rPr lang="en-AU" dirty="0" smtClean="0"/>
              <a:t>Also shows who did it!</a:t>
            </a:r>
          </a:p>
        </p:txBody>
      </p:sp>
    </p:spTree>
    <p:extLst>
      <p:ext uri="{BB962C8B-B14F-4D97-AF65-F5344CB8AC3E}">
        <p14:creationId xmlns="" xmlns:p14="http://schemas.microsoft.com/office/powerpoint/2010/main" val="2748912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Command line – SVN Status</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7624" y="731490"/>
            <a:ext cx="6923688" cy="4857750"/>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26</a:t>
            </a:fld>
            <a:endParaRPr lang="en-AU" dirty="0"/>
          </a:p>
        </p:txBody>
      </p:sp>
      <p:sp>
        <p:nvSpPr>
          <p:cNvPr id="6" name="Content Placeholder 2"/>
          <p:cNvSpPr txBox="1">
            <a:spLocks/>
          </p:cNvSpPr>
          <p:nvPr/>
        </p:nvSpPr>
        <p:spPr>
          <a:xfrm>
            <a:off x="683568" y="5445224"/>
            <a:ext cx="7704856" cy="1008112"/>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Shows exactly what state subversion believes each file is in</a:t>
            </a:r>
          </a:p>
          <a:p>
            <a:r>
              <a:rPr lang="en-AU" dirty="0" smtClean="0"/>
              <a:t>Very useful first step if you are getting error messages on commit or update</a:t>
            </a:r>
          </a:p>
        </p:txBody>
      </p:sp>
    </p:spTree>
    <p:extLst>
      <p:ext uri="{BB962C8B-B14F-4D97-AF65-F5344CB8AC3E}">
        <p14:creationId xmlns="" xmlns:p14="http://schemas.microsoft.com/office/powerpoint/2010/main" val="25875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Command line – Stat definitions</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2" y="908720"/>
            <a:ext cx="5074050" cy="5808601"/>
          </a:xfrm>
        </p:spPr>
      </p:pic>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27</a:t>
            </a:fld>
            <a:endParaRPr lang="en-AU" dirty="0"/>
          </a:p>
        </p:txBody>
      </p:sp>
      <p:sp>
        <p:nvSpPr>
          <p:cNvPr id="6" name="Content Placeholder 2"/>
          <p:cNvSpPr txBox="1">
            <a:spLocks/>
          </p:cNvSpPr>
          <p:nvPr/>
        </p:nvSpPr>
        <p:spPr>
          <a:xfrm>
            <a:off x="5436096" y="1340768"/>
            <a:ext cx="3168352" cy="475252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AU" dirty="0" smtClean="0"/>
              <a:t>Key for understanding the symbols used by  </a:t>
            </a:r>
            <a:r>
              <a:rPr lang="en-AU" dirty="0" err="1" smtClean="0"/>
              <a:t>svn</a:t>
            </a:r>
            <a:r>
              <a:rPr lang="en-AU" dirty="0" smtClean="0"/>
              <a:t> status command</a:t>
            </a:r>
          </a:p>
          <a:p>
            <a:endParaRPr lang="en-AU" dirty="0" smtClean="0"/>
          </a:p>
          <a:p>
            <a:r>
              <a:rPr lang="en-AU" dirty="0" smtClean="0"/>
              <a:t>Help on any command is available with</a:t>
            </a:r>
          </a:p>
          <a:p>
            <a:pPr marL="0" indent="0">
              <a:buNone/>
            </a:pPr>
            <a:r>
              <a:rPr lang="en-AU" dirty="0" smtClean="0"/>
              <a:t/>
            </a:r>
            <a:br>
              <a:rPr lang="en-AU" dirty="0" smtClean="0"/>
            </a:br>
            <a:r>
              <a:rPr lang="en-AU" sz="2000" b="1" dirty="0" err="1" smtClean="0">
                <a:solidFill>
                  <a:srgbClr val="FFFF00"/>
                </a:solidFill>
                <a:latin typeface="Courier New" pitchFamily="49" charset="0"/>
                <a:cs typeface="Courier New" pitchFamily="49" charset="0"/>
              </a:rPr>
              <a:t>svn</a:t>
            </a:r>
            <a:r>
              <a:rPr lang="en-AU" sz="2000" b="1" dirty="0" smtClean="0">
                <a:solidFill>
                  <a:srgbClr val="FFFF00"/>
                </a:solidFill>
                <a:latin typeface="Courier New" pitchFamily="49" charset="0"/>
                <a:cs typeface="Courier New" pitchFamily="49" charset="0"/>
              </a:rPr>
              <a:t> help &lt;command&gt;</a:t>
            </a:r>
            <a:endParaRPr lang="en-AU" sz="2000" b="1" dirty="0">
              <a:solidFill>
                <a:srgbClr val="FFFF00"/>
              </a:solidFill>
              <a:latin typeface="Courier New" pitchFamily="49" charset="0"/>
              <a:cs typeface="Courier New" pitchFamily="49" charset="0"/>
            </a:endParaRPr>
          </a:p>
        </p:txBody>
      </p:sp>
    </p:spTree>
    <p:extLst>
      <p:ext uri="{BB962C8B-B14F-4D97-AF65-F5344CB8AC3E}">
        <p14:creationId xmlns="" xmlns:p14="http://schemas.microsoft.com/office/powerpoint/2010/main" val="2370653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Command line - Reference</a:t>
            </a:r>
            <a:endParaRPr lang="en-AU" dirty="0"/>
          </a:p>
        </p:txBody>
      </p:sp>
      <p:sp>
        <p:nvSpPr>
          <p:cNvPr id="3" name="Content Placeholder 2"/>
          <p:cNvSpPr>
            <a:spLocks noGrp="1"/>
          </p:cNvSpPr>
          <p:nvPr>
            <p:ph idx="1"/>
          </p:nvPr>
        </p:nvSpPr>
        <p:spPr>
          <a:xfrm>
            <a:off x="323528" y="1268760"/>
            <a:ext cx="8496944" cy="4857403"/>
          </a:xfrm>
        </p:spPr>
        <p:txBody>
          <a:bodyPr>
            <a:normAutofit fontScale="55000" lnSpcReduction="20000"/>
          </a:bodyPr>
          <a:lstStyle/>
          <a:p>
            <a:r>
              <a:rPr lang="en-AU" dirty="0" err="1" smtClean="0"/>
              <a:t>svn</a:t>
            </a:r>
            <a:r>
              <a:rPr lang="en-AU" dirty="0" smtClean="0"/>
              <a:t> </a:t>
            </a:r>
            <a:r>
              <a:rPr lang="en-AU" dirty="0"/>
              <a:t>help </a:t>
            </a:r>
            <a:r>
              <a:rPr lang="en-AU" dirty="0" smtClean="0"/>
              <a:t>COMMAND		- Show help for specified command</a:t>
            </a:r>
            <a:endParaRPr lang="en-AU" dirty="0"/>
          </a:p>
          <a:p>
            <a:r>
              <a:rPr lang="en-AU" dirty="0" err="1"/>
              <a:t>svn</a:t>
            </a:r>
            <a:r>
              <a:rPr lang="en-AU" dirty="0"/>
              <a:t> import LOCALDIR URL	</a:t>
            </a:r>
            <a:r>
              <a:rPr lang="en-AU" dirty="0" smtClean="0"/>
              <a:t>- </a:t>
            </a:r>
            <a:r>
              <a:rPr lang="en-AU" dirty="0"/>
              <a:t>Add new tree to repository</a:t>
            </a:r>
          </a:p>
          <a:p>
            <a:r>
              <a:rPr lang="en-AU" dirty="0" err="1"/>
              <a:t>svn</a:t>
            </a:r>
            <a:r>
              <a:rPr lang="en-AU" dirty="0"/>
              <a:t> checkout URL [LOCALDIR]	- </a:t>
            </a:r>
            <a:r>
              <a:rPr lang="en-AU" dirty="0" smtClean="0"/>
              <a:t>Create new </a:t>
            </a:r>
            <a:r>
              <a:rPr lang="en-AU" dirty="0"/>
              <a:t>working copy </a:t>
            </a:r>
            <a:r>
              <a:rPr lang="en-AU" dirty="0" smtClean="0"/>
              <a:t>from </a:t>
            </a:r>
            <a:r>
              <a:rPr lang="en-AU" dirty="0"/>
              <a:t>URL</a:t>
            </a:r>
          </a:p>
          <a:p>
            <a:r>
              <a:rPr lang="en-AU" dirty="0" err="1"/>
              <a:t>svn</a:t>
            </a:r>
            <a:r>
              <a:rPr lang="en-AU" dirty="0"/>
              <a:t> update		</a:t>
            </a:r>
            <a:r>
              <a:rPr lang="en-AU" dirty="0" smtClean="0"/>
              <a:t>- </a:t>
            </a:r>
            <a:r>
              <a:rPr lang="en-AU" dirty="0"/>
              <a:t>Bring remote changes into working copy</a:t>
            </a:r>
          </a:p>
          <a:p>
            <a:r>
              <a:rPr lang="en-AU" dirty="0" err="1"/>
              <a:t>svn</a:t>
            </a:r>
            <a:r>
              <a:rPr lang="en-AU" dirty="0"/>
              <a:t> add FN		</a:t>
            </a:r>
            <a:r>
              <a:rPr lang="en-AU" dirty="0" smtClean="0"/>
              <a:t>- </a:t>
            </a:r>
            <a:r>
              <a:rPr lang="en-AU" dirty="0"/>
              <a:t>Add new file to working copy</a:t>
            </a:r>
          </a:p>
          <a:p>
            <a:r>
              <a:rPr lang="en-AU" dirty="0" err="1"/>
              <a:t>svn</a:t>
            </a:r>
            <a:r>
              <a:rPr lang="en-AU" dirty="0"/>
              <a:t> delete FN		</a:t>
            </a:r>
            <a:r>
              <a:rPr lang="en-AU" dirty="0" smtClean="0"/>
              <a:t>- </a:t>
            </a:r>
            <a:r>
              <a:rPr lang="en-AU" dirty="0"/>
              <a:t>Remove existing file </a:t>
            </a:r>
          </a:p>
          <a:p>
            <a:r>
              <a:rPr lang="en-AU" dirty="0" err="1"/>
              <a:t>svn</a:t>
            </a:r>
            <a:r>
              <a:rPr lang="en-AU" dirty="0"/>
              <a:t> copy FN1 FN2		</a:t>
            </a:r>
            <a:r>
              <a:rPr lang="en-AU" dirty="0" smtClean="0"/>
              <a:t>- </a:t>
            </a:r>
            <a:r>
              <a:rPr lang="en-AU" dirty="0"/>
              <a:t>Duplicate existing file</a:t>
            </a:r>
          </a:p>
          <a:p>
            <a:r>
              <a:rPr lang="en-AU" dirty="0" err="1" smtClean="0"/>
              <a:t>svn</a:t>
            </a:r>
            <a:r>
              <a:rPr lang="en-AU" dirty="0" smtClean="0"/>
              <a:t> </a:t>
            </a:r>
            <a:r>
              <a:rPr lang="en-AU" dirty="0"/>
              <a:t>move FN1 FN2		</a:t>
            </a:r>
            <a:r>
              <a:rPr lang="en-AU" dirty="0" smtClean="0"/>
              <a:t>- </a:t>
            </a:r>
            <a:r>
              <a:rPr lang="en-AU" dirty="0"/>
              <a:t>Move or rename existing file</a:t>
            </a:r>
          </a:p>
          <a:p>
            <a:r>
              <a:rPr lang="en-AU" dirty="0" err="1"/>
              <a:t>svn</a:t>
            </a:r>
            <a:r>
              <a:rPr lang="en-AU" dirty="0"/>
              <a:t> </a:t>
            </a:r>
            <a:r>
              <a:rPr lang="en-AU" dirty="0" err="1"/>
              <a:t>mkdir</a:t>
            </a:r>
            <a:r>
              <a:rPr lang="en-AU" dirty="0"/>
              <a:t> DR		</a:t>
            </a:r>
            <a:r>
              <a:rPr lang="en-AU" dirty="0" smtClean="0"/>
              <a:t>- </a:t>
            </a:r>
            <a:r>
              <a:rPr lang="en-AU" dirty="0"/>
              <a:t>Convenient </a:t>
            </a:r>
            <a:r>
              <a:rPr lang="en-AU" dirty="0" smtClean="0"/>
              <a:t>way </a:t>
            </a:r>
            <a:r>
              <a:rPr lang="en-AU" dirty="0"/>
              <a:t>of making and configuring new directory</a:t>
            </a:r>
          </a:p>
          <a:p>
            <a:r>
              <a:rPr lang="en-AU" dirty="0" err="1"/>
              <a:t>svn</a:t>
            </a:r>
            <a:r>
              <a:rPr lang="en-AU" dirty="0"/>
              <a:t> status			</a:t>
            </a:r>
            <a:r>
              <a:rPr lang="en-AU" dirty="0" smtClean="0"/>
              <a:t>- </a:t>
            </a:r>
            <a:r>
              <a:rPr lang="en-AU" dirty="0"/>
              <a:t>Show status of specified files (very powerful and useful) </a:t>
            </a:r>
          </a:p>
          <a:p>
            <a:r>
              <a:rPr lang="en-AU" dirty="0" err="1"/>
              <a:t>svn</a:t>
            </a:r>
            <a:r>
              <a:rPr lang="en-AU" dirty="0"/>
              <a:t> diff			</a:t>
            </a:r>
            <a:r>
              <a:rPr lang="en-AU" dirty="0" smtClean="0"/>
              <a:t>- </a:t>
            </a:r>
            <a:r>
              <a:rPr lang="en-AU" dirty="0"/>
              <a:t>Diff local copy to last </a:t>
            </a:r>
            <a:r>
              <a:rPr lang="en-AU" dirty="0" smtClean="0"/>
              <a:t>update</a:t>
            </a:r>
            <a:endParaRPr lang="en-AU" dirty="0"/>
          </a:p>
          <a:p>
            <a:r>
              <a:rPr lang="en-AU" dirty="0" err="1"/>
              <a:t>svn</a:t>
            </a:r>
            <a:r>
              <a:rPr lang="en-AU" dirty="0"/>
              <a:t> revert FN		</a:t>
            </a:r>
            <a:r>
              <a:rPr lang="en-AU" dirty="0" smtClean="0"/>
              <a:t>- </a:t>
            </a:r>
            <a:r>
              <a:rPr lang="en-AU" dirty="0"/>
              <a:t>Revert FN to checkout version (or remove pending add/del)</a:t>
            </a:r>
          </a:p>
          <a:p>
            <a:r>
              <a:rPr lang="en-AU" dirty="0" err="1" smtClean="0"/>
              <a:t>svn</a:t>
            </a:r>
            <a:r>
              <a:rPr lang="en-AU" dirty="0" smtClean="0"/>
              <a:t> </a:t>
            </a:r>
            <a:r>
              <a:rPr lang="en-AU" dirty="0"/>
              <a:t>commit -m XXX		</a:t>
            </a:r>
            <a:r>
              <a:rPr lang="en-AU" dirty="0" smtClean="0"/>
              <a:t>- </a:t>
            </a:r>
            <a:r>
              <a:rPr lang="en-AU" dirty="0"/>
              <a:t>Commit changes, with log message XXX</a:t>
            </a:r>
          </a:p>
          <a:p>
            <a:r>
              <a:rPr lang="en-AU" dirty="0" err="1"/>
              <a:t>svn</a:t>
            </a:r>
            <a:r>
              <a:rPr lang="en-AU" dirty="0"/>
              <a:t> log			</a:t>
            </a:r>
            <a:r>
              <a:rPr lang="en-AU" dirty="0" smtClean="0"/>
              <a:t>- </a:t>
            </a:r>
            <a:r>
              <a:rPr lang="en-AU" dirty="0"/>
              <a:t>Shows log of all changes to a file</a:t>
            </a:r>
          </a:p>
          <a:p>
            <a:r>
              <a:rPr lang="en-AU" dirty="0" err="1"/>
              <a:t>svn</a:t>
            </a:r>
            <a:r>
              <a:rPr lang="en-AU" dirty="0"/>
              <a:t> diff -r X		</a:t>
            </a:r>
            <a:r>
              <a:rPr lang="en-AU" dirty="0" smtClean="0"/>
              <a:t>- </a:t>
            </a:r>
            <a:r>
              <a:rPr lang="en-AU" dirty="0"/>
              <a:t>Compare working copy to rev X</a:t>
            </a:r>
          </a:p>
          <a:p>
            <a:r>
              <a:rPr lang="en-AU" dirty="0" err="1" smtClean="0"/>
              <a:t>svn</a:t>
            </a:r>
            <a:r>
              <a:rPr lang="en-AU" dirty="0" smtClean="0"/>
              <a:t> </a:t>
            </a:r>
            <a:r>
              <a:rPr lang="en-AU" dirty="0"/>
              <a:t>cat -r X		</a:t>
            </a:r>
            <a:r>
              <a:rPr lang="en-AU" dirty="0" smtClean="0"/>
              <a:t>- </a:t>
            </a:r>
            <a:r>
              <a:rPr lang="en-AU" dirty="0"/>
              <a:t>Show version X</a:t>
            </a:r>
          </a:p>
          <a:p>
            <a:r>
              <a:rPr lang="en-AU" dirty="0" err="1"/>
              <a:t>svn</a:t>
            </a:r>
            <a:r>
              <a:rPr lang="en-AU" dirty="0"/>
              <a:t> list -r X		</a:t>
            </a:r>
            <a:r>
              <a:rPr lang="en-AU" dirty="0" smtClean="0"/>
              <a:t>- </a:t>
            </a:r>
            <a:r>
              <a:rPr lang="en-AU" dirty="0"/>
              <a:t>Show all files present at rev X</a:t>
            </a:r>
          </a:p>
          <a:p>
            <a:r>
              <a:rPr lang="en-AU" dirty="0" err="1"/>
              <a:t>svn</a:t>
            </a:r>
            <a:r>
              <a:rPr lang="en-AU" dirty="0"/>
              <a:t> </a:t>
            </a:r>
            <a:r>
              <a:rPr lang="en-AU" dirty="0" err="1"/>
              <a:t>cleanup</a:t>
            </a:r>
            <a:r>
              <a:rPr lang="en-AU" dirty="0"/>
              <a:t>		</a:t>
            </a:r>
            <a:r>
              <a:rPr lang="en-AU" dirty="0" smtClean="0"/>
              <a:t>- </a:t>
            </a:r>
            <a:r>
              <a:rPr lang="en-AU" dirty="0"/>
              <a:t>Checks directory for </a:t>
            </a:r>
            <a:r>
              <a:rPr lang="en-AU" dirty="0" smtClean="0"/>
              <a:t>outstanding </a:t>
            </a:r>
            <a:r>
              <a:rPr lang="en-AU" dirty="0"/>
              <a:t>locks or partially completed operations</a:t>
            </a:r>
          </a:p>
          <a:p>
            <a:r>
              <a:rPr lang="en-AU" dirty="0" err="1"/>
              <a:t>svn</a:t>
            </a:r>
            <a:r>
              <a:rPr lang="en-AU" dirty="0"/>
              <a:t> log -r 9238		</a:t>
            </a:r>
            <a:r>
              <a:rPr lang="en-AU" dirty="0" smtClean="0"/>
              <a:t>- </a:t>
            </a:r>
            <a:r>
              <a:rPr lang="en-AU" dirty="0"/>
              <a:t>Read about everything checked in at rev 9238</a:t>
            </a:r>
          </a:p>
          <a:p>
            <a:r>
              <a:rPr lang="en-AU" dirty="0" err="1" smtClean="0"/>
              <a:t>svs</a:t>
            </a:r>
            <a:r>
              <a:rPr lang="en-AU" dirty="0" smtClean="0"/>
              <a:t> </a:t>
            </a:r>
            <a:r>
              <a:rPr lang="en-AU" dirty="0"/>
              <a:t>copy URL/FN@807 FN	</a:t>
            </a:r>
            <a:r>
              <a:rPr lang="en-AU" dirty="0" smtClean="0"/>
              <a:t>- </a:t>
            </a:r>
            <a:r>
              <a:rPr lang="en-AU" dirty="0"/>
              <a:t>Resurrect FN at deleted rev 807</a:t>
            </a:r>
          </a:p>
          <a:p>
            <a:r>
              <a:rPr lang="en-AU" dirty="0" err="1" smtClean="0"/>
              <a:t>svn</a:t>
            </a:r>
            <a:r>
              <a:rPr lang="en-AU" dirty="0" smtClean="0"/>
              <a:t> </a:t>
            </a:r>
            <a:r>
              <a:rPr lang="en-AU" dirty="0"/>
              <a:t>lock FN -m XXX		</a:t>
            </a:r>
            <a:r>
              <a:rPr lang="en-AU" dirty="0" smtClean="0"/>
              <a:t>- </a:t>
            </a:r>
            <a:r>
              <a:rPr lang="en-AU" dirty="0"/>
              <a:t>Place a lock on FN</a:t>
            </a:r>
          </a:p>
          <a:p>
            <a:r>
              <a:rPr lang="en-AU" dirty="0" err="1"/>
              <a:t>svn</a:t>
            </a:r>
            <a:r>
              <a:rPr lang="en-AU" dirty="0"/>
              <a:t> unlock FN		</a:t>
            </a:r>
            <a:r>
              <a:rPr lang="en-AU" dirty="0" smtClean="0"/>
              <a:t>- </a:t>
            </a:r>
            <a:r>
              <a:rPr lang="en-AU" dirty="0"/>
              <a:t>Remove lock. Other users can often forcibly remove a lock</a:t>
            </a:r>
          </a:p>
          <a:p>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28</a:t>
            </a:fld>
            <a:endParaRPr lang="en-AU" dirty="0"/>
          </a:p>
        </p:txBody>
      </p:sp>
    </p:spTree>
    <p:extLst>
      <p:ext uri="{BB962C8B-B14F-4D97-AF65-F5344CB8AC3E}">
        <p14:creationId xmlns="" xmlns:p14="http://schemas.microsoft.com/office/powerpoint/2010/main" val="2726034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a:t>
            </a:r>
            <a:r>
              <a:rPr lang="en-AU" dirty="0" smtClean="0">
                <a:solidFill>
                  <a:srgbClr val="FF5050"/>
                </a:solidFill>
              </a:rPr>
              <a:t>“DON’T”s</a:t>
            </a:r>
            <a:endParaRPr lang="en-AU" dirty="0">
              <a:solidFill>
                <a:srgbClr val="FF5050"/>
              </a:solidFill>
            </a:endParaRPr>
          </a:p>
        </p:txBody>
      </p:sp>
      <p:sp>
        <p:nvSpPr>
          <p:cNvPr id="3" name="Content Placeholder 2"/>
          <p:cNvSpPr>
            <a:spLocks noGrp="1"/>
          </p:cNvSpPr>
          <p:nvPr>
            <p:ph idx="1"/>
          </p:nvPr>
        </p:nvSpPr>
        <p:spPr/>
        <p:txBody>
          <a:bodyPr/>
          <a:lstStyle/>
          <a:p>
            <a:r>
              <a:rPr lang="en-AU" dirty="0" smtClean="0"/>
              <a:t>Don’t delete, rename, or mess with .</a:t>
            </a:r>
            <a:r>
              <a:rPr lang="en-AU" dirty="0" err="1" smtClean="0"/>
              <a:t>svn</a:t>
            </a:r>
            <a:r>
              <a:rPr lang="en-AU" dirty="0" smtClean="0"/>
              <a:t> directories</a:t>
            </a:r>
          </a:p>
          <a:p>
            <a:r>
              <a:rPr lang="en-AU" dirty="0" smtClean="0"/>
              <a:t>Don’t use normal file system operations to delete, rename or move files in a working copy</a:t>
            </a:r>
          </a:p>
          <a:p>
            <a:pPr lvl="1"/>
            <a:r>
              <a:rPr lang="en-AU" dirty="0" smtClean="0"/>
              <a:t>Use the </a:t>
            </a:r>
            <a:r>
              <a:rPr lang="en-AU" dirty="0" err="1" smtClean="0"/>
              <a:t>svn</a:t>
            </a:r>
            <a:r>
              <a:rPr lang="en-AU" dirty="0" smtClean="0"/>
              <a:t> versions instead</a:t>
            </a:r>
          </a:p>
          <a:p>
            <a:r>
              <a:rPr lang="en-AU" dirty="0" smtClean="0"/>
              <a:t>Don’t try and move directories</a:t>
            </a:r>
          </a:p>
          <a:p>
            <a:pPr lvl="1"/>
            <a:r>
              <a:rPr lang="en-AU" dirty="0" smtClean="0"/>
              <a:t>Create a new directory, move files, delete old directory</a:t>
            </a:r>
          </a:p>
          <a:p>
            <a:pPr lvl="2"/>
            <a:r>
              <a:rPr lang="en-AU" dirty="0" smtClean="0"/>
              <a:t>(problem I had may be tool or version dependant)</a:t>
            </a:r>
          </a:p>
          <a:p>
            <a:r>
              <a:rPr lang="en-AU" dirty="0" smtClean="0"/>
              <a:t>Don’t move and edit a file in the same revision</a:t>
            </a:r>
          </a:p>
          <a:p>
            <a:pPr lvl="1"/>
            <a:r>
              <a:rPr lang="en-AU" dirty="0" smtClean="0"/>
              <a:t>Do a commit between the two versions</a:t>
            </a:r>
          </a:p>
          <a:p>
            <a:r>
              <a:rPr lang="en-AU" dirty="0" smtClean="0"/>
              <a:t>Don’t try and using branching without </a:t>
            </a:r>
            <a:br>
              <a:rPr lang="en-AU" dirty="0" smtClean="0"/>
            </a:br>
            <a:r>
              <a:rPr lang="en-AU" dirty="0" smtClean="0"/>
              <a:t>understanding what you’re doing</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29</a:t>
            </a:fld>
            <a:endParaRPr lang="en-AU" dirty="0"/>
          </a:p>
        </p:txBody>
      </p:sp>
    </p:spTree>
    <p:extLst>
      <p:ext uri="{BB962C8B-B14F-4D97-AF65-F5344CB8AC3E}">
        <p14:creationId xmlns="" xmlns:p14="http://schemas.microsoft.com/office/powerpoint/2010/main" val="201865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dirty="0" smtClean="0"/>
              <a:t>What is Subversion?</a:t>
            </a:r>
            <a:endParaRPr lang="en-AU" dirty="0"/>
          </a:p>
        </p:txBody>
      </p:sp>
      <p:sp>
        <p:nvSpPr>
          <p:cNvPr id="3" name="Content Placeholder 2"/>
          <p:cNvSpPr>
            <a:spLocks noGrp="1"/>
          </p:cNvSpPr>
          <p:nvPr>
            <p:ph idx="1"/>
          </p:nvPr>
        </p:nvSpPr>
        <p:spPr>
          <a:xfrm>
            <a:off x="457200" y="1268760"/>
            <a:ext cx="8229600" cy="5328592"/>
          </a:xfrm>
        </p:spPr>
        <p:txBody>
          <a:bodyPr>
            <a:normAutofit/>
          </a:bodyPr>
          <a:lstStyle/>
          <a:p>
            <a:r>
              <a:rPr lang="en-AU" dirty="0" smtClean="0"/>
              <a:t>A centralized version control system</a:t>
            </a:r>
          </a:p>
          <a:p>
            <a:endParaRPr lang="en-AU" dirty="0" smtClean="0"/>
          </a:p>
          <a:p>
            <a:endParaRPr lang="en-AU" dirty="0"/>
          </a:p>
          <a:p>
            <a:endParaRPr lang="en-AU" dirty="0" smtClean="0"/>
          </a:p>
          <a:p>
            <a:endParaRPr lang="en-AU" dirty="0"/>
          </a:p>
          <a:p>
            <a:endParaRPr lang="en-AU" dirty="0" smtClean="0"/>
          </a:p>
          <a:p>
            <a:endParaRPr lang="en-AU" dirty="0" smtClean="0"/>
          </a:p>
          <a:p>
            <a:r>
              <a:rPr lang="en-AU" dirty="0" smtClean="0"/>
              <a:t>Not the newest form of configuration management, but easy to use and popular</a:t>
            </a:r>
          </a:p>
          <a:p>
            <a:pPr lvl="1"/>
            <a:r>
              <a:rPr lang="en-AU" dirty="0" smtClean="0"/>
              <a:t>Founded in 2000</a:t>
            </a:r>
          </a:p>
          <a:p>
            <a:pPr lvl="1"/>
            <a:r>
              <a:rPr lang="en-AU" dirty="0" smtClean="0"/>
              <a:t>Successor to widely used CVS</a:t>
            </a:r>
          </a:p>
          <a:p>
            <a:r>
              <a:rPr lang="en-AU" dirty="0" smtClean="0"/>
              <a:t>Aka SVN</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3</a:t>
            </a:fld>
            <a:endParaRPr lang="en-AU" dirty="0"/>
          </a:p>
        </p:txBody>
      </p:sp>
      <p:sp>
        <p:nvSpPr>
          <p:cNvPr id="5" name="Flowchart: Magnetic Disk 4"/>
          <p:cNvSpPr/>
          <p:nvPr/>
        </p:nvSpPr>
        <p:spPr>
          <a:xfrm>
            <a:off x="3837584" y="2472705"/>
            <a:ext cx="1414464" cy="1008112"/>
          </a:xfrm>
          <a:prstGeom prst="flowChartMagneticDisk">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Repository</a:t>
            </a:r>
            <a:endParaRPr lang="en-AU" dirty="0">
              <a:solidFill>
                <a:schemeClr val="bg1"/>
              </a:solidFill>
            </a:endParaRPr>
          </a:p>
        </p:txBody>
      </p:sp>
      <p:pic>
        <p:nvPicPr>
          <p:cNvPr id="1027"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79890" y="1845032"/>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6176" y="2616721"/>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79890" y="3501008"/>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68266" y="2047131"/>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96841" y="3311277"/>
            <a:ext cx="720080" cy="72008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Left-Right Arrow 5"/>
          <p:cNvSpPr/>
          <p:nvPr/>
        </p:nvSpPr>
        <p:spPr>
          <a:xfrm>
            <a:off x="5061720" y="2794645"/>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Left-Right Arrow 12"/>
          <p:cNvSpPr/>
          <p:nvPr/>
        </p:nvSpPr>
        <p:spPr>
          <a:xfrm rot="20471343">
            <a:off x="2712396" y="3224315"/>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Left-Right Arrow 13"/>
          <p:cNvSpPr/>
          <p:nvPr/>
        </p:nvSpPr>
        <p:spPr>
          <a:xfrm rot="20471343">
            <a:off x="5013997" y="2261446"/>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Left-Right Arrow 14"/>
          <p:cNvSpPr/>
          <p:nvPr/>
        </p:nvSpPr>
        <p:spPr>
          <a:xfrm rot="1462254">
            <a:off x="4995382" y="3365561"/>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Left-Right Arrow 15"/>
          <p:cNvSpPr/>
          <p:nvPr/>
        </p:nvSpPr>
        <p:spPr>
          <a:xfrm rot="1462254">
            <a:off x="2718720" y="2449856"/>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80215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30</a:t>
            </a:fld>
            <a:endParaRPr lang="en-AU" dirty="0"/>
          </a:p>
        </p:txBody>
      </p:sp>
      <p:pic>
        <p:nvPicPr>
          <p:cNvPr id="1031" name="Picture 7" descr="C:\Users\Jody\AppData\Local\Microsoft\Windows\Temporary Internet Files\Content.IE5\MC4CUDJ9\MC900434403[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1124744"/>
            <a:ext cx="3240360" cy="4539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5707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do we need CM?</a:t>
            </a:r>
            <a:endParaRPr lang="en-AU" dirty="0"/>
          </a:p>
        </p:txBody>
      </p:sp>
      <p:sp>
        <p:nvSpPr>
          <p:cNvPr id="7" name="Content Placeholder 6"/>
          <p:cNvSpPr>
            <a:spLocks noGrp="1"/>
          </p:cNvSpPr>
          <p:nvPr>
            <p:ph idx="1"/>
          </p:nvPr>
        </p:nvSpPr>
        <p:spPr>
          <a:xfrm>
            <a:off x="5940152" y="1268760"/>
            <a:ext cx="2746648" cy="4857403"/>
          </a:xfrm>
        </p:spPr>
        <p:txBody>
          <a:bodyPr/>
          <a:lstStyle/>
          <a:p>
            <a:r>
              <a:rPr lang="en-AU" dirty="0" smtClean="0"/>
              <a:t>Inconsistent updates</a:t>
            </a:r>
          </a:p>
          <a:p>
            <a:r>
              <a:rPr lang="en-AU" dirty="0" smtClean="0"/>
              <a:t>Work is lost!</a:t>
            </a:r>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4</a:t>
            </a:fld>
            <a:endParaRPr lang="en-AU" dirty="0"/>
          </a:p>
        </p:txBody>
      </p:sp>
      <p:sp>
        <p:nvSpPr>
          <p:cNvPr id="5" name="TextBox 4"/>
          <p:cNvSpPr txBox="1"/>
          <p:nvPr/>
        </p:nvSpPr>
        <p:spPr>
          <a:xfrm>
            <a:off x="395536" y="6381327"/>
            <a:ext cx="7514749" cy="276999"/>
          </a:xfrm>
          <a:prstGeom prst="rect">
            <a:avLst/>
          </a:prstGeom>
          <a:noFill/>
        </p:spPr>
        <p:txBody>
          <a:bodyPr wrap="none" rtlCol="0">
            <a:spAutoFit/>
          </a:bodyPr>
          <a:lstStyle/>
          <a:p>
            <a:r>
              <a:rPr lang="en-AU" sz="1200" dirty="0" smtClean="0">
                <a:latin typeface="Arial" pitchFamily="34" charset="0"/>
                <a:cs typeface="Arial" pitchFamily="34" charset="0"/>
              </a:rPr>
              <a:t>* Pictures taken from “Version Control with Subversion” </a:t>
            </a:r>
            <a:r>
              <a:rPr lang="en-AU" sz="1200" dirty="0" err="1" smtClean="0">
                <a:latin typeface="Arial" pitchFamily="34" charset="0"/>
                <a:cs typeface="Arial" pitchFamily="34" charset="0"/>
              </a:rPr>
              <a:t>Pilato</a:t>
            </a:r>
            <a:r>
              <a:rPr lang="en-AU" sz="1200" dirty="0" smtClean="0">
                <a:latin typeface="Arial" pitchFamily="34" charset="0"/>
                <a:cs typeface="Arial" pitchFamily="34" charset="0"/>
              </a:rPr>
              <a:t>, Collins-</a:t>
            </a:r>
            <a:r>
              <a:rPr lang="en-AU" sz="1200" dirty="0" err="1" smtClean="0">
                <a:latin typeface="Arial" pitchFamily="34" charset="0"/>
                <a:cs typeface="Arial" pitchFamily="34" charset="0"/>
              </a:rPr>
              <a:t>Sussman</a:t>
            </a:r>
            <a:r>
              <a:rPr lang="en-AU" sz="1200" dirty="0" smtClean="0">
                <a:latin typeface="Arial" pitchFamily="34" charset="0"/>
                <a:cs typeface="Arial" pitchFamily="34" charset="0"/>
              </a:rPr>
              <a:t> &amp; Fitzpatrick, O’Reilly press</a:t>
            </a:r>
            <a:endParaRPr lang="en-AU" sz="12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5576" y="1556792"/>
            <a:ext cx="4533841" cy="42383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394820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Locking Model</a:t>
            </a:r>
            <a:endParaRPr lang="en-AU" dirty="0"/>
          </a:p>
        </p:txBody>
      </p:sp>
      <p:sp>
        <p:nvSpPr>
          <p:cNvPr id="6" name="Content Placeholder 5"/>
          <p:cNvSpPr>
            <a:spLocks noGrp="1"/>
          </p:cNvSpPr>
          <p:nvPr>
            <p:ph idx="1"/>
          </p:nvPr>
        </p:nvSpPr>
        <p:spPr>
          <a:xfrm>
            <a:off x="5436096" y="1268760"/>
            <a:ext cx="3250704" cy="4857403"/>
          </a:xfrm>
        </p:spPr>
        <p:txBody>
          <a:bodyPr/>
          <a:lstStyle/>
          <a:p>
            <a:r>
              <a:rPr lang="en-AU" dirty="0" smtClean="0"/>
              <a:t>Prevents concurrent work, slows down development</a:t>
            </a:r>
          </a:p>
          <a:p>
            <a:r>
              <a:rPr lang="en-AU" dirty="0" smtClean="0"/>
              <a:t>Subversion can do this, but it’s usually not the best way</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5</a:t>
            </a:fld>
            <a:endParaRPr lang="en-AU"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600" y="1412401"/>
            <a:ext cx="4176464" cy="44889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107218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The Merge Model</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6</a:t>
            </a:fld>
            <a:endParaRPr lang="en-AU"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117" y="1844824"/>
            <a:ext cx="8183339" cy="41044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827584" y="2420888"/>
            <a:ext cx="312906" cy="369332"/>
          </a:xfrm>
          <a:prstGeom prst="rect">
            <a:avLst/>
          </a:prstGeom>
          <a:noFill/>
        </p:spPr>
        <p:txBody>
          <a:bodyPr wrap="none" rtlCol="0">
            <a:spAutoFit/>
          </a:bodyPr>
          <a:lstStyle/>
          <a:p>
            <a:r>
              <a:rPr lang="en-AU" b="1" dirty="0" smtClean="0">
                <a:solidFill>
                  <a:srgbClr val="FF0000"/>
                </a:solidFill>
              </a:rPr>
              <a:t>1</a:t>
            </a:r>
            <a:endParaRPr lang="en-AU" b="1" dirty="0">
              <a:solidFill>
                <a:srgbClr val="FF0000"/>
              </a:solidFill>
            </a:endParaRPr>
          </a:p>
        </p:txBody>
      </p:sp>
      <p:sp>
        <p:nvSpPr>
          <p:cNvPr id="11" name="TextBox 10"/>
          <p:cNvSpPr txBox="1"/>
          <p:nvPr/>
        </p:nvSpPr>
        <p:spPr>
          <a:xfrm>
            <a:off x="2818934" y="2420888"/>
            <a:ext cx="312906" cy="369332"/>
          </a:xfrm>
          <a:prstGeom prst="rect">
            <a:avLst/>
          </a:prstGeom>
          <a:noFill/>
        </p:spPr>
        <p:txBody>
          <a:bodyPr wrap="none" rtlCol="0">
            <a:spAutoFit/>
          </a:bodyPr>
          <a:lstStyle/>
          <a:p>
            <a:r>
              <a:rPr lang="en-AU" b="1" dirty="0" smtClean="0">
                <a:solidFill>
                  <a:srgbClr val="FF0000"/>
                </a:solidFill>
              </a:rPr>
              <a:t>2</a:t>
            </a:r>
            <a:endParaRPr lang="en-AU" b="1" dirty="0">
              <a:solidFill>
                <a:srgbClr val="FF0000"/>
              </a:solidFill>
            </a:endParaRPr>
          </a:p>
        </p:txBody>
      </p:sp>
      <p:sp>
        <p:nvSpPr>
          <p:cNvPr id="12" name="TextBox 11"/>
          <p:cNvSpPr txBox="1"/>
          <p:nvPr/>
        </p:nvSpPr>
        <p:spPr>
          <a:xfrm>
            <a:off x="827584" y="4427820"/>
            <a:ext cx="312906" cy="369332"/>
          </a:xfrm>
          <a:prstGeom prst="rect">
            <a:avLst/>
          </a:prstGeom>
          <a:noFill/>
        </p:spPr>
        <p:txBody>
          <a:bodyPr wrap="none" rtlCol="0">
            <a:spAutoFit/>
          </a:bodyPr>
          <a:lstStyle/>
          <a:p>
            <a:r>
              <a:rPr lang="en-AU" b="1" dirty="0" smtClean="0">
                <a:solidFill>
                  <a:srgbClr val="FF0000"/>
                </a:solidFill>
              </a:rPr>
              <a:t>3</a:t>
            </a:r>
            <a:endParaRPr lang="en-AU" b="1" dirty="0">
              <a:solidFill>
                <a:srgbClr val="FF0000"/>
              </a:solidFill>
            </a:endParaRPr>
          </a:p>
        </p:txBody>
      </p:sp>
      <p:sp>
        <p:nvSpPr>
          <p:cNvPr id="13" name="TextBox 12"/>
          <p:cNvSpPr txBox="1"/>
          <p:nvPr/>
        </p:nvSpPr>
        <p:spPr>
          <a:xfrm>
            <a:off x="2890942" y="4365104"/>
            <a:ext cx="312906" cy="369332"/>
          </a:xfrm>
          <a:prstGeom prst="rect">
            <a:avLst/>
          </a:prstGeom>
          <a:noFill/>
        </p:spPr>
        <p:txBody>
          <a:bodyPr wrap="none" rtlCol="0">
            <a:spAutoFit/>
          </a:bodyPr>
          <a:lstStyle/>
          <a:p>
            <a:r>
              <a:rPr lang="en-AU" b="1" dirty="0" smtClean="0">
                <a:solidFill>
                  <a:srgbClr val="FF0000"/>
                </a:solidFill>
              </a:rPr>
              <a:t>4</a:t>
            </a:r>
            <a:endParaRPr lang="en-AU" b="1" dirty="0">
              <a:solidFill>
                <a:srgbClr val="FF0000"/>
              </a:solidFill>
            </a:endParaRPr>
          </a:p>
        </p:txBody>
      </p:sp>
      <p:sp>
        <p:nvSpPr>
          <p:cNvPr id="14" name="TextBox 13"/>
          <p:cNvSpPr txBox="1"/>
          <p:nvPr/>
        </p:nvSpPr>
        <p:spPr>
          <a:xfrm>
            <a:off x="5004048" y="2420888"/>
            <a:ext cx="312906" cy="369332"/>
          </a:xfrm>
          <a:prstGeom prst="rect">
            <a:avLst/>
          </a:prstGeom>
          <a:noFill/>
        </p:spPr>
        <p:txBody>
          <a:bodyPr wrap="none" rtlCol="0">
            <a:spAutoFit/>
          </a:bodyPr>
          <a:lstStyle/>
          <a:p>
            <a:r>
              <a:rPr lang="en-AU" b="1" dirty="0" smtClean="0">
                <a:solidFill>
                  <a:srgbClr val="FF0000"/>
                </a:solidFill>
              </a:rPr>
              <a:t>5</a:t>
            </a:r>
            <a:endParaRPr lang="en-AU" b="1" dirty="0">
              <a:solidFill>
                <a:srgbClr val="FF0000"/>
              </a:solidFill>
            </a:endParaRPr>
          </a:p>
        </p:txBody>
      </p:sp>
      <p:sp>
        <p:nvSpPr>
          <p:cNvPr id="15" name="TextBox 14"/>
          <p:cNvSpPr txBox="1"/>
          <p:nvPr/>
        </p:nvSpPr>
        <p:spPr>
          <a:xfrm>
            <a:off x="4979174" y="4365104"/>
            <a:ext cx="312906" cy="369332"/>
          </a:xfrm>
          <a:prstGeom prst="rect">
            <a:avLst/>
          </a:prstGeom>
          <a:noFill/>
        </p:spPr>
        <p:txBody>
          <a:bodyPr wrap="none" rtlCol="0">
            <a:spAutoFit/>
          </a:bodyPr>
          <a:lstStyle/>
          <a:p>
            <a:r>
              <a:rPr lang="en-AU" b="1" dirty="0" smtClean="0">
                <a:solidFill>
                  <a:srgbClr val="FF0000"/>
                </a:solidFill>
              </a:rPr>
              <a:t>6</a:t>
            </a:r>
            <a:endParaRPr lang="en-AU" b="1" dirty="0">
              <a:solidFill>
                <a:srgbClr val="FF0000"/>
              </a:solidFill>
            </a:endParaRPr>
          </a:p>
        </p:txBody>
      </p:sp>
      <p:sp>
        <p:nvSpPr>
          <p:cNvPr id="16" name="TextBox 15"/>
          <p:cNvSpPr txBox="1"/>
          <p:nvPr/>
        </p:nvSpPr>
        <p:spPr>
          <a:xfrm>
            <a:off x="6923390" y="2420888"/>
            <a:ext cx="312906" cy="369332"/>
          </a:xfrm>
          <a:prstGeom prst="rect">
            <a:avLst/>
          </a:prstGeom>
          <a:noFill/>
        </p:spPr>
        <p:txBody>
          <a:bodyPr wrap="none" rtlCol="0">
            <a:spAutoFit/>
          </a:bodyPr>
          <a:lstStyle/>
          <a:p>
            <a:r>
              <a:rPr lang="en-AU" b="1" dirty="0" smtClean="0">
                <a:solidFill>
                  <a:srgbClr val="FF0000"/>
                </a:solidFill>
              </a:rPr>
              <a:t>7</a:t>
            </a:r>
            <a:endParaRPr lang="en-AU" b="1" dirty="0">
              <a:solidFill>
                <a:srgbClr val="FF0000"/>
              </a:solidFill>
            </a:endParaRPr>
          </a:p>
        </p:txBody>
      </p:sp>
      <p:sp>
        <p:nvSpPr>
          <p:cNvPr id="17" name="TextBox 16"/>
          <p:cNvSpPr txBox="1"/>
          <p:nvPr/>
        </p:nvSpPr>
        <p:spPr>
          <a:xfrm>
            <a:off x="6923390" y="4365104"/>
            <a:ext cx="312906" cy="369332"/>
          </a:xfrm>
          <a:prstGeom prst="rect">
            <a:avLst/>
          </a:prstGeom>
          <a:noFill/>
        </p:spPr>
        <p:txBody>
          <a:bodyPr wrap="none" rtlCol="0">
            <a:spAutoFit/>
          </a:bodyPr>
          <a:lstStyle/>
          <a:p>
            <a:r>
              <a:rPr lang="en-AU" b="1" dirty="0" smtClean="0">
                <a:solidFill>
                  <a:srgbClr val="FF0000"/>
                </a:solidFill>
              </a:rPr>
              <a:t>8</a:t>
            </a:r>
            <a:endParaRPr lang="en-AU" b="1" dirty="0">
              <a:solidFill>
                <a:srgbClr val="FF0000"/>
              </a:solidFill>
            </a:endParaRPr>
          </a:p>
        </p:txBody>
      </p:sp>
      <p:sp>
        <p:nvSpPr>
          <p:cNvPr id="18" name="Content Placeholder 5"/>
          <p:cNvSpPr>
            <a:spLocks noGrp="1"/>
          </p:cNvSpPr>
          <p:nvPr>
            <p:ph idx="1"/>
          </p:nvPr>
        </p:nvSpPr>
        <p:spPr>
          <a:xfrm>
            <a:off x="992001" y="1124744"/>
            <a:ext cx="6604336" cy="608931"/>
          </a:xfrm>
        </p:spPr>
        <p:txBody>
          <a:bodyPr>
            <a:normAutofit/>
          </a:bodyPr>
          <a:lstStyle/>
          <a:p>
            <a:r>
              <a:rPr lang="en-AU" dirty="0" smtClean="0"/>
              <a:t>This is much better, Subversion does it too</a:t>
            </a:r>
            <a:endParaRPr lang="en-AU" dirty="0"/>
          </a:p>
        </p:txBody>
      </p:sp>
    </p:spTree>
    <p:extLst>
      <p:ext uri="{BB962C8B-B14F-4D97-AF65-F5344CB8AC3E}">
        <p14:creationId xmlns="" xmlns:p14="http://schemas.microsoft.com/office/powerpoint/2010/main" val="4071898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Revisions</a:t>
            </a:r>
            <a:endParaRPr lang="en-AU" dirty="0"/>
          </a:p>
        </p:txBody>
      </p:sp>
      <p:sp>
        <p:nvSpPr>
          <p:cNvPr id="3" name="Content Placeholder 2"/>
          <p:cNvSpPr>
            <a:spLocks noGrp="1"/>
          </p:cNvSpPr>
          <p:nvPr>
            <p:ph idx="1"/>
          </p:nvPr>
        </p:nvSpPr>
        <p:spPr/>
        <p:txBody>
          <a:bodyPr/>
          <a:lstStyle/>
          <a:p>
            <a:r>
              <a:rPr lang="en-AU" dirty="0" smtClean="0"/>
              <a:t>Revision (version) numbers are for the entire repository, not for each file</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7</a:t>
            </a:fld>
            <a:endParaRPr lang="en-AU" dirty="0"/>
          </a:p>
        </p:txBody>
      </p:sp>
      <p:pic>
        <p:nvPicPr>
          <p:cNvPr id="2052"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7923" y="3295064"/>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04490" y="2882746"/>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30881" y="2459082"/>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7923" y="3818850"/>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7923" y="4354079"/>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12522" y="4773549"/>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7922" y="5205597"/>
            <a:ext cx="599667" cy="59966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Elbow Connector 5"/>
          <p:cNvCxnSpPr>
            <a:stCxn id="12" idx="2"/>
            <a:endCxn id="10" idx="1"/>
          </p:cNvCxnSpPr>
          <p:nvPr/>
        </p:nvCxnSpPr>
        <p:spPr>
          <a:xfrm rot="16200000" flipH="1">
            <a:off x="6993885" y="2960173"/>
            <a:ext cx="135632" cy="28557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0" idx="2"/>
            <a:endCxn id="2052" idx="1"/>
          </p:cNvCxnSpPr>
          <p:nvPr/>
        </p:nvCxnSpPr>
        <p:spPr>
          <a:xfrm rot="16200000" flipH="1">
            <a:off x="7552178" y="3399153"/>
            <a:ext cx="136088"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 idx="2"/>
            <a:endCxn id="13" idx="1"/>
          </p:cNvCxnSpPr>
          <p:nvPr/>
        </p:nvCxnSpPr>
        <p:spPr>
          <a:xfrm rot="16200000" flipH="1">
            <a:off x="7290285" y="3661046"/>
            <a:ext cx="659874"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2"/>
            <a:endCxn id="14" idx="1"/>
          </p:cNvCxnSpPr>
          <p:nvPr/>
        </p:nvCxnSpPr>
        <p:spPr>
          <a:xfrm rot="16200000" flipH="1">
            <a:off x="7022671" y="3928660"/>
            <a:ext cx="1195103"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5" idx="2"/>
            <a:endCxn id="16" idx="1"/>
          </p:cNvCxnSpPr>
          <p:nvPr/>
        </p:nvCxnSpPr>
        <p:spPr>
          <a:xfrm rot="16200000" flipH="1">
            <a:off x="7546329" y="5303838"/>
            <a:ext cx="155818" cy="24736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2"/>
            <a:endCxn id="15" idx="1"/>
          </p:cNvCxnSpPr>
          <p:nvPr/>
        </p:nvCxnSpPr>
        <p:spPr>
          <a:xfrm rot="16200000" flipH="1">
            <a:off x="6052500" y="3901558"/>
            <a:ext cx="2026435" cy="29360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77741" y="3429788"/>
            <a:ext cx="332142" cy="338554"/>
          </a:xfrm>
          <a:prstGeom prst="rect">
            <a:avLst/>
          </a:prstGeom>
          <a:solidFill>
            <a:srgbClr val="FFFFFF">
              <a:alpha val="50196"/>
            </a:srgbClr>
          </a:solidFill>
        </p:spPr>
        <p:txBody>
          <a:bodyPr wrap="none" rtlCol="0">
            <a:spAutoFit/>
          </a:bodyPr>
          <a:lstStyle/>
          <a:p>
            <a:r>
              <a:rPr lang="en-AU" sz="1600" b="1" dirty="0" smtClean="0">
                <a:solidFill>
                  <a:srgbClr val="FF0000"/>
                </a:solidFill>
              </a:rPr>
              <a:t>D</a:t>
            </a:r>
            <a:endParaRPr lang="en-AU" sz="1600" b="1" dirty="0">
              <a:solidFill>
                <a:srgbClr val="FF0000"/>
              </a:solidFill>
            </a:endParaRPr>
          </a:p>
        </p:txBody>
      </p:sp>
      <p:sp>
        <p:nvSpPr>
          <p:cNvPr id="36" name="TextBox 35"/>
          <p:cNvSpPr txBox="1"/>
          <p:nvPr/>
        </p:nvSpPr>
        <p:spPr>
          <a:xfrm>
            <a:off x="7869079" y="3939263"/>
            <a:ext cx="332142" cy="338554"/>
          </a:xfrm>
          <a:prstGeom prst="rect">
            <a:avLst/>
          </a:prstGeom>
          <a:solidFill>
            <a:srgbClr val="FFFFFF">
              <a:alpha val="50196"/>
            </a:srgbClr>
          </a:solidFill>
        </p:spPr>
        <p:txBody>
          <a:bodyPr wrap="none" rtlCol="0">
            <a:spAutoFit/>
          </a:bodyPr>
          <a:lstStyle/>
          <a:p>
            <a:r>
              <a:rPr lang="en-AU" sz="1600" b="1" dirty="0" smtClean="0">
                <a:solidFill>
                  <a:schemeClr val="bg1"/>
                </a:solidFill>
              </a:rPr>
              <a:t>B</a:t>
            </a:r>
            <a:endParaRPr lang="en-AU" sz="1600" b="1" dirty="0">
              <a:solidFill>
                <a:schemeClr val="bg1"/>
              </a:solidFill>
            </a:endParaRPr>
          </a:p>
        </p:txBody>
      </p:sp>
      <p:sp>
        <p:nvSpPr>
          <p:cNvPr id="37" name="TextBox 36"/>
          <p:cNvSpPr txBox="1"/>
          <p:nvPr/>
        </p:nvSpPr>
        <p:spPr>
          <a:xfrm>
            <a:off x="7876699" y="4465519"/>
            <a:ext cx="332142" cy="338554"/>
          </a:xfrm>
          <a:prstGeom prst="rect">
            <a:avLst/>
          </a:prstGeom>
          <a:solidFill>
            <a:srgbClr val="FFFFFF">
              <a:alpha val="50196"/>
            </a:srgbClr>
          </a:solidFill>
        </p:spPr>
        <p:txBody>
          <a:bodyPr wrap="none" rtlCol="0">
            <a:spAutoFit/>
          </a:bodyPr>
          <a:lstStyle/>
          <a:p>
            <a:r>
              <a:rPr lang="en-AU" sz="1600" b="1" dirty="0" smtClean="0">
                <a:solidFill>
                  <a:schemeClr val="bg1"/>
                </a:solidFill>
              </a:rPr>
              <a:t>C</a:t>
            </a:r>
            <a:endParaRPr lang="en-AU" sz="1600" b="1" dirty="0">
              <a:solidFill>
                <a:schemeClr val="bg1"/>
              </a:solidFill>
            </a:endParaRPr>
          </a:p>
        </p:txBody>
      </p:sp>
      <p:sp>
        <p:nvSpPr>
          <p:cNvPr id="38" name="TextBox 37"/>
          <p:cNvSpPr txBox="1"/>
          <p:nvPr/>
        </p:nvSpPr>
        <p:spPr>
          <a:xfrm>
            <a:off x="7876699" y="5333444"/>
            <a:ext cx="332142" cy="338554"/>
          </a:xfrm>
          <a:prstGeom prst="rect">
            <a:avLst/>
          </a:prstGeom>
          <a:solidFill>
            <a:srgbClr val="FFFFFF">
              <a:alpha val="50196"/>
            </a:srgbClr>
          </a:solidFill>
        </p:spPr>
        <p:txBody>
          <a:bodyPr wrap="none" rtlCol="0">
            <a:spAutoFit/>
          </a:bodyPr>
          <a:lstStyle/>
          <a:p>
            <a:r>
              <a:rPr lang="en-AU" sz="1600" b="1" dirty="0" smtClean="0">
                <a:solidFill>
                  <a:schemeClr val="bg1"/>
                </a:solidFill>
              </a:rPr>
              <a:t>E</a:t>
            </a:r>
            <a:endParaRPr lang="en-AU" sz="1600" b="1" dirty="0">
              <a:solidFill>
                <a:schemeClr val="bg1"/>
              </a:solidFill>
            </a:endParaRPr>
          </a:p>
        </p:txBody>
      </p:sp>
      <p:pic>
        <p:nvPicPr>
          <p:cNvPr id="39"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0216" y="3295064"/>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76783" y="2882746"/>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03174" y="2459082"/>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0216" y="3818850"/>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0216" y="4354079"/>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4815" y="4773549"/>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0215" y="5205597"/>
            <a:ext cx="599667" cy="59966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6" name="Elbow Connector 45"/>
          <p:cNvCxnSpPr>
            <a:stCxn id="41" idx="2"/>
            <a:endCxn id="40" idx="1"/>
          </p:cNvCxnSpPr>
          <p:nvPr/>
        </p:nvCxnSpPr>
        <p:spPr>
          <a:xfrm rot="16200000" flipH="1">
            <a:off x="4966178" y="2960173"/>
            <a:ext cx="135632" cy="28557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0" idx="2"/>
            <a:endCxn id="39" idx="1"/>
          </p:cNvCxnSpPr>
          <p:nvPr/>
        </p:nvCxnSpPr>
        <p:spPr>
          <a:xfrm rot="16200000" flipH="1">
            <a:off x="5524471" y="3399153"/>
            <a:ext cx="136088"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2"/>
            <a:endCxn id="42" idx="1"/>
          </p:cNvCxnSpPr>
          <p:nvPr/>
        </p:nvCxnSpPr>
        <p:spPr>
          <a:xfrm rot="16200000" flipH="1">
            <a:off x="5262578" y="3661046"/>
            <a:ext cx="659874"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40" idx="2"/>
            <a:endCxn id="43" idx="1"/>
          </p:cNvCxnSpPr>
          <p:nvPr/>
        </p:nvCxnSpPr>
        <p:spPr>
          <a:xfrm rot="16200000" flipH="1">
            <a:off x="4994964" y="3928660"/>
            <a:ext cx="1195103"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4" idx="2"/>
            <a:endCxn id="45" idx="1"/>
          </p:cNvCxnSpPr>
          <p:nvPr/>
        </p:nvCxnSpPr>
        <p:spPr>
          <a:xfrm rot="16200000" flipH="1">
            <a:off x="5518622" y="5303838"/>
            <a:ext cx="155818" cy="24736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1" idx="2"/>
            <a:endCxn id="44" idx="1"/>
          </p:cNvCxnSpPr>
          <p:nvPr/>
        </p:nvCxnSpPr>
        <p:spPr>
          <a:xfrm rot="16200000" flipH="1">
            <a:off x="4024793" y="3901558"/>
            <a:ext cx="2026435" cy="29360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50034" y="3429788"/>
            <a:ext cx="332142" cy="338554"/>
          </a:xfrm>
          <a:prstGeom prst="rect">
            <a:avLst/>
          </a:prstGeom>
          <a:solidFill>
            <a:srgbClr val="FFFFFF">
              <a:alpha val="50196"/>
            </a:srgbClr>
          </a:solidFill>
        </p:spPr>
        <p:txBody>
          <a:bodyPr wrap="none" rtlCol="0">
            <a:spAutoFit/>
          </a:bodyPr>
          <a:lstStyle/>
          <a:p>
            <a:r>
              <a:rPr lang="en-AU" sz="1600" b="1" dirty="0" smtClean="0">
                <a:solidFill>
                  <a:schemeClr val="bg1"/>
                </a:solidFill>
              </a:rPr>
              <a:t>A</a:t>
            </a:r>
            <a:endParaRPr lang="en-AU" sz="1600" b="1" dirty="0">
              <a:solidFill>
                <a:schemeClr val="bg1"/>
              </a:solidFill>
            </a:endParaRPr>
          </a:p>
        </p:txBody>
      </p:sp>
      <p:sp>
        <p:nvSpPr>
          <p:cNvPr id="53" name="TextBox 52"/>
          <p:cNvSpPr txBox="1"/>
          <p:nvPr/>
        </p:nvSpPr>
        <p:spPr>
          <a:xfrm>
            <a:off x="5841372" y="3939263"/>
            <a:ext cx="332142" cy="338554"/>
          </a:xfrm>
          <a:prstGeom prst="rect">
            <a:avLst/>
          </a:prstGeom>
          <a:solidFill>
            <a:srgbClr val="FFFFFF">
              <a:alpha val="50196"/>
            </a:srgbClr>
          </a:solidFill>
        </p:spPr>
        <p:txBody>
          <a:bodyPr wrap="none" rtlCol="0">
            <a:spAutoFit/>
          </a:bodyPr>
          <a:lstStyle/>
          <a:p>
            <a:r>
              <a:rPr lang="en-AU" sz="1600" b="1" dirty="0" smtClean="0">
                <a:solidFill>
                  <a:schemeClr val="bg1"/>
                </a:solidFill>
              </a:rPr>
              <a:t>B</a:t>
            </a:r>
            <a:endParaRPr lang="en-AU" sz="1600" b="1" dirty="0">
              <a:solidFill>
                <a:schemeClr val="bg1"/>
              </a:solidFill>
            </a:endParaRPr>
          </a:p>
        </p:txBody>
      </p:sp>
      <p:sp>
        <p:nvSpPr>
          <p:cNvPr id="54" name="TextBox 53"/>
          <p:cNvSpPr txBox="1"/>
          <p:nvPr/>
        </p:nvSpPr>
        <p:spPr>
          <a:xfrm>
            <a:off x="5848992" y="4465519"/>
            <a:ext cx="332142" cy="338554"/>
          </a:xfrm>
          <a:prstGeom prst="rect">
            <a:avLst/>
          </a:prstGeom>
          <a:solidFill>
            <a:srgbClr val="FFFFFF">
              <a:alpha val="50196"/>
            </a:srgbClr>
          </a:solidFill>
        </p:spPr>
        <p:txBody>
          <a:bodyPr wrap="none" rtlCol="0">
            <a:spAutoFit/>
          </a:bodyPr>
          <a:lstStyle/>
          <a:p>
            <a:r>
              <a:rPr lang="en-AU" sz="1600" b="1" dirty="0" smtClean="0">
                <a:solidFill>
                  <a:srgbClr val="FF0000"/>
                </a:solidFill>
              </a:rPr>
              <a:t>C</a:t>
            </a:r>
            <a:endParaRPr lang="en-AU" sz="1600" b="1" dirty="0">
              <a:solidFill>
                <a:srgbClr val="FF0000"/>
              </a:solidFill>
            </a:endParaRPr>
          </a:p>
        </p:txBody>
      </p:sp>
      <p:sp>
        <p:nvSpPr>
          <p:cNvPr id="55" name="TextBox 54"/>
          <p:cNvSpPr txBox="1"/>
          <p:nvPr/>
        </p:nvSpPr>
        <p:spPr>
          <a:xfrm>
            <a:off x="5848992" y="5333444"/>
            <a:ext cx="332142" cy="338554"/>
          </a:xfrm>
          <a:prstGeom prst="rect">
            <a:avLst/>
          </a:prstGeom>
          <a:solidFill>
            <a:srgbClr val="FFFFFF">
              <a:alpha val="50196"/>
            </a:srgbClr>
          </a:solidFill>
        </p:spPr>
        <p:txBody>
          <a:bodyPr wrap="none" rtlCol="0">
            <a:spAutoFit/>
          </a:bodyPr>
          <a:lstStyle/>
          <a:p>
            <a:r>
              <a:rPr lang="en-AU" sz="1600" b="1" dirty="0" smtClean="0">
                <a:solidFill>
                  <a:srgbClr val="FF0000"/>
                </a:solidFill>
              </a:rPr>
              <a:t>E</a:t>
            </a:r>
            <a:endParaRPr lang="en-AU" sz="1600" b="1" dirty="0">
              <a:solidFill>
                <a:srgbClr val="FF0000"/>
              </a:solidFill>
            </a:endParaRPr>
          </a:p>
        </p:txBody>
      </p:sp>
      <p:pic>
        <p:nvPicPr>
          <p:cNvPr id="56"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84301" y="3367072"/>
            <a:ext cx="599667" cy="599667"/>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40868" y="2954754"/>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67259" y="2531090"/>
            <a:ext cx="576064" cy="576064"/>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4" descr="C:\Users\Jody\AppData\Local\Microsoft\Windows\Temporary Internet Files\Content.IE5\SJXSFKD7\MC90043259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84301" y="3890858"/>
            <a:ext cx="599667" cy="59966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3" name="Elbow Connector 62"/>
          <p:cNvCxnSpPr>
            <a:stCxn id="58" idx="2"/>
            <a:endCxn id="57" idx="1"/>
          </p:cNvCxnSpPr>
          <p:nvPr/>
        </p:nvCxnSpPr>
        <p:spPr>
          <a:xfrm rot="16200000" flipH="1">
            <a:off x="2930263" y="3032181"/>
            <a:ext cx="135632" cy="28557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57" idx="2"/>
            <a:endCxn id="56" idx="1"/>
          </p:cNvCxnSpPr>
          <p:nvPr/>
        </p:nvCxnSpPr>
        <p:spPr>
          <a:xfrm rot="16200000" flipH="1">
            <a:off x="3488556" y="3471161"/>
            <a:ext cx="136088"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7" idx="2"/>
            <a:endCxn id="59" idx="1"/>
          </p:cNvCxnSpPr>
          <p:nvPr/>
        </p:nvCxnSpPr>
        <p:spPr>
          <a:xfrm rot="16200000" flipH="1">
            <a:off x="3226663" y="3733054"/>
            <a:ext cx="659874" cy="2554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814119" y="3501796"/>
            <a:ext cx="332142" cy="338554"/>
          </a:xfrm>
          <a:prstGeom prst="rect">
            <a:avLst/>
          </a:prstGeom>
          <a:solidFill>
            <a:srgbClr val="FFFFFF">
              <a:alpha val="50196"/>
            </a:srgbClr>
          </a:solidFill>
        </p:spPr>
        <p:txBody>
          <a:bodyPr wrap="none" rtlCol="0">
            <a:spAutoFit/>
          </a:bodyPr>
          <a:lstStyle/>
          <a:p>
            <a:r>
              <a:rPr lang="en-AU" sz="1600" b="1" dirty="0" smtClean="0">
                <a:solidFill>
                  <a:srgbClr val="FF0000"/>
                </a:solidFill>
              </a:rPr>
              <a:t>A</a:t>
            </a:r>
            <a:endParaRPr lang="en-AU" sz="1600" b="1" dirty="0">
              <a:solidFill>
                <a:srgbClr val="FF0000"/>
              </a:solidFill>
            </a:endParaRPr>
          </a:p>
        </p:txBody>
      </p:sp>
      <p:sp>
        <p:nvSpPr>
          <p:cNvPr id="70" name="TextBox 69"/>
          <p:cNvSpPr txBox="1"/>
          <p:nvPr/>
        </p:nvSpPr>
        <p:spPr>
          <a:xfrm>
            <a:off x="3805457" y="4011271"/>
            <a:ext cx="332142" cy="338554"/>
          </a:xfrm>
          <a:prstGeom prst="rect">
            <a:avLst/>
          </a:prstGeom>
          <a:solidFill>
            <a:srgbClr val="FFFFFF">
              <a:alpha val="50196"/>
            </a:srgbClr>
          </a:solidFill>
        </p:spPr>
        <p:txBody>
          <a:bodyPr wrap="none" rtlCol="0">
            <a:spAutoFit/>
          </a:bodyPr>
          <a:lstStyle/>
          <a:p>
            <a:r>
              <a:rPr lang="en-AU" sz="1600" b="1" dirty="0" smtClean="0">
                <a:solidFill>
                  <a:srgbClr val="FF0000"/>
                </a:solidFill>
              </a:rPr>
              <a:t>B</a:t>
            </a:r>
            <a:endParaRPr lang="en-AU" sz="1600" b="1" dirty="0">
              <a:solidFill>
                <a:srgbClr val="FF0000"/>
              </a:solidFill>
            </a:endParaRPr>
          </a:p>
        </p:txBody>
      </p:sp>
      <p:pic>
        <p:nvPicPr>
          <p:cNvPr id="75" name="Picture 5" descr="C:\Users\Jody\AppData\Local\Microsoft\Windows\Temporary Internet Files\Content.IE5\MC4CUDJ9\MC90043158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1640" y="2492896"/>
            <a:ext cx="576064"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2048" name="Rectangle 2047"/>
          <p:cNvSpPr/>
          <p:nvPr/>
        </p:nvSpPr>
        <p:spPr>
          <a:xfrm>
            <a:off x="1043608" y="2348880"/>
            <a:ext cx="1224136" cy="2141645"/>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9" name="TextBox 2048"/>
          <p:cNvSpPr txBox="1"/>
          <p:nvPr/>
        </p:nvSpPr>
        <p:spPr>
          <a:xfrm>
            <a:off x="1336333" y="4571836"/>
            <a:ext cx="787395" cy="369332"/>
          </a:xfrm>
          <a:prstGeom prst="rect">
            <a:avLst/>
          </a:prstGeom>
          <a:noFill/>
        </p:spPr>
        <p:txBody>
          <a:bodyPr wrap="none" rtlCol="0">
            <a:spAutoFit/>
          </a:bodyPr>
          <a:lstStyle/>
          <a:p>
            <a:r>
              <a:rPr lang="en-AU" dirty="0" smtClean="0">
                <a:solidFill>
                  <a:srgbClr val="FFFF00"/>
                </a:solidFill>
              </a:rPr>
              <a:t>Rev 0</a:t>
            </a:r>
            <a:endParaRPr lang="en-AU" dirty="0">
              <a:solidFill>
                <a:srgbClr val="FFFF00"/>
              </a:solidFill>
            </a:endParaRPr>
          </a:p>
        </p:txBody>
      </p:sp>
      <p:sp>
        <p:nvSpPr>
          <p:cNvPr id="92" name="Rectangle 91"/>
          <p:cNvSpPr/>
          <p:nvPr/>
        </p:nvSpPr>
        <p:spPr>
          <a:xfrm>
            <a:off x="6527699" y="2369662"/>
            <a:ext cx="1860725" cy="3560968"/>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p:cNvSpPr/>
          <p:nvPr/>
        </p:nvSpPr>
        <p:spPr>
          <a:xfrm>
            <a:off x="4459158" y="2348880"/>
            <a:ext cx="1860725" cy="3560968"/>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p:cNvSpPr/>
          <p:nvPr/>
        </p:nvSpPr>
        <p:spPr>
          <a:xfrm>
            <a:off x="2423243" y="2348880"/>
            <a:ext cx="1860725" cy="3560968"/>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p:cNvSpPr txBox="1"/>
          <p:nvPr/>
        </p:nvSpPr>
        <p:spPr>
          <a:xfrm>
            <a:off x="3064525" y="5939988"/>
            <a:ext cx="787395" cy="369332"/>
          </a:xfrm>
          <a:prstGeom prst="rect">
            <a:avLst/>
          </a:prstGeom>
          <a:noFill/>
        </p:spPr>
        <p:txBody>
          <a:bodyPr wrap="none" rtlCol="0">
            <a:spAutoFit/>
          </a:bodyPr>
          <a:lstStyle/>
          <a:p>
            <a:r>
              <a:rPr lang="en-AU" dirty="0" smtClean="0">
                <a:solidFill>
                  <a:srgbClr val="FFFF00"/>
                </a:solidFill>
              </a:rPr>
              <a:t>Rev 1</a:t>
            </a:r>
            <a:endParaRPr lang="en-AU" dirty="0">
              <a:solidFill>
                <a:srgbClr val="FFFF00"/>
              </a:solidFill>
            </a:endParaRPr>
          </a:p>
        </p:txBody>
      </p:sp>
      <p:sp>
        <p:nvSpPr>
          <p:cNvPr id="96" name="TextBox 95"/>
          <p:cNvSpPr txBox="1"/>
          <p:nvPr/>
        </p:nvSpPr>
        <p:spPr>
          <a:xfrm>
            <a:off x="5004048" y="5949280"/>
            <a:ext cx="787395" cy="369332"/>
          </a:xfrm>
          <a:prstGeom prst="rect">
            <a:avLst/>
          </a:prstGeom>
          <a:noFill/>
        </p:spPr>
        <p:txBody>
          <a:bodyPr wrap="none" rtlCol="0">
            <a:spAutoFit/>
          </a:bodyPr>
          <a:lstStyle/>
          <a:p>
            <a:r>
              <a:rPr lang="en-AU" smtClean="0">
                <a:solidFill>
                  <a:srgbClr val="FFFF00"/>
                </a:solidFill>
              </a:rPr>
              <a:t>Rev 2</a:t>
            </a:r>
            <a:endParaRPr lang="en-AU" dirty="0">
              <a:solidFill>
                <a:srgbClr val="FFFF00"/>
              </a:solidFill>
            </a:endParaRPr>
          </a:p>
        </p:txBody>
      </p:sp>
      <p:sp>
        <p:nvSpPr>
          <p:cNvPr id="97" name="TextBox 96"/>
          <p:cNvSpPr txBox="1"/>
          <p:nvPr/>
        </p:nvSpPr>
        <p:spPr>
          <a:xfrm>
            <a:off x="7024965" y="5949280"/>
            <a:ext cx="787395" cy="369332"/>
          </a:xfrm>
          <a:prstGeom prst="rect">
            <a:avLst/>
          </a:prstGeom>
          <a:noFill/>
        </p:spPr>
        <p:txBody>
          <a:bodyPr wrap="none" rtlCol="0">
            <a:spAutoFit/>
          </a:bodyPr>
          <a:lstStyle/>
          <a:p>
            <a:r>
              <a:rPr lang="en-AU" dirty="0" smtClean="0">
                <a:solidFill>
                  <a:srgbClr val="FFFF00"/>
                </a:solidFill>
              </a:rPr>
              <a:t>Rev 3</a:t>
            </a:r>
            <a:endParaRPr lang="en-AU" dirty="0">
              <a:solidFill>
                <a:srgbClr val="FFFF00"/>
              </a:solidFill>
            </a:endParaRPr>
          </a:p>
        </p:txBody>
      </p:sp>
    </p:spTree>
    <p:extLst>
      <p:ext uri="{BB962C8B-B14F-4D97-AF65-F5344CB8AC3E}">
        <p14:creationId xmlns="" xmlns:p14="http://schemas.microsoft.com/office/powerpoint/2010/main" val="1366451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Working Copies</a:t>
            </a:r>
            <a:endParaRPr lang="en-AU" dirty="0"/>
          </a:p>
        </p:txBody>
      </p:sp>
      <p:sp>
        <p:nvSpPr>
          <p:cNvPr id="3" name="Content Placeholder 2"/>
          <p:cNvSpPr>
            <a:spLocks noGrp="1"/>
          </p:cNvSpPr>
          <p:nvPr>
            <p:ph idx="1"/>
          </p:nvPr>
        </p:nvSpPr>
        <p:spPr/>
        <p:txBody>
          <a:bodyPr>
            <a:normAutofit/>
          </a:bodyPr>
          <a:lstStyle/>
          <a:p>
            <a:r>
              <a:rPr lang="en-AU" dirty="0" smtClean="0"/>
              <a:t>Each user’s real time editing is on their own working copy</a:t>
            </a:r>
          </a:p>
          <a:p>
            <a:pPr lvl="1"/>
            <a:r>
              <a:rPr lang="en-AU" dirty="0" smtClean="0"/>
              <a:t>Normal file stored on in the local file system</a:t>
            </a:r>
          </a:p>
          <a:p>
            <a:r>
              <a:rPr lang="en-AU" dirty="0" smtClean="0"/>
              <a:t>Working copy is created by “checking out” the repository</a:t>
            </a:r>
          </a:p>
          <a:p>
            <a:pPr lvl="1"/>
            <a:r>
              <a:rPr lang="en-AU" dirty="0" smtClean="0"/>
              <a:t>Subversion </a:t>
            </a:r>
            <a:r>
              <a:rPr lang="en-AU" dirty="0"/>
              <a:t>remembers the relationship between the working copy and the repository revision it is based </a:t>
            </a:r>
            <a:r>
              <a:rPr lang="en-AU" dirty="0" smtClean="0"/>
              <a:t>upon</a:t>
            </a:r>
          </a:p>
          <a:p>
            <a:pPr lvl="1"/>
            <a:r>
              <a:rPr lang="en-AU" dirty="0" smtClean="0"/>
              <a:t>Information stored in “.</a:t>
            </a:r>
            <a:r>
              <a:rPr lang="en-AU" dirty="0" err="1" smtClean="0"/>
              <a:t>svn</a:t>
            </a:r>
            <a:r>
              <a:rPr lang="en-AU" dirty="0" smtClean="0"/>
              <a:t>” directories; don’t mess with them!</a:t>
            </a:r>
          </a:p>
          <a:p>
            <a:r>
              <a:rPr lang="en-AU" dirty="0" smtClean="0"/>
              <a:t>Each working file in 1 of 4 states</a:t>
            </a:r>
          </a:p>
          <a:p>
            <a:pPr lvl="1"/>
            <a:r>
              <a:rPr lang="en-AU" dirty="0" smtClean="0"/>
              <a:t>Unchanged and current</a:t>
            </a:r>
          </a:p>
          <a:p>
            <a:pPr lvl="1"/>
            <a:r>
              <a:rPr lang="en-AU" dirty="0" smtClean="0"/>
              <a:t>Locally changed and current</a:t>
            </a:r>
          </a:p>
          <a:p>
            <a:pPr lvl="1"/>
            <a:r>
              <a:rPr lang="en-AU" dirty="0" smtClean="0"/>
              <a:t>Unchanged </a:t>
            </a:r>
            <a:r>
              <a:rPr lang="en-AU" dirty="0"/>
              <a:t>and </a:t>
            </a:r>
            <a:r>
              <a:rPr lang="en-AU" dirty="0" smtClean="0"/>
              <a:t>out of date</a:t>
            </a:r>
            <a:endParaRPr lang="en-AU" dirty="0"/>
          </a:p>
          <a:p>
            <a:pPr lvl="1"/>
            <a:r>
              <a:rPr lang="en-AU" dirty="0" smtClean="0"/>
              <a:t>Locally </a:t>
            </a:r>
            <a:r>
              <a:rPr lang="en-AU" dirty="0"/>
              <a:t>changed and </a:t>
            </a:r>
            <a:r>
              <a:rPr lang="en-AU" dirty="0" smtClean="0"/>
              <a:t>out of date</a:t>
            </a:r>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8</a:t>
            </a:fld>
            <a:endParaRPr lang="en-AU" dirty="0"/>
          </a:p>
        </p:txBody>
      </p:sp>
      <p:grpSp>
        <p:nvGrpSpPr>
          <p:cNvPr id="16" name="Group 15"/>
          <p:cNvGrpSpPr/>
          <p:nvPr/>
        </p:nvGrpSpPr>
        <p:grpSpPr>
          <a:xfrm>
            <a:off x="5220072" y="4122995"/>
            <a:ext cx="3440396" cy="1826285"/>
            <a:chOff x="4124486" y="3720139"/>
            <a:chExt cx="4607990" cy="2376056"/>
          </a:xfrm>
        </p:grpSpPr>
        <p:sp>
          <p:nvSpPr>
            <p:cNvPr id="5" name="Flowchart: Magnetic Disk 4"/>
            <p:cNvSpPr/>
            <p:nvPr/>
          </p:nvSpPr>
          <p:spPr>
            <a:xfrm>
              <a:off x="5693804" y="4347812"/>
              <a:ext cx="1414464" cy="1008112"/>
            </a:xfrm>
            <a:prstGeom prst="flowChartMagneticDisk">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rPr>
                <a:t>Repository</a:t>
              </a:r>
              <a:endParaRPr lang="en-AU" sz="1200" dirty="0">
                <a:solidFill>
                  <a:schemeClr val="bg1"/>
                </a:solidFill>
              </a:endParaRPr>
            </a:p>
          </p:txBody>
        </p:sp>
        <p:pic>
          <p:nvPicPr>
            <p:cNvPr id="6"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36110" y="3720139"/>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12396" y="4491828"/>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36110" y="5376115"/>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24486" y="3922238"/>
              <a:ext cx="72008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descr="C:\Users\Jody\AppData\Local\Microsoft\Windows\Temporary Internet Files\Content.IE5\U1S234WN\MC90043381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53061" y="5186384"/>
              <a:ext cx="720080" cy="72008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Left-Right Arrow 10"/>
            <p:cNvSpPr/>
            <p:nvPr/>
          </p:nvSpPr>
          <p:spPr>
            <a:xfrm>
              <a:off x="6917940" y="4669752"/>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Left-Right Arrow 11"/>
            <p:cNvSpPr/>
            <p:nvPr/>
          </p:nvSpPr>
          <p:spPr>
            <a:xfrm rot="20471343">
              <a:off x="4568616" y="5099422"/>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Left-Right Arrow 12"/>
            <p:cNvSpPr/>
            <p:nvPr/>
          </p:nvSpPr>
          <p:spPr>
            <a:xfrm rot="20471343">
              <a:off x="6870217" y="4136553"/>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Left-Right Arrow 13"/>
            <p:cNvSpPr/>
            <p:nvPr/>
          </p:nvSpPr>
          <p:spPr>
            <a:xfrm rot="1462254">
              <a:off x="6851602" y="5240668"/>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Left-Right Arrow 14"/>
            <p:cNvSpPr/>
            <p:nvPr/>
          </p:nvSpPr>
          <p:spPr>
            <a:xfrm rot="1462254">
              <a:off x="4574940" y="4324963"/>
              <a:ext cx="1264168" cy="360040"/>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 xmlns:p14="http://schemas.microsoft.com/office/powerpoint/2010/main" val="3360016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Operations - Normal</a:t>
            </a:r>
            <a:endParaRPr lang="en-AU" dirty="0"/>
          </a:p>
        </p:txBody>
      </p:sp>
      <p:sp>
        <p:nvSpPr>
          <p:cNvPr id="4" name="Slide Number Placeholder 3"/>
          <p:cNvSpPr>
            <a:spLocks noGrp="1"/>
          </p:cNvSpPr>
          <p:nvPr>
            <p:ph type="sldNum" sz="quarter" idx="12"/>
          </p:nvPr>
        </p:nvSpPr>
        <p:spPr/>
        <p:txBody>
          <a:bodyPr/>
          <a:lstStyle/>
          <a:p>
            <a:r>
              <a:rPr lang="en-AU" smtClean="0"/>
              <a:t>Slide </a:t>
            </a:r>
            <a:fld id="{74F9B320-CD01-4BC0-AD58-FD981DB1FB0F}" type="slidenum">
              <a:rPr lang="en-AU" smtClean="0"/>
              <a:pPr/>
              <a:t>9</a:t>
            </a:fld>
            <a:endParaRPr lang="en-AU" dirty="0"/>
          </a:p>
        </p:txBody>
      </p:sp>
      <p:sp>
        <p:nvSpPr>
          <p:cNvPr id="5" name="Rectangle 4"/>
          <p:cNvSpPr/>
          <p:nvPr/>
        </p:nvSpPr>
        <p:spPr>
          <a:xfrm>
            <a:off x="1907704" y="1256928"/>
            <a:ext cx="1512168" cy="72008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Repository</a:t>
            </a:r>
            <a:endParaRPr lang="en-AU" dirty="0"/>
          </a:p>
        </p:txBody>
      </p:sp>
      <p:sp>
        <p:nvSpPr>
          <p:cNvPr id="6" name="Rectangle 5"/>
          <p:cNvSpPr/>
          <p:nvPr/>
        </p:nvSpPr>
        <p:spPr>
          <a:xfrm>
            <a:off x="5076056" y="1268760"/>
            <a:ext cx="1512168" cy="72008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Working Copy</a:t>
            </a:r>
          </a:p>
        </p:txBody>
      </p:sp>
      <p:cxnSp>
        <p:nvCxnSpPr>
          <p:cNvPr id="10" name="Straight Connector 9"/>
          <p:cNvCxnSpPr>
            <a:stCxn id="5" idx="2"/>
          </p:cNvCxnSpPr>
          <p:nvPr/>
        </p:nvCxnSpPr>
        <p:spPr>
          <a:xfrm>
            <a:off x="2663788" y="1977008"/>
            <a:ext cx="0" cy="43204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32140" y="1988840"/>
            <a:ext cx="0" cy="43204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652120" y="2913112"/>
            <a:ext cx="360040" cy="324036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483768" y="2283369"/>
            <a:ext cx="360040" cy="381642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a:off x="2843808" y="2914553"/>
            <a:ext cx="2808312" cy="0"/>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15" name="TextBox 14"/>
          <p:cNvSpPr txBox="1"/>
          <p:nvPr/>
        </p:nvSpPr>
        <p:spPr>
          <a:xfrm>
            <a:off x="3719024" y="2564904"/>
            <a:ext cx="1107996" cy="369332"/>
          </a:xfrm>
          <a:prstGeom prst="rect">
            <a:avLst/>
          </a:prstGeom>
          <a:noFill/>
        </p:spPr>
        <p:txBody>
          <a:bodyPr wrap="none" rtlCol="0">
            <a:spAutoFit/>
          </a:bodyPr>
          <a:lstStyle/>
          <a:p>
            <a:r>
              <a:rPr lang="en-AU" dirty="0" smtClean="0">
                <a:solidFill>
                  <a:srgbClr val="CCFF33"/>
                </a:solidFill>
              </a:rPr>
              <a:t>checkout</a:t>
            </a:r>
            <a:endParaRPr lang="en-AU" dirty="0">
              <a:solidFill>
                <a:srgbClr val="CCFF33"/>
              </a:solidFill>
            </a:endParaRPr>
          </a:p>
        </p:txBody>
      </p:sp>
      <p:sp>
        <p:nvSpPr>
          <p:cNvPr id="22" name="Curved Left Arrow 21"/>
          <p:cNvSpPr/>
          <p:nvPr/>
        </p:nvSpPr>
        <p:spPr>
          <a:xfrm>
            <a:off x="6156176" y="4281264"/>
            <a:ext cx="731520" cy="432048"/>
          </a:xfrm>
          <a:prstGeom prst="curvedLeftArrow">
            <a:avLst/>
          </a:prstGeom>
          <a:solidFill>
            <a:srgbClr val="FFFF00"/>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3" name="TextBox 22"/>
          <p:cNvSpPr txBox="1"/>
          <p:nvPr/>
        </p:nvSpPr>
        <p:spPr>
          <a:xfrm>
            <a:off x="2030938" y="2193032"/>
            <a:ext cx="479618" cy="369332"/>
          </a:xfrm>
          <a:prstGeom prst="rect">
            <a:avLst/>
          </a:prstGeom>
          <a:noFill/>
        </p:spPr>
        <p:txBody>
          <a:bodyPr wrap="none" rtlCol="0">
            <a:spAutoFit/>
          </a:bodyPr>
          <a:lstStyle/>
          <a:p>
            <a:r>
              <a:rPr lang="en-AU" dirty="0" smtClean="0"/>
              <a:t>R4</a:t>
            </a:r>
            <a:endParaRPr lang="en-AU" dirty="0"/>
          </a:p>
        </p:txBody>
      </p:sp>
      <p:sp>
        <p:nvSpPr>
          <p:cNvPr id="25" name="Right Arrow 24"/>
          <p:cNvSpPr/>
          <p:nvPr/>
        </p:nvSpPr>
        <p:spPr>
          <a:xfrm>
            <a:off x="1486047" y="3376333"/>
            <a:ext cx="978408" cy="180020"/>
          </a:xfrm>
          <a:prstGeom prst="rightArrow">
            <a:avLst/>
          </a:prstGeom>
          <a:solidFill>
            <a:srgbClr val="FFFF00"/>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6" name="TextBox 25"/>
          <p:cNvSpPr txBox="1"/>
          <p:nvPr/>
        </p:nvSpPr>
        <p:spPr>
          <a:xfrm>
            <a:off x="6012160" y="2769096"/>
            <a:ext cx="479618" cy="369332"/>
          </a:xfrm>
          <a:prstGeom prst="rect">
            <a:avLst/>
          </a:prstGeom>
          <a:noFill/>
        </p:spPr>
        <p:txBody>
          <a:bodyPr wrap="none" rtlCol="0">
            <a:spAutoFit/>
          </a:bodyPr>
          <a:lstStyle/>
          <a:p>
            <a:r>
              <a:rPr lang="en-AU" dirty="0" smtClean="0"/>
              <a:t>R4</a:t>
            </a:r>
            <a:endParaRPr lang="en-AU" dirty="0"/>
          </a:p>
        </p:txBody>
      </p:sp>
      <p:cxnSp>
        <p:nvCxnSpPr>
          <p:cNvPr id="27" name="Straight Arrow Connector 26"/>
          <p:cNvCxnSpPr/>
          <p:nvPr/>
        </p:nvCxnSpPr>
        <p:spPr>
          <a:xfrm>
            <a:off x="2843808" y="3766817"/>
            <a:ext cx="2808312" cy="0"/>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3826029" y="3417168"/>
            <a:ext cx="889987" cy="369332"/>
          </a:xfrm>
          <a:prstGeom prst="rect">
            <a:avLst/>
          </a:prstGeom>
          <a:noFill/>
        </p:spPr>
        <p:txBody>
          <a:bodyPr wrap="none" rtlCol="0">
            <a:spAutoFit/>
          </a:bodyPr>
          <a:lstStyle/>
          <a:p>
            <a:r>
              <a:rPr lang="en-AU" dirty="0" smtClean="0">
                <a:solidFill>
                  <a:srgbClr val="CCFF33"/>
                </a:solidFill>
              </a:rPr>
              <a:t>update</a:t>
            </a:r>
            <a:endParaRPr lang="en-AU" dirty="0">
              <a:solidFill>
                <a:srgbClr val="CCFF33"/>
              </a:solidFill>
            </a:endParaRPr>
          </a:p>
        </p:txBody>
      </p:sp>
      <p:sp>
        <p:nvSpPr>
          <p:cNvPr id="29" name="TextBox 28"/>
          <p:cNvSpPr txBox="1"/>
          <p:nvPr/>
        </p:nvSpPr>
        <p:spPr>
          <a:xfrm>
            <a:off x="2004150" y="3551892"/>
            <a:ext cx="479618" cy="369332"/>
          </a:xfrm>
          <a:prstGeom prst="rect">
            <a:avLst/>
          </a:prstGeom>
          <a:noFill/>
        </p:spPr>
        <p:txBody>
          <a:bodyPr wrap="none" rtlCol="0">
            <a:spAutoFit/>
          </a:bodyPr>
          <a:lstStyle/>
          <a:p>
            <a:r>
              <a:rPr lang="en-AU" dirty="0" smtClean="0"/>
              <a:t>R5</a:t>
            </a:r>
            <a:endParaRPr lang="en-AU" dirty="0"/>
          </a:p>
        </p:txBody>
      </p:sp>
      <p:sp>
        <p:nvSpPr>
          <p:cNvPr id="30" name="TextBox 29"/>
          <p:cNvSpPr txBox="1"/>
          <p:nvPr/>
        </p:nvSpPr>
        <p:spPr>
          <a:xfrm>
            <a:off x="6012160" y="3623900"/>
            <a:ext cx="479618" cy="369332"/>
          </a:xfrm>
          <a:prstGeom prst="rect">
            <a:avLst/>
          </a:prstGeom>
          <a:noFill/>
        </p:spPr>
        <p:txBody>
          <a:bodyPr wrap="none" rtlCol="0">
            <a:spAutoFit/>
          </a:bodyPr>
          <a:lstStyle/>
          <a:p>
            <a:r>
              <a:rPr lang="en-AU" dirty="0" smtClean="0"/>
              <a:t>R5</a:t>
            </a:r>
            <a:endParaRPr lang="en-AU" dirty="0"/>
          </a:p>
        </p:txBody>
      </p:sp>
      <p:sp>
        <p:nvSpPr>
          <p:cNvPr id="31" name="TextBox 30"/>
          <p:cNvSpPr txBox="1"/>
          <p:nvPr/>
        </p:nvSpPr>
        <p:spPr>
          <a:xfrm>
            <a:off x="6012160" y="4713312"/>
            <a:ext cx="1415772" cy="369332"/>
          </a:xfrm>
          <a:prstGeom prst="rect">
            <a:avLst/>
          </a:prstGeom>
          <a:noFill/>
        </p:spPr>
        <p:txBody>
          <a:bodyPr wrap="none" rtlCol="0">
            <a:spAutoFit/>
          </a:bodyPr>
          <a:lstStyle/>
          <a:p>
            <a:r>
              <a:rPr lang="en-AU" dirty="0" smtClean="0"/>
              <a:t>R5 modified</a:t>
            </a:r>
            <a:endParaRPr lang="en-AU" dirty="0"/>
          </a:p>
        </p:txBody>
      </p:sp>
      <p:cxnSp>
        <p:nvCxnSpPr>
          <p:cNvPr id="32" name="Straight Arrow Connector 31"/>
          <p:cNvCxnSpPr/>
          <p:nvPr/>
        </p:nvCxnSpPr>
        <p:spPr>
          <a:xfrm flipH="1" flipV="1">
            <a:off x="2843808" y="5577408"/>
            <a:ext cx="2808312" cy="1"/>
          </a:xfrm>
          <a:prstGeom prst="straightConnector1">
            <a:avLst/>
          </a:prstGeom>
          <a:ln w="19050">
            <a:solidFill>
              <a:srgbClr val="CCFF3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3851920" y="5227759"/>
            <a:ext cx="928459" cy="369332"/>
          </a:xfrm>
          <a:prstGeom prst="rect">
            <a:avLst/>
          </a:prstGeom>
          <a:noFill/>
        </p:spPr>
        <p:txBody>
          <a:bodyPr wrap="none" rtlCol="0">
            <a:spAutoFit/>
          </a:bodyPr>
          <a:lstStyle/>
          <a:p>
            <a:r>
              <a:rPr lang="en-AU" dirty="0" smtClean="0">
                <a:solidFill>
                  <a:srgbClr val="CCFF33"/>
                </a:solidFill>
              </a:rPr>
              <a:t>commit</a:t>
            </a:r>
            <a:endParaRPr lang="en-AU" dirty="0">
              <a:solidFill>
                <a:srgbClr val="CCFF33"/>
              </a:solidFill>
            </a:endParaRPr>
          </a:p>
        </p:txBody>
      </p:sp>
      <p:sp>
        <p:nvSpPr>
          <p:cNvPr id="36" name="TextBox 35"/>
          <p:cNvSpPr txBox="1"/>
          <p:nvPr/>
        </p:nvSpPr>
        <p:spPr>
          <a:xfrm>
            <a:off x="2000494" y="5424100"/>
            <a:ext cx="479618" cy="369332"/>
          </a:xfrm>
          <a:prstGeom prst="rect">
            <a:avLst/>
          </a:prstGeom>
          <a:noFill/>
        </p:spPr>
        <p:txBody>
          <a:bodyPr wrap="none" rtlCol="0">
            <a:spAutoFit/>
          </a:bodyPr>
          <a:lstStyle/>
          <a:p>
            <a:r>
              <a:rPr lang="en-AU" dirty="0" smtClean="0"/>
              <a:t>R6</a:t>
            </a:r>
            <a:endParaRPr lang="en-AU" dirty="0"/>
          </a:p>
        </p:txBody>
      </p:sp>
      <p:sp>
        <p:nvSpPr>
          <p:cNvPr id="37" name="TextBox 36"/>
          <p:cNvSpPr txBox="1"/>
          <p:nvPr/>
        </p:nvSpPr>
        <p:spPr>
          <a:xfrm>
            <a:off x="6012160" y="5433392"/>
            <a:ext cx="479618" cy="369332"/>
          </a:xfrm>
          <a:prstGeom prst="rect">
            <a:avLst/>
          </a:prstGeom>
          <a:noFill/>
        </p:spPr>
        <p:txBody>
          <a:bodyPr wrap="none" rtlCol="0">
            <a:spAutoFit/>
          </a:bodyPr>
          <a:lstStyle/>
          <a:p>
            <a:r>
              <a:rPr lang="en-AU" dirty="0" smtClean="0"/>
              <a:t>R6</a:t>
            </a:r>
            <a:endParaRPr lang="en-AU" dirty="0"/>
          </a:p>
        </p:txBody>
      </p:sp>
      <p:sp>
        <p:nvSpPr>
          <p:cNvPr id="38" name="TextBox 37"/>
          <p:cNvSpPr txBox="1"/>
          <p:nvPr/>
        </p:nvSpPr>
        <p:spPr>
          <a:xfrm>
            <a:off x="6887696" y="4282363"/>
            <a:ext cx="1284704" cy="369332"/>
          </a:xfrm>
          <a:prstGeom prst="rect">
            <a:avLst/>
          </a:prstGeom>
          <a:noFill/>
        </p:spPr>
        <p:txBody>
          <a:bodyPr wrap="square" rtlCol="0">
            <a:spAutoFit/>
          </a:bodyPr>
          <a:lstStyle/>
          <a:p>
            <a:r>
              <a:rPr lang="en-AU" dirty="0" smtClean="0">
                <a:solidFill>
                  <a:srgbClr val="FF9999"/>
                </a:solidFill>
              </a:rPr>
              <a:t>Local Edit</a:t>
            </a:r>
            <a:endParaRPr lang="en-AU" dirty="0">
              <a:solidFill>
                <a:srgbClr val="FF9999"/>
              </a:solidFill>
            </a:endParaRPr>
          </a:p>
        </p:txBody>
      </p:sp>
      <p:sp>
        <p:nvSpPr>
          <p:cNvPr id="39" name="TextBox 38"/>
          <p:cNvSpPr txBox="1"/>
          <p:nvPr/>
        </p:nvSpPr>
        <p:spPr>
          <a:xfrm>
            <a:off x="777087" y="2977112"/>
            <a:ext cx="1291683" cy="923330"/>
          </a:xfrm>
          <a:prstGeom prst="rect">
            <a:avLst/>
          </a:prstGeom>
          <a:noFill/>
        </p:spPr>
        <p:txBody>
          <a:bodyPr wrap="square" rtlCol="0">
            <a:spAutoFit/>
          </a:bodyPr>
          <a:lstStyle/>
          <a:p>
            <a:r>
              <a:rPr lang="en-AU" dirty="0" smtClean="0">
                <a:solidFill>
                  <a:srgbClr val="FF9999"/>
                </a:solidFill>
              </a:rPr>
              <a:t>Another user commits</a:t>
            </a:r>
            <a:endParaRPr lang="en-AU" dirty="0">
              <a:solidFill>
                <a:srgbClr val="FF9999"/>
              </a:solidFill>
            </a:endParaRPr>
          </a:p>
        </p:txBody>
      </p:sp>
    </p:spTree>
    <p:extLst>
      <p:ext uri="{BB962C8B-B14F-4D97-AF65-F5344CB8AC3E}">
        <p14:creationId xmlns="" xmlns:p14="http://schemas.microsoft.com/office/powerpoint/2010/main" val="36976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501</TotalTime>
  <Words>1466</Words>
  <Application>Microsoft Office PowerPoint</Application>
  <PresentationFormat>‫הצגה על המסך (4:3)</PresentationFormat>
  <Paragraphs>283</Paragraphs>
  <Slides>30</Slides>
  <Notes>15</Notes>
  <HiddenSlides>0</HiddenSlides>
  <MMClips>0</MMClips>
  <ScaleCrop>false</ScaleCrop>
  <HeadingPairs>
    <vt:vector size="4" baseType="variant">
      <vt:variant>
        <vt:lpstr>ערכת נושא</vt:lpstr>
      </vt:variant>
      <vt:variant>
        <vt:i4>1</vt:i4>
      </vt:variant>
      <vt:variant>
        <vt:lpstr>כותרות שקופיות</vt:lpstr>
      </vt:variant>
      <vt:variant>
        <vt:i4>30</vt:i4>
      </vt:variant>
    </vt:vector>
  </HeadingPairs>
  <TitlesOfParts>
    <vt:vector size="31" baseType="lpstr">
      <vt:lpstr>Thatch</vt:lpstr>
      <vt:lpstr>Subversion Tool Presentation</vt:lpstr>
      <vt:lpstr>Agenda</vt:lpstr>
      <vt:lpstr>What is Subversion?</vt:lpstr>
      <vt:lpstr>Why do we need CM?</vt:lpstr>
      <vt:lpstr>The Locking Model</vt:lpstr>
      <vt:lpstr>The Merge Model</vt:lpstr>
      <vt:lpstr>Revisions</vt:lpstr>
      <vt:lpstr>Working Copies</vt:lpstr>
      <vt:lpstr>Operations - Normal</vt:lpstr>
      <vt:lpstr>Operations - Conflict</vt:lpstr>
      <vt:lpstr>Server Side</vt:lpstr>
      <vt:lpstr>Server Side (continued)</vt:lpstr>
      <vt:lpstr>Client Side</vt:lpstr>
      <vt:lpstr>Client Side – Example Tools</vt:lpstr>
      <vt:lpstr>Subclipse – Repo Browser</vt:lpstr>
      <vt:lpstr>Subclipse – Checkout</vt:lpstr>
      <vt:lpstr>Subclipse – Status Symbology</vt:lpstr>
      <vt:lpstr>Subclipse Menu</vt:lpstr>
      <vt:lpstr>Subclipse – Commit </vt:lpstr>
      <vt:lpstr>Subclipse - History</vt:lpstr>
      <vt:lpstr>Subclipse – Diff with repository</vt:lpstr>
      <vt:lpstr>Subclipse – Diff with repository</vt:lpstr>
      <vt:lpstr>kdesvn – Main Screen</vt:lpstr>
      <vt:lpstr>kdesvn – Example file-rev relation</vt:lpstr>
      <vt:lpstr>kdesvn - Blame</vt:lpstr>
      <vt:lpstr>Command line – SVN Status</vt:lpstr>
      <vt:lpstr>Command line – Stat definitions</vt:lpstr>
      <vt:lpstr>Command line - Reference</vt:lpstr>
      <vt:lpstr>Some “DON’T”s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Subversion Tool Presentation</dc:title>
  <dc:creator>Jody Sankey</dc:creator>
  <cp:lastModifiedBy>Moshe Unger</cp:lastModifiedBy>
  <cp:revision>38</cp:revision>
  <dcterms:created xsi:type="dcterms:W3CDTF">2012-02-13T09:25:11Z</dcterms:created>
  <dcterms:modified xsi:type="dcterms:W3CDTF">2014-06-05T07:10:17Z</dcterms:modified>
</cp:coreProperties>
</file>