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7" r:id="rId4"/>
    <p:sldId id="269" r:id="rId5"/>
    <p:sldId id="268" r:id="rId6"/>
    <p:sldId id="270" r:id="rId7"/>
    <p:sldId id="260" r:id="rId8"/>
    <p:sldId id="257" r:id="rId9"/>
    <p:sldId id="258" r:id="rId10"/>
    <p:sldId id="272" r:id="rId11"/>
    <p:sldId id="273" r:id="rId12"/>
    <p:sldId id="274" r:id="rId13"/>
    <p:sldId id="259" r:id="rId14"/>
    <p:sldId id="262" r:id="rId15"/>
    <p:sldId id="263" r:id="rId16"/>
    <p:sldId id="264" r:id="rId17"/>
    <p:sldId id="265" r:id="rId18"/>
    <p:sldId id="266" r:id="rId19"/>
    <p:sldId id="275" r:id="rId20"/>
    <p:sldId id="276" r:id="rId21"/>
    <p:sldId id="277" r:id="rId22"/>
    <p:sldId id="271" r:id="rId23"/>
    <p:sldId id="278" r:id="rId24"/>
    <p:sldId id="279" r:id="rId25"/>
    <p:sldId id="280" r:id="rId26"/>
    <p:sldId id="281" r:id="rId27"/>
    <p:sldId id="283" r:id="rId28"/>
    <p:sldId id="282" r:id="rId29"/>
    <p:sldId id="284" r:id="rId30"/>
    <p:sldId id="285" r:id="rId31"/>
    <p:sldId id="286" r:id="rId32"/>
    <p:sldId id="287" r:id="rId3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ydgirici\Dropbox\ABET%20Calismalari\MezunBilgileri_EL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tr-TR"/>
              <a:t>Job Sectors of Alumni (%)</a:t>
            </a:r>
          </a:p>
        </c:rich>
      </c:tx>
      <c:overlay val="0"/>
    </c:title>
    <c:autoTitleDeleted val="0"/>
    <c:plotArea>
      <c:layout/>
      <c:barChart>
        <c:barDir val="col"/>
        <c:grouping val="clustered"/>
        <c:varyColors val="0"/>
        <c:ser>
          <c:idx val="0"/>
          <c:order val="0"/>
          <c:invertIfNegative val="0"/>
          <c:cat>
            <c:strRef>
              <c:f>Sectors!$A$1:$O$1</c:f>
              <c:strCache>
                <c:ptCount val="15"/>
                <c:pt idx="0">
                  <c:v>Academia/Science</c:v>
                </c:pt>
                <c:pt idx="1">
                  <c:v>Electronics</c:v>
                </c:pt>
                <c:pt idx="2">
                  <c:v>Control/Automation</c:v>
                </c:pt>
                <c:pt idx="3">
                  <c:v>Defense</c:v>
                </c:pt>
                <c:pt idx="4">
                  <c:v>Energy/Distribution</c:v>
                </c:pt>
                <c:pt idx="5">
                  <c:v>Information Technologies</c:v>
                </c:pt>
                <c:pt idx="6">
                  <c:v>Contruction</c:v>
                </c:pt>
                <c:pt idx="7">
                  <c:v>Telecommunications</c:v>
                </c:pt>
                <c:pt idx="8">
                  <c:v>Service/NGO</c:v>
                </c:pt>
                <c:pt idx="9">
                  <c:v>Consumer Manufaturing</c:v>
                </c:pt>
                <c:pt idx="10">
                  <c:v>Transportation</c:v>
                </c:pt>
                <c:pt idx="11">
                  <c:v>Space/Aviation</c:v>
                </c:pt>
                <c:pt idx="12">
                  <c:v>Biomedicals</c:v>
                </c:pt>
                <c:pt idx="13">
                  <c:v>Security</c:v>
                </c:pt>
                <c:pt idx="14">
                  <c:v>Other</c:v>
                </c:pt>
              </c:strCache>
            </c:strRef>
          </c:cat>
          <c:val>
            <c:numRef>
              <c:f>Sectors!$A$2:$O$2</c:f>
              <c:numCache>
                <c:formatCode>General</c:formatCode>
                <c:ptCount val="15"/>
                <c:pt idx="0">
                  <c:v>44.4</c:v>
                </c:pt>
                <c:pt idx="1">
                  <c:v>34.9</c:v>
                </c:pt>
                <c:pt idx="2">
                  <c:v>21.6</c:v>
                </c:pt>
                <c:pt idx="3">
                  <c:v>19.5</c:v>
                </c:pt>
                <c:pt idx="4">
                  <c:v>18</c:v>
                </c:pt>
                <c:pt idx="5">
                  <c:v>15.5</c:v>
                </c:pt>
                <c:pt idx="6">
                  <c:v>13</c:v>
                </c:pt>
                <c:pt idx="7">
                  <c:v>12.3</c:v>
                </c:pt>
                <c:pt idx="8">
                  <c:v>6.7</c:v>
                </c:pt>
                <c:pt idx="9">
                  <c:v>6.7</c:v>
                </c:pt>
                <c:pt idx="10">
                  <c:v>6.2</c:v>
                </c:pt>
                <c:pt idx="11">
                  <c:v>5.0999999999999996</c:v>
                </c:pt>
                <c:pt idx="12">
                  <c:v>4.0999999999999996</c:v>
                </c:pt>
                <c:pt idx="13">
                  <c:v>3.6</c:v>
                </c:pt>
                <c:pt idx="14">
                  <c:v>5</c:v>
                </c:pt>
              </c:numCache>
            </c:numRef>
          </c:val>
        </c:ser>
        <c:dLbls>
          <c:showLegendKey val="0"/>
          <c:showVal val="0"/>
          <c:showCatName val="0"/>
          <c:showSerName val="0"/>
          <c:showPercent val="0"/>
          <c:showBubbleSize val="0"/>
        </c:dLbls>
        <c:gapWidth val="150"/>
        <c:axId val="168777216"/>
        <c:axId val="168778752"/>
      </c:barChart>
      <c:catAx>
        <c:axId val="168777216"/>
        <c:scaling>
          <c:orientation val="minMax"/>
        </c:scaling>
        <c:delete val="0"/>
        <c:axPos val="b"/>
        <c:numFmt formatCode="General" sourceLinked="0"/>
        <c:majorTickMark val="none"/>
        <c:minorTickMark val="none"/>
        <c:tickLblPos val="nextTo"/>
        <c:crossAx val="168778752"/>
        <c:crosses val="autoZero"/>
        <c:auto val="1"/>
        <c:lblAlgn val="ctr"/>
        <c:lblOffset val="100"/>
        <c:noMultiLvlLbl val="0"/>
      </c:catAx>
      <c:valAx>
        <c:axId val="168778752"/>
        <c:scaling>
          <c:orientation val="minMax"/>
        </c:scaling>
        <c:delete val="0"/>
        <c:axPos val="l"/>
        <c:majorGridlines/>
        <c:numFmt formatCode="General" sourceLinked="1"/>
        <c:majorTickMark val="none"/>
        <c:minorTickMark val="none"/>
        <c:tickLblPos val="nextTo"/>
        <c:crossAx val="168777216"/>
        <c:crosses val="autoZero"/>
        <c:crossBetween val="between"/>
      </c:valAx>
    </c:plotArea>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326FCF66-D778-4B5F-A916-D4E476D51D2E}" type="datetimeFigureOut">
              <a:rPr lang="tr-TR" smtClean="0"/>
              <a:t>05.02.2014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E2F341D-E189-4101-9630-D7314D129614}" type="slidenum">
              <a:rPr lang="tr-TR" smtClean="0"/>
              <a:t>‹#›</a:t>
            </a:fld>
            <a:endParaRPr lang="tr-TR"/>
          </a:p>
        </p:txBody>
      </p:sp>
    </p:spTree>
    <p:extLst>
      <p:ext uri="{BB962C8B-B14F-4D97-AF65-F5344CB8AC3E}">
        <p14:creationId xmlns:p14="http://schemas.microsoft.com/office/powerpoint/2010/main" val="58266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26FCF66-D778-4B5F-A916-D4E476D51D2E}" type="datetimeFigureOut">
              <a:rPr lang="tr-TR" smtClean="0"/>
              <a:t>05.02.2014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E2F341D-E189-4101-9630-D7314D129614}" type="slidenum">
              <a:rPr lang="tr-TR" smtClean="0"/>
              <a:t>‹#›</a:t>
            </a:fld>
            <a:endParaRPr lang="tr-TR"/>
          </a:p>
        </p:txBody>
      </p:sp>
    </p:spTree>
    <p:extLst>
      <p:ext uri="{BB962C8B-B14F-4D97-AF65-F5344CB8AC3E}">
        <p14:creationId xmlns:p14="http://schemas.microsoft.com/office/powerpoint/2010/main" val="660960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26FCF66-D778-4B5F-A916-D4E476D51D2E}" type="datetimeFigureOut">
              <a:rPr lang="tr-TR" smtClean="0"/>
              <a:t>05.02.2014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E2F341D-E189-4101-9630-D7314D129614}" type="slidenum">
              <a:rPr lang="tr-TR" smtClean="0"/>
              <a:t>‹#›</a:t>
            </a:fld>
            <a:endParaRPr lang="tr-TR"/>
          </a:p>
        </p:txBody>
      </p:sp>
    </p:spTree>
    <p:extLst>
      <p:ext uri="{BB962C8B-B14F-4D97-AF65-F5344CB8AC3E}">
        <p14:creationId xmlns:p14="http://schemas.microsoft.com/office/powerpoint/2010/main" val="2231019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26FCF66-D778-4B5F-A916-D4E476D51D2E}" type="datetimeFigureOut">
              <a:rPr lang="tr-TR" smtClean="0"/>
              <a:t>05.02.2014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E2F341D-E189-4101-9630-D7314D129614}" type="slidenum">
              <a:rPr lang="tr-TR" smtClean="0"/>
              <a:t>‹#›</a:t>
            </a:fld>
            <a:endParaRPr lang="tr-TR"/>
          </a:p>
        </p:txBody>
      </p:sp>
    </p:spTree>
    <p:extLst>
      <p:ext uri="{BB962C8B-B14F-4D97-AF65-F5344CB8AC3E}">
        <p14:creationId xmlns:p14="http://schemas.microsoft.com/office/powerpoint/2010/main" val="4196595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326FCF66-D778-4B5F-A916-D4E476D51D2E}" type="datetimeFigureOut">
              <a:rPr lang="tr-TR" smtClean="0"/>
              <a:t>05.02.2014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E2F341D-E189-4101-9630-D7314D129614}" type="slidenum">
              <a:rPr lang="tr-TR" smtClean="0"/>
              <a:t>‹#›</a:t>
            </a:fld>
            <a:endParaRPr lang="tr-TR"/>
          </a:p>
        </p:txBody>
      </p:sp>
    </p:spTree>
    <p:extLst>
      <p:ext uri="{BB962C8B-B14F-4D97-AF65-F5344CB8AC3E}">
        <p14:creationId xmlns:p14="http://schemas.microsoft.com/office/powerpoint/2010/main" val="15003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326FCF66-D778-4B5F-A916-D4E476D51D2E}" type="datetimeFigureOut">
              <a:rPr lang="tr-TR" smtClean="0"/>
              <a:t>05.02.2014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E2F341D-E189-4101-9630-D7314D129614}" type="slidenum">
              <a:rPr lang="tr-TR" smtClean="0"/>
              <a:t>‹#›</a:t>
            </a:fld>
            <a:endParaRPr lang="tr-TR"/>
          </a:p>
        </p:txBody>
      </p:sp>
    </p:spTree>
    <p:extLst>
      <p:ext uri="{BB962C8B-B14F-4D97-AF65-F5344CB8AC3E}">
        <p14:creationId xmlns:p14="http://schemas.microsoft.com/office/powerpoint/2010/main" val="2502173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326FCF66-D778-4B5F-A916-D4E476D51D2E}" type="datetimeFigureOut">
              <a:rPr lang="tr-TR" smtClean="0"/>
              <a:t>05.02.2014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EE2F341D-E189-4101-9630-D7314D129614}" type="slidenum">
              <a:rPr lang="tr-TR" smtClean="0"/>
              <a:t>‹#›</a:t>
            </a:fld>
            <a:endParaRPr lang="tr-TR"/>
          </a:p>
        </p:txBody>
      </p:sp>
    </p:spTree>
    <p:extLst>
      <p:ext uri="{BB962C8B-B14F-4D97-AF65-F5344CB8AC3E}">
        <p14:creationId xmlns:p14="http://schemas.microsoft.com/office/powerpoint/2010/main" val="431393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326FCF66-D778-4B5F-A916-D4E476D51D2E}" type="datetimeFigureOut">
              <a:rPr lang="tr-TR" smtClean="0"/>
              <a:t>05.02.2014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EE2F341D-E189-4101-9630-D7314D129614}" type="slidenum">
              <a:rPr lang="tr-TR" smtClean="0"/>
              <a:t>‹#›</a:t>
            </a:fld>
            <a:endParaRPr lang="tr-TR"/>
          </a:p>
        </p:txBody>
      </p:sp>
    </p:spTree>
    <p:extLst>
      <p:ext uri="{BB962C8B-B14F-4D97-AF65-F5344CB8AC3E}">
        <p14:creationId xmlns:p14="http://schemas.microsoft.com/office/powerpoint/2010/main" val="3656040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26FCF66-D778-4B5F-A916-D4E476D51D2E}" type="datetimeFigureOut">
              <a:rPr lang="tr-TR" smtClean="0"/>
              <a:t>05.02.2014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EE2F341D-E189-4101-9630-D7314D129614}" type="slidenum">
              <a:rPr lang="tr-TR" smtClean="0"/>
              <a:t>‹#›</a:t>
            </a:fld>
            <a:endParaRPr lang="tr-TR"/>
          </a:p>
        </p:txBody>
      </p:sp>
    </p:spTree>
    <p:extLst>
      <p:ext uri="{BB962C8B-B14F-4D97-AF65-F5344CB8AC3E}">
        <p14:creationId xmlns:p14="http://schemas.microsoft.com/office/powerpoint/2010/main" val="1273781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326FCF66-D778-4B5F-A916-D4E476D51D2E}" type="datetimeFigureOut">
              <a:rPr lang="tr-TR" smtClean="0"/>
              <a:t>05.02.2014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E2F341D-E189-4101-9630-D7314D129614}" type="slidenum">
              <a:rPr lang="tr-TR" smtClean="0"/>
              <a:t>‹#›</a:t>
            </a:fld>
            <a:endParaRPr lang="tr-TR"/>
          </a:p>
        </p:txBody>
      </p:sp>
    </p:spTree>
    <p:extLst>
      <p:ext uri="{BB962C8B-B14F-4D97-AF65-F5344CB8AC3E}">
        <p14:creationId xmlns:p14="http://schemas.microsoft.com/office/powerpoint/2010/main" val="3778910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326FCF66-D778-4B5F-A916-D4E476D51D2E}" type="datetimeFigureOut">
              <a:rPr lang="tr-TR" smtClean="0"/>
              <a:t>05.02.2014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E2F341D-E189-4101-9630-D7314D129614}" type="slidenum">
              <a:rPr lang="tr-TR" smtClean="0"/>
              <a:t>‹#›</a:t>
            </a:fld>
            <a:endParaRPr lang="tr-TR"/>
          </a:p>
        </p:txBody>
      </p:sp>
    </p:spTree>
    <p:extLst>
      <p:ext uri="{BB962C8B-B14F-4D97-AF65-F5344CB8AC3E}">
        <p14:creationId xmlns:p14="http://schemas.microsoft.com/office/powerpoint/2010/main" val="386000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6FCF66-D778-4B5F-A916-D4E476D51D2E}" type="datetimeFigureOut">
              <a:rPr lang="tr-TR" smtClean="0"/>
              <a:t>05.02.2014</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2F341D-E189-4101-9630-D7314D129614}" type="slidenum">
              <a:rPr lang="tr-TR" smtClean="0"/>
              <a:t>‹#›</a:t>
            </a:fld>
            <a:endParaRPr lang="tr-TR"/>
          </a:p>
        </p:txBody>
      </p:sp>
    </p:spTree>
    <p:extLst>
      <p:ext uri="{BB962C8B-B14F-4D97-AF65-F5344CB8AC3E}">
        <p14:creationId xmlns:p14="http://schemas.microsoft.com/office/powerpoint/2010/main" val="36624466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youtube.com/tobbetuele"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acm.org/about/code-of-ethic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facebook.com/TobbEtuElektrikElektronik" TargetMode="External"/><Relationship Id="rId2" Type="http://schemas.openxmlformats.org/officeDocument/2006/relationships/hyperlink" Target="https://twitter.com/ETU_ELE" TargetMode="External"/><Relationship Id="rId1" Type="http://schemas.openxmlformats.org/officeDocument/2006/relationships/slideLayout" Target="../slideLayouts/slideLayout2.xml"/><Relationship Id="rId4" Type="http://schemas.openxmlformats.org/officeDocument/2006/relationships/hyperlink" Target="http://www.youtube.com/user/tobbetuele"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rmAutofit/>
          </a:bodyPr>
          <a:lstStyle/>
          <a:p>
            <a:r>
              <a:rPr lang="tr-TR" dirty="0" smtClean="0"/>
              <a:t>Elektrik-Elektronik Mühendisliğine Giriş</a:t>
            </a:r>
            <a:endParaRPr lang="tr-TR" dirty="0"/>
          </a:p>
        </p:txBody>
      </p:sp>
      <p:sp>
        <p:nvSpPr>
          <p:cNvPr id="3" name="Alt Başlık 2"/>
          <p:cNvSpPr>
            <a:spLocks noGrp="1"/>
          </p:cNvSpPr>
          <p:nvPr>
            <p:ph type="subTitle" idx="1"/>
          </p:nvPr>
        </p:nvSpPr>
        <p:spPr/>
        <p:txBody>
          <a:bodyPr/>
          <a:lstStyle/>
          <a:p>
            <a:r>
              <a:rPr lang="tr-TR" dirty="0" smtClean="0"/>
              <a:t>ELE 101</a:t>
            </a:r>
          </a:p>
          <a:p>
            <a:r>
              <a:rPr lang="tr-TR" dirty="0" smtClean="0"/>
              <a:t>Doç. Dr. Tolga Girici</a:t>
            </a:r>
            <a:br>
              <a:rPr lang="tr-TR" dirty="0" smtClean="0"/>
            </a:br>
            <a:endParaRPr lang="tr-TR" dirty="0"/>
          </a:p>
        </p:txBody>
      </p:sp>
    </p:spTree>
    <p:extLst>
      <p:ext uri="{BB962C8B-B14F-4D97-AF65-F5344CB8AC3E}">
        <p14:creationId xmlns:p14="http://schemas.microsoft.com/office/powerpoint/2010/main" val="13035463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Mezunların Bulunduğu Sektörler</a:t>
            </a:r>
            <a:endParaRPr lang="tr-TR" dirty="0"/>
          </a:p>
        </p:txBody>
      </p:sp>
      <p:graphicFrame>
        <p:nvGraphicFramePr>
          <p:cNvPr id="4" name="İçerik Yer Tutucusu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783324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3276600" cy="4297362"/>
          </a:xfrm>
        </p:spPr>
        <p:txBody>
          <a:bodyPr>
            <a:normAutofit/>
          </a:bodyPr>
          <a:lstStyle/>
          <a:p>
            <a:r>
              <a:rPr lang="tr-TR" dirty="0" smtClean="0"/>
              <a:t>Mezunların en çok bulunduğu firmalar</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261833759"/>
              </p:ext>
            </p:extLst>
          </p:nvPr>
        </p:nvGraphicFramePr>
        <p:xfrm>
          <a:off x="4724400" y="381000"/>
          <a:ext cx="4140200" cy="6334125"/>
        </p:xfrm>
        <a:graphic>
          <a:graphicData uri="http://schemas.openxmlformats.org/drawingml/2006/table">
            <a:tbl>
              <a:tblPr>
                <a:tableStyleId>{5C22544A-7EE6-4342-B048-85BDC9FD1C3A}</a:tableStyleId>
              </a:tblPr>
              <a:tblGrid>
                <a:gridCol w="2930279"/>
                <a:gridCol w="1209921"/>
              </a:tblGrid>
              <a:tr h="237509">
                <a:tc>
                  <a:txBody>
                    <a:bodyPr/>
                    <a:lstStyle/>
                    <a:p>
                      <a:pPr algn="l" fontAlgn="b"/>
                      <a:r>
                        <a:rPr lang="tr-TR" sz="1600" u="none" strike="noStrike" dirty="0">
                          <a:effectLst/>
                        </a:rPr>
                        <a:t>ROKETSAN </a:t>
                      </a:r>
                      <a:endParaRPr lang="tr-TR" sz="1600" b="0" i="0" u="none" strike="noStrike" dirty="0">
                        <a:solidFill>
                          <a:srgbClr val="000000"/>
                        </a:solidFill>
                        <a:effectLst/>
                        <a:latin typeface="Arial"/>
                      </a:endParaRPr>
                    </a:p>
                  </a:txBody>
                  <a:tcPr marL="9525" marR="9525" marT="9525" marB="0" anchor="b"/>
                </a:tc>
                <a:tc>
                  <a:txBody>
                    <a:bodyPr/>
                    <a:lstStyle/>
                    <a:p>
                      <a:pPr algn="r" fontAlgn="b"/>
                      <a:r>
                        <a:rPr lang="tr-TR" sz="1600" u="none" strike="noStrike">
                          <a:effectLst/>
                        </a:rPr>
                        <a:t>6</a:t>
                      </a:r>
                      <a:endParaRPr lang="tr-TR" sz="1600" b="0" i="0" u="none" strike="noStrike">
                        <a:solidFill>
                          <a:srgbClr val="000000"/>
                        </a:solidFill>
                        <a:effectLst/>
                        <a:latin typeface="Arial"/>
                      </a:endParaRPr>
                    </a:p>
                  </a:txBody>
                  <a:tcPr marL="9525" marR="9525" marT="9525" marB="0" anchor="b"/>
                </a:tc>
              </a:tr>
              <a:tr h="237509">
                <a:tc>
                  <a:txBody>
                    <a:bodyPr/>
                    <a:lstStyle/>
                    <a:p>
                      <a:pPr algn="l" fontAlgn="b"/>
                      <a:r>
                        <a:rPr lang="tr-TR" sz="1600" u="none" strike="noStrike" dirty="0">
                          <a:effectLst/>
                        </a:rPr>
                        <a:t>TAİ</a:t>
                      </a:r>
                      <a:endParaRPr lang="tr-TR" sz="1600" b="0" i="0" u="none" strike="noStrike" dirty="0">
                        <a:solidFill>
                          <a:srgbClr val="000000"/>
                        </a:solidFill>
                        <a:effectLst/>
                        <a:latin typeface="Arial"/>
                      </a:endParaRPr>
                    </a:p>
                  </a:txBody>
                  <a:tcPr marL="9525" marR="9525" marT="9525" marB="0" anchor="b"/>
                </a:tc>
                <a:tc>
                  <a:txBody>
                    <a:bodyPr/>
                    <a:lstStyle/>
                    <a:p>
                      <a:pPr algn="r" fontAlgn="b"/>
                      <a:r>
                        <a:rPr lang="tr-TR" sz="1600" u="none" strike="noStrike">
                          <a:effectLst/>
                        </a:rPr>
                        <a:t>5</a:t>
                      </a:r>
                      <a:endParaRPr lang="tr-TR" sz="1600" b="0" i="0" u="none" strike="noStrike">
                        <a:solidFill>
                          <a:srgbClr val="000000"/>
                        </a:solidFill>
                        <a:effectLst/>
                        <a:latin typeface="Arial"/>
                      </a:endParaRPr>
                    </a:p>
                  </a:txBody>
                  <a:tcPr marL="9525" marR="9525" marT="9525" marB="0" anchor="b"/>
                </a:tc>
              </a:tr>
              <a:tr h="237509">
                <a:tc>
                  <a:txBody>
                    <a:bodyPr/>
                    <a:lstStyle/>
                    <a:p>
                      <a:pPr algn="l" fontAlgn="b"/>
                      <a:r>
                        <a:rPr lang="tr-TR" sz="1600" u="none" strike="noStrike">
                          <a:effectLst/>
                        </a:rPr>
                        <a:t>STM A.Ş.</a:t>
                      </a:r>
                      <a:endParaRPr lang="tr-TR" sz="1600" b="0" i="0" u="none" strike="noStrike">
                        <a:solidFill>
                          <a:srgbClr val="000000"/>
                        </a:solidFill>
                        <a:effectLst/>
                        <a:latin typeface="Arial"/>
                      </a:endParaRPr>
                    </a:p>
                  </a:txBody>
                  <a:tcPr marL="9525" marR="9525" marT="9525" marB="0" anchor="b"/>
                </a:tc>
                <a:tc>
                  <a:txBody>
                    <a:bodyPr/>
                    <a:lstStyle/>
                    <a:p>
                      <a:pPr algn="r" fontAlgn="b"/>
                      <a:r>
                        <a:rPr lang="tr-TR" sz="1600" u="none" strike="noStrike">
                          <a:effectLst/>
                        </a:rPr>
                        <a:t>4</a:t>
                      </a:r>
                      <a:endParaRPr lang="tr-TR" sz="1600" b="0" i="0" u="none" strike="noStrike">
                        <a:solidFill>
                          <a:srgbClr val="000000"/>
                        </a:solidFill>
                        <a:effectLst/>
                        <a:latin typeface="Arial"/>
                      </a:endParaRPr>
                    </a:p>
                  </a:txBody>
                  <a:tcPr marL="9525" marR="9525" marT="9525" marB="0" anchor="b"/>
                </a:tc>
              </a:tr>
              <a:tr h="230505">
                <a:tc>
                  <a:txBody>
                    <a:bodyPr/>
                    <a:lstStyle/>
                    <a:p>
                      <a:pPr algn="l" fontAlgn="b"/>
                      <a:r>
                        <a:rPr lang="tr-TR" sz="1600" u="none" strike="noStrike">
                          <a:effectLst/>
                        </a:rPr>
                        <a:t>SASEL ELEKTROMEKANİK</a:t>
                      </a:r>
                      <a:endParaRPr lang="tr-TR" sz="1600" b="0" i="0" u="none" strike="noStrike">
                        <a:solidFill>
                          <a:srgbClr val="000000"/>
                        </a:solidFill>
                        <a:effectLst/>
                        <a:latin typeface="Arial"/>
                      </a:endParaRPr>
                    </a:p>
                  </a:txBody>
                  <a:tcPr marL="9525" marR="9525" marT="9525" marB="0" anchor="b"/>
                </a:tc>
                <a:tc>
                  <a:txBody>
                    <a:bodyPr/>
                    <a:lstStyle/>
                    <a:p>
                      <a:pPr algn="r" fontAlgn="b"/>
                      <a:r>
                        <a:rPr lang="tr-TR" sz="1600" u="none" strike="noStrike">
                          <a:effectLst/>
                        </a:rPr>
                        <a:t>5</a:t>
                      </a:r>
                      <a:endParaRPr lang="tr-TR" sz="1600" b="0" i="0" u="none" strike="noStrike">
                        <a:solidFill>
                          <a:srgbClr val="000000"/>
                        </a:solidFill>
                        <a:effectLst/>
                        <a:latin typeface="Arial"/>
                      </a:endParaRPr>
                    </a:p>
                  </a:txBody>
                  <a:tcPr marL="9525" marR="9525" marT="9525" marB="0" anchor="b"/>
                </a:tc>
              </a:tr>
              <a:tr h="237509">
                <a:tc>
                  <a:txBody>
                    <a:bodyPr/>
                    <a:lstStyle/>
                    <a:p>
                      <a:pPr algn="l" fontAlgn="b"/>
                      <a:r>
                        <a:rPr lang="tr-TR" sz="1600" u="none" strike="noStrike" dirty="0">
                          <a:effectLst/>
                        </a:rPr>
                        <a:t>TOBB</a:t>
                      </a:r>
                      <a:endParaRPr lang="tr-TR" sz="1600" b="0" i="0" u="none" strike="noStrike" dirty="0">
                        <a:solidFill>
                          <a:srgbClr val="000000"/>
                        </a:solidFill>
                        <a:effectLst/>
                        <a:latin typeface="Arial"/>
                      </a:endParaRPr>
                    </a:p>
                  </a:txBody>
                  <a:tcPr marL="9525" marR="9525" marT="9525" marB="0" anchor="b"/>
                </a:tc>
                <a:tc>
                  <a:txBody>
                    <a:bodyPr/>
                    <a:lstStyle/>
                    <a:p>
                      <a:pPr algn="r" fontAlgn="b"/>
                      <a:r>
                        <a:rPr lang="tr-TR" sz="1600" u="none" strike="noStrike">
                          <a:effectLst/>
                        </a:rPr>
                        <a:t>3</a:t>
                      </a:r>
                      <a:endParaRPr lang="tr-TR" sz="1600" b="0" i="0" u="none" strike="noStrike">
                        <a:solidFill>
                          <a:srgbClr val="000000"/>
                        </a:solidFill>
                        <a:effectLst/>
                        <a:latin typeface="Arial"/>
                      </a:endParaRPr>
                    </a:p>
                  </a:txBody>
                  <a:tcPr marL="9525" marR="9525" marT="9525" marB="0" anchor="b"/>
                </a:tc>
              </a:tr>
              <a:tr h="237509">
                <a:tc>
                  <a:txBody>
                    <a:bodyPr/>
                    <a:lstStyle/>
                    <a:p>
                      <a:pPr algn="l" fontAlgn="b"/>
                      <a:r>
                        <a:rPr lang="tr-TR" sz="1600" u="none" strike="noStrike">
                          <a:effectLst/>
                        </a:rPr>
                        <a:t>ASELSAN </a:t>
                      </a:r>
                      <a:endParaRPr lang="tr-TR" sz="1600" b="0" i="0" u="none" strike="noStrike">
                        <a:solidFill>
                          <a:srgbClr val="000000"/>
                        </a:solidFill>
                        <a:effectLst/>
                        <a:latin typeface="Arial"/>
                      </a:endParaRPr>
                    </a:p>
                  </a:txBody>
                  <a:tcPr marL="9525" marR="9525" marT="9525" marB="0" anchor="b"/>
                </a:tc>
                <a:tc>
                  <a:txBody>
                    <a:bodyPr/>
                    <a:lstStyle/>
                    <a:p>
                      <a:pPr algn="r" fontAlgn="b"/>
                      <a:r>
                        <a:rPr lang="tr-TR" sz="1600" u="none" strike="noStrike">
                          <a:effectLst/>
                        </a:rPr>
                        <a:t>5</a:t>
                      </a:r>
                      <a:endParaRPr lang="tr-TR" sz="1600" b="0" i="0" u="none" strike="noStrike">
                        <a:solidFill>
                          <a:srgbClr val="000000"/>
                        </a:solidFill>
                        <a:effectLst/>
                        <a:latin typeface="Arial"/>
                      </a:endParaRPr>
                    </a:p>
                  </a:txBody>
                  <a:tcPr marL="9525" marR="9525" marT="9525" marB="0" anchor="b"/>
                </a:tc>
              </a:tr>
              <a:tr h="237509">
                <a:tc>
                  <a:txBody>
                    <a:bodyPr/>
                    <a:lstStyle/>
                    <a:p>
                      <a:pPr algn="l" fontAlgn="b"/>
                      <a:r>
                        <a:rPr lang="tr-TR" sz="1600" u="none" strike="noStrike" dirty="0">
                          <a:effectLst/>
                        </a:rPr>
                        <a:t>ARÇELİK</a:t>
                      </a:r>
                      <a:endParaRPr lang="tr-TR" sz="1600" b="0" i="0" u="none" strike="noStrike" dirty="0">
                        <a:solidFill>
                          <a:srgbClr val="000000"/>
                        </a:solidFill>
                        <a:effectLst/>
                        <a:latin typeface="Arial"/>
                      </a:endParaRPr>
                    </a:p>
                  </a:txBody>
                  <a:tcPr marL="9525" marR="9525" marT="9525" marB="0" anchor="b"/>
                </a:tc>
                <a:tc>
                  <a:txBody>
                    <a:bodyPr/>
                    <a:lstStyle/>
                    <a:p>
                      <a:pPr algn="r" fontAlgn="b"/>
                      <a:r>
                        <a:rPr lang="tr-TR" sz="1600" u="none" strike="noStrike">
                          <a:effectLst/>
                        </a:rPr>
                        <a:t>3</a:t>
                      </a:r>
                      <a:endParaRPr lang="tr-TR" sz="1600" b="0" i="0" u="none" strike="noStrike">
                        <a:solidFill>
                          <a:srgbClr val="000000"/>
                        </a:solidFill>
                        <a:effectLst/>
                        <a:latin typeface="Arial"/>
                      </a:endParaRPr>
                    </a:p>
                  </a:txBody>
                  <a:tcPr marL="9525" marR="9525" marT="9525" marB="0" anchor="b"/>
                </a:tc>
              </a:tr>
              <a:tr h="237509">
                <a:tc>
                  <a:txBody>
                    <a:bodyPr/>
                    <a:lstStyle/>
                    <a:p>
                      <a:pPr algn="l" fontAlgn="b"/>
                      <a:r>
                        <a:rPr lang="tr-TR" sz="1600" u="none" strike="noStrike">
                          <a:effectLst/>
                        </a:rPr>
                        <a:t>İMR ELEKTRİK</a:t>
                      </a:r>
                      <a:endParaRPr lang="tr-TR" sz="1600" b="0" i="0" u="none" strike="noStrike">
                        <a:solidFill>
                          <a:srgbClr val="000000"/>
                        </a:solidFill>
                        <a:effectLst/>
                        <a:latin typeface="Arial"/>
                      </a:endParaRPr>
                    </a:p>
                  </a:txBody>
                  <a:tcPr marL="9525" marR="9525" marT="9525" marB="0" anchor="b"/>
                </a:tc>
                <a:tc>
                  <a:txBody>
                    <a:bodyPr/>
                    <a:lstStyle/>
                    <a:p>
                      <a:pPr algn="r" fontAlgn="b"/>
                      <a:r>
                        <a:rPr lang="tr-TR" sz="1600" u="none" strike="noStrike">
                          <a:effectLst/>
                        </a:rPr>
                        <a:t>4</a:t>
                      </a:r>
                      <a:endParaRPr lang="tr-TR" sz="1600" b="0" i="0" u="none" strike="noStrike">
                        <a:solidFill>
                          <a:srgbClr val="000000"/>
                        </a:solidFill>
                        <a:effectLst/>
                        <a:latin typeface="Arial"/>
                      </a:endParaRPr>
                    </a:p>
                  </a:txBody>
                  <a:tcPr marL="9525" marR="9525" marT="9525" marB="0" anchor="b"/>
                </a:tc>
              </a:tr>
              <a:tr h="237509">
                <a:tc>
                  <a:txBody>
                    <a:bodyPr/>
                    <a:lstStyle/>
                    <a:p>
                      <a:pPr algn="l" fontAlgn="b"/>
                      <a:r>
                        <a:rPr lang="tr-TR" sz="1600" u="none" strike="noStrike">
                          <a:effectLst/>
                        </a:rPr>
                        <a:t>AF MERCADOS</a:t>
                      </a:r>
                      <a:endParaRPr lang="tr-TR" sz="1600" b="0" i="0" u="none" strike="noStrike">
                        <a:solidFill>
                          <a:srgbClr val="000000"/>
                        </a:solidFill>
                        <a:effectLst/>
                        <a:latin typeface="Arial"/>
                      </a:endParaRPr>
                    </a:p>
                  </a:txBody>
                  <a:tcPr marL="9525" marR="9525" marT="9525" marB="0" anchor="b"/>
                </a:tc>
                <a:tc>
                  <a:txBody>
                    <a:bodyPr/>
                    <a:lstStyle/>
                    <a:p>
                      <a:pPr algn="r" fontAlgn="b"/>
                      <a:r>
                        <a:rPr lang="tr-TR" sz="1600" u="none" strike="noStrike">
                          <a:effectLst/>
                        </a:rPr>
                        <a:t>2</a:t>
                      </a:r>
                      <a:endParaRPr lang="tr-TR" sz="1600" b="0" i="0" u="none" strike="noStrike">
                        <a:solidFill>
                          <a:srgbClr val="000000"/>
                        </a:solidFill>
                        <a:effectLst/>
                        <a:latin typeface="Arial"/>
                      </a:endParaRPr>
                    </a:p>
                  </a:txBody>
                  <a:tcPr marL="9525" marR="9525" marT="9525" marB="0" anchor="b"/>
                </a:tc>
              </a:tr>
              <a:tr h="237509">
                <a:tc>
                  <a:txBody>
                    <a:bodyPr/>
                    <a:lstStyle/>
                    <a:p>
                      <a:pPr algn="l" fontAlgn="b"/>
                      <a:r>
                        <a:rPr lang="tr-TR" sz="1600" u="none" strike="noStrike" dirty="0">
                          <a:effectLst/>
                        </a:rPr>
                        <a:t>ROBUTEL LTD. ŞTİ.</a:t>
                      </a:r>
                      <a:endParaRPr lang="tr-TR" sz="1600" b="0" i="0" u="none" strike="noStrike" dirty="0">
                        <a:solidFill>
                          <a:srgbClr val="000000"/>
                        </a:solidFill>
                        <a:effectLst/>
                        <a:latin typeface="Arial"/>
                      </a:endParaRPr>
                    </a:p>
                  </a:txBody>
                  <a:tcPr marL="9525" marR="9525" marT="9525" marB="0" anchor="b"/>
                </a:tc>
                <a:tc>
                  <a:txBody>
                    <a:bodyPr/>
                    <a:lstStyle/>
                    <a:p>
                      <a:pPr algn="r" fontAlgn="b"/>
                      <a:r>
                        <a:rPr lang="tr-TR" sz="1600" u="none" strike="noStrike">
                          <a:effectLst/>
                        </a:rPr>
                        <a:t>2</a:t>
                      </a:r>
                      <a:endParaRPr lang="tr-TR" sz="1600" b="0" i="0" u="none" strike="noStrike">
                        <a:solidFill>
                          <a:srgbClr val="000000"/>
                        </a:solidFill>
                        <a:effectLst/>
                        <a:latin typeface="Arial"/>
                      </a:endParaRPr>
                    </a:p>
                  </a:txBody>
                  <a:tcPr marL="9525" marR="9525" marT="9525" marB="0" anchor="b"/>
                </a:tc>
              </a:tr>
              <a:tr h="237509">
                <a:tc>
                  <a:txBody>
                    <a:bodyPr/>
                    <a:lstStyle/>
                    <a:p>
                      <a:pPr algn="l" fontAlgn="b"/>
                      <a:r>
                        <a:rPr lang="tr-TR" sz="1600" u="none" strike="noStrike">
                          <a:effectLst/>
                        </a:rPr>
                        <a:t>İBKA.COM.TR</a:t>
                      </a:r>
                      <a:endParaRPr lang="tr-TR" sz="1600" b="0" i="0" u="none" strike="noStrike">
                        <a:solidFill>
                          <a:srgbClr val="000000"/>
                        </a:solidFill>
                        <a:effectLst/>
                        <a:latin typeface="Arial"/>
                      </a:endParaRPr>
                    </a:p>
                  </a:txBody>
                  <a:tcPr marL="9525" marR="9525" marT="9525" marB="0" anchor="b"/>
                </a:tc>
                <a:tc>
                  <a:txBody>
                    <a:bodyPr/>
                    <a:lstStyle/>
                    <a:p>
                      <a:pPr algn="r" fontAlgn="b"/>
                      <a:r>
                        <a:rPr lang="tr-TR" sz="1600" u="none" strike="noStrike">
                          <a:effectLst/>
                        </a:rPr>
                        <a:t>2</a:t>
                      </a:r>
                      <a:endParaRPr lang="tr-TR" sz="1600" b="0" i="0" u="none" strike="noStrike">
                        <a:solidFill>
                          <a:srgbClr val="000000"/>
                        </a:solidFill>
                        <a:effectLst/>
                        <a:latin typeface="Arial"/>
                      </a:endParaRPr>
                    </a:p>
                  </a:txBody>
                  <a:tcPr marL="9525" marR="9525" marT="9525" marB="0" anchor="b"/>
                </a:tc>
              </a:tr>
              <a:tr h="237509">
                <a:tc>
                  <a:txBody>
                    <a:bodyPr/>
                    <a:lstStyle/>
                    <a:p>
                      <a:pPr algn="l" fontAlgn="b"/>
                      <a:r>
                        <a:rPr lang="tr-TR" sz="1600" u="none" strike="noStrike" dirty="0" err="1">
                          <a:effectLst/>
                        </a:rPr>
                        <a:t>Elekon</a:t>
                      </a:r>
                      <a:endParaRPr lang="tr-TR" sz="1600" b="0" i="0" u="none" strike="noStrike" dirty="0">
                        <a:solidFill>
                          <a:srgbClr val="000000"/>
                        </a:solidFill>
                        <a:effectLst/>
                        <a:latin typeface="Arial"/>
                      </a:endParaRPr>
                    </a:p>
                  </a:txBody>
                  <a:tcPr marL="9525" marR="9525" marT="9525" marB="0" anchor="b"/>
                </a:tc>
                <a:tc>
                  <a:txBody>
                    <a:bodyPr/>
                    <a:lstStyle/>
                    <a:p>
                      <a:pPr algn="r" fontAlgn="b"/>
                      <a:r>
                        <a:rPr lang="tr-TR" sz="1600" u="none" strike="noStrike">
                          <a:effectLst/>
                        </a:rPr>
                        <a:t>1</a:t>
                      </a:r>
                      <a:endParaRPr lang="tr-TR" sz="1600" b="0" i="0" u="none" strike="noStrike">
                        <a:solidFill>
                          <a:srgbClr val="000000"/>
                        </a:solidFill>
                        <a:effectLst/>
                        <a:latin typeface="Arial"/>
                      </a:endParaRPr>
                    </a:p>
                  </a:txBody>
                  <a:tcPr marL="9525" marR="9525" marT="9525" marB="0" anchor="b"/>
                </a:tc>
              </a:tr>
              <a:tr h="237509">
                <a:tc>
                  <a:txBody>
                    <a:bodyPr/>
                    <a:lstStyle/>
                    <a:p>
                      <a:pPr algn="l" fontAlgn="b"/>
                      <a:r>
                        <a:rPr lang="tr-TR" sz="1600" u="none" strike="noStrike">
                          <a:effectLst/>
                        </a:rPr>
                        <a:t>TÜBİTAK SAGE</a:t>
                      </a:r>
                      <a:endParaRPr lang="tr-TR" sz="1600" b="0" i="0" u="none" strike="noStrike">
                        <a:solidFill>
                          <a:srgbClr val="000000"/>
                        </a:solidFill>
                        <a:effectLst/>
                        <a:latin typeface="Arial"/>
                      </a:endParaRPr>
                    </a:p>
                  </a:txBody>
                  <a:tcPr marL="9525" marR="9525" marT="9525" marB="0" anchor="b"/>
                </a:tc>
                <a:tc>
                  <a:txBody>
                    <a:bodyPr/>
                    <a:lstStyle/>
                    <a:p>
                      <a:pPr algn="r" fontAlgn="b"/>
                      <a:r>
                        <a:rPr lang="tr-TR" sz="1600" u="none" strike="noStrike">
                          <a:effectLst/>
                        </a:rPr>
                        <a:t>3</a:t>
                      </a:r>
                      <a:endParaRPr lang="tr-TR" sz="1600" b="0" i="0" u="none" strike="noStrike">
                        <a:solidFill>
                          <a:srgbClr val="000000"/>
                        </a:solidFill>
                        <a:effectLst/>
                        <a:latin typeface="Arial"/>
                      </a:endParaRPr>
                    </a:p>
                  </a:txBody>
                  <a:tcPr marL="9525" marR="9525" marT="9525" marB="0" anchor="b"/>
                </a:tc>
              </a:tr>
              <a:tr h="237509">
                <a:tc>
                  <a:txBody>
                    <a:bodyPr/>
                    <a:lstStyle/>
                    <a:p>
                      <a:pPr algn="l" fontAlgn="b"/>
                      <a:r>
                        <a:rPr lang="tr-TR" sz="1600" u="none" strike="noStrike" dirty="0">
                          <a:effectLst/>
                        </a:rPr>
                        <a:t>MİKES AŞ</a:t>
                      </a:r>
                      <a:endParaRPr lang="tr-TR" sz="1600" b="0" i="0" u="none" strike="noStrike" dirty="0">
                        <a:solidFill>
                          <a:srgbClr val="000000"/>
                        </a:solidFill>
                        <a:effectLst/>
                        <a:latin typeface="Arial"/>
                      </a:endParaRPr>
                    </a:p>
                  </a:txBody>
                  <a:tcPr marL="9525" marR="9525" marT="9525" marB="0" anchor="b"/>
                </a:tc>
                <a:tc>
                  <a:txBody>
                    <a:bodyPr/>
                    <a:lstStyle/>
                    <a:p>
                      <a:pPr algn="r" fontAlgn="b"/>
                      <a:r>
                        <a:rPr lang="tr-TR" sz="1600" u="none" strike="noStrike">
                          <a:effectLst/>
                        </a:rPr>
                        <a:t>2</a:t>
                      </a:r>
                      <a:endParaRPr lang="tr-TR" sz="1600" b="0" i="0" u="none" strike="noStrike">
                        <a:solidFill>
                          <a:srgbClr val="000000"/>
                        </a:solidFill>
                        <a:effectLst/>
                        <a:latin typeface="Arial"/>
                      </a:endParaRPr>
                    </a:p>
                  </a:txBody>
                  <a:tcPr marL="9525" marR="9525" marT="9525" marB="0" anchor="b"/>
                </a:tc>
              </a:tr>
              <a:tr h="237509">
                <a:tc>
                  <a:txBody>
                    <a:bodyPr/>
                    <a:lstStyle/>
                    <a:p>
                      <a:pPr algn="l" fontAlgn="b"/>
                      <a:r>
                        <a:rPr lang="tr-TR" sz="1600" u="none" strike="noStrike">
                          <a:effectLst/>
                        </a:rPr>
                        <a:t>EGO</a:t>
                      </a:r>
                      <a:endParaRPr lang="tr-TR" sz="1600" b="0" i="0" u="none" strike="noStrike">
                        <a:solidFill>
                          <a:srgbClr val="000000"/>
                        </a:solidFill>
                        <a:effectLst/>
                        <a:latin typeface="Arial"/>
                      </a:endParaRPr>
                    </a:p>
                  </a:txBody>
                  <a:tcPr marL="9525" marR="9525" marT="9525" marB="0" anchor="b"/>
                </a:tc>
                <a:tc>
                  <a:txBody>
                    <a:bodyPr/>
                    <a:lstStyle/>
                    <a:p>
                      <a:pPr algn="r" fontAlgn="b"/>
                      <a:r>
                        <a:rPr lang="tr-TR" sz="1600" u="none" strike="noStrike">
                          <a:effectLst/>
                        </a:rPr>
                        <a:t>2</a:t>
                      </a:r>
                      <a:endParaRPr lang="tr-TR" sz="1600" b="0" i="0" u="none" strike="noStrike">
                        <a:solidFill>
                          <a:srgbClr val="000000"/>
                        </a:solidFill>
                        <a:effectLst/>
                        <a:latin typeface="Arial"/>
                      </a:endParaRPr>
                    </a:p>
                  </a:txBody>
                  <a:tcPr marL="9525" marR="9525" marT="9525" marB="0" anchor="b"/>
                </a:tc>
              </a:tr>
              <a:tr h="237509">
                <a:tc>
                  <a:txBody>
                    <a:bodyPr/>
                    <a:lstStyle/>
                    <a:p>
                      <a:pPr algn="l" fontAlgn="b"/>
                      <a:r>
                        <a:rPr lang="tr-TR" sz="1600" u="none" strike="noStrike" dirty="0">
                          <a:effectLst/>
                        </a:rPr>
                        <a:t>ANKİRA ELEKTRONİK</a:t>
                      </a:r>
                      <a:endParaRPr lang="tr-TR" sz="1600" b="0" i="0" u="none" strike="noStrike" dirty="0">
                        <a:solidFill>
                          <a:srgbClr val="000000"/>
                        </a:solidFill>
                        <a:effectLst/>
                        <a:latin typeface="Arial"/>
                      </a:endParaRPr>
                    </a:p>
                  </a:txBody>
                  <a:tcPr marL="9525" marR="9525" marT="9525" marB="0" anchor="b"/>
                </a:tc>
                <a:tc>
                  <a:txBody>
                    <a:bodyPr/>
                    <a:lstStyle/>
                    <a:p>
                      <a:pPr algn="r" fontAlgn="b"/>
                      <a:r>
                        <a:rPr lang="tr-TR" sz="1600" u="none" strike="noStrike">
                          <a:effectLst/>
                        </a:rPr>
                        <a:t>2</a:t>
                      </a:r>
                      <a:endParaRPr lang="tr-TR" sz="1600" b="0" i="0" u="none" strike="noStrike">
                        <a:solidFill>
                          <a:srgbClr val="000000"/>
                        </a:solidFill>
                        <a:effectLst/>
                        <a:latin typeface="Arial"/>
                      </a:endParaRPr>
                    </a:p>
                  </a:txBody>
                  <a:tcPr marL="9525" marR="9525" marT="9525" marB="0" anchor="b"/>
                </a:tc>
              </a:tr>
              <a:tr h="237509">
                <a:tc>
                  <a:txBody>
                    <a:bodyPr/>
                    <a:lstStyle/>
                    <a:p>
                      <a:pPr algn="l" fontAlgn="b"/>
                      <a:r>
                        <a:rPr lang="tr-TR" sz="1600" u="none" strike="noStrike" dirty="0">
                          <a:effectLst/>
                        </a:rPr>
                        <a:t>ENERJISA</a:t>
                      </a:r>
                      <a:endParaRPr lang="tr-TR" sz="1600" b="0" i="0" u="none" strike="noStrike" dirty="0">
                        <a:solidFill>
                          <a:srgbClr val="000000"/>
                        </a:solidFill>
                        <a:effectLst/>
                        <a:latin typeface="Arial"/>
                      </a:endParaRPr>
                    </a:p>
                  </a:txBody>
                  <a:tcPr marL="9525" marR="9525" marT="9525" marB="0" anchor="b"/>
                </a:tc>
                <a:tc>
                  <a:txBody>
                    <a:bodyPr/>
                    <a:lstStyle/>
                    <a:p>
                      <a:pPr algn="r" fontAlgn="b"/>
                      <a:r>
                        <a:rPr lang="tr-TR" sz="1600" u="none" strike="noStrike">
                          <a:effectLst/>
                        </a:rPr>
                        <a:t>1</a:t>
                      </a:r>
                      <a:endParaRPr lang="tr-TR" sz="1600" b="0" i="0" u="none" strike="noStrike">
                        <a:solidFill>
                          <a:srgbClr val="000000"/>
                        </a:solidFill>
                        <a:effectLst/>
                        <a:latin typeface="Arial"/>
                      </a:endParaRPr>
                    </a:p>
                  </a:txBody>
                  <a:tcPr marL="9525" marR="9525" marT="9525" marB="0" anchor="b"/>
                </a:tc>
              </a:tr>
              <a:tr h="237509">
                <a:tc>
                  <a:txBody>
                    <a:bodyPr/>
                    <a:lstStyle/>
                    <a:p>
                      <a:pPr algn="l" fontAlgn="b"/>
                      <a:r>
                        <a:rPr lang="tr-TR" sz="1600" u="none" strike="noStrike">
                          <a:effectLst/>
                        </a:rPr>
                        <a:t>METEKSAN</a:t>
                      </a:r>
                      <a:endParaRPr lang="tr-TR" sz="1600" b="0" i="0" u="none" strike="noStrike">
                        <a:solidFill>
                          <a:srgbClr val="000000"/>
                        </a:solidFill>
                        <a:effectLst/>
                        <a:latin typeface="Arial"/>
                      </a:endParaRPr>
                    </a:p>
                  </a:txBody>
                  <a:tcPr marL="9525" marR="9525" marT="9525" marB="0" anchor="b"/>
                </a:tc>
                <a:tc>
                  <a:txBody>
                    <a:bodyPr/>
                    <a:lstStyle/>
                    <a:p>
                      <a:pPr algn="r" fontAlgn="b"/>
                      <a:r>
                        <a:rPr lang="tr-TR" sz="1600" u="none" strike="noStrike">
                          <a:effectLst/>
                        </a:rPr>
                        <a:t>1</a:t>
                      </a:r>
                      <a:endParaRPr lang="tr-TR" sz="1600" b="0" i="0" u="none" strike="noStrike">
                        <a:solidFill>
                          <a:srgbClr val="000000"/>
                        </a:solidFill>
                        <a:effectLst/>
                        <a:latin typeface="Arial"/>
                      </a:endParaRPr>
                    </a:p>
                  </a:txBody>
                  <a:tcPr marL="9525" marR="9525" marT="9525" marB="0" anchor="b"/>
                </a:tc>
              </a:tr>
              <a:tr h="237509">
                <a:tc>
                  <a:txBody>
                    <a:bodyPr/>
                    <a:lstStyle/>
                    <a:p>
                      <a:pPr algn="l" fontAlgn="b"/>
                      <a:r>
                        <a:rPr lang="tr-TR" sz="1600" u="none" strike="noStrike" dirty="0">
                          <a:effectLst/>
                        </a:rPr>
                        <a:t>HAVELSAN</a:t>
                      </a:r>
                      <a:endParaRPr lang="tr-TR" sz="1600" b="0" i="0" u="none" strike="noStrike" dirty="0">
                        <a:solidFill>
                          <a:srgbClr val="000000"/>
                        </a:solidFill>
                        <a:effectLst/>
                        <a:latin typeface="Arial"/>
                      </a:endParaRPr>
                    </a:p>
                  </a:txBody>
                  <a:tcPr marL="9525" marR="9525" marT="9525" marB="0" anchor="b"/>
                </a:tc>
                <a:tc>
                  <a:txBody>
                    <a:bodyPr/>
                    <a:lstStyle/>
                    <a:p>
                      <a:pPr algn="r" fontAlgn="b"/>
                      <a:r>
                        <a:rPr lang="tr-TR" sz="1600" u="none" strike="noStrike">
                          <a:effectLst/>
                        </a:rPr>
                        <a:t>1</a:t>
                      </a:r>
                      <a:endParaRPr lang="tr-TR" sz="1600" b="0" i="0" u="none" strike="noStrike">
                        <a:solidFill>
                          <a:srgbClr val="000000"/>
                        </a:solidFill>
                        <a:effectLst/>
                        <a:latin typeface="Arial"/>
                      </a:endParaRPr>
                    </a:p>
                  </a:txBody>
                  <a:tcPr marL="9525" marR="9525" marT="9525" marB="0" anchor="b"/>
                </a:tc>
              </a:tr>
              <a:tr h="237509">
                <a:tc>
                  <a:txBody>
                    <a:bodyPr/>
                    <a:lstStyle/>
                    <a:p>
                      <a:pPr algn="l" fontAlgn="b"/>
                      <a:r>
                        <a:rPr lang="tr-TR" sz="1600" u="none" strike="noStrike">
                          <a:effectLst/>
                        </a:rPr>
                        <a:t>ARGELA</a:t>
                      </a:r>
                      <a:endParaRPr lang="tr-TR" sz="1600" b="0" i="0" u="none" strike="noStrike">
                        <a:solidFill>
                          <a:srgbClr val="000000"/>
                        </a:solidFill>
                        <a:effectLst/>
                        <a:latin typeface="Arial"/>
                      </a:endParaRPr>
                    </a:p>
                  </a:txBody>
                  <a:tcPr marL="9525" marR="9525" marT="9525" marB="0" anchor="b"/>
                </a:tc>
                <a:tc>
                  <a:txBody>
                    <a:bodyPr/>
                    <a:lstStyle/>
                    <a:p>
                      <a:pPr algn="r" fontAlgn="b"/>
                      <a:r>
                        <a:rPr lang="tr-TR" sz="1600" u="none" strike="noStrike">
                          <a:effectLst/>
                        </a:rPr>
                        <a:t>1</a:t>
                      </a:r>
                      <a:endParaRPr lang="tr-TR" sz="1600" b="0" i="0" u="none" strike="noStrike">
                        <a:solidFill>
                          <a:srgbClr val="000000"/>
                        </a:solidFill>
                        <a:effectLst/>
                        <a:latin typeface="Arial"/>
                      </a:endParaRPr>
                    </a:p>
                  </a:txBody>
                  <a:tcPr marL="9525" marR="9525" marT="9525" marB="0" anchor="b"/>
                </a:tc>
              </a:tr>
              <a:tr h="237509">
                <a:tc>
                  <a:txBody>
                    <a:bodyPr/>
                    <a:lstStyle/>
                    <a:p>
                      <a:pPr algn="l" fontAlgn="b"/>
                      <a:r>
                        <a:rPr lang="tr-TR" sz="1600" u="none" strike="noStrike" dirty="0" err="1">
                          <a:effectLst/>
                        </a:rPr>
                        <a:t>icterra</a:t>
                      </a:r>
                      <a:endParaRPr lang="tr-TR" sz="1600" b="0" i="0" u="none" strike="noStrike" dirty="0">
                        <a:solidFill>
                          <a:srgbClr val="000000"/>
                        </a:solidFill>
                        <a:effectLst/>
                        <a:latin typeface="Arial"/>
                      </a:endParaRPr>
                    </a:p>
                  </a:txBody>
                  <a:tcPr marL="9525" marR="9525" marT="9525" marB="0" anchor="b"/>
                </a:tc>
                <a:tc>
                  <a:txBody>
                    <a:bodyPr/>
                    <a:lstStyle/>
                    <a:p>
                      <a:pPr algn="r" fontAlgn="b"/>
                      <a:r>
                        <a:rPr lang="tr-TR" sz="1600" u="none" strike="noStrike">
                          <a:effectLst/>
                        </a:rPr>
                        <a:t>1</a:t>
                      </a:r>
                      <a:endParaRPr lang="tr-TR" sz="1600" b="0" i="0" u="none" strike="noStrike">
                        <a:solidFill>
                          <a:srgbClr val="000000"/>
                        </a:solidFill>
                        <a:effectLst/>
                        <a:latin typeface="Arial"/>
                      </a:endParaRPr>
                    </a:p>
                  </a:txBody>
                  <a:tcPr marL="9525" marR="9525" marT="9525" marB="0" anchor="b"/>
                </a:tc>
              </a:tr>
              <a:tr h="237509">
                <a:tc>
                  <a:txBody>
                    <a:bodyPr/>
                    <a:lstStyle/>
                    <a:p>
                      <a:pPr algn="l" fontAlgn="b"/>
                      <a:r>
                        <a:rPr lang="tr-TR" sz="1600" u="none" strike="noStrike">
                          <a:effectLst/>
                        </a:rPr>
                        <a:t>MILSOFT</a:t>
                      </a:r>
                      <a:endParaRPr lang="tr-TR" sz="1600" b="0" i="0" u="none" strike="noStrike">
                        <a:solidFill>
                          <a:srgbClr val="000000"/>
                        </a:solidFill>
                        <a:effectLst/>
                        <a:latin typeface="Arial"/>
                      </a:endParaRPr>
                    </a:p>
                  </a:txBody>
                  <a:tcPr marL="9525" marR="9525" marT="9525" marB="0" anchor="b"/>
                </a:tc>
                <a:tc>
                  <a:txBody>
                    <a:bodyPr/>
                    <a:lstStyle/>
                    <a:p>
                      <a:pPr algn="r" fontAlgn="b"/>
                      <a:r>
                        <a:rPr lang="tr-TR" sz="1600" u="none" strike="noStrike">
                          <a:effectLst/>
                        </a:rPr>
                        <a:t>1</a:t>
                      </a:r>
                      <a:endParaRPr lang="tr-TR" sz="1600" b="0" i="0" u="none" strike="noStrike">
                        <a:solidFill>
                          <a:srgbClr val="000000"/>
                        </a:solidFill>
                        <a:effectLst/>
                        <a:latin typeface="Arial"/>
                      </a:endParaRPr>
                    </a:p>
                  </a:txBody>
                  <a:tcPr marL="9525" marR="9525" marT="9525" marB="0" anchor="b"/>
                </a:tc>
              </a:tr>
              <a:tr h="237509">
                <a:tc>
                  <a:txBody>
                    <a:bodyPr/>
                    <a:lstStyle/>
                    <a:p>
                      <a:pPr algn="l" fontAlgn="b"/>
                      <a:r>
                        <a:rPr lang="tr-TR" sz="1600" u="none" strike="noStrike" dirty="0">
                          <a:effectLst/>
                        </a:rPr>
                        <a:t>GATE ELEKTRONİK</a:t>
                      </a:r>
                      <a:endParaRPr lang="tr-TR" sz="1600" b="0" i="0" u="none" strike="noStrike" dirty="0">
                        <a:solidFill>
                          <a:srgbClr val="000000"/>
                        </a:solidFill>
                        <a:effectLst/>
                        <a:latin typeface="Arial"/>
                      </a:endParaRPr>
                    </a:p>
                  </a:txBody>
                  <a:tcPr marL="9525" marR="9525" marT="9525" marB="0" anchor="b"/>
                </a:tc>
                <a:tc>
                  <a:txBody>
                    <a:bodyPr/>
                    <a:lstStyle/>
                    <a:p>
                      <a:pPr algn="r" fontAlgn="b"/>
                      <a:r>
                        <a:rPr lang="tr-TR" sz="1600" u="none" strike="noStrike">
                          <a:effectLst/>
                        </a:rPr>
                        <a:t>1</a:t>
                      </a:r>
                      <a:endParaRPr lang="tr-TR" sz="1600" b="0" i="0" u="none" strike="noStrike">
                        <a:solidFill>
                          <a:srgbClr val="000000"/>
                        </a:solidFill>
                        <a:effectLst/>
                        <a:latin typeface="Arial"/>
                      </a:endParaRPr>
                    </a:p>
                  </a:txBody>
                  <a:tcPr marL="9525" marR="9525" marT="9525" marB="0" anchor="b"/>
                </a:tc>
              </a:tr>
              <a:tr h="234466">
                <a:tc>
                  <a:txBody>
                    <a:bodyPr/>
                    <a:lstStyle/>
                    <a:p>
                      <a:pPr algn="l" fontAlgn="b"/>
                      <a:r>
                        <a:rPr lang="tr-TR" sz="1600" u="none" strike="noStrike" dirty="0">
                          <a:effectLst/>
                        </a:rPr>
                        <a:t>Gümrük ve Turizm İşletmeleri</a:t>
                      </a:r>
                      <a:endParaRPr lang="tr-TR" sz="1600" b="0" i="0" u="none" strike="noStrike" dirty="0">
                        <a:solidFill>
                          <a:srgbClr val="000000"/>
                        </a:solidFill>
                        <a:effectLst/>
                        <a:latin typeface="Arial"/>
                      </a:endParaRPr>
                    </a:p>
                  </a:txBody>
                  <a:tcPr marL="9525" marR="9525" marT="9525" marB="0" anchor="b"/>
                </a:tc>
                <a:tc>
                  <a:txBody>
                    <a:bodyPr/>
                    <a:lstStyle/>
                    <a:p>
                      <a:pPr algn="r" fontAlgn="b"/>
                      <a:r>
                        <a:rPr lang="tr-TR" sz="1600" u="none" strike="noStrike" dirty="0">
                          <a:effectLst/>
                        </a:rPr>
                        <a:t>1</a:t>
                      </a:r>
                      <a:endParaRPr lang="tr-TR" sz="1600" b="0" i="0" u="none" strike="noStrike" dirty="0">
                        <a:solidFill>
                          <a:srgbClr val="000000"/>
                        </a:solidFill>
                        <a:effectLst/>
                        <a:latin typeface="Arial"/>
                      </a:endParaRPr>
                    </a:p>
                  </a:txBody>
                  <a:tcPr marL="9525" marR="9525" marT="9525" marB="0" anchor="b"/>
                </a:tc>
              </a:tr>
              <a:tr h="237509">
                <a:tc>
                  <a:txBody>
                    <a:bodyPr/>
                    <a:lstStyle/>
                    <a:p>
                      <a:pPr algn="l" fontAlgn="b"/>
                      <a:r>
                        <a:rPr lang="tr-TR" sz="1600" u="none" strike="noStrike">
                          <a:effectLst/>
                        </a:rPr>
                        <a:t>TÜBİTAK SAVTAG</a:t>
                      </a:r>
                      <a:endParaRPr lang="tr-TR" sz="1600" b="0" i="0" u="none" strike="noStrike">
                        <a:solidFill>
                          <a:srgbClr val="000000"/>
                        </a:solidFill>
                        <a:effectLst/>
                        <a:latin typeface="Arial"/>
                      </a:endParaRPr>
                    </a:p>
                  </a:txBody>
                  <a:tcPr marL="9525" marR="9525" marT="9525" marB="0" anchor="b"/>
                </a:tc>
                <a:tc>
                  <a:txBody>
                    <a:bodyPr/>
                    <a:lstStyle/>
                    <a:p>
                      <a:pPr algn="r" fontAlgn="b"/>
                      <a:r>
                        <a:rPr lang="tr-TR" sz="1600" u="none" strike="noStrike" dirty="0">
                          <a:effectLst/>
                        </a:rPr>
                        <a:t>1</a:t>
                      </a:r>
                      <a:endParaRPr lang="tr-TR" sz="1600" b="0" i="0" u="none" strike="noStrike" dirty="0">
                        <a:solidFill>
                          <a:srgbClr val="000000"/>
                        </a:solidFill>
                        <a:effectLst/>
                        <a:latin typeface="Arial"/>
                      </a:endParaRPr>
                    </a:p>
                  </a:txBody>
                  <a:tcPr marL="9525" marR="9525" marT="9525" marB="0" anchor="b"/>
                </a:tc>
              </a:tr>
            </a:tbl>
          </a:graphicData>
        </a:graphic>
      </p:graphicFrame>
    </p:spTree>
    <p:extLst>
      <p:ext uri="{BB962C8B-B14F-4D97-AF65-F5344CB8AC3E}">
        <p14:creationId xmlns:p14="http://schemas.microsoft.com/office/powerpoint/2010/main" val="17208924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3452036564"/>
              </p:ext>
            </p:extLst>
          </p:nvPr>
        </p:nvGraphicFramePr>
        <p:xfrm>
          <a:off x="457200" y="1219200"/>
          <a:ext cx="8305800" cy="5334000"/>
        </p:xfrm>
        <a:graphic>
          <a:graphicData uri="http://schemas.openxmlformats.org/drawingml/2006/table">
            <a:tbl>
              <a:tblPr/>
              <a:tblGrid>
                <a:gridCol w="4152900"/>
                <a:gridCol w="4152900"/>
              </a:tblGrid>
              <a:tr h="74386">
                <a:tc>
                  <a:txBody>
                    <a:bodyPr/>
                    <a:lstStyle/>
                    <a:p>
                      <a:pPr algn="l" rtl="0" fontAlgn="b"/>
                      <a:r>
                        <a:rPr lang="tr-TR" sz="1400" dirty="0">
                          <a:solidFill>
                            <a:srgbClr val="000000"/>
                          </a:solidFill>
                          <a:effectLst/>
                        </a:rPr>
                        <a:t>GATE ELEKTR. SAN. VE TİC. A.Ş.</a:t>
                      </a:r>
                    </a:p>
                  </a:txBody>
                  <a:tcPr marL="5968" marR="596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tr-TR" sz="1400" dirty="0">
                          <a:solidFill>
                            <a:srgbClr val="000000"/>
                          </a:solidFill>
                          <a:effectLst/>
                        </a:rPr>
                        <a:t>HES HACILAR ELEKTRİK SANAYİ VE TİC. A.Ş.</a:t>
                      </a:r>
                    </a:p>
                  </a:txBody>
                  <a:tcPr marL="5968" marR="596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48771">
                <a:tc>
                  <a:txBody>
                    <a:bodyPr/>
                    <a:lstStyle/>
                    <a:p>
                      <a:pPr algn="l" rtl="0" fontAlgn="b"/>
                      <a:r>
                        <a:rPr lang="tr-TR" sz="1400" dirty="0">
                          <a:solidFill>
                            <a:srgbClr val="000000"/>
                          </a:solidFill>
                          <a:effectLst/>
                        </a:rPr>
                        <a:t>ELİMKO ELEKTRONİK İMALAT VE KONTROL TİC. LTD. ŞTİ.</a:t>
                      </a:r>
                    </a:p>
                  </a:txBody>
                  <a:tcPr marL="5968" marR="596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tr-TR" sz="1400" dirty="0">
                          <a:solidFill>
                            <a:srgbClr val="000000"/>
                          </a:solidFill>
                          <a:effectLst/>
                        </a:rPr>
                        <a:t>TÜRK TELEKOMÜNİKASYON A.Ş.</a:t>
                      </a:r>
                    </a:p>
                  </a:txBody>
                  <a:tcPr marL="5968" marR="596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48771">
                <a:tc>
                  <a:txBody>
                    <a:bodyPr/>
                    <a:lstStyle/>
                    <a:p>
                      <a:pPr algn="l" rtl="0" fontAlgn="b"/>
                      <a:r>
                        <a:rPr lang="tr-TR" sz="1400" dirty="0">
                          <a:solidFill>
                            <a:srgbClr val="000000"/>
                          </a:solidFill>
                          <a:effectLst/>
                        </a:rPr>
                        <a:t>ANKARA NETMON İLETİŞİM SİSTEMLERİ TİC. SAN. A.Ş.</a:t>
                      </a:r>
                    </a:p>
                  </a:txBody>
                  <a:tcPr marL="5968" marR="596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tr-TR" sz="1400">
                          <a:solidFill>
                            <a:srgbClr val="000000"/>
                          </a:solidFill>
                          <a:effectLst/>
                        </a:rPr>
                        <a:t>TÜRKİYE BİLİMSEL VE TEKNOLOJİK ARAŞTIRMA KURUMU (TÜBİTAK)</a:t>
                      </a:r>
                    </a:p>
                  </a:txBody>
                  <a:tcPr marL="5968" marR="596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23158">
                <a:tc>
                  <a:txBody>
                    <a:bodyPr/>
                    <a:lstStyle/>
                    <a:p>
                      <a:pPr algn="l" rtl="0" fontAlgn="b"/>
                      <a:r>
                        <a:rPr lang="tr-TR" sz="1400" dirty="0">
                          <a:solidFill>
                            <a:srgbClr val="000000"/>
                          </a:solidFill>
                          <a:effectLst/>
                        </a:rPr>
                        <a:t>BUGSAŞ BAŞKENT ULAŞIM VE DOĞALGAZ HİZ. PROJE TAAH. SAN. TİC. A.Ş.</a:t>
                      </a:r>
                    </a:p>
                  </a:txBody>
                  <a:tcPr marL="5968" marR="596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tr-TR" sz="1400">
                          <a:solidFill>
                            <a:srgbClr val="000000"/>
                          </a:solidFill>
                          <a:effectLst/>
                        </a:rPr>
                        <a:t>ROKETSAN A.Ş.</a:t>
                      </a:r>
                    </a:p>
                  </a:txBody>
                  <a:tcPr marL="5968" marR="596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74386">
                <a:tc>
                  <a:txBody>
                    <a:bodyPr/>
                    <a:lstStyle/>
                    <a:p>
                      <a:pPr algn="l" rtl="0" fontAlgn="b"/>
                      <a:r>
                        <a:rPr lang="tr-TR" sz="1400" dirty="0">
                          <a:solidFill>
                            <a:srgbClr val="000000"/>
                          </a:solidFill>
                          <a:effectLst/>
                        </a:rPr>
                        <a:t>BAŞÖZ ENERJİ A.Ş.</a:t>
                      </a:r>
                    </a:p>
                  </a:txBody>
                  <a:tcPr marL="5968" marR="596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tr-TR" sz="1400">
                          <a:solidFill>
                            <a:srgbClr val="000000"/>
                          </a:solidFill>
                          <a:effectLst/>
                        </a:rPr>
                        <a:t>HAVELSAN HAVA ELEKTRONİK SANAYİ VE TİCARET A.Ş.</a:t>
                      </a:r>
                    </a:p>
                  </a:txBody>
                  <a:tcPr marL="5968" marR="596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74386">
                <a:tc>
                  <a:txBody>
                    <a:bodyPr/>
                    <a:lstStyle/>
                    <a:p>
                      <a:pPr algn="l" rtl="0" fontAlgn="b"/>
                      <a:r>
                        <a:rPr lang="tr-TR" sz="1400" dirty="0">
                          <a:solidFill>
                            <a:srgbClr val="000000"/>
                          </a:solidFill>
                          <a:effectLst/>
                        </a:rPr>
                        <a:t>TAV HAVALİMANLARI HOLDİNG A.Ş.</a:t>
                      </a:r>
                    </a:p>
                  </a:txBody>
                  <a:tcPr marL="5968" marR="596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tr-TR" sz="1400" dirty="0">
                          <a:solidFill>
                            <a:srgbClr val="000000"/>
                          </a:solidFill>
                          <a:effectLst/>
                        </a:rPr>
                        <a:t>SASEL ELEKTROMEKANİK SAN. VE TİC. A.Ş.</a:t>
                      </a:r>
                    </a:p>
                  </a:txBody>
                  <a:tcPr marL="5968" marR="596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74386">
                <a:tc>
                  <a:txBody>
                    <a:bodyPr/>
                    <a:lstStyle/>
                    <a:p>
                      <a:pPr algn="l" rtl="0" fontAlgn="b"/>
                      <a:r>
                        <a:rPr lang="tr-TR" sz="1400">
                          <a:solidFill>
                            <a:srgbClr val="000000"/>
                          </a:solidFill>
                          <a:effectLst/>
                        </a:rPr>
                        <a:t>EPTİM ELEKTRİK İNŞ.VE TİC.LTD.ŞTİ.</a:t>
                      </a:r>
                    </a:p>
                  </a:txBody>
                  <a:tcPr marL="5968" marR="596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tr-TR" sz="1400" dirty="0">
                          <a:solidFill>
                            <a:srgbClr val="000000"/>
                          </a:solidFill>
                          <a:effectLst/>
                        </a:rPr>
                        <a:t>VESTEL DİJİTAL ÜRETİM SANAYİ A.Ş.</a:t>
                      </a:r>
                    </a:p>
                  </a:txBody>
                  <a:tcPr marL="5968" marR="596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48771">
                <a:tc>
                  <a:txBody>
                    <a:bodyPr/>
                    <a:lstStyle/>
                    <a:p>
                      <a:pPr algn="l" rtl="0" fontAlgn="b"/>
                      <a:r>
                        <a:rPr lang="tr-TR" sz="1400" dirty="0">
                          <a:solidFill>
                            <a:srgbClr val="000000"/>
                          </a:solidFill>
                          <a:effectLst/>
                        </a:rPr>
                        <a:t>AYKON PANO ELEKTRİK SİSTEMLERİ SAN. ve TİC. A.Ş.</a:t>
                      </a:r>
                    </a:p>
                  </a:txBody>
                  <a:tcPr marL="5968" marR="596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tr-TR" sz="1400" dirty="0">
                          <a:solidFill>
                            <a:srgbClr val="000000"/>
                          </a:solidFill>
                          <a:effectLst/>
                        </a:rPr>
                        <a:t>KAREL ELEKTRONİK SANAYİ VE TİCARET A.Ş. ANKARA ŞB.</a:t>
                      </a:r>
                    </a:p>
                  </a:txBody>
                  <a:tcPr marL="5968" marR="596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48771">
                <a:tc>
                  <a:txBody>
                    <a:bodyPr/>
                    <a:lstStyle/>
                    <a:p>
                      <a:pPr algn="l" rtl="0" fontAlgn="b"/>
                      <a:r>
                        <a:rPr lang="tr-TR" sz="1400" dirty="0">
                          <a:solidFill>
                            <a:srgbClr val="000000"/>
                          </a:solidFill>
                          <a:effectLst/>
                        </a:rPr>
                        <a:t>ULUSOY ELEKTRİK İMALAT TAAH. VE TİC. A.Ş.</a:t>
                      </a:r>
                    </a:p>
                  </a:txBody>
                  <a:tcPr marL="5968" marR="596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tr-TR" sz="1400" dirty="0">
                          <a:solidFill>
                            <a:srgbClr val="000000"/>
                          </a:solidFill>
                          <a:effectLst/>
                        </a:rPr>
                        <a:t>MERCADOS ENERJİ PİYASALARI</a:t>
                      </a:r>
                    </a:p>
                  </a:txBody>
                  <a:tcPr marL="5968" marR="596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48771">
                <a:tc>
                  <a:txBody>
                    <a:bodyPr/>
                    <a:lstStyle/>
                    <a:p>
                      <a:pPr algn="l" rtl="0" fontAlgn="b"/>
                      <a:r>
                        <a:rPr lang="tr-TR" sz="1400" dirty="0">
                          <a:solidFill>
                            <a:srgbClr val="000000"/>
                          </a:solidFill>
                          <a:effectLst/>
                        </a:rPr>
                        <a:t>TÜRKSAT UYDU HABERLEŞME VE KABLO TV A.Ş.</a:t>
                      </a:r>
                    </a:p>
                  </a:txBody>
                  <a:tcPr marL="5968" marR="596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tr-TR" sz="1400" dirty="0">
                          <a:solidFill>
                            <a:srgbClr val="000000"/>
                          </a:solidFill>
                          <a:effectLst/>
                        </a:rPr>
                        <a:t>TUSAŞ TÜRK HAVACILIK VE UZAY SANAYİ A.Ş.(TAI)</a:t>
                      </a:r>
                    </a:p>
                  </a:txBody>
                  <a:tcPr marL="5968" marR="596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48771">
                <a:tc>
                  <a:txBody>
                    <a:bodyPr/>
                    <a:lstStyle/>
                    <a:p>
                      <a:pPr algn="l" rtl="0" fontAlgn="b"/>
                      <a:r>
                        <a:rPr lang="tr-TR" sz="1400" dirty="0">
                          <a:solidFill>
                            <a:srgbClr val="000000"/>
                          </a:solidFill>
                          <a:effectLst/>
                        </a:rPr>
                        <a:t>ARMAS ELEKTRONİK SAN.VE TİC.LTD.ŞTİ.</a:t>
                      </a:r>
                    </a:p>
                  </a:txBody>
                  <a:tcPr marL="5968" marR="596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tr-TR" sz="1400" dirty="0">
                          <a:solidFill>
                            <a:srgbClr val="000000"/>
                          </a:solidFill>
                          <a:effectLst/>
                        </a:rPr>
                        <a:t>TÜRKİYE BİLİMSEL VE TEKNOLOJİK ARAŞTIRMA KURUMU (TÜBİTAK)</a:t>
                      </a:r>
                    </a:p>
                  </a:txBody>
                  <a:tcPr marL="5968" marR="596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48771">
                <a:tc>
                  <a:txBody>
                    <a:bodyPr/>
                    <a:lstStyle/>
                    <a:p>
                      <a:pPr algn="l" rtl="0" fontAlgn="b"/>
                      <a:r>
                        <a:rPr lang="tr-TR" sz="1400" dirty="0">
                          <a:solidFill>
                            <a:srgbClr val="000000"/>
                          </a:solidFill>
                          <a:effectLst/>
                        </a:rPr>
                        <a:t>EOS ELEKT.MAK.ELEKTRONİK SAN.TİC.LTD.ŞTİ.</a:t>
                      </a:r>
                    </a:p>
                  </a:txBody>
                  <a:tcPr marL="5968" marR="596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tr-TR" sz="1400" dirty="0">
                          <a:solidFill>
                            <a:srgbClr val="000000"/>
                          </a:solidFill>
                          <a:effectLst/>
                        </a:rPr>
                        <a:t>ARÇELİK A.Ş. (ANKARA BULAŞIK MAK. FABRİKASI)</a:t>
                      </a:r>
                    </a:p>
                  </a:txBody>
                  <a:tcPr marL="5968" marR="596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48771">
                <a:tc>
                  <a:txBody>
                    <a:bodyPr/>
                    <a:lstStyle/>
                    <a:p>
                      <a:pPr algn="l" rtl="0" fontAlgn="b"/>
                      <a:r>
                        <a:rPr lang="tr-TR" sz="1400" dirty="0">
                          <a:solidFill>
                            <a:srgbClr val="000000"/>
                          </a:solidFill>
                          <a:effectLst/>
                        </a:rPr>
                        <a:t>GAMA GÜÇ SİSTEMLERİ MÜH.VE TAAH. A.Ş.</a:t>
                      </a:r>
                    </a:p>
                  </a:txBody>
                  <a:tcPr marL="5968" marR="596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tr-TR" sz="1400" dirty="0">
                          <a:solidFill>
                            <a:srgbClr val="000000"/>
                          </a:solidFill>
                          <a:effectLst/>
                        </a:rPr>
                        <a:t>TOBB ETÜ</a:t>
                      </a:r>
                    </a:p>
                  </a:txBody>
                  <a:tcPr marL="5968" marR="596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48771">
                <a:tc>
                  <a:txBody>
                    <a:bodyPr/>
                    <a:lstStyle/>
                    <a:p>
                      <a:pPr algn="l" rtl="0" fontAlgn="b"/>
                      <a:r>
                        <a:rPr lang="tr-TR" sz="1400" dirty="0">
                          <a:solidFill>
                            <a:srgbClr val="000000"/>
                          </a:solidFill>
                          <a:effectLst/>
                        </a:rPr>
                        <a:t>DEVLET HAVA MEYDANLARI İŞLETMESİ GENEL MÜDÜRLÜĞÜ</a:t>
                      </a:r>
                    </a:p>
                  </a:txBody>
                  <a:tcPr marL="5968" marR="596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tr-TR" sz="1400" dirty="0">
                          <a:solidFill>
                            <a:srgbClr val="000000"/>
                          </a:solidFill>
                          <a:effectLst/>
                        </a:rPr>
                        <a:t>ORTANA ELEKTRONİK YAZILIM TAAH. SAN. TİC. LTD. ŞTİ.</a:t>
                      </a:r>
                    </a:p>
                  </a:txBody>
                  <a:tcPr marL="5968" marR="596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48771">
                <a:tc>
                  <a:txBody>
                    <a:bodyPr/>
                    <a:lstStyle/>
                    <a:p>
                      <a:pPr algn="l" rtl="0" fontAlgn="b"/>
                      <a:r>
                        <a:rPr lang="tr-TR" sz="1400" dirty="0">
                          <a:solidFill>
                            <a:srgbClr val="000000"/>
                          </a:solidFill>
                          <a:effectLst/>
                        </a:rPr>
                        <a:t>CANTEK SOĞUTMA MAK. SAN. VE TİC. LTD. ŞTİ.</a:t>
                      </a:r>
                    </a:p>
                  </a:txBody>
                  <a:tcPr marL="5968" marR="596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tr-TR" sz="1400" dirty="0">
                          <a:solidFill>
                            <a:srgbClr val="000000"/>
                          </a:solidFill>
                          <a:effectLst/>
                        </a:rPr>
                        <a:t>İMR ELEKTRİK MÜHENDİSLİK LTD. ŞTİ.</a:t>
                      </a:r>
                    </a:p>
                  </a:txBody>
                  <a:tcPr marL="5968" marR="596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23158">
                <a:tc>
                  <a:txBody>
                    <a:bodyPr/>
                    <a:lstStyle/>
                    <a:p>
                      <a:pPr algn="l" rtl="0" fontAlgn="b"/>
                      <a:r>
                        <a:rPr lang="tr-TR" sz="1400">
                          <a:solidFill>
                            <a:srgbClr val="000000"/>
                          </a:solidFill>
                          <a:effectLst/>
                        </a:rPr>
                        <a:t>GÜZEL UFUK ELEKTRİK TESİSAT TAAHÜT ELEKTRONİK MÜHENDİSLİK HİD. PNÖ İNŞ.SAN. VE TİC LTD.ŞTİ.</a:t>
                      </a:r>
                    </a:p>
                  </a:txBody>
                  <a:tcPr marL="5968" marR="596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tr-TR" sz="1400" dirty="0">
                          <a:solidFill>
                            <a:srgbClr val="000000"/>
                          </a:solidFill>
                          <a:effectLst/>
                        </a:rPr>
                        <a:t>ELEKON ENERJİ SİSTEMLERİ</a:t>
                      </a:r>
                    </a:p>
                  </a:txBody>
                  <a:tcPr marL="5968" marR="596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74386">
                <a:tc>
                  <a:txBody>
                    <a:bodyPr/>
                    <a:lstStyle/>
                    <a:p>
                      <a:pPr algn="l" rtl="0" fontAlgn="b"/>
                      <a:r>
                        <a:rPr lang="tr-TR" sz="1400">
                          <a:solidFill>
                            <a:srgbClr val="000000"/>
                          </a:solidFill>
                          <a:effectLst/>
                        </a:rPr>
                        <a:t>İZMİR DEMİR ÇELİK SAN. A.Ş.</a:t>
                      </a:r>
                    </a:p>
                  </a:txBody>
                  <a:tcPr marL="5968" marR="596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tr-TR" sz="1400" dirty="0">
                          <a:solidFill>
                            <a:srgbClr val="000000"/>
                          </a:solidFill>
                          <a:effectLst/>
                        </a:rPr>
                        <a:t>Pİ MAKİNA (BİR ÖĞRENCİMİZ BURAYA GİTMİŞTİ VE MEMNUN)</a:t>
                      </a:r>
                    </a:p>
                  </a:txBody>
                  <a:tcPr marL="5968" marR="596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74386">
                <a:tc>
                  <a:txBody>
                    <a:bodyPr/>
                    <a:lstStyle/>
                    <a:p>
                      <a:pPr algn="l" rtl="0" fontAlgn="b"/>
                      <a:r>
                        <a:rPr lang="tr-TR" sz="1400" dirty="0">
                          <a:solidFill>
                            <a:srgbClr val="000000"/>
                          </a:solidFill>
                          <a:effectLst/>
                        </a:rPr>
                        <a:t>MASTAR METALURJİ SAN.VE TİC A.Ş.</a:t>
                      </a:r>
                    </a:p>
                  </a:txBody>
                  <a:tcPr marL="5968" marR="596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tr-TR" sz="1400" dirty="0">
                          <a:solidFill>
                            <a:srgbClr val="000000"/>
                          </a:solidFill>
                          <a:effectLst/>
                        </a:rPr>
                        <a:t>METEKSAN SAVUNMA SANAYİ A.Ş.</a:t>
                      </a:r>
                    </a:p>
                  </a:txBody>
                  <a:tcPr marL="5968" marR="596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48771">
                <a:tc>
                  <a:txBody>
                    <a:bodyPr/>
                    <a:lstStyle/>
                    <a:p>
                      <a:r>
                        <a:rPr lang="nn-NO" sz="1400" dirty="0" smtClean="0"/>
                        <a:t>VESTEL ELEKTRONİK SAN. VE TİC. A.Ş.</a:t>
                      </a:r>
                    </a:p>
                  </a:txBody>
                  <a:tcPr marL="5968" marR="596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tr-TR" sz="1400" dirty="0">
                          <a:solidFill>
                            <a:srgbClr val="000000"/>
                          </a:solidFill>
                          <a:effectLst/>
                        </a:rPr>
                        <a:t>BORUSAN HOLDİNG A.Ş.</a:t>
                      </a:r>
                    </a:p>
                  </a:txBody>
                  <a:tcPr marL="5968" marR="596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Başlık 4"/>
          <p:cNvSpPr>
            <a:spLocks noGrp="1"/>
          </p:cNvSpPr>
          <p:nvPr>
            <p:ph type="title"/>
          </p:nvPr>
        </p:nvSpPr>
        <p:spPr>
          <a:xfrm>
            <a:off x="457200" y="274638"/>
            <a:ext cx="8229600" cy="639762"/>
          </a:xfrm>
        </p:spPr>
        <p:txBody>
          <a:bodyPr>
            <a:normAutofit fontScale="90000"/>
          </a:bodyPr>
          <a:lstStyle/>
          <a:p>
            <a:r>
              <a:rPr lang="tr-TR" dirty="0" smtClean="0"/>
              <a:t>Bazı Ortak Eğitim Firmaları</a:t>
            </a:r>
            <a:endParaRPr lang="tr-TR" dirty="0"/>
          </a:p>
        </p:txBody>
      </p:sp>
    </p:spTree>
    <p:extLst>
      <p:ext uri="{BB962C8B-B14F-4D97-AF65-F5344CB8AC3E}">
        <p14:creationId xmlns:p14="http://schemas.microsoft.com/office/powerpoint/2010/main" val="14598640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a:xfrm>
            <a:off x="457200" y="274638"/>
            <a:ext cx="8229600" cy="487362"/>
          </a:xfrm>
        </p:spPr>
        <p:txBody>
          <a:bodyPr>
            <a:noAutofit/>
          </a:bodyPr>
          <a:lstStyle/>
          <a:p>
            <a:r>
              <a:rPr lang="tr-TR" sz="3600" dirty="0" smtClean="0"/>
              <a:t>1. Süreçlerin Modellenmesi</a:t>
            </a:r>
            <a:br>
              <a:rPr lang="tr-TR" sz="3600" dirty="0" smtClean="0"/>
            </a:br>
            <a:r>
              <a:rPr lang="tr-TR" sz="3600" dirty="0" smtClean="0"/>
              <a:t>Örnek: Müfredat iyileştirme süreci </a:t>
            </a:r>
            <a:endParaRPr lang="tr-TR" sz="3600" dirty="0"/>
          </a:p>
        </p:txBody>
      </p:sp>
      <p:pic>
        <p:nvPicPr>
          <p:cNvPr id="4" name="İçerik Yer Tutucusu 3"/>
          <p:cNvPicPr>
            <a:picLocks noGrp="1"/>
          </p:cNvPicPr>
          <p:nvPr>
            <p:ph idx="4294967295"/>
          </p:nvPr>
        </p:nvPicPr>
        <p:blipFill>
          <a:blip r:embed="rId2" cstate="print"/>
          <a:srcRect/>
          <a:stretch>
            <a:fillRect/>
          </a:stretch>
        </p:blipFill>
        <p:spPr bwMode="auto">
          <a:xfrm>
            <a:off x="76200" y="990600"/>
            <a:ext cx="8915400" cy="5867400"/>
          </a:xfrm>
          <a:prstGeom prst="rect">
            <a:avLst/>
          </a:prstGeom>
          <a:noFill/>
          <a:ln w="9525">
            <a:noFill/>
            <a:miter lim="800000"/>
            <a:headEnd/>
            <a:tailEnd/>
          </a:ln>
        </p:spPr>
      </p:pic>
    </p:spTree>
    <p:extLst>
      <p:ext uri="{BB962C8B-B14F-4D97-AF65-F5344CB8AC3E}">
        <p14:creationId xmlns:p14="http://schemas.microsoft.com/office/powerpoint/2010/main" val="37782554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457200" y="228600"/>
            <a:ext cx="8229600" cy="609600"/>
          </a:xfrm>
        </p:spPr>
        <p:txBody>
          <a:bodyPr>
            <a:normAutofit fontScale="90000"/>
          </a:bodyPr>
          <a:lstStyle/>
          <a:p>
            <a:r>
              <a:rPr lang="tr-TR" dirty="0" smtClean="0"/>
              <a:t>Mühendislik Tasarımı</a:t>
            </a:r>
            <a:endParaRPr lang="tr-TR" dirty="0"/>
          </a:p>
        </p:txBody>
      </p:sp>
      <p:sp>
        <p:nvSpPr>
          <p:cNvPr id="4" name="İçerik Yer Tutucusu 3"/>
          <p:cNvSpPr>
            <a:spLocks noGrp="1"/>
          </p:cNvSpPr>
          <p:nvPr>
            <p:ph idx="1"/>
          </p:nvPr>
        </p:nvSpPr>
        <p:spPr>
          <a:xfrm>
            <a:off x="457200" y="914400"/>
            <a:ext cx="8229600" cy="5562600"/>
          </a:xfrm>
        </p:spPr>
        <p:txBody>
          <a:bodyPr>
            <a:normAutofit fontScale="77500" lnSpcReduction="20000"/>
          </a:bodyPr>
          <a:lstStyle/>
          <a:p>
            <a:r>
              <a:rPr lang="tr-TR" dirty="0" smtClean="0"/>
              <a:t>Mühendis öncelikle kullanıcının ihtiyaçlarını gözetmek zorundadır.</a:t>
            </a:r>
          </a:p>
          <a:p>
            <a:r>
              <a:rPr lang="tr-TR" dirty="0" smtClean="0"/>
              <a:t>Mühendislik Tasarımı: Bir ürünü pratik bir amaç için ve  belli kısıtlar altında geliştirmek</a:t>
            </a:r>
          </a:p>
          <a:p>
            <a:pPr lvl="1"/>
            <a:r>
              <a:rPr lang="tr-TR" dirty="0" smtClean="0"/>
              <a:t>Ör: Otomotiv – </a:t>
            </a:r>
          </a:p>
          <a:p>
            <a:pPr lvl="2"/>
            <a:r>
              <a:rPr lang="tr-TR" dirty="0" smtClean="0"/>
              <a:t>Kısıtlar: Fiyat, düzenli bakım masrafı, benzin ekonomisi, </a:t>
            </a:r>
            <a:r>
              <a:rPr lang="tr-TR" dirty="0" err="1" smtClean="0"/>
              <a:t>egzos</a:t>
            </a:r>
            <a:r>
              <a:rPr lang="tr-TR" dirty="0" smtClean="0"/>
              <a:t> emisyonu, kaza güvenliği</a:t>
            </a:r>
          </a:p>
          <a:p>
            <a:pPr lvl="1"/>
            <a:r>
              <a:rPr lang="tr-TR" dirty="0" smtClean="0"/>
              <a:t>Ör. Cep Telefonu</a:t>
            </a:r>
          </a:p>
          <a:p>
            <a:r>
              <a:rPr lang="tr-TR" dirty="0" smtClean="0"/>
              <a:t>Tasarım içeren bazı zorunlu bölüm dersleri</a:t>
            </a:r>
          </a:p>
          <a:p>
            <a:pPr lvl="1"/>
            <a:r>
              <a:rPr lang="tr-TR" dirty="0" smtClean="0"/>
              <a:t>ELE 263: Ör. Mantık Devre Tasarımı</a:t>
            </a:r>
          </a:p>
          <a:p>
            <a:pPr lvl="1"/>
            <a:r>
              <a:rPr lang="tr-TR" dirty="0" smtClean="0"/>
              <a:t>ELE 202: Ör. Filtre Tasarımı</a:t>
            </a:r>
          </a:p>
          <a:p>
            <a:pPr lvl="1"/>
            <a:r>
              <a:rPr lang="tr-TR" dirty="0" smtClean="0"/>
              <a:t>ELE 311: Ör. Güç Yükselteci Tasarımı</a:t>
            </a:r>
          </a:p>
          <a:p>
            <a:pPr lvl="1"/>
            <a:r>
              <a:rPr lang="tr-TR" dirty="0" smtClean="0"/>
              <a:t>ELE 301: Ör. </a:t>
            </a:r>
            <a:r>
              <a:rPr lang="tr-TR" dirty="0" err="1" smtClean="0"/>
              <a:t>Inverted</a:t>
            </a:r>
            <a:r>
              <a:rPr lang="tr-TR" dirty="0" smtClean="0"/>
              <a:t> </a:t>
            </a:r>
            <a:r>
              <a:rPr lang="tr-TR" dirty="0" err="1" smtClean="0"/>
              <a:t>Pendulum</a:t>
            </a:r>
            <a:endParaRPr lang="tr-TR" dirty="0" smtClean="0"/>
          </a:p>
          <a:p>
            <a:pPr lvl="1"/>
            <a:r>
              <a:rPr lang="tr-TR" dirty="0" smtClean="0"/>
              <a:t>ELE 361: Ör. FM Alıcı-Verici Tasarımı</a:t>
            </a:r>
          </a:p>
          <a:p>
            <a:pPr lvl="1"/>
            <a:r>
              <a:rPr lang="tr-TR" dirty="0" smtClean="0"/>
              <a:t>ELE 362: Ör. Mikroişlemci Tasarımı</a:t>
            </a:r>
          </a:p>
          <a:p>
            <a:pPr lvl="1"/>
            <a:r>
              <a:rPr lang="tr-TR" dirty="0" smtClean="0"/>
              <a:t>ELE 495: Bitirme Tasarım Projesi</a:t>
            </a:r>
          </a:p>
          <a:p>
            <a:pPr lvl="1"/>
            <a:endParaRPr lang="tr-TR" dirty="0" smtClean="0"/>
          </a:p>
          <a:p>
            <a:pPr lvl="1"/>
            <a:endParaRPr lang="tr-TR" dirty="0" smtClean="0"/>
          </a:p>
          <a:p>
            <a:pPr lvl="2"/>
            <a:endParaRPr lang="tr-TR" dirty="0"/>
          </a:p>
        </p:txBody>
      </p:sp>
    </p:spTree>
    <p:extLst>
      <p:ext uri="{BB962C8B-B14F-4D97-AF65-F5344CB8AC3E}">
        <p14:creationId xmlns:p14="http://schemas.microsoft.com/office/powerpoint/2010/main" val="8211934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411162"/>
          </a:xfrm>
        </p:spPr>
        <p:txBody>
          <a:bodyPr>
            <a:normAutofit fontScale="90000"/>
          </a:bodyPr>
          <a:lstStyle/>
          <a:p>
            <a:r>
              <a:rPr lang="tr-TR" dirty="0" smtClean="0"/>
              <a:t>ELE 495 </a:t>
            </a:r>
            <a:r>
              <a:rPr lang="tr-TR" dirty="0"/>
              <a:t>Proje Örnekleri</a:t>
            </a:r>
            <a:br>
              <a:rPr lang="tr-TR" dirty="0"/>
            </a:br>
            <a:r>
              <a:rPr lang="tr-TR" dirty="0" smtClean="0">
                <a:hlinkClick r:id="rId2"/>
              </a:rPr>
              <a:t>www.youtube.com/tobbetuele</a:t>
            </a:r>
            <a:r>
              <a:rPr lang="tr-TR" dirty="0" smtClean="0"/>
              <a:t>  </a:t>
            </a:r>
            <a:endParaRPr lang="tr-TR" dirty="0"/>
          </a:p>
        </p:txBody>
      </p:sp>
      <p:sp>
        <p:nvSpPr>
          <p:cNvPr id="3" name="İçerik Yer Tutucusu 2"/>
          <p:cNvSpPr>
            <a:spLocks noGrp="1"/>
          </p:cNvSpPr>
          <p:nvPr>
            <p:ph sz="half" idx="1"/>
          </p:nvPr>
        </p:nvSpPr>
        <p:spPr>
          <a:xfrm>
            <a:off x="228600" y="1066800"/>
            <a:ext cx="4191000" cy="5715000"/>
          </a:xfrm>
        </p:spPr>
        <p:txBody>
          <a:bodyPr>
            <a:noAutofit/>
          </a:bodyPr>
          <a:lstStyle/>
          <a:p>
            <a:r>
              <a:rPr lang="tr-TR" sz="1600" dirty="0" smtClean="0"/>
              <a:t>Sayısal </a:t>
            </a:r>
            <a:r>
              <a:rPr lang="tr-TR" sz="1600" dirty="0"/>
              <a:t>su altı </a:t>
            </a:r>
            <a:r>
              <a:rPr lang="tr-TR" sz="1600" dirty="0" smtClean="0"/>
              <a:t>telefonu </a:t>
            </a:r>
            <a:r>
              <a:rPr lang="tr-TR" sz="1600" dirty="0"/>
              <a:t> </a:t>
            </a:r>
          </a:p>
          <a:p>
            <a:r>
              <a:rPr lang="tr-TR" sz="1600" dirty="0" smtClean="0"/>
              <a:t>Optik </a:t>
            </a:r>
            <a:r>
              <a:rPr lang="tr-TR" sz="1600" dirty="0" err="1"/>
              <a:t>Theremin</a:t>
            </a:r>
            <a:r>
              <a:rPr lang="tr-TR" sz="1600" dirty="0"/>
              <a:t>: Kızıl ötesi ışık kaynağı ile çalışan cihazın notalara karşılık gelen sesleri vermesi beklenmektedir. (HK</a:t>
            </a:r>
            <a:r>
              <a:rPr lang="tr-TR" sz="1600" dirty="0" smtClean="0"/>
              <a:t>)</a:t>
            </a:r>
            <a:endParaRPr lang="tr-TR" sz="1600" dirty="0"/>
          </a:p>
          <a:p>
            <a:r>
              <a:rPr lang="tr-TR" sz="1600" dirty="0" err="1" smtClean="0"/>
              <a:t>Ultrasonik</a:t>
            </a:r>
            <a:r>
              <a:rPr lang="tr-TR" sz="1600" dirty="0" smtClean="0"/>
              <a:t> </a:t>
            </a:r>
            <a:r>
              <a:rPr lang="tr-TR" sz="1600" dirty="0"/>
              <a:t>Rüzgar Yön ve Hız Algılayıcısı: </a:t>
            </a:r>
            <a:endParaRPr lang="tr-TR" sz="1600" dirty="0" smtClean="0"/>
          </a:p>
          <a:p>
            <a:r>
              <a:rPr lang="tr-TR" sz="1600" dirty="0" smtClean="0"/>
              <a:t>Kepçeli </a:t>
            </a:r>
            <a:r>
              <a:rPr lang="tr-TR" sz="1600" dirty="0"/>
              <a:t>Rüzgar Hız Algılayıcısı: </a:t>
            </a:r>
            <a:endParaRPr lang="tr-TR" sz="1600" dirty="0" smtClean="0"/>
          </a:p>
          <a:p>
            <a:r>
              <a:rPr lang="tr-TR" sz="1600" dirty="0" smtClean="0"/>
              <a:t>Metal </a:t>
            </a:r>
            <a:r>
              <a:rPr lang="tr-TR" sz="1600" dirty="0"/>
              <a:t>algılayıcı:  </a:t>
            </a:r>
          </a:p>
          <a:p>
            <a:r>
              <a:rPr lang="tr-TR" sz="1600" dirty="0" smtClean="0"/>
              <a:t>Kitapları </a:t>
            </a:r>
            <a:r>
              <a:rPr lang="tr-TR" sz="1600" dirty="0"/>
              <a:t>Düzenle:  </a:t>
            </a:r>
          </a:p>
          <a:p>
            <a:r>
              <a:rPr lang="tr-TR" sz="1600" dirty="0" smtClean="0"/>
              <a:t>Kime benziyor (anne/baba):  </a:t>
            </a:r>
          </a:p>
          <a:p>
            <a:r>
              <a:rPr lang="tr-TR" sz="1600" dirty="0" smtClean="0"/>
              <a:t>Sesli </a:t>
            </a:r>
            <a:r>
              <a:rPr lang="tr-TR" sz="1600" dirty="0"/>
              <a:t>Hesap Makinesi:  </a:t>
            </a:r>
          </a:p>
          <a:p>
            <a:r>
              <a:rPr lang="tr-TR" sz="1600" dirty="0" smtClean="0"/>
              <a:t>Güneşe </a:t>
            </a:r>
            <a:r>
              <a:rPr lang="tr-TR" sz="1600" dirty="0"/>
              <a:t>yönelen panel:    </a:t>
            </a:r>
          </a:p>
          <a:p>
            <a:r>
              <a:rPr lang="tr-TR" sz="1600" dirty="0" smtClean="0"/>
              <a:t>GPS/GPRS </a:t>
            </a:r>
            <a:r>
              <a:rPr lang="tr-TR" sz="1600" dirty="0"/>
              <a:t>Araç Takip sistemi:  </a:t>
            </a:r>
          </a:p>
          <a:p>
            <a:r>
              <a:rPr lang="tr-TR" sz="1600" dirty="0" smtClean="0"/>
              <a:t>Ses </a:t>
            </a:r>
            <a:r>
              <a:rPr lang="tr-TR" sz="1600" dirty="0"/>
              <a:t>kaynağının yönünün bulunması:  </a:t>
            </a:r>
          </a:p>
          <a:p>
            <a:r>
              <a:rPr lang="tr-TR" sz="1600" dirty="0" smtClean="0"/>
              <a:t>Top </a:t>
            </a:r>
            <a:r>
              <a:rPr lang="tr-TR" sz="1600" dirty="0"/>
              <a:t>Çizgiyi Geçti mi? :  </a:t>
            </a:r>
          </a:p>
          <a:p>
            <a:r>
              <a:rPr lang="tr-TR" sz="1600" dirty="0" smtClean="0"/>
              <a:t>Uzaktan </a:t>
            </a:r>
            <a:r>
              <a:rPr lang="tr-TR" sz="1600" dirty="0"/>
              <a:t>sayaç okuma:  </a:t>
            </a:r>
          </a:p>
          <a:p>
            <a:r>
              <a:rPr lang="tr-TR" sz="1600" dirty="0" smtClean="0"/>
              <a:t>Çok </a:t>
            </a:r>
            <a:r>
              <a:rPr lang="tr-TR" sz="1600" dirty="0"/>
              <a:t>atlamalı kablosuz ağ: </a:t>
            </a:r>
          </a:p>
          <a:p>
            <a:r>
              <a:rPr lang="tr-TR" sz="1600" dirty="0" smtClean="0"/>
              <a:t>MP3 </a:t>
            </a:r>
            <a:r>
              <a:rPr lang="tr-TR" sz="1600" dirty="0"/>
              <a:t>Çalar İçin FM Verici:  </a:t>
            </a:r>
          </a:p>
          <a:p>
            <a:r>
              <a:rPr lang="tr-TR" sz="1600" dirty="0" smtClean="0"/>
              <a:t>Görme </a:t>
            </a:r>
            <a:r>
              <a:rPr lang="tr-TR" sz="1600" dirty="0"/>
              <a:t>Özürlüler İçin Gezinim Sistemi:  </a:t>
            </a:r>
            <a:r>
              <a:rPr lang="tr-TR" sz="1600" dirty="0" smtClean="0"/>
              <a:t> </a:t>
            </a:r>
            <a:endParaRPr lang="tr-TR" sz="1600" dirty="0"/>
          </a:p>
          <a:p>
            <a:r>
              <a:rPr lang="tr-TR" sz="1600" dirty="0" err="1" smtClean="0"/>
              <a:t>Tasarsız</a:t>
            </a:r>
            <a:r>
              <a:rPr lang="tr-TR" sz="1600" dirty="0" smtClean="0"/>
              <a:t> </a:t>
            </a:r>
            <a:r>
              <a:rPr lang="tr-TR" sz="1600" dirty="0"/>
              <a:t>Araç Ağı</a:t>
            </a:r>
            <a:r>
              <a:rPr lang="tr-TR" sz="1600" b="1" dirty="0"/>
              <a:t>: </a:t>
            </a:r>
            <a:r>
              <a:rPr lang="tr-TR" sz="1600" dirty="0"/>
              <a:t> </a:t>
            </a:r>
          </a:p>
        </p:txBody>
      </p:sp>
      <p:sp>
        <p:nvSpPr>
          <p:cNvPr id="7" name="İçerik Yer Tutucusu 6"/>
          <p:cNvSpPr>
            <a:spLocks noGrp="1"/>
          </p:cNvSpPr>
          <p:nvPr>
            <p:ph sz="half" idx="2"/>
          </p:nvPr>
        </p:nvSpPr>
        <p:spPr>
          <a:xfrm>
            <a:off x="4800600" y="1066800"/>
            <a:ext cx="4267200" cy="5638800"/>
          </a:xfrm>
        </p:spPr>
        <p:txBody>
          <a:bodyPr>
            <a:noAutofit/>
          </a:bodyPr>
          <a:lstStyle/>
          <a:p>
            <a:r>
              <a:rPr lang="tr-TR" sz="1600" dirty="0" smtClean="0"/>
              <a:t>Yoğurt </a:t>
            </a:r>
            <a:r>
              <a:rPr lang="tr-TR" sz="1600" dirty="0"/>
              <a:t>Yapma Makinesi </a:t>
            </a:r>
          </a:p>
          <a:p>
            <a:r>
              <a:rPr lang="tr-TR" sz="1600" dirty="0" smtClean="0"/>
              <a:t>Vakumlu </a:t>
            </a:r>
            <a:r>
              <a:rPr lang="tr-TR" sz="1600" dirty="0"/>
              <a:t>Saklama Kabı:  </a:t>
            </a:r>
          </a:p>
          <a:p>
            <a:r>
              <a:rPr lang="tr-TR" sz="1600" dirty="0" smtClean="0"/>
              <a:t>“</a:t>
            </a:r>
            <a:r>
              <a:rPr lang="tr-TR" sz="1600" dirty="0" err="1"/>
              <a:t>Send</a:t>
            </a:r>
            <a:r>
              <a:rPr lang="tr-TR" sz="1600" dirty="0"/>
              <a:t> a </a:t>
            </a:r>
            <a:r>
              <a:rPr lang="tr-TR" sz="1600" dirty="0" err="1"/>
              <a:t>Tweet</a:t>
            </a:r>
            <a:r>
              <a:rPr lang="tr-TR" sz="1600" dirty="0"/>
              <a:t> </a:t>
            </a:r>
            <a:r>
              <a:rPr lang="tr-TR" sz="1600" dirty="0" err="1"/>
              <a:t>to</a:t>
            </a:r>
            <a:r>
              <a:rPr lang="tr-TR" sz="1600" dirty="0"/>
              <a:t> </a:t>
            </a:r>
            <a:r>
              <a:rPr lang="tr-TR" sz="1600" dirty="0" err="1"/>
              <a:t>your</a:t>
            </a:r>
            <a:r>
              <a:rPr lang="tr-TR" sz="1600" dirty="0"/>
              <a:t> </a:t>
            </a:r>
            <a:r>
              <a:rPr lang="tr-TR" sz="1600" dirty="0" err="1"/>
              <a:t>office</a:t>
            </a:r>
            <a:r>
              <a:rPr lang="tr-TR" sz="1600" dirty="0"/>
              <a:t> </a:t>
            </a:r>
            <a:r>
              <a:rPr lang="tr-TR" sz="1600" dirty="0" err="1"/>
              <a:t>door</a:t>
            </a:r>
            <a:r>
              <a:rPr lang="tr-TR" sz="1600" dirty="0"/>
              <a:t>”  </a:t>
            </a:r>
          </a:p>
          <a:p>
            <a:r>
              <a:rPr lang="tr-TR" sz="1600" dirty="0" err="1" smtClean="0"/>
              <a:t>MagLev</a:t>
            </a:r>
            <a:r>
              <a:rPr lang="tr-TR" sz="1600" dirty="0" smtClean="0"/>
              <a:t> </a:t>
            </a:r>
            <a:r>
              <a:rPr lang="tr-TR" sz="1600" dirty="0"/>
              <a:t>prototip tasarımı ve </a:t>
            </a:r>
            <a:r>
              <a:rPr lang="tr-TR" sz="1600" dirty="0" smtClean="0"/>
              <a:t>üretimi</a:t>
            </a:r>
            <a:r>
              <a:rPr lang="tr-TR" sz="1600" dirty="0"/>
              <a:t>  </a:t>
            </a:r>
          </a:p>
          <a:p>
            <a:r>
              <a:rPr lang="tr-TR" sz="1600" dirty="0" smtClean="0"/>
              <a:t>Elektroşok </a:t>
            </a:r>
            <a:r>
              <a:rPr lang="tr-TR" sz="1600" dirty="0"/>
              <a:t>Aleti :  </a:t>
            </a:r>
          </a:p>
          <a:p>
            <a:r>
              <a:rPr lang="tr-TR" sz="1600" dirty="0" smtClean="0"/>
              <a:t>RF-metre</a:t>
            </a:r>
            <a:r>
              <a:rPr lang="tr-TR" sz="1600" dirty="0"/>
              <a:t>: </a:t>
            </a:r>
          </a:p>
          <a:p>
            <a:r>
              <a:rPr lang="tr-TR" sz="1600" dirty="0" smtClean="0"/>
              <a:t>Top </a:t>
            </a:r>
            <a:r>
              <a:rPr lang="tr-TR" sz="1600" dirty="0"/>
              <a:t>ve çubuk </a:t>
            </a:r>
            <a:r>
              <a:rPr lang="tr-TR" sz="1600" dirty="0" smtClean="0"/>
              <a:t>düzeneği </a:t>
            </a:r>
            <a:r>
              <a:rPr lang="tr-TR" sz="1600" dirty="0"/>
              <a:t> </a:t>
            </a:r>
          </a:p>
          <a:p>
            <a:r>
              <a:rPr lang="tr-TR" sz="1600" dirty="0" smtClean="0"/>
              <a:t>CNC </a:t>
            </a:r>
            <a:r>
              <a:rPr lang="tr-TR" sz="1600" dirty="0"/>
              <a:t>Köpük Kesme </a:t>
            </a:r>
            <a:r>
              <a:rPr lang="tr-TR" sz="1600" dirty="0" smtClean="0"/>
              <a:t>Aleti </a:t>
            </a:r>
            <a:r>
              <a:rPr lang="tr-TR" sz="1600" dirty="0"/>
              <a:t> </a:t>
            </a:r>
          </a:p>
          <a:p>
            <a:r>
              <a:rPr lang="tr-TR" sz="1600" dirty="0" smtClean="0"/>
              <a:t>Hareketli </a:t>
            </a:r>
            <a:r>
              <a:rPr lang="tr-TR" sz="1600" dirty="0"/>
              <a:t>Hedef Takibi ve </a:t>
            </a:r>
            <a:r>
              <a:rPr lang="tr-TR" sz="1600" dirty="0" smtClean="0"/>
              <a:t>Vurma </a:t>
            </a:r>
            <a:r>
              <a:rPr lang="tr-TR" sz="1600" dirty="0"/>
              <a:t> </a:t>
            </a:r>
          </a:p>
          <a:p>
            <a:r>
              <a:rPr lang="tr-TR" sz="1600" dirty="0" smtClean="0"/>
              <a:t>İki </a:t>
            </a:r>
            <a:r>
              <a:rPr lang="tr-TR" sz="1600" dirty="0"/>
              <a:t>boyutlu Stabilizasyon Platformu </a:t>
            </a:r>
          </a:p>
          <a:p>
            <a:r>
              <a:rPr lang="tr-TR" sz="1600" dirty="0" smtClean="0"/>
              <a:t>Pervane </a:t>
            </a:r>
            <a:r>
              <a:rPr lang="tr-TR" sz="1600" dirty="0"/>
              <a:t>saat: 	 </a:t>
            </a:r>
          </a:p>
          <a:p>
            <a:r>
              <a:rPr lang="tr-TR" sz="1600" dirty="0" smtClean="0"/>
              <a:t>Ev </a:t>
            </a:r>
            <a:r>
              <a:rPr lang="tr-TR" sz="1600" dirty="0"/>
              <a:t>güvenlik </a:t>
            </a:r>
            <a:r>
              <a:rPr lang="tr-TR" sz="1600" dirty="0" smtClean="0"/>
              <a:t>sistemi</a:t>
            </a:r>
            <a:endParaRPr lang="tr-TR" sz="1600" dirty="0"/>
          </a:p>
          <a:p>
            <a:r>
              <a:rPr lang="tr-TR" sz="1600" dirty="0" smtClean="0"/>
              <a:t>Kablosuz </a:t>
            </a:r>
            <a:r>
              <a:rPr lang="tr-TR" sz="1600" dirty="0"/>
              <a:t>enerji </a:t>
            </a:r>
            <a:r>
              <a:rPr lang="tr-TR" sz="1600" dirty="0" smtClean="0"/>
              <a:t>transferi</a:t>
            </a:r>
            <a:endParaRPr lang="tr-TR" sz="1600" dirty="0"/>
          </a:p>
          <a:p>
            <a:r>
              <a:rPr lang="tr-TR" sz="1600" dirty="0" err="1" smtClean="0"/>
              <a:t>Klimatik</a:t>
            </a:r>
            <a:r>
              <a:rPr lang="tr-TR" sz="1600" dirty="0" smtClean="0"/>
              <a:t> Kabin </a:t>
            </a:r>
            <a:r>
              <a:rPr lang="tr-TR" sz="1600" dirty="0"/>
              <a:t> </a:t>
            </a:r>
          </a:p>
          <a:p>
            <a:r>
              <a:rPr lang="tr-TR" sz="1600" dirty="0" smtClean="0"/>
              <a:t>TOBB </a:t>
            </a:r>
            <a:r>
              <a:rPr lang="tr-TR" sz="1600" dirty="0"/>
              <a:t>ETÜ RFID Kimlik </a:t>
            </a:r>
            <a:r>
              <a:rPr lang="tr-TR" sz="1600" dirty="0" smtClean="0"/>
              <a:t>Kartı </a:t>
            </a:r>
            <a:r>
              <a:rPr lang="tr-TR" sz="1600" dirty="0"/>
              <a:t> </a:t>
            </a:r>
          </a:p>
          <a:p>
            <a:r>
              <a:rPr lang="tr-TR" sz="1600" dirty="0" smtClean="0"/>
              <a:t>Pilsiz </a:t>
            </a:r>
            <a:r>
              <a:rPr lang="tr-TR" sz="1600" dirty="0"/>
              <a:t>ve yer çekimi ile çalışacak </a:t>
            </a:r>
            <a:r>
              <a:rPr lang="tr-TR" sz="1600" dirty="0" smtClean="0"/>
              <a:t>lamba </a:t>
            </a:r>
            <a:r>
              <a:rPr lang="tr-TR" sz="1600" dirty="0"/>
              <a:t> </a:t>
            </a:r>
          </a:p>
          <a:p>
            <a:r>
              <a:rPr lang="tr-TR" sz="1600" dirty="0" smtClean="0"/>
              <a:t>Mobile </a:t>
            </a:r>
            <a:r>
              <a:rPr lang="tr-TR" sz="1600" dirty="0" err="1"/>
              <a:t>Indoor</a:t>
            </a:r>
            <a:r>
              <a:rPr lang="tr-TR" sz="1600" dirty="0"/>
              <a:t> Lokalizasyon </a:t>
            </a:r>
            <a:r>
              <a:rPr lang="tr-TR" sz="1600" dirty="0" err="1"/>
              <a:t>using</a:t>
            </a:r>
            <a:r>
              <a:rPr lang="tr-TR" sz="1600" dirty="0"/>
              <a:t> </a:t>
            </a:r>
            <a:r>
              <a:rPr lang="tr-TR" sz="1600" dirty="0" err="1" smtClean="0"/>
              <a:t>Wifi</a:t>
            </a:r>
            <a:r>
              <a:rPr lang="tr-TR" sz="1600" dirty="0" smtClean="0"/>
              <a:t> </a:t>
            </a:r>
            <a:endParaRPr lang="tr-TR" sz="1600" dirty="0"/>
          </a:p>
          <a:p>
            <a:r>
              <a:rPr lang="tr-TR" sz="1600" dirty="0" smtClean="0"/>
              <a:t>RFID </a:t>
            </a:r>
            <a:r>
              <a:rPr lang="tr-TR" sz="1600" dirty="0"/>
              <a:t>ile </a:t>
            </a:r>
            <a:r>
              <a:rPr lang="tr-TR" sz="1600" dirty="0" err="1"/>
              <a:t>indoor</a:t>
            </a:r>
            <a:r>
              <a:rPr lang="tr-TR" sz="1600" dirty="0"/>
              <a:t> lokalizasyon:  </a:t>
            </a:r>
          </a:p>
          <a:p>
            <a:r>
              <a:rPr lang="tr-TR" sz="1600" dirty="0" smtClean="0"/>
              <a:t>WIFI </a:t>
            </a:r>
            <a:r>
              <a:rPr lang="tr-TR" sz="1600" dirty="0"/>
              <a:t>Radar:   </a:t>
            </a:r>
          </a:p>
          <a:p>
            <a:r>
              <a:rPr lang="tr-TR" sz="1600" dirty="0" err="1" smtClean="0"/>
              <a:t>Wi-Liz</a:t>
            </a:r>
            <a:r>
              <a:rPr lang="tr-TR" sz="1600" dirty="0" smtClean="0"/>
              <a:t> </a:t>
            </a:r>
            <a:r>
              <a:rPr lang="tr-TR" sz="1600" dirty="0"/>
              <a:t>(Hands </a:t>
            </a:r>
            <a:r>
              <a:rPr lang="tr-TR" sz="1600" dirty="0" err="1"/>
              <a:t>free</a:t>
            </a:r>
            <a:r>
              <a:rPr lang="tr-TR" sz="1600" dirty="0"/>
              <a:t> </a:t>
            </a:r>
            <a:r>
              <a:rPr lang="tr-TR" sz="1600" dirty="0" err="1"/>
              <a:t>suitcase</a:t>
            </a:r>
            <a:r>
              <a:rPr lang="tr-TR" sz="1600" dirty="0"/>
              <a:t>)</a:t>
            </a:r>
          </a:p>
          <a:p>
            <a:endParaRPr lang="tr-TR" sz="1600" dirty="0"/>
          </a:p>
        </p:txBody>
      </p:sp>
    </p:spTree>
    <p:extLst>
      <p:ext uri="{BB962C8B-B14F-4D97-AF65-F5344CB8AC3E}">
        <p14:creationId xmlns:p14="http://schemas.microsoft.com/office/powerpoint/2010/main" val="31259363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a:xfrm>
            <a:off x="457200" y="274638"/>
            <a:ext cx="8229600" cy="639762"/>
          </a:xfrm>
        </p:spPr>
        <p:txBody>
          <a:bodyPr>
            <a:normAutofit fontScale="90000"/>
          </a:bodyPr>
          <a:lstStyle/>
          <a:p>
            <a:r>
              <a:rPr lang="tr-TR" dirty="0"/>
              <a:t>Mühendislik Tasarımı</a:t>
            </a:r>
          </a:p>
        </p:txBody>
      </p:sp>
      <p:sp>
        <p:nvSpPr>
          <p:cNvPr id="6" name="İçerik Yer Tutucusu 5"/>
          <p:cNvSpPr>
            <a:spLocks noGrp="1"/>
          </p:cNvSpPr>
          <p:nvPr>
            <p:ph idx="1"/>
          </p:nvPr>
        </p:nvSpPr>
        <p:spPr>
          <a:xfrm>
            <a:off x="457200" y="914400"/>
            <a:ext cx="8229600" cy="5638800"/>
          </a:xfrm>
        </p:spPr>
        <p:txBody>
          <a:bodyPr>
            <a:normAutofit fontScale="70000" lnSpcReduction="20000"/>
          </a:bodyPr>
          <a:lstStyle/>
          <a:p>
            <a:r>
              <a:rPr lang="tr-TR" dirty="0" smtClean="0"/>
              <a:t>Bir tasarım problemi</a:t>
            </a:r>
          </a:p>
          <a:p>
            <a:pPr lvl="1"/>
            <a:r>
              <a:rPr lang="tr-TR" dirty="0" smtClean="0"/>
              <a:t>Kapıdan giren insanları sayan sistem</a:t>
            </a:r>
          </a:p>
          <a:p>
            <a:pPr lvl="1"/>
            <a:r>
              <a:rPr lang="tr-TR" dirty="0" smtClean="0"/>
              <a:t>Alternatifler:  Işık-</a:t>
            </a:r>
            <a:r>
              <a:rPr lang="tr-TR" dirty="0" err="1" smtClean="0"/>
              <a:t>Fotocell</a:t>
            </a:r>
            <a:r>
              <a:rPr lang="tr-TR" dirty="0" smtClean="0"/>
              <a:t>, Basınç </a:t>
            </a:r>
            <a:r>
              <a:rPr lang="tr-TR" dirty="0" err="1" smtClean="0"/>
              <a:t>Sensörü</a:t>
            </a:r>
            <a:r>
              <a:rPr lang="tr-TR" dirty="0" smtClean="0"/>
              <a:t>, Kapıya nöbetçi</a:t>
            </a:r>
          </a:p>
          <a:p>
            <a:r>
              <a:rPr lang="tr-TR" dirty="0" smtClean="0"/>
              <a:t>Problemin analizi</a:t>
            </a:r>
          </a:p>
          <a:p>
            <a:pPr lvl="1"/>
            <a:r>
              <a:rPr lang="tr-TR" dirty="0" smtClean="0"/>
              <a:t>Amaçlar:</a:t>
            </a:r>
          </a:p>
          <a:p>
            <a:pPr lvl="2"/>
            <a:r>
              <a:rPr lang="tr-TR" dirty="0" smtClean="0"/>
              <a:t>Kimleri sayacak (kucaktaki bebek?)</a:t>
            </a:r>
          </a:p>
          <a:p>
            <a:pPr lvl="2"/>
            <a:r>
              <a:rPr lang="tr-TR" dirty="0" smtClean="0"/>
              <a:t>İki yönde ayrı ayrı sayacak mı ?</a:t>
            </a:r>
          </a:p>
          <a:p>
            <a:pPr lvl="1"/>
            <a:r>
              <a:rPr lang="tr-TR" dirty="0" smtClean="0"/>
              <a:t>Kısıtlar</a:t>
            </a:r>
          </a:p>
          <a:p>
            <a:pPr lvl="2"/>
            <a:r>
              <a:rPr lang="tr-TR" dirty="0" smtClean="0"/>
              <a:t>Fiyat </a:t>
            </a:r>
            <a:r>
              <a:rPr lang="tr-TR" dirty="0" err="1" smtClean="0"/>
              <a:t>kısıtı</a:t>
            </a:r>
            <a:r>
              <a:rPr lang="tr-TR" dirty="0" smtClean="0"/>
              <a:t>, proje maliyeti </a:t>
            </a:r>
            <a:r>
              <a:rPr lang="tr-TR" dirty="0" err="1" smtClean="0"/>
              <a:t>kısıtı</a:t>
            </a:r>
            <a:endParaRPr lang="tr-TR" dirty="0" smtClean="0"/>
          </a:p>
          <a:p>
            <a:pPr lvl="2"/>
            <a:r>
              <a:rPr lang="tr-TR" dirty="0" smtClean="0"/>
              <a:t>Tasarım süresi </a:t>
            </a:r>
            <a:r>
              <a:rPr lang="tr-TR" dirty="0" err="1" smtClean="0"/>
              <a:t>kısıtı</a:t>
            </a:r>
            <a:endParaRPr lang="tr-TR" dirty="0" smtClean="0"/>
          </a:p>
          <a:p>
            <a:pPr lvl="2"/>
            <a:r>
              <a:rPr lang="tr-TR" dirty="0" smtClean="0"/>
              <a:t>Üretim süresi </a:t>
            </a:r>
            <a:r>
              <a:rPr lang="tr-TR" dirty="0" err="1" smtClean="0"/>
              <a:t>kısıtı</a:t>
            </a:r>
            <a:endParaRPr lang="tr-TR" dirty="0" smtClean="0"/>
          </a:p>
          <a:p>
            <a:pPr lvl="2"/>
            <a:r>
              <a:rPr lang="tr-TR" dirty="0" smtClean="0"/>
              <a:t>Kaç sistem üretilecek?</a:t>
            </a:r>
          </a:p>
          <a:p>
            <a:pPr lvl="2"/>
            <a:r>
              <a:rPr lang="tr-TR" dirty="0" smtClean="0"/>
              <a:t>Sonuç nasıl bildirilecek?</a:t>
            </a:r>
          </a:p>
          <a:p>
            <a:pPr lvl="2"/>
            <a:r>
              <a:rPr lang="tr-TR" dirty="0" smtClean="0"/>
              <a:t>Zorlayıcı çevre şartları (titreşim, sıcaklık ve nem)</a:t>
            </a:r>
          </a:p>
          <a:p>
            <a:pPr lvl="2"/>
            <a:r>
              <a:rPr lang="tr-TR" dirty="0" smtClean="0"/>
              <a:t>Ne kadar süre çalışacak?</a:t>
            </a:r>
          </a:p>
          <a:p>
            <a:pPr lvl="2"/>
            <a:r>
              <a:rPr lang="tr-TR" dirty="0"/>
              <a:t>Günün 24 saati her şartta çalışabilmeli mi </a:t>
            </a:r>
            <a:r>
              <a:rPr lang="tr-TR" dirty="0" smtClean="0"/>
              <a:t>?</a:t>
            </a:r>
          </a:p>
          <a:p>
            <a:pPr lvl="2"/>
            <a:r>
              <a:rPr lang="tr-TR" dirty="0" smtClean="0"/>
              <a:t>Ne kadar kesin ve doğru bir sistem olmalı?</a:t>
            </a:r>
          </a:p>
          <a:p>
            <a:pPr lvl="2"/>
            <a:r>
              <a:rPr lang="tr-TR" dirty="0" smtClean="0"/>
              <a:t>Sayma kapasitesi</a:t>
            </a:r>
          </a:p>
          <a:p>
            <a:pPr lvl="2"/>
            <a:r>
              <a:rPr lang="tr-TR" dirty="0" smtClean="0"/>
              <a:t>Kullanılacak teknolojiler açısında bir kısıt var mı?</a:t>
            </a:r>
          </a:p>
          <a:p>
            <a:r>
              <a:rPr lang="tr-TR" dirty="0" smtClean="0"/>
              <a:t>Tasarımın tek çözümü olmaz, ama </a:t>
            </a:r>
            <a:r>
              <a:rPr lang="tr-TR" b="1" dirty="0" smtClean="0"/>
              <a:t>optimum</a:t>
            </a:r>
            <a:r>
              <a:rPr lang="tr-TR" dirty="0" smtClean="0"/>
              <a:t> bir çözümü vardır. </a:t>
            </a:r>
          </a:p>
          <a:p>
            <a:pPr lvl="3"/>
            <a:endParaRPr lang="tr-TR" dirty="0"/>
          </a:p>
        </p:txBody>
      </p:sp>
    </p:spTree>
    <p:extLst>
      <p:ext uri="{BB962C8B-B14F-4D97-AF65-F5344CB8AC3E}">
        <p14:creationId xmlns:p14="http://schemas.microsoft.com/office/powerpoint/2010/main" val="25756065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487362"/>
          </a:xfrm>
        </p:spPr>
        <p:txBody>
          <a:bodyPr>
            <a:normAutofit fontScale="90000"/>
          </a:bodyPr>
          <a:lstStyle/>
          <a:p>
            <a:r>
              <a:rPr lang="tr-TR" dirty="0" smtClean="0"/>
              <a:t>Mühendislik Etiği</a:t>
            </a:r>
            <a:endParaRPr lang="tr-TR" dirty="0"/>
          </a:p>
        </p:txBody>
      </p:sp>
      <p:sp>
        <p:nvSpPr>
          <p:cNvPr id="3" name="İçerik Yer Tutucusu 2"/>
          <p:cNvSpPr>
            <a:spLocks noGrp="1"/>
          </p:cNvSpPr>
          <p:nvPr>
            <p:ph idx="1"/>
          </p:nvPr>
        </p:nvSpPr>
        <p:spPr>
          <a:xfrm>
            <a:off x="457200" y="838200"/>
            <a:ext cx="8229600" cy="5791200"/>
          </a:xfrm>
        </p:spPr>
        <p:txBody>
          <a:bodyPr>
            <a:normAutofit fontScale="85000" lnSpcReduction="20000"/>
          </a:bodyPr>
          <a:lstStyle/>
          <a:p>
            <a:r>
              <a:rPr lang="tr-TR" dirty="0" err="1" smtClean="0"/>
              <a:t>Association</a:t>
            </a:r>
            <a:r>
              <a:rPr lang="tr-TR" dirty="0" smtClean="0"/>
              <a:t> </a:t>
            </a:r>
            <a:r>
              <a:rPr lang="tr-TR" dirty="0" err="1" smtClean="0"/>
              <a:t>for</a:t>
            </a:r>
            <a:r>
              <a:rPr lang="tr-TR" dirty="0" smtClean="0"/>
              <a:t> Computing </a:t>
            </a:r>
            <a:r>
              <a:rPr lang="tr-TR" dirty="0" err="1" smtClean="0"/>
              <a:t>machinery</a:t>
            </a:r>
            <a:r>
              <a:rPr lang="tr-TR" dirty="0" smtClean="0"/>
              <a:t> (ACM)</a:t>
            </a:r>
          </a:p>
          <a:p>
            <a:r>
              <a:rPr lang="tr-TR" dirty="0">
                <a:hlinkClick r:id="rId2"/>
              </a:rPr>
              <a:t>http://www.acm.org/about/code-of-ethics</a:t>
            </a:r>
            <a:endParaRPr lang="tr-TR" dirty="0" smtClean="0"/>
          </a:p>
          <a:p>
            <a:pPr marL="971550" lvl="1" indent="-514350">
              <a:buFont typeface="+mj-lt"/>
              <a:buAutoNum type="arabicPeriod"/>
            </a:pPr>
            <a:r>
              <a:rPr lang="tr-TR" dirty="0" err="1" smtClean="0"/>
              <a:t>Act</a:t>
            </a:r>
            <a:r>
              <a:rPr lang="tr-TR" dirty="0" smtClean="0"/>
              <a:t> </a:t>
            </a:r>
            <a:r>
              <a:rPr lang="tr-TR" dirty="0" err="1" smtClean="0"/>
              <a:t>all</a:t>
            </a:r>
            <a:r>
              <a:rPr lang="tr-TR" dirty="0" smtClean="0"/>
              <a:t> </a:t>
            </a:r>
            <a:r>
              <a:rPr lang="tr-TR" dirty="0" err="1" smtClean="0"/>
              <a:t>times</a:t>
            </a:r>
            <a:r>
              <a:rPr lang="tr-TR" dirty="0" smtClean="0"/>
              <a:t> </a:t>
            </a:r>
            <a:r>
              <a:rPr lang="tr-TR" dirty="0" err="1" smtClean="0"/>
              <a:t>with</a:t>
            </a:r>
            <a:r>
              <a:rPr lang="tr-TR" dirty="0" smtClean="0"/>
              <a:t> </a:t>
            </a:r>
            <a:r>
              <a:rPr lang="tr-TR" dirty="0" err="1" smtClean="0"/>
              <a:t>integrity</a:t>
            </a:r>
            <a:endParaRPr lang="tr-TR" dirty="0" smtClean="0"/>
          </a:p>
          <a:p>
            <a:pPr marL="971550" lvl="1" indent="-514350">
              <a:buFont typeface="+mj-lt"/>
              <a:buAutoNum type="arabicPeriod"/>
            </a:pPr>
            <a:r>
              <a:rPr lang="tr-TR" dirty="0" err="1" smtClean="0"/>
              <a:t>Strive</a:t>
            </a:r>
            <a:r>
              <a:rPr lang="tr-TR" dirty="0" smtClean="0"/>
              <a:t> </a:t>
            </a:r>
            <a:r>
              <a:rPr lang="tr-TR" dirty="0" err="1" smtClean="0"/>
              <a:t>to</a:t>
            </a:r>
            <a:r>
              <a:rPr lang="tr-TR" dirty="0" smtClean="0"/>
              <a:t> </a:t>
            </a:r>
            <a:r>
              <a:rPr lang="tr-TR" dirty="0" err="1" smtClean="0"/>
              <a:t>increase</a:t>
            </a:r>
            <a:r>
              <a:rPr lang="tr-TR" dirty="0" smtClean="0"/>
              <a:t> </a:t>
            </a:r>
            <a:r>
              <a:rPr lang="tr-TR" dirty="0" err="1" smtClean="0"/>
              <a:t>competence</a:t>
            </a:r>
            <a:r>
              <a:rPr lang="tr-TR" dirty="0" smtClean="0"/>
              <a:t> </a:t>
            </a:r>
            <a:r>
              <a:rPr lang="tr-TR" dirty="0" err="1" smtClean="0"/>
              <a:t>and</a:t>
            </a:r>
            <a:r>
              <a:rPr lang="tr-TR" dirty="0" smtClean="0"/>
              <a:t> </a:t>
            </a:r>
            <a:r>
              <a:rPr lang="tr-TR" dirty="0" err="1" smtClean="0"/>
              <a:t>prestige</a:t>
            </a:r>
            <a:r>
              <a:rPr lang="tr-TR" dirty="0" smtClean="0"/>
              <a:t> of </a:t>
            </a:r>
            <a:r>
              <a:rPr lang="tr-TR" dirty="0" err="1" smtClean="0"/>
              <a:t>profession</a:t>
            </a:r>
            <a:endParaRPr lang="tr-TR" dirty="0" smtClean="0"/>
          </a:p>
          <a:p>
            <a:pPr marL="971550" lvl="1" indent="-514350">
              <a:buFont typeface="+mj-lt"/>
              <a:buAutoNum type="arabicPeriod"/>
            </a:pPr>
            <a:r>
              <a:rPr lang="tr-TR" dirty="0" err="1" smtClean="0"/>
              <a:t>Accept</a:t>
            </a:r>
            <a:r>
              <a:rPr lang="tr-TR" dirty="0" smtClean="0"/>
              <a:t> </a:t>
            </a:r>
            <a:r>
              <a:rPr lang="tr-TR" dirty="0" err="1" smtClean="0"/>
              <a:t>responsibility</a:t>
            </a:r>
            <a:r>
              <a:rPr lang="tr-TR" dirty="0" smtClean="0"/>
              <a:t> </a:t>
            </a:r>
            <a:r>
              <a:rPr lang="tr-TR" dirty="0" err="1" smtClean="0"/>
              <a:t>for</a:t>
            </a:r>
            <a:r>
              <a:rPr lang="tr-TR" dirty="0" smtClean="0"/>
              <a:t> </a:t>
            </a:r>
            <a:r>
              <a:rPr lang="tr-TR" dirty="0" err="1" smtClean="0"/>
              <a:t>own</a:t>
            </a:r>
            <a:r>
              <a:rPr lang="tr-TR" dirty="0" smtClean="0"/>
              <a:t> </a:t>
            </a:r>
            <a:r>
              <a:rPr lang="tr-TR" dirty="0" err="1" smtClean="0"/>
              <a:t>work</a:t>
            </a:r>
            <a:endParaRPr lang="tr-TR" dirty="0"/>
          </a:p>
          <a:p>
            <a:pPr marL="971550" lvl="1" indent="-514350">
              <a:buFont typeface="+mj-lt"/>
              <a:buAutoNum type="arabicPeriod"/>
            </a:pPr>
            <a:r>
              <a:rPr lang="tr-TR" dirty="0" err="1" smtClean="0"/>
              <a:t>Act</a:t>
            </a:r>
            <a:r>
              <a:rPr lang="tr-TR" dirty="0" smtClean="0"/>
              <a:t> </a:t>
            </a:r>
            <a:r>
              <a:rPr lang="tr-TR" dirty="0" err="1" smtClean="0"/>
              <a:t>with</a:t>
            </a:r>
            <a:r>
              <a:rPr lang="tr-TR" dirty="0" smtClean="0"/>
              <a:t> </a:t>
            </a:r>
            <a:r>
              <a:rPr lang="tr-TR" dirty="0" err="1" smtClean="0"/>
              <a:t>professional</a:t>
            </a:r>
            <a:r>
              <a:rPr lang="tr-TR" dirty="0" smtClean="0"/>
              <a:t> </a:t>
            </a:r>
            <a:r>
              <a:rPr lang="tr-TR" dirty="0" err="1" smtClean="0"/>
              <a:t>responsibility</a:t>
            </a:r>
            <a:endParaRPr lang="tr-TR" dirty="0" smtClean="0"/>
          </a:p>
          <a:p>
            <a:pPr marL="971550" lvl="1" indent="-514350">
              <a:buFont typeface="+mj-lt"/>
              <a:buAutoNum type="arabicPeriod"/>
            </a:pPr>
            <a:r>
              <a:rPr lang="tr-TR" dirty="0" err="1" smtClean="0"/>
              <a:t>Use</a:t>
            </a:r>
            <a:r>
              <a:rPr lang="tr-TR" dirty="0" smtClean="0"/>
              <a:t> </a:t>
            </a:r>
            <a:r>
              <a:rPr lang="tr-TR" dirty="0" err="1" smtClean="0"/>
              <a:t>special</a:t>
            </a:r>
            <a:r>
              <a:rPr lang="tr-TR" dirty="0" smtClean="0"/>
              <a:t> </a:t>
            </a:r>
            <a:r>
              <a:rPr lang="tr-TR" dirty="0" err="1" smtClean="0"/>
              <a:t>knwoledge</a:t>
            </a:r>
            <a:r>
              <a:rPr lang="tr-TR" dirty="0" smtClean="0"/>
              <a:t> </a:t>
            </a:r>
            <a:r>
              <a:rPr lang="tr-TR" dirty="0" err="1" smtClean="0"/>
              <a:t>and</a:t>
            </a:r>
            <a:r>
              <a:rPr lang="tr-TR" dirty="0" smtClean="0"/>
              <a:t> </a:t>
            </a:r>
            <a:r>
              <a:rPr lang="tr-TR" dirty="0" err="1" smtClean="0"/>
              <a:t>skills</a:t>
            </a:r>
            <a:r>
              <a:rPr lang="tr-TR" dirty="0" smtClean="0"/>
              <a:t> </a:t>
            </a:r>
            <a:r>
              <a:rPr lang="tr-TR" dirty="0" err="1" smtClean="0"/>
              <a:t>for</a:t>
            </a:r>
            <a:r>
              <a:rPr lang="tr-TR" dirty="0" smtClean="0"/>
              <a:t> </a:t>
            </a:r>
            <a:r>
              <a:rPr lang="tr-TR" dirty="0" err="1" smtClean="0"/>
              <a:t>advancement</a:t>
            </a:r>
            <a:r>
              <a:rPr lang="tr-TR" dirty="0" smtClean="0"/>
              <a:t> of </a:t>
            </a:r>
            <a:r>
              <a:rPr lang="tr-TR" dirty="0" err="1" smtClean="0"/>
              <a:t>human</a:t>
            </a:r>
            <a:r>
              <a:rPr lang="tr-TR" dirty="0" smtClean="0"/>
              <a:t> </a:t>
            </a:r>
            <a:r>
              <a:rPr lang="tr-TR" dirty="0" err="1" smtClean="0"/>
              <a:t>welfare</a:t>
            </a:r>
            <a:endParaRPr lang="tr-TR" dirty="0" smtClean="0"/>
          </a:p>
          <a:p>
            <a:pPr marL="1371600" lvl="2" indent="-514350">
              <a:buFont typeface="+mj-lt"/>
              <a:buAutoNum type="arabicPeriod"/>
            </a:pPr>
            <a:r>
              <a:rPr lang="tr-TR" dirty="0" smtClean="0"/>
              <a:t>…</a:t>
            </a:r>
            <a:r>
              <a:rPr lang="tr-TR" dirty="0" err="1" smtClean="0"/>
              <a:t>consider</a:t>
            </a:r>
            <a:r>
              <a:rPr lang="tr-TR" dirty="0" smtClean="0"/>
              <a:t> </a:t>
            </a:r>
            <a:r>
              <a:rPr lang="tr-TR" dirty="0" err="1" smtClean="0"/>
              <a:t>health</a:t>
            </a:r>
            <a:r>
              <a:rPr lang="tr-TR" dirty="0" smtClean="0"/>
              <a:t>, </a:t>
            </a:r>
            <a:r>
              <a:rPr lang="tr-TR" dirty="0" err="1" smtClean="0"/>
              <a:t>privacy</a:t>
            </a:r>
            <a:r>
              <a:rPr lang="tr-TR" dirty="0" smtClean="0"/>
              <a:t> </a:t>
            </a:r>
            <a:r>
              <a:rPr lang="tr-TR" dirty="0" err="1" smtClean="0"/>
              <a:t>and</a:t>
            </a:r>
            <a:r>
              <a:rPr lang="tr-TR" dirty="0" smtClean="0"/>
              <a:t> general </a:t>
            </a:r>
            <a:r>
              <a:rPr lang="tr-TR" dirty="0" err="1" smtClean="0"/>
              <a:t>welfare</a:t>
            </a:r>
            <a:r>
              <a:rPr lang="tr-TR" dirty="0" smtClean="0"/>
              <a:t> of </a:t>
            </a:r>
            <a:r>
              <a:rPr lang="tr-TR" dirty="0" err="1" smtClean="0"/>
              <a:t>public</a:t>
            </a:r>
            <a:r>
              <a:rPr lang="tr-TR" dirty="0" smtClean="0"/>
              <a:t> in </a:t>
            </a:r>
            <a:r>
              <a:rPr lang="tr-TR" dirty="0" err="1" smtClean="0"/>
              <a:t>performance</a:t>
            </a:r>
            <a:r>
              <a:rPr lang="tr-TR" dirty="0" smtClean="0"/>
              <a:t> of </a:t>
            </a:r>
            <a:r>
              <a:rPr lang="tr-TR" dirty="0" err="1" smtClean="0"/>
              <a:t>work</a:t>
            </a:r>
            <a:endParaRPr lang="tr-TR" dirty="0" smtClean="0"/>
          </a:p>
          <a:p>
            <a:pPr marL="1371600" lvl="2" indent="-514350">
              <a:buFont typeface="+mj-lt"/>
              <a:buAutoNum type="arabicPeriod"/>
            </a:pPr>
            <a:r>
              <a:rPr lang="tr-TR" dirty="0" smtClean="0"/>
              <a:t>…</a:t>
            </a:r>
            <a:r>
              <a:rPr lang="tr-TR" dirty="0" err="1" smtClean="0"/>
              <a:t>whenever</a:t>
            </a:r>
            <a:r>
              <a:rPr lang="tr-TR" dirty="0" smtClean="0"/>
              <a:t> </a:t>
            </a:r>
            <a:r>
              <a:rPr lang="tr-TR" dirty="0" err="1" smtClean="0"/>
              <a:t>dealing</a:t>
            </a:r>
            <a:r>
              <a:rPr lang="tr-TR" dirty="0" smtClean="0"/>
              <a:t> </a:t>
            </a:r>
            <a:r>
              <a:rPr lang="tr-TR" dirty="0" err="1" smtClean="0"/>
              <a:t>with</a:t>
            </a:r>
            <a:r>
              <a:rPr lang="tr-TR" dirty="0" smtClean="0"/>
              <a:t> data </a:t>
            </a:r>
            <a:r>
              <a:rPr lang="tr-TR" dirty="0" err="1" smtClean="0"/>
              <a:t>considering</a:t>
            </a:r>
            <a:r>
              <a:rPr lang="tr-TR" dirty="0" smtClean="0"/>
              <a:t> </a:t>
            </a:r>
            <a:r>
              <a:rPr lang="tr-TR" dirty="0" err="1" smtClean="0"/>
              <a:t>individuals</a:t>
            </a:r>
            <a:r>
              <a:rPr lang="tr-TR" dirty="0" smtClean="0"/>
              <a:t>, </a:t>
            </a:r>
            <a:r>
              <a:rPr lang="tr-TR" dirty="0" err="1" smtClean="0"/>
              <a:t>always</a:t>
            </a:r>
            <a:r>
              <a:rPr lang="tr-TR" dirty="0" smtClean="0"/>
              <a:t> </a:t>
            </a:r>
            <a:r>
              <a:rPr lang="tr-TR" dirty="0" err="1" smtClean="0"/>
              <a:t>consider</a:t>
            </a:r>
            <a:r>
              <a:rPr lang="tr-TR" dirty="0" smtClean="0"/>
              <a:t> </a:t>
            </a:r>
            <a:r>
              <a:rPr lang="tr-TR" dirty="0" err="1" smtClean="0"/>
              <a:t>principle</a:t>
            </a:r>
            <a:r>
              <a:rPr lang="tr-TR" dirty="0" smtClean="0"/>
              <a:t> of </a:t>
            </a:r>
            <a:r>
              <a:rPr lang="tr-TR" dirty="0" err="1" smtClean="0"/>
              <a:t>the</a:t>
            </a:r>
            <a:r>
              <a:rPr lang="tr-TR" dirty="0" smtClean="0"/>
              <a:t> </a:t>
            </a:r>
            <a:r>
              <a:rPr lang="tr-TR" dirty="0" err="1" smtClean="0"/>
              <a:t>individual’s</a:t>
            </a:r>
            <a:r>
              <a:rPr lang="tr-TR" dirty="0" smtClean="0"/>
              <a:t> </a:t>
            </a:r>
            <a:r>
              <a:rPr lang="tr-TR" dirty="0" err="1" smtClean="0"/>
              <a:t>privacy</a:t>
            </a:r>
            <a:r>
              <a:rPr lang="tr-TR" dirty="0" smtClean="0"/>
              <a:t> </a:t>
            </a:r>
            <a:r>
              <a:rPr lang="tr-TR" dirty="0" err="1" smtClean="0"/>
              <a:t>and</a:t>
            </a:r>
            <a:r>
              <a:rPr lang="tr-TR" dirty="0" smtClean="0"/>
              <a:t> </a:t>
            </a:r>
            <a:r>
              <a:rPr lang="tr-TR" dirty="0" err="1" smtClean="0"/>
              <a:t>seek</a:t>
            </a:r>
            <a:r>
              <a:rPr lang="tr-TR" dirty="0" smtClean="0"/>
              <a:t> </a:t>
            </a:r>
            <a:r>
              <a:rPr lang="tr-TR" dirty="0" err="1" smtClean="0"/>
              <a:t>the</a:t>
            </a:r>
            <a:r>
              <a:rPr lang="tr-TR" dirty="0" smtClean="0"/>
              <a:t> </a:t>
            </a:r>
            <a:r>
              <a:rPr lang="tr-TR" dirty="0" err="1" smtClean="0"/>
              <a:t>following</a:t>
            </a:r>
            <a:endParaRPr lang="tr-TR" dirty="0" smtClean="0"/>
          </a:p>
          <a:p>
            <a:pPr marL="1828800" lvl="3" indent="-514350">
              <a:buFont typeface="+mj-lt"/>
              <a:buAutoNum type="arabicPeriod"/>
            </a:pPr>
            <a:r>
              <a:rPr lang="tr-TR" dirty="0" err="1" smtClean="0"/>
              <a:t>To</a:t>
            </a:r>
            <a:r>
              <a:rPr lang="tr-TR" dirty="0" smtClean="0"/>
              <a:t> minimize </a:t>
            </a:r>
            <a:r>
              <a:rPr lang="tr-TR" dirty="0" err="1" smtClean="0"/>
              <a:t>the</a:t>
            </a:r>
            <a:r>
              <a:rPr lang="tr-TR" dirty="0" smtClean="0"/>
              <a:t> data </a:t>
            </a:r>
            <a:r>
              <a:rPr lang="tr-TR" dirty="0" err="1" smtClean="0"/>
              <a:t>collected</a:t>
            </a:r>
            <a:endParaRPr lang="tr-TR" dirty="0" smtClean="0"/>
          </a:p>
          <a:p>
            <a:pPr marL="1828800" lvl="3" indent="-514350">
              <a:buFont typeface="+mj-lt"/>
              <a:buAutoNum type="arabicPeriod"/>
            </a:pPr>
            <a:r>
              <a:rPr lang="tr-TR" dirty="0" err="1" smtClean="0"/>
              <a:t>To</a:t>
            </a:r>
            <a:r>
              <a:rPr lang="tr-TR" dirty="0" smtClean="0"/>
              <a:t> limit </a:t>
            </a:r>
            <a:r>
              <a:rPr lang="tr-TR" dirty="0" err="1" smtClean="0"/>
              <a:t>authorized</a:t>
            </a:r>
            <a:r>
              <a:rPr lang="tr-TR" dirty="0" smtClean="0"/>
              <a:t> </a:t>
            </a:r>
            <a:r>
              <a:rPr lang="tr-TR" dirty="0" err="1" smtClean="0"/>
              <a:t>access</a:t>
            </a:r>
            <a:r>
              <a:rPr lang="tr-TR" dirty="0" smtClean="0"/>
              <a:t> </a:t>
            </a:r>
            <a:r>
              <a:rPr lang="tr-TR" dirty="0" err="1" smtClean="0"/>
              <a:t>to</a:t>
            </a:r>
            <a:r>
              <a:rPr lang="tr-TR" dirty="0" smtClean="0"/>
              <a:t> </a:t>
            </a:r>
            <a:r>
              <a:rPr lang="tr-TR" dirty="0" err="1" smtClean="0"/>
              <a:t>the</a:t>
            </a:r>
            <a:r>
              <a:rPr lang="tr-TR" dirty="0" smtClean="0"/>
              <a:t> data</a:t>
            </a:r>
          </a:p>
          <a:p>
            <a:pPr marL="1828800" lvl="3" indent="-514350">
              <a:buFont typeface="+mj-lt"/>
              <a:buAutoNum type="arabicPeriod"/>
            </a:pPr>
            <a:r>
              <a:rPr lang="tr-TR" dirty="0" err="1" smtClean="0"/>
              <a:t>To</a:t>
            </a:r>
            <a:r>
              <a:rPr lang="tr-TR" dirty="0" smtClean="0"/>
              <a:t> </a:t>
            </a:r>
            <a:r>
              <a:rPr lang="tr-TR" dirty="0" err="1" smtClean="0"/>
              <a:t>provide</a:t>
            </a:r>
            <a:r>
              <a:rPr lang="tr-TR" dirty="0" smtClean="0"/>
              <a:t> </a:t>
            </a:r>
            <a:r>
              <a:rPr lang="tr-TR" dirty="0" err="1" smtClean="0"/>
              <a:t>proper</a:t>
            </a:r>
            <a:r>
              <a:rPr lang="tr-TR" dirty="0" smtClean="0"/>
              <a:t> </a:t>
            </a:r>
            <a:r>
              <a:rPr lang="tr-TR" dirty="0" err="1" smtClean="0"/>
              <a:t>security</a:t>
            </a:r>
            <a:r>
              <a:rPr lang="tr-TR" dirty="0" smtClean="0"/>
              <a:t> </a:t>
            </a:r>
            <a:r>
              <a:rPr lang="tr-TR" dirty="0" err="1" smtClean="0"/>
              <a:t>for</a:t>
            </a:r>
            <a:r>
              <a:rPr lang="tr-TR" dirty="0" smtClean="0"/>
              <a:t> </a:t>
            </a:r>
            <a:r>
              <a:rPr lang="tr-TR" dirty="0" err="1" smtClean="0"/>
              <a:t>the</a:t>
            </a:r>
            <a:r>
              <a:rPr lang="tr-TR" dirty="0" smtClean="0"/>
              <a:t> data</a:t>
            </a:r>
          </a:p>
          <a:p>
            <a:pPr marL="1828800" lvl="3" indent="-514350">
              <a:buFont typeface="+mj-lt"/>
              <a:buAutoNum type="arabicPeriod"/>
            </a:pPr>
            <a:r>
              <a:rPr lang="tr-TR" dirty="0" err="1" smtClean="0"/>
              <a:t>To</a:t>
            </a:r>
            <a:r>
              <a:rPr lang="tr-TR" dirty="0" smtClean="0"/>
              <a:t> </a:t>
            </a:r>
            <a:r>
              <a:rPr lang="tr-TR" dirty="0" err="1" smtClean="0"/>
              <a:t>determine</a:t>
            </a:r>
            <a:r>
              <a:rPr lang="tr-TR" dirty="0" smtClean="0"/>
              <a:t> </a:t>
            </a:r>
            <a:r>
              <a:rPr lang="tr-TR" dirty="0" err="1" smtClean="0"/>
              <a:t>the</a:t>
            </a:r>
            <a:r>
              <a:rPr lang="tr-TR" dirty="0" smtClean="0"/>
              <a:t> </a:t>
            </a:r>
            <a:r>
              <a:rPr lang="tr-TR" dirty="0" err="1" smtClean="0"/>
              <a:t>required</a:t>
            </a:r>
            <a:r>
              <a:rPr lang="tr-TR" dirty="0" smtClean="0"/>
              <a:t> </a:t>
            </a:r>
            <a:r>
              <a:rPr lang="tr-TR" dirty="0" err="1" smtClean="0"/>
              <a:t>retention</a:t>
            </a:r>
            <a:r>
              <a:rPr lang="tr-TR" dirty="0" smtClean="0"/>
              <a:t> </a:t>
            </a:r>
            <a:r>
              <a:rPr lang="tr-TR" dirty="0" err="1" smtClean="0"/>
              <a:t>period</a:t>
            </a:r>
            <a:r>
              <a:rPr lang="tr-TR" dirty="0" smtClean="0"/>
              <a:t> of </a:t>
            </a:r>
            <a:r>
              <a:rPr lang="tr-TR" dirty="0" err="1" smtClean="0"/>
              <a:t>the</a:t>
            </a:r>
            <a:r>
              <a:rPr lang="tr-TR" dirty="0" smtClean="0"/>
              <a:t> data</a:t>
            </a:r>
          </a:p>
          <a:p>
            <a:pPr marL="1828800" lvl="3" indent="-514350">
              <a:buFont typeface="+mj-lt"/>
              <a:buAutoNum type="arabicPeriod"/>
            </a:pPr>
            <a:r>
              <a:rPr lang="tr-TR" dirty="0" err="1" smtClean="0"/>
              <a:t>To</a:t>
            </a:r>
            <a:r>
              <a:rPr lang="tr-TR" dirty="0" smtClean="0"/>
              <a:t> </a:t>
            </a:r>
            <a:r>
              <a:rPr lang="tr-TR" dirty="0" err="1" smtClean="0"/>
              <a:t>ensure</a:t>
            </a:r>
            <a:r>
              <a:rPr lang="tr-TR" dirty="0" smtClean="0"/>
              <a:t> </a:t>
            </a:r>
            <a:r>
              <a:rPr lang="tr-TR" dirty="0" err="1" smtClean="0"/>
              <a:t>proper</a:t>
            </a:r>
            <a:r>
              <a:rPr lang="tr-TR" dirty="0" smtClean="0"/>
              <a:t> </a:t>
            </a:r>
            <a:r>
              <a:rPr lang="tr-TR" dirty="0" err="1" smtClean="0"/>
              <a:t>disposal</a:t>
            </a:r>
            <a:r>
              <a:rPr lang="tr-TR" dirty="0" smtClean="0"/>
              <a:t> of </a:t>
            </a:r>
            <a:r>
              <a:rPr lang="tr-TR" dirty="0" err="1" smtClean="0"/>
              <a:t>the</a:t>
            </a:r>
            <a:r>
              <a:rPr lang="tr-TR" dirty="0" smtClean="0"/>
              <a:t> data</a:t>
            </a:r>
          </a:p>
          <a:p>
            <a:pPr lvl="1"/>
            <a:endParaRPr lang="tr-TR" dirty="0"/>
          </a:p>
        </p:txBody>
      </p:sp>
    </p:spTree>
    <p:extLst>
      <p:ext uri="{BB962C8B-B14F-4D97-AF65-F5344CB8AC3E}">
        <p14:creationId xmlns:p14="http://schemas.microsoft.com/office/powerpoint/2010/main" val="38744014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52400" y="274638"/>
            <a:ext cx="8839200" cy="715962"/>
          </a:xfrm>
        </p:spPr>
        <p:txBody>
          <a:bodyPr>
            <a:noAutofit/>
          </a:bodyPr>
          <a:lstStyle/>
          <a:p>
            <a:r>
              <a:rPr lang="tr-TR" sz="3200" dirty="0" smtClean="0"/>
              <a:t>IEEE </a:t>
            </a:r>
            <a:r>
              <a:rPr lang="tr-TR" sz="3200" dirty="0" err="1" smtClean="0"/>
              <a:t>Code</a:t>
            </a:r>
            <a:r>
              <a:rPr lang="tr-TR" sz="3200" dirty="0" smtClean="0"/>
              <a:t> of </a:t>
            </a:r>
            <a:r>
              <a:rPr lang="tr-TR" sz="3200" dirty="0" err="1" smtClean="0"/>
              <a:t>Ethics</a:t>
            </a:r>
            <a:r>
              <a:rPr lang="tr-TR" sz="3200" dirty="0" smtClean="0"/>
              <a:t/>
            </a:r>
            <a:br>
              <a:rPr lang="tr-TR" sz="3200" dirty="0" smtClean="0"/>
            </a:br>
            <a:r>
              <a:rPr lang="tr-TR" sz="2400" dirty="0">
                <a:hlinkClick r:id="rId2"/>
              </a:rPr>
              <a:t>http://www.ieee.org/about/corporate/governance/p7-8.html</a:t>
            </a:r>
            <a:endParaRPr lang="tr-TR" sz="2400" dirty="0"/>
          </a:p>
        </p:txBody>
      </p:sp>
      <p:sp>
        <p:nvSpPr>
          <p:cNvPr id="3" name="İçerik Yer Tutucusu 2"/>
          <p:cNvSpPr>
            <a:spLocks noGrp="1"/>
          </p:cNvSpPr>
          <p:nvPr>
            <p:ph idx="1"/>
          </p:nvPr>
        </p:nvSpPr>
        <p:spPr>
          <a:xfrm>
            <a:off x="152400" y="1447800"/>
            <a:ext cx="8839200" cy="5181600"/>
          </a:xfrm>
        </p:spPr>
        <p:txBody>
          <a:bodyPr>
            <a:normAutofit fontScale="55000" lnSpcReduction="20000"/>
          </a:bodyPr>
          <a:lstStyle/>
          <a:p>
            <a:r>
              <a:rPr lang="en-US" dirty="0"/>
              <a:t>We, the members of the IEEE, in recognition of the importance of our technologies in affecting the quality of life throughout the world, and in accepting a personal obligation to our profession, its members and the communities we serve, do hereby commit ourselves to the highest ethical and professional conduct and agree:</a:t>
            </a:r>
          </a:p>
          <a:p>
            <a:pPr lvl="1"/>
            <a:r>
              <a:rPr lang="en-US" dirty="0"/>
              <a:t>to accept responsibility in making decisions consistent with the safety, health, and welfare of the public, and to disclose promptly factors that might endanger the public or the environment;</a:t>
            </a:r>
          </a:p>
          <a:p>
            <a:pPr lvl="1"/>
            <a:r>
              <a:rPr lang="en-US" dirty="0"/>
              <a:t>to avoid real or perceived conflicts of interest whenever possible, and to disclose them to affected parties when they do exist;</a:t>
            </a:r>
          </a:p>
          <a:p>
            <a:pPr lvl="1"/>
            <a:r>
              <a:rPr lang="en-US" dirty="0"/>
              <a:t>to be honest and realistic in stating claims or estimates based on available data;  </a:t>
            </a:r>
          </a:p>
          <a:p>
            <a:pPr lvl="1"/>
            <a:r>
              <a:rPr lang="en-US" dirty="0"/>
              <a:t>to reject bribery in all its forms;  </a:t>
            </a:r>
          </a:p>
          <a:p>
            <a:pPr lvl="1"/>
            <a:r>
              <a:rPr lang="en-US" dirty="0"/>
              <a:t>to improve the understanding of technology; its appropriate application, and potential consequences;  </a:t>
            </a:r>
          </a:p>
          <a:p>
            <a:pPr lvl="1"/>
            <a:r>
              <a:rPr lang="en-US" dirty="0"/>
              <a:t>to maintain and improve our technical competence and to undertake technological tasks for others only if qualified by training or experience, or after full disclosure of pertinent limitations;  </a:t>
            </a:r>
          </a:p>
          <a:p>
            <a:pPr lvl="1"/>
            <a:r>
              <a:rPr lang="en-US" dirty="0"/>
              <a:t>to seek, accept, and offer honest criticism of technical work, to acknowledge and correct errors, and to credit properly the contributions of others;  </a:t>
            </a:r>
          </a:p>
          <a:p>
            <a:pPr lvl="1"/>
            <a:r>
              <a:rPr lang="en-US" dirty="0"/>
              <a:t>to treat fairly all persons and to not engage in acts of discrimination based on race, religion, gender, disability, age, national origin, sexual orientation, gender identity, or gender expression;</a:t>
            </a:r>
          </a:p>
          <a:p>
            <a:pPr lvl="1"/>
            <a:r>
              <a:rPr lang="en-US" dirty="0"/>
              <a:t>to avoid injuring others, their property, reputation, or employment by false or malicious action;  </a:t>
            </a:r>
          </a:p>
          <a:p>
            <a:pPr lvl="1"/>
            <a:r>
              <a:rPr lang="en-US" dirty="0"/>
              <a:t>to assist colleagues and co-workers in their professional development and to support them in following this code of ethics.</a:t>
            </a:r>
          </a:p>
          <a:p>
            <a:endParaRPr lang="tr-TR" dirty="0"/>
          </a:p>
        </p:txBody>
      </p:sp>
    </p:spTree>
    <p:extLst>
      <p:ext uri="{BB962C8B-B14F-4D97-AF65-F5344CB8AC3E}">
        <p14:creationId xmlns:p14="http://schemas.microsoft.com/office/powerpoint/2010/main" val="33853104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487362"/>
          </a:xfrm>
        </p:spPr>
        <p:txBody>
          <a:bodyPr>
            <a:normAutofit fontScale="90000"/>
          </a:bodyPr>
          <a:lstStyle/>
          <a:p>
            <a:r>
              <a:rPr lang="tr-TR" dirty="0"/>
              <a:t>Mühendislik </a:t>
            </a:r>
            <a:r>
              <a:rPr lang="tr-TR" dirty="0" smtClean="0"/>
              <a:t>Etiği: Case </a:t>
            </a:r>
            <a:r>
              <a:rPr lang="tr-TR" dirty="0" err="1" smtClean="0"/>
              <a:t>Studies</a:t>
            </a:r>
            <a:endParaRPr lang="tr-TR" dirty="0"/>
          </a:p>
        </p:txBody>
      </p:sp>
      <p:sp>
        <p:nvSpPr>
          <p:cNvPr id="3" name="İçerik Yer Tutucusu 2"/>
          <p:cNvSpPr>
            <a:spLocks noGrp="1"/>
          </p:cNvSpPr>
          <p:nvPr>
            <p:ph idx="1"/>
          </p:nvPr>
        </p:nvSpPr>
        <p:spPr>
          <a:xfrm>
            <a:off x="457200" y="990600"/>
            <a:ext cx="8229600" cy="5638800"/>
          </a:xfrm>
        </p:spPr>
        <p:txBody>
          <a:bodyPr>
            <a:normAutofit fontScale="77500" lnSpcReduction="20000"/>
          </a:bodyPr>
          <a:lstStyle/>
          <a:p>
            <a:r>
              <a:rPr lang="tr-TR" dirty="0" err="1" smtClean="0"/>
              <a:t>Computer</a:t>
            </a:r>
            <a:r>
              <a:rPr lang="tr-TR" dirty="0" smtClean="0"/>
              <a:t> </a:t>
            </a:r>
            <a:r>
              <a:rPr lang="tr-TR" dirty="0" err="1" smtClean="0"/>
              <a:t>Firm</a:t>
            </a:r>
            <a:r>
              <a:rPr lang="tr-TR" dirty="0" smtClean="0"/>
              <a:t> </a:t>
            </a:r>
            <a:r>
              <a:rPr lang="tr-TR" dirty="0" err="1" smtClean="0"/>
              <a:t>Shuts</a:t>
            </a:r>
            <a:r>
              <a:rPr lang="tr-TR" dirty="0" smtClean="0"/>
              <a:t> </a:t>
            </a:r>
            <a:r>
              <a:rPr lang="tr-TR" dirty="0" err="1" smtClean="0"/>
              <a:t>Down</a:t>
            </a:r>
            <a:r>
              <a:rPr lang="tr-TR" dirty="0" smtClean="0"/>
              <a:t> </a:t>
            </a:r>
            <a:r>
              <a:rPr lang="tr-TR" dirty="0" err="1" smtClean="0"/>
              <a:t>Revlon</a:t>
            </a:r>
            <a:r>
              <a:rPr lang="tr-TR" dirty="0" smtClean="0"/>
              <a:t> (Haziran 1990)</a:t>
            </a:r>
          </a:p>
          <a:p>
            <a:pPr lvl="1"/>
            <a:r>
              <a:rPr lang="tr-TR" dirty="0" err="1" smtClean="0"/>
              <a:t>Logisticon</a:t>
            </a:r>
            <a:r>
              <a:rPr lang="tr-TR" dirty="0" smtClean="0"/>
              <a:t> </a:t>
            </a:r>
            <a:r>
              <a:rPr lang="tr-TR" dirty="0" err="1" smtClean="0"/>
              <a:t>Inc</a:t>
            </a:r>
            <a:r>
              <a:rPr lang="tr-TR" dirty="0" smtClean="0"/>
              <a:t>: $20 Silikon Vadisi yazılım firması</a:t>
            </a:r>
          </a:p>
          <a:p>
            <a:pPr lvl="1"/>
            <a:r>
              <a:rPr lang="tr-TR" dirty="0" err="1" smtClean="0"/>
              <a:t>Revlon</a:t>
            </a:r>
            <a:r>
              <a:rPr lang="tr-TR" dirty="0" smtClean="0"/>
              <a:t>: Yıllık 3 Milyon $ satış yapan kozmetik firması</a:t>
            </a:r>
          </a:p>
          <a:p>
            <a:pPr lvl="1"/>
            <a:r>
              <a:rPr lang="tr-TR" dirty="0" err="1" smtClean="0"/>
              <a:t>Logisticon</a:t>
            </a:r>
            <a:r>
              <a:rPr lang="tr-TR" dirty="0" smtClean="0"/>
              <a:t> 1.2 Milyon dolarlık lojistik yazılımı satıyor (Ocak 1989)</a:t>
            </a:r>
          </a:p>
          <a:p>
            <a:pPr lvl="1"/>
            <a:r>
              <a:rPr lang="tr-TR" dirty="0" err="1" smtClean="0"/>
              <a:t>Revlon</a:t>
            </a:r>
            <a:r>
              <a:rPr lang="tr-TR" dirty="0" smtClean="0"/>
              <a:t> yazılımda </a:t>
            </a:r>
            <a:r>
              <a:rPr lang="tr-TR" dirty="0" err="1" smtClean="0"/>
              <a:t>bug’lar</a:t>
            </a:r>
            <a:r>
              <a:rPr lang="tr-TR" dirty="0" smtClean="0"/>
              <a:t> olduğu gerekçesiyle ilk taksitten sonrasını ödemiyor ve dava açıyor.</a:t>
            </a:r>
          </a:p>
          <a:p>
            <a:pPr lvl="1"/>
            <a:r>
              <a:rPr lang="tr-TR" dirty="0" err="1" smtClean="0"/>
              <a:t>Logisticon</a:t>
            </a:r>
            <a:r>
              <a:rPr lang="tr-TR" dirty="0" smtClean="0"/>
              <a:t> yazılıma erişimi kesiyor (Ekim 1989)</a:t>
            </a:r>
          </a:p>
          <a:p>
            <a:pPr lvl="1"/>
            <a:r>
              <a:rPr lang="tr-TR" dirty="0" err="1" smtClean="0"/>
              <a:t>Revlon</a:t>
            </a:r>
            <a:r>
              <a:rPr lang="tr-TR" dirty="0" smtClean="0"/>
              <a:t> iki lojistik üssünü kapatıp 400 işçisini mecburi izne çıkartıyor ve Kuzeydoğu ve Batı’da sevkiyat yapamıyor.</a:t>
            </a:r>
          </a:p>
          <a:p>
            <a:r>
              <a:rPr lang="tr-TR" dirty="0" err="1" smtClean="0"/>
              <a:t>Logisticon</a:t>
            </a:r>
            <a:r>
              <a:rPr lang="tr-TR" dirty="0" smtClean="0"/>
              <a:t> burada kolay çözümü seçmiş</a:t>
            </a:r>
          </a:p>
          <a:p>
            <a:pPr lvl="1"/>
            <a:r>
              <a:rPr lang="tr-TR" dirty="0" smtClean="0"/>
              <a:t>Belki de yazılımdaki </a:t>
            </a:r>
            <a:r>
              <a:rPr lang="tr-TR" dirty="0" err="1" smtClean="0"/>
              <a:t>bug’lar</a:t>
            </a:r>
            <a:r>
              <a:rPr lang="tr-TR" dirty="0" smtClean="0"/>
              <a:t> o kadar da kritik değildi.</a:t>
            </a:r>
          </a:p>
          <a:p>
            <a:pPr lvl="1"/>
            <a:r>
              <a:rPr lang="tr-TR" dirty="0" smtClean="0"/>
              <a:t>Siz </a:t>
            </a:r>
            <a:r>
              <a:rPr lang="tr-TR" dirty="0" err="1" smtClean="0"/>
              <a:t>Logisticon’daki</a:t>
            </a:r>
            <a:r>
              <a:rPr lang="tr-TR" dirty="0" smtClean="0"/>
              <a:t> bir mühendis olsaydınız bu kapatma kararına itiraz/şikayet eder miydiniz?</a:t>
            </a:r>
          </a:p>
          <a:p>
            <a:pPr lvl="1"/>
            <a:r>
              <a:rPr lang="tr-TR" dirty="0" smtClean="0"/>
              <a:t>Not: 1986 </a:t>
            </a:r>
            <a:r>
              <a:rPr lang="tr-TR" dirty="0" err="1" smtClean="0"/>
              <a:t>Challanger</a:t>
            </a:r>
            <a:r>
              <a:rPr lang="tr-TR" dirty="0" smtClean="0"/>
              <a:t> kazasında soğuk havada fırlatmanın sakıncalarına birileri itiraz etseydi 7 astronot ölmeyebilirdi (sessiz kalmanın bedeli)</a:t>
            </a:r>
          </a:p>
          <a:p>
            <a:pPr lvl="1"/>
            <a:endParaRPr lang="tr-TR" dirty="0" smtClean="0"/>
          </a:p>
        </p:txBody>
      </p:sp>
    </p:spTree>
    <p:extLst>
      <p:ext uri="{BB962C8B-B14F-4D97-AF65-F5344CB8AC3E}">
        <p14:creationId xmlns:p14="http://schemas.microsoft.com/office/powerpoint/2010/main" val="10870996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28600"/>
            <a:ext cx="8229600" cy="487362"/>
          </a:xfrm>
        </p:spPr>
        <p:txBody>
          <a:bodyPr>
            <a:normAutofit fontScale="90000"/>
          </a:bodyPr>
          <a:lstStyle/>
          <a:p>
            <a:r>
              <a:rPr lang="tr-TR" dirty="0" smtClean="0"/>
              <a:t>Akademik Kadro</a:t>
            </a:r>
            <a:endParaRPr lang="tr-TR" dirty="0"/>
          </a:p>
        </p:txBody>
      </p:sp>
      <p:pic>
        <p:nvPicPr>
          <p:cNvPr id="1026" name="Picture 2" descr="http://eginer.com/img-oz/DrMura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871" y="1219198"/>
            <a:ext cx="1323975" cy="1809751"/>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data:image/jpeg;base64,/9j/4AAQSkZJRgABAQAAAQABAAD/2wCEAAkGBxMSEhUSEhQUFhUVGBoYGBMXGBUVFxsaGRgWGBgXFhQZHCggGholHRsbITEiJSkrLi4vHR8zODMsNyotLisBCgoKDg0OGhAQGywkHyQtLC0sLDQsLCwtNCwsLCwsLCwsLyw1LCwsLCwsLSw0LCwsLCwsLCwsLCwsLDQsLCwsNP/AABEIAKAAoAMBIgACEQEDEQH/xAAbAAEAAgMBAQAAAAAAAAAAAAAAAwUEBgcCAf/EADgQAAEDAQUFBwMEAgEFAAAAAAEAAhEDBBIhMVEFQWGR8AYicYGhscETMtEHQlLhYvEUFUNjorL/xAAZAQEAAwEBAAAAAAAAAAAAAAAAAQMEAgX/xAAjEQACAgIDAAICAwAAAAAAAAAAAQIRAzEEEiEiQTKxExQz/9oADAMBAAIRAxEAPwDuKIiAIiIAiIgCLzUeGgucQAMSSYAGpK1Pan6jWCjg2r9Z8xco9888AB5qG0tkpWbci5J2h7cWy0C7Zh/xm/yJD6h9Ib6qv2H2qt9lBDqv1x/5QXHycDKp/sY7qy3+CdaO1otH7P8A6h0qgDLS36T/AOQk0z8t8+a3ShWa9ocxwc05OBBB8wrYzUtMrlFx2SIiLo5CIiAIiIAiIgCIiAIiIAq3tDtqnY6D69U91uQ3uduaOJVkuSfq9tIPrNombtFoeQMZLtd0ZdFAjQe2Xay1W4xWeQyZFBhIY2cgR+4jU+iyexuzW3TVIkzA8t6xH7KcagvYRmOMElbX2Ps0UGh2plZeTfWka+Kl2tnt9JQmktidZmxKwq9nErz+lHpKmUdWhvhSWC32izkvs1S4/Q4sd/i9u/ScwrE2RY1WxkYqxXH1HE4RmqZ0vsR2sp7RoXwLlZkNrUTmx2PNpgweC2NcW7G1zZ9qMcPttDfpvHHceYC7SvTxz7RTPInHrJoIiLs4CIiAIiIAiIgCIiALg/bgONutPeLgHyMJBIAN07u78LvC4xt7ZTXWq1iC4gl+JMgucYDBkDgTqZGi4yTUFbLcWJ5G0jW9nl95jnEkOcCSTJOOM8FuWxaYFOcg4kgcCc1rFGg4ubSdIO8kEGcg2Vtzu6ABkPhZ809JGnjw22e31RkVhvaVQdotosElz3SzMtBcGzlOirrNbKzHia3dIBAewiQciDoqHjtWalkp0bffOiirEwvdOq8Nl4VDtHb7y67TY06uLwOQUJX4jpyUfWZtlfFrsrt4qt/+mg+67euM9idn1LTa6RfA+iTUO+QC2I1M4Lsy28dVBI8vO7mwiIrikIiIAiIgCIiAIiIAuafqHRqU6z30RD6rWERmbl4OA4iQV0tUHbOm36H1HYfTcCHRMXjB+OSpzw7QNHFydMivT8Oe2CyNDaZDi+60C8cyd7iNVY08ZUcZyIx9NYXuz4LAm3R6XibKrbFia9lwtaQccRv8Vif9MfVLbxBawARo0ZNaFeWlgOJVZRtZbVqXnBlNjB3nYA7yRwCns9HXSOyfawJYBwjBars7Yf06j6hAJe0tDSJaAd44raatak9gfTe0tIwcDgfAqIUsEjKUH4RKEZ1Ztn6X7KFNjqmJugUmziYHedJ3/t5Le1rfYFkWYnV7vgfC2Rb8P4I8nN/owiIrSoIiIAiIgCIiAIiIAqztLZfq2Wq3/EkbsW94eys1g7UcC36f8gZOgy68ClX4NHO6jpPkF8vwlpoOYbrh3m90+W9Y1WovJSa8Z7N36SWioIk5LE+o17A4XC04gyCPEL6+nfABy38eCxbZZacfY0eQHspTV+nS9PFWhMzBk8MVPTqblXMsLHZSPMlXOxdlGrVFKmIvGXO0AzcVMvXS2RJqKu/DovY2jdslPjLuZKu1HQpBjQxuAaAAOAwUi9KKpJHjydtsIiLo5CIiAIiIAiIgCLCtW0A3BovHQZc1VVrTUqTpvAMcwu442wW1r2g1kgEF2g+VhtJd3nRJ0y3ZSq1pjMD2hZlkqYXd2MTzLSOGfgSrlj6ogr+0WynVW3qUfUbk0mA8fwLt3A7jGpXPv+cHSMQWm65pEPY4Zte3cV1p48/Wfz1qFq/a7smy1H6zO7aGiL4MX2j9rzkfE5SNxKx8jjd/lHf7NeDP1+MtGp2e13RqOakdbWahUp2fUaSLzgQYIIgg6EbipaNldPeM+QC8zz7N/q0WtOoHuaBALiGiTAk5LqHZ/YjLKyBi933v1Og0AXAq1qv2h7ZN1ndEbiIJI4/hd47K7T+tZ6d5wLw0A8YGY1W3jwX5fZi5M21X0XSIi0mMIiIAiIgCIiA+OcAJOSprdtEu7rZA91Pb6t4x+0YeJ3rEaAMj1or8cFtkEDXE4Akclj2m+0yScMnBZdVwz0BI8s55DkV9cy82Dv5zu8/9aK4lGFStUkB0TuIw58et69PaTeaDdMAsfoWnDDxjDxVfVaYunNvLJT2O1XhJzGB/J5Y+eqlMkvbNWvtDog727gd48OtwX09ePzn66HCvp1rhkZHMe/n+FYB4ImRETO4jX19eIVbVEGt9q7LShr5u1DkAL16NeHHj4rULSXAd4XMCRx4yM1dbUbVq2h72nGIFMn9gm65p38Qd8rDcSQ6lU+1wIxBlpg94eG+Fl5HDjk+S8f7NWHkOHj0aT2LsJe7v5OfJd5SfUrptZ4Y9lINi8280g7wYc0jhuIWsbB2DVp3GktlmJumRJIxacnAYFXFvD/q96Ia0OoEf4x9SmdZkHyCuwY3FelWaSbpGw2TbNakBJvt0djydmtk2ftanVwGDv4n41WovYP6XitIIIOOozB3Ede66ljTKkdARVextrCt3XYPAngeIVoqGqAREUAIiICjjrgvDPf5z64r6Mi3eJ5HJD8/j8rWSYO0DdiDpjpjmetVnUqgcDhuxHl10Fj2+leYesO8otlVpvDeI8t/z6KQfdoWYuxH3DEHXqfUHeqmz1ADeGRwI0OEjrTir9xnxnynEZaZ+UjRVW07PddfGTvuboQMHA8hyKkE9N0YbjkdOsD5FeS9wDmTgd2mOIB0/tRz3fCOvBSPbeHt7EeOSkGFarOXAEfe2S0+48CvVSzMqNF8RMGeI3+Oama7rrVSHH3HuiYZg2ayvZF/MCBvGuB3f2pAByOHCdNFlTPnh16rGP3Eaj16+VDsALzWbgvbV6KbI0e9j1LtVh4x5Owz69Vuq0NojLD0/11ot02fafqU2u3nPx3qjMtMGQiIqQEREBrjpGeWuhw364HkpD8ke/wCAhOvQ6lQVZDmlvmNxGHrMraSTgg+ZPyqiTRdeAlpJkcTeMqyovmBkRgRpl/agrNkDwPt/aUCWk+YIOeII1wxHNYFSsC+kD/3HwRwAN73C80H/AE3gftc7DgSScPGFg29xFssg/bJg8ZaHDlBUoMzLKDdg5jA+Uj4U7cF8e2HvB3unwvQfyvs9e/whB5qt3jl1yXhxwMbsR7qcddc1GW3ThluUEim4ESMjj1yUNT7/ABH465rzZzBLNDh4HL1HqpLSMQfLr15qXVEHxmYUoAKiZn5qZ4UIMie2Fd9mav3t8HfB+FTuWdsBxFUDUEekrnKviDZ0RFkAREQGvu668vVRvGLfGOeH5UjuvleKjeYI69VtJPNdt5ozBzBGcjGf/bJRsJ7s+UZH7cuPBTke569lhNdu0n+vZEwRVqIe27v3Hjh+VVWmveNkcfubXHK7B8sQrlud08cfD5VB2jZFWg4TevQQMoBBBjdiukiDZbfT754gc8R8rGB9cff8hWFrHdaesYVeWxB06+EWgSL4WyI5IwYR5dcivqgGFacCHaZ9eSmtQw8DP5PsVLXo3mkLxSEtE6QfYokDzSHe65dcVM4L41sADTPjHR5r7CIEZCn2TXu1m+Mc8Pf3ULgogCMRnMzx19lE/VQRvCLzTfIB1E816WIBERA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6" descr="data:image/jpeg;base64,/9j/4AAQSkZJRgABAQAAAQABAAD/2wCEAAkGBxMSEhUSEhQUFhUVGBoYGBMXGBUVFxsaGRgWGBgXFhQZHCggGholHRsbITEiJSkrLi4vHR8zODMsNyotLisBCgoKDg0OGhAQGywkHyQtLC0sLDQsLCwtNCwsLCwsLCwsLyw1LCwsLCwsLSw0LCwsLCwsLCwsLCwsLDQsLCwsNP/AABEIAKAAoAMBIgACEQEDEQH/xAAbAAEAAgMBAQAAAAAAAAAAAAAAAwUEBgcCAf/EADgQAAEDAQUFBwMEAgEFAAAAAAEAAhEDBBIhMVEFQWGR8AYicYGhscETMtEHQlLhYvEUFUNjorL/xAAZAQEAAwEBAAAAAAAAAAAAAAAAAQMEAgX/xAAjEQACAgIDAAICAwAAAAAAAAAAAQIRAzEEEiEiQTKxExQz/9oADAMBAAIRAxEAPwDuKIiAIiIAiIgCLzUeGgucQAMSSYAGpK1Pan6jWCjg2r9Z8xco9888AB5qG0tkpWbci5J2h7cWy0C7Zh/xm/yJD6h9Ib6qv2H2qt9lBDqv1x/5QXHycDKp/sY7qy3+CdaO1otH7P8A6h0qgDLS36T/AOQk0z8t8+a3ShWa9ocxwc05OBBB8wrYzUtMrlFx2SIiLo5CIiAIiIAiIgCIiAIiIAq3tDtqnY6D69U91uQ3uduaOJVkuSfq9tIPrNombtFoeQMZLtd0ZdFAjQe2Xay1W4xWeQyZFBhIY2cgR+4jU+iyexuzW3TVIkzA8t6xH7KcagvYRmOMElbX2Ps0UGh2plZeTfWka+Kl2tnt9JQmktidZmxKwq9nErz+lHpKmUdWhvhSWC32izkvs1S4/Q4sd/i9u/ScwrE2RY1WxkYqxXH1HE4RmqZ0vsR2sp7RoXwLlZkNrUTmx2PNpgweC2NcW7G1zZ9qMcPttDfpvHHceYC7SvTxz7RTPInHrJoIiLs4CIiAIiIAiIgCIiALg/bgONutPeLgHyMJBIAN07u78LvC4xt7ZTXWq1iC4gl+JMgucYDBkDgTqZGi4yTUFbLcWJ5G0jW9nl95jnEkOcCSTJOOM8FuWxaYFOcg4kgcCc1rFGg4ubSdIO8kEGcg2Vtzu6ABkPhZ809JGnjw22e31RkVhvaVQdotosElz3SzMtBcGzlOirrNbKzHia3dIBAewiQciDoqHjtWalkp0bffOiirEwvdOq8Nl4VDtHb7y67TY06uLwOQUJX4jpyUfWZtlfFrsrt4qt/+mg+67euM9idn1LTa6RfA+iTUO+QC2I1M4Lsy28dVBI8vO7mwiIrikIiIAiIgCIiAIiIAuafqHRqU6z30RD6rWERmbl4OA4iQV0tUHbOm36H1HYfTcCHRMXjB+OSpzw7QNHFydMivT8Oe2CyNDaZDi+60C8cyd7iNVY08ZUcZyIx9NYXuz4LAm3R6XibKrbFia9lwtaQccRv8Vif9MfVLbxBawARo0ZNaFeWlgOJVZRtZbVqXnBlNjB3nYA7yRwCns9HXSOyfawJYBwjBars7Yf06j6hAJe0tDSJaAd44raatak9gfTe0tIwcDgfAqIUsEjKUH4RKEZ1Ztn6X7KFNjqmJugUmziYHedJ3/t5Le1rfYFkWYnV7vgfC2Rb8P4I8nN/owiIrSoIiIAiIgCIiAIiIAqztLZfq2Wq3/EkbsW94eys1g7UcC36f8gZOgy68ClX4NHO6jpPkF8vwlpoOYbrh3m90+W9Y1WovJSa8Z7N36SWioIk5LE+o17A4XC04gyCPEL6+nfABy38eCxbZZacfY0eQHspTV+nS9PFWhMzBk8MVPTqblXMsLHZSPMlXOxdlGrVFKmIvGXO0AzcVMvXS2RJqKu/DovY2jdslPjLuZKu1HQpBjQxuAaAAOAwUi9KKpJHjydtsIiLo5CIiAIiIAiIgCLCtW0A3BovHQZc1VVrTUqTpvAMcwu442wW1r2g1kgEF2g+VhtJd3nRJ0y3ZSq1pjMD2hZlkqYXd2MTzLSOGfgSrlj6ogr+0WynVW3qUfUbk0mA8fwLt3A7jGpXPv+cHSMQWm65pEPY4Zte3cV1p48/Wfz1qFq/a7smy1H6zO7aGiL4MX2j9rzkfE5SNxKx8jjd/lHf7NeDP1+MtGp2e13RqOakdbWahUp2fUaSLzgQYIIgg6EbipaNldPeM+QC8zz7N/q0WtOoHuaBALiGiTAk5LqHZ/YjLKyBi933v1Og0AXAq1qv2h7ZN1ndEbiIJI4/hd47K7T+tZ6d5wLw0A8YGY1W3jwX5fZi5M21X0XSIi0mMIiIAiIgCIiA+OcAJOSprdtEu7rZA91Pb6t4x+0YeJ3rEaAMj1or8cFtkEDXE4Akclj2m+0yScMnBZdVwz0BI8s55DkV9cy82Dv5zu8/9aK4lGFStUkB0TuIw58et69PaTeaDdMAsfoWnDDxjDxVfVaYunNvLJT2O1XhJzGB/J5Y+eqlMkvbNWvtDog727gd48OtwX09ePzn66HCvp1rhkZHMe/n+FYB4ImRETO4jX19eIVbVEGt9q7LShr5u1DkAL16NeHHj4rULSXAd4XMCRx4yM1dbUbVq2h72nGIFMn9gm65p38Qd8rDcSQ6lU+1wIxBlpg94eG+Fl5HDjk+S8f7NWHkOHj0aT2LsJe7v5OfJd5SfUrptZ4Y9lINi8280g7wYc0jhuIWsbB2DVp3GktlmJumRJIxacnAYFXFvD/q96Ia0OoEf4x9SmdZkHyCuwY3FelWaSbpGw2TbNakBJvt0djydmtk2ftanVwGDv4n41WovYP6XitIIIOOozB3Ede66ljTKkdARVextrCt3XYPAngeIVoqGqAREUAIiICjjrgvDPf5z64r6Mi3eJ5HJD8/j8rWSYO0DdiDpjpjmetVnUqgcDhuxHl10Fj2+leYesO8otlVpvDeI8t/z6KQfdoWYuxH3DEHXqfUHeqmz1ADeGRwI0OEjrTir9xnxnynEZaZ+UjRVW07PddfGTvuboQMHA8hyKkE9N0YbjkdOsD5FeS9wDmTgd2mOIB0/tRz3fCOvBSPbeHt7EeOSkGFarOXAEfe2S0+48CvVSzMqNF8RMGeI3+Oama7rrVSHH3HuiYZg2ayvZF/MCBvGuB3f2pAByOHCdNFlTPnh16rGP3Eaj16+VDsALzWbgvbV6KbI0e9j1LtVh4x5Owz69Vuq0NojLD0/11ot02fafqU2u3nPx3qjMtMGQiIqQEREBrjpGeWuhw364HkpD8ke/wCAhOvQ6lQVZDmlvmNxGHrMraSTgg+ZPyqiTRdeAlpJkcTeMqyovmBkRgRpl/agrNkDwPt/aUCWk+YIOeII1wxHNYFSsC+kD/3HwRwAN73C80H/AE3gftc7DgSScPGFg29xFssg/bJg8ZaHDlBUoMzLKDdg5jA+Uj4U7cF8e2HvB3unwvQfyvs9e/whB5qt3jl1yXhxwMbsR7qcddc1GW3ThluUEim4ESMjj1yUNT7/ABH465rzZzBLNDh4HL1HqpLSMQfLr15qXVEHxmYUoAKiZn5qZ4UIMie2Fd9mav3t8HfB+FTuWdsBxFUDUEekrnKviDZ0RFkAREQGvu668vVRvGLfGOeH5UjuvleKjeYI69VtJPNdt5ozBzBGcjGf/bJRsJ7s+UZH7cuPBTke569lhNdu0n+vZEwRVqIe27v3Hjh+VVWmveNkcfubXHK7B8sQrlud08cfD5VB2jZFWg4TevQQMoBBBjdiukiDZbfT754gc8R8rGB9cff8hWFrHdaesYVeWxB06+EWgSL4WyI5IwYR5dcivqgGFacCHaZ9eSmtQw8DP5PsVLXo3mkLxSEtE6QfYokDzSHe65dcVM4L41sADTPjHR5r7CIEZCn2TXu1m+Mc8Pf3ULgogCMRnMzx19lE/VQRvCLzTfIB1E816WIBERA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8" descr="data:image/jpeg;base64,/9j/4AAQSkZJRgABAQAAAQABAAD/2wCEAAkGBxMSEhUSEhQUFhUVGBoYGBMXGBUVFxsaGRgWGBgXFhQZHCggGholHRsbITEiJSkrLi4vHR8zODMsNyotLisBCgoKDg0OGhAQGywkHyQtLC0sLDQsLCwtNCwsLCwsLCwsLyw1LCwsLCwsLSw0LCwsLCwsLCwsLCwsLDQsLCwsNP/AABEIAKAAoAMBIgACEQEDEQH/xAAbAAEAAgMBAQAAAAAAAAAAAAAAAwUEBgcCAf/EADgQAAEDAQUFBwMEAgEFAAAAAAEAAhEDBBIhMVEFQWGR8AYicYGhscETMtEHQlLhYvEUFUNjorL/xAAZAQEAAwEBAAAAAAAAAAAAAAAAAQMEAgX/xAAjEQACAgIDAAICAwAAAAAAAAAAAQIRAzEEEiEiQTKxExQz/9oADAMBAAIRAxEAPwDuKIiAIiIAiIgCLzUeGgucQAMSSYAGpK1Pan6jWCjg2r9Z8xco9888AB5qG0tkpWbci5J2h7cWy0C7Zh/xm/yJD6h9Ib6qv2H2qt9lBDqv1x/5QXHycDKp/sY7qy3+CdaO1otH7P8A6h0qgDLS36T/AOQk0z8t8+a3ShWa9ocxwc05OBBB8wrYzUtMrlFx2SIiLo5CIiAIiIAiIgCIiAIiIAq3tDtqnY6D69U91uQ3uduaOJVkuSfq9tIPrNombtFoeQMZLtd0ZdFAjQe2Xay1W4xWeQyZFBhIY2cgR+4jU+iyexuzW3TVIkzA8t6xH7KcagvYRmOMElbX2Ps0UGh2plZeTfWka+Kl2tnt9JQmktidZmxKwq9nErz+lHpKmUdWhvhSWC32izkvs1S4/Q4sd/i9u/ScwrE2RY1WxkYqxXH1HE4RmqZ0vsR2sp7RoXwLlZkNrUTmx2PNpgweC2NcW7G1zZ9qMcPttDfpvHHceYC7SvTxz7RTPInHrJoIiLs4CIiAIiIAiIgCIiALg/bgONutPeLgHyMJBIAN07u78LvC4xt7ZTXWq1iC4gl+JMgucYDBkDgTqZGi4yTUFbLcWJ5G0jW9nl95jnEkOcCSTJOOM8FuWxaYFOcg4kgcCc1rFGg4ubSdIO8kEGcg2Vtzu6ABkPhZ809JGnjw22e31RkVhvaVQdotosElz3SzMtBcGzlOirrNbKzHia3dIBAewiQciDoqHjtWalkp0bffOiirEwvdOq8Nl4VDtHb7y67TY06uLwOQUJX4jpyUfWZtlfFrsrt4qt/+mg+67euM9idn1LTa6RfA+iTUO+QC2I1M4Lsy28dVBI8vO7mwiIrikIiIAiIgCIiAIiIAuafqHRqU6z30RD6rWERmbl4OA4iQV0tUHbOm36H1HYfTcCHRMXjB+OSpzw7QNHFydMivT8Oe2CyNDaZDi+60C8cyd7iNVY08ZUcZyIx9NYXuz4LAm3R6XibKrbFia9lwtaQccRv8Vif9MfVLbxBawARo0ZNaFeWlgOJVZRtZbVqXnBlNjB3nYA7yRwCns9HXSOyfawJYBwjBars7Yf06j6hAJe0tDSJaAd44raatak9gfTe0tIwcDgfAqIUsEjKUH4RKEZ1Ztn6X7KFNjqmJugUmziYHedJ3/t5Le1rfYFkWYnV7vgfC2Rb8P4I8nN/owiIrSoIiIAiIgCIiAIiIAqztLZfq2Wq3/EkbsW94eys1g7UcC36f8gZOgy68ClX4NHO6jpPkF8vwlpoOYbrh3m90+W9Y1WovJSa8Z7N36SWioIk5LE+o17A4XC04gyCPEL6+nfABy38eCxbZZacfY0eQHspTV+nS9PFWhMzBk8MVPTqblXMsLHZSPMlXOxdlGrVFKmIvGXO0AzcVMvXS2RJqKu/DovY2jdslPjLuZKu1HQpBjQxuAaAAOAwUi9KKpJHjydtsIiLo5CIiAIiIAiIgCLCtW0A3BovHQZc1VVrTUqTpvAMcwu442wW1r2g1kgEF2g+VhtJd3nRJ0y3ZSq1pjMD2hZlkqYXd2MTzLSOGfgSrlj6ogr+0WynVW3qUfUbk0mA8fwLt3A7jGpXPv+cHSMQWm65pEPY4Zte3cV1p48/Wfz1qFq/a7smy1H6zO7aGiL4MX2j9rzkfE5SNxKx8jjd/lHf7NeDP1+MtGp2e13RqOakdbWahUp2fUaSLzgQYIIgg6EbipaNldPeM+QC8zz7N/q0WtOoHuaBALiGiTAk5LqHZ/YjLKyBi933v1Og0AXAq1qv2h7ZN1ndEbiIJI4/hd47K7T+tZ6d5wLw0A8YGY1W3jwX5fZi5M21X0XSIi0mMIiIAiIgCIiA+OcAJOSprdtEu7rZA91Pb6t4x+0YeJ3rEaAMj1or8cFtkEDXE4Akclj2m+0yScMnBZdVwz0BI8s55DkV9cy82Dv5zu8/9aK4lGFStUkB0TuIw58et69PaTeaDdMAsfoWnDDxjDxVfVaYunNvLJT2O1XhJzGB/J5Y+eqlMkvbNWvtDog727gd48OtwX09ePzn66HCvp1rhkZHMe/n+FYB4ImRETO4jX19eIVbVEGt9q7LShr5u1DkAL16NeHHj4rULSXAd4XMCRx4yM1dbUbVq2h72nGIFMn9gm65p38Qd8rDcSQ6lU+1wIxBlpg94eG+Fl5HDjk+S8f7NWHkOHj0aT2LsJe7v5OfJd5SfUrptZ4Y9lINi8280g7wYc0jhuIWsbB2DVp3GktlmJumRJIxacnAYFXFvD/q96Ia0OoEf4x9SmdZkHyCuwY3FelWaSbpGw2TbNakBJvt0djydmtk2ftanVwGDv4n41WovYP6XitIIIOOozB3Ede66ljTKkdARVextrCt3XYPAngeIVoqGqAREUAIiICjjrgvDPf5z64r6Mi3eJ5HJD8/j8rWSYO0DdiDpjpjmetVnUqgcDhuxHl10Fj2+leYesO8otlVpvDeI8t/z6KQfdoWYuxH3DEHXqfUHeqmz1ADeGRwI0OEjrTir9xnxnynEZaZ+UjRVW07PddfGTvuboQMHA8hyKkE9N0YbjkdOsD5FeS9wDmTgd2mOIB0/tRz3fCOvBSPbeHt7EeOSkGFarOXAEfe2S0+48CvVSzMqNF8RMGeI3+Oama7rrVSHH3HuiYZg2ayvZF/MCBvGuB3f2pAByOHCdNFlTPnh16rGP3Eaj16+VDsALzWbgvbV6KbI0e9j1LtVh4x5Owz69Vuq0NojLD0/11ot02fafqU2u3nPx3qjMtMGQiIqQEREBrjpGeWuhw364HkpD8ke/wCAhOvQ6lQVZDmlvmNxGHrMraSTgg+ZPyqiTRdeAlpJkcTeMqyovmBkRgRpl/agrNkDwPt/aUCWk+YIOeII1wxHNYFSsC+kD/3HwRwAN73C80H/AE3gftc7DgSScPGFg29xFssg/bJg8ZaHDlBUoMzLKDdg5jA+Uj4U7cF8e2HvB3unwvQfyvs9e/whB5qt3jl1yXhxwMbsR7qcddc1GW3ThluUEim4ESMjj1yUNT7/ABH465rzZzBLNDh4HL1HqpLSMQfLr15qXVEHxmYUoAKiZn5qZ4UIMie2Fd9mav3t8HfB+FTuWdsBxFUDUEekrnKviDZ0RFkAREQGvu668vVRvGLfGOeH5UjuvleKjeYI69VtJPNdt5ozBzBGcjGf/bJRsJ7s+UZH7cuPBTke569lhNdu0n+vZEwRVqIe27v3Hjh+VVWmveNkcfubXHK7B8sQrlud08cfD5VB2jZFWg4TevQQMoBBBjdiukiDZbfT754gc8R8rGB9cff8hWFrHdaesYVeWxB06+EWgSL4WyI5IwYR5dcivqgGFacCHaZ9eSmtQw8DP5PsVLXo3mkLxSEtE6QfYokDzSHe65dcVM4L41sADTPjHR5r7CIEZCn2TXu1m+Mc8Pf3ULgogCMRnMzx19lE/VQRvCLzTfIB1E816WIBERAf/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33" name="Picture 9" descr="C:\Users\ydgirici\Pictures\israfi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3200400"/>
            <a:ext cx="15240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http://etu.edu.tr/images/akad/200x200/ali_bozbe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939" y="4727864"/>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12" name="Dikdörtgen 11"/>
          <p:cNvSpPr/>
          <p:nvPr/>
        </p:nvSpPr>
        <p:spPr>
          <a:xfrm>
            <a:off x="2025939" y="1108410"/>
            <a:ext cx="6737061" cy="1754326"/>
          </a:xfrm>
          <a:prstGeom prst="rect">
            <a:avLst/>
          </a:prstGeom>
        </p:spPr>
        <p:txBody>
          <a:bodyPr wrap="square">
            <a:spAutoFit/>
          </a:bodyPr>
          <a:lstStyle/>
          <a:p>
            <a:r>
              <a:rPr lang="tr-TR" dirty="0"/>
              <a:t>Murat Alanyalı, Prof. Dr. </a:t>
            </a:r>
            <a:r>
              <a:rPr lang="tr-TR" dirty="0" smtClean="0"/>
              <a:t>                                                        Bölüm </a:t>
            </a:r>
            <a:r>
              <a:rPr lang="tr-TR" dirty="0"/>
              <a:t>Başkanı</a:t>
            </a:r>
          </a:p>
          <a:p>
            <a:r>
              <a:rPr lang="tr-TR" dirty="0"/>
              <a:t>Doktora:	</a:t>
            </a:r>
            <a:r>
              <a:rPr lang="tr-TR" dirty="0" err="1"/>
              <a:t>University</a:t>
            </a:r>
            <a:r>
              <a:rPr lang="tr-TR" dirty="0"/>
              <a:t> of Illinois at Urbana-</a:t>
            </a:r>
            <a:r>
              <a:rPr lang="tr-TR" dirty="0" err="1"/>
              <a:t>Champaign</a:t>
            </a:r>
            <a:r>
              <a:rPr lang="tr-TR" dirty="0"/>
              <a:t> (ABD)	Elektrik </a:t>
            </a:r>
            <a:r>
              <a:rPr lang="tr-TR" dirty="0" smtClean="0"/>
              <a:t>Ve Bilgisayar Mühendisliği	1996</a:t>
            </a:r>
          </a:p>
          <a:p>
            <a:pPr marL="285750" indent="-285750" fontAlgn="base">
              <a:buFont typeface="Arial" panose="020B0604020202020204" pitchFamily="34" charset="0"/>
              <a:buChar char="•"/>
            </a:pPr>
            <a:r>
              <a:rPr lang="tr-TR" dirty="0"/>
              <a:t>Veri İletişimi ve Bilgisayar Ağları</a:t>
            </a:r>
          </a:p>
          <a:p>
            <a:pPr marL="285750" indent="-285750" fontAlgn="base">
              <a:buFont typeface="Arial" panose="020B0604020202020204" pitchFamily="34" charset="0"/>
              <a:buChar char="•"/>
            </a:pPr>
            <a:r>
              <a:rPr lang="tr-TR" dirty="0" err="1"/>
              <a:t>Olasılıksal</a:t>
            </a:r>
            <a:r>
              <a:rPr lang="tr-TR" dirty="0"/>
              <a:t>(</a:t>
            </a:r>
            <a:r>
              <a:rPr lang="tr-TR" dirty="0" err="1"/>
              <a:t>Stokastik</a:t>
            </a:r>
            <a:r>
              <a:rPr lang="tr-TR" dirty="0"/>
              <a:t>) Sistemler</a:t>
            </a:r>
          </a:p>
          <a:p>
            <a:pPr marL="285750" indent="-285750" fontAlgn="base">
              <a:buFont typeface="Arial" panose="020B0604020202020204" pitchFamily="34" charset="0"/>
              <a:buChar char="•"/>
            </a:pPr>
            <a:r>
              <a:rPr lang="tr-TR" dirty="0"/>
              <a:t>Performans Analizi ve </a:t>
            </a:r>
            <a:r>
              <a:rPr lang="tr-TR" dirty="0" smtClean="0"/>
              <a:t>Optimizasyon</a:t>
            </a:r>
            <a:endParaRPr lang="tr-TR" dirty="0"/>
          </a:p>
        </p:txBody>
      </p:sp>
      <p:sp>
        <p:nvSpPr>
          <p:cNvPr id="13" name="Dikdörtgen 12"/>
          <p:cNvSpPr/>
          <p:nvPr/>
        </p:nvSpPr>
        <p:spPr>
          <a:xfrm>
            <a:off x="2057400" y="2921675"/>
            <a:ext cx="6931025" cy="1754326"/>
          </a:xfrm>
          <a:prstGeom prst="rect">
            <a:avLst/>
          </a:prstGeom>
        </p:spPr>
        <p:txBody>
          <a:bodyPr wrap="square">
            <a:spAutoFit/>
          </a:bodyPr>
          <a:lstStyle/>
          <a:p>
            <a:r>
              <a:rPr lang="tr-TR" dirty="0"/>
              <a:t>İsrafil Bahçeci, Yrd. Doç. Dr.</a:t>
            </a:r>
          </a:p>
          <a:p>
            <a:r>
              <a:rPr lang="tr-TR" dirty="0"/>
              <a:t>Doktora:	Georgia </a:t>
            </a:r>
            <a:r>
              <a:rPr lang="tr-TR" dirty="0" err="1"/>
              <a:t>Institute</a:t>
            </a:r>
            <a:r>
              <a:rPr lang="tr-TR" dirty="0"/>
              <a:t> Of </a:t>
            </a:r>
            <a:r>
              <a:rPr lang="tr-TR" dirty="0" err="1"/>
              <a:t>Technology</a:t>
            </a:r>
            <a:r>
              <a:rPr lang="tr-TR" dirty="0"/>
              <a:t> (ABD)	Elektrik </a:t>
            </a:r>
            <a:r>
              <a:rPr lang="tr-TR" dirty="0" smtClean="0"/>
              <a:t>Mühendisliği 2005</a:t>
            </a:r>
          </a:p>
          <a:p>
            <a:pPr marL="285750" indent="-285750" fontAlgn="base">
              <a:buFont typeface="Arial" panose="020B0604020202020204" pitchFamily="34" charset="0"/>
              <a:buChar char="•"/>
            </a:pPr>
            <a:r>
              <a:rPr lang="tr-TR" dirty="0"/>
              <a:t>Kablosuz hücresel 3G/4G ve heterojen ağlarda </a:t>
            </a:r>
            <a:r>
              <a:rPr lang="tr-TR" dirty="0" err="1"/>
              <a:t>Phy</a:t>
            </a:r>
            <a:r>
              <a:rPr lang="tr-TR" dirty="0"/>
              <a:t> ve MAC tasarımı</a:t>
            </a:r>
          </a:p>
          <a:p>
            <a:pPr marL="285750" indent="-285750" fontAlgn="base">
              <a:buFont typeface="Arial" panose="020B0604020202020204" pitchFamily="34" charset="0"/>
              <a:buChar char="•"/>
            </a:pPr>
            <a:r>
              <a:rPr lang="tr-TR" dirty="0"/>
              <a:t>Sensor ağlarında sezim ve kestirim</a:t>
            </a:r>
          </a:p>
          <a:p>
            <a:pPr marL="285750" indent="-285750" fontAlgn="base">
              <a:buFont typeface="Arial" panose="020B0604020202020204" pitchFamily="34" charset="0"/>
              <a:buChar char="•"/>
            </a:pPr>
            <a:r>
              <a:rPr lang="tr-TR" dirty="0"/>
              <a:t>Kanal kodlama/</a:t>
            </a:r>
            <a:r>
              <a:rPr lang="tr-TR" dirty="0" err="1"/>
              <a:t>kipleme</a:t>
            </a:r>
            <a:r>
              <a:rPr lang="tr-TR" dirty="0"/>
              <a:t>, turbo ve </a:t>
            </a:r>
            <a:r>
              <a:rPr lang="tr-TR" dirty="0" smtClean="0"/>
              <a:t>LDPC </a:t>
            </a:r>
            <a:r>
              <a:rPr lang="tr-TR" dirty="0"/>
              <a:t>kodlar, OFDM, </a:t>
            </a:r>
            <a:r>
              <a:rPr lang="tr-TR" dirty="0" smtClean="0"/>
              <a:t>MIMO</a:t>
            </a:r>
            <a:endParaRPr lang="tr-TR" dirty="0"/>
          </a:p>
        </p:txBody>
      </p:sp>
      <p:sp>
        <p:nvSpPr>
          <p:cNvPr id="16" name="Dikdörtgen 15"/>
          <p:cNvSpPr/>
          <p:nvPr/>
        </p:nvSpPr>
        <p:spPr>
          <a:xfrm>
            <a:off x="2060575" y="4999672"/>
            <a:ext cx="6626225" cy="1477328"/>
          </a:xfrm>
          <a:prstGeom prst="rect">
            <a:avLst/>
          </a:prstGeom>
        </p:spPr>
        <p:txBody>
          <a:bodyPr wrap="square">
            <a:spAutoFit/>
          </a:bodyPr>
          <a:lstStyle/>
          <a:p>
            <a:r>
              <a:rPr lang="tr-TR" dirty="0"/>
              <a:t>Ali Bozbey, Doç. Dr. </a:t>
            </a:r>
            <a:endParaRPr lang="tr-TR" dirty="0" smtClean="0"/>
          </a:p>
          <a:p>
            <a:r>
              <a:rPr lang="tr-TR" dirty="0" smtClean="0"/>
              <a:t>Doktora</a:t>
            </a:r>
            <a:r>
              <a:rPr lang="tr-TR" dirty="0"/>
              <a:t>:	Bilkent Üniversitesi	Elektrik Elektronik </a:t>
            </a:r>
            <a:r>
              <a:rPr lang="tr-TR" dirty="0" smtClean="0"/>
              <a:t>Mühendisliği 2006</a:t>
            </a:r>
          </a:p>
          <a:p>
            <a:pPr marL="285750" indent="-285750" fontAlgn="base">
              <a:buFont typeface="Arial" panose="020B0604020202020204" pitchFamily="34" charset="0"/>
              <a:buChar char="•"/>
            </a:pPr>
            <a:r>
              <a:rPr lang="tr-TR" dirty="0"/>
              <a:t>Hızlı tek akı kuantumu tabanlı analog/dijital VLSI devreler</a:t>
            </a:r>
          </a:p>
          <a:p>
            <a:pPr marL="285750" indent="-285750" fontAlgn="base">
              <a:buFont typeface="Arial" panose="020B0604020202020204" pitchFamily="34" charset="0"/>
              <a:buChar char="•"/>
            </a:pPr>
            <a:r>
              <a:rPr lang="tr-TR" dirty="0" err="1"/>
              <a:t>Süperiletken</a:t>
            </a:r>
            <a:r>
              <a:rPr lang="tr-TR" dirty="0"/>
              <a:t> tabanlı optik ve elektromanyetik </a:t>
            </a:r>
            <a:r>
              <a:rPr lang="tr-TR" dirty="0" err="1"/>
              <a:t>sensörler</a:t>
            </a:r>
            <a:endParaRPr lang="tr-TR" dirty="0"/>
          </a:p>
          <a:p>
            <a:pPr marL="285750" indent="-285750" fontAlgn="base">
              <a:buFont typeface="Arial" panose="020B0604020202020204" pitchFamily="34" charset="0"/>
              <a:buChar char="•"/>
            </a:pPr>
            <a:r>
              <a:rPr lang="tr-TR" dirty="0"/>
              <a:t>Düşük sıcaklık </a:t>
            </a:r>
            <a:r>
              <a:rPr lang="tr-TR" dirty="0" smtClean="0"/>
              <a:t>elektroniği</a:t>
            </a:r>
            <a:endParaRPr lang="tr-TR" dirty="0"/>
          </a:p>
        </p:txBody>
      </p:sp>
    </p:spTree>
    <p:extLst>
      <p:ext uri="{BB962C8B-B14F-4D97-AF65-F5344CB8AC3E}">
        <p14:creationId xmlns:p14="http://schemas.microsoft.com/office/powerpoint/2010/main" val="17559443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52400"/>
            <a:ext cx="8229600" cy="639762"/>
          </a:xfrm>
        </p:spPr>
        <p:txBody>
          <a:bodyPr>
            <a:normAutofit fontScale="90000"/>
          </a:bodyPr>
          <a:lstStyle/>
          <a:p>
            <a:r>
              <a:rPr lang="tr-TR" dirty="0"/>
              <a:t>Mühendislik Etiği: Case </a:t>
            </a:r>
            <a:r>
              <a:rPr lang="tr-TR" dirty="0" err="1"/>
              <a:t>Studies</a:t>
            </a:r>
            <a:endParaRPr lang="tr-TR" dirty="0"/>
          </a:p>
        </p:txBody>
      </p:sp>
      <p:sp>
        <p:nvSpPr>
          <p:cNvPr id="3" name="İçerik Yer Tutucusu 2"/>
          <p:cNvSpPr>
            <a:spLocks noGrp="1"/>
          </p:cNvSpPr>
          <p:nvPr>
            <p:ph idx="1"/>
          </p:nvPr>
        </p:nvSpPr>
        <p:spPr>
          <a:xfrm>
            <a:off x="76200" y="838199"/>
            <a:ext cx="8839200" cy="5562601"/>
          </a:xfrm>
        </p:spPr>
        <p:txBody>
          <a:bodyPr>
            <a:normAutofit fontScale="85000" lnSpcReduction="10000"/>
          </a:bodyPr>
          <a:lstStyle/>
          <a:p>
            <a:r>
              <a:rPr lang="tr-TR" dirty="0" err="1"/>
              <a:t>Ford’s</a:t>
            </a:r>
            <a:r>
              <a:rPr lang="tr-TR" dirty="0"/>
              <a:t> </a:t>
            </a:r>
            <a:r>
              <a:rPr lang="tr-TR" dirty="0" err="1" smtClean="0"/>
              <a:t>Pinto</a:t>
            </a:r>
            <a:endParaRPr lang="tr-TR" dirty="0" smtClean="0"/>
          </a:p>
          <a:p>
            <a:pPr lvl="1"/>
            <a:r>
              <a:rPr lang="tr-TR" dirty="0" smtClean="0"/>
              <a:t>1960lardan itibaren Japon ve Alman otomobilleri Amerikan piyasasını giderek daha fazla işgal etmeye başladı (</a:t>
            </a:r>
            <a:r>
              <a:rPr lang="tr-TR" dirty="0" err="1" smtClean="0"/>
              <a:t>subcompact</a:t>
            </a:r>
            <a:r>
              <a:rPr lang="tr-TR" dirty="0" smtClean="0"/>
              <a:t>). </a:t>
            </a:r>
          </a:p>
          <a:p>
            <a:pPr lvl="1"/>
            <a:r>
              <a:rPr lang="tr-TR" dirty="0" smtClean="0"/>
              <a:t>1968’de Ford </a:t>
            </a:r>
            <a:r>
              <a:rPr lang="tr-TR" dirty="0" err="1" smtClean="0"/>
              <a:t>Pinto</a:t>
            </a:r>
            <a:r>
              <a:rPr lang="tr-TR" dirty="0" smtClean="0"/>
              <a:t> modeli tasarlanmaya başlandı(&lt;2000 pound, &lt;$2000)</a:t>
            </a:r>
          </a:p>
          <a:p>
            <a:pPr lvl="1"/>
            <a:r>
              <a:rPr lang="tr-TR" dirty="0" smtClean="0"/>
              <a:t>3.5 senelik proje süresi 2 seneye sıkıştırılmak istendi</a:t>
            </a:r>
          </a:p>
          <a:p>
            <a:pPr lvl="1"/>
            <a:r>
              <a:rPr lang="tr-TR" dirty="0" smtClean="0"/>
              <a:t>Çarpışma testini 11 arabanın 8’i geçemedi</a:t>
            </a:r>
          </a:p>
          <a:p>
            <a:pPr lvl="2"/>
            <a:r>
              <a:rPr lang="tr-TR" dirty="0"/>
              <a:t> </a:t>
            </a:r>
            <a:r>
              <a:rPr lang="tr-TR" dirty="0" smtClean="0"/>
              <a:t>Testi geçenler farklı tasarımdı </a:t>
            </a:r>
          </a:p>
          <a:p>
            <a:pPr lvl="1"/>
            <a:r>
              <a:rPr lang="tr-TR" dirty="0" smtClean="0"/>
              <a:t>Üretime çabuk geçmek mi? Tüketici güvenliği mi</a:t>
            </a:r>
            <a:endParaRPr lang="tr-TR" dirty="0"/>
          </a:p>
          <a:p>
            <a:pPr lvl="1"/>
            <a:r>
              <a:rPr lang="tr-TR" dirty="0" smtClean="0"/>
              <a:t>Fayda-Zarar analizi yaptılar</a:t>
            </a:r>
          </a:p>
          <a:p>
            <a:pPr lvl="2"/>
            <a:r>
              <a:rPr lang="tr-TR" dirty="0" smtClean="0"/>
              <a:t>Tasarım iyileştirmesi ($11/araba)</a:t>
            </a:r>
          </a:p>
          <a:p>
            <a:pPr lvl="2"/>
            <a:r>
              <a:rPr lang="tr-TR" dirty="0" smtClean="0"/>
              <a:t>İnsan sağlığı? </a:t>
            </a:r>
          </a:p>
          <a:p>
            <a:pPr lvl="1"/>
            <a:r>
              <a:rPr lang="tr-TR" dirty="0" smtClean="0"/>
              <a:t>Bu fayda-zarar analizi doğru muydu?</a:t>
            </a:r>
          </a:p>
          <a:p>
            <a:pPr lvl="1"/>
            <a:r>
              <a:rPr lang="tr-TR" dirty="0" smtClean="0"/>
              <a:t>Siz olsanız ne yapardınız?</a:t>
            </a:r>
            <a:endParaRPr lang="tr-TR" dirty="0"/>
          </a:p>
        </p:txBody>
      </p:sp>
      <p:pic>
        <p:nvPicPr>
          <p:cNvPr id="1026" name="Picture 2" descr="http://blog.collectorcarads.com/wp-content/uploads/2010/11/fordpin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4544451"/>
            <a:ext cx="3581400" cy="2231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41641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487362"/>
          </a:xfrm>
        </p:spPr>
        <p:txBody>
          <a:bodyPr>
            <a:normAutofit fontScale="90000"/>
          </a:bodyPr>
          <a:lstStyle/>
          <a:p>
            <a:r>
              <a:rPr lang="tr-TR" dirty="0"/>
              <a:t>Mühendislik Etiği: Case </a:t>
            </a:r>
            <a:r>
              <a:rPr lang="tr-TR" dirty="0" err="1"/>
              <a:t>Studies</a:t>
            </a:r>
            <a:endParaRPr lang="tr-TR" dirty="0"/>
          </a:p>
        </p:txBody>
      </p:sp>
      <p:sp>
        <p:nvSpPr>
          <p:cNvPr id="3" name="İçerik Yer Tutucusu 2"/>
          <p:cNvSpPr>
            <a:spLocks noGrp="1"/>
          </p:cNvSpPr>
          <p:nvPr>
            <p:ph idx="1"/>
          </p:nvPr>
        </p:nvSpPr>
        <p:spPr>
          <a:xfrm>
            <a:off x="457200" y="914400"/>
            <a:ext cx="8458200" cy="5715000"/>
          </a:xfrm>
        </p:spPr>
        <p:txBody>
          <a:bodyPr>
            <a:normAutofit fontScale="77500" lnSpcReduction="20000"/>
          </a:bodyPr>
          <a:lstStyle/>
          <a:p>
            <a:r>
              <a:rPr lang="tr-TR" dirty="0"/>
              <a:t>Inside Intel: </a:t>
            </a:r>
            <a:r>
              <a:rPr lang="tr-TR" dirty="0" err="1"/>
              <a:t>The</a:t>
            </a:r>
            <a:r>
              <a:rPr lang="tr-TR" dirty="0"/>
              <a:t> Pentium </a:t>
            </a:r>
            <a:r>
              <a:rPr lang="tr-TR" dirty="0" err="1"/>
              <a:t>Glitch</a:t>
            </a:r>
            <a:endParaRPr lang="tr-TR" dirty="0"/>
          </a:p>
          <a:p>
            <a:pPr lvl="1"/>
            <a:r>
              <a:rPr lang="tr-TR" dirty="0" smtClean="0"/>
              <a:t>Elektronik endüstrisinde ürünleri piyasaya sürme aşamasında mutlaka bazı </a:t>
            </a:r>
            <a:r>
              <a:rPr lang="tr-TR" dirty="0" err="1" smtClean="0"/>
              <a:t>bug’lar</a:t>
            </a:r>
            <a:r>
              <a:rPr lang="tr-TR" dirty="0" smtClean="0"/>
              <a:t> </a:t>
            </a:r>
            <a:r>
              <a:rPr lang="tr-TR" dirty="0" err="1" smtClean="0"/>
              <a:t>farkedilir</a:t>
            </a:r>
            <a:endParaRPr lang="tr-TR" dirty="0" smtClean="0"/>
          </a:p>
          <a:p>
            <a:pPr lvl="2"/>
            <a:r>
              <a:rPr lang="tr-TR" dirty="0" smtClean="0"/>
              <a:t>Bunları düzeltip zaman kaybetmek mi?</a:t>
            </a:r>
          </a:p>
          <a:p>
            <a:pPr lvl="2"/>
            <a:r>
              <a:rPr lang="tr-TR" dirty="0" smtClean="0"/>
              <a:t>Düzeltmeyip problem çıkmamasını ummak mı?</a:t>
            </a:r>
          </a:p>
          <a:p>
            <a:pPr lvl="2"/>
            <a:r>
              <a:rPr lang="tr-TR" dirty="0" smtClean="0"/>
              <a:t>Zaten bilgisayar ürünlerinin ömrü çok fazla değildir.</a:t>
            </a:r>
          </a:p>
          <a:p>
            <a:pPr lvl="1"/>
            <a:r>
              <a:rPr lang="tr-TR" dirty="0" smtClean="0"/>
              <a:t>Intel </a:t>
            </a:r>
            <a:r>
              <a:rPr lang="tr-TR" dirty="0"/>
              <a:t>P</a:t>
            </a:r>
            <a:r>
              <a:rPr lang="tr-TR" dirty="0" smtClean="0"/>
              <a:t>entium 1994 (Intel Inside adında meşhur kampanya)</a:t>
            </a:r>
          </a:p>
          <a:p>
            <a:pPr lvl="2"/>
            <a:r>
              <a:rPr lang="tr-TR" dirty="0" smtClean="0"/>
              <a:t>Bir matematikçi bazı bölme işlemlerinin yanlış sonuçlandığını buluyor (tabloda bazı eksiklikler nedeniyle)</a:t>
            </a:r>
          </a:p>
          <a:p>
            <a:pPr lvl="2"/>
            <a:r>
              <a:rPr lang="tr-TR" dirty="0" smtClean="0"/>
              <a:t>Az kişiyi etkileyecek bir problem gibi..</a:t>
            </a:r>
          </a:p>
          <a:p>
            <a:pPr lvl="2"/>
            <a:r>
              <a:rPr lang="tr-TR" dirty="0" smtClean="0"/>
              <a:t>İlk başta problemi görmezden gelmeyi düşünen Intel sonradan bütün hatalı çipleri geri çekiyor</a:t>
            </a:r>
          </a:p>
          <a:p>
            <a:pPr lvl="3"/>
            <a:r>
              <a:rPr lang="tr-TR" dirty="0" smtClean="0"/>
              <a:t>Hata raporları halka açılıyor</a:t>
            </a:r>
          </a:p>
          <a:p>
            <a:pPr lvl="2"/>
            <a:r>
              <a:rPr lang="tr-TR" dirty="0" smtClean="0"/>
              <a:t>Davalar düşüyor ve Intel hisseleri yükseliyor</a:t>
            </a:r>
          </a:p>
          <a:p>
            <a:r>
              <a:rPr lang="tr-TR" dirty="0" smtClean="0"/>
              <a:t>Benzer bir durum</a:t>
            </a:r>
          </a:p>
          <a:p>
            <a:pPr lvl="1"/>
            <a:r>
              <a:rPr lang="tr-TR" dirty="0" smtClean="0"/>
              <a:t>Vergi beyannamesi hazırlama programında hata </a:t>
            </a:r>
            <a:r>
              <a:rPr lang="tr-TR" dirty="0" err="1" smtClean="0"/>
              <a:t>farkediliyor</a:t>
            </a:r>
            <a:r>
              <a:rPr lang="tr-TR" dirty="0" smtClean="0"/>
              <a:t> </a:t>
            </a:r>
          </a:p>
          <a:p>
            <a:pPr lvl="1"/>
            <a:r>
              <a:rPr lang="tr-TR" dirty="0" smtClean="0"/>
              <a:t>Bir network erişim sisteminde güvenlik açığı keşfediliyor</a:t>
            </a:r>
          </a:p>
          <a:p>
            <a:pPr lvl="2"/>
            <a:r>
              <a:rPr lang="tr-TR" dirty="0" smtClean="0"/>
              <a:t>Problemi kabul et, Düzeltmeyi çabuk yap, hata bulan müşterilere para ödülü ver.</a:t>
            </a:r>
            <a:endParaRPr lang="tr-TR" dirty="0"/>
          </a:p>
        </p:txBody>
      </p:sp>
    </p:spTree>
    <p:extLst>
      <p:ext uri="{BB962C8B-B14F-4D97-AF65-F5344CB8AC3E}">
        <p14:creationId xmlns:p14="http://schemas.microsoft.com/office/powerpoint/2010/main" val="21788049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944562"/>
          </a:xfrm>
        </p:spPr>
        <p:txBody>
          <a:bodyPr/>
          <a:lstStyle/>
          <a:p>
            <a:r>
              <a:rPr lang="tr-TR" dirty="0" smtClean="0"/>
              <a:t>Mühendislik Etiği</a:t>
            </a:r>
            <a:endParaRPr lang="tr-TR" dirty="0"/>
          </a:p>
        </p:txBody>
      </p:sp>
      <p:sp>
        <p:nvSpPr>
          <p:cNvPr id="3" name="İçerik Yer Tutucusu 2"/>
          <p:cNvSpPr>
            <a:spLocks noGrp="1"/>
          </p:cNvSpPr>
          <p:nvPr>
            <p:ph idx="1"/>
          </p:nvPr>
        </p:nvSpPr>
        <p:spPr>
          <a:xfrm>
            <a:off x="457200" y="1341437"/>
            <a:ext cx="8229600" cy="4983163"/>
          </a:xfrm>
        </p:spPr>
        <p:txBody>
          <a:bodyPr>
            <a:normAutofit fontScale="85000" lnSpcReduction="20000"/>
          </a:bodyPr>
          <a:lstStyle/>
          <a:p>
            <a:r>
              <a:rPr lang="tr-TR" dirty="0" smtClean="0"/>
              <a:t>Kopya çekmek öğrencinin hayatta kalmak için seçtiği kolay yoldur.</a:t>
            </a:r>
          </a:p>
          <a:p>
            <a:pPr lvl="1"/>
            <a:r>
              <a:rPr lang="tr-TR" dirty="0" smtClean="0"/>
              <a:t>Bedelleri ağır olabilir. </a:t>
            </a:r>
          </a:p>
          <a:p>
            <a:r>
              <a:rPr lang="tr-TR" dirty="0" smtClean="0"/>
              <a:t>TOBB </a:t>
            </a:r>
            <a:r>
              <a:rPr lang="tr-TR" dirty="0"/>
              <a:t>ETÜ: </a:t>
            </a:r>
          </a:p>
          <a:p>
            <a:pPr lvl="1"/>
            <a:r>
              <a:rPr lang="tr-TR" b="1" dirty="0"/>
              <a:t>Yükseköğretim Kurumları Öğrenci Disiplin Yönetmeliği Madde 9-m’ye göre “sınavlarda kopya yapmak veya yaptırmak veya bunlara teşebbüs etmek” fiilinin suçu YÜKSEKÖĞRETİM KURUMUNDAN BİR VEYA İKİ YARIYIL İÇİN UZAKLAŞTIRMA cezasıdır</a:t>
            </a:r>
            <a:r>
              <a:rPr lang="tr-TR" b="1" dirty="0" smtClean="0"/>
              <a:t>.</a:t>
            </a:r>
            <a:endParaRPr lang="tr-TR" dirty="0" smtClean="0"/>
          </a:p>
          <a:p>
            <a:r>
              <a:rPr lang="tr-TR" dirty="0" err="1" smtClean="0"/>
              <a:t>Twitter</a:t>
            </a:r>
            <a:r>
              <a:rPr lang="tr-TR" dirty="0" smtClean="0"/>
              <a:t>:  </a:t>
            </a:r>
            <a:r>
              <a:rPr lang="tr-TR" dirty="0">
                <a:hlinkClick r:id="rId2"/>
              </a:rPr>
              <a:t>https://</a:t>
            </a:r>
            <a:r>
              <a:rPr lang="tr-TR" dirty="0" smtClean="0">
                <a:hlinkClick r:id="rId2"/>
              </a:rPr>
              <a:t>twitter.com/ETU_ELE</a:t>
            </a:r>
            <a:endParaRPr lang="tr-TR" dirty="0" smtClean="0"/>
          </a:p>
          <a:p>
            <a:r>
              <a:rPr lang="tr-TR" dirty="0"/>
              <a:t>Facebook: </a:t>
            </a:r>
            <a:r>
              <a:rPr lang="tr-TR" dirty="0">
                <a:hlinkClick r:id="rId3"/>
              </a:rPr>
              <a:t>https://</a:t>
            </a:r>
            <a:r>
              <a:rPr lang="tr-TR" dirty="0" smtClean="0">
                <a:hlinkClick r:id="rId3"/>
              </a:rPr>
              <a:t>www.facebook.com/TobbEtuElektrikElektronik</a:t>
            </a:r>
            <a:r>
              <a:rPr lang="tr-TR" dirty="0" smtClean="0"/>
              <a:t> </a:t>
            </a:r>
          </a:p>
          <a:p>
            <a:r>
              <a:rPr lang="tr-TR" dirty="0" smtClean="0"/>
              <a:t>Youtube: </a:t>
            </a:r>
            <a:r>
              <a:rPr lang="tr-TR" dirty="0">
                <a:hlinkClick r:id="rId4"/>
              </a:rPr>
              <a:t>http://</a:t>
            </a:r>
            <a:r>
              <a:rPr lang="tr-TR" dirty="0" smtClean="0">
                <a:hlinkClick r:id="rId4"/>
              </a:rPr>
              <a:t>www.youtube.com/user/tobbetuele</a:t>
            </a:r>
            <a:r>
              <a:rPr lang="tr-TR" dirty="0" smtClean="0"/>
              <a:t> </a:t>
            </a:r>
            <a:endParaRPr lang="tr-TR" dirty="0"/>
          </a:p>
        </p:txBody>
      </p:sp>
    </p:spTree>
    <p:extLst>
      <p:ext uri="{BB962C8B-B14F-4D97-AF65-F5344CB8AC3E}">
        <p14:creationId xmlns:p14="http://schemas.microsoft.com/office/powerpoint/2010/main" val="34298793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563562"/>
          </a:xfrm>
        </p:spPr>
        <p:txBody>
          <a:bodyPr>
            <a:normAutofit fontScale="90000"/>
          </a:bodyPr>
          <a:lstStyle/>
          <a:p>
            <a:r>
              <a:rPr lang="tr-TR" dirty="0" smtClean="0"/>
              <a:t>Yeni Öğrencilere Öneriler</a:t>
            </a:r>
            <a:endParaRPr lang="tr-TR" dirty="0"/>
          </a:p>
        </p:txBody>
      </p:sp>
      <p:sp>
        <p:nvSpPr>
          <p:cNvPr id="3" name="İçerik Yer Tutucusu 2"/>
          <p:cNvSpPr>
            <a:spLocks noGrp="1"/>
          </p:cNvSpPr>
          <p:nvPr>
            <p:ph idx="1"/>
          </p:nvPr>
        </p:nvSpPr>
        <p:spPr>
          <a:xfrm>
            <a:off x="457200" y="914400"/>
            <a:ext cx="8229600" cy="5715000"/>
          </a:xfrm>
        </p:spPr>
        <p:txBody>
          <a:bodyPr>
            <a:normAutofit fontScale="77500" lnSpcReduction="20000"/>
          </a:bodyPr>
          <a:lstStyle/>
          <a:p>
            <a:r>
              <a:rPr lang="tr-TR" dirty="0" smtClean="0"/>
              <a:t>Andy </a:t>
            </a:r>
            <a:r>
              <a:rPr lang="tr-TR" dirty="0" err="1" smtClean="0"/>
              <a:t>Young</a:t>
            </a:r>
            <a:r>
              <a:rPr lang="tr-TR" dirty="0" smtClean="0"/>
              <a:t> – </a:t>
            </a:r>
            <a:r>
              <a:rPr lang="tr-TR" dirty="0" err="1" smtClean="0"/>
              <a:t>Tom</a:t>
            </a:r>
            <a:r>
              <a:rPr lang="tr-TR" dirty="0" smtClean="0"/>
              <a:t> </a:t>
            </a:r>
            <a:r>
              <a:rPr lang="tr-TR" dirty="0" err="1" smtClean="0"/>
              <a:t>Parker</a:t>
            </a:r>
            <a:r>
              <a:rPr lang="tr-TR" dirty="0" smtClean="0"/>
              <a:t> (UC Berkeley)</a:t>
            </a:r>
          </a:p>
          <a:p>
            <a:pPr lvl="1"/>
            <a:r>
              <a:rPr lang="tr-TR" dirty="0" smtClean="0"/>
              <a:t>Şu anda aldığınız MAT ve FİZ derslerini sadece spesifik problemleri çözecek şekilde değil daha kavramsal olarak anlamalısınız. İlk başlarda öğrendiğimiz diferansiyel denklemler , </a:t>
            </a:r>
            <a:r>
              <a:rPr lang="tr-TR" dirty="0" err="1" smtClean="0"/>
              <a:t>Fourier</a:t>
            </a:r>
            <a:r>
              <a:rPr lang="tr-TR" dirty="0" smtClean="0"/>
              <a:t> dönüşümü gibi konuları sonraki yıllarda uygulamalı derslerde kullandık.</a:t>
            </a:r>
          </a:p>
          <a:p>
            <a:pPr lvl="1"/>
            <a:r>
              <a:rPr lang="tr-TR" dirty="0" smtClean="0"/>
              <a:t>Ders notlarınız çan eğrisi sisteminde sadece sizin değil arkadaşlarınızın performansına da bağlıdır. Yarışmacı bir ortam olabilir. Arkadaşlarınıza yardım ettiğiniz de ileride onlardan da karşılık bulacaksınız. Çoğu zaman grup  çalışması yalnız çalışmaktan daha verimlidir. Edindiğiniz ekip çalışması tecrübesi işe girdiğinizde faydalı olacaktır. </a:t>
            </a:r>
          </a:p>
          <a:p>
            <a:pPr lvl="1"/>
            <a:r>
              <a:rPr lang="tr-TR" dirty="0" smtClean="0"/>
              <a:t>Bazı dersleriniz çok zor olabilir, hocalardan ve asistanlardan ofis saatlerinde yardım istemekten çekinmeyin. </a:t>
            </a:r>
          </a:p>
          <a:p>
            <a:pPr lvl="1"/>
            <a:r>
              <a:rPr lang="tr-TR" dirty="0" smtClean="0"/>
              <a:t>Her insanın öğrenme şekli farklı olabilir. Siz kendinize en uygun olan metodu bulmaya çalışın. Hocalarınıza gidip sormak bu yollardan biri olabilir. Hocalarınızla iyi tanışırsanız, mezuniyet sonrası referans istemeniz de mümkün olabilir.</a:t>
            </a:r>
            <a:endParaRPr lang="tr-TR" dirty="0"/>
          </a:p>
        </p:txBody>
      </p:sp>
    </p:spTree>
    <p:extLst>
      <p:ext uri="{BB962C8B-B14F-4D97-AF65-F5344CB8AC3E}">
        <p14:creationId xmlns:p14="http://schemas.microsoft.com/office/powerpoint/2010/main" val="16839638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639762"/>
          </a:xfrm>
        </p:spPr>
        <p:txBody>
          <a:bodyPr>
            <a:normAutofit fontScale="90000"/>
          </a:bodyPr>
          <a:lstStyle/>
          <a:p>
            <a:r>
              <a:rPr lang="tr-TR" dirty="0"/>
              <a:t>Yeni Öğrencilere Öneriler</a:t>
            </a:r>
          </a:p>
        </p:txBody>
      </p:sp>
      <p:sp>
        <p:nvSpPr>
          <p:cNvPr id="3" name="İçerik Yer Tutucusu 2"/>
          <p:cNvSpPr>
            <a:spLocks noGrp="1"/>
          </p:cNvSpPr>
          <p:nvPr>
            <p:ph idx="1"/>
          </p:nvPr>
        </p:nvSpPr>
        <p:spPr>
          <a:xfrm>
            <a:off x="457200" y="990600"/>
            <a:ext cx="8229600" cy="5638800"/>
          </a:xfrm>
        </p:spPr>
        <p:txBody>
          <a:bodyPr>
            <a:normAutofit fontScale="62500" lnSpcReduction="20000"/>
          </a:bodyPr>
          <a:lstStyle/>
          <a:p>
            <a:r>
              <a:rPr lang="tr-TR" dirty="0" smtClean="0"/>
              <a:t>Öğrencilere yönelik araştırma pozisyonları da bu açıdan faydalı olabilir. (ELE 498-499)</a:t>
            </a:r>
          </a:p>
          <a:p>
            <a:r>
              <a:rPr lang="tr-TR" dirty="0" smtClean="0"/>
              <a:t>Öğrenme süreci sadece hocalara değil size de bağlıdır. Dersten önce notları gözden geçirirseniz ders daha anlamlı hale gelir. Ödev verildiğinde son geceye bırakmak yerine erkenden başlamak hem anlamak hem de not açısından önemlidir.</a:t>
            </a:r>
          </a:p>
          <a:p>
            <a:r>
              <a:rPr lang="tr-TR" dirty="0" smtClean="0"/>
              <a:t>Geleceğinizi düşünmek için hiçbir zaman erken değildir. Kariyer planlama merkezine gidip stajlar, yaz işleri ve tam-zamanlı işler konusunda bilgi alıp mülakata girebilirsiniz.  (Bazı okullarda </a:t>
            </a:r>
            <a:r>
              <a:rPr lang="tr-TR" dirty="0" err="1" smtClean="0"/>
              <a:t>co</a:t>
            </a:r>
            <a:r>
              <a:rPr lang="tr-TR" dirty="0" smtClean="0"/>
              <a:t>-op programı olabilir.)</a:t>
            </a:r>
          </a:p>
          <a:p>
            <a:r>
              <a:rPr lang="tr-TR" dirty="0" smtClean="0"/>
              <a:t>Mülakata girmek çok eğlenceli bir iş olmasa da geleceğiniz açısından iyi bir tecrübedir. </a:t>
            </a:r>
          </a:p>
          <a:p>
            <a:r>
              <a:rPr lang="tr-TR" dirty="0" smtClean="0"/>
              <a:t>Bazı okullarda «</a:t>
            </a:r>
            <a:r>
              <a:rPr lang="tr-TR" dirty="0" err="1" smtClean="0"/>
              <a:t>peer</a:t>
            </a:r>
            <a:r>
              <a:rPr lang="tr-TR" dirty="0" smtClean="0"/>
              <a:t>- </a:t>
            </a:r>
            <a:r>
              <a:rPr lang="tr-TR" dirty="0" err="1" smtClean="0"/>
              <a:t>advising</a:t>
            </a:r>
            <a:r>
              <a:rPr lang="tr-TR" dirty="0" smtClean="0"/>
              <a:t>»  kapsamında tecrübeli öğrencilerin yenilere tavsiye verdiği mekanizmalar vardır. Yalnız, onları durumu ve bakış açısı her zaman sizinki gibi olmayabilir. </a:t>
            </a:r>
          </a:p>
          <a:p>
            <a:r>
              <a:rPr lang="tr-TR" dirty="0" smtClean="0"/>
              <a:t>Bazı derslerde ekstra kredi (</a:t>
            </a:r>
            <a:r>
              <a:rPr lang="tr-TR" dirty="0" err="1" smtClean="0"/>
              <a:t>bonus</a:t>
            </a:r>
            <a:r>
              <a:rPr lang="tr-TR" dirty="0" smtClean="0"/>
              <a:t>) kapsamında ödevler verilebilir, bunları yapmaya gayret edin. </a:t>
            </a:r>
          </a:p>
          <a:p>
            <a:r>
              <a:rPr lang="tr-TR" dirty="0" smtClean="0"/>
              <a:t>Ders kitaplarını almaya gayret edin ve ders biter bitmez elden çıkarmaya, satmaya çalışmayın, ileride mutlaka işinize yarayacaktır. </a:t>
            </a:r>
          </a:p>
          <a:p>
            <a:r>
              <a:rPr lang="tr-TR" dirty="0" smtClean="0"/>
              <a:t>Maddi durumunuz el veriyorsa kitapların </a:t>
            </a:r>
            <a:r>
              <a:rPr lang="tr-TR" dirty="0" err="1" smtClean="0"/>
              <a:t>pdf’ini</a:t>
            </a:r>
            <a:r>
              <a:rPr lang="tr-TR" dirty="0" smtClean="0"/>
              <a:t> değil orijinalini satın almaya çalışın.</a:t>
            </a:r>
            <a:endParaRPr lang="tr-TR" dirty="0"/>
          </a:p>
        </p:txBody>
      </p:sp>
    </p:spTree>
    <p:extLst>
      <p:ext uri="{BB962C8B-B14F-4D97-AF65-F5344CB8AC3E}">
        <p14:creationId xmlns:p14="http://schemas.microsoft.com/office/powerpoint/2010/main" val="33323602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639762"/>
          </a:xfrm>
        </p:spPr>
        <p:txBody>
          <a:bodyPr>
            <a:normAutofit fontScale="90000"/>
          </a:bodyPr>
          <a:lstStyle/>
          <a:p>
            <a:r>
              <a:rPr lang="tr-TR" sz="3600" dirty="0" smtClean="0"/>
              <a:t>Teknik Olmayan Zorunlu/Seçmeli Dersler</a:t>
            </a:r>
            <a:endParaRPr lang="tr-TR" sz="3600" dirty="0"/>
          </a:p>
        </p:txBody>
      </p:sp>
      <p:sp>
        <p:nvSpPr>
          <p:cNvPr id="3" name="İçerik Yer Tutucusu 2"/>
          <p:cNvSpPr>
            <a:spLocks noGrp="1"/>
          </p:cNvSpPr>
          <p:nvPr>
            <p:ph idx="1"/>
          </p:nvPr>
        </p:nvSpPr>
        <p:spPr>
          <a:xfrm>
            <a:off x="457200" y="1143000"/>
            <a:ext cx="8229600" cy="5410200"/>
          </a:xfrm>
        </p:spPr>
        <p:txBody>
          <a:bodyPr>
            <a:normAutofit fontScale="92500" lnSpcReduction="10000"/>
          </a:bodyPr>
          <a:lstStyle/>
          <a:p>
            <a:r>
              <a:rPr lang="tr-TR" dirty="0" smtClean="0"/>
              <a:t>Dil dersleri (Zorunlu)</a:t>
            </a:r>
          </a:p>
          <a:p>
            <a:pPr lvl="1"/>
            <a:r>
              <a:rPr lang="tr-TR" dirty="0" smtClean="0"/>
              <a:t>TÜR 101/102,  </a:t>
            </a:r>
          </a:p>
          <a:p>
            <a:pPr lvl="1"/>
            <a:r>
              <a:rPr lang="tr-TR" dirty="0" smtClean="0"/>
              <a:t>ING 001/002 (TOEFL INT)/003 (Akademik Yazma)/004 (Sunum Teknikleri)</a:t>
            </a:r>
          </a:p>
          <a:p>
            <a:pPr lvl="1"/>
            <a:r>
              <a:rPr lang="tr-TR" dirty="0" smtClean="0"/>
              <a:t>İYD 1/2/3/4 (3. sınıfta başlar, 7 dilden biri seçilir)</a:t>
            </a:r>
          </a:p>
          <a:p>
            <a:r>
              <a:rPr lang="tr-TR" dirty="0" smtClean="0"/>
              <a:t>AİT 201/202 (Atatürk İlkeleri ve İnkılap Tarihi)</a:t>
            </a:r>
          </a:p>
          <a:p>
            <a:r>
              <a:rPr lang="tr-TR" dirty="0" smtClean="0"/>
              <a:t>UGİ 315: Girişimcilik ve Liderlik</a:t>
            </a:r>
          </a:p>
          <a:p>
            <a:pPr lvl="1"/>
            <a:r>
              <a:rPr lang="tr-TR" dirty="0" smtClean="0"/>
              <a:t>Proje yarışması (gruplar halinde), Pazarlama, üretim, Yönetim, Finans ve Strateji</a:t>
            </a:r>
          </a:p>
          <a:p>
            <a:r>
              <a:rPr lang="tr-TR" dirty="0" smtClean="0"/>
              <a:t>Üniversite Seçmeli Dersi</a:t>
            </a:r>
          </a:p>
          <a:p>
            <a:pPr lvl="1"/>
            <a:r>
              <a:rPr lang="tr-TR" dirty="0" smtClean="0"/>
              <a:t>Bir adet alınır, Fakülte dışından danışmanınızın onayladığı herhangi bir ders.</a:t>
            </a:r>
          </a:p>
          <a:p>
            <a:endParaRPr lang="tr-TR" dirty="0"/>
          </a:p>
        </p:txBody>
      </p:sp>
    </p:spTree>
    <p:extLst>
      <p:ext uri="{BB962C8B-B14F-4D97-AF65-F5344CB8AC3E}">
        <p14:creationId xmlns:p14="http://schemas.microsoft.com/office/powerpoint/2010/main" val="195384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715962"/>
          </a:xfrm>
        </p:spPr>
        <p:txBody>
          <a:bodyPr>
            <a:normAutofit fontScale="90000"/>
          </a:bodyPr>
          <a:lstStyle/>
          <a:p>
            <a:r>
              <a:rPr lang="tr-TR" dirty="0" smtClean="0"/>
              <a:t>Teknik Olmayan Seçmeli Dersler</a:t>
            </a:r>
            <a:endParaRPr lang="tr-TR" dirty="0"/>
          </a:p>
        </p:txBody>
      </p:sp>
      <p:sp>
        <p:nvSpPr>
          <p:cNvPr id="3" name="İçerik Yer Tutucusu 2"/>
          <p:cNvSpPr>
            <a:spLocks noGrp="1"/>
          </p:cNvSpPr>
          <p:nvPr>
            <p:ph idx="1"/>
          </p:nvPr>
        </p:nvSpPr>
        <p:spPr>
          <a:xfrm>
            <a:off x="457200" y="1143000"/>
            <a:ext cx="8229600" cy="4983163"/>
          </a:xfrm>
        </p:spPr>
        <p:txBody>
          <a:bodyPr>
            <a:normAutofit fontScale="92500"/>
          </a:bodyPr>
          <a:lstStyle/>
          <a:p>
            <a:r>
              <a:rPr lang="tr-TR" dirty="0" smtClean="0"/>
              <a:t>Bu dersler genelde kalabalık bir sınıfta verilir, konunuzla çok alakasızdır, hangi dersi alacağınız konusunda fikriniz yoktur ve mezun olduğunuz zaman genelde ortalamanıza bakılır.,</a:t>
            </a:r>
          </a:p>
          <a:p>
            <a:r>
              <a:rPr lang="tr-TR" dirty="0" smtClean="0"/>
              <a:t>Ancak, bu dersler size yeni bir bakış açısı kazandırabilir.</a:t>
            </a:r>
          </a:p>
          <a:p>
            <a:r>
              <a:rPr lang="tr-TR" dirty="0" smtClean="0"/>
              <a:t>Bu dersler çok okuma gerektirebilir, ama size (hızlı) okuma alışkanlığı kazandırır.</a:t>
            </a:r>
          </a:p>
          <a:p>
            <a:r>
              <a:rPr lang="tr-TR" dirty="0" smtClean="0"/>
              <a:t>Bölümümüzün müfredatı yoğun, ama </a:t>
            </a:r>
            <a:r>
              <a:rPr lang="tr-TR" dirty="0" err="1" smtClean="0"/>
              <a:t>yandal</a:t>
            </a:r>
            <a:r>
              <a:rPr lang="tr-TR" dirty="0" smtClean="0"/>
              <a:t> programına devam etmeyi de düşünebilirsiniz.</a:t>
            </a:r>
            <a:endParaRPr lang="tr-TR" dirty="0"/>
          </a:p>
        </p:txBody>
      </p:sp>
    </p:spTree>
    <p:extLst>
      <p:ext uri="{BB962C8B-B14F-4D97-AF65-F5344CB8AC3E}">
        <p14:creationId xmlns:p14="http://schemas.microsoft.com/office/powerpoint/2010/main" val="26121458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487362"/>
          </a:xfrm>
        </p:spPr>
        <p:txBody>
          <a:bodyPr>
            <a:noAutofit/>
          </a:bodyPr>
          <a:lstStyle/>
          <a:p>
            <a:r>
              <a:rPr lang="tr-TR" sz="2800" dirty="0" smtClean="0"/>
              <a:t>Mezunlarımızın Almış Olduğu Üniversite Seçmeli Dersler</a:t>
            </a:r>
            <a:endParaRPr lang="tr-TR" sz="2800" dirty="0"/>
          </a:p>
        </p:txBody>
      </p:sp>
      <p:sp>
        <p:nvSpPr>
          <p:cNvPr id="3" name="İçerik Yer Tutucusu 2"/>
          <p:cNvSpPr>
            <a:spLocks noGrp="1"/>
          </p:cNvSpPr>
          <p:nvPr>
            <p:ph idx="1"/>
          </p:nvPr>
        </p:nvSpPr>
        <p:spPr>
          <a:xfrm>
            <a:off x="152400" y="990600"/>
            <a:ext cx="4495800" cy="5645727"/>
          </a:xfrm>
        </p:spPr>
        <p:txBody>
          <a:bodyPr>
            <a:normAutofit fontScale="62500" lnSpcReduction="20000"/>
          </a:bodyPr>
          <a:lstStyle/>
          <a:p>
            <a:r>
              <a:rPr lang="tr-TR" sz="2000" dirty="0" smtClean="0"/>
              <a:t>İŞL 112 Yönetime Giriş (7)</a:t>
            </a:r>
          </a:p>
          <a:p>
            <a:r>
              <a:rPr lang="tr-TR" sz="2000" dirty="0" smtClean="0"/>
              <a:t>İŞL 231 Pazarlamaya Giriş (2)</a:t>
            </a:r>
          </a:p>
          <a:p>
            <a:r>
              <a:rPr lang="tr-TR" sz="2000" dirty="0" smtClean="0"/>
              <a:t>İŞL 233 Pazarlama Prensipleri</a:t>
            </a:r>
          </a:p>
          <a:p>
            <a:r>
              <a:rPr lang="tr-TR" sz="2000" dirty="0" smtClean="0"/>
              <a:t>İŞL 251 Muhasebe (11)</a:t>
            </a:r>
          </a:p>
          <a:p>
            <a:r>
              <a:rPr lang="tr-TR" sz="2000" dirty="0" smtClean="0"/>
              <a:t>İŞL 382 Karar Destek Sistemleri</a:t>
            </a:r>
          </a:p>
          <a:p>
            <a:r>
              <a:rPr lang="tr-TR" sz="2000" dirty="0" smtClean="0"/>
              <a:t>İŞL 482 e-İşletmecilik</a:t>
            </a:r>
          </a:p>
          <a:p>
            <a:r>
              <a:rPr lang="tr-TR" sz="2000" dirty="0" smtClean="0"/>
              <a:t>İKT 103 Ekonomiye Giriş (13)</a:t>
            </a:r>
          </a:p>
          <a:p>
            <a:r>
              <a:rPr lang="tr-TR" sz="2000" dirty="0" smtClean="0"/>
              <a:t>İKT 233 Makroekonomik Teori </a:t>
            </a:r>
          </a:p>
          <a:p>
            <a:r>
              <a:rPr lang="tr-TR" sz="2000" dirty="0" smtClean="0"/>
              <a:t>İKT 400 Ekonomi Semineri</a:t>
            </a:r>
          </a:p>
          <a:p>
            <a:r>
              <a:rPr lang="tr-TR" sz="2000" dirty="0" smtClean="0"/>
              <a:t>İKT 438 Türkiye’nin Ekonomik ve Sosyal Dönüşümü (4)</a:t>
            </a:r>
          </a:p>
          <a:p>
            <a:r>
              <a:rPr lang="tr-TR" sz="2000" dirty="0" smtClean="0"/>
              <a:t>ULU 101 Siyasi Tarih</a:t>
            </a:r>
          </a:p>
          <a:p>
            <a:r>
              <a:rPr lang="tr-TR" sz="2000" dirty="0" smtClean="0"/>
              <a:t>ULU 102 20.Yüzyıl Siyasi Tarihi (4)</a:t>
            </a:r>
          </a:p>
          <a:p>
            <a:r>
              <a:rPr lang="tr-TR" sz="2000" dirty="0" smtClean="0"/>
              <a:t>ULU 112 Uluslararası İlişkilere Giriş</a:t>
            </a:r>
          </a:p>
          <a:p>
            <a:r>
              <a:rPr lang="tr-TR" sz="2000" dirty="0" smtClean="0"/>
              <a:t>ULU 114 Uluslar Arası İlişkilere Giriş ve Politika</a:t>
            </a:r>
          </a:p>
          <a:p>
            <a:r>
              <a:rPr lang="tr-TR" sz="2000" dirty="0" smtClean="0"/>
              <a:t>ULU 131 Siyaset Bilimine Giriş (5)</a:t>
            </a:r>
          </a:p>
          <a:p>
            <a:r>
              <a:rPr lang="tr-TR" sz="2000" dirty="0" smtClean="0"/>
              <a:t>ULU 317 Medya ve Siyaset  (15)</a:t>
            </a:r>
          </a:p>
          <a:p>
            <a:r>
              <a:rPr lang="tr-TR" sz="2000" dirty="0" smtClean="0"/>
              <a:t>ULU 319 Medya ve Uluslararası İlişkiler  (3)</a:t>
            </a:r>
          </a:p>
          <a:p>
            <a:r>
              <a:rPr lang="tr-TR" sz="2000" dirty="0" smtClean="0"/>
              <a:t>ULU 496 Diplomatik İngilizce ve Yazışma Teknikleri II (2)</a:t>
            </a:r>
          </a:p>
          <a:p>
            <a:r>
              <a:rPr lang="tr-TR" sz="2000" dirty="0" smtClean="0"/>
              <a:t>TAR 101 Uygarlıklar Tarihi (44)</a:t>
            </a:r>
          </a:p>
          <a:p>
            <a:r>
              <a:rPr lang="tr-TR" sz="2000" dirty="0" smtClean="0"/>
              <a:t>TAR 124 Siyasi Düşünceler Tarihi</a:t>
            </a:r>
          </a:p>
          <a:p>
            <a:r>
              <a:rPr lang="tr-TR" sz="2000" dirty="0" smtClean="0"/>
              <a:t>TAR 234 Osmanlı Tarihi II</a:t>
            </a:r>
          </a:p>
          <a:p>
            <a:r>
              <a:rPr lang="tr-TR" sz="2000" dirty="0" smtClean="0"/>
              <a:t>TAR 325 Amerika Tarihi </a:t>
            </a:r>
          </a:p>
          <a:p>
            <a:r>
              <a:rPr lang="tr-TR" sz="2000" dirty="0" smtClean="0"/>
              <a:t>TAR 343 Haçlı Seferleri tarihi</a:t>
            </a:r>
          </a:p>
          <a:p>
            <a:r>
              <a:rPr lang="tr-TR" sz="2000" dirty="0" smtClean="0"/>
              <a:t>TAR 423 Balkan Tarihi</a:t>
            </a:r>
          </a:p>
          <a:p>
            <a:r>
              <a:rPr lang="tr-TR" sz="2000" dirty="0"/>
              <a:t>TDE 351 Yazarlık </a:t>
            </a:r>
            <a:r>
              <a:rPr lang="tr-TR" sz="2000" dirty="0" smtClean="0"/>
              <a:t>I</a:t>
            </a:r>
          </a:p>
          <a:p>
            <a:r>
              <a:rPr lang="tr-TR" sz="2000" dirty="0" smtClean="0"/>
              <a:t>TDE 394 Kurmaca Metin Yazarlığı</a:t>
            </a:r>
          </a:p>
          <a:p>
            <a:r>
              <a:rPr lang="tr-TR" sz="2000" dirty="0" smtClean="0"/>
              <a:t>TDE 461 Dünya Edebiyatı I</a:t>
            </a:r>
            <a:endParaRPr lang="tr-TR" sz="2000" dirty="0"/>
          </a:p>
          <a:p>
            <a:r>
              <a:rPr lang="tr-TR" sz="2000" dirty="0"/>
              <a:t>TDE 462 Dünya Edebiyatı </a:t>
            </a:r>
            <a:r>
              <a:rPr lang="tr-TR" sz="2000" dirty="0" smtClean="0"/>
              <a:t>II</a:t>
            </a:r>
            <a:endParaRPr lang="tr-TR" sz="2000" dirty="0"/>
          </a:p>
        </p:txBody>
      </p:sp>
      <p:sp>
        <p:nvSpPr>
          <p:cNvPr id="4" name="İçerik Yer Tutucusu 2"/>
          <p:cNvSpPr txBox="1">
            <a:spLocks/>
          </p:cNvSpPr>
          <p:nvPr/>
        </p:nvSpPr>
        <p:spPr>
          <a:xfrm>
            <a:off x="4648200" y="1600200"/>
            <a:ext cx="41148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tr-TR" dirty="0"/>
          </a:p>
        </p:txBody>
      </p:sp>
      <p:sp>
        <p:nvSpPr>
          <p:cNvPr id="5" name="İçerik Yer Tutucusu 2"/>
          <p:cNvSpPr txBox="1">
            <a:spLocks/>
          </p:cNvSpPr>
          <p:nvPr/>
        </p:nvSpPr>
        <p:spPr>
          <a:xfrm>
            <a:off x="4648200" y="990600"/>
            <a:ext cx="4419600" cy="5645727"/>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tr-TR" sz="2000" dirty="0"/>
              <a:t>HUK 115  Hukuka Giriş (2)</a:t>
            </a:r>
          </a:p>
          <a:p>
            <a:r>
              <a:rPr lang="tr-TR" sz="2000" dirty="0"/>
              <a:t>HUK 439 Fikri Haklar (2</a:t>
            </a:r>
            <a:r>
              <a:rPr lang="tr-TR" sz="2000" dirty="0" smtClean="0"/>
              <a:t>)</a:t>
            </a:r>
          </a:p>
          <a:p>
            <a:r>
              <a:rPr lang="tr-TR" sz="2000" dirty="0" smtClean="0"/>
              <a:t>EÜT 203 Maket Yapımı (2)</a:t>
            </a:r>
          </a:p>
          <a:p>
            <a:r>
              <a:rPr lang="tr-TR" sz="2000" dirty="0" smtClean="0"/>
              <a:t>EÜT 309 Endüstri Ürünlerinde Tasarımda Ergonomi</a:t>
            </a:r>
          </a:p>
          <a:p>
            <a:r>
              <a:rPr lang="tr-TR" sz="2000" dirty="0" smtClean="0"/>
              <a:t>GİT 217 Bilgisayar Destekli Tasarım I (4)</a:t>
            </a:r>
          </a:p>
          <a:p>
            <a:r>
              <a:rPr lang="tr-TR" sz="2000" dirty="0" smtClean="0"/>
              <a:t>GİT 218 </a:t>
            </a:r>
            <a:r>
              <a:rPr lang="tr-TR" sz="2000" dirty="0"/>
              <a:t>Bilgisayar Destekli Tasarım </a:t>
            </a:r>
            <a:r>
              <a:rPr lang="tr-TR" sz="2000" dirty="0" smtClean="0"/>
              <a:t>II (5)</a:t>
            </a:r>
          </a:p>
          <a:p>
            <a:r>
              <a:rPr lang="tr-TR" sz="2000" dirty="0" smtClean="0"/>
              <a:t>GİT 407 Sinema Tarihi</a:t>
            </a:r>
          </a:p>
          <a:p>
            <a:r>
              <a:rPr lang="tr-TR" sz="2000" dirty="0" smtClean="0"/>
              <a:t>GRT 304 Ambalaj Tasarımı</a:t>
            </a:r>
          </a:p>
          <a:p>
            <a:r>
              <a:rPr lang="tr-TR" sz="2000" dirty="0" smtClean="0"/>
              <a:t>GRT 307 Grafik Tasarım tarihi (3)</a:t>
            </a:r>
          </a:p>
          <a:p>
            <a:r>
              <a:rPr lang="tr-TR" sz="2000" dirty="0" smtClean="0"/>
              <a:t>GRT 404 İletişim Etiği (3)</a:t>
            </a:r>
          </a:p>
          <a:p>
            <a:pPr algn="just"/>
            <a:r>
              <a:rPr lang="tr-TR" sz="2000" dirty="0" smtClean="0"/>
              <a:t>SAT 102 Temel Tasarım II (2)</a:t>
            </a:r>
          </a:p>
          <a:p>
            <a:r>
              <a:rPr lang="tr-TR" sz="2000" dirty="0" smtClean="0"/>
              <a:t>SAT 107 Sanat Tarihi I (44)</a:t>
            </a:r>
          </a:p>
          <a:p>
            <a:r>
              <a:rPr lang="tr-TR" sz="2000" dirty="0" smtClean="0"/>
              <a:t>SAT 108 Sanat Tarihi II (24)</a:t>
            </a:r>
          </a:p>
          <a:p>
            <a:r>
              <a:rPr lang="tr-TR" sz="2000" dirty="0" smtClean="0"/>
              <a:t>SAT 205 Fotoğraf I (2)</a:t>
            </a:r>
          </a:p>
          <a:p>
            <a:r>
              <a:rPr lang="tr-TR" sz="2000" dirty="0" smtClean="0"/>
              <a:t>SAT 203 İletişim Kültür ve Teknoloji</a:t>
            </a:r>
          </a:p>
          <a:p>
            <a:r>
              <a:rPr lang="tr-TR" sz="2000" dirty="0" smtClean="0"/>
              <a:t>SAT 207 Üç Boyutlu Tasarım </a:t>
            </a:r>
          </a:p>
          <a:p>
            <a:r>
              <a:rPr lang="tr-TR" sz="2000" dirty="0" smtClean="0"/>
              <a:t>SAT 213 Mitoloji</a:t>
            </a:r>
          </a:p>
          <a:p>
            <a:r>
              <a:rPr lang="tr-TR" sz="2000" dirty="0" smtClean="0"/>
              <a:t>SAT 214 İllüstrasyon</a:t>
            </a:r>
          </a:p>
          <a:p>
            <a:r>
              <a:rPr lang="tr-TR" sz="2000" dirty="0" smtClean="0"/>
              <a:t>SAT 219 İletişim Sosyolojisi</a:t>
            </a:r>
          </a:p>
          <a:p>
            <a:r>
              <a:rPr lang="tr-TR" sz="2000" dirty="0" smtClean="0"/>
              <a:t>İÇT 205A Yapı ve Malzeme</a:t>
            </a:r>
          </a:p>
          <a:p>
            <a:r>
              <a:rPr lang="tr-TR" sz="2000" dirty="0" smtClean="0"/>
              <a:t>İÇT 307A Çevre psikolojisi (4)</a:t>
            </a:r>
            <a:endParaRPr lang="tr-TR" sz="2000" dirty="0" smtClean="0"/>
          </a:p>
        </p:txBody>
      </p:sp>
    </p:spTree>
    <p:extLst>
      <p:ext uri="{BB962C8B-B14F-4D97-AF65-F5344CB8AC3E}">
        <p14:creationId xmlns:p14="http://schemas.microsoft.com/office/powerpoint/2010/main" val="34057098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487362"/>
          </a:xfrm>
        </p:spPr>
        <p:txBody>
          <a:bodyPr>
            <a:noAutofit/>
          </a:bodyPr>
          <a:lstStyle/>
          <a:p>
            <a:r>
              <a:rPr lang="tr-TR" sz="2800" dirty="0" smtClean="0"/>
              <a:t>Öğrenme Tarzları, Modelleri Yaratıcılık ve Beyin Fırtınası</a:t>
            </a:r>
            <a:endParaRPr lang="tr-TR" sz="2800" dirty="0"/>
          </a:p>
        </p:txBody>
      </p:sp>
      <p:sp>
        <p:nvSpPr>
          <p:cNvPr id="3" name="İçerik Yer Tutucusu 2"/>
          <p:cNvSpPr>
            <a:spLocks noGrp="1"/>
          </p:cNvSpPr>
          <p:nvPr>
            <p:ph idx="1"/>
          </p:nvPr>
        </p:nvSpPr>
        <p:spPr>
          <a:xfrm>
            <a:off x="457200" y="838200"/>
            <a:ext cx="8229600" cy="5715000"/>
          </a:xfrm>
        </p:spPr>
        <p:txBody>
          <a:bodyPr>
            <a:normAutofit fontScale="77500" lnSpcReduction="20000"/>
          </a:bodyPr>
          <a:lstStyle/>
          <a:p>
            <a:r>
              <a:rPr lang="tr-TR" dirty="0" smtClean="0"/>
              <a:t>Öğrenme Tarzları: Kendi öğrenme tarzınızı belirleyin</a:t>
            </a:r>
          </a:p>
          <a:p>
            <a:pPr lvl="1"/>
            <a:r>
              <a:rPr lang="tr-TR" dirty="0" smtClean="0"/>
              <a:t>Okumak (yazı, sekil, matematiksel analiz)</a:t>
            </a:r>
          </a:p>
          <a:p>
            <a:pPr lvl="1"/>
            <a:r>
              <a:rPr lang="tr-TR" dirty="0" smtClean="0"/>
              <a:t>Başkasından dinleyerek</a:t>
            </a:r>
          </a:p>
          <a:p>
            <a:pPr lvl="1"/>
            <a:r>
              <a:rPr lang="tr-TR" dirty="0" smtClean="0"/>
              <a:t>Deneysel</a:t>
            </a:r>
          </a:p>
          <a:p>
            <a:pPr lvl="1"/>
            <a:r>
              <a:rPr lang="tr-TR" dirty="0" smtClean="0"/>
              <a:t>Arkadaşlarınıza , hocalarınıza sorarak</a:t>
            </a:r>
          </a:p>
          <a:p>
            <a:r>
              <a:rPr lang="tr-TR" dirty="0" smtClean="0"/>
              <a:t>Bilişsel Modeller</a:t>
            </a:r>
          </a:p>
          <a:p>
            <a:pPr lvl="1"/>
            <a:r>
              <a:rPr lang="tr-TR" dirty="0" smtClean="0"/>
              <a:t>Örnek: Elektromanyetik dalgaları su dalgaları ile ilişki kurarak anlamak</a:t>
            </a:r>
          </a:p>
          <a:p>
            <a:r>
              <a:rPr lang="tr-TR" dirty="0" smtClean="0"/>
              <a:t>Yaratıcılık ve Beyin Fırtınası</a:t>
            </a:r>
          </a:p>
          <a:p>
            <a:pPr lvl="1"/>
            <a:r>
              <a:rPr lang="tr-TR" dirty="0" smtClean="0"/>
              <a:t>Bütün bilimsel gelişmeler ufak sonuçların birikmesi ile oluşur</a:t>
            </a:r>
          </a:p>
          <a:p>
            <a:pPr lvl="2"/>
            <a:r>
              <a:rPr lang="tr-TR" dirty="0" smtClean="0"/>
              <a:t>Konuyu detaylı öğrenmek, şu ana kadarki gelişmelerden haberdar olmak ve eldeki problem üzerine çalışmak</a:t>
            </a:r>
          </a:p>
          <a:p>
            <a:pPr lvl="1"/>
            <a:r>
              <a:rPr lang="tr-TR" dirty="0" smtClean="0"/>
              <a:t>Beyin Fırtınası</a:t>
            </a:r>
          </a:p>
          <a:p>
            <a:pPr lvl="2"/>
            <a:r>
              <a:rPr lang="tr-TR" dirty="0" smtClean="0"/>
              <a:t>Bir grup insan bir probleme beraber çözüm arar</a:t>
            </a:r>
          </a:p>
          <a:p>
            <a:pPr lvl="3"/>
            <a:r>
              <a:rPr lang="tr-TR" dirty="0" err="1" smtClean="0"/>
              <a:t>Problemş</a:t>
            </a:r>
            <a:r>
              <a:rPr lang="tr-TR" dirty="0" smtClean="0"/>
              <a:t> doğru formüle etmek</a:t>
            </a:r>
          </a:p>
          <a:p>
            <a:pPr lvl="3"/>
            <a:r>
              <a:rPr lang="tr-TR" dirty="0" smtClean="0"/>
              <a:t>Olası çözümleri listelemek (henüz kısıtları fazla dikkate almadan)</a:t>
            </a:r>
          </a:p>
          <a:p>
            <a:pPr lvl="3"/>
            <a:r>
              <a:rPr lang="tr-TR" dirty="0" smtClean="0"/>
              <a:t>Listelenen  çözümlerin kritiğini yapmak</a:t>
            </a:r>
          </a:p>
          <a:p>
            <a:endParaRPr lang="tr-TR" dirty="0" smtClean="0"/>
          </a:p>
          <a:p>
            <a:pPr lvl="1"/>
            <a:endParaRPr lang="tr-TR" dirty="0"/>
          </a:p>
        </p:txBody>
      </p:sp>
    </p:spTree>
    <p:extLst>
      <p:ext uri="{BB962C8B-B14F-4D97-AF65-F5344CB8AC3E}">
        <p14:creationId xmlns:p14="http://schemas.microsoft.com/office/powerpoint/2010/main" val="9401954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52400"/>
            <a:ext cx="8229600" cy="792162"/>
          </a:xfrm>
        </p:spPr>
        <p:txBody>
          <a:bodyPr>
            <a:noAutofit/>
          </a:bodyPr>
          <a:lstStyle/>
          <a:p>
            <a:r>
              <a:rPr lang="tr-TR" sz="2800" dirty="0" smtClean="0"/>
              <a:t>Elektrik Elektronik Mühendisliğinin Alt Dalları</a:t>
            </a:r>
            <a:endParaRPr lang="tr-TR" sz="2800" dirty="0"/>
          </a:p>
        </p:txBody>
      </p:sp>
      <p:sp>
        <p:nvSpPr>
          <p:cNvPr id="3" name="İçerik Yer Tutucusu 2"/>
          <p:cNvSpPr>
            <a:spLocks noGrp="1"/>
          </p:cNvSpPr>
          <p:nvPr>
            <p:ph idx="1"/>
          </p:nvPr>
        </p:nvSpPr>
        <p:spPr>
          <a:xfrm>
            <a:off x="457200" y="1066800"/>
            <a:ext cx="8229600" cy="5562600"/>
          </a:xfrm>
        </p:spPr>
        <p:txBody>
          <a:bodyPr>
            <a:normAutofit fontScale="62500" lnSpcReduction="20000"/>
          </a:bodyPr>
          <a:lstStyle/>
          <a:p>
            <a:r>
              <a:rPr lang="tr-TR" dirty="0" smtClean="0"/>
              <a:t>Bilgisayar Bilimi</a:t>
            </a:r>
          </a:p>
          <a:p>
            <a:pPr lvl="1"/>
            <a:r>
              <a:rPr lang="tr-TR" dirty="0" smtClean="0"/>
              <a:t>Programlama Dilleri</a:t>
            </a:r>
          </a:p>
          <a:p>
            <a:pPr lvl="1"/>
            <a:r>
              <a:rPr lang="tr-TR" dirty="0" smtClean="0"/>
              <a:t>Derleyiciler (</a:t>
            </a:r>
            <a:r>
              <a:rPr lang="tr-TR" dirty="0" err="1" smtClean="0"/>
              <a:t>Compilers</a:t>
            </a:r>
            <a:r>
              <a:rPr lang="tr-TR" dirty="0" smtClean="0"/>
              <a:t>)</a:t>
            </a:r>
          </a:p>
          <a:p>
            <a:pPr lvl="1"/>
            <a:r>
              <a:rPr lang="tr-TR" dirty="0" smtClean="0"/>
              <a:t>İşletim Sistemleri</a:t>
            </a:r>
          </a:p>
          <a:p>
            <a:pPr lvl="1"/>
            <a:r>
              <a:rPr lang="tr-TR" dirty="0" smtClean="0"/>
              <a:t>Karmaşıklık Kuramı</a:t>
            </a:r>
          </a:p>
          <a:p>
            <a:pPr lvl="1"/>
            <a:r>
              <a:rPr lang="tr-TR" dirty="0" smtClean="0"/>
              <a:t>Yapay zeka</a:t>
            </a:r>
          </a:p>
          <a:p>
            <a:r>
              <a:rPr lang="tr-TR" dirty="0" smtClean="0"/>
              <a:t>Elektrik-Elektronik Mühendisliği</a:t>
            </a:r>
          </a:p>
          <a:p>
            <a:pPr lvl="1"/>
            <a:r>
              <a:rPr lang="tr-TR" dirty="0" smtClean="0"/>
              <a:t>Katı hal elektroniği (diyot, </a:t>
            </a:r>
            <a:r>
              <a:rPr lang="tr-TR" dirty="0" err="1" smtClean="0"/>
              <a:t>transistör</a:t>
            </a:r>
            <a:r>
              <a:rPr lang="tr-TR" dirty="0" smtClean="0"/>
              <a:t> vs.)</a:t>
            </a:r>
          </a:p>
          <a:p>
            <a:pPr lvl="1"/>
            <a:r>
              <a:rPr lang="tr-TR" dirty="0" smtClean="0"/>
              <a:t>Optik</a:t>
            </a:r>
          </a:p>
          <a:p>
            <a:pPr lvl="1"/>
            <a:r>
              <a:rPr lang="tr-TR" dirty="0" smtClean="0"/>
              <a:t>Elektronik devre tasarımı</a:t>
            </a:r>
          </a:p>
          <a:p>
            <a:pPr lvl="1"/>
            <a:r>
              <a:rPr lang="tr-TR" dirty="0" smtClean="0"/>
              <a:t>Güç Sistemleri</a:t>
            </a:r>
          </a:p>
          <a:p>
            <a:r>
              <a:rPr lang="tr-TR" dirty="0" smtClean="0"/>
              <a:t>Bilgi Mühendisliği</a:t>
            </a:r>
          </a:p>
          <a:p>
            <a:pPr lvl="1"/>
            <a:r>
              <a:rPr lang="tr-TR" dirty="0" smtClean="0"/>
              <a:t>Sayısal Sinyal İşleme</a:t>
            </a:r>
          </a:p>
          <a:p>
            <a:pPr lvl="1"/>
            <a:r>
              <a:rPr lang="tr-TR" dirty="0" smtClean="0"/>
              <a:t>Bilgisayar Ağları</a:t>
            </a:r>
          </a:p>
          <a:p>
            <a:pPr lvl="1"/>
            <a:r>
              <a:rPr lang="tr-TR" dirty="0" smtClean="0"/>
              <a:t>Bilişim (Haberleşme) Kuramı</a:t>
            </a:r>
          </a:p>
          <a:p>
            <a:pPr lvl="1"/>
            <a:r>
              <a:rPr lang="tr-TR" dirty="0" smtClean="0"/>
              <a:t>Kontrol Kuramı</a:t>
            </a:r>
          </a:p>
          <a:p>
            <a:r>
              <a:rPr lang="tr-TR" dirty="0" smtClean="0"/>
              <a:t>Bu üç alan birbiriyle etkileşim halindedir</a:t>
            </a:r>
          </a:p>
          <a:p>
            <a:pPr lvl="1"/>
            <a:r>
              <a:rPr lang="tr-TR" dirty="0" smtClean="0"/>
              <a:t>Örnek: Optik ve Bilgisayar Ağları (Optik Haberleşme Sistemleri)</a:t>
            </a:r>
            <a:endParaRPr lang="tr-TR" dirty="0"/>
          </a:p>
        </p:txBody>
      </p:sp>
    </p:spTree>
    <p:extLst>
      <p:ext uri="{BB962C8B-B14F-4D97-AF65-F5344CB8AC3E}">
        <p14:creationId xmlns:p14="http://schemas.microsoft.com/office/powerpoint/2010/main" val="42218207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563562"/>
          </a:xfrm>
        </p:spPr>
        <p:txBody>
          <a:bodyPr>
            <a:normAutofit fontScale="90000"/>
          </a:bodyPr>
          <a:lstStyle/>
          <a:p>
            <a:r>
              <a:rPr lang="tr-TR" dirty="0" smtClean="0"/>
              <a:t>Akademik Kadro</a:t>
            </a:r>
            <a:endParaRPr lang="tr-TR" dirty="0"/>
          </a:p>
        </p:txBody>
      </p:sp>
      <p:pic>
        <p:nvPicPr>
          <p:cNvPr id="2050" name="Picture 2" descr="http://etu.edu.tr/images/akad/200x200/arif_sanli_ergu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etu.edu.tr/images/akad/200x200/tolga_giric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743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etu.edu.tr/images/akad/200x200/ali_cafer_gurbuz.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648200"/>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6" name="Dikdörtgen 5"/>
          <p:cNvSpPr/>
          <p:nvPr/>
        </p:nvSpPr>
        <p:spPr>
          <a:xfrm>
            <a:off x="2286000" y="836474"/>
            <a:ext cx="6477000" cy="1754326"/>
          </a:xfrm>
          <a:prstGeom prst="rect">
            <a:avLst/>
          </a:prstGeom>
        </p:spPr>
        <p:txBody>
          <a:bodyPr wrap="square">
            <a:spAutoFit/>
          </a:bodyPr>
          <a:lstStyle/>
          <a:p>
            <a:r>
              <a:rPr lang="tr-TR" dirty="0"/>
              <a:t>Arif Sanlı Ergün, Doç. Dr.</a:t>
            </a:r>
          </a:p>
          <a:p>
            <a:r>
              <a:rPr lang="tr-TR" dirty="0"/>
              <a:t>Doktora:	Bilkent Üniversitesi	Elektrik Elektronik </a:t>
            </a:r>
            <a:r>
              <a:rPr lang="tr-TR" dirty="0" smtClean="0"/>
              <a:t>Mühendisliği 1999</a:t>
            </a:r>
          </a:p>
          <a:p>
            <a:pPr marL="285750" indent="-285750" fontAlgn="base">
              <a:buFont typeface="Arial" panose="020B0604020202020204" pitchFamily="34" charset="0"/>
              <a:buChar char="•"/>
            </a:pPr>
            <a:r>
              <a:rPr lang="tr-TR" dirty="0"/>
              <a:t>Ultrason ve ultrasonun tıbbi uygulamaları</a:t>
            </a:r>
          </a:p>
          <a:p>
            <a:pPr marL="285750" indent="-285750" fontAlgn="base">
              <a:buFont typeface="Arial" panose="020B0604020202020204" pitchFamily="34" charset="0"/>
              <a:buChar char="•"/>
            </a:pPr>
            <a:r>
              <a:rPr lang="tr-TR" dirty="0"/>
              <a:t>Su altı akustiği</a:t>
            </a:r>
          </a:p>
          <a:p>
            <a:pPr marL="285750" indent="-285750" fontAlgn="base">
              <a:buFont typeface="Arial" panose="020B0604020202020204" pitchFamily="34" charset="0"/>
              <a:buChar char="•"/>
            </a:pPr>
            <a:r>
              <a:rPr lang="tr-TR" dirty="0" err="1"/>
              <a:t>Mikroelektromekanik</a:t>
            </a:r>
            <a:r>
              <a:rPr lang="tr-TR" dirty="0"/>
              <a:t> sistemler</a:t>
            </a:r>
          </a:p>
          <a:p>
            <a:pPr marL="285750" indent="-285750" fontAlgn="base">
              <a:buFont typeface="Arial" panose="020B0604020202020204" pitchFamily="34" charset="0"/>
              <a:buChar char="•"/>
            </a:pPr>
            <a:r>
              <a:rPr lang="tr-TR" dirty="0"/>
              <a:t>Analog </a:t>
            </a:r>
            <a:r>
              <a:rPr lang="tr-TR" dirty="0" smtClean="0"/>
              <a:t>elektronik</a:t>
            </a:r>
            <a:endParaRPr lang="tr-TR" dirty="0"/>
          </a:p>
        </p:txBody>
      </p:sp>
      <p:sp>
        <p:nvSpPr>
          <p:cNvPr id="7" name="Dikdörtgen 6"/>
          <p:cNvSpPr/>
          <p:nvPr/>
        </p:nvSpPr>
        <p:spPr>
          <a:xfrm>
            <a:off x="2286000" y="2693075"/>
            <a:ext cx="6477000" cy="2031325"/>
          </a:xfrm>
          <a:prstGeom prst="rect">
            <a:avLst/>
          </a:prstGeom>
        </p:spPr>
        <p:txBody>
          <a:bodyPr wrap="square">
            <a:spAutoFit/>
          </a:bodyPr>
          <a:lstStyle/>
          <a:p>
            <a:r>
              <a:rPr lang="tr-TR" dirty="0"/>
              <a:t>Tolga Girici, Doç. Dr</a:t>
            </a:r>
            <a:r>
              <a:rPr lang="tr-TR" dirty="0" smtClean="0"/>
              <a:t>.                                                    Bölüm Başkan Yrd.</a:t>
            </a:r>
            <a:endParaRPr lang="tr-TR" dirty="0"/>
          </a:p>
          <a:p>
            <a:r>
              <a:rPr lang="tr-TR" dirty="0"/>
              <a:t>Doktora:	</a:t>
            </a:r>
            <a:r>
              <a:rPr lang="tr-TR" dirty="0" err="1"/>
              <a:t>University</a:t>
            </a:r>
            <a:r>
              <a:rPr lang="tr-TR" dirty="0"/>
              <a:t> of Maryland </a:t>
            </a:r>
            <a:r>
              <a:rPr lang="tr-TR" dirty="0" err="1"/>
              <a:t>College</a:t>
            </a:r>
            <a:r>
              <a:rPr lang="tr-TR" dirty="0"/>
              <a:t> Park (</a:t>
            </a:r>
            <a:r>
              <a:rPr lang="tr-TR" dirty="0" smtClean="0"/>
              <a:t>ABD) Elektrik </a:t>
            </a:r>
            <a:r>
              <a:rPr lang="tr-TR" dirty="0"/>
              <a:t>Ve Bilgisayar </a:t>
            </a:r>
            <a:r>
              <a:rPr lang="tr-TR" dirty="0" smtClean="0"/>
              <a:t>Mühendisliği 2007</a:t>
            </a:r>
          </a:p>
          <a:p>
            <a:pPr marL="285750" indent="-285750" fontAlgn="base">
              <a:buFont typeface="Arial" panose="020B0604020202020204" pitchFamily="34" charset="0"/>
              <a:buChar char="•"/>
            </a:pPr>
            <a:r>
              <a:rPr lang="tr-TR" dirty="0"/>
              <a:t>Telsiz çoklu erişim</a:t>
            </a:r>
          </a:p>
          <a:p>
            <a:pPr marL="285750" indent="-285750" fontAlgn="base">
              <a:buFont typeface="Arial" panose="020B0604020202020204" pitchFamily="34" charset="0"/>
              <a:buChar char="•"/>
            </a:pPr>
            <a:r>
              <a:rPr lang="tr-TR" dirty="0" smtClean="0"/>
              <a:t>Geniş-bant </a:t>
            </a:r>
            <a:r>
              <a:rPr lang="tr-TR" dirty="0"/>
              <a:t>gezgin iletişim sistemleri</a:t>
            </a:r>
          </a:p>
          <a:p>
            <a:pPr marL="285750" indent="-285750" fontAlgn="base">
              <a:buFont typeface="Arial" panose="020B0604020202020204" pitchFamily="34" charset="0"/>
              <a:buChar char="•"/>
            </a:pPr>
            <a:r>
              <a:rPr lang="tr-TR" dirty="0"/>
              <a:t>Frekans Atlamalı Askeri Ağlar</a:t>
            </a:r>
          </a:p>
          <a:p>
            <a:pPr marL="285750" indent="-285750" fontAlgn="base">
              <a:buFont typeface="Arial" panose="020B0604020202020204" pitchFamily="34" charset="0"/>
              <a:buChar char="•"/>
            </a:pPr>
            <a:r>
              <a:rPr lang="tr-TR" dirty="0"/>
              <a:t>Kamu Güvenliği Telsiz </a:t>
            </a:r>
            <a:r>
              <a:rPr lang="tr-TR" dirty="0" smtClean="0"/>
              <a:t>Sistemleri</a:t>
            </a:r>
            <a:endParaRPr lang="tr-TR" dirty="0"/>
          </a:p>
        </p:txBody>
      </p:sp>
      <p:sp>
        <p:nvSpPr>
          <p:cNvPr id="8" name="Dikdörtgen 7"/>
          <p:cNvSpPr/>
          <p:nvPr/>
        </p:nvSpPr>
        <p:spPr>
          <a:xfrm>
            <a:off x="2286000" y="4923472"/>
            <a:ext cx="6629400" cy="2031325"/>
          </a:xfrm>
          <a:prstGeom prst="rect">
            <a:avLst/>
          </a:prstGeom>
        </p:spPr>
        <p:txBody>
          <a:bodyPr wrap="square">
            <a:spAutoFit/>
          </a:bodyPr>
          <a:lstStyle/>
          <a:p>
            <a:r>
              <a:rPr lang="tr-TR" dirty="0"/>
              <a:t>Ali Cafer Gürbüz, Doç. Dr. Bölüm Başkan Yardımcısı</a:t>
            </a:r>
          </a:p>
          <a:p>
            <a:r>
              <a:rPr lang="tr-TR" dirty="0"/>
              <a:t>Doktora:	Georgia </a:t>
            </a:r>
            <a:r>
              <a:rPr lang="tr-TR" dirty="0" err="1"/>
              <a:t>Institute</a:t>
            </a:r>
            <a:r>
              <a:rPr lang="tr-TR" dirty="0"/>
              <a:t> Of </a:t>
            </a:r>
            <a:r>
              <a:rPr lang="tr-TR" dirty="0" err="1"/>
              <a:t>Technology</a:t>
            </a:r>
            <a:r>
              <a:rPr lang="tr-TR" dirty="0"/>
              <a:t> (ABD)	Elektrik Bilgisayar </a:t>
            </a:r>
            <a:r>
              <a:rPr lang="tr-TR" dirty="0" smtClean="0"/>
              <a:t>Mühendisliği, 2008</a:t>
            </a:r>
          </a:p>
          <a:p>
            <a:pPr marL="285750" indent="-285750" fontAlgn="base">
              <a:buFont typeface="Arial" panose="020B0604020202020204" pitchFamily="34" charset="0"/>
              <a:buChar char="•"/>
            </a:pPr>
            <a:r>
              <a:rPr lang="tr-TR" dirty="0"/>
              <a:t>Uzaktan algılama ve görüntüleme</a:t>
            </a:r>
          </a:p>
          <a:p>
            <a:pPr marL="285750" indent="-285750" fontAlgn="base">
              <a:buFont typeface="Arial" panose="020B0604020202020204" pitchFamily="34" charset="0"/>
              <a:buChar char="•"/>
            </a:pPr>
            <a:r>
              <a:rPr lang="tr-TR" dirty="0"/>
              <a:t>Sıkıştırıcı Algılama</a:t>
            </a:r>
          </a:p>
          <a:p>
            <a:pPr marL="285750" indent="-285750" fontAlgn="base">
              <a:buFont typeface="Arial" panose="020B0604020202020204" pitchFamily="34" charset="0"/>
              <a:buChar char="•"/>
            </a:pPr>
            <a:r>
              <a:rPr lang="tr-TR" dirty="0"/>
              <a:t>Radar Sinyal İşleme</a:t>
            </a:r>
          </a:p>
          <a:p>
            <a:pPr marL="285750" indent="-285750" fontAlgn="base">
              <a:buFont typeface="Arial" panose="020B0604020202020204" pitchFamily="34" charset="0"/>
              <a:buChar char="•"/>
            </a:pPr>
            <a:r>
              <a:rPr lang="tr-TR" dirty="0"/>
              <a:t>Yere işleyen radar </a:t>
            </a:r>
            <a:r>
              <a:rPr lang="tr-TR" dirty="0" smtClean="0"/>
              <a:t>uygulamaları</a:t>
            </a:r>
            <a:endParaRPr lang="tr-TR" dirty="0"/>
          </a:p>
        </p:txBody>
      </p:sp>
    </p:spTree>
    <p:extLst>
      <p:ext uri="{BB962C8B-B14F-4D97-AF65-F5344CB8AC3E}">
        <p14:creationId xmlns:p14="http://schemas.microsoft.com/office/powerpoint/2010/main" val="29473946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563562"/>
          </a:xfrm>
        </p:spPr>
        <p:txBody>
          <a:bodyPr>
            <a:normAutofit fontScale="90000"/>
          </a:bodyPr>
          <a:lstStyle/>
          <a:p>
            <a:r>
              <a:rPr lang="tr-TR" dirty="0" smtClean="0"/>
              <a:t>Dersler , Endüstri ve Lisansüstü Eğitim</a:t>
            </a:r>
            <a:endParaRPr lang="tr-TR" dirty="0"/>
          </a:p>
        </p:txBody>
      </p:sp>
      <p:sp>
        <p:nvSpPr>
          <p:cNvPr id="3" name="İçerik Yer Tutucusu 2"/>
          <p:cNvSpPr>
            <a:spLocks noGrp="1"/>
          </p:cNvSpPr>
          <p:nvPr>
            <p:ph idx="1"/>
          </p:nvPr>
        </p:nvSpPr>
        <p:spPr>
          <a:xfrm>
            <a:off x="457200" y="1143000"/>
            <a:ext cx="8229600" cy="5638800"/>
          </a:xfrm>
        </p:spPr>
        <p:txBody>
          <a:bodyPr>
            <a:normAutofit fontScale="62500" lnSpcReduction="20000"/>
          </a:bodyPr>
          <a:lstStyle/>
          <a:p>
            <a:r>
              <a:rPr lang="tr-TR" dirty="0" smtClean="0"/>
              <a:t>Dersler</a:t>
            </a:r>
          </a:p>
          <a:p>
            <a:pPr lvl="1"/>
            <a:r>
              <a:rPr lang="tr-TR" dirty="0" smtClean="0"/>
              <a:t>Her zaman ve her alanda faydalı olacak dersler ve belli bir alanda uzmanlaştıran dersler</a:t>
            </a:r>
          </a:p>
          <a:p>
            <a:pPr lvl="1"/>
            <a:r>
              <a:rPr lang="tr-TR" dirty="0" smtClean="0"/>
              <a:t>Hangi alanda uzmanlaşacaksınız?</a:t>
            </a:r>
          </a:p>
          <a:p>
            <a:pPr lvl="2"/>
            <a:r>
              <a:rPr lang="tr-TR" dirty="0" smtClean="0"/>
              <a:t>Hızlı değişmeyen alanlar</a:t>
            </a:r>
          </a:p>
          <a:p>
            <a:pPr lvl="3"/>
            <a:r>
              <a:rPr lang="tr-TR" dirty="0" smtClean="0"/>
              <a:t>Matematik, Kontrol, Elektromanyetik</a:t>
            </a:r>
          </a:p>
          <a:p>
            <a:pPr lvl="2"/>
            <a:r>
              <a:rPr lang="tr-TR" dirty="0" smtClean="0"/>
              <a:t>Daha hızlı değişen alanlar</a:t>
            </a:r>
          </a:p>
          <a:p>
            <a:pPr lvl="3"/>
            <a:r>
              <a:rPr lang="tr-TR" dirty="0" smtClean="0"/>
              <a:t>Mikroişlemciler, Haberleşme Ağları, Sinyal işleme</a:t>
            </a:r>
            <a:endParaRPr lang="tr-TR" dirty="0"/>
          </a:p>
          <a:p>
            <a:r>
              <a:rPr lang="tr-TR" dirty="0" smtClean="0"/>
              <a:t>Endüstriyel Tecrübe</a:t>
            </a:r>
          </a:p>
          <a:p>
            <a:pPr lvl="1"/>
            <a:r>
              <a:rPr lang="tr-TR" dirty="0" smtClean="0"/>
              <a:t>Bölümümüzde ortak eğitim ile bu sağlanıyor</a:t>
            </a:r>
          </a:p>
          <a:p>
            <a:pPr lvl="1"/>
            <a:r>
              <a:rPr lang="tr-TR" dirty="0" smtClean="0"/>
              <a:t>Alanları tanımak, ders bilgilerini uygulamak, iş ortamını öğrenmek</a:t>
            </a:r>
          </a:p>
          <a:p>
            <a:r>
              <a:rPr lang="tr-TR" dirty="0" smtClean="0"/>
              <a:t>Lisansüstü Eğitim</a:t>
            </a:r>
          </a:p>
          <a:p>
            <a:pPr lvl="1"/>
            <a:r>
              <a:rPr lang="tr-TR" dirty="0" smtClean="0"/>
              <a:t>Daha ne yapacağınıza karar veremediniz</a:t>
            </a:r>
          </a:p>
          <a:p>
            <a:pPr lvl="1"/>
            <a:r>
              <a:rPr lang="tr-TR" dirty="0" smtClean="0"/>
              <a:t>Ailenizde lisansüstü eğitim almış insanlar var</a:t>
            </a:r>
          </a:p>
          <a:p>
            <a:pPr lvl="1"/>
            <a:r>
              <a:rPr lang="tr-TR" dirty="0" smtClean="0"/>
              <a:t>Lisansüstü eğitim ile maaşınız daha yüksek olabilir.</a:t>
            </a:r>
          </a:p>
          <a:p>
            <a:pPr lvl="1"/>
            <a:r>
              <a:rPr lang="tr-TR" dirty="0" smtClean="0"/>
              <a:t>Daha fazla öğrenmek istiyorsunuz</a:t>
            </a:r>
          </a:p>
          <a:p>
            <a:pPr lvl="1"/>
            <a:r>
              <a:rPr lang="tr-TR" dirty="0" smtClean="0"/>
              <a:t>Üniversite dışı dünya sizi korkutuyor.</a:t>
            </a:r>
          </a:p>
          <a:p>
            <a:pPr lvl="1"/>
            <a:r>
              <a:rPr lang="tr-TR" dirty="0" smtClean="0"/>
              <a:t>Ekonomik kriz var ve bu yüzden okulda kalmak daha iyi.</a:t>
            </a:r>
          </a:p>
          <a:p>
            <a:pPr lvl="1"/>
            <a:r>
              <a:rPr lang="tr-TR" dirty="0" smtClean="0"/>
              <a:t>Belki de en uygun sebep: Lisansüstü eğitim yaparsanız, endüstriye girdiğinizde hangi iş/proje üzerinde çalışacağınız konusunda sizin daha çok söz hakkınız olabilir.</a:t>
            </a:r>
          </a:p>
          <a:p>
            <a:pPr lvl="1"/>
            <a:endParaRPr lang="tr-TR" dirty="0"/>
          </a:p>
        </p:txBody>
      </p:sp>
    </p:spTree>
    <p:extLst>
      <p:ext uri="{BB962C8B-B14F-4D97-AF65-F5344CB8AC3E}">
        <p14:creationId xmlns:p14="http://schemas.microsoft.com/office/powerpoint/2010/main" val="16494660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563562"/>
          </a:xfrm>
        </p:spPr>
        <p:txBody>
          <a:bodyPr>
            <a:normAutofit fontScale="90000"/>
          </a:bodyPr>
          <a:lstStyle/>
          <a:p>
            <a:r>
              <a:rPr lang="tr-TR" dirty="0" smtClean="0"/>
              <a:t>İletişim</a:t>
            </a:r>
            <a:endParaRPr lang="tr-TR" dirty="0"/>
          </a:p>
        </p:txBody>
      </p:sp>
      <p:sp>
        <p:nvSpPr>
          <p:cNvPr id="3" name="İçerik Yer Tutucusu 2"/>
          <p:cNvSpPr>
            <a:spLocks noGrp="1"/>
          </p:cNvSpPr>
          <p:nvPr>
            <p:ph idx="1"/>
          </p:nvPr>
        </p:nvSpPr>
        <p:spPr>
          <a:xfrm>
            <a:off x="457200" y="990600"/>
            <a:ext cx="8229600" cy="5135563"/>
          </a:xfrm>
        </p:spPr>
        <p:txBody>
          <a:bodyPr>
            <a:normAutofit fontScale="70000" lnSpcReduction="20000"/>
          </a:bodyPr>
          <a:lstStyle/>
          <a:p>
            <a:r>
              <a:rPr lang="tr-TR" dirty="0" smtClean="0"/>
              <a:t>Topluluk önünde konuşmak çok korkulan bir şeydir</a:t>
            </a:r>
          </a:p>
          <a:p>
            <a:pPr lvl="1"/>
            <a:r>
              <a:rPr lang="tr-TR" dirty="0" smtClean="0"/>
              <a:t>Yazmak ve konuşmak mühendisin mesaisinin 1/3’ünü kapsar</a:t>
            </a:r>
          </a:p>
          <a:p>
            <a:pPr lvl="1"/>
            <a:r>
              <a:rPr lang="tr-TR" dirty="0" smtClean="0"/>
              <a:t>Yazı: Mektuplar, e-mail, faks, duyurular, raporlar,</a:t>
            </a:r>
          </a:p>
          <a:p>
            <a:pPr lvl="1"/>
            <a:r>
              <a:rPr lang="tr-TR" dirty="0" smtClean="0"/>
              <a:t>Konuşma: Telefonda diğer mühendislerle, müşterilerle</a:t>
            </a:r>
          </a:p>
          <a:p>
            <a:r>
              <a:rPr lang="tr-TR" dirty="0" smtClean="0"/>
              <a:t>Başlangıç</a:t>
            </a:r>
          </a:p>
          <a:p>
            <a:pPr lvl="1"/>
            <a:r>
              <a:rPr lang="tr-TR" dirty="0" smtClean="0"/>
              <a:t>Dinleyicinizi belirleyin</a:t>
            </a:r>
          </a:p>
          <a:p>
            <a:pPr lvl="1"/>
            <a:r>
              <a:rPr lang="tr-TR" dirty="0" smtClean="0"/>
              <a:t>Bu konuşmanın sonunda neye ulaşmak istiyorsunuz?</a:t>
            </a:r>
          </a:p>
          <a:p>
            <a:r>
              <a:rPr lang="tr-TR" dirty="0" smtClean="0"/>
              <a:t>Yazı Örnekleri</a:t>
            </a:r>
          </a:p>
          <a:p>
            <a:pPr lvl="1"/>
            <a:r>
              <a:rPr lang="tr-TR" dirty="0" smtClean="0"/>
              <a:t>10 sayfalık dönem ödevi için ön özet</a:t>
            </a:r>
          </a:p>
          <a:p>
            <a:pPr lvl="1"/>
            <a:r>
              <a:rPr lang="tr-TR" dirty="0" smtClean="0"/>
              <a:t>Bir iş için hazırlanan CV</a:t>
            </a:r>
          </a:p>
          <a:p>
            <a:pPr lvl="1"/>
            <a:r>
              <a:rPr lang="tr-TR" dirty="0" smtClean="0"/>
              <a:t>Staj Raporu</a:t>
            </a:r>
          </a:p>
          <a:p>
            <a:pPr lvl="1"/>
            <a:r>
              <a:rPr lang="tr-TR" dirty="0" smtClean="0"/>
              <a:t>Müşterilere hazırlanacak 15 dakikalık sunum</a:t>
            </a:r>
          </a:p>
          <a:p>
            <a:pPr lvl="1"/>
            <a:r>
              <a:rPr lang="tr-TR" dirty="0" smtClean="0"/>
              <a:t>Yeni kuracağınız start-</a:t>
            </a:r>
            <a:r>
              <a:rPr lang="tr-TR" dirty="0" err="1" smtClean="0"/>
              <a:t>up</a:t>
            </a:r>
            <a:r>
              <a:rPr lang="tr-TR" dirty="0" smtClean="0"/>
              <a:t> için finansörlerin ilgisini çekecek bir sunum</a:t>
            </a:r>
          </a:p>
          <a:p>
            <a:r>
              <a:rPr lang="tr-TR" dirty="0" err="1" smtClean="0"/>
              <a:t>Brevity</a:t>
            </a:r>
            <a:r>
              <a:rPr lang="tr-TR" dirty="0" smtClean="0"/>
              <a:t> (Kısa ve Öz)</a:t>
            </a:r>
            <a:endParaRPr lang="tr-TR" dirty="0"/>
          </a:p>
        </p:txBody>
      </p:sp>
    </p:spTree>
    <p:extLst>
      <p:ext uri="{BB962C8B-B14F-4D97-AF65-F5344CB8AC3E}">
        <p14:creationId xmlns:p14="http://schemas.microsoft.com/office/powerpoint/2010/main" val="27250189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715962"/>
          </a:xfrm>
        </p:spPr>
        <p:txBody>
          <a:bodyPr>
            <a:normAutofit fontScale="90000"/>
          </a:bodyPr>
          <a:lstStyle/>
          <a:p>
            <a:r>
              <a:rPr lang="tr-TR" dirty="0" err="1" smtClean="0"/>
              <a:t>Contrary</a:t>
            </a:r>
            <a:r>
              <a:rPr lang="tr-TR" dirty="0" smtClean="0"/>
              <a:t> </a:t>
            </a:r>
            <a:r>
              <a:rPr lang="tr-TR" dirty="0" err="1" smtClean="0"/>
              <a:t>Advice</a:t>
            </a:r>
            <a:r>
              <a:rPr lang="tr-TR" dirty="0" smtClean="0"/>
              <a:t> (William Safire)</a:t>
            </a:r>
            <a:endParaRPr lang="tr-TR" dirty="0"/>
          </a:p>
        </p:txBody>
      </p:sp>
      <p:sp>
        <p:nvSpPr>
          <p:cNvPr id="3" name="İçerik Yer Tutucusu 2"/>
          <p:cNvSpPr>
            <a:spLocks noGrp="1"/>
          </p:cNvSpPr>
          <p:nvPr>
            <p:ph idx="1"/>
          </p:nvPr>
        </p:nvSpPr>
        <p:spPr>
          <a:xfrm>
            <a:off x="457200" y="1143000"/>
            <a:ext cx="8229600" cy="5410200"/>
          </a:xfrm>
        </p:spPr>
        <p:txBody>
          <a:bodyPr>
            <a:normAutofit fontScale="62500" lnSpcReduction="20000"/>
          </a:bodyPr>
          <a:lstStyle/>
          <a:p>
            <a:r>
              <a:rPr lang="en-US" dirty="0"/>
              <a:t>Avoid run-on sentences that are hard to read</a:t>
            </a:r>
            <a:r>
              <a:rPr lang="en-US" dirty="0" smtClean="0"/>
              <a:t>.</a:t>
            </a:r>
            <a:endParaRPr lang="en-US" dirty="0"/>
          </a:p>
          <a:p>
            <a:r>
              <a:rPr lang="en-US" dirty="0"/>
              <a:t>No sentence fragments</a:t>
            </a:r>
            <a:r>
              <a:rPr lang="en-US" dirty="0" smtClean="0"/>
              <a:t>.</a:t>
            </a:r>
            <a:endParaRPr lang="en-US" dirty="0"/>
          </a:p>
          <a:p>
            <a:r>
              <a:rPr lang="en-US" dirty="0"/>
              <a:t>It behooves us to avoid archaisms</a:t>
            </a:r>
            <a:r>
              <a:rPr lang="en-US" dirty="0" smtClean="0"/>
              <a:t>.</a:t>
            </a:r>
            <a:endParaRPr lang="en-US" dirty="0"/>
          </a:p>
          <a:p>
            <a:r>
              <a:rPr lang="en-US" dirty="0"/>
              <a:t>Also, avoid awkward or affected alliteration</a:t>
            </a:r>
            <a:r>
              <a:rPr lang="en-US" dirty="0" smtClean="0"/>
              <a:t>.</a:t>
            </a:r>
            <a:endParaRPr lang="en-US" dirty="0"/>
          </a:p>
          <a:p>
            <a:r>
              <a:rPr lang="en-US" dirty="0"/>
              <a:t>Don't use no double negatives</a:t>
            </a:r>
            <a:r>
              <a:rPr lang="en-US" dirty="0" smtClean="0"/>
              <a:t>.</a:t>
            </a:r>
            <a:endParaRPr lang="en-US" dirty="0"/>
          </a:p>
          <a:p>
            <a:r>
              <a:rPr lang="en-US" dirty="0"/>
              <a:t>If I've told you once, I've told you a thousand times, "Resist hyperbole</a:t>
            </a:r>
            <a:r>
              <a:rPr lang="en-US" dirty="0" smtClean="0"/>
              <a:t>."</a:t>
            </a:r>
            <a:endParaRPr lang="en-US" dirty="0"/>
          </a:p>
          <a:p>
            <a:r>
              <a:rPr lang="en-US" dirty="0"/>
              <a:t>Avoid commas, that are not necessary</a:t>
            </a:r>
            <a:r>
              <a:rPr lang="en-US" dirty="0" smtClean="0"/>
              <a:t>.</a:t>
            </a:r>
            <a:endParaRPr lang="en-US" dirty="0"/>
          </a:p>
          <a:p>
            <a:r>
              <a:rPr lang="en-US" dirty="0"/>
              <a:t>Verbs has to agree with their subjects</a:t>
            </a:r>
            <a:r>
              <a:rPr lang="en-US" dirty="0" smtClean="0"/>
              <a:t>.</a:t>
            </a:r>
            <a:endParaRPr lang="en-US" dirty="0"/>
          </a:p>
          <a:p>
            <a:r>
              <a:rPr lang="en-US" dirty="0"/>
              <a:t>Avoid trendy locutions that sound flaky</a:t>
            </a:r>
            <a:r>
              <a:rPr lang="en-US" dirty="0" smtClean="0"/>
              <a:t>.</a:t>
            </a:r>
            <a:endParaRPr lang="en-US" dirty="0"/>
          </a:p>
          <a:p>
            <a:r>
              <a:rPr lang="en-US" dirty="0"/>
              <a:t>Writing carefully, dangling participles should not be used</a:t>
            </a:r>
            <a:r>
              <a:rPr lang="en-US" dirty="0" smtClean="0"/>
              <a:t>.</a:t>
            </a:r>
            <a:endParaRPr lang="en-US" dirty="0"/>
          </a:p>
          <a:p>
            <a:r>
              <a:rPr lang="en-US" dirty="0"/>
              <a:t>Kill all exclamation points</a:t>
            </a:r>
            <a:r>
              <a:rPr lang="en-US" dirty="0" smtClean="0"/>
              <a:t>!!!</a:t>
            </a:r>
            <a:endParaRPr lang="en-US" dirty="0"/>
          </a:p>
          <a:p>
            <a:r>
              <a:rPr lang="en-US" dirty="0"/>
              <a:t>Never use a long word when a diminutive one will do</a:t>
            </a:r>
            <a:r>
              <a:rPr lang="en-US" dirty="0" smtClean="0"/>
              <a:t>.</a:t>
            </a:r>
            <a:endParaRPr lang="en-US" dirty="0"/>
          </a:p>
          <a:p>
            <a:r>
              <a:rPr lang="en-US" dirty="0"/>
              <a:t>Proofread carefully to see if you any words out</a:t>
            </a:r>
            <a:r>
              <a:rPr lang="en-US" dirty="0" smtClean="0"/>
              <a:t>.</a:t>
            </a:r>
            <a:endParaRPr lang="en-US" dirty="0"/>
          </a:p>
          <a:p>
            <a:r>
              <a:rPr lang="en-US" dirty="0"/>
              <a:t>Take the bull by the hand, and don't mix metaphors</a:t>
            </a:r>
            <a:r>
              <a:rPr lang="en-US" dirty="0" smtClean="0"/>
              <a:t>.</a:t>
            </a:r>
            <a:endParaRPr lang="en-US" dirty="0"/>
          </a:p>
          <a:p>
            <a:r>
              <a:rPr lang="en-US" dirty="0"/>
              <a:t>Don't verb nouns</a:t>
            </a:r>
            <a:r>
              <a:rPr lang="en-US" dirty="0" smtClean="0"/>
              <a:t>.</a:t>
            </a:r>
            <a:endParaRPr lang="en-US" dirty="0"/>
          </a:p>
          <a:p>
            <a:r>
              <a:rPr lang="en-US" dirty="0"/>
              <a:t>Never, ever use repetitive redundancies</a:t>
            </a:r>
            <a:r>
              <a:rPr lang="en-US" dirty="0" smtClean="0"/>
              <a:t>.</a:t>
            </a:r>
            <a:endParaRPr lang="en-US" dirty="0"/>
          </a:p>
          <a:p>
            <a:r>
              <a:rPr lang="en-US" dirty="0"/>
              <a:t>Last but not least, avoid clichés like the plague.</a:t>
            </a:r>
            <a:endParaRPr lang="tr-TR" dirty="0"/>
          </a:p>
        </p:txBody>
      </p:sp>
    </p:spTree>
    <p:extLst>
      <p:ext uri="{BB962C8B-B14F-4D97-AF65-F5344CB8AC3E}">
        <p14:creationId xmlns:p14="http://schemas.microsoft.com/office/powerpoint/2010/main" val="15313726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563562"/>
          </a:xfrm>
        </p:spPr>
        <p:txBody>
          <a:bodyPr>
            <a:normAutofit fontScale="90000"/>
          </a:bodyPr>
          <a:lstStyle/>
          <a:p>
            <a:r>
              <a:rPr lang="tr-TR" dirty="0" smtClean="0"/>
              <a:t>Akademik Kadro</a:t>
            </a:r>
            <a:endParaRPr lang="tr-TR" dirty="0"/>
          </a:p>
        </p:txBody>
      </p:sp>
      <p:pic>
        <p:nvPicPr>
          <p:cNvPr id="3074" name="Picture 2" descr="http://etu.edu.tr/images/akad/200x200/sevgi_zubeyde_gurbuz.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723" y="838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etu.edu.tr/images/akad/200x200/harun_taha_hayvac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743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etu.edu.tr/images/akad/200x200/cosku_kasnakogl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4648200"/>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2209800" y="838200"/>
            <a:ext cx="6705600" cy="2031325"/>
          </a:xfrm>
          <a:prstGeom prst="rect">
            <a:avLst/>
          </a:prstGeom>
        </p:spPr>
        <p:txBody>
          <a:bodyPr wrap="square">
            <a:spAutoFit/>
          </a:bodyPr>
          <a:lstStyle/>
          <a:p>
            <a:r>
              <a:rPr lang="tr-TR" dirty="0"/>
              <a:t>Sevgi Zübeyde Gürbüz, Yrd. Doç. Dr.</a:t>
            </a:r>
          </a:p>
          <a:p>
            <a:r>
              <a:rPr lang="tr-TR" dirty="0"/>
              <a:t>Doktora:	Georgia </a:t>
            </a:r>
            <a:r>
              <a:rPr lang="tr-TR" dirty="0" err="1"/>
              <a:t>Institute</a:t>
            </a:r>
            <a:r>
              <a:rPr lang="tr-TR" dirty="0"/>
              <a:t> Of </a:t>
            </a:r>
            <a:r>
              <a:rPr lang="tr-TR" dirty="0" err="1"/>
              <a:t>Technology</a:t>
            </a:r>
            <a:r>
              <a:rPr lang="tr-TR" dirty="0"/>
              <a:t> (ABD)	Elektrik Ve Bilgisayar </a:t>
            </a:r>
            <a:r>
              <a:rPr lang="tr-TR" dirty="0" smtClean="0"/>
              <a:t>Mühendisliği, 2009</a:t>
            </a:r>
          </a:p>
          <a:p>
            <a:pPr marL="285750" indent="-285750" fontAlgn="base">
              <a:buFont typeface="Arial" panose="020B0604020202020204" pitchFamily="34" charset="0"/>
              <a:buChar char="•"/>
            </a:pPr>
            <a:r>
              <a:rPr lang="tr-TR" dirty="0"/>
              <a:t>Radar sistemleri ve radar sinyal işleme</a:t>
            </a:r>
          </a:p>
          <a:p>
            <a:pPr marL="285750" indent="-285750" fontAlgn="base">
              <a:buFont typeface="Arial" panose="020B0604020202020204" pitchFamily="34" charset="0"/>
              <a:buChar char="•"/>
            </a:pPr>
            <a:r>
              <a:rPr lang="tr-TR" dirty="0"/>
              <a:t>Uzaktan algılama</a:t>
            </a:r>
          </a:p>
          <a:p>
            <a:pPr marL="285750" indent="-285750" fontAlgn="base">
              <a:buFont typeface="Arial" panose="020B0604020202020204" pitchFamily="34" charset="0"/>
              <a:buChar char="•"/>
            </a:pPr>
            <a:r>
              <a:rPr lang="tr-TR" dirty="0"/>
              <a:t>Algılayıcı ağlar</a:t>
            </a:r>
          </a:p>
          <a:p>
            <a:pPr marL="285750" indent="-285750" fontAlgn="base">
              <a:buFont typeface="Arial" panose="020B0604020202020204" pitchFamily="34" charset="0"/>
              <a:buChar char="•"/>
            </a:pPr>
            <a:r>
              <a:rPr lang="tr-TR" dirty="0"/>
              <a:t>Mikro-</a:t>
            </a:r>
            <a:r>
              <a:rPr lang="tr-TR" dirty="0" err="1"/>
              <a:t>doppler</a:t>
            </a:r>
            <a:r>
              <a:rPr lang="tr-TR" dirty="0"/>
              <a:t> ile İnsan Sezimi ve </a:t>
            </a:r>
            <a:r>
              <a:rPr lang="tr-TR" dirty="0" smtClean="0"/>
              <a:t>Sınıflandırma</a:t>
            </a:r>
            <a:endParaRPr lang="tr-TR" dirty="0"/>
          </a:p>
        </p:txBody>
      </p:sp>
      <p:sp>
        <p:nvSpPr>
          <p:cNvPr id="8" name="Dikdörtgen 7"/>
          <p:cNvSpPr/>
          <p:nvPr/>
        </p:nvSpPr>
        <p:spPr>
          <a:xfrm>
            <a:off x="2133600" y="2921675"/>
            <a:ext cx="6477000" cy="2031325"/>
          </a:xfrm>
          <a:prstGeom prst="rect">
            <a:avLst/>
          </a:prstGeom>
        </p:spPr>
        <p:txBody>
          <a:bodyPr wrap="square">
            <a:spAutoFit/>
          </a:bodyPr>
          <a:lstStyle/>
          <a:p>
            <a:r>
              <a:rPr lang="tr-TR" dirty="0"/>
              <a:t>Harun Taha </a:t>
            </a:r>
            <a:r>
              <a:rPr lang="tr-TR" dirty="0" err="1"/>
              <a:t>Hayvacı</a:t>
            </a:r>
            <a:r>
              <a:rPr lang="tr-TR" dirty="0"/>
              <a:t>, Yrd. Doç. Dr.</a:t>
            </a:r>
          </a:p>
          <a:p>
            <a:r>
              <a:rPr lang="tr-TR" dirty="0"/>
              <a:t>Doktora:	</a:t>
            </a:r>
            <a:r>
              <a:rPr lang="tr-TR" dirty="0" err="1"/>
              <a:t>University</a:t>
            </a:r>
            <a:r>
              <a:rPr lang="tr-TR" dirty="0"/>
              <a:t> Of Illinois at Chicago (ABD)	Elektrik Ve Bilgisayar Mühendisliği	</a:t>
            </a:r>
            <a:r>
              <a:rPr lang="tr-TR" dirty="0" smtClean="0"/>
              <a:t>2012</a:t>
            </a:r>
          </a:p>
          <a:p>
            <a:pPr marL="285750" indent="-285750" fontAlgn="base">
              <a:buFont typeface="Arial" panose="020B0604020202020204" pitchFamily="34" charset="0"/>
              <a:buChar char="•"/>
            </a:pPr>
            <a:r>
              <a:rPr lang="tr-TR" dirty="0"/>
              <a:t>Radar Algılama</a:t>
            </a:r>
          </a:p>
          <a:p>
            <a:pPr marL="285750" indent="-285750" fontAlgn="base">
              <a:buFont typeface="Arial" panose="020B0604020202020204" pitchFamily="34" charset="0"/>
              <a:buChar char="•"/>
            </a:pPr>
            <a:r>
              <a:rPr lang="tr-TR" dirty="0"/>
              <a:t>Anten Tasarımı</a:t>
            </a:r>
          </a:p>
          <a:p>
            <a:pPr marL="285750" indent="-285750" fontAlgn="base">
              <a:buFont typeface="Arial" panose="020B0604020202020204" pitchFamily="34" charset="0"/>
              <a:buChar char="•"/>
            </a:pPr>
            <a:r>
              <a:rPr lang="tr-TR" dirty="0"/>
              <a:t>Elektromanyetik Dalga Modellemesi</a:t>
            </a:r>
          </a:p>
          <a:p>
            <a:pPr marL="285750" indent="-285750" fontAlgn="base">
              <a:buFont typeface="Arial" panose="020B0604020202020204" pitchFamily="34" charset="0"/>
              <a:buChar char="•"/>
            </a:pPr>
            <a:r>
              <a:rPr lang="tr-TR" dirty="0"/>
              <a:t>Çok Giriş Çok Çıkışlı </a:t>
            </a:r>
            <a:r>
              <a:rPr lang="tr-TR" dirty="0" smtClean="0"/>
              <a:t>Antenler</a:t>
            </a:r>
            <a:endParaRPr lang="tr-TR" dirty="0"/>
          </a:p>
        </p:txBody>
      </p:sp>
      <p:sp>
        <p:nvSpPr>
          <p:cNvPr id="11" name="Dikdörtgen 10"/>
          <p:cNvSpPr/>
          <p:nvPr/>
        </p:nvSpPr>
        <p:spPr>
          <a:xfrm>
            <a:off x="2133600" y="4971871"/>
            <a:ext cx="6705600" cy="1754326"/>
          </a:xfrm>
          <a:prstGeom prst="rect">
            <a:avLst/>
          </a:prstGeom>
        </p:spPr>
        <p:txBody>
          <a:bodyPr wrap="square">
            <a:spAutoFit/>
          </a:bodyPr>
          <a:lstStyle/>
          <a:p>
            <a:r>
              <a:rPr lang="tr-TR" dirty="0"/>
              <a:t>Coşku </a:t>
            </a:r>
            <a:r>
              <a:rPr lang="tr-TR" dirty="0" err="1"/>
              <a:t>Kasnakoğlu</a:t>
            </a:r>
            <a:r>
              <a:rPr lang="tr-TR" dirty="0"/>
              <a:t>, Doç. Dr.</a:t>
            </a:r>
          </a:p>
          <a:p>
            <a:r>
              <a:rPr lang="tr-TR" dirty="0"/>
              <a:t>Doktora:	</a:t>
            </a:r>
            <a:r>
              <a:rPr lang="tr-TR" dirty="0" err="1"/>
              <a:t>The</a:t>
            </a:r>
            <a:r>
              <a:rPr lang="tr-TR" dirty="0"/>
              <a:t> Ohio </a:t>
            </a:r>
            <a:r>
              <a:rPr lang="tr-TR" dirty="0" err="1"/>
              <a:t>State</a:t>
            </a:r>
            <a:r>
              <a:rPr lang="tr-TR" dirty="0"/>
              <a:t> </a:t>
            </a:r>
            <a:r>
              <a:rPr lang="tr-TR" dirty="0" err="1"/>
              <a:t>University</a:t>
            </a:r>
            <a:r>
              <a:rPr lang="tr-TR" dirty="0"/>
              <a:t> (ABD)	Elektrik Elektronik Mühendisliği	</a:t>
            </a:r>
            <a:r>
              <a:rPr lang="tr-TR" dirty="0" smtClean="0"/>
              <a:t>2007</a:t>
            </a:r>
          </a:p>
          <a:p>
            <a:pPr marL="285750" indent="-285750" fontAlgn="base">
              <a:buFont typeface="Arial" panose="020B0604020202020204" pitchFamily="34" charset="0"/>
              <a:buChar char="•"/>
            </a:pPr>
            <a:r>
              <a:rPr lang="tr-TR" dirty="0"/>
              <a:t>Doğrusal olmayan </a:t>
            </a:r>
            <a:r>
              <a:rPr lang="tr-TR" dirty="0" smtClean="0"/>
              <a:t>kontrol, Akış </a:t>
            </a:r>
            <a:r>
              <a:rPr lang="tr-TR" dirty="0"/>
              <a:t>kontrolü</a:t>
            </a:r>
          </a:p>
          <a:p>
            <a:pPr marL="285750" indent="-285750" fontAlgn="base">
              <a:buFont typeface="Arial" panose="020B0604020202020204" pitchFamily="34" charset="0"/>
              <a:buChar char="•"/>
            </a:pPr>
            <a:r>
              <a:rPr lang="tr-TR" dirty="0"/>
              <a:t>Dinamik </a:t>
            </a:r>
            <a:r>
              <a:rPr lang="tr-TR" dirty="0" smtClean="0"/>
              <a:t>modelleme, Uyarlamalı </a:t>
            </a:r>
            <a:r>
              <a:rPr lang="tr-TR" dirty="0"/>
              <a:t>kontrol</a:t>
            </a:r>
          </a:p>
          <a:p>
            <a:pPr marL="285750" indent="-285750" fontAlgn="base">
              <a:buFont typeface="Arial" panose="020B0604020202020204" pitchFamily="34" charset="0"/>
              <a:buChar char="•"/>
            </a:pPr>
            <a:r>
              <a:rPr lang="tr-TR" dirty="0"/>
              <a:t>Doğrusal parametre ile değişen </a:t>
            </a:r>
            <a:r>
              <a:rPr lang="tr-TR" dirty="0" smtClean="0"/>
              <a:t>sistemler</a:t>
            </a:r>
            <a:endParaRPr lang="tr-TR" dirty="0"/>
          </a:p>
        </p:txBody>
      </p:sp>
    </p:spTree>
    <p:extLst>
      <p:ext uri="{BB962C8B-B14F-4D97-AF65-F5344CB8AC3E}">
        <p14:creationId xmlns:p14="http://schemas.microsoft.com/office/powerpoint/2010/main" val="15347826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487362"/>
          </a:xfrm>
        </p:spPr>
        <p:txBody>
          <a:bodyPr>
            <a:normAutofit fontScale="90000"/>
          </a:bodyPr>
          <a:lstStyle/>
          <a:p>
            <a:r>
              <a:rPr lang="tr-TR" dirty="0" smtClean="0"/>
              <a:t>Akademik Kadro</a:t>
            </a:r>
            <a:endParaRPr lang="tr-TR" dirty="0"/>
          </a:p>
        </p:txBody>
      </p:sp>
      <p:pic>
        <p:nvPicPr>
          <p:cNvPr id="4098" name="Picture 2" descr="http://etu.edu.tr/images/akad/200x200/hamza_kur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etu.edu.tr/images/akad/200x200/bulent_tavl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48200"/>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8" descr="data:image/jpeg;base64,/9j/4AAQSkZJRgABAQAAAQABAAD/2wCEAAkGBxQSEhQUExQUFBUUGBQYGBQXFBUVFxcUFBQWFxUUFBQYHiggGBomHBUWIjEhJSkrLi4uFx8/ODMsNygtLiwBCgoKDg0OFxAQGywkHCQ3LCwsLCwsLCwsLCwsLCwsLCwsLCwsLCwsLCwsLCwsLCwsLCwsLCwsLDcsLDcrNyssK//AABEIAJsAeAMBIgACEQEDEQH/xAAcAAAABwEBAAAAAAAAAAAAAAAAAQMEBQYHAgj/xAA+EAABAwEFBQUGAwUJAAAAAAABAAIRAwQFEiExBkFRYZETUnGSoQcUIjKBwUKx0SMzcnOyNENTYoKiwuHw/8QAGQEAAgMBAAAAAAAAAAAAAAAAAAECAwQF/8QAIhEAAgIBBAIDAQAAAAAAAAAAAAECEQMEEiExIkEUUWFC/9oADAMBAAIRAxEAPwDZOxb3R0CPsW91vQLuEYCdETgUW91vlCPsG91vlC7CNFAEKDe63yhH7uzuN8oXQTG9b3pWduKo7/SAXOPg0ZodAOzQZ3W+UIuwZ3W+UKg3vt7UJ7Kz0sDzo6pnumQ3TrxVZtG29uiRWAIAy7JoB1kknQZKG5EqNl7Fvdb5Qh2De63yhY3T9o9uAAmk7cSaXECCYI8VY9nvaY18C10xT3dqw4mSDBL2asGnHVNSQqZoPYN7rfKEfYM7rfKFzZrS2o0PY4Pa4SHNMgjkQlVIVnHu7O63yhDsW91vlCUQhACTqDe63oEaVQSGIQjCMBHCkRCRo4XNQwCTkBmgCvbY7VU7DSLjDqn4WTvOhPJYneO1Lq9QOcW1HEumZDSN8ukZaQP1UHtrtI+116jyfhLnYY0wzlE8lWm1D09FU7lyWpUaA69MEPfVa50fC2n8rgJEVN8kjU8MhmuDtGwyPmNTC4tLGkCJGEuJnunfpoqTTceOfindIwMiM/8A2qjQ6LDb70BGCA585uDjAJiSSBmBG/jKZ2m1ACIGg0IbmSTrqZnNRhBJIn4fxYfynek3ngMuvUppCL/sLto6wuwD46TyC5hJy3FzODuW+Om+WS0tqsa9jg5rgCHDQgryTZnZjMDmtl9j20wzstRxJcZpzudEuZ9deqnFkJI1lBEEakICCCCQzhHCARhMiEovaev2dktDz+GlVP8AsI+6lVU/anauzuy0nvNDPO4BJ9DXZ5irU93ILj3c7s/BL1HK47H0WxoM1RknsVmrFDe6KhTu6qROB3lQ7NwgHoRC3GyWRpGYCVfcNF+rAqPk/hp+L+mKMYYGWR3f9pOvZSMwIC22hsnZgZwBSB2esx/umdApLOit6Zo88tpmfBSty3g6jWp1Qc6bmO8hB+y1a27GUHOmIA0aMgssvex9lXqNGgJ6K3HlUnRVlwuKs9V0nhwBGYIBHgcwu0zuf9xR/l0/6Ani0GVAQRoJEjkI0EEyIFm/tptBdZRZx+P9o47wKZGERzM+VaQsv9p1M+8s4OY08gGlwP26qnNJxjaL9PBSnTMEo0i50DUq97OUeyABUDSsobaXwMhJH10UrUJAnFgHHXosuae6kbcOPbbNGsLpClKTSs5uq8HYgynWqCo6MLHUZD5kiM5MwdFNWDaesHRUYwicJc0kEEah1M5gql46L45bdF0wlOG00zdbYp44JiNFCVtsnNdhFCf4qjG+hKFGwnKkWC1OhY/f9Ca1U78TgR4AmVo774e5oL6RaDvBxAcyRuVQvm7S+3dmzWoGk+BBDj6K7D4y5M+dboKjcbj/ALNQ/lUv6AnyZ3OzDQpNGjWNAngBATxb7s51VwBBBBABI0SNAglnPtbbBs7hMltVuXI0yJ6laOqrt1cNS1Npup5up4xh0kPw5id4wjqq8qbi0i7BJRmmzEKdImo95EYsPoIKt103ex7YeJUHbrO6nVexwwlji0jXMeCsNxVVzZ37OrCvRLWe52MwvAAcz5XRmPA7lX79s7e0xx8Z1PHxVpttsaxmZ/Uql2q0Go7ENJhQcm+C1RXZd7DTD7O0HQiD4Jo/Zek4Na4EtacQgwZMZyM9w6J7doiiOUJ9YLQ1xLZzESPFSi2mQmrTI2ls3SY8vYCyQBDTDSAI+UZIXTdwfbqh4UqTAeBc55Po1Ttp0XdwUQKuLiCT4gQPRXQVzoom6x2WRjYAA0GS6QQXROUBBBBABI0SNAARI00vK1ilSe8mMLSR4xl6oEzJ/aF2Ztj+zIyAxx/iZlwPPMJlceqg7KxwxhxJcHuJJ1JcSZ+sqZumrDgubmXLOrp3UUP7zqDEAdYyUd7jUn4QTG7UFSl43YyvmRnxTawXQ+kdakbnMeQemYVcEjQ7bLHdVeq5kFhboDKK8KJbUp1GTiGTubTx8FxQsz3D5631dH5ASpCld4bhJJJGskn805JC6fY5oONQtHEgdVaLJYW09JJ4nPLgoS4rPiqYtzM/qdFZVs08OLZz9Vk8tq6AgggtJkAggggAkTngapGpWO5IOE6/mpqJBz+gWi8mjRVLau2h7AJOuQ3cyfTqp+8KQwkDVUm/G4XNJJABMjmQBlyyCtSSKm2yvXlZD+8aJI+YcW/qFHsqxBGYOhVmwyoa23WWkuaJac3NG495v3Cy6jD/AEjZps9eLH113iJhxVpslZp3iFnzbG7VpyT2zUK+4wue4L0dFTl7NEFZsZFIGsXuDG5l2QCqtnZaNC4R4JHZ+1vNvJxEtpva0cJwnF6lSx4lKVEMmVwi2a7d9kFJgbqdSeJTpJhyI1gF0FGuEcxzvliqCIORoGBBBBADA1W95vUJKo5uoxfQFCAciM0gKkGCr0jNYytFUmd2viq5elnxGVZ7bT3po6zYgrERbKayiacMOn4T/wAT9k4o1Y1U5aruDhBGRUa+7XA4T9HceR5/mirCxK0Os9MNc92DG7CBxcc8h+alKVhAzGYOh5eKg9prke2hTrfjYWvpPBza4lstO4giOik7lvYuDhVApn5huaJHxCT16rBqNPuTlE6Gn1O2oyG201r93oPeNQDHioq4bM6zWftXMdUcwNe5o+Z1So7Qc5Pope+KbbTUFIZhnxv8BmB9YU/ZKbRSbgIcHTJHeYYj6GVHR46tsesy9JE7ZHSGzLSQMpPDQ80sMQO5w6H9Co+x1MoKkKbsltaOemde88Wu9EYtXBp9Fw4SiCW1EtzHlN8hBMqdctJ4ZHnz8UFW4stjNVyMW2gPY2ozMEA/QoV8xIUVcFXCatDTAZaP8r8xHJSVF2ZafEK8oYbnSFwxq6LIOS6GakREKlPNcuohwghOnNSUQgBqbPLQ13xAb+W6Rp0Ta13cwsLTkNzt7T9wpSE1vRv7J/Jp9AiwInZe7SGPqv1rEyN0NyyPDL1UxSpQSeOcczrCWuUEWag0xlTbnG8tB+66wqK4Q27dgpiCn9J6ZBOaZR2A9ISbkbHInKCJCLtRzBQRVNyCmRsr9psgpvp1mkjD8B503GMLv4TBB3Z8U/thwlruBz8CkbyE0an8tx+oiEo4zRBOfwg/WE0gY8CSGR8UVgMsalKoUhHQXLgjpo3BJgIgrotxAtO8EdckZRN1SA5uv9zS5MaPKI+y6qjNd2UfD9Xf1Fc2jd4IGJgp01NGJ5TSQCzCldySalXaJMENqoyRoHQoJg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 name="AutoShape 10" descr="data:image/jpeg;base64,/9j/4AAQSkZJRgABAQAAAQABAAD/2wCEAAkGBxQSEhQUExQUFBUUGBQYGBQXFBUVFxcUFBQWFxUUFBQYHiggGBomHBUWIjEhJSkrLi4uFx8/ODMsNygtLiwBCgoKDg0OFxAQGywkHCQ3LCwsLCwsLCwsLCwsLCwsLCwsLCwsLCwsLCwsLCwsLCwsLCwsLCwsLDcsLDcrNyssK//AABEIAJsAeAMBIgACEQEDEQH/xAAcAAAABwEBAAAAAAAAAAAAAAAAAQMEBQYHAgj/xAA+EAABAwEFBQUGAwUJAAAAAAABAAIRAwQFEiExBkFRYZETUnGSoQcUIjKBwUKx0SMzcnOyNENTYoKiwuHw/8QAGQEAAgMBAAAAAAAAAAAAAAAAAAECAwQF/8QAIhEAAgIBBAIDAQAAAAAAAAAAAAECEQMEEiExIkEUUWFC/9oADAMBAAIRAxEAPwDZOxb3R0CPsW91vQLuEYCdETgUW91vlCPsG91vlC7CNFAEKDe63yhH7uzuN8oXQTG9b3pWduKo7/SAXOPg0ZodAOzQZ3W+UIuwZ3W+UKg3vt7UJ7Kz0sDzo6pnumQ3TrxVZtG29uiRWAIAy7JoB1kknQZKG5EqNl7Fvdb5Qh2De63yhY3T9o9uAAmk7cSaXECCYI8VY9nvaY18C10xT3dqw4mSDBL2asGnHVNSQqZoPYN7rfKEfYM7rfKFzZrS2o0PY4Pa4SHNMgjkQlVIVnHu7O63yhDsW91vlCUQhACTqDe63oEaVQSGIQjCMBHCkRCRo4XNQwCTkBmgCvbY7VU7DSLjDqn4WTvOhPJYneO1Lq9QOcW1HEumZDSN8ukZaQP1UHtrtI+116jyfhLnYY0wzlE8lWm1D09FU7lyWpUaA69MEPfVa50fC2n8rgJEVN8kjU8MhmuDtGwyPmNTC4tLGkCJGEuJnunfpoqTTceOfindIwMiM/8A2qjQ6LDb70BGCA585uDjAJiSSBmBG/jKZ2m1ACIGg0IbmSTrqZnNRhBJIn4fxYfynek3ngMuvUppCL/sLto6wuwD46TyC5hJy3FzODuW+Om+WS0tqsa9jg5rgCHDQgryTZnZjMDmtl9j20wzstRxJcZpzudEuZ9deqnFkJI1lBEEakICCCCQzhHCARhMiEovaev2dktDz+GlVP8AsI+6lVU/anauzuy0nvNDPO4BJ9DXZ5irU93ILj3c7s/BL1HK47H0WxoM1RknsVmrFDe6KhTu6qROB3lQ7NwgHoRC3GyWRpGYCVfcNF+rAqPk/hp+L+mKMYYGWR3f9pOvZSMwIC22hsnZgZwBSB2esx/umdApLOit6Zo88tpmfBSty3g6jWp1Qc6bmO8hB+y1a27GUHOmIA0aMgssvex9lXqNGgJ6K3HlUnRVlwuKs9V0nhwBGYIBHgcwu0zuf9xR/l0/6Ani0GVAQRoJEjkI0EEyIFm/tptBdZRZx+P9o47wKZGERzM+VaQsv9p1M+8s4OY08gGlwP26qnNJxjaL9PBSnTMEo0i50DUq97OUeyABUDSsobaXwMhJH10UrUJAnFgHHXosuae6kbcOPbbNGsLpClKTSs5uq8HYgynWqCo6MLHUZD5kiM5MwdFNWDaesHRUYwicJc0kEEah1M5gql46L45bdF0wlOG00zdbYp44JiNFCVtsnNdhFCf4qjG+hKFGwnKkWC1OhY/f9Ca1U78TgR4AmVo774e5oL6RaDvBxAcyRuVQvm7S+3dmzWoGk+BBDj6K7D4y5M+dboKjcbj/ALNQ/lUv6AnyZ3OzDQpNGjWNAngBATxb7s51VwBBBBABI0SNAglnPtbbBs7hMltVuXI0yJ6laOqrt1cNS1Npup5up4xh0kPw5id4wjqq8qbi0i7BJRmmzEKdImo95EYsPoIKt103ex7YeJUHbrO6nVexwwlji0jXMeCsNxVVzZ37OrCvRLWe52MwvAAcz5XRmPA7lX79s7e0xx8Z1PHxVpttsaxmZ/Uql2q0Go7ENJhQcm+C1RXZd7DTD7O0HQiD4Jo/Zek4Na4EtacQgwZMZyM9w6J7doiiOUJ9YLQ1xLZzESPFSi2mQmrTI2ls3SY8vYCyQBDTDSAI+UZIXTdwfbqh4UqTAeBc55Po1Ttp0XdwUQKuLiCT4gQPRXQVzoom6x2WRjYAA0GS6QQXROUBBBBABI0SNAARI00vK1ilSe8mMLSR4xl6oEzJ/aF2Ztj+zIyAxx/iZlwPPMJlceqg7KxwxhxJcHuJJ1JcSZ+sqZumrDgubmXLOrp3UUP7zqDEAdYyUd7jUn4QTG7UFSl43YyvmRnxTawXQ+kdakbnMeQemYVcEjQ7bLHdVeq5kFhboDKK8KJbUp1GTiGTubTx8FxQsz3D5631dH5ASpCld4bhJJJGskn805JC6fY5oONQtHEgdVaLJYW09JJ4nPLgoS4rPiqYtzM/qdFZVs08OLZz9Vk8tq6AgggtJkAggggAkTngapGpWO5IOE6/mpqJBz+gWi8mjRVLau2h7AJOuQ3cyfTqp+8KQwkDVUm/G4XNJJABMjmQBlyyCtSSKm2yvXlZD+8aJI+YcW/qFHsqxBGYOhVmwyoa23WWkuaJac3NG495v3Cy6jD/AEjZps9eLH113iJhxVpslZp3iFnzbG7VpyT2zUK+4wue4L0dFTl7NEFZsZFIGsXuDG5l2QCqtnZaNC4R4JHZ+1vNvJxEtpva0cJwnF6lSx4lKVEMmVwi2a7d9kFJgbqdSeJTpJhyI1gF0FGuEcxzvliqCIORoGBBBBADA1W95vUJKo5uoxfQFCAciM0gKkGCr0jNYytFUmd2viq5elnxGVZ7bT3po6zYgrERbKayiacMOn4T/wAT9k4o1Y1U5aruDhBGRUa+7XA4T9HceR5/mirCxK0Os9MNc92DG7CBxcc8h+alKVhAzGYOh5eKg9prke2hTrfjYWvpPBza4lstO4giOik7lvYuDhVApn5huaJHxCT16rBqNPuTlE6Gn1O2oyG201r93oPeNQDHioq4bM6zWftXMdUcwNe5o+Z1So7Qc5Pope+KbbTUFIZhnxv8BmB9YU/ZKbRSbgIcHTJHeYYj6GVHR46tsesy9JE7ZHSGzLSQMpPDQ80sMQO5w6H9Co+x1MoKkKbsltaOemde88Wu9EYtXBp9Fw4SiCW1EtzHlN8hBMqdctJ4ZHnz8UFW4stjNVyMW2gPY2ozMEA/QoV8xIUVcFXCatDTAZaP8r8xHJSVF2ZafEK8oYbnSFwxq6LIOS6GakREKlPNcuohwghOnNSUQgBqbPLQ13xAb+W6Rp0Ta13cwsLTkNzt7T9wpSE1vRv7J/Jp9AiwInZe7SGPqv1rEyN0NyyPDL1UxSpQSeOcczrCWuUEWag0xlTbnG8tB+66wqK4Q27dgpiCn9J6ZBOaZR2A9ISbkbHInKCJCLtRzBQRVNyCmRsr9psgpvp1mkjD8B503GMLv4TBB3Z8U/thwlruBz8CkbyE0an8tx+oiEo4zRBOfwg/WE0gY8CSGR8UVgMsalKoUhHQXLgjpo3BJgIgrotxAtO8EdckZRN1SA5uv9zS5MaPKI+y6qjNd2UfD9Xf1Fc2jd4IGJgp01NGJ5TSQCzCldySalXaJMENqoyRoHQoJgf/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4107" name="Picture 11" descr="C:\Users\ydgirici\Pictures\roha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743200"/>
            <a:ext cx="1562100" cy="2017713"/>
          </a:xfrm>
          <a:prstGeom prst="rect">
            <a:avLst/>
          </a:prstGeom>
          <a:noFill/>
          <a:extLst>
            <a:ext uri="{909E8E84-426E-40DD-AFC4-6F175D3DCCD1}">
              <a14:hiddenFill xmlns:a14="http://schemas.microsoft.com/office/drawing/2010/main">
                <a:solidFill>
                  <a:srgbClr val="FFFFFF"/>
                </a:solidFill>
              </a14:hiddenFill>
            </a:ext>
          </a:extLst>
        </p:spPr>
      </p:pic>
      <p:sp>
        <p:nvSpPr>
          <p:cNvPr id="7" name="Dikdörtgen 6"/>
          <p:cNvSpPr/>
          <p:nvPr/>
        </p:nvSpPr>
        <p:spPr>
          <a:xfrm>
            <a:off x="2286000" y="838200"/>
            <a:ext cx="6629400" cy="1754326"/>
          </a:xfrm>
          <a:prstGeom prst="rect">
            <a:avLst/>
          </a:prstGeom>
        </p:spPr>
        <p:txBody>
          <a:bodyPr wrap="square">
            <a:spAutoFit/>
          </a:bodyPr>
          <a:lstStyle/>
          <a:p>
            <a:r>
              <a:rPr lang="tr-TR" dirty="0"/>
              <a:t>Hamza Kurt, Doç. Dr.</a:t>
            </a:r>
          </a:p>
          <a:p>
            <a:r>
              <a:rPr lang="tr-TR" dirty="0"/>
              <a:t>Doktora:	Georgia </a:t>
            </a:r>
            <a:r>
              <a:rPr lang="tr-TR" dirty="0" err="1"/>
              <a:t>Institute</a:t>
            </a:r>
            <a:r>
              <a:rPr lang="tr-TR" dirty="0"/>
              <a:t> Of </a:t>
            </a:r>
            <a:r>
              <a:rPr lang="tr-TR" dirty="0" err="1"/>
              <a:t>Technology</a:t>
            </a:r>
            <a:r>
              <a:rPr lang="tr-TR" dirty="0"/>
              <a:t> (ABD)	Elektrik Elektronik Mühendisliği	2006</a:t>
            </a:r>
          </a:p>
          <a:p>
            <a:pPr marL="285750" indent="-285750">
              <a:buFont typeface="Arial" panose="020B0604020202020204" pitchFamily="34" charset="0"/>
              <a:buChar char="•"/>
            </a:pPr>
            <a:r>
              <a:rPr lang="tr-TR" dirty="0" err="1" smtClean="0"/>
              <a:t>Nanofotonik</a:t>
            </a:r>
            <a:r>
              <a:rPr lang="tr-TR" dirty="0" smtClean="0"/>
              <a:t>, </a:t>
            </a:r>
            <a:r>
              <a:rPr lang="tr-TR" dirty="0" err="1" smtClean="0"/>
              <a:t>Fotonik</a:t>
            </a:r>
            <a:r>
              <a:rPr lang="tr-TR" dirty="0" smtClean="0"/>
              <a:t> </a:t>
            </a:r>
            <a:r>
              <a:rPr lang="tr-TR" dirty="0"/>
              <a:t>Kristaller</a:t>
            </a:r>
          </a:p>
          <a:p>
            <a:pPr marL="285750" indent="-285750">
              <a:buFont typeface="Arial" panose="020B0604020202020204" pitchFamily="34" charset="0"/>
              <a:buChar char="•"/>
            </a:pPr>
            <a:r>
              <a:rPr lang="tr-TR" dirty="0" err="1"/>
              <a:t>Fotonik</a:t>
            </a:r>
            <a:r>
              <a:rPr lang="tr-TR" dirty="0"/>
              <a:t> entegre </a:t>
            </a:r>
            <a:r>
              <a:rPr lang="tr-TR" dirty="0" smtClean="0"/>
              <a:t>devreler, Biyokimyasal </a:t>
            </a:r>
            <a:r>
              <a:rPr lang="tr-TR" dirty="0" err="1"/>
              <a:t>sensörler</a:t>
            </a:r>
            <a:endParaRPr lang="tr-TR" dirty="0"/>
          </a:p>
          <a:p>
            <a:pPr marL="285750" indent="-285750">
              <a:buFont typeface="Arial" panose="020B0604020202020204" pitchFamily="34" charset="0"/>
              <a:buChar char="•"/>
            </a:pPr>
            <a:r>
              <a:rPr lang="tr-TR" dirty="0"/>
              <a:t>Yavaş ışık</a:t>
            </a:r>
          </a:p>
        </p:txBody>
      </p:sp>
      <p:sp>
        <p:nvSpPr>
          <p:cNvPr id="8" name="Dikdörtgen 7"/>
          <p:cNvSpPr/>
          <p:nvPr/>
        </p:nvSpPr>
        <p:spPr>
          <a:xfrm>
            <a:off x="2209800" y="2743200"/>
            <a:ext cx="6400800" cy="1754326"/>
          </a:xfrm>
          <a:prstGeom prst="rect">
            <a:avLst/>
          </a:prstGeom>
        </p:spPr>
        <p:txBody>
          <a:bodyPr wrap="square">
            <a:spAutoFit/>
          </a:bodyPr>
          <a:lstStyle/>
          <a:p>
            <a:r>
              <a:rPr lang="tr-TR" dirty="0" err="1"/>
              <a:t>Rohat</a:t>
            </a:r>
            <a:r>
              <a:rPr lang="tr-TR" dirty="0"/>
              <a:t> Melik, Yrd. Doç. Dr.</a:t>
            </a:r>
          </a:p>
          <a:p>
            <a:r>
              <a:rPr lang="tr-TR" dirty="0"/>
              <a:t>Doktora:	Bilkent Üniversitesi	Elektrik Elektronik </a:t>
            </a:r>
            <a:r>
              <a:rPr lang="tr-TR" dirty="0" smtClean="0"/>
              <a:t>Mühendisliği 2010</a:t>
            </a:r>
            <a:endParaRPr lang="tr-TR" dirty="0"/>
          </a:p>
          <a:p>
            <a:pPr marL="285750" indent="-285750">
              <a:buFont typeface="Arial" panose="020B0604020202020204" pitchFamily="34" charset="0"/>
              <a:buChar char="•"/>
            </a:pPr>
            <a:r>
              <a:rPr lang="tr-TR" dirty="0" smtClean="0"/>
              <a:t>Biyomedikal </a:t>
            </a:r>
            <a:r>
              <a:rPr lang="tr-TR" dirty="0"/>
              <a:t>Elektroniği</a:t>
            </a:r>
          </a:p>
          <a:p>
            <a:pPr marL="285750" indent="-285750">
              <a:buFont typeface="Arial" panose="020B0604020202020204" pitchFamily="34" charset="0"/>
              <a:buChar char="•"/>
            </a:pPr>
            <a:r>
              <a:rPr lang="tr-TR" dirty="0" err="1"/>
              <a:t>İmplant</a:t>
            </a:r>
            <a:r>
              <a:rPr lang="tr-TR" dirty="0"/>
              <a:t> Yapılabilen Elektronik</a:t>
            </a:r>
          </a:p>
          <a:p>
            <a:pPr marL="285750" indent="-285750">
              <a:buFont typeface="Arial" panose="020B0604020202020204" pitchFamily="34" charset="0"/>
              <a:buChar char="•"/>
            </a:pPr>
            <a:r>
              <a:rPr lang="tr-TR" dirty="0"/>
              <a:t>Akıllı Sinir Sistemi </a:t>
            </a:r>
            <a:r>
              <a:rPr lang="tr-TR" dirty="0" err="1" smtClean="0"/>
              <a:t>İmplantları</a:t>
            </a:r>
            <a:r>
              <a:rPr lang="tr-TR" dirty="0" smtClean="0"/>
              <a:t> , Akıllı </a:t>
            </a:r>
            <a:r>
              <a:rPr lang="tr-TR" dirty="0"/>
              <a:t>Ortopedik </a:t>
            </a:r>
            <a:r>
              <a:rPr lang="tr-TR" dirty="0" err="1"/>
              <a:t>İmplantlar</a:t>
            </a:r>
            <a:endParaRPr lang="tr-TR" dirty="0"/>
          </a:p>
          <a:p>
            <a:pPr marL="285750" indent="-285750">
              <a:buFont typeface="Arial" panose="020B0604020202020204" pitchFamily="34" charset="0"/>
              <a:buChar char="•"/>
            </a:pPr>
            <a:r>
              <a:rPr lang="tr-TR" dirty="0" err="1"/>
              <a:t>Biyo</a:t>
            </a:r>
            <a:r>
              <a:rPr lang="tr-TR" dirty="0"/>
              <a:t>-MEMS</a:t>
            </a:r>
          </a:p>
        </p:txBody>
      </p:sp>
      <p:sp>
        <p:nvSpPr>
          <p:cNvPr id="9" name="Dikdörtgen 8"/>
          <p:cNvSpPr/>
          <p:nvPr/>
        </p:nvSpPr>
        <p:spPr>
          <a:xfrm>
            <a:off x="2095500" y="4826675"/>
            <a:ext cx="7010400" cy="2031325"/>
          </a:xfrm>
          <a:prstGeom prst="rect">
            <a:avLst/>
          </a:prstGeom>
        </p:spPr>
        <p:txBody>
          <a:bodyPr wrap="square">
            <a:spAutoFit/>
          </a:bodyPr>
          <a:lstStyle/>
          <a:p>
            <a:r>
              <a:rPr lang="tr-TR" dirty="0"/>
              <a:t>Bülent Tavlı, Doç. Dr.</a:t>
            </a:r>
          </a:p>
          <a:p>
            <a:r>
              <a:rPr lang="tr-TR" dirty="0"/>
              <a:t>Doktora:	</a:t>
            </a:r>
            <a:r>
              <a:rPr lang="tr-TR" dirty="0" err="1"/>
              <a:t>University</a:t>
            </a:r>
            <a:r>
              <a:rPr lang="tr-TR" dirty="0"/>
              <a:t> of Rochester (ABD)	Elektrik Ve Bilgisayar </a:t>
            </a:r>
            <a:r>
              <a:rPr lang="tr-TR" dirty="0" smtClean="0"/>
              <a:t>Mühendisliği 2005</a:t>
            </a:r>
            <a:endParaRPr lang="tr-TR" dirty="0"/>
          </a:p>
          <a:p>
            <a:pPr marL="285750" indent="-285750">
              <a:buFont typeface="Arial" panose="020B0604020202020204" pitchFamily="34" charset="0"/>
              <a:buChar char="•"/>
            </a:pPr>
            <a:r>
              <a:rPr lang="tr-TR" dirty="0" smtClean="0"/>
              <a:t>Kablosuz </a:t>
            </a:r>
            <a:r>
              <a:rPr lang="tr-TR" dirty="0"/>
              <a:t>İletişim</a:t>
            </a:r>
          </a:p>
          <a:p>
            <a:pPr marL="285750" indent="-285750">
              <a:buFont typeface="Arial" panose="020B0604020202020204" pitchFamily="34" charset="0"/>
              <a:buChar char="•"/>
            </a:pPr>
            <a:r>
              <a:rPr lang="tr-TR" dirty="0"/>
              <a:t>Bilgisayar Ağları</a:t>
            </a:r>
          </a:p>
          <a:p>
            <a:pPr marL="285750" indent="-285750">
              <a:buFont typeface="Arial" panose="020B0604020202020204" pitchFamily="34" charset="0"/>
              <a:buChar char="•"/>
            </a:pPr>
            <a:r>
              <a:rPr lang="tr-TR" dirty="0"/>
              <a:t>Eniyileme</a:t>
            </a:r>
          </a:p>
          <a:p>
            <a:pPr marL="285750" indent="-285750">
              <a:buFont typeface="Arial" panose="020B0604020202020204" pitchFamily="34" charset="0"/>
              <a:buChar char="•"/>
            </a:pPr>
            <a:r>
              <a:rPr lang="tr-TR" dirty="0"/>
              <a:t>Gömülü Sistemler</a:t>
            </a:r>
          </a:p>
        </p:txBody>
      </p:sp>
    </p:spTree>
    <p:extLst>
      <p:ext uri="{BB962C8B-B14F-4D97-AF65-F5344CB8AC3E}">
        <p14:creationId xmlns:p14="http://schemas.microsoft.com/office/powerpoint/2010/main" val="34828017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639762"/>
          </a:xfrm>
        </p:spPr>
        <p:txBody>
          <a:bodyPr>
            <a:normAutofit fontScale="90000"/>
          </a:bodyPr>
          <a:lstStyle/>
          <a:p>
            <a:r>
              <a:rPr lang="tr-TR" dirty="0" smtClean="0"/>
              <a:t>Akademik Kadro</a:t>
            </a:r>
            <a:endParaRPr lang="tr-TR" dirty="0"/>
          </a:p>
        </p:txBody>
      </p:sp>
      <p:pic>
        <p:nvPicPr>
          <p:cNvPr id="5122" name="Picture 2" descr="http://etu.edu.tr/images/akad/200x200/ayse_melda_yuksel_turgu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990600"/>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6" descr="data:image/jpeg;base64,/9j/4AAQSkZJRgABAQAAAQABAAD/2wCEAAkGBhQSERQUExQWFBQUFRQXFxcWFBQUGBQVFRgVFxUUFxQXHCYeFxokHBQXHy8gJScpLCwsFx4xNTAqNSYrLCkBCQoKDgwOFw8PGi0kHBwsKSwpKSkpKSksKSkpKSwpLCksKSksKSkpKSwpKSkpKSkpKSwpKSkpKSkpKSwpKSwsLP/AABEIAQQAwgMBIgACEQEDEQH/xAAcAAAABwEBAAAAAAAAAAAAAAAAAQIEBQYHAwj/xABDEAABAwEFBAcEBwcEAgMAAAABAAIRAwQFEiExBkFRYQcicYGRobETMtHwI0JSU3KSwRRDYoKisuEVFzPxFuKDo9L/xAAZAQADAQEBAAAAAAAAAAAAAAAAAQIDBAX/xAAnEQACAgIBBAIBBQEAAAAAAAAAAQIRAxIhEzFBUSIyBEJSYXGBI//aAAwDAQACEQMRAD8A04JQSQlBSSGjCII0AGEaJGgA0aCCADRopQJQMNGom2bVWWk7C+szF9lpL3DtDZhchtnY/v2Twh0+EIsCbRqt2npAsjPrlxxAQ1p5y7PIgQpj/WaMge1YSZiHDQb+xKwHqCIcdyNMAIIIIANBEjQAEaJGgAII0EAFCCCCAGKNEEoIEAJQRIwgABKRISgA0xvW+adnY59R4a1okk6AbvGMhvUbtXtfTsVOXdZ5nCzQmN54NE6rEdotrLRbH/Sv6g0aBhbyyGpQUkWq++l2u8n9mb7Nk++6C7uB6o81A19u7U9rg+0VXAgyMZaNRoGx2KsVLQSIJyRNzG7LzSGP3XmfqiM8481wp21zTMpoPnmiJQBKVLxLnYuA/wCyuJthxF3CAB2b+ZTLFEpDXoAsdj2xtFOPZ1HsPEOcP6dFoOyHSfUJDLUQ5kAYwOuHbi6MiD4hY6XQlMtD+Mch+qQHqqw3hTrMD6b2vadC0yOCcLzTsztdWsdVr2Z8WmcLwdQY9V6C2e2hp2yljpnMQHt3scRMcxwO9NMRKI0AUExBoIIIANBBBAARI0SAGISgkhKCBBo0SMIGBR19X2yy0jVqHIaDIFxiQBPYpA6FYX0n30+paix8BtIYGgOJneXEbiSYy+yEAkQd/wC0L7XXfUefeOQkw1v1WCd365qGqP8AJGKk+PzqpGzXa14kOkb41CRfcjKYzXenRM6GO9S9LZozkQ4dhBUxR2cqBoApT3SP8FK0Uot+Cqm7zPeO3PQwuv8ApTjIA1z4clZDc72vaSyIy0kDPLyVksOy2MA6js9eeZUOaRpHE2ZtaruIgaZEns1+Pko91E8FrVo2DcSTinWB3Qq3e2x7w4gN4zv15pLJFjeGSKO0T8/PFEQrBaLjLBBBA35antKirZZ4VppmTi0cKT88j896s+yu2VaxPD6cPYCPaMJjGzfB3ETM/wCVV2tzjyXWjWwnsn581RB6guK+qVroMr0XSx472ke8xw3OByIUgsU6H9ovZ2j2EwytIAnV4Bcwx9qA5vMFvBbWhCYEEEaYgIIIIACCCCAGASgkhKQIMIwiRhAyF2u2jbYrOarhiJIaxv2nnQTuGRJ7F58vq2Oq16hf7+N0niSTPqtG6b7wzs9IaND6h7XEMaP6XeKzEt67id5HxSKRMXJsq+vkzlrkBOpPr5dml3XsVSosDcnO3uO8744KL6PmwzSCc+cdqvbGyuLLNt0elhxpKxnQuRgggCRvhSLaA3BdqbF2bTWfLNuEM3WZrveaD2hH7EAQAnjWoFidCsjS1N7RQxCCpY0k1r0VFUUnZVbwuMESNf4hKrd5bKOc3qw1w34jHZhIV9rjVMbRoeYTUmglFNcmPXpctSkTiiFFuZGUZq87VPy0kaHPwKozxmu+DtHl5YqLpDzZ61mlaKVRpzZUY7swuBXqKzWgPAIMgiQRovLlyVQ2rJ4HXTQr0BsDextFlFSIxPdABnDESJPOVfkxZakaIFGmICCCCAAggggBgEpJCUECDRlEo2/bzbQpPe8wxjZMancGjtKBmadKVspm1wYI9iDln1muMDzWbtfJJ4lPNo79faa5qvOsgCcmtnJg5BMLM39UizUdhqxc0HgPAfMq/wBLcs82Ed1IGmU9vzC0OzDJedP7Hq4/qh5RTrEm9FqcAKoikIKDiuoprnUaromxGLJM7Q5PCMkztJWcjWPci66irzfDVNVgq9eztVmi2UbaG0xi3jRwJnXeFUahVj2iqySCIO4/pO8Ktvau/H2PLzfY5sdBWxdDW0QwvsxObfpGcxkHjuOf/SxqqMwpjZm8KlC0MrsmaTg4ji3R7TyIMd61MD1G1KXKzPloPEArqmSGggiQAEEEEAMUoJISggA1nHS5a3ezZSE9dziYOZDGg/qtHWZ9L9MtbSqfZcQeWIf4QxoyW1UcMCM4R2J3iTHdknNWu1zZOvyD8U52Yu79or4BAEOI4zBwifxQpZaNB2Gs4FDFvxEHuP8AlW//AFemzKZO/kqJclCqbGxlMlpdUdLhujXz9E7qXMymPpapn8TiSd5Ga42lbbPRg3qki+2W9mH6wT/9vasXtj6YJNKvUMCTLPaANGUkt0EnVTGzl4vLcqmP18/RN/Ecfk6Zq1O0hyRVtAChbttZLc9YTa8LeRMyp6hfSVlgqWpuFQ9rt7QdQqTtBedapDaZLBoImTyDQq/L5AqWhrCP4pOe/WAfBUqkQ7gaRWvFhykSoi82zPcoNl1mo0YLQSdxMQeQzgrlSs1ppPh/0jeR08VLivBSm/KInaW6xBcDv0VVe0Rl3q+X51qJMRn+qpFGiHPA3GJ/Vb438eTkzL5cA/05jqD6heQ9ubWxkQCAZO7VdLDZX4PaNHVOXIne3wU3QubDRrF2goOceyer35BMritEVmZF1MPY9zczk04iY7B5K4S2szyw0r+j0hd7CKVMHUMYD+UJwFystYPY1wzDgCOwiQuq1OcNCUSCBAlBCUEDGQSgkhKCRIay3pVvkOP7KwS6ZfyyGFo57+9aksA2or1BeNYGZNVx3yRJjyQykVSs0tJB71I7IVSLZQDSRNWn5OBKtV67HU6dne5/vgAiDnid7rcPfJTHZbZtzbXQLpbmyo0lrocZ9wzoYBhTLszSNWjTLgus02PYdRVq58i4kHnkQm94bH0qrsVSX95jw0VhpN6x3aegT1ondK4KbdnqR4RSrfsyx4IL4GEMhpLZaDIBA96Oa72DZ0ANEnqDI4RvMmTGatZoxr6JNR24BErrkpJeDhd9GCVF7QnCQdxcAVO2ZsKFv+nOXNKuCl9iNp3QHQ8kcwQc9IB/h1y3znom20NwOtBJENa72eJrIDTgyEtnQZZaSFO3XwKkXWNp+qCnFtLgUopvkoJ2OAgtPs3NjNh978QGUyrDZ7sLWw458/gVOssrQPdA7k0tjsQLfA8Emm+4cLsUS+rHFOoNdVS7uuvG1ziYIwkTwkD9Vol7Pz7Ne7eoe7rvbUqQcmDMgDWNAtFJqNGOickxW1FEUrCWg++2gyRwL3OP9qHRncbalZz8MtpU6mM7sVRhYxnM4S5y47e1y2z02aF7w7sa0ENVluG207HdDcBxVawB6slz6tUABoOsjJvcujD9Tk/KdzLdsQ8mw2eSSfZtB3ZxJnxU6o3Z67/YWajTOrGNDu2M1JLY5QIIIkxBoIpQSAaBKCSEpAg1mfSFs3VFrZa6LQ6A1rmgZk9bMZQcjHdzWmBc61APyPpmmOzCr8v2s4spPBpFpLiHQDnPWceOuajGXk5hFRlV5c0tMy6JaZHMjLgrl0yXKWuo1wJDmmm7L6zTiafAkdyz6xvzk8t4+Cmi0zcNmdoG2yn7VrSwzhc07nAAmDvGYhWCm+FnPRfappVm/ZqNOke83h/KrfbLS4QBkTvO7fK4ZfGTR6eJ7R5JG03sAcIzJ0CAxHMlQ9ltNNkmZcdXHU/ALs6+4EgTy0nv4pcvubcL6kvSCiL7YSMtU6su0bQOsMJ4H9DoVBX7thQa4NBLjqcDS6PBPwJPkcCsaMPJlpIDuU7/ABU7QtbTloVRrbfTrS0U2U3NaSJLgBkI0EySp6na2gCT3yp7F8NFgrvEKEtzwF3pWknIqNvN503puVkdiubQ1Ov2ptsvfdnc1zjUa0gkEOIBgaHPcmm2NrwsqO4Ngdpy/VZtSZmtcePZHLky6Pgt22V+ttVYFhJp0xhaftHVzvTwR7KXk5lam72mAsMsL2mpTaTkTggwY3hQVOniwjdHz88lK1HNYGsBgmA5xAjXxy3rpSpUckpbO2a1YtuazY9oylaGEe9Zn9cf/G45+SuNgvBlam2pTMtcJGRBG4gg5ggggjkqB0dn2jSytSAfTdhxAQTrEx2a741V/s1mawQ0QJJ7zmU0ZM7oSilBUIEo0lBADcJQRBKSECEoIkYTGVfpIut1ewVAwS5sPjfDdYWBsr4Ny9SOZIIOhyWe7R9EdKqQ6g72ZkyNZDiTrrkT4JDRXei+2fSVGkRjaDplLTMTvMOPcFoVqoYmEjUA+Cr1k2HrUi1zMOOmW4dzSB78bhikjMKye0LTByOhC5M0ebO38efFFfbTdTguYXNn6sZDiZUrQu8PYHYagEEzhmOJMJ1Z6YOLfBOX6JVG0Po4gzMOBA4AnTwWSo7KbXxGFou8OiKjRG52R7BPFNKuz4aS4lhMcRrmrOb6BH0lEnIDQOBjfJTapWplmVmGLXMNjWYJ7FZC3/aVKrQAzJaI5j5yzUdab0YHhrH4355DMjw0hWO8KuMPApta12HIACI16w45JNgulresGtG8kAZ8lmzan5BdtN2JgO/M57kq8HzUIG4J5TtDWMc6Oscu7goS1WgU6bnn3n6dh0CRm2UjbUl4wtzJdPc1UwUS3UdxWubM3D+0vc854IAncTvT6y9GVOrV+lksaTlORM5QdY/6XdjVRPNyyuRl1gsbjBDXHIEQJAB4kaa711N2VrRUw06bi6M93nkt/unZihZ2FlNgAdGLiY93PgPiU7p3cwGcLd/1RPitKMrIHYK430LO01hFRzWgj8MwTziPBWhFCCBAlCUSIoEHKCKUSAOYSkkIwgQpGESMIGGjRI0ADCo+97BiGJo6zdf4h8QpFGlKKkqZUZOLtFQs9qh5GecdnDv0Uqx8jqwclA7Vt9jWDxlTJAfH1S6CD2TPindkt0gdg4eq4ZLVnq45Jrkf1K7xuXH9pccsI7AutJ2+OeiRaAOAHZCL4NOBrVpuOogJpeFrwCBpy80Va88EzmNd5y5KrX5fgbOcnP5POClFNsmc1FEw+2AtAnmfVQF6281Hho0GSaG9CGBozeRpw7U/uq6He+/UpPgiPyLj0fWikym9jqlMVHvyYXtDiABmGkyRqrkKcGQvO+11lP7RTI1yb3zl6rWtgL7lpsz3EupiWTmSze2f4T5Hku7ErgmedlVTZcCiRoloZhFESgUSQgEokCkoANBFKCAEhGEkJQQIUjSUoIANGiRoGGozaK+BZqDn/WOTZ0nieQUhWrtYJc4NHEmAqR0iWnG3A36rHT+J0ZdsR4qoq2M5bMWv9qs7zU6+KpUBnPEDBz8U1t9jq2cjAC+kAYIEvZH1SPrDn4pr0X15szxwqn+1qudqpSJXnzlU2eljjcUVey7YNzkweDsjpnr2LtaNp6Qb77Tkd44KQr3Ox46zQVC1djmOOmSjZGii/ZW712iFRxLQTr2doUKaT6rp1Kvn/hjZiFL2DZdjNyrq+hLEu8mVnZ3ZmOs4SVaK9mDWKXZYw0cFGX3aAAW7+HAdqiMJZJUu5Upxgr8FNfZA6s6q4SGk4PxAa9x+clyslsfSrsqMMOa6Rz4g8iJHen9bMZdnz8Oaamyz88V7cMShDU8eeTeVmtXZeArUmPGWJoMcJ1HcZCclQWy1nLbJQgQ4Ak/xBzjJ9PBS77U1rg1xALjDZPvHgOfJc1q6HR1KSUopJQIIokERQAEESCACCUkhKCBCkYSUoBD4GBzwBJyCYWq2VjlQpSft1DhYP5fed5KUbTXQBTsOivXds3VdVFa1VfauZmxgGFjDxjeq5tLZfp6rTvdPc4ZeS0hiq22lh9yqBr1HGO9hPmFeJ1Ib7FJ2JIo1a9HSXCq0cnAAjuI9FfMOJqzh1oDqz/YkGvQIlmktdBIHEZgdsK93HbxVYDv3jeDvBG4rj/Ix6yfpnfgntEd06APJdG2UDmuzGLq1iwSN2xuyzidF2c2F2MNBJIAGpOird57RYi5tPIDLFxPATpr57lrjwym6RjPKo9zte97BmTYLv7f8qoWy1yY1JOZO88+aFqtcnIzPnxJ8PnNcG0c/X54r1sWGONUu552TK5vkX7Tv8s/n50Uvs5cL7Q+XAtotPWP2t+Ec+PAJ5s/ss6tDngtpxPN3If8A67FfbNZ2saGtENAgAbksuWuETGPliGWcABoEBsYY3AblRele2BtOjTEYy4v3iA0e9yzPkVoJ0UZemz9C0f8ALTDjxOo7DrvXHRrdGf7LdIRBFK0mW6Cocy38XEc9VoTKgcAQQQRIIMgjiCFUrx6LKTs6T3NPA9YdnFRtlst4XdkGe2oz7olwg8PrN7vAqlaJbTL+UkqKuXaejacmktqAZ03ZOEaxucOxShVEgQRIIAMJNWu1jS57g1o1JMAd5XC8LwZRpmpUMNHiTuA4krKr/wBoqtsfnkwHqsEwOZ4nmpcqHGNlwvfpHpMkUWmqR9Y9VvdvKga3SXaT7opt/lJ9SoOybPWip7lF554Sn9PYS2H9yd2rmj9VPyZfwOr9v7YT/wAgHYxqbv2ttRz9u/XdA9AnVPo8tZP/ABgfztT+z9GVpM4ixo5kn0CKmH/MsXRrfD61OsKj3Pe17T1jPVcIy5SFbrfYxVpuYdHDXgdQe4wqfsnsTaLHXFTGxzS0te0YhIO8cwQFegE0mu4rT7GF2UVLJe1clk4mtxNc0gPDgMQHEZFTVnvUMqFzOrnofrMkxijfG9ana7up1W4ajA8cxp2HUdygLXsFSJlji0bwYd4HUea3UoSVSQltF3E4XZe7KoBBg7xw5808tFsbTYXuOQHwACZXfsM6lW9p7VrmhhaGYSIJMkzvnJP722ffVp4WlgzBzJg5EcO9cfSW9eDs6vwvyUS9b8r2ioA04GAEntB0B0niUya3DTLcRdBdJJmcUkzy18VcaPR06fpKwP4WGAMsgJz03qWs+xFnaIcHPmJl0A5zo1egpwiqRwtSk+TPbtuqpWdDGF53wMh2nQdqvFxbEtZDq3Wdrh+qDzP1vRWOz2VrBhaA1o0AELuspZXLhDUUhLW+Sjb82koWRoNV8F2jRm48wOA4qB2q6RKdAGnQipV0n6jDzP1jyGSyy8bwfWqOqVHFz3Zkk+QG4clzuVGijZs1m20sjyIrsBO5xw/3QpelaWuEtcCOIK88ldrJeFSkfo6jmfhcR4hPZeUJwkuzPQkJDgsYsm3tsZ+9xfia13nEqVsvSnXb77GPHKWn9QnaFUvRfrx2do1DiLQ2oDLajeq5p4ghdv2dwGefPiq1YOk+zvgVGup8yMTfFufkrLd980a4mlUY/kHCe8bk7ZPBzlBPoHAI0WwpFIpXY68nipUllmaTgboX8XHh8hWq79n6NERTptb2DPvOpTyx2YNaGtEBoAA4AZALnbr0pURNSo1g/icB6pK/AOvI5awcEuFBnbOyD9/T7nAov/N7H9+zxTpi2RPQgAoD/wA7sf3zfP4JJ6QLH96Pyv8AgnQ9kWOEarY6QrH97/S/4Iv9wrH95/S/4IoNiyo1Xae3tjJ/5gO0OHqE7o7V2V2len+cBFBsiXQTJ190BrWp/nb8UbL5onSqwnk9p/VFMNkPEULiLcw6Oae8JTbS06OB70asNl7OqSWyj9oOKOUUwtMY2q5qNQQ+m13a0H1UDbejayP0YWH+BxHkZCtaNOwpeDNrd0TD93WI5OaD5j4KFtfRlame7geP4TB8HfFbEQhCmk/A7kvJg9o2TtTPes9SOIbP9sqMrUC3JzS08CCD4FeiiAm9ou6m8Q5jXDmAfVLSI95HnohHSrOYZaS1w3gkGe0aarbbVsJZH60Wg8W9X0VbvLoobBNGq4HcHw4eIz9UtPTHuvKKWNsraMvbu78J8yM0FIO6NrXJ6rDzxaoKqmK8Y7tvS3VcSKVNrBnm44j4CAPNVW3XlUrHFVcXu5/oNwURQzdHzmrvd3R5aqrcUNpjdjJk9wGXepe0hpRiVZGFe6fRTW31WDsa4rqOiV/3zfyH4o6bH1IlBKNq0H/aQ/f/ANH/ALI/9pj9/wD/AF/+yXTYdSJn0pSv3+0zt1Yfk/yi/wBp6n3zfyH4o6cg6kShbkMSvbuimr9638rvim9bottA919N35m/ol05D6kSmhG5WOt0eWtulNruYeP1hNX7G2sa0Hnsg+hS0l6HvH2QsrqK5GjiOwkd6e1NmbSNaFX8hPmFwfdtVutN4y3scP0RUh3FnShf1enGGtUH87vQp9R24tbdKpd+INd+ihcEbkhG0l5FpF+C4WbpQtLfeax/HJzZ7wY8lMWfpYb9ei4fhcHeoCzWEcKuoyelE2Cy9JFkdEucyftNOXLKVJUdr7I/SvTP84HkVhwQd8E+p/Aum/Z6Bo21jx1XNd2EH0XdpXnuhXcwy1xaeLSWnxClrLtjaqWlZxjc+H6bs094i0kbfCLCs0uvpTeCBXYCPtMyPbhJz7ir7dF/0bQ2abwctNCO1pzCqk+xF13HmFBKJQRRVmXbHdGwa72toze3C5rQeqDM5/a9FpVI7k3YYfyIQtF4MpR7R7WzpiIE+KlO+EKq5Y9RqFqbXWRuten+YH0SDttZPv2eKvVi3ROhGq2/b6xj96D2B5/Rcx0jWP7w/kf8EUGxaUIVdp7fWM/vmjtDh6hOqe11kdpXp/mA9UUGyJhAKPp7QUHaVqZ/nb8U6p21jtHNPYQfRGrDZHZHCQKo4pWIcQimFoGAIjSHBKQRbHSG9W7qbveY09oB9VHWjY6yv1oMnk0D0UyjRbFqio2nozsrtA9nY8+hlRNr6J2/u6zh+Jod5iFoiJLj0PldmZJbOjK0t90sf2EtPnl5qHtmydqpziovgbwMQ/plbkgWA7ktYj2keeHUi2ZEdoI8iicMl6CrWBjh1mgzxAPqq1fGwVmrThb7N3FmXZ1dEnjXhldR+UY2TJUjYLa+kQ9ji1wzkKbvXo6r0TiZ9IwAnLIjLeCq5VOFQ04stNSLazpRrACaTCYEmXCTvMRkgqC615lBXvL2Z9KHo9B210QVmfSLb3VKrA6IY3L+bM+iCCX6WL9a/wBKew6JQcggszZCp1RhBBIYRdklg+aCCYAn1CXTqkaZIIJiO9K8ajfdqPbEaPcNe9O6G09qaMq9T8xPqggmpMTivQ8ZtzbGx9MT2tYeHJO7N0kWsGCWO7WfAhBBXGT9mMoR9FuunaytVPWDO4O/VystG1EgaIkF0pJo5dmmOWvSyggspHTFhI2oIKCgnptQMkoIJPuNHSvRDmuadHNIPY7I+qwLaCgKdSqxsw17gJ1gaSggnL6hHuNG2dsDJBBBZm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5127" name="Picture 7" descr="C:\Users\ydgirici\Pictures\yeti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194" y="2971800"/>
            <a:ext cx="1599606" cy="2138362"/>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2209800" y="1066800"/>
            <a:ext cx="6858000" cy="1754326"/>
          </a:xfrm>
          <a:prstGeom prst="rect">
            <a:avLst/>
          </a:prstGeom>
        </p:spPr>
        <p:txBody>
          <a:bodyPr wrap="square">
            <a:spAutoFit/>
          </a:bodyPr>
          <a:lstStyle/>
          <a:p>
            <a:r>
              <a:rPr lang="tr-TR" dirty="0"/>
              <a:t>Ayşe Melda Yüksel Turgut, Yrd. Doç. Dr.</a:t>
            </a:r>
          </a:p>
          <a:p>
            <a:r>
              <a:rPr lang="tr-TR" dirty="0"/>
              <a:t>Doktora:	</a:t>
            </a:r>
            <a:r>
              <a:rPr lang="tr-TR" dirty="0" err="1"/>
              <a:t>Polytechnic</a:t>
            </a:r>
            <a:r>
              <a:rPr lang="tr-TR" dirty="0"/>
              <a:t> </a:t>
            </a:r>
            <a:r>
              <a:rPr lang="tr-TR" dirty="0" err="1"/>
              <a:t>Institute</a:t>
            </a:r>
            <a:r>
              <a:rPr lang="tr-TR" dirty="0"/>
              <a:t> of New York </a:t>
            </a:r>
            <a:r>
              <a:rPr lang="tr-TR" dirty="0" err="1"/>
              <a:t>University</a:t>
            </a:r>
            <a:r>
              <a:rPr lang="tr-TR" dirty="0"/>
              <a:t> (</a:t>
            </a:r>
            <a:r>
              <a:rPr lang="tr-TR" dirty="0" smtClean="0"/>
              <a:t>ABD) Elektrik Mühendisliği, 2007</a:t>
            </a:r>
            <a:endParaRPr lang="tr-TR" dirty="0"/>
          </a:p>
          <a:p>
            <a:pPr marL="285750" indent="-285750">
              <a:buFont typeface="Arial" panose="020B0604020202020204" pitchFamily="34" charset="0"/>
              <a:buChar char="•"/>
            </a:pPr>
            <a:r>
              <a:rPr lang="tr-TR" dirty="0" smtClean="0"/>
              <a:t>Yardımlaşmalı </a:t>
            </a:r>
            <a:r>
              <a:rPr lang="tr-TR" dirty="0"/>
              <a:t>Haberleşme</a:t>
            </a:r>
          </a:p>
          <a:p>
            <a:pPr marL="285750" indent="-285750">
              <a:buFont typeface="Arial" panose="020B0604020202020204" pitchFamily="34" charset="0"/>
              <a:buChar char="•"/>
            </a:pPr>
            <a:r>
              <a:rPr lang="tr-TR" dirty="0"/>
              <a:t>Ağ Bilgi Kuramı</a:t>
            </a:r>
          </a:p>
          <a:p>
            <a:pPr marL="285750" indent="-285750">
              <a:buFont typeface="Arial" panose="020B0604020202020204" pitchFamily="34" charset="0"/>
              <a:buChar char="•"/>
            </a:pPr>
            <a:r>
              <a:rPr lang="tr-TR" dirty="0"/>
              <a:t>Haberleşme Kanallarında Bilgi Kuramına Dayalı Güvenlik</a:t>
            </a:r>
          </a:p>
        </p:txBody>
      </p:sp>
      <p:sp>
        <p:nvSpPr>
          <p:cNvPr id="5" name="Dikdörtgen 4"/>
          <p:cNvSpPr/>
          <p:nvPr/>
        </p:nvSpPr>
        <p:spPr>
          <a:xfrm>
            <a:off x="2195944" y="3351074"/>
            <a:ext cx="6490855" cy="1754326"/>
          </a:xfrm>
          <a:prstGeom prst="rect">
            <a:avLst/>
          </a:prstGeom>
        </p:spPr>
        <p:txBody>
          <a:bodyPr wrap="square">
            <a:spAutoFit/>
          </a:bodyPr>
          <a:lstStyle/>
          <a:p>
            <a:r>
              <a:rPr lang="tr-TR" dirty="0"/>
              <a:t>İmam Şamil Yetik, Yrd. Doç. Dr</a:t>
            </a:r>
            <a:r>
              <a:rPr lang="tr-TR" dirty="0" smtClean="0"/>
              <a:t>.                                 Bölüm Başkan Yrd.</a:t>
            </a:r>
            <a:endParaRPr lang="tr-TR" dirty="0"/>
          </a:p>
          <a:p>
            <a:r>
              <a:rPr lang="tr-TR" dirty="0"/>
              <a:t>Doktora:	</a:t>
            </a:r>
            <a:r>
              <a:rPr lang="tr-TR" dirty="0" err="1"/>
              <a:t>University</a:t>
            </a:r>
            <a:r>
              <a:rPr lang="tr-TR" dirty="0"/>
              <a:t> of </a:t>
            </a:r>
            <a:r>
              <a:rPr lang="tr-TR" dirty="0" err="1"/>
              <a:t>Illionis</a:t>
            </a:r>
            <a:r>
              <a:rPr lang="tr-TR" dirty="0"/>
              <a:t> (</a:t>
            </a:r>
            <a:r>
              <a:rPr lang="tr-TR" dirty="0" smtClean="0"/>
              <a:t>ABD), Elektrik </a:t>
            </a:r>
            <a:r>
              <a:rPr lang="tr-TR" dirty="0"/>
              <a:t>Ve </a:t>
            </a:r>
            <a:r>
              <a:rPr lang="tr-TR" dirty="0" smtClean="0"/>
              <a:t>Bilgisayar Mühendisliği, 2004</a:t>
            </a:r>
            <a:endParaRPr lang="tr-TR" dirty="0"/>
          </a:p>
          <a:p>
            <a:pPr marL="285750" indent="-285750">
              <a:buFont typeface="Arial" panose="020B0604020202020204" pitchFamily="34" charset="0"/>
              <a:buChar char="•"/>
            </a:pPr>
            <a:r>
              <a:rPr lang="tr-TR" dirty="0" smtClean="0"/>
              <a:t>Biyomedikal </a:t>
            </a:r>
            <a:r>
              <a:rPr lang="tr-TR" dirty="0"/>
              <a:t>Sinyal ve Görüntü İşleme</a:t>
            </a:r>
          </a:p>
          <a:p>
            <a:pPr marL="285750" indent="-285750">
              <a:buFont typeface="Arial" panose="020B0604020202020204" pitchFamily="34" charset="0"/>
              <a:buChar char="•"/>
            </a:pPr>
            <a:r>
              <a:rPr lang="tr-TR" dirty="0"/>
              <a:t>Prostat Kanserinin çok spektrumlu MRI ile otomatik olarak bulunması</a:t>
            </a:r>
          </a:p>
        </p:txBody>
      </p:sp>
    </p:spTree>
    <p:extLst>
      <p:ext uri="{BB962C8B-B14F-4D97-AF65-F5344CB8AC3E}">
        <p14:creationId xmlns:p14="http://schemas.microsoft.com/office/powerpoint/2010/main" val="4098266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411162"/>
          </a:xfrm>
        </p:spPr>
        <p:txBody>
          <a:bodyPr>
            <a:normAutofit fontScale="90000"/>
          </a:bodyPr>
          <a:lstStyle/>
          <a:p>
            <a:r>
              <a:rPr lang="tr-TR" dirty="0" smtClean="0"/>
              <a:t>Bölümdeki Projeler</a:t>
            </a:r>
            <a:endParaRPr lang="tr-TR" dirty="0"/>
          </a:p>
        </p:txBody>
      </p:sp>
      <p:graphicFrame>
        <p:nvGraphicFramePr>
          <p:cNvPr id="6" name="Tablo 5"/>
          <p:cNvGraphicFramePr>
            <a:graphicFrameLocks noGrp="1"/>
          </p:cNvGraphicFramePr>
          <p:nvPr>
            <p:extLst>
              <p:ext uri="{D42A27DB-BD31-4B8C-83A1-F6EECF244321}">
                <p14:modId xmlns:p14="http://schemas.microsoft.com/office/powerpoint/2010/main" val="2005274223"/>
              </p:ext>
            </p:extLst>
          </p:nvPr>
        </p:nvGraphicFramePr>
        <p:xfrm>
          <a:off x="685800" y="762001"/>
          <a:ext cx="8077199" cy="6023980"/>
        </p:xfrm>
        <a:graphic>
          <a:graphicData uri="http://schemas.openxmlformats.org/drawingml/2006/table">
            <a:tbl>
              <a:tblPr firstRow="1" firstCol="1" bandRow="1">
                <a:tableStyleId>{5C22544A-7EE6-4342-B048-85BDC9FD1C3A}</a:tableStyleId>
              </a:tblPr>
              <a:tblGrid>
                <a:gridCol w="914400"/>
                <a:gridCol w="2895600"/>
                <a:gridCol w="685800"/>
                <a:gridCol w="1447800"/>
                <a:gridCol w="869342"/>
                <a:gridCol w="1264257"/>
              </a:tblGrid>
              <a:tr h="282686">
                <a:tc>
                  <a:txBody>
                    <a:bodyPr/>
                    <a:lstStyle/>
                    <a:p>
                      <a:pPr marL="0" marR="0" algn="ctr">
                        <a:spcBef>
                          <a:spcPts val="0"/>
                        </a:spcBef>
                        <a:spcAft>
                          <a:spcPts val="0"/>
                        </a:spcAft>
                      </a:pPr>
                      <a:r>
                        <a:rPr lang="en-US" sz="1100" dirty="0">
                          <a:effectLst/>
                        </a:rPr>
                        <a:t>FACULTY</a:t>
                      </a:r>
                      <a:endParaRPr lang="tr-TR" sz="1100" dirty="0">
                        <a:effectLst/>
                        <a:latin typeface="Times New Roman"/>
                        <a:ea typeface="Times New Roman"/>
                      </a:endParaRPr>
                    </a:p>
                  </a:txBody>
                  <a:tcPr marL="3047" marR="3047" marT="0" marB="0" anchor="ctr"/>
                </a:tc>
                <a:tc>
                  <a:txBody>
                    <a:bodyPr/>
                    <a:lstStyle/>
                    <a:p>
                      <a:pPr marL="0" marR="0" algn="ctr">
                        <a:spcBef>
                          <a:spcPts val="0"/>
                        </a:spcBef>
                        <a:spcAft>
                          <a:spcPts val="0"/>
                        </a:spcAft>
                      </a:pPr>
                      <a:r>
                        <a:rPr lang="en-US" sz="1100">
                          <a:effectLst/>
                        </a:rPr>
                        <a:t>PROJECT TITLE</a:t>
                      </a:r>
                      <a:endParaRPr lang="tr-TR" sz="1100">
                        <a:effectLst/>
                        <a:latin typeface="Times New Roman"/>
                        <a:ea typeface="Times New Roman"/>
                      </a:endParaRPr>
                    </a:p>
                  </a:txBody>
                  <a:tcPr marL="3047" marR="3047" marT="0" marB="0" anchor="b"/>
                </a:tc>
                <a:tc>
                  <a:txBody>
                    <a:bodyPr/>
                    <a:lstStyle/>
                    <a:p>
                      <a:pPr marL="0" marR="0" algn="ctr">
                        <a:spcBef>
                          <a:spcPts val="0"/>
                        </a:spcBef>
                        <a:spcAft>
                          <a:spcPts val="0"/>
                        </a:spcAft>
                      </a:pPr>
                      <a:r>
                        <a:rPr lang="en-US" sz="1100">
                          <a:effectLst/>
                        </a:rPr>
                        <a:t>DURATION</a:t>
                      </a:r>
                      <a:endParaRPr lang="tr-TR" sz="1100">
                        <a:effectLst/>
                        <a:latin typeface="Times New Roman"/>
                        <a:ea typeface="Times New Roman"/>
                      </a:endParaRPr>
                    </a:p>
                  </a:txBody>
                  <a:tcPr marL="3047" marR="3047" marT="0" marB="0" anchor="b"/>
                </a:tc>
                <a:tc>
                  <a:txBody>
                    <a:bodyPr/>
                    <a:lstStyle/>
                    <a:p>
                      <a:pPr marL="0" marR="0" algn="ctr">
                        <a:spcBef>
                          <a:spcPts val="0"/>
                        </a:spcBef>
                        <a:spcAft>
                          <a:spcPts val="0"/>
                        </a:spcAft>
                      </a:pPr>
                      <a:r>
                        <a:rPr lang="en-US" sz="1100">
                          <a:effectLst/>
                        </a:rPr>
                        <a:t>SUPPORT</a:t>
                      </a:r>
                      <a:endParaRPr lang="tr-TR" sz="1100">
                        <a:effectLst/>
                        <a:latin typeface="Times New Roman"/>
                        <a:ea typeface="Times New Roman"/>
                      </a:endParaRPr>
                    </a:p>
                  </a:txBody>
                  <a:tcPr marL="3047" marR="3047" marT="0" marB="0" anchor="ctr"/>
                </a:tc>
                <a:tc>
                  <a:txBody>
                    <a:bodyPr/>
                    <a:lstStyle/>
                    <a:p>
                      <a:pPr marL="0" marR="0" algn="ctr">
                        <a:spcBef>
                          <a:spcPts val="0"/>
                        </a:spcBef>
                        <a:spcAft>
                          <a:spcPts val="0"/>
                        </a:spcAft>
                      </a:pPr>
                      <a:r>
                        <a:rPr lang="en-US" sz="1100">
                          <a:effectLst/>
                        </a:rPr>
                        <a:t>BUDGET</a:t>
                      </a:r>
                      <a:endParaRPr lang="tr-TR" sz="1100">
                        <a:effectLst/>
                        <a:latin typeface="Times New Roman"/>
                        <a:ea typeface="Times New Roman"/>
                      </a:endParaRPr>
                    </a:p>
                  </a:txBody>
                  <a:tcPr marL="3047" marR="3047" marT="0" marB="0" anchor="ctr"/>
                </a:tc>
                <a:tc>
                  <a:txBody>
                    <a:bodyPr/>
                    <a:lstStyle/>
                    <a:p>
                      <a:pPr marL="0" marR="0" algn="ctr">
                        <a:spcBef>
                          <a:spcPts val="0"/>
                        </a:spcBef>
                        <a:spcAft>
                          <a:spcPts val="0"/>
                        </a:spcAft>
                      </a:pPr>
                      <a:r>
                        <a:rPr lang="en-US" sz="1100">
                          <a:effectLst/>
                        </a:rPr>
                        <a:t>PI/ Co-Pi</a:t>
                      </a:r>
                      <a:endParaRPr lang="tr-TR" sz="1100">
                        <a:effectLst/>
                        <a:latin typeface="Times New Roman"/>
                        <a:ea typeface="Times New Roman"/>
                      </a:endParaRPr>
                    </a:p>
                  </a:txBody>
                  <a:tcPr marL="3047" marR="3047" marT="0" marB="0" anchor="ctr"/>
                </a:tc>
              </a:tr>
              <a:tr h="296000">
                <a:tc>
                  <a:txBody>
                    <a:bodyPr/>
                    <a:lstStyle/>
                    <a:p>
                      <a:pPr marL="0" marR="0" algn="ctr">
                        <a:spcBef>
                          <a:spcPts val="0"/>
                        </a:spcBef>
                        <a:spcAft>
                          <a:spcPts val="0"/>
                        </a:spcAft>
                      </a:pPr>
                      <a:r>
                        <a:rPr lang="en-US" sz="1100">
                          <a:effectLst/>
                        </a:rPr>
                        <a:t>Dr. Ali BOZBEY</a:t>
                      </a:r>
                      <a:endParaRPr lang="tr-TR" sz="1100">
                        <a:effectLst/>
                        <a:latin typeface="Times New Roman"/>
                        <a:ea typeface="Times New Roman"/>
                      </a:endParaRPr>
                    </a:p>
                  </a:txBody>
                  <a:tcPr marL="3047" marR="3047" marT="0" marB="0" anchor="ctr"/>
                </a:tc>
                <a:tc>
                  <a:txBody>
                    <a:bodyPr/>
                    <a:lstStyle/>
                    <a:p>
                      <a:pPr marL="0" marR="0">
                        <a:spcBef>
                          <a:spcPts val="0"/>
                        </a:spcBef>
                        <a:spcAft>
                          <a:spcPts val="0"/>
                        </a:spcAft>
                      </a:pPr>
                      <a:r>
                        <a:rPr lang="en-US" sz="1100">
                          <a:effectLst/>
                        </a:rPr>
                        <a:t>National Superconductivity Research Center</a:t>
                      </a:r>
                      <a:endParaRPr lang="tr-TR" sz="1100">
                        <a:effectLst/>
                        <a:latin typeface="Times New Roman"/>
                        <a:ea typeface="Times New Roman"/>
                      </a:endParaRPr>
                    </a:p>
                  </a:txBody>
                  <a:tcPr marL="3047" marR="3047" marT="0" marB="0" anchor="b"/>
                </a:tc>
                <a:tc>
                  <a:txBody>
                    <a:bodyPr/>
                    <a:lstStyle/>
                    <a:p>
                      <a:pPr marL="0" marR="0">
                        <a:spcBef>
                          <a:spcPts val="0"/>
                        </a:spcBef>
                        <a:spcAft>
                          <a:spcPts val="0"/>
                        </a:spcAft>
                      </a:pPr>
                      <a:r>
                        <a:rPr lang="en-US" sz="1100">
                          <a:effectLst/>
                        </a:rPr>
                        <a:t>2010-2013</a:t>
                      </a:r>
                      <a:endParaRPr lang="tr-TR" sz="1100">
                        <a:effectLst/>
                        <a:latin typeface="Times New Roman"/>
                        <a:ea typeface="Times New Roman"/>
                      </a:endParaRPr>
                    </a:p>
                  </a:txBody>
                  <a:tcPr marL="3047" marR="3047" marT="0" marB="0" anchor="b"/>
                </a:tc>
                <a:tc>
                  <a:txBody>
                    <a:bodyPr/>
                    <a:lstStyle/>
                    <a:p>
                      <a:pPr marL="0" marR="0">
                        <a:spcBef>
                          <a:spcPts val="0"/>
                        </a:spcBef>
                        <a:spcAft>
                          <a:spcPts val="0"/>
                        </a:spcAft>
                      </a:pPr>
                      <a:r>
                        <a:rPr lang="en-US" sz="1100">
                          <a:effectLst/>
                        </a:rPr>
                        <a:t>State Planning Agency</a:t>
                      </a:r>
                      <a:endParaRPr lang="tr-TR" sz="1100">
                        <a:effectLst/>
                        <a:latin typeface="Times New Roman"/>
                        <a:ea typeface="Times New Roman"/>
                      </a:endParaRPr>
                    </a:p>
                  </a:txBody>
                  <a:tcPr marL="3047" marR="3047" marT="0" marB="0" anchor="b"/>
                </a:tc>
                <a:tc>
                  <a:txBody>
                    <a:bodyPr/>
                    <a:lstStyle/>
                    <a:p>
                      <a:pPr marL="0" marR="0" algn="ctr">
                        <a:spcBef>
                          <a:spcPts val="0"/>
                        </a:spcBef>
                        <a:spcAft>
                          <a:spcPts val="0"/>
                        </a:spcAft>
                      </a:pPr>
                      <a:r>
                        <a:rPr lang="en-US" sz="1100">
                          <a:effectLst/>
                        </a:rPr>
                        <a:t>9.000.000 TL</a:t>
                      </a:r>
                      <a:endParaRPr lang="tr-TR" sz="1100">
                        <a:effectLst/>
                        <a:latin typeface="Times New Roman"/>
                        <a:ea typeface="Times New Roman"/>
                      </a:endParaRPr>
                    </a:p>
                  </a:txBody>
                  <a:tcPr marL="3047" marR="3047" marT="0" marB="0" anchor="b"/>
                </a:tc>
                <a:tc>
                  <a:txBody>
                    <a:bodyPr/>
                    <a:lstStyle/>
                    <a:p>
                      <a:pPr marL="0" marR="0">
                        <a:spcBef>
                          <a:spcPts val="0"/>
                        </a:spcBef>
                        <a:spcAft>
                          <a:spcPts val="0"/>
                        </a:spcAft>
                      </a:pPr>
                      <a:r>
                        <a:rPr lang="en-US" sz="1100">
                          <a:effectLst/>
                        </a:rPr>
                        <a:t>Ali Bozbey (Co-Pi)</a:t>
                      </a:r>
                      <a:endParaRPr lang="tr-TR" sz="1100">
                        <a:effectLst/>
                        <a:latin typeface="Times New Roman"/>
                        <a:ea typeface="Times New Roman"/>
                      </a:endParaRPr>
                    </a:p>
                  </a:txBody>
                  <a:tcPr marL="3047" marR="3047" marT="0" marB="0" anchor="b"/>
                </a:tc>
              </a:tr>
              <a:tr h="312530">
                <a:tc>
                  <a:txBody>
                    <a:bodyPr/>
                    <a:lstStyle/>
                    <a:p>
                      <a:pPr marL="0" marR="0" algn="ctr">
                        <a:spcBef>
                          <a:spcPts val="0"/>
                        </a:spcBef>
                        <a:spcAft>
                          <a:spcPts val="0"/>
                        </a:spcAft>
                      </a:pPr>
                      <a:r>
                        <a:rPr lang="en-US" sz="1100">
                          <a:effectLst/>
                        </a:rPr>
                        <a:t>Dr. Hamza KURT</a:t>
                      </a:r>
                      <a:endParaRPr lang="tr-TR" sz="1100">
                        <a:effectLst/>
                        <a:latin typeface="Times New Roman"/>
                        <a:ea typeface="Times New Roman"/>
                      </a:endParaRPr>
                    </a:p>
                  </a:txBody>
                  <a:tcPr marL="3047" marR="3047" marT="0" marB="0" anchor="ctr"/>
                </a:tc>
                <a:tc>
                  <a:txBody>
                    <a:bodyPr/>
                    <a:lstStyle/>
                    <a:p>
                      <a:pPr marL="0" marR="0">
                        <a:spcBef>
                          <a:spcPts val="0"/>
                        </a:spcBef>
                        <a:spcAft>
                          <a:spcPts val="0"/>
                        </a:spcAft>
                      </a:pPr>
                      <a:r>
                        <a:rPr lang="en-US" sz="1100">
                          <a:effectLst/>
                        </a:rPr>
                        <a:t>Design and Photonic Applications of Graded-Index Dielectric Structures</a:t>
                      </a:r>
                      <a:endParaRPr lang="tr-TR" sz="1100">
                        <a:effectLst/>
                        <a:latin typeface="Times New Roman"/>
                        <a:ea typeface="Times New Roman"/>
                      </a:endParaRPr>
                    </a:p>
                  </a:txBody>
                  <a:tcPr marL="3047" marR="3047" marT="0" marB="0" anchor="b"/>
                </a:tc>
                <a:tc>
                  <a:txBody>
                    <a:bodyPr/>
                    <a:lstStyle/>
                    <a:p>
                      <a:pPr marL="0" marR="0">
                        <a:spcBef>
                          <a:spcPts val="0"/>
                        </a:spcBef>
                        <a:spcAft>
                          <a:spcPts val="0"/>
                        </a:spcAft>
                      </a:pPr>
                      <a:r>
                        <a:rPr lang="en-US" sz="1100">
                          <a:effectLst/>
                        </a:rPr>
                        <a:t>2011-2014</a:t>
                      </a:r>
                      <a:endParaRPr lang="tr-TR" sz="1100">
                        <a:effectLst/>
                        <a:latin typeface="Times New Roman"/>
                        <a:ea typeface="Times New Roman"/>
                      </a:endParaRPr>
                    </a:p>
                  </a:txBody>
                  <a:tcPr marL="3047" marR="3047" marT="0" marB="0" anchor="b"/>
                </a:tc>
                <a:tc>
                  <a:txBody>
                    <a:bodyPr/>
                    <a:lstStyle/>
                    <a:p>
                      <a:pPr marL="0" marR="0">
                        <a:spcBef>
                          <a:spcPts val="0"/>
                        </a:spcBef>
                        <a:spcAft>
                          <a:spcPts val="0"/>
                        </a:spcAft>
                      </a:pPr>
                      <a:r>
                        <a:rPr lang="en-US" sz="1100" dirty="0" smtClean="0">
                          <a:effectLst/>
                        </a:rPr>
                        <a:t>TÜBİTAK</a:t>
                      </a:r>
                      <a:endParaRPr lang="tr-TR" sz="1100" dirty="0">
                        <a:effectLst/>
                      </a:endParaRPr>
                    </a:p>
                  </a:txBody>
                  <a:tcPr marL="3047" marR="3047" marT="0" marB="0" anchor="b"/>
                </a:tc>
                <a:tc>
                  <a:txBody>
                    <a:bodyPr/>
                    <a:lstStyle/>
                    <a:p>
                      <a:pPr marL="0" marR="0" algn="ctr">
                        <a:spcBef>
                          <a:spcPts val="0"/>
                        </a:spcBef>
                        <a:spcAft>
                          <a:spcPts val="0"/>
                        </a:spcAft>
                      </a:pPr>
                      <a:r>
                        <a:rPr lang="en-US" sz="1100">
                          <a:effectLst/>
                        </a:rPr>
                        <a:t>355.000 TL</a:t>
                      </a:r>
                      <a:endParaRPr lang="tr-TR" sz="1100">
                        <a:effectLst/>
                        <a:latin typeface="Times New Roman"/>
                        <a:ea typeface="Times New Roman"/>
                      </a:endParaRPr>
                    </a:p>
                  </a:txBody>
                  <a:tcPr marL="3047" marR="3047" marT="0" marB="0" anchor="b"/>
                </a:tc>
                <a:tc>
                  <a:txBody>
                    <a:bodyPr/>
                    <a:lstStyle/>
                    <a:p>
                      <a:pPr marL="0" marR="0">
                        <a:spcBef>
                          <a:spcPts val="0"/>
                        </a:spcBef>
                        <a:spcAft>
                          <a:spcPts val="0"/>
                        </a:spcAft>
                      </a:pPr>
                      <a:r>
                        <a:rPr lang="en-US" sz="1100">
                          <a:effectLst/>
                        </a:rPr>
                        <a:t>Hamza Kurt (PI)</a:t>
                      </a:r>
                      <a:endParaRPr lang="tr-TR" sz="1100">
                        <a:effectLst/>
                        <a:latin typeface="Times New Roman"/>
                        <a:ea typeface="Times New Roman"/>
                      </a:endParaRPr>
                    </a:p>
                  </a:txBody>
                  <a:tcPr marL="3047" marR="3047" marT="0" marB="0" anchor="b"/>
                </a:tc>
              </a:tr>
              <a:tr h="345331">
                <a:tc rowSpan="2">
                  <a:txBody>
                    <a:bodyPr/>
                    <a:lstStyle/>
                    <a:p>
                      <a:pPr marL="0" marR="0" algn="ctr">
                        <a:spcBef>
                          <a:spcPts val="0"/>
                        </a:spcBef>
                        <a:spcAft>
                          <a:spcPts val="0"/>
                        </a:spcAft>
                      </a:pPr>
                      <a:r>
                        <a:rPr lang="en-US" sz="1100">
                          <a:effectLst/>
                        </a:rPr>
                        <a:t>Dr. Ali Cafer GÜRBÜZ</a:t>
                      </a:r>
                      <a:endParaRPr lang="tr-TR" sz="1100">
                        <a:effectLst/>
                      </a:endParaRPr>
                    </a:p>
                    <a:p>
                      <a:pPr marL="0" marR="0" algn="ctr">
                        <a:spcBef>
                          <a:spcPts val="0"/>
                        </a:spcBef>
                        <a:spcAft>
                          <a:spcPts val="0"/>
                        </a:spcAft>
                      </a:pPr>
                      <a:r>
                        <a:rPr lang="en-US" sz="1100">
                          <a:effectLst/>
                        </a:rPr>
                        <a:t> </a:t>
                      </a:r>
                      <a:endParaRPr lang="tr-TR" sz="1100">
                        <a:effectLst/>
                        <a:latin typeface="Times New Roman"/>
                        <a:ea typeface="Times New Roman"/>
                      </a:endParaRPr>
                    </a:p>
                  </a:txBody>
                  <a:tcPr marL="3047" marR="3047" marT="0" marB="0" anchor="ctr"/>
                </a:tc>
                <a:tc>
                  <a:txBody>
                    <a:bodyPr/>
                    <a:lstStyle/>
                    <a:p>
                      <a:pPr marL="0" marR="0">
                        <a:spcBef>
                          <a:spcPts val="0"/>
                        </a:spcBef>
                        <a:spcAft>
                          <a:spcPts val="0"/>
                        </a:spcAft>
                      </a:pPr>
                      <a:r>
                        <a:rPr lang="en-US" sz="1100">
                          <a:effectLst/>
                        </a:rPr>
                        <a:t>Compressed Remote Sensing and Imaging</a:t>
                      </a:r>
                      <a:endParaRPr lang="tr-TR" sz="1100">
                        <a:effectLst/>
                        <a:latin typeface="Times New Roman"/>
                        <a:ea typeface="Times New Roman"/>
                      </a:endParaRPr>
                    </a:p>
                  </a:txBody>
                  <a:tcPr marL="3047" marR="3047" marT="0" marB="0" anchor="b"/>
                </a:tc>
                <a:tc>
                  <a:txBody>
                    <a:bodyPr/>
                    <a:lstStyle/>
                    <a:p>
                      <a:pPr marL="0" marR="0">
                        <a:spcBef>
                          <a:spcPts val="0"/>
                        </a:spcBef>
                        <a:spcAft>
                          <a:spcPts val="0"/>
                        </a:spcAft>
                      </a:pPr>
                      <a:r>
                        <a:rPr lang="en-US" sz="1100">
                          <a:effectLst/>
                        </a:rPr>
                        <a:t>2010-2013</a:t>
                      </a:r>
                      <a:endParaRPr lang="tr-TR" sz="1100">
                        <a:effectLst/>
                        <a:latin typeface="Times New Roman"/>
                        <a:ea typeface="Times New Roman"/>
                      </a:endParaRPr>
                    </a:p>
                  </a:txBody>
                  <a:tcPr marL="3047" marR="3047" marT="0" marB="0" anchor="b"/>
                </a:tc>
                <a:tc>
                  <a:txBody>
                    <a:bodyPr/>
                    <a:lstStyle/>
                    <a:p>
                      <a:pPr marL="0" marR="0">
                        <a:spcBef>
                          <a:spcPts val="0"/>
                        </a:spcBef>
                        <a:spcAft>
                          <a:spcPts val="0"/>
                        </a:spcAft>
                      </a:pPr>
                      <a:r>
                        <a:rPr lang="en-US" sz="1100">
                          <a:effectLst/>
                        </a:rPr>
                        <a:t>TÜBİTAK</a:t>
                      </a:r>
                      <a:endParaRPr lang="tr-TR" sz="1100">
                        <a:effectLst/>
                        <a:latin typeface="Times New Roman"/>
                        <a:ea typeface="Times New Roman"/>
                      </a:endParaRPr>
                    </a:p>
                  </a:txBody>
                  <a:tcPr marL="3047" marR="3047" marT="0" marB="0" anchor="b"/>
                </a:tc>
                <a:tc>
                  <a:txBody>
                    <a:bodyPr/>
                    <a:lstStyle/>
                    <a:p>
                      <a:pPr marL="0" marR="0" algn="ctr">
                        <a:spcBef>
                          <a:spcPts val="0"/>
                        </a:spcBef>
                        <a:spcAft>
                          <a:spcPts val="0"/>
                        </a:spcAft>
                      </a:pPr>
                      <a:r>
                        <a:rPr lang="en-US" sz="1100">
                          <a:effectLst/>
                        </a:rPr>
                        <a:t>90,000 TL</a:t>
                      </a:r>
                      <a:endParaRPr lang="tr-TR" sz="1100">
                        <a:effectLst/>
                        <a:latin typeface="Times New Roman"/>
                        <a:ea typeface="Times New Roman"/>
                      </a:endParaRPr>
                    </a:p>
                  </a:txBody>
                  <a:tcPr marL="3047" marR="3047" marT="0" marB="0" anchor="b"/>
                </a:tc>
                <a:tc>
                  <a:txBody>
                    <a:bodyPr/>
                    <a:lstStyle/>
                    <a:p>
                      <a:pPr marL="0" marR="0">
                        <a:spcBef>
                          <a:spcPts val="0"/>
                        </a:spcBef>
                        <a:spcAft>
                          <a:spcPts val="0"/>
                        </a:spcAft>
                      </a:pPr>
                      <a:r>
                        <a:rPr lang="en-US" sz="1100">
                          <a:effectLst/>
                        </a:rPr>
                        <a:t>Ali Cafer Gürbüz (PI)</a:t>
                      </a:r>
                      <a:endParaRPr lang="tr-TR" sz="1100">
                        <a:effectLst/>
                        <a:latin typeface="Times New Roman"/>
                        <a:ea typeface="Times New Roman"/>
                      </a:endParaRPr>
                    </a:p>
                  </a:txBody>
                  <a:tcPr marL="3047" marR="3047" marT="0" marB="0" anchor="b"/>
                </a:tc>
              </a:tr>
              <a:tr h="345331">
                <a:tc vMerge="1">
                  <a:txBody>
                    <a:bodyPr/>
                    <a:lstStyle/>
                    <a:p>
                      <a:endParaRPr lang="tr-TR"/>
                    </a:p>
                  </a:txBody>
                  <a:tcPr/>
                </a:tc>
                <a:tc>
                  <a:txBody>
                    <a:bodyPr/>
                    <a:lstStyle/>
                    <a:p>
                      <a:pPr marL="0" marR="0">
                        <a:spcBef>
                          <a:spcPts val="0"/>
                        </a:spcBef>
                        <a:spcAft>
                          <a:spcPts val="0"/>
                        </a:spcAft>
                      </a:pPr>
                      <a:r>
                        <a:rPr lang="en-US" sz="1100">
                          <a:effectLst/>
                        </a:rPr>
                        <a:t>Compressive Data Acquisition and Processing Techniques for Sensing Applications</a:t>
                      </a:r>
                      <a:endParaRPr lang="tr-TR" sz="1100">
                        <a:effectLst/>
                        <a:latin typeface="Times New Roman"/>
                        <a:ea typeface="Times New Roman"/>
                      </a:endParaRPr>
                    </a:p>
                  </a:txBody>
                  <a:tcPr marL="3047" marR="3047" marT="0" marB="0" anchor="b"/>
                </a:tc>
                <a:tc>
                  <a:txBody>
                    <a:bodyPr/>
                    <a:lstStyle/>
                    <a:p>
                      <a:pPr marL="0" marR="0">
                        <a:spcBef>
                          <a:spcPts val="0"/>
                        </a:spcBef>
                        <a:spcAft>
                          <a:spcPts val="0"/>
                        </a:spcAft>
                      </a:pPr>
                      <a:r>
                        <a:rPr lang="en-US" sz="1100">
                          <a:effectLst/>
                        </a:rPr>
                        <a:t>2010-2013</a:t>
                      </a:r>
                      <a:endParaRPr lang="tr-TR" sz="1100">
                        <a:effectLst/>
                        <a:latin typeface="Times New Roman"/>
                        <a:ea typeface="Times New Roman"/>
                      </a:endParaRPr>
                    </a:p>
                  </a:txBody>
                  <a:tcPr marL="3047" marR="3047" marT="0" marB="0" anchor="b"/>
                </a:tc>
                <a:tc>
                  <a:txBody>
                    <a:bodyPr/>
                    <a:lstStyle/>
                    <a:p>
                      <a:pPr marL="0" marR="0">
                        <a:spcBef>
                          <a:spcPts val="0"/>
                        </a:spcBef>
                        <a:spcAft>
                          <a:spcPts val="0"/>
                        </a:spcAft>
                      </a:pPr>
                      <a:r>
                        <a:rPr lang="en-US" sz="1100">
                          <a:effectLst/>
                        </a:rPr>
                        <a:t>EUROPEAN UNION-FP7</a:t>
                      </a:r>
                      <a:endParaRPr lang="tr-TR" sz="1100">
                        <a:effectLst/>
                        <a:latin typeface="Times New Roman"/>
                        <a:ea typeface="Times New Roman"/>
                      </a:endParaRPr>
                    </a:p>
                  </a:txBody>
                  <a:tcPr marL="3047" marR="3047" marT="0" marB="0" anchor="b"/>
                </a:tc>
                <a:tc>
                  <a:txBody>
                    <a:bodyPr/>
                    <a:lstStyle/>
                    <a:p>
                      <a:pPr marL="0" marR="0" algn="ctr">
                        <a:spcBef>
                          <a:spcPts val="0"/>
                        </a:spcBef>
                        <a:spcAft>
                          <a:spcPts val="0"/>
                        </a:spcAft>
                      </a:pPr>
                      <a:r>
                        <a:rPr lang="en-US" sz="1100">
                          <a:effectLst/>
                        </a:rPr>
                        <a:t>75000 Euro</a:t>
                      </a:r>
                      <a:endParaRPr lang="tr-TR" sz="1100">
                        <a:effectLst/>
                        <a:latin typeface="Times New Roman"/>
                        <a:ea typeface="Times New Roman"/>
                      </a:endParaRPr>
                    </a:p>
                  </a:txBody>
                  <a:tcPr marL="3047" marR="3047" marT="0" marB="0" anchor="b"/>
                </a:tc>
                <a:tc>
                  <a:txBody>
                    <a:bodyPr/>
                    <a:lstStyle/>
                    <a:p>
                      <a:pPr marL="0" marR="0">
                        <a:spcBef>
                          <a:spcPts val="0"/>
                        </a:spcBef>
                        <a:spcAft>
                          <a:spcPts val="0"/>
                        </a:spcAft>
                      </a:pPr>
                      <a:r>
                        <a:rPr lang="en-US" sz="1100">
                          <a:effectLst/>
                        </a:rPr>
                        <a:t>Ali Cafer Gürbüz (PI)</a:t>
                      </a:r>
                      <a:endParaRPr lang="tr-TR" sz="1100">
                        <a:effectLst/>
                        <a:latin typeface="Times New Roman"/>
                        <a:ea typeface="Times New Roman"/>
                      </a:endParaRPr>
                    </a:p>
                  </a:txBody>
                  <a:tcPr marL="3047" marR="3047" marT="0" marB="0" anchor="b"/>
                </a:tc>
              </a:tr>
              <a:tr h="345331">
                <a:tc rowSpan="2">
                  <a:txBody>
                    <a:bodyPr/>
                    <a:lstStyle/>
                    <a:p>
                      <a:pPr marL="0" marR="0" algn="ctr">
                        <a:spcBef>
                          <a:spcPts val="0"/>
                        </a:spcBef>
                        <a:spcAft>
                          <a:spcPts val="0"/>
                        </a:spcAft>
                      </a:pPr>
                      <a:r>
                        <a:rPr lang="en-US" sz="1100">
                          <a:effectLst/>
                        </a:rPr>
                        <a:t>Dr. Coşku KASNAKOĞLU</a:t>
                      </a:r>
                      <a:endParaRPr lang="tr-TR" sz="1100">
                        <a:effectLst/>
                      </a:endParaRPr>
                    </a:p>
                    <a:p>
                      <a:pPr marL="0" marR="0" algn="ctr">
                        <a:spcBef>
                          <a:spcPts val="0"/>
                        </a:spcBef>
                        <a:spcAft>
                          <a:spcPts val="0"/>
                        </a:spcAft>
                      </a:pPr>
                      <a:r>
                        <a:rPr lang="en-US" sz="1100">
                          <a:effectLst/>
                        </a:rPr>
                        <a:t> </a:t>
                      </a:r>
                      <a:endParaRPr lang="tr-TR" sz="1100">
                        <a:effectLst/>
                        <a:latin typeface="Times New Roman"/>
                        <a:ea typeface="Times New Roman"/>
                      </a:endParaRPr>
                    </a:p>
                  </a:txBody>
                  <a:tcPr marL="3047" marR="3047" marT="0" marB="0" anchor="ctr"/>
                </a:tc>
                <a:tc>
                  <a:txBody>
                    <a:bodyPr/>
                    <a:lstStyle/>
                    <a:p>
                      <a:pPr marL="0" marR="0">
                        <a:spcBef>
                          <a:spcPts val="0"/>
                        </a:spcBef>
                        <a:spcAft>
                          <a:spcPts val="0"/>
                        </a:spcAft>
                      </a:pPr>
                      <a:r>
                        <a:rPr lang="en-US" sz="1100">
                          <a:effectLst/>
                        </a:rPr>
                        <a:t>Modelling and Control Techniques for Flow Control</a:t>
                      </a:r>
                      <a:endParaRPr lang="tr-TR" sz="1100">
                        <a:effectLst/>
                        <a:latin typeface="Times New Roman"/>
                        <a:ea typeface="Times New Roman"/>
                      </a:endParaRPr>
                    </a:p>
                  </a:txBody>
                  <a:tcPr marL="3047" marR="3047" marT="0" marB="0" anchor="b"/>
                </a:tc>
                <a:tc>
                  <a:txBody>
                    <a:bodyPr/>
                    <a:lstStyle/>
                    <a:p>
                      <a:pPr marL="0" marR="0">
                        <a:spcBef>
                          <a:spcPts val="0"/>
                        </a:spcBef>
                        <a:spcAft>
                          <a:spcPts val="0"/>
                        </a:spcAft>
                      </a:pPr>
                      <a:r>
                        <a:rPr lang="en-US" sz="1100">
                          <a:effectLst/>
                        </a:rPr>
                        <a:t>2010-2013</a:t>
                      </a:r>
                      <a:endParaRPr lang="tr-TR" sz="1100">
                        <a:effectLst/>
                        <a:latin typeface="Times New Roman"/>
                        <a:ea typeface="Times New Roman"/>
                      </a:endParaRPr>
                    </a:p>
                  </a:txBody>
                  <a:tcPr marL="3047" marR="3047" marT="0" marB="0" anchor="b"/>
                </a:tc>
                <a:tc>
                  <a:txBody>
                    <a:bodyPr/>
                    <a:lstStyle/>
                    <a:p>
                      <a:pPr marL="0" marR="0">
                        <a:spcBef>
                          <a:spcPts val="0"/>
                        </a:spcBef>
                        <a:spcAft>
                          <a:spcPts val="0"/>
                        </a:spcAft>
                      </a:pPr>
                      <a:r>
                        <a:rPr lang="en-US" sz="1100">
                          <a:effectLst/>
                        </a:rPr>
                        <a:t>TÜBİTAK</a:t>
                      </a:r>
                      <a:endParaRPr lang="tr-TR" sz="1100">
                        <a:effectLst/>
                        <a:latin typeface="Times New Roman"/>
                        <a:ea typeface="Times New Roman"/>
                      </a:endParaRPr>
                    </a:p>
                  </a:txBody>
                  <a:tcPr marL="3047" marR="3047" marT="0" marB="0" anchor="b"/>
                </a:tc>
                <a:tc>
                  <a:txBody>
                    <a:bodyPr/>
                    <a:lstStyle/>
                    <a:p>
                      <a:pPr marL="0" marR="0" algn="ctr">
                        <a:spcBef>
                          <a:spcPts val="0"/>
                        </a:spcBef>
                        <a:spcAft>
                          <a:spcPts val="0"/>
                        </a:spcAft>
                      </a:pPr>
                      <a:r>
                        <a:rPr lang="en-US" sz="1100">
                          <a:effectLst/>
                        </a:rPr>
                        <a:t>85,000 TL</a:t>
                      </a:r>
                      <a:endParaRPr lang="tr-TR" sz="1100">
                        <a:effectLst/>
                        <a:latin typeface="Times New Roman"/>
                        <a:ea typeface="Times New Roman"/>
                      </a:endParaRPr>
                    </a:p>
                  </a:txBody>
                  <a:tcPr marL="3047" marR="3047" marT="0" marB="0" anchor="b"/>
                </a:tc>
                <a:tc>
                  <a:txBody>
                    <a:bodyPr/>
                    <a:lstStyle/>
                    <a:p>
                      <a:pPr marL="0" marR="0">
                        <a:spcBef>
                          <a:spcPts val="0"/>
                        </a:spcBef>
                        <a:spcAft>
                          <a:spcPts val="0"/>
                        </a:spcAft>
                      </a:pPr>
                      <a:r>
                        <a:rPr lang="en-US" sz="1100">
                          <a:effectLst/>
                        </a:rPr>
                        <a:t>Coşku Kasnakoğlu (PI)</a:t>
                      </a:r>
                      <a:endParaRPr lang="tr-TR" sz="1100">
                        <a:effectLst/>
                        <a:latin typeface="Times New Roman"/>
                        <a:ea typeface="Times New Roman"/>
                      </a:endParaRPr>
                    </a:p>
                  </a:txBody>
                  <a:tcPr marL="3047" marR="3047" marT="0" marB="0" anchor="b"/>
                </a:tc>
              </a:tr>
              <a:tr h="345331">
                <a:tc vMerge="1">
                  <a:txBody>
                    <a:bodyPr/>
                    <a:lstStyle/>
                    <a:p>
                      <a:endParaRPr lang="tr-TR"/>
                    </a:p>
                  </a:txBody>
                  <a:tcPr/>
                </a:tc>
                <a:tc>
                  <a:txBody>
                    <a:bodyPr/>
                    <a:lstStyle/>
                    <a:p>
                      <a:pPr marL="0" marR="0">
                        <a:spcBef>
                          <a:spcPts val="0"/>
                        </a:spcBef>
                        <a:spcAft>
                          <a:spcPts val="0"/>
                        </a:spcAft>
                      </a:pPr>
                      <a:r>
                        <a:rPr lang="en-US" sz="1100">
                          <a:effectLst/>
                        </a:rPr>
                        <a:t>FLOCON: Flow Control</a:t>
                      </a:r>
                      <a:endParaRPr lang="tr-TR" sz="1100">
                        <a:effectLst/>
                        <a:latin typeface="Times New Roman"/>
                        <a:ea typeface="Times New Roman"/>
                      </a:endParaRPr>
                    </a:p>
                  </a:txBody>
                  <a:tcPr marL="3047" marR="3047" marT="0" marB="0" anchor="b"/>
                </a:tc>
                <a:tc>
                  <a:txBody>
                    <a:bodyPr/>
                    <a:lstStyle/>
                    <a:p>
                      <a:pPr marL="0" marR="0">
                        <a:spcBef>
                          <a:spcPts val="0"/>
                        </a:spcBef>
                        <a:spcAft>
                          <a:spcPts val="0"/>
                        </a:spcAft>
                      </a:pPr>
                      <a:r>
                        <a:rPr lang="en-US" sz="1100">
                          <a:effectLst/>
                        </a:rPr>
                        <a:t>2010-2014</a:t>
                      </a:r>
                      <a:endParaRPr lang="tr-TR" sz="1100">
                        <a:effectLst/>
                        <a:latin typeface="Times New Roman"/>
                        <a:ea typeface="Times New Roman"/>
                      </a:endParaRPr>
                    </a:p>
                  </a:txBody>
                  <a:tcPr marL="3047" marR="3047" marT="0" marB="0" anchor="b"/>
                </a:tc>
                <a:tc>
                  <a:txBody>
                    <a:bodyPr/>
                    <a:lstStyle/>
                    <a:p>
                      <a:pPr marL="0" marR="0">
                        <a:spcBef>
                          <a:spcPts val="0"/>
                        </a:spcBef>
                        <a:spcAft>
                          <a:spcPts val="0"/>
                        </a:spcAft>
                      </a:pPr>
                      <a:r>
                        <a:rPr lang="en-US" sz="1100">
                          <a:effectLst/>
                        </a:rPr>
                        <a:t>EU-FP7</a:t>
                      </a:r>
                      <a:endParaRPr lang="tr-TR" sz="1100">
                        <a:effectLst/>
                        <a:latin typeface="Times New Roman"/>
                        <a:ea typeface="Times New Roman"/>
                      </a:endParaRPr>
                    </a:p>
                  </a:txBody>
                  <a:tcPr marL="3047" marR="3047" marT="0" marB="0" anchor="b"/>
                </a:tc>
                <a:tc>
                  <a:txBody>
                    <a:bodyPr/>
                    <a:lstStyle/>
                    <a:p>
                      <a:pPr marL="0" marR="0" algn="ctr">
                        <a:spcBef>
                          <a:spcPts val="0"/>
                        </a:spcBef>
                        <a:spcAft>
                          <a:spcPts val="0"/>
                        </a:spcAft>
                      </a:pPr>
                      <a:r>
                        <a:rPr lang="en-US" sz="1100">
                          <a:effectLst/>
                        </a:rPr>
                        <a:t>100000 Euro</a:t>
                      </a:r>
                      <a:endParaRPr lang="tr-TR" sz="1100">
                        <a:effectLst/>
                        <a:latin typeface="Times New Roman"/>
                        <a:ea typeface="Times New Roman"/>
                      </a:endParaRPr>
                    </a:p>
                  </a:txBody>
                  <a:tcPr marL="3047" marR="3047" marT="0" marB="0" anchor="b"/>
                </a:tc>
                <a:tc>
                  <a:txBody>
                    <a:bodyPr/>
                    <a:lstStyle/>
                    <a:p>
                      <a:pPr marL="0" marR="0">
                        <a:spcBef>
                          <a:spcPts val="0"/>
                        </a:spcBef>
                        <a:spcAft>
                          <a:spcPts val="0"/>
                        </a:spcAft>
                      </a:pPr>
                      <a:r>
                        <a:rPr lang="en-US" sz="1100">
                          <a:effectLst/>
                        </a:rPr>
                        <a:t>Coşku Kasnakoğlu (PI)</a:t>
                      </a:r>
                      <a:endParaRPr lang="tr-TR" sz="1100">
                        <a:effectLst/>
                        <a:latin typeface="Times New Roman"/>
                        <a:ea typeface="Times New Roman"/>
                      </a:endParaRPr>
                    </a:p>
                  </a:txBody>
                  <a:tcPr marL="3047" marR="3047" marT="0" marB="0" anchor="b"/>
                </a:tc>
              </a:tr>
              <a:tr h="282686">
                <a:tc rowSpan="3">
                  <a:txBody>
                    <a:bodyPr/>
                    <a:lstStyle/>
                    <a:p>
                      <a:pPr marL="0" marR="0" algn="ctr">
                        <a:spcBef>
                          <a:spcPts val="0"/>
                        </a:spcBef>
                        <a:spcAft>
                          <a:spcPts val="0"/>
                        </a:spcAft>
                      </a:pPr>
                      <a:r>
                        <a:rPr lang="en-US" sz="1100" dirty="0">
                          <a:effectLst/>
                        </a:rPr>
                        <a:t>Dr. </a:t>
                      </a:r>
                      <a:r>
                        <a:rPr lang="en-US" sz="1100" dirty="0" err="1">
                          <a:effectLst/>
                        </a:rPr>
                        <a:t>Tolga</a:t>
                      </a:r>
                      <a:r>
                        <a:rPr lang="en-US" sz="1100" dirty="0">
                          <a:effectLst/>
                        </a:rPr>
                        <a:t> GİRİCİ</a:t>
                      </a:r>
                      <a:endParaRPr lang="tr-TR" sz="1100" dirty="0">
                        <a:effectLst/>
                      </a:endParaRPr>
                    </a:p>
                    <a:p>
                      <a:pPr marL="0" marR="0" algn="ctr">
                        <a:spcBef>
                          <a:spcPts val="0"/>
                        </a:spcBef>
                        <a:spcAft>
                          <a:spcPts val="0"/>
                        </a:spcAft>
                      </a:pPr>
                      <a:r>
                        <a:rPr lang="en-US" sz="1100" dirty="0">
                          <a:effectLst/>
                        </a:rPr>
                        <a:t> </a:t>
                      </a:r>
                      <a:endParaRPr lang="tr-TR" sz="1100" dirty="0">
                        <a:effectLst/>
                      </a:endParaRPr>
                    </a:p>
                    <a:p>
                      <a:pPr marL="0" marR="0" algn="ctr">
                        <a:spcBef>
                          <a:spcPts val="0"/>
                        </a:spcBef>
                        <a:spcAft>
                          <a:spcPts val="0"/>
                        </a:spcAft>
                      </a:pPr>
                      <a:r>
                        <a:rPr lang="en-US" sz="1100" dirty="0">
                          <a:effectLst/>
                        </a:rPr>
                        <a:t> </a:t>
                      </a:r>
                      <a:endParaRPr lang="tr-TR" sz="1100" dirty="0">
                        <a:effectLst/>
                        <a:latin typeface="Times New Roman"/>
                        <a:ea typeface="Times New Roman"/>
                      </a:endParaRPr>
                    </a:p>
                  </a:txBody>
                  <a:tcPr marL="3047" marR="3047" marT="0" marB="0" anchor="ctr"/>
                </a:tc>
                <a:tc>
                  <a:txBody>
                    <a:bodyPr/>
                    <a:lstStyle/>
                    <a:p>
                      <a:pPr marL="0" marR="0">
                        <a:spcBef>
                          <a:spcPts val="0"/>
                        </a:spcBef>
                        <a:spcAft>
                          <a:spcPts val="0"/>
                        </a:spcAft>
                      </a:pPr>
                      <a:r>
                        <a:rPr lang="en-US" sz="1100">
                          <a:effectLst/>
                        </a:rPr>
                        <a:t>Routing in Wireless Networks Using Rateless Codes</a:t>
                      </a:r>
                      <a:endParaRPr lang="tr-TR" sz="1100">
                        <a:effectLst/>
                        <a:latin typeface="Times New Roman"/>
                        <a:ea typeface="Times New Roman"/>
                      </a:endParaRPr>
                    </a:p>
                  </a:txBody>
                  <a:tcPr marL="3047" marR="3047" marT="0" marB="0" anchor="b"/>
                </a:tc>
                <a:tc>
                  <a:txBody>
                    <a:bodyPr/>
                    <a:lstStyle/>
                    <a:p>
                      <a:pPr marL="0" marR="0">
                        <a:spcBef>
                          <a:spcPts val="0"/>
                        </a:spcBef>
                        <a:spcAft>
                          <a:spcPts val="0"/>
                        </a:spcAft>
                      </a:pPr>
                      <a:r>
                        <a:rPr lang="en-US" sz="1100">
                          <a:effectLst/>
                        </a:rPr>
                        <a:t>2011-2013</a:t>
                      </a:r>
                      <a:endParaRPr lang="tr-TR" sz="1100">
                        <a:effectLst/>
                        <a:latin typeface="Times New Roman"/>
                        <a:ea typeface="Times New Roman"/>
                      </a:endParaRPr>
                    </a:p>
                  </a:txBody>
                  <a:tcPr marL="3047" marR="3047" marT="0" marB="0" anchor="b"/>
                </a:tc>
                <a:tc>
                  <a:txBody>
                    <a:bodyPr/>
                    <a:lstStyle/>
                    <a:p>
                      <a:pPr marL="0" marR="0">
                        <a:spcBef>
                          <a:spcPts val="0"/>
                        </a:spcBef>
                        <a:spcAft>
                          <a:spcPts val="0"/>
                        </a:spcAft>
                      </a:pPr>
                      <a:r>
                        <a:rPr lang="en-US" sz="1100">
                          <a:effectLst/>
                        </a:rPr>
                        <a:t>TÜBİTAK</a:t>
                      </a:r>
                      <a:endParaRPr lang="tr-TR" sz="1100">
                        <a:effectLst/>
                        <a:latin typeface="Times New Roman"/>
                        <a:ea typeface="Times New Roman"/>
                      </a:endParaRPr>
                    </a:p>
                  </a:txBody>
                  <a:tcPr marL="3047" marR="3047" marT="0" marB="0" anchor="b"/>
                </a:tc>
                <a:tc>
                  <a:txBody>
                    <a:bodyPr/>
                    <a:lstStyle/>
                    <a:p>
                      <a:pPr marL="0" marR="0" algn="ctr">
                        <a:spcBef>
                          <a:spcPts val="0"/>
                        </a:spcBef>
                        <a:spcAft>
                          <a:spcPts val="0"/>
                        </a:spcAft>
                      </a:pPr>
                      <a:r>
                        <a:rPr lang="en-US" sz="1100">
                          <a:effectLst/>
                        </a:rPr>
                        <a:t>104,000 TL</a:t>
                      </a:r>
                      <a:endParaRPr lang="tr-TR" sz="1100">
                        <a:effectLst/>
                        <a:latin typeface="Times New Roman"/>
                        <a:ea typeface="Times New Roman"/>
                      </a:endParaRPr>
                    </a:p>
                  </a:txBody>
                  <a:tcPr marL="3047" marR="3047" marT="0" marB="0" anchor="b"/>
                </a:tc>
                <a:tc>
                  <a:txBody>
                    <a:bodyPr/>
                    <a:lstStyle/>
                    <a:p>
                      <a:pPr marL="0" marR="0">
                        <a:spcBef>
                          <a:spcPts val="0"/>
                        </a:spcBef>
                        <a:spcAft>
                          <a:spcPts val="0"/>
                        </a:spcAft>
                      </a:pPr>
                      <a:r>
                        <a:rPr lang="en-US" sz="1100">
                          <a:effectLst/>
                        </a:rPr>
                        <a:t>Tolga Girici (PI)</a:t>
                      </a:r>
                      <a:endParaRPr lang="tr-TR" sz="1100">
                        <a:effectLst/>
                        <a:latin typeface="Times New Roman"/>
                        <a:ea typeface="Times New Roman"/>
                      </a:endParaRPr>
                    </a:p>
                  </a:txBody>
                  <a:tcPr marL="3047" marR="3047" marT="0" marB="0" anchor="b"/>
                </a:tc>
              </a:tr>
              <a:tr h="641917">
                <a:tc vMerge="1">
                  <a:txBody>
                    <a:bodyPr/>
                    <a:lstStyle/>
                    <a:p>
                      <a:endParaRPr lang="tr-TR"/>
                    </a:p>
                  </a:txBody>
                  <a:tcPr/>
                </a:tc>
                <a:tc>
                  <a:txBody>
                    <a:bodyPr/>
                    <a:lstStyle/>
                    <a:p>
                      <a:pPr marL="0" marR="0">
                        <a:spcBef>
                          <a:spcPts val="0"/>
                        </a:spcBef>
                        <a:spcAft>
                          <a:spcPts val="0"/>
                        </a:spcAft>
                      </a:pPr>
                      <a:r>
                        <a:rPr lang="en-US" sz="1100" dirty="0">
                          <a:effectLst/>
                        </a:rPr>
                        <a:t>Use of </a:t>
                      </a:r>
                      <a:r>
                        <a:rPr lang="en-US" sz="1100" dirty="0" err="1">
                          <a:effectLst/>
                        </a:rPr>
                        <a:t>Rateless</a:t>
                      </a:r>
                      <a:r>
                        <a:rPr lang="en-US" sz="1100" dirty="0">
                          <a:effectLst/>
                        </a:rPr>
                        <a:t> Codes in APCO Radio Systems</a:t>
                      </a:r>
                      <a:endParaRPr lang="tr-TR" sz="1100" dirty="0">
                        <a:effectLst/>
                        <a:latin typeface="Times New Roman"/>
                        <a:ea typeface="Times New Roman"/>
                      </a:endParaRPr>
                    </a:p>
                  </a:txBody>
                  <a:tcPr marL="3047" marR="3047" marT="0" marB="0" anchor="b"/>
                </a:tc>
                <a:tc>
                  <a:txBody>
                    <a:bodyPr/>
                    <a:lstStyle/>
                    <a:p>
                      <a:pPr marL="0" marR="0">
                        <a:spcBef>
                          <a:spcPts val="0"/>
                        </a:spcBef>
                        <a:spcAft>
                          <a:spcPts val="0"/>
                        </a:spcAft>
                      </a:pPr>
                      <a:r>
                        <a:rPr lang="en-US" sz="1100">
                          <a:effectLst/>
                        </a:rPr>
                        <a:t>2012-2014</a:t>
                      </a:r>
                      <a:endParaRPr lang="tr-TR" sz="1100">
                        <a:effectLst/>
                        <a:latin typeface="Times New Roman"/>
                        <a:ea typeface="Times New Roman"/>
                      </a:endParaRPr>
                    </a:p>
                  </a:txBody>
                  <a:tcPr marL="3047" marR="3047" marT="0" marB="0" anchor="b"/>
                </a:tc>
                <a:tc>
                  <a:txBody>
                    <a:bodyPr/>
                    <a:lstStyle/>
                    <a:p>
                      <a:pPr marL="0" marR="0">
                        <a:spcBef>
                          <a:spcPts val="0"/>
                        </a:spcBef>
                        <a:spcAft>
                          <a:spcPts val="0"/>
                        </a:spcAft>
                      </a:pPr>
                      <a:r>
                        <a:rPr lang="en-US" sz="1100" dirty="0">
                          <a:effectLst/>
                        </a:rPr>
                        <a:t>Ministry of Science Industry and Technology</a:t>
                      </a:r>
                      <a:endParaRPr lang="tr-TR" sz="1100" dirty="0">
                        <a:effectLst/>
                        <a:latin typeface="Times New Roman"/>
                        <a:ea typeface="Times New Roman"/>
                      </a:endParaRPr>
                    </a:p>
                  </a:txBody>
                  <a:tcPr marL="3047" marR="3047" marT="0" marB="0" anchor="b"/>
                </a:tc>
                <a:tc>
                  <a:txBody>
                    <a:bodyPr/>
                    <a:lstStyle/>
                    <a:p>
                      <a:pPr marL="0" marR="0" algn="ctr">
                        <a:spcBef>
                          <a:spcPts val="0"/>
                        </a:spcBef>
                        <a:spcAft>
                          <a:spcPts val="0"/>
                        </a:spcAft>
                      </a:pPr>
                      <a:r>
                        <a:rPr lang="en-US" sz="1100">
                          <a:effectLst/>
                        </a:rPr>
                        <a:t>76.600 TL</a:t>
                      </a:r>
                      <a:endParaRPr lang="tr-TR" sz="1100">
                        <a:effectLst/>
                        <a:latin typeface="Times New Roman"/>
                        <a:ea typeface="Times New Roman"/>
                      </a:endParaRPr>
                    </a:p>
                  </a:txBody>
                  <a:tcPr marL="3047" marR="3047" marT="0" marB="0" anchor="b"/>
                </a:tc>
                <a:tc>
                  <a:txBody>
                    <a:bodyPr/>
                    <a:lstStyle/>
                    <a:p>
                      <a:pPr marL="0" marR="0">
                        <a:spcBef>
                          <a:spcPts val="0"/>
                        </a:spcBef>
                        <a:spcAft>
                          <a:spcPts val="0"/>
                        </a:spcAft>
                      </a:pPr>
                      <a:r>
                        <a:rPr lang="en-US" sz="1100">
                          <a:effectLst/>
                        </a:rPr>
                        <a:t>Tolga Girici (PI) Ayşe Melda Yüksel Turgut (Co-Pi), Aselsan (Partner)</a:t>
                      </a:r>
                      <a:endParaRPr lang="tr-TR" sz="1100">
                        <a:effectLst/>
                        <a:latin typeface="Times New Roman"/>
                        <a:ea typeface="Times New Roman"/>
                      </a:endParaRPr>
                    </a:p>
                  </a:txBody>
                  <a:tcPr marL="3047" marR="3047" marT="0" marB="0" anchor="b"/>
                </a:tc>
              </a:tr>
              <a:tr h="591998">
                <a:tc vMerge="1">
                  <a:txBody>
                    <a:bodyPr/>
                    <a:lstStyle/>
                    <a:p>
                      <a:endParaRPr lang="tr-TR"/>
                    </a:p>
                  </a:txBody>
                  <a:tcPr/>
                </a:tc>
                <a:tc>
                  <a:txBody>
                    <a:bodyPr/>
                    <a:lstStyle/>
                    <a:p>
                      <a:pPr marL="0" marR="0">
                        <a:spcBef>
                          <a:spcPts val="0"/>
                        </a:spcBef>
                        <a:spcAft>
                          <a:spcPts val="0"/>
                        </a:spcAft>
                      </a:pPr>
                      <a:r>
                        <a:rPr lang="en-US" sz="1100">
                          <a:effectLst/>
                        </a:rPr>
                        <a:t>Routing and Frequency Allocation in Frequency-Hopped Ad Hoc Networks</a:t>
                      </a:r>
                      <a:endParaRPr lang="tr-TR" sz="1100">
                        <a:effectLst/>
                        <a:latin typeface="Times New Roman"/>
                        <a:ea typeface="Times New Roman"/>
                      </a:endParaRPr>
                    </a:p>
                  </a:txBody>
                  <a:tcPr marL="3047" marR="3047" marT="0" marB="0" anchor="b"/>
                </a:tc>
                <a:tc>
                  <a:txBody>
                    <a:bodyPr/>
                    <a:lstStyle/>
                    <a:p>
                      <a:pPr marL="0" marR="0">
                        <a:spcBef>
                          <a:spcPts val="0"/>
                        </a:spcBef>
                        <a:spcAft>
                          <a:spcPts val="0"/>
                        </a:spcAft>
                      </a:pPr>
                      <a:r>
                        <a:rPr lang="en-US" sz="1100">
                          <a:effectLst/>
                        </a:rPr>
                        <a:t>2013-2015</a:t>
                      </a:r>
                      <a:endParaRPr lang="tr-TR" sz="1100">
                        <a:effectLst/>
                        <a:latin typeface="Times New Roman"/>
                        <a:ea typeface="Times New Roman"/>
                      </a:endParaRPr>
                    </a:p>
                  </a:txBody>
                  <a:tcPr marL="3047" marR="3047" marT="0" marB="0" anchor="b"/>
                </a:tc>
                <a:tc>
                  <a:txBody>
                    <a:bodyPr/>
                    <a:lstStyle/>
                    <a:p>
                      <a:pPr marL="0" marR="0">
                        <a:spcBef>
                          <a:spcPts val="0"/>
                        </a:spcBef>
                        <a:spcAft>
                          <a:spcPts val="0"/>
                        </a:spcAft>
                      </a:pPr>
                      <a:r>
                        <a:rPr lang="en-US" sz="1100">
                          <a:effectLst/>
                        </a:rPr>
                        <a:t>Ministry of Science Industry and Technology</a:t>
                      </a:r>
                      <a:endParaRPr lang="tr-TR" sz="1100">
                        <a:effectLst/>
                        <a:latin typeface="Times New Roman"/>
                        <a:ea typeface="Times New Roman"/>
                      </a:endParaRPr>
                    </a:p>
                  </a:txBody>
                  <a:tcPr marL="3047" marR="3047" marT="0" marB="0" anchor="b"/>
                </a:tc>
                <a:tc>
                  <a:txBody>
                    <a:bodyPr/>
                    <a:lstStyle/>
                    <a:p>
                      <a:pPr marL="0" marR="0" algn="ctr">
                        <a:spcBef>
                          <a:spcPts val="0"/>
                        </a:spcBef>
                        <a:spcAft>
                          <a:spcPts val="0"/>
                        </a:spcAft>
                      </a:pPr>
                      <a:r>
                        <a:rPr lang="en-US" sz="1100">
                          <a:effectLst/>
                        </a:rPr>
                        <a:t>110.746 TL</a:t>
                      </a:r>
                      <a:endParaRPr lang="tr-TR" sz="1100">
                        <a:effectLst/>
                        <a:latin typeface="Times New Roman"/>
                        <a:ea typeface="Times New Roman"/>
                      </a:endParaRPr>
                    </a:p>
                  </a:txBody>
                  <a:tcPr marL="3047" marR="3047" marT="0" marB="0" anchor="b"/>
                </a:tc>
                <a:tc>
                  <a:txBody>
                    <a:bodyPr/>
                    <a:lstStyle/>
                    <a:p>
                      <a:pPr marL="0" marR="0">
                        <a:spcBef>
                          <a:spcPts val="0"/>
                        </a:spcBef>
                        <a:spcAft>
                          <a:spcPts val="0"/>
                        </a:spcAft>
                      </a:pPr>
                      <a:r>
                        <a:rPr lang="en-US" sz="1100">
                          <a:effectLst/>
                        </a:rPr>
                        <a:t>Tolga Girici (PI), Aselsan (Partner)</a:t>
                      </a:r>
                      <a:endParaRPr lang="tr-TR" sz="1100">
                        <a:effectLst/>
                        <a:latin typeface="Times New Roman"/>
                        <a:ea typeface="Times New Roman"/>
                      </a:endParaRPr>
                    </a:p>
                  </a:txBody>
                  <a:tcPr marL="3047" marR="3047" marT="0" marB="0" anchor="b"/>
                </a:tc>
              </a:tr>
              <a:tr h="476888">
                <a:tc rowSpan="2">
                  <a:txBody>
                    <a:bodyPr/>
                    <a:lstStyle/>
                    <a:p>
                      <a:pPr marL="0" marR="0" algn="ctr">
                        <a:spcBef>
                          <a:spcPts val="0"/>
                        </a:spcBef>
                        <a:spcAft>
                          <a:spcPts val="0"/>
                        </a:spcAft>
                      </a:pPr>
                      <a:r>
                        <a:rPr lang="en-US" sz="1100">
                          <a:effectLst/>
                        </a:rPr>
                        <a:t>Dr. Ayşe Melda YÜKSEL TURGUT</a:t>
                      </a:r>
                      <a:endParaRPr lang="tr-TR" sz="1100">
                        <a:effectLst/>
                      </a:endParaRPr>
                    </a:p>
                    <a:p>
                      <a:pPr marL="0" marR="0" algn="ctr">
                        <a:spcBef>
                          <a:spcPts val="0"/>
                        </a:spcBef>
                        <a:spcAft>
                          <a:spcPts val="0"/>
                        </a:spcAft>
                      </a:pPr>
                      <a:r>
                        <a:rPr lang="en-US" sz="1100">
                          <a:effectLst/>
                        </a:rPr>
                        <a:t> </a:t>
                      </a:r>
                      <a:endParaRPr lang="tr-TR" sz="1100">
                        <a:effectLst/>
                        <a:latin typeface="Times New Roman"/>
                        <a:ea typeface="Times New Roman"/>
                      </a:endParaRPr>
                    </a:p>
                  </a:txBody>
                  <a:tcPr marL="3047" marR="3047" marT="0" marB="0" anchor="ctr"/>
                </a:tc>
                <a:tc>
                  <a:txBody>
                    <a:bodyPr/>
                    <a:lstStyle/>
                    <a:p>
                      <a:pPr marL="0" marR="0">
                        <a:spcBef>
                          <a:spcPts val="0"/>
                        </a:spcBef>
                        <a:spcAft>
                          <a:spcPts val="0"/>
                        </a:spcAft>
                      </a:pPr>
                      <a:r>
                        <a:rPr lang="en-US" sz="1100">
                          <a:effectLst/>
                        </a:rPr>
                        <a:t>Fundamental Techniques for Next Generation Downlink Transmission</a:t>
                      </a:r>
                      <a:endParaRPr lang="tr-TR" sz="1100">
                        <a:effectLst/>
                        <a:latin typeface="Times New Roman"/>
                        <a:ea typeface="Times New Roman"/>
                      </a:endParaRPr>
                    </a:p>
                  </a:txBody>
                  <a:tcPr marL="3047" marR="3047" marT="0" marB="0" anchor="b"/>
                </a:tc>
                <a:tc>
                  <a:txBody>
                    <a:bodyPr/>
                    <a:lstStyle/>
                    <a:p>
                      <a:pPr marL="0" marR="0">
                        <a:spcBef>
                          <a:spcPts val="0"/>
                        </a:spcBef>
                        <a:spcAft>
                          <a:spcPts val="0"/>
                        </a:spcAft>
                      </a:pPr>
                      <a:r>
                        <a:rPr lang="en-US" sz="1100">
                          <a:effectLst/>
                        </a:rPr>
                        <a:t>2012-2015</a:t>
                      </a:r>
                      <a:endParaRPr lang="tr-TR" sz="1100">
                        <a:effectLst/>
                        <a:latin typeface="Times New Roman"/>
                        <a:ea typeface="Times New Roman"/>
                      </a:endParaRPr>
                    </a:p>
                  </a:txBody>
                  <a:tcPr marL="3047" marR="3047" marT="0" marB="0" anchor="b"/>
                </a:tc>
                <a:tc>
                  <a:txBody>
                    <a:bodyPr/>
                    <a:lstStyle/>
                    <a:p>
                      <a:pPr marL="0" marR="0">
                        <a:spcBef>
                          <a:spcPts val="0"/>
                        </a:spcBef>
                        <a:spcAft>
                          <a:spcPts val="0"/>
                        </a:spcAft>
                      </a:pPr>
                      <a:r>
                        <a:rPr lang="en-US" sz="1100">
                          <a:effectLst/>
                        </a:rPr>
                        <a:t>TÜBİTAK</a:t>
                      </a:r>
                      <a:endParaRPr lang="tr-TR" sz="1100">
                        <a:effectLst/>
                        <a:latin typeface="Times New Roman"/>
                        <a:ea typeface="Times New Roman"/>
                      </a:endParaRPr>
                    </a:p>
                  </a:txBody>
                  <a:tcPr marL="3047" marR="3047" marT="0" marB="0" anchor="b"/>
                </a:tc>
                <a:tc>
                  <a:txBody>
                    <a:bodyPr/>
                    <a:lstStyle/>
                    <a:p>
                      <a:pPr marL="0" marR="0" algn="ctr">
                        <a:spcBef>
                          <a:spcPts val="0"/>
                        </a:spcBef>
                        <a:spcAft>
                          <a:spcPts val="0"/>
                        </a:spcAft>
                      </a:pPr>
                      <a:r>
                        <a:rPr lang="en-US" sz="1100">
                          <a:effectLst/>
                        </a:rPr>
                        <a:t>156.613 TL</a:t>
                      </a:r>
                      <a:endParaRPr lang="tr-TR" sz="1100">
                        <a:effectLst/>
                        <a:latin typeface="Times New Roman"/>
                        <a:ea typeface="Times New Roman"/>
                      </a:endParaRPr>
                    </a:p>
                  </a:txBody>
                  <a:tcPr marL="3047" marR="3047" marT="0" marB="0" anchor="b"/>
                </a:tc>
                <a:tc>
                  <a:txBody>
                    <a:bodyPr/>
                    <a:lstStyle/>
                    <a:p>
                      <a:pPr marL="0" marR="0">
                        <a:spcBef>
                          <a:spcPts val="0"/>
                        </a:spcBef>
                        <a:spcAft>
                          <a:spcPts val="0"/>
                        </a:spcAft>
                      </a:pPr>
                      <a:r>
                        <a:rPr lang="en-US" sz="1100">
                          <a:effectLst/>
                        </a:rPr>
                        <a:t>Ayşe Melda Yüksel Turgut (PI)</a:t>
                      </a:r>
                      <a:endParaRPr lang="tr-TR" sz="1100">
                        <a:effectLst/>
                        <a:latin typeface="Times New Roman"/>
                        <a:ea typeface="Times New Roman"/>
                      </a:endParaRPr>
                    </a:p>
                  </a:txBody>
                  <a:tcPr marL="3047" marR="3047" marT="0" marB="0" anchor="b"/>
                </a:tc>
              </a:tr>
              <a:tr h="476888">
                <a:tc vMerge="1">
                  <a:txBody>
                    <a:bodyPr/>
                    <a:lstStyle/>
                    <a:p>
                      <a:endParaRPr lang="tr-TR"/>
                    </a:p>
                  </a:txBody>
                  <a:tcPr/>
                </a:tc>
                <a:tc>
                  <a:txBody>
                    <a:bodyPr/>
                    <a:lstStyle/>
                    <a:p>
                      <a:pPr marL="0" marR="0">
                        <a:spcBef>
                          <a:spcPts val="0"/>
                        </a:spcBef>
                        <a:spcAft>
                          <a:spcPts val="0"/>
                        </a:spcAft>
                      </a:pPr>
                      <a:r>
                        <a:rPr lang="en-US" sz="1100">
                          <a:effectLst/>
                        </a:rPr>
                        <a:t>Hierarchical Transmission for High-Speed Military Communications</a:t>
                      </a:r>
                      <a:endParaRPr lang="tr-TR" sz="1100">
                        <a:effectLst/>
                        <a:latin typeface="Times New Roman"/>
                        <a:ea typeface="Times New Roman"/>
                      </a:endParaRPr>
                    </a:p>
                  </a:txBody>
                  <a:tcPr marL="3047" marR="3047" marT="0" marB="0" anchor="b"/>
                </a:tc>
                <a:tc>
                  <a:txBody>
                    <a:bodyPr/>
                    <a:lstStyle/>
                    <a:p>
                      <a:pPr marL="0" marR="0">
                        <a:spcBef>
                          <a:spcPts val="0"/>
                        </a:spcBef>
                        <a:spcAft>
                          <a:spcPts val="0"/>
                        </a:spcAft>
                      </a:pPr>
                      <a:r>
                        <a:rPr lang="en-US" sz="1100">
                          <a:effectLst/>
                        </a:rPr>
                        <a:t>2012-2014</a:t>
                      </a:r>
                      <a:endParaRPr lang="tr-TR" sz="1100">
                        <a:effectLst/>
                        <a:latin typeface="Times New Roman"/>
                        <a:ea typeface="Times New Roman"/>
                      </a:endParaRPr>
                    </a:p>
                  </a:txBody>
                  <a:tcPr marL="3047" marR="3047" marT="0" marB="0" anchor="b"/>
                </a:tc>
                <a:tc>
                  <a:txBody>
                    <a:bodyPr/>
                    <a:lstStyle/>
                    <a:p>
                      <a:pPr marL="0" marR="0">
                        <a:spcBef>
                          <a:spcPts val="0"/>
                        </a:spcBef>
                        <a:spcAft>
                          <a:spcPts val="0"/>
                        </a:spcAft>
                      </a:pPr>
                      <a:r>
                        <a:rPr lang="en-US" sz="1100">
                          <a:effectLst/>
                        </a:rPr>
                        <a:t>Ministry of Science Industry and Technology</a:t>
                      </a:r>
                      <a:endParaRPr lang="tr-TR" sz="1100">
                        <a:effectLst/>
                        <a:latin typeface="Times New Roman"/>
                        <a:ea typeface="Times New Roman"/>
                      </a:endParaRPr>
                    </a:p>
                  </a:txBody>
                  <a:tcPr marL="3047" marR="3047" marT="0" marB="0" anchor="b"/>
                </a:tc>
                <a:tc>
                  <a:txBody>
                    <a:bodyPr/>
                    <a:lstStyle/>
                    <a:p>
                      <a:pPr marL="0" marR="0" algn="ctr">
                        <a:spcBef>
                          <a:spcPts val="0"/>
                        </a:spcBef>
                        <a:spcAft>
                          <a:spcPts val="0"/>
                        </a:spcAft>
                      </a:pPr>
                      <a:r>
                        <a:rPr lang="en-US" sz="1100">
                          <a:effectLst/>
                        </a:rPr>
                        <a:t>114.141 TL</a:t>
                      </a:r>
                      <a:endParaRPr lang="tr-TR" sz="1100">
                        <a:effectLst/>
                        <a:latin typeface="Times New Roman"/>
                        <a:ea typeface="Times New Roman"/>
                      </a:endParaRPr>
                    </a:p>
                  </a:txBody>
                  <a:tcPr marL="3047" marR="3047" marT="0" marB="0" anchor="b"/>
                </a:tc>
                <a:tc>
                  <a:txBody>
                    <a:bodyPr/>
                    <a:lstStyle/>
                    <a:p>
                      <a:pPr marL="0" marR="0">
                        <a:spcBef>
                          <a:spcPts val="0"/>
                        </a:spcBef>
                        <a:spcAft>
                          <a:spcPts val="0"/>
                        </a:spcAft>
                      </a:pPr>
                      <a:r>
                        <a:rPr lang="en-US" sz="1100">
                          <a:effectLst/>
                        </a:rPr>
                        <a:t>Ayşe Melda Yüksel Turgut (PI)</a:t>
                      </a:r>
                      <a:endParaRPr lang="tr-TR" sz="1100">
                        <a:effectLst/>
                        <a:latin typeface="Times New Roman"/>
                        <a:ea typeface="Times New Roman"/>
                      </a:endParaRPr>
                    </a:p>
                  </a:txBody>
                  <a:tcPr marL="3047" marR="3047" marT="0" marB="0" anchor="b"/>
                </a:tc>
              </a:tr>
              <a:tr h="565374">
                <a:tc>
                  <a:txBody>
                    <a:bodyPr/>
                    <a:lstStyle/>
                    <a:p>
                      <a:pPr marL="0" marR="0" algn="ctr">
                        <a:spcBef>
                          <a:spcPts val="0"/>
                        </a:spcBef>
                        <a:spcAft>
                          <a:spcPts val="0"/>
                        </a:spcAft>
                      </a:pPr>
                      <a:r>
                        <a:rPr lang="en-US" sz="1100">
                          <a:effectLst/>
                        </a:rPr>
                        <a:t>Dr. Arif Sanlı ERGÜN</a:t>
                      </a:r>
                      <a:endParaRPr lang="tr-TR" sz="1100">
                        <a:effectLst/>
                        <a:latin typeface="Times New Roman"/>
                        <a:ea typeface="Times New Roman"/>
                      </a:endParaRPr>
                    </a:p>
                  </a:txBody>
                  <a:tcPr marL="3047" marR="3047" marT="0" marB="0" anchor="ctr"/>
                </a:tc>
                <a:tc>
                  <a:txBody>
                    <a:bodyPr/>
                    <a:lstStyle/>
                    <a:p>
                      <a:pPr marL="0" marR="0">
                        <a:spcBef>
                          <a:spcPts val="0"/>
                        </a:spcBef>
                        <a:spcAft>
                          <a:spcPts val="0"/>
                        </a:spcAft>
                      </a:pPr>
                      <a:r>
                        <a:rPr lang="en-US" sz="1100">
                          <a:effectLst/>
                        </a:rPr>
                        <a:t>Optimization of high amplitude focused ultrasound frequency and transducer array phases by the tissue information exttacted from magnetic resonance images</a:t>
                      </a:r>
                      <a:endParaRPr lang="tr-TR" sz="1100">
                        <a:effectLst/>
                        <a:latin typeface="Times New Roman"/>
                        <a:ea typeface="Times New Roman"/>
                      </a:endParaRPr>
                    </a:p>
                  </a:txBody>
                  <a:tcPr marL="3047" marR="3047" marT="0" marB="0" anchor="b"/>
                </a:tc>
                <a:tc>
                  <a:txBody>
                    <a:bodyPr/>
                    <a:lstStyle/>
                    <a:p>
                      <a:pPr marL="0" marR="0">
                        <a:spcBef>
                          <a:spcPts val="0"/>
                        </a:spcBef>
                        <a:spcAft>
                          <a:spcPts val="0"/>
                        </a:spcAft>
                      </a:pPr>
                      <a:r>
                        <a:rPr lang="en-US" sz="1100">
                          <a:effectLst/>
                        </a:rPr>
                        <a:t>2011-2014</a:t>
                      </a:r>
                      <a:endParaRPr lang="tr-TR" sz="1100">
                        <a:effectLst/>
                        <a:latin typeface="Times New Roman"/>
                        <a:ea typeface="Times New Roman"/>
                      </a:endParaRPr>
                    </a:p>
                  </a:txBody>
                  <a:tcPr marL="3047" marR="3047" marT="0" marB="0" anchor="b"/>
                </a:tc>
                <a:tc>
                  <a:txBody>
                    <a:bodyPr/>
                    <a:lstStyle/>
                    <a:p>
                      <a:pPr marL="0" marR="0">
                        <a:spcBef>
                          <a:spcPts val="0"/>
                        </a:spcBef>
                        <a:spcAft>
                          <a:spcPts val="0"/>
                        </a:spcAft>
                      </a:pPr>
                      <a:r>
                        <a:rPr lang="en-US" sz="1100">
                          <a:effectLst/>
                        </a:rPr>
                        <a:t>TÜBİTAK</a:t>
                      </a:r>
                      <a:endParaRPr lang="tr-TR" sz="1100">
                        <a:effectLst/>
                        <a:latin typeface="Times New Roman"/>
                        <a:ea typeface="Times New Roman"/>
                      </a:endParaRPr>
                    </a:p>
                  </a:txBody>
                  <a:tcPr marL="3047" marR="3047" marT="0" marB="0" anchor="b"/>
                </a:tc>
                <a:tc>
                  <a:txBody>
                    <a:bodyPr/>
                    <a:lstStyle/>
                    <a:p>
                      <a:pPr marL="0" marR="0" algn="ctr">
                        <a:spcBef>
                          <a:spcPts val="0"/>
                        </a:spcBef>
                        <a:spcAft>
                          <a:spcPts val="0"/>
                        </a:spcAft>
                      </a:pPr>
                      <a:r>
                        <a:rPr lang="en-US" sz="1100">
                          <a:effectLst/>
                        </a:rPr>
                        <a:t>358,000 TL</a:t>
                      </a:r>
                      <a:endParaRPr lang="tr-TR" sz="1100">
                        <a:effectLst/>
                        <a:latin typeface="Times New Roman"/>
                        <a:ea typeface="Times New Roman"/>
                      </a:endParaRPr>
                    </a:p>
                  </a:txBody>
                  <a:tcPr marL="3047" marR="3047" marT="0" marB="0" anchor="b"/>
                </a:tc>
                <a:tc>
                  <a:txBody>
                    <a:bodyPr/>
                    <a:lstStyle/>
                    <a:p>
                      <a:pPr marL="0" marR="0">
                        <a:spcBef>
                          <a:spcPts val="0"/>
                        </a:spcBef>
                        <a:spcAft>
                          <a:spcPts val="0"/>
                        </a:spcAft>
                      </a:pPr>
                      <a:r>
                        <a:rPr lang="en-US" sz="1100">
                          <a:effectLst/>
                        </a:rPr>
                        <a:t>Arif Sanlı Ergün (PI)</a:t>
                      </a:r>
                      <a:endParaRPr lang="tr-TR" sz="1100">
                        <a:effectLst/>
                        <a:latin typeface="Times New Roman"/>
                        <a:ea typeface="Times New Roman"/>
                      </a:endParaRPr>
                    </a:p>
                  </a:txBody>
                  <a:tcPr marL="3047" marR="3047" marT="0" marB="0" anchor="b"/>
                </a:tc>
              </a:tr>
              <a:tr h="559110">
                <a:tc>
                  <a:txBody>
                    <a:bodyPr/>
                    <a:lstStyle/>
                    <a:p>
                      <a:pPr marL="0" marR="0" algn="ctr">
                        <a:spcBef>
                          <a:spcPts val="0"/>
                        </a:spcBef>
                        <a:spcAft>
                          <a:spcPts val="0"/>
                        </a:spcAft>
                      </a:pPr>
                      <a:r>
                        <a:rPr lang="en-US" sz="1100">
                          <a:effectLst/>
                        </a:rPr>
                        <a:t>Dr. Sevgi Zübeyde Gürbüz</a:t>
                      </a:r>
                      <a:endParaRPr lang="tr-TR" sz="1100">
                        <a:effectLst/>
                        <a:latin typeface="Times New Roman"/>
                        <a:ea typeface="Times New Roman"/>
                      </a:endParaRPr>
                    </a:p>
                  </a:txBody>
                  <a:tcPr marL="3047" marR="3047" marT="0" marB="0" anchor="ctr"/>
                </a:tc>
                <a:tc>
                  <a:txBody>
                    <a:bodyPr/>
                    <a:lstStyle/>
                    <a:p>
                      <a:pPr marL="0" marR="0">
                        <a:spcBef>
                          <a:spcPts val="0"/>
                        </a:spcBef>
                        <a:spcAft>
                          <a:spcPts val="0"/>
                        </a:spcAft>
                      </a:pPr>
                      <a:r>
                        <a:rPr lang="en-US" sz="1100">
                          <a:effectLst/>
                        </a:rPr>
                        <a:t>Cognitive and cooperative signal processing technologies for remote sensing applications</a:t>
                      </a:r>
                      <a:endParaRPr lang="tr-TR" sz="1100">
                        <a:effectLst/>
                        <a:latin typeface="Times New Roman"/>
                        <a:ea typeface="Times New Roman"/>
                      </a:endParaRPr>
                    </a:p>
                  </a:txBody>
                  <a:tcPr marL="3047" marR="3047" marT="0" marB="0" anchor="b"/>
                </a:tc>
                <a:tc>
                  <a:txBody>
                    <a:bodyPr/>
                    <a:lstStyle/>
                    <a:p>
                      <a:pPr marL="0" marR="0">
                        <a:spcBef>
                          <a:spcPts val="0"/>
                        </a:spcBef>
                        <a:spcAft>
                          <a:spcPts val="0"/>
                        </a:spcAft>
                      </a:pPr>
                      <a:r>
                        <a:rPr lang="en-US" sz="1100">
                          <a:effectLst/>
                        </a:rPr>
                        <a:t>2011-2013</a:t>
                      </a:r>
                      <a:endParaRPr lang="tr-TR" sz="1100">
                        <a:effectLst/>
                        <a:latin typeface="Times New Roman"/>
                        <a:ea typeface="Times New Roman"/>
                      </a:endParaRPr>
                    </a:p>
                  </a:txBody>
                  <a:tcPr marL="3047" marR="3047" marT="0" marB="0" anchor="b"/>
                </a:tc>
                <a:tc>
                  <a:txBody>
                    <a:bodyPr/>
                    <a:lstStyle/>
                    <a:p>
                      <a:pPr marL="0" marR="0">
                        <a:spcBef>
                          <a:spcPts val="0"/>
                        </a:spcBef>
                        <a:spcAft>
                          <a:spcPts val="0"/>
                        </a:spcAft>
                      </a:pPr>
                      <a:r>
                        <a:rPr lang="en-US" sz="1100">
                          <a:effectLst/>
                        </a:rPr>
                        <a:t>AB - FP7 IRG</a:t>
                      </a:r>
                      <a:endParaRPr lang="tr-TR" sz="1100">
                        <a:effectLst/>
                        <a:latin typeface="Times New Roman"/>
                        <a:ea typeface="Times New Roman"/>
                      </a:endParaRPr>
                    </a:p>
                  </a:txBody>
                  <a:tcPr marL="3047" marR="3047" marT="0" marB="0" anchor="b"/>
                </a:tc>
                <a:tc>
                  <a:txBody>
                    <a:bodyPr/>
                    <a:lstStyle/>
                    <a:p>
                      <a:pPr marL="0" marR="0" algn="ctr">
                        <a:spcBef>
                          <a:spcPts val="0"/>
                        </a:spcBef>
                        <a:spcAft>
                          <a:spcPts val="0"/>
                        </a:spcAft>
                      </a:pPr>
                      <a:r>
                        <a:rPr lang="en-US" sz="1100">
                          <a:effectLst/>
                        </a:rPr>
                        <a:t>75000 Euro</a:t>
                      </a:r>
                      <a:endParaRPr lang="tr-TR" sz="1100">
                        <a:effectLst/>
                        <a:latin typeface="Times New Roman"/>
                        <a:ea typeface="Times New Roman"/>
                      </a:endParaRPr>
                    </a:p>
                  </a:txBody>
                  <a:tcPr marL="3047" marR="3047" marT="0" marB="0" anchor="b"/>
                </a:tc>
                <a:tc>
                  <a:txBody>
                    <a:bodyPr/>
                    <a:lstStyle/>
                    <a:p>
                      <a:pPr marL="0" marR="0">
                        <a:spcBef>
                          <a:spcPts val="0"/>
                        </a:spcBef>
                        <a:spcAft>
                          <a:spcPts val="0"/>
                        </a:spcAft>
                      </a:pPr>
                      <a:r>
                        <a:rPr lang="en-US" sz="1100" dirty="0" err="1">
                          <a:effectLst/>
                        </a:rPr>
                        <a:t>Sevgi</a:t>
                      </a:r>
                      <a:r>
                        <a:rPr lang="en-US" sz="1100" dirty="0">
                          <a:effectLst/>
                        </a:rPr>
                        <a:t> </a:t>
                      </a:r>
                      <a:r>
                        <a:rPr lang="en-US" sz="1100" dirty="0" err="1">
                          <a:effectLst/>
                        </a:rPr>
                        <a:t>Zübeyde</a:t>
                      </a:r>
                      <a:r>
                        <a:rPr lang="en-US" sz="1100" dirty="0">
                          <a:effectLst/>
                        </a:rPr>
                        <a:t> </a:t>
                      </a:r>
                      <a:r>
                        <a:rPr lang="en-US" sz="1100" dirty="0" err="1">
                          <a:effectLst/>
                        </a:rPr>
                        <a:t>Gürbüz</a:t>
                      </a:r>
                      <a:r>
                        <a:rPr lang="en-US" sz="1100" dirty="0">
                          <a:effectLst/>
                        </a:rPr>
                        <a:t> (PI </a:t>
                      </a:r>
                      <a:r>
                        <a:rPr lang="en-US" sz="1100" dirty="0" err="1">
                          <a:effectLst/>
                        </a:rPr>
                        <a:t>ve</a:t>
                      </a:r>
                      <a:r>
                        <a:rPr lang="en-US" sz="1100" dirty="0">
                          <a:effectLst/>
                        </a:rPr>
                        <a:t> Co-Pi)</a:t>
                      </a:r>
                      <a:endParaRPr lang="tr-TR" sz="1100" dirty="0">
                        <a:effectLst/>
                        <a:latin typeface="Times New Roman"/>
                        <a:ea typeface="Times New Roman"/>
                      </a:endParaRPr>
                    </a:p>
                  </a:txBody>
                  <a:tcPr marL="3047" marR="3047" marT="0" marB="0" anchor="b"/>
                </a:tc>
              </a:tr>
            </a:tbl>
          </a:graphicData>
        </a:graphic>
      </p:graphicFrame>
    </p:spTree>
    <p:extLst>
      <p:ext uri="{BB962C8B-B14F-4D97-AF65-F5344CB8AC3E}">
        <p14:creationId xmlns:p14="http://schemas.microsoft.com/office/powerpoint/2010/main" val="38358518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563562"/>
          </a:xfrm>
        </p:spPr>
        <p:txBody>
          <a:bodyPr>
            <a:noAutofit/>
          </a:bodyPr>
          <a:lstStyle/>
          <a:p>
            <a:r>
              <a:rPr lang="tr-TR" sz="3200" dirty="0" smtClean="0"/>
              <a:t>Program Eğitim Amaçları</a:t>
            </a:r>
            <a:br>
              <a:rPr lang="tr-TR" sz="3200" dirty="0" smtClean="0"/>
            </a:br>
            <a:r>
              <a:rPr lang="tr-TR" sz="3200" dirty="0" smtClean="0"/>
              <a:t>(Program </a:t>
            </a:r>
            <a:r>
              <a:rPr lang="tr-TR" sz="3200" dirty="0" err="1" smtClean="0"/>
              <a:t>Educational</a:t>
            </a:r>
            <a:r>
              <a:rPr lang="tr-TR" sz="3200" dirty="0" smtClean="0"/>
              <a:t> </a:t>
            </a:r>
            <a:r>
              <a:rPr lang="tr-TR" sz="3200" dirty="0" err="1" smtClean="0"/>
              <a:t>Objectives</a:t>
            </a:r>
            <a:r>
              <a:rPr lang="tr-TR" sz="3200" dirty="0" smtClean="0"/>
              <a:t>)</a:t>
            </a:r>
            <a:endParaRPr lang="tr-TR" sz="3200" dirty="0"/>
          </a:p>
        </p:txBody>
      </p:sp>
      <p:sp>
        <p:nvSpPr>
          <p:cNvPr id="3" name="İçerik Yer Tutucusu 2"/>
          <p:cNvSpPr>
            <a:spLocks noGrp="1"/>
          </p:cNvSpPr>
          <p:nvPr>
            <p:ph idx="1"/>
          </p:nvPr>
        </p:nvSpPr>
        <p:spPr>
          <a:xfrm>
            <a:off x="457200" y="1143000"/>
            <a:ext cx="8229600" cy="5105400"/>
          </a:xfrm>
        </p:spPr>
        <p:txBody>
          <a:bodyPr>
            <a:normAutofit fontScale="55000" lnSpcReduction="20000"/>
          </a:bodyPr>
          <a:lstStyle/>
          <a:p>
            <a:pPr lvl="0"/>
            <a:r>
              <a:rPr lang="tr-TR" b="1" dirty="0" smtClean="0"/>
              <a:t>Mezunların, mezun olduktan 2-3 sene içerisinde göstermiş olması gereken özellikler</a:t>
            </a:r>
          </a:p>
          <a:p>
            <a:pPr lvl="0"/>
            <a:r>
              <a:rPr lang="en-US" b="1" dirty="0" smtClean="0"/>
              <a:t>Technical </a:t>
            </a:r>
            <a:r>
              <a:rPr lang="en-US" b="1" dirty="0"/>
              <a:t>Knowledge</a:t>
            </a:r>
            <a:endParaRPr lang="tr-TR" dirty="0"/>
          </a:p>
          <a:p>
            <a:pPr lvl="1"/>
            <a:r>
              <a:rPr lang="en-US" dirty="0"/>
              <a:t>Our Graduates have the required knowledge and ability to find effective solutions to the issues that they come across, especially  in the Electronics, Computer Hardware, Manufacturing,  Telecommunications, Defense, Biomedical, Energy  sectors or scientific institutions. </a:t>
            </a:r>
            <a:r>
              <a:rPr lang="en-US" dirty="0" smtClean="0"/>
              <a:t>  </a:t>
            </a:r>
            <a:endParaRPr lang="tr-TR" dirty="0"/>
          </a:p>
          <a:p>
            <a:pPr lvl="0"/>
            <a:r>
              <a:rPr lang="en-US" b="1" dirty="0"/>
              <a:t>Communications, Teamwork and Leadership</a:t>
            </a:r>
            <a:endParaRPr lang="tr-TR" dirty="0"/>
          </a:p>
          <a:p>
            <a:pPr lvl="1"/>
            <a:r>
              <a:rPr lang="en-US" dirty="0"/>
              <a:t>Our graduates have oral and written communication abilities, along with </a:t>
            </a:r>
            <a:r>
              <a:rPr lang="en-US" dirty="0" err="1"/>
              <a:t>teamworking</a:t>
            </a:r>
            <a:r>
              <a:rPr lang="en-US" dirty="0"/>
              <a:t> and leadership skills , that is required to express themselves/their work, to inform and persuade multidisciplinary/multicultural groups of people in their professional lives. With these abilities, our graduates usually rise managerial positions, in a sufficient amount of time</a:t>
            </a:r>
            <a:r>
              <a:rPr lang="en-US" dirty="0" smtClean="0"/>
              <a:t>.</a:t>
            </a:r>
            <a:endParaRPr lang="tr-TR" dirty="0"/>
          </a:p>
          <a:p>
            <a:pPr lvl="0"/>
            <a:r>
              <a:rPr lang="en-US" b="1" dirty="0"/>
              <a:t>Life-Long Learning</a:t>
            </a:r>
            <a:endParaRPr lang="tr-TR" dirty="0"/>
          </a:p>
          <a:p>
            <a:pPr lvl="1"/>
            <a:r>
              <a:rPr lang="en-US" dirty="0"/>
              <a:t>With the help of seminars, certificate programs and graduate programs, our graduates are motivated  to engage in life-long learning in order to refresh and improve themselves in terms of developing technologies, methods, and techniques. </a:t>
            </a:r>
            <a:endParaRPr lang="tr-TR" dirty="0"/>
          </a:p>
          <a:p>
            <a:pPr lvl="0"/>
            <a:r>
              <a:rPr lang="en-US" b="1" dirty="0" smtClean="0"/>
              <a:t>Ethics </a:t>
            </a:r>
            <a:r>
              <a:rPr lang="en-US" b="1" dirty="0"/>
              <a:t>and Professionalism</a:t>
            </a:r>
            <a:endParaRPr lang="tr-TR" dirty="0"/>
          </a:p>
          <a:p>
            <a:pPr lvl="1"/>
            <a:r>
              <a:rPr lang="en-US" dirty="0"/>
              <a:t>Our graduates are aware and conscious of the societal, environmental and ethical consequences of their technical and occupational decision. </a:t>
            </a:r>
            <a:endParaRPr lang="tr-TR" dirty="0"/>
          </a:p>
          <a:p>
            <a:pPr lvl="0"/>
            <a:r>
              <a:rPr lang="en-US" b="1" dirty="0"/>
              <a:t>Innovation and </a:t>
            </a:r>
            <a:r>
              <a:rPr lang="en-US" b="1" dirty="0" err="1"/>
              <a:t>Entrenpreneurship</a:t>
            </a:r>
            <a:endParaRPr lang="tr-TR" dirty="0"/>
          </a:p>
          <a:p>
            <a:pPr lvl="1"/>
            <a:r>
              <a:rPr lang="en-US" dirty="0"/>
              <a:t>Our graduates have the required background and mentality to find creative and innovative solutions for engineering problems. A significant number of our graduates either work at research and development companies or start their own companies. </a:t>
            </a:r>
            <a:endParaRPr lang="tr-TR" dirty="0"/>
          </a:p>
        </p:txBody>
      </p:sp>
    </p:spTree>
    <p:extLst>
      <p:ext uri="{BB962C8B-B14F-4D97-AF65-F5344CB8AC3E}">
        <p14:creationId xmlns:p14="http://schemas.microsoft.com/office/powerpoint/2010/main" val="2764412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715962"/>
          </a:xfrm>
        </p:spPr>
        <p:txBody>
          <a:bodyPr>
            <a:noAutofit/>
          </a:bodyPr>
          <a:lstStyle/>
          <a:p>
            <a:r>
              <a:rPr lang="tr-TR" sz="3200" dirty="0" smtClean="0"/>
              <a:t>Öğrenci Çıktıları</a:t>
            </a:r>
            <a:br>
              <a:rPr lang="tr-TR" sz="3200" dirty="0" smtClean="0"/>
            </a:br>
            <a:r>
              <a:rPr lang="tr-TR" sz="3200" dirty="0" smtClean="0"/>
              <a:t>(</a:t>
            </a:r>
            <a:r>
              <a:rPr lang="tr-TR" sz="3200" dirty="0" err="1" smtClean="0"/>
              <a:t>Student</a:t>
            </a:r>
            <a:r>
              <a:rPr lang="tr-TR" sz="3200" dirty="0" smtClean="0"/>
              <a:t> </a:t>
            </a:r>
            <a:r>
              <a:rPr lang="tr-TR" sz="3200" dirty="0" err="1" smtClean="0"/>
              <a:t>Outcomes</a:t>
            </a:r>
            <a:r>
              <a:rPr lang="tr-TR" sz="3200" dirty="0" smtClean="0"/>
              <a:t> (ABET))</a:t>
            </a:r>
            <a:endParaRPr lang="tr-TR" sz="3200" dirty="0"/>
          </a:p>
        </p:txBody>
      </p:sp>
      <p:sp>
        <p:nvSpPr>
          <p:cNvPr id="3" name="İçerik Yer Tutucusu 2"/>
          <p:cNvSpPr>
            <a:spLocks noGrp="1"/>
          </p:cNvSpPr>
          <p:nvPr>
            <p:ph idx="1"/>
          </p:nvPr>
        </p:nvSpPr>
        <p:spPr>
          <a:xfrm>
            <a:off x="457200" y="1219200"/>
            <a:ext cx="8229600" cy="5334000"/>
          </a:xfrm>
        </p:spPr>
        <p:txBody>
          <a:bodyPr>
            <a:normAutofit fontScale="55000" lnSpcReduction="20000"/>
          </a:bodyPr>
          <a:lstStyle/>
          <a:p>
            <a:r>
              <a:rPr lang="tr-TR" sz="3600" b="1" dirty="0" smtClean="0"/>
              <a:t>Öğrencilerin Mezun oldukları zaman kazanmış olmaları gereken yetenekler</a:t>
            </a:r>
          </a:p>
          <a:p>
            <a:r>
              <a:rPr lang="tr-TR" dirty="0" smtClean="0"/>
              <a:t>(</a:t>
            </a:r>
            <a:r>
              <a:rPr lang="tr-TR" dirty="0"/>
              <a:t>a) an </a:t>
            </a:r>
            <a:r>
              <a:rPr lang="tr-TR" dirty="0" err="1"/>
              <a:t>ability</a:t>
            </a:r>
            <a:r>
              <a:rPr lang="tr-TR" dirty="0"/>
              <a:t> </a:t>
            </a:r>
            <a:r>
              <a:rPr lang="tr-TR" dirty="0" err="1"/>
              <a:t>to</a:t>
            </a:r>
            <a:r>
              <a:rPr lang="tr-TR" dirty="0"/>
              <a:t> </a:t>
            </a:r>
            <a:r>
              <a:rPr lang="tr-TR" dirty="0" err="1"/>
              <a:t>apply</a:t>
            </a:r>
            <a:r>
              <a:rPr lang="tr-TR" dirty="0"/>
              <a:t> </a:t>
            </a:r>
            <a:r>
              <a:rPr lang="tr-TR" dirty="0" err="1"/>
              <a:t>knowledge</a:t>
            </a:r>
            <a:r>
              <a:rPr lang="tr-TR" dirty="0"/>
              <a:t> of </a:t>
            </a:r>
            <a:r>
              <a:rPr lang="tr-TR" dirty="0" err="1"/>
              <a:t>mathematics</a:t>
            </a:r>
            <a:r>
              <a:rPr lang="tr-TR" dirty="0"/>
              <a:t>, </a:t>
            </a:r>
            <a:r>
              <a:rPr lang="tr-TR" dirty="0" err="1"/>
              <a:t>science</a:t>
            </a:r>
            <a:r>
              <a:rPr lang="tr-TR" dirty="0"/>
              <a:t>, </a:t>
            </a:r>
            <a:r>
              <a:rPr lang="tr-TR" dirty="0" err="1"/>
              <a:t>and</a:t>
            </a:r>
            <a:r>
              <a:rPr lang="tr-TR" dirty="0"/>
              <a:t> </a:t>
            </a:r>
            <a:r>
              <a:rPr lang="tr-TR" dirty="0" err="1"/>
              <a:t>engineering</a:t>
            </a:r>
            <a:endParaRPr lang="tr-TR" dirty="0"/>
          </a:p>
          <a:p>
            <a:r>
              <a:rPr lang="tr-TR" dirty="0"/>
              <a:t>(b) an </a:t>
            </a:r>
            <a:r>
              <a:rPr lang="tr-TR" dirty="0" err="1"/>
              <a:t>ability</a:t>
            </a:r>
            <a:r>
              <a:rPr lang="tr-TR" dirty="0"/>
              <a:t> </a:t>
            </a:r>
            <a:r>
              <a:rPr lang="tr-TR" dirty="0" err="1"/>
              <a:t>to</a:t>
            </a:r>
            <a:r>
              <a:rPr lang="tr-TR" dirty="0"/>
              <a:t> </a:t>
            </a:r>
            <a:r>
              <a:rPr lang="tr-TR" dirty="0" err="1"/>
              <a:t>design</a:t>
            </a:r>
            <a:r>
              <a:rPr lang="tr-TR" dirty="0"/>
              <a:t> </a:t>
            </a:r>
            <a:r>
              <a:rPr lang="tr-TR" dirty="0" err="1"/>
              <a:t>and</a:t>
            </a:r>
            <a:r>
              <a:rPr lang="tr-TR" dirty="0"/>
              <a:t> </a:t>
            </a:r>
            <a:r>
              <a:rPr lang="tr-TR" dirty="0" err="1"/>
              <a:t>conduct</a:t>
            </a:r>
            <a:r>
              <a:rPr lang="tr-TR" dirty="0"/>
              <a:t> </a:t>
            </a:r>
            <a:r>
              <a:rPr lang="tr-TR" dirty="0" err="1"/>
              <a:t>experiments</a:t>
            </a:r>
            <a:r>
              <a:rPr lang="tr-TR" dirty="0"/>
              <a:t>, as </a:t>
            </a:r>
            <a:r>
              <a:rPr lang="tr-TR" dirty="0" err="1"/>
              <a:t>well</a:t>
            </a:r>
            <a:r>
              <a:rPr lang="tr-TR" dirty="0"/>
              <a:t> as </a:t>
            </a:r>
            <a:r>
              <a:rPr lang="tr-TR" dirty="0" err="1"/>
              <a:t>to</a:t>
            </a:r>
            <a:r>
              <a:rPr lang="tr-TR" dirty="0"/>
              <a:t> </a:t>
            </a:r>
            <a:r>
              <a:rPr lang="tr-TR" dirty="0" err="1"/>
              <a:t>analyze</a:t>
            </a:r>
            <a:r>
              <a:rPr lang="tr-TR" dirty="0"/>
              <a:t> </a:t>
            </a:r>
            <a:r>
              <a:rPr lang="tr-TR" dirty="0" err="1"/>
              <a:t>and</a:t>
            </a:r>
            <a:r>
              <a:rPr lang="tr-TR" dirty="0"/>
              <a:t> </a:t>
            </a:r>
            <a:r>
              <a:rPr lang="tr-TR" dirty="0" err="1"/>
              <a:t>interpret</a:t>
            </a:r>
            <a:r>
              <a:rPr lang="tr-TR" dirty="0"/>
              <a:t> data</a:t>
            </a:r>
          </a:p>
          <a:p>
            <a:r>
              <a:rPr lang="tr-TR" dirty="0"/>
              <a:t>(c) an </a:t>
            </a:r>
            <a:r>
              <a:rPr lang="tr-TR" dirty="0" err="1"/>
              <a:t>ability</a:t>
            </a:r>
            <a:r>
              <a:rPr lang="tr-TR" dirty="0"/>
              <a:t> </a:t>
            </a:r>
            <a:r>
              <a:rPr lang="tr-TR" dirty="0" err="1"/>
              <a:t>to</a:t>
            </a:r>
            <a:r>
              <a:rPr lang="tr-TR" dirty="0"/>
              <a:t> </a:t>
            </a:r>
            <a:r>
              <a:rPr lang="tr-TR" dirty="0" err="1"/>
              <a:t>design</a:t>
            </a:r>
            <a:r>
              <a:rPr lang="tr-TR" dirty="0"/>
              <a:t> a </a:t>
            </a:r>
            <a:r>
              <a:rPr lang="tr-TR" dirty="0" err="1"/>
              <a:t>system</a:t>
            </a:r>
            <a:r>
              <a:rPr lang="tr-TR" dirty="0"/>
              <a:t>, </a:t>
            </a:r>
            <a:r>
              <a:rPr lang="tr-TR" dirty="0" err="1"/>
              <a:t>component</a:t>
            </a:r>
            <a:r>
              <a:rPr lang="tr-TR" dirty="0"/>
              <a:t>, </a:t>
            </a:r>
            <a:r>
              <a:rPr lang="tr-TR" dirty="0" err="1"/>
              <a:t>or</a:t>
            </a:r>
            <a:r>
              <a:rPr lang="tr-TR" dirty="0"/>
              <a:t> </a:t>
            </a:r>
            <a:r>
              <a:rPr lang="tr-TR" dirty="0" err="1"/>
              <a:t>process</a:t>
            </a:r>
            <a:r>
              <a:rPr lang="tr-TR" dirty="0"/>
              <a:t> </a:t>
            </a:r>
            <a:r>
              <a:rPr lang="tr-TR" dirty="0" err="1"/>
              <a:t>to</a:t>
            </a:r>
            <a:r>
              <a:rPr lang="tr-TR" dirty="0"/>
              <a:t> </a:t>
            </a:r>
            <a:r>
              <a:rPr lang="tr-TR" dirty="0" err="1"/>
              <a:t>meet</a:t>
            </a:r>
            <a:r>
              <a:rPr lang="tr-TR" dirty="0"/>
              <a:t> </a:t>
            </a:r>
            <a:r>
              <a:rPr lang="tr-TR" dirty="0" err="1"/>
              <a:t>desired</a:t>
            </a:r>
            <a:r>
              <a:rPr lang="tr-TR" dirty="0"/>
              <a:t> </a:t>
            </a:r>
            <a:r>
              <a:rPr lang="tr-TR" dirty="0" err="1"/>
              <a:t>needs</a:t>
            </a:r>
            <a:r>
              <a:rPr lang="tr-TR" dirty="0"/>
              <a:t> </a:t>
            </a:r>
            <a:r>
              <a:rPr lang="tr-TR" dirty="0" err="1"/>
              <a:t>within</a:t>
            </a:r>
            <a:r>
              <a:rPr lang="tr-TR" dirty="0"/>
              <a:t> </a:t>
            </a:r>
            <a:r>
              <a:rPr lang="tr-TR" dirty="0" err="1"/>
              <a:t>realistic</a:t>
            </a:r>
            <a:endParaRPr lang="tr-TR" dirty="0"/>
          </a:p>
          <a:p>
            <a:r>
              <a:rPr lang="tr-TR" dirty="0" err="1"/>
              <a:t>constraints</a:t>
            </a:r>
            <a:r>
              <a:rPr lang="tr-TR" dirty="0"/>
              <a:t> </a:t>
            </a:r>
            <a:r>
              <a:rPr lang="tr-TR" dirty="0" err="1"/>
              <a:t>such</a:t>
            </a:r>
            <a:r>
              <a:rPr lang="tr-TR" dirty="0"/>
              <a:t> as </a:t>
            </a:r>
            <a:r>
              <a:rPr lang="tr-TR" dirty="0" err="1"/>
              <a:t>economic</a:t>
            </a:r>
            <a:r>
              <a:rPr lang="tr-TR" dirty="0"/>
              <a:t>, </a:t>
            </a:r>
            <a:r>
              <a:rPr lang="tr-TR" dirty="0" err="1"/>
              <a:t>environmental</a:t>
            </a:r>
            <a:r>
              <a:rPr lang="tr-TR" dirty="0"/>
              <a:t>, </a:t>
            </a:r>
            <a:r>
              <a:rPr lang="tr-TR" dirty="0" err="1"/>
              <a:t>social</a:t>
            </a:r>
            <a:r>
              <a:rPr lang="tr-TR" dirty="0"/>
              <a:t>, </a:t>
            </a:r>
            <a:r>
              <a:rPr lang="tr-TR" dirty="0" err="1"/>
              <a:t>political</a:t>
            </a:r>
            <a:r>
              <a:rPr lang="tr-TR" dirty="0"/>
              <a:t>, </a:t>
            </a:r>
            <a:r>
              <a:rPr lang="tr-TR" dirty="0" err="1"/>
              <a:t>ethical</a:t>
            </a:r>
            <a:r>
              <a:rPr lang="tr-TR" dirty="0"/>
              <a:t>, </a:t>
            </a:r>
            <a:r>
              <a:rPr lang="tr-TR" dirty="0" err="1"/>
              <a:t>health</a:t>
            </a:r>
            <a:r>
              <a:rPr lang="tr-TR" dirty="0"/>
              <a:t> </a:t>
            </a:r>
            <a:r>
              <a:rPr lang="tr-TR" dirty="0" err="1"/>
              <a:t>and</a:t>
            </a:r>
            <a:r>
              <a:rPr lang="tr-TR" dirty="0"/>
              <a:t> </a:t>
            </a:r>
            <a:r>
              <a:rPr lang="tr-TR" dirty="0" err="1"/>
              <a:t>safety</a:t>
            </a:r>
            <a:r>
              <a:rPr lang="tr-TR" dirty="0"/>
              <a:t>,</a:t>
            </a:r>
          </a:p>
          <a:p>
            <a:r>
              <a:rPr lang="tr-TR" dirty="0" err="1"/>
              <a:t>manufacturability</a:t>
            </a:r>
            <a:r>
              <a:rPr lang="tr-TR" dirty="0"/>
              <a:t>, </a:t>
            </a:r>
            <a:r>
              <a:rPr lang="tr-TR" dirty="0" err="1"/>
              <a:t>and</a:t>
            </a:r>
            <a:r>
              <a:rPr lang="tr-TR" dirty="0"/>
              <a:t> </a:t>
            </a:r>
            <a:r>
              <a:rPr lang="tr-TR" dirty="0" err="1"/>
              <a:t>sustainability</a:t>
            </a:r>
            <a:endParaRPr lang="tr-TR" dirty="0"/>
          </a:p>
          <a:p>
            <a:r>
              <a:rPr lang="tr-TR" dirty="0"/>
              <a:t>(d) an </a:t>
            </a:r>
            <a:r>
              <a:rPr lang="tr-TR" dirty="0" err="1"/>
              <a:t>ability</a:t>
            </a:r>
            <a:r>
              <a:rPr lang="tr-TR" dirty="0"/>
              <a:t> </a:t>
            </a:r>
            <a:r>
              <a:rPr lang="tr-TR" dirty="0" err="1"/>
              <a:t>to</a:t>
            </a:r>
            <a:r>
              <a:rPr lang="tr-TR" dirty="0"/>
              <a:t> </a:t>
            </a:r>
            <a:r>
              <a:rPr lang="tr-TR" dirty="0" err="1"/>
              <a:t>function</a:t>
            </a:r>
            <a:r>
              <a:rPr lang="tr-TR" dirty="0"/>
              <a:t> on </a:t>
            </a:r>
            <a:r>
              <a:rPr lang="tr-TR" dirty="0" err="1"/>
              <a:t>multidisciplinary</a:t>
            </a:r>
            <a:r>
              <a:rPr lang="tr-TR" dirty="0"/>
              <a:t> </a:t>
            </a:r>
            <a:r>
              <a:rPr lang="tr-TR" dirty="0" err="1"/>
              <a:t>teams</a:t>
            </a:r>
            <a:endParaRPr lang="tr-TR" dirty="0"/>
          </a:p>
          <a:p>
            <a:r>
              <a:rPr lang="tr-TR" dirty="0"/>
              <a:t>(e) an </a:t>
            </a:r>
            <a:r>
              <a:rPr lang="tr-TR" dirty="0" err="1"/>
              <a:t>ability</a:t>
            </a:r>
            <a:r>
              <a:rPr lang="tr-TR" dirty="0"/>
              <a:t> </a:t>
            </a:r>
            <a:r>
              <a:rPr lang="tr-TR" dirty="0" err="1"/>
              <a:t>to</a:t>
            </a:r>
            <a:r>
              <a:rPr lang="tr-TR" dirty="0"/>
              <a:t> </a:t>
            </a:r>
            <a:r>
              <a:rPr lang="tr-TR" dirty="0" err="1"/>
              <a:t>identify</a:t>
            </a:r>
            <a:r>
              <a:rPr lang="tr-TR" dirty="0"/>
              <a:t>, </a:t>
            </a:r>
            <a:r>
              <a:rPr lang="tr-TR" dirty="0" err="1"/>
              <a:t>formulate</a:t>
            </a:r>
            <a:r>
              <a:rPr lang="tr-TR" dirty="0"/>
              <a:t>, </a:t>
            </a:r>
            <a:r>
              <a:rPr lang="tr-TR" dirty="0" err="1"/>
              <a:t>and</a:t>
            </a:r>
            <a:r>
              <a:rPr lang="tr-TR" dirty="0"/>
              <a:t> </a:t>
            </a:r>
            <a:r>
              <a:rPr lang="tr-TR" dirty="0" err="1"/>
              <a:t>solve</a:t>
            </a:r>
            <a:r>
              <a:rPr lang="tr-TR" dirty="0"/>
              <a:t> </a:t>
            </a:r>
            <a:r>
              <a:rPr lang="tr-TR" dirty="0" err="1"/>
              <a:t>engineering</a:t>
            </a:r>
            <a:r>
              <a:rPr lang="tr-TR" dirty="0"/>
              <a:t> </a:t>
            </a:r>
            <a:r>
              <a:rPr lang="tr-TR" dirty="0" err="1"/>
              <a:t>problems</a:t>
            </a:r>
            <a:endParaRPr lang="tr-TR" dirty="0"/>
          </a:p>
          <a:p>
            <a:r>
              <a:rPr lang="tr-TR" dirty="0"/>
              <a:t>(f) an </a:t>
            </a:r>
            <a:r>
              <a:rPr lang="tr-TR" dirty="0" err="1"/>
              <a:t>understanding</a:t>
            </a:r>
            <a:r>
              <a:rPr lang="tr-TR" dirty="0"/>
              <a:t> of </a:t>
            </a:r>
            <a:r>
              <a:rPr lang="tr-TR" dirty="0" err="1"/>
              <a:t>professional</a:t>
            </a:r>
            <a:r>
              <a:rPr lang="tr-TR" dirty="0"/>
              <a:t> </a:t>
            </a:r>
            <a:r>
              <a:rPr lang="tr-TR" dirty="0" err="1"/>
              <a:t>and</a:t>
            </a:r>
            <a:r>
              <a:rPr lang="tr-TR" dirty="0"/>
              <a:t> </a:t>
            </a:r>
            <a:r>
              <a:rPr lang="tr-TR" dirty="0" err="1"/>
              <a:t>ethical</a:t>
            </a:r>
            <a:r>
              <a:rPr lang="tr-TR" dirty="0"/>
              <a:t> </a:t>
            </a:r>
            <a:r>
              <a:rPr lang="tr-TR" dirty="0" err="1"/>
              <a:t>responsibility</a:t>
            </a:r>
            <a:endParaRPr lang="tr-TR" dirty="0"/>
          </a:p>
          <a:p>
            <a:r>
              <a:rPr lang="tr-TR" dirty="0"/>
              <a:t>(g) an </a:t>
            </a:r>
            <a:r>
              <a:rPr lang="tr-TR" dirty="0" err="1"/>
              <a:t>ability</a:t>
            </a:r>
            <a:r>
              <a:rPr lang="tr-TR" dirty="0"/>
              <a:t> </a:t>
            </a:r>
            <a:r>
              <a:rPr lang="tr-TR" dirty="0" err="1"/>
              <a:t>to</a:t>
            </a:r>
            <a:r>
              <a:rPr lang="tr-TR" dirty="0"/>
              <a:t> </a:t>
            </a:r>
            <a:r>
              <a:rPr lang="tr-TR" dirty="0" err="1"/>
              <a:t>communicate</a:t>
            </a:r>
            <a:r>
              <a:rPr lang="tr-TR" dirty="0"/>
              <a:t> </a:t>
            </a:r>
            <a:r>
              <a:rPr lang="tr-TR" dirty="0" err="1"/>
              <a:t>effectively</a:t>
            </a:r>
            <a:endParaRPr lang="tr-TR" dirty="0"/>
          </a:p>
          <a:p>
            <a:r>
              <a:rPr lang="tr-TR" dirty="0"/>
              <a:t>(h) </a:t>
            </a:r>
            <a:r>
              <a:rPr lang="tr-TR" dirty="0" err="1"/>
              <a:t>the</a:t>
            </a:r>
            <a:r>
              <a:rPr lang="tr-TR" dirty="0"/>
              <a:t> </a:t>
            </a:r>
            <a:r>
              <a:rPr lang="tr-TR" dirty="0" err="1"/>
              <a:t>broad</a:t>
            </a:r>
            <a:r>
              <a:rPr lang="tr-TR" dirty="0"/>
              <a:t> </a:t>
            </a:r>
            <a:r>
              <a:rPr lang="tr-TR" dirty="0" err="1"/>
              <a:t>education</a:t>
            </a:r>
            <a:r>
              <a:rPr lang="tr-TR" dirty="0"/>
              <a:t> </a:t>
            </a:r>
            <a:r>
              <a:rPr lang="tr-TR" dirty="0" err="1"/>
              <a:t>necessary</a:t>
            </a:r>
            <a:r>
              <a:rPr lang="tr-TR" dirty="0"/>
              <a:t> </a:t>
            </a:r>
            <a:r>
              <a:rPr lang="tr-TR" dirty="0" err="1"/>
              <a:t>to</a:t>
            </a:r>
            <a:r>
              <a:rPr lang="tr-TR" dirty="0"/>
              <a:t> </a:t>
            </a:r>
            <a:r>
              <a:rPr lang="tr-TR" dirty="0" err="1"/>
              <a:t>understand</a:t>
            </a:r>
            <a:r>
              <a:rPr lang="tr-TR" dirty="0"/>
              <a:t> </a:t>
            </a:r>
            <a:r>
              <a:rPr lang="tr-TR" dirty="0" err="1"/>
              <a:t>the</a:t>
            </a:r>
            <a:r>
              <a:rPr lang="tr-TR" dirty="0"/>
              <a:t> </a:t>
            </a:r>
            <a:r>
              <a:rPr lang="tr-TR" dirty="0" err="1"/>
              <a:t>impact</a:t>
            </a:r>
            <a:r>
              <a:rPr lang="tr-TR" dirty="0"/>
              <a:t> of </a:t>
            </a:r>
            <a:r>
              <a:rPr lang="tr-TR" dirty="0" err="1"/>
              <a:t>engineering</a:t>
            </a:r>
            <a:r>
              <a:rPr lang="tr-TR" dirty="0"/>
              <a:t> </a:t>
            </a:r>
            <a:r>
              <a:rPr lang="tr-TR" dirty="0" err="1"/>
              <a:t>solutions</a:t>
            </a:r>
            <a:r>
              <a:rPr lang="tr-TR" dirty="0"/>
              <a:t> in a global, </a:t>
            </a:r>
            <a:r>
              <a:rPr lang="tr-TR" dirty="0" err="1"/>
              <a:t>economic</a:t>
            </a:r>
            <a:r>
              <a:rPr lang="tr-TR" dirty="0"/>
              <a:t>, </a:t>
            </a:r>
            <a:r>
              <a:rPr lang="tr-TR" dirty="0" err="1"/>
              <a:t>environmental</a:t>
            </a:r>
            <a:r>
              <a:rPr lang="tr-TR" dirty="0"/>
              <a:t>, </a:t>
            </a:r>
            <a:r>
              <a:rPr lang="tr-TR" dirty="0" err="1"/>
              <a:t>and</a:t>
            </a:r>
            <a:r>
              <a:rPr lang="tr-TR" dirty="0"/>
              <a:t> </a:t>
            </a:r>
            <a:r>
              <a:rPr lang="tr-TR" dirty="0" err="1"/>
              <a:t>societal</a:t>
            </a:r>
            <a:r>
              <a:rPr lang="tr-TR" dirty="0"/>
              <a:t> </a:t>
            </a:r>
            <a:r>
              <a:rPr lang="tr-TR" dirty="0" err="1"/>
              <a:t>context</a:t>
            </a:r>
            <a:endParaRPr lang="tr-TR" dirty="0"/>
          </a:p>
          <a:p>
            <a:r>
              <a:rPr lang="tr-TR" dirty="0"/>
              <a:t>(i) a </a:t>
            </a:r>
            <a:r>
              <a:rPr lang="tr-TR" dirty="0" err="1"/>
              <a:t>recognition</a:t>
            </a:r>
            <a:r>
              <a:rPr lang="tr-TR" dirty="0"/>
              <a:t> of </a:t>
            </a:r>
            <a:r>
              <a:rPr lang="tr-TR" dirty="0" err="1"/>
              <a:t>the</a:t>
            </a:r>
            <a:r>
              <a:rPr lang="tr-TR" dirty="0"/>
              <a:t> </a:t>
            </a:r>
            <a:r>
              <a:rPr lang="tr-TR" dirty="0" err="1"/>
              <a:t>need</a:t>
            </a:r>
            <a:r>
              <a:rPr lang="tr-TR" dirty="0"/>
              <a:t> </a:t>
            </a:r>
            <a:r>
              <a:rPr lang="tr-TR" dirty="0" err="1"/>
              <a:t>for</a:t>
            </a:r>
            <a:r>
              <a:rPr lang="tr-TR" dirty="0"/>
              <a:t>, </a:t>
            </a:r>
            <a:r>
              <a:rPr lang="tr-TR" dirty="0" err="1"/>
              <a:t>and</a:t>
            </a:r>
            <a:r>
              <a:rPr lang="tr-TR" dirty="0"/>
              <a:t> an </a:t>
            </a:r>
            <a:r>
              <a:rPr lang="tr-TR" dirty="0" err="1"/>
              <a:t>ability</a:t>
            </a:r>
            <a:r>
              <a:rPr lang="tr-TR" dirty="0"/>
              <a:t> </a:t>
            </a:r>
            <a:r>
              <a:rPr lang="tr-TR" dirty="0" err="1"/>
              <a:t>to</a:t>
            </a:r>
            <a:r>
              <a:rPr lang="tr-TR" dirty="0"/>
              <a:t> </a:t>
            </a:r>
            <a:r>
              <a:rPr lang="tr-TR" dirty="0" err="1"/>
              <a:t>engage</a:t>
            </a:r>
            <a:r>
              <a:rPr lang="tr-TR" dirty="0"/>
              <a:t> in life-</a:t>
            </a:r>
            <a:r>
              <a:rPr lang="tr-TR" dirty="0" err="1"/>
              <a:t>long</a:t>
            </a:r>
            <a:r>
              <a:rPr lang="tr-TR" dirty="0"/>
              <a:t> </a:t>
            </a:r>
            <a:r>
              <a:rPr lang="tr-TR" dirty="0" err="1"/>
              <a:t>learning</a:t>
            </a:r>
            <a:endParaRPr lang="tr-TR" dirty="0"/>
          </a:p>
          <a:p>
            <a:r>
              <a:rPr lang="tr-TR" dirty="0"/>
              <a:t>(j) a </a:t>
            </a:r>
            <a:r>
              <a:rPr lang="tr-TR" dirty="0" err="1"/>
              <a:t>knowledge</a:t>
            </a:r>
            <a:r>
              <a:rPr lang="tr-TR" dirty="0"/>
              <a:t> of </a:t>
            </a:r>
            <a:r>
              <a:rPr lang="tr-TR" dirty="0" err="1"/>
              <a:t>contemporary</a:t>
            </a:r>
            <a:r>
              <a:rPr lang="tr-TR" dirty="0"/>
              <a:t> </a:t>
            </a:r>
            <a:r>
              <a:rPr lang="tr-TR" dirty="0" err="1"/>
              <a:t>issues</a:t>
            </a:r>
            <a:endParaRPr lang="tr-TR" dirty="0"/>
          </a:p>
          <a:p>
            <a:r>
              <a:rPr lang="tr-TR" dirty="0"/>
              <a:t>(k) an </a:t>
            </a:r>
            <a:r>
              <a:rPr lang="tr-TR" dirty="0" err="1"/>
              <a:t>ability</a:t>
            </a:r>
            <a:r>
              <a:rPr lang="tr-TR" dirty="0"/>
              <a:t> </a:t>
            </a:r>
            <a:r>
              <a:rPr lang="tr-TR" dirty="0" err="1"/>
              <a:t>to</a:t>
            </a:r>
            <a:r>
              <a:rPr lang="tr-TR" dirty="0"/>
              <a:t> </a:t>
            </a:r>
            <a:r>
              <a:rPr lang="tr-TR" dirty="0" err="1"/>
              <a:t>use</a:t>
            </a:r>
            <a:r>
              <a:rPr lang="tr-TR" dirty="0"/>
              <a:t> </a:t>
            </a:r>
            <a:r>
              <a:rPr lang="tr-TR" dirty="0" err="1"/>
              <a:t>the</a:t>
            </a:r>
            <a:r>
              <a:rPr lang="tr-TR" dirty="0"/>
              <a:t> </a:t>
            </a:r>
            <a:r>
              <a:rPr lang="tr-TR" dirty="0" err="1"/>
              <a:t>techniques</a:t>
            </a:r>
            <a:r>
              <a:rPr lang="tr-TR" dirty="0"/>
              <a:t>, </a:t>
            </a:r>
            <a:r>
              <a:rPr lang="tr-TR" dirty="0" err="1"/>
              <a:t>skills</a:t>
            </a:r>
            <a:r>
              <a:rPr lang="tr-TR" dirty="0"/>
              <a:t>, </a:t>
            </a:r>
            <a:r>
              <a:rPr lang="tr-TR" dirty="0" err="1"/>
              <a:t>and</a:t>
            </a:r>
            <a:r>
              <a:rPr lang="tr-TR" dirty="0"/>
              <a:t> modern </a:t>
            </a:r>
            <a:r>
              <a:rPr lang="tr-TR" dirty="0" err="1"/>
              <a:t>engineering</a:t>
            </a:r>
            <a:r>
              <a:rPr lang="tr-TR" dirty="0"/>
              <a:t> </a:t>
            </a:r>
            <a:r>
              <a:rPr lang="tr-TR" dirty="0" err="1"/>
              <a:t>tools</a:t>
            </a:r>
            <a:r>
              <a:rPr lang="tr-TR" dirty="0"/>
              <a:t> </a:t>
            </a:r>
            <a:r>
              <a:rPr lang="tr-TR" dirty="0" err="1"/>
              <a:t>necessary</a:t>
            </a:r>
            <a:r>
              <a:rPr lang="tr-TR" dirty="0"/>
              <a:t> </a:t>
            </a:r>
            <a:r>
              <a:rPr lang="tr-TR" dirty="0" err="1"/>
              <a:t>for</a:t>
            </a:r>
            <a:r>
              <a:rPr lang="tr-TR" dirty="0"/>
              <a:t> </a:t>
            </a:r>
            <a:r>
              <a:rPr lang="tr-TR" dirty="0" err="1"/>
              <a:t>engineering</a:t>
            </a:r>
            <a:r>
              <a:rPr lang="tr-TR" dirty="0"/>
              <a:t> </a:t>
            </a:r>
            <a:r>
              <a:rPr lang="tr-TR" dirty="0" err="1"/>
              <a:t>practice</a:t>
            </a:r>
            <a:r>
              <a:rPr lang="tr-TR" dirty="0"/>
              <a:t>.</a:t>
            </a:r>
          </a:p>
          <a:p>
            <a:endParaRPr lang="tr-TR" dirty="0"/>
          </a:p>
        </p:txBody>
      </p:sp>
    </p:spTree>
    <p:extLst>
      <p:ext uri="{BB962C8B-B14F-4D97-AF65-F5344CB8AC3E}">
        <p14:creationId xmlns:p14="http://schemas.microsoft.com/office/powerpoint/2010/main" val="16569306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1157</TotalTime>
  <Words>3479</Words>
  <Application>Microsoft Office PowerPoint</Application>
  <PresentationFormat>Ekran Gösterisi (4:3)</PresentationFormat>
  <Paragraphs>606</Paragraphs>
  <Slides>32</Slides>
  <Notes>0</Notes>
  <HiddenSlides>0</HiddenSlides>
  <MMClips>0</MMClips>
  <ScaleCrop>false</ScaleCrop>
  <HeadingPairs>
    <vt:vector size="4" baseType="variant">
      <vt:variant>
        <vt:lpstr>Tema</vt:lpstr>
      </vt:variant>
      <vt:variant>
        <vt:i4>1</vt:i4>
      </vt:variant>
      <vt:variant>
        <vt:lpstr>Slayt Başlıkları</vt:lpstr>
      </vt:variant>
      <vt:variant>
        <vt:i4>32</vt:i4>
      </vt:variant>
    </vt:vector>
  </HeadingPairs>
  <TitlesOfParts>
    <vt:vector size="33" baseType="lpstr">
      <vt:lpstr>Ofis Teması</vt:lpstr>
      <vt:lpstr>Elektrik-Elektronik Mühendisliğine Giriş</vt:lpstr>
      <vt:lpstr>Akademik Kadro</vt:lpstr>
      <vt:lpstr>Akademik Kadro</vt:lpstr>
      <vt:lpstr>Akademik Kadro</vt:lpstr>
      <vt:lpstr>Akademik Kadro</vt:lpstr>
      <vt:lpstr>Akademik Kadro</vt:lpstr>
      <vt:lpstr>Bölümdeki Projeler</vt:lpstr>
      <vt:lpstr>Program Eğitim Amaçları (Program Educational Objectives)</vt:lpstr>
      <vt:lpstr>Öğrenci Çıktıları (Student Outcomes (ABET))</vt:lpstr>
      <vt:lpstr>Mezunların Bulunduğu Sektörler</vt:lpstr>
      <vt:lpstr>Mezunların en çok bulunduğu firmalar</vt:lpstr>
      <vt:lpstr>Bazı Ortak Eğitim Firmaları</vt:lpstr>
      <vt:lpstr>1. Süreçlerin Modellenmesi Örnek: Müfredat iyileştirme süreci </vt:lpstr>
      <vt:lpstr>Mühendislik Tasarımı</vt:lpstr>
      <vt:lpstr>ELE 495 Proje Örnekleri www.youtube.com/tobbetuele  </vt:lpstr>
      <vt:lpstr>Mühendislik Tasarımı</vt:lpstr>
      <vt:lpstr>Mühendislik Etiği</vt:lpstr>
      <vt:lpstr>IEEE Code of Ethics http://www.ieee.org/about/corporate/governance/p7-8.html</vt:lpstr>
      <vt:lpstr>Mühendislik Etiği: Case Studies</vt:lpstr>
      <vt:lpstr>Mühendislik Etiği: Case Studies</vt:lpstr>
      <vt:lpstr>Mühendislik Etiği: Case Studies</vt:lpstr>
      <vt:lpstr>Mühendislik Etiği</vt:lpstr>
      <vt:lpstr>Yeni Öğrencilere Öneriler</vt:lpstr>
      <vt:lpstr>Yeni Öğrencilere Öneriler</vt:lpstr>
      <vt:lpstr>Teknik Olmayan Zorunlu/Seçmeli Dersler</vt:lpstr>
      <vt:lpstr>Teknik Olmayan Seçmeli Dersler</vt:lpstr>
      <vt:lpstr>Mezunlarımızın Almış Olduğu Üniversite Seçmeli Dersler</vt:lpstr>
      <vt:lpstr>Öğrenme Tarzları, Modelleri Yaratıcılık ve Beyin Fırtınası</vt:lpstr>
      <vt:lpstr>Elektrik Elektronik Mühendisliğinin Alt Dalları</vt:lpstr>
      <vt:lpstr>Dersler , Endüstri ve Lisansüstü Eğitim</vt:lpstr>
      <vt:lpstr>İletişim</vt:lpstr>
      <vt:lpstr>Contrary Advice (William Safire)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tolga girici</dc:creator>
  <cp:lastModifiedBy>tolga girici</cp:lastModifiedBy>
  <cp:revision>187</cp:revision>
  <dcterms:created xsi:type="dcterms:W3CDTF">2014-01-20T16:32:52Z</dcterms:created>
  <dcterms:modified xsi:type="dcterms:W3CDTF">2014-02-05T12:19:50Z</dcterms:modified>
</cp:coreProperties>
</file>