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9"/>
  </p:notesMasterIdLst>
  <p:sldIdLst>
    <p:sldId id="490" r:id="rId2"/>
    <p:sldId id="468" r:id="rId3"/>
    <p:sldId id="475" r:id="rId4"/>
    <p:sldId id="483" r:id="rId5"/>
    <p:sldId id="477" r:id="rId6"/>
    <p:sldId id="478" r:id="rId7"/>
    <p:sldId id="489" r:id="rId8"/>
    <p:sldId id="474" r:id="rId9"/>
    <p:sldId id="479" r:id="rId10"/>
    <p:sldId id="480" r:id="rId11"/>
    <p:sldId id="471" r:id="rId12"/>
    <p:sldId id="482" r:id="rId13"/>
    <p:sldId id="469" r:id="rId14"/>
    <p:sldId id="470" r:id="rId15"/>
    <p:sldId id="484" r:id="rId16"/>
    <p:sldId id="487" r:id="rId17"/>
    <p:sldId id="488" r:id="rId18"/>
  </p:sldIdLst>
  <p:sldSz cx="9144000" cy="6858000" type="screen4x3"/>
  <p:notesSz cx="7008813" cy="923448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C00"/>
    <a:srgbClr val="008200"/>
    <a:srgbClr val="00A800"/>
    <a:srgbClr val="3333FF"/>
    <a:srgbClr val="FFFF99"/>
    <a:srgbClr val="D0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42" autoAdjust="0"/>
    <p:restoredTop sz="81844" autoAdjust="0"/>
  </p:normalViewPr>
  <p:slideViewPr>
    <p:cSldViewPr snapToGrid="0">
      <p:cViewPr varScale="1">
        <p:scale>
          <a:sx n="92" d="100"/>
          <a:sy n="92" d="100"/>
        </p:scale>
        <p:origin x="1182"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6888" cy="461963"/>
          </a:xfrm>
          <a:prstGeom prst="rect">
            <a:avLst/>
          </a:prstGeom>
          <a:noFill/>
          <a:ln w="9525">
            <a:noFill/>
            <a:miter lim="800000"/>
            <a:headEnd/>
            <a:tailEnd/>
          </a:ln>
        </p:spPr>
        <p:txBody>
          <a:bodyPr vert="horz" wrap="square" lIns="92812" tIns="46406" rIns="92812" bIns="46406" numCol="1" anchor="t" anchorCtr="0" compatLnSpc="1">
            <a:prstTxWarp prst="textNoShape">
              <a:avLst/>
            </a:prstTxWarp>
          </a:bodyPr>
          <a:lstStyle>
            <a:lvl1pPr defTabSz="928688">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bwMode="auto">
          <a:xfrm>
            <a:off x="3970338" y="0"/>
            <a:ext cx="3036887" cy="461963"/>
          </a:xfrm>
          <a:prstGeom prst="rect">
            <a:avLst/>
          </a:prstGeom>
          <a:noFill/>
          <a:ln w="9525">
            <a:noFill/>
            <a:miter lim="800000"/>
            <a:headEnd/>
            <a:tailEnd/>
          </a:ln>
        </p:spPr>
        <p:txBody>
          <a:bodyPr vert="horz" wrap="square" lIns="92812" tIns="46406" rIns="92812" bIns="46406" numCol="1" anchor="t" anchorCtr="0" compatLnSpc="1">
            <a:prstTxWarp prst="textNoShape">
              <a:avLst/>
            </a:prstTxWarp>
          </a:bodyPr>
          <a:lstStyle>
            <a:lvl1pPr algn="r" defTabSz="928688">
              <a:defRPr sz="1200">
                <a:latin typeface="Calibri" pitchFamily="34" charset="0"/>
                <a:cs typeface="Arial" charset="0"/>
              </a:defRPr>
            </a:lvl1pPr>
          </a:lstStyle>
          <a:p>
            <a:pPr>
              <a:defRPr/>
            </a:pPr>
            <a:fld id="{19AE25F3-3A57-490A-A8A8-E58832188FCD}" type="datetimeFigureOut">
              <a:rPr lang="en-US"/>
              <a:pPr>
                <a:defRPr/>
              </a:pPr>
              <a:t>7/22/2014</a:t>
            </a:fld>
            <a:endParaRPr lang="en-US"/>
          </a:p>
        </p:txBody>
      </p:sp>
      <p:sp>
        <p:nvSpPr>
          <p:cNvPr id="4" name="Slide Image Placeholder 3"/>
          <p:cNvSpPr>
            <a:spLocks noGrp="1" noRot="1" noChangeAspect="1"/>
          </p:cNvSpPr>
          <p:nvPr>
            <p:ph type="sldImg" idx="2"/>
          </p:nvPr>
        </p:nvSpPr>
        <p:spPr>
          <a:xfrm>
            <a:off x="1195388" y="692150"/>
            <a:ext cx="4618037" cy="34639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bwMode="auto">
          <a:xfrm>
            <a:off x="701675" y="4386263"/>
            <a:ext cx="5607050" cy="4156075"/>
          </a:xfrm>
          <a:prstGeom prst="rect">
            <a:avLst/>
          </a:prstGeom>
          <a:noFill/>
          <a:ln w="9525">
            <a:noFill/>
            <a:miter lim="800000"/>
            <a:headEnd/>
            <a:tailEnd/>
          </a:ln>
        </p:spPr>
        <p:txBody>
          <a:bodyPr vert="horz" wrap="square" lIns="92812" tIns="46406" rIns="92812" bIns="464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0" y="8770938"/>
            <a:ext cx="3036888" cy="461962"/>
          </a:xfrm>
          <a:prstGeom prst="rect">
            <a:avLst/>
          </a:prstGeom>
          <a:noFill/>
          <a:ln w="9525">
            <a:noFill/>
            <a:miter lim="800000"/>
            <a:headEnd/>
            <a:tailEnd/>
          </a:ln>
        </p:spPr>
        <p:txBody>
          <a:bodyPr vert="horz" wrap="square" lIns="92812" tIns="46406" rIns="92812" bIns="46406" numCol="1" anchor="b" anchorCtr="0" compatLnSpc="1">
            <a:prstTxWarp prst="textNoShape">
              <a:avLst/>
            </a:prstTxWarp>
          </a:bodyPr>
          <a:lstStyle>
            <a:lvl1pPr defTabSz="928688">
              <a:defRPr sz="1200">
                <a:latin typeface="Calibri" pitchFamily="34" charset="0"/>
                <a:cs typeface="Arial" charset="0"/>
              </a:defRPr>
            </a:lvl1pPr>
          </a:lstStyle>
          <a:p>
            <a:pPr>
              <a:defRPr/>
            </a:pPr>
            <a:endParaRPr lang="en-US"/>
          </a:p>
        </p:txBody>
      </p:sp>
      <p:sp>
        <p:nvSpPr>
          <p:cNvPr id="7" name="Slide Number Placeholder 6"/>
          <p:cNvSpPr>
            <a:spLocks noGrp="1"/>
          </p:cNvSpPr>
          <p:nvPr>
            <p:ph type="sldNum" sz="quarter" idx="5"/>
          </p:nvPr>
        </p:nvSpPr>
        <p:spPr bwMode="auto">
          <a:xfrm>
            <a:off x="3970338" y="8770938"/>
            <a:ext cx="3036887" cy="461962"/>
          </a:xfrm>
          <a:prstGeom prst="rect">
            <a:avLst/>
          </a:prstGeom>
          <a:noFill/>
          <a:ln w="9525">
            <a:noFill/>
            <a:miter lim="800000"/>
            <a:headEnd/>
            <a:tailEnd/>
          </a:ln>
        </p:spPr>
        <p:txBody>
          <a:bodyPr vert="horz" wrap="square" lIns="92812" tIns="46406" rIns="92812" bIns="46406" numCol="1" anchor="b" anchorCtr="0" compatLnSpc="1">
            <a:prstTxWarp prst="textNoShape">
              <a:avLst/>
            </a:prstTxWarp>
          </a:bodyPr>
          <a:lstStyle>
            <a:lvl1pPr algn="r" defTabSz="928688">
              <a:defRPr sz="1200">
                <a:latin typeface="Calibri" pitchFamily="34" charset="0"/>
                <a:cs typeface="Arial" charset="0"/>
              </a:defRPr>
            </a:lvl1pPr>
          </a:lstStyle>
          <a:p>
            <a:pPr>
              <a:defRPr/>
            </a:pPr>
            <a:fld id="{15F64A6A-3BB2-4600-AFD6-C702605B6B10}" type="slidenum">
              <a:rPr lang="en-US"/>
              <a:pPr>
                <a:defRPr/>
              </a:pPr>
              <a:t>‹#›</a:t>
            </a:fld>
            <a:endParaRPr lang="en-US"/>
          </a:p>
        </p:txBody>
      </p:sp>
    </p:spTree>
    <p:extLst>
      <p:ext uri="{BB962C8B-B14F-4D97-AF65-F5344CB8AC3E}">
        <p14:creationId xmlns:p14="http://schemas.microsoft.com/office/powerpoint/2010/main" val="34899721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1DF2F37-19C4-414D-BE9C-D7E5732117F1}" type="slidenum">
              <a:rPr lang="en-US" smtClean="0"/>
              <a:pPr>
                <a:defRPr/>
              </a:pPr>
              <a:t>1</a:t>
            </a:fld>
            <a:endParaRPr lang="en-US"/>
          </a:p>
        </p:txBody>
      </p:sp>
    </p:spTree>
    <p:extLst>
      <p:ext uri="{BB962C8B-B14F-4D97-AF65-F5344CB8AC3E}">
        <p14:creationId xmlns:p14="http://schemas.microsoft.com/office/powerpoint/2010/main" val="3973235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latin typeface="Lucida Sans Unicode" pitchFamily="34" charset="0"/>
                <a:cs typeface="Lucida Sans Unicode" pitchFamily="34" charset="0"/>
              </a:rPr>
              <a:t>Typically a function </a:t>
            </a:r>
            <a:r>
              <a:rPr lang="en-US" b="1" u="sng" dirty="0" smtClean="0">
                <a:latin typeface="Lucida Sans Unicode" pitchFamily="34" charset="0"/>
                <a:cs typeface="Lucida Sans Unicode" pitchFamily="34" charset="0"/>
              </a:rPr>
              <a:t>either</a:t>
            </a:r>
            <a:r>
              <a:rPr lang="en-US" b="1" u="none" dirty="0" smtClean="0">
                <a:latin typeface="Lucida Sans Unicode" pitchFamily="34" charset="0"/>
                <a:cs typeface="Lucida Sans Unicode" pitchFamily="34" charset="0"/>
              </a:rPr>
              <a:t> uses </a:t>
            </a:r>
            <a:r>
              <a:rPr lang="en-US" b="1" i="1" u="none" dirty="0" err="1" smtClean="0">
                <a:latin typeface="Lucida Sans Unicode" pitchFamily="34" charset="0"/>
                <a:cs typeface="Lucida Sans Unicode" pitchFamily="34" charset="0"/>
              </a:rPr>
              <a:t>ReadLine</a:t>
            </a:r>
            <a:r>
              <a:rPr lang="en-US" b="1" i="1" u="none" dirty="0" smtClean="0">
                <a:latin typeface="Lucida Sans Unicode" pitchFamily="34" charset="0"/>
                <a:cs typeface="Lucida Sans Unicode" pitchFamily="34" charset="0"/>
              </a:rPr>
              <a:t>()</a:t>
            </a:r>
            <a:r>
              <a:rPr lang="en-US" b="1" i="0" u="none" dirty="0" smtClean="0">
                <a:latin typeface="Lucida Sans Unicode" pitchFamily="34" charset="0"/>
                <a:cs typeface="Lucida Sans Unicode" pitchFamily="34" charset="0"/>
              </a:rPr>
              <a:t> function</a:t>
            </a:r>
            <a:r>
              <a:rPr lang="en-US" b="1" i="0" u="none" baseline="0" dirty="0" smtClean="0">
                <a:latin typeface="Lucida Sans Unicode" pitchFamily="34" charset="0"/>
                <a:cs typeface="Lucida Sans Unicode" pitchFamily="34" charset="0"/>
              </a:rPr>
              <a:t> calls to obtain input from the user </a:t>
            </a:r>
            <a:r>
              <a:rPr lang="en-US" b="1" i="0" u="sng" baseline="0" dirty="0" smtClean="0">
                <a:latin typeface="Lucida Sans Unicode" pitchFamily="34" charset="0"/>
                <a:cs typeface="Lucida Sans Unicode" pitchFamily="34" charset="0"/>
              </a:rPr>
              <a:t>or</a:t>
            </a:r>
            <a:r>
              <a:rPr lang="en-US" b="1" i="0" u="none" baseline="0" dirty="0" smtClean="0">
                <a:latin typeface="Lucida Sans Unicode" pitchFamily="34" charset="0"/>
                <a:cs typeface="Lucida Sans Unicode" pitchFamily="34" charset="0"/>
              </a:rPr>
              <a:t> it gets its input(s) from its parameters</a:t>
            </a:r>
          </a:p>
          <a:p>
            <a:r>
              <a:rPr lang="en-US" b="1" i="0" u="sng" baseline="0" dirty="0" smtClean="0">
                <a:latin typeface="Lucida Sans Unicode" pitchFamily="34" charset="0"/>
                <a:cs typeface="Lucida Sans Unicode" pitchFamily="34" charset="0"/>
              </a:rPr>
              <a:t>Sometimes</a:t>
            </a:r>
            <a:r>
              <a:rPr lang="en-US" b="1" i="0" u="none" baseline="0" dirty="0" smtClean="0">
                <a:latin typeface="Lucida Sans Unicode" pitchFamily="34" charset="0"/>
                <a:cs typeface="Lucida Sans Unicode" pitchFamily="34" charset="0"/>
              </a:rPr>
              <a:t> a function will do both – it will receive one or more parameters but it will also request input from the user</a:t>
            </a:r>
            <a:endParaRPr lang="en-US" b="1" dirty="0" smtClean="0">
              <a:latin typeface="Lucida Sans Unicode" pitchFamily="34" charset="0"/>
              <a:cs typeface="Lucida Sans Unicode" pitchFamily="34" charset="0"/>
            </a:endParaRPr>
          </a:p>
          <a:p>
            <a:endParaRPr lang="en-US" b="1" dirty="0" smtClean="0">
              <a:latin typeface="Lucida Sans Unicode" pitchFamily="34" charset="0"/>
              <a:cs typeface="Lucida Sans Unicode" pitchFamily="34" charset="0"/>
            </a:endParaRPr>
          </a:p>
          <a:p>
            <a:r>
              <a:rPr lang="en-US" b="1" dirty="0" smtClean="0">
                <a:latin typeface="Lucida Sans Unicode" pitchFamily="34" charset="0"/>
                <a:cs typeface="Lucida Sans Unicode" pitchFamily="34" charset="0"/>
              </a:rPr>
              <a:t>If the function</a:t>
            </a:r>
            <a:r>
              <a:rPr lang="en-US" b="1" baseline="0" dirty="0" smtClean="0">
                <a:latin typeface="Lucida Sans Unicode" pitchFamily="34" charset="0"/>
                <a:cs typeface="Lucida Sans Unicode" pitchFamily="34" charset="0"/>
              </a:rPr>
              <a:t> contains </a:t>
            </a:r>
            <a:r>
              <a:rPr lang="en-US" b="1" i="1" baseline="0" dirty="0" err="1" smtClean="0">
                <a:latin typeface="Lucida Sans Unicode" pitchFamily="34" charset="0"/>
                <a:cs typeface="Lucida Sans Unicode" pitchFamily="34" charset="0"/>
              </a:rPr>
              <a:t>ReadLine</a:t>
            </a:r>
            <a:r>
              <a:rPr lang="en-US" b="1" i="1" baseline="0" dirty="0" smtClean="0">
                <a:latin typeface="Lucida Sans Unicode" pitchFamily="34" charset="0"/>
                <a:cs typeface="Lucida Sans Unicode" pitchFamily="34" charset="0"/>
              </a:rPr>
              <a:t>()</a:t>
            </a:r>
            <a:r>
              <a:rPr lang="en-US" b="1" i="0" baseline="0" dirty="0" smtClean="0">
                <a:latin typeface="Lucida Sans Unicode" pitchFamily="34" charset="0"/>
                <a:cs typeface="Lucida Sans Unicode" pitchFamily="34" charset="0"/>
              </a:rPr>
              <a:t> function calls, you may need to use </a:t>
            </a:r>
            <a:r>
              <a:rPr lang="en-US" b="1" i="1" baseline="0" dirty="0" err="1" smtClean="0">
                <a:latin typeface="Lucida Sans Unicode" pitchFamily="34" charset="0"/>
                <a:cs typeface="Lucida Sans Unicode" pitchFamily="34" charset="0"/>
              </a:rPr>
              <a:t>int.Parse</a:t>
            </a:r>
            <a:r>
              <a:rPr lang="en-US" b="1" i="1" baseline="0" dirty="0" smtClean="0">
                <a:latin typeface="Lucida Sans Unicode" pitchFamily="34" charset="0"/>
                <a:cs typeface="Lucida Sans Unicode" pitchFamily="34" charset="0"/>
              </a:rPr>
              <a:t>()</a:t>
            </a:r>
            <a:r>
              <a:rPr lang="en-US" b="1" i="0" baseline="0" dirty="0" smtClean="0">
                <a:latin typeface="Lucida Sans Unicode" pitchFamily="34" charset="0"/>
                <a:cs typeface="Lucida Sans Unicode" pitchFamily="34" charset="0"/>
              </a:rPr>
              <a:t> or </a:t>
            </a:r>
            <a:r>
              <a:rPr lang="en-US" b="1" i="1" baseline="0" dirty="0" err="1" smtClean="0">
                <a:latin typeface="Lucida Sans Unicode" pitchFamily="34" charset="0"/>
                <a:cs typeface="Lucida Sans Unicode" pitchFamily="34" charset="0"/>
              </a:rPr>
              <a:t>double.Parse</a:t>
            </a:r>
            <a:r>
              <a:rPr lang="en-US" b="1" i="1" baseline="0" dirty="0" smtClean="0">
                <a:latin typeface="Lucida Sans Unicode" pitchFamily="34" charset="0"/>
                <a:cs typeface="Lucida Sans Unicode" pitchFamily="34" charset="0"/>
              </a:rPr>
              <a:t>() </a:t>
            </a:r>
            <a:r>
              <a:rPr lang="en-US" b="1" i="0" baseline="0" dirty="0" smtClean="0">
                <a:latin typeface="Lucida Sans Unicode" pitchFamily="34" charset="0"/>
                <a:cs typeface="Lucida Sans Unicode" pitchFamily="34" charset="0"/>
              </a:rPr>
              <a:t> in order to convert the input to a number</a:t>
            </a:r>
            <a:endParaRPr lang="en-US" dirty="0"/>
          </a:p>
        </p:txBody>
      </p:sp>
      <p:sp>
        <p:nvSpPr>
          <p:cNvPr id="4" name="Slide Number Placeholder 3"/>
          <p:cNvSpPr>
            <a:spLocks noGrp="1"/>
          </p:cNvSpPr>
          <p:nvPr>
            <p:ph type="sldNum" sz="quarter" idx="10"/>
          </p:nvPr>
        </p:nvSpPr>
        <p:spPr/>
        <p:txBody>
          <a:bodyPr/>
          <a:lstStyle/>
          <a:p>
            <a:pPr>
              <a:defRPr/>
            </a:pPr>
            <a:fld id="{15F64A6A-3BB2-4600-AFD6-C702605B6B10}" type="slidenum">
              <a:rPr lang="en-US" smtClean="0"/>
              <a:pPr>
                <a:defRPr/>
              </a:pPr>
              <a:t>11</a:t>
            </a:fld>
            <a:endParaRPr lang="en-US"/>
          </a:p>
        </p:txBody>
      </p:sp>
    </p:spTree>
    <p:extLst>
      <p:ext uri="{BB962C8B-B14F-4D97-AF65-F5344CB8AC3E}">
        <p14:creationId xmlns:p14="http://schemas.microsoft.com/office/powerpoint/2010/main" val="273221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latin typeface="Lucida Sans Unicode" pitchFamily="34" charset="0"/>
                <a:cs typeface="Lucida Sans Unicode" pitchFamily="34" charset="0"/>
              </a:rPr>
              <a:t>Typically a function</a:t>
            </a:r>
            <a:r>
              <a:rPr lang="en-US" b="1" baseline="0" dirty="0" smtClean="0">
                <a:latin typeface="Lucida Sans Unicode" pitchFamily="34" charset="0"/>
                <a:cs typeface="Lucida Sans Unicode" pitchFamily="34" charset="0"/>
              </a:rPr>
              <a:t> will </a:t>
            </a:r>
            <a:r>
              <a:rPr lang="en-US" b="1" u="sng" baseline="0" dirty="0" smtClean="0">
                <a:latin typeface="Lucida Sans Unicode" pitchFamily="34" charset="0"/>
                <a:cs typeface="Lucida Sans Unicode" pitchFamily="34" charset="0"/>
              </a:rPr>
              <a:t>either</a:t>
            </a:r>
            <a:r>
              <a:rPr lang="en-US" b="1" u="none" baseline="0" dirty="0" smtClean="0">
                <a:latin typeface="Lucida Sans Unicode" pitchFamily="34" charset="0"/>
                <a:cs typeface="Lucida Sans Unicode" pitchFamily="34" charset="0"/>
              </a:rPr>
              <a:t> print its output </a:t>
            </a:r>
            <a:r>
              <a:rPr lang="en-US" b="1" u="sng" baseline="0" dirty="0" smtClean="0">
                <a:latin typeface="Lucida Sans Unicode" pitchFamily="34" charset="0"/>
                <a:cs typeface="Lucida Sans Unicode" pitchFamily="34" charset="0"/>
              </a:rPr>
              <a:t>or</a:t>
            </a:r>
            <a:r>
              <a:rPr lang="en-US" b="1" u="none" baseline="0" dirty="0" smtClean="0">
                <a:latin typeface="Lucida Sans Unicode" pitchFamily="34" charset="0"/>
                <a:cs typeface="Lucida Sans Unicode" pitchFamily="34" charset="0"/>
              </a:rPr>
              <a:t> return a value to its caller, </a:t>
            </a:r>
            <a:r>
              <a:rPr lang="en-US" b="1" u="sng" baseline="0" dirty="0" smtClean="0">
                <a:latin typeface="Lucida Sans Unicode" pitchFamily="34" charset="0"/>
                <a:cs typeface="Lucida Sans Unicode" pitchFamily="34" charset="0"/>
              </a:rPr>
              <a:t>but not both</a:t>
            </a:r>
            <a:endParaRPr lang="en-US" b="1" u="none" baseline="0" dirty="0" smtClean="0">
              <a:latin typeface="Lucida Sans Unicode" pitchFamily="34" charset="0"/>
              <a:cs typeface="Lucida Sans Unicode" pitchFamily="34" charset="0"/>
            </a:endParaRPr>
          </a:p>
          <a:p>
            <a:r>
              <a:rPr lang="en-US" b="1" u="none" baseline="0" dirty="0" smtClean="0">
                <a:latin typeface="Lucida Sans Unicode" pitchFamily="34" charset="0"/>
                <a:cs typeface="Lucida Sans Unicode" pitchFamily="34" charset="0"/>
              </a:rPr>
              <a:t>A function </a:t>
            </a:r>
            <a:r>
              <a:rPr lang="en-US" b="1" u="sng" baseline="0" dirty="0" smtClean="0">
                <a:latin typeface="Lucida Sans Unicode" pitchFamily="34" charset="0"/>
                <a:cs typeface="Lucida Sans Unicode" pitchFamily="34" charset="0"/>
              </a:rPr>
              <a:t>may</a:t>
            </a:r>
            <a:r>
              <a:rPr lang="en-US" b="1" u="none" baseline="0" dirty="0" smtClean="0">
                <a:latin typeface="Lucida Sans Unicode" pitchFamily="34" charset="0"/>
                <a:cs typeface="Lucida Sans Unicode" pitchFamily="34" charset="0"/>
              </a:rPr>
              <a:t> do neither – it may not print anything and also not return a value to its caller</a:t>
            </a:r>
            <a:endParaRPr lang="en-US" b="1" dirty="0" smtClean="0">
              <a:latin typeface="Lucida Sans Unicode" pitchFamily="34" charset="0"/>
              <a:cs typeface="Lucida Sans Unicode" pitchFamily="34" charset="0"/>
            </a:endParaRPr>
          </a:p>
          <a:p>
            <a:endParaRPr lang="en-US" b="1" dirty="0" smtClean="0">
              <a:latin typeface="Lucida Sans Unicode" pitchFamily="34" charset="0"/>
              <a:cs typeface="Lucida Sans Unicode" pitchFamily="34" charset="0"/>
            </a:endParaRPr>
          </a:p>
          <a:p>
            <a:r>
              <a:rPr lang="en-US" b="1" dirty="0" smtClean="0">
                <a:latin typeface="Lucida Sans Unicode" pitchFamily="34" charset="0"/>
                <a:cs typeface="Lucida Sans Unicode" pitchFamily="34" charset="0"/>
              </a:rPr>
              <a:t>If a function</a:t>
            </a:r>
            <a:r>
              <a:rPr lang="en-US" b="1" baseline="0" dirty="0" smtClean="0">
                <a:latin typeface="Lucida Sans Unicode" pitchFamily="34" charset="0"/>
                <a:cs typeface="Lucida Sans Unicode" pitchFamily="34" charset="0"/>
              </a:rPr>
              <a:t> contains </a:t>
            </a:r>
            <a:r>
              <a:rPr lang="en-US" b="1" i="1" baseline="0" dirty="0" smtClean="0">
                <a:latin typeface="Lucida Sans Unicode" pitchFamily="34" charset="0"/>
                <a:cs typeface="Lucida Sans Unicode" pitchFamily="34" charset="0"/>
              </a:rPr>
              <a:t>Console.WriteLine()</a:t>
            </a:r>
            <a:r>
              <a:rPr lang="en-US" b="1" i="0" baseline="0" dirty="0" smtClean="0">
                <a:latin typeface="Lucida Sans Unicode" pitchFamily="34" charset="0"/>
                <a:cs typeface="Lucida Sans Unicode" pitchFamily="34" charset="0"/>
              </a:rPr>
              <a:t> function calls, you may want to use a format string with {0}, </a:t>
            </a:r>
            <a:r>
              <a:rPr lang="en-US" b="1" i="0" baseline="0" dirty="0" err="1" smtClean="0">
                <a:latin typeface="Lucida Sans Unicode" pitchFamily="34" charset="0"/>
                <a:cs typeface="Lucida Sans Unicode" pitchFamily="34" charset="0"/>
              </a:rPr>
              <a:t>etc</a:t>
            </a:r>
            <a:r>
              <a:rPr lang="en-US" b="1" i="0" baseline="0" dirty="0" smtClean="0">
                <a:latin typeface="Lucida Sans Unicode" pitchFamily="34" charset="0"/>
                <a:cs typeface="Lucida Sans Unicode" pitchFamily="34" charset="0"/>
              </a:rPr>
              <a:t>, in order to generate the correct output</a:t>
            </a:r>
            <a:endParaRPr lang="en-US" dirty="0"/>
          </a:p>
        </p:txBody>
      </p:sp>
      <p:sp>
        <p:nvSpPr>
          <p:cNvPr id="4" name="Slide Number Placeholder 3"/>
          <p:cNvSpPr>
            <a:spLocks noGrp="1"/>
          </p:cNvSpPr>
          <p:nvPr>
            <p:ph type="sldNum" sz="quarter" idx="10"/>
          </p:nvPr>
        </p:nvSpPr>
        <p:spPr/>
        <p:txBody>
          <a:bodyPr/>
          <a:lstStyle/>
          <a:p>
            <a:pPr>
              <a:defRPr/>
            </a:pPr>
            <a:fld id="{15F64A6A-3BB2-4600-AFD6-C702605B6B10}" type="slidenum">
              <a:rPr lang="en-US" smtClean="0"/>
              <a:pPr>
                <a:defRPr/>
              </a:pPr>
              <a:t>12</a:t>
            </a:fld>
            <a:endParaRPr lang="en-US"/>
          </a:p>
        </p:txBody>
      </p:sp>
    </p:spTree>
    <p:extLst>
      <p:ext uri="{BB962C8B-B14F-4D97-AF65-F5344CB8AC3E}">
        <p14:creationId xmlns:p14="http://schemas.microsoft.com/office/powerpoint/2010/main" val="2424884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eaLnBrk="1" hangingPunct="1">
              <a:spcBef>
                <a:spcPts val="600"/>
              </a:spcBef>
            </a:pPr>
            <a:r>
              <a:rPr lang="en-US" sz="2000" b="1" u="sng" dirty="0" smtClean="0">
                <a:solidFill>
                  <a:srgbClr val="0000FF"/>
                </a:solidFill>
                <a:latin typeface="Lucida Sans Unicode"/>
                <a:sym typeface="Wingdings" pitchFamily="2" charset="2"/>
              </a:rPr>
              <a:t>Literal values</a:t>
            </a:r>
            <a:r>
              <a:rPr lang="en-US" sz="2000" b="1" dirty="0" smtClean="0">
                <a:solidFill>
                  <a:srgbClr val="0000FF"/>
                </a:solidFill>
                <a:latin typeface="Lucida Sans Unicode"/>
                <a:sym typeface="Wingdings" pitchFamily="2" charset="2"/>
              </a:rPr>
              <a:t> can</a:t>
            </a:r>
            <a:r>
              <a:rPr lang="en-US" sz="2000" b="1" baseline="0" dirty="0" smtClean="0">
                <a:solidFill>
                  <a:srgbClr val="0000FF"/>
                </a:solidFill>
                <a:latin typeface="Lucida Sans Unicode"/>
                <a:sym typeface="Wingdings" pitchFamily="2" charset="2"/>
              </a:rPr>
              <a:t> be</a:t>
            </a:r>
            <a:r>
              <a:rPr lang="en-US" sz="2000" b="1" dirty="0" smtClean="0">
                <a:solidFill>
                  <a:srgbClr val="0000FF"/>
                </a:solidFill>
                <a:latin typeface="Lucida Sans Unicode"/>
                <a:sym typeface="Wingdings" pitchFamily="2" charset="2"/>
              </a:rPr>
              <a:t> strings, </a:t>
            </a:r>
            <a:r>
              <a:rPr lang="en-US" sz="2000" b="1" dirty="0" err="1" smtClean="0">
                <a:solidFill>
                  <a:srgbClr val="0000FF"/>
                </a:solidFill>
                <a:latin typeface="Lucida Sans Unicode"/>
                <a:sym typeface="Wingdings" pitchFamily="2" charset="2"/>
              </a:rPr>
              <a:t>ints</a:t>
            </a:r>
            <a:r>
              <a:rPr lang="en-US" sz="2000" b="1" dirty="0" smtClean="0">
                <a:solidFill>
                  <a:srgbClr val="0000FF"/>
                </a:solidFill>
                <a:latin typeface="Lucida Sans Unicode"/>
                <a:sym typeface="Wingdings" pitchFamily="2" charset="2"/>
              </a:rPr>
              <a:t>, doubles,</a:t>
            </a:r>
            <a:r>
              <a:rPr lang="en-US" sz="2000" b="1" baseline="0" dirty="0" smtClean="0">
                <a:solidFill>
                  <a:srgbClr val="0000FF"/>
                </a:solidFill>
                <a:latin typeface="Lucida Sans Unicode"/>
                <a:sym typeface="Wingdings" pitchFamily="2" charset="2"/>
              </a:rPr>
              <a:t> </a:t>
            </a:r>
            <a:r>
              <a:rPr lang="en-US" sz="2000" b="1" dirty="0" smtClean="0">
                <a:solidFill>
                  <a:srgbClr val="0000FF"/>
                </a:solidFill>
                <a:latin typeface="Lucida Sans Unicode"/>
                <a:sym typeface="Wingdings" pitchFamily="2" charset="2"/>
              </a:rPr>
              <a:t>… </a:t>
            </a:r>
          </a:p>
          <a:p>
            <a:pPr lvl="0" eaLnBrk="1" hangingPunct="1">
              <a:spcBef>
                <a:spcPts val="600"/>
              </a:spcBef>
            </a:pPr>
            <a:r>
              <a:rPr lang="en-US" sz="2000" b="1" u="sng" dirty="0" smtClean="0">
                <a:solidFill>
                  <a:srgbClr val="0000FF"/>
                </a:solidFill>
                <a:latin typeface="Lucida Sans Unicode"/>
                <a:sym typeface="Wingdings" pitchFamily="2" charset="2"/>
              </a:rPr>
              <a:t>Variable names</a:t>
            </a:r>
            <a:r>
              <a:rPr lang="en-US" sz="2000" b="1" dirty="0" smtClean="0">
                <a:solidFill>
                  <a:srgbClr val="0000FF"/>
                </a:solidFill>
                <a:latin typeface="Lucida Sans Unicode"/>
                <a:sym typeface="Wingdings" pitchFamily="2" charset="2"/>
              </a:rPr>
              <a:t> are references to any type of C# value – they are replaced by their current values</a:t>
            </a:r>
          </a:p>
          <a:p>
            <a:pPr lvl="0" eaLnBrk="1" hangingPunct="1">
              <a:spcBef>
                <a:spcPts val="600"/>
              </a:spcBef>
            </a:pPr>
            <a:r>
              <a:rPr lang="en-US" sz="2000" b="1" u="sng" dirty="0" smtClean="0">
                <a:solidFill>
                  <a:srgbClr val="0000FF"/>
                </a:solidFill>
                <a:latin typeface="Lucida Sans Unicode"/>
                <a:sym typeface="Wingdings" pitchFamily="2" charset="2"/>
              </a:rPr>
              <a:t>Expressions</a:t>
            </a:r>
            <a:r>
              <a:rPr lang="en-US" sz="2000" b="1" dirty="0" smtClean="0">
                <a:solidFill>
                  <a:srgbClr val="0000FF"/>
                </a:solidFill>
                <a:latin typeface="Lucida Sans Unicode"/>
                <a:sym typeface="Wingdings" pitchFamily="2" charset="2"/>
              </a:rPr>
              <a:t> may be arithmetic operations, string concatenation, etc. –</a:t>
            </a:r>
            <a:r>
              <a:rPr lang="en-US" sz="2000" b="1" baseline="0" dirty="0" smtClean="0">
                <a:solidFill>
                  <a:srgbClr val="0000FF"/>
                </a:solidFill>
                <a:latin typeface="Lucida Sans Unicode"/>
                <a:sym typeface="Wingdings" pitchFamily="2" charset="2"/>
              </a:rPr>
              <a:t> </a:t>
            </a:r>
            <a:r>
              <a:rPr lang="en-US" sz="2000" b="1" dirty="0" smtClean="0">
                <a:solidFill>
                  <a:srgbClr val="0000FF"/>
                </a:solidFill>
                <a:latin typeface="Lucida Sans Unicode"/>
                <a:sym typeface="Wingdings" pitchFamily="2" charset="2"/>
              </a:rPr>
              <a:t>they are replaced by their </a:t>
            </a:r>
            <a:r>
              <a:rPr lang="en-US" sz="2000" b="1" smtClean="0">
                <a:solidFill>
                  <a:srgbClr val="0000FF"/>
                </a:solidFill>
                <a:latin typeface="Lucida Sans Unicode"/>
                <a:sym typeface="Wingdings" pitchFamily="2" charset="2"/>
              </a:rPr>
              <a:t>calculated values</a:t>
            </a:r>
            <a:endParaRPr lang="en-US" sz="2000" b="1" dirty="0" smtClean="0">
              <a:solidFill>
                <a:srgbClr val="0000FF"/>
              </a:solidFill>
              <a:latin typeface="Lucida Sans Unicode"/>
              <a:sym typeface="Wingdings" pitchFamily="2" charset="2"/>
            </a:endParaRPr>
          </a:p>
          <a:p>
            <a:pPr lvl="0" eaLnBrk="1" hangingPunct="1">
              <a:spcBef>
                <a:spcPts val="600"/>
              </a:spcBef>
            </a:pPr>
            <a:r>
              <a:rPr lang="en-US" sz="2000" b="1" u="sng" dirty="0" smtClean="0">
                <a:solidFill>
                  <a:srgbClr val="0000FF"/>
                </a:solidFill>
                <a:latin typeface="Lucida Sans Unicode"/>
                <a:sym typeface="Wingdings" pitchFamily="2" charset="2"/>
              </a:rPr>
              <a:t>Function or method calls used as arguments must return values</a:t>
            </a:r>
            <a:r>
              <a:rPr lang="en-US" sz="2000" b="1" dirty="0" smtClean="0">
                <a:solidFill>
                  <a:srgbClr val="0000FF"/>
                </a:solidFill>
                <a:latin typeface="Lucida Sans Unicode"/>
                <a:sym typeface="Wingdings" pitchFamily="2" charset="2"/>
              </a:rPr>
              <a:t> of compatible types (you can’t use a void function call</a:t>
            </a:r>
            <a:r>
              <a:rPr lang="en-US" sz="2000" b="1" baseline="0" dirty="0" smtClean="0">
                <a:solidFill>
                  <a:srgbClr val="0000FF"/>
                </a:solidFill>
                <a:latin typeface="Lucida Sans Unicode"/>
                <a:sym typeface="Wingdings" pitchFamily="2" charset="2"/>
              </a:rPr>
              <a:t> as a function argument)</a:t>
            </a:r>
            <a:endParaRPr lang="en-US" sz="2000" b="1" dirty="0" smtClean="0">
              <a:solidFill>
                <a:srgbClr val="0000FF"/>
              </a:solidFill>
              <a:latin typeface="Lucida Sans Unicode"/>
              <a:sym typeface="Wingdings" pitchFamily="2" charset="2"/>
            </a:endParaRPr>
          </a:p>
          <a:p>
            <a:endParaRPr lang="en-US" dirty="0"/>
          </a:p>
        </p:txBody>
      </p:sp>
      <p:sp>
        <p:nvSpPr>
          <p:cNvPr id="4" name="Slide Number Placeholder 3"/>
          <p:cNvSpPr>
            <a:spLocks noGrp="1"/>
          </p:cNvSpPr>
          <p:nvPr>
            <p:ph type="sldNum" sz="quarter" idx="10"/>
          </p:nvPr>
        </p:nvSpPr>
        <p:spPr/>
        <p:txBody>
          <a:bodyPr/>
          <a:lstStyle/>
          <a:p>
            <a:pPr>
              <a:defRPr/>
            </a:pPr>
            <a:fld id="{15F64A6A-3BB2-4600-AFD6-C702605B6B10}" type="slidenum">
              <a:rPr lang="en-US" smtClean="0"/>
              <a:pPr>
                <a:defRPr/>
              </a:pPr>
              <a:t>13</a:t>
            </a:fld>
            <a:endParaRPr lang="en-US"/>
          </a:p>
        </p:txBody>
      </p:sp>
    </p:spTree>
    <p:extLst>
      <p:ext uri="{BB962C8B-B14F-4D97-AF65-F5344CB8AC3E}">
        <p14:creationId xmlns:p14="http://schemas.microsoft.com/office/powerpoint/2010/main" val="3467035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r>
              <a:rPr lang="en-US" sz="2000" b="1" dirty="0" smtClean="0">
                <a:solidFill>
                  <a:srgbClr val="0000FF"/>
                </a:solidFill>
                <a:latin typeface="Lucida Sans Unicode"/>
                <a:sym typeface="Wingdings" pitchFamily="2" charset="2"/>
              </a:rPr>
              <a:t>The returned value from a non-void function might be a created or built-up string, a sum, a product, something the user typed, …</a:t>
            </a:r>
          </a:p>
        </p:txBody>
      </p:sp>
      <p:sp>
        <p:nvSpPr>
          <p:cNvPr id="4" name="Slide Number Placeholder 3"/>
          <p:cNvSpPr>
            <a:spLocks noGrp="1"/>
          </p:cNvSpPr>
          <p:nvPr>
            <p:ph type="sldNum" sz="quarter" idx="10"/>
          </p:nvPr>
        </p:nvSpPr>
        <p:spPr/>
        <p:txBody>
          <a:bodyPr/>
          <a:lstStyle/>
          <a:p>
            <a:pPr>
              <a:defRPr/>
            </a:pPr>
            <a:fld id="{15F64A6A-3BB2-4600-AFD6-C702605B6B10}" type="slidenum">
              <a:rPr lang="en-US" smtClean="0"/>
              <a:pPr>
                <a:defRPr/>
              </a:pPr>
              <a:t>14</a:t>
            </a:fld>
            <a:endParaRPr lang="en-US"/>
          </a:p>
        </p:txBody>
      </p:sp>
    </p:spTree>
    <p:extLst>
      <p:ext uri="{BB962C8B-B14F-4D97-AF65-F5344CB8AC3E}">
        <p14:creationId xmlns:p14="http://schemas.microsoft.com/office/powerpoint/2010/main" val="919090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You can also think of a C# function definition as defining a “miniature program” –</a:t>
            </a:r>
            <a:r>
              <a:rPr lang="en-US" b="1" baseline="0" dirty="0" smtClean="0"/>
              <a:t> </a:t>
            </a:r>
          </a:p>
          <a:p>
            <a:r>
              <a:rPr lang="en-US" b="1" baseline="0" dirty="0" smtClean="0"/>
              <a:t>that “program” can have inputs, usually includes statements that accomplish something, and can produce outputs</a:t>
            </a:r>
          </a:p>
          <a:p>
            <a:endParaRPr lang="en-US" b="1" baseline="0" dirty="0" smtClean="0"/>
          </a:p>
          <a:p>
            <a:r>
              <a:rPr lang="en-US" b="1" baseline="0" dirty="0" smtClean="0"/>
              <a:t>Another way to think about a C# function is that it’s like someone sitting at a desk who performs some activities;</a:t>
            </a:r>
            <a:br>
              <a:rPr lang="en-US" b="1" baseline="0" dirty="0" smtClean="0"/>
            </a:br>
            <a:r>
              <a:rPr lang="en-US" b="1" baseline="0" dirty="0" smtClean="0"/>
              <a:t>the things in the person’s inbox are the function’s inputs, what he or she does are the function’s statements,</a:t>
            </a:r>
            <a:br>
              <a:rPr lang="en-US" b="1" baseline="0" dirty="0" smtClean="0"/>
            </a:br>
            <a:r>
              <a:rPr lang="en-US" b="1" baseline="0" dirty="0" smtClean="0"/>
              <a:t>and the things going to the person’s outbox are the function’s outputs</a:t>
            </a:r>
            <a:endParaRPr lang="en-US" b="1" dirty="0"/>
          </a:p>
        </p:txBody>
      </p:sp>
      <p:sp>
        <p:nvSpPr>
          <p:cNvPr id="4" name="Slide Number Placeholder 3"/>
          <p:cNvSpPr>
            <a:spLocks noGrp="1"/>
          </p:cNvSpPr>
          <p:nvPr>
            <p:ph type="sldNum" sz="quarter" idx="10"/>
          </p:nvPr>
        </p:nvSpPr>
        <p:spPr/>
        <p:txBody>
          <a:bodyPr/>
          <a:lstStyle/>
          <a:p>
            <a:pPr>
              <a:defRPr/>
            </a:pPr>
            <a:fld id="{15F64A6A-3BB2-4600-AFD6-C702605B6B10}" type="slidenum">
              <a:rPr lang="en-US" smtClean="0"/>
              <a:pPr>
                <a:defRPr/>
              </a:pPr>
              <a:t>2</a:t>
            </a:fld>
            <a:endParaRPr lang="en-US"/>
          </a:p>
        </p:txBody>
      </p:sp>
    </p:spTree>
    <p:extLst>
      <p:ext uri="{BB962C8B-B14F-4D97-AF65-F5344CB8AC3E}">
        <p14:creationId xmlns:p14="http://schemas.microsoft.com/office/powerpoint/2010/main" val="2766766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none" dirty="0" smtClean="0">
                <a:solidFill>
                  <a:srgbClr val="0000FF"/>
                </a:solidFill>
                <a:latin typeface="Lucida Sans Unicode"/>
              </a:rPr>
              <a:t>A special return type of “void” means that the function does not return a value</a:t>
            </a:r>
          </a:p>
          <a:p>
            <a:endParaRPr lang="en-US" sz="1200" b="1" u="none" dirty="0" smtClean="0">
              <a:solidFill>
                <a:srgbClr val="0000FF"/>
              </a:solidFill>
              <a:latin typeface="Lucida Sans Unicode"/>
            </a:endParaRPr>
          </a:p>
          <a:p>
            <a:r>
              <a:rPr lang="en-US" sz="1200" b="1" u="none" dirty="0" smtClean="0">
                <a:solidFill>
                  <a:srgbClr val="0000FF"/>
                </a:solidFill>
                <a:latin typeface="Lucida Sans Unicode"/>
              </a:rPr>
              <a:t>Function parameters are sometimes called </a:t>
            </a:r>
            <a:r>
              <a:rPr lang="en-US" sz="1200" b="1" u="sng" dirty="0" smtClean="0">
                <a:solidFill>
                  <a:srgbClr val="0000FF"/>
                </a:solidFill>
                <a:latin typeface="Lucida Sans Unicode"/>
              </a:rPr>
              <a:t>formal</a:t>
            </a:r>
            <a:r>
              <a:rPr lang="en-US" sz="1200" b="1" u="sng" baseline="0" dirty="0" smtClean="0">
                <a:solidFill>
                  <a:srgbClr val="0000FF"/>
                </a:solidFill>
                <a:latin typeface="Lucida Sans Unicode"/>
              </a:rPr>
              <a:t> parameters</a:t>
            </a:r>
            <a:endParaRPr lang="en-US" sz="1200" b="1" u="none" baseline="0" dirty="0" smtClean="0">
              <a:solidFill>
                <a:srgbClr val="0000FF"/>
              </a:solidFill>
              <a:latin typeface="Lucida Sans Unicode"/>
            </a:endParaRPr>
          </a:p>
          <a:p>
            <a:endParaRPr lang="en-US" sz="1200" b="1" u="none" baseline="0" dirty="0" smtClean="0">
              <a:solidFill>
                <a:srgbClr val="0000FF"/>
              </a:solidFill>
              <a:latin typeface="Lucida Sans Unicode"/>
            </a:endParaRPr>
          </a:p>
          <a:p>
            <a:r>
              <a:rPr lang="en-US" sz="1200" b="1" u="none" baseline="0" dirty="0" smtClean="0">
                <a:solidFill>
                  <a:srgbClr val="0000FF"/>
                </a:solidFill>
                <a:latin typeface="Lucida Sans Unicode"/>
              </a:rPr>
              <a:t>You use parameter names just like variable names inside the function body; you can also assign to and use </a:t>
            </a:r>
            <a:r>
              <a:rPr lang="en-US" sz="1200" b="1" u="sng" baseline="0" dirty="0" smtClean="0">
                <a:solidFill>
                  <a:srgbClr val="0000FF"/>
                </a:solidFill>
                <a:latin typeface="Lucida Sans Unicode"/>
              </a:rPr>
              <a:t>local variables</a:t>
            </a:r>
            <a:r>
              <a:rPr lang="en-US" sz="1200" b="1" u="none" baseline="0" dirty="0" smtClean="0">
                <a:solidFill>
                  <a:srgbClr val="0000FF"/>
                </a:solidFill>
                <a:latin typeface="Lucida Sans Unicode"/>
              </a:rPr>
              <a:t> inside the function</a:t>
            </a:r>
            <a:endParaRPr lang="en-US" u="none" dirty="0"/>
          </a:p>
        </p:txBody>
      </p:sp>
      <p:sp>
        <p:nvSpPr>
          <p:cNvPr id="4" name="Slide Number Placeholder 3"/>
          <p:cNvSpPr>
            <a:spLocks noGrp="1"/>
          </p:cNvSpPr>
          <p:nvPr>
            <p:ph type="sldNum" sz="quarter" idx="10"/>
          </p:nvPr>
        </p:nvSpPr>
        <p:spPr/>
        <p:txBody>
          <a:bodyPr/>
          <a:lstStyle/>
          <a:p>
            <a:pPr>
              <a:defRPr/>
            </a:pPr>
            <a:fld id="{15F64A6A-3BB2-4600-AFD6-C702605B6B10}" type="slidenum">
              <a:rPr lang="en-US" smtClean="0"/>
              <a:pPr>
                <a:defRPr/>
              </a:pPr>
              <a:t>3</a:t>
            </a:fld>
            <a:endParaRPr lang="en-US"/>
          </a:p>
        </p:txBody>
      </p:sp>
    </p:spTree>
    <p:extLst>
      <p:ext uri="{BB962C8B-B14F-4D97-AF65-F5344CB8AC3E}">
        <p14:creationId xmlns:p14="http://schemas.microsoft.com/office/powerpoint/2010/main" val="3124149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none" dirty="0" smtClean="0">
                <a:solidFill>
                  <a:srgbClr val="0000FF"/>
                </a:solidFill>
                <a:latin typeface="Lucida Sans Unicode"/>
              </a:rPr>
              <a:t>Function</a:t>
            </a:r>
            <a:r>
              <a:rPr lang="en-US" sz="1200" b="1" u="none" baseline="0" dirty="0" smtClean="0">
                <a:solidFill>
                  <a:srgbClr val="0000FF"/>
                </a:solidFill>
                <a:latin typeface="Lucida Sans Unicode"/>
              </a:rPr>
              <a:t> arguments are also called </a:t>
            </a:r>
            <a:r>
              <a:rPr lang="en-US" sz="1200" b="1" u="sng" baseline="0" dirty="0" smtClean="0">
                <a:solidFill>
                  <a:srgbClr val="0000FF"/>
                </a:solidFill>
                <a:latin typeface="Lucida Sans Unicode"/>
              </a:rPr>
              <a:t>actual parameters</a:t>
            </a:r>
            <a:endParaRPr lang="en-US" sz="1200" b="1" u="none" baseline="0" dirty="0" smtClean="0">
              <a:solidFill>
                <a:srgbClr val="0000FF"/>
              </a:solidFill>
              <a:latin typeface="Lucida Sans Unicode"/>
            </a:endParaRPr>
          </a:p>
          <a:p>
            <a:endParaRPr lang="en-US" sz="1200" b="1" u="sng" baseline="0" dirty="0" smtClean="0">
              <a:solidFill>
                <a:srgbClr val="0000FF"/>
              </a:solidFill>
              <a:latin typeface="Lucida Sans Unicode"/>
            </a:endParaRPr>
          </a:p>
          <a:p>
            <a:r>
              <a:rPr lang="en-US" sz="1200" b="1" u="none" baseline="0" dirty="0" smtClean="0">
                <a:solidFill>
                  <a:srgbClr val="0000FF"/>
                </a:solidFill>
                <a:latin typeface="Lucida Sans Unicode"/>
              </a:rPr>
              <a:t>When a function is called the values of the compatible arguments are copied into the function’s parameters, if any, from left to right</a:t>
            </a:r>
            <a:endParaRPr lang="en-US" u="none" dirty="0" smtClean="0"/>
          </a:p>
          <a:p>
            <a:endParaRPr lang="en-US" sz="1200" b="1" u="sng" baseline="0" dirty="0" smtClean="0">
              <a:solidFill>
                <a:srgbClr val="0000FF"/>
              </a:solidFill>
              <a:latin typeface="Lucida Sans Unicode"/>
            </a:endParaRPr>
          </a:p>
          <a:p>
            <a:r>
              <a:rPr lang="en-US" sz="1200" b="1" u="none" baseline="0" dirty="0" smtClean="0">
                <a:solidFill>
                  <a:srgbClr val="0000FF"/>
                </a:solidFill>
                <a:latin typeface="Lucida Sans Unicode"/>
              </a:rPr>
              <a:t>A function argument is “compatible with” its corresponding parameter if it can be automatically converted into the required type; for</a:t>
            </a:r>
          </a:p>
          <a:p>
            <a:r>
              <a:rPr lang="en-US" sz="1200" b="1" u="none" baseline="0" dirty="0" smtClean="0">
                <a:solidFill>
                  <a:srgbClr val="0000FF"/>
                </a:solidFill>
                <a:latin typeface="Lucida Sans Unicode"/>
              </a:rPr>
              <a:t>example, an </a:t>
            </a:r>
            <a:r>
              <a:rPr lang="en-US" sz="1200" b="1" i="1" u="none" baseline="0" dirty="0" smtClean="0">
                <a:solidFill>
                  <a:srgbClr val="0000FF"/>
                </a:solidFill>
                <a:latin typeface="Lucida Sans Unicode"/>
              </a:rPr>
              <a:t>int</a:t>
            </a:r>
            <a:r>
              <a:rPr lang="en-US" sz="1200" b="1" i="0" u="none" baseline="0" dirty="0" smtClean="0">
                <a:solidFill>
                  <a:srgbClr val="0000FF"/>
                </a:solidFill>
                <a:latin typeface="Lucida Sans Unicode"/>
              </a:rPr>
              <a:t> argument value is compatible with a </a:t>
            </a:r>
            <a:r>
              <a:rPr lang="en-US" sz="1200" b="1" i="1" u="none" baseline="0" dirty="0" smtClean="0">
                <a:solidFill>
                  <a:srgbClr val="0000FF"/>
                </a:solidFill>
                <a:latin typeface="Lucida Sans Unicode"/>
              </a:rPr>
              <a:t>double</a:t>
            </a:r>
            <a:r>
              <a:rPr lang="en-US" sz="1200" b="1" i="0" u="none" baseline="0" dirty="0" smtClean="0">
                <a:solidFill>
                  <a:srgbClr val="0000FF"/>
                </a:solidFill>
                <a:latin typeface="Lucida Sans Unicode"/>
              </a:rPr>
              <a:t> parameter type because C# can automatically convert integer values into doubles</a:t>
            </a:r>
            <a:endParaRPr lang="en-US" u="none" dirty="0"/>
          </a:p>
        </p:txBody>
      </p:sp>
      <p:sp>
        <p:nvSpPr>
          <p:cNvPr id="4" name="Slide Number Placeholder 3"/>
          <p:cNvSpPr>
            <a:spLocks noGrp="1"/>
          </p:cNvSpPr>
          <p:nvPr>
            <p:ph type="sldNum" sz="quarter" idx="10"/>
          </p:nvPr>
        </p:nvSpPr>
        <p:spPr/>
        <p:txBody>
          <a:bodyPr/>
          <a:lstStyle/>
          <a:p>
            <a:pPr>
              <a:defRPr/>
            </a:pPr>
            <a:fld id="{15F64A6A-3BB2-4600-AFD6-C702605B6B10}" type="slidenum">
              <a:rPr lang="en-US" smtClean="0"/>
              <a:pPr>
                <a:defRPr/>
              </a:pPr>
              <a:t>4</a:t>
            </a:fld>
            <a:endParaRPr lang="en-US"/>
          </a:p>
        </p:txBody>
      </p:sp>
    </p:spTree>
    <p:extLst>
      <p:ext uri="{BB962C8B-B14F-4D97-AF65-F5344CB8AC3E}">
        <p14:creationId xmlns:p14="http://schemas.microsoft.com/office/powerpoint/2010/main" val="3102551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By convention,</a:t>
            </a:r>
            <a:r>
              <a:rPr lang="en-US" b="1" baseline="0" dirty="0" smtClean="0"/>
              <a:t> C# function names always start with a capital letter; following “words” that are part of the function name </a:t>
            </a:r>
            <a:br>
              <a:rPr lang="en-US" b="1" baseline="0" dirty="0" smtClean="0"/>
            </a:br>
            <a:r>
              <a:rPr lang="en-US" b="1" baseline="0" dirty="0" smtClean="0"/>
              <a:t>either start with another capital letter or are separated by underscores, _</a:t>
            </a:r>
          </a:p>
          <a:p>
            <a:endParaRPr lang="en-US" b="1" baseline="0" dirty="0" smtClean="0"/>
          </a:p>
          <a:p>
            <a:r>
              <a:rPr lang="en-US" b="1" baseline="0" dirty="0" smtClean="0"/>
              <a:t>The opening curly brace, {, is either written just to the right of the right parenthesis in the function header, or, as shown,</a:t>
            </a:r>
          </a:p>
          <a:p>
            <a:r>
              <a:rPr lang="en-US" b="1" baseline="0" dirty="0" smtClean="0"/>
              <a:t>below the header and lined up with its left edge.  By convention, the lines of the function definition are indented consistently.</a:t>
            </a:r>
          </a:p>
          <a:p>
            <a:r>
              <a:rPr lang="en-US" b="1" baseline="0" dirty="0" smtClean="0"/>
              <a:t>However, C# </a:t>
            </a:r>
            <a:r>
              <a:rPr lang="en-US" b="1" u="sng" baseline="0" dirty="0" smtClean="0"/>
              <a:t>does not</a:t>
            </a:r>
            <a:r>
              <a:rPr lang="en-US" b="1" baseline="0" dirty="0" smtClean="0"/>
              <a:t> pay attention to indentation or any other “white space”; it </a:t>
            </a:r>
            <a:r>
              <a:rPr lang="en-US" b="1" u="sng" baseline="0" dirty="0" smtClean="0"/>
              <a:t>only</a:t>
            </a:r>
            <a:r>
              <a:rPr lang="en-US" b="1" baseline="0" dirty="0" smtClean="0"/>
              <a:t> uses the curly braces to delimit things!</a:t>
            </a:r>
            <a:endParaRPr lang="en-US" b="1" dirty="0"/>
          </a:p>
        </p:txBody>
      </p:sp>
      <p:sp>
        <p:nvSpPr>
          <p:cNvPr id="4" name="Slide Number Placeholder 3"/>
          <p:cNvSpPr>
            <a:spLocks noGrp="1"/>
          </p:cNvSpPr>
          <p:nvPr>
            <p:ph type="sldNum" sz="quarter" idx="10"/>
          </p:nvPr>
        </p:nvSpPr>
        <p:spPr/>
        <p:txBody>
          <a:bodyPr/>
          <a:lstStyle/>
          <a:p>
            <a:pPr>
              <a:defRPr/>
            </a:pPr>
            <a:fld id="{15F64A6A-3BB2-4600-AFD6-C702605B6B10}" type="slidenum">
              <a:rPr lang="en-US" smtClean="0"/>
              <a:pPr>
                <a:defRPr/>
              </a:pPr>
              <a:t>5</a:t>
            </a:fld>
            <a:endParaRPr lang="en-US"/>
          </a:p>
        </p:txBody>
      </p:sp>
    </p:spTree>
    <p:extLst>
      <p:ext uri="{BB962C8B-B14F-4D97-AF65-F5344CB8AC3E}">
        <p14:creationId xmlns:p14="http://schemas.microsoft.com/office/powerpoint/2010/main" val="291637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 single parameter </a:t>
            </a:r>
            <a:r>
              <a:rPr lang="en-US" b="1" i="1" dirty="0" smtClean="0"/>
              <a:t>name</a:t>
            </a:r>
            <a:r>
              <a:rPr lang="en-US" b="1" i="0" dirty="0" smtClean="0"/>
              <a:t> is of type </a:t>
            </a:r>
            <a:r>
              <a:rPr lang="en-US" b="1" i="1" dirty="0" smtClean="0"/>
              <a:t>string</a:t>
            </a:r>
            <a:r>
              <a:rPr lang="en-US" b="1" i="0" dirty="0" smtClean="0"/>
              <a:t>, so the argument in a call to </a:t>
            </a:r>
            <a:r>
              <a:rPr lang="en-US" b="1" i="0" dirty="0" err="1" smtClean="0"/>
              <a:t>SayHelloTo</a:t>
            </a:r>
            <a:r>
              <a:rPr lang="en-US" b="1" i="0" dirty="0" smtClean="0"/>
              <a:t> must be “compatible</a:t>
            </a:r>
            <a:r>
              <a:rPr lang="en-US" b="1" i="0" baseline="0" dirty="0" smtClean="0"/>
              <a:t> with” type </a:t>
            </a:r>
            <a:r>
              <a:rPr lang="en-US" b="1" i="1" baseline="0" dirty="0" smtClean="0"/>
              <a:t>string</a:t>
            </a:r>
            <a:endParaRPr lang="en-US" b="1" dirty="0" smtClean="0"/>
          </a:p>
          <a:p>
            <a:endParaRPr lang="en-US" b="1" dirty="0" smtClean="0"/>
          </a:p>
          <a:p>
            <a:r>
              <a:rPr lang="en-US" b="1" dirty="0" smtClean="0"/>
              <a:t>When a function is called the values of each of the arguments in the call are </a:t>
            </a:r>
            <a:r>
              <a:rPr lang="en-US" b="1" u="sng" dirty="0" smtClean="0"/>
              <a:t>assigned to</a:t>
            </a:r>
            <a:r>
              <a:rPr lang="en-US" b="1" u="none" dirty="0" smtClean="0"/>
              <a:t> the corresponding parameters, left to right</a:t>
            </a:r>
          </a:p>
          <a:p>
            <a:r>
              <a:rPr lang="en-US" b="1" u="none" dirty="0" smtClean="0"/>
              <a:t>In this case</a:t>
            </a:r>
            <a:r>
              <a:rPr lang="en-US" b="1" u="none" baseline="0" dirty="0" smtClean="0"/>
              <a:t> it’s as though the following assignment statement is the first line of the function: </a:t>
            </a:r>
            <a:r>
              <a:rPr lang="en-US" b="1" u="none" baseline="0" dirty="0" smtClean="0">
                <a:solidFill>
                  <a:srgbClr val="0000FF"/>
                </a:solidFill>
              </a:rPr>
              <a:t>string name = "Fred";</a:t>
            </a:r>
          </a:p>
          <a:p>
            <a:endParaRPr lang="en-US" b="1" u="none" baseline="0" dirty="0" smtClean="0">
              <a:solidFill>
                <a:srgbClr val="0000FF"/>
              </a:solidFill>
            </a:endParaRPr>
          </a:p>
          <a:p>
            <a:r>
              <a:rPr lang="en-US" b="1" u="none" baseline="0" dirty="0" smtClean="0">
                <a:solidFill>
                  <a:srgbClr val="0000FF"/>
                </a:solidFill>
              </a:rPr>
              <a:t>Inside the function body all of the parameters can be used as though they were </a:t>
            </a:r>
            <a:r>
              <a:rPr lang="en-US" b="1" u="sng" baseline="0" dirty="0" smtClean="0">
                <a:solidFill>
                  <a:srgbClr val="0000FF"/>
                </a:solidFill>
              </a:rPr>
              <a:t>initialized</a:t>
            </a:r>
            <a:r>
              <a:rPr lang="en-US" b="1" u="none" baseline="0" dirty="0" smtClean="0">
                <a:solidFill>
                  <a:srgbClr val="0000FF"/>
                </a:solidFill>
              </a:rPr>
              <a:t> variables of their defined types</a:t>
            </a:r>
            <a:endParaRPr lang="en-US" b="1" dirty="0">
              <a:solidFill>
                <a:srgbClr val="0000FF"/>
              </a:solidFill>
            </a:endParaRPr>
          </a:p>
        </p:txBody>
      </p:sp>
      <p:sp>
        <p:nvSpPr>
          <p:cNvPr id="4" name="Slide Number Placeholder 3"/>
          <p:cNvSpPr>
            <a:spLocks noGrp="1"/>
          </p:cNvSpPr>
          <p:nvPr>
            <p:ph type="sldNum" sz="quarter" idx="10"/>
          </p:nvPr>
        </p:nvSpPr>
        <p:spPr/>
        <p:txBody>
          <a:bodyPr/>
          <a:lstStyle/>
          <a:p>
            <a:pPr>
              <a:defRPr/>
            </a:pPr>
            <a:fld id="{15F64A6A-3BB2-4600-AFD6-C702605B6B10}" type="slidenum">
              <a:rPr lang="en-US" smtClean="0"/>
              <a:pPr>
                <a:defRPr/>
              </a:pPr>
              <a:t>6</a:t>
            </a:fld>
            <a:endParaRPr lang="en-US"/>
          </a:p>
        </p:txBody>
      </p:sp>
    </p:spTree>
    <p:extLst>
      <p:ext uri="{BB962C8B-B14F-4D97-AF65-F5344CB8AC3E}">
        <p14:creationId xmlns:p14="http://schemas.microsoft.com/office/powerpoint/2010/main" val="1140153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A function that has a non-void return type must include at least one </a:t>
            </a:r>
            <a:r>
              <a:rPr lang="en-US" b="1" i="1" u="sng" dirty="0" smtClean="0"/>
              <a:t>return</a:t>
            </a:r>
            <a:r>
              <a:rPr lang="en-US" b="1" u="sng" dirty="0" smtClean="0"/>
              <a:t> statement</a:t>
            </a:r>
          </a:p>
          <a:p>
            <a:endParaRPr lang="en-US" b="1" dirty="0" smtClean="0">
              <a:solidFill>
                <a:srgbClr val="0000FF"/>
              </a:solidFill>
            </a:endParaRPr>
          </a:p>
          <a:p>
            <a:r>
              <a:rPr lang="en-US" b="1" dirty="0" smtClean="0">
                <a:solidFill>
                  <a:srgbClr val="0000FF"/>
                </a:solidFill>
              </a:rPr>
              <a:t>A </a:t>
            </a:r>
            <a:r>
              <a:rPr lang="en-US" b="1" i="1" dirty="0" smtClean="0">
                <a:solidFill>
                  <a:srgbClr val="0000FF"/>
                </a:solidFill>
              </a:rPr>
              <a:t>return</a:t>
            </a:r>
            <a:r>
              <a:rPr lang="en-US" b="1" dirty="0" smtClean="0">
                <a:solidFill>
                  <a:srgbClr val="0000FF"/>
                </a:solidFill>
              </a:rPr>
              <a:t> statement</a:t>
            </a:r>
            <a:r>
              <a:rPr lang="en-US" b="1" baseline="0" dirty="0" smtClean="0">
                <a:solidFill>
                  <a:srgbClr val="0000FF"/>
                </a:solidFill>
              </a:rPr>
              <a:t> consists of the word “return” followed by an expression that is compatible with the function’s return type, in this case </a:t>
            </a:r>
            <a:r>
              <a:rPr lang="en-US" b="1" i="1" baseline="0" dirty="0" smtClean="0">
                <a:solidFill>
                  <a:srgbClr val="0000FF"/>
                </a:solidFill>
              </a:rPr>
              <a:t>string</a:t>
            </a:r>
          </a:p>
          <a:p>
            <a:endParaRPr lang="en-US" b="1" i="1" baseline="0" dirty="0" smtClean="0">
              <a:solidFill>
                <a:srgbClr val="0000FF"/>
              </a:solidFill>
            </a:endParaRPr>
          </a:p>
          <a:p>
            <a:r>
              <a:rPr lang="en-US" b="1" i="0" baseline="0" dirty="0" smtClean="0">
                <a:solidFill>
                  <a:srgbClr val="0000FF"/>
                </a:solidFill>
              </a:rPr>
              <a:t>When you call a function that returns a value you should always </a:t>
            </a:r>
            <a:r>
              <a:rPr lang="en-US" b="1" i="0" u="sng" baseline="0" dirty="0" smtClean="0">
                <a:solidFill>
                  <a:srgbClr val="0000FF"/>
                </a:solidFill>
              </a:rPr>
              <a:t>use</a:t>
            </a:r>
            <a:r>
              <a:rPr lang="en-US" b="1" i="0" u="none" baseline="0" dirty="0" smtClean="0">
                <a:solidFill>
                  <a:srgbClr val="0000FF"/>
                </a:solidFill>
              </a:rPr>
              <a:t> the value in some way: assign it to a variable, print it, or do something else with it …</a:t>
            </a:r>
            <a:br>
              <a:rPr lang="en-US" b="1" i="0" u="none" baseline="0" dirty="0" smtClean="0">
                <a:solidFill>
                  <a:srgbClr val="0000FF"/>
                </a:solidFill>
              </a:rPr>
            </a:br>
            <a:r>
              <a:rPr lang="en-US" b="1" i="0" u="none" baseline="0" dirty="0" smtClean="0">
                <a:solidFill>
                  <a:srgbClr val="0000FF"/>
                </a:solidFill>
              </a:rPr>
              <a:t>otherwise the returned value will be “lost”</a:t>
            </a:r>
            <a:endParaRPr lang="en-US" b="1" i="0" dirty="0">
              <a:solidFill>
                <a:srgbClr val="0000FF"/>
              </a:solidFill>
            </a:endParaRPr>
          </a:p>
        </p:txBody>
      </p:sp>
      <p:sp>
        <p:nvSpPr>
          <p:cNvPr id="4" name="Slide Number Placeholder 3"/>
          <p:cNvSpPr>
            <a:spLocks noGrp="1"/>
          </p:cNvSpPr>
          <p:nvPr>
            <p:ph type="sldNum" sz="quarter" idx="10"/>
          </p:nvPr>
        </p:nvSpPr>
        <p:spPr/>
        <p:txBody>
          <a:bodyPr/>
          <a:lstStyle/>
          <a:p>
            <a:pPr>
              <a:defRPr/>
            </a:pPr>
            <a:fld id="{15F64A6A-3BB2-4600-AFD6-C702605B6B10}" type="slidenum">
              <a:rPr lang="en-US" smtClean="0"/>
              <a:pPr>
                <a:defRPr/>
              </a:pPr>
              <a:t>7</a:t>
            </a:fld>
            <a:endParaRPr lang="en-US"/>
          </a:p>
        </p:txBody>
      </p:sp>
    </p:spTree>
    <p:extLst>
      <p:ext uri="{BB962C8B-B14F-4D97-AF65-F5344CB8AC3E}">
        <p14:creationId xmlns:p14="http://schemas.microsoft.com/office/powerpoint/2010/main" val="1140153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latin typeface="Lucida Sans Unicode" pitchFamily="34" charset="0"/>
                <a:cs typeface="Lucida Sans Unicode" pitchFamily="34" charset="0"/>
              </a:rPr>
              <a:t>The </a:t>
            </a:r>
            <a:r>
              <a:rPr lang="en-US" b="1" u="sng" dirty="0" smtClean="0">
                <a:latin typeface="Lucida Sans Unicode" pitchFamily="34" charset="0"/>
                <a:cs typeface="Lucida Sans Unicode" pitchFamily="34" charset="0"/>
              </a:rPr>
              <a:t>statements</a:t>
            </a:r>
            <a:r>
              <a:rPr lang="en-US" b="1" u="none" dirty="0" smtClean="0">
                <a:latin typeface="Lucida Sans Unicode" pitchFamily="34" charset="0"/>
                <a:cs typeface="Lucida Sans Unicode" pitchFamily="34" charset="0"/>
              </a:rPr>
              <a:t> inside the function</a:t>
            </a:r>
            <a:r>
              <a:rPr lang="en-US" b="1" u="none" baseline="0" dirty="0" smtClean="0">
                <a:latin typeface="Lucida Sans Unicode" pitchFamily="34" charset="0"/>
                <a:cs typeface="Lucida Sans Unicode" pitchFamily="34" charset="0"/>
              </a:rPr>
              <a:t> definition may define/assign values to function “local variables” or use the function’s parameters in some way</a:t>
            </a:r>
          </a:p>
          <a:p>
            <a:endParaRPr lang="en-US" sz="2200" b="1" u="none" baseline="0" dirty="0" smtClean="0">
              <a:solidFill>
                <a:srgbClr val="0000FF"/>
              </a:solidFill>
              <a:latin typeface="Lucida Sans Unicode" pitchFamily="34" charset="0"/>
              <a:cs typeface="Lucida Sans Unicode" pitchFamily="34" charset="0"/>
              <a:sym typeface="Wingdings" pitchFamily="2" charset="2"/>
            </a:endParaRPr>
          </a:p>
          <a:p>
            <a:r>
              <a:rPr lang="en-US" sz="2200" b="1" u="none" baseline="0" dirty="0" smtClean="0">
                <a:solidFill>
                  <a:srgbClr val="0000FF"/>
                </a:solidFill>
                <a:latin typeface="Lucida Sans Unicode" pitchFamily="34" charset="0"/>
                <a:cs typeface="Lucida Sans Unicode" pitchFamily="34" charset="0"/>
                <a:sym typeface="Wingdings" pitchFamily="2" charset="2"/>
              </a:rPr>
              <a:t>If the function returns a value, e</a:t>
            </a:r>
            <a:r>
              <a:rPr lang="en-US" sz="2200" b="1" dirty="0" smtClean="0">
                <a:solidFill>
                  <a:srgbClr val="0000FF"/>
                </a:solidFill>
                <a:latin typeface="Lucida Sans Unicode"/>
                <a:sym typeface="Wingdings" pitchFamily="2" charset="2"/>
              </a:rPr>
              <a:t>ach return statement in the function can return only a </a:t>
            </a:r>
            <a:r>
              <a:rPr lang="en-US" sz="2200" b="1" u="sng" dirty="0" smtClean="0">
                <a:solidFill>
                  <a:srgbClr val="0000FF"/>
                </a:solidFill>
                <a:latin typeface="Lucida Sans Unicode"/>
                <a:sym typeface="Wingdings" pitchFamily="2" charset="2"/>
              </a:rPr>
              <a:t>single</a:t>
            </a:r>
            <a:r>
              <a:rPr lang="en-US" sz="2200" b="1" dirty="0" smtClean="0">
                <a:solidFill>
                  <a:srgbClr val="0000FF"/>
                </a:solidFill>
                <a:latin typeface="Lucida Sans Unicode"/>
                <a:sym typeface="Wingdings" pitchFamily="2" charset="2"/>
              </a:rPr>
              <a:t> value compatible</a:t>
            </a:r>
            <a:r>
              <a:rPr lang="en-US" sz="2200" b="1" baseline="0" dirty="0" smtClean="0">
                <a:solidFill>
                  <a:srgbClr val="0000FF"/>
                </a:solidFill>
                <a:latin typeface="Lucida Sans Unicode"/>
                <a:sym typeface="Wingdings" pitchFamily="2" charset="2"/>
              </a:rPr>
              <a:t> with its return </a:t>
            </a:r>
            <a:r>
              <a:rPr lang="en-US" sz="2200" b="1" dirty="0" smtClean="0">
                <a:solidFill>
                  <a:srgbClr val="0000FF"/>
                </a:solidFill>
                <a:latin typeface="Lucida Sans Unicode"/>
                <a:sym typeface="Wingdings" pitchFamily="2" charset="2"/>
              </a:rPr>
              <a:t>type</a:t>
            </a:r>
          </a:p>
          <a:p>
            <a:endParaRPr lang="en-US" dirty="0"/>
          </a:p>
        </p:txBody>
      </p:sp>
      <p:sp>
        <p:nvSpPr>
          <p:cNvPr id="4" name="Slide Number Placeholder 3"/>
          <p:cNvSpPr>
            <a:spLocks noGrp="1"/>
          </p:cNvSpPr>
          <p:nvPr>
            <p:ph type="sldNum" sz="quarter" idx="10"/>
          </p:nvPr>
        </p:nvSpPr>
        <p:spPr/>
        <p:txBody>
          <a:bodyPr/>
          <a:lstStyle/>
          <a:p>
            <a:pPr>
              <a:defRPr/>
            </a:pPr>
            <a:fld id="{15F64A6A-3BB2-4600-AFD6-C702605B6B10}" type="slidenum">
              <a:rPr lang="en-US" smtClean="0"/>
              <a:pPr>
                <a:defRPr/>
              </a:pPr>
              <a:t>8</a:t>
            </a:fld>
            <a:endParaRPr lang="en-US"/>
          </a:p>
        </p:txBody>
      </p:sp>
    </p:spTree>
    <p:extLst>
      <p:ext uri="{BB962C8B-B14F-4D97-AF65-F5344CB8AC3E}">
        <p14:creationId xmlns:p14="http://schemas.microsoft.com/office/powerpoint/2010/main" val="3624992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latin typeface="Lucida Sans Unicode" pitchFamily="34" charset="0"/>
                <a:cs typeface="Lucida Sans Unicode" pitchFamily="34" charset="0"/>
              </a:rPr>
              <a:t>If a function returns a value you</a:t>
            </a:r>
            <a:r>
              <a:rPr lang="en-US" b="1" baseline="0" dirty="0" smtClean="0">
                <a:latin typeface="Lucida Sans Unicode" pitchFamily="34" charset="0"/>
                <a:cs typeface="Lucida Sans Unicode" pitchFamily="34" charset="0"/>
              </a:rPr>
              <a:t> should always do something with the value</a:t>
            </a:r>
          </a:p>
          <a:p>
            <a:r>
              <a:rPr lang="en-US" sz="2200" b="1" baseline="0" dirty="0" smtClean="0">
                <a:solidFill>
                  <a:srgbClr val="0000FF"/>
                </a:solidFill>
                <a:latin typeface="Lucida Sans Unicode" pitchFamily="34" charset="0"/>
                <a:cs typeface="Lucida Sans Unicode" pitchFamily="34" charset="0"/>
                <a:sym typeface="Wingdings" pitchFamily="2" charset="2"/>
              </a:rPr>
              <a:t>Ignoring a returned value is almost always a logic error in your program</a:t>
            </a:r>
          </a:p>
          <a:p>
            <a:endParaRPr lang="en-US" sz="2200" b="1" baseline="0" dirty="0" smtClean="0">
              <a:solidFill>
                <a:srgbClr val="0000FF"/>
              </a:solidFill>
              <a:latin typeface="Lucida Sans Unicode" pitchFamily="34" charset="0"/>
              <a:cs typeface="Lucida Sans Unicode" pitchFamily="34" charset="0"/>
              <a:sym typeface="Wingdings" pitchFamily="2" charset="2"/>
            </a:endParaRPr>
          </a:p>
          <a:p>
            <a:r>
              <a:rPr lang="en-US" sz="2200" b="1" baseline="0" dirty="0" smtClean="0">
                <a:solidFill>
                  <a:srgbClr val="0000FF"/>
                </a:solidFill>
                <a:latin typeface="Lucida Sans Unicode" pitchFamily="34" charset="0"/>
                <a:cs typeface="Lucida Sans Unicode" pitchFamily="34" charset="0"/>
                <a:sym typeface="Wingdings" pitchFamily="2" charset="2"/>
              </a:rPr>
              <a:t>If a function does not return a value (if its return type is </a:t>
            </a:r>
            <a:r>
              <a:rPr lang="en-US" sz="2200" b="1" i="1" baseline="0" dirty="0" smtClean="0">
                <a:solidFill>
                  <a:srgbClr val="0000FF"/>
                </a:solidFill>
                <a:latin typeface="Lucida Sans Unicode" pitchFamily="34" charset="0"/>
                <a:cs typeface="Lucida Sans Unicode" pitchFamily="34" charset="0"/>
                <a:sym typeface="Wingdings" pitchFamily="2" charset="2"/>
              </a:rPr>
              <a:t>void</a:t>
            </a:r>
            <a:r>
              <a:rPr lang="en-US" sz="2200" b="1" i="0" baseline="0" dirty="0" smtClean="0">
                <a:solidFill>
                  <a:srgbClr val="0000FF"/>
                </a:solidFill>
                <a:latin typeface="Lucida Sans Unicode" pitchFamily="34" charset="0"/>
                <a:cs typeface="Lucida Sans Unicode" pitchFamily="34" charset="0"/>
                <a:sym typeface="Wingdings" pitchFamily="2" charset="2"/>
              </a:rPr>
              <a:t>)</a:t>
            </a:r>
            <a:r>
              <a:rPr lang="en-US" sz="2200" b="1" baseline="0" dirty="0" smtClean="0">
                <a:solidFill>
                  <a:srgbClr val="0000FF"/>
                </a:solidFill>
                <a:latin typeface="Lucida Sans Unicode" pitchFamily="34" charset="0"/>
                <a:cs typeface="Lucida Sans Unicode" pitchFamily="34" charset="0"/>
                <a:sym typeface="Wingdings" pitchFamily="2" charset="2"/>
              </a:rPr>
              <a:t> then its call should be a </a:t>
            </a:r>
            <a:r>
              <a:rPr lang="en-US" sz="2200" b="1" u="sng" baseline="0" dirty="0" smtClean="0">
                <a:solidFill>
                  <a:srgbClr val="0000FF"/>
                </a:solidFill>
                <a:latin typeface="Lucida Sans Unicode" pitchFamily="34" charset="0"/>
                <a:cs typeface="Lucida Sans Unicode" pitchFamily="34" charset="0"/>
                <a:sym typeface="Wingdings" pitchFamily="2" charset="2"/>
              </a:rPr>
              <a:t>stand-alone</a:t>
            </a:r>
            <a:r>
              <a:rPr lang="en-US" sz="2200" b="1" u="none" baseline="0" dirty="0" smtClean="0">
                <a:solidFill>
                  <a:srgbClr val="0000FF"/>
                </a:solidFill>
                <a:latin typeface="Lucida Sans Unicode" pitchFamily="34" charset="0"/>
                <a:cs typeface="Lucida Sans Unicode" pitchFamily="34" charset="0"/>
                <a:sym typeface="Wingdings" pitchFamily="2" charset="2"/>
              </a:rPr>
              <a:t> statement – </a:t>
            </a:r>
            <a:r>
              <a:rPr lang="en-US" sz="2200" b="1" u="sng" baseline="0" dirty="0" smtClean="0">
                <a:solidFill>
                  <a:srgbClr val="0000FF"/>
                </a:solidFill>
                <a:latin typeface="Lucida Sans Unicode" pitchFamily="34" charset="0"/>
                <a:cs typeface="Lucida Sans Unicode" pitchFamily="34" charset="0"/>
                <a:sym typeface="Wingdings" pitchFamily="2" charset="2"/>
              </a:rPr>
              <a:t>don’t try to use its value</a:t>
            </a:r>
            <a:r>
              <a:rPr lang="en-US" sz="2200" b="1" u="none" baseline="0" dirty="0" smtClean="0">
                <a:solidFill>
                  <a:srgbClr val="0000FF"/>
                </a:solidFill>
                <a:latin typeface="Lucida Sans Unicode" pitchFamily="34" charset="0"/>
                <a:cs typeface="Lucida Sans Unicode" pitchFamily="34" charset="0"/>
                <a:sym typeface="Wingdings" pitchFamily="2" charset="2"/>
              </a:rPr>
              <a:t>!</a:t>
            </a:r>
          </a:p>
          <a:p>
            <a:r>
              <a:rPr lang="en-US" sz="2200" b="1" u="none" baseline="0" dirty="0" smtClean="0">
                <a:solidFill>
                  <a:srgbClr val="0000FF"/>
                </a:solidFill>
                <a:latin typeface="Lucida Sans Unicode" pitchFamily="34" charset="0"/>
                <a:cs typeface="Lucida Sans Unicode" pitchFamily="34" charset="0"/>
                <a:sym typeface="Wingdings" pitchFamily="2" charset="2"/>
              </a:rPr>
              <a:t>For example, Console.WriteLine() is a void function, so this statement will not compile: string s = Console.WriteLine("Hello, world!");</a:t>
            </a:r>
            <a:endParaRPr lang="en-US" sz="2200" b="1" u="sng" dirty="0" smtClean="0">
              <a:solidFill>
                <a:srgbClr val="0000FF"/>
              </a:solidFill>
              <a:latin typeface="Lucida Sans Unicode"/>
              <a:sym typeface="Wingdings" pitchFamily="2" charset="2"/>
            </a:endParaRPr>
          </a:p>
        </p:txBody>
      </p:sp>
      <p:sp>
        <p:nvSpPr>
          <p:cNvPr id="4" name="Slide Number Placeholder 3"/>
          <p:cNvSpPr>
            <a:spLocks noGrp="1"/>
          </p:cNvSpPr>
          <p:nvPr>
            <p:ph type="sldNum" sz="quarter" idx="10"/>
          </p:nvPr>
        </p:nvSpPr>
        <p:spPr/>
        <p:txBody>
          <a:bodyPr/>
          <a:lstStyle/>
          <a:p>
            <a:pPr>
              <a:defRPr/>
            </a:pPr>
            <a:fld id="{15F64A6A-3BB2-4600-AFD6-C702605B6B10}" type="slidenum">
              <a:rPr lang="en-US" smtClean="0"/>
              <a:pPr>
                <a:defRPr/>
              </a:pPr>
              <a:t>9</a:t>
            </a:fld>
            <a:endParaRPr lang="en-US"/>
          </a:p>
        </p:txBody>
      </p:sp>
    </p:spTree>
    <p:extLst>
      <p:ext uri="{BB962C8B-B14F-4D97-AF65-F5344CB8AC3E}">
        <p14:creationId xmlns:p14="http://schemas.microsoft.com/office/powerpoint/2010/main" val="36249928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descr="Loyola loga"/>
          <p:cNvPicPr>
            <a:picLocks noChangeAspect="1" noChangeArrowheads="1"/>
          </p:cNvPicPr>
          <p:nvPr userDrawn="1"/>
        </p:nvPicPr>
        <p:blipFill>
          <a:blip r:embed="rId2" cstate="print"/>
          <a:srcRect r="5634" b="30708"/>
          <a:stretch>
            <a:fillRect/>
          </a:stretch>
        </p:blipFill>
        <p:spPr bwMode="auto">
          <a:xfrm>
            <a:off x="0" y="0"/>
            <a:ext cx="2552700" cy="838200"/>
          </a:xfrm>
          <a:prstGeom prst="rect">
            <a:avLst/>
          </a:prstGeom>
          <a:noFill/>
          <a:ln w="9525">
            <a:noFill/>
            <a:miter lim="800000"/>
            <a:headEnd/>
            <a:tailEnd/>
          </a:ln>
        </p:spPr>
      </p:pic>
      <p:sp>
        <p:nvSpPr>
          <p:cNvPr id="5" name="Right Triangle 4"/>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latin typeface="Calibri" pitchFamily="34" charset="0"/>
            </a:endParaRPr>
          </a:p>
        </p:txBody>
      </p:sp>
      <p:grpSp>
        <p:nvGrpSpPr>
          <p:cNvPr id="6" name="Group 18"/>
          <p:cNvGrpSpPr>
            <a:grpSpLocks/>
          </p:cNvGrpSpPr>
          <p:nvPr/>
        </p:nvGrpSpPr>
        <p:grpSpPr bwMode="auto">
          <a:xfrm>
            <a:off x="-3175" y="4953000"/>
            <a:ext cx="9147175" cy="1911350"/>
            <a:chOff x="-3765" y="4832896"/>
            <a:chExt cx="9147765" cy="2032192"/>
          </a:xfrm>
        </p:grpSpPr>
        <p:sp>
          <p:nvSpPr>
            <p:cNvPr id="7"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0" name="Freeform 9"/>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latin typeface="Calibri" pitchFamily="34" charset="0"/>
              </a:endParaRPr>
            </a:p>
          </p:txBody>
        </p:sp>
        <p:cxnSp>
          <p:nvCxnSpPr>
            <p:cNvPr id="11" name="Straight Connector 10"/>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2" name="Action Button: Forward or Next 11">
            <a:hlinkClick r:id="" action="ppaction://hlinkshowjump?jump=nextslide" highlightClick="1"/>
          </p:cNvPr>
          <p:cNvSpPr/>
          <p:nvPr/>
        </p:nvSpPr>
        <p:spPr>
          <a:xfrm>
            <a:off x="8686800" y="152400"/>
            <a:ext cx="304800" cy="304800"/>
          </a:xfrm>
          <a:prstGeom prst="actionButtonForwardNex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solidFill>
                <a:srgbClr val="000000"/>
              </a:solidFill>
              <a:latin typeface="Calibri" pitchFamily="34" charset="0"/>
            </a:endParaRPr>
          </a:p>
        </p:txBody>
      </p:sp>
      <p:sp>
        <p:nvSpPr>
          <p:cNvPr id="9" name="Title 8"/>
          <p:cNvSpPr>
            <a:spLocks noGrp="1"/>
          </p:cNvSpPr>
          <p:nvPr>
            <p:ph type="ctrTitle"/>
          </p:nvPr>
        </p:nvSpPr>
        <p:spPr>
          <a:xfrm>
            <a:off x="685800" y="1752601"/>
            <a:ext cx="7772400" cy="1829761"/>
          </a:xfrm>
        </p:spPr>
        <p:txBody>
          <a:bodyPr anchor="b">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3" name="Date Placeholder 29"/>
          <p:cNvSpPr>
            <a:spLocks noGrp="1"/>
          </p:cNvSpPr>
          <p:nvPr>
            <p:ph type="dt" sz="half" idx="10"/>
          </p:nvPr>
        </p:nvSpPr>
        <p:spPr/>
        <p:txBody>
          <a:bodyPr/>
          <a:lstStyle>
            <a:lvl1pPr>
              <a:defRPr>
                <a:solidFill>
                  <a:srgbClr val="FFFFFF"/>
                </a:solidFill>
              </a:defRPr>
            </a:lvl1pPr>
          </a:lstStyle>
          <a:p>
            <a:pPr>
              <a:defRPr/>
            </a:pPr>
            <a:fld id="{5FA8F82C-CEC5-4E17-8C48-88752957067B}" type="datetimeFigureOut">
              <a:rPr lang="en-US"/>
              <a:pPr>
                <a:defRPr/>
              </a:pPr>
              <a:t>7/22/2014</a:t>
            </a:fld>
            <a:endParaRPr lang="en-US"/>
          </a:p>
        </p:txBody>
      </p:sp>
      <p:sp>
        <p:nvSpPr>
          <p:cNvPr id="14" name="Slide Number Placeholder 26"/>
          <p:cNvSpPr>
            <a:spLocks noGrp="1"/>
          </p:cNvSpPr>
          <p:nvPr>
            <p:ph type="sldNum" sz="quarter" idx="11"/>
          </p:nvPr>
        </p:nvSpPr>
        <p:spPr/>
        <p:txBody>
          <a:bodyPr/>
          <a:lstStyle>
            <a:lvl1pPr>
              <a:defRPr>
                <a:solidFill>
                  <a:srgbClr val="FFFFFF"/>
                </a:solidFill>
              </a:defRPr>
            </a:lvl1pPr>
          </a:lstStyle>
          <a:p>
            <a:pPr>
              <a:defRPr/>
            </a:pPr>
            <a:fld id="{8D1CEAD0-4BFF-4672-9E8A-D518AECC530A}" type="slidenum">
              <a:rPr lang="en-US"/>
              <a:pPr>
                <a:defRPr/>
              </a:pPr>
              <a:t>‹#›</a:t>
            </a:fld>
            <a:endParaRPr lang="en-US"/>
          </a:p>
        </p:txBody>
      </p:sp>
      <p:sp>
        <p:nvSpPr>
          <p:cNvPr id="15" name="Footer Placeholder 18"/>
          <p:cNvSpPr>
            <a:spLocks noGrp="1"/>
          </p:cNvSpPr>
          <p:nvPr>
            <p:ph type="ftr" sz="quarter" idx="12"/>
          </p:nvPr>
        </p:nvSpPr>
        <p:spPr>
          <a:xfrm>
            <a:off x="2743200" y="6408738"/>
            <a:ext cx="3987800" cy="365125"/>
          </a:xfrm>
        </p:spPr>
        <p:txBody>
          <a:bodyPr/>
          <a:lstStyle>
            <a:lvl1pPr>
              <a:defRPr>
                <a:solidFill>
                  <a:srgbClr val="E8F0F4"/>
                </a:solidFill>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5728137-BC80-4972-A9A4-B42FEE9B743E}" type="datetimeFigureOut">
              <a:rPr lang="en-US"/>
              <a:pPr>
                <a:defRPr/>
              </a:pPr>
              <a:t>7/22/2014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72B86820-1D3C-48E7-9D69-E2356FFDB42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Loyola loga"/>
          <p:cNvPicPr>
            <a:picLocks noChangeAspect="1" noChangeArrowheads="1"/>
          </p:cNvPicPr>
          <p:nvPr userDrawn="1"/>
        </p:nvPicPr>
        <p:blipFill>
          <a:blip r:embed="rId4" cstate="print"/>
          <a:srcRect r="5634" b="30708"/>
          <a:stretch>
            <a:fillRect/>
          </a:stretch>
        </p:blipFill>
        <p:spPr bwMode="auto">
          <a:xfrm>
            <a:off x="6553200" y="5943600"/>
            <a:ext cx="2552700" cy="838200"/>
          </a:xfrm>
          <a:prstGeom prst="rect">
            <a:avLst/>
          </a:prstGeom>
          <a:noFill/>
          <a:ln w="9525">
            <a:noFill/>
            <a:miter lim="800000"/>
            <a:headEnd/>
            <a:tailEnd/>
          </a:ln>
        </p:spPr>
      </p:pic>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5"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latin typeface="Calibri" pitchFamily="34" charset="0"/>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34"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a:defRPr sz="1000">
                <a:latin typeface="Calibri" pitchFamily="34" charset="0"/>
                <a:cs typeface="Arial" charset="0"/>
              </a:defRPr>
            </a:lvl1pPr>
          </a:lstStyle>
          <a:p>
            <a:pPr>
              <a:defRPr/>
            </a:pPr>
            <a:fld id="{907B63A1-DBF5-431C-AB9B-3C2D75DFA7AC}" type="datetimeFigureOut">
              <a:rPr lang="en-US"/>
              <a:pPr>
                <a:defRPr/>
              </a:pPr>
              <a:t>7/22/2014</a:t>
            </a:fld>
            <a:endParaRPr lang="en-US"/>
          </a:p>
        </p:txBody>
      </p:sp>
      <p:sp>
        <p:nvSpPr>
          <p:cNvPr id="22" name="Footer Placeholder 21"/>
          <p:cNvSpPr>
            <a:spLocks noGrp="1"/>
          </p:cNvSpPr>
          <p:nvPr>
            <p:ph type="ftr" sz="quarter" idx="3"/>
          </p:nvPr>
        </p:nvSpPr>
        <p:spPr>
          <a:xfrm>
            <a:off x="3962400" y="6492875"/>
            <a:ext cx="2768600"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Calibri" pitchFamily="34" charset="0"/>
                <a:cs typeface="Arial" charset="0"/>
              </a:defRPr>
            </a:lvl1pPr>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Calibri" pitchFamily="34" charset="0"/>
                <a:cs typeface="Arial" charset="0"/>
              </a:defRPr>
            </a:lvl1pPr>
          </a:lstStyle>
          <a:p>
            <a:pPr>
              <a:defRPr/>
            </a:pPr>
            <a:fld id="{B0F5AD5A-2794-4776-B9D9-7819455938A0}" type="slidenum">
              <a:rPr lang="en-US"/>
              <a:pPr>
                <a:defRPr/>
              </a:pPr>
              <a:t>‹#›</a:t>
            </a:fld>
            <a:endParaRPr lang="en-US"/>
          </a:p>
        </p:txBody>
      </p:sp>
      <p:sp>
        <p:nvSpPr>
          <p:cNvPr id="11" name="Action Button: Back or Previous 10">
            <a:hlinkClick r:id="" action="ppaction://hlinkshowjump?jump=previousslide" highlightClick="1"/>
          </p:cNvPr>
          <p:cNvSpPr/>
          <p:nvPr/>
        </p:nvSpPr>
        <p:spPr>
          <a:xfrm>
            <a:off x="8305800" y="152400"/>
            <a:ext cx="304800" cy="304800"/>
          </a:xfrm>
          <a:prstGeom prst="actionButtonBackPrevious">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solidFill>
                <a:srgbClr val="000000"/>
              </a:solidFill>
              <a:latin typeface="Calibri" pitchFamily="34" charset="0"/>
            </a:endParaRPr>
          </a:p>
        </p:txBody>
      </p:sp>
      <p:sp>
        <p:nvSpPr>
          <p:cNvPr id="16" name="Action Button: Forward or Next 15">
            <a:hlinkClick r:id="" action="ppaction://hlinkshowjump?jump=nextslide" highlightClick="1"/>
          </p:cNvPr>
          <p:cNvSpPr/>
          <p:nvPr/>
        </p:nvSpPr>
        <p:spPr>
          <a:xfrm>
            <a:off x="8686800" y="152400"/>
            <a:ext cx="304800" cy="304800"/>
          </a:xfrm>
          <a:prstGeom prst="actionButtonForwardNex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solidFill>
                <a:srgbClr val="000000"/>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4" r:id="rId1"/>
    <p:sldLayoutId id="2147483663" r:id="rId2"/>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Calibri" pitchFamily="34" charset="0"/>
          <a:ea typeface="+mj-ea"/>
          <a:cs typeface="+mj-cs"/>
        </a:defRPr>
      </a:lvl1pPr>
      <a:lvl2pPr algn="l" rtl="0" eaLnBrk="0" fontAlgn="base" hangingPunct="0">
        <a:spcBef>
          <a:spcPct val="0"/>
        </a:spcBef>
        <a:spcAft>
          <a:spcPct val="0"/>
        </a:spcAft>
        <a:defRPr sz="4100" b="1">
          <a:solidFill>
            <a:schemeClr val="tx2"/>
          </a:solidFill>
          <a:latin typeface="Calibri" pitchFamily="34" charset="0"/>
        </a:defRPr>
      </a:lvl2pPr>
      <a:lvl3pPr algn="l" rtl="0" eaLnBrk="0" fontAlgn="base" hangingPunct="0">
        <a:spcBef>
          <a:spcPct val="0"/>
        </a:spcBef>
        <a:spcAft>
          <a:spcPct val="0"/>
        </a:spcAft>
        <a:defRPr sz="4100" b="1">
          <a:solidFill>
            <a:schemeClr val="tx2"/>
          </a:solidFill>
          <a:latin typeface="Calibri" pitchFamily="34" charset="0"/>
        </a:defRPr>
      </a:lvl3pPr>
      <a:lvl4pPr algn="l" rtl="0" eaLnBrk="0" fontAlgn="base" hangingPunct="0">
        <a:spcBef>
          <a:spcPct val="0"/>
        </a:spcBef>
        <a:spcAft>
          <a:spcPct val="0"/>
        </a:spcAft>
        <a:defRPr sz="4100" b="1">
          <a:solidFill>
            <a:schemeClr val="tx2"/>
          </a:solidFill>
          <a:latin typeface="Calibri" pitchFamily="34" charset="0"/>
        </a:defRPr>
      </a:lvl4pPr>
      <a:lvl5pPr algn="l" rtl="0" eaLnBrk="0" fontAlgn="base" hangingPunct="0">
        <a:spcBef>
          <a:spcPct val="0"/>
        </a:spcBef>
        <a:spcAft>
          <a:spcPct val="0"/>
        </a:spcAft>
        <a:defRPr sz="4100" b="1">
          <a:solidFill>
            <a:schemeClr val="tx2"/>
          </a:solidFill>
          <a:latin typeface="Calibri" pitchFamily="34" charset="0"/>
        </a:defRPr>
      </a:lvl5pPr>
      <a:lvl6pPr marL="457200" algn="l" rtl="0" fontAlgn="base">
        <a:spcBef>
          <a:spcPct val="0"/>
        </a:spcBef>
        <a:spcAft>
          <a:spcPct val="0"/>
        </a:spcAft>
        <a:defRPr sz="4100" b="1">
          <a:solidFill>
            <a:schemeClr val="tx2"/>
          </a:solidFill>
          <a:latin typeface="Calibri" pitchFamily="34" charset="0"/>
        </a:defRPr>
      </a:lvl6pPr>
      <a:lvl7pPr marL="914400" algn="l" rtl="0" fontAlgn="base">
        <a:spcBef>
          <a:spcPct val="0"/>
        </a:spcBef>
        <a:spcAft>
          <a:spcPct val="0"/>
        </a:spcAft>
        <a:defRPr sz="4100" b="1">
          <a:solidFill>
            <a:schemeClr val="tx2"/>
          </a:solidFill>
          <a:latin typeface="Calibri" pitchFamily="34" charset="0"/>
        </a:defRPr>
      </a:lvl7pPr>
      <a:lvl8pPr marL="1371600" algn="l" rtl="0" fontAlgn="base">
        <a:spcBef>
          <a:spcPct val="0"/>
        </a:spcBef>
        <a:spcAft>
          <a:spcPct val="0"/>
        </a:spcAft>
        <a:defRPr sz="4100" b="1">
          <a:solidFill>
            <a:schemeClr val="tx2"/>
          </a:solidFill>
          <a:latin typeface="Calibri" pitchFamily="34" charset="0"/>
        </a:defRPr>
      </a:lvl8pPr>
      <a:lvl9pPr marL="1828800" algn="l" rtl="0" fontAlgn="base">
        <a:spcBef>
          <a:spcPct val="0"/>
        </a:spcBef>
        <a:spcAft>
          <a:spcPct val="0"/>
        </a:spcAft>
        <a:defRPr sz="4100" b="1">
          <a:solidFill>
            <a:schemeClr val="tx2"/>
          </a:solidFill>
          <a:latin typeface="Calibri"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Calibri" pitchFamily="34" charset="0"/>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Calibri" pitchFamily="34" charset="0"/>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Calibri" pitchFamily="34" charset="0"/>
          <a:ea typeface="+mn-ea"/>
          <a:cs typeface="+mn-cs"/>
        </a:defRPr>
      </a:lvl3pPr>
      <a:lvl4pPr marL="1143000" indent="-228600" algn="l" rtl="0" eaLnBrk="0" fontAlgn="base" hangingPunct="0">
        <a:spcBef>
          <a:spcPts val="350"/>
        </a:spcBef>
        <a:spcAft>
          <a:spcPct val="0"/>
        </a:spcAft>
        <a:buClr>
          <a:schemeClr val="accent2"/>
        </a:buClr>
        <a:defRPr sz="1900" kern="1200">
          <a:solidFill>
            <a:schemeClr val="tx1"/>
          </a:solidFill>
          <a:latin typeface="Calibri" pitchFamily="34" charset="0"/>
          <a:ea typeface="+mn-ea"/>
          <a:cs typeface="+mn-cs"/>
        </a:defRPr>
      </a:lvl4pPr>
      <a:lvl5pPr marL="1143000" indent="-228600" algn="l" rtl="0" eaLnBrk="0" fontAlgn="base" hangingPunct="0">
        <a:spcBef>
          <a:spcPts val="350"/>
        </a:spcBef>
        <a:spcAft>
          <a:spcPct val="0"/>
        </a:spcAft>
        <a:buClr>
          <a:schemeClr val="accent2"/>
        </a:buClr>
        <a:defRPr sz="1900" kern="1200">
          <a:solidFill>
            <a:schemeClr val="tx1"/>
          </a:solidFill>
          <a:latin typeface="Calibri"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1"/>
          <p:cNvSpPr>
            <a:spLocks noGrp="1"/>
          </p:cNvSpPr>
          <p:nvPr>
            <p:ph type="sldNum" sz="quarter" idx="10"/>
          </p:nvPr>
        </p:nvSpPr>
        <p:spPr>
          <a:noFill/>
        </p:spPr>
        <p:txBody>
          <a:bodyPr/>
          <a:lstStyle/>
          <a:p>
            <a:fld id="{72E97599-936C-49CD-BDFA-6B791776348B}" type="slidenum">
              <a:rPr lang="en-US" smtClean="0"/>
              <a:pPr/>
              <a:t>1</a:t>
            </a:fld>
            <a:endParaRPr lang="en-US" smtClean="0"/>
          </a:p>
        </p:txBody>
      </p:sp>
      <p:sp>
        <p:nvSpPr>
          <p:cNvPr id="4099" name="Slide Number Placeholder 3"/>
          <p:cNvSpPr txBox="1">
            <a:spLocks noGrp="1"/>
          </p:cNvSpPr>
          <p:nvPr/>
        </p:nvSpPr>
        <p:spPr bwMode="auto">
          <a:xfrm>
            <a:off x="5943600" y="6248400"/>
            <a:ext cx="2133600" cy="476250"/>
          </a:xfrm>
          <a:prstGeom prst="rect">
            <a:avLst/>
          </a:prstGeom>
          <a:noFill/>
          <a:ln w="9525">
            <a:noFill/>
            <a:miter lim="800000"/>
            <a:headEnd/>
            <a:tailEnd/>
          </a:ln>
        </p:spPr>
        <p:txBody>
          <a:bodyPr/>
          <a:lstStyle/>
          <a:p>
            <a:pPr algn="r">
              <a:spcAft>
                <a:spcPct val="0"/>
              </a:spcAft>
              <a:buClrTx/>
            </a:pPr>
            <a:fld id="{F61B0EB0-2D2E-4A81-B79C-979BCEF39FC1}" type="slidenum">
              <a:rPr lang="en-US" sz="1400">
                <a:solidFill>
                  <a:schemeClr val="tx1"/>
                </a:solidFill>
              </a:rPr>
              <a:pPr algn="r">
                <a:spcAft>
                  <a:spcPct val="0"/>
                </a:spcAft>
                <a:buClrTx/>
              </a:pPr>
              <a:t>1</a:t>
            </a:fld>
            <a:endParaRPr lang="en-US" sz="1400">
              <a:solidFill>
                <a:schemeClr val="tx1"/>
              </a:solidFill>
            </a:endParaRPr>
          </a:p>
        </p:txBody>
      </p:sp>
      <p:sp>
        <p:nvSpPr>
          <p:cNvPr id="4100" name="Rectangle 2"/>
          <p:cNvSpPr>
            <a:spLocks noGrp="1" noChangeArrowheads="1"/>
          </p:cNvSpPr>
          <p:nvPr>
            <p:ph type="ctrTitle" idx="4294967295"/>
          </p:nvPr>
        </p:nvSpPr>
        <p:spPr>
          <a:xfrm>
            <a:off x="1219200" y="1981200"/>
            <a:ext cx="6477000" cy="1470025"/>
          </a:xfrm>
        </p:spPr>
        <p:txBody>
          <a:bodyPr>
            <a:normAutofit fontScale="90000"/>
          </a:bodyPr>
          <a:lstStyle/>
          <a:p>
            <a:pPr eaLnBrk="1" hangingPunct="1"/>
            <a:r>
              <a:rPr lang="en-US" dirty="0" smtClean="0"/>
              <a:t>COMP 170 </a:t>
            </a:r>
            <a:r>
              <a:rPr lang="en-US" dirty="0" smtClean="0"/>
              <a:t>– Introduction </a:t>
            </a:r>
            <a:r>
              <a:rPr lang="en-US" dirty="0" smtClean="0"/>
              <a:t>to Object Oriented Programming</a:t>
            </a:r>
          </a:p>
        </p:txBody>
      </p:sp>
      <p:sp>
        <p:nvSpPr>
          <p:cNvPr id="4101" name="Rectangle 3"/>
          <p:cNvSpPr>
            <a:spLocks noGrp="1" noChangeArrowheads="1"/>
          </p:cNvSpPr>
          <p:nvPr>
            <p:ph type="subTitle" idx="4294967295"/>
          </p:nvPr>
        </p:nvSpPr>
        <p:spPr>
          <a:xfrm>
            <a:off x="304800" y="4343400"/>
            <a:ext cx="8534400" cy="1295400"/>
          </a:xfrm>
        </p:spPr>
        <p:txBody>
          <a:bodyPr/>
          <a:lstStyle/>
          <a:p>
            <a:pPr marL="0" indent="0" algn="ctr" eaLnBrk="1" hangingPunct="1">
              <a:lnSpc>
                <a:spcPct val="90000"/>
              </a:lnSpc>
              <a:buFontTx/>
              <a:buNone/>
            </a:pPr>
            <a:r>
              <a:rPr lang="en-US" sz="3600" dirty="0" smtClean="0">
                <a:solidFill>
                  <a:srgbClr val="0000FF"/>
                </a:solidFill>
              </a:rPr>
              <a:t>&lt;Name of Instructor&gt;</a:t>
            </a:r>
          </a:p>
          <a:p>
            <a:pPr marL="0" indent="0" algn="ctr" eaLnBrk="1" hangingPunct="1">
              <a:lnSpc>
                <a:spcPct val="90000"/>
              </a:lnSpc>
              <a:buFontTx/>
              <a:buNone/>
            </a:pPr>
            <a:r>
              <a:rPr lang="en-US" dirty="0" smtClean="0"/>
              <a:t>Department of Computer Science</a:t>
            </a:r>
          </a:p>
          <a:p>
            <a:pPr marL="0" indent="0" algn="ctr" eaLnBrk="1" hangingPunct="1">
              <a:lnSpc>
                <a:spcPct val="90000"/>
              </a:lnSpc>
              <a:buFontTx/>
              <a:buNone/>
            </a:pPr>
            <a:endParaRPr lang="en-US" dirty="0" smtClean="0"/>
          </a:p>
        </p:txBody>
      </p:sp>
    </p:spTree>
    <p:extLst>
      <p:ext uri="{BB962C8B-B14F-4D97-AF65-F5344CB8AC3E}">
        <p14:creationId xmlns:p14="http://schemas.microsoft.com/office/powerpoint/2010/main" val="2833696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idx="4294967295"/>
          </p:nvPr>
        </p:nvSpPr>
        <p:spPr bwMode="auto">
          <a:xfrm>
            <a:off x="299154" y="3986"/>
            <a:ext cx="8229600" cy="1143000"/>
          </a:xfrm>
          <a:noFill/>
        </p:spPr>
        <p:txBody>
          <a:bodyPr>
            <a:normAutofit/>
          </a:bodyPr>
          <a:lstStyle/>
          <a:p>
            <a:pPr eaLnBrk="1" hangingPunct="1">
              <a:lnSpc>
                <a:spcPts val="4000"/>
              </a:lnSpc>
            </a:pPr>
            <a:r>
              <a:rPr lang="en-US" dirty="0" smtClean="0">
                <a:effectLst/>
              </a:rPr>
              <a:t>Another C# Function with Return</a:t>
            </a:r>
          </a:p>
        </p:txBody>
      </p:sp>
      <p:sp>
        <p:nvSpPr>
          <p:cNvPr id="7170" name="Rectangle 3"/>
          <p:cNvSpPr>
            <a:spLocks noGrp="1" noChangeArrowheads="1"/>
          </p:cNvSpPr>
          <p:nvPr>
            <p:ph type="body" idx="4294967295"/>
          </p:nvPr>
        </p:nvSpPr>
        <p:spPr>
          <a:xfrm>
            <a:off x="363256" y="1049311"/>
            <a:ext cx="8656566" cy="4518144"/>
          </a:xfrm>
        </p:spPr>
        <p:txBody>
          <a:bodyPr/>
          <a:lstStyle/>
          <a:p>
            <a:pPr eaLnBrk="1" hangingPunct="1">
              <a:spcBef>
                <a:spcPts val="600"/>
              </a:spcBef>
            </a:pPr>
            <a:r>
              <a:rPr lang="en-US" sz="2400" b="1" dirty="0" smtClean="0">
                <a:solidFill>
                  <a:srgbClr val="0000FF"/>
                </a:solidFill>
                <a:latin typeface="Lucida Sans Unicode"/>
              </a:rPr>
              <a:t>Defining a “</a:t>
            </a:r>
            <a:r>
              <a:rPr lang="en-US" sz="2400" b="1" dirty="0" err="1">
                <a:solidFill>
                  <a:srgbClr val="0000FF"/>
                </a:solidFill>
                <a:latin typeface="Lucida Sans Unicode"/>
              </a:rPr>
              <a:t>H</a:t>
            </a:r>
            <a:r>
              <a:rPr lang="en-US" sz="2400" b="1" dirty="0" err="1" smtClean="0">
                <a:solidFill>
                  <a:srgbClr val="0000FF"/>
                </a:solidFill>
                <a:latin typeface="Lucida Sans Unicode"/>
              </a:rPr>
              <a:t>elloTo</a:t>
            </a:r>
            <a:r>
              <a:rPr lang="en-US" sz="2400" b="1" dirty="0" smtClean="0">
                <a:solidFill>
                  <a:srgbClr val="0000FF"/>
                </a:solidFill>
                <a:latin typeface="Lucida Sans Unicode"/>
              </a:rPr>
              <a:t>” function with a returned value:</a:t>
            </a:r>
            <a:br>
              <a:rPr lang="en-US" sz="2400" b="1" dirty="0" smtClean="0">
                <a:solidFill>
                  <a:srgbClr val="0000FF"/>
                </a:solidFill>
                <a:latin typeface="Lucida Sans Unicode"/>
              </a:rPr>
            </a:br>
            <a:r>
              <a:rPr lang="en-US" sz="2400" b="1" dirty="0" smtClean="0">
                <a:solidFill>
                  <a:srgbClr val="0000FF"/>
                </a:solidFill>
                <a:latin typeface="Lucida Sans Unicode"/>
              </a:rPr>
              <a:t/>
            </a:r>
            <a:br>
              <a:rPr lang="en-US" sz="2400" b="1" dirty="0" smtClean="0">
                <a:solidFill>
                  <a:srgbClr val="0000FF"/>
                </a:solidFill>
                <a:latin typeface="Lucida Sans Unicode"/>
              </a:rPr>
            </a:br>
            <a:r>
              <a:rPr lang="en-US" sz="2400" b="1" dirty="0" smtClean="0">
                <a:solidFill>
                  <a:srgbClr val="0000FF"/>
                </a:solidFill>
                <a:latin typeface="Lucida Sans Unicode"/>
              </a:rPr>
              <a:t>	static string </a:t>
            </a:r>
            <a:r>
              <a:rPr lang="en-US" sz="2400" b="1" dirty="0" err="1" smtClean="0">
                <a:solidFill>
                  <a:srgbClr val="0000FF"/>
                </a:solidFill>
                <a:latin typeface="Lucida Sans Unicode"/>
              </a:rPr>
              <a:t>HelloTo</a:t>
            </a:r>
            <a:r>
              <a:rPr lang="en-US" sz="2400" b="1" dirty="0" smtClean="0">
                <a:solidFill>
                  <a:srgbClr val="0000FF"/>
                </a:solidFill>
                <a:latin typeface="Lucida Sans Unicode"/>
              </a:rPr>
              <a:t>(string name)</a:t>
            </a:r>
            <a:br>
              <a:rPr lang="en-US" sz="2400" b="1" dirty="0" smtClean="0">
                <a:solidFill>
                  <a:srgbClr val="0000FF"/>
                </a:solidFill>
                <a:latin typeface="Lucida Sans Unicode"/>
              </a:rPr>
            </a:br>
            <a:r>
              <a:rPr lang="en-US" sz="2400" b="1" dirty="0" smtClean="0">
                <a:solidFill>
                  <a:srgbClr val="0000FF"/>
                </a:solidFill>
                <a:latin typeface="Lucida Sans Unicode"/>
              </a:rPr>
              <a:t>	{</a:t>
            </a:r>
            <a:br>
              <a:rPr lang="en-US" sz="2400" b="1" dirty="0" smtClean="0">
                <a:solidFill>
                  <a:srgbClr val="0000FF"/>
                </a:solidFill>
                <a:latin typeface="Lucida Sans Unicode"/>
              </a:rPr>
            </a:br>
            <a:r>
              <a:rPr lang="en-US" sz="2400" b="1" dirty="0" smtClean="0">
                <a:solidFill>
                  <a:srgbClr val="0000FF"/>
                </a:solidFill>
                <a:latin typeface="Lucida Sans Unicode"/>
              </a:rPr>
              <a:t>	      return "Hello, " + name;    // return statement</a:t>
            </a:r>
            <a:br>
              <a:rPr lang="en-US" sz="2400" b="1" dirty="0" smtClean="0">
                <a:solidFill>
                  <a:srgbClr val="0000FF"/>
                </a:solidFill>
                <a:latin typeface="Lucida Sans Unicode"/>
              </a:rPr>
            </a:br>
            <a:r>
              <a:rPr lang="en-US" sz="2400" b="1" dirty="0" smtClean="0">
                <a:solidFill>
                  <a:srgbClr val="0000FF"/>
                </a:solidFill>
                <a:latin typeface="Lucida Sans Unicode"/>
              </a:rPr>
              <a:t>	}</a:t>
            </a:r>
          </a:p>
          <a:p>
            <a:pPr eaLnBrk="1" hangingPunct="1">
              <a:spcBef>
                <a:spcPts val="600"/>
              </a:spcBef>
            </a:pPr>
            <a:endParaRPr lang="en-US" sz="1600" b="1" dirty="0">
              <a:solidFill>
                <a:srgbClr val="0000FF"/>
              </a:solidFill>
              <a:latin typeface="Lucida Sans Unicode"/>
              <a:sym typeface="Wingdings" pitchFamily="2" charset="2"/>
            </a:endParaRPr>
          </a:p>
          <a:p>
            <a:pPr eaLnBrk="1" hangingPunct="1">
              <a:spcBef>
                <a:spcPts val="600"/>
              </a:spcBef>
            </a:pPr>
            <a:r>
              <a:rPr lang="en-US" sz="2400" b="1" dirty="0" smtClean="0">
                <a:solidFill>
                  <a:srgbClr val="0000FF"/>
                </a:solidFill>
                <a:latin typeface="Lucida Sans Unicode"/>
                <a:sym typeface="Wingdings" pitchFamily="2" charset="2"/>
              </a:rPr>
              <a:t>Calling the </a:t>
            </a:r>
            <a:r>
              <a:rPr lang="en-US" sz="2400" b="1" dirty="0" err="1">
                <a:solidFill>
                  <a:srgbClr val="0000FF"/>
                </a:solidFill>
                <a:latin typeface="Lucida Sans Unicode"/>
                <a:sym typeface="Wingdings" pitchFamily="2" charset="2"/>
              </a:rPr>
              <a:t>H</a:t>
            </a:r>
            <a:r>
              <a:rPr lang="en-US" sz="2400" b="1" dirty="0" err="1" smtClean="0">
                <a:solidFill>
                  <a:srgbClr val="0000FF"/>
                </a:solidFill>
                <a:latin typeface="Lucida Sans Unicode"/>
                <a:sym typeface="Wingdings" pitchFamily="2" charset="2"/>
              </a:rPr>
              <a:t>elloTo</a:t>
            </a:r>
            <a:r>
              <a:rPr lang="en-US" sz="2400" b="1" dirty="0" smtClean="0">
                <a:solidFill>
                  <a:srgbClr val="0000FF"/>
                </a:solidFill>
                <a:latin typeface="Lucida Sans Unicode"/>
                <a:sym typeface="Wingdings" pitchFamily="2" charset="2"/>
              </a:rPr>
              <a:t> function and saving its output:</a:t>
            </a:r>
            <a:br>
              <a:rPr lang="en-US" sz="2400" b="1" dirty="0" smtClean="0">
                <a:solidFill>
                  <a:srgbClr val="0000FF"/>
                </a:solidFill>
                <a:latin typeface="Lucida Sans Unicode"/>
                <a:sym typeface="Wingdings" pitchFamily="2" charset="2"/>
              </a:rPr>
            </a:br>
            <a:r>
              <a:rPr lang="en-US" sz="2400" b="1" dirty="0" smtClean="0">
                <a:solidFill>
                  <a:srgbClr val="0000FF"/>
                </a:solidFill>
                <a:latin typeface="Lucida Sans Unicode"/>
                <a:sym typeface="Wingdings" pitchFamily="2" charset="2"/>
              </a:rPr>
              <a:t/>
            </a:r>
            <a:br>
              <a:rPr lang="en-US" sz="2400" b="1" dirty="0" smtClean="0">
                <a:solidFill>
                  <a:srgbClr val="0000FF"/>
                </a:solidFill>
                <a:latin typeface="Lucida Sans Unicode"/>
                <a:sym typeface="Wingdings" pitchFamily="2" charset="2"/>
              </a:rPr>
            </a:br>
            <a:r>
              <a:rPr lang="en-US" sz="2400" b="1" dirty="0" smtClean="0">
                <a:solidFill>
                  <a:srgbClr val="0000FF"/>
                </a:solidFill>
                <a:latin typeface="Lucida Sans Unicode"/>
                <a:sym typeface="Wingdings" pitchFamily="2" charset="2"/>
              </a:rPr>
              <a:t>	string output = </a:t>
            </a:r>
            <a:r>
              <a:rPr lang="en-US" sz="2400" b="1" dirty="0" err="1">
                <a:solidFill>
                  <a:srgbClr val="0000FF"/>
                </a:solidFill>
                <a:latin typeface="Lucida Sans Unicode"/>
                <a:sym typeface="Wingdings" pitchFamily="2" charset="2"/>
              </a:rPr>
              <a:t>H</a:t>
            </a:r>
            <a:r>
              <a:rPr lang="en-US" sz="2400" b="1" dirty="0" err="1" smtClean="0">
                <a:solidFill>
                  <a:srgbClr val="0000FF"/>
                </a:solidFill>
                <a:latin typeface="Lucida Sans Unicode"/>
                <a:sym typeface="Wingdings" pitchFamily="2" charset="2"/>
              </a:rPr>
              <a:t>elloTo</a:t>
            </a:r>
            <a:r>
              <a:rPr lang="en-US" sz="2400" b="1" dirty="0" smtClean="0">
                <a:solidFill>
                  <a:srgbClr val="0000FF"/>
                </a:solidFill>
                <a:latin typeface="Lucida Sans Unicode"/>
                <a:sym typeface="Wingdings" pitchFamily="2" charset="2"/>
              </a:rPr>
              <a:t>(</a:t>
            </a:r>
            <a:r>
              <a:rPr lang="en-US" sz="2400" b="1" dirty="0" smtClean="0">
                <a:solidFill>
                  <a:srgbClr val="0000FF"/>
                </a:solidFill>
                <a:latin typeface="Lucida Sans Unicode"/>
              </a:rPr>
              <a:t>"Fred"</a:t>
            </a:r>
            <a:r>
              <a:rPr lang="en-US" sz="2400" b="1" dirty="0" smtClean="0">
                <a:solidFill>
                  <a:srgbClr val="0000FF"/>
                </a:solidFill>
                <a:latin typeface="Lucida Sans Unicode"/>
                <a:sym typeface="Wingdings" pitchFamily="2" charset="2"/>
              </a:rPr>
              <a:t>); // saved value</a:t>
            </a:r>
          </a:p>
          <a:p>
            <a:pPr eaLnBrk="1" hangingPunct="1">
              <a:spcBef>
                <a:spcPts val="600"/>
              </a:spcBef>
            </a:pPr>
            <a:endParaRPr lang="en-US" sz="1600" b="1" dirty="0">
              <a:solidFill>
                <a:srgbClr val="0000FF"/>
              </a:solidFill>
              <a:latin typeface="Lucida Sans Unicode"/>
              <a:sym typeface="Wingdings" pitchFamily="2" charset="2"/>
            </a:endParaRPr>
          </a:p>
          <a:p>
            <a:pPr eaLnBrk="1" hangingPunct="1">
              <a:spcBef>
                <a:spcPts val="600"/>
              </a:spcBef>
            </a:pPr>
            <a:r>
              <a:rPr lang="en-US" sz="2400" b="1" dirty="0" smtClean="0">
                <a:solidFill>
                  <a:srgbClr val="0000FF"/>
                </a:solidFill>
                <a:latin typeface="Lucida Sans Unicode"/>
                <a:sym typeface="Wingdings" pitchFamily="2" charset="2"/>
              </a:rPr>
              <a:t>This sets the variable </a:t>
            </a:r>
            <a:r>
              <a:rPr lang="en-US" sz="2400" b="1" u="sng" dirty="0" smtClean="0">
                <a:solidFill>
                  <a:srgbClr val="0000FF"/>
                </a:solidFill>
                <a:latin typeface="Lucida Sans Unicode"/>
                <a:sym typeface="Wingdings" pitchFamily="2" charset="2"/>
              </a:rPr>
              <a:t>output</a:t>
            </a:r>
            <a:r>
              <a:rPr lang="en-US" sz="2400" b="1" dirty="0" smtClean="0">
                <a:solidFill>
                  <a:srgbClr val="0000FF"/>
                </a:solidFill>
                <a:latin typeface="Lucida Sans Unicode"/>
                <a:sym typeface="Wingdings" pitchFamily="2" charset="2"/>
              </a:rPr>
              <a:t> equal to </a:t>
            </a:r>
            <a:r>
              <a:rPr lang="en-US" sz="2400" b="1" dirty="0" smtClean="0">
                <a:solidFill>
                  <a:srgbClr val="0000FF"/>
                </a:solidFill>
                <a:latin typeface="Lucida Sans Unicode"/>
              </a:rPr>
              <a:t>"</a:t>
            </a:r>
            <a:r>
              <a:rPr lang="en-US" sz="2400" b="1" dirty="0" smtClean="0">
                <a:solidFill>
                  <a:srgbClr val="0000FF"/>
                </a:solidFill>
                <a:latin typeface="Lucida Sans Unicode"/>
                <a:sym typeface="Wingdings" pitchFamily="2" charset="2"/>
              </a:rPr>
              <a:t>Hello, Fred</a:t>
            </a:r>
            <a:r>
              <a:rPr lang="en-US" sz="2400" b="1" dirty="0" smtClean="0">
                <a:solidFill>
                  <a:srgbClr val="0000FF"/>
                </a:solidFill>
                <a:latin typeface="Lucida Sans Unicode"/>
              </a:rPr>
              <a:t>",</a:t>
            </a:r>
            <a:br>
              <a:rPr lang="en-US" sz="2400" b="1" dirty="0" smtClean="0">
                <a:solidFill>
                  <a:srgbClr val="0000FF"/>
                </a:solidFill>
                <a:latin typeface="Lucida Sans Unicode"/>
              </a:rPr>
            </a:br>
            <a:r>
              <a:rPr lang="en-US" sz="2400" b="1" dirty="0" smtClean="0">
                <a:solidFill>
                  <a:srgbClr val="0000FF"/>
                </a:solidFill>
                <a:latin typeface="Lucida Sans Unicode"/>
              </a:rPr>
              <a:t>essentially “capturing” the function’s output</a:t>
            </a:r>
            <a:endParaRPr lang="en-US" sz="2200" b="1" dirty="0" smtClean="0">
              <a:solidFill>
                <a:srgbClr val="0000FF"/>
              </a:solidFill>
              <a:latin typeface="Lucida Sans Unicode"/>
              <a:sym typeface="Wingdings" pitchFamily="2" charset="2"/>
            </a:endParaRPr>
          </a:p>
        </p:txBody>
      </p:sp>
    </p:spTree>
    <p:extLst>
      <p:ext uri="{BB962C8B-B14F-4D97-AF65-F5344CB8AC3E}">
        <p14:creationId xmlns:p14="http://schemas.microsoft.com/office/powerpoint/2010/main" val="11857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500"/>
                                        <p:tgtEl>
                                          <p:spTgt spid="7170">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170">
                                            <p:txEl>
                                              <p:pRg st="4" end="4"/>
                                            </p:txEl>
                                          </p:spTgt>
                                        </p:tgtEl>
                                        <p:attrNameLst>
                                          <p:attrName>style.visibility</p:attrName>
                                        </p:attrNameLst>
                                      </p:cBhvr>
                                      <p:to>
                                        <p:strVal val="visible"/>
                                      </p:to>
                                    </p:set>
                                    <p:animEffect transition="in" filter="fade">
                                      <p:cBhvr>
                                        <p:cTn id="10" dur="500"/>
                                        <p:tgtEl>
                                          <p:spTgt spid="71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idx="4294967295"/>
          </p:nvPr>
        </p:nvSpPr>
        <p:spPr bwMode="auto">
          <a:xfrm>
            <a:off x="299154" y="-6006"/>
            <a:ext cx="8229600" cy="1143000"/>
          </a:xfrm>
          <a:noFill/>
        </p:spPr>
        <p:txBody>
          <a:bodyPr>
            <a:normAutofit/>
          </a:bodyPr>
          <a:lstStyle/>
          <a:p>
            <a:pPr eaLnBrk="1" hangingPunct="1">
              <a:lnSpc>
                <a:spcPts val="4000"/>
              </a:lnSpc>
            </a:pPr>
            <a:r>
              <a:rPr lang="en-US" dirty="0" smtClean="0">
                <a:effectLst/>
              </a:rPr>
              <a:t>Function Requirements – 1</a:t>
            </a:r>
            <a:endParaRPr lang="en-US" u="sng" dirty="0" smtClean="0">
              <a:effectLst/>
            </a:endParaRPr>
          </a:p>
        </p:txBody>
      </p:sp>
      <p:sp>
        <p:nvSpPr>
          <p:cNvPr id="7170" name="Rectangle 3"/>
          <p:cNvSpPr>
            <a:spLocks noGrp="1" noChangeArrowheads="1"/>
          </p:cNvSpPr>
          <p:nvPr>
            <p:ph type="body" idx="4294967295"/>
          </p:nvPr>
        </p:nvSpPr>
        <p:spPr>
          <a:xfrm>
            <a:off x="363256" y="1027134"/>
            <a:ext cx="8656566" cy="4698959"/>
          </a:xfrm>
        </p:spPr>
        <p:txBody>
          <a:bodyPr/>
          <a:lstStyle/>
          <a:p>
            <a:pPr eaLnBrk="1" hangingPunct="1">
              <a:spcBef>
                <a:spcPts val="600"/>
              </a:spcBef>
            </a:pPr>
            <a:r>
              <a:rPr lang="en-US" sz="2400" b="1" dirty="0" smtClean="0">
                <a:solidFill>
                  <a:srgbClr val="0000FF"/>
                </a:solidFill>
                <a:latin typeface="Lucida Sans Unicode"/>
              </a:rPr>
              <a:t>How to </a:t>
            </a:r>
            <a:r>
              <a:rPr lang="en-US" sz="2400" b="1" u="sng" dirty="0" smtClean="0">
                <a:solidFill>
                  <a:srgbClr val="0000FF"/>
                </a:solidFill>
                <a:latin typeface="Lucida Sans Unicode"/>
              </a:rPr>
              <a:t>define</a:t>
            </a:r>
            <a:r>
              <a:rPr lang="en-US" sz="2400" b="1" dirty="0" smtClean="0">
                <a:solidFill>
                  <a:srgbClr val="0000FF"/>
                </a:solidFill>
                <a:latin typeface="Lucida Sans Unicode"/>
              </a:rPr>
              <a:t> a function based on its requirements:</a:t>
            </a:r>
            <a:br>
              <a:rPr lang="en-US" sz="2400" b="1" dirty="0" smtClean="0">
                <a:solidFill>
                  <a:srgbClr val="0000FF"/>
                </a:solidFill>
                <a:latin typeface="Lucida Sans Unicode"/>
              </a:rPr>
            </a:br>
            <a:endParaRPr lang="en-US" sz="800" b="1" dirty="0" smtClean="0">
              <a:solidFill>
                <a:srgbClr val="0000FF"/>
              </a:solidFill>
              <a:latin typeface="Lucida Sans Unicode"/>
            </a:endParaRPr>
          </a:p>
          <a:p>
            <a:pPr marL="906463" lvl="1" indent="-514350" eaLnBrk="1" hangingPunct="1">
              <a:spcBef>
                <a:spcPts val="600"/>
              </a:spcBef>
              <a:buFont typeface="+mj-lt"/>
              <a:buAutoNum type="arabicPeriod"/>
            </a:pPr>
            <a:r>
              <a:rPr lang="en-US" sz="2400" b="1" dirty="0" smtClean="0">
                <a:solidFill>
                  <a:srgbClr val="0000FF"/>
                </a:solidFill>
                <a:latin typeface="Lucida Sans Unicode"/>
                <a:sym typeface="Wingdings" pitchFamily="2" charset="2"/>
              </a:rPr>
              <a:t>If the requirements say the function should ask for/obtain/get/receive input from the user, then it should contain one or more </a:t>
            </a:r>
            <a:r>
              <a:rPr lang="en-US" sz="2400" b="1" i="1" dirty="0" err="1" smtClean="0">
                <a:solidFill>
                  <a:srgbClr val="0000FF"/>
                </a:solidFill>
                <a:latin typeface="Lucida Sans Unicode"/>
                <a:sym typeface="Wingdings" pitchFamily="2" charset="2"/>
              </a:rPr>
              <a:t>ReadLine</a:t>
            </a:r>
            <a:r>
              <a:rPr lang="en-US" sz="2400" b="1" i="1" dirty="0" smtClean="0">
                <a:solidFill>
                  <a:srgbClr val="0000FF"/>
                </a:solidFill>
                <a:latin typeface="Lucida Sans Unicode"/>
                <a:sym typeface="Wingdings" pitchFamily="2" charset="2"/>
              </a:rPr>
              <a:t>() </a:t>
            </a:r>
            <a:r>
              <a:rPr lang="en-US" sz="2400" b="1" dirty="0" smtClean="0">
                <a:solidFill>
                  <a:srgbClr val="0000FF"/>
                </a:solidFill>
                <a:latin typeface="Lucida Sans Unicode"/>
                <a:sym typeface="Wingdings" pitchFamily="2" charset="2"/>
              </a:rPr>
              <a:t>functions</a:t>
            </a:r>
            <a:r>
              <a:rPr lang="en-US" sz="2200" b="1" dirty="0">
                <a:solidFill>
                  <a:srgbClr val="0000FF"/>
                </a:solidFill>
                <a:latin typeface="Lucida Sans Unicode"/>
                <a:sym typeface="Wingdings" pitchFamily="2" charset="2"/>
              </a:rPr>
              <a:t/>
            </a:r>
            <a:br>
              <a:rPr lang="en-US" sz="2200" b="1" dirty="0">
                <a:solidFill>
                  <a:srgbClr val="0000FF"/>
                </a:solidFill>
                <a:latin typeface="Lucida Sans Unicode"/>
                <a:sym typeface="Wingdings" pitchFamily="2" charset="2"/>
              </a:rPr>
            </a:br>
            <a:endParaRPr lang="en-US" sz="800" b="1" dirty="0">
              <a:solidFill>
                <a:srgbClr val="0000FF"/>
              </a:solidFill>
              <a:latin typeface="Lucida Sans Unicode"/>
              <a:sym typeface="Wingdings" pitchFamily="2" charset="2"/>
            </a:endParaRPr>
          </a:p>
          <a:p>
            <a:pPr marL="1714500" lvl="5" indent="-342900">
              <a:spcBef>
                <a:spcPts val="600"/>
              </a:spcBef>
              <a:buFont typeface="Arial" pitchFamily="34" charset="0"/>
              <a:buChar char="•"/>
            </a:pPr>
            <a:r>
              <a:rPr lang="en-US" sz="2200" b="1" dirty="0">
                <a:solidFill>
                  <a:srgbClr val="0000FF"/>
                </a:solidFill>
                <a:sym typeface="Wingdings" pitchFamily="2" charset="2"/>
              </a:rPr>
              <a:t>This is a typical way to use </a:t>
            </a:r>
            <a:r>
              <a:rPr lang="en-US" sz="2200" b="1" i="1" dirty="0" err="1" smtClean="0">
                <a:solidFill>
                  <a:srgbClr val="0000FF"/>
                </a:solidFill>
                <a:sym typeface="Wingdings" pitchFamily="2" charset="2"/>
              </a:rPr>
              <a:t>ReadLine</a:t>
            </a:r>
            <a:r>
              <a:rPr lang="en-US" sz="2200" b="1" i="1" dirty="0" smtClean="0">
                <a:solidFill>
                  <a:srgbClr val="0000FF"/>
                </a:solidFill>
                <a:sym typeface="Wingdings" pitchFamily="2" charset="2"/>
              </a:rPr>
              <a:t>()</a:t>
            </a:r>
            <a:r>
              <a:rPr lang="en-US" sz="2200" b="1" dirty="0" smtClean="0">
                <a:solidFill>
                  <a:srgbClr val="0000FF"/>
                </a:solidFill>
                <a:sym typeface="Wingdings" pitchFamily="2" charset="2"/>
              </a:rPr>
              <a:t>:</a:t>
            </a:r>
            <a:r>
              <a:rPr lang="en-US" sz="2100" b="1" dirty="0">
                <a:solidFill>
                  <a:srgbClr val="0000FF"/>
                </a:solidFill>
                <a:sym typeface="Wingdings" pitchFamily="2" charset="2"/>
              </a:rPr>
              <a:t/>
            </a:r>
            <a:br>
              <a:rPr lang="en-US" sz="2100" b="1" dirty="0">
                <a:solidFill>
                  <a:srgbClr val="0000FF"/>
                </a:solidFill>
                <a:sym typeface="Wingdings" pitchFamily="2" charset="2"/>
              </a:rPr>
            </a:br>
            <a:r>
              <a:rPr lang="en-US" sz="800" b="1" dirty="0">
                <a:solidFill>
                  <a:srgbClr val="0000FF"/>
                </a:solidFill>
                <a:sym typeface="Wingdings" pitchFamily="2" charset="2"/>
              </a:rPr>
              <a:t/>
            </a:r>
            <a:br>
              <a:rPr lang="en-US" sz="800" b="1" dirty="0">
                <a:solidFill>
                  <a:srgbClr val="0000FF"/>
                </a:solidFill>
                <a:sym typeface="Wingdings" pitchFamily="2" charset="2"/>
              </a:rPr>
            </a:br>
            <a:r>
              <a:rPr lang="en-US" sz="2200" b="1" dirty="0">
                <a:solidFill>
                  <a:srgbClr val="0000FF"/>
                </a:solidFill>
                <a:sym typeface="Wingdings" pitchFamily="2" charset="2"/>
              </a:rPr>
              <a:t>	Console.Write("Please enter your name: ");</a:t>
            </a:r>
            <a:br>
              <a:rPr lang="en-US" sz="2200" b="1" dirty="0">
                <a:solidFill>
                  <a:srgbClr val="0000FF"/>
                </a:solidFill>
                <a:sym typeface="Wingdings" pitchFamily="2" charset="2"/>
              </a:rPr>
            </a:br>
            <a:r>
              <a:rPr lang="en-US" sz="2200" b="1" dirty="0">
                <a:solidFill>
                  <a:srgbClr val="0000FF"/>
                </a:solidFill>
                <a:sym typeface="Wingdings" pitchFamily="2" charset="2"/>
              </a:rPr>
              <a:t> string name = </a:t>
            </a:r>
            <a:r>
              <a:rPr lang="en-US" sz="2200" b="1" dirty="0" err="1">
                <a:solidFill>
                  <a:srgbClr val="0000FF"/>
                </a:solidFill>
                <a:sym typeface="Wingdings" pitchFamily="2" charset="2"/>
              </a:rPr>
              <a:t>Console.ReadLine</a:t>
            </a:r>
            <a:r>
              <a:rPr lang="en-US" sz="2200" b="1" dirty="0">
                <a:solidFill>
                  <a:srgbClr val="0000FF"/>
                </a:solidFill>
                <a:sym typeface="Wingdings" pitchFamily="2" charset="2"/>
              </a:rPr>
              <a:t>();</a:t>
            </a:r>
            <a:r>
              <a:rPr lang="en-US" sz="2400" b="1" dirty="0" smtClean="0">
                <a:solidFill>
                  <a:srgbClr val="0000FF"/>
                </a:solidFill>
                <a:latin typeface="Lucida Sans Unicode"/>
                <a:sym typeface="Wingdings" pitchFamily="2" charset="2"/>
              </a:rPr>
              <a:t/>
            </a:r>
            <a:br>
              <a:rPr lang="en-US" sz="2400" b="1" dirty="0" smtClean="0">
                <a:solidFill>
                  <a:srgbClr val="0000FF"/>
                </a:solidFill>
                <a:latin typeface="Lucida Sans Unicode"/>
                <a:sym typeface="Wingdings" pitchFamily="2" charset="2"/>
              </a:rPr>
            </a:br>
            <a:endParaRPr lang="en-US" sz="800" b="1" dirty="0" smtClean="0">
              <a:solidFill>
                <a:srgbClr val="0000FF"/>
              </a:solidFill>
              <a:latin typeface="Lucida Sans Unicode"/>
              <a:sym typeface="Wingdings" pitchFamily="2" charset="2"/>
            </a:endParaRPr>
          </a:p>
          <a:p>
            <a:pPr marL="906463" lvl="1" indent="-514350" eaLnBrk="1" hangingPunct="1">
              <a:spcBef>
                <a:spcPts val="600"/>
              </a:spcBef>
              <a:buFont typeface="+mj-lt"/>
              <a:buAutoNum type="arabicPeriod"/>
            </a:pPr>
            <a:r>
              <a:rPr lang="en-US" sz="2200" b="1" dirty="0">
                <a:solidFill>
                  <a:srgbClr val="0000FF"/>
                </a:solidFill>
                <a:latin typeface="Lucida Sans Unicode"/>
                <a:sym typeface="Wingdings" pitchFamily="2" charset="2"/>
              </a:rPr>
              <a:t>If the requirements do not say this, then the function </a:t>
            </a:r>
            <a:r>
              <a:rPr lang="en-US" sz="2200" b="1" u="sng" dirty="0">
                <a:solidFill>
                  <a:srgbClr val="0000FF"/>
                </a:solidFill>
                <a:latin typeface="Lucida Sans Unicode"/>
                <a:sym typeface="Wingdings" pitchFamily="2" charset="2"/>
              </a:rPr>
              <a:t>should not</a:t>
            </a:r>
            <a:r>
              <a:rPr lang="en-US" sz="2200" b="1" dirty="0">
                <a:solidFill>
                  <a:srgbClr val="0000FF"/>
                </a:solidFill>
                <a:latin typeface="Lucida Sans Unicode"/>
                <a:sym typeface="Wingdings" pitchFamily="2" charset="2"/>
              </a:rPr>
              <a:t> contain</a:t>
            </a:r>
            <a:r>
              <a:rPr lang="en-US" sz="2200" b="1" i="1" dirty="0">
                <a:solidFill>
                  <a:srgbClr val="0000FF"/>
                </a:solidFill>
                <a:latin typeface="Lucida Sans Unicode"/>
                <a:sym typeface="Wingdings" pitchFamily="2" charset="2"/>
              </a:rPr>
              <a:t> </a:t>
            </a:r>
            <a:r>
              <a:rPr lang="en-US" sz="2200" b="1" i="1" dirty="0" err="1" smtClean="0">
                <a:solidFill>
                  <a:srgbClr val="0000FF"/>
                </a:solidFill>
                <a:latin typeface="Lucida Sans Unicode"/>
                <a:sym typeface="Wingdings" pitchFamily="2" charset="2"/>
              </a:rPr>
              <a:t>ReadLine</a:t>
            </a:r>
            <a:r>
              <a:rPr lang="en-US" sz="2200" b="1" i="1" dirty="0" smtClean="0">
                <a:solidFill>
                  <a:srgbClr val="0000FF"/>
                </a:solidFill>
                <a:latin typeface="Lucida Sans Unicode"/>
                <a:sym typeface="Wingdings" pitchFamily="2" charset="2"/>
              </a:rPr>
              <a:t>() </a:t>
            </a:r>
            <a:r>
              <a:rPr lang="en-US" sz="2200" b="1" dirty="0" smtClean="0">
                <a:solidFill>
                  <a:srgbClr val="0000FF"/>
                </a:solidFill>
                <a:latin typeface="Lucida Sans Unicode"/>
                <a:sym typeface="Wingdings" pitchFamily="2" charset="2"/>
              </a:rPr>
              <a:t>calls</a:t>
            </a:r>
            <a:r>
              <a:rPr lang="en-US" sz="2200" b="1" dirty="0">
                <a:solidFill>
                  <a:srgbClr val="0000FF"/>
                </a:solidFill>
                <a:latin typeface="Lucida Sans Unicode"/>
                <a:sym typeface="Wingdings" pitchFamily="2" charset="2"/>
              </a:rPr>
              <a:t>; in that </a:t>
            </a:r>
            <a:r>
              <a:rPr lang="en-US" sz="2200" b="1" dirty="0" smtClean="0">
                <a:solidFill>
                  <a:srgbClr val="0000FF"/>
                </a:solidFill>
                <a:latin typeface="Lucida Sans Unicode"/>
                <a:sym typeface="Wingdings" pitchFamily="2" charset="2"/>
              </a:rPr>
              <a:t/>
            </a:r>
            <a:br>
              <a:rPr lang="en-US" sz="2200" b="1" dirty="0" smtClean="0">
                <a:solidFill>
                  <a:srgbClr val="0000FF"/>
                </a:solidFill>
                <a:latin typeface="Lucida Sans Unicode"/>
                <a:sym typeface="Wingdings" pitchFamily="2" charset="2"/>
              </a:rPr>
            </a:br>
            <a:r>
              <a:rPr lang="en-US" sz="2200" b="1" dirty="0" smtClean="0">
                <a:solidFill>
                  <a:srgbClr val="0000FF"/>
                </a:solidFill>
                <a:latin typeface="Lucida Sans Unicode"/>
                <a:sym typeface="Wingdings" pitchFamily="2" charset="2"/>
              </a:rPr>
              <a:t>case </a:t>
            </a:r>
            <a:r>
              <a:rPr lang="en-US" sz="2200" b="1" dirty="0">
                <a:solidFill>
                  <a:srgbClr val="0000FF"/>
                </a:solidFill>
                <a:latin typeface="Lucida Sans Unicode"/>
                <a:sym typeface="Wingdings" pitchFamily="2" charset="2"/>
              </a:rPr>
              <a:t>its only inputs come from its </a:t>
            </a:r>
            <a:r>
              <a:rPr lang="en-US" sz="2200" b="1" u="sng" dirty="0">
                <a:solidFill>
                  <a:srgbClr val="0000FF"/>
                </a:solidFill>
                <a:latin typeface="Lucida Sans Unicode"/>
                <a:sym typeface="Wingdings" pitchFamily="2" charset="2"/>
              </a:rPr>
              <a:t>parameters</a:t>
            </a:r>
            <a:r>
              <a:rPr lang="en-US" sz="2200" b="1" dirty="0" smtClean="0">
                <a:solidFill>
                  <a:srgbClr val="0000FF"/>
                </a:solidFill>
                <a:latin typeface="Lucida Sans Unicode"/>
                <a:sym typeface="Wingdings" pitchFamily="2" charset="2"/>
              </a:rPr>
              <a:t>!</a:t>
            </a:r>
            <a:endParaRPr lang="en-US" sz="2200" b="1" dirty="0">
              <a:solidFill>
                <a:srgbClr val="0000FF"/>
              </a:solidFill>
              <a:latin typeface="Lucida Sans Unicode"/>
              <a:sym typeface="Wingdings" pitchFamily="2" charset="2"/>
            </a:endParaRPr>
          </a:p>
        </p:txBody>
      </p:sp>
    </p:spTree>
    <p:extLst>
      <p:ext uri="{BB962C8B-B14F-4D97-AF65-F5344CB8AC3E}">
        <p14:creationId xmlns:p14="http://schemas.microsoft.com/office/powerpoint/2010/main" val="2473226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dissolve">
                                      <p:cBhvr>
                                        <p:cTn id="7" dur="500"/>
                                        <p:tgtEl>
                                          <p:spTgt spid="717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170">
                                            <p:txEl>
                                              <p:pRg st="3" end="3"/>
                                            </p:txEl>
                                          </p:spTgt>
                                        </p:tgtEl>
                                        <p:attrNameLst>
                                          <p:attrName>style.visibility</p:attrName>
                                        </p:attrNameLst>
                                      </p:cBhvr>
                                      <p:to>
                                        <p:strVal val="visible"/>
                                      </p:to>
                                    </p:set>
                                    <p:animEffect transition="in" filter="dissolve">
                                      <p:cBhvr>
                                        <p:cTn id="12" dur="500"/>
                                        <p:tgtEl>
                                          <p:spTgt spid="71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idx="4294967295"/>
          </p:nvPr>
        </p:nvSpPr>
        <p:spPr bwMode="auto">
          <a:xfrm>
            <a:off x="299154" y="-6006"/>
            <a:ext cx="8229600" cy="1143000"/>
          </a:xfrm>
          <a:noFill/>
        </p:spPr>
        <p:txBody>
          <a:bodyPr>
            <a:normAutofit/>
          </a:bodyPr>
          <a:lstStyle/>
          <a:p>
            <a:pPr eaLnBrk="1" hangingPunct="1">
              <a:lnSpc>
                <a:spcPts val="4000"/>
              </a:lnSpc>
            </a:pPr>
            <a:r>
              <a:rPr lang="en-US" dirty="0" smtClean="0">
                <a:effectLst/>
              </a:rPr>
              <a:t>Function Requirements – 2</a:t>
            </a:r>
            <a:endParaRPr lang="en-US" u="sng" dirty="0" smtClean="0">
              <a:effectLst/>
            </a:endParaRPr>
          </a:p>
        </p:txBody>
      </p:sp>
      <p:sp>
        <p:nvSpPr>
          <p:cNvPr id="7170" name="Rectangle 3"/>
          <p:cNvSpPr>
            <a:spLocks noGrp="1" noChangeArrowheads="1"/>
          </p:cNvSpPr>
          <p:nvPr>
            <p:ph type="body" idx="4294967295"/>
          </p:nvPr>
        </p:nvSpPr>
        <p:spPr>
          <a:xfrm>
            <a:off x="363256" y="1027134"/>
            <a:ext cx="8656566" cy="4698959"/>
          </a:xfrm>
        </p:spPr>
        <p:txBody>
          <a:bodyPr/>
          <a:lstStyle/>
          <a:p>
            <a:pPr eaLnBrk="1" hangingPunct="1">
              <a:spcBef>
                <a:spcPts val="600"/>
              </a:spcBef>
            </a:pPr>
            <a:r>
              <a:rPr lang="en-US" sz="2400" b="1" dirty="0" smtClean="0">
                <a:solidFill>
                  <a:srgbClr val="0000FF"/>
                </a:solidFill>
                <a:latin typeface="Lucida Sans Unicode"/>
              </a:rPr>
              <a:t>How to </a:t>
            </a:r>
            <a:r>
              <a:rPr lang="en-US" sz="2400" b="1" u="sng" dirty="0" smtClean="0">
                <a:solidFill>
                  <a:srgbClr val="0000FF"/>
                </a:solidFill>
                <a:latin typeface="Lucida Sans Unicode"/>
              </a:rPr>
              <a:t>define</a:t>
            </a:r>
            <a:r>
              <a:rPr lang="en-US" sz="2400" b="1" dirty="0" smtClean="0">
                <a:solidFill>
                  <a:srgbClr val="0000FF"/>
                </a:solidFill>
                <a:latin typeface="Lucida Sans Unicode"/>
              </a:rPr>
              <a:t> a function based on its requirements:</a:t>
            </a:r>
            <a:br>
              <a:rPr lang="en-US" sz="2400" b="1" dirty="0" smtClean="0">
                <a:solidFill>
                  <a:srgbClr val="0000FF"/>
                </a:solidFill>
                <a:latin typeface="Lucida Sans Unicode"/>
              </a:rPr>
            </a:br>
            <a:endParaRPr lang="en-US" sz="800" b="1" dirty="0" smtClean="0">
              <a:solidFill>
                <a:srgbClr val="0000FF"/>
              </a:solidFill>
              <a:latin typeface="Lucida Sans Unicode"/>
            </a:endParaRPr>
          </a:p>
          <a:p>
            <a:pPr marL="906463" lvl="1" indent="-514350" eaLnBrk="1" hangingPunct="1">
              <a:spcBef>
                <a:spcPts val="600"/>
              </a:spcBef>
              <a:buFont typeface="+mj-lt"/>
              <a:buAutoNum type="arabicPeriod" startAt="2"/>
            </a:pPr>
            <a:r>
              <a:rPr lang="en-US" sz="2400" b="1" dirty="0">
                <a:solidFill>
                  <a:srgbClr val="0000FF"/>
                </a:solidFill>
                <a:latin typeface="Lucida Sans Unicode"/>
                <a:sym typeface="Wingdings" pitchFamily="2" charset="2"/>
              </a:rPr>
              <a:t>If the requirements say the function should </a:t>
            </a:r>
            <a:r>
              <a:rPr lang="en-US" sz="2400" b="1" u="sng" dirty="0">
                <a:solidFill>
                  <a:srgbClr val="0000FF"/>
                </a:solidFill>
                <a:latin typeface="Lucida Sans Unicode"/>
                <a:sym typeface="Wingdings" pitchFamily="2" charset="2"/>
              </a:rPr>
              <a:t>print</a:t>
            </a:r>
            <a:r>
              <a:rPr lang="en-US" sz="2400" b="1" dirty="0">
                <a:solidFill>
                  <a:srgbClr val="0000FF"/>
                </a:solidFill>
                <a:latin typeface="Lucida Sans Unicode"/>
                <a:sym typeface="Wingdings" pitchFamily="2" charset="2"/>
              </a:rPr>
              <a:t> or </a:t>
            </a:r>
            <a:r>
              <a:rPr lang="en-US" sz="2400" b="1" u="sng" dirty="0">
                <a:solidFill>
                  <a:srgbClr val="0000FF"/>
                </a:solidFill>
                <a:latin typeface="Lucida Sans Unicode"/>
                <a:sym typeface="Wingdings" pitchFamily="2" charset="2"/>
              </a:rPr>
              <a:t>display output</a:t>
            </a:r>
            <a:r>
              <a:rPr lang="en-US" sz="2400" b="1" dirty="0">
                <a:solidFill>
                  <a:srgbClr val="0000FF"/>
                </a:solidFill>
                <a:latin typeface="Lucida Sans Unicode"/>
                <a:sym typeface="Wingdings" pitchFamily="2" charset="2"/>
              </a:rPr>
              <a:t>, then it should contain one or more </a:t>
            </a:r>
            <a:r>
              <a:rPr lang="en-US" sz="2400" b="1" i="1" dirty="0" smtClean="0">
                <a:solidFill>
                  <a:srgbClr val="0000FF"/>
                </a:solidFill>
                <a:latin typeface="Lucida Sans Unicode"/>
                <a:sym typeface="Wingdings" pitchFamily="2" charset="2"/>
              </a:rPr>
              <a:t>Console.WriteLine() </a:t>
            </a:r>
            <a:r>
              <a:rPr lang="en-US" sz="2400" b="1" dirty="0" smtClean="0">
                <a:solidFill>
                  <a:srgbClr val="0000FF"/>
                </a:solidFill>
                <a:latin typeface="Lucida Sans Unicode"/>
                <a:sym typeface="Wingdings" pitchFamily="2" charset="2"/>
              </a:rPr>
              <a:t>(or </a:t>
            </a:r>
            <a:r>
              <a:rPr lang="en-US" sz="2400" b="1" i="1" dirty="0" smtClean="0">
                <a:solidFill>
                  <a:srgbClr val="0000FF"/>
                </a:solidFill>
                <a:latin typeface="Lucida Sans Unicode"/>
                <a:sym typeface="Wingdings" pitchFamily="2" charset="2"/>
              </a:rPr>
              <a:t>Console.Write()</a:t>
            </a:r>
            <a:r>
              <a:rPr lang="en-US" sz="2400" b="1" dirty="0" smtClean="0">
                <a:solidFill>
                  <a:srgbClr val="0000FF"/>
                </a:solidFill>
                <a:latin typeface="Lucida Sans Unicode"/>
                <a:sym typeface="Wingdings" pitchFamily="2" charset="2"/>
              </a:rPr>
              <a:t>) function calls</a:t>
            </a:r>
            <a:r>
              <a:rPr lang="en-US" sz="2400" b="1" i="1" dirty="0" smtClean="0">
                <a:solidFill>
                  <a:srgbClr val="0000FF"/>
                </a:solidFill>
                <a:latin typeface="Lucida Sans Unicode"/>
                <a:sym typeface="Wingdings" pitchFamily="2" charset="2"/>
              </a:rPr>
              <a:t> </a:t>
            </a:r>
            <a:r>
              <a:rPr lang="en-US" sz="2400" b="1" dirty="0">
                <a:solidFill>
                  <a:srgbClr val="0000FF"/>
                </a:solidFill>
                <a:latin typeface="Lucida Sans Unicode"/>
                <a:sym typeface="Wingdings" pitchFamily="2" charset="2"/>
              </a:rPr>
              <a:t>and probably </a:t>
            </a:r>
            <a:r>
              <a:rPr lang="en-US" sz="2400" b="1" u="sng" dirty="0">
                <a:solidFill>
                  <a:srgbClr val="0000FF"/>
                </a:solidFill>
                <a:latin typeface="Lucida Sans Unicode"/>
                <a:sym typeface="Wingdings" pitchFamily="2" charset="2"/>
              </a:rPr>
              <a:t>no return </a:t>
            </a:r>
            <a:r>
              <a:rPr lang="en-US" sz="2400" b="1" u="sng" dirty="0" smtClean="0">
                <a:solidFill>
                  <a:srgbClr val="0000FF"/>
                </a:solidFill>
                <a:latin typeface="Lucida Sans Unicode"/>
                <a:sym typeface="Wingdings" pitchFamily="2" charset="2"/>
              </a:rPr>
              <a:t>statements</a:t>
            </a:r>
            <a:r>
              <a:rPr lang="en-US" sz="2400" b="1" dirty="0" smtClean="0">
                <a:solidFill>
                  <a:srgbClr val="0000FF"/>
                </a:solidFill>
                <a:latin typeface="Lucida Sans Unicode"/>
                <a:sym typeface="Wingdings" pitchFamily="2" charset="2"/>
              </a:rPr>
              <a:t/>
            </a:r>
            <a:br>
              <a:rPr lang="en-US" sz="2400" b="1" dirty="0" smtClean="0">
                <a:solidFill>
                  <a:srgbClr val="0000FF"/>
                </a:solidFill>
                <a:latin typeface="Lucida Sans Unicode"/>
                <a:sym typeface="Wingdings" pitchFamily="2" charset="2"/>
              </a:rPr>
            </a:br>
            <a:endParaRPr lang="en-US" sz="800" b="1" dirty="0" smtClean="0">
              <a:solidFill>
                <a:srgbClr val="0000FF"/>
              </a:solidFill>
              <a:latin typeface="Lucida Sans Unicode"/>
              <a:sym typeface="Wingdings" pitchFamily="2" charset="2"/>
            </a:endParaRPr>
          </a:p>
          <a:p>
            <a:pPr marL="1257300" lvl="3" indent="-342900" eaLnBrk="1" hangingPunct="1">
              <a:spcBef>
                <a:spcPts val="600"/>
              </a:spcBef>
              <a:buFont typeface="Arial" pitchFamily="34" charset="0"/>
              <a:buChar char="•"/>
            </a:pPr>
            <a:r>
              <a:rPr lang="en-US" sz="2200" b="1" dirty="0">
                <a:solidFill>
                  <a:srgbClr val="0000FF"/>
                </a:solidFill>
                <a:latin typeface="Lucida Sans Unicode"/>
                <a:sym typeface="Wingdings" pitchFamily="2" charset="2"/>
              </a:rPr>
              <a:t>If the requirements do not say this, the function </a:t>
            </a:r>
            <a:r>
              <a:rPr lang="en-US" sz="2200" b="1" u="sng" dirty="0">
                <a:solidFill>
                  <a:srgbClr val="0000FF"/>
                </a:solidFill>
                <a:latin typeface="Lucida Sans Unicode"/>
                <a:sym typeface="Wingdings" pitchFamily="2" charset="2"/>
              </a:rPr>
              <a:t>should not</a:t>
            </a:r>
            <a:r>
              <a:rPr lang="en-US" sz="2200" b="1" dirty="0">
                <a:solidFill>
                  <a:srgbClr val="0000FF"/>
                </a:solidFill>
                <a:latin typeface="Lucida Sans Unicode"/>
                <a:sym typeface="Wingdings" pitchFamily="2" charset="2"/>
              </a:rPr>
              <a:t> contain </a:t>
            </a:r>
            <a:r>
              <a:rPr lang="en-US" sz="2200" b="1" i="1" dirty="0" smtClean="0">
                <a:solidFill>
                  <a:srgbClr val="0000FF"/>
                </a:solidFill>
                <a:latin typeface="Lucida Sans Unicode"/>
                <a:sym typeface="Wingdings" pitchFamily="2" charset="2"/>
              </a:rPr>
              <a:t>Console.WriteLine() </a:t>
            </a:r>
            <a:r>
              <a:rPr lang="en-US" sz="2200" b="1" dirty="0" smtClean="0">
                <a:solidFill>
                  <a:srgbClr val="0000FF"/>
                </a:solidFill>
                <a:latin typeface="Lucida Sans Unicode"/>
                <a:sym typeface="Wingdings" pitchFamily="2" charset="2"/>
              </a:rPr>
              <a:t>calls</a:t>
            </a:r>
            <a:r>
              <a:rPr lang="en-US" sz="2200" b="1" dirty="0">
                <a:solidFill>
                  <a:srgbClr val="0000FF"/>
                </a:solidFill>
                <a:latin typeface="Lucida Sans Unicode"/>
                <a:sym typeface="Wingdings" pitchFamily="2" charset="2"/>
              </a:rPr>
              <a:t>; in that case its outputs only go back to its caller via its </a:t>
            </a:r>
            <a:r>
              <a:rPr lang="en-US" sz="2200" b="1" u="sng" dirty="0">
                <a:solidFill>
                  <a:srgbClr val="0000FF"/>
                </a:solidFill>
                <a:latin typeface="Lucida Sans Unicode"/>
                <a:sym typeface="Wingdings" pitchFamily="2" charset="2"/>
              </a:rPr>
              <a:t>return statements</a:t>
            </a:r>
            <a:r>
              <a:rPr lang="en-US" sz="2200" b="1" dirty="0">
                <a:solidFill>
                  <a:srgbClr val="0000FF"/>
                </a:solidFill>
                <a:latin typeface="Lucida Sans Unicode"/>
                <a:sym typeface="Wingdings" pitchFamily="2" charset="2"/>
              </a:rPr>
              <a:t>, if any</a:t>
            </a:r>
            <a:r>
              <a:rPr lang="en-US" sz="2200" b="1" dirty="0" smtClean="0">
                <a:solidFill>
                  <a:srgbClr val="0000FF"/>
                </a:solidFill>
                <a:latin typeface="Lucida Sans Unicode"/>
                <a:sym typeface="Wingdings" pitchFamily="2" charset="2"/>
              </a:rPr>
              <a:t>!</a:t>
            </a:r>
          </a:p>
          <a:p>
            <a:pPr marL="1257300" lvl="3" indent="-342900" eaLnBrk="1" hangingPunct="1">
              <a:spcBef>
                <a:spcPts val="600"/>
              </a:spcBef>
              <a:buFont typeface="Arial" pitchFamily="34" charset="0"/>
              <a:buChar char="•"/>
            </a:pPr>
            <a:endParaRPr lang="en-US" sz="800" b="1" dirty="0">
              <a:solidFill>
                <a:srgbClr val="0000FF"/>
              </a:solidFill>
              <a:latin typeface="Lucida Sans Unicode"/>
              <a:sym typeface="Wingdings" pitchFamily="2" charset="2"/>
            </a:endParaRPr>
          </a:p>
          <a:p>
            <a:pPr marL="1257300" lvl="3" indent="-342900" eaLnBrk="1" hangingPunct="1">
              <a:spcBef>
                <a:spcPts val="600"/>
              </a:spcBef>
              <a:buFont typeface="Arial" pitchFamily="34" charset="0"/>
              <a:buChar char="•"/>
            </a:pPr>
            <a:r>
              <a:rPr lang="en-US" sz="2200" b="1" dirty="0" smtClean="0">
                <a:solidFill>
                  <a:srgbClr val="0000FF"/>
                </a:solidFill>
                <a:latin typeface="Lucida Sans Unicode"/>
                <a:sym typeface="Wingdings" pitchFamily="2" charset="2"/>
              </a:rPr>
              <a:t>A typical </a:t>
            </a:r>
            <a:r>
              <a:rPr lang="en-US" sz="2200" b="1" i="1" dirty="0" smtClean="0">
                <a:solidFill>
                  <a:srgbClr val="0000FF"/>
                </a:solidFill>
                <a:latin typeface="Lucida Sans Unicode"/>
                <a:sym typeface="Wingdings" pitchFamily="2" charset="2"/>
              </a:rPr>
              <a:t>Console.WriteLine()</a:t>
            </a:r>
            <a:r>
              <a:rPr lang="en-US" sz="2200" b="1" dirty="0" smtClean="0">
                <a:solidFill>
                  <a:srgbClr val="0000FF"/>
                </a:solidFill>
                <a:latin typeface="Lucida Sans Unicode"/>
                <a:sym typeface="Wingdings" pitchFamily="2" charset="2"/>
              </a:rPr>
              <a:t> function call is:</a:t>
            </a:r>
            <a:br>
              <a:rPr lang="en-US" sz="2200" b="1" dirty="0" smtClean="0">
                <a:solidFill>
                  <a:srgbClr val="0000FF"/>
                </a:solidFill>
                <a:latin typeface="Lucida Sans Unicode"/>
                <a:sym typeface="Wingdings" pitchFamily="2" charset="2"/>
              </a:rPr>
            </a:br>
            <a:r>
              <a:rPr lang="en-US" sz="800" b="1" dirty="0" smtClean="0">
                <a:solidFill>
                  <a:srgbClr val="0000FF"/>
                </a:solidFill>
                <a:latin typeface="Lucida Sans Unicode"/>
                <a:sym typeface="Wingdings" pitchFamily="2" charset="2"/>
              </a:rPr>
              <a:t/>
            </a:r>
            <a:br>
              <a:rPr lang="en-US" sz="800" b="1" dirty="0" smtClean="0">
                <a:solidFill>
                  <a:srgbClr val="0000FF"/>
                </a:solidFill>
                <a:latin typeface="Lucida Sans Unicode"/>
                <a:sym typeface="Wingdings" pitchFamily="2" charset="2"/>
              </a:rPr>
            </a:br>
            <a:r>
              <a:rPr lang="en-US" sz="2200" b="1" dirty="0" smtClean="0">
                <a:solidFill>
                  <a:srgbClr val="0000FF"/>
                </a:solidFill>
                <a:latin typeface="Lucida Sans Unicode"/>
                <a:sym typeface="Wingdings" pitchFamily="2" charset="2"/>
              </a:rPr>
              <a:t> 	Console.WriteLine("The answer is" + answer);</a:t>
            </a:r>
            <a:endParaRPr lang="en-US" sz="2200" b="1" dirty="0">
              <a:solidFill>
                <a:srgbClr val="0000FF"/>
              </a:solidFill>
              <a:latin typeface="Lucida Sans Unicode"/>
              <a:sym typeface="Wingdings" pitchFamily="2" charset="2"/>
            </a:endParaRPr>
          </a:p>
        </p:txBody>
      </p:sp>
    </p:spTree>
    <p:extLst>
      <p:ext uri="{BB962C8B-B14F-4D97-AF65-F5344CB8AC3E}">
        <p14:creationId xmlns:p14="http://schemas.microsoft.com/office/powerpoint/2010/main" val="48365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500"/>
                                        <p:tgtEl>
                                          <p:spTgt spid="717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0">
                                            <p:txEl>
                                              <p:pRg st="4" end="4"/>
                                            </p:txEl>
                                          </p:spTgt>
                                        </p:tgtEl>
                                        <p:attrNameLst>
                                          <p:attrName>style.visibility</p:attrName>
                                        </p:attrNameLst>
                                      </p:cBhvr>
                                      <p:to>
                                        <p:strVal val="visible"/>
                                      </p:to>
                                    </p:set>
                                    <p:animEffect transition="in" filter="fade">
                                      <p:cBhvr>
                                        <p:cTn id="12" dur="500"/>
                                        <p:tgtEl>
                                          <p:spTgt spid="71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idx="4294967295"/>
          </p:nvPr>
        </p:nvSpPr>
        <p:spPr bwMode="auto">
          <a:xfrm>
            <a:off x="299154" y="14254"/>
            <a:ext cx="8229600" cy="1143000"/>
          </a:xfrm>
          <a:noFill/>
        </p:spPr>
        <p:txBody>
          <a:bodyPr>
            <a:normAutofit/>
          </a:bodyPr>
          <a:lstStyle/>
          <a:p>
            <a:pPr eaLnBrk="1" hangingPunct="1">
              <a:lnSpc>
                <a:spcPts val="4000"/>
              </a:lnSpc>
            </a:pPr>
            <a:r>
              <a:rPr lang="en-US" dirty="0" smtClean="0">
                <a:effectLst/>
              </a:rPr>
              <a:t>More on Calling a C# Function</a:t>
            </a:r>
            <a:endParaRPr lang="en-US" u="sng" dirty="0" smtClean="0">
              <a:effectLst/>
            </a:endParaRPr>
          </a:p>
        </p:txBody>
      </p:sp>
      <p:sp>
        <p:nvSpPr>
          <p:cNvPr id="7170" name="Rectangle 3"/>
          <p:cNvSpPr>
            <a:spLocks noGrp="1" noChangeArrowheads="1"/>
          </p:cNvSpPr>
          <p:nvPr>
            <p:ph type="body" idx="4294967295"/>
          </p:nvPr>
        </p:nvSpPr>
        <p:spPr>
          <a:xfrm>
            <a:off x="363256" y="963809"/>
            <a:ext cx="8656566" cy="4076858"/>
          </a:xfrm>
        </p:spPr>
        <p:txBody>
          <a:bodyPr/>
          <a:lstStyle/>
          <a:p>
            <a:pPr eaLnBrk="1" hangingPunct="1">
              <a:spcBef>
                <a:spcPts val="600"/>
              </a:spcBef>
            </a:pPr>
            <a:r>
              <a:rPr lang="en-US" sz="2400" b="1" dirty="0" smtClean="0">
                <a:solidFill>
                  <a:srgbClr val="0000FF"/>
                </a:solidFill>
                <a:latin typeface="Lucida Sans Unicode"/>
              </a:rPr>
              <a:t>When you call a function with parameters …</a:t>
            </a:r>
            <a:br>
              <a:rPr lang="en-US" sz="2400" b="1" dirty="0" smtClean="0">
                <a:solidFill>
                  <a:srgbClr val="0000FF"/>
                </a:solidFill>
                <a:latin typeface="Lucida Sans Unicode"/>
              </a:rPr>
            </a:br>
            <a:endParaRPr lang="en-US" sz="800" b="1" dirty="0" smtClean="0">
              <a:solidFill>
                <a:srgbClr val="0000FF"/>
              </a:solidFill>
              <a:latin typeface="Lucida Sans Unicode"/>
            </a:endParaRPr>
          </a:p>
          <a:p>
            <a:pPr marL="906463" lvl="1" indent="-514350" eaLnBrk="1" hangingPunct="1">
              <a:spcBef>
                <a:spcPts val="600"/>
              </a:spcBef>
              <a:buFont typeface="+mj-lt"/>
              <a:buAutoNum type="arabicPeriod"/>
            </a:pPr>
            <a:r>
              <a:rPr lang="en-US" sz="2400" b="1" dirty="0" smtClean="0">
                <a:solidFill>
                  <a:srgbClr val="0000FF"/>
                </a:solidFill>
                <a:latin typeface="Lucida Sans Unicode"/>
                <a:sym typeface="Wingdings" pitchFamily="2" charset="2"/>
              </a:rPr>
              <a:t>You specify the </a:t>
            </a:r>
            <a:r>
              <a:rPr lang="en-US" sz="2400" b="1" u="sng" dirty="0" smtClean="0">
                <a:solidFill>
                  <a:srgbClr val="0000FF"/>
                </a:solidFill>
                <a:latin typeface="Lucida Sans Unicode"/>
                <a:sym typeface="Wingdings" pitchFamily="2" charset="2"/>
              </a:rPr>
              <a:t>arguments</a:t>
            </a:r>
            <a:r>
              <a:rPr lang="en-US" sz="2400" b="1" dirty="0" smtClean="0">
                <a:solidFill>
                  <a:srgbClr val="0000FF"/>
                </a:solidFill>
                <a:latin typeface="Lucida Sans Unicode"/>
                <a:sym typeface="Wingdings" pitchFamily="2" charset="2"/>
              </a:rPr>
              <a:t> to the function (items inside its calling parentheses, separated by commas, </a:t>
            </a:r>
            <a:r>
              <a:rPr lang="en-US" sz="2400" b="1" u="sng" dirty="0" smtClean="0">
                <a:solidFill>
                  <a:srgbClr val="0000FF"/>
                </a:solidFill>
                <a:latin typeface="Lucida Sans Unicode"/>
                <a:sym typeface="Wingdings" pitchFamily="2" charset="2"/>
              </a:rPr>
              <a:t>one item for each of the parameters</a:t>
            </a:r>
            <a:r>
              <a:rPr lang="en-US" sz="2400" b="1" dirty="0" smtClean="0">
                <a:solidFill>
                  <a:srgbClr val="0000FF"/>
                </a:solidFill>
                <a:latin typeface="Lucida Sans Unicode"/>
                <a:sym typeface="Wingdings" pitchFamily="2" charset="2"/>
              </a:rPr>
              <a:t>)</a:t>
            </a:r>
          </a:p>
          <a:p>
            <a:pPr marL="1257300" lvl="3" indent="-342900" eaLnBrk="1" hangingPunct="1">
              <a:spcBef>
                <a:spcPts val="600"/>
              </a:spcBef>
              <a:buFont typeface="Arial" pitchFamily="34" charset="0"/>
              <a:buChar char="•"/>
            </a:pPr>
            <a:r>
              <a:rPr lang="en-US" sz="2200" b="1" dirty="0">
                <a:solidFill>
                  <a:srgbClr val="0000FF"/>
                </a:solidFill>
                <a:latin typeface="Lucida Sans Unicode"/>
                <a:sym typeface="Wingdings" pitchFamily="2" charset="2"/>
              </a:rPr>
              <a:t>Essentially those arguments are </a:t>
            </a:r>
            <a:r>
              <a:rPr lang="en-US" sz="2200" b="1" u="sng" dirty="0">
                <a:solidFill>
                  <a:srgbClr val="0000FF"/>
                </a:solidFill>
                <a:latin typeface="Lucida Sans Unicode"/>
                <a:sym typeface="Wingdings" pitchFamily="2" charset="2"/>
              </a:rPr>
              <a:t>assigned to</a:t>
            </a:r>
            <a:r>
              <a:rPr lang="en-US" sz="2200" b="1" dirty="0">
                <a:solidFill>
                  <a:srgbClr val="0000FF"/>
                </a:solidFill>
                <a:latin typeface="Lucida Sans Unicode"/>
                <a:sym typeface="Wingdings" pitchFamily="2" charset="2"/>
              </a:rPr>
              <a:t> the parameters in the same order they are </a:t>
            </a:r>
            <a:r>
              <a:rPr lang="en-US" sz="2200" b="1" dirty="0" smtClean="0">
                <a:solidFill>
                  <a:srgbClr val="0000FF"/>
                </a:solidFill>
                <a:latin typeface="Lucida Sans Unicode"/>
                <a:sym typeface="Wingdings" pitchFamily="2" charset="2"/>
              </a:rPr>
              <a:t>listed</a:t>
            </a:r>
            <a:br>
              <a:rPr lang="en-US" sz="2200" b="1" dirty="0" smtClean="0">
                <a:solidFill>
                  <a:srgbClr val="0000FF"/>
                </a:solidFill>
                <a:latin typeface="Lucida Sans Unicode"/>
                <a:sym typeface="Wingdings" pitchFamily="2" charset="2"/>
              </a:rPr>
            </a:br>
            <a:endParaRPr lang="en-US" sz="800" b="1" dirty="0">
              <a:solidFill>
                <a:srgbClr val="0000FF"/>
              </a:solidFill>
              <a:latin typeface="Lucida Sans Unicode"/>
              <a:sym typeface="Wingdings" pitchFamily="2" charset="2"/>
            </a:endParaRPr>
          </a:p>
          <a:p>
            <a:pPr marL="906463" lvl="1" indent="-514350" eaLnBrk="1" hangingPunct="1">
              <a:spcBef>
                <a:spcPts val="600"/>
              </a:spcBef>
              <a:buFont typeface="+mj-lt"/>
              <a:buAutoNum type="arabicPeriod"/>
            </a:pPr>
            <a:r>
              <a:rPr lang="en-US" sz="2400" b="1" dirty="0" smtClean="0">
                <a:solidFill>
                  <a:srgbClr val="0000FF"/>
                </a:solidFill>
                <a:latin typeface="Lucida Sans Unicode"/>
                <a:sym typeface="Wingdings" pitchFamily="2" charset="2"/>
              </a:rPr>
              <a:t>A function's arguments (its inputs) can be any of:</a:t>
            </a:r>
          </a:p>
          <a:p>
            <a:pPr marL="1257300" lvl="4" indent="-342900">
              <a:spcBef>
                <a:spcPts val="600"/>
              </a:spcBef>
              <a:buFont typeface="Arial" pitchFamily="34" charset="0"/>
              <a:buChar char="•"/>
            </a:pPr>
            <a:r>
              <a:rPr lang="en-US" sz="2300" b="1" dirty="0">
                <a:solidFill>
                  <a:srgbClr val="0000FF"/>
                </a:solidFill>
                <a:latin typeface="Lucida Sans Unicode"/>
                <a:sym typeface="Wingdings" pitchFamily="2" charset="2"/>
              </a:rPr>
              <a:t>Literal </a:t>
            </a:r>
            <a:r>
              <a:rPr lang="en-US" sz="2300" b="1" dirty="0" smtClean="0">
                <a:solidFill>
                  <a:srgbClr val="0000FF"/>
                </a:solidFill>
                <a:latin typeface="Lucida Sans Unicode"/>
                <a:sym typeface="Wingdings" pitchFamily="2" charset="2"/>
              </a:rPr>
              <a:t>values like 42, "Fred", or 3.14159</a:t>
            </a:r>
            <a:endParaRPr lang="en-US" sz="2300" b="1" dirty="0">
              <a:solidFill>
                <a:srgbClr val="0000FF"/>
              </a:solidFill>
              <a:latin typeface="Lucida Sans Unicode"/>
              <a:sym typeface="Wingdings" pitchFamily="2" charset="2"/>
            </a:endParaRPr>
          </a:p>
          <a:p>
            <a:pPr marL="1257300" lvl="4" indent="-342900">
              <a:spcBef>
                <a:spcPts val="0"/>
              </a:spcBef>
              <a:buFont typeface="Arial" pitchFamily="34" charset="0"/>
              <a:buChar char="•"/>
            </a:pPr>
            <a:r>
              <a:rPr lang="en-US" sz="2300" b="1" dirty="0">
                <a:solidFill>
                  <a:srgbClr val="0000FF"/>
                </a:solidFill>
                <a:latin typeface="Lucida Sans Unicode"/>
                <a:sym typeface="Wingdings" pitchFamily="2" charset="2"/>
              </a:rPr>
              <a:t>Variable </a:t>
            </a:r>
            <a:r>
              <a:rPr lang="en-US" sz="2300" b="1" dirty="0" smtClean="0">
                <a:solidFill>
                  <a:srgbClr val="0000FF"/>
                </a:solidFill>
                <a:latin typeface="Lucida Sans Unicode"/>
                <a:sym typeface="Wingdings" pitchFamily="2" charset="2"/>
              </a:rPr>
              <a:t>names like x, </a:t>
            </a:r>
            <a:r>
              <a:rPr lang="en-US" sz="2300" b="1" dirty="0" err="1" smtClean="0">
                <a:solidFill>
                  <a:srgbClr val="0000FF"/>
                </a:solidFill>
                <a:latin typeface="Lucida Sans Unicode"/>
                <a:sym typeface="Wingdings" pitchFamily="2" charset="2"/>
              </a:rPr>
              <a:t>varName</a:t>
            </a:r>
            <a:r>
              <a:rPr lang="en-US" sz="2300" b="1" dirty="0" smtClean="0">
                <a:solidFill>
                  <a:srgbClr val="0000FF"/>
                </a:solidFill>
                <a:latin typeface="Lucida Sans Unicode"/>
                <a:sym typeface="Wingdings" pitchFamily="2" charset="2"/>
              </a:rPr>
              <a:t>, </a:t>
            </a:r>
            <a:r>
              <a:rPr lang="en-US" sz="2300" b="1" dirty="0" err="1" smtClean="0">
                <a:solidFill>
                  <a:srgbClr val="0000FF"/>
                </a:solidFill>
                <a:latin typeface="Lucida Sans Unicode"/>
                <a:sym typeface="Wingdings" pitchFamily="2" charset="2"/>
              </a:rPr>
              <a:t>input_value</a:t>
            </a:r>
            <a:r>
              <a:rPr lang="en-US" sz="2300" b="1" dirty="0" smtClean="0">
                <a:solidFill>
                  <a:srgbClr val="0000FF"/>
                </a:solidFill>
                <a:latin typeface="Lucida Sans Unicode"/>
                <a:sym typeface="Wingdings" pitchFamily="2" charset="2"/>
              </a:rPr>
              <a:t>, …</a:t>
            </a:r>
            <a:endParaRPr lang="en-US" sz="2300" b="1" dirty="0">
              <a:solidFill>
                <a:srgbClr val="0000FF"/>
              </a:solidFill>
              <a:latin typeface="Lucida Sans Unicode"/>
              <a:sym typeface="Wingdings" pitchFamily="2" charset="2"/>
            </a:endParaRPr>
          </a:p>
          <a:p>
            <a:pPr marL="1257300" lvl="4" indent="-342900">
              <a:spcBef>
                <a:spcPts val="0"/>
              </a:spcBef>
              <a:buFont typeface="Arial" pitchFamily="34" charset="0"/>
              <a:buChar char="•"/>
            </a:pPr>
            <a:r>
              <a:rPr lang="en-US" sz="2300" b="1" dirty="0" smtClean="0">
                <a:solidFill>
                  <a:srgbClr val="0000FF"/>
                </a:solidFill>
                <a:latin typeface="Lucida Sans Unicode"/>
                <a:sym typeface="Wingdings" pitchFamily="2" charset="2"/>
              </a:rPr>
              <a:t>Expressions like x/y, </a:t>
            </a:r>
            <a:r>
              <a:rPr lang="en-US" sz="2300" b="1" dirty="0" err="1" smtClean="0">
                <a:solidFill>
                  <a:srgbClr val="0000FF"/>
                </a:solidFill>
                <a:latin typeface="Lucida Sans Unicode"/>
                <a:sym typeface="Wingdings" pitchFamily="2" charset="2"/>
              </a:rPr>
              <a:t>stringName</a:t>
            </a:r>
            <a:r>
              <a:rPr lang="en-US" sz="2300" b="1" dirty="0" smtClean="0">
                <a:solidFill>
                  <a:srgbClr val="0000FF"/>
                </a:solidFill>
                <a:latin typeface="Lucida Sans Unicode"/>
                <a:sym typeface="Wingdings" pitchFamily="2" charset="2"/>
              </a:rPr>
              <a:t> + "Fred", </a:t>
            </a:r>
            <a:r>
              <a:rPr lang="en-US" sz="2300" b="1" dirty="0" err="1" smtClean="0">
                <a:solidFill>
                  <a:srgbClr val="0000FF"/>
                </a:solidFill>
                <a:latin typeface="Lucida Sans Unicode"/>
                <a:sym typeface="Wingdings" pitchFamily="2" charset="2"/>
              </a:rPr>
              <a:t>etc</a:t>
            </a:r>
            <a:endParaRPr lang="en-US" sz="2300" b="1" dirty="0">
              <a:solidFill>
                <a:srgbClr val="0000FF"/>
              </a:solidFill>
              <a:latin typeface="Lucida Sans Unicode"/>
              <a:sym typeface="Wingdings" pitchFamily="2" charset="2"/>
            </a:endParaRPr>
          </a:p>
          <a:p>
            <a:pPr marL="1257300" lvl="4" indent="-342900">
              <a:spcBef>
                <a:spcPts val="0"/>
              </a:spcBef>
              <a:buFont typeface="Arial" pitchFamily="34" charset="0"/>
              <a:buChar char="•"/>
            </a:pPr>
            <a:r>
              <a:rPr lang="en-US" sz="2300" b="1" dirty="0">
                <a:solidFill>
                  <a:srgbClr val="0000FF"/>
                </a:solidFill>
                <a:latin typeface="Lucida Sans Unicode"/>
                <a:sym typeface="Wingdings" pitchFamily="2" charset="2"/>
              </a:rPr>
              <a:t>Function or method </a:t>
            </a:r>
            <a:r>
              <a:rPr lang="en-US" sz="2300" b="1" dirty="0" smtClean="0">
                <a:solidFill>
                  <a:srgbClr val="0000FF"/>
                </a:solidFill>
                <a:latin typeface="Lucida Sans Unicode"/>
                <a:sym typeface="Wingdings" pitchFamily="2" charset="2"/>
              </a:rPr>
              <a:t>calls like </a:t>
            </a:r>
            <a:r>
              <a:rPr lang="en-US" sz="2300" b="1" dirty="0" err="1" smtClean="0">
                <a:solidFill>
                  <a:srgbClr val="0000FF"/>
                </a:solidFill>
                <a:latin typeface="Lucida Sans Unicode"/>
                <a:sym typeface="Wingdings" pitchFamily="2" charset="2"/>
              </a:rPr>
              <a:t>Console.ReadLine</a:t>
            </a:r>
            <a:r>
              <a:rPr lang="en-US" sz="2300" b="1" dirty="0" smtClean="0">
                <a:solidFill>
                  <a:srgbClr val="0000FF"/>
                </a:solidFill>
                <a:latin typeface="Lucida Sans Unicode"/>
                <a:sym typeface="Wingdings" pitchFamily="2" charset="2"/>
              </a:rPr>
              <a:t>()</a:t>
            </a:r>
          </a:p>
          <a:p>
            <a:pPr marL="1257300" lvl="4" indent="-342900">
              <a:spcBef>
                <a:spcPts val="0"/>
              </a:spcBef>
              <a:buFont typeface="Arial" pitchFamily="34" charset="0"/>
              <a:buChar char="•"/>
            </a:pPr>
            <a:r>
              <a:rPr lang="en-US" sz="2300" b="1" dirty="0" smtClean="0">
                <a:solidFill>
                  <a:srgbClr val="0000FF"/>
                </a:solidFill>
                <a:latin typeface="Lucida Sans Unicode"/>
                <a:sym typeface="Wingdings" pitchFamily="2" charset="2"/>
              </a:rPr>
              <a:t>Any of these must be </a:t>
            </a:r>
            <a:r>
              <a:rPr lang="en-US" sz="2300" b="1" u="sng" dirty="0" smtClean="0">
                <a:solidFill>
                  <a:srgbClr val="0000FF"/>
                </a:solidFill>
                <a:latin typeface="Lucida Sans Unicode"/>
                <a:sym typeface="Wingdings" pitchFamily="2" charset="2"/>
              </a:rPr>
              <a:t>compatible with</a:t>
            </a:r>
            <a:r>
              <a:rPr lang="en-US" sz="2300" b="1" dirty="0" smtClean="0">
                <a:solidFill>
                  <a:srgbClr val="0000FF"/>
                </a:solidFill>
                <a:latin typeface="Lucida Sans Unicode"/>
                <a:sym typeface="Wingdings" pitchFamily="2" charset="2"/>
              </a:rPr>
              <a:t> their corresponding parameter types</a:t>
            </a:r>
            <a:endParaRPr lang="en-US" sz="2300" b="1" dirty="0">
              <a:solidFill>
                <a:srgbClr val="0000FF"/>
              </a:solidFill>
              <a:latin typeface="Lucida Sans Unicode"/>
              <a:sym typeface="Wingdings" pitchFamily="2" charset="2"/>
            </a:endParaRPr>
          </a:p>
        </p:txBody>
      </p:sp>
    </p:spTree>
    <p:extLst>
      <p:ext uri="{BB962C8B-B14F-4D97-AF65-F5344CB8AC3E}">
        <p14:creationId xmlns:p14="http://schemas.microsoft.com/office/powerpoint/2010/main" val="318933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dissolve">
                                      <p:cBhvr>
                                        <p:cTn id="7" dur="500"/>
                                        <p:tgtEl>
                                          <p:spTgt spid="717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170">
                                            <p:txEl>
                                              <p:pRg st="3" end="3"/>
                                            </p:txEl>
                                          </p:spTgt>
                                        </p:tgtEl>
                                        <p:attrNameLst>
                                          <p:attrName>style.visibility</p:attrName>
                                        </p:attrNameLst>
                                      </p:cBhvr>
                                      <p:to>
                                        <p:strVal val="visible"/>
                                      </p:to>
                                    </p:set>
                                    <p:animEffect transition="in" filter="dissolve">
                                      <p:cBhvr>
                                        <p:cTn id="12" dur="500"/>
                                        <p:tgtEl>
                                          <p:spTgt spid="7170">
                                            <p:txEl>
                                              <p:pRg st="3" end="3"/>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7170">
                                            <p:txEl>
                                              <p:pRg st="4" end="4"/>
                                            </p:txEl>
                                          </p:spTgt>
                                        </p:tgtEl>
                                        <p:attrNameLst>
                                          <p:attrName>style.visibility</p:attrName>
                                        </p:attrNameLst>
                                      </p:cBhvr>
                                      <p:to>
                                        <p:strVal val="visible"/>
                                      </p:to>
                                    </p:set>
                                    <p:animEffect transition="in" filter="dissolve">
                                      <p:cBhvr>
                                        <p:cTn id="15" dur="500"/>
                                        <p:tgtEl>
                                          <p:spTgt spid="7170">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7170">
                                            <p:txEl>
                                              <p:pRg st="5" end="5"/>
                                            </p:txEl>
                                          </p:spTgt>
                                        </p:tgtEl>
                                        <p:attrNameLst>
                                          <p:attrName>style.visibility</p:attrName>
                                        </p:attrNameLst>
                                      </p:cBhvr>
                                      <p:to>
                                        <p:strVal val="visible"/>
                                      </p:to>
                                    </p:set>
                                    <p:animEffect transition="in" filter="dissolve">
                                      <p:cBhvr>
                                        <p:cTn id="20" dur="500"/>
                                        <p:tgtEl>
                                          <p:spTgt spid="7170">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7170">
                                            <p:txEl>
                                              <p:pRg st="6" end="6"/>
                                            </p:txEl>
                                          </p:spTgt>
                                        </p:tgtEl>
                                        <p:attrNameLst>
                                          <p:attrName>style.visibility</p:attrName>
                                        </p:attrNameLst>
                                      </p:cBhvr>
                                      <p:to>
                                        <p:strVal val="visible"/>
                                      </p:to>
                                    </p:set>
                                    <p:animEffect transition="in" filter="dissolve">
                                      <p:cBhvr>
                                        <p:cTn id="25" dur="500"/>
                                        <p:tgtEl>
                                          <p:spTgt spid="7170">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7170">
                                            <p:txEl>
                                              <p:pRg st="7" end="7"/>
                                            </p:txEl>
                                          </p:spTgt>
                                        </p:tgtEl>
                                        <p:attrNameLst>
                                          <p:attrName>style.visibility</p:attrName>
                                        </p:attrNameLst>
                                      </p:cBhvr>
                                      <p:to>
                                        <p:strVal val="visible"/>
                                      </p:to>
                                    </p:set>
                                    <p:animEffect transition="in" filter="dissolve">
                                      <p:cBhvr>
                                        <p:cTn id="30" dur="500"/>
                                        <p:tgtEl>
                                          <p:spTgt spid="7170">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7170">
                                            <p:txEl>
                                              <p:pRg st="8" end="8"/>
                                            </p:txEl>
                                          </p:spTgt>
                                        </p:tgtEl>
                                        <p:attrNameLst>
                                          <p:attrName>style.visibility</p:attrName>
                                        </p:attrNameLst>
                                      </p:cBhvr>
                                      <p:to>
                                        <p:strVal val="visible"/>
                                      </p:to>
                                    </p:set>
                                    <p:animEffect transition="in" filter="dissolve">
                                      <p:cBhvr>
                                        <p:cTn id="35" dur="500"/>
                                        <p:tgtEl>
                                          <p:spTgt spid="717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idx="4294967295"/>
          </p:nvPr>
        </p:nvSpPr>
        <p:spPr bwMode="auto">
          <a:xfrm>
            <a:off x="299154" y="6810"/>
            <a:ext cx="8229600" cy="1143000"/>
          </a:xfrm>
          <a:noFill/>
        </p:spPr>
        <p:txBody>
          <a:bodyPr>
            <a:normAutofit/>
          </a:bodyPr>
          <a:lstStyle/>
          <a:p>
            <a:pPr eaLnBrk="1" hangingPunct="1">
              <a:lnSpc>
                <a:spcPts val="4000"/>
              </a:lnSpc>
            </a:pPr>
            <a:r>
              <a:rPr lang="en-US" dirty="0" smtClean="0">
                <a:effectLst/>
              </a:rPr>
              <a:t>Function Returned Values</a:t>
            </a:r>
            <a:endParaRPr lang="en-US" u="sng" dirty="0" smtClean="0">
              <a:effectLst/>
            </a:endParaRPr>
          </a:p>
        </p:txBody>
      </p:sp>
      <p:sp>
        <p:nvSpPr>
          <p:cNvPr id="7170" name="Rectangle 3"/>
          <p:cNvSpPr>
            <a:spLocks noGrp="1" noChangeArrowheads="1"/>
          </p:cNvSpPr>
          <p:nvPr>
            <p:ph type="body" idx="4294967295"/>
          </p:nvPr>
        </p:nvSpPr>
        <p:spPr>
          <a:xfrm>
            <a:off x="363256" y="1020418"/>
            <a:ext cx="8656566" cy="5062330"/>
          </a:xfrm>
        </p:spPr>
        <p:txBody>
          <a:bodyPr/>
          <a:lstStyle/>
          <a:p>
            <a:pPr eaLnBrk="1" hangingPunct="1">
              <a:spcBef>
                <a:spcPts val="600"/>
              </a:spcBef>
            </a:pPr>
            <a:r>
              <a:rPr lang="en-US" sz="2400" b="1" dirty="0" smtClean="0">
                <a:solidFill>
                  <a:srgbClr val="0000FF"/>
                </a:solidFill>
                <a:latin typeface="Lucida Sans Unicode"/>
              </a:rPr>
              <a:t>When you </a:t>
            </a:r>
            <a:r>
              <a:rPr lang="en-US" sz="2400" b="1" u="sng" dirty="0" smtClean="0">
                <a:solidFill>
                  <a:srgbClr val="0000FF"/>
                </a:solidFill>
                <a:latin typeface="Lucida Sans Unicode"/>
              </a:rPr>
              <a:t>call</a:t>
            </a:r>
            <a:r>
              <a:rPr lang="en-US" sz="2400" b="1" dirty="0" smtClean="0">
                <a:solidFill>
                  <a:srgbClr val="0000FF"/>
                </a:solidFill>
                <a:latin typeface="Lucida Sans Unicode"/>
              </a:rPr>
              <a:t> a function you </a:t>
            </a:r>
            <a:r>
              <a:rPr lang="en-US" sz="2400" b="1" u="sng" dirty="0" smtClean="0">
                <a:solidFill>
                  <a:srgbClr val="0000FF"/>
                </a:solidFill>
                <a:latin typeface="Lucida Sans Unicode"/>
              </a:rPr>
              <a:t>may</a:t>
            </a:r>
            <a:r>
              <a:rPr lang="en-US" sz="2400" b="1" dirty="0" smtClean="0">
                <a:solidFill>
                  <a:srgbClr val="0000FF"/>
                </a:solidFill>
                <a:latin typeface="Lucida Sans Unicode"/>
              </a:rPr>
              <a:t> receive a value:</a:t>
            </a:r>
          </a:p>
          <a:p>
            <a:pPr marL="109537" indent="0" eaLnBrk="1" hangingPunct="1">
              <a:spcBef>
                <a:spcPts val="600"/>
              </a:spcBef>
              <a:buNone/>
            </a:pPr>
            <a:endParaRPr lang="en-US" sz="2400" b="1" dirty="0" smtClean="0">
              <a:solidFill>
                <a:srgbClr val="0000FF"/>
              </a:solidFill>
              <a:latin typeface="Lucida Sans Unicode"/>
            </a:endParaRPr>
          </a:p>
          <a:p>
            <a:pPr marL="906463" lvl="1" indent="-514350" eaLnBrk="1" hangingPunct="1">
              <a:spcBef>
                <a:spcPts val="600"/>
              </a:spcBef>
              <a:buFont typeface="+mj-lt"/>
              <a:buAutoNum type="arabicPeriod"/>
            </a:pPr>
            <a:r>
              <a:rPr lang="en-US" sz="2400" b="1" dirty="0" smtClean="0">
                <a:solidFill>
                  <a:srgbClr val="0000FF"/>
                </a:solidFill>
                <a:latin typeface="Lucida Sans Unicode"/>
                <a:sym typeface="Wingdings" pitchFamily="2" charset="2"/>
              </a:rPr>
              <a:t>If </a:t>
            </a:r>
            <a:r>
              <a:rPr lang="en-US" sz="2400" b="1" dirty="0">
                <a:solidFill>
                  <a:srgbClr val="0000FF"/>
                </a:solidFill>
                <a:latin typeface="Lucida Sans Unicode"/>
                <a:sym typeface="Wingdings" pitchFamily="2" charset="2"/>
              </a:rPr>
              <a:t>the function returns a value then you should </a:t>
            </a:r>
            <a:r>
              <a:rPr lang="en-US" sz="2400" b="1" u="sng" dirty="0">
                <a:solidFill>
                  <a:srgbClr val="0000FF"/>
                </a:solidFill>
                <a:latin typeface="Lucida Sans Unicode"/>
                <a:sym typeface="Wingdings" pitchFamily="2" charset="2"/>
              </a:rPr>
              <a:t>use</a:t>
            </a:r>
            <a:r>
              <a:rPr lang="en-US" sz="2400" b="1" dirty="0">
                <a:solidFill>
                  <a:srgbClr val="0000FF"/>
                </a:solidFill>
                <a:latin typeface="Lucida Sans Unicode"/>
                <a:sym typeface="Wingdings" pitchFamily="2" charset="2"/>
              </a:rPr>
              <a:t> it in some way – print it, use it in an expression, assign it to a </a:t>
            </a:r>
            <a:r>
              <a:rPr lang="en-US" sz="2400" b="1" dirty="0" smtClean="0">
                <a:solidFill>
                  <a:srgbClr val="0000FF"/>
                </a:solidFill>
                <a:latin typeface="Lucida Sans Unicode"/>
                <a:sym typeface="Wingdings" pitchFamily="2" charset="2"/>
              </a:rPr>
              <a:t>variable, etc.</a:t>
            </a:r>
          </a:p>
          <a:p>
            <a:pPr marL="906463" lvl="1" indent="-514350" eaLnBrk="1" hangingPunct="1">
              <a:spcBef>
                <a:spcPts val="600"/>
              </a:spcBef>
              <a:buFont typeface="+mj-lt"/>
              <a:buAutoNum type="arabicPeriod"/>
            </a:pPr>
            <a:endParaRPr lang="en-US" sz="2400" b="1" dirty="0" smtClean="0">
              <a:solidFill>
                <a:srgbClr val="0000FF"/>
              </a:solidFill>
              <a:latin typeface="Lucida Sans Unicode"/>
              <a:sym typeface="Wingdings" pitchFamily="2" charset="2"/>
            </a:endParaRPr>
          </a:p>
          <a:p>
            <a:pPr marL="906463" lvl="1" indent="-514350" eaLnBrk="1" hangingPunct="1">
              <a:spcBef>
                <a:spcPts val="600"/>
              </a:spcBef>
              <a:buFont typeface="+mj-lt"/>
              <a:buAutoNum type="arabicPeriod"/>
            </a:pPr>
            <a:r>
              <a:rPr lang="en-US" sz="2400" b="1" dirty="0" smtClean="0">
                <a:solidFill>
                  <a:srgbClr val="0000FF"/>
                </a:solidFill>
                <a:latin typeface="Lucida Sans Unicode"/>
                <a:sym typeface="Wingdings" pitchFamily="2" charset="2"/>
              </a:rPr>
              <a:t>If the function does not return a value then its call should appear as a </a:t>
            </a:r>
            <a:r>
              <a:rPr lang="en-US" sz="2400" b="1" u="sng" dirty="0" smtClean="0">
                <a:solidFill>
                  <a:srgbClr val="0000FF"/>
                </a:solidFill>
                <a:latin typeface="Lucida Sans Unicode"/>
                <a:sym typeface="Wingdings" pitchFamily="2" charset="2"/>
              </a:rPr>
              <a:t>stand-alone statement</a:t>
            </a:r>
            <a:r>
              <a:rPr lang="en-US" sz="2400" b="1" dirty="0" smtClean="0">
                <a:solidFill>
                  <a:srgbClr val="0000FF"/>
                </a:solidFill>
                <a:latin typeface="Lucida Sans Unicode"/>
                <a:sym typeface="Wingdings" pitchFamily="2" charset="2"/>
              </a:rPr>
              <a:t>; in that case the function is being called to produce what is known as a "side effect", like printing something</a:t>
            </a:r>
            <a:endParaRPr lang="en-US" sz="2000" b="1" dirty="0" smtClean="0">
              <a:solidFill>
                <a:srgbClr val="0000FF"/>
              </a:solidFill>
              <a:latin typeface="Lucida Sans Unicode"/>
              <a:sym typeface="Wingdings" pitchFamily="2" charset="2"/>
            </a:endParaRPr>
          </a:p>
        </p:txBody>
      </p:sp>
    </p:spTree>
    <p:extLst>
      <p:ext uri="{BB962C8B-B14F-4D97-AF65-F5344CB8AC3E}">
        <p14:creationId xmlns:p14="http://schemas.microsoft.com/office/powerpoint/2010/main" val="389785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170">
                                            <p:txEl>
                                              <p:pRg st="4" end="4"/>
                                            </p:txEl>
                                          </p:spTgt>
                                        </p:tgtEl>
                                        <p:attrNameLst>
                                          <p:attrName>style.visibility</p:attrName>
                                        </p:attrNameLst>
                                      </p:cBhvr>
                                      <p:to>
                                        <p:strVal val="visible"/>
                                      </p:to>
                                    </p:set>
                                    <p:animEffect transition="in" filter="dissolve">
                                      <p:cBhvr>
                                        <p:cTn id="7" dur="500"/>
                                        <p:tgtEl>
                                          <p:spTgt spid="71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idx="4294967295"/>
          </p:nvPr>
        </p:nvSpPr>
        <p:spPr bwMode="auto">
          <a:xfrm>
            <a:off x="457200" y="75858"/>
            <a:ext cx="8229600" cy="1143000"/>
          </a:xfrm>
          <a:noFill/>
        </p:spPr>
        <p:txBody>
          <a:bodyPr>
            <a:normAutofit/>
          </a:bodyPr>
          <a:lstStyle/>
          <a:p>
            <a:pPr eaLnBrk="1" hangingPunct="1">
              <a:lnSpc>
                <a:spcPts val="3700"/>
              </a:lnSpc>
            </a:pPr>
            <a:r>
              <a:rPr lang="en-US" dirty="0" smtClean="0">
                <a:effectLst/>
              </a:rPr>
              <a:t>C# Function Examples – 1</a:t>
            </a:r>
          </a:p>
        </p:txBody>
      </p:sp>
      <p:sp>
        <p:nvSpPr>
          <p:cNvPr id="7170" name="Rectangle 3"/>
          <p:cNvSpPr>
            <a:spLocks noGrp="1" noChangeArrowheads="1"/>
          </p:cNvSpPr>
          <p:nvPr>
            <p:ph type="body" idx="4294967295"/>
          </p:nvPr>
        </p:nvSpPr>
        <p:spPr>
          <a:xfrm>
            <a:off x="222422" y="1096507"/>
            <a:ext cx="8921578" cy="5448069"/>
          </a:xfrm>
        </p:spPr>
        <p:txBody>
          <a:bodyPr/>
          <a:lstStyle/>
          <a:p>
            <a:pPr eaLnBrk="1" hangingPunct="1">
              <a:spcBef>
                <a:spcPts val="0"/>
              </a:spcBef>
            </a:pPr>
            <a:r>
              <a:rPr lang="en-US" sz="2800" dirty="0" smtClean="0">
                <a:sym typeface="Wingdings" pitchFamily="2" charset="2"/>
              </a:rPr>
              <a:t>How would you define a function called </a:t>
            </a:r>
            <a:r>
              <a:rPr lang="en-US" sz="2800" b="1" dirty="0" smtClean="0">
                <a:sym typeface="Wingdings" pitchFamily="2" charset="2"/>
              </a:rPr>
              <a:t>F</a:t>
            </a:r>
            <a:r>
              <a:rPr lang="en-US" sz="2800" dirty="0" smtClean="0">
                <a:sym typeface="Wingdings" pitchFamily="2" charset="2"/>
              </a:rPr>
              <a:t> that takes </a:t>
            </a:r>
            <a:r>
              <a:rPr lang="en-US" sz="2800" u="sng" dirty="0" smtClean="0">
                <a:sym typeface="Wingdings" pitchFamily="2" charset="2"/>
              </a:rPr>
              <a:t>no</a:t>
            </a:r>
            <a:r>
              <a:rPr lang="en-US" sz="2800" dirty="0" smtClean="0">
                <a:sym typeface="Wingdings" pitchFamily="2" charset="2"/>
              </a:rPr>
              <a:t> parameters and </a:t>
            </a:r>
            <a:r>
              <a:rPr lang="en-US" sz="2800" u="sng" dirty="0" smtClean="0">
                <a:sym typeface="Wingdings" pitchFamily="2" charset="2"/>
              </a:rPr>
              <a:t>prints</a:t>
            </a:r>
            <a:r>
              <a:rPr lang="en-US" sz="2800" dirty="0" smtClean="0">
                <a:sym typeface="Wingdings" pitchFamily="2" charset="2"/>
              </a:rPr>
              <a:t> a message?</a:t>
            </a:r>
          </a:p>
          <a:p>
            <a:pPr eaLnBrk="1" hangingPunct="1">
              <a:spcBef>
                <a:spcPts val="0"/>
              </a:spcBef>
              <a:buNone/>
            </a:pPr>
            <a:r>
              <a:rPr lang="en-US" sz="2000" dirty="0" smtClean="0">
                <a:solidFill>
                  <a:prstClr val="black"/>
                </a:solidFill>
                <a:latin typeface="Lucida Sans Unicode"/>
                <a:sym typeface="Wingdings" pitchFamily="2" charset="2"/>
              </a:rPr>
              <a:t>	</a:t>
            </a:r>
            <a:r>
              <a:rPr lang="en-US" sz="2000" dirty="0">
                <a:solidFill>
                  <a:prstClr val="black"/>
                </a:solidFill>
                <a:latin typeface="Lucida Sans Unicode"/>
                <a:sym typeface="Wingdings" pitchFamily="2" charset="2"/>
              </a:rPr>
              <a:t>	</a:t>
            </a:r>
            <a:r>
              <a:rPr lang="en-US" sz="2000" dirty="0" smtClean="0">
                <a:solidFill>
                  <a:prstClr val="black"/>
                </a:solidFill>
                <a:latin typeface="Lucida Sans Unicode"/>
                <a:sym typeface="Wingdings" pitchFamily="2" charset="2"/>
              </a:rPr>
              <a:t>   </a:t>
            </a:r>
            <a:r>
              <a:rPr lang="en-US" sz="2000" dirty="0" smtClean="0">
                <a:latin typeface="+mn-lt"/>
                <a:sym typeface="Wingdings" pitchFamily="2" charset="2"/>
              </a:rPr>
              <a:t>static void </a:t>
            </a:r>
            <a:r>
              <a:rPr lang="en-US" sz="2000" dirty="0">
                <a:latin typeface="+mn-lt"/>
                <a:sym typeface="Wingdings" pitchFamily="2" charset="2"/>
              </a:rPr>
              <a:t>F</a:t>
            </a:r>
            <a:r>
              <a:rPr lang="en-US" sz="2000" dirty="0" smtClean="0">
                <a:latin typeface="+mn-lt"/>
                <a:sym typeface="Wingdings" pitchFamily="2" charset="2"/>
              </a:rPr>
              <a:t>()		// function definition line</a:t>
            </a:r>
            <a:br>
              <a:rPr lang="en-US" sz="2000" dirty="0" smtClean="0">
                <a:latin typeface="+mn-lt"/>
                <a:sym typeface="Wingdings" pitchFamily="2" charset="2"/>
              </a:rPr>
            </a:br>
            <a:r>
              <a:rPr lang="en-US" sz="2000" dirty="0" smtClean="0">
                <a:solidFill>
                  <a:prstClr val="black"/>
                </a:solidFill>
                <a:latin typeface="Lucida Sans Unicode"/>
                <a:sym typeface="Wingdings" pitchFamily="2" charset="2"/>
              </a:rPr>
              <a:t>	   {</a:t>
            </a:r>
            <a:r>
              <a:rPr lang="en-US" sz="2000" dirty="0" smtClean="0">
                <a:latin typeface="+mn-lt"/>
                <a:sym typeface="Wingdings" pitchFamily="2" charset="2"/>
              </a:rPr>
              <a:t/>
            </a:r>
            <a:br>
              <a:rPr lang="en-US" sz="2000" dirty="0" smtClean="0">
                <a:latin typeface="+mn-lt"/>
                <a:sym typeface="Wingdings" pitchFamily="2" charset="2"/>
              </a:rPr>
            </a:br>
            <a:r>
              <a:rPr lang="en-US" sz="2000" dirty="0" smtClean="0">
                <a:latin typeface="+mn-lt"/>
                <a:sym typeface="Wingdings" pitchFamily="2" charset="2"/>
              </a:rPr>
              <a:t>		Console.WriteLine(</a:t>
            </a:r>
            <a:r>
              <a:rPr lang="en-US" sz="2000" dirty="0">
                <a:solidFill>
                  <a:prstClr val="black"/>
                </a:solidFill>
                <a:latin typeface="Lucida Sans Unicode"/>
                <a:sym typeface="Wingdings" pitchFamily="2" charset="2"/>
              </a:rPr>
              <a:t>"</a:t>
            </a:r>
            <a:r>
              <a:rPr lang="en-US" sz="2000" dirty="0" smtClean="0">
                <a:latin typeface="+mn-lt"/>
                <a:sym typeface="Wingdings" pitchFamily="2" charset="2"/>
              </a:rPr>
              <a:t>a message</a:t>
            </a:r>
            <a:r>
              <a:rPr lang="en-US" sz="2000" dirty="0">
                <a:solidFill>
                  <a:prstClr val="black"/>
                </a:solidFill>
                <a:latin typeface="Lucida Sans Unicode"/>
                <a:sym typeface="Wingdings" pitchFamily="2" charset="2"/>
              </a:rPr>
              <a:t>"</a:t>
            </a:r>
            <a:r>
              <a:rPr lang="en-US" sz="2000" dirty="0" smtClean="0">
                <a:latin typeface="+mn-lt"/>
                <a:sym typeface="Wingdings" pitchFamily="2" charset="2"/>
              </a:rPr>
              <a:t>);	// function body</a:t>
            </a:r>
            <a:br>
              <a:rPr lang="en-US" sz="2000" dirty="0" smtClean="0">
                <a:latin typeface="+mn-lt"/>
                <a:sym typeface="Wingdings" pitchFamily="2" charset="2"/>
              </a:rPr>
            </a:br>
            <a:r>
              <a:rPr lang="en-US" sz="2000" dirty="0" smtClean="0">
                <a:latin typeface="+mn-lt"/>
                <a:sym typeface="Wingdings" pitchFamily="2" charset="2"/>
              </a:rPr>
              <a:t>	   } // note: </a:t>
            </a:r>
            <a:r>
              <a:rPr lang="en-US" sz="2000" u="sng" dirty="0" smtClean="0">
                <a:latin typeface="+mn-lt"/>
                <a:sym typeface="Wingdings" pitchFamily="2" charset="2"/>
              </a:rPr>
              <a:t>no return statements</a:t>
            </a:r>
            <a:r>
              <a:rPr lang="en-US" sz="2000" dirty="0" smtClean="0">
                <a:latin typeface="+mn-lt"/>
                <a:sym typeface="Wingdings" pitchFamily="2" charset="2"/>
              </a:rPr>
              <a:t> in this function</a:t>
            </a:r>
            <a:br>
              <a:rPr lang="en-US" sz="2000" dirty="0" smtClean="0">
                <a:latin typeface="+mn-lt"/>
                <a:sym typeface="Wingdings" pitchFamily="2" charset="2"/>
              </a:rPr>
            </a:br>
            <a:endParaRPr lang="en-US" sz="2000" dirty="0" smtClean="0">
              <a:latin typeface="+mn-lt"/>
              <a:sym typeface="Wingdings" pitchFamily="2" charset="2"/>
            </a:endParaRPr>
          </a:p>
          <a:p>
            <a:pPr eaLnBrk="1" hangingPunct="1">
              <a:spcBef>
                <a:spcPts val="0"/>
              </a:spcBef>
              <a:buNone/>
            </a:pPr>
            <a:endParaRPr lang="en-US" sz="800" dirty="0" smtClean="0">
              <a:solidFill>
                <a:prstClr val="black"/>
              </a:solidFill>
              <a:sym typeface="Wingdings" pitchFamily="2" charset="2"/>
            </a:endParaRPr>
          </a:p>
          <a:p>
            <a:pPr lvl="0" eaLnBrk="1" hangingPunct="1">
              <a:spcBef>
                <a:spcPts val="0"/>
              </a:spcBef>
              <a:buClr>
                <a:srgbClr val="2DA2BF"/>
              </a:buClr>
            </a:pPr>
            <a:r>
              <a:rPr lang="en-US" sz="2800" dirty="0">
                <a:solidFill>
                  <a:prstClr val="black"/>
                </a:solidFill>
                <a:sym typeface="Wingdings" pitchFamily="2" charset="2"/>
              </a:rPr>
              <a:t>How would you define a function called </a:t>
            </a:r>
            <a:r>
              <a:rPr lang="en-US" sz="2800" b="1" dirty="0">
                <a:solidFill>
                  <a:prstClr val="black"/>
                </a:solidFill>
                <a:sym typeface="Wingdings" pitchFamily="2" charset="2"/>
              </a:rPr>
              <a:t>F</a:t>
            </a:r>
            <a:r>
              <a:rPr lang="en-US" sz="2800" b="1" dirty="0" smtClean="0">
                <a:solidFill>
                  <a:prstClr val="black"/>
                </a:solidFill>
                <a:sym typeface="Wingdings" pitchFamily="2" charset="2"/>
              </a:rPr>
              <a:t>2</a:t>
            </a:r>
            <a:r>
              <a:rPr lang="en-US" sz="2800" dirty="0" smtClean="0">
                <a:solidFill>
                  <a:prstClr val="black"/>
                </a:solidFill>
                <a:sym typeface="Wingdings" pitchFamily="2" charset="2"/>
              </a:rPr>
              <a:t> </a:t>
            </a:r>
            <a:r>
              <a:rPr lang="en-US" sz="2800" dirty="0">
                <a:solidFill>
                  <a:prstClr val="black"/>
                </a:solidFill>
                <a:sym typeface="Wingdings" pitchFamily="2" charset="2"/>
              </a:rPr>
              <a:t>that takes </a:t>
            </a:r>
            <a:r>
              <a:rPr lang="en-US" sz="2800" u="sng" dirty="0">
                <a:solidFill>
                  <a:prstClr val="black"/>
                </a:solidFill>
                <a:sym typeface="Wingdings" pitchFamily="2" charset="2"/>
              </a:rPr>
              <a:t>no</a:t>
            </a:r>
            <a:r>
              <a:rPr lang="en-US" sz="2800" dirty="0">
                <a:solidFill>
                  <a:prstClr val="black"/>
                </a:solidFill>
                <a:sym typeface="Wingdings" pitchFamily="2" charset="2"/>
              </a:rPr>
              <a:t> parameters and </a:t>
            </a:r>
            <a:r>
              <a:rPr lang="en-US" sz="2800" u="sng" dirty="0">
                <a:solidFill>
                  <a:prstClr val="black"/>
                </a:solidFill>
                <a:sym typeface="Wingdings" pitchFamily="2" charset="2"/>
              </a:rPr>
              <a:t>returns</a:t>
            </a:r>
            <a:r>
              <a:rPr lang="en-US" sz="2800" dirty="0">
                <a:solidFill>
                  <a:prstClr val="black"/>
                </a:solidFill>
                <a:sym typeface="Wingdings" pitchFamily="2" charset="2"/>
              </a:rPr>
              <a:t> a </a:t>
            </a:r>
            <a:r>
              <a:rPr lang="en-US" sz="2800" i="1" dirty="0">
                <a:solidFill>
                  <a:prstClr val="black"/>
                </a:solidFill>
                <a:sym typeface="Wingdings" pitchFamily="2" charset="2"/>
              </a:rPr>
              <a:t>string</a:t>
            </a:r>
            <a:r>
              <a:rPr lang="en-US" sz="2800" dirty="0">
                <a:solidFill>
                  <a:prstClr val="black"/>
                </a:solidFill>
                <a:sym typeface="Wingdings" pitchFamily="2" charset="2"/>
              </a:rPr>
              <a:t> with a message?</a:t>
            </a:r>
          </a:p>
          <a:p>
            <a:pPr lvl="0" eaLnBrk="1" hangingPunct="1">
              <a:spcBef>
                <a:spcPts val="0"/>
              </a:spcBef>
              <a:buClr>
                <a:srgbClr val="2DA2BF"/>
              </a:buClr>
              <a:buNone/>
            </a:pPr>
            <a:r>
              <a:rPr lang="en-US" sz="2000" dirty="0">
                <a:solidFill>
                  <a:prstClr val="black"/>
                </a:solidFill>
                <a:latin typeface="Lucida Sans Unicode"/>
                <a:sym typeface="Wingdings" pitchFamily="2" charset="2"/>
              </a:rPr>
              <a:t>		   </a:t>
            </a:r>
            <a:r>
              <a:rPr lang="en-US" sz="2000" dirty="0" smtClean="0">
                <a:solidFill>
                  <a:prstClr val="black"/>
                </a:solidFill>
                <a:latin typeface="Lucida Sans Unicode"/>
                <a:sym typeface="Wingdings" pitchFamily="2" charset="2"/>
              </a:rPr>
              <a:t>static string F2()</a:t>
            </a:r>
            <a:r>
              <a:rPr lang="en-US" sz="2000" dirty="0">
                <a:solidFill>
                  <a:prstClr val="black"/>
                </a:solidFill>
                <a:latin typeface="Lucida Sans Unicode"/>
                <a:sym typeface="Wingdings" pitchFamily="2" charset="2"/>
              </a:rPr>
              <a:t>		</a:t>
            </a:r>
            <a:r>
              <a:rPr lang="en-US" sz="2000" dirty="0" smtClean="0">
                <a:solidFill>
                  <a:prstClr val="black"/>
                </a:solidFill>
                <a:latin typeface="Lucida Sans Unicode"/>
                <a:sym typeface="Wingdings" pitchFamily="2" charset="2"/>
              </a:rPr>
              <a:t>// </a:t>
            </a:r>
            <a:r>
              <a:rPr lang="en-US" sz="2000" dirty="0">
                <a:solidFill>
                  <a:prstClr val="black"/>
                </a:solidFill>
                <a:latin typeface="Lucida Sans Unicode"/>
                <a:sym typeface="Wingdings" pitchFamily="2" charset="2"/>
              </a:rPr>
              <a:t>function definition line</a:t>
            </a:r>
            <a:br>
              <a:rPr lang="en-US" sz="2000" dirty="0">
                <a:solidFill>
                  <a:prstClr val="black"/>
                </a:solidFill>
                <a:latin typeface="Lucida Sans Unicode"/>
                <a:sym typeface="Wingdings" pitchFamily="2" charset="2"/>
              </a:rPr>
            </a:br>
            <a:r>
              <a:rPr lang="en-US" sz="2000" dirty="0">
                <a:solidFill>
                  <a:prstClr val="black"/>
                </a:solidFill>
                <a:latin typeface="Lucida Sans Unicode"/>
                <a:sym typeface="Wingdings" pitchFamily="2" charset="2"/>
              </a:rPr>
              <a:t>	   </a:t>
            </a:r>
            <a:r>
              <a:rPr lang="en-US" sz="2000" dirty="0" smtClean="0">
                <a:solidFill>
                  <a:prstClr val="black"/>
                </a:solidFill>
                <a:latin typeface="Lucida Sans Unicode"/>
                <a:sym typeface="Wingdings" pitchFamily="2" charset="2"/>
              </a:rPr>
              <a:t>{</a:t>
            </a:r>
            <a:r>
              <a:rPr lang="en-US" sz="2000" dirty="0">
                <a:solidFill>
                  <a:prstClr val="black"/>
                </a:solidFill>
                <a:latin typeface="Lucida Sans Unicode"/>
                <a:sym typeface="Wingdings" pitchFamily="2" charset="2"/>
              </a:rPr>
              <a:t/>
            </a:r>
            <a:br>
              <a:rPr lang="en-US" sz="2000" dirty="0">
                <a:solidFill>
                  <a:prstClr val="black"/>
                </a:solidFill>
                <a:latin typeface="Lucida Sans Unicode"/>
                <a:sym typeface="Wingdings" pitchFamily="2" charset="2"/>
              </a:rPr>
            </a:br>
            <a:r>
              <a:rPr lang="en-US" sz="2000" dirty="0">
                <a:solidFill>
                  <a:prstClr val="black"/>
                </a:solidFill>
                <a:latin typeface="Lucida Sans Unicode"/>
                <a:sym typeface="Wingdings" pitchFamily="2" charset="2"/>
              </a:rPr>
              <a:t>		return "a </a:t>
            </a:r>
            <a:r>
              <a:rPr lang="en-US" sz="2000" dirty="0" smtClean="0">
                <a:solidFill>
                  <a:prstClr val="black"/>
                </a:solidFill>
                <a:latin typeface="Lucida Sans Unicode"/>
                <a:sym typeface="Wingdings" pitchFamily="2" charset="2"/>
              </a:rPr>
              <a:t>message"; </a:t>
            </a:r>
            <a:r>
              <a:rPr lang="en-US" sz="2000" dirty="0">
                <a:solidFill>
                  <a:prstClr val="black"/>
                </a:solidFill>
                <a:latin typeface="Lucida Sans Unicode"/>
                <a:sym typeface="Wingdings" pitchFamily="2" charset="2"/>
              </a:rPr>
              <a:t>	</a:t>
            </a:r>
            <a:r>
              <a:rPr lang="en-US" sz="2000" dirty="0" smtClean="0">
                <a:solidFill>
                  <a:prstClr val="black"/>
                </a:solidFill>
                <a:latin typeface="Lucida Sans Unicode"/>
                <a:sym typeface="Wingdings" pitchFamily="2" charset="2"/>
              </a:rPr>
              <a:t>// </a:t>
            </a:r>
            <a:r>
              <a:rPr lang="en-US" sz="2000" dirty="0">
                <a:solidFill>
                  <a:prstClr val="black"/>
                </a:solidFill>
                <a:latin typeface="Lucida Sans Unicode"/>
                <a:sym typeface="Wingdings" pitchFamily="2" charset="2"/>
              </a:rPr>
              <a:t>returns a </a:t>
            </a:r>
            <a:r>
              <a:rPr lang="en-US" sz="2000" i="1" dirty="0" smtClean="0">
                <a:solidFill>
                  <a:prstClr val="black"/>
                </a:solidFill>
                <a:latin typeface="Lucida Sans Unicode"/>
                <a:sym typeface="Wingdings" pitchFamily="2" charset="2"/>
              </a:rPr>
              <a:t>string</a:t>
            </a:r>
            <a:r>
              <a:rPr lang="en-US" sz="2000" dirty="0" smtClean="0">
                <a:solidFill>
                  <a:prstClr val="black"/>
                </a:solidFill>
                <a:latin typeface="Lucida Sans Unicode"/>
                <a:sym typeface="Wingdings" pitchFamily="2" charset="2"/>
              </a:rPr>
              <a:t/>
            </a:r>
            <a:br>
              <a:rPr lang="en-US" sz="2000" dirty="0" smtClean="0">
                <a:solidFill>
                  <a:prstClr val="black"/>
                </a:solidFill>
                <a:latin typeface="Lucida Sans Unicode"/>
                <a:sym typeface="Wingdings" pitchFamily="2" charset="2"/>
              </a:rPr>
            </a:br>
            <a:r>
              <a:rPr lang="en-US" sz="2000" dirty="0" smtClean="0">
                <a:solidFill>
                  <a:prstClr val="black"/>
                </a:solidFill>
                <a:latin typeface="Lucida Sans Unicode"/>
                <a:sym typeface="Wingdings" pitchFamily="2" charset="2"/>
              </a:rPr>
              <a:t>	   }</a:t>
            </a:r>
            <a:r>
              <a:rPr lang="en-US" sz="2000" dirty="0">
                <a:solidFill>
                  <a:prstClr val="black"/>
                </a:solidFill>
                <a:latin typeface="Lucida Sans Unicode"/>
                <a:sym typeface="Wingdings" pitchFamily="2" charset="2"/>
              </a:rPr>
              <a:t/>
            </a:r>
            <a:br>
              <a:rPr lang="en-US" sz="2000" dirty="0">
                <a:solidFill>
                  <a:prstClr val="black"/>
                </a:solidFill>
                <a:latin typeface="Lucida Sans Unicode"/>
                <a:sym typeface="Wingdings" pitchFamily="2" charset="2"/>
              </a:rPr>
            </a:br>
            <a:r>
              <a:rPr lang="en-US" sz="2000" dirty="0">
                <a:solidFill>
                  <a:prstClr val="black"/>
                </a:solidFill>
                <a:latin typeface="Lucida Sans Unicode"/>
                <a:sym typeface="Wingdings" pitchFamily="2" charset="2"/>
              </a:rPr>
              <a:t>	   </a:t>
            </a:r>
            <a:r>
              <a:rPr lang="en-US" sz="2000" dirty="0" err="1" smtClean="0">
                <a:solidFill>
                  <a:prstClr val="black"/>
                </a:solidFill>
                <a:latin typeface="Lucida Sans Unicode"/>
                <a:sym typeface="Wingdings" pitchFamily="2" charset="2"/>
              </a:rPr>
              <a:t>returnedString</a:t>
            </a:r>
            <a:r>
              <a:rPr lang="en-US" sz="2000" dirty="0" smtClean="0">
                <a:solidFill>
                  <a:prstClr val="black"/>
                </a:solidFill>
                <a:latin typeface="Lucida Sans Unicode"/>
                <a:sym typeface="Wingdings" pitchFamily="2" charset="2"/>
              </a:rPr>
              <a:t> </a:t>
            </a:r>
            <a:r>
              <a:rPr lang="en-US" sz="2000" dirty="0">
                <a:solidFill>
                  <a:prstClr val="black"/>
                </a:solidFill>
                <a:latin typeface="Lucida Sans Unicode"/>
                <a:sym typeface="Wingdings" pitchFamily="2" charset="2"/>
              </a:rPr>
              <a:t>= </a:t>
            </a:r>
            <a:r>
              <a:rPr lang="en-US" sz="2000" dirty="0" smtClean="0">
                <a:solidFill>
                  <a:prstClr val="black"/>
                </a:solidFill>
                <a:latin typeface="Lucida Sans Unicode"/>
                <a:sym typeface="Wingdings" pitchFamily="2" charset="2"/>
              </a:rPr>
              <a:t>F2();</a:t>
            </a:r>
            <a:r>
              <a:rPr lang="en-US" sz="2000" dirty="0">
                <a:solidFill>
                  <a:prstClr val="black"/>
                </a:solidFill>
                <a:latin typeface="Lucida Sans Unicode"/>
                <a:sym typeface="Wingdings" pitchFamily="2" charset="2"/>
              </a:rPr>
              <a:t>	</a:t>
            </a:r>
            <a:r>
              <a:rPr lang="en-US" sz="2000" dirty="0" smtClean="0">
                <a:solidFill>
                  <a:prstClr val="black"/>
                </a:solidFill>
                <a:latin typeface="Lucida Sans Unicode"/>
                <a:sym typeface="Wingdings" pitchFamily="2" charset="2"/>
              </a:rPr>
              <a:t>// </a:t>
            </a:r>
            <a:r>
              <a:rPr lang="en-US" sz="2000" dirty="0">
                <a:solidFill>
                  <a:prstClr val="black"/>
                </a:solidFill>
                <a:latin typeface="Lucida Sans Unicode"/>
                <a:sym typeface="Wingdings" pitchFamily="2" charset="2"/>
              </a:rPr>
              <a:t>example of how to </a:t>
            </a:r>
            <a:r>
              <a:rPr lang="en-US" sz="2000" u="sng" dirty="0">
                <a:solidFill>
                  <a:prstClr val="black"/>
                </a:solidFill>
                <a:latin typeface="Lucida Sans Unicode"/>
                <a:sym typeface="Wingdings" pitchFamily="2" charset="2"/>
              </a:rPr>
              <a:t>use</a:t>
            </a:r>
            <a:r>
              <a:rPr lang="en-US" sz="2000" dirty="0">
                <a:solidFill>
                  <a:prstClr val="black"/>
                </a:solidFill>
                <a:latin typeface="Lucida Sans Unicode"/>
                <a:sym typeface="Wingdings" pitchFamily="2" charset="2"/>
              </a:rPr>
              <a:t> </a:t>
            </a:r>
            <a:r>
              <a:rPr lang="en-US" sz="2000" dirty="0" smtClean="0">
                <a:solidFill>
                  <a:prstClr val="black"/>
                </a:solidFill>
                <a:latin typeface="Lucida Sans Unicode"/>
                <a:sym typeface="Wingdings" pitchFamily="2" charset="2"/>
              </a:rPr>
              <a:t>F2</a:t>
            </a:r>
            <a:endParaRPr lang="en-US" sz="1600" dirty="0" smtClean="0">
              <a:sym typeface="Wingdings" pitchFamily="2" charset="2"/>
            </a:endParaRPr>
          </a:p>
          <a:p>
            <a:pPr eaLnBrk="1" hangingPunct="1">
              <a:spcBef>
                <a:spcPts val="0"/>
              </a:spcBef>
              <a:buNone/>
            </a:pPr>
            <a:endParaRPr lang="en-US" sz="800" dirty="0" smtClean="0">
              <a:solidFill>
                <a:prstClr val="black"/>
              </a:solidFill>
              <a:sym typeface="Wingdings" pitchFamily="2" charset="2"/>
            </a:endParaRPr>
          </a:p>
          <a:p>
            <a:pPr marL="365125" lvl="1" indent="-255588" eaLnBrk="1" hangingPunct="1">
              <a:spcBef>
                <a:spcPts val="0"/>
              </a:spcBef>
              <a:buSzPct val="68000"/>
              <a:buNone/>
            </a:pPr>
            <a:endParaRPr lang="en-US" sz="2000" dirty="0" smtClean="0">
              <a:sym typeface="Wingdings" pitchFamily="2" charset="2"/>
            </a:endParaRPr>
          </a:p>
          <a:p>
            <a:pPr eaLnBrk="1" hangingPunct="1">
              <a:spcBef>
                <a:spcPts val="0"/>
              </a:spcBef>
              <a:buNone/>
            </a:pPr>
            <a:endParaRPr lang="en-US" sz="2000" dirty="0" smtClean="0">
              <a:solidFill>
                <a:prstClr val="black"/>
              </a:solidFill>
              <a:latin typeface="Lucida Sans Unicode"/>
              <a:sym typeface="Wingdings" pitchFamily="2" charset="2"/>
            </a:endParaRPr>
          </a:p>
          <a:p>
            <a:pPr eaLnBrk="1" hangingPunct="1">
              <a:spcBef>
                <a:spcPts val="0"/>
              </a:spcBef>
            </a:pPr>
            <a:endParaRPr lang="en-US" sz="2400" dirty="0" smtClean="0"/>
          </a:p>
        </p:txBody>
      </p:sp>
    </p:spTree>
    <p:extLst>
      <p:ext uri="{BB962C8B-B14F-4D97-AF65-F5344CB8AC3E}">
        <p14:creationId xmlns:p14="http://schemas.microsoft.com/office/powerpoint/2010/main" val="2583638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170">
                                            <p:txEl>
                                              <p:pRg st="1" end="1"/>
                                            </p:txEl>
                                          </p:spTgt>
                                        </p:tgtEl>
                                        <p:attrNameLst>
                                          <p:attrName>style.visibility</p:attrName>
                                        </p:attrNameLst>
                                      </p:cBhvr>
                                      <p:to>
                                        <p:strVal val="visible"/>
                                      </p:to>
                                    </p:set>
                                    <p:animEffect transition="in" filter="dissolve">
                                      <p:cBhvr>
                                        <p:cTn id="7" dur="500"/>
                                        <p:tgtEl>
                                          <p:spTgt spid="717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170">
                                            <p:txEl>
                                              <p:pRg st="3" end="3"/>
                                            </p:txEl>
                                          </p:spTgt>
                                        </p:tgtEl>
                                        <p:attrNameLst>
                                          <p:attrName>style.visibility</p:attrName>
                                        </p:attrNameLst>
                                      </p:cBhvr>
                                      <p:to>
                                        <p:strVal val="visible"/>
                                      </p:to>
                                    </p:set>
                                    <p:animEffect transition="in" filter="dissolve">
                                      <p:cBhvr>
                                        <p:cTn id="12" dur="500"/>
                                        <p:tgtEl>
                                          <p:spTgt spid="717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170">
                                            <p:txEl>
                                              <p:pRg st="4" end="4"/>
                                            </p:txEl>
                                          </p:spTgt>
                                        </p:tgtEl>
                                        <p:attrNameLst>
                                          <p:attrName>style.visibility</p:attrName>
                                        </p:attrNameLst>
                                      </p:cBhvr>
                                      <p:to>
                                        <p:strVal val="visible"/>
                                      </p:to>
                                    </p:set>
                                    <p:animEffect transition="in" filter="dissolve">
                                      <p:cBhvr>
                                        <p:cTn id="17" dur="500"/>
                                        <p:tgtEl>
                                          <p:spTgt spid="71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idx="4294967295"/>
          </p:nvPr>
        </p:nvSpPr>
        <p:spPr bwMode="auto">
          <a:xfrm>
            <a:off x="457200" y="75858"/>
            <a:ext cx="8229600" cy="1143000"/>
          </a:xfrm>
          <a:noFill/>
        </p:spPr>
        <p:txBody>
          <a:bodyPr>
            <a:normAutofit/>
          </a:bodyPr>
          <a:lstStyle/>
          <a:p>
            <a:pPr eaLnBrk="1" hangingPunct="1">
              <a:lnSpc>
                <a:spcPts val="3700"/>
              </a:lnSpc>
            </a:pPr>
            <a:r>
              <a:rPr lang="en-US" dirty="0" smtClean="0">
                <a:effectLst/>
              </a:rPr>
              <a:t>C# Function Examples – 2</a:t>
            </a:r>
          </a:p>
        </p:txBody>
      </p:sp>
      <p:sp>
        <p:nvSpPr>
          <p:cNvPr id="7170" name="Rectangle 3"/>
          <p:cNvSpPr>
            <a:spLocks noGrp="1" noChangeArrowheads="1"/>
          </p:cNvSpPr>
          <p:nvPr>
            <p:ph type="body" idx="4294967295"/>
          </p:nvPr>
        </p:nvSpPr>
        <p:spPr>
          <a:xfrm>
            <a:off x="222422" y="1096507"/>
            <a:ext cx="8921578" cy="5448069"/>
          </a:xfrm>
        </p:spPr>
        <p:txBody>
          <a:bodyPr/>
          <a:lstStyle/>
          <a:p>
            <a:pPr lvl="0" eaLnBrk="1" hangingPunct="1">
              <a:spcBef>
                <a:spcPts val="0"/>
              </a:spcBef>
              <a:buClr>
                <a:srgbClr val="2DA2BF"/>
              </a:buClr>
            </a:pPr>
            <a:r>
              <a:rPr lang="en-US" sz="2800" dirty="0">
                <a:solidFill>
                  <a:prstClr val="black"/>
                </a:solidFill>
                <a:sym typeface="Wingdings" pitchFamily="2" charset="2"/>
              </a:rPr>
              <a:t>How </a:t>
            </a:r>
            <a:r>
              <a:rPr lang="en-US" sz="2800" dirty="0" smtClean="0">
                <a:solidFill>
                  <a:prstClr val="black"/>
                </a:solidFill>
                <a:sym typeface="Wingdings" pitchFamily="2" charset="2"/>
              </a:rPr>
              <a:t>would you define a </a:t>
            </a:r>
            <a:r>
              <a:rPr lang="en-US" sz="2800" dirty="0">
                <a:solidFill>
                  <a:prstClr val="black"/>
                </a:solidFill>
                <a:sym typeface="Wingdings" pitchFamily="2" charset="2"/>
              </a:rPr>
              <a:t>function called</a:t>
            </a:r>
            <a:r>
              <a:rPr lang="en-US" sz="2800" b="1" dirty="0">
                <a:solidFill>
                  <a:prstClr val="black"/>
                </a:solidFill>
                <a:sym typeface="Wingdings" pitchFamily="2" charset="2"/>
              </a:rPr>
              <a:t> </a:t>
            </a:r>
            <a:r>
              <a:rPr lang="en-US" sz="2800" b="1" dirty="0" smtClean="0">
                <a:solidFill>
                  <a:prstClr val="black"/>
                </a:solidFill>
                <a:sym typeface="Wingdings" pitchFamily="2" charset="2"/>
              </a:rPr>
              <a:t>G </a:t>
            </a:r>
            <a:r>
              <a:rPr lang="en-US" sz="2800" dirty="0">
                <a:solidFill>
                  <a:prstClr val="black"/>
                </a:solidFill>
                <a:sym typeface="Wingdings" pitchFamily="2" charset="2"/>
              </a:rPr>
              <a:t>that takes </a:t>
            </a:r>
            <a:r>
              <a:rPr lang="en-US" sz="2800" u="sng" dirty="0">
                <a:solidFill>
                  <a:prstClr val="black"/>
                </a:solidFill>
                <a:sym typeface="Wingdings" pitchFamily="2" charset="2"/>
              </a:rPr>
              <a:t>one</a:t>
            </a:r>
            <a:r>
              <a:rPr lang="en-US" sz="2800" dirty="0">
                <a:solidFill>
                  <a:prstClr val="black"/>
                </a:solidFill>
                <a:sym typeface="Wingdings" pitchFamily="2" charset="2"/>
              </a:rPr>
              <a:t> </a:t>
            </a:r>
            <a:r>
              <a:rPr lang="en-US" sz="2800" i="1" dirty="0" smtClean="0">
                <a:solidFill>
                  <a:prstClr val="black"/>
                </a:solidFill>
                <a:sym typeface="Wingdings" pitchFamily="2" charset="2"/>
              </a:rPr>
              <a:t>string </a:t>
            </a:r>
            <a:r>
              <a:rPr lang="en-US" sz="2800" dirty="0" smtClean="0">
                <a:solidFill>
                  <a:prstClr val="black"/>
                </a:solidFill>
                <a:sym typeface="Wingdings" pitchFamily="2" charset="2"/>
              </a:rPr>
              <a:t>parameter </a:t>
            </a:r>
            <a:r>
              <a:rPr lang="en-US" sz="2800" dirty="0">
                <a:solidFill>
                  <a:prstClr val="black"/>
                </a:solidFill>
                <a:sym typeface="Wingdings" pitchFamily="2" charset="2"/>
              </a:rPr>
              <a:t>and </a:t>
            </a:r>
            <a:r>
              <a:rPr lang="en-US" sz="2800" u="sng" dirty="0">
                <a:solidFill>
                  <a:prstClr val="black"/>
                </a:solidFill>
                <a:sym typeface="Wingdings" pitchFamily="2" charset="2"/>
              </a:rPr>
              <a:t>prints</a:t>
            </a:r>
            <a:r>
              <a:rPr lang="en-US" sz="2800" dirty="0">
                <a:solidFill>
                  <a:prstClr val="black"/>
                </a:solidFill>
                <a:sym typeface="Wingdings" pitchFamily="2" charset="2"/>
              </a:rPr>
              <a:t> that parameter?</a:t>
            </a:r>
          </a:p>
          <a:p>
            <a:pPr lvl="0" eaLnBrk="1" hangingPunct="1">
              <a:spcBef>
                <a:spcPts val="0"/>
              </a:spcBef>
              <a:buClr>
                <a:srgbClr val="2DA2BF"/>
              </a:buClr>
              <a:buNone/>
            </a:pPr>
            <a:r>
              <a:rPr lang="en-US" sz="2000" dirty="0">
                <a:solidFill>
                  <a:prstClr val="black"/>
                </a:solidFill>
                <a:latin typeface="Lucida Sans Unicode"/>
                <a:sym typeface="Wingdings" pitchFamily="2" charset="2"/>
              </a:rPr>
              <a:t>	   	   </a:t>
            </a:r>
            <a:r>
              <a:rPr lang="en-US" sz="2000" dirty="0" smtClean="0">
                <a:solidFill>
                  <a:prstClr val="black"/>
                </a:solidFill>
                <a:latin typeface="Lucida Sans Unicode"/>
                <a:sym typeface="Wingdings" pitchFamily="2" charset="2"/>
              </a:rPr>
              <a:t>static void G(string </a:t>
            </a:r>
            <a:r>
              <a:rPr lang="en-US" sz="2000" b="1" dirty="0" smtClean="0">
                <a:solidFill>
                  <a:prstClr val="black"/>
                </a:solidFill>
                <a:latin typeface="Lucida Sans Unicode"/>
                <a:sym typeface="Wingdings" pitchFamily="2" charset="2"/>
              </a:rPr>
              <a:t>x</a:t>
            </a:r>
            <a:r>
              <a:rPr lang="en-US" sz="2000" dirty="0" smtClean="0">
                <a:solidFill>
                  <a:prstClr val="black"/>
                </a:solidFill>
                <a:latin typeface="Lucida Sans Unicode"/>
                <a:sym typeface="Wingdings" pitchFamily="2" charset="2"/>
              </a:rPr>
              <a:t>) // the </a:t>
            </a:r>
            <a:r>
              <a:rPr lang="en-US" sz="2000" dirty="0">
                <a:solidFill>
                  <a:prstClr val="black"/>
                </a:solidFill>
                <a:latin typeface="Lucida Sans Unicode"/>
                <a:sym typeface="Wingdings" pitchFamily="2" charset="2"/>
              </a:rPr>
              <a:t>parameter name </a:t>
            </a:r>
            <a:r>
              <a:rPr lang="en-US" sz="2000" b="1" u="sng" dirty="0">
                <a:solidFill>
                  <a:prstClr val="black"/>
                </a:solidFill>
                <a:latin typeface="Lucida Sans Unicode"/>
                <a:sym typeface="Wingdings" pitchFamily="2" charset="2"/>
              </a:rPr>
              <a:t>x</a:t>
            </a:r>
            <a:r>
              <a:rPr lang="en-US" sz="2000" dirty="0">
                <a:solidFill>
                  <a:prstClr val="black"/>
                </a:solidFill>
                <a:latin typeface="Lucida Sans Unicode"/>
                <a:sym typeface="Wingdings" pitchFamily="2" charset="2"/>
              </a:rPr>
              <a:t> is </a:t>
            </a:r>
            <a:r>
              <a:rPr lang="en-US" sz="2000" dirty="0" smtClean="0">
                <a:solidFill>
                  <a:prstClr val="black"/>
                </a:solidFill>
                <a:latin typeface="Lucida Sans Unicode"/>
                <a:sym typeface="Wingdings" pitchFamily="2" charset="2"/>
              </a:rPr>
              <a:t>arbitrary</a:t>
            </a:r>
            <a:br>
              <a:rPr lang="en-US" sz="2000" dirty="0" smtClean="0">
                <a:solidFill>
                  <a:prstClr val="black"/>
                </a:solidFill>
                <a:latin typeface="Lucida Sans Unicode"/>
                <a:sym typeface="Wingdings" pitchFamily="2" charset="2"/>
              </a:rPr>
            </a:br>
            <a:r>
              <a:rPr lang="en-US" sz="2000" dirty="0" smtClean="0">
                <a:solidFill>
                  <a:prstClr val="black"/>
                </a:solidFill>
                <a:latin typeface="Lucida Sans Unicode"/>
                <a:sym typeface="Wingdings" pitchFamily="2" charset="2"/>
              </a:rPr>
              <a:t>	   {</a:t>
            </a:r>
            <a:r>
              <a:rPr lang="en-US" sz="2000" dirty="0">
                <a:solidFill>
                  <a:prstClr val="black"/>
                </a:solidFill>
                <a:latin typeface="Lucida Sans Unicode"/>
                <a:sym typeface="Wingdings" pitchFamily="2" charset="2"/>
              </a:rPr>
              <a:t/>
            </a:r>
            <a:br>
              <a:rPr lang="en-US" sz="2000" dirty="0">
                <a:solidFill>
                  <a:prstClr val="black"/>
                </a:solidFill>
                <a:latin typeface="Lucida Sans Unicode"/>
                <a:sym typeface="Wingdings" pitchFamily="2" charset="2"/>
              </a:rPr>
            </a:br>
            <a:r>
              <a:rPr lang="en-US" sz="2000" dirty="0">
                <a:solidFill>
                  <a:prstClr val="black"/>
                </a:solidFill>
                <a:latin typeface="Lucida Sans Unicode"/>
                <a:sym typeface="Wingdings" pitchFamily="2" charset="2"/>
              </a:rPr>
              <a:t>		</a:t>
            </a:r>
            <a:r>
              <a:rPr lang="en-US" sz="2000" dirty="0" smtClean="0">
                <a:solidFill>
                  <a:prstClr val="black"/>
                </a:solidFill>
                <a:latin typeface="Lucida Sans Unicode"/>
                <a:sym typeface="Wingdings" pitchFamily="2" charset="2"/>
              </a:rPr>
              <a:t>Console.WriteLine(</a:t>
            </a:r>
            <a:r>
              <a:rPr lang="en-US" sz="2000" b="1" dirty="0" smtClean="0">
                <a:solidFill>
                  <a:prstClr val="black"/>
                </a:solidFill>
                <a:latin typeface="Lucida Sans Unicode"/>
                <a:sym typeface="Wingdings" pitchFamily="2" charset="2"/>
              </a:rPr>
              <a:t>x</a:t>
            </a:r>
            <a:r>
              <a:rPr lang="en-US" sz="2000" dirty="0">
                <a:solidFill>
                  <a:prstClr val="black"/>
                </a:solidFill>
                <a:latin typeface="Lucida Sans Unicode"/>
                <a:sym typeface="Wingdings" pitchFamily="2" charset="2"/>
              </a:rPr>
              <a:t>) </a:t>
            </a:r>
            <a:r>
              <a:rPr lang="en-US" sz="2000" dirty="0" smtClean="0">
                <a:solidFill>
                  <a:prstClr val="black"/>
                </a:solidFill>
                <a:latin typeface="Lucida Sans Unicode"/>
                <a:sym typeface="Wingdings" pitchFamily="2" charset="2"/>
              </a:rPr>
              <a:t>	// it could be </a:t>
            </a:r>
            <a:r>
              <a:rPr lang="en-US" sz="2000" u="sng" dirty="0" smtClean="0">
                <a:solidFill>
                  <a:prstClr val="black"/>
                </a:solidFill>
                <a:latin typeface="Lucida Sans Unicode"/>
                <a:sym typeface="Wingdings" pitchFamily="2" charset="2"/>
              </a:rPr>
              <a:t>param1</a:t>
            </a:r>
            <a:r>
              <a:rPr lang="en-US" sz="2000" dirty="0">
                <a:solidFill>
                  <a:prstClr val="black"/>
                </a:solidFill>
                <a:latin typeface="Lucida Sans Unicode"/>
                <a:sym typeface="Wingdings" pitchFamily="2" charset="2"/>
              </a:rPr>
              <a:t>, </a:t>
            </a:r>
            <a:r>
              <a:rPr lang="en-US" sz="2000" u="sng" dirty="0" err="1">
                <a:solidFill>
                  <a:prstClr val="black"/>
                </a:solidFill>
                <a:latin typeface="Lucida Sans Unicode"/>
                <a:sym typeface="Wingdings" pitchFamily="2" charset="2"/>
              </a:rPr>
              <a:t>fred</a:t>
            </a:r>
            <a:r>
              <a:rPr lang="en-US" sz="2000" dirty="0">
                <a:solidFill>
                  <a:prstClr val="black"/>
                </a:solidFill>
                <a:latin typeface="Lucida Sans Unicode"/>
                <a:sym typeface="Wingdings" pitchFamily="2" charset="2"/>
              </a:rPr>
              <a:t>, …</a:t>
            </a:r>
            <a:br>
              <a:rPr lang="en-US" sz="2000" dirty="0">
                <a:solidFill>
                  <a:prstClr val="black"/>
                </a:solidFill>
                <a:latin typeface="Lucida Sans Unicode"/>
                <a:sym typeface="Wingdings" pitchFamily="2" charset="2"/>
              </a:rPr>
            </a:br>
            <a:r>
              <a:rPr lang="en-US" sz="2000" dirty="0" smtClean="0">
                <a:solidFill>
                  <a:prstClr val="black"/>
                </a:solidFill>
                <a:latin typeface="Lucida Sans Unicode"/>
                <a:sym typeface="Wingdings" pitchFamily="2" charset="2"/>
              </a:rPr>
              <a:t>	   } // </a:t>
            </a:r>
            <a:r>
              <a:rPr lang="en-US" sz="2000" dirty="0">
                <a:solidFill>
                  <a:prstClr val="black"/>
                </a:solidFill>
                <a:latin typeface="Lucida Sans Unicode"/>
                <a:sym typeface="Wingdings" pitchFamily="2" charset="2"/>
              </a:rPr>
              <a:t>note: use the same name </a:t>
            </a:r>
            <a:r>
              <a:rPr lang="en-US" sz="2000" b="1" u="sng" dirty="0">
                <a:solidFill>
                  <a:prstClr val="black"/>
                </a:solidFill>
                <a:latin typeface="Lucida Sans Unicode"/>
                <a:sym typeface="Wingdings" pitchFamily="2" charset="2"/>
              </a:rPr>
              <a:t>x</a:t>
            </a:r>
            <a:r>
              <a:rPr lang="en-US" sz="2000" dirty="0">
                <a:solidFill>
                  <a:prstClr val="black"/>
                </a:solidFill>
                <a:latin typeface="Lucida Sans Unicode"/>
                <a:sym typeface="Wingdings" pitchFamily="2" charset="2"/>
              </a:rPr>
              <a:t> in both places</a:t>
            </a:r>
            <a:r>
              <a:rPr lang="en-US" sz="2000" dirty="0" smtClean="0">
                <a:latin typeface="+mn-lt"/>
                <a:sym typeface="Wingdings" pitchFamily="2" charset="2"/>
              </a:rPr>
              <a:t/>
            </a:r>
            <a:br>
              <a:rPr lang="en-US" sz="2000" dirty="0" smtClean="0">
                <a:latin typeface="+mn-lt"/>
                <a:sym typeface="Wingdings" pitchFamily="2" charset="2"/>
              </a:rPr>
            </a:br>
            <a:endParaRPr lang="en-US" sz="2000" dirty="0" smtClean="0">
              <a:latin typeface="+mn-lt"/>
              <a:sym typeface="Wingdings" pitchFamily="2" charset="2"/>
            </a:endParaRPr>
          </a:p>
          <a:p>
            <a:pPr eaLnBrk="1" hangingPunct="1">
              <a:spcBef>
                <a:spcPts val="0"/>
              </a:spcBef>
              <a:buNone/>
            </a:pPr>
            <a:endParaRPr lang="en-US" sz="800" dirty="0" smtClean="0">
              <a:solidFill>
                <a:prstClr val="black"/>
              </a:solidFill>
              <a:sym typeface="Wingdings" pitchFamily="2" charset="2"/>
            </a:endParaRPr>
          </a:p>
          <a:p>
            <a:pPr eaLnBrk="1" hangingPunct="1">
              <a:spcBef>
                <a:spcPts val="0"/>
              </a:spcBef>
            </a:pPr>
            <a:r>
              <a:rPr lang="en-US" sz="2800" dirty="0">
                <a:sym typeface="Wingdings" pitchFamily="2" charset="2"/>
              </a:rPr>
              <a:t>How </a:t>
            </a:r>
            <a:r>
              <a:rPr lang="en-US" sz="2800" dirty="0" smtClean="0">
                <a:sym typeface="Wingdings" pitchFamily="2" charset="2"/>
              </a:rPr>
              <a:t>would you define a </a:t>
            </a:r>
            <a:r>
              <a:rPr lang="en-US" sz="2800" dirty="0">
                <a:sym typeface="Wingdings" pitchFamily="2" charset="2"/>
              </a:rPr>
              <a:t>function called</a:t>
            </a:r>
            <a:r>
              <a:rPr lang="en-US" sz="2800" b="1" dirty="0">
                <a:sym typeface="Wingdings" pitchFamily="2" charset="2"/>
              </a:rPr>
              <a:t> </a:t>
            </a:r>
            <a:r>
              <a:rPr lang="en-US" sz="2800" b="1" dirty="0" smtClean="0">
                <a:sym typeface="Wingdings" pitchFamily="2" charset="2"/>
              </a:rPr>
              <a:t>G2 </a:t>
            </a:r>
            <a:r>
              <a:rPr lang="en-US" sz="2800" dirty="0">
                <a:sym typeface="Wingdings" pitchFamily="2" charset="2"/>
              </a:rPr>
              <a:t>that takes </a:t>
            </a:r>
            <a:r>
              <a:rPr lang="en-US" sz="2800" u="sng" dirty="0">
                <a:sym typeface="Wingdings" pitchFamily="2" charset="2"/>
              </a:rPr>
              <a:t>one</a:t>
            </a:r>
            <a:r>
              <a:rPr lang="en-US" sz="2800" dirty="0">
                <a:sym typeface="Wingdings" pitchFamily="2" charset="2"/>
              </a:rPr>
              <a:t> </a:t>
            </a:r>
            <a:r>
              <a:rPr lang="en-US" sz="2800" i="1" dirty="0" smtClean="0">
                <a:sym typeface="Wingdings" pitchFamily="2" charset="2"/>
              </a:rPr>
              <a:t>string </a:t>
            </a:r>
            <a:r>
              <a:rPr lang="en-US" sz="2800" dirty="0" smtClean="0">
                <a:sym typeface="Wingdings" pitchFamily="2" charset="2"/>
              </a:rPr>
              <a:t>parameter </a:t>
            </a:r>
            <a:r>
              <a:rPr lang="en-US" sz="2800" dirty="0">
                <a:sym typeface="Wingdings" pitchFamily="2" charset="2"/>
              </a:rPr>
              <a:t>and </a:t>
            </a:r>
            <a:r>
              <a:rPr lang="en-US" sz="2800" u="sng" dirty="0">
                <a:sym typeface="Wingdings" pitchFamily="2" charset="2"/>
              </a:rPr>
              <a:t>returns</a:t>
            </a:r>
            <a:r>
              <a:rPr lang="en-US" sz="2800" dirty="0">
                <a:sym typeface="Wingdings" pitchFamily="2" charset="2"/>
              </a:rPr>
              <a:t> that parameter?</a:t>
            </a:r>
          </a:p>
          <a:p>
            <a:pPr eaLnBrk="1" hangingPunct="1">
              <a:spcBef>
                <a:spcPts val="0"/>
              </a:spcBef>
              <a:buNone/>
            </a:pPr>
            <a:r>
              <a:rPr lang="en-US" sz="2000" dirty="0">
                <a:solidFill>
                  <a:prstClr val="black"/>
                </a:solidFill>
                <a:latin typeface="Lucida Sans Unicode"/>
                <a:sym typeface="Wingdings" pitchFamily="2" charset="2"/>
              </a:rPr>
              <a:t>	   	   </a:t>
            </a:r>
            <a:r>
              <a:rPr lang="en-US" sz="2000" dirty="0" smtClean="0">
                <a:solidFill>
                  <a:prstClr val="black"/>
                </a:solidFill>
                <a:latin typeface="Lucida Sans Unicode"/>
                <a:sym typeface="Wingdings" pitchFamily="2" charset="2"/>
              </a:rPr>
              <a:t>static string G2(string </a:t>
            </a:r>
            <a:r>
              <a:rPr lang="en-US" sz="2000" b="1" dirty="0" smtClean="0">
                <a:solidFill>
                  <a:prstClr val="black"/>
                </a:solidFill>
                <a:latin typeface="Lucida Sans Unicode"/>
                <a:sym typeface="Wingdings" pitchFamily="2" charset="2"/>
              </a:rPr>
              <a:t>x</a:t>
            </a:r>
            <a:r>
              <a:rPr lang="en-US" sz="2000" dirty="0" smtClean="0">
                <a:solidFill>
                  <a:prstClr val="black"/>
                </a:solidFill>
                <a:latin typeface="Lucida Sans Unicode"/>
                <a:sym typeface="Wingdings" pitchFamily="2" charset="2"/>
              </a:rPr>
              <a:t>) // again the name </a:t>
            </a:r>
            <a:r>
              <a:rPr lang="en-US" sz="2000" b="1" u="sng" dirty="0" smtClean="0">
                <a:solidFill>
                  <a:prstClr val="black"/>
                </a:solidFill>
                <a:latin typeface="Lucida Sans Unicode"/>
                <a:sym typeface="Wingdings" pitchFamily="2" charset="2"/>
              </a:rPr>
              <a:t>x</a:t>
            </a:r>
            <a:r>
              <a:rPr lang="en-US" sz="2000" dirty="0" smtClean="0">
                <a:solidFill>
                  <a:prstClr val="black"/>
                </a:solidFill>
                <a:latin typeface="Lucida Sans Unicode"/>
                <a:sym typeface="Wingdings" pitchFamily="2" charset="2"/>
              </a:rPr>
              <a:t> is arbitrary</a:t>
            </a:r>
            <a:br>
              <a:rPr lang="en-US" sz="2000" dirty="0" smtClean="0">
                <a:solidFill>
                  <a:prstClr val="black"/>
                </a:solidFill>
                <a:latin typeface="Lucida Sans Unicode"/>
                <a:sym typeface="Wingdings" pitchFamily="2" charset="2"/>
              </a:rPr>
            </a:br>
            <a:r>
              <a:rPr lang="en-US" sz="2000" dirty="0" smtClean="0">
                <a:solidFill>
                  <a:prstClr val="black"/>
                </a:solidFill>
                <a:latin typeface="Lucida Sans Unicode"/>
                <a:sym typeface="Wingdings" pitchFamily="2" charset="2"/>
              </a:rPr>
              <a:t>	   {</a:t>
            </a:r>
            <a:r>
              <a:rPr lang="en-US" sz="2000" dirty="0">
                <a:solidFill>
                  <a:prstClr val="black"/>
                </a:solidFill>
                <a:latin typeface="Lucida Sans Unicode"/>
                <a:sym typeface="Wingdings" pitchFamily="2" charset="2"/>
              </a:rPr>
              <a:t>	     </a:t>
            </a:r>
            <a:br>
              <a:rPr lang="en-US" sz="2000" dirty="0">
                <a:solidFill>
                  <a:prstClr val="black"/>
                </a:solidFill>
                <a:latin typeface="Lucida Sans Unicode"/>
                <a:sym typeface="Wingdings" pitchFamily="2" charset="2"/>
              </a:rPr>
            </a:br>
            <a:r>
              <a:rPr lang="en-US" sz="2000" dirty="0">
                <a:solidFill>
                  <a:prstClr val="black"/>
                </a:solidFill>
                <a:latin typeface="Lucida Sans Unicode"/>
                <a:sym typeface="Wingdings" pitchFamily="2" charset="2"/>
              </a:rPr>
              <a:t>		return </a:t>
            </a:r>
            <a:r>
              <a:rPr lang="en-US" sz="2000" b="1" dirty="0" smtClean="0">
                <a:solidFill>
                  <a:prstClr val="black"/>
                </a:solidFill>
                <a:latin typeface="Lucida Sans Unicode"/>
                <a:sym typeface="Wingdings" pitchFamily="2" charset="2"/>
              </a:rPr>
              <a:t>x</a:t>
            </a:r>
            <a:r>
              <a:rPr lang="en-US" sz="2000" dirty="0" smtClean="0">
                <a:solidFill>
                  <a:prstClr val="black"/>
                </a:solidFill>
                <a:latin typeface="Lucida Sans Unicode"/>
                <a:sym typeface="Wingdings" pitchFamily="2" charset="2"/>
              </a:rPr>
              <a:t>; // the returned value must be a </a:t>
            </a:r>
            <a:r>
              <a:rPr lang="en-US" sz="2000" i="1" dirty="0" smtClean="0">
                <a:solidFill>
                  <a:prstClr val="black"/>
                </a:solidFill>
                <a:latin typeface="Lucida Sans Unicode"/>
                <a:sym typeface="Wingdings" pitchFamily="2" charset="2"/>
              </a:rPr>
              <a:t>string</a:t>
            </a:r>
            <a:r>
              <a:rPr lang="en-US" sz="2000" dirty="0" smtClean="0">
                <a:solidFill>
                  <a:prstClr val="black"/>
                </a:solidFill>
                <a:latin typeface="Lucida Sans Unicode"/>
                <a:sym typeface="Wingdings" pitchFamily="2" charset="2"/>
              </a:rPr>
              <a:t> (</a:t>
            </a:r>
            <a:r>
              <a:rPr lang="en-US" sz="2000" b="1" dirty="0" smtClean="0">
                <a:solidFill>
                  <a:prstClr val="black"/>
                </a:solidFill>
                <a:latin typeface="Lucida Sans Unicode"/>
                <a:sym typeface="Wingdings" pitchFamily="2" charset="2"/>
              </a:rPr>
              <a:t>x</a:t>
            </a:r>
            <a:r>
              <a:rPr lang="en-US" sz="2000" dirty="0" smtClean="0">
                <a:solidFill>
                  <a:prstClr val="black"/>
                </a:solidFill>
                <a:latin typeface="Lucida Sans Unicode"/>
                <a:sym typeface="Wingdings" pitchFamily="2" charset="2"/>
              </a:rPr>
              <a:t> is!)</a:t>
            </a:r>
            <a:r>
              <a:rPr lang="en-US" sz="2000" dirty="0">
                <a:solidFill>
                  <a:prstClr val="black"/>
                </a:solidFill>
                <a:latin typeface="Lucida Sans Unicode"/>
                <a:sym typeface="Wingdings" pitchFamily="2" charset="2"/>
              </a:rPr>
              <a:t/>
            </a:r>
            <a:br>
              <a:rPr lang="en-US" sz="2000" dirty="0">
                <a:solidFill>
                  <a:prstClr val="black"/>
                </a:solidFill>
                <a:latin typeface="Lucida Sans Unicode"/>
                <a:sym typeface="Wingdings" pitchFamily="2" charset="2"/>
              </a:rPr>
            </a:br>
            <a:r>
              <a:rPr lang="en-US" sz="2000" dirty="0" smtClean="0">
                <a:solidFill>
                  <a:prstClr val="black"/>
                </a:solidFill>
                <a:latin typeface="Lucida Sans Unicode"/>
                <a:sym typeface="Wingdings" pitchFamily="2" charset="2"/>
              </a:rPr>
              <a:t>	   }</a:t>
            </a:r>
            <a:endParaRPr lang="en-US" sz="800" dirty="0" smtClean="0">
              <a:solidFill>
                <a:prstClr val="black"/>
              </a:solidFill>
              <a:sym typeface="Wingdings" pitchFamily="2" charset="2"/>
            </a:endParaRPr>
          </a:p>
          <a:p>
            <a:pPr marL="365125" lvl="1" indent="-255588" eaLnBrk="1" hangingPunct="1">
              <a:spcBef>
                <a:spcPts val="0"/>
              </a:spcBef>
              <a:buSzPct val="68000"/>
              <a:buNone/>
            </a:pPr>
            <a:endParaRPr lang="en-US" sz="2000" dirty="0" smtClean="0">
              <a:sym typeface="Wingdings" pitchFamily="2" charset="2"/>
            </a:endParaRPr>
          </a:p>
          <a:p>
            <a:pPr eaLnBrk="1" hangingPunct="1">
              <a:spcBef>
                <a:spcPts val="0"/>
              </a:spcBef>
              <a:buNone/>
            </a:pPr>
            <a:endParaRPr lang="en-US" sz="2000" dirty="0" smtClean="0">
              <a:solidFill>
                <a:prstClr val="black"/>
              </a:solidFill>
              <a:latin typeface="Lucida Sans Unicode"/>
              <a:sym typeface="Wingdings" pitchFamily="2" charset="2"/>
            </a:endParaRPr>
          </a:p>
          <a:p>
            <a:pPr eaLnBrk="1" hangingPunct="1">
              <a:spcBef>
                <a:spcPts val="0"/>
              </a:spcBef>
            </a:pPr>
            <a:endParaRPr lang="en-US" sz="2400" dirty="0" smtClean="0"/>
          </a:p>
        </p:txBody>
      </p:sp>
    </p:spTree>
    <p:extLst>
      <p:ext uri="{BB962C8B-B14F-4D97-AF65-F5344CB8AC3E}">
        <p14:creationId xmlns:p14="http://schemas.microsoft.com/office/powerpoint/2010/main" val="128133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170">
                                            <p:txEl>
                                              <p:pRg st="1" end="1"/>
                                            </p:txEl>
                                          </p:spTgt>
                                        </p:tgtEl>
                                        <p:attrNameLst>
                                          <p:attrName>style.visibility</p:attrName>
                                        </p:attrNameLst>
                                      </p:cBhvr>
                                      <p:to>
                                        <p:strVal val="visible"/>
                                      </p:to>
                                    </p:set>
                                    <p:animEffect transition="in" filter="dissolve">
                                      <p:cBhvr>
                                        <p:cTn id="7" dur="500"/>
                                        <p:tgtEl>
                                          <p:spTgt spid="717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170">
                                            <p:txEl>
                                              <p:pRg st="3" end="3"/>
                                            </p:txEl>
                                          </p:spTgt>
                                        </p:tgtEl>
                                        <p:attrNameLst>
                                          <p:attrName>style.visibility</p:attrName>
                                        </p:attrNameLst>
                                      </p:cBhvr>
                                      <p:to>
                                        <p:strVal val="visible"/>
                                      </p:to>
                                    </p:set>
                                    <p:animEffect transition="in" filter="dissolve">
                                      <p:cBhvr>
                                        <p:cTn id="12" dur="500"/>
                                        <p:tgtEl>
                                          <p:spTgt spid="717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170">
                                            <p:txEl>
                                              <p:pRg st="4" end="4"/>
                                            </p:txEl>
                                          </p:spTgt>
                                        </p:tgtEl>
                                        <p:attrNameLst>
                                          <p:attrName>style.visibility</p:attrName>
                                        </p:attrNameLst>
                                      </p:cBhvr>
                                      <p:to>
                                        <p:strVal val="visible"/>
                                      </p:to>
                                    </p:set>
                                    <p:animEffect transition="in" filter="dissolve">
                                      <p:cBhvr>
                                        <p:cTn id="17" dur="500"/>
                                        <p:tgtEl>
                                          <p:spTgt spid="71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idx="4294967295"/>
          </p:nvPr>
        </p:nvSpPr>
        <p:spPr bwMode="auto">
          <a:xfrm>
            <a:off x="457200" y="75858"/>
            <a:ext cx="8229600" cy="1143000"/>
          </a:xfrm>
          <a:noFill/>
        </p:spPr>
        <p:txBody>
          <a:bodyPr>
            <a:normAutofit/>
          </a:bodyPr>
          <a:lstStyle/>
          <a:p>
            <a:pPr eaLnBrk="1" hangingPunct="1">
              <a:lnSpc>
                <a:spcPts val="3700"/>
              </a:lnSpc>
            </a:pPr>
            <a:r>
              <a:rPr lang="en-US" dirty="0" smtClean="0">
                <a:effectLst/>
              </a:rPr>
              <a:t>C# Function Examples – 3</a:t>
            </a:r>
          </a:p>
        </p:txBody>
      </p:sp>
      <p:sp>
        <p:nvSpPr>
          <p:cNvPr id="7170" name="Rectangle 3"/>
          <p:cNvSpPr>
            <a:spLocks noGrp="1" noChangeArrowheads="1"/>
          </p:cNvSpPr>
          <p:nvPr>
            <p:ph type="body" idx="4294967295"/>
          </p:nvPr>
        </p:nvSpPr>
        <p:spPr>
          <a:xfrm>
            <a:off x="222422" y="1096507"/>
            <a:ext cx="8921578" cy="5448069"/>
          </a:xfrm>
        </p:spPr>
        <p:txBody>
          <a:bodyPr/>
          <a:lstStyle/>
          <a:p>
            <a:pPr eaLnBrk="1" hangingPunct="1">
              <a:spcBef>
                <a:spcPts val="0"/>
              </a:spcBef>
            </a:pPr>
            <a:r>
              <a:rPr lang="en-US" sz="2800" dirty="0">
                <a:sym typeface="Wingdings" pitchFamily="2" charset="2"/>
              </a:rPr>
              <a:t>How </a:t>
            </a:r>
            <a:r>
              <a:rPr lang="en-US" sz="2800" dirty="0" smtClean="0">
                <a:sym typeface="Wingdings" pitchFamily="2" charset="2"/>
              </a:rPr>
              <a:t>would you define a </a:t>
            </a:r>
            <a:r>
              <a:rPr lang="en-US" sz="2800" dirty="0">
                <a:sym typeface="Wingdings" pitchFamily="2" charset="2"/>
              </a:rPr>
              <a:t>function called </a:t>
            </a:r>
            <a:r>
              <a:rPr lang="en-US" sz="2800" b="1" dirty="0" smtClean="0">
                <a:sym typeface="Wingdings" pitchFamily="2" charset="2"/>
              </a:rPr>
              <a:t>H</a:t>
            </a:r>
            <a:r>
              <a:rPr lang="en-US" sz="2800" dirty="0" smtClean="0">
                <a:sym typeface="Wingdings" pitchFamily="2" charset="2"/>
              </a:rPr>
              <a:t> </a:t>
            </a:r>
            <a:r>
              <a:rPr lang="en-US" sz="2800" dirty="0">
                <a:sym typeface="Wingdings" pitchFamily="2" charset="2"/>
              </a:rPr>
              <a:t>that takes </a:t>
            </a:r>
            <a:r>
              <a:rPr lang="en-US" sz="2800" u="sng" dirty="0">
                <a:sym typeface="Wingdings" pitchFamily="2" charset="2"/>
              </a:rPr>
              <a:t>two</a:t>
            </a:r>
            <a:r>
              <a:rPr lang="en-US" sz="2800" dirty="0">
                <a:sym typeface="Wingdings" pitchFamily="2" charset="2"/>
              </a:rPr>
              <a:t> </a:t>
            </a:r>
            <a:r>
              <a:rPr lang="en-US" sz="2800" i="1" dirty="0" smtClean="0">
                <a:sym typeface="Wingdings" pitchFamily="2" charset="2"/>
              </a:rPr>
              <a:t>int </a:t>
            </a:r>
            <a:r>
              <a:rPr lang="en-US" sz="2800" dirty="0" smtClean="0">
                <a:sym typeface="Wingdings" pitchFamily="2" charset="2"/>
              </a:rPr>
              <a:t>parameters </a:t>
            </a:r>
            <a:r>
              <a:rPr lang="en-US" sz="2800" dirty="0">
                <a:sym typeface="Wingdings" pitchFamily="2" charset="2"/>
              </a:rPr>
              <a:t>and </a:t>
            </a:r>
            <a:r>
              <a:rPr lang="en-US" sz="2800" u="sng" dirty="0">
                <a:sym typeface="Wingdings" pitchFamily="2" charset="2"/>
              </a:rPr>
              <a:t>prints</a:t>
            </a:r>
            <a:r>
              <a:rPr lang="en-US" sz="2800" dirty="0">
                <a:sym typeface="Wingdings" pitchFamily="2" charset="2"/>
              </a:rPr>
              <a:t> </a:t>
            </a:r>
            <a:r>
              <a:rPr lang="en-US" sz="2800" dirty="0" smtClean="0">
                <a:sym typeface="Wingdings" pitchFamily="2" charset="2"/>
              </a:rPr>
              <a:t>their </a:t>
            </a:r>
            <a:r>
              <a:rPr lang="en-US" sz="2800" i="1" dirty="0" smtClean="0">
                <a:sym typeface="Wingdings" pitchFamily="2" charset="2"/>
              </a:rPr>
              <a:t>int</a:t>
            </a:r>
            <a:r>
              <a:rPr lang="en-US" sz="2800" dirty="0" smtClean="0">
                <a:sym typeface="Wingdings" pitchFamily="2" charset="2"/>
              </a:rPr>
              <a:t> </a:t>
            </a:r>
            <a:r>
              <a:rPr lang="en-US" sz="2800" u="sng" dirty="0" smtClean="0">
                <a:sym typeface="Wingdings" pitchFamily="2" charset="2"/>
              </a:rPr>
              <a:t>sum</a:t>
            </a:r>
            <a:r>
              <a:rPr lang="en-US" sz="2800" dirty="0">
                <a:sym typeface="Wingdings" pitchFamily="2" charset="2"/>
              </a:rPr>
              <a:t>?</a:t>
            </a:r>
          </a:p>
          <a:p>
            <a:pPr marL="365125" lvl="1" indent="-255588" eaLnBrk="1" hangingPunct="1">
              <a:spcBef>
                <a:spcPts val="0"/>
              </a:spcBef>
              <a:buSzPct val="68000"/>
              <a:buNone/>
            </a:pPr>
            <a:r>
              <a:rPr lang="en-US" sz="2000" dirty="0">
                <a:solidFill>
                  <a:prstClr val="black"/>
                </a:solidFill>
                <a:latin typeface="Lucida Sans Unicode"/>
                <a:sym typeface="Wingdings" pitchFamily="2" charset="2"/>
              </a:rPr>
              <a:t>	   	   </a:t>
            </a:r>
            <a:r>
              <a:rPr lang="en-US" sz="2000" dirty="0" smtClean="0">
                <a:solidFill>
                  <a:prstClr val="black"/>
                </a:solidFill>
                <a:latin typeface="Lucida Sans Unicode"/>
                <a:sym typeface="Wingdings" pitchFamily="2" charset="2"/>
              </a:rPr>
              <a:t>static void H(int </a:t>
            </a:r>
            <a:r>
              <a:rPr lang="en-US" sz="2000" b="1" dirty="0" smtClean="0">
                <a:solidFill>
                  <a:prstClr val="black"/>
                </a:solidFill>
                <a:latin typeface="Lucida Sans Unicode"/>
                <a:sym typeface="Wingdings" pitchFamily="2" charset="2"/>
              </a:rPr>
              <a:t>a</a:t>
            </a:r>
            <a:r>
              <a:rPr lang="en-US" sz="2000" dirty="0" smtClean="0">
                <a:solidFill>
                  <a:prstClr val="black"/>
                </a:solidFill>
                <a:latin typeface="Lucida Sans Unicode"/>
                <a:sym typeface="Wingdings" pitchFamily="2" charset="2"/>
              </a:rPr>
              <a:t>, int </a:t>
            </a:r>
            <a:r>
              <a:rPr lang="en-US" sz="2000" b="1" dirty="0">
                <a:solidFill>
                  <a:prstClr val="black"/>
                </a:solidFill>
                <a:latin typeface="Lucida Sans Unicode"/>
                <a:sym typeface="Wingdings" pitchFamily="2" charset="2"/>
              </a:rPr>
              <a:t>b</a:t>
            </a:r>
            <a:r>
              <a:rPr lang="en-US" sz="2000" dirty="0" smtClean="0">
                <a:solidFill>
                  <a:prstClr val="black"/>
                </a:solidFill>
                <a:latin typeface="Lucida Sans Unicode"/>
                <a:sym typeface="Wingdings" pitchFamily="2" charset="2"/>
              </a:rPr>
              <a:t>)</a:t>
            </a:r>
            <a:r>
              <a:rPr lang="en-US" sz="2000" dirty="0">
                <a:solidFill>
                  <a:prstClr val="black"/>
                </a:solidFill>
                <a:latin typeface="Lucida Sans Unicode"/>
                <a:sym typeface="Wingdings" pitchFamily="2" charset="2"/>
              </a:rPr>
              <a:t>	</a:t>
            </a:r>
            <a:r>
              <a:rPr lang="en-US" sz="2000" dirty="0" smtClean="0">
                <a:solidFill>
                  <a:prstClr val="black"/>
                </a:solidFill>
                <a:latin typeface="Lucida Sans Unicode"/>
                <a:sym typeface="Wingdings" pitchFamily="2" charset="2"/>
              </a:rPr>
              <a:t>// names </a:t>
            </a:r>
            <a:r>
              <a:rPr lang="en-US" sz="2000" b="1" u="sng" dirty="0">
                <a:solidFill>
                  <a:prstClr val="black"/>
                </a:solidFill>
                <a:latin typeface="Lucida Sans Unicode"/>
                <a:sym typeface="Wingdings" pitchFamily="2" charset="2"/>
              </a:rPr>
              <a:t>a</a:t>
            </a:r>
            <a:r>
              <a:rPr lang="en-US" sz="2000" dirty="0">
                <a:solidFill>
                  <a:prstClr val="black"/>
                </a:solidFill>
                <a:latin typeface="Lucida Sans Unicode"/>
                <a:sym typeface="Wingdings" pitchFamily="2" charset="2"/>
              </a:rPr>
              <a:t> and </a:t>
            </a:r>
            <a:r>
              <a:rPr lang="en-US" sz="2000" b="1" u="sng" dirty="0">
                <a:solidFill>
                  <a:prstClr val="black"/>
                </a:solidFill>
                <a:latin typeface="Lucida Sans Unicode"/>
                <a:sym typeface="Wingdings" pitchFamily="2" charset="2"/>
              </a:rPr>
              <a:t>b</a:t>
            </a:r>
            <a:r>
              <a:rPr lang="en-US" sz="2000" dirty="0">
                <a:solidFill>
                  <a:prstClr val="black"/>
                </a:solidFill>
                <a:latin typeface="Lucida Sans Unicode"/>
                <a:sym typeface="Wingdings" pitchFamily="2" charset="2"/>
              </a:rPr>
              <a:t> are </a:t>
            </a:r>
            <a:r>
              <a:rPr lang="en-US" sz="2000" dirty="0" smtClean="0">
                <a:solidFill>
                  <a:prstClr val="black"/>
                </a:solidFill>
                <a:latin typeface="Lucida Sans Unicode"/>
                <a:sym typeface="Wingdings" pitchFamily="2" charset="2"/>
              </a:rPr>
              <a:t>arbitrary</a:t>
            </a:r>
            <a:br>
              <a:rPr lang="en-US" sz="2000" dirty="0" smtClean="0">
                <a:solidFill>
                  <a:prstClr val="black"/>
                </a:solidFill>
                <a:latin typeface="Lucida Sans Unicode"/>
                <a:sym typeface="Wingdings" pitchFamily="2" charset="2"/>
              </a:rPr>
            </a:br>
            <a:r>
              <a:rPr lang="en-US" sz="2000" dirty="0" smtClean="0">
                <a:solidFill>
                  <a:prstClr val="black"/>
                </a:solidFill>
                <a:latin typeface="Lucida Sans Unicode"/>
                <a:sym typeface="Wingdings" pitchFamily="2" charset="2"/>
              </a:rPr>
              <a:t>	   {</a:t>
            </a:r>
            <a:r>
              <a:rPr lang="en-US" sz="2000" dirty="0">
                <a:solidFill>
                  <a:prstClr val="black"/>
                </a:solidFill>
                <a:latin typeface="Lucida Sans Unicode"/>
                <a:sym typeface="Wingdings" pitchFamily="2" charset="2"/>
              </a:rPr>
              <a:t/>
            </a:r>
            <a:br>
              <a:rPr lang="en-US" sz="2000" dirty="0">
                <a:solidFill>
                  <a:prstClr val="black"/>
                </a:solidFill>
                <a:latin typeface="Lucida Sans Unicode"/>
                <a:sym typeface="Wingdings" pitchFamily="2" charset="2"/>
              </a:rPr>
            </a:br>
            <a:r>
              <a:rPr lang="en-US" sz="2000" dirty="0">
                <a:solidFill>
                  <a:prstClr val="black"/>
                </a:solidFill>
                <a:latin typeface="Lucida Sans Unicode"/>
                <a:sym typeface="Wingdings" pitchFamily="2" charset="2"/>
              </a:rPr>
              <a:t>		</a:t>
            </a:r>
            <a:r>
              <a:rPr lang="en-US" sz="2000" dirty="0" smtClean="0">
                <a:solidFill>
                  <a:prstClr val="black"/>
                </a:solidFill>
                <a:latin typeface="Lucida Sans Unicode"/>
                <a:sym typeface="Wingdings" pitchFamily="2" charset="2"/>
              </a:rPr>
              <a:t>Console.WriteLine(</a:t>
            </a:r>
            <a:r>
              <a:rPr lang="en-US" sz="2000" b="1" dirty="0" smtClean="0">
                <a:solidFill>
                  <a:prstClr val="black"/>
                </a:solidFill>
                <a:latin typeface="Lucida Sans Unicode"/>
                <a:sym typeface="Wingdings" pitchFamily="2" charset="2"/>
              </a:rPr>
              <a:t>a</a:t>
            </a:r>
            <a:r>
              <a:rPr lang="en-US" sz="2000" dirty="0" smtClean="0">
                <a:solidFill>
                  <a:prstClr val="black"/>
                </a:solidFill>
                <a:latin typeface="Lucida Sans Unicode"/>
                <a:sym typeface="Wingdings" pitchFamily="2" charset="2"/>
              </a:rPr>
              <a:t> </a:t>
            </a:r>
            <a:r>
              <a:rPr lang="en-US" sz="2000" dirty="0">
                <a:solidFill>
                  <a:prstClr val="black"/>
                </a:solidFill>
                <a:latin typeface="Lucida Sans Unicode"/>
                <a:sym typeface="Wingdings" pitchFamily="2" charset="2"/>
              </a:rPr>
              <a:t>+ </a:t>
            </a:r>
            <a:r>
              <a:rPr lang="en-US" sz="2000" b="1" dirty="0">
                <a:solidFill>
                  <a:prstClr val="black"/>
                </a:solidFill>
                <a:latin typeface="Lucida Sans Unicode"/>
                <a:sym typeface="Wingdings" pitchFamily="2" charset="2"/>
              </a:rPr>
              <a:t>b</a:t>
            </a:r>
            <a:r>
              <a:rPr lang="en-US" sz="2000" dirty="0" smtClean="0">
                <a:solidFill>
                  <a:prstClr val="black"/>
                </a:solidFill>
                <a:latin typeface="Lucida Sans Unicode"/>
                <a:sym typeface="Wingdings" pitchFamily="2" charset="2"/>
              </a:rPr>
              <a:t>); // use </a:t>
            </a:r>
            <a:r>
              <a:rPr lang="en-US" sz="2000" b="1" dirty="0" smtClean="0">
                <a:solidFill>
                  <a:prstClr val="black"/>
                </a:solidFill>
                <a:latin typeface="Lucida Sans Unicode"/>
                <a:sym typeface="Wingdings" pitchFamily="2" charset="2"/>
              </a:rPr>
              <a:t>a</a:t>
            </a:r>
            <a:r>
              <a:rPr lang="en-US" sz="2000" dirty="0" smtClean="0">
                <a:solidFill>
                  <a:prstClr val="black"/>
                </a:solidFill>
                <a:latin typeface="Lucida Sans Unicode"/>
                <a:sym typeface="Wingdings" pitchFamily="2" charset="2"/>
              </a:rPr>
              <a:t> &amp; </a:t>
            </a:r>
            <a:r>
              <a:rPr lang="en-US" sz="2000" b="1" dirty="0" smtClean="0">
                <a:solidFill>
                  <a:prstClr val="black"/>
                </a:solidFill>
                <a:latin typeface="Lucida Sans Unicode"/>
                <a:sym typeface="Wingdings" pitchFamily="2" charset="2"/>
              </a:rPr>
              <a:t>b</a:t>
            </a:r>
            <a:r>
              <a:rPr lang="en-US" sz="2000" dirty="0" smtClean="0">
                <a:solidFill>
                  <a:prstClr val="black"/>
                </a:solidFill>
                <a:latin typeface="Lucida Sans Unicode"/>
                <a:sym typeface="Wingdings" pitchFamily="2" charset="2"/>
              </a:rPr>
              <a:t> like variables</a:t>
            </a:r>
            <a:br>
              <a:rPr lang="en-US" sz="2000" dirty="0" smtClean="0">
                <a:solidFill>
                  <a:prstClr val="black"/>
                </a:solidFill>
                <a:latin typeface="Lucida Sans Unicode"/>
                <a:sym typeface="Wingdings" pitchFamily="2" charset="2"/>
              </a:rPr>
            </a:br>
            <a:r>
              <a:rPr lang="en-US" sz="2000" dirty="0" smtClean="0">
                <a:solidFill>
                  <a:prstClr val="black"/>
                </a:solidFill>
                <a:latin typeface="Lucida Sans Unicode"/>
                <a:sym typeface="Wingdings" pitchFamily="2" charset="2"/>
              </a:rPr>
              <a:t>	   }</a:t>
            </a:r>
            <a:br>
              <a:rPr lang="en-US" sz="2000" dirty="0" smtClean="0">
                <a:solidFill>
                  <a:prstClr val="black"/>
                </a:solidFill>
                <a:latin typeface="Lucida Sans Unicode"/>
                <a:sym typeface="Wingdings" pitchFamily="2" charset="2"/>
              </a:rPr>
            </a:br>
            <a:r>
              <a:rPr lang="en-US" sz="2000" dirty="0" smtClean="0">
                <a:solidFill>
                  <a:prstClr val="black"/>
                </a:solidFill>
                <a:latin typeface="Lucida Sans Unicode"/>
                <a:sym typeface="Wingdings" pitchFamily="2" charset="2"/>
              </a:rPr>
              <a:t>	   H(2,3); // a = 2; b = 3;</a:t>
            </a:r>
            <a:br>
              <a:rPr lang="en-US" sz="2000" dirty="0" smtClean="0">
                <a:solidFill>
                  <a:prstClr val="black"/>
                </a:solidFill>
                <a:latin typeface="Lucida Sans Unicode"/>
                <a:sym typeface="Wingdings" pitchFamily="2" charset="2"/>
              </a:rPr>
            </a:br>
            <a:r>
              <a:rPr lang="en-US" sz="2000" dirty="0" smtClean="0">
                <a:solidFill>
                  <a:prstClr val="black"/>
                </a:solidFill>
                <a:latin typeface="Lucida Sans Unicode"/>
                <a:sym typeface="Wingdings" pitchFamily="2" charset="2"/>
              </a:rPr>
              <a:t>	   int x = 2, y = 3; H(x, y); // exactly the same: a = x; b = y;</a:t>
            </a:r>
            <a:endParaRPr lang="en-US" sz="800" dirty="0" smtClean="0">
              <a:latin typeface="+mn-lt"/>
              <a:sym typeface="Wingdings" pitchFamily="2" charset="2"/>
            </a:endParaRPr>
          </a:p>
          <a:p>
            <a:pPr eaLnBrk="1" hangingPunct="1">
              <a:spcBef>
                <a:spcPts val="0"/>
              </a:spcBef>
              <a:buNone/>
            </a:pPr>
            <a:endParaRPr lang="en-US" sz="800" dirty="0" smtClean="0">
              <a:solidFill>
                <a:prstClr val="black"/>
              </a:solidFill>
              <a:sym typeface="Wingdings" pitchFamily="2" charset="2"/>
            </a:endParaRPr>
          </a:p>
          <a:p>
            <a:pPr eaLnBrk="1" hangingPunct="1">
              <a:spcBef>
                <a:spcPts val="0"/>
              </a:spcBef>
            </a:pPr>
            <a:r>
              <a:rPr lang="en-US" sz="2800" dirty="0">
                <a:sym typeface="Wingdings" pitchFamily="2" charset="2"/>
              </a:rPr>
              <a:t>How </a:t>
            </a:r>
            <a:r>
              <a:rPr lang="en-US" sz="2800" dirty="0" smtClean="0">
                <a:sym typeface="Wingdings" pitchFamily="2" charset="2"/>
              </a:rPr>
              <a:t>would you define a </a:t>
            </a:r>
            <a:r>
              <a:rPr lang="en-US" sz="2800" dirty="0">
                <a:sym typeface="Wingdings" pitchFamily="2" charset="2"/>
              </a:rPr>
              <a:t>function called </a:t>
            </a:r>
            <a:r>
              <a:rPr lang="en-US" sz="2800" b="1" dirty="0">
                <a:sym typeface="Wingdings" pitchFamily="2" charset="2"/>
              </a:rPr>
              <a:t>H</a:t>
            </a:r>
            <a:r>
              <a:rPr lang="en-US" sz="2800" b="1" dirty="0" smtClean="0">
                <a:sym typeface="Wingdings" pitchFamily="2" charset="2"/>
              </a:rPr>
              <a:t>2</a:t>
            </a:r>
            <a:r>
              <a:rPr lang="en-US" sz="2800" dirty="0" smtClean="0">
                <a:sym typeface="Wingdings" pitchFamily="2" charset="2"/>
              </a:rPr>
              <a:t> </a:t>
            </a:r>
            <a:r>
              <a:rPr lang="en-US" sz="2800" dirty="0">
                <a:sym typeface="Wingdings" pitchFamily="2" charset="2"/>
              </a:rPr>
              <a:t>that takes </a:t>
            </a:r>
            <a:r>
              <a:rPr lang="en-US" sz="2800" u="sng" dirty="0">
                <a:sym typeface="Wingdings" pitchFamily="2" charset="2"/>
              </a:rPr>
              <a:t>two</a:t>
            </a:r>
            <a:r>
              <a:rPr lang="en-US" sz="2800" dirty="0">
                <a:sym typeface="Wingdings" pitchFamily="2" charset="2"/>
              </a:rPr>
              <a:t> </a:t>
            </a:r>
            <a:r>
              <a:rPr lang="en-US" sz="2800" i="1" dirty="0" smtClean="0">
                <a:sym typeface="Wingdings" pitchFamily="2" charset="2"/>
              </a:rPr>
              <a:t>int </a:t>
            </a:r>
            <a:r>
              <a:rPr lang="en-US" sz="2800" dirty="0" smtClean="0">
                <a:sym typeface="Wingdings" pitchFamily="2" charset="2"/>
              </a:rPr>
              <a:t>parameters </a:t>
            </a:r>
            <a:r>
              <a:rPr lang="en-US" sz="2800" dirty="0">
                <a:sym typeface="Wingdings" pitchFamily="2" charset="2"/>
              </a:rPr>
              <a:t>and </a:t>
            </a:r>
            <a:r>
              <a:rPr lang="en-US" sz="2800" u="sng" dirty="0">
                <a:sym typeface="Wingdings" pitchFamily="2" charset="2"/>
              </a:rPr>
              <a:t>returns</a:t>
            </a:r>
            <a:r>
              <a:rPr lang="en-US" sz="2800" dirty="0">
                <a:sym typeface="Wingdings" pitchFamily="2" charset="2"/>
              </a:rPr>
              <a:t> </a:t>
            </a:r>
            <a:r>
              <a:rPr lang="en-US" sz="2800" dirty="0" smtClean="0">
                <a:sym typeface="Wingdings" pitchFamily="2" charset="2"/>
              </a:rPr>
              <a:t>their </a:t>
            </a:r>
            <a:r>
              <a:rPr lang="en-US" sz="2800" i="1" dirty="0" smtClean="0">
                <a:sym typeface="Wingdings" pitchFamily="2" charset="2"/>
              </a:rPr>
              <a:t>int</a:t>
            </a:r>
            <a:r>
              <a:rPr lang="en-US" sz="2800" dirty="0" smtClean="0">
                <a:sym typeface="Wingdings" pitchFamily="2" charset="2"/>
              </a:rPr>
              <a:t> </a:t>
            </a:r>
            <a:r>
              <a:rPr lang="en-US" sz="2800" u="sng" dirty="0">
                <a:sym typeface="Wingdings" pitchFamily="2" charset="2"/>
              </a:rPr>
              <a:t>sum</a:t>
            </a:r>
            <a:r>
              <a:rPr lang="en-US" sz="2800" dirty="0">
                <a:sym typeface="Wingdings" pitchFamily="2" charset="2"/>
              </a:rPr>
              <a:t>?</a:t>
            </a:r>
          </a:p>
          <a:p>
            <a:pPr marL="365125" lvl="1" indent="-255588" eaLnBrk="1" hangingPunct="1">
              <a:spcBef>
                <a:spcPts val="0"/>
              </a:spcBef>
              <a:buSzPct val="68000"/>
              <a:buNone/>
            </a:pPr>
            <a:r>
              <a:rPr lang="en-US" sz="2000" dirty="0">
                <a:solidFill>
                  <a:prstClr val="black"/>
                </a:solidFill>
                <a:latin typeface="Lucida Sans Unicode"/>
                <a:sym typeface="Wingdings" pitchFamily="2" charset="2"/>
              </a:rPr>
              <a:t>	   	   </a:t>
            </a:r>
            <a:r>
              <a:rPr lang="en-US" sz="2000" dirty="0" smtClean="0">
                <a:solidFill>
                  <a:prstClr val="black"/>
                </a:solidFill>
                <a:latin typeface="Lucida Sans Unicode"/>
                <a:sym typeface="Wingdings" pitchFamily="2" charset="2"/>
              </a:rPr>
              <a:t>static int H2(int </a:t>
            </a:r>
            <a:r>
              <a:rPr lang="en-US" sz="2000" b="1" dirty="0" smtClean="0">
                <a:solidFill>
                  <a:prstClr val="black"/>
                </a:solidFill>
                <a:latin typeface="Lucida Sans Unicode"/>
                <a:sym typeface="Wingdings" pitchFamily="2" charset="2"/>
              </a:rPr>
              <a:t>a</a:t>
            </a:r>
            <a:r>
              <a:rPr lang="en-US" sz="2000" dirty="0">
                <a:solidFill>
                  <a:prstClr val="black"/>
                </a:solidFill>
                <a:latin typeface="Lucida Sans Unicode"/>
                <a:sym typeface="Wingdings" pitchFamily="2" charset="2"/>
              </a:rPr>
              <a:t>, </a:t>
            </a:r>
            <a:r>
              <a:rPr lang="en-US" sz="2000" dirty="0" smtClean="0">
                <a:solidFill>
                  <a:prstClr val="black"/>
                </a:solidFill>
                <a:latin typeface="Lucida Sans Unicode"/>
                <a:sym typeface="Wingdings" pitchFamily="2" charset="2"/>
              </a:rPr>
              <a:t>int </a:t>
            </a:r>
            <a:r>
              <a:rPr lang="en-US" sz="2000" b="1" dirty="0">
                <a:solidFill>
                  <a:prstClr val="black"/>
                </a:solidFill>
                <a:latin typeface="Lucida Sans Unicode"/>
                <a:sym typeface="Wingdings" pitchFamily="2" charset="2"/>
              </a:rPr>
              <a:t>b</a:t>
            </a:r>
            <a:r>
              <a:rPr lang="en-US" sz="2000" dirty="0">
                <a:solidFill>
                  <a:prstClr val="black"/>
                </a:solidFill>
                <a:latin typeface="Lucida Sans Unicode"/>
                <a:sym typeface="Wingdings" pitchFamily="2" charset="2"/>
              </a:rPr>
              <a:t>) 	// </a:t>
            </a:r>
            <a:r>
              <a:rPr lang="en-US" sz="2000" i="1" dirty="0" smtClean="0">
                <a:solidFill>
                  <a:prstClr val="black"/>
                </a:solidFill>
                <a:latin typeface="Lucida Sans Unicode"/>
                <a:sym typeface="Wingdings" pitchFamily="2" charset="2"/>
              </a:rPr>
              <a:t>int</a:t>
            </a:r>
            <a:r>
              <a:rPr lang="en-US" sz="2000" dirty="0" smtClean="0">
                <a:solidFill>
                  <a:prstClr val="black"/>
                </a:solidFill>
                <a:latin typeface="Lucida Sans Unicode"/>
                <a:sym typeface="Wingdings" pitchFamily="2" charset="2"/>
              </a:rPr>
              <a:t> return type</a:t>
            </a:r>
            <a:br>
              <a:rPr lang="en-US" sz="2000" dirty="0" smtClean="0">
                <a:solidFill>
                  <a:prstClr val="black"/>
                </a:solidFill>
                <a:latin typeface="Lucida Sans Unicode"/>
                <a:sym typeface="Wingdings" pitchFamily="2" charset="2"/>
              </a:rPr>
            </a:br>
            <a:r>
              <a:rPr lang="en-US" sz="2000" dirty="0" smtClean="0">
                <a:solidFill>
                  <a:prstClr val="black"/>
                </a:solidFill>
                <a:latin typeface="Lucida Sans Unicode"/>
                <a:sym typeface="Wingdings" pitchFamily="2" charset="2"/>
              </a:rPr>
              <a:t>	   {</a:t>
            </a:r>
            <a:r>
              <a:rPr lang="en-US" sz="2000" dirty="0">
                <a:solidFill>
                  <a:prstClr val="black"/>
                </a:solidFill>
                <a:latin typeface="Lucida Sans Unicode"/>
                <a:sym typeface="Wingdings" pitchFamily="2" charset="2"/>
              </a:rPr>
              <a:t/>
            </a:r>
            <a:br>
              <a:rPr lang="en-US" sz="2000" dirty="0">
                <a:solidFill>
                  <a:prstClr val="black"/>
                </a:solidFill>
                <a:latin typeface="Lucida Sans Unicode"/>
                <a:sym typeface="Wingdings" pitchFamily="2" charset="2"/>
              </a:rPr>
            </a:br>
            <a:r>
              <a:rPr lang="en-US" sz="2000" dirty="0">
                <a:solidFill>
                  <a:prstClr val="black"/>
                </a:solidFill>
                <a:latin typeface="Lucida Sans Unicode"/>
                <a:sym typeface="Wingdings" pitchFamily="2" charset="2"/>
              </a:rPr>
              <a:t>		return </a:t>
            </a:r>
            <a:r>
              <a:rPr lang="en-US" sz="2000" b="1" dirty="0">
                <a:solidFill>
                  <a:prstClr val="black"/>
                </a:solidFill>
                <a:latin typeface="Lucida Sans Unicode"/>
                <a:sym typeface="Wingdings" pitchFamily="2" charset="2"/>
              </a:rPr>
              <a:t>a</a:t>
            </a:r>
            <a:r>
              <a:rPr lang="en-US" sz="2000" dirty="0">
                <a:solidFill>
                  <a:prstClr val="black"/>
                </a:solidFill>
                <a:latin typeface="Lucida Sans Unicode"/>
                <a:sym typeface="Wingdings" pitchFamily="2" charset="2"/>
              </a:rPr>
              <a:t> + </a:t>
            </a:r>
            <a:r>
              <a:rPr lang="en-US" sz="2000" b="1" dirty="0" smtClean="0">
                <a:solidFill>
                  <a:prstClr val="black"/>
                </a:solidFill>
                <a:latin typeface="Lucida Sans Unicode"/>
                <a:sym typeface="Wingdings" pitchFamily="2" charset="2"/>
              </a:rPr>
              <a:t>b</a:t>
            </a:r>
            <a:r>
              <a:rPr lang="en-US" sz="2000" dirty="0" smtClean="0">
                <a:solidFill>
                  <a:prstClr val="black"/>
                </a:solidFill>
                <a:latin typeface="Lucida Sans Unicode"/>
                <a:sym typeface="Wingdings" pitchFamily="2" charset="2"/>
              </a:rPr>
              <a:t>; // no need to use parentheses for </a:t>
            </a:r>
            <a:r>
              <a:rPr lang="en-US" sz="2000" b="1" dirty="0" smtClean="0">
                <a:solidFill>
                  <a:prstClr val="black"/>
                </a:solidFill>
                <a:latin typeface="Lucida Sans Unicode"/>
                <a:sym typeface="Wingdings" pitchFamily="2" charset="2"/>
              </a:rPr>
              <a:t>a</a:t>
            </a:r>
            <a:r>
              <a:rPr lang="en-US" sz="2000" dirty="0" smtClean="0">
                <a:solidFill>
                  <a:prstClr val="black"/>
                </a:solidFill>
                <a:latin typeface="Lucida Sans Unicode"/>
                <a:sym typeface="Wingdings" pitchFamily="2" charset="2"/>
              </a:rPr>
              <a:t> + </a:t>
            </a:r>
            <a:r>
              <a:rPr lang="en-US" sz="2000" b="1" dirty="0" smtClean="0">
                <a:solidFill>
                  <a:prstClr val="black"/>
                </a:solidFill>
                <a:latin typeface="Lucida Sans Unicode"/>
                <a:sym typeface="Wingdings" pitchFamily="2" charset="2"/>
              </a:rPr>
              <a:t>b</a:t>
            </a:r>
            <a:r>
              <a:rPr lang="en-US" sz="2000" dirty="0" smtClean="0">
                <a:solidFill>
                  <a:prstClr val="black"/>
                </a:solidFill>
                <a:latin typeface="Lucida Sans Unicode"/>
                <a:sym typeface="Wingdings" pitchFamily="2" charset="2"/>
              </a:rPr>
              <a:t/>
            </a:r>
            <a:br>
              <a:rPr lang="en-US" sz="2000" dirty="0" smtClean="0">
                <a:solidFill>
                  <a:prstClr val="black"/>
                </a:solidFill>
                <a:latin typeface="Lucida Sans Unicode"/>
                <a:sym typeface="Wingdings" pitchFamily="2" charset="2"/>
              </a:rPr>
            </a:br>
            <a:r>
              <a:rPr lang="en-US" sz="2000" dirty="0" smtClean="0">
                <a:solidFill>
                  <a:prstClr val="black"/>
                </a:solidFill>
                <a:latin typeface="Lucida Sans Unicode"/>
                <a:sym typeface="Wingdings" pitchFamily="2" charset="2"/>
              </a:rPr>
              <a:t>	   } // however, return (</a:t>
            </a:r>
            <a:r>
              <a:rPr lang="en-US" sz="2000" b="1" dirty="0" smtClean="0">
                <a:solidFill>
                  <a:prstClr val="black"/>
                </a:solidFill>
                <a:latin typeface="Lucida Sans Unicode"/>
                <a:sym typeface="Wingdings" pitchFamily="2" charset="2"/>
              </a:rPr>
              <a:t>a</a:t>
            </a:r>
            <a:r>
              <a:rPr lang="en-US" sz="2000" dirty="0">
                <a:solidFill>
                  <a:prstClr val="black"/>
                </a:solidFill>
                <a:latin typeface="Lucida Sans Unicode"/>
                <a:sym typeface="Wingdings" pitchFamily="2" charset="2"/>
              </a:rPr>
              <a:t> </a:t>
            </a:r>
            <a:r>
              <a:rPr lang="en-US" sz="2000" dirty="0" smtClean="0">
                <a:solidFill>
                  <a:prstClr val="black"/>
                </a:solidFill>
                <a:latin typeface="Lucida Sans Unicode"/>
                <a:sym typeface="Wingdings" pitchFamily="2" charset="2"/>
              </a:rPr>
              <a:t>+ </a:t>
            </a:r>
            <a:r>
              <a:rPr lang="en-US" sz="2000" b="1" dirty="0" smtClean="0">
                <a:solidFill>
                  <a:prstClr val="black"/>
                </a:solidFill>
                <a:latin typeface="Lucida Sans Unicode"/>
                <a:sym typeface="Wingdings" pitchFamily="2" charset="2"/>
              </a:rPr>
              <a:t>b</a:t>
            </a:r>
            <a:r>
              <a:rPr lang="en-US" sz="2000" dirty="0" smtClean="0">
                <a:solidFill>
                  <a:prstClr val="black"/>
                </a:solidFill>
                <a:latin typeface="Lucida Sans Unicode"/>
                <a:sym typeface="Wingdings" pitchFamily="2" charset="2"/>
              </a:rPr>
              <a:t>); also works</a:t>
            </a:r>
            <a:endParaRPr lang="en-US" sz="1600" dirty="0" smtClean="0">
              <a:sym typeface="Wingdings" pitchFamily="2" charset="2"/>
            </a:endParaRPr>
          </a:p>
          <a:p>
            <a:pPr eaLnBrk="1" hangingPunct="1">
              <a:spcBef>
                <a:spcPts val="0"/>
              </a:spcBef>
              <a:buNone/>
            </a:pPr>
            <a:endParaRPr lang="en-US" sz="800" dirty="0" smtClean="0">
              <a:solidFill>
                <a:prstClr val="black"/>
              </a:solidFill>
              <a:sym typeface="Wingdings" pitchFamily="2" charset="2"/>
            </a:endParaRPr>
          </a:p>
          <a:p>
            <a:pPr marL="365125" lvl="1" indent="-255588" eaLnBrk="1" hangingPunct="1">
              <a:spcBef>
                <a:spcPts val="0"/>
              </a:spcBef>
              <a:buSzPct val="68000"/>
              <a:buNone/>
            </a:pPr>
            <a:endParaRPr lang="en-US" sz="2000" dirty="0" smtClean="0">
              <a:sym typeface="Wingdings" pitchFamily="2" charset="2"/>
            </a:endParaRPr>
          </a:p>
          <a:p>
            <a:pPr eaLnBrk="1" hangingPunct="1">
              <a:spcBef>
                <a:spcPts val="0"/>
              </a:spcBef>
              <a:buNone/>
            </a:pPr>
            <a:endParaRPr lang="en-US" sz="2000" dirty="0" smtClean="0">
              <a:solidFill>
                <a:prstClr val="black"/>
              </a:solidFill>
              <a:latin typeface="Lucida Sans Unicode"/>
              <a:sym typeface="Wingdings" pitchFamily="2" charset="2"/>
            </a:endParaRPr>
          </a:p>
          <a:p>
            <a:pPr eaLnBrk="1" hangingPunct="1">
              <a:spcBef>
                <a:spcPts val="0"/>
              </a:spcBef>
            </a:pPr>
            <a:endParaRPr lang="en-US" sz="2400" dirty="0" smtClean="0"/>
          </a:p>
        </p:txBody>
      </p:sp>
    </p:spTree>
    <p:extLst>
      <p:ext uri="{BB962C8B-B14F-4D97-AF65-F5344CB8AC3E}">
        <p14:creationId xmlns:p14="http://schemas.microsoft.com/office/powerpoint/2010/main" val="3226015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170">
                                            <p:txEl>
                                              <p:pRg st="1" end="1"/>
                                            </p:txEl>
                                          </p:spTgt>
                                        </p:tgtEl>
                                        <p:attrNameLst>
                                          <p:attrName>style.visibility</p:attrName>
                                        </p:attrNameLst>
                                      </p:cBhvr>
                                      <p:to>
                                        <p:strVal val="visible"/>
                                      </p:to>
                                    </p:set>
                                    <p:animEffect transition="in" filter="dissolve">
                                      <p:cBhvr>
                                        <p:cTn id="7" dur="500"/>
                                        <p:tgtEl>
                                          <p:spTgt spid="717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170">
                                            <p:txEl>
                                              <p:pRg st="3" end="3"/>
                                            </p:txEl>
                                          </p:spTgt>
                                        </p:tgtEl>
                                        <p:attrNameLst>
                                          <p:attrName>style.visibility</p:attrName>
                                        </p:attrNameLst>
                                      </p:cBhvr>
                                      <p:to>
                                        <p:strVal val="visible"/>
                                      </p:to>
                                    </p:set>
                                    <p:animEffect transition="in" filter="dissolve">
                                      <p:cBhvr>
                                        <p:cTn id="12" dur="500"/>
                                        <p:tgtEl>
                                          <p:spTgt spid="717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170">
                                            <p:txEl>
                                              <p:pRg st="4" end="4"/>
                                            </p:txEl>
                                          </p:spTgt>
                                        </p:tgtEl>
                                        <p:attrNameLst>
                                          <p:attrName>style.visibility</p:attrName>
                                        </p:attrNameLst>
                                      </p:cBhvr>
                                      <p:to>
                                        <p:strVal val="visible"/>
                                      </p:to>
                                    </p:set>
                                    <p:animEffect transition="in" filter="dissolve">
                                      <p:cBhvr>
                                        <p:cTn id="17" dur="500"/>
                                        <p:tgtEl>
                                          <p:spTgt spid="71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idx="4294967295"/>
          </p:nvPr>
        </p:nvSpPr>
        <p:spPr bwMode="auto">
          <a:xfrm>
            <a:off x="299154" y="3986"/>
            <a:ext cx="8229600" cy="1143000"/>
          </a:xfrm>
          <a:noFill/>
        </p:spPr>
        <p:txBody>
          <a:bodyPr>
            <a:normAutofit/>
          </a:bodyPr>
          <a:lstStyle/>
          <a:p>
            <a:pPr eaLnBrk="1" hangingPunct="1">
              <a:lnSpc>
                <a:spcPts val="4000"/>
              </a:lnSpc>
            </a:pPr>
            <a:r>
              <a:rPr lang="en-US" dirty="0" smtClean="0">
                <a:effectLst/>
              </a:rPr>
              <a:t>Notes on C# Functions</a:t>
            </a:r>
          </a:p>
        </p:txBody>
      </p:sp>
      <p:sp>
        <p:nvSpPr>
          <p:cNvPr id="7170" name="Rectangle 3"/>
          <p:cNvSpPr>
            <a:spLocks noGrp="1" noChangeArrowheads="1"/>
          </p:cNvSpPr>
          <p:nvPr>
            <p:ph type="body" idx="4294967295"/>
          </p:nvPr>
        </p:nvSpPr>
        <p:spPr>
          <a:xfrm>
            <a:off x="363256" y="1049311"/>
            <a:ext cx="8221944" cy="4518144"/>
          </a:xfrm>
        </p:spPr>
        <p:txBody>
          <a:bodyPr/>
          <a:lstStyle/>
          <a:p>
            <a:pPr eaLnBrk="1" hangingPunct="1">
              <a:spcBef>
                <a:spcPts val="600"/>
              </a:spcBef>
            </a:pPr>
            <a:r>
              <a:rPr lang="en-US" sz="2400" b="1" dirty="0" smtClean="0">
                <a:solidFill>
                  <a:srgbClr val="0000FF"/>
                </a:solidFill>
                <a:latin typeface="Lucida Sans Unicode"/>
              </a:rPr>
              <a:t>A C# </a:t>
            </a:r>
            <a:r>
              <a:rPr lang="en-US" sz="2400" b="1" u="sng" dirty="0" smtClean="0">
                <a:solidFill>
                  <a:srgbClr val="0000FF"/>
                </a:solidFill>
                <a:latin typeface="Lucida Sans Unicode"/>
              </a:rPr>
              <a:t>function definition</a:t>
            </a:r>
            <a:r>
              <a:rPr lang="en-US" sz="2400" b="1" dirty="0" smtClean="0">
                <a:solidFill>
                  <a:srgbClr val="0000FF"/>
                </a:solidFill>
                <a:latin typeface="Lucida Sans Unicode"/>
              </a:rPr>
              <a:t> is like writing the instructions for a recipe in a cookbook – nothing happens until you look up the recipe in the cookbook and follow its instructions to make something</a:t>
            </a:r>
          </a:p>
          <a:p>
            <a:pPr eaLnBrk="1" hangingPunct="1">
              <a:spcBef>
                <a:spcPts val="600"/>
              </a:spcBef>
            </a:pPr>
            <a:endParaRPr lang="en-US" sz="1200" b="1" dirty="0">
              <a:solidFill>
                <a:srgbClr val="0000FF"/>
              </a:solidFill>
              <a:latin typeface="Lucida Sans Unicode"/>
              <a:sym typeface="Wingdings" pitchFamily="2" charset="2"/>
            </a:endParaRPr>
          </a:p>
          <a:p>
            <a:pPr eaLnBrk="1" hangingPunct="1">
              <a:spcBef>
                <a:spcPts val="600"/>
              </a:spcBef>
            </a:pPr>
            <a:r>
              <a:rPr lang="en-US" sz="2400" b="1" dirty="0" smtClean="0">
                <a:solidFill>
                  <a:srgbClr val="0000FF"/>
                </a:solidFill>
                <a:latin typeface="Lucida Sans Unicode"/>
                <a:sym typeface="Wingdings" pitchFamily="2" charset="2"/>
              </a:rPr>
              <a:t>When C# sees a function definition it simply stores it away until the function is </a:t>
            </a:r>
            <a:r>
              <a:rPr lang="en-US" sz="2400" b="1" u="sng" dirty="0" smtClean="0">
                <a:solidFill>
                  <a:srgbClr val="0000FF"/>
                </a:solidFill>
                <a:latin typeface="Lucida Sans Unicode"/>
                <a:sym typeface="Wingdings" pitchFamily="2" charset="2"/>
              </a:rPr>
              <a:t>called</a:t>
            </a:r>
            <a:r>
              <a:rPr lang="en-US" sz="2400" b="1" dirty="0" smtClean="0">
                <a:solidFill>
                  <a:srgbClr val="0000FF"/>
                </a:solidFill>
                <a:latin typeface="Lucida Sans Unicode"/>
                <a:sym typeface="Wingdings" pitchFamily="2" charset="2"/>
              </a:rPr>
              <a:t> somewhere else in the program</a:t>
            </a:r>
            <a:br>
              <a:rPr lang="en-US" sz="2400" b="1" dirty="0" smtClean="0">
                <a:solidFill>
                  <a:srgbClr val="0000FF"/>
                </a:solidFill>
                <a:latin typeface="Lucida Sans Unicode"/>
                <a:sym typeface="Wingdings" pitchFamily="2" charset="2"/>
              </a:rPr>
            </a:br>
            <a:endParaRPr lang="en-US" sz="2400" b="1" dirty="0">
              <a:solidFill>
                <a:srgbClr val="0000FF"/>
              </a:solidFill>
              <a:latin typeface="Lucida Sans Unicode"/>
              <a:sym typeface="Wingdings" pitchFamily="2" charset="2"/>
            </a:endParaRPr>
          </a:p>
          <a:p>
            <a:pPr eaLnBrk="1" hangingPunct="1">
              <a:spcBef>
                <a:spcPts val="600"/>
              </a:spcBef>
            </a:pPr>
            <a:r>
              <a:rPr lang="en-US" sz="2400" b="1" dirty="0">
                <a:solidFill>
                  <a:srgbClr val="0000FF"/>
                </a:solidFill>
                <a:latin typeface="Lucida Sans Unicode"/>
                <a:sym typeface="Wingdings" pitchFamily="2" charset="2"/>
              </a:rPr>
              <a:t>A C# </a:t>
            </a:r>
            <a:r>
              <a:rPr lang="en-US" sz="2400" b="1" u="sng" dirty="0">
                <a:solidFill>
                  <a:srgbClr val="0000FF"/>
                </a:solidFill>
                <a:latin typeface="Lucida Sans Unicode"/>
                <a:sym typeface="Wingdings" pitchFamily="2" charset="2"/>
              </a:rPr>
              <a:t>function call</a:t>
            </a:r>
            <a:r>
              <a:rPr lang="en-US" sz="2400" b="1" dirty="0">
                <a:solidFill>
                  <a:srgbClr val="0000FF"/>
                </a:solidFill>
                <a:latin typeface="Lucida Sans Unicode"/>
                <a:sym typeface="Wingdings" pitchFamily="2" charset="2"/>
              </a:rPr>
              <a:t> is like </a:t>
            </a:r>
            <a:r>
              <a:rPr lang="en-US" sz="2400" b="1" dirty="0" smtClean="0">
                <a:solidFill>
                  <a:srgbClr val="0000FF"/>
                </a:solidFill>
                <a:latin typeface="Lucida Sans Unicode"/>
                <a:sym typeface="Wingdings" pitchFamily="2" charset="2"/>
              </a:rPr>
              <a:t>you taking the cookbook </a:t>
            </a:r>
            <a:r>
              <a:rPr lang="en-US" sz="2400" b="1" dirty="0">
                <a:solidFill>
                  <a:srgbClr val="0000FF"/>
                </a:solidFill>
                <a:latin typeface="Lucida Sans Unicode"/>
                <a:sym typeface="Wingdings" pitchFamily="2" charset="2"/>
              </a:rPr>
              <a:t>down </a:t>
            </a:r>
            <a:r>
              <a:rPr lang="en-US" sz="2400" b="1" dirty="0" smtClean="0">
                <a:solidFill>
                  <a:srgbClr val="0000FF"/>
                </a:solidFill>
                <a:latin typeface="Lucida Sans Unicode"/>
                <a:sym typeface="Wingdings" pitchFamily="2" charset="2"/>
              </a:rPr>
              <a:t>from a shelf and following the instructions for a particular recipe to make the dish</a:t>
            </a:r>
            <a:endParaRPr lang="en-US" sz="2400" b="1" dirty="0">
              <a:solidFill>
                <a:srgbClr val="0000FF"/>
              </a:solidFill>
              <a:latin typeface="Lucida Sans Unicode"/>
              <a:sym typeface="Wingdings" pitchFamily="2" charset="2"/>
            </a:endParaRPr>
          </a:p>
        </p:txBody>
      </p:sp>
    </p:spTree>
    <p:extLst>
      <p:ext uri="{BB962C8B-B14F-4D97-AF65-F5344CB8AC3E}">
        <p14:creationId xmlns:p14="http://schemas.microsoft.com/office/powerpoint/2010/main" val="2400367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idx="4294967295"/>
          </p:nvPr>
        </p:nvSpPr>
        <p:spPr bwMode="auto">
          <a:xfrm>
            <a:off x="299154" y="3986"/>
            <a:ext cx="8229600" cy="1143000"/>
          </a:xfrm>
          <a:noFill/>
        </p:spPr>
        <p:txBody>
          <a:bodyPr>
            <a:normAutofit/>
          </a:bodyPr>
          <a:lstStyle/>
          <a:p>
            <a:pPr eaLnBrk="1" hangingPunct="1">
              <a:lnSpc>
                <a:spcPts val="4000"/>
              </a:lnSpc>
            </a:pPr>
            <a:r>
              <a:rPr lang="en-US" dirty="0" smtClean="0">
                <a:effectLst/>
              </a:rPr>
              <a:t>How Do I </a:t>
            </a:r>
            <a:r>
              <a:rPr lang="en-US" u="sng" dirty="0" smtClean="0">
                <a:effectLst/>
              </a:rPr>
              <a:t>Define</a:t>
            </a:r>
            <a:r>
              <a:rPr lang="en-US" dirty="0" smtClean="0">
                <a:effectLst/>
              </a:rPr>
              <a:t> a C# Function?</a:t>
            </a:r>
          </a:p>
        </p:txBody>
      </p:sp>
      <p:sp>
        <p:nvSpPr>
          <p:cNvPr id="7170" name="Rectangle 3"/>
          <p:cNvSpPr>
            <a:spLocks noGrp="1" noChangeArrowheads="1"/>
          </p:cNvSpPr>
          <p:nvPr>
            <p:ph type="body" idx="4294967295"/>
          </p:nvPr>
        </p:nvSpPr>
        <p:spPr>
          <a:xfrm>
            <a:off x="363256" y="1049311"/>
            <a:ext cx="8437844" cy="4518144"/>
          </a:xfrm>
        </p:spPr>
        <p:txBody>
          <a:bodyPr/>
          <a:lstStyle/>
          <a:p>
            <a:pPr eaLnBrk="1" hangingPunct="1">
              <a:spcBef>
                <a:spcPts val="600"/>
              </a:spcBef>
            </a:pPr>
            <a:r>
              <a:rPr lang="en-US" sz="2000" b="1" dirty="0" smtClean="0">
                <a:solidFill>
                  <a:srgbClr val="0000FF"/>
                </a:solidFill>
                <a:latin typeface="Lucida Sans Unicode"/>
              </a:rPr>
              <a:t>A C# </a:t>
            </a:r>
            <a:r>
              <a:rPr lang="en-US" sz="2000" b="1" u="sng" dirty="0" smtClean="0">
                <a:solidFill>
                  <a:srgbClr val="0000FF"/>
                </a:solidFill>
                <a:latin typeface="Lucida Sans Unicode"/>
              </a:rPr>
              <a:t>function definition</a:t>
            </a:r>
            <a:r>
              <a:rPr lang="en-US" sz="2000" b="1" dirty="0" smtClean="0">
                <a:solidFill>
                  <a:srgbClr val="0000FF"/>
                </a:solidFill>
                <a:latin typeface="Lucida Sans Unicode"/>
              </a:rPr>
              <a:t> starts with the special keyword </a:t>
            </a:r>
            <a:r>
              <a:rPr lang="en-US" sz="2000" b="1" u="sng" dirty="0" smtClean="0">
                <a:solidFill>
                  <a:srgbClr val="0000FF"/>
                </a:solidFill>
                <a:latin typeface="Lucida Sans Unicode"/>
              </a:rPr>
              <a:t>static</a:t>
            </a:r>
            <a:r>
              <a:rPr lang="en-US" sz="2000" b="1" dirty="0" smtClean="0">
                <a:solidFill>
                  <a:srgbClr val="0000FF"/>
                </a:solidFill>
                <a:latin typeface="Lucida Sans Unicode"/>
              </a:rPr>
              <a:t>, followed by the type of its returned value, if any, the </a:t>
            </a:r>
            <a:r>
              <a:rPr lang="en-US" sz="2000" b="1" u="sng" dirty="0" smtClean="0">
                <a:solidFill>
                  <a:srgbClr val="0000FF"/>
                </a:solidFill>
                <a:latin typeface="Lucida Sans Unicode"/>
              </a:rPr>
              <a:t>name</a:t>
            </a:r>
            <a:r>
              <a:rPr lang="en-US" sz="2000" b="1" dirty="0" smtClean="0">
                <a:solidFill>
                  <a:srgbClr val="0000FF"/>
                </a:solidFill>
                <a:latin typeface="Lucida Sans Unicode"/>
              </a:rPr>
              <a:t> of the function, and parentheses, possibly with comma-separated paired types and item names inside them, like this:</a:t>
            </a:r>
            <a:br>
              <a:rPr lang="en-US" sz="2000" b="1" dirty="0" smtClean="0">
                <a:solidFill>
                  <a:srgbClr val="0000FF"/>
                </a:solidFill>
                <a:latin typeface="Lucida Sans Unicode"/>
              </a:rPr>
            </a:br>
            <a:r>
              <a:rPr lang="en-US" sz="1200" b="1" dirty="0">
                <a:solidFill>
                  <a:srgbClr val="0000FF"/>
                </a:solidFill>
                <a:latin typeface="Lucida Sans Unicode"/>
              </a:rPr>
              <a:t/>
            </a:r>
            <a:br>
              <a:rPr lang="en-US" sz="1200" b="1" dirty="0">
                <a:solidFill>
                  <a:srgbClr val="0000FF"/>
                </a:solidFill>
                <a:latin typeface="Lucida Sans Unicode"/>
              </a:rPr>
            </a:br>
            <a:r>
              <a:rPr lang="en-US" sz="2000" b="1" dirty="0" smtClean="0">
                <a:solidFill>
                  <a:srgbClr val="0000FF"/>
                </a:solidFill>
                <a:latin typeface="Lucida Sans Unicode"/>
              </a:rPr>
              <a:t>	static </a:t>
            </a:r>
            <a:r>
              <a:rPr lang="en-US" sz="2000" b="1" i="1" dirty="0" err="1" smtClean="0">
                <a:solidFill>
                  <a:srgbClr val="0000FF"/>
                </a:solidFill>
                <a:latin typeface="Lucida Sans Unicode"/>
              </a:rPr>
              <a:t>returnType</a:t>
            </a:r>
            <a:r>
              <a:rPr lang="en-US" sz="2000" b="1" i="1" dirty="0" smtClean="0">
                <a:solidFill>
                  <a:srgbClr val="0000FF"/>
                </a:solidFill>
                <a:latin typeface="Lucida Sans Unicode"/>
              </a:rPr>
              <a:t> </a:t>
            </a:r>
            <a:r>
              <a:rPr lang="en-US" sz="2000" b="1" i="1" dirty="0" err="1" smtClean="0">
                <a:solidFill>
                  <a:srgbClr val="0000FF"/>
                </a:solidFill>
                <a:latin typeface="Lucida Sans Unicode"/>
              </a:rPr>
              <a:t>FunctionName</a:t>
            </a:r>
            <a:r>
              <a:rPr lang="en-US" sz="2000" b="1" dirty="0" smtClean="0">
                <a:solidFill>
                  <a:srgbClr val="0000FF"/>
                </a:solidFill>
                <a:latin typeface="Lucida Sans Unicode"/>
              </a:rPr>
              <a:t> (</a:t>
            </a:r>
            <a:r>
              <a:rPr lang="en-US" sz="2000" b="1" i="1" dirty="0" smtClean="0">
                <a:solidFill>
                  <a:srgbClr val="0000FF"/>
                </a:solidFill>
                <a:latin typeface="Lucida Sans Unicode"/>
              </a:rPr>
              <a:t>0 or more items </a:t>
            </a:r>
            <a:r>
              <a:rPr lang="en-US" sz="2000" b="1" dirty="0" smtClean="0">
                <a:solidFill>
                  <a:srgbClr val="0000FF"/>
                </a:solidFill>
                <a:latin typeface="Lucida Sans Unicode"/>
              </a:rPr>
              <a:t>)</a:t>
            </a:r>
            <a:br>
              <a:rPr lang="en-US" sz="2000" b="1" dirty="0" smtClean="0">
                <a:solidFill>
                  <a:srgbClr val="0000FF"/>
                </a:solidFill>
                <a:latin typeface="Lucida Sans Unicode"/>
              </a:rPr>
            </a:br>
            <a:endParaRPr lang="en-US" sz="2000" b="1" dirty="0" smtClean="0">
              <a:solidFill>
                <a:srgbClr val="0000FF"/>
              </a:solidFill>
              <a:latin typeface="Lucida Sans Unicode"/>
            </a:endParaRPr>
          </a:p>
          <a:p>
            <a:pPr marL="109537" indent="0" eaLnBrk="1" hangingPunct="1">
              <a:spcBef>
                <a:spcPts val="600"/>
              </a:spcBef>
              <a:buNone/>
            </a:pPr>
            <a:r>
              <a:rPr lang="en-US" sz="2000" b="1" dirty="0" smtClean="0">
                <a:solidFill>
                  <a:srgbClr val="0000FF"/>
                </a:solidFill>
                <a:latin typeface="Lucida Sans Unicode"/>
              </a:rPr>
              <a:t> 			 	        these are called </a:t>
            </a:r>
            <a:r>
              <a:rPr lang="en-US" sz="2000" b="1" u="sng" dirty="0" smtClean="0">
                <a:solidFill>
                  <a:srgbClr val="0000FF"/>
                </a:solidFill>
                <a:latin typeface="Lucida Sans Unicode"/>
              </a:rPr>
              <a:t>parameters</a:t>
            </a:r>
            <a:endParaRPr lang="en-US" sz="2000" b="1" dirty="0" smtClean="0">
              <a:solidFill>
                <a:srgbClr val="0000FF"/>
              </a:solidFill>
              <a:latin typeface="Lucida Sans Unicode"/>
            </a:endParaRPr>
          </a:p>
          <a:p>
            <a:pPr eaLnBrk="1" hangingPunct="1">
              <a:spcBef>
                <a:spcPts val="600"/>
              </a:spcBef>
            </a:pPr>
            <a:endParaRPr lang="en-US" sz="700" b="1" dirty="0">
              <a:solidFill>
                <a:srgbClr val="0000FF"/>
              </a:solidFill>
              <a:latin typeface="Lucida Sans Unicode"/>
              <a:sym typeface="Wingdings" pitchFamily="2" charset="2"/>
            </a:endParaRPr>
          </a:p>
          <a:p>
            <a:pPr eaLnBrk="1" hangingPunct="1">
              <a:spcBef>
                <a:spcPts val="600"/>
              </a:spcBef>
            </a:pPr>
            <a:r>
              <a:rPr lang="en-US" sz="2000" b="1" dirty="0" smtClean="0">
                <a:solidFill>
                  <a:srgbClr val="0000FF"/>
                </a:solidFill>
                <a:latin typeface="Lucida Sans Unicode"/>
                <a:sym typeface="Wingdings" pitchFamily="2" charset="2"/>
              </a:rPr>
              <a:t>The lines immediately following this function header or “signature” line that are inside matching curly braces, { }, are part of the function definition – they are called the </a:t>
            </a:r>
            <a:r>
              <a:rPr lang="en-US" sz="2000" b="1" u="sng" dirty="0" smtClean="0">
                <a:solidFill>
                  <a:srgbClr val="0000FF"/>
                </a:solidFill>
                <a:latin typeface="Lucida Sans Unicode"/>
                <a:sym typeface="Wingdings" pitchFamily="2" charset="2"/>
              </a:rPr>
              <a:t>function body</a:t>
            </a:r>
            <a:r>
              <a:rPr lang="en-US" sz="2000" b="1" dirty="0" smtClean="0">
                <a:solidFill>
                  <a:srgbClr val="0000FF"/>
                </a:solidFill>
                <a:latin typeface="Lucida Sans Unicode"/>
                <a:sym typeface="Wingdings" pitchFamily="2" charset="2"/>
              </a:rPr>
              <a:t>, and they say what the function will do when it’s called (but the definition is just saved away for now)</a:t>
            </a:r>
          </a:p>
        </p:txBody>
      </p:sp>
      <p:cxnSp>
        <p:nvCxnSpPr>
          <p:cNvPr id="6" name="Straight Arrow Connector 5"/>
          <p:cNvCxnSpPr/>
          <p:nvPr/>
        </p:nvCxnSpPr>
        <p:spPr>
          <a:xfrm flipV="1">
            <a:off x="6374848" y="2784613"/>
            <a:ext cx="0" cy="384313"/>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073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0">
                                            <p:txEl>
                                              <p:pRg st="1" end="1"/>
                                            </p:txEl>
                                          </p:spTgt>
                                        </p:tgtEl>
                                        <p:attrNameLst>
                                          <p:attrName>style.visibility</p:attrName>
                                        </p:attrNameLst>
                                      </p:cBhvr>
                                      <p:to>
                                        <p:strVal val="visible"/>
                                      </p:to>
                                    </p:set>
                                    <p:animEffect transition="in" filter="fade">
                                      <p:cBhvr>
                                        <p:cTn id="7" dur="500"/>
                                        <p:tgtEl>
                                          <p:spTgt spid="7170">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170">
                                            <p:txEl>
                                              <p:pRg st="3" end="3"/>
                                            </p:txEl>
                                          </p:spTgt>
                                        </p:tgtEl>
                                        <p:attrNameLst>
                                          <p:attrName>style.visibility</p:attrName>
                                        </p:attrNameLst>
                                      </p:cBhvr>
                                      <p:to>
                                        <p:strVal val="visible"/>
                                      </p:to>
                                    </p:set>
                                    <p:animEffect transition="in" filter="fade">
                                      <p:cBhvr>
                                        <p:cTn id="15" dur="500"/>
                                        <p:tgtEl>
                                          <p:spTgt spid="71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idx="4294967295"/>
          </p:nvPr>
        </p:nvSpPr>
        <p:spPr bwMode="auto">
          <a:xfrm>
            <a:off x="299154" y="3986"/>
            <a:ext cx="8229600" cy="1143000"/>
          </a:xfrm>
          <a:noFill/>
        </p:spPr>
        <p:txBody>
          <a:bodyPr>
            <a:normAutofit/>
          </a:bodyPr>
          <a:lstStyle/>
          <a:p>
            <a:pPr eaLnBrk="1" hangingPunct="1">
              <a:lnSpc>
                <a:spcPts val="4000"/>
              </a:lnSpc>
            </a:pPr>
            <a:r>
              <a:rPr lang="en-US" dirty="0" smtClean="0">
                <a:effectLst/>
              </a:rPr>
              <a:t>How Do I </a:t>
            </a:r>
            <a:r>
              <a:rPr lang="en-US" u="sng" dirty="0" smtClean="0">
                <a:effectLst/>
              </a:rPr>
              <a:t>Call</a:t>
            </a:r>
            <a:r>
              <a:rPr lang="en-US" dirty="0" smtClean="0">
                <a:effectLst/>
              </a:rPr>
              <a:t> a C# Function?</a:t>
            </a:r>
          </a:p>
        </p:txBody>
      </p:sp>
      <p:sp>
        <p:nvSpPr>
          <p:cNvPr id="7170" name="Rectangle 3"/>
          <p:cNvSpPr>
            <a:spLocks noGrp="1" noChangeArrowheads="1"/>
          </p:cNvSpPr>
          <p:nvPr>
            <p:ph type="body" idx="4294967295"/>
          </p:nvPr>
        </p:nvSpPr>
        <p:spPr>
          <a:xfrm>
            <a:off x="363256" y="947711"/>
            <a:ext cx="8656566" cy="4518144"/>
          </a:xfrm>
        </p:spPr>
        <p:txBody>
          <a:bodyPr/>
          <a:lstStyle/>
          <a:p>
            <a:pPr eaLnBrk="1" hangingPunct="1">
              <a:spcBef>
                <a:spcPts val="600"/>
              </a:spcBef>
            </a:pPr>
            <a:r>
              <a:rPr lang="en-US" sz="2000" b="1" dirty="0">
                <a:solidFill>
                  <a:srgbClr val="0000FF"/>
                </a:solidFill>
                <a:latin typeface="Lucida Sans Unicode"/>
              </a:rPr>
              <a:t>Once you have defined a function you </a:t>
            </a:r>
            <a:r>
              <a:rPr lang="en-US" sz="2000" b="1" u="sng" dirty="0">
                <a:solidFill>
                  <a:srgbClr val="0000FF"/>
                </a:solidFill>
                <a:latin typeface="Lucida Sans Unicode"/>
              </a:rPr>
              <a:t>call</a:t>
            </a:r>
            <a:r>
              <a:rPr lang="en-US" sz="2000" b="1" dirty="0">
                <a:solidFill>
                  <a:srgbClr val="0000FF"/>
                </a:solidFill>
                <a:latin typeface="Lucida Sans Unicode"/>
              </a:rPr>
              <a:t> it in your program by writing its name, parentheses, and the same number of comma-separated items that are in the function definition </a:t>
            </a:r>
            <a:r>
              <a:rPr lang="en-US" sz="2000" b="1" dirty="0" smtClean="0">
                <a:solidFill>
                  <a:srgbClr val="0000FF"/>
                </a:solidFill>
                <a:latin typeface="Lucida Sans Unicode"/>
              </a:rPr>
              <a:t>parentheses:</a:t>
            </a:r>
            <a:br>
              <a:rPr lang="en-US" sz="2000" b="1" dirty="0" smtClean="0">
                <a:solidFill>
                  <a:srgbClr val="0000FF"/>
                </a:solidFill>
                <a:latin typeface="Lucida Sans Unicode"/>
              </a:rPr>
            </a:br>
            <a:r>
              <a:rPr lang="en-US" sz="1200" b="1" dirty="0">
                <a:solidFill>
                  <a:srgbClr val="0000FF"/>
                </a:solidFill>
                <a:latin typeface="Lucida Sans Unicode"/>
              </a:rPr>
              <a:t/>
            </a:r>
            <a:br>
              <a:rPr lang="en-US" sz="1200" b="1" dirty="0">
                <a:solidFill>
                  <a:srgbClr val="0000FF"/>
                </a:solidFill>
                <a:latin typeface="Lucida Sans Unicode"/>
              </a:rPr>
            </a:br>
            <a:r>
              <a:rPr lang="en-US" sz="2000" b="1" dirty="0" smtClean="0">
                <a:solidFill>
                  <a:srgbClr val="0000FF"/>
                </a:solidFill>
                <a:latin typeface="Lucida Sans Unicode"/>
              </a:rPr>
              <a:t>	</a:t>
            </a:r>
            <a:r>
              <a:rPr lang="en-US" sz="2000" b="1" i="1" dirty="0">
                <a:solidFill>
                  <a:srgbClr val="0000FF"/>
                </a:solidFill>
                <a:latin typeface="Lucida Sans Unicode"/>
              </a:rPr>
              <a:t> </a:t>
            </a:r>
            <a:r>
              <a:rPr lang="en-US" sz="2000" b="1" i="1" dirty="0" err="1">
                <a:solidFill>
                  <a:srgbClr val="0000FF"/>
                </a:solidFill>
                <a:latin typeface="Lucida Sans Unicode"/>
              </a:rPr>
              <a:t>F</a:t>
            </a:r>
            <a:r>
              <a:rPr lang="en-US" sz="2000" b="1" i="1" dirty="0" err="1" smtClean="0">
                <a:solidFill>
                  <a:srgbClr val="0000FF"/>
                </a:solidFill>
                <a:latin typeface="Lucida Sans Unicode"/>
              </a:rPr>
              <a:t>unctionName</a:t>
            </a:r>
            <a:r>
              <a:rPr lang="en-US" sz="2000" b="1" dirty="0" smtClean="0">
                <a:solidFill>
                  <a:srgbClr val="0000FF"/>
                </a:solidFill>
                <a:latin typeface="Lucida Sans Unicode"/>
              </a:rPr>
              <a:t> </a:t>
            </a:r>
            <a:r>
              <a:rPr lang="en-US" sz="2000" b="1" dirty="0">
                <a:solidFill>
                  <a:srgbClr val="0000FF"/>
                </a:solidFill>
                <a:latin typeface="Lucida Sans Unicode"/>
              </a:rPr>
              <a:t>(</a:t>
            </a:r>
            <a:r>
              <a:rPr lang="en-US" sz="2000" b="1" i="1" dirty="0">
                <a:solidFill>
                  <a:srgbClr val="0000FF"/>
                </a:solidFill>
                <a:latin typeface="Lucida Sans Unicode"/>
              </a:rPr>
              <a:t>0 or more items</a:t>
            </a:r>
            <a:r>
              <a:rPr lang="en-US" sz="2000" b="1" dirty="0">
                <a:solidFill>
                  <a:srgbClr val="0000FF"/>
                </a:solidFill>
                <a:latin typeface="Lucida Sans Unicode"/>
              </a:rPr>
              <a:t>)</a:t>
            </a:r>
            <a:r>
              <a:rPr lang="en-US" sz="2000" b="1" dirty="0" smtClean="0">
                <a:solidFill>
                  <a:srgbClr val="0000FF"/>
                </a:solidFill>
                <a:latin typeface="Lucida Sans Unicode"/>
              </a:rPr>
              <a:t/>
            </a:r>
            <a:br>
              <a:rPr lang="en-US" sz="2000" b="1" dirty="0" smtClean="0">
                <a:solidFill>
                  <a:srgbClr val="0000FF"/>
                </a:solidFill>
                <a:latin typeface="Lucida Sans Unicode"/>
              </a:rPr>
            </a:br>
            <a:endParaRPr lang="en-US" sz="2000" b="1" dirty="0" smtClean="0">
              <a:solidFill>
                <a:srgbClr val="0000FF"/>
              </a:solidFill>
              <a:latin typeface="Lucida Sans Unicode"/>
            </a:endParaRPr>
          </a:p>
          <a:p>
            <a:pPr marL="109537" indent="0" eaLnBrk="1" hangingPunct="1">
              <a:spcBef>
                <a:spcPts val="600"/>
              </a:spcBef>
              <a:buNone/>
            </a:pPr>
            <a:r>
              <a:rPr lang="en-US" sz="2000" b="1" dirty="0" smtClean="0">
                <a:solidFill>
                  <a:srgbClr val="0000FF"/>
                </a:solidFill>
                <a:latin typeface="Lucida Sans Unicode"/>
              </a:rPr>
              <a:t>	</a:t>
            </a:r>
            <a:r>
              <a:rPr lang="en-US" sz="2000" b="1" dirty="0">
                <a:solidFill>
                  <a:srgbClr val="0000FF"/>
                </a:solidFill>
                <a:latin typeface="Lucida Sans Unicode"/>
              </a:rPr>
              <a:t>	 </a:t>
            </a:r>
            <a:r>
              <a:rPr lang="en-US" sz="2000" b="1" dirty="0" smtClean="0">
                <a:solidFill>
                  <a:srgbClr val="0000FF"/>
                </a:solidFill>
                <a:latin typeface="Lucida Sans Unicode"/>
              </a:rPr>
              <a:t>     these are called </a:t>
            </a:r>
            <a:r>
              <a:rPr lang="en-US" sz="2000" b="1" u="sng" dirty="0" smtClean="0">
                <a:solidFill>
                  <a:srgbClr val="0000FF"/>
                </a:solidFill>
                <a:latin typeface="Lucida Sans Unicode"/>
              </a:rPr>
              <a:t>arguments</a:t>
            </a:r>
            <a:endParaRPr lang="en-US" sz="2000" b="1" dirty="0" smtClean="0">
              <a:solidFill>
                <a:srgbClr val="0000FF"/>
              </a:solidFill>
              <a:latin typeface="Lucida Sans Unicode"/>
            </a:endParaRPr>
          </a:p>
          <a:p>
            <a:pPr eaLnBrk="1" hangingPunct="1">
              <a:spcBef>
                <a:spcPts val="600"/>
              </a:spcBef>
            </a:pPr>
            <a:endParaRPr lang="en-US" sz="700" b="1" dirty="0">
              <a:solidFill>
                <a:srgbClr val="0000FF"/>
              </a:solidFill>
              <a:latin typeface="Lucida Sans Unicode"/>
              <a:sym typeface="Wingdings" pitchFamily="2" charset="2"/>
            </a:endParaRPr>
          </a:p>
          <a:p>
            <a:pPr eaLnBrk="1" hangingPunct="1">
              <a:spcBef>
                <a:spcPts val="600"/>
              </a:spcBef>
            </a:pPr>
            <a:r>
              <a:rPr lang="en-US" sz="2000" b="1" dirty="0">
                <a:solidFill>
                  <a:srgbClr val="0000FF"/>
                </a:solidFill>
                <a:latin typeface="Lucida Sans Unicode"/>
                <a:sym typeface="Wingdings" pitchFamily="2" charset="2"/>
              </a:rPr>
              <a:t>You do not </a:t>
            </a:r>
            <a:r>
              <a:rPr lang="en-US" sz="2000" b="1" dirty="0" smtClean="0">
                <a:solidFill>
                  <a:srgbClr val="0000FF"/>
                </a:solidFill>
                <a:latin typeface="Lucida Sans Unicode"/>
                <a:sym typeface="Wingdings" pitchFamily="2" charset="2"/>
              </a:rPr>
              <a:t>write the </a:t>
            </a:r>
            <a:r>
              <a:rPr lang="en-US" sz="2000" b="1" u="sng" dirty="0" smtClean="0">
                <a:solidFill>
                  <a:srgbClr val="0000FF"/>
                </a:solidFill>
                <a:latin typeface="Lucida Sans Unicode"/>
                <a:sym typeface="Wingdings" pitchFamily="2" charset="2"/>
              </a:rPr>
              <a:t>static</a:t>
            </a:r>
            <a:r>
              <a:rPr lang="en-US" sz="2000" b="1" dirty="0" smtClean="0">
                <a:solidFill>
                  <a:srgbClr val="0000FF"/>
                </a:solidFill>
                <a:latin typeface="Lucida Sans Unicode"/>
                <a:sym typeface="Wingdings" pitchFamily="2" charset="2"/>
              </a:rPr>
              <a:t> keyword</a:t>
            </a:r>
            <a:r>
              <a:rPr lang="en-US" sz="2000" b="1" dirty="0">
                <a:solidFill>
                  <a:srgbClr val="0000FF"/>
                </a:solidFill>
                <a:latin typeface="Lucida Sans Unicode"/>
                <a:sym typeface="Wingdings" pitchFamily="2" charset="2"/>
              </a:rPr>
              <a:t>, and you do not </a:t>
            </a:r>
            <a:r>
              <a:rPr lang="en-US" sz="2000" b="1" dirty="0" smtClean="0">
                <a:solidFill>
                  <a:srgbClr val="0000FF"/>
                </a:solidFill>
                <a:latin typeface="Lucida Sans Unicode"/>
                <a:sym typeface="Wingdings" pitchFamily="2" charset="2"/>
              </a:rPr>
              <a:t>include the return type or the parameter types; however, the types of the function arguments in the call must match or be “compatible with” the types of the corresponding parameters</a:t>
            </a:r>
          </a:p>
          <a:p>
            <a:pPr eaLnBrk="1" hangingPunct="1">
              <a:spcBef>
                <a:spcPts val="600"/>
              </a:spcBef>
            </a:pPr>
            <a:endParaRPr lang="en-US" sz="700" b="1" dirty="0">
              <a:solidFill>
                <a:srgbClr val="0000FF"/>
              </a:solidFill>
              <a:latin typeface="Lucida Sans Unicode"/>
              <a:sym typeface="Wingdings" pitchFamily="2" charset="2"/>
            </a:endParaRPr>
          </a:p>
          <a:p>
            <a:pPr eaLnBrk="1" hangingPunct="1">
              <a:spcBef>
                <a:spcPts val="600"/>
              </a:spcBef>
            </a:pPr>
            <a:r>
              <a:rPr lang="en-US" sz="2000" b="1" dirty="0" smtClean="0">
                <a:solidFill>
                  <a:srgbClr val="0000FF"/>
                </a:solidFill>
                <a:latin typeface="Lucida Sans Unicode"/>
                <a:sym typeface="Wingdings" pitchFamily="2" charset="2"/>
              </a:rPr>
              <a:t>Once the function finishes executing statements in the function body, program execution continues following the function call (execution “jumps into” the function, performs its statements, and “jumps back” to the point of the call)</a:t>
            </a:r>
            <a:endParaRPr lang="en-US" sz="2000" b="1" dirty="0">
              <a:solidFill>
                <a:srgbClr val="0000FF"/>
              </a:solidFill>
              <a:latin typeface="Lucida Sans Unicode"/>
              <a:sym typeface="Wingdings" pitchFamily="2" charset="2"/>
            </a:endParaRPr>
          </a:p>
        </p:txBody>
      </p:sp>
      <p:cxnSp>
        <p:nvCxnSpPr>
          <p:cNvPr id="6" name="Straight Arrow Connector 5"/>
          <p:cNvCxnSpPr/>
          <p:nvPr/>
        </p:nvCxnSpPr>
        <p:spPr>
          <a:xfrm flipV="1">
            <a:off x="4356660" y="2365513"/>
            <a:ext cx="0" cy="384313"/>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948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0">
                                            <p:txEl>
                                              <p:pRg st="1" end="1"/>
                                            </p:txEl>
                                          </p:spTgt>
                                        </p:tgtEl>
                                        <p:attrNameLst>
                                          <p:attrName>style.visibility</p:attrName>
                                        </p:attrNameLst>
                                      </p:cBhvr>
                                      <p:to>
                                        <p:strVal val="visible"/>
                                      </p:to>
                                    </p:set>
                                    <p:animEffect transition="in" filter="fade">
                                      <p:cBhvr>
                                        <p:cTn id="7" dur="500"/>
                                        <p:tgtEl>
                                          <p:spTgt spid="7170">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170">
                                            <p:txEl>
                                              <p:pRg st="3" end="3"/>
                                            </p:txEl>
                                          </p:spTgt>
                                        </p:tgtEl>
                                        <p:attrNameLst>
                                          <p:attrName>style.visibility</p:attrName>
                                        </p:attrNameLst>
                                      </p:cBhvr>
                                      <p:to>
                                        <p:strVal val="visible"/>
                                      </p:to>
                                    </p:set>
                                    <p:animEffect transition="in" filter="fade">
                                      <p:cBhvr>
                                        <p:cTn id="15" dur="500"/>
                                        <p:tgtEl>
                                          <p:spTgt spid="7170">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170">
                                            <p:txEl>
                                              <p:pRg st="5" end="5"/>
                                            </p:txEl>
                                          </p:spTgt>
                                        </p:tgtEl>
                                        <p:attrNameLst>
                                          <p:attrName>style.visibility</p:attrName>
                                        </p:attrNameLst>
                                      </p:cBhvr>
                                      <p:to>
                                        <p:strVal val="visible"/>
                                      </p:to>
                                    </p:set>
                                    <p:animEffect transition="in" filter="fade">
                                      <p:cBhvr>
                                        <p:cTn id="20" dur="500"/>
                                        <p:tgtEl>
                                          <p:spTgt spid="717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idx="4294967295"/>
          </p:nvPr>
        </p:nvSpPr>
        <p:spPr bwMode="auto">
          <a:xfrm>
            <a:off x="299154" y="3986"/>
            <a:ext cx="8229600" cy="1143000"/>
          </a:xfrm>
          <a:noFill/>
        </p:spPr>
        <p:txBody>
          <a:bodyPr>
            <a:normAutofit/>
          </a:bodyPr>
          <a:lstStyle/>
          <a:p>
            <a:pPr eaLnBrk="1" hangingPunct="1">
              <a:lnSpc>
                <a:spcPts val="4000"/>
              </a:lnSpc>
            </a:pPr>
            <a:r>
              <a:rPr lang="en-US" dirty="0" smtClean="0">
                <a:effectLst/>
              </a:rPr>
              <a:t>C# Function Example</a:t>
            </a:r>
          </a:p>
        </p:txBody>
      </p:sp>
      <p:sp>
        <p:nvSpPr>
          <p:cNvPr id="7170" name="Rectangle 3"/>
          <p:cNvSpPr>
            <a:spLocks noGrp="1" noChangeArrowheads="1"/>
          </p:cNvSpPr>
          <p:nvPr>
            <p:ph type="body" idx="4294967295"/>
          </p:nvPr>
        </p:nvSpPr>
        <p:spPr>
          <a:xfrm>
            <a:off x="363256" y="1049310"/>
            <a:ext cx="8780744" cy="5122889"/>
          </a:xfrm>
        </p:spPr>
        <p:txBody>
          <a:bodyPr/>
          <a:lstStyle/>
          <a:p>
            <a:pPr eaLnBrk="1" hangingPunct="1">
              <a:spcBef>
                <a:spcPts val="600"/>
              </a:spcBef>
            </a:pPr>
            <a:r>
              <a:rPr lang="en-US" sz="2000" b="1" dirty="0" smtClean="0">
                <a:solidFill>
                  <a:srgbClr val="0000FF"/>
                </a:solidFill>
                <a:latin typeface="Lucida Sans Unicode"/>
              </a:rPr>
              <a:t>Defining and saving away a “</a:t>
            </a:r>
            <a:r>
              <a:rPr lang="en-US" sz="2000" b="1" dirty="0" err="1" smtClean="0">
                <a:solidFill>
                  <a:srgbClr val="0000FF"/>
                </a:solidFill>
                <a:latin typeface="Lucida Sans Unicode"/>
              </a:rPr>
              <a:t>SayHello</a:t>
            </a:r>
            <a:r>
              <a:rPr lang="en-US" sz="2000" b="1" dirty="0" smtClean="0">
                <a:solidFill>
                  <a:srgbClr val="0000FF"/>
                </a:solidFill>
                <a:latin typeface="Lucida Sans Unicode"/>
              </a:rPr>
              <a:t>” function:</a:t>
            </a:r>
            <a:br>
              <a:rPr lang="en-US" sz="2000" b="1" dirty="0" smtClean="0">
                <a:solidFill>
                  <a:srgbClr val="0000FF"/>
                </a:solidFill>
                <a:latin typeface="Lucida Sans Unicode"/>
              </a:rPr>
            </a:br>
            <a:r>
              <a:rPr lang="en-US" sz="2000" b="1" dirty="0" smtClean="0">
                <a:solidFill>
                  <a:srgbClr val="0000FF"/>
                </a:solidFill>
                <a:latin typeface="Lucida Sans Unicode"/>
              </a:rPr>
              <a:t/>
            </a:r>
            <a:br>
              <a:rPr lang="en-US" sz="2000" b="1" dirty="0" smtClean="0">
                <a:solidFill>
                  <a:srgbClr val="0000FF"/>
                </a:solidFill>
                <a:latin typeface="Lucida Sans Unicode"/>
              </a:rPr>
            </a:br>
            <a:r>
              <a:rPr lang="en-US" sz="2000" b="1" dirty="0" smtClean="0">
                <a:solidFill>
                  <a:srgbClr val="0000FF"/>
                </a:solidFill>
                <a:latin typeface="Lucida Sans Unicode"/>
              </a:rPr>
              <a:t>	static void </a:t>
            </a:r>
            <a:r>
              <a:rPr lang="en-US" sz="2000" b="1" dirty="0" err="1" smtClean="0">
                <a:solidFill>
                  <a:srgbClr val="0000FF"/>
                </a:solidFill>
                <a:latin typeface="Lucida Sans Unicode"/>
              </a:rPr>
              <a:t>SayHello</a:t>
            </a:r>
            <a:r>
              <a:rPr lang="en-US" sz="2000" b="1" dirty="0" smtClean="0">
                <a:solidFill>
                  <a:srgbClr val="0000FF"/>
                </a:solidFill>
                <a:latin typeface="Lucida Sans Unicode"/>
              </a:rPr>
              <a:t>() // nothing in the parentheses</a:t>
            </a:r>
            <a:br>
              <a:rPr lang="en-US" sz="2000" b="1" dirty="0" smtClean="0">
                <a:solidFill>
                  <a:srgbClr val="0000FF"/>
                </a:solidFill>
                <a:latin typeface="Lucida Sans Unicode"/>
              </a:rPr>
            </a:br>
            <a:r>
              <a:rPr lang="en-US" sz="2000" b="1" dirty="0" smtClean="0">
                <a:solidFill>
                  <a:srgbClr val="0000FF"/>
                </a:solidFill>
                <a:latin typeface="Lucida Sans Unicode"/>
              </a:rPr>
              <a:t>	{</a:t>
            </a:r>
            <a:br>
              <a:rPr lang="en-US" sz="2000" b="1" dirty="0" smtClean="0">
                <a:solidFill>
                  <a:srgbClr val="0000FF"/>
                </a:solidFill>
                <a:latin typeface="Lucida Sans Unicode"/>
              </a:rPr>
            </a:br>
            <a:r>
              <a:rPr lang="en-US" sz="2000" b="1" dirty="0" smtClean="0">
                <a:solidFill>
                  <a:srgbClr val="0000FF"/>
                </a:solidFill>
                <a:latin typeface="Lucida Sans Unicode"/>
              </a:rPr>
              <a:t>	      Console.WriteLine("Hello, world!");</a:t>
            </a:r>
            <a:br>
              <a:rPr lang="en-US" sz="2000" b="1" dirty="0" smtClean="0">
                <a:solidFill>
                  <a:srgbClr val="0000FF"/>
                </a:solidFill>
                <a:latin typeface="Lucida Sans Unicode"/>
              </a:rPr>
            </a:br>
            <a:r>
              <a:rPr lang="en-US" sz="2000" b="1" dirty="0" smtClean="0">
                <a:solidFill>
                  <a:srgbClr val="0000FF"/>
                </a:solidFill>
                <a:latin typeface="Lucida Sans Unicode"/>
              </a:rPr>
              <a:t>	} // note: a </a:t>
            </a:r>
            <a:r>
              <a:rPr lang="en-US" sz="2000" b="1" dirty="0">
                <a:solidFill>
                  <a:srgbClr val="0000FF"/>
                </a:solidFill>
                <a:latin typeface="Lucida Sans Unicode"/>
              </a:rPr>
              <a:t>“void” return type means </a:t>
            </a:r>
            <a:r>
              <a:rPr lang="en-US" sz="2000" b="1" u="sng" dirty="0" smtClean="0">
                <a:solidFill>
                  <a:srgbClr val="0000FF"/>
                </a:solidFill>
                <a:latin typeface="Lucida Sans Unicode"/>
              </a:rPr>
              <a:t>no returned value</a:t>
            </a:r>
          </a:p>
          <a:p>
            <a:pPr eaLnBrk="1" hangingPunct="1">
              <a:spcBef>
                <a:spcPts val="600"/>
              </a:spcBef>
            </a:pPr>
            <a:endParaRPr lang="en-US" sz="2000" b="1" dirty="0">
              <a:solidFill>
                <a:srgbClr val="0000FF"/>
              </a:solidFill>
              <a:latin typeface="Lucida Sans Unicode"/>
              <a:sym typeface="Wingdings" pitchFamily="2" charset="2"/>
            </a:endParaRPr>
          </a:p>
          <a:p>
            <a:pPr eaLnBrk="1" hangingPunct="1">
              <a:spcBef>
                <a:spcPts val="600"/>
              </a:spcBef>
            </a:pPr>
            <a:r>
              <a:rPr lang="en-US" sz="2000" b="1" dirty="0" smtClean="0">
                <a:solidFill>
                  <a:srgbClr val="0000FF"/>
                </a:solidFill>
                <a:latin typeface="Lucida Sans Unicode"/>
                <a:sym typeface="Wingdings" pitchFamily="2" charset="2"/>
              </a:rPr>
              <a:t>Calling the </a:t>
            </a:r>
            <a:r>
              <a:rPr lang="en-US" sz="2000" b="1" dirty="0" err="1">
                <a:solidFill>
                  <a:srgbClr val="0000FF"/>
                </a:solidFill>
                <a:latin typeface="Lucida Sans Unicode"/>
                <a:sym typeface="Wingdings" pitchFamily="2" charset="2"/>
              </a:rPr>
              <a:t>S</a:t>
            </a:r>
            <a:r>
              <a:rPr lang="en-US" sz="2000" b="1" dirty="0" err="1" smtClean="0">
                <a:solidFill>
                  <a:srgbClr val="0000FF"/>
                </a:solidFill>
                <a:latin typeface="Lucida Sans Unicode"/>
                <a:sym typeface="Wingdings" pitchFamily="2" charset="2"/>
              </a:rPr>
              <a:t>ayHello</a:t>
            </a:r>
            <a:r>
              <a:rPr lang="en-US" sz="2000" b="1" dirty="0" smtClean="0">
                <a:solidFill>
                  <a:srgbClr val="0000FF"/>
                </a:solidFill>
                <a:latin typeface="Lucida Sans Unicode"/>
                <a:sym typeface="Wingdings" pitchFamily="2" charset="2"/>
              </a:rPr>
              <a:t> function:</a:t>
            </a:r>
            <a:br>
              <a:rPr lang="en-US" sz="2000" b="1" dirty="0" smtClean="0">
                <a:solidFill>
                  <a:srgbClr val="0000FF"/>
                </a:solidFill>
                <a:latin typeface="Lucida Sans Unicode"/>
                <a:sym typeface="Wingdings" pitchFamily="2" charset="2"/>
              </a:rPr>
            </a:br>
            <a:r>
              <a:rPr lang="en-US" sz="2000" b="1" dirty="0" smtClean="0">
                <a:solidFill>
                  <a:srgbClr val="0000FF"/>
                </a:solidFill>
                <a:latin typeface="Lucida Sans Unicode"/>
                <a:sym typeface="Wingdings" pitchFamily="2" charset="2"/>
              </a:rPr>
              <a:t/>
            </a:r>
            <a:br>
              <a:rPr lang="en-US" sz="2000" b="1" dirty="0" smtClean="0">
                <a:solidFill>
                  <a:srgbClr val="0000FF"/>
                </a:solidFill>
                <a:latin typeface="Lucida Sans Unicode"/>
                <a:sym typeface="Wingdings" pitchFamily="2" charset="2"/>
              </a:rPr>
            </a:br>
            <a:r>
              <a:rPr lang="en-US" sz="2000" b="1" dirty="0" smtClean="0">
                <a:solidFill>
                  <a:srgbClr val="0000FF"/>
                </a:solidFill>
                <a:latin typeface="Lucida Sans Unicode"/>
                <a:sym typeface="Wingdings" pitchFamily="2" charset="2"/>
              </a:rPr>
              <a:t>	</a:t>
            </a:r>
            <a:r>
              <a:rPr lang="en-US" sz="2000" b="1" dirty="0" err="1">
                <a:solidFill>
                  <a:srgbClr val="0000FF"/>
                </a:solidFill>
                <a:latin typeface="Lucida Sans Unicode"/>
                <a:sym typeface="Wingdings" pitchFamily="2" charset="2"/>
              </a:rPr>
              <a:t>S</a:t>
            </a:r>
            <a:r>
              <a:rPr lang="en-US" sz="2000" b="1" dirty="0" err="1" smtClean="0">
                <a:solidFill>
                  <a:srgbClr val="0000FF"/>
                </a:solidFill>
                <a:latin typeface="Lucida Sans Unicode"/>
                <a:sym typeface="Wingdings" pitchFamily="2" charset="2"/>
              </a:rPr>
              <a:t>ayHello</a:t>
            </a:r>
            <a:r>
              <a:rPr lang="en-US" sz="2000" b="1" dirty="0" smtClean="0">
                <a:solidFill>
                  <a:srgbClr val="0000FF"/>
                </a:solidFill>
                <a:latin typeface="Lucida Sans Unicode"/>
                <a:sym typeface="Wingdings" pitchFamily="2" charset="2"/>
              </a:rPr>
              <a:t>()</a:t>
            </a:r>
            <a:r>
              <a:rPr lang="en-US" sz="2000" b="1" dirty="0">
                <a:solidFill>
                  <a:srgbClr val="0000FF"/>
                </a:solidFill>
                <a:latin typeface="Lucida Sans Unicode"/>
                <a:sym typeface="Wingdings" pitchFamily="2" charset="2"/>
              </a:rPr>
              <a:t>;</a:t>
            </a:r>
            <a:r>
              <a:rPr lang="en-US" sz="2000" b="1" dirty="0" smtClean="0">
                <a:solidFill>
                  <a:srgbClr val="0000FF"/>
                </a:solidFill>
                <a:latin typeface="Lucida Sans Unicode"/>
              </a:rPr>
              <a:t>          // also nothing </a:t>
            </a:r>
            <a:r>
              <a:rPr lang="en-US" sz="2000" b="1" dirty="0">
                <a:solidFill>
                  <a:srgbClr val="0000FF"/>
                </a:solidFill>
                <a:latin typeface="Lucida Sans Unicode"/>
              </a:rPr>
              <a:t>in the parentheses</a:t>
            </a:r>
            <a:endParaRPr lang="en-US" sz="2000" b="1" dirty="0" smtClean="0">
              <a:solidFill>
                <a:srgbClr val="0000FF"/>
              </a:solidFill>
              <a:latin typeface="Lucida Sans Unicode"/>
              <a:sym typeface="Wingdings" pitchFamily="2" charset="2"/>
            </a:endParaRPr>
          </a:p>
          <a:p>
            <a:pPr eaLnBrk="1" hangingPunct="1">
              <a:spcBef>
                <a:spcPts val="600"/>
              </a:spcBef>
            </a:pPr>
            <a:endParaRPr lang="en-US" sz="2000" b="1" dirty="0">
              <a:solidFill>
                <a:srgbClr val="0000FF"/>
              </a:solidFill>
              <a:latin typeface="Lucida Sans Unicode"/>
              <a:sym typeface="Wingdings" pitchFamily="2" charset="2"/>
            </a:endParaRPr>
          </a:p>
          <a:p>
            <a:pPr eaLnBrk="1" hangingPunct="1">
              <a:spcBef>
                <a:spcPts val="600"/>
              </a:spcBef>
            </a:pPr>
            <a:r>
              <a:rPr lang="en-US" sz="2000" b="1" dirty="0" smtClean="0">
                <a:solidFill>
                  <a:srgbClr val="0000FF"/>
                </a:solidFill>
                <a:latin typeface="Lucida Sans Unicode"/>
                <a:sym typeface="Wingdings" pitchFamily="2" charset="2"/>
              </a:rPr>
              <a:t>This prints </a:t>
            </a:r>
            <a:r>
              <a:rPr lang="en-US" sz="2000" b="1" dirty="0" smtClean="0">
                <a:latin typeface="Lucida Sans Unicode"/>
                <a:sym typeface="Wingdings" pitchFamily="2" charset="2"/>
              </a:rPr>
              <a:t>Hello, world! </a:t>
            </a:r>
            <a:r>
              <a:rPr lang="en-US" sz="2000" b="1" dirty="0" smtClean="0">
                <a:solidFill>
                  <a:srgbClr val="0000FF"/>
                </a:solidFill>
                <a:latin typeface="Lucida Sans Unicode"/>
                <a:sym typeface="Wingdings" pitchFamily="2" charset="2"/>
              </a:rPr>
              <a:t>on the monitor because the function’s single Console.WriteLine() statement is executed (only) when the function is called; after that, execution continues after that call</a:t>
            </a:r>
          </a:p>
        </p:txBody>
      </p:sp>
    </p:spTree>
    <p:extLst>
      <p:ext uri="{BB962C8B-B14F-4D97-AF65-F5344CB8AC3E}">
        <p14:creationId xmlns:p14="http://schemas.microsoft.com/office/powerpoint/2010/main" val="1743883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500"/>
                                        <p:tgtEl>
                                          <p:spTgt spid="7170">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170">
                                            <p:txEl>
                                              <p:pRg st="4" end="4"/>
                                            </p:txEl>
                                          </p:spTgt>
                                        </p:tgtEl>
                                        <p:attrNameLst>
                                          <p:attrName>style.visibility</p:attrName>
                                        </p:attrNameLst>
                                      </p:cBhvr>
                                      <p:to>
                                        <p:strVal val="visible"/>
                                      </p:to>
                                    </p:set>
                                    <p:animEffect transition="in" filter="fade">
                                      <p:cBhvr>
                                        <p:cTn id="10" dur="500"/>
                                        <p:tgtEl>
                                          <p:spTgt spid="71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idx="4294967295"/>
          </p:nvPr>
        </p:nvSpPr>
        <p:spPr bwMode="auto">
          <a:xfrm>
            <a:off x="299154" y="3986"/>
            <a:ext cx="8229600" cy="1143000"/>
          </a:xfrm>
          <a:noFill/>
        </p:spPr>
        <p:txBody>
          <a:bodyPr>
            <a:normAutofit/>
          </a:bodyPr>
          <a:lstStyle/>
          <a:p>
            <a:pPr eaLnBrk="1" hangingPunct="1">
              <a:lnSpc>
                <a:spcPts val="4000"/>
              </a:lnSpc>
            </a:pPr>
            <a:r>
              <a:rPr lang="en-US" dirty="0" smtClean="0">
                <a:effectLst/>
              </a:rPr>
              <a:t>Another C# Function Example</a:t>
            </a:r>
          </a:p>
        </p:txBody>
      </p:sp>
      <p:sp>
        <p:nvSpPr>
          <p:cNvPr id="7170" name="Rectangle 3"/>
          <p:cNvSpPr>
            <a:spLocks noGrp="1" noChangeArrowheads="1"/>
          </p:cNvSpPr>
          <p:nvPr>
            <p:ph type="body" idx="4294967295"/>
          </p:nvPr>
        </p:nvSpPr>
        <p:spPr>
          <a:xfrm>
            <a:off x="363256" y="1049311"/>
            <a:ext cx="8780744" cy="4518144"/>
          </a:xfrm>
        </p:spPr>
        <p:txBody>
          <a:bodyPr/>
          <a:lstStyle/>
          <a:p>
            <a:pPr eaLnBrk="1" hangingPunct="1">
              <a:spcBef>
                <a:spcPts val="600"/>
              </a:spcBef>
            </a:pPr>
            <a:r>
              <a:rPr lang="en-US" sz="2000" b="1" dirty="0" smtClean="0">
                <a:solidFill>
                  <a:srgbClr val="0000FF"/>
                </a:solidFill>
                <a:latin typeface="Lucida Sans Unicode"/>
              </a:rPr>
              <a:t>Defining and saving away a “</a:t>
            </a:r>
            <a:r>
              <a:rPr lang="en-US" sz="2000" b="1" dirty="0" err="1">
                <a:solidFill>
                  <a:srgbClr val="0000FF"/>
                </a:solidFill>
                <a:latin typeface="Lucida Sans Unicode"/>
              </a:rPr>
              <a:t>S</a:t>
            </a:r>
            <a:r>
              <a:rPr lang="en-US" sz="2000" b="1" dirty="0" err="1" smtClean="0">
                <a:solidFill>
                  <a:srgbClr val="0000FF"/>
                </a:solidFill>
                <a:latin typeface="Lucida Sans Unicode"/>
              </a:rPr>
              <a:t>ayHelloTo</a:t>
            </a:r>
            <a:r>
              <a:rPr lang="en-US" sz="2000" b="1" dirty="0" smtClean="0">
                <a:solidFill>
                  <a:srgbClr val="0000FF"/>
                </a:solidFill>
                <a:latin typeface="Lucida Sans Unicode"/>
              </a:rPr>
              <a:t>” function:</a:t>
            </a:r>
            <a:br>
              <a:rPr lang="en-US" sz="2000" b="1" dirty="0" smtClean="0">
                <a:solidFill>
                  <a:srgbClr val="0000FF"/>
                </a:solidFill>
                <a:latin typeface="Lucida Sans Unicode"/>
              </a:rPr>
            </a:br>
            <a:r>
              <a:rPr lang="en-US" sz="2000" b="1" dirty="0" smtClean="0">
                <a:solidFill>
                  <a:srgbClr val="0000FF"/>
                </a:solidFill>
                <a:latin typeface="Lucida Sans Unicode"/>
              </a:rPr>
              <a:t/>
            </a:r>
            <a:br>
              <a:rPr lang="en-US" sz="2000" b="1" dirty="0" smtClean="0">
                <a:solidFill>
                  <a:srgbClr val="0000FF"/>
                </a:solidFill>
                <a:latin typeface="Lucida Sans Unicode"/>
              </a:rPr>
            </a:br>
            <a:r>
              <a:rPr lang="en-US" sz="2000" b="1" dirty="0" smtClean="0">
                <a:solidFill>
                  <a:srgbClr val="0000FF"/>
                </a:solidFill>
                <a:latin typeface="Lucida Sans Unicode"/>
              </a:rPr>
              <a:t>	static void </a:t>
            </a:r>
            <a:r>
              <a:rPr lang="en-US" sz="2000" b="1" dirty="0" err="1" smtClean="0">
                <a:solidFill>
                  <a:srgbClr val="0000FF"/>
                </a:solidFill>
                <a:latin typeface="Lucida Sans Unicode"/>
              </a:rPr>
              <a:t>SayHelloTo</a:t>
            </a:r>
            <a:r>
              <a:rPr lang="en-US" sz="2000" b="1" dirty="0" smtClean="0">
                <a:solidFill>
                  <a:srgbClr val="0000FF"/>
                </a:solidFill>
                <a:latin typeface="Lucida Sans Unicode"/>
              </a:rPr>
              <a:t>(string name) // </a:t>
            </a:r>
            <a:r>
              <a:rPr lang="en-US" sz="2000" b="1" u="sng" dirty="0" smtClean="0">
                <a:solidFill>
                  <a:srgbClr val="0000FF"/>
                </a:solidFill>
                <a:latin typeface="Lucida Sans Unicode"/>
              </a:rPr>
              <a:t>one</a:t>
            </a:r>
            <a:r>
              <a:rPr lang="en-US" sz="2000" b="1" dirty="0" smtClean="0">
                <a:solidFill>
                  <a:srgbClr val="0000FF"/>
                </a:solidFill>
                <a:latin typeface="Lucida Sans Unicode"/>
              </a:rPr>
              <a:t> item in the </a:t>
            </a:r>
            <a:r>
              <a:rPr lang="en-US" sz="2000" b="1" dirty="0" err="1" smtClean="0">
                <a:solidFill>
                  <a:srgbClr val="0000FF"/>
                </a:solidFill>
                <a:latin typeface="Lucida Sans Unicode"/>
              </a:rPr>
              <a:t>parens</a:t>
            </a:r>
            <a:r>
              <a:rPr lang="en-US" sz="2000" b="1" dirty="0" smtClean="0">
                <a:solidFill>
                  <a:srgbClr val="0000FF"/>
                </a:solidFill>
                <a:latin typeface="Lucida Sans Unicode"/>
              </a:rPr>
              <a:t/>
            </a:r>
            <a:br>
              <a:rPr lang="en-US" sz="2000" b="1" dirty="0" smtClean="0">
                <a:solidFill>
                  <a:srgbClr val="0000FF"/>
                </a:solidFill>
                <a:latin typeface="Lucida Sans Unicode"/>
              </a:rPr>
            </a:br>
            <a:r>
              <a:rPr lang="en-US" sz="2000" b="1" dirty="0" smtClean="0">
                <a:solidFill>
                  <a:srgbClr val="0000FF"/>
                </a:solidFill>
                <a:latin typeface="Lucida Sans Unicode"/>
              </a:rPr>
              <a:t>	{</a:t>
            </a:r>
            <a:br>
              <a:rPr lang="en-US" sz="2000" b="1" dirty="0" smtClean="0">
                <a:solidFill>
                  <a:srgbClr val="0000FF"/>
                </a:solidFill>
                <a:latin typeface="Lucida Sans Unicode"/>
              </a:rPr>
            </a:br>
            <a:r>
              <a:rPr lang="en-US" sz="2000" b="1" dirty="0" smtClean="0">
                <a:solidFill>
                  <a:srgbClr val="0000FF"/>
                </a:solidFill>
                <a:latin typeface="Lucida Sans Unicode"/>
              </a:rPr>
              <a:t>	      Console.WriteLine("Hello," + name);</a:t>
            </a:r>
            <a:br>
              <a:rPr lang="en-US" sz="2000" b="1" dirty="0" smtClean="0">
                <a:solidFill>
                  <a:srgbClr val="0000FF"/>
                </a:solidFill>
                <a:latin typeface="Lucida Sans Unicode"/>
              </a:rPr>
            </a:br>
            <a:r>
              <a:rPr lang="en-US" sz="2000" b="1" dirty="0">
                <a:solidFill>
                  <a:srgbClr val="0000FF"/>
                </a:solidFill>
                <a:latin typeface="Lucida Sans Unicode"/>
              </a:rPr>
              <a:t>	} </a:t>
            </a:r>
            <a:r>
              <a:rPr lang="en-US" sz="2000" b="1" dirty="0" smtClean="0">
                <a:solidFill>
                  <a:srgbClr val="0000FF"/>
                </a:solidFill>
                <a:latin typeface="Lucida Sans Unicode"/>
              </a:rPr>
              <a:t>// note that there is a </a:t>
            </a:r>
            <a:r>
              <a:rPr lang="en-US" sz="2000" b="1" u="sng" dirty="0" smtClean="0">
                <a:solidFill>
                  <a:srgbClr val="0000FF"/>
                </a:solidFill>
                <a:latin typeface="Lucida Sans Unicode"/>
              </a:rPr>
              <a:t>space</a:t>
            </a:r>
            <a:r>
              <a:rPr lang="en-US" sz="2000" b="1" dirty="0" smtClean="0">
                <a:solidFill>
                  <a:srgbClr val="0000FF"/>
                </a:solidFill>
                <a:latin typeface="Lucida Sans Unicode"/>
              </a:rPr>
              <a:t> </a:t>
            </a:r>
            <a:r>
              <a:rPr lang="en-US" sz="2000" b="1" dirty="0">
                <a:solidFill>
                  <a:srgbClr val="0000FF"/>
                </a:solidFill>
                <a:latin typeface="Lucida Sans Unicode"/>
              </a:rPr>
              <a:t>after the </a:t>
            </a:r>
            <a:r>
              <a:rPr lang="en-US" sz="2000" b="1" dirty="0" smtClean="0">
                <a:solidFill>
                  <a:srgbClr val="0000FF"/>
                </a:solidFill>
                <a:latin typeface="Lucida Sans Unicode"/>
              </a:rPr>
              <a:t>comma in </a:t>
            </a:r>
            <a:r>
              <a:rPr lang="en-US" sz="2000" b="1" dirty="0">
                <a:solidFill>
                  <a:srgbClr val="0000FF"/>
                </a:solidFill>
                <a:latin typeface="Lucida Sans Unicode"/>
              </a:rPr>
              <a:t>"Hello</a:t>
            </a:r>
            <a:r>
              <a:rPr lang="en-US" sz="2000" b="1" dirty="0" smtClean="0">
                <a:solidFill>
                  <a:srgbClr val="0000FF"/>
                </a:solidFill>
                <a:latin typeface="Lucida Sans Unicode"/>
              </a:rPr>
              <a:t>,"</a:t>
            </a:r>
          </a:p>
          <a:p>
            <a:pPr eaLnBrk="1" hangingPunct="1">
              <a:spcBef>
                <a:spcPts val="600"/>
              </a:spcBef>
            </a:pPr>
            <a:endParaRPr lang="en-US" sz="2000" b="1" dirty="0">
              <a:solidFill>
                <a:srgbClr val="0000FF"/>
              </a:solidFill>
              <a:latin typeface="Lucida Sans Unicode"/>
              <a:sym typeface="Wingdings" pitchFamily="2" charset="2"/>
            </a:endParaRPr>
          </a:p>
          <a:p>
            <a:pPr eaLnBrk="1" hangingPunct="1">
              <a:spcBef>
                <a:spcPts val="600"/>
              </a:spcBef>
            </a:pPr>
            <a:r>
              <a:rPr lang="en-US" sz="2000" b="1" dirty="0" smtClean="0">
                <a:solidFill>
                  <a:srgbClr val="0000FF"/>
                </a:solidFill>
                <a:latin typeface="Lucida Sans Unicode"/>
                <a:sym typeface="Wingdings" pitchFamily="2" charset="2"/>
              </a:rPr>
              <a:t>Calling the </a:t>
            </a:r>
            <a:r>
              <a:rPr lang="en-US" sz="2000" b="1" dirty="0" err="1" smtClean="0">
                <a:solidFill>
                  <a:srgbClr val="0000FF"/>
                </a:solidFill>
                <a:latin typeface="Lucida Sans Unicode"/>
                <a:sym typeface="Wingdings" pitchFamily="2" charset="2"/>
              </a:rPr>
              <a:t>SayHelloTo</a:t>
            </a:r>
            <a:r>
              <a:rPr lang="en-US" sz="2000" b="1" dirty="0" smtClean="0">
                <a:solidFill>
                  <a:srgbClr val="0000FF"/>
                </a:solidFill>
                <a:latin typeface="Lucida Sans Unicode"/>
                <a:sym typeface="Wingdings" pitchFamily="2" charset="2"/>
              </a:rPr>
              <a:t> function:</a:t>
            </a:r>
            <a:br>
              <a:rPr lang="en-US" sz="2000" b="1" dirty="0" smtClean="0">
                <a:solidFill>
                  <a:srgbClr val="0000FF"/>
                </a:solidFill>
                <a:latin typeface="Lucida Sans Unicode"/>
                <a:sym typeface="Wingdings" pitchFamily="2" charset="2"/>
              </a:rPr>
            </a:br>
            <a:r>
              <a:rPr lang="en-US" sz="2000" b="1" dirty="0" smtClean="0">
                <a:solidFill>
                  <a:srgbClr val="0000FF"/>
                </a:solidFill>
                <a:latin typeface="Lucida Sans Unicode"/>
                <a:sym typeface="Wingdings" pitchFamily="2" charset="2"/>
              </a:rPr>
              <a:t/>
            </a:r>
            <a:br>
              <a:rPr lang="en-US" sz="2000" b="1" dirty="0" smtClean="0">
                <a:solidFill>
                  <a:srgbClr val="0000FF"/>
                </a:solidFill>
                <a:latin typeface="Lucida Sans Unicode"/>
                <a:sym typeface="Wingdings" pitchFamily="2" charset="2"/>
              </a:rPr>
            </a:br>
            <a:r>
              <a:rPr lang="en-US" sz="2000" b="1" dirty="0" smtClean="0">
                <a:solidFill>
                  <a:srgbClr val="0000FF"/>
                </a:solidFill>
                <a:latin typeface="Lucida Sans Unicode"/>
                <a:sym typeface="Wingdings" pitchFamily="2" charset="2"/>
              </a:rPr>
              <a:t>	string s = "Fred";     // or, string s = Console.ReadLine();</a:t>
            </a:r>
            <a:br>
              <a:rPr lang="en-US" sz="2000" b="1" dirty="0" smtClean="0">
                <a:solidFill>
                  <a:srgbClr val="0000FF"/>
                </a:solidFill>
                <a:latin typeface="Lucida Sans Unicode"/>
                <a:sym typeface="Wingdings" pitchFamily="2" charset="2"/>
              </a:rPr>
            </a:br>
            <a:r>
              <a:rPr lang="en-US" sz="2000" b="1" dirty="0" smtClean="0">
                <a:solidFill>
                  <a:srgbClr val="0000FF"/>
                </a:solidFill>
                <a:latin typeface="Lucida Sans Unicode"/>
                <a:sym typeface="Wingdings" pitchFamily="2" charset="2"/>
              </a:rPr>
              <a:t>	</a:t>
            </a:r>
            <a:r>
              <a:rPr lang="en-US" sz="2000" b="1" dirty="0" err="1" smtClean="0">
                <a:solidFill>
                  <a:srgbClr val="0000FF"/>
                </a:solidFill>
                <a:latin typeface="Lucida Sans Unicode"/>
                <a:sym typeface="Wingdings" pitchFamily="2" charset="2"/>
              </a:rPr>
              <a:t>SayHelloTo</a:t>
            </a:r>
            <a:r>
              <a:rPr lang="en-US" sz="2000" b="1" dirty="0" smtClean="0">
                <a:solidFill>
                  <a:srgbClr val="0000FF"/>
                </a:solidFill>
                <a:latin typeface="Lucida Sans Unicode"/>
                <a:sym typeface="Wingdings" pitchFamily="2" charset="2"/>
              </a:rPr>
              <a:t>(</a:t>
            </a:r>
            <a:r>
              <a:rPr lang="en-US" sz="2000" b="1" dirty="0">
                <a:solidFill>
                  <a:srgbClr val="0000FF"/>
                </a:solidFill>
                <a:latin typeface="Lucida Sans Unicode"/>
                <a:sym typeface="Wingdings" pitchFamily="2" charset="2"/>
              </a:rPr>
              <a:t>s</a:t>
            </a:r>
            <a:r>
              <a:rPr lang="en-US" sz="2000" b="1" dirty="0" smtClean="0">
                <a:solidFill>
                  <a:srgbClr val="0000FF"/>
                </a:solidFill>
                <a:latin typeface="Lucida Sans Unicode"/>
                <a:sym typeface="Wingdings" pitchFamily="2" charset="2"/>
              </a:rPr>
              <a:t>);         // same number of items, just </a:t>
            </a:r>
            <a:r>
              <a:rPr lang="en-US" sz="2000" b="1" u="sng" dirty="0" smtClean="0">
                <a:solidFill>
                  <a:srgbClr val="0000FF"/>
                </a:solidFill>
                <a:latin typeface="Lucida Sans Unicode"/>
                <a:sym typeface="Wingdings" pitchFamily="2" charset="2"/>
              </a:rPr>
              <a:t>one</a:t>
            </a:r>
          </a:p>
          <a:p>
            <a:pPr eaLnBrk="1" hangingPunct="1">
              <a:spcBef>
                <a:spcPts val="600"/>
              </a:spcBef>
            </a:pPr>
            <a:endParaRPr lang="en-US" sz="2000" b="1" dirty="0">
              <a:solidFill>
                <a:srgbClr val="0000FF"/>
              </a:solidFill>
              <a:latin typeface="Lucida Sans Unicode"/>
              <a:sym typeface="Wingdings" pitchFamily="2" charset="2"/>
            </a:endParaRPr>
          </a:p>
          <a:p>
            <a:pPr eaLnBrk="1" hangingPunct="1">
              <a:spcBef>
                <a:spcPts val="600"/>
              </a:spcBef>
            </a:pPr>
            <a:r>
              <a:rPr lang="en-US" sz="2000" b="1" dirty="0" smtClean="0">
                <a:solidFill>
                  <a:srgbClr val="0000FF"/>
                </a:solidFill>
                <a:latin typeface="Lucida Sans Unicode"/>
                <a:sym typeface="Wingdings" pitchFamily="2" charset="2"/>
              </a:rPr>
              <a:t>This prints </a:t>
            </a:r>
            <a:r>
              <a:rPr lang="en-US" sz="2000" b="1" dirty="0" smtClean="0">
                <a:latin typeface="Lucida Sans Unicode"/>
                <a:sym typeface="Wingdings" pitchFamily="2" charset="2"/>
              </a:rPr>
              <a:t>Hello, Fred </a:t>
            </a:r>
            <a:r>
              <a:rPr lang="en-US" sz="2000" b="1" dirty="0" smtClean="0">
                <a:solidFill>
                  <a:srgbClr val="0000FF"/>
                </a:solidFill>
                <a:latin typeface="Lucida Sans Unicode"/>
                <a:sym typeface="Wingdings" pitchFamily="2" charset="2"/>
              </a:rPr>
              <a:t>on the monitor</a:t>
            </a:r>
          </a:p>
        </p:txBody>
      </p:sp>
    </p:spTree>
    <p:extLst>
      <p:ext uri="{BB962C8B-B14F-4D97-AF65-F5344CB8AC3E}">
        <p14:creationId xmlns:p14="http://schemas.microsoft.com/office/powerpoint/2010/main" val="378463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fade">
                                      <p:cBhvr>
                                        <p:cTn id="7" dur="500"/>
                                        <p:tgtEl>
                                          <p:spTgt spid="7170">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170">
                                            <p:txEl>
                                              <p:pRg st="4" end="4"/>
                                            </p:txEl>
                                          </p:spTgt>
                                        </p:tgtEl>
                                        <p:attrNameLst>
                                          <p:attrName>style.visibility</p:attrName>
                                        </p:attrNameLst>
                                      </p:cBhvr>
                                      <p:to>
                                        <p:strVal val="visible"/>
                                      </p:to>
                                    </p:set>
                                    <p:animEffect transition="in" filter="fade">
                                      <p:cBhvr>
                                        <p:cTn id="10" dur="500"/>
                                        <p:tgtEl>
                                          <p:spTgt spid="71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idx="4294967295"/>
          </p:nvPr>
        </p:nvSpPr>
        <p:spPr bwMode="auto">
          <a:xfrm>
            <a:off x="299154" y="3986"/>
            <a:ext cx="8229600" cy="1143000"/>
          </a:xfrm>
          <a:noFill/>
        </p:spPr>
        <p:txBody>
          <a:bodyPr>
            <a:normAutofit/>
          </a:bodyPr>
          <a:lstStyle/>
          <a:p>
            <a:pPr eaLnBrk="1" hangingPunct="1">
              <a:lnSpc>
                <a:spcPts val="4000"/>
              </a:lnSpc>
            </a:pPr>
            <a:r>
              <a:rPr lang="en-US" dirty="0" smtClean="0">
                <a:effectLst/>
              </a:rPr>
              <a:t>A Third C# Function Example</a:t>
            </a:r>
          </a:p>
        </p:txBody>
      </p:sp>
      <p:sp>
        <p:nvSpPr>
          <p:cNvPr id="7170" name="Rectangle 3"/>
          <p:cNvSpPr>
            <a:spLocks noGrp="1" noChangeArrowheads="1"/>
          </p:cNvSpPr>
          <p:nvPr>
            <p:ph type="body" idx="4294967295"/>
          </p:nvPr>
        </p:nvSpPr>
        <p:spPr>
          <a:xfrm>
            <a:off x="363256" y="1049311"/>
            <a:ext cx="8780744" cy="4518144"/>
          </a:xfrm>
        </p:spPr>
        <p:txBody>
          <a:bodyPr/>
          <a:lstStyle/>
          <a:p>
            <a:pPr eaLnBrk="1" hangingPunct="1">
              <a:spcBef>
                <a:spcPts val="600"/>
              </a:spcBef>
            </a:pPr>
            <a:r>
              <a:rPr lang="en-US" sz="2000" b="1" dirty="0" smtClean="0">
                <a:solidFill>
                  <a:srgbClr val="0000FF"/>
                </a:solidFill>
                <a:latin typeface="Lucida Sans Unicode"/>
              </a:rPr>
              <a:t>Defining and saving away a “</a:t>
            </a:r>
            <a:r>
              <a:rPr lang="en-US" sz="2000" b="1" dirty="0" err="1" smtClean="0">
                <a:solidFill>
                  <a:srgbClr val="0000FF"/>
                </a:solidFill>
                <a:latin typeface="Lucida Sans Unicode"/>
              </a:rPr>
              <a:t>ReturnHello</a:t>
            </a:r>
            <a:r>
              <a:rPr lang="en-US" sz="2000" b="1" dirty="0" smtClean="0">
                <a:solidFill>
                  <a:srgbClr val="0000FF"/>
                </a:solidFill>
                <a:latin typeface="Lucida Sans Unicode"/>
              </a:rPr>
              <a:t>” function:</a:t>
            </a:r>
            <a:br>
              <a:rPr lang="en-US" sz="2000" b="1" dirty="0" smtClean="0">
                <a:solidFill>
                  <a:srgbClr val="0000FF"/>
                </a:solidFill>
                <a:latin typeface="Lucida Sans Unicode"/>
              </a:rPr>
            </a:br>
            <a:r>
              <a:rPr lang="en-US" sz="2000" b="1" dirty="0" smtClean="0">
                <a:solidFill>
                  <a:srgbClr val="0000FF"/>
                </a:solidFill>
                <a:latin typeface="Lucida Sans Unicode"/>
              </a:rPr>
              <a:t/>
            </a:r>
            <a:br>
              <a:rPr lang="en-US" sz="2000" b="1" dirty="0" smtClean="0">
                <a:solidFill>
                  <a:srgbClr val="0000FF"/>
                </a:solidFill>
                <a:latin typeface="Lucida Sans Unicode"/>
              </a:rPr>
            </a:br>
            <a:r>
              <a:rPr lang="en-US" sz="2000" b="1" dirty="0" smtClean="0">
                <a:solidFill>
                  <a:srgbClr val="0000FF"/>
                </a:solidFill>
                <a:latin typeface="Lucida Sans Unicode"/>
              </a:rPr>
              <a:t>	static string </a:t>
            </a:r>
            <a:r>
              <a:rPr lang="en-US" sz="2000" b="1" dirty="0" err="1" smtClean="0">
                <a:solidFill>
                  <a:srgbClr val="0000FF"/>
                </a:solidFill>
                <a:latin typeface="Lucida Sans Unicode"/>
              </a:rPr>
              <a:t>ReturnHello</a:t>
            </a:r>
            <a:r>
              <a:rPr lang="en-US" sz="2000" b="1" dirty="0" smtClean="0">
                <a:solidFill>
                  <a:srgbClr val="0000FF"/>
                </a:solidFill>
                <a:latin typeface="Lucida Sans Unicode"/>
              </a:rPr>
              <a:t>() // the return type is now </a:t>
            </a:r>
            <a:r>
              <a:rPr lang="en-US" sz="2000" b="1" i="1" u="sng" dirty="0" smtClean="0">
                <a:solidFill>
                  <a:srgbClr val="0000FF"/>
                </a:solidFill>
                <a:latin typeface="Lucida Sans Unicode"/>
              </a:rPr>
              <a:t>string</a:t>
            </a:r>
            <a:r>
              <a:rPr lang="en-US" sz="2000" b="1" dirty="0" smtClean="0">
                <a:solidFill>
                  <a:srgbClr val="0000FF"/>
                </a:solidFill>
                <a:latin typeface="Lucida Sans Unicode"/>
              </a:rPr>
              <a:t/>
            </a:r>
            <a:br>
              <a:rPr lang="en-US" sz="2000" b="1" dirty="0" smtClean="0">
                <a:solidFill>
                  <a:srgbClr val="0000FF"/>
                </a:solidFill>
                <a:latin typeface="Lucida Sans Unicode"/>
              </a:rPr>
            </a:br>
            <a:r>
              <a:rPr lang="en-US" sz="2000" b="1" dirty="0" smtClean="0">
                <a:solidFill>
                  <a:srgbClr val="0000FF"/>
                </a:solidFill>
                <a:latin typeface="Lucida Sans Unicode"/>
              </a:rPr>
              <a:t>	{</a:t>
            </a:r>
            <a:br>
              <a:rPr lang="en-US" sz="2000" b="1" dirty="0" smtClean="0">
                <a:solidFill>
                  <a:srgbClr val="0000FF"/>
                </a:solidFill>
                <a:latin typeface="Lucida Sans Unicode"/>
              </a:rPr>
            </a:br>
            <a:r>
              <a:rPr lang="en-US" sz="2000" b="1" dirty="0" smtClean="0">
                <a:solidFill>
                  <a:srgbClr val="0000FF"/>
                </a:solidFill>
                <a:latin typeface="Lucida Sans Unicode"/>
              </a:rPr>
              <a:t>	      return "Hello, world!"; // returns a constant </a:t>
            </a:r>
            <a:r>
              <a:rPr lang="en-US" sz="2000" b="1" i="1" dirty="0" smtClean="0">
                <a:solidFill>
                  <a:srgbClr val="0000FF"/>
                </a:solidFill>
                <a:latin typeface="Lucida Sans Unicode"/>
              </a:rPr>
              <a:t>string</a:t>
            </a:r>
            <a:r>
              <a:rPr lang="en-US" sz="2000" b="1" dirty="0" smtClean="0">
                <a:solidFill>
                  <a:srgbClr val="0000FF"/>
                </a:solidFill>
                <a:latin typeface="Lucida Sans Unicode"/>
              </a:rPr>
              <a:t> value</a:t>
            </a:r>
            <a:br>
              <a:rPr lang="en-US" sz="2000" b="1" dirty="0" smtClean="0">
                <a:solidFill>
                  <a:srgbClr val="0000FF"/>
                </a:solidFill>
                <a:latin typeface="Lucida Sans Unicode"/>
              </a:rPr>
            </a:br>
            <a:r>
              <a:rPr lang="en-US" sz="2000" b="1" dirty="0">
                <a:solidFill>
                  <a:srgbClr val="0000FF"/>
                </a:solidFill>
                <a:latin typeface="Lucida Sans Unicode"/>
              </a:rPr>
              <a:t>	</a:t>
            </a:r>
            <a:r>
              <a:rPr lang="en-US" sz="2000" b="1" dirty="0" smtClean="0">
                <a:solidFill>
                  <a:srgbClr val="0000FF"/>
                </a:solidFill>
                <a:latin typeface="Lucida Sans Unicode"/>
              </a:rPr>
              <a:t>}</a:t>
            </a:r>
            <a:br>
              <a:rPr lang="en-US" sz="2000" b="1" dirty="0" smtClean="0">
                <a:solidFill>
                  <a:srgbClr val="0000FF"/>
                </a:solidFill>
                <a:latin typeface="Lucida Sans Unicode"/>
              </a:rPr>
            </a:br>
            <a:endParaRPr lang="en-US" sz="2000" b="1" dirty="0">
              <a:solidFill>
                <a:srgbClr val="0000FF"/>
              </a:solidFill>
              <a:latin typeface="Lucida Sans Unicode"/>
              <a:sym typeface="Wingdings" pitchFamily="2" charset="2"/>
            </a:endParaRPr>
          </a:p>
          <a:p>
            <a:pPr eaLnBrk="1" hangingPunct="1">
              <a:spcBef>
                <a:spcPts val="600"/>
              </a:spcBef>
            </a:pPr>
            <a:r>
              <a:rPr lang="en-US" sz="2000" b="1" dirty="0" smtClean="0">
                <a:solidFill>
                  <a:srgbClr val="0000FF"/>
                </a:solidFill>
                <a:latin typeface="Lucida Sans Unicode"/>
                <a:sym typeface="Wingdings" pitchFamily="2" charset="2"/>
              </a:rPr>
              <a:t>Calling the </a:t>
            </a:r>
            <a:r>
              <a:rPr lang="en-US" sz="2000" b="1" dirty="0" err="1" smtClean="0">
                <a:solidFill>
                  <a:srgbClr val="0000FF"/>
                </a:solidFill>
                <a:latin typeface="Lucida Sans Unicode"/>
                <a:sym typeface="Wingdings" pitchFamily="2" charset="2"/>
              </a:rPr>
              <a:t>ReturnHello</a:t>
            </a:r>
            <a:r>
              <a:rPr lang="en-US" sz="2000" b="1" dirty="0" smtClean="0">
                <a:solidFill>
                  <a:srgbClr val="0000FF"/>
                </a:solidFill>
                <a:latin typeface="Lucida Sans Unicode"/>
                <a:sym typeface="Wingdings" pitchFamily="2" charset="2"/>
              </a:rPr>
              <a:t> function:</a:t>
            </a:r>
            <a:br>
              <a:rPr lang="en-US" sz="2000" b="1" dirty="0" smtClean="0">
                <a:solidFill>
                  <a:srgbClr val="0000FF"/>
                </a:solidFill>
                <a:latin typeface="Lucida Sans Unicode"/>
                <a:sym typeface="Wingdings" pitchFamily="2" charset="2"/>
              </a:rPr>
            </a:br>
            <a:r>
              <a:rPr lang="en-US" sz="2000" b="1" dirty="0" smtClean="0">
                <a:solidFill>
                  <a:srgbClr val="0000FF"/>
                </a:solidFill>
                <a:latin typeface="Lucida Sans Unicode"/>
                <a:sym typeface="Wingdings" pitchFamily="2" charset="2"/>
              </a:rPr>
              <a:t/>
            </a:r>
            <a:br>
              <a:rPr lang="en-US" sz="2000" b="1" dirty="0" smtClean="0">
                <a:solidFill>
                  <a:srgbClr val="0000FF"/>
                </a:solidFill>
                <a:latin typeface="Lucida Sans Unicode"/>
                <a:sym typeface="Wingdings" pitchFamily="2" charset="2"/>
              </a:rPr>
            </a:br>
            <a:r>
              <a:rPr lang="en-US" sz="2000" b="1" dirty="0" smtClean="0">
                <a:solidFill>
                  <a:srgbClr val="0000FF"/>
                </a:solidFill>
                <a:latin typeface="Lucida Sans Unicode"/>
                <a:sym typeface="Wingdings" pitchFamily="2" charset="2"/>
              </a:rPr>
              <a:t>	string </a:t>
            </a:r>
            <a:r>
              <a:rPr lang="en-US" sz="2000" b="1" dirty="0" err="1" smtClean="0">
                <a:solidFill>
                  <a:srgbClr val="0000FF"/>
                </a:solidFill>
                <a:latin typeface="Lucida Sans Unicode"/>
                <a:sym typeface="Wingdings" pitchFamily="2" charset="2"/>
              </a:rPr>
              <a:t>hw</a:t>
            </a:r>
            <a:r>
              <a:rPr lang="en-US" sz="2000" b="1" dirty="0" smtClean="0">
                <a:solidFill>
                  <a:srgbClr val="0000FF"/>
                </a:solidFill>
                <a:latin typeface="Lucida Sans Unicode"/>
                <a:sym typeface="Wingdings" pitchFamily="2" charset="2"/>
              </a:rPr>
              <a:t> = </a:t>
            </a:r>
            <a:r>
              <a:rPr lang="en-US" sz="2000" b="1" dirty="0" err="1" smtClean="0">
                <a:solidFill>
                  <a:srgbClr val="0000FF"/>
                </a:solidFill>
                <a:latin typeface="Lucida Sans Unicode"/>
                <a:sym typeface="Wingdings" pitchFamily="2" charset="2"/>
              </a:rPr>
              <a:t>ReturnHello</a:t>
            </a:r>
            <a:r>
              <a:rPr lang="en-US" sz="2000" b="1" dirty="0" smtClean="0">
                <a:solidFill>
                  <a:srgbClr val="0000FF"/>
                </a:solidFill>
                <a:latin typeface="Lucida Sans Unicode"/>
                <a:sym typeface="Wingdings" pitchFamily="2" charset="2"/>
              </a:rPr>
              <a:t>(); // save the function output in </a:t>
            </a:r>
            <a:r>
              <a:rPr lang="en-US" sz="2000" b="1" i="1" dirty="0" err="1" smtClean="0">
                <a:solidFill>
                  <a:srgbClr val="0000FF"/>
                </a:solidFill>
                <a:latin typeface="Lucida Sans Unicode"/>
                <a:sym typeface="Wingdings" pitchFamily="2" charset="2"/>
              </a:rPr>
              <a:t>hw</a:t>
            </a:r>
            <a:endParaRPr lang="en-US" sz="2000" b="1" u="sng" dirty="0" smtClean="0">
              <a:solidFill>
                <a:srgbClr val="0000FF"/>
              </a:solidFill>
              <a:latin typeface="Lucida Sans Unicode"/>
              <a:sym typeface="Wingdings" pitchFamily="2" charset="2"/>
            </a:endParaRPr>
          </a:p>
          <a:p>
            <a:pPr eaLnBrk="1" hangingPunct="1">
              <a:spcBef>
                <a:spcPts val="600"/>
              </a:spcBef>
            </a:pPr>
            <a:endParaRPr lang="en-US" sz="2000" b="1" dirty="0">
              <a:solidFill>
                <a:srgbClr val="0000FF"/>
              </a:solidFill>
              <a:latin typeface="Lucida Sans Unicode"/>
              <a:sym typeface="Wingdings" pitchFamily="2" charset="2"/>
            </a:endParaRPr>
          </a:p>
          <a:p>
            <a:pPr eaLnBrk="1" hangingPunct="1">
              <a:spcBef>
                <a:spcPts val="600"/>
              </a:spcBef>
            </a:pPr>
            <a:r>
              <a:rPr lang="en-US" sz="2000" b="1" dirty="0" smtClean="0">
                <a:solidFill>
                  <a:srgbClr val="0000FF"/>
                </a:solidFill>
                <a:latin typeface="Lucida Sans Unicode"/>
                <a:sym typeface="Wingdings" pitchFamily="2" charset="2"/>
              </a:rPr>
              <a:t>Now the string variable </a:t>
            </a:r>
            <a:r>
              <a:rPr lang="en-US" sz="2000" b="1" i="1" dirty="0" err="1" smtClean="0">
                <a:solidFill>
                  <a:srgbClr val="0000FF"/>
                </a:solidFill>
                <a:latin typeface="Lucida Sans Unicode"/>
                <a:sym typeface="Wingdings" pitchFamily="2" charset="2"/>
              </a:rPr>
              <a:t>hw</a:t>
            </a:r>
            <a:r>
              <a:rPr lang="en-US" sz="2000" b="1" dirty="0" smtClean="0">
                <a:solidFill>
                  <a:srgbClr val="0000FF"/>
                </a:solidFill>
                <a:latin typeface="Lucida Sans Unicode"/>
                <a:sym typeface="Wingdings" pitchFamily="2" charset="2"/>
              </a:rPr>
              <a:t> refers to the string </a:t>
            </a:r>
            <a:r>
              <a:rPr lang="en-US" sz="2000" b="1" dirty="0">
                <a:solidFill>
                  <a:srgbClr val="0000FF"/>
                </a:solidFill>
                <a:latin typeface="Lucida Sans Unicode"/>
              </a:rPr>
              <a:t>"Hello, world</a:t>
            </a:r>
            <a:r>
              <a:rPr lang="en-US" sz="2000" b="1" dirty="0" smtClean="0">
                <a:solidFill>
                  <a:srgbClr val="0000FF"/>
                </a:solidFill>
                <a:latin typeface="Lucida Sans Unicode"/>
              </a:rPr>
              <a:t>!" because the function’s returned value was </a:t>
            </a:r>
            <a:r>
              <a:rPr lang="en-US" sz="2000" b="1" u="sng" dirty="0" smtClean="0">
                <a:solidFill>
                  <a:srgbClr val="0000FF"/>
                </a:solidFill>
                <a:latin typeface="Lucida Sans Unicode"/>
              </a:rPr>
              <a:t>assigned to</a:t>
            </a:r>
            <a:r>
              <a:rPr lang="en-US" sz="2000" b="1" dirty="0" smtClean="0">
                <a:solidFill>
                  <a:srgbClr val="0000FF"/>
                </a:solidFill>
                <a:latin typeface="Lucida Sans Unicode"/>
              </a:rPr>
              <a:t> </a:t>
            </a:r>
            <a:r>
              <a:rPr lang="en-US" sz="2000" b="1" i="1" dirty="0" err="1" smtClean="0">
                <a:solidFill>
                  <a:srgbClr val="0000FF"/>
                </a:solidFill>
                <a:latin typeface="Lucida Sans Unicode"/>
              </a:rPr>
              <a:t>hw</a:t>
            </a:r>
            <a:endParaRPr lang="en-US" sz="2000" b="1" dirty="0" smtClean="0">
              <a:solidFill>
                <a:srgbClr val="0000FF"/>
              </a:solidFill>
              <a:latin typeface="Lucida Sans Unicode"/>
              <a:sym typeface="Wingdings" pitchFamily="2" charset="2"/>
            </a:endParaRPr>
          </a:p>
        </p:txBody>
      </p:sp>
    </p:spTree>
    <p:extLst>
      <p:ext uri="{BB962C8B-B14F-4D97-AF65-F5344CB8AC3E}">
        <p14:creationId xmlns:p14="http://schemas.microsoft.com/office/powerpoint/2010/main" val="1529326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0">
                                            <p:txEl>
                                              <p:pRg st="1" end="1"/>
                                            </p:txEl>
                                          </p:spTgt>
                                        </p:tgtEl>
                                        <p:attrNameLst>
                                          <p:attrName>style.visibility</p:attrName>
                                        </p:attrNameLst>
                                      </p:cBhvr>
                                      <p:to>
                                        <p:strVal val="visible"/>
                                      </p:to>
                                    </p:set>
                                    <p:animEffect transition="in" filter="fade">
                                      <p:cBhvr>
                                        <p:cTn id="7" dur="500"/>
                                        <p:tgtEl>
                                          <p:spTgt spid="7170">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170">
                                            <p:txEl>
                                              <p:pRg st="3" end="3"/>
                                            </p:txEl>
                                          </p:spTgt>
                                        </p:tgtEl>
                                        <p:attrNameLst>
                                          <p:attrName>style.visibility</p:attrName>
                                        </p:attrNameLst>
                                      </p:cBhvr>
                                      <p:to>
                                        <p:strVal val="visible"/>
                                      </p:to>
                                    </p:set>
                                    <p:animEffect transition="in" filter="fade">
                                      <p:cBhvr>
                                        <p:cTn id="10" dur="500"/>
                                        <p:tgtEl>
                                          <p:spTgt spid="71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idx="4294967295"/>
          </p:nvPr>
        </p:nvSpPr>
        <p:spPr bwMode="auto">
          <a:xfrm>
            <a:off x="299154" y="3986"/>
            <a:ext cx="8229600" cy="1143000"/>
          </a:xfrm>
          <a:noFill/>
        </p:spPr>
        <p:txBody>
          <a:bodyPr>
            <a:normAutofit/>
          </a:bodyPr>
          <a:lstStyle/>
          <a:p>
            <a:pPr eaLnBrk="1" hangingPunct="1">
              <a:lnSpc>
                <a:spcPts val="4000"/>
              </a:lnSpc>
            </a:pPr>
            <a:r>
              <a:rPr lang="en-US" dirty="0" smtClean="0">
                <a:effectLst/>
              </a:rPr>
              <a:t>C# Function Definitions</a:t>
            </a:r>
          </a:p>
        </p:txBody>
      </p:sp>
      <p:sp>
        <p:nvSpPr>
          <p:cNvPr id="7170" name="Rectangle 3"/>
          <p:cNvSpPr>
            <a:spLocks noGrp="1" noChangeArrowheads="1"/>
          </p:cNvSpPr>
          <p:nvPr>
            <p:ph type="body" idx="4294967295"/>
          </p:nvPr>
        </p:nvSpPr>
        <p:spPr>
          <a:xfrm>
            <a:off x="363256" y="1037646"/>
            <a:ext cx="8656566" cy="4754659"/>
          </a:xfrm>
        </p:spPr>
        <p:txBody>
          <a:bodyPr/>
          <a:lstStyle/>
          <a:p>
            <a:pPr eaLnBrk="1" hangingPunct="1">
              <a:spcBef>
                <a:spcPts val="600"/>
              </a:spcBef>
            </a:pPr>
            <a:r>
              <a:rPr lang="en-US" sz="2400" b="1" dirty="0" smtClean="0">
                <a:solidFill>
                  <a:srgbClr val="0000FF"/>
                </a:solidFill>
                <a:latin typeface="Lucida Sans Unicode"/>
              </a:rPr>
              <a:t>When you </a:t>
            </a:r>
            <a:r>
              <a:rPr lang="en-US" sz="2400" b="1" u="sng" dirty="0" smtClean="0">
                <a:solidFill>
                  <a:srgbClr val="0000FF"/>
                </a:solidFill>
                <a:latin typeface="Lucida Sans Unicode"/>
              </a:rPr>
              <a:t>define</a:t>
            </a:r>
            <a:r>
              <a:rPr lang="en-US" sz="2400" b="1" dirty="0" smtClean="0">
                <a:solidFill>
                  <a:srgbClr val="0000FF"/>
                </a:solidFill>
                <a:latin typeface="Lucida Sans Unicode"/>
              </a:rPr>
              <a:t> a function you specify five things:</a:t>
            </a:r>
            <a:br>
              <a:rPr lang="en-US" sz="2400" b="1" dirty="0" smtClean="0">
                <a:solidFill>
                  <a:srgbClr val="0000FF"/>
                </a:solidFill>
                <a:latin typeface="Lucida Sans Unicode"/>
              </a:rPr>
            </a:br>
            <a:endParaRPr lang="en-US" sz="800" b="1" dirty="0" smtClean="0">
              <a:solidFill>
                <a:srgbClr val="0000FF"/>
              </a:solidFill>
              <a:latin typeface="Lucida Sans Unicode"/>
            </a:endParaRPr>
          </a:p>
          <a:p>
            <a:pPr marL="906463" lvl="1" indent="-514350" eaLnBrk="1" hangingPunct="1">
              <a:spcBef>
                <a:spcPts val="600"/>
              </a:spcBef>
              <a:buFont typeface="+mj-lt"/>
              <a:buAutoNum type="arabicPeriod"/>
            </a:pPr>
            <a:r>
              <a:rPr lang="en-US" sz="2400" b="1" dirty="0" smtClean="0">
                <a:solidFill>
                  <a:srgbClr val="0000FF"/>
                </a:solidFill>
                <a:latin typeface="Lucida Sans Unicode"/>
                <a:sym typeface="Wingdings" pitchFamily="2" charset="2"/>
              </a:rPr>
              <a:t>The return type of the function, </a:t>
            </a:r>
            <a:r>
              <a:rPr lang="en-US" sz="2400" b="1" dirty="0" err="1" smtClean="0">
                <a:solidFill>
                  <a:srgbClr val="0000FF"/>
                </a:solidFill>
                <a:latin typeface="Lucida Sans Unicode"/>
                <a:sym typeface="Wingdings" pitchFamily="2" charset="2"/>
              </a:rPr>
              <a:t>eg</a:t>
            </a:r>
            <a:r>
              <a:rPr lang="en-US" sz="2400" b="1" dirty="0" smtClean="0">
                <a:solidFill>
                  <a:srgbClr val="0000FF"/>
                </a:solidFill>
                <a:latin typeface="Lucida Sans Unicode"/>
                <a:sym typeface="Wingdings" pitchFamily="2" charset="2"/>
              </a:rPr>
              <a:t>, </a:t>
            </a:r>
            <a:r>
              <a:rPr lang="en-US" sz="2400" b="1" i="1" dirty="0" smtClean="0">
                <a:solidFill>
                  <a:srgbClr val="0000FF"/>
                </a:solidFill>
                <a:latin typeface="Lucida Sans Unicode"/>
                <a:sym typeface="Wingdings" pitchFamily="2" charset="2"/>
              </a:rPr>
              <a:t>void</a:t>
            </a:r>
            <a:r>
              <a:rPr lang="en-US" sz="2400" b="1" dirty="0" smtClean="0">
                <a:solidFill>
                  <a:srgbClr val="0000FF"/>
                </a:solidFill>
                <a:latin typeface="Lucida Sans Unicode"/>
                <a:sym typeface="Wingdings" pitchFamily="2" charset="2"/>
              </a:rPr>
              <a:t> or </a:t>
            </a:r>
            <a:r>
              <a:rPr lang="en-US" sz="2400" b="1" i="1" dirty="0" smtClean="0">
                <a:solidFill>
                  <a:srgbClr val="0000FF"/>
                </a:solidFill>
                <a:latin typeface="Lucida Sans Unicode"/>
                <a:sym typeface="Wingdings" pitchFamily="2" charset="2"/>
              </a:rPr>
              <a:t>string</a:t>
            </a:r>
            <a:r>
              <a:rPr lang="en-US" sz="2400" b="1" dirty="0">
                <a:solidFill>
                  <a:srgbClr val="0000FF"/>
                </a:solidFill>
                <a:latin typeface="Lucida Sans Unicode"/>
                <a:sym typeface="Wingdings" pitchFamily="2" charset="2"/>
              </a:rPr>
              <a:t/>
            </a:r>
            <a:br>
              <a:rPr lang="en-US" sz="2400" b="1" dirty="0">
                <a:solidFill>
                  <a:srgbClr val="0000FF"/>
                </a:solidFill>
                <a:latin typeface="Lucida Sans Unicode"/>
                <a:sym typeface="Wingdings" pitchFamily="2" charset="2"/>
              </a:rPr>
            </a:br>
            <a:endParaRPr lang="en-US" sz="800" b="1" dirty="0">
              <a:solidFill>
                <a:srgbClr val="0000FF"/>
              </a:solidFill>
              <a:latin typeface="Lucida Sans Unicode"/>
              <a:sym typeface="Wingdings" pitchFamily="2" charset="2"/>
            </a:endParaRPr>
          </a:p>
          <a:p>
            <a:pPr marL="906463" lvl="1" indent="-514350" eaLnBrk="1" hangingPunct="1">
              <a:spcBef>
                <a:spcPts val="600"/>
              </a:spcBef>
              <a:buFont typeface="+mj-lt"/>
              <a:buAutoNum type="arabicPeriod"/>
            </a:pPr>
            <a:r>
              <a:rPr lang="en-US" sz="2400" b="1" dirty="0" smtClean="0">
                <a:solidFill>
                  <a:srgbClr val="0000FF"/>
                </a:solidFill>
                <a:latin typeface="Lucida Sans Unicode"/>
                <a:sym typeface="Wingdings" pitchFamily="2" charset="2"/>
              </a:rPr>
              <a:t>The </a:t>
            </a:r>
            <a:r>
              <a:rPr lang="en-US" sz="2400" b="1" u="sng" dirty="0" smtClean="0">
                <a:solidFill>
                  <a:srgbClr val="0000FF"/>
                </a:solidFill>
                <a:latin typeface="Lucida Sans Unicode"/>
                <a:sym typeface="Wingdings" pitchFamily="2" charset="2"/>
              </a:rPr>
              <a:t>name</a:t>
            </a:r>
            <a:r>
              <a:rPr lang="en-US" sz="2400" b="1" dirty="0" smtClean="0">
                <a:solidFill>
                  <a:srgbClr val="0000FF"/>
                </a:solidFill>
                <a:latin typeface="Lucida Sans Unicode"/>
                <a:sym typeface="Wingdings" pitchFamily="2" charset="2"/>
              </a:rPr>
              <a:t> of the function, </a:t>
            </a:r>
            <a:r>
              <a:rPr lang="en-US" sz="2400" b="1" dirty="0" err="1" smtClean="0">
                <a:solidFill>
                  <a:srgbClr val="0000FF"/>
                </a:solidFill>
                <a:latin typeface="Lucida Sans Unicode"/>
                <a:sym typeface="Wingdings" pitchFamily="2" charset="2"/>
              </a:rPr>
              <a:t>eg</a:t>
            </a:r>
            <a:r>
              <a:rPr lang="en-US" sz="2400" b="1" dirty="0" smtClean="0">
                <a:solidFill>
                  <a:srgbClr val="0000FF"/>
                </a:solidFill>
                <a:latin typeface="Lucida Sans Unicode"/>
                <a:sym typeface="Wingdings" pitchFamily="2" charset="2"/>
              </a:rPr>
              <a:t>, </a:t>
            </a:r>
            <a:r>
              <a:rPr lang="en-US" sz="2400" b="1" u="sng" dirty="0" err="1">
                <a:solidFill>
                  <a:srgbClr val="0000FF"/>
                </a:solidFill>
                <a:latin typeface="Lucida Sans Unicode"/>
                <a:sym typeface="Wingdings" pitchFamily="2" charset="2"/>
              </a:rPr>
              <a:t>S</a:t>
            </a:r>
            <a:r>
              <a:rPr lang="en-US" sz="2400" b="1" u="sng" dirty="0" err="1" smtClean="0">
                <a:solidFill>
                  <a:srgbClr val="0000FF"/>
                </a:solidFill>
                <a:latin typeface="Lucida Sans Unicode"/>
                <a:sym typeface="Wingdings" pitchFamily="2" charset="2"/>
              </a:rPr>
              <a:t>ayHelloTo</a:t>
            </a:r>
            <a:r>
              <a:rPr lang="en-US" sz="2400" b="1" dirty="0" smtClean="0">
                <a:solidFill>
                  <a:srgbClr val="0000FF"/>
                </a:solidFill>
                <a:latin typeface="Lucida Sans Unicode"/>
                <a:sym typeface="Wingdings" pitchFamily="2" charset="2"/>
              </a:rPr>
              <a:t/>
            </a:r>
            <a:br>
              <a:rPr lang="en-US" sz="2400" b="1" dirty="0" smtClean="0">
                <a:solidFill>
                  <a:srgbClr val="0000FF"/>
                </a:solidFill>
                <a:latin typeface="Lucida Sans Unicode"/>
                <a:sym typeface="Wingdings" pitchFamily="2" charset="2"/>
              </a:rPr>
            </a:br>
            <a:endParaRPr lang="en-US" sz="800" b="1" dirty="0" smtClean="0">
              <a:solidFill>
                <a:srgbClr val="0000FF"/>
              </a:solidFill>
              <a:latin typeface="Lucida Sans Unicode"/>
              <a:sym typeface="Wingdings" pitchFamily="2" charset="2"/>
            </a:endParaRPr>
          </a:p>
          <a:p>
            <a:pPr marL="906463" lvl="1" indent="-514350" eaLnBrk="1" hangingPunct="1">
              <a:spcBef>
                <a:spcPts val="600"/>
              </a:spcBef>
              <a:buFont typeface="+mj-lt"/>
              <a:buAutoNum type="arabicPeriod"/>
            </a:pPr>
            <a:r>
              <a:rPr lang="en-US" sz="2400" b="1" dirty="0" smtClean="0">
                <a:solidFill>
                  <a:srgbClr val="0000FF"/>
                </a:solidFill>
                <a:latin typeface="Lucida Sans Unicode"/>
                <a:sym typeface="Wingdings" pitchFamily="2" charset="2"/>
              </a:rPr>
              <a:t>The </a:t>
            </a:r>
            <a:r>
              <a:rPr lang="en-US" sz="2400" b="1" u="sng" dirty="0" smtClean="0">
                <a:solidFill>
                  <a:srgbClr val="0000FF"/>
                </a:solidFill>
                <a:latin typeface="Lucida Sans Unicode"/>
                <a:sym typeface="Wingdings" pitchFamily="2" charset="2"/>
              </a:rPr>
              <a:t>inputs</a:t>
            </a:r>
            <a:r>
              <a:rPr lang="en-US" sz="2400" b="1" dirty="0" smtClean="0">
                <a:solidFill>
                  <a:srgbClr val="0000FF"/>
                </a:solidFill>
                <a:latin typeface="Lucida Sans Unicode"/>
                <a:sym typeface="Wingdings" pitchFamily="2" charset="2"/>
              </a:rPr>
              <a:t> the function will receive </a:t>
            </a:r>
            <a:r>
              <a:rPr lang="en-US" sz="2400" b="1" u="sng" dirty="0" smtClean="0">
                <a:solidFill>
                  <a:srgbClr val="0000FF"/>
                </a:solidFill>
                <a:latin typeface="Lucida Sans Unicode"/>
                <a:sym typeface="Wingdings" pitchFamily="2" charset="2"/>
              </a:rPr>
              <a:t>from its caller</a:t>
            </a:r>
            <a:r>
              <a:rPr lang="en-US" sz="2400" b="1" dirty="0" smtClean="0">
                <a:solidFill>
                  <a:srgbClr val="0000FF"/>
                </a:solidFill>
                <a:latin typeface="Lucida Sans Unicode"/>
                <a:sym typeface="Wingdings" pitchFamily="2" charset="2"/>
              </a:rPr>
              <a:t>, if any, specified as </a:t>
            </a:r>
            <a:r>
              <a:rPr lang="en-US" sz="2400" b="1" u="sng" dirty="0" smtClean="0">
                <a:solidFill>
                  <a:srgbClr val="0000FF"/>
                </a:solidFill>
                <a:latin typeface="Lucida Sans Unicode"/>
                <a:sym typeface="Wingdings" pitchFamily="2" charset="2"/>
              </a:rPr>
              <a:t>parameters</a:t>
            </a:r>
            <a:r>
              <a:rPr lang="en-US" sz="2400" b="1" dirty="0" smtClean="0">
                <a:solidFill>
                  <a:srgbClr val="0000FF"/>
                </a:solidFill>
                <a:latin typeface="Lucida Sans Unicode"/>
                <a:sym typeface="Wingdings" pitchFamily="2" charset="2"/>
              </a:rPr>
              <a:t> (comma-separated </a:t>
            </a:r>
            <a:r>
              <a:rPr lang="en-US" sz="2400" b="1" i="1" dirty="0" smtClean="0">
                <a:solidFill>
                  <a:srgbClr val="0000FF"/>
                </a:solidFill>
                <a:latin typeface="Lucida Sans Unicode"/>
                <a:sym typeface="Wingdings" pitchFamily="2" charset="2"/>
              </a:rPr>
              <a:t>typed</a:t>
            </a:r>
            <a:r>
              <a:rPr lang="en-US" sz="2400" b="1" dirty="0" smtClean="0">
                <a:solidFill>
                  <a:srgbClr val="0000FF"/>
                </a:solidFill>
                <a:latin typeface="Lucida Sans Unicode"/>
                <a:sym typeface="Wingdings" pitchFamily="2" charset="2"/>
              </a:rPr>
              <a:t> names in its parentheses), </a:t>
            </a:r>
            <a:r>
              <a:rPr lang="en-US" sz="2400" b="1" dirty="0" err="1" smtClean="0">
                <a:solidFill>
                  <a:srgbClr val="0000FF"/>
                </a:solidFill>
                <a:latin typeface="Lucida Sans Unicode"/>
                <a:sym typeface="Wingdings" pitchFamily="2" charset="2"/>
              </a:rPr>
              <a:t>eg</a:t>
            </a:r>
            <a:r>
              <a:rPr lang="en-US" sz="2400" b="1" dirty="0" smtClean="0">
                <a:solidFill>
                  <a:srgbClr val="0000FF"/>
                </a:solidFill>
                <a:latin typeface="Lucida Sans Unicode"/>
                <a:sym typeface="Wingdings" pitchFamily="2" charset="2"/>
              </a:rPr>
              <a:t>, </a:t>
            </a:r>
            <a:r>
              <a:rPr lang="en-US" sz="2400" b="1" i="1" u="sng" dirty="0" smtClean="0">
                <a:solidFill>
                  <a:srgbClr val="0000FF"/>
                </a:solidFill>
                <a:latin typeface="Lucida Sans Unicode"/>
                <a:sym typeface="Wingdings" pitchFamily="2" charset="2"/>
              </a:rPr>
              <a:t>string</a:t>
            </a:r>
            <a:r>
              <a:rPr lang="en-US" sz="2400" b="1" u="sng" dirty="0" smtClean="0">
                <a:solidFill>
                  <a:srgbClr val="0000FF"/>
                </a:solidFill>
                <a:latin typeface="Lucida Sans Unicode"/>
                <a:sym typeface="Wingdings" pitchFamily="2" charset="2"/>
              </a:rPr>
              <a:t> name</a:t>
            </a:r>
            <a:r>
              <a:rPr lang="en-US" sz="2400" b="1" dirty="0" smtClean="0">
                <a:solidFill>
                  <a:srgbClr val="0000FF"/>
                </a:solidFill>
                <a:latin typeface="Lucida Sans Unicode"/>
                <a:sym typeface="Wingdings" pitchFamily="2" charset="2"/>
              </a:rPr>
              <a:t/>
            </a:r>
            <a:br>
              <a:rPr lang="en-US" sz="2400" b="1" dirty="0" smtClean="0">
                <a:solidFill>
                  <a:srgbClr val="0000FF"/>
                </a:solidFill>
                <a:latin typeface="Lucida Sans Unicode"/>
                <a:sym typeface="Wingdings" pitchFamily="2" charset="2"/>
              </a:rPr>
            </a:br>
            <a:endParaRPr lang="en-US" sz="800" b="1" dirty="0" smtClean="0">
              <a:solidFill>
                <a:srgbClr val="0000FF"/>
              </a:solidFill>
              <a:latin typeface="Lucida Sans Unicode"/>
              <a:sym typeface="Wingdings" pitchFamily="2" charset="2"/>
            </a:endParaRPr>
          </a:p>
          <a:p>
            <a:pPr marL="906463" lvl="1" indent="-514350" eaLnBrk="1" hangingPunct="1">
              <a:spcBef>
                <a:spcPts val="600"/>
              </a:spcBef>
              <a:buFont typeface="+mj-lt"/>
              <a:buAutoNum type="arabicPeriod"/>
            </a:pPr>
            <a:r>
              <a:rPr lang="en-US" sz="2400" b="1" dirty="0" smtClean="0">
                <a:solidFill>
                  <a:srgbClr val="0000FF"/>
                </a:solidFill>
                <a:latin typeface="Lucida Sans Unicode"/>
                <a:sym typeface="Wingdings" pitchFamily="2" charset="2"/>
              </a:rPr>
              <a:t>How the function works (what it does), specified by the </a:t>
            </a:r>
            <a:r>
              <a:rPr lang="en-US" sz="2400" b="1" u="sng" dirty="0" smtClean="0">
                <a:solidFill>
                  <a:srgbClr val="0000FF"/>
                </a:solidFill>
                <a:latin typeface="Lucida Sans Unicode"/>
                <a:sym typeface="Wingdings" pitchFamily="2" charset="2"/>
              </a:rPr>
              <a:t>statements</a:t>
            </a:r>
            <a:r>
              <a:rPr lang="en-US" sz="2400" b="1" dirty="0" smtClean="0">
                <a:solidFill>
                  <a:srgbClr val="0000FF"/>
                </a:solidFill>
                <a:latin typeface="Lucida Sans Unicode"/>
                <a:sym typeface="Wingdings" pitchFamily="2" charset="2"/>
              </a:rPr>
              <a:t> inside the function definition { }</a:t>
            </a:r>
            <a:br>
              <a:rPr lang="en-US" sz="2400" b="1" dirty="0" smtClean="0">
                <a:solidFill>
                  <a:srgbClr val="0000FF"/>
                </a:solidFill>
                <a:latin typeface="Lucida Sans Unicode"/>
                <a:sym typeface="Wingdings" pitchFamily="2" charset="2"/>
              </a:rPr>
            </a:br>
            <a:endParaRPr lang="en-US" sz="800" b="1" dirty="0" smtClean="0">
              <a:solidFill>
                <a:srgbClr val="0000FF"/>
              </a:solidFill>
              <a:latin typeface="Lucida Sans Unicode"/>
              <a:sym typeface="Wingdings" pitchFamily="2" charset="2"/>
            </a:endParaRPr>
          </a:p>
          <a:p>
            <a:pPr marL="906463" lvl="1" indent="-514350" eaLnBrk="1" hangingPunct="1">
              <a:spcBef>
                <a:spcPts val="600"/>
              </a:spcBef>
              <a:buFont typeface="+mj-lt"/>
              <a:buAutoNum type="arabicPeriod"/>
            </a:pPr>
            <a:r>
              <a:rPr lang="en-US" sz="2400" b="1" dirty="0" smtClean="0">
                <a:solidFill>
                  <a:srgbClr val="0000FF"/>
                </a:solidFill>
                <a:latin typeface="Lucida Sans Unicode"/>
                <a:sym typeface="Wingdings" pitchFamily="2" charset="2"/>
              </a:rPr>
              <a:t>What the function </a:t>
            </a:r>
            <a:r>
              <a:rPr lang="en-US" sz="2400" b="1" u="sng" dirty="0" smtClean="0">
                <a:solidFill>
                  <a:srgbClr val="0000FF"/>
                </a:solidFill>
                <a:latin typeface="Lucida Sans Unicode"/>
                <a:sym typeface="Wingdings" pitchFamily="2" charset="2"/>
              </a:rPr>
              <a:t>returns</a:t>
            </a:r>
            <a:r>
              <a:rPr lang="en-US" sz="2400" b="1" dirty="0" smtClean="0">
                <a:solidFill>
                  <a:srgbClr val="0000FF"/>
                </a:solidFill>
                <a:latin typeface="Lucida Sans Unicode"/>
                <a:sym typeface="Wingdings" pitchFamily="2" charset="2"/>
              </a:rPr>
              <a:t> to its caller, if anything, specified by 0 or more </a:t>
            </a:r>
            <a:r>
              <a:rPr lang="en-US" sz="2400" b="1" u="sng" dirty="0" smtClean="0">
                <a:solidFill>
                  <a:srgbClr val="0000FF"/>
                </a:solidFill>
                <a:latin typeface="Lucida Sans Unicode"/>
                <a:sym typeface="Wingdings" pitchFamily="2" charset="2"/>
              </a:rPr>
              <a:t>return statements</a:t>
            </a:r>
            <a:r>
              <a:rPr lang="en-US" sz="2400" b="1" dirty="0" smtClean="0">
                <a:solidFill>
                  <a:srgbClr val="0000FF"/>
                </a:solidFill>
                <a:latin typeface="Lucida Sans Unicode"/>
                <a:sym typeface="Wingdings" pitchFamily="2" charset="2"/>
              </a:rPr>
              <a:t> inside the function – its </a:t>
            </a:r>
            <a:r>
              <a:rPr lang="en-US" sz="2400" b="1" u="sng" dirty="0" smtClean="0">
                <a:solidFill>
                  <a:srgbClr val="0000FF"/>
                </a:solidFill>
                <a:latin typeface="Lucida Sans Unicode"/>
                <a:sym typeface="Wingdings" pitchFamily="2" charset="2"/>
              </a:rPr>
              <a:t>output</a:t>
            </a:r>
            <a:r>
              <a:rPr lang="en-US" sz="2400" b="1" dirty="0" smtClean="0">
                <a:solidFill>
                  <a:srgbClr val="0000FF"/>
                </a:solidFill>
                <a:latin typeface="Lucida Sans Unicode"/>
                <a:sym typeface="Wingdings" pitchFamily="2" charset="2"/>
              </a:rPr>
              <a:t> </a:t>
            </a:r>
            <a:r>
              <a:rPr lang="en-US" sz="2400" b="1" u="sng" dirty="0" smtClean="0">
                <a:solidFill>
                  <a:srgbClr val="0000FF"/>
                </a:solidFill>
                <a:latin typeface="Lucida Sans Unicode"/>
                <a:sym typeface="Wingdings" pitchFamily="2" charset="2"/>
              </a:rPr>
              <a:t>to its caller</a:t>
            </a:r>
            <a:endParaRPr lang="en-US" sz="2200" b="1" dirty="0" smtClean="0">
              <a:solidFill>
                <a:srgbClr val="0000FF"/>
              </a:solidFill>
              <a:latin typeface="Lucida Sans Unicode"/>
              <a:sym typeface="Wingdings" pitchFamily="2" charset="2"/>
            </a:endParaRPr>
          </a:p>
        </p:txBody>
      </p:sp>
    </p:spTree>
    <p:extLst>
      <p:ext uri="{BB962C8B-B14F-4D97-AF65-F5344CB8AC3E}">
        <p14:creationId xmlns:p14="http://schemas.microsoft.com/office/powerpoint/2010/main" val="80632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170">
                                            <p:txEl>
                                              <p:pRg st="3" end="3"/>
                                            </p:txEl>
                                          </p:spTgt>
                                        </p:tgtEl>
                                        <p:attrNameLst>
                                          <p:attrName>style.visibility</p:attrName>
                                        </p:attrNameLst>
                                      </p:cBhvr>
                                      <p:to>
                                        <p:strVal val="visible"/>
                                      </p:to>
                                    </p:set>
                                    <p:animEffect transition="in" filter="dissolve">
                                      <p:cBhvr>
                                        <p:cTn id="7" dur="500"/>
                                        <p:tgtEl>
                                          <p:spTgt spid="7170">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170">
                                            <p:txEl>
                                              <p:pRg st="4" end="4"/>
                                            </p:txEl>
                                          </p:spTgt>
                                        </p:tgtEl>
                                        <p:attrNameLst>
                                          <p:attrName>style.visibility</p:attrName>
                                        </p:attrNameLst>
                                      </p:cBhvr>
                                      <p:to>
                                        <p:strVal val="visible"/>
                                      </p:to>
                                    </p:set>
                                    <p:animEffect transition="in" filter="dissolve">
                                      <p:cBhvr>
                                        <p:cTn id="12" dur="500"/>
                                        <p:tgtEl>
                                          <p:spTgt spid="7170">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170">
                                            <p:txEl>
                                              <p:pRg st="5" end="5"/>
                                            </p:txEl>
                                          </p:spTgt>
                                        </p:tgtEl>
                                        <p:attrNameLst>
                                          <p:attrName>style.visibility</p:attrName>
                                        </p:attrNameLst>
                                      </p:cBhvr>
                                      <p:to>
                                        <p:strVal val="visible"/>
                                      </p:to>
                                    </p:set>
                                    <p:animEffect transition="in" filter="dissolve">
                                      <p:cBhvr>
                                        <p:cTn id="17" dur="500"/>
                                        <p:tgtEl>
                                          <p:spTgt spid="717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idx="4294967295"/>
          </p:nvPr>
        </p:nvSpPr>
        <p:spPr bwMode="auto">
          <a:xfrm>
            <a:off x="299154" y="3986"/>
            <a:ext cx="8229600" cy="1143000"/>
          </a:xfrm>
          <a:noFill/>
        </p:spPr>
        <p:txBody>
          <a:bodyPr>
            <a:normAutofit/>
          </a:bodyPr>
          <a:lstStyle/>
          <a:p>
            <a:pPr eaLnBrk="1" hangingPunct="1">
              <a:lnSpc>
                <a:spcPts val="4000"/>
              </a:lnSpc>
            </a:pPr>
            <a:r>
              <a:rPr lang="en-US" dirty="0" smtClean="0">
                <a:effectLst/>
              </a:rPr>
              <a:t>Calling a C# Function</a:t>
            </a:r>
          </a:p>
        </p:txBody>
      </p:sp>
      <p:sp>
        <p:nvSpPr>
          <p:cNvPr id="7170" name="Rectangle 3"/>
          <p:cNvSpPr>
            <a:spLocks noGrp="1" noChangeArrowheads="1"/>
          </p:cNvSpPr>
          <p:nvPr>
            <p:ph type="body" idx="4294967295"/>
          </p:nvPr>
        </p:nvSpPr>
        <p:spPr>
          <a:xfrm>
            <a:off x="363256" y="1037646"/>
            <a:ext cx="8656566" cy="4754659"/>
          </a:xfrm>
        </p:spPr>
        <p:txBody>
          <a:bodyPr/>
          <a:lstStyle/>
          <a:p>
            <a:pPr eaLnBrk="1" hangingPunct="1">
              <a:spcBef>
                <a:spcPts val="600"/>
              </a:spcBef>
            </a:pPr>
            <a:r>
              <a:rPr lang="en-US" sz="2400" b="1" dirty="0" smtClean="0">
                <a:solidFill>
                  <a:srgbClr val="0000FF"/>
                </a:solidFill>
                <a:latin typeface="Lucida Sans Unicode"/>
              </a:rPr>
              <a:t>When you </a:t>
            </a:r>
            <a:r>
              <a:rPr lang="en-US" sz="2400" b="1" u="sng" dirty="0" smtClean="0">
                <a:solidFill>
                  <a:srgbClr val="0000FF"/>
                </a:solidFill>
                <a:latin typeface="Lucida Sans Unicode"/>
              </a:rPr>
              <a:t>call</a:t>
            </a:r>
            <a:r>
              <a:rPr lang="en-US" sz="2400" b="1" dirty="0" smtClean="0">
                <a:solidFill>
                  <a:srgbClr val="0000FF"/>
                </a:solidFill>
                <a:latin typeface="Lucida Sans Unicode"/>
              </a:rPr>
              <a:t> a function you specify three things:</a:t>
            </a:r>
            <a:br>
              <a:rPr lang="en-US" sz="2400" b="1" dirty="0" smtClean="0">
                <a:solidFill>
                  <a:srgbClr val="0000FF"/>
                </a:solidFill>
                <a:latin typeface="Lucida Sans Unicode"/>
              </a:rPr>
            </a:br>
            <a:endParaRPr lang="en-US" sz="800" b="1" dirty="0" smtClean="0">
              <a:solidFill>
                <a:srgbClr val="0000FF"/>
              </a:solidFill>
              <a:latin typeface="Lucida Sans Unicode"/>
            </a:endParaRPr>
          </a:p>
          <a:p>
            <a:pPr marL="906463" lvl="1" indent="-514350" eaLnBrk="1" hangingPunct="1">
              <a:spcBef>
                <a:spcPts val="600"/>
              </a:spcBef>
              <a:buFont typeface="+mj-lt"/>
              <a:buAutoNum type="arabicPeriod"/>
            </a:pPr>
            <a:r>
              <a:rPr lang="en-US" sz="2400" b="1" dirty="0" smtClean="0">
                <a:solidFill>
                  <a:srgbClr val="0000FF"/>
                </a:solidFill>
                <a:latin typeface="Lucida Sans Unicode"/>
                <a:sym typeface="Wingdings" pitchFamily="2" charset="2"/>
              </a:rPr>
              <a:t>The </a:t>
            </a:r>
            <a:r>
              <a:rPr lang="en-US" sz="2400" b="1" u="sng" dirty="0" smtClean="0">
                <a:solidFill>
                  <a:srgbClr val="0000FF"/>
                </a:solidFill>
                <a:latin typeface="Lucida Sans Unicode"/>
                <a:sym typeface="Wingdings" pitchFamily="2" charset="2"/>
              </a:rPr>
              <a:t>name</a:t>
            </a:r>
            <a:r>
              <a:rPr lang="en-US" sz="2400" b="1" dirty="0" smtClean="0">
                <a:solidFill>
                  <a:srgbClr val="0000FF"/>
                </a:solidFill>
                <a:latin typeface="Lucida Sans Unicode"/>
                <a:sym typeface="Wingdings" pitchFamily="2" charset="2"/>
              </a:rPr>
              <a:t> of the function, </a:t>
            </a:r>
            <a:r>
              <a:rPr lang="en-US" sz="2400" b="1" dirty="0" err="1" smtClean="0">
                <a:solidFill>
                  <a:srgbClr val="0000FF"/>
                </a:solidFill>
                <a:latin typeface="Lucida Sans Unicode"/>
                <a:sym typeface="Wingdings" pitchFamily="2" charset="2"/>
              </a:rPr>
              <a:t>eg</a:t>
            </a:r>
            <a:r>
              <a:rPr lang="en-US" sz="2400" b="1" dirty="0" smtClean="0">
                <a:solidFill>
                  <a:srgbClr val="0000FF"/>
                </a:solidFill>
                <a:latin typeface="Lucida Sans Unicode"/>
                <a:sym typeface="Wingdings" pitchFamily="2" charset="2"/>
              </a:rPr>
              <a:t>, </a:t>
            </a:r>
            <a:r>
              <a:rPr lang="en-US" sz="2400" b="1" u="sng" dirty="0" err="1">
                <a:solidFill>
                  <a:srgbClr val="0000FF"/>
                </a:solidFill>
                <a:latin typeface="Lucida Sans Unicode"/>
                <a:sym typeface="Wingdings" pitchFamily="2" charset="2"/>
              </a:rPr>
              <a:t>S</a:t>
            </a:r>
            <a:r>
              <a:rPr lang="en-US" sz="2400" b="1" u="sng" dirty="0" err="1" smtClean="0">
                <a:solidFill>
                  <a:srgbClr val="0000FF"/>
                </a:solidFill>
                <a:latin typeface="Lucida Sans Unicode"/>
                <a:sym typeface="Wingdings" pitchFamily="2" charset="2"/>
              </a:rPr>
              <a:t>ayHelloTo</a:t>
            </a:r>
            <a:r>
              <a:rPr lang="en-US" sz="2400" b="1" dirty="0" smtClean="0">
                <a:solidFill>
                  <a:srgbClr val="0000FF"/>
                </a:solidFill>
                <a:latin typeface="Lucida Sans Unicode"/>
                <a:sym typeface="Wingdings" pitchFamily="2" charset="2"/>
              </a:rPr>
              <a:t/>
            </a:r>
            <a:br>
              <a:rPr lang="en-US" sz="2400" b="1" dirty="0" smtClean="0">
                <a:solidFill>
                  <a:srgbClr val="0000FF"/>
                </a:solidFill>
                <a:latin typeface="Lucida Sans Unicode"/>
                <a:sym typeface="Wingdings" pitchFamily="2" charset="2"/>
              </a:rPr>
            </a:br>
            <a:endParaRPr lang="en-US" sz="800" b="1" dirty="0" smtClean="0">
              <a:solidFill>
                <a:srgbClr val="0000FF"/>
              </a:solidFill>
              <a:latin typeface="Lucida Sans Unicode"/>
              <a:sym typeface="Wingdings" pitchFamily="2" charset="2"/>
            </a:endParaRPr>
          </a:p>
          <a:p>
            <a:pPr marL="906463" lvl="1" indent="-514350" eaLnBrk="1" hangingPunct="1">
              <a:spcBef>
                <a:spcPts val="600"/>
              </a:spcBef>
              <a:buFont typeface="+mj-lt"/>
              <a:buAutoNum type="arabicPeriod"/>
            </a:pPr>
            <a:r>
              <a:rPr lang="en-US" sz="2400" b="1" dirty="0" smtClean="0">
                <a:solidFill>
                  <a:srgbClr val="0000FF"/>
                </a:solidFill>
                <a:latin typeface="Lucida Sans Unicode"/>
                <a:sym typeface="Wingdings" pitchFamily="2" charset="2"/>
              </a:rPr>
              <a:t>The </a:t>
            </a:r>
            <a:r>
              <a:rPr lang="en-US" sz="2400" b="1" u="sng" dirty="0" smtClean="0">
                <a:solidFill>
                  <a:srgbClr val="0000FF"/>
                </a:solidFill>
                <a:latin typeface="Lucida Sans Unicode"/>
                <a:sym typeface="Wingdings" pitchFamily="2" charset="2"/>
              </a:rPr>
              <a:t>inputs</a:t>
            </a:r>
            <a:r>
              <a:rPr lang="en-US" sz="2400" b="1" dirty="0" smtClean="0">
                <a:solidFill>
                  <a:srgbClr val="0000FF"/>
                </a:solidFill>
                <a:latin typeface="Lucida Sans Unicode"/>
                <a:sym typeface="Wingdings" pitchFamily="2" charset="2"/>
              </a:rPr>
              <a:t> the function will receive, if any, from its caller, specified as </a:t>
            </a:r>
            <a:r>
              <a:rPr lang="en-US" sz="2400" b="1" u="sng" dirty="0" smtClean="0">
                <a:solidFill>
                  <a:srgbClr val="0000FF"/>
                </a:solidFill>
                <a:latin typeface="Lucida Sans Unicode"/>
                <a:sym typeface="Wingdings" pitchFamily="2" charset="2"/>
              </a:rPr>
              <a:t>arguments</a:t>
            </a:r>
            <a:r>
              <a:rPr lang="en-US" sz="2400" b="1" dirty="0" smtClean="0">
                <a:solidFill>
                  <a:srgbClr val="0000FF"/>
                </a:solidFill>
                <a:latin typeface="Lucida Sans Unicode"/>
                <a:sym typeface="Wingdings" pitchFamily="2" charset="2"/>
              </a:rPr>
              <a:t> (comma-separated items inside its parentheses), </a:t>
            </a:r>
            <a:r>
              <a:rPr lang="en-US" sz="2400" b="1" dirty="0" err="1" smtClean="0">
                <a:solidFill>
                  <a:srgbClr val="0000FF"/>
                </a:solidFill>
                <a:latin typeface="Lucida Sans Unicode"/>
                <a:sym typeface="Wingdings" pitchFamily="2" charset="2"/>
              </a:rPr>
              <a:t>eg</a:t>
            </a:r>
            <a:r>
              <a:rPr lang="en-US" sz="2400" b="1" dirty="0" smtClean="0">
                <a:solidFill>
                  <a:srgbClr val="0000FF"/>
                </a:solidFill>
                <a:latin typeface="Lucida Sans Unicode"/>
                <a:sym typeface="Wingdings" pitchFamily="2" charset="2"/>
              </a:rPr>
              <a:t>, </a:t>
            </a:r>
            <a:r>
              <a:rPr lang="en-US" sz="2400" b="1" u="sng" dirty="0" smtClean="0">
                <a:solidFill>
                  <a:srgbClr val="0000FF"/>
                </a:solidFill>
                <a:latin typeface="Lucida Sans Unicode"/>
                <a:sym typeface="Wingdings" pitchFamily="2" charset="2"/>
              </a:rPr>
              <a:t>"Fred"</a:t>
            </a:r>
            <a:r>
              <a:rPr lang="en-US" sz="2400" b="1" dirty="0" smtClean="0">
                <a:solidFill>
                  <a:srgbClr val="0000FF"/>
                </a:solidFill>
                <a:latin typeface="Lucida Sans Unicode"/>
                <a:sym typeface="Wingdings" pitchFamily="2" charset="2"/>
              </a:rPr>
              <a:t/>
            </a:r>
            <a:br>
              <a:rPr lang="en-US" sz="2400" b="1" dirty="0" smtClean="0">
                <a:solidFill>
                  <a:srgbClr val="0000FF"/>
                </a:solidFill>
                <a:latin typeface="Lucida Sans Unicode"/>
                <a:sym typeface="Wingdings" pitchFamily="2" charset="2"/>
              </a:rPr>
            </a:br>
            <a:endParaRPr lang="en-US" sz="800" b="1" dirty="0" smtClean="0">
              <a:solidFill>
                <a:srgbClr val="0000FF"/>
              </a:solidFill>
              <a:latin typeface="Lucida Sans Unicode"/>
              <a:sym typeface="Wingdings" pitchFamily="2" charset="2"/>
            </a:endParaRPr>
          </a:p>
          <a:p>
            <a:pPr marL="906463" lvl="1" indent="-514350" eaLnBrk="1" hangingPunct="1">
              <a:spcBef>
                <a:spcPts val="600"/>
              </a:spcBef>
              <a:buFont typeface="+mj-lt"/>
              <a:buAutoNum type="arabicPeriod"/>
            </a:pPr>
            <a:r>
              <a:rPr lang="en-US" sz="2400" b="1" dirty="0" smtClean="0">
                <a:solidFill>
                  <a:srgbClr val="0000FF"/>
                </a:solidFill>
                <a:latin typeface="Lucida Sans Unicode"/>
                <a:sym typeface="Wingdings" pitchFamily="2" charset="2"/>
              </a:rPr>
              <a:t>What to do with a value that the function returns</a:t>
            </a:r>
          </a:p>
          <a:p>
            <a:pPr marL="1257300" lvl="3" indent="-342900" eaLnBrk="1" hangingPunct="1">
              <a:spcBef>
                <a:spcPts val="600"/>
              </a:spcBef>
              <a:buFont typeface="Arial" pitchFamily="34" charset="0"/>
              <a:buChar char="•"/>
            </a:pPr>
            <a:r>
              <a:rPr lang="en-US" sz="2200" b="1" dirty="0" smtClean="0">
                <a:solidFill>
                  <a:srgbClr val="0000FF"/>
                </a:solidFill>
                <a:latin typeface="Lucida Sans Unicode"/>
                <a:sym typeface="Wingdings" pitchFamily="2" charset="2"/>
              </a:rPr>
              <a:t>Print the value</a:t>
            </a:r>
          </a:p>
          <a:p>
            <a:pPr marL="1257300" lvl="3" indent="-342900" eaLnBrk="1" hangingPunct="1">
              <a:spcBef>
                <a:spcPts val="0"/>
              </a:spcBef>
              <a:buFont typeface="Arial" pitchFamily="34" charset="0"/>
              <a:buChar char="•"/>
            </a:pPr>
            <a:r>
              <a:rPr lang="en-US" sz="2200" b="1" dirty="0" smtClean="0">
                <a:solidFill>
                  <a:srgbClr val="0000FF"/>
                </a:solidFill>
                <a:latin typeface="Lucida Sans Unicode"/>
                <a:sym typeface="Wingdings" pitchFamily="2" charset="2"/>
              </a:rPr>
              <a:t>Save the value in a variable by assigning to it</a:t>
            </a:r>
          </a:p>
          <a:p>
            <a:pPr marL="1257300" lvl="3" indent="-342900" eaLnBrk="1" hangingPunct="1">
              <a:spcBef>
                <a:spcPts val="0"/>
              </a:spcBef>
              <a:buFont typeface="Arial" pitchFamily="34" charset="0"/>
              <a:buChar char="•"/>
            </a:pPr>
            <a:r>
              <a:rPr lang="en-US" sz="2200" b="1" dirty="0" smtClean="0">
                <a:solidFill>
                  <a:srgbClr val="0000FF"/>
                </a:solidFill>
                <a:latin typeface="Lucida Sans Unicode"/>
                <a:sym typeface="Wingdings" pitchFamily="2" charset="2"/>
              </a:rPr>
              <a:t>Pass the value to another function</a:t>
            </a:r>
          </a:p>
          <a:p>
            <a:pPr marL="1257300" lvl="3" indent="-342900" eaLnBrk="1" hangingPunct="1">
              <a:spcBef>
                <a:spcPts val="0"/>
              </a:spcBef>
              <a:buFont typeface="Arial" pitchFamily="34" charset="0"/>
              <a:buChar char="•"/>
            </a:pPr>
            <a:r>
              <a:rPr lang="en-US" sz="2200" b="1" dirty="0" smtClean="0">
                <a:solidFill>
                  <a:srgbClr val="0000FF"/>
                </a:solidFill>
                <a:latin typeface="Lucida Sans Unicode"/>
                <a:sym typeface="Wingdings" pitchFamily="2" charset="2"/>
              </a:rPr>
              <a:t>Anything else … </a:t>
            </a:r>
            <a:r>
              <a:rPr lang="en-US" sz="2200" b="1" u="sng" dirty="0" smtClean="0">
                <a:solidFill>
                  <a:srgbClr val="0000FF"/>
                </a:solidFill>
                <a:latin typeface="Lucida Sans Unicode"/>
                <a:sym typeface="Wingdings" pitchFamily="2" charset="2"/>
              </a:rPr>
              <a:t>don’t ignore the value</a:t>
            </a:r>
            <a:endParaRPr lang="en-US" sz="1800" b="1" u="sng" dirty="0" smtClean="0">
              <a:solidFill>
                <a:srgbClr val="0000FF"/>
              </a:solidFill>
              <a:latin typeface="Lucida Sans Unicode"/>
              <a:sym typeface="Wingdings" pitchFamily="2" charset="2"/>
            </a:endParaRPr>
          </a:p>
        </p:txBody>
      </p:sp>
    </p:spTree>
    <p:extLst>
      <p:ext uri="{BB962C8B-B14F-4D97-AF65-F5344CB8AC3E}">
        <p14:creationId xmlns:p14="http://schemas.microsoft.com/office/powerpoint/2010/main" val="2709832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Effect transition="in" filter="dissolve">
                                      <p:cBhvr>
                                        <p:cTn id="7" dur="500"/>
                                        <p:tgtEl>
                                          <p:spTgt spid="717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170">
                                            <p:txEl>
                                              <p:pRg st="3" end="3"/>
                                            </p:txEl>
                                          </p:spTgt>
                                        </p:tgtEl>
                                        <p:attrNameLst>
                                          <p:attrName>style.visibility</p:attrName>
                                        </p:attrNameLst>
                                      </p:cBhvr>
                                      <p:to>
                                        <p:strVal val="visible"/>
                                      </p:to>
                                    </p:set>
                                    <p:animEffect transition="in" filter="dissolve">
                                      <p:cBhvr>
                                        <p:cTn id="12" dur="500"/>
                                        <p:tgtEl>
                                          <p:spTgt spid="717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170">
                                            <p:txEl>
                                              <p:pRg st="4" end="4"/>
                                            </p:txEl>
                                          </p:spTgt>
                                        </p:tgtEl>
                                        <p:attrNameLst>
                                          <p:attrName>style.visibility</p:attrName>
                                        </p:attrNameLst>
                                      </p:cBhvr>
                                      <p:to>
                                        <p:strVal val="visible"/>
                                      </p:to>
                                    </p:set>
                                    <p:animEffect transition="in" filter="dissolve">
                                      <p:cBhvr>
                                        <p:cTn id="17" dur="500"/>
                                        <p:tgtEl>
                                          <p:spTgt spid="717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170">
                                            <p:txEl>
                                              <p:pRg st="5" end="5"/>
                                            </p:txEl>
                                          </p:spTgt>
                                        </p:tgtEl>
                                        <p:attrNameLst>
                                          <p:attrName>style.visibility</p:attrName>
                                        </p:attrNameLst>
                                      </p:cBhvr>
                                      <p:to>
                                        <p:strVal val="visible"/>
                                      </p:to>
                                    </p:set>
                                    <p:animEffect transition="in" filter="dissolve">
                                      <p:cBhvr>
                                        <p:cTn id="22" dur="500"/>
                                        <p:tgtEl>
                                          <p:spTgt spid="7170">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170">
                                            <p:txEl>
                                              <p:pRg st="6" end="6"/>
                                            </p:txEl>
                                          </p:spTgt>
                                        </p:tgtEl>
                                        <p:attrNameLst>
                                          <p:attrName>style.visibility</p:attrName>
                                        </p:attrNameLst>
                                      </p:cBhvr>
                                      <p:to>
                                        <p:strVal val="visible"/>
                                      </p:to>
                                    </p:set>
                                    <p:animEffect transition="in" filter="dissolve">
                                      <p:cBhvr>
                                        <p:cTn id="27" dur="500"/>
                                        <p:tgtEl>
                                          <p:spTgt spid="7170">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7170">
                                            <p:txEl>
                                              <p:pRg st="7" end="7"/>
                                            </p:txEl>
                                          </p:spTgt>
                                        </p:tgtEl>
                                        <p:attrNameLst>
                                          <p:attrName>style.visibility</p:attrName>
                                        </p:attrNameLst>
                                      </p:cBhvr>
                                      <p:to>
                                        <p:strVal val="visible"/>
                                      </p:to>
                                    </p:set>
                                    <p:animEffect transition="in" filter="dissolve">
                                      <p:cBhvr>
                                        <p:cTn id="32" dur="500"/>
                                        <p:tgtEl>
                                          <p:spTgt spid="717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DeitelPowerPointTemplate</Template>
  <TotalTime>12509</TotalTime>
  <Words>1247</Words>
  <Application>Microsoft Office PowerPoint</Application>
  <PresentationFormat>On-screen Show (4:3)</PresentationFormat>
  <Paragraphs>176</Paragraphs>
  <Slides>17</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Lucida Sans Unicode</vt:lpstr>
      <vt:lpstr>Verdana</vt:lpstr>
      <vt:lpstr>Wingdings</vt:lpstr>
      <vt:lpstr>Wingdings 2</vt:lpstr>
      <vt:lpstr>Wingdings 3</vt:lpstr>
      <vt:lpstr>Concourse</vt:lpstr>
      <vt:lpstr>COMP 170 – Introduction to Object Oriented Programming</vt:lpstr>
      <vt:lpstr>Notes on C# Functions</vt:lpstr>
      <vt:lpstr>How Do I Define a C# Function?</vt:lpstr>
      <vt:lpstr>How Do I Call a C# Function?</vt:lpstr>
      <vt:lpstr>C# Function Example</vt:lpstr>
      <vt:lpstr>Another C# Function Example</vt:lpstr>
      <vt:lpstr>A Third C# Function Example</vt:lpstr>
      <vt:lpstr>C# Function Definitions</vt:lpstr>
      <vt:lpstr>Calling a C# Function</vt:lpstr>
      <vt:lpstr>Another C# Function with Return</vt:lpstr>
      <vt:lpstr>Function Requirements – 1</vt:lpstr>
      <vt:lpstr>Function Requirements – 2</vt:lpstr>
      <vt:lpstr>More on Calling a C# Function</vt:lpstr>
      <vt:lpstr>Function Returned Values</vt:lpstr>
      <vt:lpstr>C# Function Examples – 1</vt:lpstr>
      <vt:lpstr>C# Function Examples – 2</vt:lpstr>
      <vt:lpstr>C# Function Examples – 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Classes and Objects</dc:title>
  <dc:creator>paul</dc:creator>
  <cp:lastModifiedBy>ares09x</cp:lastModifiedBy>
  <cp:revision>559</cp:revision>
  <dcterms:created xsi:type="dcterms:W3CDTF">2009-05-07T16:45:09Z</dcterms:created>
  <dcterms:modified xsi:type="dcterms:W3CDTF">2014-07-22T23:37:18Z</dcterms:modified>
</cp:coreProperties>
</file>