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667" r:id="rId2"/>
    <p:sldMasterId id="2147483669" r:id="rId3"/>
  </p:sldMasterIdLst>
  <p:notesMasterIdLst>
    <p:notesMasterId r:id="rId21"/>
  </p:notesMasterIdLst>
  <p:handoutMasterIdLst>
    <p:handoutMasterId r:id="rId22"/>
  </p:handoutMasterIdLst>
  <p:sldIdLst>
    <p:sldId id="454" r:id="rId4"/>
    <p:sldId id="434" r:id="rId5"/>
    <p:sldId id="427" r:id="rId6"/>
    <p:sldId id="441" r:id="rId7"/>
    <p:sldId id="442" r:id="rId8"/>
    <p:sldId id="443" r:id="rId9"/>
    <p:sldId id="444" r:id="rId10"/>
    <p:sldId id="445" r:id="rId11"/>
    <p:sldId id="446" r:id="rId12"/>
    <p:sldId id="447" r:id="rId13"/>
    <p:sldId id="448" r:id="rId14"/>
    <p:sldId id="449" r:id="rId15"/>
    <p:sldId id="450" r:id="rId16"/>
    <p:sldId id="451" r:id="rId17"/>
    <p:sldId id="452" r:id="rId18"/>
    <p:sldId id="453" r:id="rId19"/>
    <p:sldId id="440" r:id="rId20"/>
  </p:sldIdLst>
  <p:sldSz cx="9144000" cy="6858000" type="screen4x3"/>
  <p:notesSz cx="7008813" cy="9234488"/>
  <p:defaultTextStyle>
    <a:defPPr>
      <a:defRPr lang="en-US"/>
    </a:defPPr>
    <a:lvl1pPr algn="l" rtl="0" fontAlgn="base">
      <a:spcBef>
        <a:spcPct val="0"/>
      </a:spcBef>
      <a:spcAft>
        <a:spcPct val="25000"/>
      </a:spcAft>
      <a:buClr>
        <a:schemeClr val="tx1"/>
      </a:buClr>
      <a:defRPr sz="1600" kern="1200">
        <a:solidFill>
          <a:srgbClr val="275AFF"/>
        </a:solidFill>
        <a:latin typeface="Arial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25000"/>
      </a:spcAft>
      <a:buClr>
        <a:schemeClr val="tx1"/>
      </a:buClr>
      <a:defRPr sz="1600" kern="1200">
        <a:solidFill>
          <a:srgbClr val="275AFF"/>
        </a:solidFill>
        <a:latin typeface="Arial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25000"/>
      </a:spcAft>
      <a:buClr>
        <a:schemeClr val="tx1"/>
      </a:buClr>
      <a:defRPr sz="1600" kern="1200">
        <a:solidFill>
          <a:srgbClr val="275AFF"/>
        </a:solidFill>
        <a:latin typeface="Arial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25000"/>
      </a:spcAft>
      <a:buClr>
        <a:schemeClr val="tx1"/>
      </a:buClr>
      <a:defRPr sz="1600" kern="1200">
        <a:solidFill>
          <a:srgbClr val="275AFF"/>
        </a:solidFill>
        <a:latin typeface="Arial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25000"/>
      </a:spcAft>
      <a:buClr>
        <a:schemeClr val="tx1"/>
      </a:buClr>
      <a:defRPr sz="1600" kern="1200">
        <a:solidFill>
          <a:srgbClr val="275AFF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600" kern="1200">
        <a:solidFill>
          <a:srgbClr val="275AFF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1600" kern="1200">
        <a:solidFill>
          <a:srgbClr val="275AFF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1600" kern="1200">
        <a:solidFill>
          <a:srgbClr val="275AFF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1600" kern="1200">
        <a:solidFill>
          <a:srgbClr val="275AFF"/>
        </a:solidFill>
        <a:latin typeface="Arial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  <a:srgbClr val="3333FF"/>
    <a:srgbClr val="5172B3"/>
    <a:srgbClr val="FDC382"/>
    <a:srgbClr val="D8A57E"/>
    <a:srgbClr val="F9F9F7"/>
    <a:srgbClr val="A0CED6"/>
    <a:srgbClr val="F0F7F7"/>
    <a:srgbClr val="24B5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25" autoAdjust="0"/>
    <p:restoredTop sz="89125" autoAdjust="0"/>
  </p:normalViewPr>
  <p:slideViewPr>
    <p:cSldViewPr>
      <p:cViewPr varScale="1">
        <p:scale>
          <a:sx n="101" d="100"/>
          <a:sy n="101" d="100"/>
        </p:scale>
        <p:origin x="666" y="96"/>
      </p:cViewPr>
      <p:guideLst>
        <p:guide orient="horz" pos="2160"/>
        <p:guide pos="2880"/>
      </p:guideLst>
    </p:cSldViewPr>
  </p:slideViewPr>
  <p:outlineViewPr>
    <p:cViewPr>
      <p:scale>
        <a:sx n="30" d="100"/>
        <a:sy n="3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530" y="-86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92" tIns="46397" rIns="92792" bIns="46397" numCol="1" anchor="t" anchorCtr="0" compatLnSpc="1">
            <a:prstTxWarp prst="textNoShape">
              <a:avLst/>
            </a:prstTxWarp>
          </a:bodyPr>
          <a:lstStyle>
            <a:lvl1pPr defTabSz="928688">
              <a:spcAft>
                <a:spcPct val="0"/>
              </a:spcAft>
              <a:buClrTx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875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92" tIns="46397" rIns="92792" bIns="46397" numCol="1" anchor="t" anchorCtr="0" compatLnSpc="1">
            <a:prstTxWarp prst="textNoShape">
              <a:avLst/>
            </a:prstTxWarp>
          </a:bodyPr>
          <a:lstStyle>
            <a:lvl1pPr algn="r" defTabSz="928688">
              <a:spcAft>
                <a:spcPct val="0"/>
              </a:spcAft>
              <a:buClrTx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93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92" tIns="46397" rIns="92792" bIns="46397" numCol="1" anchor="b" anchorCtr="0" compatLnSpc="1">
            <a:prstTxWarp prst="textNoShape">
              <a:avLst/>
            </a:prstTxWarp>
          </a:bodyPr>
          <a:lstStyle>
            <a:lvl1pPr defTabSz="928688">
              <a:spcAft>
                <a:spcPct val="0"/>
              </a:spcAft>
              <a:buClrTx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8750" y="87693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92" tIns="46397" rIns="92792" bIns="46397" numCol="1" anchor="b" anchorCtr="0" compatLnSpc="1">
            <a:prstTxWarp prst="textNoShape">
              <a:avLst/>
            </a:prstTxWarp>
          </a:bodyPr>
          <a:lstStyle>
            <a:lvl1pPr algn="r" defTabSz="928688">
              <a:spcAft>
                <a:spcPct val="0"/>
              </a:spcAft>
              <a:buClrTx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9419150-1EE0-44A3-9A1E-F26FC68CD2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32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92" tIns="46397" rIns="92792" bIns="46397" numCol="1" anchor="t" anchorCtr="0" compatLnSpc="1">
            <a:prstTxWarp prst="textNoShape">
              <a:avLst/>
            </a:prstTxWarp>
          </a:bodyPr>
          <a:lstStyle>
            <a:lvl1pPr defTabSz="928688">
              <a:spcAft>
                <a:spcPct val="0"/>
              </a:spcAft>
              <a:buClrTx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875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92" tIns="46397" rIns="92792" bIns="46397" numCol="1" anchor="t" anchorCtr="0" compatLnSpc="1">
            <a:prstTxWarp prst="textNoShape">
              <a:avLst/>
            </a:prstTxWarp>
          </a:bodyPr>
          <a:lstStyle>
            <a:lvl1pPr algn="r" defTabSz="928688">
              <a:spcAft>
                <a:spcPct val="0"/>
              </a:spcAft>
              <a:buClrTx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690563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850"/>
            <a:ext cx="5605463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92" tIns="46397" rIns="92792" bIns="46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93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92" tIns="46397" rIns="92792" bIns="46397" numCol="1" anchor="b" anchorCtr="0" compatLnSpc="1">
            <a:prstTxWarp prst="textNoShape">
              <a:avLst/>
            </a:prstTxWarp>
          </a:bodyPr>
          <a:lstStyle>
            <a:lvl1pPr defTabSz="928688">
              <a:spcAft>
                <a:spcPct val="0"/>
              </a:spcAft>
              <a:buClrTx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8750" y="87693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92" tIns="46397" rIns="92792" bIns="46397" numCol="1" anchor="b" anchorCtr="0" compatLnSpc="1">
            <a:prstTxWarp prst="textNoShape">
              <a:avLst/>
            </a:prstTxWarp>
          </a:bodyPr>
          <a:lstStyle>
            <a:lvl1pPr algn="r" defTabSz="928688">
              <a:spcAft>
                <a:spcPct val="0"/>
              </a:spcAft>
              <a:buClrTx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1DF2F37-19C4-414D-BE9C-D7E573211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846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DF2F37-19C4-414D-BE9C-D7E5732117F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149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3EA7F-8FCB-40D0-8BC5-C06BA93BC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17B91-C02F-4109-9591-D451780F2E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4DE36-DDCB-49AD-93A9-F39441B28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C28FA-73F5-4133-AC55-9F9EA20BD0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2DF94-4D9C-4299-8B87-4D48E23118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CE811-52CB-40E3-9B42-0D1AAE6CFB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762000"/>
            <a:ext cx="3810000" cy="2097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762000"/>
            <a:ext cx="3810000" cy="2097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DEF93-E622-4789-87EA-95C5E33549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15570-4202-4289-8415-2686B41A92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BDF21-737C-46B6-8B0D-732C91AA32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00259-B225-4B91-B6CF-53ED3609A2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D83C6-2A0A-4990-9EF0-0C70C8BB2F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5461D-9CF8-4991-A43B-BB04C5F5F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172AF-2ECB-4BCB-AB47-FB413D4087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D158D-9AF7-4804-9206-790434EF0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0"/>
            <a:ext cx="2247900" cy="28590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91300" cy="28590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8803D-167D-48C9-924A-98773971A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0DFA1-148A-4D1C-A414-30E918148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B9D2E-8DA2-4A45-82A9-24FA37AAA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495BF-8428-4A23-AE79-6AC10DEC15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04AC4-6667-4C80-A29B-9461BACAA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3C6AF-9C3B-455E-A354-9E5166B254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13613-861A-4451-9449-2421BEEFB5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FE5CF-2B13-4C16-B174-3DC78760B1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939F2-DD8A-4379-8198-2E05254AA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58B97-6963-4697-B1D8-E1BB5FF2A6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7C9A9-B8BE-4A07-999D-01C58D10F2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CCD9E-9E4B-45ED-A29B-0A32604B2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E660E-F5D7-49E7-A578-2A34FED2D4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41438"/>
            <a:ext cx="39243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341438"/>
            <a:ext cx="39243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89ADB-A81B-4B09-9C9E-A95284069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667FD-147D-41A5-B6A2-D5207DE81A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A382F-0B03-4E20-A100-6E4E3F2C34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EF75B-AD68-4E2F-9A44-5C2A4BB75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2C0DB-592F-453D-8AE8-143892E72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0EC9F-B511-4500-823D-C0C33717A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Aft>
                <a:spcPct val="0"/>
              </a:spcAft>
              <a:buClrTx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44D0C73-73FE-46C0-AA2A-D6ECB73F89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41438"/>
            <a:ext cx="80010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3306" name="AutoShape 10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>
            <a:off x="8686800" y="6324600"/>
            <a:ext cx="304800" cy="228600"/>
          </a:xfrm>
          <a:prstGeom prst="actionButtonForwardNext">
            <a:avLst/>
          </a:prstGeom>
          <a:solidFill>
            <a:srgbClr val="67B4B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83307" name="AutoShape 11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0800000">
            <a:off x="8305800" y="6324600"/>
            <a:ext cx="304800" cy="228600"/>
          </a:xfrm>
          <a:prstGeom prst="actionButtonForwardNext">
            <a:avLst/>
          </a:prstGeom>
          <a:solidFill>
            <a:srgbClr val="67B4B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9A75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9A75E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9A75E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9A75E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9A75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9A75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9A75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9A75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9A75E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0"/>
        </a:spcBef>
        <a:spcAft>
          <a:spcPct val="25000"/>
        </a:spcAft>
        <a:buClr>
          <a:schemeClr val="tx1"/>
        </a:buClr>
        <a:buChar char="•"/>
        <a:defRPr sz="2800" b="1">
          <a:solidFill>
            <a:srgbClr val="000000"/>
          </a:solidFill>
          <a:latin typeface="+mn-lt"/>
          <a:ea typeface="+mn-ea"/>
          <a:cs typeface="+mn-cs"/>
        </a:defRPr>
      </a:lvl1pPr>
      <a:lvl2pPr marL="747713" indent="-290513" algn="l" rtl="0" eaLnBrk="0" fontAlgn="base" hangingPunct="0">
        <a:spcBef>
          <a:spcPct val="0"/>
        </a:spcBef>
        <a:spcAft>
          <a:spcPct val="25000"/>
        </a:spcAft>
        <a:buClr>
          <a:schemeClr val="tx1"/>
        </a:buClr>
        <a:buFont typeface="Arial" charset="0"/>
        <a:buChar char="–"/>
        <a:defRPr sz="2200" b="1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25000"/>
        </a:spcAft>
        <a:buClr>
          <a:schemeClr val="tx1"/>
        </a:buClr>
        <a:buChar char="•"/>
        <a:defRPr sz="2000" b="1">
          <a:solidFill>
            <a:schemeClr val="tx1"/>
          </a:solidFill>
          <a:latin typeface="+mn-lt"/>
        </a:defRPr>
      </a:lvl3pPr>
      <a:lvl4pPr marL="1662113" indent="-290513" algn="l" rtl="0" eaLnBrk="0" fontAlgn="base" hangingPunct="0">
        <a:spcBef>
          <a:spcPct val="0"/>
        </a:spcBef>
        <a:spcAft>
          <a:spcPct val="25000"/>
        </a:spcAft>
        <a:buClr>
          <a:schemeClr val="tx1"/>
        </a:buClr>
        <a:buFont typeface="Arial" charset="0"/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25000"/>
        </a:spcAft>
        <a:buClr>
          <a:schemeClr val="tx1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0"/>
        </a:spcBef>
        <a:spcAft>
          <a:spcPct val="25000"/>
        </a:spcAft>
        <a:buClr>
          <a:schemeClr val="tx1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0"/>
        </a:spcBef>
        <a:spcAft>
          <a:spcPct val="25000"/>
        </a:spcAft>
        <a:buClr>
          <a:schemeClr val="tx1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0"/>
        </a:spcBef>
        <a:spcAft>
          <a:spcPct val="25000"/>
        </a:spcAft>
        <a:buClr>
          <a:schemeClr val="tx1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0"/>
        </a:spcBef>
        <a:spcAft>
          <a:spcPct val="25000"/>
        </a:spcAft>
        <a:buClr>
          <a:schemeClr val="tx1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A0C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7570" name="Rectangle 2"/>
          <p:cNvSpPr>
            <a:spLocks noChangeArrowheads="1"/>
          </p:cNvSpPr>
          <p:nvPr/>
        </p:nvSpPr>
        <p:spPr bwMode="auto">
          <a:xfrm flipV="1">
            <a:off x="0" y="0"/>
            <a:ext cx="9144000" cy="457200"/>
          </a:xfrm>
          <a:prstGeom prst="rect">
            <a:avLst/>
          </a:prstGeom>
          <a:solidFill>
            <a:srgbClr val="F9F9F7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77571" name="Rectangle 3"/>
          <p:cNvSpPr>
            <a:spLocks noChangeArrowheads="1"/>
          </p:cNvSpPr>
          <p:nvPr/>
        </p:nvSpPr>
        <p:spPr bwMode="auto">
          <a:xfrm>
            <a:off x="0" y="457200"/>
            <a:ext cx="914400" cy="6400800"/>
          </a:xfrm>
          <a:prstGeom prst="rect">
            <a:avLst/>
          </a:prstGeom>
          <a:solidFill>
            <a:srgbClr val="F0F5F7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77572" name="Line 4"/>
          <p:cNvSpPr>
            <a:spLocks noChangeShapeType="1"/>
          </p:cNvSpPr>
          <p:nvPr/>
        </p:nvSpPr>
        <p:spPr bwMode="auto">
          <a:xfrm flipH="1">
            <a:off x="0" y="457200"/>
            <a:ext cx="9144000" cy="0"/>
          </a:xfrm>
          <a:prstGeom prst="line">
            <a:avLst/>
          </a:prstGeom>
          <a:noFill/>
          <a:ln w="12700">
            <a:solidFill>
              <a:srgbClr val="5F5F5F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762000"/>
            <a:ext cx="7772400" cy="209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775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Aft>
                <a:spcPct val="0"/>
              </a:spcAft>
              <a:buClrTx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09DC8DB-580C-44A8-BA08-83338DE11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705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77576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304800" cy="228600"/>
          </a:xfrm>
          <a:prstGeom prst="actionButtonForwardNext">
            <a:avLst/>
          </a:prstGeom>
          <a:solidFill>
            <a:srgbClr val="F0F5F7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877577" name="AutoShape 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 rot="10800000">
            <a:off x="8305800" y="6324600"/>
            <a:ext cx="304800" cy="228600"/>
          </a:xfrm>
          <a:prstGeom prst="actionButtonForwardNext">
            <a:avLst/>
          </a:prstGeom>
          <a:solidFill>
            <a:srgbClr val="F0F5F7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5000"/>
        </a:lnSpc>
        <a:spcBef>
          <a:spcPct val="0"/>
        </a:spcBef>
        <a:spcAft>
          <a:spcPct val="20000"/>
        </a:spcAft>
        <a:buFont typeface="Times" pitchFamily="18" charset="0"/>
        <a:defRPr sz="2800" b="1" i="1">
          <a:solidFill>
            <a:schemeClr val="tx1"/>
          </a:solidFill>
          <a:latin typeface="+mn-lt"/>
          <a:ea typeface="+mn-ea"/>
          <a:cs typeface="+mn-cs"/>
        </a:defRPr>
      </a:lvl1pPr>
      <a:lvl2pPr marL="803275" indent="-346075" algn="l" rtl="0" eaLnBrk="0" fontAlgn="base" hangingPunct="0">
        <a:lnSpc>
          <a:spcPct val="95000"/>
        </a:lnSpc>
        <a:spcBef>
          <a:spcPct val="0"/>
        </a:spcBef>
        <a:spcAft>
          <a:spcPct val="30000"/>
        </a:spcAft>
        <a:buFont typeface="Arial" charset="0"/>
        <a:buChar char="—"/>
        <a:defRPr sz="2200" b="1">
          <a:solidFill>
            <a:schemeClr val="tx1"/>
          </a:solidFill>
          <a:latin typeface="+mn-lt"/>
        </a:defRPr>
      </a:lvl2pPr>
      <a:lvl3pPr marL="3030538" indent="-117475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3pPr>
      <a:lvl4pPr marL="3373438" indent="-2286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–"/>
        <a:defRPr sz="2000">
          <a:solidFill>
            <a:schemeClr val="tx1"/>
          </a:solidFill>
          <a:latin typeface="+mn-lt"/>
        </a:defRPr>
      </a:lvl4pPr>
      <a:lvl5pPr marL="3716338" indent="-2286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4173538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6pPr>
      <a:lvl7pPr marL="4630738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7pPr>
      <a:lvl8pPr marL="5087938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8pPr>
      <a:lvl9pPr marL="5545138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5943600" cy="117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2451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9436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Aft>
                <a:spcPct val="0"/>
              </a:spcAft>
              <a:buClrTx/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C96ED53-B3D7-43BE-BC88-99912D934B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24519" name="AutoShape 7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>
            <a:off x="8686800" y="6324600"/>
            <a:ext cx="304800" cy="228600"/>
          </a:xfrm>
          <a:prstGeom prst="actionButtonForwardNext">
            <a:avLst/>
          </a:prstGeom>
          <a:solidFill>
            <a:srgbClr val="67B4B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624520" name="AutoShape 8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0800000">
            <a:off x="8305800" y="6324600"/>
            <a:ext cx="304800" cy="228600"/>
          </a:xfrm>
          <a:prstGeom prst="actionButtonForwardNext">
            <a:avLst/>
          </a:prstGeom>
          <a:solidFill>
            <a:srgbClr val="67B4B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624521" name="Rectangle 9"/>
          <p:cNvSpPr>
            <a:spLocks noChangeArrowheads="1"/>
          </p:cNvSpPr>
          <p:nvPr userDrawn="1"/>
        </p:nvSpPr>
        <p:spPr bwMode="auto">
          <a:xfrm>
            <a:off x="457200" y="6324600"/>
            <a:ext cx="3333413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Aft>
                <a:spcPct val="0"/>
              </a:spcAft>
              <a:buClrTx/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COMP 170 </a:t>
            </a:r>
            <a:r>
              <a:rPr lang="en-US" sz="1200" baseline="0" dirty="0" smtClean="0">
                <a:solidFill>
                  <a:srgbClr val="000000"/>
                </a:solidFill>
              </a:rPr>
              <a:t>– </a:t>
            </a:r>
            <a:r>
              <a:rPr lang="en-US" sz="1200" dirty="0" smtClean="0">
                <a:solidFill>
                  <a:srgbClr val="000000"/>
                </a:solidFill>
              </a:rPr>
              <a:t>Introduction </a:t>
            </a:r>
            <a:r>
              <a:rPr lang="en-US" sz="1200" dirty="0">
                <a:solidFill>
                  <a:srgbClr val="000000"/>
                </a:solidFill>
              </a:rPr>
              <a:t>to OO Programming</a:t>
            </a:r>
          </a:p>
        </p:txBody>
      </p:sp>
      <p:pic>
        <p:nvPicPr>
          <p:cNvPr id="3080" name="Picture 10" descr="Loyola loga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438900" y="228600"/>
            <a:ext cx="27051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2E97599-936C-49CD-BDFA-6B791776348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9" name="Slide Number Placeholder 3"/>
          <p:cNvSpPr txBox="1">
            <a:spLocks noGrp="1"/>
          </p:cNvSpPr>
          <p:nvPr/>
        </p:nvSpPr>
        <p:spPr bwMode="auto">
          <a:xfrm>
            <a:off x="59436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Aft>
                <a:spcPct val="0"/>
              </a:spcAft>
              <a:buClrTx/>
            </a:pPr>
            <a:fld id="{F61B0EB0-2D2E-4A81-B79C-979BCEF39FC1}" type="slidenum">
              <a:rPr lang="en-US" sz="1400">
                <a:solidFill>
                  <a:schemeClr val="tx1"/>
                </a:solidFill>
              </a:rPr>
              <a:pPr algn="r">
                <a:spcAft>
                  <a:spcPct val="0"/>
                </a:spcAft>
                <a:buClrTx/>
              </a:pPr>
              <a:t>1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219200" y="1981200"/>
            <a:ext cx="64770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COMP 170 –</a:t>
            </a:r>
            <a:r>
              <a:rPr lang="en-US" sz="4000" dirty="0" smtClean="0">
                <a:solidFill>
                  <a:srgbClr val="3333FF"/>
                </a:solidFill>
              </a:rPr>
              <a:t/>
            </a:r>
            <a:br>
              <a:rPr lang="en-US" sz="4000" dirty="0" smtClean="0">
                <a:solidFill>
                  <a:srgbClr val="3333FF"/>
                </a:solidFill>
              </a:rPr>
            </a:br>
            <a:r>
              <a:rPr lang="en-US" sz="4000" dirty="0" smtClean="0"/>
              <a:t> </a:t>
            </a:r>
            <a:r>
              <a:rPr lang="en-US" dirty="0" smtClean="0"/>
              <a:t>Introduction to Object Oriented Programming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4343400"/>
            <a:ext cx="8534400" cy="12954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n-US" sz="3600" dirty="0" smtClean="0">
                <a:solidFill>
                  <a:srgbClr val="0000FF"/>
                </a:solidFill>
              </a:rPr>
              <a:t>&lt;Name of Instructor&gt;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Department of Computer Science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494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38DB9B1-C646-48CE-AFA6-93572B519D26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263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How to Work with C# strings and chars</a:t>
            </a:r>
          </a:p>
        </p:txBody>
      </p:sp>
      <p:sp>
        <p:nvSpPr>
          <p:cNvPr id="263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C0000"/>
                </a:solidFill>
              </a:rPr>
              <a:t>Use char </a:t>
            </a:r>
            <a:r>
              <a:rPr lang="en-US" dirty="0">
                <a:solidFill>
                  <a:srgbClr val="CC0000"/>
                </a:solidFill>
              </a:rPr>
              <a:t>static </a:t>
            </a:r>
            <a:r>
              <a:rPr lang="en-US" dirty="0" smtClean="0">
                <a:solidFill>
                  <a:srgbClr val="CC0000"/>
                </a:solidFill>
              </a:rPr>
              <a:t>methods to test properties</a:t>
            </a:r>
            <a:endParaRPr lang="en-US" i="1" dirty="0" smtClean="0">
              <a:solidFill>
                <a:srgbClr val="CC0000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3333FF"/>
                </a:solidFill>
              </a:rPr>
              <a:t>There are many char static methods to use:</a:t>
            </a:r>
          </a:p>
          <a:p>
            <a:pPr marL="914400" lvl="2" indent="0" eaLnBrk="1" hangingPunct="1">
              <a:buNone/>
            </a:pPr>
            <a:r>
              <a:rPr lang="en-US" sz="1600" dirty="0" err="1" smtClean="0">
                <a:solidFill>
                  <a:srgbClr val="3333FF"/>
                </a:solidFill>
                <a:latin typeface="Lucida Console" panose="020B0609040504020204" pitchFamily="49" charset="0"/>
              </a:rPr>
              <a:t>char.IsDigit</a:t>
            </a:r>
            <a:r>
              <a:rPr lang="en-US" sz="1600" dirty="0" smtClean="0">
                <a:solidFill>
                  <a:srgbClr val="3333FF"/>
                </a:solidFill>
                <a:latin typeface="Lucida Console" panose="020B0609040504020204" pitchFamily="49" charset="0"/>
              </a:rPr>
              <a:t>(</a:t>
            </a:r>
            <a:r>
              <a:rPr lang="en-US" sz="1600" dirty="0" err="1" smtClean="0">
                <a:solidFill>
                  <a:srgbClr val="3333FF"/>
                </a:solidFill>
                <a:latin typeface="Lucida Console" panose="020B0609040504020204" pitchFamily="49" charset="0"/>
              </a:rPr>
              <a:t>ch</a:t>
            </a:r>
            <a:r>
              <a:rPr lang="en-US" sz="1600" dirty="0" smtClean="0">
                <a:solidFill>
                  <a:srgbClr val="3333FF"/>
                </a:solidFill>
                <a:latin typeface="Lucida Console" panose="020B0609040504020204" pitchFamily="49" charset="0"/>
              </a:rPr>
              <a:t>); // returns </a:t>
            </a:r>
            <a:r>
              <a:rPr lang="en-US" sz="1600" i="1" dirty="0" smtClean="0">
                <a:solidFill>
                  <a:srgbClr val="3333FF"/>
                </a:solidFill>
                <a:latin typeface="Lucida Console" panose="020B0609040504020204" pitchFamily="49" charset="0"/>
              </a:rPr>
              <a:t>true</a:t>
            </a:r>
            <a:r>
              <a:rPr lang="en-US" sz="1600" dirty="0" smtClean="0">
                <a:solidFill>
                  <a:srgbClr val="3333FF"/>
                </a:solidFill>
                <a:latin typeface="Lucida Console" panose="020B0609040504020204" pitchFamily="49" charset="0"/>
              </a:rPr>
              <a:t> if </a:t>
            </a:r>
            <a:r>
              <a:rPr lang="en-US" sz="1600" dirty="0" err="1" smtClean="0">
                <a:solidFill>
                  <a:srgbClr val="3333FF"/>
                </a:solidFill>
                <a:latin typeface="Lucida Console" panose="020B0609040504020204" pitchFamily="49" charset="0"/>
              </a:rPr>
              <a:t>ch</a:t>
            </a:r>
            <a:r>
              <a:rPr lang="en-US" sz="1600" dirty="0" smtClean="0">
                <a:solidFill>
                  <a:srgbClr val="3333FF"/>
                </a:solidFill>
                <a:latin typeface="Lucida Console" panose="020B0609040504020204" pitchFamily="49" charset="0"/>
              </a:rPr>
              <a:t> is a digit 0-9</a:t>
            </a:r>
          </a:p>
          <a:p>
            <a:pPr marL="914400" lvl="2" indent="0" eaLnBrk="1" hangingPunct="1">
              <a:buNone/>
            </a:pPr>
            <a:r>
              <a:rPr lang="en-US" sz="1600" dirty="0" err="1" smtClean="0">
                <a:solidFill>
                  <a:srgbClr val="3333FF"/>
                </a:solidFill>
                <a:latin typeface="Lucida Console" panose="020B0609040504020204" pitchFamily="49" charset="0"/>
              </a:rPr>
              <a:t>char.IsLetter</a:t>
            </a:r>
            <a:r>
              <a:rPr lang="en-US" sz="1600" dirty="0" smtClean="0">
                <a:solidFill>
                  <a:srgbClr val="3333FF"/>
                </a:solidFill>
                <a:latin typeface="Lucida Console" panose="020B0609040504020204" pitchFamily="49" charset="0"/>
              </a:rPr>
              <a:t>(</a:t>
            </a:r>
            <a:r>
              <a:rPr lang="en-US" sz="1600" dirty="0" err="1" smtClean="0">
                <a:solidFill>
                  <a:srgbClr val="3333FF"/>
                </a:solidFill>
                <a:latin typeface="Lucida Console" panose="020B0609040504020204" pitchFamily="49" charset="0"/>
              </a:rPr>
              <a:t>ch</a:t>
            </a:r>
            <a:r>
              <a:rPr lang="en-US" sz="1600" dirty="0">
                <a:solidFill>
                  <a:srgbClr val="3333FF"/>
                </a:solidFill>
                <a:latin typeface="Lucida Console" panose="020B0609040504020204" pitchFamily="49" charset="0"/>
              </a:rPr>
              <a:t>); // true if </a:t>
            </a:r>
            <a:r>
              <a:rPr lang="en-US" sz="1600" dirty="0" err="1">
                <a:solidFill>
                  <a:srgbClr val="3333FF"/>
                </a:solidFill>
                <a:latin typeface="Lucida Console" panose="020B0609040504020204" pitchFamily="49" charset="0"/>
              </a:rPr>
              <a:t>ch</a:t>
            </a:r>
            <a:r>
              <a:rPr lang="en-US" sz="1600" dirty="0">
                <a:solidFill>
                  <a:srgbClr val="3333FF"/>
                </a:solidFill>
                <a:latin typeface="Lucida Console" panose="020B0609040504020204" pitchFamily="49" charset="0"/>
              </a:rPr>
              <a:t> is a </a:t>
            </a:r>
            <a:r>
              <a:rPr lang="en-US" sz="1600" dirty="0" smtClean="0">
                <a:solidFill>
                  <a:srgbClr val="3333FF"/>
                </a:solidFill>
                <a:latin typeface="Lucida Console" panose="020B0609040504020204" pitchFamily="49" charset="0"/>
              </a:rPr>
              <a:t>letter a-z or A-Z</a:t>
            </a:r>
          </a:p>
          <a:p>
            <a:pPr marL="914400" lvl="2" indent="0" eaLnBrk="1" hangingPunct="1">
              <a:buNone/>
            </a:pPr>
            <a:r>
              <a:rPr lang="en-US" sz="1600" dirty="0" err="1" smtClean="0">
                <a:solidFill>
                  <a:srgbClr val="3333FF"/>
                </a:solidFill>
                <a:latin typeface="Lucida Console" panose="020B0609040504020204" pitchFamily="49" charset="0"/>
              </a:rPr>
              <a:t>char.IsLetterOrDigit</a:t>
            </a:r>
            <a:r>
              <a:rPr lang="en-US" sz="1600" dirty="0" smtClean="0">
                <a:solidFill>
                  <a:srgbClr val="3333FF"/>
                </a:solidFill>
                <a:latin typeface="Lucida Console" panose="020B0609040504020204" pitchFamily="49" charset="0"/>
              </a:rPr>
              <a:t>(</a:t>
            </a:r>
            <a:r>
              <a:rPr lang="en-US" sz="1600" dirty="0" err="1" smtClean="0">
                <a:solidFill>
                  <a:srgbClr val="3333FF"/>
                </a:solidFill>
                <a:latin typeface="Lucida Console" panose="020B0609040504020204" pitchFamily="49" charset="0"/>
              </a:rPr>
              <a:t>ch</a:t>
            </a:r>
            <a:r>
              <a:rPr lang="en-US" sz="1600" dirty="0">
                <a:solidFill>
                  <a:srgbClr val="3333FF"/>
                </a:solidFill>
                <a:latin typeface="Lucida Console" panose="020B0609040504020204" pitchFamily="49" charset="0"/>
              </a:rPr>
              <a:t>); // true if </a:t>
            </a:r>
            <a:r>
              <a:rPr lang="en-US" sz="1600" dirty="0" err="1">
                <a:solidFill>
                  <a:srgbClr val="3333FF"/>
                </a:solidFill>
                <a:latin typeface="Lucida Console" panose="020B0609040504020204" pitchFamily="49" charset="0"/>
              </a:rPr>
              <a:t>ch</a:t>
            </a:r>
            <a:r>
              <a:rPr lang="en-US" sz="1600" dirty="0">
                <a:solidFill>
                  <a:srgbClr val="3333FF"/>
                </a:solidFill>
                <a:latin typeface="Lucida Console" panose="020B0609040504020204" pitchFamily="49" charset="0"/>
              </a:rPr>
              <a:t> is </a:t>
            </a:r>
            <a:r>
              <a:rPr lang="en-US" sz="1600" dirty="0" smtClean="0">
                <a:solidFill>
                  <a:srgbClr val="3333FF"/>
                </a:solidFill>
                <a:latin typeface="Lucida Console" panose="020B0609040504020204" pitchFamily="49" charset="0"/>
              </a:rPr>
              <a:t>a</a:t>
            </a:r>
            <a:r>
              <a:rPr lang="en-US" sz="1600" dirty="0">
                <a:solidFill>
                  <a:srgbClr val="3333FF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 smtClean="0">
                <a:solidFill>
                  <a:srgbClr val="3333FF"/>
                </a:solidFill>
                <a:latin typeface="Lucida Console" panose="020B0609040504020204" pitchFamily="49" charset="0"/>
              </a:rPr>
              <a:t>letter</a:t>
            </a:r>
            <a:r>
              <a:rPr lang="en-US" sz="1600" dirty="0">
                <a:solidFill>
                  <a:srgbClr val="3333FF"/>
                </a:solidFill>
                <a:latin typeface="Lucida Console" panose="020B0609040504020204" pitchFamily="49" charset="0"/>
              </a:rPr>
              <a:t> </a:t>
            </a:r>
            <a:r>
              <a:rPr lang="en-US" sz="1600" u="sng" dirty="0">
                <a:solidFill>
                  <a:srgbClr val="3333FF"/>
                </a:solidFill>
                <a:latin typeface="Lucida Console" panose="020B0609040504020204" pitchFamily="49" charset="0"/>
              </a:rPr>
              <a:t>or</a:t>
            </a:r>
            <a:r>
              <a:rPr lang="en-US" sz="1600" dirty="0" smtClean="0">
                <a:solidFill>
                  <a:srgbClr val="3333FF"/>
                </a:solidFill>
                <a:latin typeface="Lucida Console" panose="020B0609040504020204" pitchFamily="49" charset="0"/>
              </a:rPr>
              <a:t> digit</a:t>
            </a:r>
            <a:endParaRPr lang="en-US" sz="1600" dirty="0">
              <a:solidFill>
                <a:srgbClr val="3333FF"/>
              </a:solidFill>
              <a:latin typeface="Lucida Console" panose="020B0609040504020204" pitchFamily="49" charset="0"/>
            </a:endParaRPr>
          </a:p>
          <a:p>
            <a:pPr marL="914400" lvl="2" indent="0" eaLnBrk="1" hangingPunct="1">
              <a:buNone/>
            </a:pPr>
            <a:r>
              <a:rPr lang="en-US" sz="1600" dirty="0" err="1" smtClean="0">
                <a:solidFill>
                  <a:srgbClr val="3333FF"/>
                </a:solidFill>
                <a:latin typeface="Lucida Console" panose="020B0609040504020204" pitchFamily="49" charset="0"/>
              </a:rPr>
              <a:t>char.IsLower</a:t>
            </a:r>
            <a:r>
              <a:rPr lang="en-US" sz="1600" dirty="0" smtClean="0">
                <a:solidFill>
                  <a:srgbClr val="3333FF"/>
                </a:solidFill>
                <a:latin typeface="Lucida Console" panose="020B0609040504020204" pitchFamily="49" charset="0"/>
              </a:rPr>
              <a:t>(</a:t>
            </a:r>
            <a:r>
              <a:rPr lang="en-US" sz="1600" dirty="0" err="1" smtClean="0">
                <a:solidFill>
                  <a:srgbClr val="3333FF"/>
                </a:solidFill>
                <a:latin typeface="Lucida Console" panose="020B0609040504020204" pitchFamily="49" charset="0"/>
              </a:rPr>
              <a:t>ch</a:t>
            </a:r>
            <a:r>
              <a:rPr lang="en-US" sz="1600" dirty="0">
                <a:solidFill>
                  <a:srgbClr val="3333FF"/>
                </a:solidFill>
                <a:latin typeface="Lucida Console" panose="020B0609040504020204" pitchFamily="49" charset="0"/>
              </a:rPr>
              <a:t>); // true if </a:t>
            </a:r>
            <a:r>
              <a:rPr lang="en-US" sz="1600" dirty="0" err="1">
                <a:solidFill>
                  <a:srgbClr val="3333FF"/>
                </a:solidFill>
                <a:latin typeface="Lucida Console" panose="020B0609040504020204" pitchFamily="49" charset="0"/>
              </a:rPr>
              <a:t>ch</a:t>
            </a:r>
            <a:r>
              <a:rPr lang="en-US" sz="1600" dirty="0">
                <a:solidFill>
                  <a:srgbClr val="3333FF"/>
                </a:solidFill>
                <a:latin typeface="Lucida Console" panose="020B0609040504020204" pitchFamily="49" charset="0"/>
              </a:rPr>
              <a:t> is a </a:t>
            </a:r>
            <a:r>
              <a:rPr lang="en-US" sz="1600" dirty="0" smtClean="0">
                <a:solidFill>
                  <a:srgbClr val="3333FF"/>
                </a:solidFill>
                <a:latin typeface="Lucida Console" panose="020B0609040504020204" pitchFamily="49" charset="0"/>
              </a:rPr>
              <a:t>lower case letter</a:t>
            </a:r>
            <a:endParaRPr lang="en-US" sz="1600" dirty="0">
              <a:solidFill>
                <a:srgbClr val="3333FF"/>
              </a:solidFill>
              <a:latin typeface="Lucida Console" panose="020B0609040504020204" pitchFamily="49" charset="0"/>
            </a:endParaRPr>
          </a:p>
          <a:p>
            <a:pPr marL="914400" lvl="2" indent="0" eaLnBrk="1" hangingPunct="1">
              <a:buNone/>
            </a:pPr>
            <a:r>
              <a:rPr lang="en-US" sz="1600" dirty="0" err="1" smtClean="0">
                <a:solidFill>
                  <a:srgbClr val="3333FF"/>
                </a:solidFill>
                <a:latin typeface="Lucida Console" panose="020B0609040504020204" pitchFamily="49" charset="0"/>
              </a:rPr>
              <a:t>char.IsUpper</a:t>
            </a:r>
            <a:r>
              <a:rPr lang="en-US" sz="1600" dirty="0" smtClean="0">
                <a:solidFill>
                  <a:srgbClr val="3333FF"/>
                </a:solidFill>
                <a:latin typeface="Lucida Console" panose="020B0609040504020204" pitchFamily="49" charset="0"/>
              </a:rPr>
              <a:t>(</a:t>
            </a:r>
            <a:r>
              <a:rPr lang="en-US" sz="1600" dirty="0" err="1" smtClean="0">
                <a:solidFill>
                  <a:srgbClr val="3333FF"/>
                </a:solidFill>
                <a:latin typeface="Lucida Console" panose="020B0609040504020204" pitchFamily="49" charset="0"/>
              </a:rPr>
              <a:t>ch</a:t>
            </a:r>
            <a:r>
              <a:rPr lang="en-US" sz="1600" dirty="0">
                <a:solidFill>
                  <a:srgbClr val="3333FF"/>
                </a:solidFill>
                <a:latin typeface="Lucida Console" panose="020B0609040504020204" pitchFamily="49" charset="0"/>
              </a:rPr>
              <a:t>); // true if </a:t>
            </a:r>
            <a:r>
              <a:rPr lang="en-US" sz="1600" dirty="0" err="1">
                <a:solidFill>
                  <a:srgbClr val="3333FF"/>
                </a:solidFill>
                <a:latin typeface="Lucida Console" panose="020B0609040504020204" pitchFamily="49" charset="0"/>
              </a:rPr>
              <a:t>ch</a:t>
            </a:r>
            <a:r>
              <a:rPr lang="en-US" sz="1600" dirty="0">
                <a:solidFill>
                  <a:srgbClr val="3333FF"/>
                </a:solidFill>
                <a:latin typeface="Lucida Console" panose="020B0609040504020204" pitchFamily="49" charset="0"/>
              </a:rPr>
              <a:t> is </a:t>
            </a:r>
            <a:r>
              <a:rPr lang="en-US" sz="1600" dirty="0" smtClean="0">
                <a:solidFill>
                  <a:srgbClr val="3333FF"/>
                </a:solidFill>
                <a:latin typeface="Lucida Console" panose="020B0609040504020204" pitchFamily="49" charset="0"/>
              </a:rPr>
              <a:t>an upper </a:t>
            </a:r>
            <a:r>
              <a:rPr lang="en-US" sz="1600" dirty="0">
                <a:solidFill>
                  <a:srgbClr val="3333FF"/>
                </a:solidFill>
                <a:latin typeface="Lucida Console" panose="020B0609040504020204" pitchFamily="49" charset="0"/>
              </a:rPr>
              <a:t>case </a:t>
            </a:r>
            <a:r>
              <a:rPr lang="en-US" sz="1600" dirty="0" smtClean="0">
                <a:solidFill>
                  <a:srgbClr val="3333FF"/>
                </a:solidFill>
                <a:latin typeface="Lucida Console" panose="020B0609040504020204" pitchFamily="49" charset="0"/>
              </a:rPr>
              <a:t>letter</a:t>
            </a:r>
            <a:endParaRPr lang="en-US" sz="1600" dirty="0">
              <a:solidFill>
                <a:srgbClr val="3333FF"/>
              </a:solidFill>
              <a:latin typeface="Lucida Console" panose="020B0609040504020204" pitchFamily="49" charset="0"/>
            </a:endParaRPr>
          </a:p>
          <a:p>
            <a:pPr marL="914400" lvl="2" indent="0" eaLnBrk="1" hangingPunct="1">
              <a:buNone/>
            </a:pPr>
            <a:r>
              <a:rPr lang="en-US" sz="1600" dirty="0" err="1" smtClean="0">
                <a:solidFill>
                  <a:srgbClr val="3333FF"/>
                </a:solidFill>
                <a:latin typeface="Lucida Console" panose="020B0609040504020204" pitchFamily="49" charset="0"/>
              </a:rPr>
              <a:t>char.IsPunctuation</a:t>
            </a:r>
            <a:r>
              <a:rPr lang="en-US" sz="1600" dirty="0" smtClean="0">
                <a:solidFill>
                  <a:srgbClr val="3333FF"/>
                </a:solidFill>
                <a:latin typeface="Lucida Console" panose="020B0609040504020204" pitchFamily="49" charset="0"/>
              </a:rPr>
              <a:t>(</a:t>
            </a:r>
            <a:r>
              <a:rPr lang="en-US" sz="1600" dirty="0" err="1" smtClean="0">
                <a:solidFill>
                  <a:srgbClr val="3333FF"/>
                </a:solidFill>
                <a:latin typeface="Lucida Console" panose="020B0609040504020204" pitchFamily="49" charset="0"/>
              </a:rPr>
              <a:t>ch</a:t>
            </a:r>
            <a:r>
              <a:rPr lang="en-US" sz="1600" dirty="0">
                <a:solidFill>
                  <a:srgbClr val="3333FF"/>
                </a:solidFill>
                <a:latin typeface="Lucida Console" panose="020B0609040504020204" pitchFamily="49" charset="0"/>
              </a:rPr>
              <a:t>); // true if </a:t>
            </a:r>
            <a:r>
              <a:rPr lang="en-US" sz="1600" dirty="0" err="1">
                <a:solidFill>
                  <a:srgbClr val="3333FF"/>
                </a:solidFill>
                <a:latin typeface="Lucida Console" panose="020B0609040504020204" pitchFamily="49" charset="0"/>
              </a:rPr>
              <a:t>ch</a:t>
            </a:r>
            <a:r>
              <a:rPr lang="en-US" sz="1600" dirty="0">
                <a:solidFill>
                  <a:srgbClr val="3333FF"/>
                </a:solidFill>
                <a:latin typeface="Lucida Console" panose="020B0609040504020204" pitchFamily="49" charset="0"/>
              </a:rPr>
              <a:t> is </a:t>
            </a:r>
            <a:r>
              <a:rPr lang="en-US" sz="1600" dirty="0" smtClean="0">
                <a:solidFill>
                  <a:srgbClr val="3333FF"/>
                </a:solidFill>
                <a:latin typeface="Lucida Console" panose="020B0609040504020204" pitchFamily="49" charset="0"/>
              </a:rPr>
              <a:t>punctuation</a:t>
            </a:r>
            <a:endParaRPr lang="en-US" sz="1600" dirty="0">
              <a:solidFill>
                <a:srgbClr val="3333FF"/>
              </a:solidFill>
              <a:latin typeface="Lucida Console" panose="020B0609040504020204" pitchFamily="49" charset="0"/>
            </a:endParaRPr>
          </a:p>
          <a:p>
            <a:pPr marL="914400" lvl="2" indent="0" eaLnBrk="1" hangingPunct="1">
              <a:buNone/>
            </a:pPr>
            <a:r>
              <a:rPr lang="en-US" sz="1600" dirty="0" err="1" smtClean="0">
                <a:solidFill>
                  <a:srgbClr val="3333FF"/>
                </a:solidFill>
                <a:latin typeface="Lucida Console" panose="020B0609040504020204" pitchFamily="49" charset="0"/>
              </a:rPr>
              <a:t>char.IsWhiteSpace</a:t>
            </a:r>
            <a:r>
              <a:rPr lang="en-US" sz="1600" dirty="0" smtClean="0">
                <a:solidFill>
                  <a:srgbClr val="3333FF"/>
                </a:solidFill>
                <a:latin typeface="Lucida Console" panose="020B0609040504020204" pitchFamily="49" charset="0"/>
              </a:rPr>
              <a:t>(</a:t>
            </a:r>
            <a:r>
              <a:rPr lang="en-US" sz="1600" dirty="0" err="1" smtClean="0">
                <a:solidFill>
                  <a:srgbClr val="3333FF"/>
                </a:solidFill>
                <a:latin typeface="Lucida Console" panose="020B0609040504020204" pitchFamily="49" charset="0"/>
              </a:rPr>
              <a:t>ch</a:t>
            </a:r>
            <a:r>
              <a:rPr lang="en-US" sz="1600" dirty="0">
                <a:solidFill>
                  <a:srgbClr val="3333FF"/>
                </a:solidFill>
                <a:latin typeface="Lucida Console" panose="020B0609040504020204" pitchFamily="49" charset="0"/>
              </a:rPr>
              <a:t>); // true if </a:t>
            </a:r>
            <a:r>
              <a:rPr lang="en-US" sz="1600" dirty="0" err="1">
                <a:solidFill>
                  <a:srgbClr val="3333FF"/>
                </a:solidFill>
                <a:latin typeface="Lucida Console" panose="020B0609040504020204" pitchFamily="49" charset="0"/>
              </a:rPr>
              <a:t>ch</a:t>
            </a:r>
            <a:r>
              <a:rPr lang="en-US" sz="1600" dirty="0">
                <a:solidFill>
                  <a:srgbClr val="3333FF"/>
                </a:solidFill>
                <a:latin typeface="Lucida Console" panose="020B0609040504020204" pitchFamily="49" charset="0"/>
              </a:rPr>
              <a:t> is </a:t>
            </a:r>
            <a:r>
              <a:rPr lang="en-US" sz="1600" dirty="0" smtClean="0">
                <a:solidFill>
                  <a:srgbClr val="3333FF"/>
                </a:solidFill>
                <a:latin typeface="Lucida Console" panose="020B0609040504020204" pitchFamily="49" charset="0"/>
              </a:rPr>
              <a:t>space, tab</a:t>
            </a:r>
            <a:r>
              <a:rPr lang="en-US" sz="1600" dirty="0" smtClean="0">
                <a:solidFill>
                  <a:srgbClr val="3333FF"/>
                </a:solidFill>
                <a:latin typeface="Lucida Console" panose="020B0609040504020204" pitchFamily="49" charset="0"/>
              </a:rPr>
              <a:t>, </a:t>
            </a:r>
            <a:r>
              <a:rPr lang="en-US" sz="1600" dirty="0" smtClean="0">
                <a:solidFill>
                  <a:srgbClr val="3333FF"/>
                </a:solidFill>
                <a:latin typeface="Lucida Console" panose="020B0609040504020204" pitchFamily="49" charset="0"/>
              </a:rPr>
              <a:t>or</a:t>
            </a:r>
            <a:r>
              <a:rPr lang="en-US" sz="1600" dirty="0" smtClean="0">
                <a:solidFill>
                  <a:srgbClr val="3333FF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 smtClean="0">
                <a:solidFill>
                  <a:srgbClr val="3333FF"/>
                </a:solidFill>
                <a:latin typeface="Lucida Console" panose="020B0609040504020204" pitchFamily="49" charset="0"/>
              </a:rPr>
              <a:t>\n</a:t>
            </a:r>
            <a:endParaRPr lang="en-US" sz="1800" dirty="0" smtClean="0">
              <a:solidFill>
                <a:srgbClr val="3333FF"/>
              </a:solidFill>
              <a:latin typeface="Lucida Console" panose="020B0609040504020204" pitchFamily="49" charset="0"/>
            </a:endParaRPr>
          </a:p>
          <a:p>
            <a:pPr lvl="1" eaLnBrk="1" hangingPunct="1"/>
            <a:r>
              <a:rPr lang="en-US" dirty="0" smtClean="0">
                <a:solidFill>
                  <a:srgbClr val="00CC00"/>
                </a:solidFill>
              </a:rPr>
              <a:t>We’ll write our own version of </a:t>
            </a:r>
            <a:r>
              <a:rPr lang="en-US" dirty="0" err="1" smtClean="0">
                <a:solidFill>
                  <a:srgbClr val="00CC00"/>
                </a:solidFill>
              </a:rPr>
              <a:t>IsDigit</a:t>
            </a:r>
            <a:r>
              <a:rPr lang="en-US" dirty="0" smtClean="0">
                <a:solidFill>
                  <a:srgbClr val="00CC00"/>
                </a:solidFill>
              </a:rPr>
              <a:t> later …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013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3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63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63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63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63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63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63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63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63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373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38DB9B1-C646-48CE-AFA6-93572B519D26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263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How to Solve Complex Problems in C#</a:t>
            </a:r>
          </a:p>
        </p:txBody>
      </p:sp>
      <p:sp>
        <p:nvSpPr>
          <p:cNvPr id="263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spcBef>
                <a:spcPts val="400"/>
              </a:spcBef>
            </a:pPr>
            <a:r>
              <a:rPr lang="en-US" dirty="0" smtClean="0">
                <a:solidFill>
                  <a:srgbClr val="CC0000"/>
                </a:solidFill>
              </a:rPr>
              <a:t>Start small and build up to a solution</a:t>
            </a:r>
            <a:endParaRPr lang="en-US" i="1" dirty="0" smtClean="0">
              <a:solidFill>
                <a:srgbClr val="CC0000"/>
              </a:solidFill>
            </a:endParaRPr>
          </a:p>
          <a:p>
            <a:pPr lvl="1" eaLnBrk="1" hangingPunct="1">
              <a:spcBef>
                <a:spcPts val="400"/>
              </a:spcBef>
            </a:pPr>
            <a:r>
              <a:rPr lang="en-US" dirty="0">
                <a:solidFill>
                  <a:srgbClr val="3333FF"/>
                </a:solidFill>
              </a:rPr>
              <a:t>P</a:t>
            </a:r>
            <a:r>
              <a:rPr lang="en-US" dirty="0" smtClean="0">
                <a:solidFill>
                  <a:srgbClr val="3333FF"/>
                </a:solidFill>
              </a:rPr>
              <a:t>roblem solving using a computer is not easy</a:t>
            </a:r>
          </a:p>
          <a:p>
            <a:pPr lvl="2" eaLnBrk="1" hangingPunct="1">
              <a:spcBef>
                <a:spcPts val="400"/>
              </a:spcBef>
            </a:pPr>
            <a:r>
              <a:rPr lang="en-US" dirty="0" smtClean="0">
                <a:solidFill>
                  <a:srgbClr val="3333FF"/>
                </a:solidFill>
              </a:rPr>
              <a:t>Things we can do quickly and easily in our heads are hard to tell a computer how to do step by step</a:t>
            </a:r>
          </a:p>
          <a:p>
            <a:pPr lvl="2" eaLnBrk="1" hangingPunct="1">
              <a:spcBef>
                <a:spcPts val="400"/>
              </a:spcBef>
            </a:pPr>
            <a:r>
              <a:rPr lang="en-US" dirty="0" smtClean="0">
                <a:solidFill>
                  <a:srgbClr val="3333FF"/>
                </a:solidFill>
              </a:rPr>
              <a:t>Solving specific problems is easy but telling a computer how to solve a problem generally is hard</a:t>
            </a:r>
          </a:p>
          <a:p>
            <a:pPr lvl="2" eaLnBrk="1" hangingPunct="1">
              <a:spcBef>
                <a:spcPts val="400"/>
              </a:spcBef>
            </a:pPr>
            <a:r>
              <a:rPr lang="en-US" dirty="0" smtClean="0">
                <a:solidFill>
                  <a:srgbClr val="3333FF"/>
                </a:solidFill>
              </a:rPr>
              <a:t>Deciding which variables to use to represent what values and how to use those values to produce desired results can be challenging</a:t>
            </a:r>
          </a:p>
          <a:p>
            <a:pPr lvl="1" eaLnBrk="1" hangingPunct="1">
              <a:spcBef>
                <a:spcPts val="400"/>
              </a:spcBef>
            </a:pPr>
            <a:r>
              <a:rPr lang="en-US" dirty="0" smtClean="0">
                <a:solidFill>
                  <a:srgbClr val="00CC00"/>
                </a:solidFill>
              </a:rPr>
              <a:t>Don’t try to produce a program all at once!</a:t>
            </a:r>
          </a:p>
          <a:p>
            <a:pPr lvl="1" eaLnBrk="1" hangingPunct="1">
              <a:spcBef>
                <a:spcPts val="400"/>
              </a:spcBef>
            </a:pPr>
            <a:r>
              <a:rPr lang="en-US" dirty="0" smtClean="0"/>
              <a:t>Write tests to check the program’s results first</a:t>
            </a:r>
          </a:p>
        </p:txBody>
      </p:sp>
    </p:spTree>
    <p:extLst>
      <p:ext uri="{BB962C8B-B14F-4D97-AF65-F5344CB8AC3E}">
        <p14:creationId xmlns:p14="http://schemas.microsoft.com/office/powerpoint/2010/main" val="27283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3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63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63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63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63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63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373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38DB9B1-C646-48CE-AFA6-93572B519D26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263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An Example Problem Using C# string Methods</a:t>
            </a:r>
          </a:p>
        </p:txBody>
      </p:sp>
      <p:sp>
        <p:nvSpPr>
          <p:cNvPr id="263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C0000"/>
                </a:solidFill>
              </a:rPr>
              <a:t>Suppose we want to replace part of a string</a:t>
            </a:r>
            <a:endParaRPr lang="en-US" i="1" dirty="0" smtClean="0">
              <a:solidFill>
                <a:srgbClr val="CC0000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3333FF"/>
                </a:solidFill>
              </a:rPr>
              <a:t>Example: we want to replace "best" with "worst"</a:t>
            </a:r>
          </a:p>
          <a:p>
            <a:pPr lvl="2" eaLnBrk="1" hangingPunct="1"/>
            <a:r>
              <a:rPr lang="en-US" dirty="0" smtClean="0">
                <a:solidFill>
                  <a:srgbClr val="3333FF"/>
                </a:solidFill>
              </a:rPr>
              <a:t>If the original string was "It was the </a:t>
            </a:r>
            <a:r>
              <a:rPr lang="en-US" u="sng" dirty="0" smtClean="0">
                <a:solidFill>
                  <a:srgbClr val="3333FF"/>
                </a:solidFill>
              </a:rPr>
              <a:t>best</a:t>
            </a:r>
            <a:r>
              <a:rPr lang="en-US" dirty="0" smtClean="0">
                <a:solidFill>
                  <a:srgbClr val="3333FF"/>
                </a:solidFill>
              </a:rPr>
              <a:t> of times." then the replacement is </a:t>
            </a:r>
            <a:r>
              <a:rPr lang="en-US" dirty="0">
                <a:solidFill>
                  <a:srgbClr val="3333FF"/>
                </a:solidFill>
              </a:rPr>
              <a:t>"It was the </a:t>
            </a:r>
            <a:r>
              <a:rPr lang="en-US" u="sng" dirty="0" smtClean="0">
                <a:solidFill>
                  <a:srgbClr val="3333FF"/>
                </a:solidFill>
              </a:rPr>
              <a:t>worst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of times</a:t>
            </a:r>
            <a:r>
              <a:rPr lang="en-US" dirty="0" smtClean="0">
                <a:solidFill>
                  <a:srgbClr val="3333FF"/>
                </a:solidFill>
              </a:rPr>
              <a:t>."</a:t>
            </a:r>
          </a:p>
          <a:p>
            <a:pPr lvl="1" eaLnBrk="1" hangingPunct="1"/>
            <a:r>
              <a:rPr lang="en-US" dirty="0" smtClean="0">
                <a:solidFill>
                  <a:srgbClr val="00CC00"/>
                </a:solidFill>
              </a:rPr>
              <a:t>We’ll want to do this multiple times in a program and across multiple programs, so let’s write a function or method:</a:t>
            </a:r>
          </a:p>
          <a:p>
            <a:pPr marL="914400" lvl="2" indent="0" eaLnBrk="1" hangingPunct="1">
              <a:buNone/>
            </a:pPr>
            <a:r>
              <a:rPr lang="en-US" sz="1800" dirty="0" smtClean="0">
                <a:solidFill>
                  <a:srgbClr val="00CC00"/>
                </a:solidFill>
                <a:latin typeface="Lucida Console" panose="020B0609040504020204" pitchFamily="49" charset="0"/>
              </a:rPr>
              <a:t>static string </a:t>
            </a:r>
            <a:r>
              <a:rPr lang="en-US" sz="1800" dirty="0" err="1" smtClean="0">
                <a:solidFill>
                  <a:srgbClr val="00CC00"/>
                </a:solidFill>
                <a:latin typeface="Lucida Console" panose="020B0609040504020204" pitchFamily="49" charset="0"/>
              </a:rPr>
              <a:t>ReplaceFirst</a:t>
            </a:r>
            <a:r>
              <a:rPr lang="en-US" sz="1800" dirty="0" smtClean="0">
                <a:solidFill>
                  <a:srgbClr val="00CC00"/>
                </a:solidFill>
                <a:latin typeface="Lucida Console" panose="020B0609040504020204" pitchFamily="49" charset="0"/>
              </a:rPr>
              <a:t>(string s, string target, </a:t>
            </a:r>
            <a:br>
              <a:rPr lang="en-US" sz="1800" dirty="0" smtClean="0">
                <a:solidFill>
                  <a:srgbClr val="00CC00"/>
                </a:solidFill>
                <a:latin typeface="Lucida Console" panose="020B0609040504020204" pitchFamily="49" charset="0"/>
              </a:rPr>
            </a:br>
            <a:r>
              <a:rPr lang="en-US" sz="1800" dirty="0" smtClean="0">
                <a:solidFill>
                  <a:srgbClr val="00CC00"/>
                </a:solidFill>
                <a:latin typeface="Lucida Console" panose="020B0609040504020204" pitchFamily="49" charset="0"/>
              </a:rPr>
              <a:t> 				</a:t>
            </a:r>
            <a:r>
              <a:rPr lang="en-US" sz="1800" dirty="0" smtClean="0">
                <a:solidFill>
                  <a:srgbClr val="00CC00"/>
                </a:solidFill>
                <a:latin typeface="Lucida Console" panose="020B0609040504020204" pitchFamily="49" charset="0"/>
              </a:rPr>
              <a:t> string </a:t>
            </a:r>
            <a:r>
              <a:rPr lang="en-US" sz="1800" dirty="0" smtClean="0">
                <a:solidFill>
                  <a:srgbClr val="00CC00"/>
                </a:solidFill>
                <a:latin typeface="Lucida Console" panose="020B0609040504020204" pitchFamily="49" charset="0"/>
              </a:rPr>
              <a:t>replacement) { … }</a:t>
            </a:r>
          </a:p>
          <a:p>
            <a:pPr lvl="2" eaLnBrk="1" hangingPunct="1"/>
            <a:r>
              <a:rPr lang="en-US" dirty="0" smtClean="0">
                <a:solidFill>
                  <a:srgbClr val="00CC00"/>
                </a:solidFill>
              </a:rPr>
              <a:t>This is the header</a:t>
            </a:r>
            <a:r>
              <a:rPr lang="en-US" dirty="0">
                <a:solidFill>
                  <a:srgbClr val="00CC00"/>
                </a:solidFill>
              </a:rPr>
              <a:t>;</a:t>
            </a:r>
            <a:r>
              <a:rPr lang="en-US" dirty="0" smtClean="0">
                <a:solidFill>
                  <a:srgbClr val="00CC00"/>
                </a:solidFill>
              </a:rPr>
              <a:t> we have to fill in the method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720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3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63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63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63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63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373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38DB9B1-C646-48CE-AFA6-93572B519D26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263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An Example Problem Using C# string Methods</a:t>
            </a:r>
          </a:p>
        </p:txBody>
      </p:sp>
      <p:sp>
        <p:nvSpPr>
          <p:cNvPr id="263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C0000"/>
                </a:solidFill>
              </a:rPr>
              <a:t>Let’s write tests to see if this method works</a:t>
            </a:r>
            <a:endParaRPr lang="en-US" i="1" dirty="0" smtClean="0">
              <a:solidFill>
                <a:srgbClr val="CC0000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3333FF"/>
                </a:solidFill>
              </a:rPr>
              <a:t>This is called test-first or test driven development (TDD) and comes from Agile methods like </a:t>
            </a:r>
            <a:r>
              <a:rPr lang="en-US" i="1" dirty="0" smtClean="0">
                <a:solidFill>
                  <a:srgbClr val="3333FF"/>
                </a:solidFill>
              </a:rPr>
              <a:t>extreme programming</a:t>
            </a:r>
            <a:endParaRPr lang="en-US" dirty="0" smtClean="0">
              <a:solidFill>
                <a:srgbClr val="3333FF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00CC00"/>
                </a:solidFill>
              </a:rPr>
              <a:t>Writing tests first helps us and the customer agree on what the program should do</a:t>
            </a:r>
          </a:p>
          <a:p>
            <a:pPr lvl="1" eaLnBrk="1" hangingPunct="1"/>
            <a:r>
              <a:rPr lang="en-US" dirty="0" smtClean="0"/>
              <a:t>The tests in the web notes check two things:</a:t>
            </a:r>
          </a:p>
          <a:p>
            <a:pPr lvl="2" eaLnBrk="1" hangingPunct="1"/>
            <a:r>
              <a:rPr lang="en-US" dirty="0" smtClean="0"/>
              <a:t>We can replace a target string in different places</a:t>
            </a:r>
          </a:p>
          <a:p>
            <a:pPr lvl="2" eaLnBrk="1" hangingPunct="1"/>
            <a:r>
              <a:rPr lang="en-US" dirty="0" smtClean="0"/>
              <a:t>Replacing a replaced target string with its original value takes us back to the original string</a:t>
            </a:r>
          </a:p>
        </p:txBody>
      </p:sp>
    </p:spTree>
    <p:extLst>
      <p:ext uri="{BB962C8B-B14F-4D97-AF65-F5344CB8AC3E}">
        <p14:creationId xmlns:p14="http://schemas.microsoft.com/office/powerpoint/2010/main" val="306507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3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63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63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63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63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373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38DB9B1-C646-48CE-AFA6-93572B519D26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263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An Example Problem Using C# string Methods</a:t>
            </a:r>
          </a:p>
        </p:txBody>
      </p:sp>
      <p:sp>
        <p:nvSpPr>
          <p:cNvPr id="263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4582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C0000"/>
                </a:solidFill>
              </a:rPr>
              <a:t>Starting small …</a:t>
            </a:r>
            <a:endParaRPr lang="en-US" i="1" dirty="0" smtClean="0">
              <a:solidFill>
                <a:srgbClr val="CC0000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3333FF"/>
                </a:solidFill>
              </a:rPr>
              <a:t>Once we’ve written the tests and the method header we can start by writing a simple solution</a:t>
            </a:r>
          </a:p>
          <a:p>
            <a:pPr lvl="2" eaLnBrk="1" hangingPunct="1"/>
            <a:r>
              <a:rPr lang="en-US" dirty="0" smtClean="0">
                <a:solidFill>
                  <a:srgbClr val="3333FF"/>
                </a:solidFill>
              </a:rPr>
              <a:t>If we return the string "It was the worst of times." then the first test will</a:t>
            </a:r>
            <a:r>
              <a:rPr lang="en-US" dirty="0">
                <a:solidFill>
                  <a:srgbClr val="3333FF"/>
                </a:solidFill>
              </a:rPr>
              <a:t> trivially</a:t>
            </a:r>
            <a:r>
              <a:rPr lang="en-US" dirty="0" smtClean="0">
                <a:solidFill>
                  <a:srgbClr val="3333FF"/>
                </a:solidFill>
              </a:rPr>
              <a:t> pass, but not the others</a:t>
            </a:r>
          </a:p>
          <a:p>
            <a:pPr lvl="1" eaLnBrk="1" hangingPunct="1"/>
            <a:r>
              <a:rPr lang="en-US" dirty="0">
                <a:solidFill>
                  <a:srgbClr val="00CC00"/>
                </a:solidFill>
              </a:rPr>
              <a:t>A</a:t>
            </a:r>
            <a:r>
              <a:rPr lang="en-US" dirty="0" smtClean="0">
                <a:solidFill>
                  <a:srgbClr val="00CC00"/>
                </a:solidFill>
              </a:rPr>
              <a:t>ssume we want to replace "best" with "worst</a:t>
            </a:r>
            <a:r>
              <a:rPr lang="en-US" dirty="0">
                <a:solidFill>
                  <a:srgbClr val="00CC00"/>
                </a:solidFill>
              </a:rPr>
              <a:t>" </a:t>
            </a:r>
            <a:r>
              <a:rPr lang="en-US" dirty="0" smtClean="0">
                <a:solidFill>
                  <a:srgbClr val="00CC00"/>
                </a:solidFill>
              </a:rPr>
              <a:t>in s and that </a:t>
            </a:r>
            <a:r>
              <a:rPr lang="en-US" dirty="0">
                <a:solidFill>
                  <a:srgbClr val="00CC00"/>
                </a:solidFill>
              </a:rPr>
              <a:t>"best" </a:t>
            </a:r>
            <a:r>
              <a:rPr lang="en-US" dirty="0" smtClean="0">
                <a:solidFill>
                  <a:srgbClr val="00CC00"/>
                </a:solidFill>
              </a:rPr>
              <a:t>is at a known index in s</a:t>
            </a:r>
            <a:r>
              <a:rPr lang="en-US" dirty="0" smtClean="0">
                <a:solidFill>
                  <a:srgbClr val="00CC00"/>
                </a:solidFill>
              </a:rPr>
              <a:t>:</a:t>
            </a:r>
            <a:br>
              <a:rPr lang="en-US" dirty="0" smtClean="0">
                <a:solidFill>
                  <a:srgbClr val="00CC00"/>
                </a:solidFill>
              </a:rPr>
            </a:br>
            <a:r>
              <a:rPr lang="en-US" dirty="0" smtClean="0">
                <a:solidFill>
                  <a:srgbClr val="00CC00"/>
                </a:solidFill>
              </a:rPr>
              <a:t>				      </a:t>
            </a:r>
            <a:r>
              <a:rPr lang="en-US" sz="800" dirty="0" smtClean="0">
                <a:solidFill>
                  <a:srgbClr val="00CC00"/>
                </a:solidFill>
              </a:rPr>
              <a:t> </a:t>
            </a:r>
            <a:r>
              <a:rPr lang="en-US" sz="1600" dirty="0" smtClean="0">
                <a:solidFill>
                  <a:srgbClr val="00CC00"/>
                </a:solidFill>
                <a:latin typeface="Lucida Console" pitchFamily="49" charset="0"/>
                <a:ea typeface="Arial Unicode MS" pitchFamily="34" charset="-128"/>
                <a:cs typeface="Calibri" pitchFamily="34" charset="0"/>
              </a:rPr>
              <a:t>1              2</a:t>
            </a:r>
            <a:r>
              <a:rPr lang="en-US" sz="1600" dirty="0">
                <a:solidFill>
                  <a:srgbClr val="3333FF"/>
                </a:solidFill>
              </a:rPr>
              <a:t/>
            </a:r>
            <a:br>
              <a:rPr lang="en-US" sz="1600" dirty="0">
                <a:solidFill>
                  <a:srgbClr val="3333FF"/>
                </a:solidFill>
              </a:rPr>
            </a:br>
            <a:r>
              <a:rPr lang="en-US" sz="2400" dirty="0">
                <a:solidFill>
                  <a:srgbClr val="3333FF"/>
                </a:solidFill>
                <a:latin typeface="Lucida Console" pitchFamily="49" charset="0"/>
                <a:ea typeface="Arial Unicode MS" pitchFamily="34" charset="-128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rgbClr val="3333FF"/>
                </a:solidFill>
                <a:latin typeface="Lucida Console" pitchFamily="49" charset="0"/>
                <a:ea typeface="Arial Unicode MS" pitchFamily="34" charset="-128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rgbClr val="00CC00"/>
                </a:solidFill>
                <a:latin typeface="Lucida Console" pitchFamily="49" charset="0"/>
                <a:ea typeface="Arial Unicode MS" pitchFamily="34" charset="-128"/>
                <a:cs typeface="Calibri" pitchFamily="34" charset="0"/>
              </a:rPr>
              <a:t>Index</a:t>
            </a:r>
            <a:r>
              <a:rPr lang="en-US" sz="2400" dirty="0">
                <a:solidFill>
                  <a:srgbClr val="00CC00"/>
                </a:solidFill>
                <a:latin typeface="Lucida Console" pitchFamily="49" charset="0"/>
                <a:ea typeface="Arial Unicode MS" pitchFamily="34" charset="-128"/>
                <a:cs typeface="Calibri" pitchFamily="34" charset="0"/>
              </a:rPr>
              <a:t>: </a:t>
            </a:r>
            <a:r>
              <a:rPr lang="en-US" sz="2400" dirty="0" smtClean="0">
                <a:solidFill>
                  <a:srgbClr val="00CC00"/>
                </a:solidFill>
                <a:latin typeface="Lucida Console" pitchFamily="49" charset="0"/>
                <a:ea typeface="Arial Unicode MS" pitchFamily="34" charset="-128"/>
                <a:cs typeface="Calibri" pitchFamily="34" charset="0"/>
              </a:rPr>
              <a:t>01234567890</a:t>
            </a:r>
            <a:r>
              <a:rPr lang="en-US" sz="2400" u="sng" dirty="0" smtClean="0">
                <a:solidFill>
                  <a:srgbClr val="00CC00"/>
                </a:solidFill>
                <a:latin typeface="Lucida Console" pitchFamily="49" charset="0"/>
                <a:ea typeface="Arial Unicode MS" pitchFamily="34" charset="-128"/>
                <a:cs typeface="Calibri" pitchFamily="34" charset="0"/>
              </a:rPr>
              <a:t>1234</a:t>
            </a:r>
            <a:r>
              <a:rPr lang="en-US" sz="2400" dirty="0" smtClean="0">
                <a:solidFill>
                  <a:srgbClr val="00CC00"/>
                </a:solidFill>
                <a:latin typeface="Lucida Console" pitchFamily="49" charset="0"/>
                <a:ea typeface="Arial Unicode MS" pitchFamily="34" charset="-128"/>
                <a:cs typeface="Calibri" pitchFamily="34" charset="0"/>
              </a:rPr>
              <a:t>5678901234</a:t>
            </a:r>
            <a:r>
              <a:rPr lang="en-US" sz="2400" dirty="0">
                <a:solidFill>
                  <a:srgbClr val="00CC00"/>
                </a:solidFill>
                <a:latin typeface="Lucida Console" pitchFamily="49" charset="0"/>
                <a:ea typeface="Arial Unicode MS" pitchFamily="34" charset="-128"/>
                <a:cs typeface="Calibri" pitchFamily="34" charset="0"/>
              </a:rPr>
              <a:t/>
            </a:r>
            <a:br>
              <a:rPr lang="en-US" sz="2400" dirty="0">
                <a:solidFill>
                  <a:srgbClr val="00CC00"/>
                </a:solidFill>
                <a:latin typeface="Lucida Console" pitchFamily="49" charset="0"/>
                <a:ea typeface="Arial Unicode MS" pitchFamily="34" charset="-128"/>
                <a:cs typeface="Calibri" pitchFamily="34" charset="0"/>
              </a:rPr>
            </a:br>
            <a:r>
              <a:rPr lang="en-US" sz="2400" dirty="0" smtClean="0">
                <a:solidFill>
                  <a:srgbClr val="00CC00"/>
                </a:solidFill>
                <a:latin typeface="Lucida Console" pitchFamily="49" charset="0"/>
                <a:ea typeface="Arial Unicode MS" pitchFamily="34" charset="-128"/>
                <a:cs typeface="Calibri" pitchFamily="34" charset="0"/>
              </a:rPr>
              <a:t>      s</a:t>
            </a:r>
            <a:r>
              <a:rPr lang="en-US" sz="2400" dirty="0">
                <a:solidFill>
                  <a:srgbClr val="00CC00"/>
                </a:solidFill>
                <a:latin typeface="Lucida Console" pitchFamily="49" charset="0"/>
                <a:ea typeface="Arial Unicode MS" pitchFamily="34" charset="-128"/>
                <a:cs typeface="Calibri" pitchFamily="34" charset="0"/>
              </a:rPr>
              <a:t>: </a:t>
            </a:r>
            <a:r>
              <a:rPr lang="en-US" sz="2400" dirty="0" smtClean="0">
                <a:solidFill>
                  <a:srgbClr val="00CC00"/>
                </a:solidFill>
                <a:latin typeface="Lucida Console" pitchFamily="49" charset="0"/>
                <a:ea typeface="Arial Unicode MS" pitchFamily="34" charset="-128"/>
                <a:cs typeface="Calibri" pitchFamily="34" charset="0"/>
              </a:rPr>
              <a:t>???????????</a:t>
            </a:r>
            <a:r>
              <a:rPr lang="en-US" sz="2400" u="sng" dirty="0" smtClean="0">
                <a:solidFill>
                  <a:srgbClr val="00CC00"/>
                </a:solidFill>
                <a:latin typeface="Lucida Console" pitchFamily="49" charset="0"/>
                <a:ea typeface="Arial Unicode MS" pitchFamily="34" charset="-128"/>
                <a:cs typeface="Calibri" pitchFamily="34" charset="0"/>
              </a:rPr>
              <a:t>best</a:t>
            </a:r>
            <a:r>
              <a:rPr lang="en-US" sz="2400" dirty="0" smtClean="0">
                <a:solidFill>
                  <a:srgbClr val="00CC00"/>
                </a:solidFill>
                <a:latin typeface="Lucida Console" pitchFamily="49" charset="0"/>
                <a:ea typeface="Arial Unicode MS" pitchFamily="34" charset="-128"/>
                <a:cs typeface="Calibri" pitchFamily="34" charset="0"/>
              </a:rPr>
              <a:t>??????????</a:t>
            </a:r>
            <a:endParaRPr lang="en-US" dirty="0" smtClean="0">
              <a:solidFill>
                <a:srgbClr val="00CC00"/>
              </a:solidFill>
            </a:endParaRPr>
          </a:p>
          <a:p>
            <a:pPr lvl="1" eaLnBrk="1" hangingPunct="1"/>
            <a:r>
              <a:rPr lang="en-US" dirty="0" smtClean="0"/>
              <a:t>We’ll need to figure out how to process that …</a:t>
            </a:r>
          </a:p>
        </p:txBody>
      </p:sp>
    </p:spTree>
    <p:extLst>
      <p:ext uri="{BB962C8B-B14F-4D97-AF65-F5344CB8AC3E}">
        <p14:creationId xmlns:p14="http://schemas.microsoft.com/office/powerpoint/2010/main" val="212091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3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63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63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63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373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38DB9B1-C646-48CE-AFA6-93572B519D26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263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An Example Problem Using C# string Methods</a:t>
            </a:r>
          </a:p>
        </p:txBody>
      </p:sp>
      <p:sp>
        <p:nvSpPr>
          <p:cNvPr id="263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C0000"/>
                </a:solidFill>
              </a:rPr>
              <a:t>Starting small …</a:t>
            </a:r>
            <a:endParaRPr lang="en-US" i="1" dirty="0" smtClean="0">
              <a:solidFill>
                <a:srgbClr val="CC0000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3333FF"/>
                </a:solidFill>
              </a:rPr>
              <a:t>We’ll work on this example in the Lab using the examples file </a:t>
            </a:r>
            <a:r>
              <a:rPr lang="en-US" dirty="0" err="1">
                <a:solidFill>
                  <a:srgbClr val="3333FF"/>
                </a:solidFill>
              </a:rPr>
              <a:t>string_manip_stub</a:t>
            </a:r>
            <a:r>
              <a:rPr lang="en-US" dirty="0">
                <a:solidFill>
                  <a:srgbClr val="3333FF"/>
                </a:solidFill>
              </a:rPr>
              <a:t>/</a:t>
            </a:r>
            <a:r>
              <a:rPr lang="en-US" dirty="0" err="1">
                <a:solidFill>
                  <a:srgbClr val="3333FF"/>
                </a:solidFill>
              </a:rPr>
              <a:t>string_manip.cs</a:t>
            </a:r>
            <a:endParaRPr lang="en-US" dirty="0" smtClean="0">
              <a:solidFill>
                <a:srgbClr val="3333FF"/>
              </a:solidFill>
            </a:endParaRPr>
          </a:p>
          <a:p>
            <a:pPr lvl="2" eaLnBrk="1" hangingPunct="1"/>
            <a:r>
              <a:rPr lang="en-US" dirty="0" smtClean="0">
                <a:solidFill>
                  <a:srgbClr val="3333FF"/>
                </a:solidFill>
              </a:rPr>
              <a:t>Copy that to a new Xamarin Project </a:t>
            </a:r>
            <a:r>
              <a:rPr lang="en-US" dirty="0" err="1" smtClean="0">
                <a:solidFill>
                  <a:srgbClr val="3333FF"/>
                </a:solidFill>
              </a:rPr>
              <a:t>string_manip</a:t>
            </a:r>
            <a:endParaRPr lang="en-US" dirty="0" smtClean="0">
              <a:solidFill>
                <a:srgbClr val="3333FF"/>
              </a:solidFill>
            </a:endParaRPr>
          </a:p>
          <a:p>
            <a:pPr lvl="2" eaLnBrk="1" hangingPunct="1"/>
            <a:r>
              <a:rPr lang="en-US" dirty="0" smtClean="0">
                <a:solidFill>
                  <a:srgbClr val="3333FF"/>
                </a:solidFill>
              </a:rPr>
              <a:t>Edit it in Xamarin</a:t>
            </a:r>
          </a:p>
          <a:p>
            <a:pPr lvl="1" eaLnBrk="1" hangingPunct="1"/>
            <a:r>
              <a:rPr lang="en-US" dirty="0">
                <a:solidFill>
                  <a:srgbClr val="00CC00"/>
                </a:solidFill>
              </a:rPr>
              <a:t>T</a:t>
            </a:r>
            <a:r>
              <a:rPr lang="en-US" dirty="0" smtClean="0">
                <a:solidFill>
                  <a:srgbClr val="00CC00"/>
                </a:solidFill>
              </a:rPr>
              <a:t>he first version of </a:t>
            </a:r>
            <a:r>
              <a:rPr lang="en-US" dirty="0" err="1" smtClean="0">
                <a:solidFill>
                  <a:srgbClr val="00CC00"/>
                </a:solidFill>
              </a:rPr>
              <a:t>ReplaceFirst</a:t>
            </a:r>
            <a:r>
              <a:rPr lang="en-US" dirty="0" smtClean="0">
                <a:solidFill>
                  <a:srgbClr val="00CC00"/>
                </a:solidFill>
              </a:rPr>
              <a:t> returns "Not implemented" to get the program to compile</a:t>
            </a:r>
          </a:p>
          <a:p>
            <a:pPr lvl="2" eaLnBrk="1" hangingPunct="1"/>
            <a:r>
              <a:rPr lang="en-US" dirty="0" smtClean="0">
                <a:solidFill>
                  <a:srgbClr val="00CC00"/>
                </a:solidFill>
              </a:rPr>
              <a:t>The next version returns the constant string above</a:t>
            </a:r>
          </a:p>
          <a:p>
            <a:pPr lvl="2" eaLnBrk="1" hangingPunct="1"/>
            <a:r>
              <a:rPr lang="en-US" dirty="0" smtClean="0">
                <a:solidFill>
                  <a:srgbClr val="00CC00"/>
                </a:solidFill>
              </a:rPr>
              <a:t>The third version assumes a fixed position for "best"</a:t>
            </a:r>
          </a:p>
        </p:txBody>
      </p:sp>
    </p:spTree>
    <p:extLst>
      <p:ext uri="{BB962C8B-B14F-4D97-AF65-F5344CB8AC3E}">
        <p14:creationId xmlns:p14="http://schemas.microsoft.com/office/powerpoint/2010/main" val="318285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3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63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63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63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63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63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3731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38DB9B1-C646-48CE-AFA6-93572B519D26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263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An Example Problem Using C# string Methods</a:t>
            </a:r>
          </a:p>
        </p:txBody>
      </p:sp>
      <p:sp>
        <p:nvSpPr>
          <p:cNvPr id="263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C0000"/>
                </a:solidFill>
              </a:rPr>
              <a:t>Preparing for the Lab</a:t>
            </a:r>
            <a:endParaRPr lang="en-US" i="1" dirty="0" smtClean="0">
              <a:solidFill>
                <a:srgbClr val="CC0000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3333FF"/>
                </a:solidFill>
              </a:rPr>
              <a:t>Review how to use </a:t>
            </a:r>
            <a:r>
              <a:rPr lang="en-US" dirty="0" err="1" smtClean="0">
                <a:solidFill>
                  <a:srgbClr val="3333FF"/>
                </a:solidFill>
              </a:rPr>
              <a:t>IndexOf</a:t>
            </a:r>
            <a:r>
              <a:rPr lang="en-US" dirty="0" smtClean="0">
                <a:solidFill>
                  <a:srgbClr val="3333FF"/>
                </a:solidFill>
              </a:rPr>
              <a:t> and Substring to get pieces of a string before and after another</a:t>
            </a:r>
          </a:p>
          <a:p>
            <a:pPr lvl="1" eaLnBrk="1" hangingPunct="1"/>
            <a:r>
              <a:rPr lang="en-US" dirty="0" smtClean="0">
                <a:solidFill>
                  <a:srgbClr val="00CC00"/>
                </a:solidFill>
              </a:rPr>
              <a:t>Once you have the parts before and after "best" you should be able to create the returned value</a:t>
            </a:r>
          </a:p>
          <a:p>
            <a:pPr lvl="1" eaLnBrk="1" hangingPunct="1"/>
            <a:r>
              <a:rPr lang="en-US" dirty="0" smtClean="0"/>
              <a:t>You’ll use this information to produce working versions of ReplaceFirst2 and ReplaceFirst3</a:t>
            </a:r>
          </a:p>
          <a:p>
            <a:pPr lvl="2" eaLnBrk="1" hangingPunct="1"/>
            <a:r>
              <a:rPr lang="en-US" dirty="0"/>
              <a:t>C</a:t>
            </a:r>
            <a:r>
              <a:rPr lang="en-US" dirty="0" smtClean="0"/>
              <a:t>hange Main to call each of these versions in turn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For extra credit add an </a:t>
            </a:r>
            <a:r>
              <a:rPr lang="en-US" i="1" dirty="0" smtClean="0">
                <a:solidFill>
                  <a:srgbClr val="FF0000"/>
                </a:solidFill>
              </a:rPr>
              <a:t>if</a:t>
            </a:r>
            <a:r>
              <a:rPr lang="en-US" dirty="0" smtClean="0">
                <a:solidFill>
                  <a:srgbClr val="FF0000"/>
                </a:solidFill>
              </a:rPr>
              <a:t> statement to handle the case where the target string is not in s</a:t>
            </a:r>
          </a:p>
        </p:txBody>
      </p:sp>
    </p:spTree>
    <p:extLst>
      <p:ext uri="{BB962C8B-B14F-4D97-AF65-F5344CB8AC3E}">
        <p14:creationId xmlns:p14="http://schemas.microsoft.com/office/powerpoint/2010/main" val="3528596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3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63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63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63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63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3731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38DB9B1-C646-48CE-AFA6-93572B519D26}" type="slidenum">
              <a:rPr lang="en-US" smtClean="0"/>
              <a:pPr/>
              <a:t>17</a:t>
            </a:fld>
            <a:endParaRPr lang="en-US" dirty="0" smtClean="0"/>
          </a:p>
        </p:txBody>
      </p:sp>
      <p:sp>
        <p:nvSpPr>
          <p:cNvPr id="263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6400800" cy="1173162"/>
          </a:xfrm>
        </p:spPr>
        <p:txBody>
          <a:bodyPr/>
          <a:lstStyle/>
          <a:p>
            <a:pPr eaLnBrk="1" hangingPunct="1"/>
            <a:r>
              <a:rPr lang="en-US" sz="4000" dirty="0" smtClean="0"/>
              <a:t>Web Chapter 4, strings</a:t>
            </a:r>
          </a:p>
        </p:txBody>
      </p:sp>
      <p:sp>
        <p:nvSpPr>
          <p:cNvPr id="263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724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C0000"/>
                </a:solidFill>
              </a:rPr>
              <a:t>How can I work with C# strings and chars?</a:t>
            </a:r>
            <a:endParaRPr lang="en-US" i="1" dirty="0" smtClean="0">
              <a:solidFill>
                <a:srgbClr val="CC0000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3333FF"/>
                </a:solidFill>
              </a:rPr>
              <a:t>Use string indexes to capture single chars</a:t>
            </a:r>
            <a:endParaRPr lang="en-US" dirty="0">
              <a:solidFill>
                <a:srgbClr val="3333FF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00CC00"/>
                </a:solidFill>
              </a:rPr>
              <a:t>strings are </a:t>
            </a:r>
            <a:r>
              <a:rPr lang="en-US" i="1" dirty="0" smtClean="0">
                <a:solidFill>
                  <a:srgbClr val="00CC00"/>
                </a:solidFill>
              </a:rPr>
              <a:t>objects</a:t>
            </a:r>
            <a:r>
              <a:rPr lang="en-US" dirty="0" smtClean="0">
                <a:solidFill>
                  <a:srgbClr val="00CC00"/>
                </a:solidFill>
              </a:rPr>
              <a:t> – use their </a:t>
            </a:r>
            <a:r>
              <a:rPr lang="en-US" i="1" dirty="0" smtClean="0">
                <a:solidFill>
                  <a:srgbClr val="00CC00"/>
                </a:solidFill>
              </a:rPr>
              <a:t>instance methods</a:t>
            </a:r>
            <a:r>
              <a:rPr lang="en-US" dirty="0" smtClean="0">
                <a:solidFill>
                  <a:srgbClr val="00CC00"/>
                </a:solidFill>
              </a:rPr>
              <a:t>, </a:t>
            </a:r>
            <a:r>
              <a:rPr lang="en-US" i="1" dirty="0" smtClean="0">
                <a:solidFill>
                  <a:srgbClr val="00CC00"/>
                </a:solidFill>
              </a:rPr>
              <a:t>properties</a:t>
            </a:r>
            <a:r>
              <a:rPr lang="en-US" dirty="0" smtClean="0">
                <a:solidFill>
                  <a:srgbClr val="00CC00"/>
                </a:solidFill>
              </a:rPr>
              <a:t>, and </a:t>
            </a:r>
            <a:r>
              <a:rPr lang="en-US" i="1" dirty="0" smtClean="0">
                <a:solidFill>
                  <a:srgbClr val="00CC00"/>
                </a:solidFill>
              </a:rPr>
              <a:t>logical operators</a:t>
            </a:r>
            <a:endParaRPr lang="en-US" dirty="0" smtClean="0">
              <a:solidFill>
                <a:srgbClr val="00CC00"/>
              </a:solidFill>
            </a:endParaRPr>
          </a:p>
          <a:p>
            <a:pPr lvl="1" eaLnBrk="1" hangingPunct="1"/>
            <a:r>
              <a:rPr lang="en-US" dirty="0" smtClean="0"/>
              <a:t>Use char static methods to test properties</a:t>
            </a:r>
          </a:p>
          <a:p>
            <a:pPr eaLnBrk="1" hangingPunct="1"/>
            <a:r>
              <a:rPr lang="en-US" dirty="0" smtClean="0">
                <a:solidFill>
                  <a:srgbClr val="CC0000"/>
                </a:solidFill>
              </a:rPr>
              <a:t>How can I solve complex problems in C#?</a:t>
            </a:r>
          </a:p>
          <a:p>
            <a:pPr lvl="1" eaLnBrk="1" hangingPunct="1"/>
            <a:r>
              <a:rPr lang="en-US" dirty="0" smtClean="0">
                <a:solidFill>
                  <a:srgbClr val="3333FF"/>
                </a:solidFill>
              </a:rPr>
              <a:t>Start small and build up to a </a:t>
            </a:r>
            <a:r>
              <a:rPr lang="en-US" dirty="0">
                <a:solidFill>
                  <a:srgbClr val="3333FF"/>
                </a:solidFill>
              </a:rPr>
              <a:t>complete solution</a:t>
            </a:r>
          </a:p>
          <a:p>
            <a:pPr lvl="1" eaLnBrk="1" hangingPunct="1"/>
            <a:r>
              <a:rPr lang="en-US" dirty="0" smtClean="0">
                <a:solidFill>
                  <a:srgbClr val="00CC00"/>
                </a:solidFill>
              </a:rPr>
              <a:t>An example problem using string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30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38DB9B1-C646-48CE-AFA6-93572B519D26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63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6400800" cy="1173162"/>
          </a:xfrm>
        </p:spPr>
        <p:txBody>
          <a:bodyPr/>
          <a:lstStyle/>
          <a:p>
            <a:pPr eaLnBrk="1" hangingPunct="1"/>
            <a:r>
              <a:rPr lang="en-US" sz="4000" dirty="0" smtClean="0"/>
              <a:t>Web Chapter 4, strings</a:t>
            </a:r>
          </a:p>
        </p:txBody>
      </p:sp>
      <p:sp>
        <p:nvSpPr>
          <p:cNvPr id="263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724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C0000"/>
                </a:solidFill>
              </a:rPr>
              <a:t>How can I work with C# strings and chars?</a:t>
            </a:r>
            <a:endParaRPr lang="en-US" i="1" dirty="0" smtClean="0">
              <a:solidFill>
                <a:srgbClr val="CC0000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3333FF"/>
                </a:solidFill>
              </a:rPr>
              <a:t>Use string indexes to capture single chars</a:t>
            </a:r>
            <a:endParaRPr lang="en-US" dirty="0">
              <a:solidFill>
                <a:srgbClr val="3333FF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00CC00"/>
                </a:solidFill>
              </a:rPr>
              <a:t>strings are </a:t>
            </a:r>
            <a:r>
              <a:rPr lang="en-US" i="1" dirty="0" smtClean="0">
                <a:solidFill>
                  <a:srgbClr val="00CC00"/>
                </a:solidFill>
              </a:rPr>
              <a:t>objects</a:t>
            </a:r>
            <a:r>
              <a:rPr lang="en-US" dirty="0" smtClean="0">
                <a:solidFill>
                  <a:srgbClr val="00CC00"/>
                </a:solidFill>
              </a:rPr>
              <a:t> – use their </a:t>
            </a:r>
            <a:r>
              <a:rPr lang="en-US" i="1" dirty="0" smtClean="0">
                <a:solidFill>
                  <a:srgbClr val="00CC00"/>
                </a:solidFill>
              </a:rPr>
              <a:t>instance methods</a:t>
            </a:r>
            <a:r>
              <a:rPr lang="en-US" dirty="0" smtClean="0">
                <a:solidFill>
                  <a:srgbClr val="00CC00"/>
                </a:solidFill>
              </a:rPr>
              <a:t>, </a:t>
            </a:r>
            <a:r>
              <a:rPr lang="en-US" i="1" dirty="0" smtClean="0">
                <a:solidFill>
                  <a:srgbClr val="00CC00"/>
                </a:solidFill>
              </a:rPr>
              <a:t>properties</a:t>
            </a:r>
            <a:r>
              <a:rPr lang="en-US" dirty="0" smtClean="0">
                <a:solidFill>
                  <a:srgbClr val="00CC00"/>
                </a:solidFill>
              </a:rPr>
              <a:t>, and </a:t>
            </a:r>
            <a:r>
              <a:rPr lang="en-US" i="1" dirty="0" smtClean="0">
                <a:solidFill>
                  <a:srgbClr val="00CC00"/>
                </a:solidFill>
              </a:rPr>
              <a:t>logical operators</a:t>
            </a:r>
            <a:endParaRPr lang="en-US" dirty="0" smtClean="0">
              <a:solidFill>
                <a:srgbClr val="00CC00"/>
              </a:solidFill>
            </a:endParaRPr>
          </a:p>
          <a:p>
            <a:pPr lvl="1" eaLnBrk="1" hangingPunct="1"/>
            <a:r>
              <a:rPr lang="en-US" dirty="0" smtClean="0"/>
              <a:t>Use char static methods to test properties</a:t>
            </a:r>
          </a:p>
          <a:p>
            <a:pPr eaLnBrk="1" hangingPunct="1"/>
            <a:r>
              <a:rPr lang="en-US" dirty="0" smtClean="0">
                <a:solidFill>
                  <a:srgbClr val="CC0000"/>
                </a:solidFill>
              </a:rPr>
              <a:t>How can I solve complex problems in C#?</a:t>
            </a:r>
          </a:p>
          <a:p>
            <a:pPr lvl="1" eaLnBrk="1" hangingPunct="1"/>
            <a:r>
              <a:rPr lang="en-US" dirty="0" smtClean="0">
                <a:solidFill>
                  <a:srgbClr val="3333FF"/>
                </a:solidFill>
              </a:rPr>
              <a:t>Start small and build up to a </a:t>
            </a:r>
            <a:r>
              <a:rPr lang="en-US" dirty="0">
                <a:solidFill>
                  <a:srgbClr val="3333FF"/>
                </a:solidFill>
              </a:rPr>
              <a:t>complete solution</a:t>
            </a:r>
          </a:p>
          <a:p>
            <a:pPr lvl="1" eaLnBrk="1" hangingPunct="1"/>
            <a:r>
              <a:rPr lang="en-US" dirty="0" smtClean="0">
                <a:solidFill>
                  <a:srgbClr val="00CC00"/>
                </a:solidFill>
              </a:rPr>
              <a:t>An example problem using string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5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38DB9B1-C646-48CE-AFA6-93572B519D26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263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How to Work with C# strings and chars</a:t>
            </a:r>
          </a:p>
        </p:txBody>
      </p:sp>
      <p:sp>
        <p:nvSpPr>
          <p:cNvPr id="263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C0000"/>
                </a:solidFill>
              </a:rPr>
              <a:t>Use string indexes to capture single chars</a:t>
            </a:r>
          </a:p>
          <a:p>
            <a:pPr lvl="1" eaLnBrk="1" hangingPunct="1"/>
            <a:r>
              <a:rPr lang="en-US" dirty="0" smtClean="0">
                <a:solidFill>
                  <a:srgbClr val="3333FF"/>
                </a:solidFill>
              </a:rPr>
              <a:t>Remember that literal strings are represented using double quotes, "</a:t>
            </a:r>
            <a:r>
              <a:rPr lang="en-US" dirty="0" err="1" smtClean="0">
                <a:solidFill>
                  <a:srgbClr val="3333FF"/>
                </a:solidFill>
              </a:rPr>
              <a:t>abc</a:t>
            </a:r>
            <a:r>
              <a:rPr lang="en-US" dirty="0" smtClean="0">
                <a:solidFill>
                  <a:srgbClr val="3333FF"/>
                </a:solidFill>
              </a:rPr>
              <a:t>", and literal chars are represented using single quotes, 'x'</a:t>
            </a:r>
            <a:endParaRPr lang="en-US" dirty="0">
              <a:solidFill>
                <a:srgbClr val="3333FF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00CC00"/>
                </a:solidFill>
              </a:rPr>
              <a:t>We can consider strings to be </a:t>
            </a:r>
            <a:r>
              <a:rPr lang="en-US" u="sng" dirty="0" smtClean="0">
                <a:solidFill>
                  <a:srgbClr val="00CC00"/>
                </a:solidFill>
              </a:rPr>
              <a:t>sequences</a:t>
            </a:r>
            <a:r>
              <a:rPr lang="en-US" dirty="0" smtClean="0">
                <a:solidFill>
                  <a:srgbClr val="00CC00"/>
                </a:solidFill>
              </a:rPr>
              <a:t> of chars having specific </a:t>
            </a:r>
            <a:r>
              <a:rPr lang="en-US" i="1" dirty="0" smtClean="0">
                <a:solidFill>
                  <a:srgbClr val="00CC00"/>
                </a:solidFill>
              </a:rPr>
              <a:t>index locations</a:t>
            </a:r>
            <a:endParaRPr lang="en-US" dirty="0" smtClean="0">
              <a:solidFill>
                <a:srgbClr val="00CC00"/>
              </a:solidFill>
            </a:endParaRPr>
          </a:p>
          <a:p>
            <a:pPr lvl="2" eaLnBrk="1" hangingPunct="1"/>
            <a:r>
              <a:rPr lang="en-US" dirty="0" smtClean="0">
                <a:solidFill>
                  <a:srgbClr val="00CC00"/>
                </a:solidFill>
              </a:rPr>
              <a:t>If s is a string then the first char in s is s[0], the second is s[1], the third is s[2], </a:t>
            </a:r>
            <a:r>
              <a:rPr lang="en-US" dirty="0" err="1" smtClean="0">
                <a:solidFill>
                  <a:srgbClr val="00CC00"/>
                </a:solidFill>
              </a:rPr>
              <a:t>etc</a:t>
            </a:r>
            <a:endParaRPr lang="en-US" dirty="0" smtClean="0">
              <a:solidFill>
                <a:srgbClr val="00CC00"/>
              </a:solidFill>
            </a:endParaRPr>
          </a:p>
          <a:p>
            <a:pPr lvl="2" eaLnBrk="1" hangingPunct="1"/>
            <a:r>
              <a:rPr lang="en-US" dirty="0" smtClean="0">
                <a:solidFill>
                  <a:srgbClr val="00CC00"/>
                </a:solidFill>
              </a:rPr>
              <a:t>The indexes of chars in a string start at </a:t>
            </a:r>
            <a:r>
              <a:rPr lang="en-US" b="1" dirty="0" smtClean="0">
                <a:solidFill>
                  <a:srgbClr val="00CC00"/>
                </a:solidFill>
              </a:rPr>
              <a:t>0</a:t>
            </a:r>
            <a:r>
              <a:rPr lang="en-US" dirty="0" smtClean="0">
                <a:solidFill>
                  <a:srgbClr val="00CC00"/>
                </a:solidFill>
              </a:rPr>
              <a:t>, not 1!</a:t>
            </a:r>
          </a:p>
          <a:p>
            <a:pPr lvl="2" eaLnBrk="1" hangingPunct="1"/>
            <a:r>
              <a:rPr lang="en-US" dirty="0" smtClean="0">
                <a:solidFill>
                  <a:srgbClr val="00CC00"/>
                </a:solidFill>
              </a:rPr>
              <a:t>Be careful not to index past the end of the string</a:t>
            </a:r>
          </a:p>
        </p:txBody>
      </p:sp>
    </p:spTree>
    <p:extLst>
      <p:ext uri="{BB962C8B-B14F-4D97-AF65-F5344CB8AC3E}">
        <p14:creationId xmlns:p14="http://schemas.microsoft.com/office/powerpoint/2010/main" val="1094282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3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3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63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63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63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373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38DB9B1-C646-48CE-AFA6-93572B519D26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263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How to Work with C# strings and chars</a:t>
            </a:r>
          </a:p>
        </p:txBody>
      </p:sp>
      <p:sp>
        <p:nvSpPr>
          <p:cNvPr id="263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C0000"/>
                </a:solidFill>
              </a:rPr>
              <a:t>Use string indexes to capture single chars</a:t>
            </a:r>
          </a:p>
          <a:p>
            <a:pPr lvl="1" eaLnBrk="1" hangingPunct="1"/>
            <a:r>
              <a:rPr lang="en-US" dirty="0" smtClean="0">
                <a:solidFill>
                  <a:srgbClr val="3333FF"/>
                </a:solidFill>
              </a:rPr>
              <a:t>Assign the first char in s to a char variable:</a:t>
            </a:r>
          </a:p>
          <a:p>
            <a:pPr lvl="2" eaLnBrk="1" hangingPunct="1"/>
            <a:r>
              <a:rPr lang="en-US" dirty="0" smtClean="0">
                <a:solidFill>
                  <a:srgbClr val="3333FF"/>
                </a:solidFill>
              </a:rPr>
              <a:t>char c = s[0]; // any </a:t>
            </a:r>
            <a:r>
              <a:rPr lang="en-US" u="sng" dirty="0" smtClean="0">
                <a:solidFill>
                  <a:srgbClr val="3333FF"/>
                </a:solidFill>
              </a:rPr>
              <a:t>legal</a:t>
            </a:r>
            <a:r>
              <a:rPr lang="en-US" dirty="0" smtClean="0">
                <a:solidFill>
                  <a:srgbClr val="3333FF"/>
                </a:solidFill>
              </a:rPr>
              <a:t> int value will work in the [ ]</a:t>
            </a:r>
          </a:p>
          <a:p>
            <a:pPr lvl="2" eaLnBrk="1" hangingPunct="1"/>
            <a:r>
              <a:rPr lang="en-US" dirty="0" smtClean="0">
                <a:solidFill>
                  <a:srgbClr val="3333FF"/>
                </a:solidFill>
              </a:rPr>
              <a:t>int n = 0; c = s[n]; // does the same thing as above</a:t>
            </a:r>
            <a:endParaRPr lang="en-US" dirty="0">
              <a:solidFill>
                <a:srgbClr val="3333FF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00CC00"/>
                </a:solidFill>
              </a:rPr>
              <a:t>We can use string indexing on literal strings:</a:t>
            </a:r>
          </a:p>
          <a:p>
            <a:pPr lvl="2" eaLnBrk="1" hangingPunct="1"/>
            <a:r>
              <a:rPr lang="en-US" dirty="0" smtClean="0">
                <a:solidFill>
                  <a:srgbClr val="00CC00"/>
                </a:solidFill>
              </a:rPr>
              <a:t>"</a:t>
            </a:r>
            <a:r>
              <a:rPr lang="en-US" dirty="0" err="1" smtClean="0">
                <a:solidFill>
                  <a:srgbClr val="00CC00"/>
                </a:solidFill>
              </a:rPr>
              <a:t>abcdef</a:t>
            </a:r>
            <a:r>
              <a:rPr lang="en-US" dirty="0" smtClean="0">
                <a:solidFill>
                  <a:srgbClr val="00CC00"/>
                </a:solidFill>
              </a:rPr>
              <a:t>"[3] is the char 'd' (indexes start at </a:t>
            </a:r>
            <a:r>
              <a:rPr lang="en-US" u="sng" dirty="0" smtClean="0">
                <a:solidFill>
                  <a:srgbClr val="00CC00"/>
                </a:solidFill>
              </a:rPr>
              <a:t>0</a:t>
            </a:r>
            <a:r>
              <a:rPr lang="en-US" dirty="0" smtClean="0">
                <a:solidFill>
                  <a:srgbClr val="00CC00"/>
                </a:solidFill>
              </a:rPr>
              <a:t>)</a:t>
            </a:r>
          </a:p>
          <a:p>
            <a:pPr lvl="1" eaLnBrk="1" hangingPunct="1"/>
            <a:r>
              <a:rPr lang="en-US" dirty="0" smtClean="0"/>
              <a:t>Try using string indexing in </a:t>
            </a:r>
            <a:r>
              <a:rPr lang="en-US" dirty="0" smtClean="0"/>
              <a:t>csharp </a:t>
            </a:r>
            <a:r>
              <a:rPr lang="en-US" dirty="0" smtClean="0"/>
              <a:t>or scriptcs</a:t>
            </a:r>
            <a:endParaRPr lang="en-US" dirty="0" smtClean="0"/>
          </a:p>
          <a:p>
            <a:pPr lvl="2" eaLnBrk="1" hangingPunct="1"/>
            <a:r>
              <a:rPr lang="en-US" dirty="0" smtClean="0"/>
              <a:t>With literal strings and constant indexes</a:t>
            </a:r>
          </a:p>
          <a:p>
            <a:pPr lvl="2" eaLnBrk="1" hangingPunct="1"/>
            <a:r>
              <a:rPr lang="en-US" dirty="0" smtClean="0"/>
              <a:t>With string variables and int variable indexes</a:t>
            </a:r>
          </a:p>
          <a:p>
            <a:pPr lvl="2" eaLnBrk="1" hangingPunct="1"/>
            <a:r>
              <a:rPr lang="en-US" dirty="0" smtClean="0"/>
              <a:t>With string variables and int expression results</a:t>
            </a:r>
          </a:p>
        </p:txBody>
      </p:sp>
    </p:spTree>
    <p:extLst>
      <p:ext uri="{BB962C8B-B14F-4D97-AF65-F5344CB8AC3E}">
        <p14:creationId xmlns:p14="http://schemas.microsoft.com/office/powerpoint/2010/main" val="405130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3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63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63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63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63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63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63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63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63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373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38DB9B1-C646-48CE-AFA6-93572B519D26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263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How to Work with C# strings and chars</a:t>
            </a:r>
          </a:p>
        </p:txBody>
      </p:sp>
      <p:sp>
        <p:nvSpPr>
          <p:cNvPr id="263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C0000"/>
                </a:solidFill>
              </a:rPr>
              <a:t>Use string </a:t>
            </a:r>
            <a:r>
              <a:rPr lang="en-US" i="1" dirty="0" smtClean="0">
                <a:solidFill>
                  <a:srgbClr val="CC0000"/>
                </a:solidFill>
              </a:rPr>
              <a:t>instance methods</a:t>
            </a:r>
            <a:r>
              <a:rPr lang="en-US" dirty="0" smtClean="0">
                <a:solidFill>
                  <a:srgbClr val="CC0000"/>
                </a:solidFill>
              </a:rPr>
              <a:t>, </a:t>
            </a:r>
            <a:r>
              <a:rPr lang="en-US" i="1" dirty="0" smtClean="0">
                <a:solidFill>
                  <a:srgbClr val="CC0000"/>
                </a:solidFill>
              </a:rPr>
              <a:t>properties</a:t>
            </a:r>
            <a:r>
              <a:rPr lang="en-US" dirty="0" smtClean="0">
                <a:solidFill>
                  <a:srgbClr val="CC0000"/>
                </a:solidFill>
              </a:rPr>
              <a:t>, and appropriate </a:t>
            </a:r>
            <a:r>
              <a:rPr lang="en-US" i="1" dirty="0" smtClean="0">
                <a:solidFill>
                  <a:srgbClr val="CC0000"/>
                </a:solidFill>
              </a:rPr>
              <a:t>logical operators</a:t>
            </a:r>
          </a:p>
          <a:p>
            <a:pPr lvl="1" eaLnBrk="1" hangingPunct="1"/>
            <a:r>
              <a:rPr lang="en-US" dirty="0" smtClean="0">
                <a:solidFill>
                  <a:srgbClr val="3333FF"/>
                </a:solidFill>
              </a:rPr>
              <a:t>strings are </a:t>
            </a:r>
            <a:r>
              <a:rPr lang="en-US" i="1" dirty="0" smtClean="0">
                <a:solidFill>
                  <a:srgbClr val="3333FF"/>
                </a:solidFill>
              </a:rPr>
              <a:t>objects</a:t>
            </a:r>
            <a:r>
              <a:rPr lang="en-US" dirty="0" smtClean="0">
                <a:solidFill>
                  <a:srgbClr val="3333FF"/>
                </a:solidFill>
              </a:rPr>
              <a:t> and they have associated </a:t>
            </a:r>
            <a:r>
              <a:rPr lang="en-US" i="1" dirty="0" smtClean="0">
                <a:solidFill>
                  <a:srgbClr val="3333FF"/>
                </a:solidFill>
              </a:rPr>
              <a:t>instance methods</a:t>
            </a:r>
            <a:r>
              <a:rPr lang="en-US" dirty="0" smtClean="0">
                <a:solidFill>
                  <a:srgbClr val="3333FF"/>
                </a:solidFill>
              </a:rPr>
              <a:t> we can use with them</a:t>
            </a:r>
          </a:p>
          <a:p>
            <a:pPr lvl="2" eaLnBrk="1" hangingPunct="1"/>
            <a:r>
              <a:rPr lang="en-US" dirty="0" smtClean="0">
                <a:solidFill>
                  <a:srgbClr val="3333FF"/>
                </a:solidFill>
              </a:rPr>
              <a:t>int </a:t>
            </a:r>
            <a:r>
              <a:rPr lang="en-US" dirty="0" err="1" smtClean="0">
                <a:solidFill>
                  <a:srgbClr val="3333FF"/>
                </a:solidFill>
              </a:rPr>
              <a:t>IndexOf</a:t>
            </a:r>
            <a:r>
              <a:rPr lang="en-US" dirty="0" smtClean="0">
                <a:solidFill>
                  <a:srgbClr val="3333FF"/>
                </a:solidFill>
              </a:rPr>
              <a:t>(string target) – index of </a:t>
            </a:r>
            <a:r>
              <a:rPr lang="en-US" i="1" dirty="0" smtClean="0">
                <a:solidFill>
                  <a:srgbClr val="3333FF"/>
                </a:solidFill>
              </a:rPr>
              <a:t>target</a:t>
            </a:r>
            <a:r>
              <a:rPr lang="en-US" dirty="0" smtClean="0">
                <a:solidFill>
                  <a:srgbClr val="3333FF"/>
                </a:solidFill>
              </a:rPr>
              <a:t> in string</a:t>
            </a:r>
          </a:p>
          <a:p>
            <a:pPr lvl="2" eaLnBrk="1" hangingPunct="1"/>
            <a:r>
              <a:rPr lang="en-US" dirty="0" smtClean="0">
                <a:solidFill>
                  <a:srgbClr val="3333FF"/>
                </a:solidFill>
              </a:rPr>
              <a:t>string Substring(int start) or Substring(int start, int </a:t>
            </a:r>
            <a:r>
              <a:rPr lang="en-US" dirty="0" err="1" smtClean="0">
                <a:solidFill>
                  <a:srgbClr val="3333FF"/>
                </a:solidFill>
              </a:rPr>
              <a:t>len</a:t>
            </a:r>
            <a:r>
              <a:rPr lang="en-US" dirty="0" smtClean="0">
                <a:solidFill>
                  <a:srgbClr val="3333FF"/>
                </a:solidFill>
              </a:rPr>
              <a:t>) – part of string starting at </a:t>
            </a:r>
            <a:r>
              <a:rPr lang="en-US" i="1" dirty="0" smtClean="0">
                <a:solidFill>
                  <a:srgbClr val="3333FF"/>
                </a:solidFill>
              </a:rPr>
              <a:t>start</a:t>
            </a:r>
            <a:r>
              <a:rPr lang="en-US" dirty="0" smtClean="0">
                <a:solidFill>
                  <a:srgbClr val="3333FF"/>
                </a:solidFill>
              </a:rPr>
              <a:t> for </a:t>
            </a:r>
            <a:r>
              <a:rPr lang="en-US" i="1" dirty="0" err="1" smtClean="0">
                <a:solidFill>
                  <a:srgbClr val="3333FF"/>
                </a:solidFill>
              </a:rPr>
              <a:t>len</a:t>
            </a:r>
            <a:r>
              <a:rPr lang="en-US" dirty="0" smtClean="0">
                <a:solidFill>
                  <a:srgbClr val="3333FF"/>
                </a:solidFill>
              </a:rPr>
              <a:t> chars</a:t>
            </a:r>
          </a:p>
          <a:p>
            <a:pPr lvl="2" eaLnBrk="1" hangingPunct="1"/>
            <a:r>
              <a:rPr lang="en-US" dirty="0" smtClean="0">
                <a:solidFill>
                  <a:srgbClr val="3333FF"/>
                </a:solidFill>
              </a:rPr>
              <a:t>string </a:t>
            </a:r>
            <a:r>
              <a:rPr lang="en-US" dirty="0" err="1" smtClean="0">
                <a:solidFill>
                  <a:srgbClr val="3333FF"/>
                </a:solidFill>
              </a:rPr>
              <a:t>ToUpper</a:t>
            </a:r>
            <a:r>
              <a:rPr lang="en-US" dirty="0" smtClean="0">
                <a:solidFill>
                  <a:srgbClr val="3333FF"/>
                </a:solidFill>
              </a:rPr>
              <a:t>() or string </a:t>
            </a:r>
            <a:r>
              <a:rPr lang="en-US" dirty="0" err="1" smtClean="0">
                <a:solidFill>
                  <a:srgbClr val="3333FF"/>
                </a:solidFill>
              </a:rPr>
              <a:t>ToLower</a:t>
            </a:r>
            <a:r>
              <a:rPr lang="en-US" dirty="0" smtClean="0">
                <a:solidFill>
                  <a:srgbClr val="3333FF"/>
                </a:solidFill>
              </a:rPr>
              <a:t>() – string replaced with all upper or </a:t>
            </a:r>
            <a:r>
              <a:rPr lang="en-US" dirty="0" smtClean="0">
                <a:solidFill>
                  <a:srgbClr val="3333FF"/>
                </a:solidFill>
              </a:rPr>
              <a:t>all lower </a:t>
            </a:r>
            <a:r>
              <a:rPr lang="en-US" dirty="0" smtClean="0">
                <a:solidFill>
                  <a:srgbClr val="3333FF"/>
                </a:solidFill>
              </a:rPr>
              <a:t>case characters</a:t>
            </a:r>
            <a:endParaRPr lang="en-US" dirty="0">
              <a:solidFill>
                <a:srgbClr val="3333FF"/>
              </a:solidFill>
            </a:endParaRPr>
          </a:p>
          <a:p>
            <a:pPr lvl="1" eaLnBrk="1" hangingPunct="1"/>
            <a:r>
              <a:rPr lang="en-US" dirty="0" err="1" smtClean="0">
                <a:solidFill>
                  <a:srgbClr val="00CC00"/>
                </a:solidFill>
              </a:rPr>
              <a:t>s.</a:t>
            </a:r>
            <a:r>
              <a:rPr lang="en-US" i="1" dirty="0" err="1" smtClean="0">
                <a:solidFill>
                  <a:srgbClr val="00CC00"/>
                </a:solidFill>
              </a:rPr>
              <a:t>MethodName</a:t>
            </a:r>
            <a:r>
              <a:rPr lang="en-US" i="1" dirty="0" smtClean="0">
                <a:solidFill>
                  <a:srgbClr val="00CC00"/>
                </a:solidFill>
              </a:rPr>
              <a:t>()</a:t>
            </a:r>
            <a:r>
              <a:rPr lang="en-US" dirty="0" smtClean="0">
                <a:solidFill>
                  <a:srgbClr val="00CC00"/>
                </a:solidFill>
              </a:rPr>
              <a:t> calls that method for string 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9605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3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63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63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63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63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373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38DB9B1-C646-48CE-AFA6-93572B519D26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263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How to Work with C# strings and chars</a:t>
            </a:r>
          </a:p>
        </p:txBody>
      </p:sp>
      <p:sp>
        <p:nvSpPr>
          <p:cNvPr id="263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C0000"/>
                </a:solidFill>
              </a:rPr>
              <a:t>Use string </a:t>
            </a:r>
            <a:r>
              <a:rPr lang="en-US" i="1" dirty="0" smtClean="0">
                <a:solidFill>
                  <a:srgbClr val="CC0000"/>
                </a:solidFill>
              </a:rPr>
              <a:t>instance methods</a:t>
            </a:r>
            <a:r>
              <a:rPr lang="en-US" dirty="0" smtClean="0">
                <a:solidFill>
                  <a:srgbClr val="CC0000"/>
                </a:solidFill>
              </a:rPr>
              <a:t>, </a:t>
            </a:r>
            <a:r>
              <a:rPr lang="en-US" i="1" dirty="0" smtClean="0">
                <a:solidFill>
                  <a:srgbClr val="CC0000"/>
                </a:solidFill>
              </a:rPr>
              <a:t>properties</a:t>
            </a:r>
            <a:r>
              <a:rPr lang="en-US" dirty="0" smtClean="0">
                <a:solidFill>
                  <a:srgbClr val="CC0000"/>
                </a:solidFill>
              </a:rPr>
              <a:t>, and appropriate </a:t>
            </a:r>
            <a:r>
              <a:rPr lang="en-US" i="1" dirty="0" smtClean="0">
                <a:solidFill>
                  <a:srgbClr val="CC0000"/>
                </a:solidFill>
              </a:rPr>
              <a:t>logical operators</a:t>
            </a:r>
          </a:p>
          <a:p>
            <a:pPr lvl="1" eaLnBrk="1" hangingPunct="1"/>
            <a:r>
              <a:rPr lang="en-US" dirty="0">
                <a:solidFill>
                  <a:srgbClr val="3333FF"/>
                </a:solidFill>
              </a:rPr>
              <a:t>s</a:t>
            </a:r>
            <a:r>
              <a:rPr lang="en-US" dirty="0" smtClean="0">
                <a:solidFill>
                  <a:srgbClr val="3333FF"/>
                </a:solidFill>
              </a:rPr>
              <a:t>tring </a:t>
            </a:r>
            <a:r>
              <a:rPr lang="en-US" i="1" dirty="0" smtClean="0">
                <a:solidFill>
                  <a:srgbClr val="3333FF"/>
                </a:solidFill>
              </a:rPr>
              <a:t>property</a:t>
            </a:r>
            <a:r>
              <a:rPr lang="en-US" dirty="0" smtClean="0">
                <a:solidFill>
                  <a:srgbClr val="3333FF"/>
                </a:solidFill>
              </a:rPr>
              <a:t> Length is its length (# chars)</a:t>
            </a:r>
            <a:endParaRPr lang="en-US" dirty="0">
              <a:solidFill>
                <a:srgbClr val="3333FF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00CC00"/>
                </a:solidFill>
              </a:rPr>
              <a:t>Method and property </a:t>
            </a:r>
            <a:r>
              <a:rPr lang="en-US" dirty="0">
                <a:solidFill>
                  <a:srgbClr val="00CC00"/>
                </a:solidFill>
              </a:rPr>
              <a:t>examples if s is "</a:t>
            </a:r>
            <a:r>
              <a:rPr lang="en-US" dirty="0" err="1" smtClean="0">
                <a:solidFill>
                  <a:srgbClr val="00CC00"/>
                </a:solidFill>
              </a:rPr>
              <a:t>abcdef</a:t>
            </a:r>
            <a:r>
              <a:rPr lang="en-US" dirty="0" smtClean="0">
                <a:solidFill>
                  <a:srgbClr val="00CC00"/>
                </a:solidFill>
              </a:rPr>
              <a:t>"</a:t>
            </a:r>
          </a:p>
          <a:p>
            <a:pPr lvl="2" eaLnBrk="1" hangingPunct="1"/>
            <a:r>
              <a:rPr lang="en-US" dirty="0" err="1" smtClean="0">
                <a:solidFill>
                  <a:srgbClr val="00CC00"/>
                </a:solidFill>
              </a:rPr>
              <a:t>s.IndexOf</a:t>
            </a:r>
            <a:r>
              <a:rPr lang="en-US" dirty="0" smtClean="0">
                <a:solidFill>
                  <a:srgbClr val="00CC00"/>
                </a:solidFill>
              </a:rPr>
              <a:t>("c"); // returns the int value 2</a:t>
            </a:r>
          </a:p>
          <a:p>
            <a:pPr lvl="2" eaLnBrk="1" hangingPunct="1"/>
            <a:r>
              <a:rPr lang="en-US" dirty="0" err="1" smtClean="0">
                <a:solidFill>
                  <a:srgbClr val="00CC00"/>
                </a:solidFill>
              </a:rPr>
              <a:t>s.Substring</a:t>
            </a:r>
            <a:r>
              <a:rPr lang="en-US" dirty="0" smtClean="0">
                <a:solidFill>
                  <a:srgbClr val="00CC00"/>
                </a:solidFill>
              </a:rPr>
              <a:t>(4); // returns the string "</a:t>
            </a:r>
            <a:r>
              <a:rPr lang="en-US" dirty="0" err="1" smtClean="0">
                <a:solidFill>
                  <a:srgbClr val="00CC00"/>
                </a:solidFill>
              </a:rPr>
              <a:t>ef</a:t>
            </a:r>
            <a:r>
              <a:rPr lang="en-US" dirty="0" smtClean="0">
                <a:solidFill>
                  <a:srgbClr val="00CC00"/>
                </a:solidFill>
              </a:rPr>
              <a:t>“ (goes to end)</a:t>
            </a:r>
            <a:endParaRPr lang="en-US" dirty="0" smtClean="0">
              <a:solidFill>
                <a:srgbClr val="00CC00"/>
              </a:solidFill>
            </a:endParaRPr>
          </a:p>
          <a:p>
            <a:pPr lvl="2" eaLnBrk="1" hangingPunct="1"/>
            <a:r>
              <a:rPr lang="en-US" dirty="0" err="1" smtClean="0">
                <a:solidFill>
                  <a:srgbClr val="00CC00"/>
                </a:solidFill>
              </a:rPr>
              <a:t>s.Substring</a:t>
            </a:r>
            <a:r>
              <a:rPr lang="en-US" dirty="0" smtClean="0">
                <a:solidFill>
                  <a:srgbClr val="00CC00"/>
                </a:solidFill>
              </a:rPr>
              <a:t>(2, </a:t>
            </a:r>
            <a:r>
              <a:rPr lang="en-US" u="sng" dirty="0" smtClean="0">
                <a:solidFill>
                  <a:srgbClr val="00CC00"/>
                </a:solidFill>
              </a:rPr>
              <a:t>3</a:t>
            </a:r>
            <a:r>
              <a:rPr lang="en-US" dirty="0" smtClean="0">
                <a:solidFill>
                  <a:srgbClr val="00CC00"/>
                </a:solidFill>
              </a:rPr>
              <a:t>); </a:t>
            </a:r>
            <a:r>
              <a:rPr lang="en-US" dirty="0" smtClean="0">
                <a:solidFill>
                  <a:srgbClr val="00CC00"/>
                </a:solidFill>
              </a:rPr>
              <a:t>// returns the string "</a:t>
            </a:r>
            <a:r>
              <a:rPr lang="en-US" dirty="0" err="1" smtClean="0">
                <a:solidFill>
                  <a:srgbClr val="00CC00"/>
                </a:solidFill>
              </a:rPr>
              <a:t>cde</a:t>
            </a:r>
            <a:r>
              <a:rPr lang="en-US" dirty="0" smtClean="0">
                <a:solidFill>
                  <a:srgbClr val="00CC00"/>
                </a:solidFill>
              </a:rPr>
              <a:t>"</a:t>
            </a:r>
            <a:r>
              <a:rPr lang="en-US" dirty="0" smtClean="0">
                <a:solidFill>
                  <a:srgbClr val="00CC00"/>
                </a:solidFill>
              </a:rPr>
              <a:t> (</a:t>
            </a:r>
            <a:r>
              <a:rPr lang="en-US" u="sng" dirty="0" smtClean="0">
                <a:solidFill>
                  <a:srgbClr val="00CC00"/>
                </a:solidFill>
              </a:rPr>
              <a:t>3</a:t>
            </a:r>
            <a:r>
              <a:rPr lang="en-US" dirty="0" smtClean="0">
                <a:solidFill>
                  <a:srgbClr val="00CC00"/>
                </a:solidFill>
              </a:rPr>
              <a:t> chars)</a:t>
            </a:r>
            <a:endParaRPr lang="en-US" dirty="0" smtClean="0">
              <a:solidFill>
                <a:srgbClr val="00CC00"/>
              </a:solidFill>
            </a:endParaRPr>
          </a:p>
          <a:p>
            <a:pPr lvl="2" eaLnBrk="1" hangingPunct="1"/>
            <a:r>
              <a:rPr lang="en-US" dirty="0" err="1" smtClean="0">
                <a:solidFill>
                  <a:srgbClr val="00CC00"/>
                </a:solidFill>
              </a:rPr>
              <a:t>s.ToUpper</a:t>
            </a:r>
            <a:r>
              <a:rPr lang="en-US" dirty="0" smtClean="0">
                <a:solidFill>
                  <a:srgbClr val="00CC00"/>
                </a:solidFill>
              </a:rPr>
              <a:t>(); // returns </a:t>
            </a:r>
            <a:r>
              <a:rPr lang="en-US" dirty="0">
                <a:solidFill>
                  <a:srgbClr val="00CC00"/>
                </a:solidFill>
              </a:rPr>
              <a:t>the string </a:t>
            </a:r>
            <a:r>
              <a:rPr lang="en-US" dirty="0" smtClean="0">
                <a:solidFill>
                  <a:srgbClr val="00CC00"/>
                </a:solidFill>
              </a:rPr>
              <a:t>"ABCDEF"</a:t>
            </a:r>
          </a:p>
          <a:p>
            <a:pPr lvl="2" eaLnBrk="1" hangingPunct="1"/>
            <a:r>
              <a:rPr lang="en-US" dirty="0" err="1" smtClean="0">
                <a:solidFill>
                  <a:srgbClr val="00CC00"/>
                </a:solidFill>
              </a:rPr>
              <a:t>s.Length</a:t>
            </a:r>
            <a:r>
              <a:rPr lang="en-US" dirty="0" smtClean="0">
                <a:solidFill>
                  <a:srgbClr val="00CC00"/>
                </a:solidFill>
              </a:rPr>
              <a:t>; // returns the int value 6 (6 chars in s)</a:t>
            </a:r>
          </a:p>
          <a:p>
            <a:pPr lvl="1" eaLnBrk="1" hangingPunct="1"/>
            <a:r>
              <a:rPr lang="en-US" dirty="0" smtClean="0"/>
              <a:t>Try these and other examples in </a:t>
            </a:r>
            <a:r>
              <a:rPr lang="en-US" dirty="0" smtClean="0"/>
              <a:t>csharp/scriptcs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6458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3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63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63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63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63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63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63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63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373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38DB9B1-C646-48CE-AFA6-93572B519D26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263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How to Work with C# strings and chars</a:t>
            </a:r>
          </a:p>
        </p:txBody>
      </p:sp>
      <p:sp>
        <p:nvSpPr>
          <p:cNvPr id="263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C0000"/>
                </a:solidFill>
              </a:rPr>
              <a:t>string </a:t>
            </a:r>
            <a:r>
              <a:rPr lang="en-US" i="1" dirty="0" smtClean="0">
                <a:solidFill>
                  <a:srgbClr val="CC0000"/>
                </a:solidFill>
              </a:rPr>
              <a:t>methods</a:t>
            </a:r>
            <a:r>
              <a:rPr lang="en-US" dirty="0">
                <a:solidFill>
                  <a:srgbClr val="CC0000"/>
                </a:solidFill>
              </a:rPr>
              <a:t> </a:t>
            </a:r>
            <a:r>
              <a:rPr lang="en-US" dirty="0" smtClean="0">
                <a:solidFill>
                  <a:srgbClr val="CC0000"/>
                </a:solidFill>
              </a:rPr>
              <a:t>and </a:t>
            </a:r>
            <a:r>
              <a:rPr lang="en-US" i="1" dirty="0" smtClean="0">
                <a:solidFill>
                  <a:srgbClr val="CC0000"/>
                </a:solidFill>
              </a:rPr>
              <a:t>properties</a:t>
            </a:r>
            <a:r>
              <a:rPr lang="en-US" dirty="0" smtClean="0">
                <a:solidFill>
                  <a:srgbClr val="CC0000"/>
                </a:solidFill>
              </a:rPr>
              <a:t> example</a:t>
            </a:r>
            <a:endParaRPr lang="en-US" i="1" dirty="0" smtClean="0">
              <a:solidFill>
                <a:srgbClr val="CC0000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3333FF"/>
                </a:solidFill>
              </a:rPr>
              <a:t>If we want to see if string s </a:t>
            </a:r>
            <a:r>
              <a:rPr lang="en-US" dirty="0">
                <a:solidFill>
                  <a:srgbClr val="3333FF"/>
                </a:solidFill>
              </a:rPr>
              <a:t>contains </a:t>
            </a:r>
            <a:r>
              <a:rPr lang="en-US" dirty="0" smtClean="0">
                <a:solidFill>
                  <a:srgbClr val="3333FF"/>
                </a:solidFill>
              </a:rPr>
              <a:t>"good" we can use </a:t>
            </a:r>
            <a:r>
              <a:rPr lang="en-US" dirty="0" err="1" smtClean="0">
                <a:solidFill>
                  <a:srgbClr val="3333FF"/>
                </a:solidFill>
              </a:rPr>
              <a:t>s.IndexOf</a:t>
            </a:r>
            <a:r>
              <a:rPr lang="en-US" dirty="0" smtClean="0">
                <a:solidFill>
                  <a:srgbClr val="3333FF"/>
                </a:solidFill>
              </a:rPr>
              <a:t>("good") </a:t>
            </a:r>
            <a:r>
              <a:rPr lang="en-US" dirty="0" smtClean="0">
                <a:solidFill>
                  <a:srgbClr val="3333FF"/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rgbClr val="3333FF"/>
                </a:solidFill>
              </a:rPr>
              <a:t> returns -1 if not</a:t>
            </a:r>
            <a:endParaRPr lang="en-US" dirty="0">
              <a:solidFill>
                <a:srgbClr val="3333FF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00CC00"/>
                </a:solidFill>
              </a:rPr>
              <a:t>How could we get the </a:t>
            </a:r>
            <a:r>
              <a:rPr lang="en-US" dirty="0">
                <a:solidFill>
                  <a:srgbClr val="00CC00"/>
                </a:solidFill>
              </a:rPr>
              <a:t>part </a:t>
            </a:r>
            <a:r>
              <a:rPr lang="en-US" u="sng" dirty="0">
                <a:solidFill>
                  <a:srgbClr val="00CC00"/>
                </a:solidFill>
              </a:rPr>
              <a:t>before</a:t>
            </a:r>
            <a:r>
              <a:rPr lang="en-US" dirty="0">
                <a:solidFill>
                  <a:srgbClr val="00CC00"/>
                </a:solidFill>
              </a:rPr>
              <a:t> </a:t>
            </a:r>
            <a:r>
              <a:rPr lang="en-US" dirty="0" smtClean="0">
                <a:solidFill>
                  <a:srgbClr val="00CC00"/>
                </a:solidFill>
              </a:rPr>
              <a:t>"good"?</a:t>
            </a:r>
          </a:p>
          <a:p>
            <a:pPr lvl="2" eaLnBrk="1" hangingPunct="1"/>
            <a:r>
              <a:rPr lang="en-US" dirty="0">
                <a:solidFill>
                  <a:srgbClr val="00CC00"/>
                </a:solidFill>
              </a:rPr>
              <a:t>If </a:t>
            </a:r>
            <a:r>
              <a:rPr lang="en-US" dirty="0" smtClean="0">
                <a:solidFill>
                  <a:srgbClr val="00CC00"/>
                </a:solidFill>
              </a:rPr>
              <a:t>"good" starts at index </a:t>
            </a:r>
            <a:r>
              <a:rPr lang="en-US" i="1" dirty="0" smtClean="0">
                <a:solidFill>
                  <a:srgbClr val="00CC00"/>
                </a:solidFill>
              </a:rPr>
              <a:t>n</a:t>
            </a:r>
            <a:r>
              <a:rPr lang="en-US" dirty="0" smtClean="0">
                <a:solidFill>
                  <a:srgbClr val="00CC00"/>
                </a:solidFill>
              </a:rPr>
              <a:t> then there are </a:t>
            </a:r>
            <a:r>
              <a:rPr lang="en-US" i="1" dirty="0" smtClean="0">
                <a:solidFill>
                  <a:srgbClr val="00CC00"/>
                </a:solidFill>
              </a:rPr>
              <a:t>n</a:t>
            </a:r>
            <a:r>
              <a:rPr lang="en-US" dirty="0" smtClean="0">
                <a:solidFill>
                  <a:srgbClr val="00CC00"/>
                </a:solidFill>
              </a:rPr>
              <a:t> characters in the </a:t>
            </a:r>
            <a:r>
              <a:rPr lang="en-US" dirty="0">
                <a:solidFill>
                  <a:srgbClr val="00CC00"/>
                </a:solidFill>
              </a:rPr>
              <a:t>string </a:t>
            </a:r>
            <a:r>
              <a:rPr lang="en-US" u="sng" dirty="0">
                <a:solidFill>
                  <a:srgbClr val="00CC00"/>
                </a:solidFill>
              </a:rPr>
              <a:t>before</a:t>
            </a:r>
            <a:r>
              <a:rPr lang="en-US" dirty="0">
                <a:solidFill>
                  <a:srgbClr val="00CC00"/>
                </a:solidFill>
              </a:rPr>
              <a:t> </a:t>
            </a:r>
            <a:r>
              <a:rPr lang="en-US" dirty="0" smtClean="0">
                <a:solidFill>
                  <a:srgbClr val="00CC00"/>
                </a:solidFill>
              </a:rPr>
              <a:t>"good" (indexes start at </a:t>
            </a:r>
            <a:r>
              <a:rPr lang="en-US" u="sng" dirty="0" smtClean="0">
                <a:solidFill>
                  <a:srgbClr val="00CC00"/>
                </a:solidFill>
              </a:rPr>
              <a:t>0</a:t>
            </a:r>
            <a:r>
              <a:rPr lang="en-US" dirty="0" smtClean="0">
                <a:solidFill>
                  <a:srgbClr val="00CC00"/>
                </a:solidFill>
              </a:rPr>
              <a:t>):</a:t>
            </a:r>
            <a:endParaRPr lang="en-US" dirty="0" smtClean="0">
              <a:solidFill>
                <a:srgbClr val="00CC00"/>
              </a:solidFill>
            </a:endParaRPr>
          </a:p>
          <a:p>
            <a:pPr marL="914400" lvl="2" indent="0" eaLnBrk="1" hangingPunct="1">
              <a:buNone/>
            </a:pPr>
            <a:r>
              <a:rPr lang="en-US" sz="2000" dirty="0" smtClean="0">
                <a:solidFill>
                  <a:srgbClr val="00CC00"/>
                </a:solidFill>
                <a:latin typeface="Lucida Console" panose="020B0609040504020204" pitchFamily="49" charset="0"/>
                <a:cs typeface="Consolas" panose="020B0609020204030204" pitchFamily="49" charset="0"/>
              </a:rPr>
              <a:t>	int </a:t>
            </a:r>
            <a:r>
              <a:rPr lang="en-US" sz="2000" dirty="0" smtClean="0">
                <a:solidFill>
                  <a:srgbClr val="00CC00"/>
                </a:solidFill>
                <a:latin typeface="Lucida Console" panose="020B0609040504020204" pitchFamily="49" charset="0"/>
                <a:cs typeface="Consolas" panose="020B0609020204030204" pitchFamily="49" charset="0"/>
              </a:rPr>
              <a:t>index = </a:t>
            </a:r>
            <a:r>
              <a:rPr lang="en-US" sz="2000" dirty="0" err="1" smtClean="0">
                <a:solidFill>
                  <a:srgbClr val="00CC00"/>
                </a:solidFill>
                <a:latin typeface="Lucida Console" panose="020B0609040504020204" pitchFamily="49" charset="0"/>
                <a:cs typeface="Consolas" panose="020B0609020204030204" pitchFamily="49" charset="0"/>
              </a:rPr>
              <a:t>s.IndexOf</a:t>
            </a:r>
            <a:r>
              <a:rPr lang="en-US" sz="2000" dirty="0" smtClean="0">
                <a:solidFill>
                  <a:srgbClr val="00CC00"/>
                </a:solidFill>
                <a:latin typeface="Lucida Console" panose="020B0609040504020204" pitchFamily="49" charset="0"/>
                <a:cs typeface="Consolas" panose="020B0609020204030204" pitchFamily="49" charset="0"/>
              </a:rPr>
              <a:t>("good");</a:t>
            </a:r>
            <a:br>
              <a:rPr lang="en-US" sz="2000" dirty="0" smtClean="0">
                <a:solidFill>
                  <a:srgbClr val="00CC00"/>
                </a:solidFill>
                <a:latin typeface="Lucida Console" panose="020B060904050402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CC00"/>
                </a:solidFill>
                <a:latin typeface="Lucida Console" panose="020B0609040504020204" pitchFamily="49" charset="0"/>
                <a:cs typeface="Consolas" panose="020B0609020204030204" pitchFamily="49" charset="0"/>
              </a:rPr>
              <a:t>	string </a:t>
            </a:r>
            <a:r>
              <a:rPr lang="en-US" sz="2000" b="1" dirty="0" err="1" smtClean="0">
                <a:solidFill>
                  <a:srgbClr val="00CC00"/>
                </a:solidFill>
                <a:latin typeface="Lucida Console" panose="020B0609040504020204" pitchFamily="49" charset="0"/>
                <a:cs typeface="Consolas" panose="020B0609020204030204" pitchFamily="49" charset="0"/>
              </a:rPr>
              <a:t>firstPart</a:t>
            </a:r>
            <a:r>
              <a:rPr lang="en-US" sz="2000" dirty="0" smtClean="0">
                <a:solidFill>
                  <a:srgbClr val="00CC00"/>
                </a:solidFill>
                <a:latin typeface="Lucida Console" panose="020B0609040504020204" pitchFamily="49" charset="0"/>
                <a:cs typeface="Consolas" panose="020B0609020204030204" pitchFamily="49" charset="0"/>
              </a:rPr>
              <a:t> = </a:t>
            </a:r>
            <a:r>
              <a:rPr lang="en-US" sz="2000" dirty="0" err="1" smtClean="0">
                <a:solidFill>
                  <a:srgbClr val="00CC00"/>
                </a:solidFill>
                <a:latin typeface="Lucida Console" panose="020B0609040504020204" pitchFamily="49" charset="0"/>
                <a:cs typeface="Consolas" panose="020B0609020204030204" pitchFamily="49" charset="0"/>
              </a:rPr>
              <a:t>s.Substring</a:t>
            </a:r>
            <a:r>
              <a:rPr lang="en-US" sz="2000" dirty="0" smtClean="0">
                <a:solidFill>
                  <a:srgbClr val="00CC00"/>
                </a:solidFill>
                <a:latin typeface="Lucida Console" panose="020B0609040504020204" pitchFamily="49" charset="0"/>
                <a:cs typeface="Consolas" panose="020B0609020204030204" pitchFamily="49" charset="0"/>
              </a:rPr>
              <a:t>(0, index);</a:t>
            </a:r>
            <a:endParaRPr lang="en-US" sz="2000" dirty="0">
              <a:solidFill>
                <a:srgbClr val="00CC00"/>
              </a:solidFill>
              <a:latin typeface="Lucida Console" panose="020B0609040504020204" pitchFamily="49" charset="0"/>
              <a:cs typeface="Consolas" panose="020B0609020204030204" pitchFamily="49" charset="0"/>
            </a:endParaRPr>
          </a:p>
          <a:p>
            <a:pPr lvl="1" eaLnBrk="1" hangingPunct="1"/>
            <a:r>
              <a:rPr lang="en-US" dirty="0" smtClean="0"/>
              <a:t>Try this in </a:t>
            </a:r>
            <a:r>
              <a:rPr lang="en-US" dirty="0" smtClean="0"/>
              <a:t>csharp/scriptcs </a:t>
            </a:r>
            <a:r>
              <a:rPr lang="en-US" dirty="0" smtClean="0"/>
              <a:t>now with </a:t>
            </a:r>
            <a:r>
              <a:rPr lang="en-US" dirty="0"/>
              <a:t>the string </a:t>
            </a:r>
            <a:r>
              <a:rPr lang="en-US" dirty="0" smtClean="0"/>
              <a:t>"good" at various places in the string s</a:t>
            </a:r>
          </a:p>
        </p:txBody>
      </p:sp>
    </p:spTree>
    <p:extLst>
      <p:ext uri="{BB962C8B-B14F-4D97-AF65-F5344CB8AC3E}">
        <p14:creationId xmlns:p14="http://schemas.microsoft.com/office/powerpoint/2010/main" val="2905526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3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63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63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63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63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373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38DB9B1-C646-48CE-AFA6-93572B519D26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263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How to Work with C# strings and chars</a:t>
            </a:r>
          </a:p>
        </p:txBody>
      </p:sp>
      <p:sp>
        <p:nvSpPr>
          <p:cNvPr id="263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C0000"/>
                </a:solidFill>
              </a:rPr>
              <a:t>string </a:t>
            </a:r>
            <a:r>
              <a:rPr lang="en-US" i="1" dirty="0" smtClean="0">
                <a:solidFill>
                  <a:srgbClr val="CC0000"/>
                </a:solidFill>
              </a:rPr>
              <a:t>methods</a:t>
            </a:r>
            <a:r>
              <a:rPr lang="en-US" dirty="0" smtClean="0">
                <a:solidFill>
                  <a:srgbClr val="CC0000"/>
                </a:solidFill>
              </a:rPr>
              <a:t> and </a:t>
            </a:r>
            <a:r>
              <a:rPr lang="en-US" i="1" dirty="0" smtClean="0">
                <a:solidFill>
                  <a:srgbClr val="CC0000"/>
                </a:solidFill>
              </a:rPr>
              <a:t>properties</a:t>
            </a:r>
            <a:r>
              <a:rPr lang="en-US" dirty="0" smtClean="0">
                <a:solidFill>
                  <a:srgbClr val="CC0000"/>
                </a:solidFill>
              </a:rPr>
              <a:t> example</a:t>
            </a:r>
            <a:endParaRPr lang="en-US" i="1" dirty="0" smtClean="0">
              <a:solidFill>
                <a:srgbClr val="CC0000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3333FF"/>
                </a:solidFill>
              </a:rPr>
              <a:t>How can we get the part </a:t>
            </a:r>
            <a:r>
              <a:rPr lang="en-US" u="sng" dirty="0" smtClean="0">
                <a:solidFill>
                  <a:srgbClr val="3333FF"/>
                </a:solidFill>
              </a:rPr>
              <a:t>following</a:t>
            </a:r>
            <a:r>
              <a:rPr lang="en-US" dirty="0" smtClean="0">
                <a:solidFill>
                  <a:srgbClr val="3333FF"/>
                </a:solidFill>
              </a:rPr>
              <a:t> "good"?</a:t>
            </a:r>
          </a:p>
          <a:p>
            <a:pPr lvl="2" eaLnBrk="1" hangingPunct="1"/>
            <a:r>
              <a:rPr lang="en-US" dirty="0" smtClean="0">
                <a:solidFill>
                  <a:srgbClr val="3333FF"/>
                </a:solidFill>
              </a:rPr>
              <a:t>If "good" starts at </a:t>
            </a:r>
            <a:r>
              <a:rPr lang="en-US" dirty="0">
                <a:solidFill>
                  <a:srgbClr val="3333FF"/>
                </a:solidFill>
              </a:rPr>
              <a:t>index </a:t>
            </a:r>
            <a:r>
              <a:rPr lang="en-US" i="1" dirty="0">
                <a:solidFill>
                  <a:srgbClr val="3333FF"/>
                </a:solidFill>
              </a:rPr>
              <a:t>n</a:t>
            </a:r>
            <a:r>
              <a:rPr lang="en-US" dirty="0">
                <a:solidFill>
                  <a:srgbClr val="3333FF"/>
                </a:solidFill>
              </a:rPr>
              <a:t> </a:t>
            </a:r>
            <a:r>
              <a:rPr lang="en-US" dirty="0" smtClean="0">
                <a:solidFill>
                  <a:srgbClr val="3333FF"/>
                </a:solidFill>
              </a:rPr>
              <a:t>in s then the index of the first </a:t>
            </a:r>
            <a:r>
              <a:rPr lang="en-US" dirty="0">
                <a:solidFill>
                  <a:srgbClr val="3333FF"/>
                </a:solidFill>
              </a:rPr>
              <a:t>character following </a:t>
            </a:r>
            <a:r>
              <a:rPr lang="en-US" dirty="0" smtClean="0">
                <a:solidFill>
                  <a:srgbClr val="3333FF"/>
                </a:solidFill>
              </a:rPr>
              <a:t>"good" </a:t>
            </a:r>
            <a:r>
              <a:rPr lang="en-US" dirty="0">
                <a:solidFill>
                  <a:srgbClr val="3333FF"/>
                </a:solidFill>
              </a:rPr>
              <a:t>is </a:t>
            </a:r>
            <a:r>
              <a:rPr lang="en-US" i="1" dirty="0" smtClean="0">
                <a:solidFill>
                  <a:srgbClr val="3333FF"/>
                </a:solidFill>
              </a:rPr>
              <a:t>n + </a:t>
            </a:r>
            <a:r>
              <a:rPr lang="en-US" dirty="0" smtClean="0">
                <a:solidFill>
                  <a:srgbClr val="3333FF"/>
                </a:solidFill>
              </a:rPr>
              <a:t>"</a:t>
            </a:r>
            <a:r>
              <a:rPr lang="en-US" dirty="0" err="1" smtClean="0">
                <a:solidFill>
                  <a:srgbClr val="3333FF"/>
                </a:solidFill>
              </a:rPr>
              <a:t>good".Length</a:t>
            </a:r>
            <a:endParaRPr lang="en-US" dirty="0" smtClean="0">
              <a:solidFill>
                <a:srgbClr val="3333FF"/>
              </a:solidFill>
            </a:endParaRPr>
          </a:p>
          <a:p>
            <a:pPr lvl="2" eaLnBrk="1" hangingPunct="1">
              <a:spcBef>
                <a:spcPts val="0"/>
              </a:spcBef>
            </a:pPr>
            <a:r>
              <a:rPr lang="en-US" dirty="0" smtClean="0">
                <a:solidFill>
                  <a:srgbClr val="3333FF"/>
                </a:solidFill>
              </a:rPr>
              <a:t>Example:</a:t>
            </a:r>
            <a:br>
              <a:rPr lang="en-US" dirty="0" smtClean="0">
                <a:solidFill>
                  <a:srgbClr val="3333FF"/>
                </a:solidFill>
              </a:rPr>
            </a:br>
            <a:r>
              <a:rPr lang="en-US" sz="2000" dirty="0" smtClean="0">
                <a:solidFill>
                  <a:srgbClr val="3333FF"/>
                </a:solidFill>
                <a:latin typeface="Lucida Console" pitchFamily="49" charset="0"/>
                <a:ea typeface="Arial Unicode MS" pitchFamily="34" charset="-128"/>
                <a:cs typeface="Calibri" pitchFamily="34" charset="0"/>
              </a:rPr>
              <a:t> 	Index: 0123</a:t>
            </a:r>
            <a:r>
              <a:rPr lang="en-US" sz="2000" u="sng" dirty="0" smtClean="0">
                <a:solidFill>
                  <a:srgbClr val="3333FF"/>
                </a:solidFill>
                <a:latin typeface="Lucida Console" pitchFamily="49" charset="0"/>
                <a:ea typeface="Arial Unicode MS" pitchFamily="34" charset="-128"/>
                <a:cs typeface="Calibri" pitchFamily="34" charset="0"/>
              </a:rPr>
              <a:t>4567</a:t>
            </a:r>
            <a:r>
              <a:rPr lang="en-US" sz="2000" dirty="0" smtClean="0">
                <a:solidFill>
                  <a:srgbClr val="3333FF"/>
                </a:solidFill>
                <a:latin typeface="Lucida Console" pitchFamily="49" charset="0"/>
                <a:ea typeface="Arial Unicode MS" pitchFamily="34" charset="-128"/>
                <a:cs typeface="Calibri" pitchFamily="34" charset="0"/>
              </a:rPr>
              <a:t>89012</a:t>
            </a:r>
            <a:br>
              <a:rPr lang="en-US" sz="2000" dirty="0" smtClean="0">
                <a:solidFill>
                  <a:srgbClr val="3333FF"/>
                </a:solidFill>
                <a:latin typeface="Lucida Console" pitchFamily="49" charset="0"/>
                <a:ea typeface="Arial Unicode MS" pitchFamily="34" charset="-128"/>
                <a:cs typeface="Calibri" pitchFamily="34" charset="0"/>
              </a:rPr>
            </a:br>
            <a:r>
              <a:rPr lang="en-US" sz="2000" dirty="0" smtClean="0">
                <a:solidFill>
                  <a:srgbClr val="3333FF"/>
                </a:solidFill>
                <a:latin typeface="Lucida Console" pitchFamily="49" charset="0"/>
                <a:ea typeface="Arial Unicode MS" pitchFamily="34" charset="-128"/>
                <a:cs typeface="Calibri" pitchFamily="34" charset="0"/>
              </a:rPr>
              <a:t> 	    s: I'm </a:t>
            </a:r>
            <a:r>
              <a:rPr lang="en-US" sz="2000" u="sng" dirty="0" smtClean="0">
                <a:solidFill>
                  <a:srgbClr val="3333FF"/>
                </a:solidFill>
                <a:latin typeface="Lucida Console" pitchFamily="49" charset="0"/>
                <a:ea typeface="Arial Unicode MS" pitchFamily="34" charset="-128"/>
                <a:cs typeface="Calibri" pitchFamily="34" charset="0"/>
              </a:rPr>
              <a:t>good</a:t>
            </a:r>
            <a:r>
              <a:rPr lang="en-US" sz="2000" dirty="0" smtClean="0">
                <a:solidFill>
                  <a:srgbClr val="3333FF"/>
                </a:solidFill>
                <a:latin typeface="Lucida Console" pitchFamily="49" charset="0"/>
                <a:ea typeface="Arial Unicode MS" pitchFamily="34" charset="-128"/>
                <a:cs typeface="Calibri" pitchFamily="34" charset="0"/>
              </a:rPr>
              <a:t> now.</a:t>
            </a:r>
            <a:br>
              <a:rPr lang="en-US" sz="2000" dirty="0" smtClean="0">
                <a:solidFill>
                  <a:srgbClr val="3333FF"/>
                </a:solidFill>
                <a:latin typeface="Lucida Console" pitchFamily="49" charset="0"/>
                <a:ea typeface="Arial Unicode MS" pitchFamily="34" charset="-128"/>
                <a:cs typeface="Calibri" pitchFamily="34" charset="0"/>
              </a:rPr>
            </a:br>
            <a:r>
              <a:rPr lang="en-US" sz="2000" dirty="0" smtClean="0">
                <a:solidFill>
                  <a:srgbClr val="3333FF"/>
                </a:solidFill>
                <a:latin typeface="Lucida Console" pitchFamily="49" charset="0"/>
                <a:ea typeface="Arial Unicode MS" pitchFamily="34" charset="-128"/>
                <a:cs typeface="Calibri" pitchFamily="34" charset="0"/>
              </a:rPr>
              <a:t> 	int index = </a:t>
            </a:r>
            <a:r>
              <a:rPr lang="en-US" sz="2000" dirty="0" err="1" smtClean="0">
                <a:solidFill>
                  <a:srgbClr val="3333FF"/>
                </a:solidFill>
                <a:latin typeface="Lucida Console" pitchFamily="49" charset="0"/>
                <a:ea typeface="Arial Unicode MS" pitchFamily="34" charset="-128"/>
                <a:cs typeface="Calibri" pitchFamily="34" charset="0"/>
              </a:rPr>
              <a:t>s.IndexOf</a:t>
            </a:r>
            <a:r>
              <a:rPr lang="en-US" sz="2000" dirty="0" smtClean="0">
                <a:solidFill>
                  <a:srgbClr val="3333FF"/>
                </a:solidFill>
                <a:latin typeface="Lucida Console" pitchFamily="49" charset="0"/>
                <a:ea typeface="Arial Unicode MS" pitchFamily="34" charset="-128"/>
                <a:cs typeface="Calibri" pitchFamily="34" charset="0"/>
              </a:rPr>
              <a:t>("good"); // 4</a:t>
            </a:r>
            <a:br>
              <a:rPr lang="en-US" sz="2000" dirty="0" smtClean="0">
                <a:solidFill>
                  <a:srgbClr val="3333FF"/>
                </a:solidFill>
                <a:latin typeface="Lucida Console" pitchFamily="49" charset="0"/>
                <a:ea typeface="Arial Unicode MS" pitchFamily="34" charset="-128"/>
                <a:cs typeface="Calibri" pitchFamily="34" charset="0"/>
              </a:rPr>
            </a:br>
            <a:r>
              <a:rPr lang="en-US" sz="2000" dirty="0" smtClean="0">
                <a:solidFill>
                  <a:srgbClr val="3333FF"/>
                </a:solidFill>
                <a:latin typeface="Lucida Console" pitchFamily="49" charset="0"/>
                <a:ea typeface="Arial Unicode MS" pitchFamily="34" charset="-128"/>
                <a:cs typeface="Calibri" pitchFamily="34" charset="0"/>
              </a:rPr>
              <a:t> 	int </a:t>
            </a:r>
            <a:r>
              <a:rPr lang="en-US" sz="2000" dirty="0" err="1" smtClean="0">
                <a:solidFill>
                  <a:srgbClr val="3333FF"/>
                </a:solidFill>
                <a:latin typeface="Lucida Console" pitchFamily="49" charset="0"/>
                <a:ea typeface="Arial Unicode MS" pitchFamily="34" charset="-128"/>
                <a:cs typeface="Calibri" pitchFamily="34" charset="0"/>
              </a:rPr>
              <a:t>len</a:t>
            </a:r>
            <a:r>
              <a:rPr lang="en-US" sz="2000" dirty="0" smtClean="0">
                <a:solidFill>
                  <a:srgbClr val="3333FF"/>
                </a:solidFill>
                <a:latin typeface="Lucida Console" pitchFamily="49" charset="0"/>
                <a:ea typeface="Arial Unicode MS" pitchFamily="34" charset="-128"/>
                <a:cs typeface="Calibri" pitchFamily="34" charset="0"/>
              </a:rPr>
              <a:t> = "</a:t>
            </a:r>
            <a:r>
              <a:rPr lang="en-US" sz="2000" dirty="0" err="1" smtClean="0">
                <a:solidFill>
                  <a:srgbClr val="3333FF"/>
                </a:solidFill>
                <a:latin typeface="Lucida Console" pitchFamily="49" charset="0"/>
                <a:ea typeface="Arial Unicode MS" pitchFamily="34" charset="-128"/>
                <a:cs typeface="Calibri" pitchFamily="34" charset="0"/>
              </a:rPr>
              <a:t>good".Length</a:t>
            </a:r>
            <a:r>
              <a:rPr lang="en-US" sz="2000" dirty="0" smtClean="0">
                <a:solidFill>
                  <a:srgbClr val="3333FF"/>
                </a:solidFill>
                <a:latin typeface="Lucida Console" pitchFamily="49" charset="0"/>
                <a:ea typeface="Arial Unicode MS" pitchFamily="34" charset="-128"/>
                <a:cs typeface="Calibri" pitchFamily="34" charset="0"/>
              </a:rPr>
              <a:t>; // </a:t>
            </a:r>
            <a:r>
              <a:rPr lang="en-US" sz="2000" dirty="0" smtClean="0">
                <a:solidFill>
                  <a:srgbClr val="3333FF"/>
                </a:solidFill>
                <a:latin typeface="Lucida Console" pitchFamily="49" charset="0"/>
                <a:ea typeface="Arial Unicode MS" pitchFamily="34" charset="-128"/>
                <a:cs typeface="Calibri" pitchFamily="34" charset="0"/>
              </a:rPr>
              <a:t>also 4</a:t>
            </a:r>
            <a:r>
              <a:rPr lang="en-US" sz="2000" dirty="0" smtClean="0">
                <a:solidFill>
                  <a:srgbClr val="3333FF"/>
                </a:solidFill>
                <a:latin typeface="Lucida Console" pitchFamily="49" charset="0"/>
                <a:ea typeface="Arial Unicode MS" pitchFamily="34" charset="-128"/>
                <a:cs typeface="Calibri" pitchFamily="34" charset="0"/>
              </a:rPr>
              <a:t/>
            </a:r>
            <a:br>
              <a:rPr lang="en-US" sz="2000" dirty="0" smtClean="0">
                <a:solidFill>
                  <a:srgbClr val="3333FF"/>
                </a:solidFill>
                <a:latin typeface="Lucida Console" pitchFamily="49" charset="0"/>
                <a:ea typeface="Arial Unicode MS" pitchFamily="34" charset="-128"/>
                <a:cs typeface="Calibri" pitchFamily="34" charset="0"/>
              </a:rPr>
            </a:br>
            <a:r>
              <a:rPr lang="en-US" sz="2000" dirty="0" smtClean="0">
                <a:solidFill>
                  <a:srgbClr val="3333FF"/>
                </a:solidFill>
                <a:latin typeface="Lucida Console" pitchFamily="49" charset="0"/>
                <a:ea typeface="Arial Unicode MS" pitchFamily="34" charset="-128"/>
                <a:cs typeface="Calibri" pitchFamily="34" charset="0"/>
              </a:rPr>
              <a:t>	int after = index + </a:t>
            </a:r>
            <a:r>
              <a:rPr lang="en-US" sz="2000" dirty="0" err="1" smtClean="0">
                <a:solidFill>
                  <a:srgbClr val="3333FF"/>
                </a:solidFill>
                <a:latin typeface="Lucida Console" pitchFamily="49" charset="0"/>
                <a:ea typeface="Arial Unicode MS" pitchFamily="34" charset="-128"/>
                <a:cs typeface="Calibri" pitchFamily="34" charset="0"/>
              </a:rPr>
              <a:t>len</a:t>
            </a:r>
            <a:r>
              <a:rPr lang="en-US" sz="2000" dirty="0" smtClean="0">
                <a:solidFill>
                  <a:srgbClr val="3333FF"/>
                </a:solidFill>
                <a:latin typeface="Lucida Console" pitchFamily="49" charset="0"/>
                <a:ea typeface="Arial Unicode MS" pitchFamily="34" charset="-128"/>
                <a:cs typeface="Calibri" pitchFamily="34" charset="0"/>
              </a:rPr>
              <a:t>; // 8</a:t>
            </a:r>
            <a:br>
              <a:rPr lang="en-US" sz="2000" dirty="0" smtClean="0">
                <a:solidFill>
                  <a:srgbClr val="3333FF"/>
                </a:solidFill>
                <a:latin typeface="Lucida Console" pitchFamily="49" charset="0"/>
                <a:ea typeface="Arial Unicode MS" pitchFamily="34" charset="-128"/>
                <a:cs typeface="Calibri" pitchFamily="34" charset="0"/>
              </a:rPr>
            </a:br>
            <a:r>
              <a:rPr lang="en-US" sz="2000" dirty="0" smtClean="0">
                <a:solidFill>
                  <a:srgbClr val="3333FF"/>
                </a:solidFill>
                <a:latin typeface="Lucida Console" pitchFamily="49" charset="0"/>
                <a:ea typeface="Arial Unicode MS" pitchFamily="34" charset="-128"/>
                <a:cs typeface="Calibri" pitchFamily="34" charset="0"/>
              </a:rPr>
              <a:t> 	string s2 = </a:t>
            </a:r>
            <a:r>
              <a:rPr lang="en-US" sz="2000" dirty="0" err="1" smtClean="0">
                <a:solidFill>
                  <a:srgbClr val="3333FF"/>
                </a:solidFill>
                <a:latin typeface="Lucida Console" pitchFamily="49" charset="0"/>
                <a:ea typeface="Arial Unicode MS" pitchFamily="34" charset="-128"/>
                <a:cs typeface="Calibri" pitchFamily="34" charset="0"/>
              </a:rPr>
              <a:t>s.Substring</a:t>
            </a:r>
            <a:r>
              <a:rPr lang="en-US" sz="2000" dirty="0" smtClean="0">
                <a:solidFill>
                  <a:srgbClr val="3333FF"/>
                </a:solidFill>
                <a:latin typeface="Lucida Console" pitchFamily="49" charset="0"/>
                <a:ea typeface="Arial Unicode MS" pitchFamily="34" charset="-128"/>
                <a:cs typeface="Calibri" pitchFamily="34" charset="0"/>
              </a:rPr>
              <a:t>(after);</a:t>
            </a:r>
          </a:p>
          <a:p>
            <a:pPr lvl="2" eaLnBrk="1" hangingPunct="1"/>
            <a:r>
              <a:rPr lang="en-US" dirty="0" smtClean="0">
                <a:solidFill>
                  <a:srgbClr val="3333FF"/>
                </a:solidFill>
              </a:rPr>
              <a:t>s2 contains " now.", </a:t>
            </a:r>
            <a:r>
              <a:rPr lang="en-US" dirty="0">
                <a:solidFill>
                  <a:srgbClr val="3333FF"/>
                </a:solidFill>
              </a:rPr>
              <a:t>the </a:t>
            </a:r>
            <a:r>
              <a:rPr lang="en-US" dirty="0" smtClean="0">
                <a:solidFill>
                  <a:srgbClr val="3333FF"/>
                </a:solidFill>
              </a:rPr>
              <a:t>part </a:t>
            </a:r>
            <a:r>
              <a:rPr lang="en-US" u="sng" dirty="0" smtClean="0">
                <a:solidFill>
                  <a:srgbClr val="3333FF"/>
                </a:solidFill>
              </a:rPr>
              <a:t>after</a:t>
            </a:r>
            <a:r>
              <a:rPr lang="en-US" dirty="0" smtClean="0">
                <a:solidFill>
                  <a:srgbClr val="3333FF"/>
                </a:solidFill>
              </a:rPr>
              <a:t> "good" – </a:t>
            </a:r>
            <a:r>
              <a:rPr lang="en-US" b="1" dirty="0" smtClean="0">
                <a:solidFill>
                  <a:srgbClr val="3333FF"/>
                </a:solidFill>
              </a:rPr>
              <a:t>try this!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94371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3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63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63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63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373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38DB9B1-C646-48CE-AFA6-93572B519D26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263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How to Work with C# strings and chars</a:t>
            </a:r>
          </a:p>
        </p:txBody>
      </p:sp>
      <p:sp>
        <p:nvSpPr>
          <p:cNvPr id="263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C0000"/>
                </a:solidFill>
              </a:rPr>
              <a:t>More string </a:t>
            </a:r>
            <a:r>
              <a:rPr lang="en-US" i="1" dirty="0" smtClean="0">
                <a:solidFill>
                  <a:srgbClr val="CC0000"/>
                </a:solidFill>
              </a:rPr>
              <a:t>instance methods</a:t>
            </a:r>
            <a:r>
              <a:rPr lang="en-US" dirty="0" smtClean="0">
                <a:solidFill>
                  <a:srgbClr val="CC0000"/>
                </a:solidFill>
              </a:rPr>
              <a:t>, etc.</a:t>
            </a:r>
            <a:endParaRPr lang="en-US" i="1" dirty="0" smtClean="0">
              <a:solidFill>
                <a:srgbClr val="CC0000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3333FF"/>
                </a:solidFill>
              </a:rPr>
              <a:t>Miles introduces three more string methods:</a:t>
            </a:r>
          </a:p>
          <a:p>
            <a:pPr marL="914400" lvl="2" indent="0" eaLnBrk="1" hangingPunct="1">
              <a:buNone/>
            </a:pPr>
            <a:r>
              <a:rPr lang="en-US" sz="1800" dirty="0">
                <a:solidFill>
                  <a:srgbClr val="3333FF"/>
                </a:solidFill>
                <a:latin typeface="Lucida Console" panose="020B0609040504020204" pitchFamily="49" charset="0"/>
              </a:rPr>
              <a:t>  </a:t>
            </a:r>
            <a:r>
              <a:rPr lang="en-US" sz="1800" dirty="0" err="1" smtClean="0">
                <a:solidFill>
                  <a:srgbClr val="3333FF"/>
                </a:solidFill>
                <a:latin typeface="Lucida Console" panose="020B0609040504020204" pitchFamily="49" charset="0"/>
              </a:rPr>
              <a:t>s.Trim</a:t>
            </a:r>
            <a:r>
              <a:rPr lang="en-US" sz="1800" dirty="0" smtClean="0">
                <a:solidFill>
                  <a:srgbClr val="3333FF"/>
                </a:solidFill>
                <a:latin typeface="Lucida Console" panose="020B0609040504020204" pitchFamily="49" charset="0"/>
              </a:rPr>
              <a:t>(); // removes leading and trailing spaces</a:t>
            </a:r>
            <a:endParaRPr lang="en-US" dirty="0" smtClean="0">
              <a:solidFill>
                <a:srgbClr val="3333FF"/>
              </a:solidFill>
              <a:latin typeface="Lucida Console" panose="020B0609040504020204" pitchFamily="49" charset="0"/>
            </a:endParaRPr>
          </a:p>
          <a:p>
            <a:pPr lvl="2" eaLnBrk="1" hangingPunct="1"/>
            <a:r>
              <a:rPr lang="en-US" dirty="0" smtClean="0">
                <a:solidFill>
                  <a:srgbClr val="3333FF"/>
                </a:solidFill>
              </a:rPr>
              <a:t>Also </a:t>
            </a:r>
            <a:r>
              <a:rPr lang="en-US" dirty="0" err="1" smtClean="0">
                <a:solidFill>
                  <a:srgbClr val="3333FF"/>
                </a:solidFill>
              </a:rPr>
              <a:t>s.TrimStart</a:t>
            </a:r>
            <a:r>
              <a:rPr lang="en-US" dirty="0" smtClean="0">
                <a:solidFill>
                  <a:srgbClr val="3333FF"/>
                </a:solidFill>
              </a:rPr>
              <a:t>(); and </a:t>
            </a:r>
            <a:r>
              <a:rPr lang="en-US" dirty="0" err="1" smtClean="0">
                <a:solidFill>
                  <a:srgbClr val="3333FF"/>
                </a:solidFill>
              </a:rPr>
              <a:t>s.TrimEnd</a:t>
            </a:r>
            <a:r>
              <a:rPr lang="en-US" dirty="0" smtClean="0">
                <a:solidFill>
                  <a:srgbClr val="3333FF"/>
                </a:solidFill>
              </a:rPr>
              <a:t>();</a:t>
            </a:r>
            <a:endParaRPr lang="en-US" dirty="0">
              <a:solidFill>
                <a:srgbClr val="3333FF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00CC00"/>
                </a:solidFill>
              </a:rPr>
              <a:t>If we want to know if the contents of two strings are the same, we can use a </a:t>
            </a:r>
            <a:r>
              <a:rPr lang="en-US" i="1" dirty="0" smtClean="0">
                <a:solidFill>
                  <a:srgbClr val="00CC00"/>
                </a:solidFill>
              </a:rPr>
              <a:t>logical operator</a:t>
            </a:r>
            <a:r>
              <a:rPr lang="en-US" dirty="0" smtClean="0">
                <a:solidFill>
                  <a:srgbClr val="00CC00"/>
                </a:solidFill>
              </a:rPr>
              <a:t> ==</a:t>
            </a:r>
          </a:p>
          <a:p>
            <a:pPr marL="914400" lvl="2" indent="0" eaLnBrk="1" hangingPunct="1">
              <a:buNone/>
            </a:pPr>
            <a:r>
              <a:rPr lang="en-US" sz="1800" dirty="0" smtClean="0">
                <a:solidFill>
                  <a:srgbClr val="00CC00"/>
                </a:solidFill>
                <a:latin typeface="Lucida Console" panose="020B0609040504020204" pitchFamily="49" charset="0"/>
              </a:rPr>
              <a:t>s1 == s2; // returns </a:t>
            </a:r>
            <a:r>
              <a:rPr lang="en-US" sz="1800" i="1" dirty="0" smtClean="0">
                <a:solidFill>
                  <a:srgbClr val="00CC00"/>
                </a:solidFill>
                <a:latin typeface="Lucida Console" panose="020B0609040504020204" pitchFamily="49" charset="0"/>
              </a:rPr>
              <a:t>true</a:t>
            </a:r>
            <a:r>
              <a:rPr lang="en-US" sz="1800" dirty="0" smtClean="0">
                <a:solidFill>
                  <a:srgbClr val="00CC00"/>
                </a:solidFill>
                <a:latin typeface="Lucida Console" panose="020B0609040504020204" pitchFamily="49" charset="0"/>
              </a:rPr>
              <a:t> if s1’s contents match s2’s</a:t>
            </a:r>
            <a:endParaRPr lang="en-US" sz="1800" dirty="0">
              <a:solidFill>
                <a:srgbClr val="00CC00"/>
              </a:solidFill>
              <a:latin typeface="Lucida Console" panose="020B0609040504020204" pitchFamily="49" charset="0"/>
            </a:endParaRPr>
          </a:p>
          <a:p>
            <a:pPr lvl="1" eaLnBrk="1" hangingPunct="1"/>
            <a:r>
              <a:rPr lang="en-US" dirty="0" smtClean="0"/>
              <a:t>strings are </a:t>
            </a:r>
            <a:r>
              <a:rPr lang="en-US" i="1" dirty="0" smtClean="0"/>
              <a:t>immutable</a:t>
            </a:r>
            <a:r>
              <a:rPr lang="en-US" dirty="0" smtClean="0"/>
              <a:t>; while we can </a:t>
            </a:r>
            <a:r>
              <a:rPr lang="en-US" u="sng" dirty="0" smtClean="0"/>
              <a:t>get</a:t>
            </a:r>
            <a:r>
              <a:rPr lang="en-US" dirty="0" smtClean="0"/>
              <a:t> a char out of s via </a:t>
            </a:r>
            <a:r>
              <a:rPr lang="en-US" sz="2000" b="1" dirty="0" smtClean="0">
                <a:solidFill>
                  <a:srgbClr val="0000FF"/>
                </a:solidFill>
                <a:latin typeface="Lucida Console" panose="020B0609040504020204" pitchFamily="49" charset="0"/>
              </a:rPr>
              <a:t>char c = s[n]; </a:t>
            </a:r>
            <a:r>
              <a:rPr lang="en-US" dirty="0" smtClean="0"/>
              <a:t>we can’t </a:t>
            </a:r>
            <a:r>
              <a:rPr lang="en-US" u="sng" dirty="0" smtClean="0"/>
              <a:t>change</a:t>
            </a:r>
            <a:r>
              <a:rPr lang="en-US" dirty="0" smtClean="0"/>
              <a:t> a char in s by saying </a:t>
            </a:r>
            <a:r>
              <a:rPr lang="en-US" sz="2000" b="1" dirty="0" smtClean="0">
                <a:solidFill>
                  <a:srgbClr val="0000FF"/>
                </a:solidFill>
                <a:latin typeface="Lucida Console" panose="020B0609040504020204" pitchFamily="49" charset="0"/>
              </a:rPr>
              <a:t>s[n] = c; // won’t compile!</a:t>
            </a:r>
            <a:endParaRPr lang="en-US" b="1" dirty="0" smtClean="0">
              <a:solidFill>
                <a:srgbClr val="0000FF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97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3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63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63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63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63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63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3731" grpId="0" build="p"/>
    </p:bldLst>
  </p:timing>
</p:sld>
</file>

<file path=ppt/theme/theme1.xml><?xml version="1.0" encoding="utf-8"?>
<a:theme xmlns:a="http://schemas.openxmlformats.org/drawingml/2006/main" name="Paragraphs">
  <a:themeElements>
    <a:clrScheme name="Paragraph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ragraph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228600" marR="0" indent="-2286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5000"/>
          </a:spcAft>
          <a:buClr>
            <a:schemeClr val="tx1"/>
          </a:buClr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275AFF"/>
            </a:solidFill>
            <a:effectLst/>
            <a:latin typeface="Arial" charset="0"/>
            <a:ea typeface="Times New Roman" pitchFamily="18" charset="0"/>
            <a:cs typeface="A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228600" marR="0" indent="-2286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5000"/>
          </a:spcAft>
          <a:buClr>
            <a:schemeClr val="tx1"/>
          </a:buClr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275AFF"/>
            </a:solidFill>
            <a:effectLst/>
            <a:latin typeface="Arial" charset="0"/>
            <a:ea typeface="Times New Roman" pitchFamily="18" charset="0"/>
            <a:cs typeface="AGaramond" pitchFamily="18" charset="0"/>
          </a:defRPr>
        </a:defPPr>
      </a:lstStyle>
    </a:lnDef>
  </a:objectDefaults>
  <a:extraClrSchemeLst>
    <a:extraClrScheme>
      <a:clrScheme name="Paragraph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agraph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agraph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agraph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agraph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agraph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agraph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agraph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agraph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agraph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agraph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agraph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Quotes">
  <a:themeElements>
    <a:clrScheme name="1_Quot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Quotes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228600" marR="0" indent="-2286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5000"/>
          </a:spcAft>
          <a:buClr>
            <a:schemeClr val="tx1"/>
          </a:buClr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275AFF"/>
            </a:solidFill>
            <a:effectLst/>
            <a:latin typeface="Arial" charset="0"/>
            <a:ea typeface="Times New Roman" pitchFamily="18" charset="0"/>
            <a:cs typeface="A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228600" marR="0" indent="-2286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5000"/>
          </a:spcAft>
          <a:buClr>
            <a:schemeClr val="tx1"/>
          </a:buClr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275AFF"/>
            </a:solidFill>
            <a:effectLst/>
            <a:latin typeface="Arial" charset="0"/>
            <a:ea typeface="Times New Roman" pitchFamily="18" charset="0"/>
            <a:cs typeface="AGaramond" pitchFamily="18" charset="0"/>
          </a:defRPr>
        </a:defPPr>
      </a:lstStyle>
    </a:lnDef>
  </a:objectDefaults>
  <a:extraClrSchemeLst>
    <a:extraClrScheme>
      <a:clrScheme name="1_Quot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Quot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Quot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Quot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Quot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Quot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Quot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Quot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Quot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Quot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Quot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Quot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OMP300Style">
  <a:themeElements>
    <a:clrScheme name="COMP300Sty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MP300Sty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228600" marR="0" indent="-2286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5000"/>
          </a:spcAft>
          <a:buClr>
            <a:schemeClr val="tx1"/>
          </a:buClr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275AFF"/>
            </a:solidFill>
            <a:effectLst/>
            <a:latin typeface="Arial" charset="0"/>
            <a:ea typeface="Times New Roman" pitchFamily="18" charset="0"/>
            <a:cs typeface="A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228600" marR="0" indent="-2286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5000"/>
          </a:spcAft>
          <a:buClr>
            <a:schemeClr val="tx1"/>
          </a:buClr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275AFF"/>
            </a:solidFill>
            <a:effectLst/>
            <a:latin typeface="Arial" charset="0"/>
            <a:ea typeface="Times New Roman" pitchFamily="18" charset="0"/>
            <a:cs typeface="AGaramond" pitchFamily="18" charset="0"/>
          </a:defRPr>
        </a:defPPr>
      </a:lstStyle>
    </a:lnDef>
  </a:objectDefaults>
  <a:extraClrSchemeLst>
    <a:extraClrScheme>
      <a:clrScheme name="COMP300Sty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300Styl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300Styl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300Styl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300Styl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300Styl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300Styl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300Styl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300Styl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300Styl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300Styl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300Styl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Deitel_HTP_Alpha</Template>
  <TotalTime>22889</TotalTime>
  <Words>1447</Words>
  <Application>Microsoft Office PowerPoint</Application>
  <PresentationFormat>On-screen Show (4:3)</PresentationFormat>
  <Paragraphs>148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Arial Unicode MS</vt:lpstr>
      <vt:lpstr>Arial</vt:lpstr>
      <vt:lpstr>Calibri</vt:lpstr>
      <vt:lpstr>Consolas</vt:lpstr>
      <vt:lpstr>Lucida Console</vt:lpstr>
      <vt:lpstr>Times</vt:lpstr>
      <vt:lpstr>Times New Roman</vt:lpstr>
      <vt:lpstr>Wingdings</vt:lpstr>
      <vt:lpstr>Paragraphs</vt:lpstr>
      <vt:lpstr>1_Quotes</vt:lpstr>
      <vt:lpstr>COMP300Style</vt:lpstr>
      <vt:lpstr>COMP 170 –  Introduction to Object Oriented Programming</vt:lpstr>
      <vt:lpstr>Web Chapter 4, strings</vt:lpstr>
      <vt:lpstr>How to Work with C# strings and chars</vt:lpstr>
      <vt:lpstr>How to Work with C# strings and chars</vt:lpstr>
      <vt:lpstr>How to Work with C# strings and chars</vt:lpstr>
      <vt:lpstr>How to Work with C# strings and chars</vt:lpstr>
      <vt:lpstr>How to Work with C# strings and chars</vt:lpstr>
      <vt:lpstr>How to Work with C# strings and chars</vt:lpstr>
      <vt:lpstr>How to Work with C# strings and chars</vt:lpstr>
      <vt:lpstr>How to Work with C# strings and chars</vt:lpstr>
      <vt:lpstr>How to Solve Complex Problems in C#</vt:lpstr>
      <vt:lpstr>An Example Problem Using C# string Methods</vt:lpstr>
      <vt:lpstr>An Example Problem Using C# string Methods</vt:lpstr>
      <vt:lpstr>An Example Problem Using C# string Methods</vt:lpstr>
      <vt:lpstr>An Example Problem Using C# string Methods</vt:lpstr>
      <vt:lpstr>An Example Problem Using C# string Methods</vt:lpstr>
      <vt:lpstr>Web Chapter 4, strings</vt:lpstr>
    </vt:vector>
  </TitlesOfParts>
  <Company>Pearson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</dc:title>
  <dc:creator>PT</dc:creator>
  <cp:lastModifiedBy>ares09x</cp:lastModifiedBy>
  <cp:revision>723</cp:revision>
  <dcterms:created xsi:type="dcterms:W3CDTF">2004-06-18T18:26:58Z</dcterms:created>
  <dcterms:modified xsi:type="dcterms:W3CDTF">2014-07-23T00:04:42Z</dcterms:modified>
  <cp:category>Temlpate v. 07-27-04</cp:category>
</cp:coreProperties>
</file>