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7" r:id="rId3"/>
    <p:sldId id="258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63519-BDF7-4090-9FD7-4B557B1C14A6}" type="datetimeFigureOut">
              <a:rPr lang="en-US" smtClean="0"/>
              <a:pPr/>
              <a:t>7/3/2014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80ACA2-D81D-4281-9109-EDCC5C24AF6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0618B45-7186-4DB1-AC0F-F99935D5789F}" type="slidenum">
              <a:rPr lang="en-US"/>
              <a:pPr/>
              <a:t>20</a:t>
            </a:fld>
            <a:endParaRPr lang="en-US"/>
          </a:p>
        </p:txBody>
      </p:sp>
      <p:sp>
        <p:nvSpPr>
          <p:cNvPr id="219138" name="Rectangle 2"/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91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025"/>
            <a:ext cx="5029200" cy="4114488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B4237-879D-4B97-8C36-6CD74721900E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2F5B-30CA-4D90-8894-E99AD170CC46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F993CF-857B-41DD-BFAE-C13DF5FCC282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B70AE1-869D-40B7-88DC-0F9293CDB42F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F4AC9-6FC4-4CA7-B210-3E058E17034F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B635FD-D9D8-4E3F-88FE-878C483F64BC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48BF7D-12A0-4FB3-B204-496993878373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78394E-04DA-4E91-A933-627392FF6612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AEF4C-911F-49A5-8F74-AA325FBC0037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CBC40-F098-4B02-9660-D2AEF507F341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D4BC83-9F21-4C2B-B724-40F9CA0BB55E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FBA2B6-A561-48A0-81B7-BAE9D505DF15}" type="datetime1">
              <a:rPr lang="en-US" smtClean="0"/>
              <a:pPr/>
              <a:t>7/3/2014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Prepared By|Prof. Hari Mohan Pandey, Assistant Professor, CSE Department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hmpandey@amity.ed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8.wmf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pn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7.png"/><Relationship Id="rId7" Type="http://schemas.openxmlformats.org/officeDocument/2006/relationships/image" Target="../media/image10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4.wmf"/><Relationship Id="rId4" Type="http://schemas.openxmlformats.org/officeDocument/2006/relationships/image" Target="../media/image8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14401"/>
            <a:ext cx="7772400" cy="990600"/>
          </a:xfrm>
        </p:spPr>
        <p:txBody>
          <a:bodyPr/>
          <a:lstStyle/>
          <a:p>
            <a:r>
              <a:rPr lang="en-US" dirty="0" smtClean="0"/>
              <a:t>Introduction to OOSD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3962400"/>
            <a:ext cx="6400800" cy="2362200"/>
          </a:xfrm>
        </p:spPr>
        <p:txBody>
          <a:bodyPr>
            <a:normAutofit/>
          </a:bodyPr>
          <a:lstStyle/>
          <a:p>
            <a:r>
              <a:rPr lang="en-US" sz="2000" dirty="0" smtClean="0">
                <a:solidFill>
                  <a:schemeClr val="tx1"/>
                </a:solidFill>
              </a:rPr>
              <a:t>Prof. Hari Mohan Pandey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Assistant Professor, CSE Department</a:t>
            </a:r>
          </a:p>
          <a:p>
            <a:r>
              <a:rPr lang="en-US" sz="2000" dirty="0" smtClean="0">
                <a:solidFill>
                  <a:schemeClr val="tx1"/>
                </a:solidFill>
              </a:rPr>
              <a:t>Amity School of Engineering &amp; Technology</a:t>
            </a:r>
          </a:p>
          <a:p>
            <a:r>
              <a:rPr lang="en-US" sz="2000" dirty="0" smtClean="0">
                <a:solidFill>
                  <a:schemeClr val="tx1"/>
                </a:solidFill>
                <a:hlinkClick r:id="rId2"/>
              </a:rPr>
              <a:t>hmpandey@amity.edu</a:t>
            </a:r>
            <a:r>
              <a:rPr lang="en-US" sz="2000" dirty="0" smtClean="0">
                <a:solidFill>
                  <a:schemeClr val="tx1"/>
                </a:solidFill>
              </a:rPr>
              <a:t> </a:t>
            </a:r>
            <a:endParaRPr lang="en-US" sz="2000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ectangle 4"/>
          <p:cNvSpPr/>
          <p:nvPr/>
        </p:nvSpPr>
        <p:spPr>
          <a:xfrm>
            <a:off x="2667000" y="2362200"/>
            <a:ext cx="3429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0000"/>
                </a:solidFill>
              </a:rPr>
              <a:t>Lecture-1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9C76CE2C-9091-431E-88BA-4B784A4E0B3C}" type="slidenum">
              <a:rPr lang="en-US"/>
              <a:pPr/>
              <a:t>10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228600" y="304800"/>
            <a:ext cx="8610600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dirty="0">
                <a:solidFill>
                  <a:schemeClr val="tx2"/>
                </a:solidFill>
                <a:latin typeface="Arial" charset="0"/>
              </a:rPr>
              <a:t>What is Object-Orientation</a:t>
            </a:r>
          </a:p>
          <a:p>
            <a:pPr algn="ctr">
              <a:spcBef>
                <a:spcPct val="0"/>
              </a:spcBef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- Another Example of Abstraction and Encapsulation</a:t>
            </a:r>
          </a:p>
        </p:txBody>
      </p:sp>
      <p:grpSp>
        <p:nvGrpSpPr>
          <p:cNvPr id="7" name="Group 24"/>
          <p:cNvGrpSpPr>
            <a:grpSpLocks/>
          </p:cNvGrpSpPr>
          <p:nvPr/>
        </p:nvGrpSpPr>
        <p:grpSpPr bwMode="auto">
          <a:xfrm>
            <a:off x="457200" y="1371600"/>
            <a:ext cx="8001000" cy="4498258"/>
            <a:chOff x="288" y="1008"/>
            <a:chExt cx="5040" cy="2928"/>
          </a:xfrm>
        </p:grpSpPr>
        <p:sp>
          <p:nvSpPr>
            <p:cNvPr id="8" name="Text Box 2"/>
            <p:cNvSpPr txBox="1">
              <a:spLocks noChangeArrowheads="1"/>
            </p:cNvSpPr>
            <p:nvPr/>
          </p:nvSpPr>
          <p:spPr bwMode="auto">
            <a:xfrm>
              <a:off x="3888" y="1109"/>
              <a:ext cx="1297" cy="222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spcBef>
                  <a:spcPct val="0"/>
                </a:spcBef>
              </a:pPr>
              <a:r>
                <a:rPr lang="en-US" u="sng" dirty="0"/>
                <a:t>Class</a:t>
              </a:r>
              <a:r>
                <a:rPr lang="en-US" dirty="0"/>
                <a:t> Car</a:t>
              </a:r>
            </a:p>
            <a:p>
              <a:pPr eaLnBrk="0" hangingPunct="0">
                <a:spcBef>
                  <a:spcPct val="0"/>
                </a:spcBef>
              </a:pPr>
              <a:endParaRPr lang="en-US" dirty="0"/>
            </a:p>
            <a:p>
              <a:pPr eaLnBrk="0" hangingPunct="0">
                <a:spcBef>
                  <a:spcPct val="0"/>
                </a:spcBef>
              </a:pPr>
              <a:endParaRPr lang="en-US" dirty="0"/>
            </a:p>
            <a:p>
              <a:pPr eaLnBrk="0" hangingPunct="0">
                <a:spcBef>
                  <a:spcPct val="0"/>
                </a:spcBef>
              </a:pPr>
              <a:r>
                <a:rPr lang="en-US" u="sng" dirty="0"/>
                <a:t>Attributes</a:t>
              </a:r>
            </a:p>
            <a:p>
              <a:pPr lvl="1" eaLnBrk="0" hangingPunct="0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dirty="0"/>
                <a:t> Model</a:t>
              </a:r>
            </a:p>
            <a:p>
              <a:pPr lvl="1" eaLnBrk="0" hangingPunct="0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dirty="0"/>
                <a:t> Location</a:t>
              </a:r>
            </a:p>
            <a:p>
              <a:pPr lvl="1" eaLnBrk="0" hangingPunct="0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dirty="0"/>
                <a:t> #Wheels = 4</a:t>
              </a:r>
            </a:p>
            <a:p>
              <a:pPr eaLnBrk="0" hangingPunct="0">
                <a:spcBef>
                  <a:spcPct val="0"/>
                </a:spcBef>
              </a:pPr>
              <a:endParaRPr lang="en-US" dirty="0"/>
            </a:p>
            <a:p>
              <a:pPr eaLnBrk="0" hangingPunct="0">
                <a:spcBef>
                  <a:spcPct val="0"/>
                </a:spcBef>
              </a:pPr>
              <a:endParaRPr lang="en-US" u="sng" dirty="0" smtClean="0"/>
            </a:p>
            <a:p>
              <a:pPr eaLnBrk="0" hangingPunct="0">
                <a:spcBef>
                  <a:spcPct val="0"/>
                </a:spcBef>
              </a:pPr>
              <a:r>
                <a:rPr lang="en-US" u="sng" dirty="0" smtClean="0"/>
                <a:t>Operations</a:t>
              </a:r>
              <a:endParaRPr lang="en-US" u="sng" dirty="0"/>
            </a:p>
            <a:p>
              <a:pPr lvl="1" eaLnBrk="0" hangingPunct="0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dirty="0"/>
                <a:t> Start</a:t>
              </a:r>
            </a:p>
            <a:p>
              <a:pPr lvl="1" eaLnBrk="0" hangingPunct="0">
                <a:spcBef>
                  <a:spcPct val="0"/>
                </a:spcBef>
                <a:buFont typeface="Wingdings" pitchFamily="2" charset="2"/>
                <a:buChar char="q"/>
              </a:pPr>
              <a:r>
                <a:rPr lang="en-US" dirty="0"/>
                <a:t> Accelerate</a:t>
              </a:r>
            </a:p>
          </p:txBody>
        </p:sp>
        <p:sp>
          <p:nvSpPr>
            <p:cNvPr id="9" name="Rectangle 10"/>
            <p:cNvSpPr>
              <a:spLocks noChangeArrowheads="1"/>
            </p:cNvSpPr>
            <p:nvPr/>
          </p:nvSpPr>
          <p:spPr bwMode="auto">
            <a:xfrm>
              <a:off x="288" y="1056"/>
              <a:ext cx="2112" cy="2880"/>
            </a:xfrm>
            <a:prstGeom prst="rect">
              <a:avLst/>
            </a:prstGeom>
            <a:solidFill>
              <a:srgbClr val="CCFFFF"/>
            </a:solidFill>
            <a:ln w="9525" algn="ctr">
              <a:noFill/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pic>
          <p:nvPicPr>
            <p:cNvPr id="10" name="Picture 5" descr="TN00557_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52" y="2239"/>
              <a:ext cx="1728" cy="528"/>
            </a:xfrm>
            <a:prstGeom prst="rect">
              <a:avLst/>
            </a:prstGeom>
            <a:noFill/>
          </p:spPr>
        </p:pic>
        <p:pic>
          <p:nvPicPr>
            <p:cNvPr id="11" name="Picture 6" descr="TN00545_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480" y="3216"/>
              <a:ext cx="1728" cy="675"/>
            </a:xfrm>
            <a:prstGeom prst="rect">
              <a:avLst/>
            </a:prstGeom>
            <a:noFill/>
          </p:spPr>
        </p:pic>
        <p:pic>
          <p:nvPicPr>
            <p:cNvPr id="12" name="Picture 7" descr="TN00542_"/>
            <p:cNvPicPr>
              <a:picLocks noChangeAspect="1" noChangeArrowheads="1"/>
            </p:cNvPicPr>
            <p:nvPr/>
          </p:nvPicPr>
          <p:blipFill>
            <a:blip r:embed="rId4"/>
            <a:srcRect/>
            <a:stretch>
              <a:fillRect/>
            </a:stretch>
          </p:blipFill>
          <p:spPr bwMode="auto">
            <a:xfrm>
              <a:off x="352" y="1262"/>
              <a:ext cx="1984" cy="458"/>
            </a:xfrm>
            <a:prstGeom prst="rect">
              <a:avLst/>
            </a:prstGeom>
            <a:noFill/>
          </p:spPr>
        </p:pic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792" y="1008"/>
              <a:ext cx="1536" cy="2592"/>
            </a:xfrm>
            <a:prstGeom prst="rect">
              <a:avLst/>
            </a:prstGeom>
            <a:noFill/>
            <a:ln w="38100" algn="ctr">
              <a:solidFill>
                <a:srgbClr val="9900FF"/>
              </a:solidFill>
              <a:miter lim="800000"/>
              <a:headEnd/>
              <a:tailEnd/>
            </a:ln>
            <a:effectLst/>
          </p:spPr>
          <p:txBody>
            <a:bodyPr anchor="ctr">
              <a:spAutoFit/>
            </a:bodyPr>
            <a:lstStyle/>
            <a:p>
              <a:endParaRPr lang="en-US"/>
            </a:p>
          </p:txBody>
        </p:sp>
        <p:sp>
          <p:nvSpPr>
            <p:cNvPr id="14" name="Line 13"/>
            <p:cNvSpPr>
              <a:spLocks noChangeShapeType="1"/>
            </p:cNvSpPr>
            <p:nvPr/>
          </p:nvSpPr>
          <p:spPr bwMode="auto">
            <a:xfrm>
              <a:off x="3792" y="1536"/>
              <a:ext cx="1536" cy="0"/>
            </a:xfrm>
            <a:prstGeom prst="line">
              <a:avLst/>
            </a:prstGeom>
            <a:noFill/>
            <a:ln w="38100">
              <a:solidFill>
                <a:srgbClr val="9900FF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5" name="Line 14"/>
            <p:cNvSpPr>
              <a:spLocks noChangeShapeType="1"/>
            </p:cNvSpPr>
            <p:nvPr/>
          </p:nvSpPr>
          <p:spPr bwMode="auto">
            <a:xfrm>
              <a:off x="3792" y="2592"/>
              <a:ext cx="1536" cy="0"/>
            </a:xfrm>
            <a:prstGeom prst="line">
              <a:avLst/>
            </a:prstGeom>
            <a:noFill/>
            <a:ln w="38100">
              <a:solidFill>
                <a:srgbClr val="9900FF"/>
              </a:solidFill>
              <a:round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6" name="Line 15"/>
            <p:cNvSpPr>
              <a:spLocks noChangeShapeType="1"/>
            </p:cNvSpPr>
            <p:nvPr/>
          </p:nvSpPr>
          <p:spPr bwMode="auto">
            <a:xfrm>
              <a:off x="2400" y="1488"/>
              <a:ext cx="912" cy="48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7" name="Line 16"/>
            <p:cNvSpPr>
              <a:spLocks noChangeShapeType="1"/>
            </p:cNvSpPr>
            <p:nvPr/>
          </p:nvSpPr>
          <p:spPr bwMode="auto">
            <a:xfrm>
              <a:off x="2448" y="1488"/>
              <a:ext cx="1248" cy="0"/>
            </a:xfrm>
            <a:prstGeom prst="line">
              <a:avLst/>
            </a:prstGeom>
            <a:noFill/>
            <a:ln w="38100">
              <a:solidFill>
                <a:srgbClr val="9900FF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18" name="Text Box 17"/>
            <p:cNvSpPr txBox="1">
              <a:spLocks noChangeArrowheads="1"/>
            </p:cNvSpPr>
            <p:nvPr/>
          </p:nvSpPr>
          <p:spPr bwMode="auto">
            <a:xfrm>
              <a:off x="2534" y="1224"/>
              <a:ext cx="106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9900FF"/>
                  </a:solidFill>
                </a:rPr>
                <a:t>&lt;&lt;instanceOf&gt;&gt;</a:t>
              </a:r>
            </a:p>
          </p:txBody>
        </p:sp>
        <p:sp>
          <p:nvSpPr>
            <p:cNvPr id="19" name="Line 18"/>
            <p:cNvSpPr>
              <a:spLocks noChangeShapeType="1"/>
            </p:cNvSpPr>
            <p:nvPr/>
          </p:nvSpPr>
          <p:spPr bwMode="auto">
            <a:xfrm>
              <a:off x="2410" y="2424"/>
              <a:ext cx="912" cy="48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0" name="Line 19"/>
            <p:cNvSpPr>
              <a:spLocks noChangeShapeType="1"/>
            </p:cNvSpPr>
            <p:nvPr/>
          </p:nvSpPr>
          <p:spPr bwMode="auto">
            <a:xfrm>
              <a:off x="2458" y="2424"/>
              <a:ext cx="1248" cy="0"/>
            </a:xfrm>
            <a:prstGeom prst="line">
              <a:avLst/>
            </a:prstGeom>
            <a:noFill/>
            <a:ln w="38100">
              <a:solidFill>
                <a:srgbClr val="9900FF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1" name="Text Box 20"/>
            <p:cNvSpPr txBox="1">
              <a:spLocks noChangeArrowheads="1"/>
            </p:cNvSpPr>
            <p:nvPr/>
          </p:nvSpPr>
          <p:spPr bwMode="auto">
            <a:xfrm>
              <a:off x="2544" y="2160"/>
              <a:ext cx="106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9900FF"/>
                  </a:solidFill>
                </a:rPr>
                <a:t>&lt;&lt;instanceOf&gt;&gt;</a:t>
              </a:r>
            </a:p>
          </p:txBody>
        </p:sp>
        <p:sp>
          <p:nvSpPr>
            <p:cNvPr id="22" name="Line 21"/>
            <p:cNvSpPr>
              <a:spLocks noChangeShapeType="1"/>
            </p:cNvSpPr>
            <p:nvPr/>
          </p:nvSpPr>
          <p:spPr bwMode="auto">
            <a:xfrm>
              <a:off x="2458" y="3240"/>
              <a:ext cx="912" cy="48"/>
            </a:xfrm>
            <a:prstGeom prst="line">
              <a:avLst/>
            </a:prstGeom>
            <a:noFill/>
            <a:ln w="9525">
              <a:noFill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3" name="Line 22"/>
            <p:cNvSpPr>
              <a:spLocks noChangeShapeType="1"/>
            </p:cNvSpPr>
            <p:nvPr/>
          </p:nvSpPr>
          <p:spPr bwMode="auto">
            <a:xfrm>
              <a:off x="2506" y="3240"/>
              <a:ext cx="1248" cy="0"/>
            </a:xfrm>
            <a:prstGeom prst="line">
              <a:avLst/>
            </a:prstGeom>
            <a:noFill/>
            <a:ln w="38100">
              <a:solidFill>
                <a:srgbClr val="9900FF"/>
              </a:solidFill>
              <a:prstDash val="sysDot"/>
              <a:round/>
              <a:headEnd/>
              <a:tailEnd type="triangle" w="med" len="med"/>
            </a:ln>
            <a:effectLst/>
          </p:spPr>
          <p:txBody>
            <a:bodyPr>
              <a:spAutoFit/>
            </a:bodyPr>
            <a:lstStyle/>
            <a:p>
              <a:endParaRPr lang="en-US"/>
            </a:p>
          </p:txBody>
        </p:sp>
        <p:sp>
          <p:nvSpPr>
            <p:cNvPr id="24" name="Text Box 23"/>
            <p:cNvSpPr txBox="1">
              <a:spLocks noChangeArrowheads="1"/>
            </p:cNvSpPr>
            <p:nvPr/>
          </p:nvSpPr>
          <p:spPr bwMode="auto">
            <a:xfrm>
              <a:off x="2592" y="2976"/>
              <a:ext cx="1064" cy="23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9900FF"/>
                  </a:solidFill>
                </a:rPr>
                <a:t>&lt;&lt;instanceOf&gt;&gt;</a:t>
              </a:r>
            </a:p>
          </p:txBody>
        </p:sp>
      </p:grpSp>
      <p:sp>
        <p:nvSpPr>
          <p:cNvPr id="25" name="Text Box 25"/>
          <p:cNvSpPr txBox="1">
            <a:spLocks noChangeArrowheads="1"/>
          </p:cNvSpPr>
          <p:nvPr/>
        </p:nvSpPr>
        <p:spPr bwMode="auto">
          <a:xfrm>
            <a:off x="609600" y="5791200"/>
            <a:ext cx="7696200" cy="9159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What is generalization? </a:t>
            </a:r>
          </a:p>
          <a:p>
            <a:pPr algn="ctr">
              <a:spcBef>
                <a:spcPct val="0"/>
              </a:spcBef>
            </a:pP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What is over-generalization??</a:t>
            </a:r>
          </a:p>
          <a:p>
            <a:pPr algn="ctr">
              <a:spcBef>
                <a:spcPct val="0"/>
              </a:spcBef>
            </a:pPr>
            <a:r>
              <a:rPr lang="en-US" sz="1800" b="1" i="1" dirty="0" smtClean="0">
                <a:solidFill>
                  <a:srgbClr val="FF0000"/>
                </a:solidFill>
                <a:latin typeface="Arial" charset="0"/>
              </a:rPr>
              <a:t>Forall </a:t>
            </a:r>
            <a:r>
              <a:rPr lang="en-US" sz="1800" b="1" i="1" dirty="0">
                <a:solidFill>
                  <a:srgbClr val="FF0000"/>
                </a:solidFill>
                <a:latin typeface="Arial" charset="0"/>
              </a:rPr>
              <a:t>x [Car(x) -&gt; …]</a:t>
            </a:r>
          </a:p>
        </p:txBody>
      </p:sp>
      <p:pic>
        <p:nvPicPr>
          <p:cNvPr id="26" name="Picture 25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2DB45E85-9FFE-4D5B-AE4F-21DBCBEF2285}" type="slidenum">
              <a:rPr lang="en-US"/>
              <a:pPr/>
              <a:t>11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643937" cy="914400"/>
          </a:xfrm>
        </p:spPr>
        <p:txBody>
          <a:bodyPr>
            <a:normAutofit fontScale="90000"/>
          </a:bodyPr>
          <a:lstStyle/>
          <a:p>
            <a:r>
              <a:rPr lang="en-US" sz="3800" b="1" dirty="0"/>
              <a:t>What is Object-Orientation?</a:t>
            </a:r>
            <a:r>
              <a:rPr lang="en-US" sz="3800" dirty="0"/>
              <a:t/>
            </a:r>
            <a:br>
              <a:rPr lang="en-US" sz="3800" dirty="0"/>
            </a:br>
            <a:r>
              <a:rPr lang="en-US" sz="2400" dirty="0"/>
              <a:t>- Class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228600" y="3581400"/>
            <a:ext cx="8686800" cy="2971800"/>
          </a:xfrm>
          <a:prstGeom prst="rect">
            <a:avLst/>
          </a:prstGeom>
          <a:solidFill>
            <a:srgbClr val="FFFF99"/>
          </a:solidFill>
          <a:ln/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?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collection of objects that share common properties, attributes, behavior and semantics, in general. 		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are all these???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collection of objects with the same data structure (attributes, state variables) and behavior (function/code/operations) in the solution space.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endParaRPr kumimoji="0" lang="en-US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Classification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Grouping of common objects into a class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3333CC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Instantiation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act of creating an instance.</a:t>
            </a:r>
            <a:endParaRPr kumimoji="0" lang="en-US" sz="2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44"/>
          <p:cNvSpPr txBox="1">
            <a:spLocks noChangeArrowheads="1"/>
          </p:cNvSpPr>
          <p:nvPr/>
        </p:nvSpPr>
        <p:spPr bwMode="auto">
          <a:xfrm>
            <a:off x="5105400" y="1447800"/>
            <a:ext cx="1903413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1600" u="sng" dirty="0"/>
              <a:t>Class</a:t>
            </a:r>
            <a:r>
              <a:rPr lang="en-US" sz="1600" dirty="0"/>
              <a:t> Car</a:t>
            </a:r>
          </a:p>
          <a:p>
            <a:pPr eaLnBrk="0" hangingPunct="0">
              <a:spcBef>
                <a:spcPct val="0"/>
              </a:spcBef>
            </a:pPr>
            <a:r>
              <a:rPr lang="en-US" sz="1600" u="sng" dirty="0"/>
              <a:t>Attributes</a:t>
            </a:r>
          </a:p>
          <a:p>
            <a:pPr lvl="1" eaLnBrk="0" hangingPunct="0">
              <a:spcBef>
                <a:spcPct val="0"/>
              </a:spcBef>
              <a:buFont typeface="Wingdings" pitchFamily="2" charset="2"/>
              <a:buChar char="q"/>
            </a:pPr>
            <a:r>
              <a:rPr lang="en-US" sz="1600" dirty="0"/>
              <a:t> Model</a:t>
            </a:r>
          </a:p>
          <a:p>
            <a:pPr lvl="1" eaLnBrk="0" hangingPunct="0">
              <a:spcBef>
                <a:spcPct val="0"/>
              </a:spcBef>
              <a:buFont typeface="Wingdings" pitchFamily="2" charset="2"/>
              <a:buChar char="q"/>
            </a:pPr>
            <a:r>
              <a:rPr lang="en-US" sz="1600" dirty="0"/>
              <a:t> Location</a:t>
            </a:r>
          </a:p>
          <a:p>
            <a:pPr lvl="1" eaLnBrk="0" hangingPunct="0">
              <a:spcBef>
                <a:spcPct val="0"/>
              </a:spcBef>
              <a:buFont typeface="Wingdings" pitchFamily="2" charset="2"/>
              <a:buChar char="q"/>
            </a:pPr>
            <a:r>
              <a:rPr lang="en-US" sz="1600" dirty="0"/>
              <a:t> #Wheels = 4</a:t>
            </a:r>
            <a:endParaRPr lang="en-US" dirty="0"/>
          </a:p>
          <a:p>
            <a:pPr eaLnBrk="0" hangingPunct="0">
              <a:spcBef>
                <a:spcPct val="0"/>
              </a:spcBef>
            </a:pPr>
            <a:r>
              <a:rPr lang="en-US" sz="1600" u="sng" dirty="0"/>
              <a:t>Operations</a:t>
            </a:r>
          </a:p>
          <a:p>
            <a:pPr lvl="1" eaLnBrk="0" hangingPunct="0">
              <a:spcBef>
                <a:spcPct val="0"/>
              </a:spcBef>
              <a:buFont typeface="Wingdings" pitchFamily="2" charset="2"/>
              <a:buChar char="q"/>
            </a:pPr>
            <a:r>
              <a:rPr lang="en-US" sz="1600" dirty="0"/>
              <a:t> Start</a:t>
            </a:r>
          </a:p>
          <a:p>
            <a:pPr lvl="1" eaLnBrk="0" hangingPunct="0">
              <a:spcBef>
                <a:spcPct val="0"/>
              </a:spcBef>
              <a:buFont typeface="Wingdings" pitchFamily="2" charset="2"/>
              <a:buChar char="q"/>
            </a:pPr>
            <a:r>
              <a:rPr lang="en-US" sz="1600" dirty="0"/>
              <a:t> Accelerate</a:t>
            </a:r>
          </a:p>
        </p:txBody>
      </p:sp>
      <p:sp>
        <p:nvSpPr>
          <p:cNvPr id="9" name="Rectangle 45"/>
          <p:cNvSpPr>
            <a:spLocks noChangeArrowheads="1"/>
          </p:cNvSpPr>
          <p:nvPr/>
        </p:nvSpPr>
        <p:spPr bwMode="auto">
          <a:xfrm>
            <a:off x="1447800" y="1295400"/>
            <a:ext cx="1522413" cy="2209800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10" name="Picture 46" descr="TN00557_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93838" y="2203450"/>
            <a:ext cx="1246187" cy="404813"/>
          </a:xfrm>
          <a:prstGeom prst="rect">
            <a:avLst/>
          </a:prstGeom>
          <a:noFill/>
        </p:spPr>
      </p:pic>
      <p:pic>
        <p:nvPicPr>
          <p:cNvPr id="11" name="Picture 47" descr="TN00545_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85913" y="2952750"/>
            <a:ext cx="1246187" cy="517525"/>
          </a:xfrm>
          <a:prstGeom prst="rect">
            <a:avLst/>
          </a:prstGeom>
          <a:noFill/>
        </p:spPr>
      </p:pic>
      <p:pic>
        <p:nvPicPr>
          <p:cNvPr id="12" name="Picture 48" descr="TN0054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93838" y="1454150"/>
            <a:ext cx="1430337" cy="350838"/>
          </a:xfrm>
          <a:prstGeom prst="rect">
            <a:avLst/>
          </a:prstGeom>
          <a:noFill/>
        </p:spPr>
      </p:pic>
      <p:sp>
        <p:nvSpPr>
          <p:cNvPr id="13" name="Rectangle 49"/>
          <p:cNvSpPr>
            <a:spLocks noChangeArrowheads="1"/>
          </p:cNvSpPr>
          <p:nvPr/>
        </p:nvSpPr>
        <p:spPr bwMode="auto">
          <a:xfrm>
            <a:off x="5105400" y="1387475"/>
            <a:ext cx="1828800" cy="2117725"/>
          </a:xfrm>
          <a:prstGeom prst="rect">
            <a:avLst/>
          </a:prstGeom>
          <a:noFill/>
          <a:ln w="38100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" name="Line 50"/>
          <p:cNvSpPr>
            <a:spLocks noChangeShapeType="1"/>
          </p:cNvSpPr>
          <p:nvPr/>
        </p:nvSpPr>
        <p:spPr bwMode="auto">
          <a:xfrm flipV="1">
            <a:off x="5029200" y="1752600"/>
            <a:ext cx="1905000" cy="0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Line 51"/>
          <p:cNvSpPr>
            <a:spLocks noChangeShapeType="1"/>
          </p:cNvSpPr>
          <p:nvPr/>
        </p:nvSpPr>
        <p:spPr bwMode="auto">
          <a:xfrm flipV="1">
            <a:off x="5105400" y="2743200"/>
            <a:ext cx="1828800" cy="11113"/>
          </a:xfrm>
          <a:prstGeom prst="line">
            <a:avLst/>
          </a:prstGeom>
          <a:noFill/>
          <a:ln w="38100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6" name="Line 52"/>
          <p:cNvSpPr>
            <a:spLocks noChangeShapeType="1"/>
          </p:cNvSpPr>
          <p:nvPr/>
        </p:nvSpPr>
        <p:spPr bwMode="auto">
          <a:xfrm>
            <a:off x="3254375" y="1651000"/>
            <a:ext cx="658813" cy="365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Line 53"/>
          <p:cNvSpPr>
            <a:spLocks noChangeShapeType="1"/>
          </p:cNvSpPr>
          <p:nvPr/>
        </p:nvSpPr>
        <p:spPr bwMode="auto">
          <a:xfrm>
            <a:off x="3124200" y="1752600"/>
            <a:ext cx="1676400" cy="0"/>
          </a:xfrm>
          <a:prstGeom prst="line">
            <a:avLst/>
          </a:prstGeom>
          <a:noFill/>
          <a:ln w="38100">
            <a:solidFill>
              <a:srgbClr val="9900FF"/>
            </a:solidFill>
            <a:prstDash val="sysDot"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Text Box 54"/>
          <p:cNvSpPr txBox="1">
            <a:spLocks noChangeArrowheads="1"/>
          </p:cNvSpPr>
          <p:nvPr/>
        </p:nvSpPr>
        <p:spPr bwMode="auto">
          <a:xfrm>
            <a:off x="3200400" y="1371600"/>
            <a:ext cx="1600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9900FF"/>
                </a:solidFill>
              </a:rPr>
              <a:t>&lt;&lt;instanceOf&gt;&gt;</a:t>
            </a:r>
          </a:p>
        </p:txBody>
      </p:sp>
      <p:sp>
        <p:nvSpPr>
          <p:cNvPr id="19" name="Line 61"/>
          <p:cNvSpPr>
            <a:spLocks noChangeShapeType="1"/>
          </p:cNvSpPr>
          <p:nvPr/>
        </p:nvSpPr>
        <p:spPr bwMode="auto">
          <a:xfrm>
            <a:off x="3254375" y="2413000"/>
            <a:ext cx="658813" cy="365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62"/>
          <p:cNvSpPr>
            <a:spLocks noChangeShapeType="1"/>
          </p:cNvSpPr>
          <p:nvPr/>
        </p:nvSpPr>
        <p:spPr bwMode="auto">
          <a:xfrm>
            <a:off x="3124200" y="2514600"/>
            <a:ext cx="1676400" cy="0"/>
          </a:xfrm>
          <a:prstGeom prst="line">
            <a:avLst/>
          </a:prstGeom>
          <a:noFill/>
          <a:ln w="38100">
            <a:solidFill>
              <a:srgbClr val="9900FF"/>
            </a:solidFill>
            <a:prstDash val="sysDot"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Text Box 63"/>
          <p:cNvSpPr txBox="1">
            <a:spLocks noChangeArrowheads="1"/>
          </p:cNvSpPr>
          <p:nvPr/>
        </p:nvSpPr>
        <p:spPr bwMode="auto">
          <a:xfrm>
            <a:off x="3200400" y="2133600"/>
            <a:ext cx="1600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9900FF"/>
                </a:solidFill>
              </a:rPr>
              <a:t>&lt;&lt;instanceOf&gt;&gt;</a:t>
            </a:r>
          </a:p>
        </p:txBody>
      </p:sp>
      <p:sp>
        <p:nvSpPr>
          <p:cNvPr id="22" name="Line 64"/>
          <p:cNvSpPr>
            <a:spLocks noChangeShapeType="1"/>
          </p:cNvSpPr>
          <p:nvPr/>
        </p:nvSpPr>
        <p:spPr bwMode="auto">
          <a:xfrm>
            <a:off x="3254375" y="3175000"/>
            <a:ext cx="658813" cy="36513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65"/>
          <p:cNvSpPr>
            <a:spLocks noChangeShapeType="1"/>
          </p:cNvSpPr>
          <p:nvPr/>
        </p:nvSpPr>
        <p:spPr bwMode="auto">
          <a:xfrm>
            <a:off x="3124200" y="3276600"/>
            <a:ext cx="1676400" cy="0"/>
          </a:xfrm>
          <a:prstGeom prst="line">
            <a:avLst/>
          </a:prstGeom>
          <a:noFill/>
          <a:ln w="38100">
            <a:solidFill>
              <a:srgbClr val="9900FF"/>
            </a:solidFill>
            <a:prstDash val="sysDot"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Text Box 66"/>
          <p:cNvSpPr txBox="1">
            <a:spLocks noChangeArrowheads="1"/>
          </p:cNvSpPr>
          <p:nvPr/>
        </p:nvSpPr>
        <p:spPr bwMode="auto">
          <a:xfrm>
            <a:off x="3200400" y="2895600"/>
            <a:ext cx="1600200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>
                <a:solidFill>
                  <a:srgbClr val="9900FF"/>
                </a:solidFill>
              </a:rPr>
              <a:t>&lt;&lt;instanceOf&gt;&gt;</a:t>
            </a:r>
          </a:p>
        </p:txBody>
      </p:sp>
      <p:pic>
        <p:nvPicPr>
          <p:cNvPr id="25" name="Picture 24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FE6F89DA-7702-4E25-B03B-B5F25C7D93DB}" type="slidenum">
              <a:rPr lang="en-US"/>
              <a:pPr/>
              <a:t>12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800" dirty="0">
                <a:solidFill>
                  <a:schemeClr val="tx2"/>
                </a:solidFill>
                <a:latin typeface="Arial" charset="0"/>
              </a:rPr>
              <a:t>What is Object-Orientation </a:t>
            </a:r>
            <a:endParaRPr lang="en-US" dirty="0">
              <a:solidFill>
                <a:schemeClr val="tx2"/>
              </a:solidFill>
              <a:latin typeface="Arial" charset="0"/>
            </a:endParaRPr>
          </a:p>
          <a:p>
            <a:pPr algn="ctr">
              <a:spcBef>
                <a:spcPct val="0"/>
              </a:spcBef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- Subclass vs. Superclass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76200" y="1219200"/>
            <a:ext cx="8915400" cy="2819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70000"/>
              </a:lnSpc>
              <a:spcBef>
                <a:spcPct val="10000"/>
              </a:spcBef>
              <a:buFontTx/>
              <a:buChar char="•"/>
            </a:pPr>
            <a:r>
              <a:rPr lang="en-US" sz="2400" dirty="0">
                <a:solidFill>
                  <a:srgbClr val="3333CC"/>
                </a:solidFill>
                <a:latin typeface="Arial" charset="0"/>
              </a:rPr>
              <a:t>Specialization</a:t>
            </a:r>
            <a:r>
              <a:rPr lang="en-US" sz="2400" dirty="0">
                <a:latin typeface="Arial" charset="0"/>
              </a:rPr>
              <a:t>: The act of defining one class as a refinement of another.</a:t>
            </a: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  <a:buFontTx/>
              <a:buChar char="•"/>
            </a:pPr>
            <a:endParaRPr lang="en-US" sz="1200" dirty="0" smtClean="0">
              <a:solidFill>
                <a:srgbClr val="3333CC"/>
              </a:solidFill>
              <a:latin typeface="Arial" charset="0"/>
            </a:endParaRP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  <a:buFontTx/>
              <a:buChar char="•"/>
            </a:pPr>
            <a:r>
              <a:rPr lang="en-US" sz="2400" dirty="0" smtClean="0">
                <a:solidFill>
                  <a:srgbClr val="3333CC"/>
                </a:solidFill>
                <a:latin typeface="Arial" charset="0"/>
              </a:rPr>
              <a:t>Subclass</a:t>
            </a:r>
            <a:r>
              <a:rPr lang="en-US" sz="2400" dirty="0">
                <a:latin typeface="Arial" charset="0"/>
              </a:rPr>
              <a:t>: A class defined in terms of a specialization of a superclass using inheritance.</a:t>
            </a: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  <a:buFontTx/>
              <a:buChar char="•"/>
            </a:pPr>
            <a:endParaRPr lang="en-US" sz="1200" dirty="0" smtClean="0">
              <a:solidFill>
                <a:srgbClr val="3333CC"/>
              </a:solidFill>
              <a:latin typeface="Arial" charset="0"/>
            </a:endParaRP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  <a:buFontTx/>
              <a:buChar char="•"/>
            </a:pPr>
            <a:r>
              <a:rPr lang="en-US" sz="2400" dirty="0" smtClean="0">
                <a:solidFill>
                  <a:srgbClr val="3333CC"/>
                </a:solidFill>
                <a:latin typeface="Arial" charset="0"/>
              </a:rPr>
              <a:t>Superclass</a:t>
            </a:r>
            <a:r>
              <a:rPr lang="en-US" sz="2400" dirty="0">
                <a:latin typeface="Arial" charset="0"/>
              </a:rPr>
              <a:t>: A class serving as a base for inheritance in a class hierarchy </a:t>
            </a: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</a:pPr>
            <a:endParaRPr lang="en-US" sz="1200" dirty="0" smtClean="0">
              <a:solidFill>
                <a:srgbClr val="3333CC"/>
              </a:solidFill>
              <a:latin typeface="Arial" charset="0"/>
            </a:endParaRPr>
          </a:p>
          <a:p>
            <a:pPr marL="342900" indent="-342900" algn="just">
              <a:lnSpc>
                <a:spcPct val="70000"/>
              </a:lnSpc>
              <a:spcBef>
                <a:spcPct val="5000"/>
              </a:spcBef>
              <a:buFontTx/>
              <a:buChar char="•"/>
            </a:pPr>
            <a:r>
              <a:rPr lang="en-US" sz="2400" dirty="0" smtClean="0">
                <a:solidFill>
                  <a:srgbClr val="3333CC"/>
                </a:solidFill>
                <a:latin typeface="Arial" charset="0"/>
              </a:rPr>
              <a:t>Inheritance</a:t>
            </a:r>
            <a:r>
              <a:rPr lang="en-US" sz="2400" dirty="0" smtClean="0">
                <a:latin typeface="Arial" charset="0"/>
              </a:rPr>
              <a:t>: </a:t>
            </a:r>
            <a:r>
              <a:rPr lang="en-US" sz="2400" dirty="0">
                <a:latin typeface="Arial" charset="0"/>
              </a:rPr>
              <a:t>Automatic duplication of superclass attribute and behavior definitions in subclass. </a:t>
            </a:r>
          </a:p>
          <a:p>
            <a:pPr marL="742950" lvl="1" indent="-285750">
              <a:lnSpc>
                <a:spcPct val="90000"/>
              </a:lnSpc>
              <a:spcBef>
                <a:spcPct val="20000"/>
              </a:spcBef>
            </a:pPr>
            <a:endParaRPr lang="en-US" sz="2000" dirty="0">
              <a:latin typeface="Arial" charset="0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5943600" y="5562600"/>
            <a:ext cx="24828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1800" b="1" i="1">
                <a:solidFill>
                  <a:srgbClr val="FF0000"/>
                </a:solidFill>
                <a:latin typeface="Arial" charset="0"/>
              </a:rPr>
              <a:t>multiple inheritance?</a:t>
            </a: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3706813" y="4159250"/>
            <a:ext cx="8064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Person</a:t>
            </a:r>
          </a:p>
        </p:txBody>
      </p:sp>
      <p:sp>
        <p:nvSpPr>
          <p:cNvPr id="10" name="Rectangle 7"/>
          <p:cNvSpPr>
            <a:spLocks noChangeArrowheads="1"/>
          </p:cNvSpPr>
          <p:nvPr/>
        </p:nvSpPr>
        <p:spPr bwMode="auto">
          <a:xfrm>
            <a:off x="3575050" y="4464050"/>
            <a:ext cx="990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name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3657600" y="4692650"/>
            <a:ext cx="958084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dirty="0" err="1" smtClean="0"/>
              <a:t>c</a:t>
            </a:r>
            <a:r>
              <a:rPr lang="en-US" sz="1800" dirty="0" err="1" smtClean="0"/>
              <a:t>ont_no</a:t>
            </a:r>
            <a:endParaRPr lang="en-US" sz="1800" dirty="0"/>
          </a:p>
        </p:txBody>
      </p:sp>
      <p:sp>
        <p:nvSpPr>
          <p:cNvPr id="12" name="Rectangle 9"/>
          <p:cNvSpPr>
            <a:spLocks noChangeArrowheads="1"/>
          </p:cNvSpPr>
          <p:nvPr/>
        </p:nvSpPr>
        <p:spPr bwMode="auto">
          <a:xfrm>
            <a:off x="3575050" y="4114800"/>
            <a:ext cx="1019175" cy="990600"/>
          </a:xfrm>
          <a:prstGeom prst="rect">
            <a:avLst/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3" name="Line 10"/>
          <p:cNvSpPr>
            <a:spLocks noChangeShapeType="1"/>
          </p:cNvSpPr>
          <p:nvPr/>
        </p:nvSpPr>
        <p:spPr bwMode="auto">
          <a:xfrm>
            <a:off x="3575050" y="4495800"/>
            <a:ext cx="1019175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4" name="Line 11"/>
          <p:cNvSpPr>
            <a:spLocks noChangeShapeType="1"/>
          </p:cNvSpPr>
          <p:nvPr/>
        </p:nvSpPr>
        <p:spPr bwMode="auto">
          <a:xfrm>
            <a:off x="3575050" y="4997450"/>
            <a:ext cx="990600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2508250" y="5454650"/>
            <a:ext cx="882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Student</a:t>
            </a:r>
          </a:p>
        </p:txBody>
      </p:sp>
      <p:sp>
        <p:nvSpPr>
          <p:cNvPr id="16" name="Rectangle 13"/>
          <p:cNvSpPr>
            <a:spLocks noChangeArrowheads="1"/>
          </p:cNvSpPr>
          <p:nvPr/>
        </p:nvSpPr>
        <p:spPr bwMode="auto">
          <a:xfrm>
            <a:off x="2414588" y="5759450"/>
            <a:ext cx="990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std-id</a:t>
            </a:r>
          </a:p>
        </p:txBody>
      </p:sp>
      <p:sp>
        <p:nvSpPr>
          <p:cNvPr id="17" name="Rectangle 14"/>
          <p:cNvSpPr>
            <a:spLocks noChangeArrowheads="1"/>
          </p:cNvSpPr>
          <p:nvPr/>
        </p:nvSpPr>
        <p:spPr bwMode="auto">
          <a:xfrm>
            <a:off x="2582863" y="6019800"/>
            <a:ext cx="6286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level</a:t>
            </a:r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2414588" y="5410200"/>
            <a:ext cx="1019175" cy="990600"/>
          </a:xfrm>
          <a:prstGeom prst="rect">
            <a:avLst/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9" name="Line 16"/>
          <p:cNvSpPr>
            <a:spLocks noChangeShapeType="1"/>
          </p:cNvSpPr>
          <p:nvPr/>
        </p:nvSpPr>
        <p:spPr bwMode="auto">
          <a:xfrm>
            <a:off x="2414588" y="5791200"/>
            <a:ext cx="1019175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17"/>
          <p:cNvSpPr>
            <a:spLocks noChangeShapeType="1"/>
          </p:cNvSpPr>
          <p:nvPr/>
        </p:nvSpPr>
        <p:spPr bwMode="auto">
          <a:xfrm>
            <a:off x="2443163" y="6324600"/>
            <a:ext cx="990600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Rectangle 18"/>
          <p:cNvSpPr>
            <a:spLocks noChangeArrowheads="1"/>
          </p:cNvSpPr>
          <p:nvPr/>
        </p:nvSpPr>
        <p:spPr bwMode="auto">
          <a:xfrm>
            <a:off x="4832350" y="5454650"/>
            <a:ext cx="11112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/>
              <a:t>Employee</a:t>
            </a:r>
          </a:p>
        </p:txBody>
      </p:sp>
      <p:sp>
        <p:nvSpPr>
          <p:cNvPr id="22" name="Rectangle 19"/>
          <p:cNvSpPr>
            <a:spLocks noChangeArrowheads="1"/>
          </p:cNvSpPr>
          <p:nvPr/>
        </p:nvSpPr>
        <p:spPr bwMode="auto">
          <a:xfrm>
            <a:off x="4852988" y="5759450"/>
            <a:ext cx="9906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1800"/>
              <a:t>emp-id</a:t>
            </a:r>
          </a:p>
        </p:txBody>
      </p:sp>
      <p:sp>
        <p:nvSpPr>
          <p:cNvPr id="23" name="Rectangle 20"/>
          <p:cNvSpPr>
            <a:spLocks noChangeArrowheads="1"/>
          </p:cNvSpPr>
          <p:nvPr/>
        </p:nvSpPr>
        <p:spPr bwMode="auto">
          <a:xfrm>
            <a:off x="4940300" y="5988050"/>
            <a:ext cx="5143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1800" i="1">
                <a:solidFill>
                  <a:srgbClr val="FF0000"/>
                </a:solidFill>
              </a:rPr>
              <a:t>age</a:t>
            </a:r>
          </a:p>
        </p:txBody>
      </p:sp>
      <p:sp>
        <p:nvSpPr>
          <p:cNvPr id="24" name="Rectangle 21"/>
          <p:cNvSpPr>
            <a:spLocks noChangeArrowheads="1"/>
          </p:cNvSpPr>
          <p:nvPr/>
        </p:nvSpPr>
        <p:spPr bwMode="auto">
          <a:xfrm>
            <a:off x="4852988" y="5410200"/>
            <a:ext cx="1019175" cy="990600"/>
          </a:xfrm>
          <a:prstGeom prst="rect">
            <a:avLst/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5" name="Line 22"/>
          <p:cNvSpPr>
            <a:spLocks noChangeShapeType="1"/>
          </p:cNvSpPr>
          <p:nvPr/>
        </p:nvSpPr>
        <p:spPr bwMode="auto">
          <a:xfrm>
            <a:off x="4852988" y="5791200"/>
            <a:ext cx="1019175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Line 23"/>
          <p:cNvSpPr>
            <a:spLocks noChangeShapeType="1"/>
          </p:cNvSpPr>
          <p:nvPr/>
        </p:nvSpPr>
        <p:spPr bwMode="auto">
          <a:xfrm>
            <a:off x="4881563" y="6324600"/>
            <a:ext cx="990600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Line 24"/>
          <p:cNvSpPr>
            <a:spLocks noChangeShapeType="1"/>
          </p:cNvSpPr>
          <p:nvPr/>
        </p:nvSpPr>
        <p:spPr bwMode="auto">
          <a:xfrm>
            <a:off x="2889250" y="5302250"/>
            <a:ext cx="2438400" cy="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2889250" y="5302250"/>
            <a:ext cx="0" cy="762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Line 26"/>
          <p:cNvSpPr>
            <a:spLocks noChangeShapeType="1"/>
          </p:cNvSpPr>
          <p:nvPr/>
        </p:nvSpPr>
        <p:spPr bwMode="auto">
          <a:xfrm>
            <a:off x="5327650" y="5302250"/>
            <a:ext cx="0" cy="762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" name="Line 27"/>
          <p:cNvSpPr>
            <a:spLocks noChangeShapeType="1"/>
          </p:cNvSpPr>
          <p:nvPr/>
        </p:nvSpPr>
        <p:spPr bwMode="auto">
          <a:xfrm>
            <a:off x="4032250" y="5226050"/>
            <a:ext cx="0" cy="762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1" name="AutoShape 28"/>
          <p:cNvSpPr>
            <a:spLocks noChangeArrowheads="1"/>
          </p:cNvSpPr>
          <p:nvPr/>
        </p:nvSpPr>
        <p:spPr bwMode="auto">
          <a:xfrm>
            <a:off x="3956050" y="5073650"/>
            <a:ext cx="152400" cy="152400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pic>
        <p:nvPicPr>
          <p:cNvPr id="32" name="Picture 31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F3425824-C38A-4655-ADEC-097214ED7900}" type="slidenum">
              <a:rPr lang="en-US"/>
              <a:pPr/>
              <a:t>13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228600"/>
            <a:ext cx="89154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 dirty="0">
                <a:solidFill>
                  <a:schemeClr val="tx2"/>
                </a:solidFill>
                <a:latin typeface="Arial" charset="0"/>
              </a:rPr>
              <a:t>What is Object-Orientation</a:t>
            </a:r>
            <a:r>
              <a:rPr lang="en-US" sz="42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sz="4200" dirty="0">
                <a:solidFill>
                  <a:schemeClr val="tx2"/>
                </a:solidFill>
                <a:latin typeface="Arial" charset="0"/>
              </a:rPr>
            </a:br>
            <a:r>
              <a:rPr lang="en-US" dirty="0">
                <a:solidFill>
                  <a:schemeClr val="tx2"/>
                </a:solidFill>
                <a:latin typeface="Arial" charset="0"/>
              </a:rPr>
              <a:t>- Polymorphism</a:t>
            </a: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1600200"/>
            <a:ext cx="83820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lvl="1">
              <a:spcBef>
                <a:spcPct val="0"/>
              </a:spcBef>
            </a:pPr>
            <a:r>
              <a:rPr lang="en-US" sz="1800" dirty="0">
                <a:solidFill>
                  <a:srgbClr val="3333CC"/>
                </a:solidFill>
                <a:latin typeface="Arial" charset="0"/>
              </a:rPr>
              <a:t>Objects of different classes respond to the same message differently.</a:t>
            </a:r>
            <a:endParaRPr lang="en-US" dirty="0">
              <a:solidFill>
                <a:srgbClr val="3333CC"/>
              </a:solidFill>
            </a:endParaRPr>
          </a:p>
        </p:txBody>
      </p:sp>
      <p:cxnSp>
        <p:nvCxnSpPr>
          <p:cNvPr id="51" name="Straight Arrow Connector 50"/>
          <p:cNvCxnSpPr/>
          <p:nvPr/>
        </p:nvCxnSpPr>
        <p:spPr>
          <a:xfrm>
            <a:off x="990600" y="4343400"/>
            <a:ext cx="2362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>
            <a:off x="990600" y="5486400"/>
            <a:ext cx="1219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 flipH="1" flipV="1">
            <a:off x="4496594" y="5866606"/>
            <a:ext cx="456406" cy="79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81200" y="2209800"/>
            <a:ext cx="4648200" cy="3711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63" name="Straight Connector 62"/>
          <p:cNvCxnSpPr/>
          <p:nvPr/>
        </p:nvCxnSpPr>
        <p:spPr>
          <a:xfrm rot="10800000">
            <a:off x="990600" y="6096000"/>
            <a:ext cx="3733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-496094" y="4610100"/>
            <a:ext cx="29718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Rectangle 68"/>
          <p:cNvSpPr/>
          <p:nvPr/>
        </p:nvSpPr>
        <p:spPr>
          <a:xfrm>
            <a:off x="381000" y="2438400"/>
            <a:ext cx="2590800" cy="685800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Polymorphism: same method used</a:t>
            </a:r>
            <a:endParaRPr lang="en-US" b="1" dirty="0"/>
          </a:p>
        </p:txBody>
      </p:sp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848600" y="6172200"/>
            <a:ext cx="1099749" cy="457200"/>
          </a:xfrm>
        </p:spPr>
        <p:txBody>
          <a:bodyPr/>
          <a:lstStyle/>
          <a:p>
            <a:fld id="{2268225B-5C67-4C03-A7C0-E23365584915}" type="slidenum">
              <a:rPr lang="en-US"/>
              <a:pPr/>
              <a:t>14</a:t>
            </a:fld>
            <a:endParaRPr lang="en-US" dirty="0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4" y="228600"/>
            <a:ext cx="8567736" cy="914400"/>
          </a:xfrm>
        </p:spPr>
        <p:txBody>
          <a:bodyPr>
            <a:normAutofit fontScale="90000"/>
          </a:bodyPr>
          <a:lstStyle/>
          <a:p>
            <a:r>
              <a:rPr lang="en-US" sz="3800" dirty="0"/>
              <a:t/>
            </a:r>
            <a:br>
              <a:rPr lang="en-US" sz="3800" dirty="0"/>
            </a:br>
            <a:r>
              <a:rPr lang="en-US" sz="3600" b="1" dirty="0"/>
              <a:t>What is Object-Oriented Application?</a:t>
            </a:r>
            <a:r>
              <a:rPr lang="en-US" sz="3800" dirty="0"/>
              <a:t/>
            </a:r>
            <a:br>
              <a:rPr lang="en-US" sz="3800" dirty="0"/>
            </a:br>
            <a:endParaRPr lang="en-US" sz="3800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1447800"/>
            <a:ext cx="8686800" cy="27699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 eaLnBrk="0" hangingPunct="0">
              <a:spcBef>
                <a:spcPct val="0"/>
              </a:spcBef>
              <a:buFontTx/>
              <a:buChar char="•"/>
            </a:pPr>
            <a:r>
              <a:rPr lang="en-US" sz="2400" dirty="0"/>
              <a:t> Collection of discrete objects, interacting w. each other</a:t>
            </a:r>
          </a:p>
          <a:p>
            <a:pPr algn="just" eaLnBrk="0" hangingPunct="0">
              <a:spcBef>
                <a:spcPct val="0"/>
              </a:spcBef>
              <a:buFontTx/>
              <a:buChar char="•"/>
            </a:pPr>
            <a:r>
              <a:rPr lang="en-US" sz="2400" dirty="0"/>
              <a:t> Objects have </a:t>
            </a:r>
            <a:r>
              <a:rPr lang="en-US" sz="2400" dirty="0">
                <a:solidFill>
                  <a:srgbClr val="33CCFF"/>
                </a:solidFill>
              </a:rPr>
              <a:t>property</a:t>
            </a:r>
            <a:r>
              <a:rPr lang="en-US" sz="2400" dirty="0"/>
              <a:t> and </a:t>
            </a:r>
            <a:r>
              <a:rPr lang="en-US" sz="2400" dirty="0">
                <a:solidFill>
                  <a:srgbClr val="009900"/>
                </a:solidFill>
              </a:rPr>
              <a:t>behavior (causing state transition)</a:t>
            </a:r>
          </a:p>
          <a:p>
            <a:pPr algn="just" eaLnBrk="0" hangingPunct="0">
              <a:spcBef>
                <a:spcPct val="0"/>
              </a:spcBef>
              <a:buFontTx/>
              <a:buChar char="•"/>
            </a:pPr>
            <a:r>
              <a:rPr lang="en-US" sz="2400" dirty="0">
                <a:solidFill>
                  <a:srgbClr val="009900"/>
                </a:solidFill>
              </a:rPr>
              <a:t> </a:t>
            </a:r>
            <a:r>
              <a:rPr lang="en-US" sz="2400" dirty="0"/>
              <a:t>Interactions through </a:t>
            </a:r>
            <a:r>
              <a:rPr lang="en-US" sz="2400" dirty="0">
                <a:solidFill>
                  <a:srgbClr val="9900FF"/>
                </a:solidFill>
              </a:rPr>
              <a:t>message</a:t>
            </a:r>
            <a:r>
              <a:rPr lang="en-US" sz="2400" dirty="0"/>
              <a:t> passing </a:t>
            </a:r>
          </a:p>
          <a:p>
            <a:pPr algn="just" eaLnBrk="0" hangingPunct="0">
              <a:spcBef>
                <a:spcPct val="0"/>
              </a:spcBef>
            </a:pPr>
            <a:r>
              <a:rPr lang="en-US" sz="2400" dirty="0">
                <a:solidFill>
                  <a:srgbClr val="9900FF"/>
                </a:solidFill>
              </a:rPr>
              <a:t>   (A sender object  sends a request (message) to another object </a:t>
            </a:r>
            <a:r>
              <a:rPr lang="en-US" sz="2400" dirty="0" smtClean="0">
                <a:solidFill>
                  <a:srgbClr val="9900FF"/>
                </a:solidFill>
              </a:rPr>
              <a:t>   (</a:t>
            </a:r>
            <a:r>
              <a:rPr lang="en-US" sz="2400" dirty="0">
                <a:solidFill>
                  <a:srgbClr val="9900FF"/>
                </a:solidFill>
              </a:rPr>
              <a:t>receiver) </a:t>
            </a:r>
            <a:r>
              <a:rPr lang="en-US" sz="2400" dirty="0" smtClean="0">
                <a:solidFill>
                  <a:srgbClr val="9900FF"/>
                </a:solidFill>
              </a:rPr>
              <a:t>to </a:t>
            </a:r>
            <a:r>
              <a:rPr lang="en-US" sz="2400" dirty="0">
                <a:solidFill>
                  <a:srgbClr val="9900FF"/>
                </a:solidFill>
              </a:rPr>
              <a:t>invoke a method of the receiver object’s)</a:t>
            </a:r>
          </a:p>
          <a:p>
            <a:endParaRPr lang="en-US" sz="1800" dirty="0">
              <a:solidFill>
                <a:srgbClr val="9900FF"/>
              </a:solidFill>
            </a:endParaRPr>
          </a:p>
          <a:p>
            <a:pPr>
              <a:spcBef>
                <a:spcPct val="0"/>
              </a:spcBef>
            </a:pPr>
            <a:endParaRPr lang="en-US" dirty="0"/>
          </a:p>
          <a:p>
            <a:pPr eaLnBrk="0" hangingPunct="0">
              <a:spcBef>
                <a:spcPct val="0"/>
              </a:spcBef>
            </a:pP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47800" y="3429000"/>
            <a:ext cx="6096000" cy="289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1" name="TextBox 30"/>
          <p:cNvSpPr txBox="1"/>
          <p:nvPr/>
        </p:nvSpPr>
        <p:spPr>
          <a:xfrm>
            <a:off x="6553200" y="5334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M in Fn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8" name="Picture 7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02D8E32E-288B-445F-9DF4-8FC2F0E0D629}" type="slidenum">
              <a:rPr lang="en-US"/>
              <a:pPr/>
              <a:t>15</a:t>
            </a:fld>
            <a:endParaRPr lang="en-US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>
          <a:xfrm>
            <a:off x="1" y="381000"/>
            <a:ext cx="9144000" cy="914400"/>
          </a:xfrm>
        </p:spPr>
        <p:txBody>
          <a:bodyPr>
            <a:normAutofit/>
          </a:bodyPr>
          <a:lstStyle/>
          <a:p>
            <a:r>
              <a:rPr lang="en-US" sz="3600" dirty="0"/>
              <a:t>What is </a:t>
            </a:r>
            <a:r>
              <a:rPr lang="en-US" sz="3600" dirty="0" smtClean="0"/>
              <a:t>OOSD</a:t>
            </a:r>
            <a:r>
              <a:rPr lang="en-US" sz="3600" dirty="0"/>
              <a:t>?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28600" y="1295400"/>
            <a:ext cx="8686800" cy="409257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Analysis — understanding, finding and describing concepts in the problem domain.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Design — understanding and defining software solution/objects that 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represent</a:t>
            </a:r>
            <a:r>
              <a:rPr kumimoji="0" lang="en-US" sz="2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analysis concepts and will eventually be implemented in code.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OOAD — Analysis is object-oriented and design is object-oriented. A software development approach that emphasizes a logical solution based on objects.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7239000" y="2286000"/>
            <a:ext cx="1524000" cy="3810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Traceability!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2209800" y="5181600"/>
            <a:ext cx="5043304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400" i="1" dirty="0">
                <a:solidFill>
                  <a:srgbClr val="FF00FF"/>
                </a:solidFill>
              </a:rPr>
              <a:t>Involves both a notation and a process</a:t>
            </a:r>
            <a:r>
              <a:rPr lang="en-US" sz="2400" dirty="0"/>
              <a:t> </a:t>
            </a:r>
          </a:p>
        </p:txBody>
      </p:sp>
      <p:pic>
        <p:nvPicPr>
          <p:cNvPr id="10" name="Picture 9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3E751DC-E542-441F-B2FF-BF7074B5A270}" type="slidenum">
              <a:rPr lang="en-US"/>
              <a:pPr/>
              <a:t>16</a:t>
            </a:fld>
            <a:endParaRPr lang="en-US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381000" y="228600"/>
            <a:ext cx="76962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600" b="1" dirty="0">
                <a:solidFill>
                  <a:schemeClr val="tx2"/>
                </a:solidFill>
                <a:latin typeface="Arial" charset="0"/>
              </a:rPr>
              <a:t>Harry again …</a:t>
            </a:r>
            <a:endParaRPr lang="en-US" b="1" i="1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457200" y="1524001"/>
            <a:ext cx="8229600" cy="387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400" i="1" dirty="0">
                <a:solidFill>
                  <a:srgbClr val="FF0000"/>
                </a:solidFill>
                <a:latin typeface="Arial" charset="0"/>
              </a:rPr>
              <a:t>What do we see here</a:t>
            </a:r>
            <a:r>
              <a:rPr lang="en-US" sz="2400" i="1" dirty="0" smtClean="0">
                <a:solidFill>
                  <a:srgbClr val="FF0000"/>
                </a:solidFill>
                <a:latin typeface="Arial" charset="0"/>
              </a:rPr>
              <a:t>?</a:t>
            </a:r>
            <a:endParaRPr lang="en-US" sz="2400" i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8" name="Picture 4" descr="har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2362200"/>
            <a:ext cx="3886200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584700" y="2022475"/>
            <a:ext cx="936625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/>
              <a:t>Water</a:t>
            </a: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4524375" y="2971800"/>
            <a:ext cx="9890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Rivers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6048375" y="2971800"/>
            <a:ext cx="10906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Oceans</a:t>
            </a:r>
          </a:p>
        </p:txBody>
      </p:sp>
      <p:sp>
        <p:nvSpPr>
          <p:cNvPr id="12" name="Text Box 8"/>
          <p:cNvSpPr txBox="1">
            <a:spLocks noChangeArrowheads="1"/>
          </p:cNvSpPr>
          <p:nvPr/>
        </p:nvSpPr>
        <p:spPr bwMode="auto">
          <a:xfrm>
            <a:off x="3838575" y="4191000"/>
            <a:ext cx="719138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Fish</a:t>
            </a:r>
          </a:p>
        </p:txBody>
      </p:sp>
      <p:sp>
        <p:nvSpPr>
          <p:cNvPr id="13" name="Text Box 9"/>
          <p:cNvSpPr txBox="1">
            <a:spLocks noChangeArrowheads="1"/>
          </p:cNvSpPr>
          <p:nvPr/>
        </p:nvSpPr>
        <p:spPr bwMode="auto">
          <a:xfrm>
            <a:off x="4752975" y="4648200"/>
            <a:ext cx="1311275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Penguins</a:t>
            </a: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5743575" y="4038600"/>
            <a:ext cx="1512888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Crocodiles</a:t>
            </a:r>
          </a:p>
        </p:txBody>
      </p:sp>
      <p:sp>
        <p:nvSpPr>
          <p:cNvPr id="15" name="Text Box 11"/>
          <p:cNvSpPr txBox="1">
            <a:spLocks noChangeArrowheads="1"/>
          </p:cNvSpPr>
          <p:nvPr/>
        </p:nvSpPr>
        <p:spPr bwMode="auto">
          <a:xfrm>
            <a:off x="7343775" y="2362200"/>
            <a:ext cx="16240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Fresh water</a:t>
            </a:r>
          </a:p>
        </p:txBody>
      </p:sp>
      <p:sp>
        <p:nvSpPr>
          <p:cNvPr id="16" name="Text Box 12"/>
          <p:cNvSpPr txBox="1">
            <a:spLocks noChangeArrowheads="1"/>
          </p:cNvSpPr>
          <p:nvPr/>
        </p:nvSpPr>
        <p:spPr bwMode="auto">
          <a:xfrm>
            <a:off x="7724775" y="3657600"/>
            <a:ext cx="1419225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Salt water</a:t>
            </a:r>
          </a:p>
        </p:txBody>
      </p:sp>
      <p:sp>
        <p:nvSpPr>
          <p:cNvPr id="17" name="AutoShape 13"/>
          <p:cNvSpPr>
            <a:spLocks noChangeArrowheads="1"/>
          </p:cNvSpPr>
          <p:nvPr/>
        </p:nvSpPr>
        <p:spPr bwMode="auto">
          <a:xfrm>
            <a:off x="4905375" y="2514600"/>
            <a:ext cx="152400" cy="152400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Line 14"/>
          <p:cNvSpPr>
            <a:spLocks noChangeShapeType="1"/>
          </p:cNvSpPr>
          <p:nvPr/>
        </p:nvSpPr>
        <p:spPr bwMode="auto">
          <a:xfrm>
            <a:off x="4981575" y="2667000"/>
            <a:ext cx="0" cy="3048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Line 15"/>
          <p:cNvSpPr>
            <a:spLocks noChangeShapeType="1"/>
          </p:cNvSpPr>
          <p:nvPr/>
        </p:nvSpPr>
        <p:spPr bwMode="auto">
          <a:xfrm flipH="1">
            <a:off x="4143375" y="3429000"/>
            <a:ext cx="838200" cy="6858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16"/>
          <p:cNvSpPr txBox="1">
            <a:spLocks noChangeArrowheads="1"/>
          </p:cNvSpPr>
          <p:nvPr/>
        </p:nvSpPr>
        <p:spPr bwMode="auto">
          <a:xfrm>
            <a:off x="4143375" y="3481388"/>
            <a:ext cx="6159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1" name="Line 17"/>
          <p:cNvSpPr>
            <a:spLocks noChangeShapeType="1"/>
          </p:cNvSpPr>
          <p:nvPr/>
        </p:nvSpPr>
        <p:spPr bwMode="auto">
          <a:xfrm flipH="1">
            <a:off x="4448175" y="3429000"/>
            <a:ext cx="1524000" cy="762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Text Box 18"/>
          <p:cNvSpPr txBox="1">
            <a:spLocks noChangeArrowheads="1"/>
          </p:cNvSpPr>
          <p:nvPr/>
        </p:nvSpPr>
        <p:spPr bwMode="auto">
          <a:xfrm>
            <a:off x="4829175" y="3806825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3" name="Line 19"/>
          <p:cNvSpPr>
            <a:spLocks noChangeShapeType="1"/>
          </p:cNvSpPr>
          <p:nvPr/>
        </p:nvSpPr>
        <p:spPr bwMode="auto">
          <a:xfrm flipH="1">
            <a:off x="4981575" y="3505200"/>
            <a:ext cx="1066800" cy="1143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Text Box 20"/>
          <p:cNvSpPr txBox="1">
            <a:spLocks noChangeArrowheads="1"/>
          </p:cNvSpPr>
          <p:nvPr/>
        </p:nvSpPr>
        <p:spPr bwMode="auto">
          <a:xfrm>
            <a:off x="4829175" y="4187825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5" name="Line 21"/>
          <p:cNvSpPr>
            <a:spLocks noChangeShapeType="1"/>
          </p:cNvSpPr>
          <p:nvPr/>
        </p:nvSpPr>
        <p:spPr bwMode="auto">
          <a:xfrm flipH="1" flipV="1">
            <a:off x="6429375" y="3429000"/>
            <a:ext cx="0" cy="609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Text Box 22"/>
          <p:cNvSpPr txBox="1">
            <a:spLocks noChangeArrowheads="1"/>
          </p:cNvSpPr>
          <p:nvPr/>
        </p:nvSpPr>
        <p:spPr bwMode="auto">
          <a:xfrm>
            <a:off x="6200775" y="3581400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live in</a:t>
            </a:r>
          </a:p>
        </p:txBody>
      </p:sp>
      <p:sp>
        <p:nvSpPr>
          <p:cNvPr id="27" name="AutoShape 23"/>
          <p:cNvSpPr>
            <a:spLocks noChangeArrowheads="1"/>
          </p:cNvSpPr>
          <p:nvPr/>
        </p:nvSpPr>
        <p:spPr bwMode="auto">
          <a:xfrm rot="16774523">
            <a:off x="5514975" y="2209800"/>
            <a:ext cx="152400" cy="152400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" name="Line 24"/>
          <p:cNvSpPr>
            <a:spLocks noChangeShapeType="1"/>
          </p:cNvSpPr>
          <p:nvPr/>
        </p:nvSpPr>
        <p:spPr bwMode="auto">
          <a:xfrm rot="18227663">
            <a:off x="6119878" y="1699398"/>
            <a:ext cx="685800" cy="1524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Line 25"/>
          <p:cNvSpPr>
            <a:spLocks noChangeShapeType="1"/>
          </p:cNvSpPr>
          <p:nvPr/>
        </p:nvSpPr>
        <p:spPr bwMode="auto">
          <a:xfrm flipH="1">
            <a:off x="5514975" y="2667000"/>
            <a:ext cx="1828800" cy="381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6200775" y="2514600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31" name="Line 27"/>
          <p:cNvSpPr>
            <a:spLocks noChangeShapeType="1"/>
          </p:cNvSpPr>
          <p:nvPr/>
        </p:nvSpPr>
        <p:spPr bwMode="auto">
          <a:xfrm>
            <a:off x="7115175" y="3276600"/>
            <a:ext cx="838200" cy="381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Text Box 28"/>
          <p:cNvSpPr txBox="1">
            <a:spLocks noChangeArrowheads="1"/>
          </p:cNvSpPr>
          <p:nvPr/>
        </p:nvSpPr>
        <p:spPr bwMode="auto">
          <a:xfrm>
            <a:off x="7496175" y="3048000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33" name="Text Box 29"/>
          <p:cNvSpPr txBox="1">
            <a:spLocks noChangeArrowheads="1"/>
          </p:cNvSpPr>
          <p:nvPr/>
        </p:nvSpPr>
        <p:spPr bwMode="auto">
          <a:xfrm>
            <a:off x="304800" y="5410200"/>
            <a:ext cx="7391400" cy="461665"/>
          </a:xfrm>
          <a:prstGeom prst="rect">
            <a:avLst/>
          </a:prstGeom>
          <a:solidFill>
            <a:srgbClr val="333399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i="1">
                <a:solidFill>
                  <a:srgbClr val="00FF00"/>
                </a:solidFill>
              </a:rPr>
              <a:t>Things, Relationships, Diagram</a:t>
            </a:r>
          </a:p>
        </p:txBody>
      </p:sp>
      <p:pic>
        <p:nvPicPr>
          <p:cNvPr id="34" name="Picture 33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463BA9C5-6306-4794-9D78-8D9CA6BDA87C}" type="slidenum">
              <a:rPr lang="en-US"/>
              <a:pPr/>
              <a:t>17</a:t>
            </a:fld>
            <a:endParaRPr lang="en-US"/>
          </a:p>
        </p:txBody>
      </p:sp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990600" y="18885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Systems Engineering</a:t>
            </a:r>
          </a:p>
        </p:txBody>
      </p:sp>
      <p:sp>
        <p:nvSpPr>
          <p:cNvPr id="7" name="Text Box 11"/>
          <p:cNvSpPr txBox="1">
            <a:spLocks noChangeArrowheads="1"/>
          </p:cNvSpPr>
          <p:nvPr/>
        </p:nvSpPr>
        <p:spPr bwMode="auto">
          <a:xfrm>
            <a:off x="990600" y="24219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Requirements Analysis</a:t>
            </a:r>
          </a:p>
        </p:txBody>
      </p:sp>
      <p:sp>
        <p:nvSpPr>
          <p:cNvPr id="8" name="Text Box 12"/>
          <p:cNvSpPr txBox="1">
            <a:spLocks noChangeArrowheads="1"/>
          </p:cNvSpPr>
          <p:nvPr/>
        </p:nvSpPr>
        <p:spPr bwMode="auto">
          <a:xfrm>
            <a:off x="990600" y="29553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Project Planning</a:t>
            </a:r>
          </a:p>
        </p:txBody>
      </p:sp>
      <p:sp>
        <p:nvSpPr>
          <p:cNvPr id="9" name="Text Box 13"/>
          <p:cNvSpPr txBox="1">
            <a:spLocks noChangeArrowheads="1"/>
          </p:cNvSpPr>
          <p:nvPr/>
        </p:nvSpPr>
        <p:spPr bwMode="auto">
          <a:xfrm>
            <a:off x="990600" y="34887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Architectural Design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990600" y="40983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Detailed Design</a:t>
            </a:r>
          </a:p>
        </p:txBody>
      </p:sp>
      <p:sp>
        <p:nvSpPr>
          <p:cNvPr id="11" name="Text Box 15"/>
          <p:cNvSpPr txBox="1">
            <a:spLocks noChangeArrowheads="1"/>
          </p:cNvSpPr>
          <p:nvPr/>
        </p:nvSpPr>
        <p:spPr bwMode="auto">
          <a:xfrm>
            <a:off x="990600" y="46317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Implementation</a:t>
            </a:r>
          </a:p>
        </p:txBody>
      </p:sp>
      <p:sp>
        <p:nvSpPr>
          <p:cNvPr id="12" name="Text Box 17"/>
          <p:cNvSpPr txBox="1">
            <a:spLocks noChangeArrowheads="1"/>
          </p:cNvSpPr>
          <p:nvPr/>
        </p:nvSpPr>
        <p:spPr bwMode="auto">
          <a:xfrm>
            <a:off x="990600" y="5241384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Release</a:t>
            </a:r>
          </a:p>
        </p:txBody>
      </p:sp>
      <p:sp>
        <p:nvSpPr>
          <p:cNvPr id="13" name="Text Box 18"/>
          <p:cNvSpPr txBox="1">
            <a:spLocks noChangeArrowheads="1"/>
          </p:cNvSpPr>
          <p:nvPr/>
        </p:nvSpPr>
        <p:spPr bwMode="auto">
          <a:xfrm>
            <a:off x="6172200" y="3159125"/>
            <a:ext cx="2438400" cy="346075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/>
              <a:t>Maintenance</a:t>
            </a:r>
          </a:p>
        </p:txBody>
      </p:sp>
      <p:sp>
        <p:nvSpPr>
          <p:cNvPr id="14" name="Text Box 20"/>
          <p:cNvSpPr txBox="1">
            <a:spLocks noChangeArrowheads="1"/>
          </p:cNvSpPr>
          <p:nvPr/>
        </p:nvSpPr>
        <p:spPr bwMode="auto">
          <a:xfrm>
            <a:off x="4572000" y="2421984"/>
            <a:ext cx="468313" cy="2024063"/>
          </a:xfrm>
          <a:prstGeom prst="rect">
            <a:avLst/>
          </a:prstGeom>
          <a:noFill/>
          <a:ln w="9525" algn="ctr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>
            <a:spAutoFit/>
          </a:bodyPr>
          <a:lstStyle/>
          <a:p>
            <a:r>
              <a:rPr lang="en-US" sz="1800"/>
              <a:t>Quality Assurance</a:t>
            </a:r>
          </a:p>
        </p:txBody>
      </p:sp>
      <p:sp>
        <p:nvSpPr>
          <p:cNvPr id="15" name="Text Box 21"/>
          <p:cNvSpPr txBox="1">
            <a:spLocks noChangeArrowheads="1"/>
          </p:cNvSpPr>
          <p:nvPr/>
        </p:nvSpPr>
        <p:spPr bwMode="auto">
          <a:xfrm>
            <a:off x="2362200" y="1278984"/>
            <a:ext cx="36576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>
                <a:solidFill>
                  <a:srgbClr val="0000FF"/>
                </a:solidFill>
              </a:rPr>
              <a:t>Software Lifecycle</a:t>
            </a:r>
          </a:p>
        </p:txBody>
      </p:sp>
      <p:sp>
        <p:nvSpPr>
          <p:cNvPr id="16" name="Line 22"/>
          <p:cNvSpPr>
            <a:spLocks noChangeShapeType="1"/>
          </p:cNvSpPr>
          <p:nvPr/>
        </p:nvSpPr>
        <p:spPr bwMode="auto">
          <a:xfrm>
            <a:off x="2057400" y="21933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7" name="Line 23"/>
          <p:cNvSpPr>
            <a:spLocks noChangeShapeType="1"/>
          </p:cNvSpPr>
          <p:nvPr/>
        </p:nvSpPr>
        <p:spPr bwMode="auto">
          <a:xfrm>
            <a:off x="2057400" y="27267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8" name="Line 24"/>
          <p:cNvSpPr>
            <a:spLocks noChangeShapeType="1"/>
          </p:cNvSpPr>
          <p:nvPr/>
        </p:nvSpPr>
        <p:spPr bwMode="auto">
          <a:xfrm>
            <a:off x="2057400" y="32601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Line 25"/>
          <p:cNvSpPr>
            <a:spLocks noChangeShapeType="1"/>
          </p:cNvSpPr>
          <p:nvPr/>
        </p:nvSpPr>
        <p:spPr bwMode="auto">
          <a:xfrm>
            <a:off x="2057400" y="37935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Line 26"/>
          <p:cNvSpPr>
            <a:spLocks noChangeShapeType="1"/>
          </p:cNvSpPr>
          <p:nvPr/>
        </p:nvSpPr>
        <p:spPr bwMode="auto">
          <a:xfrm>
            <a:off x="2057400" y="44031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1" name="Line 27"/>
          <p:cNvSpPr>
            <a:spLocks noChangeShapeType="1"/>
          </p:cNvSpPr>
          <p:nvPr/>
        </p:nvSpPr>
        <p:spPr bwMode="auto">
          <a:xfrm>
            <a:off x="2057400" y="4936584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2" name="Line 35"/>
          <p:cNvSpPr>
            <a:spLocks noChangeShapeType="1"/>
          </p:cNvSpPr>
          <p:nvPr/>
        </p:nvSpPr>
        <p:spPr bwMode="auto">
          <a:xfrm>
            <a:off x="2057400" y="56223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3" name="Line 36"/>
          <p:cNvSpPr>
            <a:spLocks noChangeShapeType="1"/>
          </p:cNvSpPr>
          <p:nvPr/>
        </p:nvSpPr>
        <p:spPr bwMode="auto">
          <a:xfrm>
            <a:off x="2057400" y="5850984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4" name="Line 37"/>
          <p:cNvSpPr>
            <a:spLocks noChangeShapeType="1"/>
          </p:cNvSpPr>
          <p:nvPr/>
        </p:nvSpPr>
        <p:spPr bwMode="auto">
          <a:xfrm flipV="1">
            <a:off x="7391400" y="3564984"/>
            <a:ext cx="0" cy="2286000"/>
          </a:xfrm>
          <a:prstGeom prst="line">
            <a:avLst/>
          </a:prstGeom>
          <a:noFill/>
          <a:ln w="9525">
            <a:noFill/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5" name="Line 38"/>
          <p:cNvSpPr>
            <a:spLocks noChangeShapeType="1"/>
          </p:cNvSpPr>
          <p:nvPr/>
        </p:nvSpPr>
        <p:spPr bwMode="auto">
          <a:xfrm flipV="1">
            <a:off x="7391400" y="3564984"/>
            <a:ext cx="0" cy="2286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Line 39"/>
          <p:cNvSpPr>
            <a:spLocks noChangeShapeType="1"/>
          </p:cNvSpPr>
          <p:nvPr/>
        </p:nvSpPr>
        <p:spPr bwMode="auto">
          <a:xfrm>
            <a:off x="2057400" y="1659984"/>
            <a:ext cx="5334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7" name="Line 40"/>
          <p:cNvSpPr>
            <a:spLocks noChangeShapeType="1"/>
          </p:cNvSpPr>
          <p:nvPr/>
        </p:nvSpPr>
        <p:spPr bwMode="auto">
          <a:xfrm>
            <a:off x="2057400" y="1659984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8" name="Line 41"/>
          <p:cNvSpPr>
            <a:spLocks noChangeShapeType="1"/>
          </p:cNvSpPr>
          <p:nvPr/>
        </p:nvSpPr>
        <p:spPr bwMode="auto">
          <a:xfrm flipV="1">
            <a:off x="7391400" y="1659984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Rectangle 42"/>
          <p:cNvSpPr>
            <a:spLocks noChangeArrowheads="1"/>
          </p:cNvSpPr>
          <p:nvPr/>
        </p:nvSpPr>
        <p:spPr bwMode="auto">
          <a:xfrm>
            <a:off x="195263" y="228600"/>
            <a:ext cx="8015287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How to Do OOAD</a:t>
            </a:r>
            <a:r>
              <a:rPr lang="en-US" sz="3800" b="1" dirty="0">
                <a:solidFill>
                  <a:schemeClr val="tx2"/>
                </a:solidFill>
                <a:latin typeface="Arial" charset="0"/>
              </a:rPr>
              <a:t> </a:t>
            </a:r>
            <a:br>
              <a:rPr lang="en-US" sz="3800" b="1" dirty="0">
                <a:solidFill>
                  <a:schemeClr val="tx2"/>
                </a:solidFill>
                <a:latin typeface="Arial" charset="0"/>
              </a:rPr>
            </a:br>
            <a:r>
              <a:rPr lang="en-US" b="1" dirty="0">
                <a:solidFill>
                  <a:schemeClr val="tx2"/>
                </a:solidFill>
                <a:latin typeface="Arial" charset="0"/>
              </a:rPr>
              <a:t>– Where to Use OO?</a:t>
            </a:r>
            <a:r>
              <a:rPr lang="en-US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dirty="0">
                <a:solidFill>
                  <a:schemeClr val="tx2"/>
                </a:solidFill>
                <a:latin typeface="Arial" charset="0"/>
              </a:rPr>
            </a:br>
            <a:endParaRPr lang="en-US" dirty="0">
              <a:solidFill>
                <a:schemeClr val="tx2"/>
              </a:solidFill>
              <a:latin typeface="Arial" charset="0"/>
            </a:endParaRPr>
          </a:p>
        </p:txBody>
      </p:sp>
      <p:sp>
        <p:nvSpPr>
          <p:cNvPr id="30" name="Text Box 44"/>
          <p:cNvSpPr txBox="1">
            <a:spLocks noChangeArrowheads="1"/>
          </p:cNvSpPr>
          <p:nvPr/>
        </p:nvSpPr>
        <p:spPr bwMode="auto">
          <a:xfrm>
            <a:off x="6705600" y="1066800"/>
            <a:ext cx="1874838" cy="4572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Traceability!</a:t>
            </a:r>
          </a:p>
        </p:txBody>
      </p:sp>
      <p:sp>
        <p:nvSpPr>
          <p:cNvPr id="31" name="Text Box 45"/>
          <p:cNvSpPr txBox="1">
            <a:spLocks noChangeArrowheads="1"/>
          </p:cNvSpPr>
          <p:nvPr/>
        </p:nvSpPr>
        <p:spPr bwMode="auto">
          <a:xfrm>
            <a:off x="4556125" y="4769897"/>
            <a:ext cx="181768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i="1">
                <a:solidFill>
                  <a:srgbClr val="FF0000"/>
                </a:solidFill>
              </a:rPr>
              <a:t>Something missing?</a:t>
            </a:r>
          </a:p>
        </p:txBody>
      </p:sp>
      <p:sp>
        <p:nvSpPr>
          <p:cNvPr id="32" name="AutoShape 46"/>
          <p:cNvSpPr>
            <a:spLocks noChangeArrowheads="1"/>
          </p:cNvSpPr>
          <p:nvPr/>
        </p:nvSpPr>
        <p:spPr bwMode="auto">
          <a:xfrm>
            <a:off x="4495800" y="4555584"/>
            <a:ext cx="1905000" cy="838200"/>
          </a:xfrm>
          <a:prstGeom prst="cloudCallout">
            <a:avLst>
              <a:gd name="adj1" fmla="val -41000"/>
              <a:gd name="adj2" fmla="val 70074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33" name="Text Box 47"/>
          <p:cNvSpPr txBox="1">
            <a:spLocks noChangeArrowheads="1"/>
          </p:cNvSpPr>
          <p:nvPr/>
        </p:nvSpPr>
        <p:spPr bwMode="auto">
          <a:xfrm>
            <a:off x="3032125" y="6065297"/>
            <a:ext cx="1757363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600" b="1" i="1">
                <a:solidFill>
                  <a:srgbClr val="CC00FF"/>
                </a:solidFill>
              </a:rPr>
              <a:t>What’s yours like?</a:t>
            </a:r>
          </a:p>
        </p:txBody>
      </p:sp>
      <p:sp>
        <p:nvSpPr>
          <p:cNvPr id="34" name="AutoShape 48"/>
          <p:cNvSpPr>
            <a:spLocks noChangeArrowheads="1"/>
          </p:cNvSpPr>
          <p:nvPr/>
        </p:nvSpPr>
        <p:spPr bwMode="auto">
          <a:xfrm>
            <a:off x="2971800" y="5850984"/>
            <a:ext cx="1905000" cy="838200"/>
          </a:xfrm>
          <a:prstGeom prst="cloudCallout">
            <a:avLst>
              <a:gd name="adj1" fmla="val 47000"/>
              <a:gd name="adj2" fmla="val -66287"/>
            </a:avLst>
          </a:prstGeom>
          <a:noFill/>
          <a:ln w="9525">
            <a:solidFill>
              <a:srgbClr val="FF6600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pic>
        <p:nvPicPr>
          <p:cNvPr id="35" name="Picture 3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58000" y="6400800"/>
            <a:ext cx="2133600" cy="457200"/>
          </a:xfrm>
        </p:spPr>
        <p:txBody>
          <a:bodyPr/>
          <a:lstStyle/>
          <a:p>
            <a:fld id="{83A1CF3B-BF75-41A8-8B58-137003BE215C}" type="slidenum">
              <a:rPr lang="en-US"/>
              <a:pPr/>
              <a:t>18</a:t>
            </a:fld>
            <a:endParaRPr lang="en-US"/>
          </a:p>
        </p:txBody>
      </p:sp>
      <p:sp>
        <p:nvSpPr>
          <p:cNvPr id="7" name="Text Box 4"/>
          <p:cNvSpPr txBox="1">
            <a:spLocks noChangeArrowheads="1"/>
          </p:cNvSpPr>
          <p:nvPr/>
        </p:nvSpPr>
        <p:spPr>
          <a:xfrm>
            <a:off x="6400800" y="5181600"/>
            <a:ext cx="2590800" cy="533400"/>
          </a:xfrm>
          <a:prstGeom prst="rect">
            <a:avLst/>
          </a:prstGeom>
          <a:solidFill>
            <a:srgbClr val="FF0000"/>
          </a:solidFill>
          <a:ln/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Traceability!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6719887" y="3581400"/>
            <a:ext cx="2424113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0000"/>
                </a:solidFill>
              </a:rPr>
              <a:t>Artificial problem</a:t>
            </a:r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8762" y="838200"/>
            <a:ext cx="6218238" cy="4719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735762" y="4191000"/>
            <a:ext cx="2408238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i="1" dirty="0">
                <a:solidFill>
                  <a:srgbClr val="FFCC00"/>
                </a:solidFill>
              </a:rPr>
              <a:t>Accidental design</a:t>
            </a:r>
          </a:p>
        </p:txBody>
      </p:sp>
      <p:sp>
        <p:nvSpPr>
          <p:cNvPr id="11" name="Rectangle 8"/>
          <p:cNvSpPr>
            <a:spLocks noChangeArrowheads="1"/>
          </p:cNvSpPr>
          <p:nvPr/>
        </p:nvSpPr>
        <p:spPr bwMode="auto">
          <a:xfrm>
            <a:off x="2773362" y="3581400"/>
            <a:ext cx="1143000" cy="381000"/>
          </a:xfrm>
          <a:prstGeom prst="rect">
            <a:avLst/>
          </a:prstGeom>
          <a:noFill/>
          <a:ln w="9525" algn="ctr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E18B84CC-9627-4434-9F23-0FB2C9EB44A6}" type="slidenum">
              <a:rPr lang="en-US"/>
              <a:pPr/>
              <a:t>19</a:t>
            </a:fld>
            <a:endParaRPr lang="en-US" dirty="0"/>
          </a:p>
        </p:txBody>
      </p:sp>
      <p:pic>
        <p:nvPicPr>
          <p:cNvPr id="6" name="Picture 4"/>
          <p:cNvPicPr>
            <a:picLocks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1447800"/>
            <a:ext cx="8305800" cy="5211763"/>
          </a:xfrm>
          <a:prstGeom prst="rect">
            <a:avLst/>
          </a:prstGeom>
          <a:noFill/>
          <a:ln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015287" cy="914400"/>
          </a:xfrm>
        </p:spPr>
        <p:txBody>
          <a:bodyPr>
            <a:normAutofit fontScale="90000"/>
          </a:bodyPr>
          <a:lstStyle/>
          <a:p>
            <a:r>
              <a:rPr lang="en-US" sz="3200"/>
              <a:t>How to Do OOAD </a:t>
            </a:r>
            <a:br>
              <a:rPr lang="en-US" sz="3200"/>
            </a:br>
            <a:r>
              <a:rPr lang="en-US" sz="2400"/>
              <a:t>– OMT as Object-Oriented Methodology</a:t>
            </a:r>
          </a:p>
        </p:txBody>
      </p:sp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685800" y="1295400"/>
            <a:ext cx="79248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OMT (Object Modeling Technique) by James Rumbaugh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4191000" y="2362200"/>
            <a:ext cx="38862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/>
            <a:endParaRPr lang="en-US" sz="1800">
              <a:latin typeface="Arial" charset="0"/>
            </a:endParaRPr>
          </a:p>
        </p:txBody>
      </p:sp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5105400" y="2057400"/>
            <a:ext cx="3962400" cy="341632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just" eaLnBrk="0" hangingPunct="0">
              <a:spcBef>
                <a:spcPct val="0"/>
              </a:spcBef>
            </a:pPr>
            <a:r>
              <a:rPr lang="en-US" b="1" i="1" dirty="0">
                <a:solidFill>
                  <a:srgbClr val="9900FF"/>
                </a:solidFill>
                <a:latin typeface="Arial" charset="0"/>
              </a:rPr>
              <a:t>Object Model</a:t>
            </a:r>
            <a:r>
              <a:rPr lang="en-US" dirty="0">
                <a:solidFill>
                  <a:srgbClr val="9900FF"/>
                </a:solidFill>
                <a:latin typeface="Arial" charset="0"/>
              </a:rPr>
              <a:t>:</a:t>
            </a:r>
            <a:r>
              <a:rPr lang="en-US" dirty="0">
                <a:latin typeface="Arial" charset="0"/>
              </a:rPr>
              <a:t> describes the </a:t>
            </a:r>
            <a:r>
              <a:rPr lang="en-US" b="1" i="1" dirty="0">
                <a:solidFill>
                  <a:srgbClr val="FF00FF"/>
                </a:solidFill>
                <a:latin typeface="Arial" charset="0"/>
              </a:rPr>
              <a:t>static</a:t>
            </a:r>
            <a:r>
              <a:rPr lang="en-US" dirty="0">
                <a:latin typeface="Arial" charset="0"/>
              </a:rPr>
              <a:t> structure of the objects in the system and their relationships  -&gt;  Object Diagrams.</a:t>
            </a:r>
          </a:p>
          <a:p>
            <a:pPr algn="just" eaLnBrk="0" hangingPunct="0">
              <a:spcBef>
                <a:spcPct val="0"/>
              </a:spcBef>
            </a:pPr>
            <a:endParaRPr lang="en-US" dirty="0">
              <a:latin typeface="Arial" charset="0"/>
            </a:endParaRPr>
          </a:p>
          <a:p>
            <a:pPr algn="just" eaLnBrk="0" hangingPunct="0">
              <a:spcBef>
                <a:spcPct val="0"/>
              </a:spcBef>
            </a:pPr>
            <a:r>
              <a:rPr lang="en-US" b="1" i="1" dirty="0">
                <a:solidFill>
                  <a:srgbClr val="9900FF"/>
                </a:solidFill>
                <a:latin typeface="Arial" charset="0"/>
              </a:rPr>
              <a:t>Dynamic Model</a:t>
            </a:r>
            <a:r>
              <a:rPr lang="en-US" dirty="0">
                <a:solidFill>
                  <a:srgbClr val="9900FF"/>
                </a:solidFill>
                <a:latin typeface="Arial" charset="0"/>
              </a:rPr>
              <a:t>:</a:t>
            </a:r>
            <a:r>
              <a:rPr lang="en-US" dirty="0">
                <a:latin typeface="Arial" charset="0"/>
              </a:rPr>
              <a:t> describes the </a:t>
            </a:r>
            <a:r>
              <a:rPr lang="en-US" b="1" i="1" dirty="0">
                <a:solidFill>
                  <a:srgbClr val="FF00FF"/>
                </a:solidFill>
                <a:latin typeface="Arial" charset="0"/>
              </a:rPr>
              <a:t>interactions</a:t>
            </a:r>
            <a:r>
              <a:rPr lang="en-US" dirty="0">
                <a:latin typeface="Arial" charset="0"/>
              </a:rPr>
              <a:t> among objects in the system  -&gt; State Diagrams.</a:t>
            </a:r>
          </a:p>
          <a:p>
            <a:pPr algn="just" eaLnBrk="0" hangingPunct="0">
              <a:spcBef>
                <a:spcPct val="0"/>
              </a:spcBef>
            </a:pPr>
            <a:endParaRPr lang="en-US" dirty="0">
              <a:latin typeface="Arial" charset="0"/>
            </a:endParaRPr>
          </a:p>
          <a:p>
            <a:pPr algn="just" eaLnBrk="0" hangingPunct="0">
              <a:spcBef>
                <a:spcPct val="0"/>
              </a:spcBef>
            </a:pPr>
            <a:r>
              <a:rPr lang="en-US" b="1" i="1" dirty="0">
                <a:solidFill>
                  <a:srgbClr val="9900FF"/>
                </a:solidFill>
                <a:latin typeface="Arial" charset="0"/>
              </a:rPr>
              <a:t>Functional Model</a:t>
            </a:r>
            <a:r>
              <a:rPr lang="en-US" dirty="0">
                <a:solidFill>
                  <a:srgbClr val="9900FF"/>
                </a:solidFill>
                <a:latin typeface="Arial" charset="0"/>
              </a:rPr>
              <a:t>:</a:t>
            </a:r>
            <a:r>
              <a:rPr lang="en-US" dirty="0">
                <a:latin typeface="Arial" charset="0"/>
              </a:rPr>
              <a:t> describes the data </a:t>
            </a:r>
            <a:r>
              <a:rPr lang="en-US" b="1" i="1" dirty="0">
                <a:solidFill>
                  <a:srgbClr val="FF00FF"/>
                </a:solidFill>
                <a:latin typeface="Arial" charset="0"/>
              </a:rPr>
              <a:t>transformation</a:t>
            </a:r>
            <a:r>
              <a:rPr lang="en-US" dirty="0">
                <a:latin typeface="Arial" charset="0"/>
              </a:rPr>
              <a:t> of the system</a:t>
            </a:r>
          </a:p>
          <a:p>
            <a:pPr algn="just" eaLnBrk="0" hangingPunct="0">
              <a:spcBef>
                <a:spcPct val="0"/>
              </a:spcBef>
            </a:pPr>
            <a:r>
              <a:rPr lang="en-US" dirty="0">
                <a:latin typeface="Arial" charset="0"/>
              </a:rPr>
              <a:t>-&gt; </a:t>
            </a:r>
            <a:r>
              <a:rPr lang="en-US" dirty="0" smtClean="0">
                <a:latin typeface="Arial" charset="0"/>
              </a:rPr>
              <a:t>Dataflow </a:t>
            </a:r>
            <a:r>
              <a:rPr lang="en-US" dirty="0">
                <a:latin typeface="Arial" charset="0"/>
              </a:rPr>
              <a:t>Diagrams.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152400" y="6019800"/>
            <a:ext cx="1874838" cy="4572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>
                <a:solidFill>
                  <a:schemeClr val="bg1"/>
                </a:solidFill>
              </a:rPr>
              <a:t>Traceability!</a:t>
            </a:r>
          </a:p>
        </p:txBody>
      </p:sp>
      <p:pic>
        <p:nvPicPr>
          <p:cNvPr id="12" name="Picture 11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 smtClean="0"/>
              <a:t>Outline </a:t>
            </a:r>
            <a:endParaRPr lang="en-US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Introduction to OOSD</a:t>
            </a:r>
          </a:p>
          <a:p>
            <a:r>
              <a:rPr lang="en-US" sz="2400" dirty="0" smtClean="0"/>
              <a:t>What is OO?</a:t>
            </a:r>
          </a:p>
          <a:p>
            <a:r>
              <a:rPr lang="en-US" sz="2400" dirty="0" smtClean="0"/>
              <a:t>What is OOSD?</a:t>
            </a:r>
          </a:p>
          <a:p>
            <a:r>
              <a:rPr lang="en-US" sz="2400" dirty="0" smtClean="0"/>
              <a:t>How to do OOSD?</a:t>
            </a:r>
          </a:p>
          <a:p>
            <a:r>
              <a:rPr lang="en-US" sz="2400" dirty="0" smtClean="0"/>
              <a:t>What is the benefits?</a:t>
            </a:r>
          </a:p>
          <a:p>
            <a:endParaRPr lang="en-US" sz="2400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6CC179-BCCD-4F8D-9814-791DF2D68867}" type="slidenum">
              <a:rPr lang="en-US"/>
              <a:pPr/>
              <a:t>20</a:t>
            </a:fld>
            <a:endParaRPr lang="en-US"/>
          </a:p>
        </p:txBody>
      </p:sp>
      <p:pic>
        <p:nvPicPr>
          <p:cNvPr id="2181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04800" y="1447800"/>
            <a:ext cx="74676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18115" name="Text Box 3"/>
          <p:cNvSpPr txBox="1">
            <a:spLocks noChangeArrowheads="1"/>
          </p:cNvSpPr>
          <p:nvPr/>
        </p:nvSpPr>
        <p:spPr bwMode="auto">
          <a:xfrm>
            <a:off x="5029200" y="1981200"/>
            <a:ext cx="3810000" cy="447516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eaLnBrk="0" hangingPunct="0">
              <a:spcBef>
                <a:spcPct val="0"/>
              </a:spcBef>
            </a:pPr>
            <a:r>
              <a:rPr lang="en-US" sz="1800" b="1" i="1">
                <a:solidFill>
                  <a:srgbClr val="9900FF"/>
                </a:solidFill>
                <a:latin typeface="Arial" charset="0"/>
              </a:rPr>
              <a:t>Analysis:</a:t>
            </a:r>
            <a:r>
              <a:rPr lang="en-US" sz="2000" b="1" i="1"/>
              <a:t> </a:t>
            </a: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2000"/>
              <a:t>i)</a:t>
            </a:r>
            <a:r>
              <a:rPr lang="en-US" sz="2000" b="1" i="1"/>
              <a:t> </a:t>
            </a:r>
            <a:r>
              <a:rPr lang="en-US" sz="1400">
                <a:latin typeface="Arial" charset="0"/>
              </a:rPr>
              <a:t>Model the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real world</a:t>
            </a:r>
            <a:r>
              <a:rPr lang="en-US" sz="1400">
                <a:latin typeface="Arial" charset="0"/>
              </a:rPr>
              <a:t> showing its important properties;</a:t>
            </a: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1400">
                <a:latin typeface="Arial" charset="0"/>
              </a:rPr>
              <a:t> </a:t>
            </a:r>
            <a:r>
              <a:rPr lang="en-US" sz="1800">
                <a:latin typeface="Arial" charset="0"/>
              </a:rPr>
              <a:t>ii)</a:t>
            </a:r>
            <a:r>
              <a:rPr lang="en-US" sz="1400">
                <a:latin typeface="Arial" charset="0"/>
              </a:rPr>
              <a:t> Concise model of what the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system</a:t>
            </a:r>
            <a:r>
              <a:rPr lang="en-US" sz="1400">
                <a:latin typeface="Arial" charset="0"/>
              </a:rPr>
              <a:t> will do</a:t>
            </a:r>
          </a:p>
          <a:p>
            <a:pPr marL="342900" indent="-342900" eaLnBrk="0" hangingPunct="0">
              <a:spcBef>
                <a:spcPct val="0"/>
              </a:spcBef>
            </a:pPr>
            <a:endParaRPr lang="en-US" sz="1400">
              <a:latin typeface="Arial" charset="0"/>
            </a:endParaRP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1800" b="1" i="1">
                <a:solidFill>
                  <a:srgbClr val="9900FF"/>
                </a:solidFill>
                <a:latin typeface="Arial" charset="0"/>
              </a:rPr>
              <a:t>System Design</a:t>
            </a:r>
            <a:r>
              <a:rPr lang="en-US" sz="1800" b="1" i="1">
                <a:solidFill>
                  <a:srgbClr val="9900FF"/>
                </a:solidFill>
              </a:rPr>
              <a:t>:</a:t>
            </a:r>
            <a:r>
              <a:rPr lang="en-US" sz="2000" b="1" i="1"/>
              <a:t> </a:t>
            </a: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1400">
                <a:latin typeface="Arial" charset="0"/>
              </a:rPr>
              <a:t>Organize into subsystems based on analysis structure and propose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architecture</a:t>
            </a:r>
          </a:p>
          <a:p>
            <a:pPr marL="342900" indent="-342900" eaLnBrk="0" hangingPunct="0">
              <a:spcBef>
                <a:spcPct val="0"/>
              </a:spcBef>
            </a:pPr>
            <a:endParaRPr lang="en-US" sz="1400">
              <a:latin typeface="Arial" charset="0"/>
            </a:endParaRP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1800" b="1" i="1">
                <a:solidFill>
                  <a:srgbClr val="9900FF"/>
                </a:solidFill>
                <a:latin typeface="Arial" charset="0"/>
              </a:rPr>
              <a:t>Object Design</a:t>
            </a:r>
            <a:r>
              <a:rPr lang="en-US" sz="1800" b="1" i="1">
                <a:solidFill>
                  <a:srgbClr val="9900FF"/>
                </a:solidFill>
              </a:rPr>
              <a:t>:</a:t>
            </a:r>
            <a:r>
              <a:rPr lang="en-US" sz="2000" b="1" i="1"/>
              <a:t> </a:t>
            </a:r>
            <a:r>
              <a:rPr lang="en-US" sz="1400">
                <a:latin typeface="Arial" charset="0"/>
              </a:rPr>
              <a:t>Based on analysis model but with implementation details; Focus on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data structures and algorithms</a:t>
            </a:r>
            <a:r>
              <a:rPr lang="en-US" sz="1400">
                <a:latin typeface="Arial" charset="0"/>
              </a:rPr>
              <a:t> to implement each class; Computer and domain objects</a:t>
            </a:r>
          </a:p>
          <a:p>
            <a:pPr marL="342900" indent="-342900" eaLnBrk="0" hangingPunct="0">
              <a:spcBef>
                <a:spcPct val="0"/>
              </a:spcBef>
            </a:pPr>
            <a:endParaRPr lang="en-US" sz="1400">
              <a:latin typeface="Arial" charset="0"/>
            </a:endParaRPr>
          </a:p>
          <a:p>
            <a:pPr marL="342900" indent="-342900" eaLnBrk="0" hangingPunct="0">
              <a:spcBef>
                <a:spcPct val="0"/>
              </a:spcBef>
            </a:pPr>
            <a:r>
              <a:rPr lang="en-US" sz="1800" b="1" i="1">
                <a:solidFill>
                  <a:srgbClr val="9900FF"/>
                </a:solidFill>
                <a:latin typeface="Arial" charset="0"/>
              </a:rPr>
              <a:t>Implementation:</a:t>
            </a:r>
            <a:r>
              <a:rPr lang="en-US" sz="2000" b="1" i="1"/>
              <a:t> </a:t>
            </a:r>
            <a:r>
              <a:rPr lang="en-US" sz="1400">
                <a:latin typeface="Arial" charset="0"/>
              </a:rPr>
              <a:t>Translate the object classes and relationships into a </a:t>
            </a:r>
            <a:r>
              <a:rPr lang="en-US" sz="1400" b="1" i="1">
                <a:solidFill>
                  <a:srgbClr val="FF00FF"/>
                </a:solidFill>
                <a:latin typeface="Arial" charset="0"/>
              </a:rPr>
              <a:t>programming </a:t>
            </a:r>
            <a:r>
              <a:rPr lang="en-US" sz="1400">
                <a:latin typeface="Arial" charset="0"/>
              </a:rPr>
              <a:t>language</a:t>
            </a:r>
            <a:r>
              <a:rPr lang="en-US" sz="1600">
                <a:latin typeface="Arial" charset="0"/>
              </a:rPr>
              <a:t>	</a:t>
            </a:r>
          </a:p>
        </p:txBody>
      </p:sp>
      <p:sp>
        <p:nvSpPr>
          <p:cNvPr id="218116" name="Text Box 4"/>
          <p:cNvSpPr txBox="1">
            <a:spLocks noChangeArrowheads="1"/>
          </p:cNvSpPr>
          <p:nvPr/>
        </p:nvSpPr>
        <p:spPr bwMode="auto">
          <a:xfrm>
            <a:off x="533400" y="228600"/>
            <a:ext cx="7467600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dirty="0">
                <a:solidFill>
                  <a:schemeClr val="tx2"/>
                </a:solidFill>
                <a:latin typeface="Arial" charset="0"/>
              </a:rPr>
              <a:t>How to Do OOAD</a:t>
            </a:r>
            <a:r>
              <a:rPr lang="en-US" sz="1800" dirty="0">
                <a:solidFill>
                  <a:schemeClr val="tx2"/>
                </a:solidFill>
                <a:latin typeface="Arial" charset="0"/>
              </a:rPr>
              <a:t> </a:t>
            </a:r>
          </a:p>
          <a:p>
            <a:pPr algn="ctr">
              <a:spcBef>
                <a:spcPct val="0"/>
              </a:spcBef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– OMT as Object-Oriented Methodology</a:t>
            </a: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609600" y="1219200"/>
            <a:ext cx="792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000" b="1" i="1" dirty="0">
                <a:latin typeface="Arial" charset="0"/>
              </a:rPr>
              <a:t>OMT (Object Modeling Technique) by James Rumbaugh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endParaRPr lang="en-US" sz="2000" b="1" i="1" dirty="0">
              <a:latin typeface="Arial" charset="0"/>
            </a:endParaRPr>
          </a:p>
        </p:txBody>
      </p:sp>
      <p:sp>
        <p:nvSpPr>
          <p:cNvPr id="218118" name="Text Box 6"/>
          <p:cNvSpPr txBox="1">
            <a:spLocks noChangeArrowheads="1"/>
          </p:cNvSpPr>
          <p:nvPr/>
        </p:nvSpPr>
        <p:spPr bwMode="auto">
          <a:xfrm>
            <a:off x="381000" y="6096000"/>
            <a:ext cx="1874838" cy="457200"/>
          </a:xfrm>
          <a:prstGeom prst="rect">
            <a:avLst/>
          </a:prstGeom>
          <a:solidFill>
            <a:srgbClr val="FF00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b="1" dirty="0">
                <a:solidFill>
                  <a:schemeClr val="bg1"/>
                </a:solidFill>
              </a:rPr>
              <a:t>Traceability!</a:t>
            </a:r>
          </a:p>
        </p:txBody>
      </p:sp>
      <p:pic>
        <p:nvPicPr>
          <p:cNvPr id="8" name="Picture 7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0D75B155-47E8-45D9-9921-A0903A7F77EA}" type="slidenum">
              <a:rPr lang="en-US"/>
              <a:pPr/>
              <a:t>21</a:t>
            </a:fld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381000"/>
            <a:ext cx="8015287" cy="7620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 to OOAD - Summary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0" y="1600200"/>
            <a:ext cx="8305800" cy="4419600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Why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Once Software Crisis due to Communication and Complexity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Languages, Concepts, Models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 for Conceptual Modeling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Fundamental OO Concepts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little taste of UML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32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 development processes &amp; (Design) Patterns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86A5534E-60F8-4619-9353-3FF013057C1E}" type="slidenum">
              <a:rPr lang="en-US"/>
              <a:pPr/>
              <a:t>22</a:t>
            </a:fld>
            <a:endParaRPr lang="en-US" dirty="0"/>
          </a:p>
        </p:txBody>
      </p:sp>
      <p:sp>
        <p:nvSpPr>
          <p:cNvPr id="4" name="Oval 2"/>
          <p:cNvSpPr>
            <a:spLocks noChangeArrowheads="1"/>
          </p:cNvSpPr>
          <p:nvPr/>
        </p:nvSpPr>
        <p:spPr bwMode="auto">
          <a:xfrm>
            <a:off x="228600" y="4038600"/>
            <a:ext cx="2057400" cy="1066800"/>
          </a:xfrm>
          <a:prstGeom prst="ellipse">
            <a:avLst/>
          </a:prstGeom>
          <a:solidFill>
            <a:srgbClr val="CCFFFF"/>
          </a:solidFill>
          <a:ln w="9525" algn="ctr">
            <a:solidFill>
              <a:srgbClr val="00FF00"/>
            </a:solidFill>
            <a:prstDash val="dashDot"/>
            <a:round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n-US" dirty="0"/>
          </a:p>
        </p:txBody>
      </p:sp>
      <p:sp>
        <p:nvSpPr>
          <p:cNvPr id="5" name="Oval 3"/>
          <p:cNvSpPr>
            <a:spLocks noChangeArrowheads="1"/>
          </p:cNvSpPr>
          <p:nvPr/>
        </p:nvSpPr>
        <p:spPr bwMode="auto">
          <a:xfrm>
            <a:off x="762000" y="1600200"/>
            <a:ext cx="3810000" cy="2514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 dirty="0"/>
          </a:p>
        </p:txBody>
      </p:sp>
      <p:sp>
        <p:nvSpPr>
          <p:cNvPr id="6" name="Oval 4"/>
          <p:cNvSpPr>
            <a:spLocks noChangeArrowheads="1"/>
          </p:cNvSpPr>
          <p:nvPr/>
        </p:nvSpPr>
        <p:spPr bwMode="auto">
          <a:xfrm>
            <a:off x="3962400" y="1600200"/>
            <a:ext cx="4038600" cy="2514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7" name="Oval 5"/>
          <p:cNvSpPr>
            <a:spLocks noChangeArrowheads="1"/>
          </p:cNvSpPr>
          <p:nvPr/>
        </p:nvSpPr>
        <p:spPr bwMode="auto">
          <a:xfrm>
            <a:off x="2438400" y="3124200"/>
            <a:ext cx="3886200" cy="2514600"/>
          </a:xfrm>
          <a:prstGeom prst="ellips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1524000" y="1752600"/>
            <a:ext cx="2590800" cy="144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rgbClr val="009900"/>
                </a:solidFill>
                <a:latin typeface="Arial" charset="0"/>
              </a:rPr>
              <a:t>Knowledge Representation (in A.I.)</a:t>
            </a:r>
          </a:p>
          <a:p>
            <a:r>
              <a:rPr lang="en-US" sz="1400" b="1" i="1" dirty="0"/>
              <a:t>Psychological Validity</a:t>
            </a:r>
          </a:p>
          <a:p>
            <a:r>
              <a:rPr lang="en-US" sz="1400" b="1" i="1" dirty="0"/>
              <a:t>Philosophical Validity</a:t>
            </a:r>
          </a:p>
          <a:p>
            <a:r>
              <a:rPr lang="en-US" sz="1400" b="1" i="1" dirty="0"/>
              <a:t>Computational Validity</a:t>
            </a:r>
          </a:p>
          <a:p>
            <a:endParaRPr lang="en-US" sz="1400" b="1" i="1" dirty="0"/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5715000" y="1676400"/>
            <a:ext cx="2362200" cy="15696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rgbClr val="009900"/>
                </a:solidFill>
                <a:latin typeface="Arial" charset="0"/>
              </a:rPr>
              <a:t>Databases</a:t>
            </a:r>
          </a:p>
          <a:p>
            <a:r>
              <a:rPr lang="en-US" sz="1200" b="1" dirty="0">
                <a:latin typeface="Arial" charset="0"/>
              </a:rPr>
              <a:t>Emphasis in Persistent Data (and now ACID properties)</a:t>
            </a:r>
          </a:p>
          <a:p>
            <a:r>
              <a:rPr lang="en-US" sz="1400" b="1" i="1" dirty="0" err="1"/>
              <a:t>RelationalDB</a:t>
            </a:r>
            <a:endParaRPr lang="en-US" sz="1400" b="1" i="1" dirty="0"/>
          </a:p>
          <a:p>
            <a:r>
              <a:rPr lang="en-US" sz="1400" b="1" i="1" dirty="0"/>
              <a:t>Network DB </a:t>
            </a:r>
          </a:p>
          <a:p>
            <a:r>
              <a:rPr lang="en-US" sz="1400" b="1" i="1" dirty="0"/>
              <a:t>Hierarchical DB</a:t>
            </a:r>
          </a:p>
          <a:p>
            <a:r>
              <a:rPr lang="en-US" sz="1400" b="1" i="1" dirty="0"/>
              <a:t>OODB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3276600" y="4114800"/>
            <a:ext cx="2819400" cy="73866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b="1" dirty="0">
                <a:solidFill>
                  <a:srgbClr val="009900"/>
                </a:solidFill>
                <a:latin typeface="Arial" charset="0"/>
              </a:rPr>
              <a:t>Programming Languages</a:t>
            </a:r>
          </a:p>
          <a:p>
            <a:r>
              <a:rPr lang="en-US" sz="1200" b="1" dirty="0">
                <a:latin typeface="Arial" charset="0"/>
              </a:rPr>
              <a:t>Emphasis in Efficiency</a:t>
            </a:r>
          </a:p>
          <a:p>
            <a:r>
              <a:rPr lang="en-US" sz="1400" b="1" i="1" dirty="0" err="1"/>
              <a:t>Simula</a:t>
            </a:r>
            <a:r>
              <a:rPr lang="en-US" sz="1400" b="1" i="1" dirty="0"/>
              <a:t>, </a:t>
            </a:r>
            <a:r>
              <a:rPr lang="en-US" sz="1400" b="1" i="1" dirty="0" err="1"/>
              <a:t>SmallTalk</a:t>
            </a:r>
            <a:r>
              <a:rPr lang="en-US" sz="1400" b="1" i="1" dirty="0"/>
              <a:t>, C++, </a:t>
            </a:r>
            <a:r>
              <a:rPr lang="en-US" sz="1400" b="1" i="1" dirty="0" err="1"/>
              <a:t>Protel</a:t>
            </a:r>
            <a:r>
              <a:rPr lang="en-US" sz="1400" b="1" i="1" dirty="0"/>
              <a:t>, Java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3962400" y="25146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chemeClr val="folHlink"/>
                </a:solidFill>
              </a:rPr>
              <a:t>ERD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352800" y="34290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chemeClr val="folHlink"/>
                </a:solidFill>
              </a:rPr>
              <a:t>SDM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038600" y="31242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FF0000"/>
                </a:solidFill>
              </a:rPr>
              <a:t>CM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4876800" y="3429000"/>
            <a:ext cx="533400" cy="2746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chemeClr val="folHlink"/>
                </a:solidFill>
              </a:rPr>
              <a:t>ADT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6629400" y="4191000"/>
            <a:ext cx="2362200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200" b="1" dirty="0">
                <a:solidFill>
                  <a:srgbClr val="0000FF"/>
                </a:solidFill>
              </a:rPr>
              <a:t>ERD: Entity Relationship Diagram</a:t>
            </a:r>
          </a:p>
          <a:p>
            <a:r>
              <a:rPr lang="en-US" sz="1200" b="1" dirty="0">
                <a:solidFill>
                  <a:srgbClr val="0000FF"/>
                </a:solidFill>
              </a:rPr>
              <a:t>SDM: Semantic Data Model</a:t>
            </a:r>
          </a:p>
          <a:p>
            <a:r>
              <a:rPr lang="en-US" sz="1200" b="1" dirty="0">
                <a:solidFill>
                  <a:srgbClr val="0000FF"/>
                </a:solidFill>
              </a:rPr>
              <a:t>ADT: Abstract Data Type</a:t>
            </a:r>
          </a:p>
          <a:p>
            <a:r>
              <a:rPr lang="en-US" sz="1200" b="1" dirty="0">
                <a:solidFill>
                  <a:srgbClr val="FF0000"/>
                </a:solidFill>
              </a:rPr>
              <a:t>CM: Conceptual Model</a:t>
            </a:r>
          </a:p>
        </p:txBody>
      </p:sp>
      <p:sp>
        <p:nvSpPr>
          <p:cNvPr id="16" name="Rectangle 14"/>
          <p:cNvSpPr txBox="1">
            <a:spLocks noChangeArrowheads="1"/>
          </p:cNvSpPr>
          <p:nvPr/>
        </p:nvSpPr>
        <p:spPr>
          <a:xfrm>
            <a:off x="195263" y="228600"/>
            <a:ext cx="8015287" cy="914400"/>
          </a:xfrm>
          <a:prstGeom prst="rect">
            <a:avLst/>
          </a:prstGeom>
          <a:noFill/>
          <a:ln/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Object-Oriented</a:t>
            </a: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36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- </a:t>
            </a:r>
            <a:r>
              <a:rPr kumimoji="0" lang="en-US" sz="2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Who’s Behind Object-Orientation </a:t>
            </a:r>
            <a:r>
              <a:rPr kumimoji="0" lang="en-US" sz="2400" b="0" i="1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w. Diff. Concerns</a:t>
            </a:r>
            <a:endParaRPr kumimoji="0" lang="en-US" sz="2400" b="0" i="1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7" name="Text Box 15"/>
          <p:cNvSpPr txBox="1">
            <a:spLocks noChangeArrowheads="1"/>
          </p:cNvSpPr>
          <p:nvPr/>
        </p:nvSpPr>
        <p:spPr bwMode="auto">
          <a:xfrm>
            <a:off x="304800" y="4343400"/>
            <a:ext cx="2057400" cy="42934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lnSpc>
                <a:spcPct val="50000"/>
              </a:lnSpc>
            </a:pPr>
            <a:r>
              <a:rPr lang="en-US" sz="2000" b="1" dirty="0">
                <a:solidFill>
                  <a:srgbClr val="00FF00"/>
                </a:solidFill>
              </a:rPr>
              <a:t>System/Software</a:t>
            </a:r>
          </a:p>
          <a:p>
            <a:pPr>
              <a:lnSpc>
                <a:spcPct val="50000"/>
              </a:lnSpc>
            </a:pPr>
            <a:r>
              <a:rPr lang="en-US" sz="2000" b="1" dirty="0">
                <a:solidFill>
                  <a:srgbClr val="00FF00"/>
                </a:solidFill>
              </a:rPr>
              <a:t>Engineering</a:t>
            </a:r>
          </a:p>
        </p:txBody>
      </p:sp>
      <p:sp>
        <p:nvSpPr>
          <p:cNvPr id="18" name="Text Box 16"/>
          <p:cNvSpPr txBox="1">
            <a:spLocks noChangeArrowheads="1"/>
          </p:cNvSpPr>
          <p:nvPr/>
        </p:nvSpPr>
        <p:spPr bwMode="auto">
          <a:xfrm>
            <a:off x="533400" y="5943600"/>
            <a:ext cx="7620000" cy="461665"/>
          </a:xfrm>
          <a:prstGeom prst="rect">
            <a:avLst/>
          </a:prstGeom>
          <a:solidFill>
            <a:srgbClr val="FFFF00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2400" b="1" dirty="0">
                <a:solidFill>
                  <a:srgbClr val="9900FF"/>
                </a:solidFill>
              </a:rPr>
              <a:t>Where does </a:t>
            </a:r>
            <a:r>
              <a:rPr lang="en-US" sz="2400" b="1" i="1" dirty="0">
                <a:solidFill>
                  <a:srgbClr val="9900FF"/>
                </a:solidFill>
              </a:rPr>
              <a:t>Unified</a:t>
            </a:r>
            <a:r>
              <a:rPr lang="en-US" sz="2400" b="1" dirty="0">
                <a:solidFill>
                  <a:srgbClr val="9900FF"/>
                </a:solidFill>
              </a:rPr>
              <a:t> Modeling Language come into this?</a:t>
            </a:r>
          </a:p>
        </p:txBody>
      </p:sp>
      <p:pic>
        <p:nvPicPr>
          <p:cNvPr id="19" name="Picture 18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7DF4FA7B-E9D2-46A7-90F0-4557AF193FE6}" type="slidenum">
              <a:rPr lang="en-US"/>
              <a:pPr/>
              <a:t>23</a:t>
            </a:fld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81000" y="457200"/>
            <a:ext cx="8015287" cy="914400"/>
          </a:xfrm>
          <a:prstGeom prst="rect">
            <a:avLst/>
          </a:prstGeo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Object-Oriented </a:t>
            </a:r>
            <a:br>
              <a:rPr kumimoji="0" lang="en-US" sz="3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– A New Paradigm with Evolving Object Orientation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04800" y="1905000"/>
            <a:ext cx="8610600" cy="4343400"/>
          </a:xfrm>
          <a:prstGeom prst="rect">
            <a:avLst/>
          </a:prstGeom>
          <a:noFill/>
          <a:ln/>
        </p:spPr>
        <p:txBody>
          <a:bodyPr/>
          <a:lstStyle/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OOP: Object-Oriented Programming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Simula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(1967), Smalltalk (70’s), C++ (mid 80’s), Eiffel, Ada95, Turing, …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OOD: Object-Oriented Design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Taxis (1976),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Adaplex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…, Grady </a:t>
            </a:r>
            <a:r>
              <a:rPr kumimoji="0" lang="en-US" sz="1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Booch</a:t>
            </a: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(1980)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OOA: Object-Oriented Requirements</a:t>
            </a:r>
          </a:p>
          <a:p>
            <a:pPr marL="742950" marR="0" lvl="1" indent="-28575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RML  (1981), James Rumbaugh (late 80’s)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OO-Databases (OODBs):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1980-90’s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OLE/DCOM, 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VisualBasic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CORBA, Java: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mid 90’s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.Net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C#, (</a:t>
            </a:r>
            <a:r>
              <a:rPr kumimoji="0" lang="en-US" sz="24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eb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/voice…/-)XML, J2EE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into 2000+</a:t>
            </a: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UML: mid 90’s and still evolving</a:t>
            </a:r>
            <a:endParaRPr kumimoji="0" lang="en-US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9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folHlin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EA4460FD-CBE2-44F8-AE5D-32847AE3C364}" type="slidenum">
              <a:rPr lang="en-US"/>
              <a:pPr/>
              <a:t>24</a:t>
            </a:fld>
            <a:endParaRPr lang="en-US"/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1204913" y="457200"/>
            <a:ext cx="7329487" cy="609600"/>
          </a:xfrm>
          <a:prstGeom prst="rect">
            <a:avLst/>
          </a:prstGeom>
          <a:solidFill>
            <a:srgbClr val="00FF00"/>
          </a:solidFill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Introduction to OOAD - Points to Ponder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81000" y="1371600"/>
            <a:ext cx="8458200" cy="4648200"/>
          </a:xfrm>
          <a:prstGeom prst="rect">
            <a:avLst/>
          </a:prstGeom>
          <a:noFill/>
          <a:ln/>
        </p:spPr>
        <p:txBody>
          <a:bodyPr/>
          <a:lstStyle/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How do you think your mental image is represented?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kinds of languages are used for what purpose in our daily life?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are the differences among a concept, a model and a language?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are the differences between a language and a methodology?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we use C# for analysis?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C++ is a language, does it model anything? If so, what?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does a concept in C++ refer to (i.e., semantics)?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does a concept in a (OO) design refer to?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does a concept in an (OO requirements) analysis refer to?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Is the current OOAD for Functional Analysis and Design, or Non-Functional Analysis and Design?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relationship between OO (Object-Orientation) and GO (Goal-Orientation), between OO and AO (Agent-Orientation), and between GO and AO?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Can you prove you and I communicate with each other perfectly?</a:t>
            </a:r>
          </a:p>
          <a:p>
            <a:pPr marL="609600" marR="0" lvl="0" indent="-6096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AutoNum type="arabicPeriod"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Prepared By|Prof. Hari Mohan Pandey, Assistant Professor, CSE Department</a:t>
            </a:r>
            <a:endParaRPr lang="en-US" dirty="0"/>
          </a:p>
        </p:txBody>
      </p:sp>
      <p:pic>
        <p:nvPicPr>
          <p:cNvPr id="5" name="Picture 8" descr="software engineering explained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5B5841F-3ECB-4D6E-90E1-FCA839E07283}" type="slidenum">
              <a:rPr lang="en-US"/>
              <a:pPr/>
              <a:t>4</a:t>
            </a:fld>
            <a:endParaRPr lang="en-US"/>
          </a:p>
        </p:txBody>
      </p:sp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81000" y="6019800"/>
            <a:ext cx="8001000" cy="584775"/>
          </a:xfrm>
          <a:prstGeom prst="rect">
            <a:avLst/>
          </a:prstGeom>
          <a:solidFill>
            <a:srgbClr val="FFFF99"/>
          </a:solidFill>
          <a:ln w="952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</a:pPr>
            <a:r>
              <a:rPr lang="en-US" sz="1600" b="1" i="1" dirty="0">
                <a:solidFill>
                  <a:srgbClr val="FF0000"/>
                </a:solidFill>
                <a:latin typeface="Arial" charset="0"/>
              </a:rPr>
              <a:t>What kind of language can alleviate difficulties </a:t>
            </a:r>
            <a:r>
              <a:rPr lang="en-US" sz="1600" b="1" i="1" dirty="0" smtClean="0">
                <a:solidFill>
                  <a:srgbClr val="FF0000"/>
                </a:solidFill>
                <a:latin typeface="Arial" charset="0"/>
              </a:rPr>
              <a:t>with communication </a:t>
            </a:r>
            <a:r>
              <a:rPr lang="en-US" sz="1600" b="1" i="1" dirty="0">
                <a:solidFill>
                  <a:srgbClr val="FF0000"/>
                </a:solidFill>
                <a:latin typeface="Arial" charset="0"/>
              </a:rPr>
              <a:t>&amp; complexity </a:t>
            </a:r>
            <a:r>
              <a:rPr lang="en-US" sz="1600" b="1" i="1" dirty="0">
                <a:solidFill>
                  <a:srgbClr val="00CC00"/>
                </a:solidFill>
                <a:latin typeface="Arial" charset="0"/>
              </a:rPr>
              <a:t>hopefully well</a:t>
            </a:r>
            <a:r>
              <a:rPr lang="en-US" sz="1600" b="1" i="1" dirty="0">
                <a:solidFill>
                  <a:srgbClr val="FF0000"/>
                </a:solidFill>
                <a:latin typeface="Arial" charset="0"/>
              </a:rPr>
              <a:t>?</a:t>
            </a:r>
          </a:p>
        </p:txBody>
      </p:sp>
      <p:sp>
        <p:nvSpPr>
          <p:cNvPr id="11" name="Rectangle 2"/>
          <p:cNvSpPr txBox="1">
            <a:spLocks noChangeArrowheads="1"/>
          </p:cNvSpPr>
          <p:nvPr/>
        </p:nvSpPr>
        <p:spPr>
          <a:xfrm>
            <a:off x="838200" y="304800"/>
            <a:ext cx="8015287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Why Object-Oriented?</a:t>
            </a:r>
            <a:endParaRPr kumimoji="0" lang="en-US" sz="3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12" name="Rectangle 3"/>
          <p:cNvSpPr txBox="1">
            <a:spLocks noChangeArrowheads="1"/>
          </p:cNvSpPr>
          <p:nvPr/>
        </p:nvSpPr>
        <p:spPr>
          <a:xfrm>
            <a:off x="304800" y="1371600"/>
            <a:ext cx="8610600" cy="27432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“The "software crises" came about when people realized the major problems in software development were … caused by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communication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difficulties and the management of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complexity”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[Budd]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1" i="1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Whorfian Hypothesis:</a:t>
            </a: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Human beings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… are very much at the mercy of the particular language which has become the medium of expression for their society … the 'real world' is … built upon the language habits …  We cut nature up, organize it into concepts, and ascribe significances as we do, largely because we are parties to an agreement to organize it in this way … and is codified in the patterns of our language. 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8" descr="j028256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675063" y="4862630"/>
            <a:ext cx="811212" cy="1155700"/>
          </a:xfrm>
          <a:prstGeom prst="rect">
            <a:avLst/>
          </a:prstGeom>
          <a:noFill/>
        </p:spPr>
      </p:pic>
      <p:pic>
        <p:nvPicPr>
          <p:cNvPr id="14" name="Picture 19" descr="j02825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754563" y="4862630"/>
            <a:ext cx="820737" cy="1163638"/>
          </a:xfrm>
          <a:prstGeom prst="rect">
            <a:avLst/>
          </a:prstGeom>
          <a:noFill/>
        </p:spPr>
      </p:pic>
      <p:sp>
        <p:nvSpPr>
          <p:cNvPr id="15" name="AutoShape 20"/>
          <p:cNvSpPr>
            <a:spLocks noChangeArrowheads="1"/>
          </p:cNvSpPr>
          <p:nvPr/>
        </p:nvSpPr>
        <p:spPr bwMode="auto">
          <a:xfrm>
            <a:off x="2057400" y="4338638"/>
            <a:ext cx="1617663" cy="1420812"/>
          </a:xfrm>
          <a:prstGeom prst="cloudCallout">
            <a:avLst>
              <a:gd name="adj1" fmla="val -33125"/>
              <a:gd name="adj2" fmla="val 36208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>
              <a:sym typeface="Wingdings" pitchFamily="2" charset="2"/>
            </a:endParaRPr>
          </a:p>
        </p:txBody>
      </p:sp>
      <p:sp>
        <p:nvSpPr>
          <p:cNvPr id="16" name="AutoShape 21"/>
          <p:cNvSpPr>
            <a:spLocks noChangeArrowheads="1"/>
          </p:cNvSpPr>
          <p:nvPr/>
        </p:nvSpPr>
        <p:spPr bwMode="auto">
          <a:xfrm>
            <a:off x="2921000" y="4533900"/>
            <a:ext cx="862013" cy="981075"/>
          </a:xfrm>
          <a:prstGeom prst="cloudCallout">
            <a:avLst>
              <a:gd name="adj1" fmla="val -43750"/>
              <a:gd name="adj2" fmla="val 7000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7" name="Text Box 22"/>
          <p:cNvSpPr txBox="1">
            <a:spLocks noChangeArrowheads="1"/>
          </p:cNvSpPr>
          <p:nvPr/>
        </p:nvSpPr>
        <p:spPr bwMode="auto">
          <a:xfrm>
            <a:off x="5791200" y="4191000"/>
            <a:ext cx="971550" cy="94773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1600" dirty="0">
                <a:sym typeface="Wingdings" pitchFamily="2" charset="2"/>
              </a:rPr>
              <a:t></a:t>
            </a:r>
          </a:p>
          <a:p>
            <a:endParaRPr lang="en-US" sz="1600" dirty="0"/>
          </a:p>
        </p:txBody>
      </p:sp>
      <p:sp>
        <p:nvSpPr>
          <p:cNvPr id="18" name="AutoShape 23"/>
          <p:cNvSpPr>
            <a:spLocks noChangeArrowheads="1"/>
          </p:cNvSpPr>
          <p:nvPr/>
        </p:nvSpPr>
        <p:spPr bwMode="auto">
          <a:xfrm>
            <a:off x="2165350" y="4435475"/>
            <a:ext cx="863600" cy="1520825"/>
          </a:xfrm>
          <a:prstGeom prst="cloudCallout">
            <a:avLst>
              <a:gd name="adj1" fmla="val -43750"/>
              <a:gd name="adj2" fmla="val 70000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19" name="Text Box 24"/>
          <p:cNvSpPr txBox="1">
            <a:spLocks noChangeArrowheads="1"/>
          </p:cNvSpPr>
          <p:nvPr/>
        </p:nvSpPr>
        <p:spPr bwMode="auto">
          <a:xfrm>
            <a:off x="2487613" y="6005513"/>
            <a:ext cx="21050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AutoShape 25"/>
          <p:cNvSpPr>
            <a:spLocks noChangeArrowheads="1"/>
          </p:cNvSpPr>
          <p:nvPr/>
        </p:nvSpPr>
        <p:spPr bwMode="auto">
          <a:xfrm>
            <a:off x="5670550" y="3979980"/>
            <a:ext cx="1079500" cy="931863"/>
          </a:xfrm>
          <a:prstGeom prst="cloudCallout">
            <a:avLst>
              <a:gd name="adj1" fmla="val -45000"/>
              <a:gd name="adj2" fmla="val 107894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algn="ctr"/>
            <a:endParaRPr lang="en-US"/>
          </a:p>
        </p:txBody>
      </p:sp>
      <p:sp>
        <p:nvSpPr>
          <p:cNvPr id="21" name="AutoShape 26"/>
          <p:cNvSpPr>
            <a:spLocks noChangeArrowheads="1"/>
          </p:cNvSpPr>
          <p:nvPr/>
        </p:nvSpPr>
        <p:spPr bwMode="auto">
          <a:xfrm rot="15262456">
            <a:off x="2304959" y="4165166"/>
            <a:ext cx="882650" cy="1025525"/>
          </a:xfrm>
          <a:prstGeom prst="cloudCallout">
            <a:avLst>
              <a:gd name="adj1" fmla="val -82878"/>
              <a:gd name="adj2" fmla="val 87893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vert="eaVert"/>
          <a:lstStyle/>
          <a:p>
            <a:pPr algn="ctr"/>
            <a:endParaRPr lang="en-US"/>
          </a:p>
        </p:txBody>
      </p:sp>
      <p:sp>
        <p:nvSpPr>
          <p:cNvPr id="22" name="Text Box 27"/>
          <p:cNvSpPr txBox="1">
            <a:spLocks noChangeArrowheads="1"/>
          </p:cNvSpPr>
          <p:nvPr/>
        </p:nvSpPr>
        <p:spPr bwMode="auto">
          <a:xfrm>
            <a:off x="2209800" y="4419600"/>
            <a:ext cx="1455738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600" dirty="0">
                <a:sym typeface="Wingdings" pitchFamily="2" charset="2"/>
              </a:rPr>
              <a:t></a:t>
            </a:r>
          </a:p>
        </p:txBody>
      </p:sp>
      <p:pic>
        <p:nvPicPr>
          <p:cNvPr id="23" name="Picture 22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EB7E456-33ED-4886-ADF4-E74F2F26EC05}" type="slidenum">
              <a:rPr lang="en-US"/>
              <a:pPr/>
              <a:t>5</a:t>
            </a:fld>
            <a:endParaRPr lang="en-US"/>
          </a:p>
        </p:txBody>
      </p:sp>
      <p:pic>
        <p:nvPicPr>
          <p:cNvPr id="6" name="Picture 7" descr="harry"/>
          <p:cNvPicPr>
            <a:picLocks noGrp="1" noChangeAspect="1" noChangeArrowheads="1"/>
          </p:cNvPicPr>
          <p:nvPr>
            <p:ph sz="half" idx="4294967295"/>
          </p:nvPr>
        </p:nvPicPr>
        <p:blipFill>
          <a:blip r:embed="rId2"/>
          <a:srcRect/>
          <a:stretch>
            <a:fillRect/>
          </a:stretch>
        </p:blipFill>
        <p:spPr>
          <a:xfrm>
            <a:off x="3429000" y="3570251"/>
            <a:ext cx="5486400" cy="2754350"/>
          </a:xfrm>
          <a:prstGeom prst="rect">
            <a:avLst/>
          </a:prstGeom>
          <a:noFill/>
          <a:ln/>
        </p:spPr>
      </p:pic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720137" cy="914400"/>
          </a:xfrm>
        </p:spPr>
        <p:txBody>
          <a:bodyPr>
            <a:normAutofit fontScale="90000"/>
          </a:bodyPr>
          <a:lstStyle/>
          <a:p>
            <a:r>
              <a:rPr lang="en-US" sz="3200" b="1" dirty="0"/>
              <a:t>Why Object-Oriented?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2400" dirty="0"/>
              <a:t>- concepts and objects</a:t>
            </a: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>
          <a:xfrm>
            <a:off x="152400" y="1219200"/>
            <a:ext cx="8763000" cy="502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So, concepts are needed to bring order … into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But, What is CONCEPT? 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[Martin &amp; Odell] [Novak, 1984, Cambridge University Press]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Study of a first grade class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When given a list of concepts (water, salt water, Oceans,  Penguins,...),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Harry constructed a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concept diagram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through which he 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understand</a:t>
            </a:r>
            <a:r>
              <a:rPr kumimoji="0" lang="en-US" sz="20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 his world and communicates meaning</a:t>
            </a:r>
            <a:endParaRPr kumimoji="0" lang="en-US" sz="2000" b="1" i="1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152400" y="6324600"/>
            <a:ext cx="8991600" cy="346075"/>
          </a:xfrm>
          <a:prstGeom prst="rect">
            <a:avLst/>
          </a:prstGeom>
          <a:solidFill>
            <a:srgbClr val="FFFF99"/>
          </a:solidFill>
          <a:ln w="9525">
            <a:solidFill>
              <a:srgbClr val="FF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US" sz="1400" b="1" i="1">
                <a:solidFill>
                  <a:srgbClr val="0000FF"/>
                </a:solidFill>
                <a:latin typeface="Arial" charset="0"/>
              </a:rPr>
              <a:t>Does Harry understand the concepts? Do </a:t>
            </a:r>
            <a:r>
              <a:rPr lang="en-US" sz="1600" b="1" i="1">
                <a:solidFill>
                  <a:srgbClr val="0000FF"/>
                </a:solidFill>
                <a:latin typeface="Arial" charset="0"/>
              </a:rPr>
              <a:t>you</a:t>
            </a:r>
            <a:r>
              <a:rPr lang="en-US" sz="1400" b="1" i="1">
                <a:solidFill>
                  <a:srgbClr val="0000FF"/>
                </a:solidFill>
                <a:latin typeface="Arial" charset="0"/>
              </a:rPr>
              <a:t> understand what Harry understands? Agree or Diagree?</a:t>
            </a:r>
          </a:p>
        </p:txBody>
      </p:sp>
      <p:pic>
        <p:nvPicPr>
          <p:cNvPr id="10" name="Picture 9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CA3C48D2-89FD-4AE4-8C37-EE66920D9787}" type="slidenum">
              <a:rPr lang="en-US"/>
              <a:pPr/>
              <a:t>6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381000" y="228600"/>
            <a:ext cx="8534400" cy="9848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b="1" dirty="0">
                <a:solidFill>
                  <a:schemeClr val="tx2"/>
                </a:solidFill>
                <a:latin typeface="Arial" charset="0"/>
              </a:rPr>
              <a:t>Why Object-Oriented?</a:t>
            </a:r>
            <a:r>
              <a:rPr lang="en-US" sz="3200" dirty="0">
                <a:solidFill>
                  <a:schemeClr val="tx2"/>
                </a:solidFill>
                <a:latin typeface="Arial" charset="0"/>
              </a:rPr>
              <a:t/>
            </a:r>
            <a:br>
              <a:rPr lang="en-US" sz="3200" dirty="0">
                <a:solidFill>
                  <a:schemeClr val="tx2"/>
                </a:solidFill>
                <a:latin typeface="Arial" charset="0"/>
              </a:rPr>
            </a:br>
            <a:r>
              <a:rPr lang="en-US" b="1" i="1" dirty="0">
                <a:solidFill>
                  <a:schemeClr val="tx2"/>
                </a:solidFill>
                <a:latin typeface="Arial" charset="0"/>
              </a:rPr>
              <a:t>… for Conceptual … </a:t>
            </a:r>
            <a:r>
              <a:rPr lang="en-US" sz="2600" b="1" i="1" dirty="0">
                <a:solidFill>
                  <a:schemeClr val="tx2"/>
                </a:solidFill>
                <a:latin typeface="Arial" charset="0"/>
              </a:rPr>
              <a:t>Modeling</a:t>
            </a:r>
            <a:r>
              <a:rPr lang="en-US" b="1" i="1" dirty="0">
                <a:solidFill>
                  <a:schemeClr val="tx2"/>
                </a:solidFill>
                <a:latin typeface="Arial" charset="0"/>
              </a:rPr>
              <a:t> Reasons</a:t>
            </a: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04800" y="1524000"/>
            <a:ext cx="8839200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r>
              <a:rPr lang="en-US" sz="2100" i="1" dirty="0">
                <a:solidFill>
                  <a:srgbClr val="FF0000"/>
                </a:solidFill>
                <a:latin typeface="Arial" charset="0"/>
              </a:rPr>
              <a:t>What kind of language can be used to create this concept diagram, or Harry’s mental image?</a:t>
            </a:r>
          </a:p>
          <a:p>
            <a:pPr>
              <a:spcBef>
                <a:spcPct val="0"/>
              </a:spcBef>
            </a:pPr>
            <a:endParaRPr lang="en-US" sz="2100" i="1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8" name="Picture 6" descr="harry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0196" y="2362200"/>
            <a:ext cx="40386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584700" y="3048000"/>
            <a:ext cx="936625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Water</a:t>
            </a:r>
          </a:p>
        </p:txBody>
      </p:sp>
      <p:sp>
        <p:nvSpPr>
          <p:cNvPr id="10" name="Text Box 8"/>
          <p:cNvSpPr txBox="1">
            <a:spLocks noChangeArrowheads="1"/>
          </p:cNvSpPr>
          <p:nvPr/>
        </p:nvSpPr>
        <p:spPr bwMode="auto">
          <a:xfrm>
            <a:off x="4524375" y="3997325"/>
            <a:ext cx="9890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Rivers</a:t>
            </a:r>
          </a:p>
        </p:txBody>
      </p:sp>
      <p:sp>
        <p:nvSpPr>
          <p:cNvPr id="11" name="Text Box 9"/>
          <p:cNvSpPr txBox="1">
            <a:spLocks noChangeArrowheads="1"/>
          </p:cNvSpPr>
          <p:nvPr/>
        </p:nvSpPr>
        <p:spPr bwMode="auto">
          <a:xfrm>
            <a:off x="6048375" y="3997325"/>
            <a:ext cx="10906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Oceans</a:t>
            </a:r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3838575" y="5216525"/>
            <a:ext cx="719138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Fish</a:t>
            </a:r>
          </a:p>
        </p:txBody>
      </p:sp>
      <p:sp>
        <p:nvSpPr>
          <p:cNvPr id="13" name="Text Box 11"/>
          <p:cNvSpPr txBox="1">
            <a:spLocks noChangeArrowheads="1"/>
          </p:cNvSpPr>
          <p:nvPr/>
        </p:nvSpPr>
        <p:spPr bwMode="auto">
          <a:xfrm>
            <a:off x="4752975" y="5673725"/>
            <a:ext cx="1311275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Penguins</a:t>
            </a:r>
          </a:p>
        </p:txBody>
      </p:sp>
      <p:sp>
        <p:nvSpPr>
          <p:cNvPr id="14" name="Text Box 12"/>
          <p:cNvSpPr txBox="1">
            <a:spLocks noChangeArrowheads="1"/>
          </p:cNvSpPr>
          <p:nvPr/>
        </p:nvSpPr>
        <p:spPr bwMode="auto">
          <a:xfrm>
            <a:off x="5743575" y="5064125"/>
            <a:ext cx="1512888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Crocodiles</a:t>
            </a:r>
          </a:p>
        </p:txBody>
      </p:sp>
      <p:sp>
        <p:nvSpPr>
          <p:cNvPr id="15" name="Text Box 13"/>
          <p:cNvSpPr txBox="1">
            <a:spLocks noChangeArrowheads="1"/>
          </p:cNvSpPr>
          <p:nvPr/>
        </p:nvSpPr>
        <p:spPr bwMode="auto">
          <a:xfrm>
            <a:off x="7343775" y="3387725"/>
            <a:ext cx="1624013" cy="466725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Fresh water</a:t>
            </a:r>
          </a:p>
        </p:txBody>
      </p:sp>
      <p:sp>
        <p:nvSpPr>
          <p:cNvPr id="16" name="Text Box 14"/>
          <p:cNvSpPr txBox="1">
            <a:spLocks noChangeArrowheads="1"/>
          </p:cNvSpPr>
          <p:nvPr/>
        </p:nvSpPr>
        <p:spPr bwMode="auto">
          <a:xfrm>
            <a:off x="7527823" y="4697193"/>
            <a:ext cx="1419225" cy="369332"/>
          </a:xfrm>
          <a:prstGeom prst="rect">
            <a:avLst/>
          </a:prstGeom>
          <a:noFill/>
          <a:ln w="9525" algn="ctr">
            <a:solidFill>
              <a:srgbClr val="800080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/>
              <a:t>Salt water</a:t>
            </a:r>
          </a:p>
        </p:txBody>
      </p:sp>
      <p:sp>
        <p:nvSpPr>
          <p:cNvPr id="17" name="AutoShape 15"/>
          <p:cNvSpPr>
            <a:spLocks noChangeArrowheads="1"/>
          </p:cNvSpPr>
          <p:nvPr/>
        </p:nvSpPr>
        <p:spPr bwMode="auto">
          <a:xfrm>
            <a:off x="4905375" y="3540125"/>
            <a:ext cx="152400" cy="152400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4981575" y="3692525"/>
            <a:ext cx="0" cy="3048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19" name="Line 17"/>
          <p:cNvSpPr>
            <a:spLocks noChangeShapeType="1"/>
          </p:cNvSpPr>
          <p:nvPr/>
        </p:nvSpPr>
        <p:spPr bwMode="auto">
          <a:xfrm flipH="1">
            <a:off x="4143375" y="4454525"/>
            <a:ext cx="838200" cy="6858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0" name="Text Box 18"/>
          <p:cNvSpPr txBox="1">
            <a:spLocks noChangeArrowheads="1"/>
          </p:cNvSpPr>
          <p:nvPr/>
        </p:nvSpPr>
        <p:spPr bwMode="auto">
          <a:xfrm>
            <a:off x="4143375" y="4506913"/>
            <a:ext cx="615950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1" name="Line 19"/>
          <p:cNvSpPr>
            <a:spLocks noChangeShapeType="1"/>
          </p:cNvSpPr>
          <p:nvPr/>
        </p:nvSpPr>
        <p:spPr bwMode="auto">
          <a:xfrm flipH="1">
            <a:off x="4448174" y="4343400"/>
            <a:ext cx="1571625" cy="873125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2" name="Text Box 20"/>
          <p:cNvSpPr txBox="1">
            <a:spLocks noChangeArrowheads="1"/>
          </p:cNvSpPr>
          <p:nvPr/>
        </p:nvSpPr>
        <p:spPr bwMode="auto">
          <a:xfrm>
            <a:off x="4829175" y="4832350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3" name="Line 21"/>
          <p:cNvSpPr>
            <a:spLocks noChangeShapeType="1"/>
          </p:cNvSpPr>
          <p:nvPr/>
        </p:nvSpPr>
        <p:spPr bwMode="auto">
          <a:xfrm flipH="1">
            <a:off x="4981574" y="4495800"/>
            <a:ext cx="1114425" cy="1177925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 wrap="square">
            <a:spAutoFit/>
          </a:bodyPr>
          <a:lstStyle/>
          <a:p>
            <a:endParaRPr lang="en-US"/>
          </a:p>
        </p:txBody>
      </p:sp>
      <p:sp>
        <p:nvSpPr>
          <p:cNvPr id="24" name="Text Box 22"/>
          <p:cNvSpPr txBox="1">
            <a:spLocks noChangeArrowheads="1"/>
          </p:cNvSpPr>
          <p:nvPr/>
        </p:nvSpPr>
        <p:spPr bwMode="auto">
          <a:xfrm>
            <a:off x="4829175" y="5213350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25" name="Line 23"/>
          <p:cNvSpPr>
            <a:spLocks noChangeShapeType="1"/>
          </p:cNvSpPr>
          <p:nvPr/>
        </p:nvSpPr>
        <p:spPr bwMode="auto">
          <a:xfrm flipH="1" flipV="1">
            <a:off x="6429375" y="4454525"/>
            <a:ext cx="0" cy="6096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6" name="Text Box 24"/>
          <p:cNvSpPr txBox="1">
            <a:spLocks noChangeArrowheads="1"/>
          </p:cNvSpPr>
          <p:nvPr/>
        </p:nvSpPr>
        <p:spPr bwMode="auto">
          <a:xfrm>
            <a:off x="6200775" y="4606925"/>
            <a:ext cx="76200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live in</a:t>
            </a:r>
          </a:p>
        </p:txBody>
      </p:sp>
      <p:sp>
        <p:nvSpPr>
          <p:cNvPr id="27" name="AutoShape 25"/>
          <p:cNvSpPr>
            <a:spLocks noChangeArrowheads="1"/>
          </p:cNvSpPr>
          <p:nvPr/>
        </p:nvSpPr>
        <p:spPr bwMode="auto">
          <a:xfrm rot="16774523">
            <a:off x="5514975" y="3235325"/>
            <a:ext cx="152400" cy="152400"/>
          </a:xfrm>
          <a:prstGeom prst="triangle">
            <a:avLst>
              <a:gd name="adj" fmla="val 50000"/>
            </a:avLst>
          </a:prstGeom>
          <a:noFill/>
          <a:ln w="9525" algn="ctr">
            <a:solidFill>
              <a:srgbClr val="9900FF"/>
            </a:solidFill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28" name="Line 26"/>
          <p:cNvSpPr>
            <a:spLocks noChangeShapeType="1"/>
          </p:cNvSpPr>
          <p:nvPr/>
        </p:nvSpPr>
        <p:spPr bwMode="auto">
          <a:xfrm rot="18227663">
            <a:off x="6151563" y="2724150"/>
            <a:ext cx="685800" cy="1524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29" name="Line 27"/>
          <p:cNvSpPr>
            <a:spLocks noChangeShapeType="1"/>
          </p:cNvSpPr>
          <p:nvPr/>
        </p:nvSpPr>
        <p:spPr bwMode="auto">
          <a:xfrm flipH="1">
            <a:off x="5514975" y="3692525"/>
            <a:ext cx="1828800" cy="381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0" name="Text Box 28"/>
          <p:cNvSpPr txBox="1">
            <a:spLocks noChangeArrowheads="1"/>
          </p:cNvSpPr>
          <p:nvPr/>
        </p:nvSpPr>
        <p:spPr bwMode="auto">
          <a:xfrm>
            <a:off x="6200775" y="3540125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sp>
        <p:nvSpPr>
          <p:cNvPr id="31" name="Line 29"/>
          <p:cNvSpPr>
            <a:spLocks noChangeShapeType="1"/>
          </p:cNvSpPr>
          <p:nvPr/>
        </p:nvSpPr>
        <p:spPr bwMode="auto">
          <a:xfrm>
            <a:off x="7115175" y="4302125"/>
            <a:ext cx="838200" cy="381000"/>
          </a:xfrm>
          <a:prstGeom prst="line">
            <a:avLst/>
          </a:prstGeom>
          <a:noFill/>
          <a:ln w="9525">
            <a:solidFill>
              <a:srgbClr val="9900FF"/>
            </a:solidFill>
            <a:round/>
            <a:headEnd/>
            <a:tailEnd type="arrow" w="med" len="med"/>
          </a:ln>
          <a:effectLst/>
        </p:spPr>
        <p:txBody>
          <a:bodyPr>
            <a:spAutoFit/>
          </a:bodyPr>
          <a:lstStyle/>
          <a:p>
            <a:endParaRPr lang="en-US"/>
          </a:p>
        </p:txBody>
      </p:sp>
      <p:sp>
        <p:nvSpPr>
          <p:cNvPr id="32" name="Text Box 30"/>
          <p:cNvSpPr txBox="1">
            <a:spLocks noChangeArrowheads="1"/>
          </p:cNvSpPr>
          <p:nvPr/>
        </p:nvSpPr>
        <p:spPr bwMode="auto">
          <a:xfrm>
            <a:off x="7496175" y="4073525"/>
            <a:ext cx="615950" cy="36671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1800"/>
              <a:t>have</a:t>
            </a:r>
          </a:p>
        </p:txBody>
      </p:sp>
      <p:pic>
        <p:nvPicPr>
          <p:cNvPr id="33" name="Picture 32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51463BF8-0C69-4F65-A22E-3449AFBF932A}" type="slidenum">
              <a:rPr lang="en-US"/>
              <a:pPr/>
              <a:t>7</a:t>
            </a:fld>
            <a:endParaRPr lang="en-US"/>
          </a:p>
        </p:txBody>
      </p:sp>
      <p:sp>
        <p:nvSpPr>
          <p:cNvPr id="34" name="Rectangle 2"/>
          <p:cNvSpPr>
            <a:spLocks noGrp="1" noChangeArrowheads="1"/>
          </p:cNvSpPr>
          <p:nvPr>
            <p:ph type="title"/>
          </p:nvPr>
        </p:nvSpPr>
        <p:spPr>
          <a:xfrm>
            <a:off x="195263" y="228600"/>
            <a:ext cx="8720137" cy="914400"/>
          </a:xfrm>
        </p:spPr>
        <p:txBody>
          <a:bodyPr>
            <a:normAutofit fontScale="90000"/>
          </a:bodyPr>
          <a:lstStyle/>
          <a:p>
            <a:r>
              <a:rPr lang="en-US" sz="3600" b="1" dirty="0"/>
              <a:t>Why Object-Oriented -&gt; </a:t>
            </a:r>
            <a:r>
              <a:rPr lang="en-US" sz="3600" b="1" dirty="0" smtClean="0"/>
              <a:t/>
            </a:r>
            <a:br>
              <a:rPr lang="en-US" sz="3600" b="1" dirty="0" smtClean="0"/>
            </a:br>
            <a:r>
              <a:rPr lang="en-US" sz="2400" dirty="0" smtClean="0"/>
              <a:t>What </a:t>
            </a:r>
            <a:r>
              <a:rPr lang="en-US" sz="2400" dirty="0"/>
              <a:t>is a </a:t>
            </a:r>
            <a:r>
              <a:rPr lang="en-US" sz="2800" b="1" i="1" dirty="0"/>
              <a:t>model </a:t>
            </a:r>
            <a:r>
              <a:rPr lang="en-US" sz="2800" b="1" dirty="0"/>
              <a:t>and why</a:t>
            </a:r>
            <a:r>
              <a:rPr lang="en-US" sz="2400" dirty="0"/>
              <a:t>?</a:t>
            </a:r>
          </a:p>
        </p:txBody>
      </p:sp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533400" y="1371600"/>
            <a:ext cx="8382000" cy="3429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model is a simplification of reality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a miniature bridge for a real bridge to be built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20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742950" marR="0" lvl="1" indent="-28575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Well...sort of….but not quite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model is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simplification of </a:t>
            </a:r>
            <a:r>
              <a:rPr kumimoji="0" lang="en-US" sz="20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our perception</a:t>
            </a: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reality 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(that is, if it exists, otherwise it could be a mere illusion). 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communication is not about reality but about your/my/his/her perception of reality =&gt; validation and verification hard but needed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itchFamily="2" charset="2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model is an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abstraction</a:t>
            </a:r>
            <a:r>
              <a:rPr kumimoji="0" lang="en-US" sz="12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of something for the purpose of </a:t>
            </a:r>
            <a:r>
              <a:rPr kumimoji="0" lang="en-US" sz="24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understanding</a:t>
            </a: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be it the problem or a solution.</a:t>
            </a:r>
            <a:endParaRPr kumimoji="0" lang="en-US" sz="1800" b="1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6" name="Rectangle 4"/>
          <p:cNvSpPr>
            <a:spLocks noChangeArrowheads="1"/>
          </p:cNvSpPr>
          <p:nvPr/>
        </p:nvSpPr>
        <p:spPr bwMode="auto">
          <a:xfrm>
            <a:off x="228600" y="4648200"/>
            <a:ext cx="8763000" cy="1676400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000" dirty="0">
                <a:latin typeface="Arial" charset="0"/>
              </a:rPr>
              <a:t>To understand </a:t>
            </a:r>
            <a:r>
              <a:rPr lang="en-US" sz="2000" i="1" dirty="0">
                <a:latin typeface="Arial" charset="0"/>
              </a:rPr>
              <a:t>why</a:t>
            </a:r>
            <a:r>
              <a:rPr lang="en-US" sz="2000" dirty="0">
                <a:latin typeface="Arial" charset="0"/>
              </a:rPr>
              <a:t> a software system is needed, </a:t>
            </a:r>
            <a:r>
              <a:rPr lang="en-US" sz="2000" i="1" dirty="0">
                <a:latin typeface="Arial" charset="0"/>
              </a:rPr>
              <a:t>what</a:t>
            </a:r>
            <a:r>
              <a:rPr lang="en-US" sz="2000" dirty="0">
                <a:latin typeface="Arial" charset="0"/>
              </a:rPr>
              <a:t> it should do, and </a:t>
            </a:r>
            <a:r>
              <a:rPr lang="en-US" sz="2000" i="1" dirty="0">
                <a:latin typeface="Arial" charset="0"/>
              </a:rPr>
              <a:t>how</a:t>
            </a:r>
            <a:r>
              <a:rPr lang="en-US" sz="2000" dirty="0">
                <a:latin typeface="Arial" charset="0"/>
              </a:rPr>
              <a:t> it should do it.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000" dirty="0">
                <a:latin typeface="Arial" charset="0"/>
              </a:rPr>
              <a:t>To communicate our understanding of why, what and how.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000" dirty="0">
                <a:latin typeface="Arial" charset="0"/>
              </a:rPr>
              <a:t>To detect commonalities and differences in your perception, my perception, his perception and her perception of reality.</a:t>
            </a:r>
          </a:p>
          <a:p>
            <a:pPr marL="342900" indent="-342900" algn="just">
              <a:lnSpc>
                <a:spcPct val="8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000" dirty="0">
                <a:latin typeface="Arial" charset="0"/>
              </a:rPr>
              <a:t>To detect misunderstandings and miscommunications.</a:t>
            </a:r>
            <a:r>
              <a:rPr lang="en-US" sz="1600" dirty="0">
                <a:latin typeface="Arial" charset="0"/>
              </a:rPr>
              <a:t>	</a:t>
            </a:r>
            <a:r>
              <a:rPr lang="en-US" sz="1800" dirty="0">
                <a:latin typeface="Arial" charset="0"/>
              </a:rPr>
              <a:t>								</a:t>
            </a:r>
            <a:endParaRPr lang="en-US" sz="1800" b="1" i="1" dirty="0">
              <a:latin typeface="Arial" charset="0"/>
            </a:endParaRPr>
          </a:p>
        </p:txBody>
      </p:sp>
      <p:pic>
        <p:nvPicPr>
          <p:cNvPr id="6" name="Picture 5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</p:spPr>
        <p:txBody>
          <a:bodyPr/>
          <a:lstStyle/>
          <a:p>
            <a:fld id="{74D82806-4D13-46D7-A212-47F29CDB012C}" type="slidenum">
              <a:rPr lang="en-US"/>
              <a:pPr/>
              <a:t>8</a:t>
            </a:fld>
            <a:endParaRPr lang="en-US"/>
          </a:p>
        </p:txBody>
      </p:sp>
      <p:pic>
        <p:nvPicPr>
          <p:cNvPr id="6" name="Picture 4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95800" y="2362200"/>
            <a:ext cx="3695700" cy="2743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sp>
        <p:nvSpPr>
          <p:cNvPr id="7" name="Rectangle 38"/>
          <p:cNvSpPr>
            <a:spLocks noChangeArrowheads="1"/>
          </p:cNvSpPr>
          <p:nvPr/>
        </p:nvSpPr>
        <p:spPr bwMode="auto">
          <a:xfrm>
            <a:off x="1028700" y="3190875"/>
            <a:ext cx="2590800" cy="369332"/>
          </a:xfrm>
          <a:prstGeom prst="rect">
            <a:avLst/>
          </a:prstGeom>
          <a:solidFill>
            <a:srgbClr val="CCFFFF"/>
          </a:solidFill>
          <a:ln w="9525" algn="ctr">
            <a:noFill/>
            <a:miter lim="800000"/>
            <a:headEnd/>
            <a:tailEnd/>
          </a:ln>
          <a:effectLst/>
        </p:spPr>
        <p:txBody>
          <a:bodyPr wrap="square" anchor="ctr">
            <a:spAutoFit/>
          </a:bodyPr>
          <a:lstStyle/>
          <a:p>
            <a:endParaRPr lang="en-US"/>
          </a:p>
        </p:txBody>
      </p:sp>
      <p:sp>
        <p:nvSpPr>
          <p:cNvPr id="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8610600" cy="1066800"/>
          </a:xfrm>
        </p:spPr>
        <p:txBody>
          <a:bodyPr>
            <a:normAutofit fontScale="90000"/>
          </a:bodyPr>
          <a:lstStyle/>
          <a:p>
            <a:r>
              <a:rPr lang="en-US" sz="3800" b="1" i="1" dirty="0" smtClean="0"/>
              <a:t>What</a:t>
            </a:r>
            <a:r>
              <a:rPr lang="en-US" sz="3800" b="1" dirty="0" smtClean="0"/>
              <a:t> </a:t>
            </a:r>
            <a:r>
              <a:rPr lang="en-US" sz="3800" b="1" dirty="0"/>
              <a:t>is Object-Orientation? </a:t>
            </a:r>
            <a:br>
              <a:rPr lang="en-US" sz="3800" b="1" dirty="0"/>
            </a:br>
            <a:r>
              <a:rPr lang="en-US" sz="2400" b="1" dirty="0"/>
              <a:t>- What is Object</a:t>
            </a:r>
            <a:r>
              <a:rPr lang="en-US" sz="3800" dirty="0"/>
              <a:t>?</a:t>
            </a:r>
          </a:p>
        </p:txBody>
      </p:sp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228600" y="1447800"/>
            <a:ext cx="8763000" cy="14478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An "object" is anything to which a concept applies, </a:t>
            </a: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 our awareness</a:t>
            </a:r>
            <a:endParaRPr kumimoji="0" lang="en-US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Things drawn from the problem domain or solution space.</a:t>
            </a:r>
          </a:p>
          <a:p>
            <a:pPr marL="742950" marR="0" lvl="1" indent="-285750" algn="just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–"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E.g., a living person in the problem domain, a software component in the solution space.</a:t>
            </a:r>
          </a:p>
          <a:p>
            <a:pPr marL="342900" marR="0" lvl="0" indent="-342900" algn="l" defTabSz="914400" rtl="0" eaLnBrk="1" fontAlgn="auto" latinLnBrk="0" hangingPunct="1">
              <a:lnSpc>
                <a:spcPct val="8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381000" y="4800600"/>
            <a:ext cx="84582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None/>
            </a:pPr>
            <a:endParaRPr lang="en-US" sz="1800" b="1" dirty="0">
              <a:latin typeface="Arial" charset="0"/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400" dirty="0">
                <a:latin typeface="Arial" charset="0"/>
              </a:rPr>
              <a:t>A structure that has identity and properties and behavior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l"/>
            </a:pPr>
            <a:r>
              <a:rPr lang="en-US" sz="2400" dirty="0">
                <a:latin typeface="Arial" charset="0"/>
              </a:rPr>
              <a:t>It is an instance of a collective concept, i.e., a </a:t>
            </a:r>
            <a:r>
              <a:rPr lang="en-US" sz="2400" dirty="0">
                <a:solidFill>
                  <a:srgbClr val="FF00FF"/>
                </a:solidFill>
                <a:latin typeface="Arial" charset="0"/>
              </a:rPr>
              <a:t>class</a:t>
            </a:r>
            <a:r>
              <a:rPr lang="en-US" sz="2400" dirty="0">
                <a:latin typeface="Arial" charset="0"/>
              </a:rPr>
              <a:t>.</a:t>
            </a: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71700" y="2987675"/>
            <a:ext cx="203200" cy="8128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" name="Picture 15" descr="TN0054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104900" y="4164013"/>
            <a:ext cx="1752600" cy="269875"/>
          </a:xfrm>
          <a:prstGeom prst="rect">
            <a:avLst/>
          </a:prstGeom>
          <a:noFill/>
        </p:spPr>
      </p:pic>
      <p:pic>
        <p:nvPicPr>
          <p:cNvPr id="13" name="Picture 37" descr="j028256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181100" y="2969153"/>
            <a:ext cx="820738" cy="775759"/>
          </a:xfrm>
          <a:prstGeom prst="rect">
            <a:avLst/>
          </a:prstGeom>
          <a:noFill/>
        </p:spPr>
      </p:pic>
      <p:pic>
        <p:nvPicPr>
          <p:cNvPr id="14" name="Picture 4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48500" y="3038475"/>
            <a:ext cx="190500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5" name="Picture 41" descr="TN00542_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105400" y="4191000"/>
            <a:ext cx="1295400" cy="198967"/>
          </a:xfrm>
          <a:prstGeom prst="rect">
            <a:avLst/>
          </a:prstGeom>
          <a:noFill/>
        </p:spPr>
      </p:pic>
      <p:pic>
        <p:nvPicPr>
          <p:cNvPr id="16" name="Picture 42" descr="j028256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057900" y="3165475"/>
            <a:ext cx="754063" cy="711200"/>
          </a:xfrm>
          <a:prstGeom prst="rect">
            <a:avLst/>
          </a:prstGeom>
          <a:noFill/>
        </p:spPr>
      </p:pic>
      <p:pic>
        <p:nvPicPr>
          <p:cNvPr id="17" name="Picture 45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933700" y="3905250"/>
            <a:ext cx="552450" cy="666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8" name="Picture 4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77000" y="3886200"/>
            <a:ext cx="552450" cy="6667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9" name="Picture 18"/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48400"/>
            <a:ext cx="2133600" cy="457200"/>
          </a:xfrm>
        </p:spPr>
        <p:txBody>
          <a:bodyPr/>
          <a:lstStyle/>
          <a:p>
            <a:fld id="{B77A2139-A36B-41EF-8F75-8E16D206926D}" type="slidenum">
              <a:rPr lang="en-US"/>
              <a:pPr/>
              <a:t>9</a:t>
            </a:fld>
            <a:endParaRPr lang="en-US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8600" y="3352800"/>
            <a:ext cx="7620000" cy="258532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400" b="1" dirty="0" smtClean="0">
                <a:latin typeface="Arial" charset="0"/>
              </a:rPr>
              <a:t>Encapsulation</a:t>
            </a:r>
          </a:p>
          <a:p>
            <a:pPr eaLnBrk="0" hangingPunct="0">
              <a:spcBef>
                <a:spcPct val="0"/>
              </a:spcBef>
            </a:pPr>
            <a:r>
              <a:rPr lang="en-US" b="1" dirty="0" smtClean="0">
                <a:latin typeface="Arial" charset="0"/>
              </a:rPr>
              <a:t>     </a:t>
            </a:r>
            <a:r>
              <a:rPr lang="en-US" sz="2000" dirty="0" smtClean="0">
                <a:latin typeface="Arial" charset="0"/>
              </a:rPr>
              <a:t>information </a:t>
            </a:r>
            <a:r>
              <a:rPr lang="en-US" sz="2000" dirty="0">
                <a:latin typeface="Arial" charset="0"/>
              </a:rPr>
              <a:t>hiding </a:t>
            </a:r>
          </a:p>
          <a:p>
            <a:pPr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     Objects encapsulate: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	property 	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	behavior as a collection of methods invoked by 	messages</a:t>
            </a:r>
          </a:p>
          <a:p>
            <a:pPr lvl="1"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	…</a:t>
            </a:r>
            <a:r>
              <a:rPr lang="en-US" sz="2000" dirty="0"/>
              <a:t>state as a collection of instance variables</a:t>
            </a:r>
          </a:p>
          <a:p>
            <a:pPr lvl="1">
              <a:spcBef>
                <a:spcPct val="0"/>
              </a:spcBef>
            </a:pPr>
            <a:endParaRPr lang="en-US" dirty="0"/>
          </a:p>
        </p:txBody>
      </p:sp>
      <p:sp>
        <p:nvSpPr>
          <p:cNvPr id="7" name="Text Box 3"/>
          <p:cNvSpPr txBox="1">
            <a:spLocks noChangeArrowheads="1"/>
          </p:cNvSpPr>
          <p:nvPr/>
        </p:nvSpPr>
        <p:spPr bwMode="auto">
          <a:xfrm>
            <a:off x="228600" y="1600200"/>
            <a:ext cx="6248400" cy="166199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en-US" sz="2400" b="1" dirty="0">
                <a:latin typeface="Arial" charset="0"/>
              </a:rPr>
              <a:t>Abstraction</a:t>
            </a:r>
            <a:endParaRPr lang="en-US" sz="2400" dirty="0">
              <a:latin typeface="Arial" charset="0"/>
            </a:endParaRPr>
          </a:p>
          <a:p>
            <a:pPr lvl="1" eaLnBrk="0" hangingPunct="0"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Focus on the essential</a:t>
            </a:r>
          </a:p>
          <a:p>
            <a:pPr lvl="1" eaLnBrk="0" hangingPunct="0">
              <a:spcBef>
                <a:spcPct val="0"/>
              </a:spcBef>
            </a:pPr>
            <a:r>
              <a:rPr lang="en-US" sz="2000" dirty="0">
                <a:latin typeface="Arial" charset="0"/>
              </a:rPr>
              <a:t>Omits tremendous amount of details</a:t>
            </a:r>
          </a:p>
          <a:p>
            <a:pPr lvl="1" eaLnBrk="0" hangingPunct="0">
              <a:spcBef>
                <a:spcPct val="0"/>
              </a:spcBef>
            </a:pPr>
            <a:r>
              <a:rPr lang="en-US" sz="2000" dirty="0"/>
              <a:t>…Focus on  what an object “is and does”</a:t>
            </a:r>
          </a:p>
          <a:p>
            <a:pPr lvl="1" eaLnBrk="0" hangingPunct="0">
              <a:spcBef>
                <a:spcPct val="0"/>
              </a:spcBef>
            </a:pPr>
            <a:endParaRPr lang="en-US" dirty="0">
              <a:latin typeface="Arial" charset="0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762000" y="304800"/>
            <a:ext cx="7772400" cy="86177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3200" b="1" i="1" dirty="0">
                <a:solidFill>
                  <a:schemeClr val="tx2"/>
                </a:solidFill>
                <a:latin typeface="Arial" charset="0"/>
              </a:rPr>
              <a:t>What</a:t>
            </a:r>
            <a:r>
              <a:rPr lang="en-US" sz="3200" dirty="0">
                <a:solidFill>
                  <a:schemeClr val="tx2"/>
                </a:solidFill>
                <a:latin typeface="Arial" charset="0"/>
              </a:rPr>
              <a:t> is Object-Orientation</a:t>
            </a:r>
          </a:p>
          <a:p>
            <a:pPr algn="ctr">
              <a:spcBef>
                <a:spcPct val="0"/>
              </a:spcBef>
            </a:pPr>
            <a:r>
              <a:rPr lang="en-US" dirty="0">
                <a:solidFill>
                  <a:schemeClr val="tx2"/>
                </a:solidFill>
                <a:latin typeface="Arial" charset="0"/>
              </a:rPr>
              <a:t>- Abstraction and Encapsulation</a:t>
            </a:r>
          </a:p>
        </p:txBody>
      </p:sp>
      <p:pic>
        <p:nvPicPr>
          <p:cNvPr id="9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781800" y="1447800"/>
            <a:ext cx="393700" cy="1752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0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1219200"/>
            <a:ext cx="355600" cy="21336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1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772400" y="1295400"/>
            <a:ext cx="317500" cy="1905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</p:pic>
      <p:pic>
        <p:nvPicPr>
          <p:cNvPr id="12" name="Picture 11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52400" y="152400"/>
            <a:ext cx="83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1486</Words>
  <Application>Microsoft Office PowerPoint</Application>
  <PresentationFormat>On-screen Show (4:3)</PresentationFormat>
  <Paragraphs>297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Office Theme</vt:lpstr>
      <vt:lpstr>Introduction to OOSD</vt:lpstr>
      <vt:lpstr>Outline </vt:lpstr>
      <vt:lpstr>Slide 3</vt:lpstr>
      <vt:lpstr>Slide 4</vt:lpstr>
      <vt:lpstr>Why Object-Oriented? - concepts and objects</vt:lpstr>
      <vt:lpstr>Slide 6</vt:lpstr>
      <vt:lpstr>Why Object-Oriented -&gt;  What is a model and why?</vt:lpstr>
      <vt:lpstr>What is Object-Orientation?  - What is Object?</vt:lpstr>
      <vt:lpstr>Slide 9</vt:lpstr>
      <vt:lpstr>Slide 10</vt:lpstr>
      <vt:lpstr>What is Object-Orientation? - Class</vt:lpstr>
      <vt:lpstr>Slide 12</vt:lpstr>
      <vt:lpstr>Slide 13</vt:lpstr>
      <vt:lpstr> What is Object-Oriented Application? </vt:lpstr>
      <vt:lpstr>What is OOSD?</vt:lpstr>
      <vt:lpstr>Slide 16</vt:lpstr>
      <vt:lpstr>Slide 17</vt:lpstr>
      <vt:lpstr>Slide 18</vt:lpstr>
      <vt:lpstr>How to Do OOAD  – OMT as Object-Oriented Methodology</vt:lpstr>
      <vt:lpstr>Slide 20</vt:lpstr>
      <vt:lpstr>Slide 21</vt:lpstr>
      <vt:lpstr>Slide 22</vt:lpstr>
      <vt:lpstr>Slide 23</vt:lpstr>
      <vt:lpstr>Slide 24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Hari Mohan Pandey</cp:lastModifiedBy>
  <cp:revision>45</cp:revision>
  <dcterms:created xsi:type="dcterms:W3CDTF">2006-08-16T00:00:00Z</dcterms:created>
  <dcterms:modified xsi:type="dcterms:W3CDTF">2014-07-03T06:06:20Z</dcterms:modified>
</cp:coreProperties>
</file>