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63519-BDF7-4090-9FD7-4B557B1C14A6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0ACA2-D81D-4281-9109-EDCC5C24A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237-879D-4B97-8C36-6CD74721900E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2F5B-30CA-4D90-8894-E99AD170CC46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93CF-857B-41DD-BFAE-C13DF5FCC282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0AE1-869D-40B7-88DC-0F9293CDB42F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4AC9-6FC4-4CA7-B210-3E058E17034F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35FD-D9D8-4E3F-88FE-878C483F64BC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BF7D-12A0-4FB3-B204-496993878373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394E-04DA-4E91-A933-627392FF6612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F4C-911F-49A5-8F74-AA325FBC0037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BC40-F098-4B02-9660-D2AEF507F341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BC83-9F21-4C2B-B724-40F9CA0BB55E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A2B6-A561-48A0-81B7-BAE9D505DF15}" type="datetime1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hmpandey@amity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990600"/>
          </a:xfrm>
        </p:spPr>
        <p:txBody>
          <a:bodyPr/>
          <a:lstStyle/>
          <a:p>
            <a:r>
              <a:rPr lang="en-US" dirty="0" smtClean="0"/>
              <a:t>Introduction to OOSD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2362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Prof. Hari Mohan Pandey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Assistant Professor, CSE Department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Amity School of Engineering &amp; Technology</a:t>
            </a:r>
          </a:p>
          <a:p>
            <a:r>
              <a:rPr lang="en-US" sz="2000" dirty="0" smtClean="0">
                <a:solidFill>
                  <a:schemeClr val="tx1"/>
                </a:solidFill>
                <a:hlinkClick r:id="rId2"/>
              </a:rPr>
              <a:t>hmpandey@amity.edu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67000" y="2362200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Lecture-2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UML Diagram: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Categories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10000"/>
          </a:bodyPr>
          <a:lstStyle/>
          <a:p>
            <a:pPr marL="695325" indent="-514350">
              <a:buFont typeface="Calibri" pitchFamily="34" charset="0"/>
              <a:buAutoNum type="arabicPeriod"/>
            </a:pPr>
            <a:r>
              <a:rPr lang="en-US" b="1" smtClean="0">
                <a:solidFill>
                  <a:srgbClr val="002060"/>
                </a:solidFill>
              </a:rPr>
              <a:t>Structure Diagrams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Class Diagram,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Object Diagram,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Component Diagram, and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Deployment Diagram. </a:t>
            </a:r>
          </a:p>
          <a:p>
            <a:pPr marL="695325" indent="-514350">
              <a:buFont typeface="Calibri" pitchFamily="34" charset="0"/>
              <a:buAutoNum type="arabicPeriod"/>
            </a:pPr>
            <a:r>
              <a:rPr lang="en-US" b="1" smtClean="0">
                <a:solidFill>
                  <a:srgbClr val="002060"/>
                </a:solidFill>
              </a:rPr>
              <a:t>Behavior Diagrams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Use Case Diagram,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Activity Diagram, and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State Machine Diagram. </a:t>
            </a:r>
          </a:p>
          <a:p>
            <a:pPr marL="695325" indent="-514350">
              <a:buFont typeface="Calibri" pitchFamily="34" charset="0"/>
              <a:buAutoNum type="arabicPeriod"/>
            </a:pPr>
            <a:r>
              <a:rPr lang="en-US" b="1" smtClean="0">
                <a:solidFill>
                  <a:srgbClr val="002060"/>
                </a:solidFill>
              </a:rPr>
              <a:t>Interaction Diagrams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Sequence Diagram, </a:t>
            </a:r>
          </a:p>
          <a:p>
            <a:pPr marL="1371600" lvl="2" indent="-514350"/>
            <a:r>
              <a:rPr lang="en-US" b="1" i="1" smtClean="0">
                <a:latin typeface="Palatino Linotype" pitchFamily="18" charset="0"/>
              </a:rPr>
              <a:t>Collaboration Diagram</a:t>
            </a:r>
          </a:p>
        </p:txBody>
      </p:sp>
      <p:sp>
        <p:nvSpPr>
          <p:cNvPr id="1946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119678E8-8747-4B98-BD71-087C56177332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tool: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 UML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/>
            <a:r>
              <a:rPr lang="en-US" sz="2400" dirty="0" err="1" smtClean="0"/>
              <a:t>StarUML</a:t>
            </a:r>
            <a:r>
              <a:rPr lang="en-US" sz="2400" dirty="0" smtClean="0"/>
              <a:t> is an Open Source Project to develop:</a:t>
            </a:r>
          </a:p>
          <a:p>
            <a:pPr lvl="1" algn="just">
              <a:buFont typeface="Wingdings" pitchFamily="2" charset="2"/>
              <a:buChar char="Ø"/>
            </a:pPr>
            <a:endParaRPr lang="en-US" sz="5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Fast</a:t>
            </a:r>
          </a:p>
          <a:p>
            <a:pPr lvl="1" algn="just">
              <a:buFont typeface="Wingdings" pitchFamily="2" charset="2"/>
              <a:buChar char="Ø"/>
            </a:pPr>
            <a:endParaRPr lang="en-US" sz="5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Flexible</a:t>
            </a:r>
          </a:p>
          <a:p>
            <a:pPr lvl="1" algn="just">
              <a:buFont typeface="Wingdings" pitchFamily="2" charset="2"/>
              <a:buChar char="Ø"/>
            </a:pPr>
            <a:endParaRPr lang="en-US" sz="5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Extensible</a:t>
            </a:r>
          </a:p>
          <a:p>
            <a:pPr lvl="1" algn="just">
              <a:buFont typeface="Wingdings" pitchFamily="2" charset="2"/>
              <a:buChar char="Ø"/>
            </a:pPr>
            <a:endParaRPr lang="en-US" sz="5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Featureful</a:t>
            </a:r>
            <a:r>
              <a:rPr lang="en-US" sz="2400" dirty="0" smtClean="0">
                <a:solidFill>
                  <a:schemeClr val="tx1"/>
                </a:solidFill>
              </a:rPr>
              <a:t> and </a:t>
            </a:r>
          </a:p>
          <a:p>
            <a:pPr lvl="1" algn="just">
              <a:buFont typeface="Wingdings" pitchFamily="2" charset="2"/>
              <a:buChar char="Ø"/>
            </a:pPr>
            <a:endParaRPr lang="en-US" sz="5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Freely-available </a:t>
            </a:r>
          </a:p>
          <a:p>
            <a:pPr lvl="1" algn="just">
              <a:buFont typeface="Wingdings" pitchFamily="2" charset="2"/>
              <a:buChar char="Ø"/>
            </a:pPr>
            <a:endParaRPr lang="en-US" sz="500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</a:rPr>
              <a:t>UML/MDA platform running on Win32 platform. </a:t>
            </a:r>
          </a:p>
          <a:p>
            <a:pPr algn="just"/>
            <a:endParaRPr lang="en-US" sz="2400" dirty="0" smtClean="0"/>
          </a:p>
          <a:p>
            <a:pPr algn="just"/>
            <a:endParaRPr lang="en-US" dirty="0" smtClean="0"/>
          </a:p>
        </p:txBody>
      </p:sp>
      <p:sp>
        <p:nvSpPr>
          <p:cNvPr id="2048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9CFB990-9D18-4278-BA9E-FD204CE37F4D}" type="slidenum">
              <a:rPr lang="en-US" smtClean="0"/>
              <a:pPr/>
              <a:t>11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modeling tool: 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UML Cont.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708525"/>
          </a:xfrm>
        </p:spPr>
        <p:txBody>
          <a:bodyPr/>
          <a:lstStyle/>
          <a:p>
            <a:pPr algn="just">
              <a:defRPr/>
            </a:pPr>
            <a:endParaRPr lang="en-US" sz="2800" dirty="0" smtClean="0"/>
          </a:p>
          <a:p>
            <a:pPr algn="just">
              <a:defRPr/>
            </a:pPr>
            <a:r>
              <a:rPr lang="en-US" sz="2800" dirty="0" err="1" smtClean="0"/>
              <a:t>StarUML</a:t>
            </a:r>
            <a:r>
              <a:rPr lang="en-US" sz="2800" dirty="0" smtClean="0"/>
              <a:t>™ is a </a:t>
            </a:r>
            <a:r>
              <a:rPr lang="en-US" sz="2800" b="1" i="1" u="sng" dirty="0" smtClean="0">
                <a:solidFill>
                  <a:srgbClr val="002060"/>
                </a:solidFill>
              </a:rPr>
              <a:t>software modeling platform </a:t>
            </a:r>
            <a:r>
              <a:rPr lang="en-US" sz="2800" dirty="0" smtClean="0"/>
              <a:t>rather than just a </a:t>
            </a:r>
            <a:r>
              <a:rPr lang="en-US" sz="2800" b="1" i="1" u="sng" dirty="0" smtClean="0"/>
              <a:t>UML tool</a:t>
            </a:r>
            <a:r>
              <a:rPr lang="en-US" sz="2800" dirty="0" smtClean="0"/>
              <a:t>. </a:t>
            </a:r>
          </a:p>
          <a:p>
            <a:pPr algn="just">
              <a:defRPr/>
            </a:pPr>
            <a:endParaRPr lang="en-US" sz="1050" dirty="0" smtClean="0"/>
          </a:p>
          <a:p>
            <a:pPr algn="just">
              <a:defRPr/>
            </a:pPr>
            <a:r>
              <a:rPr lang="en-US" sz="2800" dirty="0" smtClean="0"/>
              <a:t>It is a compelling </a:t>
            </a:r>
            <a:r>
              <a:rPr lang="en-US" sz="2800" b="1" i="1" u="sng" dirty="0" smtClean="0">
                <a:solidFill>
                  <a:srgbClr val="FF0000"/>
                </a:solidFill>
              </a:rPr>
              <a:t>replacement of commercial UML tools</a:t>
            </a:r>
            <a:r>
              <a:rPr lang="en-US" sz="2800" dirty="0" smtClean="0"/>
              <a:t> such as Rational Rose, Together and so on.</a:t>
            </a:r>
          </a:p>
          <a:p>
            <a:pPr algn="just">
              <a:defRPr/>
            </a:pPr>
            <a:endParaRPr lang="en-US" sz="1050" dirty="0" smtClean="0"/>
          </a:p>
          <a:p>
            <a:pPr algn="just">
              <a:defRPr/>
            </a:pPr>
            <a:r>
              <a:rPr lang="en-US" sz="2800" dirty="0" smtClean="0"/>
              <a:t>StarUML is 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500" b="1" i="1" u="sng" dirty="0" smtClean="0">
                <a:solidFill>
                  <a:srgbClr val="FF0000"/>
                </a:solidFill>
              </a:rPr>
              <a:t>multi-lingual project</a:t>
            </a:r>
            <a:r>
              <a:rPr lang="en-US" sz="2500" b="1" u="sng" dirty="0" smtClean="0">
                <a:solidFill>
                  <a:srgbClr val="FF0000"/>
                </a:solidFill>
              </a:rPr>
              <a:t> </a:t>
            </a:r>
            <a:r>
              <a:rPr lang="en-US" sz="2500" dirty="0" smtClean="0">
                <a:solidFill>
                  <a:schemeClr val="tx1"/>
                </a:solidFill>
              </a:rPr>
              <a:t>and 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500" dirty="0" smtClean="0">
                <a:solidFill>
                  <a:schemeClr val="tx1"/>
                </a:solidFill>
              </a:rPr>
              <a:t>not tied to </a:t>
            </a:r>
            <a:r>
              <a:rPr lang="en-US" sz="2500" b="1" i="1" u="sng" dirty="0" smtClean="0">
                <a:solidFill>
                  <a:srgbClr val="002060"/>
                </a:solidFill>
              </a:rPr>
              <a:t>specific programming language</a:t>
            </a:r>
            <a:r>
              <a:rPr lang="en-US" sz="2500" dirty="0" smtClean="0"/>
              <a:t>. 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215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060CDFC2-4EA7-44DD-AFCF-16BD67044CC8}" type="slidenum">
              <a:rPr lang="en-US" smtClean="0"/>
              <a:pPr/>
              <a:t>12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 UML: </a:t>
            </a:r>
            <a:r>
              <a:rPr lang="en-US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</a:t>
            </a:r>
            <a:endParaRPr lang="en-US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/>
            <a:r>
              <a:rPr lang="en-US" sz="2400" b="1" i="1" u="sng" smtClean="0">
                <a:solidFill>
                  <a:srgbClr val="000066"/>
                </a:solidFill>
              </a:rPr>
              <a:t>End users want customizable tools</a:t>
            </a:r>
            <a:r>
              <a:rPr lang="en-US" sz="2400" smtClean="0"/>
              <a:t>. Providing a variety of customizing variables to meet the requirements of the user environment can ensure high productivity and quality. </a:t>
            </a:r>
          </a:p>
          <a:p>
            <a:pPr algn="just"/>
            <a:endParaRPr lang="en-US" sz="500" smtClean="0"/>
          </a:p>
          <a:p>
            <a:pPr algn="just"/>
            <a:r>
              <a:rPr lang="en-US" sz="2400" smtClean="0"/>
              <a:t>No modeling tool provides a complete set of all possible functionalities. A good tool </a:t>
            </a:r>
            <a:r>
              <a:rPr lang="en-US" sz="2400" u="sng" smtClean="0"/>
              <a:t>must allow future addition of functions </a:t>
            </a:r>
            <a:r>
              <a:rPr lang="en-US" sz="2400" smtClean="0"/>
              <a:t>to protect the user’s investment costs in purchasing the tool. </a:t>
            </a:r>
          </a:p>
          <a:p>
            <a:endParaRPr lang="en-US" smtClean="0"/>
          </a:p>
        </p:txBody>
      </p:sp>
      <p:sp>
        <p:nvSpPr>
          <p:cNvPr id="2253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1E606950-0809-4D8D-B217-A8E7C97AE641}" type="slidenum">
              <a:rPr lang="en-US" smtClean="0"/>
              <a:pPr/>
              <a:t>13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 UML: </a:t>
            </a:r>
            <a:r>
              <a:rPr lang="en-US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 Cont.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/>
            <a:r>
              <a:rPr lang="en-US" sz="2400" smtClean="0"/>
              <a:t>MDA (Model Driven Architecture) technology requires </a:t>
            </a:r>
            <a:r>
              <a:rPr lang="en-US" sz="2400" u="sng" smtClean="0"/>
              <a:t>not only. independent platforms but multi-platform functionality . </a:t>
            </a:r>
            <a:r>
              <a:rPr lang="en-US" sz="2400" smtClean="0"/>
              <a:t>Modeling tools confined to specific development environments are not suitable for MDA. The tool itself should become a modeling platform to provide functionality for various platform technologies and tools. </a:t>
            </a:r>
          </a:p>
          <a:p>
            <a:pPr algn="just"/>
            <a:endParaRPr lang="en-US" sz="1000" u="sng" smtClean="0"/>
          </a:p>
          <a:p>
            <a:pPr algn="just"/>
            <a:r>
              <a:rPr lang="en-US" sz="2400" u="sng" smtClean="0"/>
              <a:t>Integration with other tools </a:t>
            </a:r>
            <a:r>
              <a:rPr lang="en-US" sz="2400" smtClean="0"/>
              <a:t>is vital for maximization of the tool’s efficiency. The tool must provide a high level of extensibility, and allow integration with existing tools or user’s legacy tools. </a:t>
            </a:r>
          </a:p>
          <a:p>
            <a:endParaRPr lang="en-US" smtClean="0"/>
          </a:p>
        </p:txBody>
      </p:sp>
      <p:sp>
        <p:nvSpPr>
          <p:cNvPr id="2355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F823D129-CF89-4AC9-8954-36DBEE2B6D75}" type="slidenum">
              <a:rPr lang="en-US" smtClean="0"/>
              <a:pPr/>
              <a:t>14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Summary/Conclusion 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4DF9066-F092-4625-928F-26E8739C462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In this session we studied about</a:t>
            </a:r>
          </a:p>
          <a:p>
            <a:pPr marL="0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a) Modeling and Importance of Modeling</a:t>
            </a:r>
          </a:p>
          <a:p>
            <a:pPr marL="0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b) UML that is a language used for modeling</a:t>
            </a:r>
          </a:p>
          <a:p>
            <a:pPr marL="0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c) UML Diagrams</a:t>
            </a:r>
          </a:p>
          <a:p>
            <a:pPr marL="0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d) Categories of UML diagrams</a:t>
            </a:r>
          </a:p>
          <a:p>
            <a:pPr marL="0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e) Introduction to STAR UML</a:t>
            </a:r>
          </a:p>
          <a:p>
            <a:pPr marL="0" indent="0">
              <a:lnSpc>
                <a:spcPct val="150000"/>
              </a:lnSpc>
              <a:buFont typeface="Wingdings 3" pitchFamily="18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f) Features of STAR UML.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smtClean="0"/>
          </a:p>
          <a:p>
            <a:pPr marL="0" indent="0" algn="ctr" eaLnBrk="1" hangingPunct="1">
              <a:buFont typeface="Wingdings" pitchFamily="2" charset="2"/>
              <a:buNone/>
            </a:pPr>
            <a:endParaRPr lang="en-US" smtClean="0"/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sz="4400" smtClean="0"/>
              <a:t>Thank You!!!</a:t>
            </a:r>
          </a:p>
        </p:txBody>
      </p:sp>
      <p:sp>
        <p:nvSpPr>
          <p:cNvPr id="2560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929242E-34EE-4653-8AF6-43F3BB676762}" type="slidenum">
              <a:rPr lang="en-US" smtClean="0"/>
              <a:pPr/>
              <a:t>16</a:t>
            </a:fld>
            <a:endParaRPr lang="en-US" smtClean="0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Introduction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to  Modeling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What is UML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UML Diagrams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Categories of UML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Diagrams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Introduction to UML Design Tool: Star UML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Summary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Introduction: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Modeling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>
              <a:defRPr/>
            </a:pPr>
            <a:r>
              <a:rPr lang="en-US" sz="2400" b="1" dirty="0" smtClean="0">
                <a:latin typeface="Palatino Linotype" pitchFamily="18" charset="0"/>
              </a:rPr>
              <a:t>What? 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tx1"/>
                </a:solidFill>
                <a:latin typeface="Palatino Linotype" pitchFamily="18" charset="0"/>
              </a:rPr>
              <a:t>Modeling is the </a:t>
            </a:r>
            <a:r>
              <a:rPr lang="en-U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designing of software applications before coding. </a:t>
            </a:r>
          </a:p>
          <a:p>
            <a:pPr algn="just">
              <a:defRPr/>
            </a:pPr>
            <a:endParaRPr lang="en-US" sz="500" dirty="0" smtClean="0">
              <a:latin typeface="Palatino Linotype" pitchFamily="18" charset="0"/>
            </a:endParaRPr>
          </a:p>
          <a:p>
            <a:pPr algn="just">
              <a:defRPr/>
            </a:pPr>
            <a:r>
              <a:rPr lang="en-US" sz="2400" dirty="0" smtClean="0">
                <a:latin typeface="Palatino Linotype" pitchFamily="18" charset="0"/>
              </a:rPr>
              <a:t>It is an essential part of large software projects, </a:t>
            </a:r>
          </a:p>
          <a:p>
            <a:pPr algn="just">
              <a:defRPr/>
            </a:pPr>
            <a:endParaRPr lang="en-US" sz="500" dirty="0" smtClean="0">
              <a:latin typeface="Palatino Linotype" pitchFamily="18" charset="0"/>
            </a:endParaRPr>
          </a:p>
          <a:p>
            <a:pPr algn="just">
              <a:defRPr/>
            </a:pPr>
            <a:r>
              <a:rPr lang="en-US" sz="2400" dirty="0" smtClean="0">
                <a:latin typeface="Palatino Linotype" pitchFamily="18" charset="0"/>
              </a:rPr>
              <a:t>Helpful to medium and even small projects.</a:t>
            </a:r>
          </a:p>
          <a:p>
            <a:pPr algn="just">
              <a:defRPr/>
            </a:pPr>
            <a:endParaRPr lang="en-US" sz="500" dirty="0" smtClean="0">
              <a:latin typeface="Palatino Linotype" pitchFamily="18" charset="0"/>
            </a:endParaRPr>
          </a:p>
          <a:p>
            <a:pPr algn="just">
              <a:defRPr/>
            </a:pPr>
            <a:r>
              <a:rPr lang="en-US" sz="2400" dirty="0" smtClean="0">
                <a:latin typeface="Palatino Linotype" pitchFamily="18" charset="0"/>
              </a:rPr>
              <a:t>Modeling is necessary for: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en-US" sz="5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   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R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eadability and 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  Reuse of systems. </a:t>
            </a:r>
          </a:p>
          <a:p>
            <a:pPr algn="just">
              <a:defRPr/>
            </a:pPr>
            <a:endParaRPr lang="en-US" sz="500" i="1" dirty="0" smtClean="0">
              <a:latin typeface="Palatino Linotype" pitchFamily="18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endParaRPr lang="en-US" sz="2100" i="1" dirty="0">
              <a:latin typeface="Palatino Linotype" pitchFamily="18" charset="0"/>
            </a:endParaRP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BB16974-1A20-47EE-B637-B0EA9DEA7B36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UML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>
              <a:defRPr/>
            </a:pPr>
            <a:r>
              <a:rPr lang="en-US" sz="2400" i="1" dirty="0" smtClean="0">
                <a:latin typeface="Palatino Linotype" pitchFamily="18" charset="0"/>
              </a:rPr>
              <a:t>The </a:t>
            </a:r>
            <a:r>
              <a:rPr lang="en-U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Unified Modeling Language (UML)</a:t>
            </a:r>
            <a:r>
              <a:rPr lang="en-US" sz="2400" i="1" dirty="0" smtClean="0">
                <a:latin typeface="Palatino Linotype" pitchFamily="18" charset="0"/>
              </a:rPr>
              <a:t> is 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en-US" sz="1000" i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sz="1000" i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i="1" dirty="0" smtClean="0">
                <a:solidFill>
                  <a:schemeClr val="tx1"/>
                </a:solidFill>
                <a:latin typeface="Palatino Linotype" pitchFamily="18" charset="0"/>
              </a:rPr>
              <a:t>A </a:t>
            </a:r>
            <a:r>
              <a:rPr lang="en-US" sz="24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graphical language </a:t>
            </a:r>
            <a:r>
              <a:rPr lang="en-US" sz="2400" i="1" dirty="0" smtClean="0">
                <a:solidFill>
                  <a:schemeClr val="tx1"/>
                </a:solidFill>
                <a:latin typeface="Palatino Linotype" pitchFamily="18" charset="0"/>
              </a:rPr>
              <a:t>to </a:t>
            </a:r>
            <a:r>
              <a:rPr lang="en-US" sz="2400" dirty="0" smtClean="0">
                <a:solidFill>
                  <a:schemeClr val="tx1"/>
                </a:solidFill>
                <a:latin typeface="Palatino Linotype" pitchFamily="18" charset="0"/>
              </a:rPr>
              <a:t>visualize, and 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en-US" sz="5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sz="10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Document models </a:t>
            </a:r>
            <a:r>
              <a:rPr lang="en-US" sz="2400" dirty="0" smtClean="0">
                <a:solidFill>
                  <a:schemeClr val="tx1"/>
                </a:solidFill>
                <a:latin typeface="Palatino Linotype" pitchFamily="18" charset="0"/>
              </a:rPr>
              <a:t>of software systems, 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en-US" sz="5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sz="10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Palatino Linotype" pitchFamily="18" charset="0"/>
              </a:rPr>
              <a:t>Including their </a:t>
            </a:r>
            <a:r>
              <a:rPr lang="en-US" sz="2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structure</a:t>
            </a:r>
            <a:r>
              <a:rPr lang="en-US" sz="2400" dirty="0" smtClean="0">
                <a:solidFill>
                  <a:schemeClr val="tx1"/>
                </a:solidFill>
                <a:latin typeface="Palatino Linotype" pitchFamily="18" charset="0"/>
              </a:rPr>
              <a:t> and </a:t>
            </a:r>
            <a:r>
              <a:rPr lang="en-US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design</a:t>
            </a:r>
            <a:r>
              <a:rPr lang="en-US" sz="2400" dirty="0" smtClean="0">
                <a:solidFill>
                  <a:schemeClr val="tx1"/>
                </a:solidFill>
                <a:latin typeface="Palatino Linotype" pitchFamily="18" charset="0"/>
              </a:rPr>
              <a:t>, </a:t>
            </a:r>
          </a:p>
          <a:p>
            <a:pPr lvl="1" algn="just">
              <a:buFont typeface="Wingdings" pitchFamily="2" charset="2"/>
              <a:buChar char="Ø"/>
              <a:defRPr/>
            </a:pPr>
            <a:endParaRPr lang="en-US" sz="5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sz="1000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latin typeface="Palatino Linotype" pitchFamily="18" charset="0"/>
              </a:rPr>
              <a:t>Meets all the </a:t>
            </a:r>
            <a:r>
              <a:rPr lang="en-US" sz="2400" b="1" i="1" u="sng" dirty="0" smtClean="0">
                <a:solidFill>
                  <a:schemeClr val="tx1"/>
                </a:solidFill>
                <a:latin typeface="Palatino Linotype" pitchFamily="18" charset="0"/>
              </a:rPr>
              <a:t>basic requirements of software design</a:t>
            </a:r>
          </a:p>
          <a:p>
            <a:pPr algn="just">
              <a:defRPr/>
            </a:pPr>
            <a:endParaRPr lang="en-US" sz="2400" dirty="0" smtClean="0">
              <a:latin typeface="Palatino Linotype" pitchFamily="18" charset="0"/>
            </a:endParaRPr>
          </a:p>
          <a:p>
            <a:pPr>
              <a:defRPr/>
            </a:pPr>
            <a:endParaRPr lang="en-US" dirty="0" smtClean="0">
              <a:latin typeface="Palatino Linotype" pitchFamily="18" charset="0"/>
            </a:endParaRPr>
          </a:p>
        </p:txBody>
      </p:sp>
      <p:sp>
        <p:nvSpPr>
          <p:cNvPr id="1331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87BA37B2-0737-4A9E-AA2A-8F938E4EC181}" type="slidenum">
              <a:rPr lang="en-US" smtClean="0"/>
              <a:pPr/>
              <a:t>4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UML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en-US" sz="8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2400" dirty="0" smtClean="0">
                <a:latin typeface="Palatino Linotype" pitchFamily="18" charset="0"/>
              </a:rPr>
              <a:t>It is a </a:t>
            </a:r>
            <a:r>
              <a:rPr lang="en-US" sz="2400" b="1" i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standard  language </a:t>
            </a:r>
            <a:r>
              <a:rPr lang="en-US" sz="2400" dirty="0" smtClean="0">
                <a:latin typeface="Palatino Linotype" pitchFamily="18" charset="0"/>
              </a:rPr>
              <a:t>for </a:t>
            </a:r>
          </a:p>
          <a:p>
            <a:pPr lvl="1" algn="just">
              <a:defRPr/>
            </a:pPr>
            <a:endParaRPr lang="en-US" sz="500" b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Specifying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: Models are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precise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,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unambiguous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 and 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complete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 to capture all important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Analysis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,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Design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, and 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Implementation decisions. </a:t>
            </a:r>
          </a:p>
          <a:p>
            <a:pPr lvl="1" algn="just">
              <a:defRPr/>
            </a:pPr>
            <a:endParaRPr lang="en-US" sz="500" b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Visualizing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: Graphical models with precise semantics </a:t>
            </a:r>
          </a:p>
          <a:p>
            <a:pPr lvl="1" algn="just">
              <a:spcAft>
                <a:spcPts val="500"/>
              </a:spcAft>
              <a:defRPr/>
            </a:pPr>
            <a:endParaRPr lang="en-US" sz="500" b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spcAft>
                <a:spcPts val="500"/>
              </a:spcAft>
              <a:buFont typeface="Wingdings" pitchFamily="2" charset="2"/>
              <a:buChar char="Ø"/>
              <a:defRPr/>
            </a:pPr>
            <a:r>
              <a:rPr lang="en-U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Constructing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: Models can be </a:t>
            </a:r>
            <a:r>
              <a:rPr lang="en-US" sz="2000" b="1" u="sng" dirty="0" smtClean="0">
                <a:solidFill>
                  <a:schemeClr val="tx1"/>
                </a:solidFill>
                <a:latin typeface="Palatino Linotype" pitchFamily="18" charset="0"/>
              </a:rPr>
              <a:t>directly connected to programming languages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, allowing </a:t>
            </a:r>
            <a:r>
              <a:rPr lang="en-US" sz="2000" b="1" u="sng" dirty="0" smtClean="0">
                <a:solidFill>
                  <a:schemeClr val="tx1"/>
                </a:solidFill>
                <a:latin typeface="Palatino Linotype" pitchFamily="18" charset="0"/>
              </a:rPr>
              <a:t>forward and reverse engineering  </a:t>
            </a:r>
          </a:p>
          <a:p>
            <a:pPr lvl="1" algn="just">
              <a:defRPr/>
            </a:pPr>
            <a:endParaRPr lang="en-US" sz="500" b="1" dirty="0" smtClean="0">
              <a:solidFill>
                <a:schemeClr val="tx1"/>
              </a:solidFill>
              <a:latin typeface="Palatino Linotype" pitchFamily="18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r>
              <a:rPr lang="en-US" sz="2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Documenting: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the </a:t>
            </a:r>
            <a:r>
              <a:rPr lang="en-US" sz="2000" b="1" u="sng" dirty="0" smtClean="0">
                <a:solidFill>
                  <a:schemeClr val="tx1"/>
                </a:solidFill>
                <a:latin typeface="Palatino Linotype" pitchFamily="18" charset="0"/>
              </a:rPr>
              <a:t>artifacts of software systems</a:t>
            </a:r>
            <a:r>
              <a:rPr lang="en-US" sz="2000" dirty="0" smtClean="0">
                <a:solidFill>
                  <a:schemeClr val="tx1"/>
                </a:solidFill>
                <a:latin typeface="Palatino Linotype" pitchFamily="18" charset="0"/>
              </a:rPr>
              <a:t>, as well as for business modeling and other non-software systems. : Diagrams capture all pieces of information collected by development team, allowing sharing and communicating the embedded knowledge.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1434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FD182CE-FA57-409F-9F75-13BAE1FA3425}" type="slidenum">
              <a:rPr lang="en-US" smtClean="0"/>
              <a:pPr/>
              <a:t>5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we use in UML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?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en-US" sz="2400" smtClean="0"/>
              <a:t>UML uses </a:t>
            </a:r>
            <a:r>
              <a:rPr lang="en-US" sz="2400" b="1" u="sng" smtClean="0"/>
              <a:t>graphical notations </a:t>
            </a:r>
            <a:r>
              <a:rPr lang="en-US" sz="2400" smtClean="0"/>
              <a:t>to express the design of software projects</a:t>
            </a:r>
          </a:p>
        </p:txBody>
      </p:sp>
      <p:sp>
        <p:nvSpPr>
          <p:cNvPr id="1536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D3DFB05-2A0A-481A-B87C-60345AAFE9E1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UML Diagrams </a:t>
            </a: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en-US" sz="2400" smtClean="0">
                <a:latin typeface="Times New Roman" pitchFamily="18" charset="0"/>
              </a:rPr>
              <a:t>UML modeling consists of </a:t>
            </a:r>
            <a:r>
              <a:rPr lang="en-US" sz="2400" b="1" i="1" u="sng" smtClean="0">
                <a:solidFill>
                  <a:srgbClr val="002060"/>
                </a:solidFill>
                <a:latin typeface="Times New Roman" pitchFamily="18" charset="0"/>
              </a:rPr>
              <a:t>nine different diagrams </a:t>
            </a:r>
            <a:r>
              <a:rPr lang="en-US" sz="2400" smtClean="0">
                <a:latin typeface="Times New Roman" pitchFamily="18" charset="0"/>
              </a:rPr>
              <a:t>to model a software system.</a:t>
            </a:r>
          </a:p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en-US" sz="2400" smtClean="0">
                <a:latin typeface="Times New Roman" pitchFamily="18" charset="0"/>
              </a:rPr>
              <a:t>Each UML diagram is designed to let developers and customers </a:t>
            </a:r>
            <a:r>
              <a:rPr lang="en-US" sz="2400" b="1" i="1" u="sng" smtClean="0">
                <a:latin typeface="Times New Roman" pitchFamily="18" charset="0"/>
              </a:rPr>
              <a:t>view a software system from a different perspective and in varying degrees of abstraction</a:t>
            </a:r>
            <a:r>
              <a:rPr lang="en-US" sz="2400" smtClean="0">
                <a:latin typeface="Times New Roman" pitchFamily="18" charset="0"/>
              </a:rPr>
              <a:t>. </a:t>
            </a:r>
          </a:p>
          <a:p>
            <a:pPr algn="just"/>
            <a:endParaRPr lang="en-US" sz="2400" smtClean="0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AC4FF2F1-AD8E-44E6-95A8-0C20CDEFE85A}" type="slidenum">
              <a:rPr lang="en-US" smtClean="0"/>
              <a:pPr/>
              <a:t>7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UML Diagrams Cont.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Use case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Class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Object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Sequence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Collaboration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State Chart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Activity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Component diagrams </a:t>
            </a:r>
            <a:endParaRPr lang="en-US" sz="3500" dirty="0">
              <a:latin typeface="Palatino Linotype" pitchFamily="18" charset="0"/>
            </a:endParaRPr>
          </a:p>
          <a:p>
            <a:pPr marL="696912" indent="-514350" fontAlgn="ctr">
              <a:buFont typeface="+mj-lt"/>
              <a:buAutoNum type="arabicPeriod"/>
              <a:defRPr/>
            </a:pPr>
            <a:r>
              <a:rPr lang="en-US" dirty="0">
                <a:latin typeface="Palatino Linotype" pitchFamily="18" charset="0"/>
              </a:rPr>
              <a:t>Deployment diagrams </a:t>
            </a:r>
            <a:endParaRPr lang="en-US" sz="3500" dirty="0">
              <a:latin typeface="Palatino Linotype" pitchFamily="18" charset="0"/>
            </a:endParaRPr>
          </a:p>
          <a:p>
            <a:pPr algn="just">
              <a:defRPr/>
            </a:pPr>
            <a:endParaRPr lang="en-US" dirty="0" smtClean="0"/>
          </a:p>
        </p:txBody>
      </p:sp>
      <p:sp>
        <p:nvSpPr>
          <p:cNvPr id="1741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311EE9C-45B0-40B9-8C7F-E4AAB37884BB}" type="slidenum">
              <a:rPr lang="en-US" smtClean="0"/>
              <a:pPr/>
              <a:t>8</a:t>
            </a:fld>
            <a:endParaRPr lang="en-US" smtClean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UML Diagram: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Categories</a:t>
            </a:r>
            <a:endParaRPr lang="en-US" dirty="0"/>
          </a:p>
        </p:txBody>
      </p:sp>
      <p:sp>
        <p:nvSpPr>
          <p:cNvPr id="1843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83800E02-3BF4-4187-9AD2-7AC905670648}" type="slidenum">
              <a:rPr lang="en-US" smtClean="0"/>
              <a:pPr/>
              <a:t>9</a:t>
            </a:fld>
            <a:endParaRPr lang="en-US" smtClean="0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41338" y="1981200"/>
            <a:ext cx="8145462" cy="3211513"/>
            <a:chOff x="457200" y="1638300"/>
            <a:chExt cx="8145586" cy="3211985"/>
          </a:xfrm>
        </p:grpSpPr>
        <p:sp>
          <p:nvSpPr>
            <p:cNvPr id="6" name="Rectangle 5"/>
            <p:cNvSpPr/>
            <p:nvPr/>
          </p:nvSpPr>
          <p:spPr>
            <a:xfrm>
              <a:off x="5484889" y="2684617"/>
              <a:ext cx="3117897" cy="489022"/>
            </a:xfrm>
            <a:prstGeom prst="rect">
              <a:avLst/>
            </a:prstGeom>
            <a:noFill/>
            <a:ln w="34925" cap="sq">
              <a:solidFill>
                <a:srgbClr val="FF0000"/>
              </a:solidFill>
              <a:bevel/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Structure Diagrams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484889" y="3522940"/>
              <a:ext cx="3117897" cy="489022"/>
            </a:xfrm>
            <a:prstGeom prst="rect">
              <a:avLst/>
            </a:prstGeom>
            <a:noFill/>
            <a:ln w="34925" cap="sq">
              <a:solidFill>
                <a:srgbClr val="FF0000"/>
              </a:solidFill>
              <a:bevel/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Behavior Diagram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484889" y="4361263"/>
              <a:ext cx="3117897" cy="489022"/>
            </a:xfrm>
            <a:prstGeom prst="rect">
              <a:avLst/>
            </a:prstGeom>
            <a:noFill/>
            <a:ln w="34925" cap="sq">
              <a:solidFill>
                <a:srgbClr val="FF0000"/>
              </a:solidFill>
              <a:bevel/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Interaction Diagram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57200" y="1638300"/>
              <a:ext cx="3962460" cy="419162"/>
            </a:xfrm>
            <a:prstGeom prst="rect">
              <a:avLst/>
            </a:prstGeom>
            <a:noFill/>
            <a:ln w="34925" cap="sq">
              <a:solidFill>
                <a:srgbClr val="FF0000"/>
              </a:solidFill>
              <a:bevel/>
              <a:tailEnd w="med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UML Diagram Categories</a:t>
              </a:r>
            </a:p>
          </p:txBody>
        </p:sp>
        <p:cxnSp>
          <p:nvCxnSpPr>
            <p:cNvPr id="19" name="Elbow Connector 18"/>
            <p:cNvCxnSpPr>
              <a:endCxn id="6" idx="1"/>
            </p:cNvCxnSpPr>
            <p:nvPr/>
          </p:nvCxnSpPr>
          <p:spPr>
            <a:xfrm>
              <a:off x="4343459" y="2057462"/>
              <a:ext cx="1141429" cy="871666"/>
            </a:xfrm>
            <a:prstGeom prst="bentConnector3">
              <a:avLst/>
            </a:prstGeom>
            <a:ln w="34925" cap="sq">
              <a:solidFill>
                <a:srgbClr val="FF0000"/>
              </a:solidFill>
              <a:bevel/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20"/>
            <p:cNvCxnSpPr/>
            <p:nvPr/>
          </p:nvCxnSpPr>
          <p:spPr>
            <a:xfrm rot="16200000" flipH="1">
              <a:off x="4792673" y="3062535"/>
              <a:ext cx="838323" cy="571509"/>
            </a:xfrm>
            <a:prstGeom prst="bentConnector2">
              <a:avLst/>
            </a:prstGeom>
            <a:ln w="34925" cap="sq">
              <a:solidFill>
                <a:srgbClr val="FF0000"/>
              </a:solidFill>
              <a:bevel/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/>
            <p:nvPr/>
          </p:nvCxnSpPr>
          <p:spPr>
            <a:xfrm rot="16200000" flipH="1">
              <a:off x="4795848" y="3905621"/>
              <a:ext cx="838323" cy="571509"/>
            </a:xfrm>
            <a:prstGeom prst="bentConnector2">
              <a:avLst/>
            </a:prstGeom>
            <a:ln w="34925" cap="sq">
              <a:solidFill>
                <a:srgbClr val="FF0000"/>
              </a:solidFill>
              <a:bevel/>
              <a:tailEnd type="arrow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544</Words>
  <Application>Microsoft Office PowerPoint</Application>
  <PresentationFormat>On-screen Show (4:3)</PresentationFormat>
  <Paragraphs>139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Introduction to OOSD</vt:lpstr>
      <vt:lpstr>Outline </vt:lpstr>
      <vt:lpstr>Introduction: Modeling</vt:lpstr>
      <vt:lpstr>What is UML???</vt:lpstr>
      <vt:lpstr>What is UML???</vt:lpstr>
      <vt:lpstr>What we use in UML ???</vt:lpstr>
      <vt:lpstr>UML Diagrams </vt:lpstr>
      <vt:lpstr>UML Diagrams Cont. </vt:lpstr>
      <vt:lpstr>UML Diagram: Categories</vt:lpstr>
      <vt:lpstr>UML Diagram: Categories</vt:lpstr>
      <vt:lpstr>A modeling tool: STAR UML</vt:lpstr>
      <vt:lpstr>A modeling tool: STAR UML Cont.</vt:lpstr>
      <vt:lpstr>STAR UML: Features</vt:lpstr>
      <vt:lpstr>STAR UML: Features Cont.</vt:lpstr>
      <vt:lpstr>Summary/Conclusion 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Hari Mohan Pandey</cp:lastModifiedBy>
  <cp:revision>47</cp:revision>
  <dcterms:created xsi:type="dcterms:W3CDTF">2006-08-16T00:00:00Z</dcterms:created>
  <dcterms:modified xsi:type="dcterms:W3CDTF">2014-07-09T04:51:33Z</dcterms:modified>
</cp:coreProperties>
</file>