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77" r:id="rId3"/>
    <p:sldId id="279" r:id="rId4"/>
    <p:sldId id="281" r:id="rId5"/>
    <p:sldId id="282" r:id="rId6"/>
    <p:sldId id="283" r:id="rId7"/>
    <p:sldId id="284" r:id="rId8"/>
    <p:sldId id="285" r:id="rId9"/>
    <p:sldId id="286" r:id="rId10"/>
    <p:sldId id="287" r:id="rId11"/>
    <p:sldId id="288" r:id="rId12"/>
    <p:sldId id="289" r:id="rId13"/>
    <p:sldId id="290" r:id="rId14"/>
    <p:sldId id="291" r:id="rId15"/>
    <p:sldId id="292" r:id="rId16"/>
    <p:sldId id="293" r:id="rId17"/>
    <p:sldId id="294" r:id="rId18"/>
    <p:sldId id="27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963519-BDF7-4090-9FD7-4B557B1C14A6}" type="datetimeFigureOut">
              <a:rPr lang="en-US" smtClean="0"/>
              <a:pPr/>
              <a:t>7/22/2014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80ACA2-D81D-4281-9109-EDCC5C24AF6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2AB4237-879D-4B97-8C36-6CD74721900E}" type="datetime1">
              <a:rPr lang="en-US" smtClean="0"/>
              <a:pPr/>
              <a:t>7/22/2014</a:t>
            </a:fld>
            <a:endParaRPr lang="en-US"/>
          </a:p>
        </p:txBody>
      </p:sp>
      <p:sp>
        <p:nvSpPr>
          <p:cNvPr id="5" name="Footer Placeholder 4"/>
          <p:cNvSpPr>
            <a:spLocks noGrp="1"/>
          </p:cNvSpPr>
          <p:nvPr>
            <p:ph type="ftr" sz="quarter" idx="11"/>
          </p:nvPr>
        </p:nvSpPr>
        <p:spPr/>
        <p:txBody>
          <a:bodyPr/>
          <a:lstStyle/>
          <a:p>
            <a:r>
              <a:rPr lang="en-US" dirty="0" smtClean="0"/>
              <a:t>Prepared By|Prof. Hari Mohan Pandey, Assistant Professor, CSE Department</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272F5B-30CA-4D90-8894-E99AD170CC46}" type="datetime1">
              <a:rPr lang="en-US" smtClean="0"/>
              <a:pPr/>
              <a:t>7/22/2014</a:t>
            </a:fld>
            <a:endParaRPr lang="en-US"/>
          </a:p>
        </p:txBody>
      </p:sp>
      <p:sp>
        <p:nvSpPr>
          <p:cNvPr id="5" name="Footer Placeholder 4"/>
          <p:cNvSpPr>
            <a:spLocks noGrp="1"/>
          </p:cNvSpPr>
          <p:nvPr>
            <p:ph type="ftr" sz="quarter" idx="11"/>
          </p:nvPr>
        </p:nvSpPr>
        <p:spPr/>
        <p:txBody>
          <a:bodyPr/>
          <a:lstStyle/>
          <a:p>
            <a:r>
              <a:rPr lang="en-US" dirty="0" smtClean="0"/>
              <a:t>Prepared By|Prof. Hari Mohan Pandey, Assistant Professor, CSE Department</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F993CF-857B-41DD-BFAE-C13DF5FCC282}" type="datetime1">
              <a:rPr lang="en-US" smtClean="0"/>
              <a:pPr/>
              <a:t>7/22/2014</a:t>
            </a:fld>
            <a:endParaRPr lang="en-US"/>
          </a:p>
        </p:txBody>
      </p:sp>
      <p:sp>
        <p:nvSpPr>
          <p:cNvPr id="5" name="Footer Placeholder 4"/>
          <p:cNvSpPr>
            <a:spLocks noGrp="1"/>
          </p:cNvSpPr>
          <p:nvPr>
            <p:ph type="ftr" sz="quarter" idx="11"/>
          </p:nvPr>
        </p:nvSpPr>
        <p:spPr/>
        <p:txBody>
          <a:bodyPr/>
          <a:lstStyle/>
          <a:p>
            <a:r>
              <a:rPr lang="en-US" dirty="0" smtClean="0"/>
              <a:t>Prepared By|Prof. Hari Mohan Pandey, Assistant Professor, CSE Department</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B70AE1-869D-40B7-88DC-0F9293CDB42F}" type="datetime1">
              <a:rPr lang="en-US" smtClean="0"/>
              <a:pPr/>
              <a:t>7/22/2014</a:t>
            </a:fld>
            <a:endParaRPr lang="en-US"/>
          </a:p>
        </p:txBody>
      </p:sp>
      <p:sp>
        <p:nvSpPr>
          <p:cNvPr id="5" name="Footer Placeholder 4"/>
          <p:cNvSpPr>
            <a:spLocks noGrp="1"/>
          </p:cNvSpPr>
          <p:nvPr>
            <p:ph type="ftr" sz="quarter" idx="11"/>
          </p:nvPr>
        </p:nvSpPr>
        <p:spPr/>
        <p:txBody>
          <a:bodyPr/>
          <a:lstStyle/>
          <a:p>
            <a:r>
              <a:rPr lang="en-US" dirty="0" smtClean="0"/>
              <a:t>Prepared By|Prof. Hari Mohan Pandey, Assistant Professor, CSE Department</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1F4AC9-6FC4-4CA7-B210-3E058E17034F}" type="datetime1">
              <a:rPr lang="en-US" smtClean="0"/>
              <a:pPr/>
              <a:t>7/22/2014</a:t>
            </a:fld>
            <a:endParaRPr lang="en-US"/>
          </a:p>
        </p:txBody>
      </p:sp>
      <p:sp>
        <p:nvSpPr>
          <p:cNvPr id="5" name="Footer Placeholder 4"/>
          <p:cNvSpPr>
            <a:spLocks noGrp="1"/>
          </p:cNvSpPr>
          <p:nvPr>
            <p:ph type="ftr" sz="quarter" idx="11"/>
          </p:nvPr>
        </p:nvSpPr>
        <p:spPr/>
        <p:txBody>
          <a:bodyPr/>
          <a:lstStyle/>
          <a:p>
            <a:r>
              <a:rPr lang="en-US" dirty="0" smtClean="0"/>
              <a:t>Prepared By|Prof. Hari Mohan Pandey, Assistant Professor, CSE Department</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BB635FD-D9D8-4E3F-88FE-878C483F64BC}" type="datetime1">
              <a:rPr lang="en-US" smtClean="0"/>
              <a:pPr/>
              <a:t>7/22/2014</a:t>
            </a:fld>
            <a:endParaRPr lang="en-US"/>
          </a:p>
        </p:txBody>
      </p:sp>
      <p:sp>
        <p:nvSpPr>
          <p:cNvPr id="6" name="Footer Placeholder 5"/>
          <p:cNvSpPr>
            <a:spLocks noGrp="1"/>
          </p:cNvSpPr>
          <p:nvPr>
            <p:ph type="ftr" sz="quarter" idx="11"/>
          </p:nvPr>
        </p:nvSpPr>
        <p:spPr/>
        <p:txBody>
          <a:bodyPr/>
          <a:lstStyle/>
          <a:p>
            <a:r>
              <a:rPr lang="en-US" dirty="0" smtClean="0"/>
              <a:t>Prepared By|Prof. Hari Mohan Pandey, Assistant Professor, CSE Department</a:t>
            </a:r>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B48BF7D-12A0-4FB3-B204-496993878373}" type="datetime1">
              <a:rPr lang="en-US" smtClean="0"/>
              <a:pPr/>
              <a:t>7/22/2014</a:t>
            </a:fld>
            <a:endParaRPr lang="en-US"/>
          </a:p>
        </p:txBody>
      </p:sp>
      <p:sp>
        <p:nvSpPr>
          <p:cNvPr id="8" name="Footer Placeholder 7"/>
          <p:cNvSpPr>
            <a:spLocks noGrp="1"/>
          </p:cNvSpPr>
          <p:nvPr>
            <p:ph type="ftr" sz="quarter" idx="11"/>
          </p:nvPr>
        </p:nvSpPr>
        <p:spPr/>
        <p:txBody>
          <a:bodyPr/>
          <a:lstStyle/>
          <a:p>
            <a:r>
              <a:rPr lang="en-US" dirty="0" smtClean="0"/>
              <a:t>Prepared By|Prof. Hari Mohan Pandey, Assistant Professor, CSE Department</a:t>
            </a:r>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C78394E-04DA-4E91-A933-627392FF6612}" type="datetime1">
              <a:rPr lang="en-US" smtClean="0"/>
              <a:pPr/>
              <a:t>7/22/2014</a:t>
            </a:fld>
            <a:endParaRPr lang="en-US"/>
          </a:p>
        </p:txBody>
      </p:sp>
      <p:sp>
        <p:nvSpPr>
          <p:cNvPr id="4" name="Footer Placeholder 3"/>
          <p:cNvSpPr>
            <a:spLocks noGrp="1"/>
          </p:cNvSpPr>
          <p:nvPr>
            <p:ph type="ftr" sz="quarter" idx="11"/>
          </p:nvPr>
        </p:nvSpPr>
        <p:spPr/>
        <p:txBody>
          <a:bodyPr/>
          <a:lstStyle/>
          <a:p>
            <a:r>
              <a:rPr lang="en-US" dirty="0" smtClean="0"/>
              <a:t>Prepared By|Prof. Hari Mohan Pandey, Assistant Professor, CSE Department</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DAEF4C-911F-49A5-8F74-AA325FBC0037}" type="datetime1">
              <a:rPr lang="en-US" smtClean="0"/>
              <a:pPr/>
              <a:t>7/22/2014</a:t>
            </a:fld>
            <a:endParaRPr lang="en-US"/>
          </a:p>
        </p:txBody>
      </p:sp>
      <p:sp>
        <p:nvSpPr>
          <p:cNvPr id="3" name="Footer Placeholder 2"/>
          <p:cNvSpPr>
            <a:spLocks noGrp="1"/>
          </p:cNvSpPr>
          <p:nvPr>
            <p:ph type="ftr" sz="quarter" idx="11"/>
          </p:nvPr>
        </p:nvSpPr>
        <p:spPr/>
        <p:txBody>
          <a:bodyPr/>
          <a:lstStyle/>
          <a:p>
            <a:r>
              <a:rPr lang="en-US" dirty="0" smtClean="0"/>
              <a:t>Prepared By|Prof. Hari Mohan Pandey, Assistant Professor, CSE Department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2CBC40-F098-4B02-9660-D2AEF507F341}" type="datetime1">
              <a:rPr lang="en-US" smtClean="0"/>
              <a:pPr/>
              <a:t>7/22/2014</a:t>
            </a:fld>
            <a:endParaRPr lang="en-US"/>
          </a:p>
        </p:txBody>
      </p:sp>
      <p:sp>
        <p:nvSpPr>
          <p:cNvPr id="6" name="Footer Placeholder 5"/>
          <p:cNvSpPr>
            <a:spLocks noGrp="1"/>
          </p:cNvSpPr>
          <p:nvPr>
            <p:ph type="ftr" sz="quarter" idx="11"/>
          </p:nvPr>
        </p:nvSpPr>
        <p:spPr/>
        <p:txBody>
          <a:bodyPr/>
          <a:lstStyle/>
          <a:p>
            <a:r>
              <a:rPr lang="en-US" dirty="0" smtClean="0"/>
              <a:t>Prepared By|Prof. Hari Mohan Pandey, Assistant Professor, CSE Department</a:t>
            </a:r>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D4BC83-9F21-4C2B-B724-40F9CA0BB55E}" type="datetime1">
              <a:rPr lang="en-US" smtClean="0"/>
              <a:pPr/>
              <a:t>7/22/2014</a:t>
            </a:fld>
            <a:endParaRPr lang="en-US"/>
          </a:p>
        </p:txBody>
      </p:sp>
      <p:sp>
        <p:nvSpPr>
          <p:cNvPr id="6" name="Footer Placeholder 5"/>
          <p:cNvSpPr>
            <a:spLocks noGrp="1"/>
          </p:cNvSpPr>
          <p:nvPr>
            <p:ph type="ftr" sz="quarter" idx="11"/>
          </p:nvPr>
        </p:nvSpPr>
        <p:spPr/>
        <p:txBody>
          <a:bodyPr/>
          <a:lstStyle/>
          <a:p>
            <a:r>
              <a:rPr lang="en-US" dirty="0" smtClean="0"/>
              <a:t>Prepared By|Prof. Hari Mohan Pandey, Assistant Professor, CSE Department</a:t>
            </a:r>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FBA2B6-A561-48A0-81B7-BAE9D505DF15}" type="datetime1">
              <a:rPr lang="en-US" smtClean="0"/>
              <a:pPr/>
              <a:t>7/22/2014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Prepared By|Prof. Hari Mohan Pandey, Assistant Professor, CSE Department</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hmpandey@amity.ed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1"/>
            <a:ext cx="7772400" cy="990600"/>
          </a:xfrm>
        </p:spPr>
        <p:txBody>
          <a:bodyPr/>
          <a:lstStyle/>
          <a:p>
            <a:r>
              <a:rPr lang="en-US" dirty="0" smtClean="0"/>
              <a:t>Introduction to OOSD</a:t>
            </a:r>
            <a:endParaRPr lang="en-US" dirty="0"/>
          </a:p>
        </p:txBody>
      </p:sp>
      <p:sp>
        <p:nvSpPr>
          <p:cNvPr id="3" name="Subtitle 2"/>
          <p:cNvSpPr>
            <a:spLocks noGrp="1"/>
          </p:cNvSpPr>
          <p:nvPr>
            <p:ph type="subTitle" idx="1"/>
          </p:nvPr>
        </p:nvSpPr>
        <p:spPr>
          <a:xfrm>
            <a:off x="1219200" y="3962400"/>
            <a:ext cx="6400800" cy="2362200"/>
          </a:xfrm>
        </p:spPr>
        <p:txBody>
          <a:bodyPr>
            <a:normAutofit/>
          </a:bodyPr>
          <a:lstStyle/>
          <a:p>
            <a:r>
              <a:rPr lang="en-US" sz="2000" dirty="0" smtClean="0">
                <a:solidFill>
                  <a:schemeClr val="tx1"/>
                </a:solidFill>
              </a:rPr>
              <a:t>Prof. Hari Mohan Pandey</a:t>
            </a:r>
          </a:p>
          <a:p>
            <a:r>
              <a:rPr lang="en-US" sz="2000" dirty="0" smtClean="0">
                <a:solidFill>
                  <a:schemeClr val="tx1"/>
                </a:solidFill>
              </a:rPr>
              <a:t>Assistant Professor, CSE Department</a:t>
            </a:r>
          </a:p>
          <a:p>
            <a:r>
              <a:rPr lang="en-US" sz="2000" dirty="0" smtClean="0">
                <a:solidFill>
                  <a:schemeClr val="tx1"/>
                </a:solidFill>
              </a:rPr>
              <a:t>Amity School of Engineering &amp; Technology</a:t>
            </a:r>
          </a:p>
          <a:p>
            <a:r>
              <a:rPr lang="en-US" sz="2000" dirty="0" smtClean="0">
                <a:solidFill>
                  <a:schemeClr val="tx1"/>
                </a:solidFill>
                <a:hlinkClick r:id="rId2"/>
              </a:rPr>
              <a:t>hmpandey@amity.edu</a:t>
            </a:r>
            <a:r>
              <a:rPr lang="en-US" sz="2000" dirty="0" smtClean="0">
                <a:solidFill>
                  <a:schemeClr val="tx1"/>
                </a:solidFill>
              </a:rPr>
              <a:t> </a:t>
            </a:r>
            <a:endParaRPr lang="en-US" sz="2000" dirty="0">
              <a:solidFill>
                <a:schemeClr val="tx1"/>
              </a:solidFill>
            </a:endParaRPr>
          </a:p>
        </p:txBody>
      </p:sp>
      <p:pic>
        <p:nvPicPr>
          <p:cNvPr id="4" name="Picture 3"/>
          <p:cNvPicPr/>
          <p:nvPr/>
        </p:nvPicPr>
        <p:blipFill>
          <a:blip r:embed="rId3"/>
          <a:srcRect/>
          <a:stretch>
            <a:fillRect/>
          </a:stretch>
        </p:blipFill>
        <p:spPr bwMode="auto">
          <a:xfrm>
            <a:off x="152400" y="152400"/>
            <a:ext cx="838200" cy="762000"/>
          </a:xfrm>
          <a:prstGeom prst="rect">
            <a:avLst/>
          </a:prstGeom>
          <a:noFill/>
          <a:ln w="9525">
            <a:noFill/>
            <a:miter lim="800000"/>
            <a:headEnd/>
            <a:tailEnd/>
          </a:ln>
        </p:spPr>
      </p:pic>
      <p:sp>
        <p:nvSpPr>
          <p:cNvPr id="5" name="Rectangle 4"/>
          <p:cNvSpPr/>
          <p:nvPr/>
        </p:nvSpPr>
        <p:spPr>
          <a:xfrm>
            <a:off x="2667000" y="2362200"/>
            <a:ext cx="3429000" cy="584775"/>
          </a:xfrm>
          <a:prstGeom prst="rect">
            <a:avLst/>
          </a:prstGeom>
        </p:spPr>
        <p:txBody>
          <a:bodyPr wrap="square">
            <a:spAutoFit/>
          </a:bodyPr>
          <a:lstStyle/>
          <a:p>
            <a:pPr algn="ctr"/>
            <a:r>
              <a:rPr lang="en-US" sz="3200" b="1" dirty="0" smtClean="0">
                <a:solidFill>
                  <a:srgbClr val="FF0000"/>
                </a:solidFill>
              </a:rPr>
              <a:t>Lecture-4</a:t>
            </a:r>
            <a:endParaRPr lang="en-US" sz="3200" b="1" dirty="0" smtClean="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2800" b="1" dirty="0" smtClean="0">
                <a:solidFill>
                  <a:srgbClr val="FF0000"/>
                </a:solidFill>
                <a:effectLst>
                  <a:outerShdw blurRad="38100" dist="38100" dir="2700000" algn="tl">
                    <a:srgbClr val="000000">
                      <a:alpha val="43137"/>
                    </a:srgbClr>
                  </a:outerShdw>
                </a:effectLst>
              </a:rPr>
              <a:t>Identification of Class: </a:t>
            </a:r>
            <a:r>
              <a:rPr lang="en-US" sz="2800" b="1" dirty="0" smtClean="0">
                <a:solidFill>
                  <a:srgbClr val="002060"/>
                </a:solidFill>
                <a:effectLst>
                  <a:outerShdw blurRad="38100" dist="38100" dir="2700000" algn="tl">
                    <a:srgbClr val="000000">
                      <a:alpha val="43137"/>
                    </a:srgbClr>
                  </a:outerShdw>
                </a:effectLst>
              </a:rPr>
              <a:t>Inappropriate Class</a:t>
            </a:r>
            <a:endParaRPr lang="en-US" dirty="0">
              <a:solidFill>
                <a:srgbClr val="002060"/>
              </a:solidFill>
            </a:endParaRPr>
          </a:p>
        </p:txBody>
      </p:sp>
      <p:sp>
        <p:nvSpPr>
          <p:cNvPr id="3" name="Content Placeholder 2"/>
          <p:cNvSpPr>
            <a:spLocks noGrp="1"/>
          </p:cNvSpPr>
          <p:nvPr>
            <p:ph sz="quarter" idx="1"/>
          </p:nvPr>
        </p:nvSpPr>
        <p:spPr>
          <a:xfrm>
            <a:off x="457200" y="1219200"/>
            <a:ext cx="8229600" cy="4937125"/>
          </a:xfrm>
        </p:spPr>
        <p:txBody>
          <a:bodyPr/>
          <a:lstStyle/>
          <a:p>
            <a:pPr algn="just" eaLnBrk="1" fontAlgn="auto" hangingPunct="1">
              <a:spcAft>
                <a:spcPts val="0"/>
              </a:spcAft>
              <a:buFont typeface="Arial" pitchFamily="34" charset="0"/>
              <a:buNone/>
              <a:defRPr/>
            </a:pPr>
            <a:r>
              <a:rPr lang="en-US" sz="2400" b="1" dirty="0">
                <a:effectLst>
                  <a:outerShdw blurRad="38100" dist="38100" dir="2700000" algn="tl">
                    <a:srgbClr val="000000">
                      <a:alpha val="43137"/>
                    </a:srgbClr>
                  </a:outerShdw>
                </a:effectLst>
              </a:rPr>
              <a:t>Inappropriate classes</a:t>
            </a:r>
            <a:r>
              <a:rPr lang="en-US" sz="2400" b="1" dirty="0" smtClean="0">
                <a:effectLst>
                  <a:outerShdw blurRad="38100" dist="38100" dir="2700000" algn="tl">
                    <a:srgbClr val="000000">
                      <a:alpha val="43137"/>
                    </a:srgbClr>
                  </a:outerShdw>
                </a:effectLst>
              </a:rPr>
              <a:t>: </a:t>
            </a:r>
          </a:p>
          <a:p>
            <a:pPr algn="just" eaLnBrk="1" fontAlgn="auto" hangingPunct="1">
              <a:spcAft>
                <a:spcPts val="0"/>
              </a:spcAft>
              <a:defRPr/>
            </a:pPr>
            <a:endParaRPr lang="en-US" sz="1000" dirty="0" smtClean="0"/>
          </a:p>
          <a:p>
            <a:pPr algn="just" eaLnBrk="1" fontAlgn="auto" hangingPunct="1">
              <a:spcAft>
                <a:spcPts val="0"/>
              </a:spcAft>
              <a:defRPr/>
            </a:pPr>
            <a:r>
              <a:rPr lang="en-US" sz="2400" dirty="0" smtClean="0"/>
              <a:t>Redundant </a:t>
            </a:r>
            <a:r>
              <a:rPr lang="en-US" sz="2400" dirty="0"/>
              <a:t>(the same class given more than one </a:t>
            </a:r>
            <a:r>
              <a:rPr lang="en-US" sz="2400" dirty="0" smtClean="0"/>
              <a:t>name)</a:t>
            </a:r>
          </a:p>
          <a:p>
            <a:pPr algn="just" eaLnBrk="1" fontAlgn="auto" hangingPunct="1">
              <a:spcAft>
                <a:spcPts val="0"/>
              </a:spcAft>
              <a:defRPr/>
            </a:pPr>
            <a:endParaRPr lang="en-US" sz="500" dirty="0" smtClean="0"/>
          </a:p>
          <a:p>
            <a:pPr algn="just" eaLnBrk="1" fontAlgn="auto" hangingPunct="1">
              <a:spcAft>
                <a:spcPts val="0"/>
              </a:spcAft>
              <a:defRPr/>
            </a:pPr>
            <a:r>
              <a:rPr lang="en-US" sz="2400" dirty="0" smtClean="0"/>
              <a:t>Vague- unclear</a:t>
            </a:r>
          </a:p>
          <a:p>
            <a:pPr algn="just" eaLnBrk="1" fontAlgn="auto" hangingPunct="1">
              <a:spcAft>
                <a:spcPts val="0"/>
              </a:spcAft>
              <a:defRPr/>
            </a:pPr>
            <a:endParaRPr lang="en-US" sz="500" dirty="0" smtClean="0"/>
          </a:p>
          <a:p>
            <a:pPr algn="just" eaLnBrk="1" fontAlgn="auto" hangingPunct="1">
              <a:spcAft>
                <a:spcPts val="0"/>
              </a:spcAft>
              <a:defRPr/>
            </a:pPr>
            <a:r>
              <a:rPr lang="en-US" sz="2400" dirty="0" smtClean="0"/>
              <a:t>An </a:t>
            </a:r>
            <a:r>
              <a:rPr lang="en-US" sz="2400" dirty="0"/>
              <a:t>event or an operation (noun refers to something which is done to, by or in the system</a:t>
            </a:r>
            <a:r>
              <a:rPr lang="en-US" sz="2400" dirty="0" smtClean="0"/>
              <a:t>)</a:t>
            </a:r>
          </a:p>
          <a:p>
            <a:pPr algn="just" eaLnBrk="1" fontAlgn="auto" hangingPunct="1">
              <a:spcAft>
                <a:spcPts val="0"/>
              </a:spcAft>
              <a:defRPr/>
            </a:pPr>
            <a:endParaRPr lang="en-US" sz="500" dirty="0" smtClean="0"/>
          </a:p>
          <a:p>
            <a:pPr algn="just" eaLnBrk="1" fontAlgn="auto" hangingPunct="1">
              <a:spcAft>
                <a:spcPts val="0"/>
              </a:spcAft>
              <a:defRPr/>
            </a:pPr>
            <a:r>
              <a:rPr lang="en-US" sz="2400" dirty="0" smtClean="0"/>
              <a:t> </a:t>
            </a:r>
            <a:r>
              <a:rPr lang="en-US" sz="2400" dirty="0"/>
              <a:t>An attribute </a:t>
            </a:r>
          </a:p>
          <a:p>
            <a:pPr>
              <a:defRPr/>
            </a:pPr>
            <a:endParaRPr lang="en-US" dirty="0"/>
          </a:p>
        </p:txBody>
      </p:sp>
      <p:pic>
        <p:nvPicPr>
          <p:cNvPr id="5" name="Picture 4"/>
          <p:cNvPicPr/>
          <p:nvPr/>
        </p:nvPicPr>
        <p:blipFill>
          <a:blip r:embed="rId2"/>
          <a:srcRect/>
          <a:stretch>
            <a:fillRect/>
          </a:stretch>
        </p:blipFill>
        <p:spPr bwMode="auto">
          <a:xfrm>
            <a:off x="152400" y="152400"/>
            <a:ext cx="838200" cy="762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2400" b="1" dirty="0" smtClean="0">
                <a:solidFill>
                  <a:srgbClr val="FF0000"/>
                </a:solidFill>
                <a:effectLst>
                  <a:outerShdw blurRad="38100" dist="38100" dir="2700000" algn="tl">
                    <a:srgbClr val="000000">
                      <a:alpha val="43137"/>
                    </a:srgbClr>
                  </a:outerShdw>
                </a:effectLst>
              </a:rPr>
              <a:t>Identification of Class: </a:t>
            </a:r>
            <a:r>
              <a:rPr lang="en-US" sz="2400" b="1" dirty="0" smtClean="0">
                <a:solidFill>
                  <a:srgbClr val="002060"/>
                </a:solidFill>
                <a:effectLst>
                  <a:outerShdw blurRad="38100" dist="38100" dir="2700000" algn="tl">
                    <a:srgbClr val="000000">
                      <a:alpha val="43137"/>
                    </a:srgbClr>
                  </a:outerShdw>
                </a:effectLst>
              </a:rPr>
              <a:t>Scenario Based Example</a:t>
            </a:r>
            <a:endParaRPr lang="en-US" dirty="0">
              <a:solidFill>
                <a:srgbClr val="002060"/>
              </a:solidFill>
            </a:endParaRPr>
          </a:p>
        </p:txBody>
      </p:sp>
      <p:sp>
        <p:nvSpPr>
          <p:cNvPr id="21507" name="Content Placeholder 2"/>
          <p:cNvSpPr>
            <a:spLocks noGrp="1"/>
          </p:cNvSpPr>
          <p:nvPr>
            <p:ph sz="quarter" idx="1"/>
          </p:nvPr>
        </p:nvSpPr>
        <p:spPr>
          <a:xfrm>
            <a:off x="457200" y="1219200"/>
            <a:ext cx="8229600" cy="4937125"/>
          </a:xfrm>
        </p:spPr>
        <p:txBody>
          <a:bodyPr/>
          <a:lstStyle/>
          <a:p>
            <a:pPr algn="just" eaLnBrk="1" hangingPunct="1"/>
            <a:r>
              <a:rPr lang="en-US" sz="2400" b="1" smtClean="0"/>
              <a:t>Books and journals: </a:t>
            </a:r>
            <a:r>
              <a:rPr lang="en-US" sz="2400" smtClean="0"/>
              <a:t>The library contains books and journals. It may have several copies of a given book. Some of the books are for short term loans only. All other books may be borrowed by any library member for three weeks. Members of the library can normally borrow up to six items at a time, but members of staff may borrow up to 12 items at one time. Only members of staff may borrow journals. New books and journals arrive regularly. The current year’s journals are sent away to be bound into volumes at the end of each year.</a:t>
            </a:r>
          </a:p>
          <a:p>
            <a:pPr algn="just" eaLnBrk="1" hangingPunct="1">
              <a:buFont typeface="Arial" charset="0"/>
              <a:buChar char="•"/>
            </a:pPr>
            <a:endParaRPr lang="en-US" sz="1000" b="1" smtClean="0"/>
          </a:p>
          <a:p>
            <a:pPr algn="just" eaLnBrk="1" hangingPunct="1"/>
            <a:r>
              <a:rPr lang="en-US" sz="2400" b="1" smtClean="0"/>
              <a:t>Borrowing: </a:t>
            </a:r>
            <a:r>
              <a:rPr lang="en-US" sz="2400" smtClean="0"/>
              <a:t>The system must keep track of when books and journals are borrowed and returned, enforcing the rules described above</a:t>
            </a:r>
            <a:r>
              <a:rPr lang="en-US" smtClean="0"/>
              <a:t>.</a:t>
            </a:r>
          </a:p>
          <a:p>
            <a:endParaRPr lang="en-US" smtClean="0"/>
          </a:p>
        </p:txBody>
      </p:sp>
      <p:pic>
        <p:nvPicPr>
          <p:cNvPr id="5" name="Picture 4"/>
          <p:cNvPicPr/>
          <p:nvPr/>
        </p:nvPicPr>
        <p:blipFill>
          <a:blip r:embed="rId2"/>
          <a:srcRect/>
          <a:stretch>
            <a:fillRect/>
          </a:stretch>
        </p:blipFill>
        <p:spPr bwMode="auto">
          <a:xfrm>
            <a:off x="152400" y="152400"/>
            <a:ext cx="838200" cy="762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2400" b="1" dirty="0" smtClean="0">
                <a:solidFill>
                  <a:srgbClr val="FF0000"/>
                </a:solidFill>
                <a:effectLst>
                  <a:outerShdw blurRad="38100" dist="38100" dir="2700000" algn="tl">
                    <a:srgbClr val="000000">
                      <a:alpha val="43137"/>
                    </a:srgbClr>
                  </a:outerShdw>
                </a:effectLst>
              </a:rPr>
              <a:t>Identification of Class: </a:t>
            </a:r>
            <a:r>
              <a:rPr lang="en-US" sz="2400" b="1" dirty="0" smtClean="0">
                <a:solidFill>
                  <a:srgbClr val="002060"/>
                </a:solidFill>
                <a:effectLst>
                  <a:outerShdw blurRad="38100" dist="38100" dir="2700000" algn="tl">
                    <a:srgbClr val="000000">
                      <a:alpha val="43137"/>
                    </a:srgbClr>
                  </a:outerShdw>
                </a:effectLst>
              </a:rPr>
              <a:t>Using Noun Identification</a:t>
            </a:r>
            <a:endParaRPr lang="en-US" sz="2400" b="1" dirty="0">
              <a:solidFill>
                <a:srgbClr val="002060"/>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457200" y="1219200"/>
            <a:ext cx="8229600" cy="4937125"/>
          </a:xfrm>
        </p:spPr>
        <p:txBody>
          <a:bodyPr/>
          <a:lstStyle/>
          <a:p>
            <a:pPr algn="just" eaLnBrk="1" fontAlgn="auto" hangingPunct="1">
              <a:spcAft>
                <a:spcPts val="0"/>
              </a:spcAft>
              <a:defRPr/>
            </a:pPr>
            <a:r>
              <a:rPr lang="en-US" sz="2400" b="1" dirty="0"/>
              <a:t>Books and journals: </a:t>
            </a:r>
            <a:r>
              <a:rPr lang="en-US" sz="2400" dirty="0"/>
              <a:t>The </a:t>
            </a:r>
            <a:r>
              <a:rPr lang="en-US" sz="2400" b="1" u="sng" dirty="0">
                <a:solidFill>
                  <a:srgbClr val="FF0000"/>
                </a:solidFill>
                <a:effectLst>
                  <a:outerShdw blurRad="38100" dist="38100" dir="2700000" algn="tl">
                    <a:srgbClr val="000000">
                      <a:alpha val="43137"/>
                    </a:srgbClr>
                  </a:outerShdw>
                </a:effectLst>
              </a:rPr>
              <a:t>library</a:t>
            </a:r>
            <a:r>
              <a:rPr lang="en-US" sz="2400" dirty="0"/>
              <a:t> contains </a:t>
            </a:r>
            <a:r>
              <a:rPr lang="en-US" sz="2400" b="1" u="sng" dirty="0">
                <a:solidFill>
                  <a:srgbClr val="FF0000"/>
                </a:solidFill>
                <a:effectLst>
                  <a:outerShdw blurRad="38100" dist="38100" dir="2700000" algn="tl">
                    <a:srgbClr val="000000">
                      <a:alpha val="43137"/>
                    </a:srgbClr>
                  </a:outerShdw>
                </a:effectLst>
              </a:rPr>
              <a:t>books</a:t>
            </a:r>
            <a:r>
              <a:rPr lang="en-US" sz="2400" dirty="0"/>
              <a:t> and </a:t>
            </a:r>
            <a:r>
              <a:rPr lang="en-US" sz="2400" b="1" u="sng" dirty="0">
                <a:solidFill>
                  <a:srgbClr val="FF0000"/>
                </a:solidFill>
                <a:effectLst>
                  <a:outerShdw blurRad="38100" dist="38100" dir="2700000" algn="tl">
                    <a:srgbClr val="000000">
                      <a:alpha val="43137"/>
                    </a:srgbClr>
                  </a:outerShdw>
                </a:effectLst>
              </a:rPr>
              <a:t>journals</a:t>
            </a:r>
            <a:r>
              <a:rPr lang="en-US" sz="2400" dirty="0"/>
              <a:t>. It may have several </a:t>
            </a:r>
            <a:r>
              <a:rPr lang="en-US" sz="2400" b="1" u="sng" dirty="0">
                <a:solidFill>
                  <a:srgbClr val="FF0000"/>
                </a:solidFill>
                <a:effectLst>
                  <a:outerShdw blurRad="38100" dist="38100" dir="2700000" algn="tl">
                    <a:srgbClr val="000000">
                      <a:alpha val="43137"/>
                    </a:srgbClr>
                  </a:outerShdw>
                </a:effectLst>
              </a:rPr>
              <a:t>copies of a given book</a:t>
            </a:r>
            <a:r>
              <a:rPr lang="en-US" sz="2400" dirty="0"/>
              <a:t>. Some of the books are </a:t>
            </a:r>
            <a:r>
              <a:rPr lang="en-US" sz="2400" b="1" u="sng" dirty="0">
                <a:solidFill>
                  <a:srgbClr val="FF0000"/>
                </a:solidFill>
                <a:effectLst>
                  <a:outerShdw blurRad="38100" dist="38100" dir="2700000" algn="tl">
                    <a:srgbClr val="000000">
                      <a:alpha val="43137"/>
                    </a:srgbClr>
                  </a:outerShdw>
                </a:effectLst>
              </a:rPr>
              <a:t>for short term loans </a:t>
            </a:r>
            <a:r>
              <a:rPr lang="en-US" sz="2400" dirty="0"/>
              <a:t>only. All other books may be borrowed by any </a:t>
            </a:r>
            <a:r>
              <a:rPr lang="en-US" sz="2400" b="1" u="sng" dirty="0">
                <a:solidFill>
                  <a:srgbClr val="FF0000"/>
                </a:solidFill>
                <a:effectLst>
                  <a:outerShdw blurRad="38100" dist="38100" dir="2700000" algn="tl">
                    <a:srgbClr val="000000">
                      <a:alpha val="43137"/>
                    </a:srgbClr>
                  </a:outerShdw>
                </a:effectLst>
              </a:rPr>
              <a:t>library member</a:t>
            </a:r>
            <a:r>
              <a:rPr lang="en-US" sz="2400" b="1" dirty="0">
                <a:solidFill>
                  <a:srgbClr val="FF0000"/>
                </a:solidFill>
                <a:effectLst>
                  <a:outerShdw blurRad="38100" dist="38100" dir="2700000" algn="tl">
                    <a:srgbClr val="000000">
                      <a:alpha val="43137"/>
                    </a:srgbClr>
                  </a:outerShdw>
                </a:effectLst>
              </a:rPr>
              <a:t> </a:t>
            </a:r>
            <a:r>
              <a:rPr lang="en-US" sz="2400" dirty="0"/>
              <a:t>for three </a:t>
            </a:r>
            <a:r>
              <a:rPr lang="en-US" sz="2400" b="1" u="sng" dirty="0">
                <a:solidFill>
                  <a:srgbClr val="FF0000"/>
                </a:solidFill>
                <a:effectLst>
                  <a:outerShdw blurRad="38100" dist="38100" dir="2700000" algn="tl">
                    <a:srgbClr val="000000">
                      <a:alpha val="43137"/>
                    </a:srgbClr>
                  </a:outerShdw>
                </a:effectLst>
              </a:rPr>
              <a:t>weeks</a:t>
            </a:r>
            <a:r>
              <a:rPr lang="en-US" sz="2400" dirty="0"/>
              <a:t>. </a:t>
            </a:r>
            <a:r>
              <a:rPr lang="en-US" sz="2400" b="1" u="sng" dirty="0">
                <a:solidFill>
                  <a:srgbClr val="FF0000"/>
                </a:solidFill>
                <a:effectLst>
                  <a:outerShdw blurRad="38100" dist="38100" dir="2700000" algn="tl">
                    <a:srgbClr val="000000">
                      <a:alpha val="43137"/>
                    </a:srgbClr>
                  </a:outerShdw>
                </a:effectLst>
              </a:rPr>
              <a:t>Members of the library</a:t>
            </a:r>
            <a:r>
              <a:rPr lang="en-US" sz="2400" b="1" dirty="0">
                <a:solidFill>
                  <a:srgbClr val="FF0000"/>
                </a:solidFill>
                <a:effectLst>
                  <a:outerShdw blurRad="38100" dist="38100" dir="2700000" algn="tl">
                    <a:srgbClr val="000000">
                      <a:alpha val="43137"/>
                    </a:srgbClr>
                  </a:outerShdw>
                </a:effectLst>
              </a:rPr>
              <a:t> </a:t>
            </a:r>
            <a:r>
              <a:rPr lang="en-US" sz="2400" dirty="0"/>
              <a:t>can normally borrow up to six </a:t>
            </a:r>
            <a:r>
              <a:rPr lang="en-US" sz="2400" b="1" u="sng" dirty="0">
                <a:solidFill>
                  <a:srgbClr val="FF0000"/>
                </a:solidFill>
                <a:effectLst>
                  <a:outerShdw blurRad="38100" dist="38100" dir="2700000" algn="tl">
                    <a:srgbClr val="000000">
                      <a:alpha val="43137"/>
                    </a:srgbClr>
                  </a:outerShdw>
                </a:effectLst>
              </a:rPr>
              <a:t>items</a:t>
            </a:r>
            <a:r>
              <a:rPr lang="en-US" sz="2400" dirty="0"/>
              <a:t> at a </a:t>
            </a:r>
            <a:r>
              <a:rPr lang="en-US" sz="2400" b="1" u="sng" dirty="0">
                <a:solidFill>
                  <a:srgbClr val="FF0000"/>
                </a:solidFill>
                <a:effectLst>
                  <a:outerShdw blurRad="38100" dist="38100" dir="2700000" algn="tl">
                    <a:srgbClr val="000000">
                      <a:alpha val="43137"/>
                    </a:srgbClr>
                  </a:outerShdw>
                </a:effectLst>
              </a:rPr>
              <a:t>time</a:t>
            </a:r>
            <a:r>
              <a:rPr lang="en-US" sz="2400" dirty="0"/>
              <a:t>, but </a:t>
            </a:r>
            <a:r>
              <a:rPr lang="en-US" sz="2400" b="1" u="sng" dirty="0">
                <a:solidFill>
                  <a:srgbClr val="FF0000"/>
                </a:solidFill>
                <a:effectLst>
                  <a:outerShdw blurRad="38100" dist="38100" dir="2700000" algn="tl">
                    <a:srgbClr val="000000">
                      <a:alpha val="43137"/>
                    </a:srgbClr>
                  </a:outerShdw>
                </a:effectLst>
              </a:rPr>
              <a:t>members of staff</a:t>
            </a:r>
            <a:r>
              <a:rPr lang="en-US" sz="2400" b="1" dirty="0">
                <a:solidFill>
                  <a:srgbClr val="FF0000"/>
                </a:solidFill>
                <a:effectLst>
                  <a:outerShdw blurRad="38100" dist="38100" dir="2700000" algn="tl">
                    <a:srgbClr val="000000">
                      <a:alpha val="43137"/>
                    </a:srgbClr>
                  </a:outerShdw>
                </a:effectLst>
              </a:rPr>
              <a:t> </a:t>
            </a:r>
            <a:r>
              <a:rPr lang="en-US" sz="2400" dirty="0"/>
              <a:t>may borrow up to 12 items at one time. Only members of staff may borrow journals. New books and journals arrive regularly. The current year’s journals are sent away to be bound into </a:t>
            </a:r>
            <a:r>
              <a:rPr lang="en-US" sz="2400" b="1" u="sng" dirty="0">
                <a:solidFill>
                  <a:srgbClr val="FF0000"/>
                </a:solidFill>
                <a:effectLst>
                  <a:outerShdw blurRad="38100" dist="38100" dir="2700000" algn="tl">
                    <a:srgbClr val="000000">
                      <a:alpha val="43137"/>
                    </a:srgbClr>
                  </a:outerShdw>
                </a:effectLst>
              </a:rPr>
              <a:t>volumes</a:t>
            </a:r>
            <a:r>
              <a:rPr lang="en-US" sz="2400" dirty="0">
                <a:solidFill>
                  <a:srgbClr val="FF0000"/>
                </a:solidFill>
              </a:rPr>
              <a:t> </a:t>
            </a:r>
            <a:r>
              <a:rPr lang="en-US" sz="2400" dirty="0"/>
              <a:t>at the end of each </a:t>
            </a:r>
            <a:r>
              <a:rPr lang="en-US" sz="2400" b="1" u="sng" dirty="0">
                <a:solidFill>
                  <a:srgbClr val="FF0000"/>
                </a:solidFill>
                <a:effectLst>
                  <a:outerShdw blurRad="38100" dist="38100" dir="2700000" algn="tl">
                    <a:srgbClr val="000000">
                      <a:alpha val="43137"/>
                    </a:srgbClr>
                  </a:outerShdw>
                </a:effectLst>
              </a:rPr>
              <a:t>year</a:t>
            </a:r>
            <a:r>
              <a:rPr lang="en-US" sz="2400" dirty="0"/>
              <a:t>.</a:t>
            </a:r>
          </a:p>
          <a:p>
            <a:pPr algn="just" eaLnBrk="1" fontAlgn="auto" hangingPunct="1">
              <a:spcAft>
                <a:spcPts val="0"/>
              </a:spcAft>
              <a:buFont typeface="Arial" pitchFamily="34" charset="0"/>
              <a:buChar char="•"/>
              <a:defRPr/>
            </a:pPr>
            <a:endParaRPr lang="en-US" sz="1000" b="1" dirty="0" smtClean="0"/>
          </a:p>
          <a:p>
            <a:pPr algn="just" eaLnBrk="1" fontAlgn="auto" hangingPunct="1">
              <a:spcAft>
                <a:spcPts val="0"/>
              </a:spcAft>
              <a:defRPr/>
            </a:pPr>
            <a:r>
              <a:rPr lang="en-US" sz="2400" b="1" dirty="0" smtClean="0"/>
              <a:t>Borrowing</a:t>
            </a:r>
            <a:r>
              <a:rPr lang="en-US" sz="2400" b="1" dirty="0"/>
              <a:t>: </a:t>
            </a:r>
            <a:r>
              <a:rPr lang="en-US" sz="2400" dirty="0"/>
              <a:t>The </a:t>
            </a:r>
            <a:r>
              <a:rPr lang="en-US" sz="2400" b="1" u="sng" dirty="0">
                <a:solidFill>
                  <a:srgbClr val="FF0000"/>
                </a:solidFill>
                <a:effectLst>
                  <a:outerShdw blurRad="38100" dist="38100" dir="2700000" algn="tl">
                    <a:srgbClr val="000000">
                      <a:alpha val="43137"/>
                    </a:srgbClr>
                  </a:outerShdw>
                </a:effectLst>
              </a:rPr>
              <a:t>system</a:t>
            </a:r>
            <a:r>
              <a:rPr lang="en-US" sz="2400" dirty="0">
                <a:solidFill>
                  <a:srgbClr val="FF0000"/>
                </a:solidFill>
                <a:effectLst>
                  <a:outerShdw blurRad="38100" dist="38100" dir="2700000" algn="tl">
                    <a:srgbClr val="000000">
                      <a:alpha val="43137"/>
                    </a:srgbClr>
                  </a:outerShdw>
                </a:effectLst>
              </a:rPr>
              <a:t> </a:t>
            </a:r>
            <a:r>
              <a:rPr lang="en-US" sz="2400" dirty="0"/>
              <a:t>must keep track of when books and journals are borrowed and returned, enforcing the </a:t>
            </a:r>
            <a:r>
              <a:rPr lang="en-US" sz="2400" b="1" u="sng" dirty="0">
                <a:solidFill>
                  <a:srgbClr val="FF0000"/>
                </a:solidFill>
                <a:effectLst>
                  <a:outerShdw blurRad="38100" dist="38100" dir="2700000" algn="tl">
                    <a:srgbClr val="000000">
                      <a:alpha val="43137"/>
                    </a:srgbClr>
                  </a:outerShdw>
                </a:effectLst>
              </a:rPr>
              <a:t>rules</a:t>
            </a:r>
            <a:r>
              <a:rPr lang="en-US" sz="2400" dirty="0">
                <a:solidFill>
                  <a:srgbClr val="FF0000"/>
                </a:solidFill>
                <a:effectLst>
                  <a:outerShdw blurRad="38100" dist="38100" dir="2700000" algn="tl">
                    <a:srgbClr val="000000">
                      <a:alpha val="43137"/>
                    </a:srgbClr>
                  </a:outerShdw>
                </a:effectLst>
              </a:rPr>
              <a:t> </a:t>
            </a:r>
            <a:r>
              <a:rPr lang="en-US" sz="2400" dirty="0"/>
              <a:t>described above.</a:t>
            </a:r>
          </a:p>
          <a:p>
            <a:pPr>
              <a:defRPr/>
            </a:pPr>
            <a:endParaRPr lang="en-US" dirty="0"/>
          </a:p>
        </p:txBody>
      </p:sp>
      <p:pic>
        <p:nvPicPr>
          <p:cNvPr id="5" name="Picture 4"/>
          <p:cNvPicPr/>
          <p:nvPr/>
        </p:nvPicPr>
        <p:blipFill>
          <a:blip r:embed="rId2"/>
          <a:srcRect/>
          <a:stretch>
            <a:fillRect/>
          </a:stretch>
        </p:blipFill>
        <p:spPr bwMode="auto">
          <a:xfrm>
            <a:off x="152400" y="152400"/>
            <a:ext cx="838200" cy="762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b="1" dirty="0" smtClean="0">
                <a:solidFill>
                  <a:srgbClr val="FF0000"/>
                </a:solidFill>
                <a:effectLst>
                  <a:outerShdw blurRad="38100" dist="38100" dir="2700000" algn="tl">
                    <a:srgbClr val="000000">
                      <a:alpha val="43137"/>
                    </a:srgbClr>
                  </a:outerShdw>
                </a:effectLst>
              </a:rPr>
              <a:t>Nouns in the library system (1)</a:t>
            </a:r>
            <a:endParaRPr lang="en-US" b="1" dirty="0">
              <a:solidFill>
                <a:srgbClr val="FF0000"/>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457200" y="1219200"/>
            <a:ext cx="8229600" cy="4937125"/>
          </a:xfrm>
        </p:spPr>
        <p:txBody>
          <a:bodyPr/>
          <a:lstStyle/>
          <a:p>
            <a:pPr algn="just" eaLnBrk="1" fontAlgn="auto" hangingPunct="1">
              <a:spcAft>
                <a:spcPts val="0"/>
              </a:spcAft>
              <a:buFont typeface="Arial" pitchFamily="34" charset="0"/>
              <a:buNone/>
              <a:defRPr/>
            </a:pPr>
            <a:r>
              <a:rPr lang="en-GB" sz="2400" b="1" dirty="0" smtClean="0">
                <a:effectLst>
                  <a:outerShdw blurRad="38100" dist="38100" dir="2700000" algn="tl">
                    <a:srgbClr val="000000">
                      <a:alpha val="43137"/>
                    </a:srgbClr>
                  </a:outerShdw>
                </a:effectLst>
              </a:rPr>
              <a:t>Discard:</a:t>
            </a:r>
          </a:p>
          <a:p>
            <a:pPr algn="just" eaLnBrk="1" fontAlgn="auto" hangingPunct="1">
              <a:spcAft>
                <a:spcPts val="0"/>
              </a:spcAft>
              <a:defRPr/>
            </a:pPr>
            <a:r>
              <a:rPr lang="en-US" sz="2400" dirty="0" smtClean="0"/>
              <a:t>library</a:t>
            </a:r>
            <a:r>
              <a:rPr lang="en-US" sz="2400" dirty="0"/>
              <a:t>, because it is outside of the scope of our </a:t>
            </a:r>
            <a:r>
              <a:rPr lang="en-US" sz="2400" dirty="0" smtClean="0"/>
              <a:t>system</a:t>
            </a:r>
          </a:p>
          <a:p>
            <a:pPr algn="just" eaLnBrk="1" fontAlgn="auto" hangingPunct="1">
              <a:spcAft>
                <a:spcPts val="0"/>
              </a:spcAft>
              <a:defRPr/>
            </a:pPr>
            <a:r>
              <a:rPr lang="en-US" sz="2400" dirty="0" smtClean="0"/>
              <a:t>short </a:t>
            </a:r>
            <a:r>
              <a:rPr lang="en-US" sz="2400" dirty="0"/>
              <a:t>term loan, because a loan is really an action, </a:t>
            </a:r>
            <a:r>
              <a:rPr lang="en-US" sz="2400" dirty="0" smtClean="0"/>
              <a:t>the</a:t>
            </a:r>
          </a:p>
          <a:p>
            <a:pPr algn="just" eaLnBrk="1" fontAlgn="auto" hangingPunct="1">
              <a:spcAft>
                <a:spcPts val="0"/>
              </a:spcAft>
              <a:defRPr/>
            </a:pPr>
            <a:r>
              <a:rPr lang="en-US" sz="2400" dirty="0" smtClean="0"/>
              <a:t>lending </a:t>
            </a:r>
            <a:r>
              <a:rPr lang="en-US" sz="2400" dirty="0"/>
              <a:t>of a book to a user – will reconsider this </a:t>
            </a:r>
            <a:r>
              <a:rPr lang="en-US" sz="2400" dirty="0" smtClean="0"/>
              <a:t>later</a:t>
            </a:r>
          </a:p>
          <a:p>
            <a:pPr algn="just" eaLnBrk="1" fontAlgn="auto" hangingPunct="1">
              <a:spcAft>
                <a:spcPts val="0"/>
              </a:spcAft>
              <a:defRPr/>
            </a:pPr>
            <a:r>
              <a:rPr lang="en-US" sz="2400" dirty="0" smtClean="0"/>
              <a:t>member </a:t>
            </a:r>
            <a:r>
              <a:rPr lang="en-US" sz="2400" dirty="0"/>
              <a:t>of the library, which is redundant: same </a:t>
            </a:r>
            <a:r>
              <a:rPr lang="en-US" sz="2400" dirty="0" smtClean="0"/>
              <a:t>as </a:t>
            </a:r>
            <a:r>
              <a:rPr lang="en-GB" sz="2400" dirty="0" smtClean="0"/>
              <a:t>library member</a:t>
            </a:r>
          </a:p>
          <a:p>
            <a:pPr algn="just" eaLnBrk="1" fontAlgn="auto" hangingPunct="1">
              <a:spcAft>
                <a:spcPts val="0"/>
              </a:spcAft>
              <a:defRPr/>
            </a:pPr>
            <a:r>
              <a:rPr lang="en-US" sz="2400" dirty="0" smtClean="0"/>
              <a:t>week</a:t>
            </a:r>
            <a:r>
              <a:rPr lang="en-US" sz="2400" dirty="0"/>
              <a:t>, because it’s a measure of time, not a </a:t>
            </a:r>
            <a:r>
              <a:rPr lang="en-US" sz="2400" dirty="0" smtClean="0"/>
              <a:t>thing</a:t>
            </a:r>
          </a:p>
          <a:p>
            <a:pPr algn="just" eaLnBrk="1" fontAlgn="auto" hangingPunct="1">
              <a:spcAft>
                <a:spcPts val="0"/>
              </a:spcAft>
              <a:defRPr/>
            </a:pPr>
            <a:r>
              <a:rPr lang="en-US" sz="2400" dirty="0" smtClean="0"/>
              <a:t>time</a:t>
            </a:r>
            <a:r>
              <a:rPr lang="en-US" sz="2400" dirty="0"/>
              <a:t>, because it’s outside the scope of the </a:t>
            </a:r>
            <a:r>
              <a:rPr lang="en-US" sz="2400" dirty="0" smtClean="0"/>
              <a:t>system</a:t>
            </a:r>
          </a:p>
          <a:p>
            <a:pPr algn="just" eaLnBrk="1" fontAlgn="auto" hangingPunct="1">
              <a:spcAft>
                <a:spcPts val="0"/>
              </a:spcAft>
              <a:defRPr/>
            </a:pPr>
            <a:r>
              <a:rPr lang="en-US" sz="2400" dirty="0" smtClean="0"/>
              <a:t>system</a:t>
            </a:r>
            <a:r>
              <a:rPr lang="en-US" sz="2400" dirty="0"/>
              <a:t>, because it’s part of the meta-language </a:t>
            </a:r>
            <a:r>
              <a:rPr lang="en-US" sz="2400" dirty="0" smtClean="0"/>
              <a:t>of </a:t>
            </a:r>
            <a:r>
              <a:rPr lang="en-GB" sz="2400" dirty="0" smtClean="0"/>
              <a:t>requirements description</a:t>
            </a:r>
          </a:p>
          <a:p>
            <a:pPr algn="just" eaLnBrk="1" fontAlgn="auto" hangingPunct="1">
              <a:spcAft>
                <a:spcPts val="0"/>
              </a:spcAft>
              <a:defRPr/>
            </a:pPr>
            <a:r>
              <a:rPr lang="en-US" sz="2400" dirty="0" smtClean="0"/>
              <a:t>rule</a:t>
            </a:r>
            <a:r>
              <a:rPr lang="en-US" sz="2400" dirty="0"/>
              <a:t>, for the same reason</a:t>
            </a:r>
            <a:endParaRPr lang="en-US" sz="2400" i="1" dirty="0"/>
          </a:p>
          <a:p>
            <a:pPr>
              <a:defRPr/>
            </a:pPr>
            <a:endParaRPr lang="en-US" dirty="0"/>
          </a:p>
        </p:txBody>
      </p:sp>
      <p:pic>
        <p:nvPicPr>
          <p:cNvPr id="5" name="Picture 4"/>
          <p:cNvPicPr/>
          <p:nvPr/>
        </p:nvPicPr>
        <p:blipFill>
          <a:blip r:embed="rId2"/>
          <a:srcRect/>
          <a:stretch>
            <a:fillRect/>
          </a:stretch>
        </p:blipFill>
        <p:spPr bwMode="auto">
          <a:xfrm>
            <a:off x="152400" y="152400"/>
            <a:ext cx="838200" cy="762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b="1" dirty="0" smtClean="0">
                <a:solidFill>
                  <a:srgbClr val="FF0000"/>
                </a:solidFill>
                <a:effectLst>
                  <a:outerShdw blurRad="38100" dist="38100" dir="2700000" algn="tl">
                    <a:srgbClr val="000000">
                      <a:alpha val="43137"/>
                    </a:srgbClr>
                  </a:outerShdw>
                </a:effectLst>
              </a:rPr>
              <a:t>Nouns in the library system (2)</a:t>
            </a:r>
            <a:endParaRPr lang="en-US" dirty="0"/>
          </a:p>
        </p:txBody>
      </p:sp>
      <p:sp>
        <p:nvSpPr>
          <p:cNvPr id="3" name="Content Placeholder 2"/>
          <p:cNvSpPr>
            <a:spLocks noGrp="1"/>
          </p:cNvSpPr>
          <p:nvPr>
            <p:ph sz="quarter" idx="1"/>
          </p:nvPr>
        </p:nvSpPr>
        <p:spPr>
          <a:xfrm>
            <a:off x="457200" y="1219200"/>
            <a:ext cx="8229600" cy="4937125"/>
          </a:xfrm>
        </p:spPr>
        <p:txBody>
          <a:bodyPr>
            <a:normAutofit lnSpcReduction="10000"/>
          </a:bodyPr>
          <a:lstStyle/>
          <a:p>
            <a:pPr algn="just" eaLnBrk="1" fontAlgn="auto" hangingPunct="1">
              <a:spcAft>
                <a:spcPts val="0"/>
              </a:spcAft>
              <a:buFont typeface="Arial" pitchFamily="34" charset="0"/>
              <a:buNone/>
              <a:defRPr/>
            </a:pPr>
            <a:r>
              <a:rPr lang="en-GB" b="1" dirty="0">
                <a:effectLst>
                  <a:outerShdw blurRad="38100" dist="38100" dir="2700000" algn="tl">
                    <a:srgbClr val="000000">
                      <a:alpha val="43137"/>
                    </a:srgbClr>
                  </a:outerShdw>
                </a:effectLst>
              </a:rPr>
              <a:t>Left with:</a:t>
            </a:r>
          </a:p>
          <a:p>
            <a:pPr lvl="1" algn="just" eaLnBrk="1" fontAlgn="auto" hangingPunct="1">
              <a:spcAft>
                <a:spcPts val="0"/>
              </a:spcAft>
              <a:buFont typeface="Arial" pitchFamily="34" charset="0"/>
              <a:buNone/>
              <a:defRPr/>
            </a:pPr>
            <a:r>
              <a:rPr lang="en-GB" sz="2400" dirty="0">
                <a:solidFill>
                  <a:schemeClr val="tx1"/>
                </a:solidFill>
              </a:rPr>
              <a:t>– book</a:t>
            </a:r>
          </a:p>
          <a:p>
            <a:pPr lvl="1" algn="just" eaLnBrk="1" fontAlgn="auto" hangingPunct="1">
              <a:spcAft>
                <a:spcPts val="0"/>
              </a:spcAft>
              <a:buFont typeface="Arial" pitchFamily="34" charset="0"/>
              <a:buNone/>
              <a:defRPr/>
            </a:pPr>
            <a:r>
              <a:rPr lang="en-GB" sz="2400" dirty="0">
                <a:solidFill>
                  <a:schemeClr val="tx1"/>
                </a:solidFill>
              </a:rPr>
              <a:t>– journal</a:t>
            </a:r>
          </a:p>
          <a:p>
            <a:pPr lvl="1" algn="just" eaLnBrk="1" fontAlgn="auto" hangingPunct="1">
              <a:spcAft>
                <a:spcPts val="0"/>
              </a:spcAft>
              <a:buFont typeface="Arial" pitchFamily="34" charset="0"/>
              <a:buNone/>
              <a:defRPr/>
            </a:pPr>
            <a:r>
              <a:rPr lang="en-GB" sz="2400" dirty="0">
                <a:solidFill>
                  <a:schemeClr val="tx1"/>
                </a:solidFill>
              </a:rPr>
              <a:t>– copy (of book)</a:t>
            </a:r>
          </a:p>
          <a:p>
            <a:pPr lvl="1" algn="just" eaLnBrk="1" fontAlgn="auto" hangingPunct="1">
              <a:spcAft>
                <a:spcPts val="0"/>
              </a:spcAft>
              <a:buFont typeface="Arial" pitchFamily="34" charset="0"/>
              <a:buNone/>
              <a:defRPr/>
            </a:pPr>
            <a:r>
              <a:rPr lang="en-GB" sz="2400" dirty="0">
                <a:solidFill>
                  <a:schemeClr val="tx1"/>
                </a:solidFill>
              </a:rPr>
              <a:t>– library member</a:t>
            </a:r>
          </a:p>
          <a:p>
            <a:pPr lvl="1" algn="just" eaLnBrk="1" fontAlgn="auto" hangingPunct="1">
              <a:spcAft>
                <a:spcPts val="0"/>
              </a:spcAft>
              <a:buFont typeface="Arial" pitchFamily="34" charset="0"/>
              <a:buNone/>
              <a:defRPr/>
            </a:pPr>
            <a:r>
              <a:rPr lang="en-GB" sz="2400" dirty="0">
                <a:solidFill>
                  <a:schemeClr val="tx1"/>
                </a:solidFill>
              </a:rPr>
              <a:t>– member of staff</a:t>
            </a:r>
          </a:p>
          <a:p>
            <a:pPr lvl="1" algn="just" eaLnBrk="1" fontAlgn="auto" hangingPunct="1">
              <a:spcAft>
                <a:spcPts val="0"/>
              </a:spcAft>
              <a:buFont typeface="Arial" pitchFamily="34" charset="0"/>
              <a:buNone/>
              <a:defRPr/>
            </a:pPr>
            <a:r>
              <a:rPr lang="en-GB" sz="2400" dirty="0">
                <a:solidFill>
                  <a:schemeClr val="tx1"/>
                </a:solidFill>
              </a:rPr>
              <a:t>– volume</a:t>
            </a:r>
          </a:p>
          <a:p>
            <a:pPr algn="just" eaLnBrk="1" fontAlgn="auto" hangingPunct="1">
              <a:spcAft>
                <a:spcPts val="0"/>
              </a:spcAft>
              <a:defRPr/>
            </a:pPr>
            <a:r>
              <a:rPr lang="en-US" dirty="0" smtClean="0"/>
              <a:t>Note</a:t>
            </a:r>
            <a:r>
              <a:rPr lang="en-US" dirty="0"/>
              <a:t>, library member and member of staff are </a:t>
            </a:r>
            <a:r>
              <a:rPr lang="en-US" dirty="0" smtClean="0"/>
              <a:t>also </a:t>
            </a:r>
            <a:r>
              <a:rPr lang="en-GB" dirty="0" smtClean="0"/>
              <a:t>users </a:t>
            </a:r>
            <a:r>
              <a:rPr lang="en-GB" dirty="0"/>
              <a:t>of the </a:t>
            </a:r>
            <a:r>
              <a:rPr lang="en-GB" dirty="0" smtClean="0"/>
              <a:t>system</a:t>
            </a:r>
          </a:p>
          <a:p>
            <a:pPr algn="just" eaLnBrk="1" fontAlgn="auto" hangingPunct="1">
              <a:spcAft>
                <a:spcPts val="0"/>
              </a:spcAft>
              <a:defRPr/>
            </a:pPr>
            <a:r>
              <a:rPr lang="en-US" dirty="0" smtClean="0"/>
              <a:t>represented </a:t>
            </a:r>
            <a:r>
              <a:rPr lang="en-US" dirty="0"/>
              <a:t>in the system because data on these </a:t>
            </a:r>
            <a:r>
              <a:rPr lang="en-US" dirty="0" smtClean="0"/>
              <a:t>users </a:t>
            </a:r>
            <a:r>
              <a:rPr lang="en-GB" dirty="0" smtClean="0"/>
              <a:t>will </a:t>
            </a:r>
            <a:r>
              <a:rPr lang="en-GB" dirty="0"/>
              <a:t>be maintained</a:t>
            </a:r>
            <a:endParaRPr lang="en-US" dirty="0"/>
          </a:p>
          <a:p>
            <a:pPr>
              <a:defRPr/>
            </a:pPr>
            <a:endParaRPr lang="en-US" dirty="0"/>
          </a:p>
        </p:txBody>
      </p:sp>
      <p:pic>
        <p:nvPicPr>
          <p:cNvPr id="5" name="Picture 4"/>
          <p:cNvPicPr/>
          <p:nvPr/>
        </p:nvPicPr>
        <p:blipFill>
          <a:blip r:embed="rId2"/>
          <a:srcRect/>
          <a:stretch>
            <a:fillRect/>
          </a:stretch>
        </p:blipFill>
        <p:spPr bwMode="auto">
          <a:xfrm>
            <a:off x="152400" y="152400"/>
            <a:ext cx="838200" cy="762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b="1" dirty="0" smtClean="0">
                <a:solidFill>
                  <a:srgbClr val="FF0000"/>
                </a:solidFill>
                <a:effectLst>
                  <a:outerShdw blurRad="38100" dist="38100" dir="2700000" algn="tl">
                    <a:srgbClr val="000000">
                      <a:alpha val="43137"/>
                    </a:srgbClr>
                  </a:outerShdw>
                </a:effectLst>
              </a:rPr>
              <a:t>Discovering Relationships</a:t>
            </a:r>
            <a:endParaRPr lang="en-US" b="1" dirty="0">
              <a:solidFill>
                <a:srgbClr val="FF0000"/>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457200" y="1219200"/>
            <a:ext cx="8229600" cy="4937125"/>
          </a:xfrm>
        </p:spPr>
        <p:txBody>
          <a:bodyPr>
            <a:normAutofit lnSpcReduction="10000"/>
          </a:bodyPr>
          <a:lstStyle/>
          <a:p>
            <a:pPr algn="just" eaLnBrk="1" hangingPunct="1">
              <a:defRPr/>
            </a:pPr>
            <a:r>
              <a:rPr lang="en-US" sz="2400" dirty="0" smtClean="0"/>
              <a:t>Identify and name relationships or associations between </a:t>
            </a:r>
            <a:r>
              <a:rPr lang="en-GB" sz="2400" dirty="0" smtClean="0"/>
              <a:t>classes</a:t>
            </a:r>
          </a:p>
          <a:p>
            <a:pPr marL="457200" indent="-457200" algn="just" eaLnBrk="1" hangingPunct="1">
              <a:buFont typeface="Wingdings 3" pitchFamily="18" charset="2"/>
              <a:buAutoNum type="alphaLcParenR"/>
              <a:defRPr/>
            </a:pPr>
            <a:r>
              <a:rPr lang="en-US" sz="2400" dirty="0" smtClean="0"/>
              <a:t>Static relationship, independent of time</a:t>
            </a:r>
          </a:p>
          <a:p>
            <a:pPr marL="457200" indent="-457200" algn="just" eaLnBrk="1" hangingPunct="1">
              <a:buFont typeface="Wingdings 3" pitchFamily="18" charset="2"/>
              <a:buAutoNum type="alphaLcParenR"/>
              <a:defRPr/>
            </a:pPr>
            <a:r>
              <a:rPr lang="en-US" sz="2400" dirty="0" smtClean="0"/>
              <a:t>Clarify understanding of the problem, by describing how objects </a:t>
            </a:r>
            <a:r>
              <a:rPr lang="en-GB" sz="2400" dirty="0" smtClean="0"/>
              <a:t> work together</a:t>
            </a:r>
          </a:p>
          <a:p>
            <a:pPr algn="just" eaLnBrk="1" hangingPunct="1">
              <a:defRPr/>
            </a:pPr>
            <a:r>
              <a:rPr lang="en-US" sz="2400" dirty="0" smtClean="0"/>
              <a:t>For this task we can identify verbs in the requirements description as indicators of possible relationships</a:t>
            </a:r>
          </a:p>
          <a:p>
            <a:pPr marL="457200" indent="-457200" algn="just" eaLnBrk="1" hangingPunct="1">
              <a:buFont typeface="Wingdings 3" pitchFamily="18" charset="2"/>
              <a:buAutoNum type="alphaLcParenR"/>
              <a:defRPr/>
            </a:pPr>
            <a:r>
              <a:rPr lang="en-US" sz="2400" dirty="0" smtClean="0"/>
              <a:t>A library member </a:t>
            </a:r>
            <a:r>
              <a:rPr lang="en-US" sz="2400" b="1" dirty="0" smtClean="0"/>
              <a:t>borrows/returns</a:t>
            </a:r>
            <a:r>
              <a:rPr lang="en-US" sz="2400" dirty="0" smtClean="0"/>
              <a:t> a copy</a:t>
            </a:r>
          </a:p>
          <a:p>
            <a:pPr marL="457200" indent="-457200" algn="just" eaLnBrk="1" hangingPunct="1">
              <a:buFont typeface="Wingdings 3" pitchFamily="18" charset="2"/>
              <a:buAutoNum type="alphaLcParenR"/>
              <a:defRPr/>
            </a:pPr>
            <a:r>
              <a:rPr lang="en-US" sz="2400" dirty="0" smtClean="0"/>
              <a:t>A member of staff </a:t>
            </a:r>
            <a:r>
              <a:rPr lang="en-US" sz="2400" b="1" dirty="0" smtClean="0"/>
              <a:t>borrows/returns </a:t>
            </a:r>
            <a:r>
              <a:rPr lang="en-US" sz="2400" dirty="0" smtClean="0"/>
              <a:t>a copy</a:t>
            </a:r>
          </a:p>
          <a:p>
            <a:pPr marL="457200" indent="-457200" algn="just" eaLnBrk="1" hangingPunct="1">
              <a:buFont typeface="Wingdings 3" pitchFamily="18" charset="2"/>
              <a:buAutoNum type="alphaLcParenR"/>
              <a:defRPr/>
            </a:pPr>
            <a:r>
              <a:rPr lang="en-US" sz="2400" dirty="0" smtClean="0"/>
              <a:t>A member of staff </a:t>
            </a:r>
            <a:r>
              <a:rPr lang="en-US" sz="2400" b="1" dirty="0" smtClean="0"/>
              <a:t>borrows/returns </a:t>
            </a:r>
            <a:r>
              <a:rPr lang="en-US" sz="2400" dirty="0" smtClean="0"/>
              <a:t>a journal</a:t>
            </a:r>
          </a:p>
          <a:p>
            <a:pPr marL="457200" indent="-457200" algn="just" eaLnBrk="1" hangingPunct="1">
              <a:buFont typeface="Wingdings 3" pitchFamily="18" charset="2"/>
              <a:buAutoNum type="alphaLcParenR"/>
              <a:defRPr/>
            </a:pPr>
            <a:r>
              <a:rPr lang="en-US" sz="2400" dirty="0" smtClean="0"/>
              <a:t>A copy is a </a:t>
            </a:r>
            <a:r>
              <a:rPr lang="en-US" sz="2400" b="1" dirty="0" smtClean="0"/>
              <a:t>copy</a:t>
            </a:r>
            <a:r>
              <a:rPr lang="en-US" sz="2400" dirty="0" smtClean="0"/>
              <a:t> of a book</a:t>
            </a:r>
          </a:p>
          <a:p>
            <a:pPr marL="457200" indent="-457200" algn="just" eaLnBrk="1" hangingPunct="1">
              <a:buFont typeface="Wingdings 3" pitchFamily="18" charset="2"/>
              <a:buAutoNum type="alphaLcParenR"/>
              <a:defRPr/>
            </a:pPr>
            <a:r>
              <a:rPr lang="en-US" sz="2400" dirty="0" smtClean="0"/>
              <a:t>A journal </a:t>
            </a:r>
            <a:r>
              <a:rPr lang="en-US" sz="2400" b="1" dirty="0" smtClean="0"/>
              <a:t>belongs</a:t>
            </a:r>
            <a:r>
              <a:rPr lang="en-US" sz="2400" dirty="0" smtClean="0"/>
              <a:t> to a volume</a:t>
            </a:r>
            <a:endParaRPr lang="en-GB" sz="2400" dirty="0" smtClean="0"/>
          </a:p>
          <a:p>
            <a:pPr>
              <a:defRPr/>
            </a:pPr>
            <a:endParaRPr lang="en-US" dirty="0"/>
          </a:p>
        </p:txBody>
      </p:sp>
      <p:pic>
        <p:nvPicPr>
          <p:cNvPr id="5" name="Picture 4"/>
          <p:cNvPicPr/>
          <p:nvPr/>
        </p:nvPicPr>
        <p:blipFill>
          <a:blip r:embed="rId2"/>
          <a:srcRect/>
          <a:stretch>
            <a:fillRect/>
          </a:stretch>
        </p:blipFill>
        <p:spPr bwMode="auto">
          <a:xfrm>
            <a:off x="152400" y="152400"/>
            <a:ext cx="838200" cy="762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b="1" dirty="0" smtClean="0">
                <a:solidFill>
                  <a:srgbClr val="FF0000"/>
                </a:solidFill>
                <a:effectLst>
                  <a:outerShdw blurRad="38100" dist="38100" dir="2700000" algn="tl">
                    <a:srgbClr val="000000">
                      <a:alpha val="43137"/>
                    </a:srgbClr>
                  </a:outerShdw>
                </a:effectLst>
              </a:rPr>
              <a:t>Initial Class Diagra</a:t>
            </a:r>
            <a:r>
              <a:rPr lang="en-US" b="1" dirty="0">
                <a:solidFill>
                  <a:srgbClr val="FF0000"/>
                </a:solidFill>
                <a:effectLst>
                  <a:outerShdw blurRad="38100" dist="38100" dir="2700000" algn="tl">
                    <a:srgbClr val="000000">
                      <a:alpha val="43137"/>
                    </a:srgbClr>
                  </a:outerShdw>
                </a:effectLst>
              </a:rPr>
              <a:t>m</a:t>
            </a:r>
          </a:p>
        </p:txBody>
      </p:sp>
      <p:sp>
        <p:nvSpPr>
          <p:cNvPr id="26627" name="Content Placeholder 2"/>
          <p:cNvSpPr>
            <a:spLocks noGrp="1"/>
          </p:cNvSpPr>
          <p:nvPr>
            <p:ph sz="quarter" idx="1"/>
          </p:nvPr>
        </p:nvSpPr>
        <p:spPr>
          <a:xfrm>
            <a:off x="457200" y="1219200"/>
            <a:ext cx="8229600" cy="4937125"/>
          </a:xfrm>
        </p:spPr>
        <p:txBody>
          <a:bodyPr/>
          <a:lstStyle/>
          <a:p>
            <a:endParaRPr lang="en-US" smtClean="0"/>
          </a:p>
        </p:txBody>
      </p:sp>
      <p:pic>
        <p:nvPicPr>
          <p:cNvPr id="26628" name="Picture 2"/>
          <p:cNvPicPr>
            <a:picLocks noChangeAspect="1" noChangeArrowheads="1"/>
          </p:cNvPicPr>
          <p:nvPr/>
        </p:nvPicPr>
        <p:blipFill>
          <a:blip r:embed="rId2"/>
          <a:srcRect/>
          <a:stretch>
            <a:fillRect/>
          </a:stretch>
        </p:blipFill>
        <p:spPr bwMode="auto">
          <a:xfrm>
            <a:off x="533400" y="1371600"/>
            <a:ext cx="8001000" cy="4648200"/>
          </a:xfrm>
          <a:prstGeom prst="rect">
            <a:avLst/>
          </a:prstGeom>
          <a:noFill/>
          <a:ln w="9525">
            <a:noFill/>
            <a:miter lim="800000"/>
            <a:headEnd/>
            <a:tailEnd/>
          </a:ln>
          <a:effectLst/>
        </p:spPr>
      </p:pic>
      <p:pic>
        <p:nvPicPr>
          <p:cNvPr id="6" name="Picture 5"/>
          <p:cNvPicPr/>
          <p:nvPr/>
        </p:nvPicPr>
        <p:blipFill>
          <a:blip r:embed="rId3"/>
          <a:srcRect/>
          <a:stretch>
            <a:fillRect/>
          </a:stretch>
        </p:blipFill>
        <p:spPr bwMode="auto">
          <a:xfrm>
            <a:off x="152400" y="152400"/>
            <a:ext cx="838200" cy="762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b="1" dirty="0" smtClean="0">
                <a:solidFill>
                  <a:srgbClr val="FF0000"/>
                </a:solidFill>
                <a:effectLst>
                  <a:outerShdw blurRad="38100" dist="38100" dir="2700000" algn="tl">
                    <a:srgbClr val="000000">
                      <a:alpha val="43137"/>
                    </a:srgbClr>
                  </a:outerShdw>
                </a:effectLst>
              </a:rPr>
              <a:t>Lecture Summary/Conclusion</a:t>
            </a:r>
            <a:endParaRPr lang="en-US" b="1" dirty="0">
              <a:solidFill>
                <a:srgbClr val="FF0000"/>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457200" y="1219200"/>
            <a:ext cx="8229600" cy="4937125"/>
          </a:xfrm>
        </p:spPr>
        <p:txBody>
          <a:bodyPr>
            <a:normAutofit fontScale="85000" lnSpcReduction="10000"/>
          </a:bodyPr>
          <a:lstStyle/>
          <a:p>
            <a:pPr algn="just">
              <a:defRPr/>
            </a:pPr>
            <a:r>
              <a:rPr lang="en-US" dirty="0" smtClean="0"/>
              <a:t>In the of the lecture we mainly discussed about </a:t>
            </a:r>
            <a:r>
              <a:rPr lang="en-US" i="1" dirty="0" smtClean="0">
                <a:solidFill>
                  <a:srgbClr val="FF0000"/>
                </a:solidFill>
                <a:effectLst>
                  <a:outerShdw blurRad="38100" dist="38100" dir="2700000" algn="tl">
                    <a:srgbClr val="000000">
                      <a:alpha val="43137"/>
                    </a:srgbClr>
                  </a:outerShdw>
                </a:effectLst>
              </a:rPr>
              <a:t>object oriented design</a:t>
            </a:r>
            <a:r>
              <a:rPr lang="en-US" dirty="0" smtClean="0"/>
              <a:t> and </a:t>
            </a:r>
            <a:r>
              <a:rPr lang="en-US" i="1" dirty="0" smtClean="0">
                <a:solidFill>
                  <a:srgbClr val="002060"/>
                </a:solidFill>
                <a:effectLst>
                  <a:outerShdw blurRad="38100" dist="38100" dir="2700000" algn="tl">
                    <a:srgbClr val="000000">
                      <a:alpha val="43137"/>
                    </a:srgbClr>
                  </a:outerShdw>
                </a:effectLst>
              </a:rPr>
              <a:t>Unified Modeling Language (UML)</a:t>
            </a:r>
          </a:p>
          <a:p>
            <a:pPr algn="just">
              <a:defRPr/>
            </a:pPr>
            <a:r>
              <a:rPr lang="en-US" dirty="0" smtClean="0"/>
              <a:t>Then, we discussed </a:t>
            </a:r>
            <a:r>
              <a:rPr lang="en-US" b="1" i="1" dirty="0" smtClean="0"/>
              <a:t>Attributes</a:t>
            </a:r>
            <a:r>
              <a:rPr lang="en-US" dirty="0" smtClean="0"/>
              <a:t> and </a:t>
            </a:r>
            <a:r>
              <a:rPr lang="en-US" b="1" i="1" dirty="0" smtClean="0"/>
              <a:t>Operations</a:t>
            </a:r>
            <a:r>
              <a:rPr lang="en-US" dirty="0" smtClean="0"/>
              <a:t>.</a:t>
            </a:r>
          </a:p>
          <a:p>
            <a:pPr algn="just">
              <a:defRPr/>
            </a:pPr>
            <a:r>
              <a:rPr lang="en-US" dirty="0" smtClean="0"/>
              <a:t>The main focus of this lecture was for </a:t>
            </a:r>
            <a:r>
              <a:rPr lang="en-US" b="1" i="1" dirty="0" smtClean="0">
                <a:solidFill>
                  <a:srgbClr val="FF0000"/>
                </a:solidFill>
                <a:effectLst>
                  <a:outerShdw blurRad="38100" dist="38100" dir="2700000" algn="tl">
                    <a:srgbClr val="000000">
                      <a:alpha val="43137"/>
                    </a:srgbClr>
                  </a:outerShdw>
                </a:effectLst>
              </a:rPr>
              <a:t>Identification of Classes.</a:t>
            </a:r>
          </a:p>
          <a:p>
            <a:pPr algn="just">
              <a:defRPr/>
            </a:pPr>
            <a:r>
              <a:rPr lang="en-US" dirty="0" smtClean="0"/>
              <a:t>To do this we discussed “</a:t>
            </a:r>
            <a:r>
              <a:rPr lang="en-US" b="1" i="1" dirty="0" smtClean="0"/>
              <a:t>noun identification techniques</a:t>
            </a:r>
            <a:r>
              <a:rPr lang="en-US" dirty="0" smtClean="0"/>
              <a:t>”</a:t>
            </a:r>
          </a:p>
          <a:p>
            <a:pPr algn="just">
              <a:defRPr/>
            </a:pPr>
            <a:r>
              <a:rPr lang="en-US" dirty="0" smtClean="0"/>
              <a:t>For better understanding we implemented the above given technique for a </a:t>
            </a:r>
            <a:r>
              <a:rPr lang="en-US" b="1" i="1" dirty="0" smtClean="0"/>
              <a:t>scenario (library System)</a:t>
            </a:r>
            <a:r>
              <a:rPr lang="en-US" dirty="0" smtClean="0"/>
              <a:t>., where, we </a:t>
            </a:r>
            <a:r>
              <a:rPr lang="en-US" b="1" i="1" dirty="0" smtClean="0"/>
              <a:t>identified nouns</a:t>
            </a:r>
            <a:r>
              <a:rPr lang="en-US" dirty="0" smtClean="0"/>
              <a:t> and </a:t>
            </a:r>
            <a:r>
              <a:rPr lang="en-US" b="1" i="1" dirty="0" smtClean="0"/>
              <a:t>relationships</a:t>
            </a:r>
            <a:r>
              <a:rPr lang="en-US" dirty="0" smtClean="0"/>
              <a:t>.</a:t>
            </a:r>
          </a:p>
          <a:p>
            <a:pPr algn="just">
              <a:defRPr/>
            </a:pPr>
            <a:r>
              <a:rPr lang="en-US" dirty="0" smtClean="0"/>
              <a:t>Finally, we came up with </a:t>
            </a:r>
            <a:r>
              <a:rPr lang="en-US" b="1" i="1" dirty="0" smtClean="0">
                <a:solidFill>
                  <a:srgbClr val="FF0000"/>
                </a:solidFill>
              </a:rPr>
              <a:t>Initial Class Diagram</a:t>
            </a:r>
            <a:r>
              <a:rPr lang="en-US" dirty="0" smtClean="0"/>
              <a:t>. </a:t>
            </a:r>
            <a:endParaRPr lang="en-US" dirty="0"/>
          </a:p>
        </p:txBody>
      </p:sp>
      <p:pic>
        <p:nvPicPr>
          <p:cNvPr id="5" name="Picture 4"/>
          <p:cNvPicPr/>
          <p:nvPr/>
        </p:nvPicPr>
        <p:blipFill>
          <a:blip r:embed="rId2"/>
          <a:srcRect/>
          <a:stretch>
            <a:fillRect/>
          </a:stretch>
        </p:blipFill>
        <p:spPr bwMode="auto">
          <a:xfrm>
            <a:off x="152400" y="152400"/>
            <a:ext cx="838200" cy="762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sz="quarter" idx="1"/>
          </p:nvPr>
        </p:nvSpPr>
        <p:spPr>
          <a:xfrm>
            <a:off x="457200" y="1219200"/>
            <a:ext cx="8229600" cy="4937125"/>
          </a:xfrm>
        </p:spPr>
        <p:txBody>
          <a:bodyPr/>
          <a:lstStyle/>
          <a:p>
            <a:pPr marL="0" indent="0" eaLnBrk="1" hangingPunct="1">
              <a:buFont typeface="Wingdings" pitchFamily="2" charset="2"/>
              <a:buNone/>
            </a:pPr>
            <a:endParaRPr lang="en-US" smtClean="0"/>
          </a:p>
          <a:p>
            <a:pPr marL="0" indent="0" eaLnBrk="1" hangingPunct="1">
              <a:buFont typeface="Wingdings" pitchFamily="2" charset="2"/>
              <a:buNone/>
            </a:pPr>
            <a:endParaRPr lang="en-US" smtClean="0"/>
          </a:p>
          <a:p>
            <a:pPr marL="0" indent="0" algn="ctr" eaLnBrk="1" hangingPunct="1">
              <a:buFont typeface="Wingdings" pitchFamily="2" charset="2"/>
              <a:buNone/>
            </a:pPr>
            <a:endParaRPr lang="en-US" smtClean="0"/>
          </a:p>
          <a:p>
            <a:pPr marL="0" indent="0" algn="ctr" eaLnBrk="1" hangingPunct="1">
              <a:buFont typeface="Wingdings" pitchFamily="2" charset="2"/>
              <a:buNone/>
            </a:pPr>
            <a:r>
              <a:rPr lang="en-US" sz="4400" smtClean="0"/>
              <a:t>Thank You!!!</a:t>
            </a:r>
          </a:p>
        </p:txBody>
      </p:sp>
      <p:sp>
        <p:nvSpPr>
          <p:cNvPr id="25604" name="Slide Number Placeholder 1"/>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4929242E-34EE-4653-8AF6-43F3BB676762}" type="slidenum">
              <a:rPr lang="en-US" smtClean="0"/>
              <a:pPr/>
              <a:t>18</a:t>
            </a:fld>
            <a:endParaRPr lang="en-US" smtClean="0"/>
          </a:p>
        </p:txBody>
      </p:sp>
      <p:pic>
        <p:nvPicPr>
          <p:cNvPr id="5" name="Picture 4"/>
          <p:cNvPicPr/>
          <p:nvPr/>
        </p:nvPicPr>
        <p:blipFill>
          <a:blip r:embed="rId2"/>
          <a:srcRect/>
          <a:stretch>
            <a:fillRect/>
          </a:stretch>
        </p:blipFill>
        <p:spPr bwMode="auto">
          <a:xfrm>
            <a:off x="152400" y="152400"/>
            <a:ext cx="838200" cy="762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990600" y="381000"/>
            <a:ext cx="7693025" cy="606425"/>
          </a:xfrm>
        </p:spPr>
        <p:txBody>
          <a:bodyPr>
            <a:normAutofit fontScale="90000"/>
          </a:bodyPr>
          <a:lstStyle/>
          <a:p>
            <a:pPr eaLnBrk="1" hangingPunct="1"/>
            <a:r>
              <a:rPr lang="en-US" b="1" smtClean="0">
                <a:solidFill>
                  <a:srgbClr val="FF0000"/>
                </a:solidFill>
              </a:rPr>
              <a:t>Session Objective</a:t>
            </a:r>
          </a:p>
        </p:txBody>
      </p:sp>
      <p:sp>
        <p:nvSpPr>
          <p:cNvPr id="4099" name="Rectangle 3"/>
          <p:cNvSpPr>
            <a:spLocks noGrp="1" noChangeArrowheads="1"/>
          </p:cNvSpPr>
          <p:nvPr>
            <p:ph sz="quarter" idx="1"/>
          </p:nvPr>
        </p:nvSpPr>
        <p:spPr>
          <a:xfrm>
            <a:off x="457200" y="1371600"/>
            <a:ext cx="8223250" cy="4392613"/>
          </a:xfrm>
        </p:spPr>
        <p:txBody>
          <a:bodyPr>
            <a:normAutofit/>
          </a:bodyPr>
          <a:lstStyle/>
          <a:p>
            <a:pPr marL="552450" indent="-552450" algn="just" eaLnBrk="1" fontAlgn="auto" hangingPunct="1">
              <a:spcAft>
                <a:spcPts val="0"/>
              </a:spcAft>
              <a:buFont typeface="Wingdings 3"/>
              <a:buChar char=""/>
              <a:defRPr/>
            </a:pPr>
            <a:r>
              <a:rPr lang="en-US" sz="2400" dirty="0" smtClean="0">
                <a:latin typeface="Palatino Linotype" pitchFamily="18" charset="0"/>
              </a:rPr>
              <a:t>Upon completing of this session students will be able to define and use the following:</a:t>
            </a:r>
          </a:p>
          <a:p>
            <a:pPr marL="552450" indent="-552450" algn="just" eaLnBrk="1" fontAlgn="auto" hangingPunct="1">
              <a:spcAft>
                <a:spcPts val="0"/>
              </a:spcAft>
              <a:buFont typeface="Wingdings" pitchFamily="2" charset="2"/>
              <a:buNone/>
              <a:defRPr/>
            </a:pPr>
            <a:endParaRPr lang="en-US" sz="1100" dirty="0" smtClean="0">
              <a:latin typeface="Palatino Linotype" pitchFamily="18" charset="0"/>
            </a:endParaRPr>
          </a:p>
          <a:p>
            <a:pPr marL="552450" indent="-552450" algn="just" eaLnBrk="1" fontAlgn="auto" hangingPunct="1">
              <a:spcAft>
                <a:spcPts val="0"/>
              </a:spcAft>
              <a:buFont typeface="Wingdings" pitchFamily="2" charset="2"/>
              <a:buAutoNum type="arabicPeriod"/>
              <a:defRPr/>
            </a:pPr>
            <a:r>
              <a:rPr lang="en-US" sz="2400" b="1" dirty="0" smtClean="0">
                <a:effectLst>
                  <a:outerShdw blurRad="38100" dist="38100" dir="2700000" algn="tl">
                    <a:srgbClr val="000000">
                      <a:alpha val="43137"/>
                    </a:srgbClr>
                  </a:outerShdw>
                </a:effectLst>
                <a:latin typeface="Palatino Linotype" pitchFamily="18" charset="0"/>
              </a:rPr>
              <a:t>Object Design</a:t>
            </a:r>
          </a:p>
          <a:p>
            <a:pPr marL="552450" indent="-552450" algn="just" eaLnBrk="1" fontAlgn="auto" hangingPunct="1">
              <a:spcAft>
                <a:spcPts val="0"/>
              </a:spcAft>
              <a:buFont typeface="Wingdings" pitchFamily="2" charset="2"/>
              <a:buAutoNum type="arabicPeriod"/>
              <a:defRPr/>
            </a:pPr>
            <a:r>
              <a:rPr lang="en-US" sz="2400" b="1" dirty="0" smtClean="0">
                <a:effectLst>
                  <a:outerShdw blurRad="38100" dist="38100" dir="2700000" algn="tl">
                    <a:srgbClr val="000000">
                      <a:alpha val="43137"/>
                    </a:srgbClr>
                  </a:outerShdw>
                </a:effectLst>
                <a:latin typeface="Palatino Linotype" pitchFamily="18" charset="0"/>
              </a:rPr>
              <a:t>Identification </a:t>
            </a:r>
            <a:r>
              <a:rPr lang="en-US" sz="2400" b="1" dirty="0" smtClean="0">
                <a:effectLst>
                  <a:outerShdw blurRad="38100" dist="38100" dir="2700000" algn="tl">
                    <a:srgbClr val="000000">
                      <a:alpha val="43137"/>
                    </a:srgbClr>
                  </a:outerShdw>
                </a:effectLst>
                <a:latin typeface="Palatino Linotype" pitchFamily="18" charset="0"/>
              </a:rPr>
              <a:t>of Class</a:t>
            </a:r>
          </a:p>
          <a:p>
            <a:pPr marL="552450" indent="-552450" algn="just" eaLnBrk="1" fontAlgn="auto" hangingPunct="1">
              <a:spcAft>
                <a:spcPts val="0"/>
              </a:spcAft>
              <a:buFont typeface="Wingdings" pitchFamily="2" charset="2"/>
              <a:buAutoNum type="arabicPeriod"/>
              <a:defRPr/>
            </a:pPr>
            <a:r>
              <a:rPr lang="en-US" sz="2400" b="1" dirty="0" smtClean="0">
                <a:effectLst>
                  <a:outerShdw blurRad="38100" dist="38100" dir="2700000" algn="tl">
                    <a:srgbClr val="000000">
                      <a:alpha val="43137"/>
                    </a:srgbClr>
                  </a:outerShdw>
                </a:effectLst>
                <a:latin typeface="Palatino Linotype" pitchFamily="18" charset="0"/>
              </a:rPr>
              <a:t>How to discover relationships.</a:t>
            </a:r>
          </a:p>
          <a:p>
            <a:pPr marL="552450" indent="-552450" algn="just" eaLnBrk="1" fontAlgn="auto" hangingPunct="1">
              <a:spcAft>
                <a:spcPts val="0"/>
              </a:spcAft>
              <a:buFont typeface="Wingdings" pitchFamily="2" charset="2"/>
              <a:buAutoNum type="arabicPeriod"/>
              <a:defRPr/>
            </a:pPr>
            <a:r>
              <a:rPr lang="en-US" sz="2400" b="1" dirty="0" smtClean="0">
                <a:effectLst>
                  <a:outerShdw blurRad="38100" dist="38100" dir="2700000" algn="tl">
                    <a:srgbClr val="000000">
                      <a:alpha val="43137"/>
                    </a:srgbClr>
                  </a:outerShdw>
                </a:effectLst>
                <a:latin typeface="Palatino Linotype" pitchFamily="18" charset="0"/>
              </a:rPr>
              <a:t>Applications of Object Design and UML</a:t>
            </a:r>
          </a:p>
          <a:p>
            <a:pPr marL="552450" indent="-552450" algn="just" eaLnBrk="1" fontAlgn="auto" hangingPunct="1">
              <a:spcAft>
                <a:spcPts val="0"/>
              </a:spcAft>
              <a:buFont typeface="Wingdings" pitchFamily="2" charset="2"/>
              <a:buAutoNum type="arabicPeriod"/>
              <a:defRPr/>
            </a:pPr>
            <a:endParaRPr lang="en-US" sz="2400" b="1" dirty="0" smtClean="0">
              <a:effectLst>
                <a:outerShdw blurRad="38100" dist="38100" dir="2700000" algn="tl">
                  <a:srgbClr val="000000">
                    <a:alpha val="43137"/>
                  </a:srgbClr>
                </a:outerShdw>
              </a:effectLst>
              <a:latin typeface="Palatino Linotype" pitchFamily="18" charset="0"/>
            </a:endParaRPr>
          </a:p>
          <a:p>
            <a:pPr marL="552450" indent="-552450" algn="just" eaLnBrk="1" fontAlgn="auto" hangingPunct="1">
              <a:spcAft>
                <a:spcPts val="0"/>
              </a:spcAft>
              <a:buFont typeface="Wingdings" pitchFamily="2" charset="2"/>
              <a:buAutoNum type="arabicPeriod"/>
              <a:defRPr/>
            </a:pPr>
            <a:endParaRPr lang="en-US" sz="1000" b="1" dirty="0" smtClean="0">
              <a:effectLst>
                <a:outerShdw blurRad="38100" dist="38100" dir="2700000" algn="tl">
                  <a:srgbClr val="000000">
                    <a:alpha val="43137"/>
                  </a:srgbClr>
                </a:outerShdw>
              </a:effectLst>
              <a:latin typeface="Palatino Linotype" pitchFamily="18" charset="0"/>
            </a:endParaRPr>
          </a:p>
          <a:p>
            <a:pPr marL="552450" indent="-552450" algn="just" eaLnBrk="1" fontAlgn="auto" hangingPunct="1">
              <a:spcAft>
                <a:spcPts val="0"/>
              </a:spcAft>
              <a:buFont typeface="Wingdings" pitchFamily="2" charset="2"/>
              <a:buAutoNum type="arabicPeriod"/>
              <a:defRPr/>
            </a:pPr>
            <a:endParaRPr lang="en-US" sz="1000" b="1" dirty="0" smtClean="0">
              <a:solidFill>
                <a:srgbClr val="FF0000"/>
              </a:solidFill>
              <a:effectLst>
                <a:outerShdw blurRad="38100" dist="38100" dir="2700000" algn="tl">
                  <a:srgbClr val="000000">
                    <a:alpha val="43137"/>
                  </a:srgbClr>
                </a:outerShdw>
              </a:effectLst>
              <a:latin typeface="Palatino Linotype" pitchFamily="18" charset="0"/>
            </a:endParaRPr>
          </a:p>
          <a:p>
            <a:pPr marL="552450" indent="-552450" algn="just" eaLnBrk="1" fontAlgn="auto" hangingPunct="1">
              <a:spcAft>
                <a:spcPts val="0"/>
              </a:spcAft>
              <a:buFont typeface="Wingdings" pitchFamily="2" charset="2"/>
              <a:buAutoNum type="arabicPeriod"/>
              <a:defRPr/>
            </a:pPr>
            <a:endParaRPr lang="en-US" sz="1000" dirty="0" smtClean="0">
              <a:latin typeface="Palatino Linotype" pitchFamily="18" charset="0"/>
            </a:endParaRPr>
          </a:p>
          <a:p>
            <a:pPr marL="552450" indent="-552450" algn="just" eaLnBrk="1" fontAlgn="auto" hangingPunct="1">
              <a:spcAft>
                <a:spcPts val="0"/>
              </a:spcAft>
              <a:buFont typeface="Wingdings" pitchFamily="2" charset="2"/>
              <a:buAutoNum type="arabicPeriod"/>
              <a:defRPr/>
            </a:pPr>
            <a:endParaRPr lang="en-US" sz="1000" dirty="0" smtClean="0">
              <a:latin typeface="Palatino Linotype" pitchFamily="18" charset="0"/>
            </a:endParaRPr>
          </a:p>
          <a:p>
            <a:pPr marL="0" indent="0" algn="just" eaLnBrk="1" fontAlgn="auto" hangingPunct="1">
              <a:spcAft>
                <a:spcPts val="0"/>
              </a:spcAft>
              <a:buFont typeface="Wingdings 3" pitchFamily="18" charset="2"/>
              <a:buNone/>
              <a:defRPr/>
            </a:pPr>
            <a:endParaRPr lang="en-US" sz="2400" dirty="0" smtClean="0">
              <a:latin typeface="Arial" charset="0"/>
            </a:endParaRPr>
          </a:p>
          <a:p>
            <a:pPr marL="552450" indent="-552450" algn="just" eaLnBrk="1" fontAlgn="auto" hangingPunct="1">
              <a:spcAft>
                <a:spcPts val="0"/>
              </a:spcAft>
              <a:buFont typeface="Wingdings" pitchFamily="2" charset="2"/>
              <a:buAutoNum type="arabicPeriod"/>
              <a:defRPr/>
            </a:pPr>
            <a:endParaRPr lang="en-US" sz="1100" dirty="0" smtClean="0">
              <a:latin typeface="Arial" charset="0"/>
            </a:endParaRPr>
          </a:p>
        </p:txBody>
      </p:sp>
      <p:pic>
        <p:nvPicPr>
          <p:cNvPr id="5" name="Picture 4"/>
          <p:cNvPicPr/>
          <p:nvPr/>
        </p:nvPicPr>
        <p:blipFill>
          <a:blip r:embed="rId2"/>
          <a:srcRect/>
          <a:stretch>
            <a:fillRect/>
          </a:stretch>
        </p:blipFill>
        <p:spPr bwMode="auto">
          <a:xfrm>
            <a:off x="152400" y="152400"/>
            <a:ext cx="838200" cy="762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b="1" dirty="0" smtClean="0">
                <a:solidFill>
                  <a:srgbClr val="FF0000"/>
                </a:solidFill>
                <a:effectLst>
                  <a:outerShdw blurRad="38100" dist="38100" dir="2700000" algn="tl">
                    <a:srgbClr val="000000">
                      <a:alpha val="43137"/>
                    </a:srgbClr>
                  </a:outerShdw>
                </a:effectLst>
              </a:rPr>
              <a:t>Introduction:</a:t>
            </a:r>
            <a:r>
              <a:rPr lang="en-US" b="1" dirty="0" smtClean="0"/>
              <a:t> </a:t>
            </a:r>
            <a:r>
              <a:rPr lang="en-US" b="1" dirty="0" smtClean="0">
                <a:solidFill>
                  <a:srgbClr val="002060"/>
                </a:solidFill>
                <a:effectLst>
                  <a:outerShdw blurRad="38100" dist="38100" dir="2700000" algn="tl">
                    <a:srgbClr val="000000">
                      <a:alpha val="43137"/>
                    </a:srgbClr>
                  </a:outerShdw>
                </a:effectLst>
              </a:rPr>
              <a:t>Object Design</a:t>
            </a:r>
            <a:endParaRPr lang="en-US" dirty="0">
              <a:solidFill>
                <a:srgbClr val="002060"/>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457200" y="1219200"/>
            <a:ext cx="8229600" cy="4937125"/>
          </a:xfrm>
        </p:spPr>
        <p:txBody>
          <a:bodyPr/>
          <a:lstStyle/>
          <a:p>
            <a:pPr eaLnBrk="1" hangingPunct="1">
              <a:defRPr/>
            </a:pPr>
            <a:r>
              <a:rPr lang="en-US" b="1" dirty="0" smtClean="0">
                <a:effectLst>
                  <a:outerShdw blurRad="38100" dist="38100" dir="2700000" algn="tl">
                    <a:srgbClr val="000000">
                      <a:alpha val="43137"/>
                    </a:srgbClr>
                  </a:outerShdw>
                </a:effectLst>
              </a:rPr>
              <a:t>Object design is concerned with </a:t>
            </a:r>
          </a:p>
          <a:p>
            <a:pPr marL="514350" indent="-514350" eaLnBrk="1" hangingPunct="1">
              <a:buFont typeface="Wingdings 3" pitchFamily="18" charset="2"/>
              <a:buAutoNum type="alphaLcParenR"/>
              <a:defRPr/>
            </a:pPr>
            <a:endParaRPr lang="en-US" sz="1000" dirty="0" smtClean="0"/>
          </a:p>
          <a:p>
            <a:pPr marL="514350" indent="-514350" algn="just" eaLnBrk="1" hangingPunct="1">
              <a:buFont typeface="Wingdings 3" pitchFamily="18" charset="2"/>
              <a:buAutoNum type="alphaLcParenR"/>
              <a:defRPr/>
            </a:pPr>
            <a:r>
              <a:rPr lang="en-US" sz="2400" dirty="0" smtClean="0"/>
              <a:t>The detailed design of the objects and their interactions. </a:t>
            </a:r>
          </a:p>
          <a:p>
            <a:pPr marL="514350" indent="-514350" algn="just" eaLnBrk="1" hangingPunct="1">
              <a:buFont typeface="Wingdings 3" pitchFamily="18" charset="2"/>
              <a:buAutoNum type="alphaLcParenR"/>
              <a:defRPr/>
            </a:pPr>
            <a:endParaRPr lang="en-US" sz="500" dirty="0" smtClean="0"/>
          </a:p>
          <a:p>
            <a:pPr marL="514350" indent="-514350" algn="just" eaLnBrk="1" hangingPunct="1">
              <a:buFont typeface="Wingdings 3" pitchFamily="18" charset="2"/>
              <a:buAutoNum type="alphaLcParenR"/>
              <a:defRPr/>
            </a:pPr>
            <a:r>
              <a:rPr lang="en-US" sz="2400" dirty="0" smtClean="0"/>
              <a:t>The specification of</a:t>
            </a:r>
          </a:p>
          <a:p>
            <a:pPr marL="0" indent="0" algn="just" eaLnBrk="1" hangingPunct="1">
              <a:buFont typeface="Wingdings 3" pitchFamily="18" charset="2"/>
              <a:buNone/>
              <a:defRPr/>
            </a:pPr>
            <a:endParaRPr lang="en-US" sz="500" dirty="0" smtClean="0">
              <a:sym typeface="Wingdings" pitchFamily="2" charset="2"/>
            </a:endParaRPr>
          </a:p>
          <a:p>
            <a:pPr marL="0" indent="0" algn="just" eaLnBrk="1" hangingPunct="1">
              <a:buFont typeface="Wingdings 3" pitchFamily="18" charset="2"/>
              <a:buNone/>
              <a:defRPr/>
            </a:pPr>
            <a:r>
              <a:rPr lang="en-US" sz="2400" dirty="0" smtClean="0">
                <a:sym typeface="Wingdings" pitchFamily="2" charset="2"/>
              </a:rPr>
              <a:t>       </a:t>
            </a:r>
            <a:r>
              <a:rPr lang="en-US" sz="2400" b="1" dirty="0" smtClean="0">
                <a:sym typeface="Wingdings" pitchFamily="2" charset="2"/>
              </a:rPr>
              <a:t></a:t>
            </a:r>
            <a:r>
              <a:rPr lang="en-US" sz="2400" b="1" dirty="0" smtClean="0"/>
              <a:t> Attribute types</a:t>
            </a:r>
          </a:p>
          <a:p>
            <a:pPr marL="0" indent="0" algn="just" eaLnBrk="1" hangingPunct="1">
              <a:buFont typeface="Wingdings 3" pitchFamily="18" charset="2"/>
              <a:buNone/>
              <a:defRPr/>
            </a:pPr>
            <a:r>
              <a:rPr lang="en-US" sz="2400" b="1" dirty="0" smtClean="0"/>
              <a:t>       </a:t>
            </a:r>
            <a:r>
              <a:rPr lang="en-US" sz="2400" b="1" dirty="0" smtClean="0">
                <a:sym typeface="Wingdings" pitchFamily="2" charset="2"/>
              </a:rPr>
              <a:t></a:t>
            </a:r>
            <a:r>
              <a:rPr lang="en-US" sz="2400" b="1" dirty="0" smtClean="0"/>
              <a:t> How operations function?</a:t>
            </a:r>
          </a:p>
          <a:p>
            <a:pPr marL="0" indent="0" algn="just" eaLnBrk="1" hangingPunct="1">
              <a:buFont typeface="Wingdings 3" pitchFamily="18" charset="2"/>
              <a:buNone/>
              <a:defRPr/>
            </a:pPr>
            <a:r>
              <a:rPr lang="en-US" sz="2400" b="1" dirty="0" smtClean="0"/>
              <a:t>       </a:t>
            </a:r>
            <a:r>
              <a:rPr lang="en-US" sz="2400" b="1" dirty="0" smtClean="0">
                <a:sym typeface="Wingdings" pitchFamily="2" charset="2"/>
              </a:rPr>
              <a:t> H</a:t>
            </a:r>
            <a:r>
              <a:rPr lang="en-US" sz="2400" b="1" dirty="0" smtClean="0"/>
              <a:t>ow objects are linked to other objects?</a:t>
            </a:r>
          </a:p>
          <a:p>
            <a:pPr marL="457200" indent="-457200" algn="just" eaLnBrk="1" hangingPunct="1">
              <a:buFont typeface="+mj-lt"/>
              <a:buAutoNum type="alphaLcParenR"/>
              <a:defRPr/>
            </a:pPr>
            <a:endParaRPr lang="en-US" sz="500" dirty="0" smtClean="0"/>
          </a:p>
          <a:p>
            <a:pPr marL="457200" indent="-457200" algn="just" eaLnBrk="1" hangingPunct="1">
              <a:buFont typeface="+mj-lt"/>
              <a:buAutoNum type="alphaLcParenR"/>
              <a:defRPr/>
            </a:pPr>
            <a:r>
              <a:rPr lang="en-US" sz="2400" dirty="0" smtClean="0"/>
              <a:t>It produces a detailed specification of the classes and use the UML notation</a:t>
            </a:r>
          </a:p>
          <a:p>
            <a:pPr>
              <a:defRPr/>
            </a:pPr>
            <a:endParaRPr lang="en-US" dirty="0"/>
          </a:p>
        </p:txBody>
      </p:sp>
      <p:pic>
        <p:nvPicPr>
          <p:cNvPr id="5" name="Picture 4"/>
          <p:cNvPicPr/>
          <p:nvPr/>
        </p:nvPicPr>
        <p:blipFill>
          <a:blip r:embed="rId2"/>
          <a:srcRect/>
          <a:stretch>
            <a:fillRect/>
          </a:stretch>
        </p:blipFill>
        <p:spPr bwMode="auto">
          <a:xfrm>
            <a:off x="152400" y="152400"/>
            <a:ext cx="838200" cy="762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b="1" dirty="0" smtClean="0">
                <a:solidFill>
                  <a:srgbClr val="FF0000"/>
                </a:solidFill>
                <a:effectLst>
                  <a:outerShdw blurRad="38100" dist="38100" dir="2700000" algn="tl">
                    <a:srgbClr val="000000">
                      <a:alpha val="43137"/>
                    </a:srgbClr>
                  </a:outerShdw>
                </a:effectLst>
              </a:rPr>
              <a:t>Attributes</a:t>
            </a:r>
            <a:endParaRPr lang="en-US" b="1" dirty="0">
              <a:solidFill>
                <a:srgbClr val="FF0000"/>
              </a:solidFill>
              <a:effectLst>
                <a:outerShdw blurRad="38100" dist="38100" dir="2700000" algn="tl">
                  <a:srgbClr val="000000">
                    <a:alpha val="43137"/>
                  </a:srgbClr>
                </a:outerShdw>
              </a:effectLst>
            </a:endParaRPr>
          </a:p>
        </p:txBody>
      </p:sp>
      <p:sp>
        <p:nvSpPr>
          <p:cNvPr id="14339" name="Content Placeholder 2"/>
          <p:cNvSpPr>
            <a:spLocks noGrp="1"/>
          </p:cNvSpPr>
          <p:nvPr>
            <p:ph sz="quarter" idx="1"/>
          </p:nvPr>
        </p:nvSpPr>
        <p:spPr>
          <a:xfrm>
            <a:off x="457200" y="1219200"/>
            <a:ext cx="8229600" cy="4937125"/>
          </a:xfrm>
        </p:spPr>
        <p:txBody>
          <a:bodyPr/>
          <a:lstStyle/>
          <a:p>
            <a:pPr algn="just" eaLnBrk="1" hangingPunct="1"/>
            <a:r>
              <a:rPr lang="en-US" sz="2400" smtClean="0"/>
              <a:t>The attributes has a different meaning and would be manipulated differently for each of the data types </a:t>
            </a:r>
          </a:p>
          <a:p>
            <a:pPr algn="just" eaLnBrk="1" hangingPunct="1"/>
            <a:r>
              <a:rPr lang="en-US" sz="2400" smtClean="0"/>
              <a:t>It is important to determine during analysis which has appropriate meaning.</a:t>
            </a:r>
          </a:p>
          <a:p>
            <a:endParaRPr lang="en-US" smtClean="0"/>
          </a:p>
        </p:txBody>
      </p:sp>
      <p:pic>
        <p:nvPicPr>
          <p:cNvPr id="5" name="Picture 4"/>
          <p:cNvPicPr/>
          <p:nvPr/>
        </p:nvPicPr>
        <p:blipFill>
          <a:blip r:embed="rId2"/>
          <a:srcRect/>
          <a:stretch>
            <a:fillRect/>
          </a:stretch>
        </p:blipFill>
        <p:spPr bwMode="auto">
          <a:xfrm>
            <a:off x="152400" y="152400"/>
            <a:ext cx="838200" cy="762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b="1" dirty="0" smtClean="0">
                <a:solidFill>
                  <a:srgbClr val="FF0000"/>
                </a:solidFill>
                <a:effectLst>
                  <a:outerShdw blurRad="38100" dist="38100" dir="2700000" algn="tl">
                    <a:srgbClr val="000000">
                      <a:alpha val="43137"/>
                    </a:srgbClr>
                  </a:outerShdw>
                </a:effectLst>
              </a:rPr>
              <a:t>Attribute: Syntax</a:t>
            </a:r>
            <a:endParaRPr lang="en-US" b="1" dirty="0">
              <a:solidFill>
                <a:srgbClr val="FF0000"/>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457200" y="1219200"/>
            <a:ext cx="8229600" cy="4937125"/>
          </a:xfrm>
        </p:spPr>
        <p:txBody>
          <a:bodyPr/>
          <a:lstStyle/>
          <a:p>
            <a:pPr algn="just" eaLnBrk="1" hangingPunct="1">
              <a:defRPr/>
            </a:pPr>
            <a:r>
              <a:rPr lang="en-US" sz="2400" dirty="0" smtClean="0"/>
              <a:t> An attribute data type is declared in UML using the following syntax:</a:t>
            </a:r>
          </a:p>
          <a:p>
            <a:pPr algn="ctr" eaLnBrk="1" hangingPunct="1">
              <a:buFont typeface="Arial" charset="0"/>
              <a:buNone/>
              <a:defRPr/>
            </a:pPr>
            <a:endParaRPr lang="en-US" sz="100" i="1" dirty="0" smtClean="0"/>
          </a:p>
          <a:p>
            <a:pPr algn="ctr" eaLnBrk="1" hangingPunct="1">
              <a:buFont typeface="Arial" charset="0"/>
              <a:buNone/>
              <a:defRPr/>
            </a:pPr>
            <a:r>
              <a:rPr lang="en-US" sz="2000" i="1" dirty="0" smtClean="0"/>
              <a:t>     </a:t>
            </a:r>
            <a:r>
              <a:rPr lang="en-US" sz="2000" b="1" i="1" dirty="0" smtClean="0">
                <a:solidFill>
                  <a:srgbClr val="002060"/>
                </a:solidFill>
                <a:effectLst>
                  <a:outerShdw blurRad="38100" dist="38100" dir="2700000" algn="tl">
                    <a:srgbClr val="000000">
                      <a:alpha val="43137"/>
                    </a:srgbClr>
                  </a:outerShdw>
                </a:effectLst>
              </a:rPr>
              <a:t>Name ‘:’   type-expression ‘=’ initial-value ‘{property-string’}’</a:t>
            </a:r>
            <a:endParaRPr lang="en-US" sz="2000" b="1" dirty="0" smtClean="0">
              <a:solidFill>
                <a:srgbClr val="002060"/>
              </a:solidFill>
              <a:effectLst>
                <a:outerShdw blurRad="38100" dist="38100" dir="2700000" algn="tl">
                  <a:srgbClr val="000000">
                    <a:alpha val="43137"/>
                  </a:srgbClr>
                </a:outerShdw>
              </a:effectLst>
            </a:endParaRPr>
          </a:p>
          <a:p>
            <a:pPr marL="274638" lvl="1" indent="0" algn="just" eaLnBrk="1" hangingPunct="1">
              <a:buFont typeface="Wingdings 3" pitchFamily="18" charset="2"/>
              <a:buNone/>
              <a:defRPr/>
            </a:pPr>
            <a:r>
              <a:rPr lang="en-US" sz="2400" dirty="0" smtClean="0"/>
              <a:t> </a:t>
            </a:r>
          </a:p>
          <a:p>
            <a:pPr marL="731838" lvl="1" indent="-457200" algn="just" eaLnBrk="1" hangingPunct="1">
              <a:buFont typeface="Wingdings 3" pitchFamily="18" charset="2"/>
              <a:buAutoNum type="alphaLcParenR"/>
              <a:defRPr/>
            </a:pPr>
            <a:r>
              <a:rPr lang="en-US" sz="2400" b="1" dirty="0" smtClean="0">
                <a:solidFill>
                  <a:schemeClr val="tx1"/>
                </a:solidFill>
              </a:rPr>
              <a:t>Name:  </a:t>
            </a:r>
            <a:r>
              <a:rPr lang="en-US" sz="2400" dirty="0" smtClean="0">
                <a:solidFill>
                  <a:schemeClr val="tx1"/>
                </a:solidFill>
              </a:rPr>
              <a:t>attribute name,</a:t>
            </a:r>
          </a:p>
          <a:p>
            <a:pPr marL="731838" lvl="1" indent="-457200" algn="just" eaLnBrk="1" hangingPunct="1">
              <a:buFont typeface="Wingdings 3" pitchFamily="18" charset="2"/>
              <a:buAutoNum type="alphaLcParenR"/>
              <a:defRPr/>
            </a:pPr>
            <a:r>
              <a:rPr lang="en-US" sz="2400" b="1" dirty="0" smtClean="0">
                <a:solidFill>
                  <a:schemeClr val="tx1"/>
                </a:solidFill>
              </a:rPr>
              <a:t>type-expression: </a:t>
            </a:r>
            <a:r>
              <a:rPr lang="en-US" sz="2400" dirty="0" smtClean="0">
                <a:solidFill>
                  <a:schemeClr val="tx1"/>
                </a:solidFill>
              </a:rPr>
              <a:t>data type</a:t>
            </a:r>
          </a:p>
          <a:p>
            <a:pPr marL="731838" lvl="1" indent="-457200" algn="just" eaLnBrk="1" hangingPunct="1">
              <a:buFont typeface="Wingdings 3" pitchFamily="18" charset="2"/>
              <a:buAutoNum type="alphaLcParenR"/>
              <a:defRPr/>
            </a:pPr>
            <a:r>
              <a:rPr lang="en-US" sz="2400" b="1" dirty="0" smtClean="0">
                <a:solidFill>
                  <a:schemeClr val="tx1"/>
                </a:solidFill>
              </a:rPr>
              <a:t>initial-value:</a:t>
            </a:r>
            <a:r>
              <a:rPr lang="en-US" sz="2400" dirty="0" smtClean="0">
                <a:solidFill>
                  <a:schemeClr val="tx1"/>
                </a:solidFill>
              </a:rPr>
              <a:t> value of the attribute is set when the object is first created. </a:t>
            </a:r>
          </a:p>
          <a:p>
            <a:pPr marL="731838" lvl="1" indent="-457200" algn="just" eaLnBrk="1" hangingPunct="1">
              <a:buFont typeface="Wingdings 3" pitchFamily="18" charset="2"/>
              <a:buAutoNum type="alphaLcParenR"/>
              <a:defRPr/>
            </a:pPr>
            <a:r>
              <a:rPr lang="en-US" sz="2400" b="1" dirty="0" smtClean="0">
                <a:solidFill>
                  <a:schemeClr val="tx1"/>
                </a:solidFill>
              </a:rPr>
              <a:t>property-string:</a:t>
            </a:r>
            <a:r>
              <a:rPr lang="en-US" sz="2400" dirty="0" smtClean="0">
                <a:solidFill>
                  <a:schemeClr val="tx1"/>
                </a:solidFill>
              </a:rPr>
              <a:t> property of the attribute such as constant or fixed</a:t>
            </a:r>
          </a:p>
          <a:p>
            <a:pPr>
              <a:defRPr/>
            </a:pPr>
            <a:endParaRPr lang="en-US" dirty="0"/>
          </a:p>
        </p:txBody>
      </p:sp>
      <p:pic>
        <p:nvPicPr>
          <p:cNvPr id="5" name="Picture 4"/>
          <p:cNvPicPr/>
          <p:nvPr/>
        </p:nvPicPr>
        <p:blipFill>
          <a:blip r:embed="rId2"/>
          <a:srcRect/>
          <a:stretch>
            <a:fillRect/>
          </a:stretch>
        </p:blipFill>
        <p:spPr bwMode="auto">
          <a:xfrm>
            <a:off x="152400" y="152400"/>
            <a:ext cx="838200" cy="762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2800" b="1" dirty="0" smtClean="0">
                <a:solidFill>
                  <a:srgbClr val="FF0000"/>
                </a:solidFill>
                <a:effectLst>
                  <a:outerShdw blurRad="38100" dist="38100" dir="2700000" algn="tl">
                    <a:srgbClr val="000000">
                      <a:alpha val="43137"/>
                    </a:srgbClr>
                  </a:outerShdw>
                </a:effectLst>
              </a:rPr>
              <a:t>Operations:</a:t>
            </a:r>
            <a:r>
              <a:rPr lang="en-US" b="1" dirty="0" smtClean="0">
                <a:solidFill>
                  <a:srgbClr val="FF0000"/>
                </a:solidFill>
                <a:effectLst>
                  <a:outerShdw blurRad="38100" dist="38100" dir="2700000" algn="tl">
                    <a:srgbClr val="000000">
                      <a:alpha val="43137"/>
                    </a:srgbClr>
                  </a:outerShdw>
                </a:effectLst>
              </a:rPr>
              <a:t> </a:t>
            </a:r>
            <a:r>
              <a:rPr lang="en-US" sz="2400" b="1" dirty="0" smtClean="0">
                <a:solidFill>
                  <a:srgbClr val="002060"/>
                </a:solidFill>
                <a:effectLst>
                  <a:outerShdw blurRad="38100" dist="38100" dir="2700000" algn="tl">
                    <a:srgbClr val="000000">
                      <a:alpha val="43137"/>
                    </a:srgbClr>
                  </a:outerShdw>
                </a:effectLst>
              </a:rPr>
              <a:t>What, Why and How to Use</a:t>
            </a:r>
            <a:r>
              <a:rPr lang="en-US" sz="5400" b="1" dirty="0" smtClean="0">
                <a:solidFill>
                  <a:srgbClr val="FF0000"/>
                </a:solidFill>
                <a:effectLst>
                  <a:outerShdw blurRad="38100" dist="38100" dir="2700000" algn="tl">
                    <a:srgbClr val="000000">
                      <a:alpha val="43137"/>
                    </a:srgbClr>
                  </a:outerShdw>
                </a:effectLst>
              </a:rPr>
              <a:t>???</a:t>
            </a:r>
            <a:endParaRPr lang="en-US" dirty="0">
              <a:solidFill>
                <a:srgbClr val="FF0000"/>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457200" y="1219200"/>
            <a:ext cx="8229600" cy="4937125"/>
          </a:xfrm>
        </p:spPr>
        <p:txBody>
          <a:bodyPr/>
          <a:lstStyle/>
          <a:p>
            <a:pPr algn="just" eaLnBrk="1" fontAlgn="auto" hangingPunct="1">
              <a:spcAft>
                <a:spcPts val="0"/>
              </a:spcAft>
              <a:buFont typeface="Arial" pitchFamily="34" charset="0"/>
              <a:buChar char="•"/>
              <a:defRPr/>
            </a:pPr>
            <a:r>
              <a:rPr lang="en-US" sz="2400" dirty="0"/>
              <a:t>Each operation also has to be specified in terms of the parameters that it passes and returns.</a:t>
            </a:r>
          </a:p>
          <a:p>
            <a:pPr algn="just" eaLnBrk="1" fontAlgn="auto" hangingPunct="1">
              <a:spcAft>
                <a:spcPts val="0"/>
              </a:spcAft>
              <a:buFont typeface="Arial" pitchFamily="34" charset="0"/>
              <a:buChar char="•"/>
              <a:defRPr/>
            </a:pPr>
            <a:endParaRPr lang="en-US" sz="500" dirty="0" smtClean="0"/>
          </a:p>
          <a:p>
            <a:pPr algn="just" eaLnBrk="1" fontAlgn="auto" hangingPunct="1">
              <a:spcAft>
                <a:spcPts val="0"/>
              </a:spcAft>
              <a:buFont typeface="Arial" pitchFamily="34" charset="0"/>
              <a:buChar char="•"/>
              <a:defRPr/>
            </a:pPr>
            <a:r>
              <a:rPr lang="en-US" sz="2400" dirty="0" smtClean="0"/>
              <a:t>The </a:t>
            </a:r>
            <a:r>
              <a:rPr lang="en-US" sz="2400" dirty="0"/>
              <a:t>syntax used for an operation is:</a:t>
            </a:r>
          </a:p>
          <a:p>
            <a:pPr algn="just" eaLnBrk="1" fontAlgn="auto" hangingPunct="1">
              <a:spcAft>
                <a:spcPts val="0"/>
              </a:spcAft>
              <a:buFont typeface="Arial" pitchFamily="34" charset="0"/>
              <a:buNone/>
              <a:defRPr/>
            </a:pPr>
            <a:endParaRPr lang="en-US" sz="800" dirty="0"/>
          </a:p>
          <a:p>
            <a:pPr algn="ctr" eaLnBrk="1" fontAlgn="auto" hangingPunct="1">
              <a:spcAft>
                <a:spcPts val="0"/>
              </a:spcAft>
              <a:buFont typeface="Arial" pitchFamily="34" charset="0"/>
              <a:buNone/>
              <a:defRPr/>
            </a:pPr>
            <a:r>
              <a:rPr lang="en-US" sz="2000" b="1" dirty="0">
                <a:solidFill>
                  <a:srgbClr val="FF0000"/>
                </a:solidFill>
                <a:effectLst>
                  <a:outerShdw blurRad="38100" dist="38100" dir="2700000" algn="tl">
                    <a:srgbClr val="000000">
                      <a:alpha val="43137"/>
                    </a:srgbClr>
                  </a:outerShdw>
                </a:effectLst>
              </a:rPr>
              <a:t>Operation name ‘(‘parameter-list   ‘)’    ‘:’   return-type-expression</a:t>
            </a:r>
            <a:endParaRPr lang="en-US" sz="2000" dirty="0">
              <a:solidFill>
                <a:srgbClr val="FF0000"/>
              </a:solidFill>
              <a:effectLst>
                <a:outerShdw blurRad="38100" dist="38100" dir="2700000" algn="tl">
                  <a:srgbClr val="000000">
                    <a:alpha val="43137"/>
                  </a:srgbClr>
                </a:outerShdw>
              </a:effectLst>
            </a:endParaRPr>
          </a:p>
          <a:p>
            <a:pPr algn="just" eaLnBrk="1" fontAlgn="auto" hangingPunct="1">
              <a:spcAft>
                <a:spcPts val="0"/>
              </a:spcAft>
              <a:buFont typeface="Arial" pitchFamily="34" charset="0"/>
              <a:buChar char="•"/>
              <a:defRPr/>
            </a:pPr>
            <a:endParaRPr lang="en-US" sz="1000" dirty="0"/>
          </a:p>
          <a:p>
            <a:pPr algn="just" eaLnBrk="1" fontAlgn="auto" hangingPunct="1">
              <a:spcAft>
                <a:spcPts val="0"/>
              </a:spcAft>
              <a:buFont typeface="Arial" pitchFamily="34" charset="0"/>
              <a:buChar char="•"/>
              <a:defRPr/>
            </a:pPr>
            <a:r>
              <a:rPr lang="en-US" sz="2400" dirty="0"/>
              <a:t>An operation’s signature is determined </a:t>
            </a:r>
            <a:r>
              <a:rPr lang="en-US" sz="2400" dirty="0" smtClean="0"/>
              <a:t>by:</a:t>
            </a:r>
          </a:p>
          <a:p>
            <a:pPr marL="457200" indent="-457200" algn="just" eaLnBrk="1" fontAlgn="auto" hangingPunct="1">
              <a:spcAft>
                <a:spcPts val="0"/>
              </a:spcAft>
              <a:buFont typeface="Wingdings 3" pitchFamily="18" charset="2"/>
              <a:buAutoNum type="alphaLcParenR"/>
              <a:defRPr/>
            </a:pPr>
            <a:endParaRPr lang="en-US" sz="1000" b="1" i="1" dirty="0" smtClean="0"/>
          </a:p>
          <a:p>
            <a:pPr marL="457200" indent="-457200" algn="just" eaLnBrk="1" fontAlgn="auto" hangingPunct="1">
              <a:spcAft>
                <a:spcPts val="0"/>
              </a:spcAft>
              <a:buFont typeface="Wingdings 3" pitchFamily="18" charset="2"/>
              <a:buAutoNum type="alphaLcParenR"/>
              <a:defRPr/>
            </a:pPr>
            <a:r>
              <a:rPr lang="en-US" sz="2400" b="1" i="1" dirty="0" smtClean="0"/>
              <a:t>operation’s name</a:t>
            </a:r>
            <a:endParaRPr lang="en-US" sz="2400" dirty="0"/>
          </a:p>
          <a:p>
            <a:pPr marL="457200" indent="-457200" algn="just" eaLnBrk="1" fontAlgn="auto" hangingPunct="1">
              <a:spcAft>
                <a:spcPts val="0"/>
              </a:spcAft>
              <a:buFont typeface="Wingdings 3" pitchFamily="18" charset="2"/>
              <a:buAutoNum type="alphaLcParenR"/>
              <a:defRPr/>
            </a:pPr>
            <a:r>
              <a:rPr lang="en-US" sz="2400" b="1" i="1" dirty="0" smtClean="0"/>
              <a:t>number </a:t>
            </a:r>
            <a:r>
              <a:rPr lang="en-US" sz="2400" b="1" i="1" dirty="0"/>
              <a:t>and type of its parameters </a:t>
            </a:r>
            <a:endParaRPr lang="en-US" sz="2400" b="1" i="1" dirty="0" smtClean="0"/>
          </a:p>
          <a:p>
            <a:pPr marL="457200" indent="-457200" algn="just" eaLnBrk="1" fontAlgn="auto" hangingPunct="1">
              <a:spcAft>
                <a:spcPts val="0"/>
              </a:spcAft>
              <a:buFont typeface="Wingdings 3" pitchFamily="18" charset="2"/>
              <a:buAutoNum type="alphaLcParenR"/>
              <a:defRPr/>
            </a:pPr>
            <a:r>
              <a:rPr lang="en-US" sz="2400" b="1" i="1" dirty="0" smtClean="0">
                <a:effectLst>
                  <a:outerShdw blurRad="38100" dist="38100" dir="2700000" algn="tl">
                    <a:srgbClr val="000000">
                      <a:alpha val="43137"/>
                    </a:srgbClr>
                  </a:outerShdw>
                </a:effectLst>
              </a:rPr>
              <a:t>type </a:t>
            </a:r>
            <a:r>
              <a:rPr lang="en-US" sz="2400" b="1" i="1" dirty="0">
                <a:effectLst>
                  <a:outerShdw blurRad="38100" dist="38100" dir="2700000" algn="tl">
                    <a:srgbClr val="000000">
                      <a:alpha val="43137"/>
                    </a:srgbClr>
                  </a:outerShdw>
                </a:effectLst>
              </a:rPr>
              <a:t>of the return value</a:t>
            </a:r>
            <a:r>
              <a:rPr lang="en-US" sz="2400" dirty="0"/>
              <a:t> if </a:t>
            </a:r>
            <a:r>
              <a:rPr lang="en-US" sz="2400" dirty="0" smtClean="0"/>
              <a:t>any </a:t>
            </a:r>
            <a:endParaRPr lang="en-US" sz="2400" dirty="0"/>
          </a:p>
          <a:p>
            <a:pPr>
              <a:defRPr/>
            </a:pPr>
            <a:endParaRPr lang="en-US" dirty="0"/>
          </a:p>
        </p:txBody>
      </p:sp>
      <p:pic>
        <p:nvPicPr>
          <p:cNvPr id="5" name="Picture 4"/>
          <p:cNvPicPr/>
          <p:nvPr/>
        </p:nvPicPr>
        <p:blipFill>
          <a:blip r:embed="rId2"/>
          <a:srcRect/>
          <a:stretch>
            <a:fillRect/>
          </a:stretch>
        </p:blipFill>
        <p:spPr bwMode="auto">
          <a:xfrm>
            <a:off x="152400" y="152400"/>
            <a:ext cx="838200" cy="762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b="1" smtClean="0">
                <a:solidFill>
                  <a:srgbClr val="FF0000"/>
                </a:solidFill>
              </a:rPr>
              <a:t>Operations: </a:t>
            </a:r>
            <a:r>
              <a:rPr lang="en-US" b="1" smtClean="0">
                <a:solidFill>
                  <a:srgbClr val="002060"/>
                </a:solidFill>
              </a:rPr>
              <a:t>Example</a:t>
            </a:r>
            <a:endParaRPr lang="en-US" smtClean="0">
              <a:solidFill>
                <a:srgbClr val="002060"/>
              </a:solidFill>
            </a:endParaRPr>
          </a:p>
        </p:txBody>
      </p:sp>
      <p:sp>
        <p:nvSpPr>
          <p:cNvPr id="17411" name="Content Placeholder 2"/>
          <p:cNvSpPr>
            <a:spLocks noGrp="1"/>
          </p:cNvSpPr>
          <p:nvPr>
            <p:ph sz="quarter" idx="1"/>
          </p:nvPr>
        </p:nvSpPr>
        <p:spPr>
          <a:xfrm>
            <a:off x="457200" y="1219200"/>
            <a:ext cx="8229600" cy="4937125"/>
          </a:xfrm>
        </p:spPr>
        <p:txBody>
          <a:bodyPr/>
          <a:lstStyle/>
          <a:p>
            <a:endParaRPr lang="en-US" smtClean="0"/>
          </a:p>
        </p:txBody>
      </p:sp>
      <p:pic>
        <p:nvPicPr>
          <p:cNvPr id="17412" name="Picture 2"/>
          <p:cNvPicPr>
            <a:picLocks noChangeAspect="1" noChangeArrowheads="1"/>
          </p:cNvPicPr>
          <p:nvPr/>
        </p:nvPicPr>
        <p:blipFill>
          <a:blip r:embed="rId2"/>
          <a:srcRect/>
          <a:stretch>
            <a:fillRect/>
          </a:stretch>
        </p:blipFill>
        <p:spPr bwMode="auto">
          <a:xfrm>
            <a:off x="762000" y="1371600"/>
            <a:ext cx="3124200" cy="4495800"/>
          </a:xfrm>
          <a:prstGeom prst="rect">
            <a:avLst/>
          </a:prstGeom>
          <a:noFill/>
          <a:ln w="9525">
            <a:noFill/>
            <a:miter lim="800000"/>
            <a:headEnd/>
            <a:tailEnd/>
          </a:ln>
        </p:spPr>
      </p:pic>
      <p:pic>
        <p:nvPicPr>
          <p:cNvPr id="17413" name="Picture 3"/>
          <p:cNvPicPr>
            <a:picLocks noChangeAspect="1" noChangeArrowheads="1"/>
          </p:cNvPicPr>
          <p:nvPr/>
        </p:nvPicPr>
        <p:blipFill>
          <a:blip r:embed="rId3"/>
          <a:srcRect/>
          <a:stretch>
            <a:fillRect/>
          </a:stretch>
        </p:blipFill>
        <p:spPr bwMode="auto">
          <a:xfrm>
            <a:off x="4648200" y="1644650"/>
            <a:ext cx="3429000" cy="4070350"/>
          </a:xfrm>
          <a:prstGeom prst="rect">
            <a:avLst/>
          </a:prstGeom>
          <a:noFill/>
          <a:ln w="9525">
            <a:noFill/>
            <a:miter lim="800000"/>
            <a:headEnd/>
            <a:tailEnd/>
          </a:ln>
        </p:spPr>
      </p:pic>
      <p:pic>
        <p:nvPicPr>
          <p:cNvPr id="7" name="Picture 6"/>
          <p:cNvPicPr/>
          <p:nvPr/>
        </p:nvPicPr>
        <p:blipFill>
          <a:blip r:embed="rId4"/>
          <a:srcRect/>
          <a:stretch>
            <a:fillRect/>
          </a:stretch>
        </p:blipFill>
        <p:spPr bwMode="auto">
          <a:xfrm>
            <a:off x="152400" y="152400"/>
            <a:ext cx="838200" cy="762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b="1" dirty="0" smtClean="0">
                <a:solidFill>
                  <a:srgbClr val="FF0000"/>
                </a:solidFill>
                <a:effectLst>
                  <a:outerShdw blurRad="38100" dist="38100" dir="2700000" algn="tl">
                    <a:srgbClr val="000000">
                      <a:alpha val="43137"/>
                    </a:srgbClr>
                  </a:outerShdw>
                </a:effectLst>
              </a:rPr>
              <a:t>Identification of Class: </a:t>
            </a:r>
            <a:r>
              <a:rPr lang="en-US" b="1" dirty="0" smtClean="0">
                <a:solidFill>
                  <a:srgbClr val="002060"/>
                </a:solidFill>
                <a:effectLst>
                  <a:outerShdw blurRad="38100" dist="38100" dir="2700000" algn="tl">
                    <a:srgbClr val="000000">
                      <a:alpha val="43137"/>
                    </a:srgbClr>
                  </a:outerShdw>
                </a:effectLst>
              </a:rPr>
              <a:t>Method</a:t>
            </a:r>
            <a:endParaRPr lang="en-US" dirty="0">
              <a:solidFill>
                <a:srgbClr val="002060"/>
              </a:solidFill>
              <a:effectLst>
                <a:outerShdw blurRad="38100" dist="38100" dir="2700000" algn="tl">
                  <a:srgbClr val="000000">
                    <a:alpha val="43137"/>
                  </a:srgbClr>
                </a:outerShdw>
              </a:effectLst>
            </a:endParaRPr>
          </a:p>
        </p:txBody>
      </p:sp>
      <p:sp>
        <p:nvSpPr>
          <p:cNvPr id="18435" name="Content Placeholder 2"/>
          <p:cNvSpPr>
            <a:spLocks noGrp="1"/>
          </p:cNvSpPr>
          <p:nvPr>
            <p:ph sz="quarter" idx="1"/>
          </p:nvPr>
        </p:nvSpPr>
        <p:spPr>
          <a:xfrm>
            <a:off x="457200" y="1219200"/>
            <a:ext cx="8229600" cy="4937125"/>
          </a:xfrm>
        </p:spPr>
        <p:txBody>
          <a:bodyPr/>
          <a:lstStyle/>
          <a:p>
            <a:pPr algn="just"/>
            <a:r>
              <a:rPr lang="en-US" smtClean="0"/>
              <a:t>For identifying class, there is technique called noun identification technique. </a:t>
            </a:r>
          </a:p>
          <a:p>
            <a:pPr algn="just"/>
            <a:endParaRPr lang="en-US" sz="1000" smtClean="0"/>
          </a:p>
          <a:p>
            <a:pPr algn="just"/>
            <a:r>
              <a:rPr lang="en-US" smtClean="0"/>
              <a:t>It is a technique which can be used to identify classes.</a:t>
            </a:r>
          </a:p>
        </p:txBody>
      </p:sp>
      <p:pic>
        <p:nvPicPr>
          <p:cNvPr id="5" name="Picture 4"/>
          <p:cNvPicPr/>
          <p:nvPr/>
        </p:nvPicPr>
        <p:blipFill>
          <a:blip r:embed="rId2"/>
          <a:srcRect/>
          <a:stretch>
            <a:fillRect/>
          </a:stretch>
        </p:blipFill>
        <p:spPr bwMode="auto">
          <a:xfrm>
            <a:off x="152400" y="152400"/>
            <a:ext cx="838200" cy="762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b="1" dirty="0" smtClean="0">
                <a:solidFill>
                  <a:srgbClr val="FF0000"/>
                </a:solidFill>
                <a:effectLst>
                  <a:outerShdw blurRad="38100" dist="38100" dir="2700000" algn="tl">
                    <a:srgbClr val="000000">
                      <a:alpha val="43137"/>
                    </a:srgbClr>
                  </a:outerShdw>
                </a:effectLst>
              </a:rPr>
              <a:t>Identification of Class: </a:t>
            </a:r>
            <a:r>
              <a:rPr lang="en-US" b="1" dirty="0" smtClean="0">
                <a:solidFill>
                  <a:srgbClr val="002060"/>
                </a:solidFill>
                <a:effectLst>
                  <a:outerShdw blurRad="38100" dist="38100" dir="2700000" algn="tl">
                    <a:srgbClr val="000000">
                      <a:alpha val="43137"/>
                    </a:srgbClr>
                  </a:outerShdw>
                </a:effectLst>
              </a:rPr>
              <a:t>How</a:t>
            </a:r>
            <a:r>
              <a:rPr lang="en-US" sz="5400" b="1" dirty="0" smtClean="0">
                <a:solidFill>
                  <a:srgbClr val="FF0000"/>
                </a:solidFill>
                <a:effectLst>
                  <a:outerShdw blurRad="38100" dist="38100" dir="2700000" algn="tl">
                    <a:srgbClr val="000000">
                      <a:alpha val="43137"/>
                    </a:srgbClr>
                  </a:outerShdw>
                </a:effectLst>
              </a:rPr>
              <a:t>?</a:t>
            </a:r>
            <a:endParaRPr lang="en-US" dirty="0"/>
          </a:p>
        </p:txBody>
      </p:sp>
      <p:sp>
        <p:nvSpPr>
          <p:cNvPr id="3" name="Content Placeholder 2"/>
          <p:cNvSpPr>
            <a:spLocks noGrp="1"/>
          </p:cNvSpPr>
          <p:nvPr>
            <p:ph sz="quarter" idx="1"/>
          </p:nvPr>
        </p:nvSpPr>
        <p:spPr>
          <a:xfrm>
            <a:off x="457200" y="1219200"/>
            <a:ext cx="8229600" cy="4937125"/>
          </a:xfrm>
        </p:spPr>
        <p:txBody>
          <a:bodyPr/>
          <a:lstStyle/>
          <a:p>
            <a:pPr marL="0" indent="0" eaLnBrk="1" fontAlgn="auto" hangingPunct="1">
              <a:spcAft>
                <a:spcPts val="0"/>
              </a:spcAft>
              <a:buFont typeface="Wingdings 3" pitchFamily="18" charset="2"/>
              <a:buNone/>
              <a:defRPr/>
            </a:pPr>
            <a:r>
              <a:rPr lang="en-US" sz="2400" b="1" dirty="0">
                <a:effectLst>
                  <a:outerShdw blurRad="38100" dist="38100" dir="2700000" algn="tl">
                    <a:srgbClr val="000000">
                      <a:alpha val="43137"/>
                    </a:srgbClr>
                  </a:outerShdw>
                </a:effectLst>
              </a:rPr>
              <a:t>Working of Noun Identification Technique</a:t>
            </a:r>
          </a:p>
          <a:p>
            <a:pPr marL="0" indent="0" eaLnBrk="1" fontAlgn="auto" hangingPunct="1">
              <a:spcAft>
                <a:spcPts val="0"/>
              </a:spcAft>
              <a:buFont typeface="Wingdings 3" pitchFamily="18" charset="2"/>
              <a:buNone/>
              <a:defRPr/>
            </a:pPr>
            <a:endParaRPr lang="en-US" sz="1000" dirty="0" smtClean="0"/>
          </a:p>
          <a:p>
            <a:pPr eaLnBrk="1" fontAlgn="auto" hangingPunct="1">
              <a:spcAft>
                <a:spcPts val="0"/>
              </a:spcAft>
              <a:defRPr/>
            </a:pPr>
            <a:r>
              <a:rPr lang="en-US" dirty="0" smtClean="0"/>
              <a:t>Identify </a:t>
            </a:r>
            <a:r>
              <a:rPr lang="en-US" dirty="0"/>
              <a:t>candidate classes by picking up all the nouns and noun phrases out of a requirements specification of the </a:t>
            </a:r>
            <a:r>
              <a:rPr lang="en-US" dirty="0" smtClean="0"/>
              <a:t>system</a:t>
            </a:r>
          </a:p>
          <a:p>
            <a:pPr eaLnBrk="1" fontAlgn="auto" hangingPunct="1">
              <a:spcAft>
                <a:spcPts val="0"/>
              </a:spcAft>
              <a:defRPr/>
            </a:pPr>
            <a:endParaRPr lang="en-US" sz="1000" dirty="0" smtClean="0"/>
          </a:p>
          <a:p>
            <a:pPr eaLnBrk="1" fontAlgn="auto" hangingPunct="1">
              <a:spcAft>
                <a:spcPts val="0"/>
              </a:spcAft>
              <a:defRPr/>
            </a:pPr>
            <a:r>
              <a:rPr lang="en-US" dirty="0" smtClean="0"/>
              <a:t>Discard </a:t>
            </a:r>
            <a:r>
              <a:rPr lang="en-US" dirty="0"/>
              <a:t>candidates which are inappropriate for any reason, renaming the remaining classes if necessary</a:t>
            </a:r>
          </a:p>
          <a:p>
            <a:pPr>
              <a:defRPr/>
            </a:pPr>
            <a:endParaRPr lang="en-US" dirty="0"/>
          </a:p>
        </p:txBody>
      </p:sp>
      <p:pic>
        <p:nvPicPr>
          <p:cNvPr id="5" name="Picture 4"/>
          <p:cNvPicPr/>
          <p:nvPr/>
        </p:nvPicPr>
        <p:blipFill>
          <a:blip r:embed="rId2"/>
          <a:srcRect/>
          <a:stretch>
            <a:fillRect/>
          </a:stretch>
        </p:blipFill>
        <p:spPr bwMode="auto">
          <a:xfrm>
            <a:off x="152400" y="152400"/>
            <a:ext cx="838200" cy="762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269</TotalTime>
  <Words>935</Words>
  <Application>Microsoft Office PowerPoint</Application>
  <PresentationFormat>On-screen Show (4:3)</PresentationFormat>
  <Paragraphs>126</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Introduction to OOSD</vt:lpstr>
      <vt:lpstr>Session Objective</vt:lpstr>
      <vt:lpstr>Introduction: Object Design</vt:lpstr>
      <vt:lpstr>Attributes</vt:lpstr>
      <vt:lpstr>Attribute: Syntax</vt:lpstr>
      <vt:lpstr>Operations: What, Why and How to Use???</vt:lpstr>
      <vt:lpstr>Operations: Example</vt:lpstr>
      <vt:lpstr>Identification of Class: Method</vt:lpstr>
      <vt:lpstr>Identification of Class: How?</vt:lpstr>
      <vt:lpstr>Identification of Class: Inappropriate Class</vt:lpstr>
      <vt:lpstr>Identification of Class: Scenario Based Example</vt:lpstr>
      <vt:lpstr>Identification of Class: Using Noun Identification</vt:lpstr>
      <vt:lpstr>Nouns in the library system (1)</vt:lpstr>
      <vt:lpstr>Nouns in the library system (2)</vt:lpstr>
      <vt:lpstr>Discovering Relationships</vt:lpstr>
      <vt:lpstr>Initial Class Diagram</vt:lpstr>
      <vt:lpstr>Lecture Summary/Conclusion</vt:lpstr>
      <vt:lpstr>Slide 18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Hari Mohan Pandey</cp:lastModifiedBy>
  <cp:revision>59</cp:revision>
  <dcterms:created xsi:type="dcterms:W3CDTF">2006-08-16T00:00:00Z</dcterms:created>
  <dcterms:modified xsi:type="dcterms:W3CDTF">2014-07-22T05:15:23Z</dcterms:modified>
</cp:coreProperties>
</file>