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75" r:id="rId6"/>
    <p:sldId id="276" r:id="rId7"/>
    <p:sldId id="277" r:id="rId8"/>
    <p:sldId id="278" r:id="rId9"/>
    <p:sldId id="279" r:id="rId10"/>
    <p:sldId id="283" r:id="rId11"/>
    <p:sldId id="284" r:id="rId12"/>
    <p:sldId id="280" r:id="rId13"/>
    <p:sldId id="281" r:id="rId14"/>
    <p:sldId id="282" r:id="rId15"/>
    <p:sldId id="285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63519-BDF7-4090-9FD7-4B557B1C14A6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0ACA2-D81D-4281-9109-EDCC5C24A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237-879D-4B97-8C36-6CD74721900E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2F5B-30CA-4D90-8894-E99AD170CC46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93CF-857B-41DD-BFAE-C13DF5FCC282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0AE1-869D-40B7-88DC-0F9293CDB42F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4AC9-6FC4-4CA7-B210-3E058E17034F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35FD-D9D8-4E3F-88FE-878C483F64BC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BF7D-12A0-4FB3-B204-496993878373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394E-04DA-4E91-A933-627392FF6612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F4C-911F-49A5-8F74-AA325FBC0037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BC40-F098-4B02-9660-D2AEF507F341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BC83-9F21-4C2B-B724-40F9CA0BB55E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A2B6-A561-48A0-81B7-BAE9D505DF15}" type="datetime1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mpandey@amity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990600"/>
          </a:xfrm>
        </p:spPr>
        <p:txBody>
          <a:bodyPr/>
          <a:lstStyle/>
          <a:p>
            <a:r>
              <a:rPr lang="en-US" dirty="0" smtClean="0"/>
              <a:t>Introduction to OOSD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2362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Prof. Hari Mohan Pandey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Assistant Professor, CSE Department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Amity School of Engineering &amp; Technology</a:t>
            </a:r>
          </a:p>
          <a:p>
            <a:r>
              <a:rPr lang="en-US" sz="2000" dirty="0" smtClean="0">
                <a:solidFill>
                  <a:schemeClr val="tx1"/>
                </a:solidFill>
                <a:hlinkClick r:id="rId2"/>
              </a:rPr>
              <a:t>hmpandey@amity.edu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7000" y="2362200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Lecture-3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Relationships  Cont.</a:t>
            </a:r>
            <a:endParaRPr lang="en-US" sz="3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1371600"/>
            <a:ext cx="8458200" cy="4800600"/>
          </a:xfrm>
          <a:noFill/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Include Vs. Extend</a:t>
            </a:r>
            <a:endParaRPr lang="en-US" sz="3600" b="1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371600"/>
            <a:ext cx="8686800" cy="5257800"/>
          </a:xfrm>
          <a:noFill/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Guide lines for drawing Use Case Diagrams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Use </a:t>
            </a:r>
            <a:r>
              <a:rPr lang="en-US" sz="2400" dirty="0" smtClean="0"/>
              <a:t>cases should ideally begin with a verb – </a:t>
            </a:r>
            <a:r>
              <a:rPr lang="en-US" sz="2400" dirty="0" smtClean="0"/>
              <a:t>i.e. </a:t>
            </a:r>
            <a:r>
              <a:rPr lang="en-US" sz="2400" dirty="0" smtClean="0"/>
              <a:t>generate report. Use cases should NOT be open ended – </a:t>
            </a:r>
            <a:r>
              <a:rPr lang="en-US" sz="2400" dirty="0" smtClean="0"/>
              <a:t>i.e. </a:t>
            </a:r>
            <a:r>
              <a:rPr lang="en-US" sz="2400" dirty="0" smtClean="0"/>
              <a:t>Register (instead should be named as Register New User) </a:t>
            </a:r>
          </a:p>
          <a:p>
            <a:pPr algn="just"/>
            <a:r>
              <a:rPr lang="en-US" sz="2400" dirty="0" smtClean="0"/>
              <a:t>Avoid </a:t>
            </a:r>
            <a:r>
              <a:rPr lang="en-US" sz="2400" dirty="0" smtClean="0"/>
              <a:t>showing communication between actors. </a:t>
            </a:r>
          </a:p>
          <a:p>
            <a:pPr algn="just"/>
            <a:r>
              <a:rPr lang="en-US" sz="2400" dirty="0" smtClean="0"/>
              <a:t>Actors </a:t>
            </a:r>
            <a:r>
              <a:rPr lang="en-US" sz="2400" dirty="0" smtClean="0"/>
              <a:t>should be named as singular. </a:t>
            </a:r>
            <a:r>
              <a:rPr lang="en-US" sz="2400" dirty="0" smtClean="0"/>
              <a:t>i.e. </a:t>
            </a:r>
            <a:r>
              <a:rPr lang="en-US" sz="2400" dirty="0" smtClean="0"/>
              <a:t>student and NOT students. NO names should be used – </a:t>
            </a:r>
            <a:r>
              <a:rPr lang="en-US" sz="2400" dirty="0" smtClean="0"/>
              <a:t>i.e. </a:t>
            </a:r>
            <a:r>
              <a:rPr lang="en-US" sz="2400" dirty="0" smtClean="0"/>
              <a:t>John, Sam, etc. </a:t>
            </a:r>
          </a:p>
          <a:p>
            <a:pPr algn="just"/>
            <a:r>
              <a:rPr lang="en-US" sz="2400" dirty="0" smtClean="0"/>
              <a:t>Do </a:t>
            </a:r>
            <a:r>
              <a:rPr lang="en-US" sz="2400" dirty="0" smtClean="0"/>
              <a:t>NOT show </a:t>
            </a:r>
            <a:r>
              <a:rPr lang="en-US" sz="2400" dirty="0" smtClean="0"/>
              <a:t>behavior </a:t>
            </a:r>
            <a:r>
              <a:rPr lang="en-US" sz="2400" dirty="0" smtClean="0"/>
              <a:t>in a use case diagram; instead only depict only system functionality. </a:t>
            </a:r>
          </a:p>
          <a:p>
            <a:pPr algn="just"/>
            <a:r>
              <a:rPr lang="en-US" sz="2400" dirty="0" smtClean="0"/>
              <a:t>Use </a:t>
            </a:r>
            <a:r>
              <a:rPr lang="en-US" sz="2400" dirty="0" smtClean="0"/>
              <a:t>case diagram does not show sequence. 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Specification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Use case specification is synonymous to use case </a:t>
            </a:r>
            <a:r>
              <a:rPr lang="en-US" sz="2400" dirty="0" smtClean="0"/>
              <a:t>description and </a:t>
            </a:r>
            <a:r>
              <a:rPr lang="en-US" sz="2400" dirty="0" smtClean="0"/>
              <a:t>use case definition and can used interchangeably. </a:t>
            </a:r>
            <a:endParaRPr lang="en-US" sz="2400" dirty="0" smtClean="0"/>
          </a:p>
          <a:p>
            <a:pPr algn="just"/>
            <a:endParaRPr lang="en-US" sz="1000" dirty="0" smtClean="0"/>
          </a:p>
          <a:p>
            <a:pPr algn="just"/>
            <a:r>
              <a:rPr lang="en-US" sz="2400" dirty="0" smtClean="0"/>
              <a:t>Use </a:t>
            </a:r>
            <a:r>
              <a:rPr lang="en-US" sz="2400" dirty="0" smtClean="0"/>
              <a:t>case specification defines information that pertains to a particular use case which is important in understanding the purpose behind the use case. </a:t>
            </a:r>
            <a:endParaRPr lang="en-US" sz="2400" dirty="0" smtClean="0"/>
          </a:p>
          <a:p>
            <a:pPr algn="just"/>
            <a:endParaRPr lang="en-US" sz="1000" dirty="0" smtClean="0"/>
          </a:p>
          <a:p>
            <a:pPr algn="just"/>
            <a:r>
              <a:rPr lang="en-US" sz="2400" dirty="0" smtClean="0"/>
              <a:t>Use </a:t>
            </a:r>
            <a:r>
              <a:rPr lang="en-US" sz="2400" dirty="0" smtClean="0"/>
              <a:t>case specification is written for every use case. </a:t>
            </a:r>
            <a:endParaRPr lang="en-US" sz="2400" dirty="0" smtClean="0"/>
          </a:p>
          <a:p>
            <a:pPr algn="just"/>
            <a:endParaRPr lang="en-US" sz="1000" dirty="0" smtClean="0"/>
          </a:p>
          <a:p>
            <a:pPr algn="just"/>
            <a:r>
              <a:rPr lang="en-US" sz="2400" dirty="0" smtClean="0"/>
              <a:t>A </a:t>
            </a:r>
            <a:r>
              <a:rPr lang="en-US" sz="2400" dirty="0" smtClean="0"/>
              <a:t>use case specification has one or more flow of events or pathways association with it. </a:t>
            </a:r>
            <a:endParaRPr lang="en-US" sz="2400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Specification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A flow of events or pathway is a textual description embodying sequence of events with regards to the use case and is part of the use case specification. </a:t>
            </a:r>
            <a:endParaRPr lang="en-US" sz="2400" dirty="0" smtClean="0"/>
          </a:p>
          <a:p>
            <a:pPr algn="just"/>
            <a:endParaRPr lang="en-US" sz="1000" dirty="0" smtClean="0"/>
          </a:p>
          <a:p>
            <a:pPr algn="just"/>
            <a:r>
              <a:rPr lang="en-US" sz="2400" dirty="0" smtClean="0"/>
              <a:t>Flow </a:t>
            </a:r>
            <a:r>
              <a:rPr lang="en-US" sz="2400" dirty="0" smtClean="0"/>
              <a:t>of events is understood by the customer. A detailed description is necessary so that one can better understand the complexity that might be involved in realizing the use cases. </a:t>
            </a:r>
          </a:p>
          <a:p>
            <a:pPr algn="just"/>
            <a:endParaRPr lang="en-US" sz="1000" dirty="0" smtClean="0"/>
          </a:p>
          <a:p>
            <a:pPr algn="just"/>
            <a:r>
              <a:rPr lang="en-US" sz="2400" dirty="0" smtClean="0"/>
              <a:t>Use </a:t>
            </a:r>
            <a:r>
              <a:rPr lang="en-US" sz="2400" dirty="0" smtClean="0"/>
              <a:t>case specification serves as a </a:t>
            </a:r>
            <a:r>
              <a:rPr lang="en-US" sz="2400" dirty="0" smtClean="0"/>
              <a:t>“bridge” </a:t>
            </a:r>
            <a:r>
              <a:rPr lang="en-US" sz="2400" dirty="0" smtClean="0"/>
              <a:t>between stakeholders of a system and the development team. </a:t>
            </a:r>
            <a:endParaRPr lang="en-US" sz="2400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Example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524000"/>
            <a:ext cx="8153400" cy="4876800"/>
          </a:xfrm>
          <a:noFill/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400" smtClean="0"/>
              <a:t>Thank You!!!</a:t>
            </a:r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929242E-34EE-4653-8AF6-43F3BB676762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 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Introduction to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Use Case Model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Notations in Use Case Diagram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Guide lines for drawing Use case diagrams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Use Case Specification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Types of flow of the events.</a:t>
            </a:r>
          </a:p>
          <a:p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Introduction: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Modeling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82000" cy="4937125"/>
          </a:xfrm>
        </p:spPr>
        <p:txBody>
          <a:bodyPr/>
          <a:lstStyle/>
          <a:p>
            <a:pPr algn="just">
              <a:defRPr/>
            </a:pPr>
            <a:r>
              <a:rPr lang="en-US" sz="2400" dirty="0" smtClean="0"/>
              <a:t>A diagram that shows a set of use cases and actors and their relationships. </a:t>
            </a:r>
            <a:endParaRPr lang="en-US" sz="2400" dirty="0" smtClean="0"/>
          </a:p>
          <a:p>
            <a:pPr algn="just">
              <a:defRPr/>
            </a:pPr>
            <a:endParaRPr lang="en-US" sz="1000" dirty="0" smtClean="0"/>
          </a:p>
          <a:p>
            <a:pPr algn="just">
              <a:defRPr/>
            </a:pPr>
            <a:r>
              <a:rPr lang="en-US" sz="2400" dirty="0" smtClean="0"/>
              <a:t>Use </a:t>
            </a:r>
            <a:r>
              <a:rPr lang="en-US" sz="2400" dirty="0" smtClean="0"/>
              <a:t>cases represent system functionality, the requirements of the system from the </a:t>
            </a:r>
            <a:r>
              <a:rPr lang="en-US" sz="2400" dirty="0" smtClean="0"/>
              <a:t>user's </a:t>
            </a:r>
            <a:r>
              <a:rPr lang="en-US" sz="2400" dirty="0" smtClean="0"/>
              <a:t>perspective. </a:t>
            </a:r>
            <a:endParaRPr lang="en-US" sz="2400" dirty="0" smtClean="0"/>
          </a:p>
          <a:p>
            <a:pPr algn="just">
              <a:defRPr/>
            </a:pPr>
            <a:endParaRPr lang="en-US" sz="1000" dirty="0" smtClean="0"/>
          </a:p>
          <a:p>
            <a:pPr algn="just">
              <a:defRPr/>
            </a:pPr>
            <a:r>
              <a:rPr lang="en-US" sz="2400" dirty="0" smtClean="0"/>
              <a:t>Use </a:t>
            </a:r>
            <a:r>
              <a:rPr lang="en-US" sz="2400" dirty="0" smtClean="0"/>
              <a:t>case diagrams show actor and use case together with their relationships. </a:t>
            </a:r>
            <a:endParaRPr lang="en-US" sz="2400" dirty="0" smtClean="0"/>
          </a:p>
          <a:p>
            <a:pPr algn="just">
              <a:defRPr/>
            </a:pPr>
            <a:endParaRPr lang="en-US" sz="1000" dirty="0" smtClean="0"/>
          </a:p>
          <a:p>
            <a:pPr algn="just">
              <a:defRPr/>
            </a:pPr>
            <a:r>
              <a:rPr lang="en-US" sz="2400" dirty="0" smtClean="0"/>
              <a:t>The </a:t>
            </a:r>
            <a:r>
              <a:rPr lang="en-US" sz="2400" dirty="0" smtClean="0"/>
              <a:t>use cases represent functionality of a system or a classifier, like a subsystem or a class, as manifested to external interactors with the system or the classifier. </a:t>
            </a:r>
            <a:endParaRPr lang="en-US" sz="2400" i="1" dirty="0" smtClean="0">
              <a:latin typeface="Palatino Linotype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n-US" sz="2100" i="1" dirty="0">
              <a:latin typeface="Palatino Linotype" pitchFamily="18" charset="0"/>
            </a:endParaRP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BB16974-1A20-47EE-B637-B0EA9DEA7B36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 in Use Case Modeling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763000" cy="4937125"/>
          </a:xfrm>
        </p:spPr>
        <p:txBody>
          <a:bodyPr/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Use case: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description of a set of sequences of actions, including variants, that system performs that yields an observable value to an actor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Actor:-</a:t>
            </a:r>
          </a:p>
          <a:p>
            <a:pPr lvl="1"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people or systems that provide or receive information from the system; they are among the stakeholders of a system.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Actors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that stimulate the system and are the initiators of events are called primary actors (active)Actors that only receive stimuli from the system are called secondary actors (passive)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dirty="0" smtClean="0">
              <a:latin typeface="Palatino Linotype" pitchFamily="18" charset="0"/>
            </a:endParaRPr>
          </a:p>
        </p:txBody>
      </p:sp>
      <p:sp>
        <p:nvSpPr>
          <p:cNvPr id="133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7BA37B2-0737-4A9E-AA2A-8F938E4EC181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Applications: Use Case Diagrams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>
            <a:normAutofit/>
          </a:bodyPr>
          <a:lstStyle/>
          <a:p>
            <a:r>
              <a:rPr lang="en-US" b="1" dirty="0" smtClean="0"/>
              <a:t>Use </a:t>
            </a:r>
            <a:r>
              <a:rPr lang="en-US" b="1" dirty="0" smtClean="0"/>
              <a:t>case diagrams are helpful in three areas</a:t>
            </a:r>
            <a:r>
              <a:rPr lang="en-US" b="1" dirty="0" smtClean="0"/>
              <a:t>.</a:t>
            </a:r>
          </a:p>
          <a:p>
            <a:pPr lvl="1" algn="just"/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Determining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features (requirements).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New use cases often generate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new requirements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as the system is analyzed and the design takes shape.</a:t>
            </a:r>
          </a:p>
          <a:p>
            <a:pPr lvl="1" algn="just"/>
            <a:endParaRPr lang="en-US" sz="105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Communicating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with clients.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Their notational simplicity makes use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diagrams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 good way for developers to communicate with clients.</a:t>
            </a:r>
          </a:p>
          <a:p>
            <a:pPr lvl="1" algn="just"/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Generating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test cases.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collection of scenarios for a use case may suggest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 suite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test cases for those scenarios.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Relationships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953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There are several kinds of relationships between use cases, such as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include, generalization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extend.</a:t>
            </a:r>
          </a:p>
          <a:p>
            <a:pPr algn="just"/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Association:</a:t>
            </a:r>
          </a:p>
          <a:p>
            <a:pPr lvl="1"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The participation of an actor in a use case, i.e. instances of an actor and instances of the use communicate with each other. </a:t>
            </a:r>
          </a:p>
          <a:p>
            <a:pPr lvl="1" algn="just"/>
            <a:r>
              <a:rPr lang="en-US" sz="2000" dirty="0" smtClean="0">
                <a:latin typeface="Arial" pitchFamily="34" charset="0"/>
                <a:cs typeface="Arial" pitchFamily="34" charset="0"/>
              </a:rPr>
              <a:t>This is only relationship between an actor and a use cases.</a:t>
            </a:r>
          </a:p>
          <a:p>
            <a:pPr lvl="1" algn="just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None/>
            </a:pP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11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191000"/>
            <a:ext cx="41910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4191000"/>
            <a:ext cx="31051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143000" y="5562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Undirected Association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54864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Directed Association</a:t>
            </a:r>
            <a:endParaRPr lang="en-US" dirty="0"/>
          </a:p>
        </p:txBody>
      </p:sp>
      <p:pic>
        <p:nvPicPr>
          <p:cNvPr id="11" name="Picture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Relationships 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Extend: </a:t>
            </a:r>
          </a:p>
          <a:p>
            <a:pPr lvl="1"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The extend relationship occurs when one use case that is similar to another use case but does a bit more.</a:t>
            </a:r>
          </a:p>
          <a:p>
            <a:pPr lvl="1"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An extend relationship from use case A to use case B indicates that an instance of use case B may be extended (subject to specific conditions specified in the extension) by the behavior specified by A.</a:t>
            </a:r>
          </a:p>
          <a:p>
            <a:pPr lvl="1"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The behavior is inserted at the location defined by the extension point in B which is referenced by the extend relationship</a:t>
            </a:r>
          </a:p>
          <a:p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810000"/>
            <a:ext cx="731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Relationships 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Generalization: </a:t>
            </a:r>
          </a:p>
          <a:p>
            <a:pPr lvl="1"/>
            <a:r>
              <a:rPr lang="en-US" sz="2000" dirty="0" smtClean="0"/>
              <a:t>A generalization from use case A to use case B indicates that A is a specialization of B.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1" y="2971801"/>
            <a:ext cx="388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 Relationships 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400" b="1" dirty="0" smtClean="0"/>
              <a:t>Include:</a:t>
            </a:r>
          </a:p>
          <a:p>
            <a:pPr lvl="1"/>
            <a:r>
              <a:rPr lang="en-US" sz="2000" dirty="0" smtClean="0"/>
              <a:t>The include relationship occurs when chunk of behavior that is similar across more than one use case then there is no need to keep copying the description of that behavior.</a:t>
            </a:r>
          </a:p>
          <a:p>
            <a:pPr lvl="1"/>
            <a:r>
              <a:rPr lang="en-US" sz="2000" dirty="0" smtClean="0"/>
              <a:t>An include relationship from use case A to use case B indicates that an instance of the use case of A will also include the behavior specified by B. The behavior included at the location which defined A.</a:t>
            </a: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886200"/>
            <a:ext cx="5410200" cy="256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830</Words>
  <Application>Microsoft Office PowerPoint</Application>
  <PresentationFormat>On-screen Show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Introduction to OOSD</vt:lpstr>
      <vt:lpstr>Outline </vt:lpstr>
      <vt:lpstr>Introduction: Use Case Modeling</vt:lpstr>
      <vt:lpstr>Notation in Use Case Modeling</vt:lpstr>
      <vt:lpstr>Applications: Use Case Diagrams</vt:lpstr>
      <vt:lpstr>Use Case Relationships </vt:lpstr>
      <vt:lpstr>Use Case Relationships  Cont.</vt:lpstr>
      <vt:lpstr>Use Case Relationships  Cont.</vt:lpstr>
      <vt:lpstr>Use Case Relationships  Cont.</vt:lpstr>
      <vt:lpstr>Use Case Relationships  Cont.</vt:lpstr>
      <vt:lpstr>Include Vs. Extend</vt:lpstr>
      <vt:lpstr>Guide lines for drawing Use Case Diagrams </vt:lpstr>
      <vt:lpstr>Use Case Specification </vt:lpstr>
      <vt:lpstr>Use Case Specification  Cont.</vt:lpstr>
      <vt:lpstr>An Example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Hari Mohan Pandey</cp:lastModifiedBy>
  <cp:revision>58</cp:revision>
  <dcterms:created xsi:type="dcterms:W3CDTF">2006-08-16T00:00:00Z</dcterms:created>
  <dcterms:modified xsi:type="dcterms:W3CDTF">2014-07-11T07:39:46Z</dcterms:modified>
</cp:coreProperties>
</file>