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0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74DE-C2E4-494A-98EA-124FD6C6449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7E2-8D6A-4887-85EA-F8AC3E5D6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0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74DE-C2E4-494A-98EA-124FD6C6449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7E2-8D6A-4887-85EA-F8AC3E5D6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4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74DE-C2E4-494A-98EA-124FD6C6449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7E2-8D6A-4887-85EA-F8AC3E5D6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8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74DE-C2E4-494A-98EA-124FD6C6449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7E2-8D6A-4887-85EA-F8AC3E5D6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6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74DE-C2E4-494A-98EA-124FD6C6449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7E2-8D6A-4887-85EA-F8AC3E5D6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9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74DE-C2E4-494A-98EA-124FD6C6449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7E2-8D6A-4887-85EA-F8AC3E5D6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74DE-C2E4-494A-98EA-124FD6C6449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7E2-8D6A-4887-85EA-F8AC3E5D6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4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74DE-C2E4-494A-98EA-124FD6C6449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7E2-8D6A-4887-85EA-F8AC3E5D6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5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74DE-C2E4-494A-98EA-124FD6C6449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7E2-8D6A-4887-85EA-F8AC3E5D6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74DE-C2E4-494A-98EA-124FD6C6449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7E2-8D6A-4887-85EA-F8AC3E5D6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9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74DE-C2E4-494A-98EA-124FD6C6449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7E2-8D6A-4887-85EA-F8AC3E5D6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0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874DE-C2E4-494A-98EA-124FD6C6449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D77E2-8D6A-4887-85EA-F8AC3E5D6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7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the use of </a:t>
            </a:r>
            <a:r>
              <a:rPr lang="el-GR" dirty="0" smtClean="0"/>
              <a:t>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&gt; = d </a:t>
            </a:r>
            <a:r>
              <a:rPr lang="en-US" dirty="0" err="1" smtClean="0"/>
              <a:t>d</a:t>
            </a:r>
            <a:r>
              <a:rPr lang="en-US" dirty="0" smtClean="0"/>
              <a:t> *</a:t>
            </a:r>
          </a:p>
          <a:p>
            <a:r>
              <a:rPr lang="en-US" dirty="0" smtClean="0"/>
              <a:t>&lt;real&gt; = &lt;</a:t>
            </a:r>
            <a:r>
              <a:rPr lang="en-US" dirty="0" err="1" smtClean="0"/>
              <a:t>int</a:t>
            </a:r>
            <a:r>
              <a:rPr lang="en-US" dirty="0" smtClean="0"/>
              <a:t>&gt; (</a:t>
            </a:r>
            <a:r>
              <a:rPr lang="el-GR" dirty="0" smtClean="0"/>
              <a:t>ε</a:t>
            </a:r>
            <a:r>
              <a:rPr lang="en-US" dirty="0" smtClean="0"/>
              <a:t> | “</a:t>
            </a:r>
            <a:r>
              <a:rPr lang="en-US" b="1" dirty="0" smtClean="0"/>
              <a:t>.</a:t>
            </a:r>
            <a:r>
              <a:rPr lang="en-US" dirty="0" smtClean="0"/>
              <a:t>” &lt;</a:t>
            </a:r>
            <a:r>
              <a:rPr lang="en-US" dirty="0" err="1" smtClean="0"/>
              <a:t>int</a:t>
            </a:r>
            <a:r>
              <a:rPr lang="en-US" dirty="0" smtClean="0"/>
              <a:t>&gt;)</a:t>
            </a:r>
          </a:p>
          <a:p>
            <a:pPr lvl="1"/>
            <a:r>
              <a:rPr lang="en-US" dirty="0" smtClean="0"/>
              <a:t>Short-notation: &lt;</a:t>
            </a:r>
            <a:r>
              <a:rPr lang="en-US" dirty="0" err="1" smtClean="0"/>
              <a:t>int</a:t>
            </a:r>
            <a:r>
              <a:rPr lang="en-US" dirty="0" smtClean="0"/>
              <a:t>&gt; (“.” &lt;</a:t>
            </a:r>
            <a:r>
              <a:rPr lang="en-US" dirty="0" err="1" smtClean="0"/>
              <a:t>int</a:t>
            </a:r>
            <a:r>
              <a:rPr lang="en-US" dirty="0" smtClean="0"/>
              <a:t>&gt;)?</a:t>
            </a:r>
          </a:p>
          <a:p>
            <a:pPr lvl="1"/>
            <a:r>
              <a:rPr lang="en-US" dirty="0" smtClean="0"/>
              <a:t>Equivalent to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&gt; | &lt;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en-US" b="1" dirty="0" smtClean="0">
                <a:solidFill>
                  <a:srgbClr val="FF0000"/>
                </a:solidFill>
              </a:rPr>
              <a:t>“.”</a:t>
            </a:r>
            <a:r>
              <a:rPr lang="en-US" dirty="0" smtClean="0">
                <a:solidFill>
                  <a:srgbClr val="FF0000"/>
                </a:solidFill>
              </a:rPr>
              <a:t> &lt;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err="1" smtClean="0">
                <a:solidFill>
                  <a:srgbClr val="FF0000"/>
                </a:solidFill>
              </a:rPr>
              <a:t>num</a:t>
            </a:r>
            <a:r>
              <a:rPr lang="en-US" dirty="0" smtClean="0">
                <a:solidFill>
                  <a:srgbClr val="FF0000"/>
                </a:solidFill>
              </a:rPr>
              <a:t>&gt; = &lt;real&gt; (</a:t>
            </a:r>
            <a:r>
              <a:rPr lang="el-GR" dirty="0" smtClean="0">
                <a:solidFill>
                  <a:srgbClr val="FF0000"/>
                </a:solidFill>
              </a:rPr>
              <a:t>ε</a:t>
            </a:r>
            <a:r>
              <a:rPr lang="en-US" dirty="0" smtClean="0">
                <a:solidFill>
                  <a:srgbClr val="FF0000"/>
                </a:solidFill>
              </a:rPr>
              <a:t> | (E | e) (+ | - | </a:t>
            </a:r>
            <a:r>
              <a:rPr lang="el-GR" dirty="0" smtClean="0">
                <a:solidFill>
                  <a:srgbClr val="FF0000"/>
                </a:solidFill>
              </a:rPr>
              <a:t>ε</a:t>
            </a:r>
            <a:r>
              <a:rPr lang="en-US" dirty="0" smtClean="0">
                <a:solidFill>
                  <a:srgbClr val="FF0000"/>
                </a:solidFill>
              </a:rPr>
              <a:t>) &lt;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&gt;)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75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regular expression to finite automaton</a:t>
            </a:r>
            <a:br>
              <a:rPr lang="en-US" dirty="0" smtClean="0"/>
            </a:br>
            <a:r>
              <a:rPr lang="en-US" dirty="0" smtClean="0"/>
              <a:t>Three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(a) RE 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NFA</a:t>
            </a:r>
          </a:p>
          <a:p>
            <a:r>
              <a:rPr lang="en-US" dirty="0" smtClean="0">
                <a:solidFill>
                  <a:srgbClr val="003366"/>
                </a:solidFill>
                <a:sym typeface="Wingdings" panose="05000000000000000000" pitchFamily="2" charset="2"/>
              </a:rPr>
              <a:t>(b) RE  NFA  DFA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(c) RE  DFA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(a) RE  NFA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 basic elements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“a” 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ε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468880" y="4465320"/>
            <a:ext cx="670560" cy="0"/>
          </a:xfrm>
          <a:prstGeom prst="straightConnector1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3093720" y="4236720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3550920" y="4465320"/>
            <a:ext cx="624840" cy="0"/>
          </a:xfrm>
          <a:prstGeom prst="straightConnector1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4175760" y="4236720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34752" y="4003655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2514600" y="5125105"/>
            <a:ext cx="670560" cy="0"/>
          </a:xfrm>
          <a:prstGeom prst="straightConnector1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3139440" y="4896505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596640" y="5125105"/>
            <a:ext cx="624840" cy="0"/>
          </a:xfrm>
          <a:prstGeom prst="straightConnector1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4221480" y="4896505"/>
            <a:ext cx="457200" cy="45720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80472" y="4663440"/>
            <a:ext cx="314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ε</a:t>
            </a:r>
          </a:p>
        </p:txBody>
      </p:sp>
    </p:spTree>
    <p:extLst>
      <p:ext uri="{BB962C8B-B14F-4D97-AF65-F5344CB8AC3E}">
        <p14:creationId xmlns:p14="http://schemas.microsoft.com/office/powerpoint/2010/main" val="299727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 animBg="1"/>
      <p:bldP spid="20" grpId="0" animBg="1"/>
      <p:bldP spid="21" grpId="0"/>
      <p:bldP spid="23" grpId="0" animBg="1"/>
      <p:bldP spid="25" grpId="0" animBg="1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Compositions</a:t>
            </a:r>
            <a:br>
              <a:rPr lang="en-US" dirty="0" smtClean="0"/>
            </a:br>
            <a:r>
              <a:rPr lang="en-US" sz="2000" dirty="0"/>
              <a:t>E</a:t>
            </a:r>
            <a:r>
              <a:rPr lang="en-US" sz="2000" dirty="0" smtClean="0"/>
              <a:t>very step ensures a unique edge to the starting state</a:t>
            </a:r>
            <a:br>
              <a:rPr lang="en-US" sz="2000" dirty="0" smtClean="0"/>
            </a:br>
            <a:r>
              <a:rPr lang="en-US" sz="2000" dirty="0" smtClean="0"/>
              <a:t>and a unique accepting state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050" y="1569721"/>
            <a:ext cx="2439670" cy="46611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oncatenation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20440" y="1569721"/>
            <a:ext cx="1127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31720" y="2362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R1: 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3596640" y="2745432"/>
            <a:ext cx="670560" cy="0"/>
          </a:xfrm>
          <a:prstGeom prst="straightConnector1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4238822" y="2521297"/>
            <a:ext cx="640080" cy="45720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S1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6237363" y="2584296"/>
            <a:ext cx="570449" cy="45720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1</a:t>
            </a:r>
          </a:p>
        </p:txBody>
      </p:sp>
      <p:sp>
        <p:nvSpPr>
          <p:cNvPr id="26" name="Oval 25"/>
          <p:cNvSpPr/>
          <p:nvPr/>
        </p:nvSpPr>
        <p:spPr bwMode="auto">
          <a:xfrm>
            <a:off x="6124114" y="2501592"/>
            <a:ext cx="810085" cy="683568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7" name="Cloud 26"/>
          <p:cNvSpPr/>
          <p:nvPr/>
        </p:nvSpPr>
        <p:spPr bwMode="auto">
          <a:xfrm>
            <a:off x="4878902" y="2031386"/>
            <a:ext cx="1245213" cy="1321414"/>
          </a:xfrm>
          <a:prstGeom prst="cloud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84120" y="3698854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R2: 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3749040" y="4082086"/>
            <a:ext cx="670560" cy="0"/>
          </a:xfrm>
          <a:prstGeom prst="straightConnector1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4391222" y="3857951"/>
            <a:ext cx="640080" cy="45720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S2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6389763" y="3920950"/>
            <a:ext cx="570449" cy="45720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t</a:t>
            </a:r>
            <a:r>
              <a:rPr lang="en-US" sz="2000" dirty="0"/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6276514" y="3838246"/>
            <a:ext cx="810085" cy="683568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Cloud 35"/>
          <p:cNvSpPr/>
          <p:nvPr/>
        </p:nvSpPr>
        <p:spPr bwMode="auto">
          <a:xfrm>
            <a:off x="5031302" y="3368040"/>
            <a:ext cx="1245213" cy="1321414"/>
          </a:xfrm>
          <a:prstGeom prst="cloud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1615571" y="5235860"/>
            <a:ext cx="670560" cy="0"/>
          </a:xfrm>
          <a:prstGeom prst="straightConnector1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2257753" y="5011725"/>
            <a:ext cx="640080" cy="45720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S1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4256294" y="5074723"/>
            <a:ext cx="1242981" cy="578003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1=s2</a:t>
            </a:r>
          </a:p>
        </p:txBody>
      </p:sp>
      <p:sp>
        <p:nvSpPr>
          <p:cNvPr id="55" name="Cloud 54"/>
          <p:cNvSpPr/>
          <p:nvPr/>
        </p:nvSpPr>
        <p:spPr bwMode="auto">
          <a:xfrm>
            <a:off x="2897833" y="4521814"/>
            <a:ext cx="1245213" cy="1321414"/>
          </a:xfrm>
          <a:prstGeom prst="cloud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7023138" y="5104644"/>
            <a:ext cx="570449" cy="45720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t</a:t>
            </a:r>
            <a:r>
              <a:rPr lang="en-US" sz="2000" dirty="0"/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6909889" y="5021940"/>
            <a:ext cx="810085" cy="683568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2" name="Cloud 61"/>
          <p:cNvSpPr/>
          <p:nvPr/>
        </p:nvSpPr>
        <p:spPr bwMode="auto">
          <a:xfrm>
            <a:off x="5586377" y="4689454"/>
            <a:ext cx="1245213" cy="1321414"/>
          </a:xfrm>
          <a:prstGeom prst="cloud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6760" y="4689454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 . 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6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19" grpId="0" animBg="1"/>
      <p:bldP spid="26" grpId="0" animBg="1"/>
      <p:bldP spid="27" grpId="0" animBg="1"/>
      <p:bldP spid="30" grpId="0"/>
      <p:bldP spid="32" grpId="0" animBg="1"/>
      <p:bldP spid="34" grpId="0" animBg="1"/>
      <p:bldP spid="35" grpId="0" animBg="1"/>
      <p:bldP spid="36" grpId="0" animBg="1"/>
      <p:bldP spid="51" grpId="0" animBg="1"/>
      <p:bldP spid="53" grpId="0" animBg="1"/>
      <p:bldP spid="55" grpId="0" animBg="1"/>
      <p:bldP spid="60" grpId="0" animBg="1"/>
      <p:bldP spid="61" grpId="0" animBg="1"/>
      <p:bldP spid="62" grpId="0" animBg="1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6320" y="1173480"/>
            <a:ext cx="1539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 | R2: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3901440" y="2897832"/>
            <a:ext cx="518160" cy="561648"/>
          </a:xfrm>
          <a:prstGeom prst="straightConnector1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4391222" y="2673697"/>
            <a:ext cx="640080" cy="45720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S1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389763" y="2736696"/>
            <a:ext cx="570449" cy="45720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1</a:t>
            </a:r>
          </a:p>
        </p:txBody>
      </p:sp>
      <p:sp>
        <p:nvSpPr>
          <p:cNvPr id="20" name="Cloud 19"/>
          <p:cNvSpPr/>
          <p:nvPr/>
        </p:nvSpPr>
        <p:spPr bwMode="auto">
          <a:xfrm>
            <a:off x="5251098" y="3688080"/>
            <a:ext cx="1245213" cy="1321414"/>
          </a:xfrm>
          <a:prstGeom prst="cloud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901440" y="3688080"/>
            <a:ext cx="670560" cy="546406"/>
          </a:xfrm>
          <a:prstGeom prst="straightConnector1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4543622" y="4010351"/>
            <a:ext cx="640080" cy="45720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S2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6542163" y="4073350"/>
            <a:ext cx="570449" cy="45720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t</a:t>
            </a:r>
            <a:r>
              <a:rPr lang="en-US" sz="2000" dirty="0"/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5" name="Cloud 24"/>
          <p:cNvSpPr/>
          <p:nvPr/>
        </p:nvSpPr>
        <p:spPr bwMode="auto">
          <a:xfrm>
            <a:off x="5183702" y="2336186"/>
            <a:ext cx="1245213" cy="1321414"/>
          </a:xfrm>
          <a:prstGeom prst="cloud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291840" y="3347413"/>
            <a:ext cx="609600" cy="61387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s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7112612" y="3130897"/>
            <a:ext cx="583588" cy="523451"/>
          </a:xfrm>
          <a:prstGeom prst="straightConnector1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7112612" y="3961283"/>
            <a:ext cx="583588" cy="340667"/>
          </a:xfrm>
          <a:prstGeom prst="straightConnector1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7696200" y="3591349"/>
            <a:ext cx="655320" cy="647602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t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7802880" y="3688080"/>
            <a:ext cx="441960" cy="443536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36" name="Straight Arrow Connector 35"/>
          <p:cNvCxnSpPr>
            <a:endCxn id="28" idx="2"/>
          </p:cNvCxnSpPr>
          <p:nvPr/>
        </p:nvCxnSpPr>
        <p:spPr bwMode="auto">
          <a:xfrm>
            <a:off x="2407920" y="3654348"/>
            <a:ext cx="883920" cy="0"/>
          </a:xfrm>
          <a:prstGeom prst="straightConnector1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48640" y="5009494"/>
            <a:ext cx="3926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Notice: four </a:t>
            </a:r>
            <a:r>
              <a:rPr lang="el-GR" dirty="0" smtClean="0"/>
              <a:t>ε</a:t>
            </a:r>
            <a:r>
              <a:rPr lang="en-US" dirty="0" smtClean="0"/>
              <a:t> edges are added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8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 animBg="1"/>
      <p:bldP spid="18" grpId="0" animBg="1"/>
      <p:bldP spid="20" grpId="0" animBg="1"/>
      <p:bldP spid="22" grpId="0" animBg="1"/>
      <p:bldP spid="23" grpId="0" animBg="1"/>
      <p:bldP spid="25" grpId="0" animBg="1"/>
      <p:bldP spid="28" grpId="0" animBg="1"/>
      <p:bldP spid="33" grpId="0" animBg="1"/>
      <p:bldP spid="34" grpId="0" animBg="1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320" y="1234440"/>
            <a:ext cx="227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(R1)* :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3749040" y="2897832"/>
            <a:ext cx="670560" cy="0"/>
          </a:xfrm>
          <a:prstGeom prst="straightConnector1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4391222" y="2673697"/>
            <a:ext cx="640080" cy="45720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S1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389763" y="2736696"/>
            <a:ext cx="570449" cy="45720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1</a:t>
            </a:r>
          </a:p>
        </p:txBody>
      </p:sp>
      <p:sp>
        <p:nvSpPr>
          <p:cNvPr id="8" name="Cloud 7"/>
          <p:cNvSpPr/>
          <p:nvPr/>
        </p:nvSpPr>
        <p:spPr bwMode="auto">
          <a:xfrm>
            <a:off x="5183702" y="2336186"/>
            <a:ext cx="1245213" cy="1321414"/>
          </a:xfrm>
          <a:prstGeom prst="cloud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912942" y="2653992"/>
            <a:ext cx="640080" cy="457200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S</a:t>
            </a:r>
          </a:p>
        </p:txBody>
      </p:sp>
      <p:cxnSp>
        <p:nvCxnSpPr>
          <p:cNvPr id="20" name="Curved Connector 19"/>
          <p:cNvCxnSpPr>
            <a:stCxn id="9" idx="0"/>
            <a:endCxn id="6" idx="7"/>
          </p:cNvCxnSpPr>
          <p:nvPr/>
        </p:nvCxnSpPr>
        <p:spPr bwMode="auto">
          <a:xfrm rot="16200000" flipH="1">
            <a:off x="4979997" y="906976"/>
            <a:ext cx="149659" cy="3643690"/>
          </a:xfrm>
          <a:prstGeom prst="curvedConnector3">
            <a:avLst>
              <a:gd name="adj1" fmla="val -529524"/>
            </a:avLst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Curved Connector 25"/>
          <p:cNvCxnSpPr>
            <a:stCxn id="6" idx="4"/>
            <a:endCxn id="5" idx="3"/>
          </p:cNvCxnSpPr>
          <p:nvPr/>
        </p:nvCxnSpPr>
        <p:spPr bwMode="auto">
          <a:xfrm rot="5400000" flipH="1">
            <a:off x="5514997" y="2033905"/>
            <a:ext cx="129954" cy="2190028"/>
          </a:xfrm>
          <a:prstGeom prst="curvedConnector3">
            <a:avLst>
              <a:gd name="adj1" fmla="val -867814"/>
            </a:avLst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6303709" y="2642004"/>
            <a:ext cx="742557" cy="646584"/>
          </a:xfrm>
          <a:prstGeom prst="ellipse">
            <a:avLst/>
          </a:prstGeom>
          <a:noFill/>
          <a:ln w="19050" cap="flat" cmpd="sng" algn="ctr">
            <a:solidFill>
              <a:srgbClr val="993300"/>
            </a:solidFill>
            <a:prstDash val="solid"/>
            <a:round/>
            <a:headEnd type="none" w="med" len="med"/>
            <a:tailEnd type="arrow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26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Let us illustrate a few steps of applying the Thompson’s rule to the regular expression for &lt;</a:t>
            </a:r>
            <a:r>
              <a:rPr lang="en-US" dirty="0" err="1" smtClean="0"/>
              <a:t>int</a:t>
            </a:r>
            <a:r>
              <a:rPr lang="en-US" dirty="0" smtClean="0"/>
              <a:t>&gt; and &lt;real&gt;</a:t>
            </a:r>
          </a:p>
          <a:p>
            <a:pPr lvl="1"/>
            <a:r>
              <a:rPr lang="en-US" dirty="0" smtClean="0"/>
              <a:t>For &lt;real&gt;, consider both &lt;</a:t>
            </a:r>
            <a:r>
              <a:rPr lang="en-US" dirty="0" err="1" smtClean="0"/>
              <a:t>int</a:t>
            </a:r>
            <a:r>
              <a:rPr lang="en-US" dirty="0" smtClean="0"/>
              <a:t>&gt; (</a:t>
            </a:r>
            <a:r>
              <a:rPr lang="el-GR" dirty="0" smtClean="0"/>
              <a:t>ε</a:t>
            </a:r>
            <a:r>
              <a:rPr lang="en-US" dirty="0" smtClean="0"/>
              <a:t> | “.” &lt;</a:t>
            </a:r>
            <a:r>
              <a:rPr lang="en-US" dirty="0" err="1" smtClean="0"/>
              <a:t>int</a:t>
            </a:r>
            <a:r>
              <a:rPr lang="en-US" dirty="0" smtClean="0"/>
              <a:t>&gt;) and &lt;</a:t>
            </a:r>
            <a:r>
              <a:rPr lang="en-US" dirty="0" err="1" smtClean="0"/>
              <a:t>int</a:t>
            </a:r>
            <a:r>
              <a:rPr lang="en-US" dirty="0" smtClean="0"/>
              <a:t>&gt;  | &lt;</a:t>
            </a:r>
            <a:r>
              <a:rPr lang="en-US" dirty="0" err="1" smtClean="0"/>
              <a:t>int</a:t>
            </a:r>
            <a:r>
              <a:rPr lang="en-US" dirty="0" smtClean="0"/>
              <a:t>&gt; “.” &lt;</a:t>
            </a:r>
            <a:r>
              <a:rPr lang="en-US" dirty="0" err="1" smtClean="0"/>
              <a:t>int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Next, we show examples of </a:t>
            </a:r>
            <a:r>
              <a:rPr lang="en-US" dirty="0" smtClean="0"/>
              <a:t>following an NFA to perform lexical analysis</a:t>
            </a:r>
          </a:p>
          <a:p>
            <a:r>
              <a:rPr lang="en-US" dirty="0" smtClean="0"/>
              <a:t>Lastly, we show examples of converting </a:t>
            </a:r>
            <a:r>
              <a:rPr lang="en-US" dirty="0" smtClean="0"/>
              <a:t>NFA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DFA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Note: during the construction of NFA, we are actually traversing the AST of the given regular expression in a bottom-up order (depth-first search, post-</a:t>
            </a:r>
            <a:r>
              <a:rPr lang="en-US" dirty="0" err="1" smtClean="0">
                <a:sym typeface="Wingdings" panose="05000000000000000000" pitchFamily="2" charset="2"/>
              </a:rPr>
              <a:t>propocessing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8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259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Examples of the use of ε</vt:lpstr>
      <vt:lpstr>From regular expression to finite automaton Three methods</vt:lpstr>
      <vt:lpstr>Compositions Every step ensures a unique edge to the starting state and a unique accepting state</vt:lpstr>
      <vt:lpstr>PowerPoint Presentation</vt:lpstr>
      <vt:lpstr>PowerPoint Presentation</vt:lpstr>
      <vt:lpstr>PowerPoint Presentation</vt:lpstr>
    </vt:vector>
  </TitlesOfParts>
  <Company>Department of Computer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of the use of ε</dc:title>
  <dc:creator>ZLi</dc:creator>
  <cp:lastModifiedBy>ZLi</cp:lastModifiedBy>
  <cp:revision>1</cp:revision>
  <cp:lastPrinted>2014-09-02T20:43:14Z</cp:lastPrinted>
  <dcterms:created xsi:type="dcterms:W3CDTF">2014-09-02T20:42:20Z</dcterms:created>
  <dcterms:modified xsi:type="dcterms:W3CDTF">2014-09-02T20:44:09Z</dcterms:modified>
</cp:coreProperties>
</file>