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71" r:id="rId9"/>
    <p:sldId id="272" r:id="rId10"/>
    <p:sldId id="270" r:id="rId11"/>
    <p:sldId id="264" r:id="rId12"/>
    <p:sldId id="265" r:id="rId13"/>
    <p:sldId id="266" r:id="rId14"/>
    <p:sldId id="267" r:id="rId15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5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1634948"/>
            <a:ext cx="9624060" cy="4995322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890" y="7072471"/>
            <a:ext cx="2245614" cy="403691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C28CC6B6-5599-40E9-A551-6E798B0E7458}" type="datetimeFigureOut">
              <a:rPr lang="en-US" smtClean="0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22251" y="7072472"/>
            <a:ext cx="2748991" cy="40299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12504" y="7072472"/>
            <a:ext cx="427736" cy="40299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B317AB12-ACD4-4783-BAB2-F9E3300836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4670" y="303119"/>
            <a:ext cx="9624060" cy="1261533"/>
          </a:xfrm>
          <a:prstGeom prst="rect">
            <a:avLst/>
          </a:prstGeom>
        </p:spPr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0811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cc.gnu.org/onlinedocs/gccint/index.html#t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g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461901" y="5301233"/>
            <a:ext cx="7461502" cy="496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6853" y="5586983"/>
            <a:ext cx="9031973" cy="788669"/>
          </a:xfrm>
          <a:custGeom>
            <a:avLst/>
            <a:gdLst/>
            <a:ahLst/>
            <a:cxnLst/>
            <a:rect l="l" t="t" r="r" b="b"/>
            <a:pathLst>
              <a:path w="9031973" h="788669">
                <a:moveTo>
                  <a:pt x="9028938" y="0"/>
                </a:moveTo>
                <a:lnTo>
                  <a:pt x="0" y="0"/>
                </a:lnTo>
                <a:lnTo>
                  <a:pt x="9028938" y="788404"/>
                </a:lnTo>
                <a:lnTo>
                  <a:pt x="90289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0261" y="5344667"/>
            <a:ext cx="9136379" cy="18501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770261" y="5340095"/>
            <a:ext cx="9150095" cy="8039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517900" y="3937000"/>
            <a:ext cx="5665317" cy="1054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51812" marR="24285" algn="ctr">
              <a:lnSpc>
                <a:spcPts val="2945"/>
              </a:lnSpc>
              <a:spcBef>
                <a:spcPts val="147"/>
              </a:spcBef>
            </a:pPr>
            <a:r>
              <a:rPr lang="en-US" sz="3750" baseline="7809" dirty="0" smtClean="0">
                <a:solidFill>
                  <a:srgbClr val="454545"/>
                </a:solidFill>
                <a:latin typeface="Lucida Sans Unicode"/>
                <a:cs typeface="Lucida Sans Unicode"/>
              </a:rPr>
              <a:t>Praveen Gurumurthy</a:t>
            </a:r>
            <a:endParaRPr sz="2500" dirty="0">
              <a:latin typeface="Lucida Sans Unicode"/>
              <a:cs typeface="Lucida Sans Unicode"/>
            </a:endParaRPr>
          </a:p>
          <a:p>
            <a:pPr marL="1728009" marR="25362" algn="ctr">
              <a:lnSpc>
                <a:spcPts val="2800"/>
              </a:lnSpc>
            </a:pPr>
            <a:r>
              <a:rPr sz="3750" spc="0" baseline="8677" dirty="0" smtClean="0">
                <a:solidFill>
                  <a:srgbClr val="454545"/>
                </a:solidFill>
                <a:latin typeface="Lucida Sans Unicode"/>
                <a:cs typeface="Lucida Sans Unicode"/>
              </a:rPr>
              <a:t>CS502</a:t>
            </a:r>
            <a:r>
              <a:rPr sz="3750" spc="-24" baseline="8677" dirty="0" smtClean="0">
                <a:solidFill>
                  <a:srgbClr val="454545"/>
                </a:solidFill>
                <a:latin typeface="Lucida Sans Unicode"/>
                <a:cs typeface="Lucida Sans Unicode"/>
              </a:rPr>
              <a:t> </a:t>
            </a:r>
            <a:r>
              <a:rPr sz="3750" spc="0" baseline="8677" dirty="0" smtClean="0">
                <a:solidFill>
                  <a:srgbClr val="454545"/>
                </a:solidFill>
                <a:latin typeface="Lucida Sans Unicode"/>
                <a:cs typeface="Lucida Sans Unicode"/>
              </a:rPr>
              <a:t>TA</a:t>
            </a:r>
            <a:endParaRPr lang="en-US" sz="3750" spc="0" baseline="8677" dirty="0" smtClean="0">
              <a:solidFill>
                <a:srgbClr val="454545"/>
              </a:solidFill>
              <a:latin typeface="Lucida Sans Unicode"/>
              <a:cs typeface="Lucida Sans Unicode"/>
            </a:endParaRPr>
          </a:p>
          <a:p>
            <a:pPr marL="1728009" marR="25362" algn="ctr">
              <a:lnSpc>
                <a:spcPts val="2800"/>
              </a:lnSpc>
            </a:pPr>
            <a:r>
              <a:rPr lang="en-US" sz="3750" baseline="8677" dirty="0" smtClean="0">
                <a:solidFill>
                  <a:srgbClr val="454545"/>
                </a:solidFill>
                <a:latin typeface="Lucida Sans Unicode"/>
                <a:cs typeface="Lucida Sans Unicode"/>
              </a:rPr>
              <a:t>praveen@purdue.edu</a:t>
            </a:r>
            <a:endParaRPr sz="2500" dirty="0">
              <a:latin typeface="Lucida Sans Unicode"/>
              <a:cs typeface="Lucida Sans Unicod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699" y="7199868"/>
            <a:ext cx="7807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 Slides were taken from Man Wang, Ex CS 502 TA who designed the project.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24283" y="3086572"/>
            <a:ext cx="40924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CS502 Project 1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CS502 Project 1 Invocation</a:t>
            </a:r>
            <a:endParaRPr 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00567" y="-203848"/>
            <a:ext cx="203882" cy="407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923" tIns="50461" rIns="100923" bIns="5046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987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1730305" y="1850249"/>
          <a:ext cx="6980484" cy="4205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Visio" r:id="rId3" imgW="5182743" imgH="3274695" progId="Visio.Drawing.11">
                  <p:embed/>
                </p:oleObj>
              </mc:Choice>
              <mc:Fallback>
                <p:oleObj name="Visio" r:id="rId3" imgW="5182743" imgH="327469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05" y="1850249"/>
                        <a:ext cx="6980484" cy="42051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01064" y="6475871"/>
            <a:ext cx="3424592" cy="398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7" b="1" dirty="0"/>
              <a:t>Fig. Where Project 1 is invoked</a:t>
            </a:r>
          </a:p>
        </p:txBody>
      </p:sp>
    </p:spTree>
    <p:extLst>
      <p:ext uri="{BB962C8B-B14F-4D97-AF65-F5344CB8AC3E}">
        <p14:creationId xmlns:p14="http://schemas.microsoft.com/office/powerpoint/2010/main" val="37817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273943" y="6293357"/>
            <a:ext cx="4885943" cy="917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60995" y="6288024"/>
            <a:ext cx="3690366" cy="933450"/>
          </a:xfrm>
          <a:custGeom>
            <a:avLst/>
            <a:gdLst/>
            <a:ahLst/>
            <a:cxnLst/>
            <a:rect l="l" t="t" r="r" b="b"/>
            <a:pathLst>
              <a:path w="3690366" h="933450">
                <a:moveTo>
                  <a:pt x="0" y="0"/>
                </a:moveTo>
                <a:lnTo>
                  <a:pt x="7620" y="6858"/>
                </a:lnTo>
                <a:lnTo>
                  <a:pt x="2858917" y="915924"/>
                </a:lnTo>
                <a:lnTo>
                  <a:pt x="3638900" y="9159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261" y="6134099"/>
            <a:ext cx="3404615" cy="1060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3403" y="6130289"/>
            <a:ext cx="3410711" cy="10980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64621" y="918209"/>
            <a:ext cx="5586983" cy="5204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20502" y="1912749"/>
            <a:ext cx="4609981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0"/>
              </a:lnSpc>
              <a:spcBef>
                <a:spcPts val="145"/>
              </a:spcBef>
            </a:pPr>
            <a:r>
              <a:rPr sz="2700" spc="0" baseline="9662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9662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4" baseline="4820" dirty="0" smtClean="0">
                <a:latin typeface="Lucida Sans Unicode"/>
                <a:cs typeface="Lucida Sans Unicode"/>
              </a:rPr>
              <a:t>On</a:t>
            </a:r>
            <a:r>
              <a:rPr sz="4050" spc="0" baseline="4820" dirty="0" smtClean="0">
                <a:latin typeface="Lucida Sans Unicode"/>
                <a:cs typeface="Lucida Sans Unicode"/>
              </a:rPr>
              <a:t>e</a:t>
            </a:r>
            <a:r>
              <a:rPr sz="4050" spc="-14" baseline="4820" dirty="0" smtClean="0">
                <a:latin typeface="Lucida Sans Unicode"/>
                <a:cs typeface="Lucida Sans Unicode"/>
              </a:rPr>
              <a:t> </a:t>
            </a:r>
            <a:r>
              <a:rPr sz="4050" spc="4" baseline="4820" dirty="0" smtClean="0">
                <a:latin typeface="Lucida Sans Unicode"/>
                <a:cs typeface="Lucida Sans Unicode"/>
              </a:rPr>
              <a:t>Suggeste</a:t>
            </a:r>
            <a:r>
              <a:rPr sz="4050" spc="0" baseline="4820" dirty="0" smtClean="0">
                <a:latin typeface="Lucida Sans Unicode"/>
                <a:cs typeface="Lucida Sans Unicode"/>
              </a:rPr>
              <a:t>d</a:t>
            </a:r>
            <a:r>
              <a:rPr sz="4050" spc="-14" baseline="4820" dirty="0" smtClean="0">
                <a:latin typeface="Lucida Sans Unicode"/>
                <a:cs typeface="Lucida Sans Unicode"/>
              </a:rPr>
              <a:t> </a:t>
            </a:r>
            <a:r>
              <a:rPr sz="4050" spc="4" baseline="4820" dirty="0" smtClean="0">
                <a:latin typeface="Lucida Sans Unicode"/>
                <a:cs typeface="Lucida Sans Unicode"/>
              </a:rPr>
              <a:t>Algorithm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3965" y="2322195"/>
            <a:ext cx="172490" cy="10944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485"/>
              </a:lnSpc>
              <a:spcBef>
                <a:spcPts val="124"/>
              </a:spcBef>
            </a:pPr>
            <a:r>
              <a:rPr sz="2300" spc="0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endParaRPr sz="23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40"/>
              </a:spcBef>
            </a:pPr>
            <a:r>
              <a:rPr sz="2300" spc="0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endParaRPr sz="23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265"/>
              </a:spcBef>
            </a:pPr>
            <a:endParaRPr sz="2300" dirty="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32568" y="2355332"/>
            <a:ext cx="5290977" cy="1837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453">
              <a:lnSpc>
                <a:spcPts val="2750"/>
              </a:lnSpc>
              <a:spcBef>
                <a:spcPts val="137"/>
              </a:spcBef>
            </a:pPr>
            <a:r>
              <a:rPr sz="3450" spc="0" baseline="8488" dirty="0" smtClean="0">
                <a:latin typeface="Lucida Sans Unicode"/>
                <a:cs typeface="Lucida Sans Unicode"/>
              </a:rPr>
              <a:t>Similar</a:t>
            </a:r>
            <a:r>
              <a:rPr sz="3450" spc="-90" baseline="8488" dirty="0" smtClean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to</a:t>
            </a:r>
            <a:r>
              <a:rPr sz="3450" spc="-22" baseline="8488" dirty="0" smtClean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live</a:t>
            </a:r>
            <a:r>
              <a:rPr sz="3450" spc="-37" baseline="8488" dirty="0" smtClean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variable</a:t>
            </a:r>
            <a:r>
              <a:rPr sz="3450" spc="-87" baseline="8488" dirty="0" smtClean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analysis</a:t>
            </a:r>
            <a:endParaRPr sz="2300" dirty="0">
              <a:latin typeface="Lucida Sans Unicode"/>
              <a:cs typeface="Lucida Sans Unicode"/>
            </a:endParaRPr>
          </a:p>
          <a:p>
            <a:pPr marL="12700" marR="43453">
              <a:lnSpc>
                <a:spcPts val="3060"/>
              </a:lnSpc>
              <a:spcBef>
                <a:spcPts val="15"/>
              </a:spcBef>
            </a:pPr>
            <a:r>
              <a:rPr sz="3450" spc="0" baseline="7545" dirty="0" smtClean="0">
                <a:latin typeface="Lucida Sans Unicode"/>
                <a:cs typeface="Lucida Sans Unicode"/>
              </a:rPr>
              <a:t>Backward</a:t>
            </a:r>
            <a:r>
              <a:rPr sz="3450" spc="-90" baseline="7545" dirty="0" smtClean="0">
                <a:latin typeface="Lucida Sans Unicode"/>
                <a:cs typeface="Lucida Sans Unicode"/>
              </a:rPr>
              <a:t> </a:t>
            </a:r>
            <a:r>
              <a:rPr sz="3450" spc="0" baseline="7545" dirty="0" smtClean="0">
                <a:latin typeface="Lucida Sans Unicode"/>
                <a:cs typeface="Lucida Sans Unicode"/>
              </a:rPr>
              <a:t>vs. Forward</a:t>
            </a:r>
            <a:endParaRPr sz="2300" dirty="0">
              <a:latin typeface="Lucida Sans Unicode"/>
              <a:cs typeface="Lucida Sans Unicode"/>
            </a:endParaRPr>
          </a:p>
          <a:p>
            <a:pPr marL="12700" marR="43453">
              <a:lnSpc>
                <a:spcPts val="3060"/>
              </a:lnSpc>
            </a:pPr>
            <a:endParaRPr sz="23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273943" y="6293357"/>
            <a:ext cx="4885943" cy="917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60995" y="6288024"/>
            <a:ext cx="3690366" cy="933450"/>
          </a:xfrm>
          <a:custGeom>
            <a:avLst/>
            <a:gdLst/>
            <a:ahLst/>
            <a:cxnLst/>
            <a:rect l="l" t="t" r="r" b="b"/>
            <a:pathLst>
              <a:path w="3690366" h="933450">
                <a:moveTo>
                  <a:pt x="0" y="0"/>
                </a:moveTo>
                <a:lnTo>
                  <a:pt x="7620" y="6858"/>
                </a:lnTo>
                <a:lnTo>
                  <a:pt x="2858917" y="915924"/>
                </a:lnTo>
                <a:lnTo>
                  <a:pt x="3638900" y="9159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0261" y="6134099"/>
            <a:ext cx="3404615" cy="1060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3403" y="6130289"/>
            <a:ext cx="3410711" cy="10980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64621" y="918209"/>
            <a:ext cx="3654551" cy="4244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420502" y="1912749"/>
            <a:ext cx="2218460" cy="2462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747">
              <a:lnSpc>
                <a:spcPts val="3215"/>
              </a:lnSpc>
              <a:spcBef>
                <a:spcPts val="160"/>
              </a:spcBef>
            </a:pPr>
            <a:r>
              <a:rPr sz="2700" spc="0" baseline="17714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17714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NOTE1</a:t>
            </a:r>
            <a:endParaRPr sz="2700">
              <a:latin typeface="Lucida Sans Unicode"/>
              <a:cs typeface="Lucida Sans Unicode"/>
            </a:endParaRPr>
          </a:p>
          <a:p>
            <a:pPr marL="296162">
              <a:lnSpc>
                <a:spcPts val="3020"/>
              </a:lnSpc>
            </a:pPr>
            <a:r>
              <a:rPr sz="3450" spc="0" baseline="9539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r>
              <a:rPr sz="3450" spc="171" baseline="9539" dirty="0" smtClean="0">
                <a:solidFill>
                  <a:srgbClr val="2DA1BE"/>
                </a:solidFill>
                <a:latin typeface="Verdana"/>
                <a:cs typeface="Verdana"/>
              </a:rPr>
              <a:t> </a:t>
            </a:r>
            <a:r>
              <a:rPr sz="3450" spc="0" baseline="7545" dirty="0" smtClean="0">
                <a:latin typeface="Lucida Sans Unicode"/>
                <a:cs typeface="Lucida Sans Unicode"/>
              </a:rPr>
              <a:t>Make</a:t>
            </a:r>
            <a:r>
              <a:rPr sz="3450" spc="-48" baseline="7545" dirty="0" smtClean="0">
                <a:latin typeface="Lucida Sans Unicode"/>
                <a:cs typeface="Lucida Sans Unicode"/>
              </a:rPr>
              <a:t> </a:t>
            </a:r>
            <a:r>
              <a:rPr sz="3450" spc="0" baseline="7545" dirty="0" smtClean="0">
                <a:latin typeface="Lucida Sans Unicode"/>
                <a:cs typeface="Lucida Sans Unicode"/>
              </a:rPr>
              <a:t>Clean</a:t>
            </a:r>
            <a:endParaRPr sz="2300">
              <a:latin typeface="Lucida Sans Unicode"/>
              <a:cs typeface="Lucida Sans Unicode"/>
            </a:endParaRPr>
          </a:p>
          <a:p>
            <a:pPr marL="12700" marR="48747">
              <a:lnSpc>
                <a:spcPts val="3679"/>
              </a:lnSpc>
              <a:spcBef>
                <a:spcPts val="32"/>
              </a:spcBef>
            </a:pPr>
            <a:r>
              <a:rPr sz="2700" spc="0" baseline="14493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14493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7230" dirty="0" smtClean="0">
                <a:latin typeface="Lucida Sans Unicode"/>
                <a:cs typeface="Lucida Sans Unicode"/>
              </a:rPr>
              <a:t>NOTE2</a:t>
            </a:r>
            <a:endParaRPr sz="2700">
              <a:latin typeface="Lucida Sans Unicode"/>
              <a:cs typeface="Lucida Sans Unicode"/>
            </a:endParaRPr>
          </a:p>
          <a:p>
            <a:pPr marL="296162" marR="32223">
              <a:lnSpc>
                <a:spcPts val="3020"/>
              </a:lnSpc>
            </a:pPr>
            <a:r>
              <a:rPr sz="3450" spc="0" baseline="9539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r>
              <a:rPr sz="3450" spc="171" baseline="9539" dirty="0" smtClean="0">
                <a:solidFill>
                  <a:srgbClr val="2DA1BE"/>
                </a:solidFill>
                <a:latin typeface="Verdana"/>
                <a:cs typeface="Verdana"/>
              </a:rPr>
              <a:t> </a:t>
            </a:r>
            <a:r>
              <a:rPr sz="3450" spc="0" baseline="7545" dirty="0" smtClean="0">
                <a:latin typeface="Lucida Sans Unicode"/>
                <a:cs typeface="Lucida Sans Unicode"/>
              </a:rPr>
              <a:t>NO softlink</a:t>
            </a:r>
            <a:endParaRPr sz="2300">
              <a:latin typeface="Lucida Sans Unicode"/>
              <a:cs typeface="Lucida Sans Unicode"/>
            </a:endParaRPr>
          </a:p>
          <a:p>
            <a:pPr marL="12700" marR="48747">
              <a:lnSpc>
                <a:spcPts val="3679"/>
              </a:lnSpc>
              <a:spcBef>
                <a:spcPts val="32"/>
              </a:spcBef>
            </a:pPr>
            <a:r>
              <a:rPr sz="2700" spc="0" baseline="14493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14493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7230" dirty="0" smtClean="0">
                <a:latin typeface="Lucida Sans Unicode"/>
                <a:cs typeface="Lucida Sans Unicode"/>
              </a:rPr>
              <a:t>NOTE3</a:t>
            </a:r>
            <a:endParaRPr sz="2700">
              <a:latin typeface="Lucida Sans Unicode"/>
              <a:cs typeface="Lucida Sans Unicode"/>
            </a:endParaRPr>
          </a:p>
          <a:p>
            <a:pPr marL="296162" marR="48747">
              <a:lnSpc>
                <a:spcPts val="2770"/>
              </a:lnSpc>
            </a:pPr>
            <a:r>
              <a:rPr sz="3450" spc="0" baseline="4769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r>
              <a:rPr sz="3450" spc="171" baseline="4769" dirty="0" smtClean="0">
                <a:solidFill>
                  <a:srgbClr val="2DA1BE"/>
                </a:solidFill>
                <a:latin typeface="Verdana"/>
                <a:cs typeface="Verdana"/>
              </a:rPr>
              <a:t> </a:t>
            </a:r>
            <a:r>
              <a:rPr sz="3450" spc="0" baseline="3772" dirty="0" smtClean="0">
                <a:latin typeface="Lucida Sans Unicode"/>
                <a:cs typeface="Lucida Sans Unicode"/>
              </a:rPr>
              <a:t>README</a:t>
            </a:r>
            <a:endParaRPr sz="23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273943" y="6293357"/>
            <a:ext cx="4885943" cy="917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60995" y="6288024"/>
            <a:ext cx="3690366" cy="933450"/>
          </a:xfrm>
          <a:custGeom>
            <a:avLst/>
            <a:gdLst/>
            <a:ahLst/>
            <a:cxnLst/>
            <a:rect l="l" t="t" r="r" b="b"/>
            <a:pathLst>
              <a:path w="3690366" h="933450">
                <a:moveTo>
                  <a:pt x="0" y="0"/>
                </a:moveTo>
                <a:lnTo>
                  <a:pt x="7620" y="6858"/>
                </a:lnTo>
                <a:lnTo>
                  <a:pt x="2858917" y="915924"/>
                </a:lnTo>
                <a:lnTo>
                  <a:pt x="3638900" y="9159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0261" y="6134099"/>
            <a:ext cx="3404615" cy="1060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3403" y="6130289"/>
            <a:ext cx="3410711" cy="10980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64621" y="942593"/>
            <a:ext cx="2498597" cy="4000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420502" y="1912749"/>
            <a:ext cx="7938266" cy="5282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4627">
              <a:lnSpc>
                <a:spcPts val="3215"/>
              </a:lnSpc>
              <a:spcBef>
                <a:spcPts val="160"/>
              </a:spcBef>
            </a:pPr>
            <a:r>
              <a:rPr sz="2700" spc="0" baseline="17714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17714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GCC</a:t>
            </a:r>
            <a:r>
              <a:rPr sz="4050" spc="-14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4.7 internal</a:t>
            </a:r>
            <a:r>
              <a:rPr sz="4050" spc="-14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manual,</a:t>
            </a:r>
            <a:r>
              <a:rPr sz="4050" spc="-14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Tree:</a:t>
            </a:r>
            <a:endParaRPr sz="2700" dirty="0">
              <a:latin typeface="Lucida Sans Unicode"/>
              <a:cs typeface="Lucida Sans Unicode"/>
            </a:endParaRPr>
          </a:p>
          <a:p>
            <a:pPr marL="524762" indent="-228600">
              <a:lnSpc>
                <a:spcPts val="3534"/>
              </a:lnSpc>
            </a:pPr>
            <a:r>
              <a:rPr sz="2300" spc="0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r>
              <a:rPr sz="2300" spc="-6" dirty="0" smtClean="0">
                <a:solidFill>
                  <a:srgbClr val="2DA1BE"/>
                </a:solidFill>
                <a:latin typeface="Verdana"/>
                <a:cs typeface="Verdana"/>
              </a:rPr>
              <a:t> </a:t>
            </a:r>
            <a:r>
              <a:rPr sz="2300" spc="-628" dirty="0" smtClean="0">
                <a:latin typeface="Lucida Sans Unicode"/>
                <a:cs typeface="Lucida Sans Unicode"/>
              </a:rPr>
              <a:t> </a:t>
            </a:r>
            <a:r>
              <a:rPr sz="2300" u="heavy" spc="0" dirty="0" smtClean="0">
                <a:latin typeface="Lucida Sans Unicode"/>
                <a:cs typeface="Lucida Sans Unicode"/>
                <a:hlinkClick r:id="rId6"/>
              </a:rPr>
              <a:t>http://gcc.gnu.org/onlinedocs/gccint/index.html#t</a:t>
            </a:r>
            <a:r>
              <a:rPr sz="2300" spc="0" dirty="0" smtClean="0">
                <a:latin typeface="Lucida Sans Unicode"/>
                <a:cs typeface="Lucida Sans Unicode"/>
              </a:rPr>
              <a:t> </a:t>
            </a:r>
            <a:endParaRPr sz="2300" dirty="0">
              <a:latin typeface="Lucida Sans Unicode"/>
              <a:cs typeface="Lucida Sans Unicode"/>
            </a:endParaRPr>
          </a:p>
          <a:p>
            <a:pPr marL="524762">
              <a:lnSpc>
                <a:spcPts val="3534"/>
              </a:lnSpc>
            </a:pPr>
            <a:r>
              <a:rPr sz="2300" u="heavy" spc="0" dirty="0" smtClean="0">
                <a:latin typeface="Lucida Sans Unicode"/>
                <a:cs typeface="Lucida Sans Unicode"/>
                <a:hlinkClick r:id="rId6"/>
              </a:rPr>
              <a:t>oc_GENERIC</a:t>
            </a:r>
            <a:endParaRPr sz="2300" dirty="0">
              <a:latin typeface="Lucida Sans Unicode"/>
              <a:cs typeface="Lucida Sans Unicode"/>
            </a:endParaRPr>
          </a:p>
          <a:p>
            <a:pPr marL="12700" marR="54627">
              <a:lnSpc>
                <a:spcPts val="3900"/>
              </a:lnSpc>
            </a:pPr>
            <a:r>
              <a:rPr sz="2700" spc="0" baseline="12883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12883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6427" dirty="0" smtClean="0">
                <a:latin typeface="Lucida Sans Unicode"/>
                <a:cs typeface="Lucida Sans Unicode"/>
              </a:rPr>
              <a:t>GCC 4.7 Source code</a:t>
            </a:r>
            <a:endParaRPr sz="2700" dirty="0">
              <a:latin typeface="Lucida Sans Unicode"/>
              <a:cs typeface="Lucida Sans Unicode"/>
            </a:endParaRPr>
          </a:p>
          <a:p>
            <a:pPr marL="296162" marR="54627">
              <a:lnSpc>
                <a:spcPts val="3020"/>
              </a:lnSpc>
            </a:pPr>
            <a:r>
              <a:rPr sz="3450" spc="0" baseline="9539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r>
              <a:rPr sz="3450" spc="171" baseline="9539" dirty="0" smtClean="0">
                <a:solidFill>
                  <a:srgbClr val="2DA1BE"/>
                </a:solidFill>
                <a:latin typeface="Verdana"/>
                <a:cs typeface="Verdana"/>
              </a:rPr>
              <a:t> </a:t>
            </a:r>
            <a:r>
              <a:rPr sz="3450" spc="0" baseline="7545" dirty="0" smtClean="0">
                <a:latin typeface="Lucida Sans Unicode"/>
                <a:cs typeface="Lucida Sans Unicode"/>
              </a:rPr>
              <a:t>linked</a:t>
            </a:r>
            <a:r>
              <a:rPr sz="3450" spc="-68" baseline="7545" dirty="0" smtClean="0">
                <a:latin typeface="Lucida Sans Unicode"/>
                <a:cs typeface="Lucida Sans Unicode"/>
              </a:rPr>
              <a:t> </a:t>
            </a:r>
            <a:r>
              <a:rPr sz="3450" spc="0" baseline="7545" dirty="0" smtClean="0">
                <a:latin typeface="Lucida Sans Unicode"/>
                <a:cs typeface="Lucida Sans Unicode"/>
              </a:rPr>
              <a:t>from</a:t>
            </a:r>
            <a:r>
              <a:rPr sz="3450" spc="-53" baseline="7545" dirty="0" smtClean="0">
                <a:latin typeface="Lucida Sans Unicode"/>
                <a:cs typeface="Lucida Sans Unicode"/>
              </a:rPr>
              <a:t> </a:t>
            </a:r>
            <a:r>
              <a:rPr sz="3450" spc="0" baseline="7545" dirty="0" smtClean="0">
                <a:latin typeface="Lucida Sans Unicode"/>
                <a:cs typeface="Lucida Sans Unicode"/>
              </a:rPr>
              <a:t>“gcc-4.7.0_src”.</a:t>
            </a:r>
            <a:endParaRPr sz="2300" dirty="0">
              <a:latin typeface="Lucida Sans Unicode"/>
              <a:cs typeface="Lucida Sans Unicode"/>
            </a:endParaRPr>
          </a:p>
          <a:p>
            <a:pPr marL="12700" marR="54627">
              <a:lnSpc>
                <a:spcPts val="3679"/>
              </a:lnSpc>
              <a:spcBef>
                <a:spcPts val="32"/>
              </a:spcBef>
            </a:pPr>
            <a:r>
              <a:rPr sz="2700" spc="0" baseline="14493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14493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7230" dirty="0" smtClean="0">
                <a:latin typeface="Lucida Sans Unicode"/>
                <a:cs typeface="Lucida Sans Unicode"/>
              </a:rPr>
              <a:t>Textbook</a:t>
            </a:r>
            <a:endParaRPr sz="2700" dirty="0">
              <a:latin typeface="Lucida Sans Unicode"/>
              <a:cs typeface="Lucida Sans Unicode"/>
            </a:endParaRPr>
          </a:p>
          <a:p>
            <a:pPr marL="296162" marR="54627">
              <a:lnSpc>
                <a:spcPts val="2770"/>
              </a:lnSpc>
            </a:pPr>
            <a:r>
              <a:rPr sz="3450" spc="0" baseline="4769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r>
              <a:rPr sz="3450" spc="171" baseline="4769" dirty="0" smtClean="0">
                <a:solidFill>
                  <a:srgbClr val="2DA1BE"/>
                </a:solidFill>
                <a:latin typeface="Verdana"/>
                <a:cs typeface="Verdana"/>
              </a:rPr>
              <a:t> </a:t>
            </a:r>
            <a:r>
              <a:rPr sz="3450" spc="0" baseline="3772" dirty="0" smtClean="0">
                <a:latin typeface="Lucida Sans Unicode"/>
                <a:cs typeface="Lucida Sans Unicode"/>
              </a:rPr>
              <a:t>Data-flow</a:t>
            </a:r>
            <a:r>
              <a:rPr sz="3450" spc="-101" baseline="3772" dirty="0" smtClean="0">
                <a:latin typeface="Lucida Sans Unicode"/>
                <a:cs typeface="Lucida Sans Unicode"/>
              </a:rPr>
              <a:t> </a:t>
            </a:r>
            <a:r>
              <a:rPr sz="3450" spc="0" baseline="3772" dirty="0" smtClean="0">
                <a:latin typeface="Lucida Sans Unicode"/>
                <a:cs typeface="Lucida Sans Unicode"/>
              </a:rPr>
              <a:t>analysis</a:t>
            </a:r>
            <a:endParaRPr lang="en-US" sz="3450" baseline="3772" dirty="0">
              <a:latin typeface="Lucida Sans Unicode"/>
              <a:cs typeface="Lucida Sans Unicode"/>
            </a:endParaRPr>
          </a:p>
          <a:p>
            <a:endParaRPr lang="en-US" dirty="0" smtClean="0"/>
          </a:p>
          <a:p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GCC 4.7 Source code</a:t>
            </a:r>
          </a:p>
          <a:p>
            <a:pPr lvl="1"/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linked from “gcc-4.7.0_src”.</a:t>
            </a:r>
          </a:p>
          <a:p>
            <a:pPr lvl="1"/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Tree-pretty-</a:t>
            </a:r>
            <a:r>
              <a:rPr lang="en-US" sz="20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print.h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/ tree-pretty-</a:t>
            </a:r>
            <a:r>
              <a:rPr lang="en-US" sz="20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print.c</a:t>
            </a:r>
            <a:endParaRPr lang="en-US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96162" marR="54627">
              <a:lnSpc>
                <a:spcPts val="2770"/>
              </a:lnSpc>
            </a:pPr>
            <a:endParaRPr lang="en-US" sz="3450" spc="0" baseline="3772" dirty="0" smtClean="0">
              <a:latin typeface="Lucida Sans Unicode"/>
              <a:cs typeface="Lucida Sans Unicode"/>
            </a:endParaRPr>
          </a:p>
          <a:p>
            <a:pPr marL="296162" marR="54627">
              <a:lnSpc>
                <a:spcPts val="2770"/>
              </a:lnSpc>
            </a:pPr>
            <a:endParaRPr sz="23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273943" y="6293357"/>
            <a:ext cx="4885943" cy="917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60995" y="6288024"/>
            <a:ext cx="3690366" cy="933450"/>
          </a:xfrm>
          <a:custGeom>
            <a:avLst/>
            <a:gdLst/>
            <a:ahLst/>
            <a:cxnLst/>
            <a:rect l="l" t="t" r="r" b="b"/>
            <a:pathLst>
              <a:path w="3690366" h="933450">
                <a:moveTo>
                  <a:pt x="0" y="0"/>
                </a:moveTo>
                <a:lnTo>
                  <a:pt x="7620" y="6858"/>
                </a:lnTo>
                <a:lnTo>
                  <a:pt x="2858917" y="915924"/>
                </a:lnTo>
                <a:lnTo>
                  <a:pt x="3638900" y="9159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0261" y="6134099"/>
            <a:ext cx="3404615" cy="1060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3403" y="6130289"/>
            <a:ext cx="3410711" cy="10980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41861" y="618743"/>
            <a:ext cx="9143" cy="129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3742061" y="3403853"/>
            <a:ext cx="3022092" cy="9067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273943" y="6293357"/>
            <a:ext cx="4885943" cy="917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60995" y="6288024"/>
            <a:ext cx="3690366" cy="933450"/>
          </a:xfrm>
          <a:custGeom>
            <a:avLst/>
            <a:gdLst/>
            <a:ahLst/>
            <a:cxnLst/>
            <a:rect l="l" t="t" r="r" b="b"/>
            <a:pathLst>
              <a:path w="3690366" h="933450">
                <a:moveTo>
                  <a:pt x="0" y="0"/>
                </a:moveTo>
                <a:lnTo>
                  <a:pt x="7620" y="6858"/>
                </a:lnTo>
                <a:lnTo>
                  <a:pt x="2858917" y="915924"/>
                </a:lnTo>
                <a:lnTo>
                  <a:pt x="3638900" y="9159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261" y="6134099"/>
            <a:ext cx="3404615" cy="1060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3403" y="6130289"/>
            <a:ext cx="3410711" cy="10980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44047" y="918209"/>
            <a:ext cx="1796033" cy="4244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20502" y="1912749"/>
            <a:ext cx="1506948" cy="12933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616">
              <a:lnSpc>
                <a:spcPts val="3215"/>
              </a:lnSpc>
              <a:spcBef>
                <a:spcPts val="160"/>
              </a:spcBef>
            </a:pPr>
            <a:r>
              <a:rPr sz="2700" spc="0" baseline="17714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17714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Project</a:t>
            </a:r>
            <a:endParaRPr sz="2700">
              <a:latin typeface="Lucida Sans Unicode"/>
              <a:cs typeface="Lucida Sans Unicode"/>
            </a:endParaRPr>
          </a:p>
          <a:p>
            <a:pPr marL="12700" marR="34856">
              <a:lnSpc>
                <a:spcPts val="3640"/>
              </a:lnSpc>
              <a:spcBef>
                <a:spcPts val="21"/>
              </a:spcBef>
            </a:pPr>
            <a:r>
              <a:rPr sz="2700" spc="0" baseline="14493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14493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7230" dirty="0" smtClean="0">
                <a:latin typeface="Lucida Sans Unicode"/>
                <a:cs typeface="Lucida Sans Unicode"/>
              </a:rPr>
              <a:t>Project</a:t>
            </a:r>
            <a:endParaRPr sz="2700">
              <a:latin typeface="Lucida Sans Unicode"/>
              <a:cs typeface="Lucida Sans Unicode"/>
            </a:endParaRPr>
          </a:p>
          <a:p>
            <a:pPr marL="12700">
              <a:lnSpc>
                <a:spcPts val="3325"/>
              </a:lnSpc>
            </a:pPr>
            <a:r>
              <a:rPr sz="2700" spc="0" baseline="6441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6441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3213" dirty="0" smtClean="0">
                <a:latin typeface="Lucida Sans Unicode"/>
                <a:cs typeface="Lucida Sans Unicode"/>
              </a:rPr>
              <a:t>How to</a:t>
            </a:r>
            <a:endParaRPr sz="2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4346" y="1912749"/>
            <a:ext cx="2369992" cy="1293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40" marR="51435">
              <a:lnSpc>
                <a:spcPts val="3215"/>
              </a:lnSpc>
              <a:spcBef>
                <a:spcPts val="160"/>
              </a:spcBef>
            </a:pPr>
            <a:r>
              <a:rPr sz="4050" spc="0" baseline="8837" dirty="0" smtClean="0">
                <a:latin typeface="Lucida Sans Unicode"/>
                <a:cs typeface="Lucida Sans Unicode"/>
              </a:rPr>
              <a:t>Overview</a:t>
            </a:r>
            <a:endParaRPr sz="2700">
              <a:latin typeface="Lucida Sans Unicode"/>
              <a:cs typeface="Lucida Sans Unicode"/>
            </a:endParaRPr>
          </a:p>
          <a:p>
            <a:pPr marL="12700">
              <a:lnSpc>
                <a:spcPts val="3640"/>
              </a:lnSpc>
              <a:spcBef>
                <a:spcPts val="21"/>
              </a:spcBef>
            </a:pPr>
            <a:r>
              <a:rPr sz="4050" spc="0" baseline="7230" dirty="0" smtClean="0">
                <a:latin typeface="Lucida Sans Unicode"/>
                <a:cs typeface="Lucida Sans Unicode"/>
              </a:rPr>
              <a:t>Requirements</a:t>
            </a:r>
            <a:endParaRPr sz="2700">
              <a:latin typeface="Lucida Sans Unicode"/>
              <a:cs typeface="Lucida Sans Unicode"/>
            </a:endParaRPr>
          </a:p>
          <a:p>
            <a:pPr marL="47298" marR="51435">
              <a:lnSpc>
                <a:spcPts val="3325"/>
              </a:lnSpc>
            </a:pPr>
            <a:r>
              <a:rPr sz="4050" spc="0" baseline="3213" dirty="0" smtClean="0">
                <a:latin typeface="Lucida Sans Unicode"/>
                <a:cs typeface="Lucida Sans Unicode"/>
              </a:rPr>
              <a:t>Start</a:t>
            </a:r>
            <a:endParaRPr sz="2700">
              <a:latin typeface="Lucida Sans Unicode"/>
              <a:cs typeface="Lucida Sans Unicode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20502" y="3299589"/>
            <a:ext cx="4047898" cy="12933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15"/>
              </a:lnSpc>
              <a:spcBef>
                <a:spcPts val="160"/>
              </a:spcBef>
            </a:pPr>
            <a:r>
              <a:rPr sz="2700" spc="0" baseline="17714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17714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Hints and Suggestions</a:t>
            </a:r>
            <a:endParaRPr sz="2700">
              <a:latin typeface="Lucida Sans Unicode"/>
              <a:cs typeface="Lucida Sans Unicode"/>
            </a:endParaRPr>
          </a:p>
          <a:p>
            <a:pPr marL="12700" marR="51435">
              <a:lnSpc>
                <a:spcPts val="3640"/>
              </a:lnSpc>
              <a:spcBef>
                <a:spcPts val="21"/>
              </a:spcBef>
            </a:pPr>
            <a:r>
              <a:rPr sz="2700" spc="0" baseline="14493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14493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7230" dirty="0" smtClean="0">
                <a:latin typeface="Lucida Sans Unicode"/>
                <a:cs typeface="Lucida Sans Unicode"/>
              </a:rPr>
              <a:t>How to submit</a:t>
            </a:r>
            <a:endParaRPr sz="2700">
              <a:latin typeface="Lucida Sans Unicode"/>
              <a:cs typeface="Lucida Sans Unicode"/>
            </a:endParaRPr>
          </a:p>
          <a:p>
            <a:pPr marL="12700" marR="51435">
              <a:lnSpc>
                <a:spcPts val="3325"/>
              </a:lnSpc>
            </a:pPr>
            <a:r>
              <a:rPr sz="2700" spc="0" baseline="6441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6441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3213" dirty="0" smtClean="0">
                <a:latin typeface="Lucida Sans Unicode"/>
                <a:cs typeface="Lucida Sans Unicode"/>
              </a:rPr>
              <a:t>Resources</a:t>
            </a:r>
            <a:endParaRPr sz="27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273943" y="6293357"/>
            <a:ext cx="4885943" cy="917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60995" y="6288024"/>
            <a:ext cx="3690366" cy="933450"/>
          </a:xfrm>
          <a:custGeom>
            <a:avLst/>
            <a:gdLst/>
            <a:ahLst/>
            <a:cxnLst/>
            <a:rect l="l" t="t" r="r" b="b"/>
            <a:pathLst>
              <a:path w="3690366" h="933450">
                <a:moveTo>
                  <a:pt x="0" y="0"/>
                </a:moveTo>
                <a:lnTo>
                  <a:pt x="7620" y="6858"/>
                </a:lnTo>
                <a:lnTo>
                  <a:pt x="2858917" y="915924"/>
                </a:lnTo>
                <a:lnTo>
                  <a:pt x="3638900" y="9159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0261" y="6134099"/>
            <a:ext cx="3404615" cy="1060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3403" y="6130289"/>
            <a:ext cx="3410711" cy="10980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64621" y="934973"/>
            <a:ext cx="4152899" cy="5036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20502" y="1912749"/>
            <a:ext cx="7670827" cy="779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15"/>
              </a:lnSpc>
              <a:spcBef>
                <a:spcPts val="160"/>
              </a:spcBef>
            </a:pPr>
            <a:r>
              <a:rPr sz="2700" spc="0" baseline="17714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17714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Goal:</a:t>
            </a:r>
            <a:r>
              <a:rPr sz="4050" spc="-14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Implement</a:t>
            </a:r>
            <a:r>
              <a:rPr sz="4050" spc="-9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an</a:t>
            </a:r>
            <a:r>
              <a:rPr sz="4050" spc="-14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err="1" smtClean="0">
                <a:latin typeface="Lucida Sans Unicode"/>
                <a:cs typeface="Lucida Sans Unicode"/>
              </a:rPr>
              <a:t>int</a:t>
            </a:r>
            <a:r>
              <a:rPr lang="en-US" sz="4050" spc="0" baseline="8837" dirty="0" err="1" smtClean="0">
                <a:latin typeface="Lucida Sans Unicode"/>
                <a:cs typeface="Lucida Sans Unicode"/>
              </a:rPr>
              <a:t>ra</a:t>
            </a:r>
            <a:r>
              <a:rPr sz="4050" spc="0" baseline="8837" dirty="0" err="1" smtClean="0">
                <a:latin typeface="Lucida Sans Unicode"/>
                <a:cs typeface="Lucida Sans Unicode"/>
              </a:rPr>
              <a:t>procedural</a:t>
            </a:r>
            <a:r>
              <a:rPr sz="4050" spc="-19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analysis</a:t>
            </a:r>
            <a:endParaRPr sz="2700" dirty="0">
              <a:latin typeface="Lucida Sans Unicode"/>
              <a:cs typeface="Lucida Sans Unicode"/>
            </a:endParaRPr>
          </a:p>
          <a:p>
            <a:pPr marL="268730" marR="51434">
              <a:lnSpc>
                <a:spcPts val="2925"/>
              </a:lnSpc>
            </a:pPr>
            <a:r>
              <a:rPr sz="4050" spc="0" baseline="4820" dirty="0" smtClean="0">
                <a:latin typeface="Lucida Sans Unicode"/>
                <a:cs typeface="Lucida Sans Unicode"/>
              </a:rPr>
              <a:t>on uninitialized</a:t>
            </a:r>
            <a:r>
              <a:rPr sz="4050" spc="-19" baseline="4820" dirty="0" smtClean="0">
                <a:latin typeface="Lucida Sans Unicode"/>
                <a:cs typeface="Lucida Sans Unicode"/>
              </a:rPr>
              <a:t> </a:t>
            </a:r>
            <a:r>
              <a:rPr sz="4050" spc="0" baseline="4820" dirty="0" smtClean="0">
                <a:latin typeface="Lucida Sans Unicode"/>
                <a:cs typeface="Lucida Sans Unicode"/>
              </a:rPr>
              <a:t>variables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3965" y="2733675"/>
            <a:ext cx="172490" cy="705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85"/>
              </a:lnSpc>
              <a:spcBef>
                <a:spcPts val="124"/>
              </a:spcBef>
            </a:pPr>
            <a:r>
              <a:rPr sz="2300" spc="0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endParaRPr sz="23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40"/>
              </a:spcBef>
            </a:pPr>
            <a:r>
              <a:rPr sz="2300" spc="0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32568" y="2766812"/>
            <a:ext cx="7235486" cy="2156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4399">
              <a:lnSpc>
                <a:spcPts val="2750"/>
              </a:lnSpc>
              <a:spcBef>
                <a:spcPts val="137"/>
              </a:spcBef>
            </a:pPr>
            <a:r>
              <a:rPr sz="3450" spc="0" baseline="8488" dirty="0" smtClean="0">
                <a:latin typeface="Lucida Sans Unicode"/>
                <a:cs typeface="Lucida Sans Unicode"/>
              </a:rPr>
              <a:t>Uninitialized</a:t>
            </a:r>
            <a:r>
              <a:rPr sz="3450" spc="-149" baseline="8488" dirty="0" smtClean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variables</a:t>
            </a:r>
            <a:r>
              <a:rPr sz="3450" spc="-88" baseline="8488" dirty="0" smtClean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:“Used”</a:t>
            </a:r>
            <a:r>
              <a:rPr sz="3450" spc="24" baseline="8488" dirty="0" smtClean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before</a:t>
            </a:r>
            <a:r>
              <a:rPr sz="3450" spc="-52" baseline="8488" dirty="0" smtClean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“defined”</a:t>
            </a:r>
            <a:endParaRPr sz="2300" dirty="0">
              <a:latin typeface="Lucida Sans Unicode"/>
              <a:cs typeface="Lucida Sans Unicode"/>
            </a:endParaRPr>
          </a:p>
          <a:p>
            <a:pPr marL="12700" marR="64399">
              <a:lnSpc>
                <a:spcPts val="3060"/>
              </a:lnSpc>
              <a:spcBef>
                <a:spcPts val="15"/>
              </a:spcBef>
            </a:pPr>
            <a:r>
              <a:rPr sz="3450" spc="0" baseline="7545" dirty="0" smtClean="0">
                <a:latin typeface="Lucida Sans Unicode"/>
                <a:cs typeface="Lucida Sans Unicode"/>
              </a:rPr>
              <a:t>Dataflow</a:t>
            </a:r>
            <a:r>
              <a:rPr sz="3450" spc="-83" baseline="7545" dirty="0" smtClean="0">
                <a:latin typeface="Lucida Sans Unicode"/>
                <a:cs typeface="Lucida Sans Unicode"/>
              </a:rPr>
              <a:t> </a:t>
            </a:r>
            <a:r>
              <a:rPr sz="3450" spc="0" baseline="7545" dirty="0" smtClean="0">
                <a:latin typeface="Lucida Sans Unicode"/>
                <a:cs typeface="Lucida Sans Unicode"/>
              </a:rPr>
              <a:t>analysis</a:t>
            </a:r>
            <a:endParaRPr sz="2300" dirty="0">
              <a:latin typeface="Lucida Sans Unicode"/>
              <a:cs typeface="Lucida Sans Unicode"/>
            </a:endParaRPr>
          </a:p>
          <a:p>
            <a:pPr marL="21841">
              <a:lnSpc>
                <a:spcPts val="2900"/>
              </a:lnSpc>
            </a:pPr>
            <a:r>
              <a:rPr sz="3150" spc="0" baseline="9662" dirty="0" smtClean="0">
                <a:solidFill>
                  <a:srgbClr val="D91F28"/>
                </a:solidFill>
                <a:latin typeface="Times New Roman"/>
                <a:cs typeface="Times New Roman"/>
              </a:rPr>
              <a:t>x </a:t>
            </a:r>
            <a:r>
              <a:rPr sz="3150" spc="283" baseline="9662" dirty="0" smtClean="0">
                <a:solidFill>
                  <a:srgbClr val="D91F28"/>
                </a:solidFill>
                <a:latin typeface="Times New Roman"/>
                <a:cs typeface="Times New Roman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Identify</a:t>
            </a:r>
            <a:r>
              <a:rPr sz="3150" spc="14" baseline="7230" dirty="0" smtClean="0">
                <a:latin typeface="Lucida Sans Unicode"/>
                <a:cs typeface="Lucida Sans Unicode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program</a:t>
            </a:r>
            <a:r>
              <a:rPr sz="3150" spc="14" baseline="7230" dirty="0" smtClean="0">
                <a:latin typeface="Lucida Sans Unicode"/>
                <a:cs typeface="Lucida Sans Unicode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points</a:t>
            </a:r>
            <a:r>
              <a:rPr sz="3150" spc="14" baseline="7230" dirty="0" smtClean="0">
                <a:latin typeface="Lucida Sans Unicode"/>
                <a:cs typeface="Lucida Sans Unicode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where uninitialized</a:t>
            </a:r>
            <a:r>
              <a:rPr sz="3150" spc="25" baseline="7230" dirty="0" smtClean="0">
                <a:latin typeface="Lucida Sans Unicode"/>
                <a:cs typeface="Lucida Sans Unicode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uses</a:t>
            </a:r>
            <a:r>
              <a:rPr sz="3150" spc="19" baseline="7230" dirty="0" smtClean="0">
                <a:latin typeface="Lucida Sans Unicode"/>
                <a:cs typeface="Lucida Sans Unicode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may</a:t>
            </a:r>
            <a:endParaRPr sz="2100" dirty="0">
              <a:latin typeface="Lucida Sans Unicode"/>
              <a:cs typeface="Lucida Sans Unicode"/>
            </a:endParaRPr>
          </a:p>
          <a:p>
            <a:pPr marL="250441" marR="64399">
              <a:lnSpc>
                <a:spcPts val="2565"/>
              </a:lnSpc>
            </a:pPr>
            <a:r>
              <a:rPr sz="3300" spc="0" baseline="8874" dirty="0" smtClean="0">
                <a:latin typeface="Lucida Sans Unicode"/>
                <a:cs typeface="Lucida Sans Unicode"/>
              </a:rPr>
              <a:t>potentially</a:t>
            </a:r>
            <a:r>
              <a:rPr sz="3300" spc="34" baseline="8874" dirty="0" smtClean="0">
                <a:latin typeface="Lucida Sans Unicode"/>
                <a:cs typeface="Lucida Sans Unicode"/>
              </a:rPr>
              <a:t> </a:t>
            </a:r>
            <a:r>
              <a:rPr sz="3150" spc="0" baseline="9296" dirty="0" smtClean="0">
                <a:latin typeface="Lucida Sans Unicode"/>
                <a:cs typeface="Lucida Sans Unicode"/>
              </a:rPr>
              <a:t>take place</a:t>
            </a:r>
            <a:endParaRPr sz="2100" dirty="0">
              <a:latin typeface="Lucida Sans Unicode"/>
              <a:cs typeface="Lucida Sans Unicode"/>
            </a:endParaRPr>
          </a:p>
          <a:p>
            <a:pPr marL="21833" marR="64399">
              <a:lnSpc>
                <a:spcPts val="2880"/>
              </a:lnSpc>
              <a:spcBef>
                <a:spcPts val="15"/>
              </a:spcBef>
            </a:pPr>
            <a:r>
              <a:rPr sz="3150" spc="0" baseline="9662" dirty="0" smtClean="0">
                <a:solidFill>
                  <a:srgbClr val="D91F28"/>
                </a:solidFill>
                <a:latin typeface="Times New Roman"/>
                <a:cs typeface="Times New Roman"/>
              </a:rPr>
              <a:t>x </a:t>
            </a:r>
            <a:r>
              <a:rPr sz="3150" spc="283" baseline="9662" dirty="0" smtClean="0">
                <a:solidFill>
                  <a:srgbClr val="D91F28"/>
                </a:solidFill>
                <a:latin typeface="Times New Roman"/>
                <a:cs typeface="Times New Roman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Conservative</a:t>
            </a:r>
            <a:endParaRPr sz="2100" dirty="0">
              <a:latin typeface="Lucida Sans Unicode"/>
              <a:cs typeface="Lucida Sans Unicode"/>
            </a:endParaRPr>
          </a:p>
          <a:p>
            <a:pPr marL="12700" marR="64399">
              <a:lnSpc>
                <a:spcPts val="2830"/>
              </a:lnSpc>
            </a:pPr>
            <a:r>
              <a:rPr sz="3450" spc="0" baseline="3772" dirty="0" smtClean="0">
                <a:latin typeface="Lucida Sans Unicode"/>
                <a:cs typeface="Lucida Sans Unicode"/>
              </a:rPr>
              <a:t>GCC 4.7.0</a:t>
            </a:r>
            <a:r>
              <a:rPr sz="3450" spc="-68" baseline="3772" dirty="0" smtClean="0">
                <a:latin typeface="Lucida Sans Unicode"/>
                <a:cs typeface="Lucida Sans Unicode"/>
              </a:rPr>
              <a:t> </a:t>
            </a:r>
            <a:r>
              <a:rPr sz="3450" spc="0" baseline="3772" dirty="0" smtClean="0">
                <a:latin typeface="Lucida Sans Unicode"/>
                <a:cs typeface="Lucida Sans Unicode"/>
              </a:rPr>
              <a:t>GENERIC</a:t>
            </a:r>
            <a:endParaRPr sz="2300" dirty="0">
              <a:latin typeface="Lucida Sans Unicode"/>
              <a:cs typeface="Lucida Sans Unicode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03965" y="4573143"/>
            <a:ext cx="172490" cy="3172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85"/>
              </a:lnSpc>
              <a:spcBef>
                <a:spcPts val="124"/>
              </a:spcBef>
            </a:pPr>
            <a:r>
              <a:rPr sz="2300" spc="0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endParaRPr sz="23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1273943" y="6293357"/>
            <a:ext cx="4885943" cy="917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60995" y="6288024"/>
            <a:ext cx="3690366" cy="933450"/>
          </a:xfrm>
          <a:custGeom>
            <a:avLst/>
            <a:gdLst/>
            <a:ahLst/>
            <a:cxnLst/>
            <a:rect l="l" t="t" r="r" b="b"/>
            <a:pathLst>
              <a:path w="3690366" h="933450">
                <a:moveTo>
                  <a:pt x="0" y="0"/>
                </a:moveTo>
                <a:lnTo>
                  <a:pt x="7620" y="6858"/>
                </a:lnTo>
                <a:lnTo>
                  <a:pt x="2858917" y="915924"/>
                </a:lnTo>
                <a:lnTo>
                  <a:pt x="3638900" y="9159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0261" y="6134099"/>
            <a:ext cx="3404615" cy="1060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3403" y="6130289"/>
            <a:ext cx="3410711" cy="10980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60811" y="967740"/>
            <a:ext cx="4796789" cy="4495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73943" y="1949948"/>
            <a:ext cx="7349509" cy="43380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endParaRPr lang="en-US" sz="3450" spc="0" baseline="8488" dirty="0" smtClean="0">
              <a:latin typeface="Lucida Sans Unicode"/>
              <a:cs typeface="Lucida Sans Unicode"/>
            </a:endParaRPr>
          </a:p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lang="en-US" sz="3450" baseline="8488" dirty="0" smtClean="0">
                <a:latin typeface="Lucida Sans Unicode"/>
                <a:cs typeface="Lucida Sans Unicode"/>
              </a:rPr>
              <a:t>SCOPE</a:t>
            </a:r>
          </a:p>
          <a:p>
            <a:pPr marL="12700">
              <a:lnSpc>
                <a:spcPts val="2750"/>
              </a:lnSpc>
              <a:spcBef>
                <a:spcPts val="137"/>
              </a:spcBef>
            </a:pPr>
            <a:endParaRPr lang="en-US" sz="3450" baseline="8488" dirty="0">
              <a:latin typeface="Lucida Sans Unicode"/>
              <a:cs typeface="Lucida Sans Unicode"/>
            </a:endParaRPr>
          </a:p>
          <a:p>
            <a:pPr marL="469900" indent="-457200">
              <a:lnSpc>
                <a:spcPts val="2750"/>
              </a:lnSpc>
              <a:spcBef>
                <a:spcPts val="137"/>
              </a:spcBef>
              <a:buFont typeface="Arial" panose="020B0604020202020204" pitchFamily="34" charset="0"/>
              <a:buChar char="•"/>
            </a:pPr>
            <a:r>
              <a:rPr lang="en-US" sz="3450" spc="0" baseline="8488" dirty="0" smtClean="0">
                <a:latin typeface="Lucida Sans Unicode"/>
                <a:cs typeface="Lucida Sans Unicode"/>
              </a:rPr>
              <a:t>Th</a:t>
            </a:r>
            <a:r>
              <a:rPr sz="3450" spc="0" baseline="8488" dirty="0" smtClean="0">
                <a:latin typeface="Lucida Sans Unicode"/>
                <a:cs typeface="Lucida Sans Unicode"/>
              </a:rPr>
              <a:t>e</a:t>
            </a:r>
            <a:r>
              <a:rPr sz="3450" spc="-38" baseline="8488" dirty="0" smtClean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subset</a:t>
            </a:r>
            <a:r>
              <a:rPr sz="3450" spc="-48" baseline="8488" dirty="0" smtClean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of C language</a:t>
            </a:r>
            <a:r>
              <a:rPr sz="3450" spc="-91" baseline="8488" dirty="0" smtClean="0">
                <a:latin typeface="Lucida Sans Unicode"/>
                <a:cs typeface="Lucida Sans Unicode"/>
              </a:rPr>
              <a:t> </a:t>
            </a:r>
            <a:r>
              <a:rPr lang="en-US" sz="3450" baseline="8488" dirty="0" smtClean="0">
                <a:latin typeface="Lucida Sans Unicode"/>
                <a:cs typeface="Lucida Sans Unicode"/>
              </a:rPr>
              <a:t>is</a:t>
            </a:r>
            <a:r>
              <a:rPr lang="en-US" sz="3450" dirty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in</a:t>
            </a:r>
            <a:r>
              <a:rPr sz="3450" spc="-20" baseline="8488" dirty="0" smtClean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Project1</a:t>
            </a:r>
            <a:r>
              <a:rPr lang="en-US" sz="3450" spc="0" baseline="8488" dirty="0" smtClean="0">
                <a:latin typeface="Lucida Sans Unicode"/>
                <a:cs typeface="Lucida Sans Unicode"/>
              </a:rPr>
              <a:t> document.</a:t>
            </a:r>
          </a:p>
          <a:p>
            <a:pPr marL="469900" marR="43776" indent="-457200">
              <a:lnSpc>
                <a:spcPts val="2565"/>
              </a:lnSpc>
              <a:buFont typeface="Arial" panose="020B0604020202020204" pitchFamily="34" charset="0"/>
              <a:buChar char="•"/>
            </a:pPr>
            <a:endParaRPr lang="en-US" sz="3450" spc="0" baseline="5658" dirty="0" smtClean="0">
              <a:latin typeface="Lucida Sans Unicode"/>
              <a:cs typeface="Lucida Sans Unicode"/>
            </a:endParaRPr>
          </a:p>
          <a:p>
            <a:pPr marL="469900" marR="43776" indent="-457200">
              <a:lnSpc>
                <a:spcPts val="2565"/>
              </a:lnSpc>
              <a:buFont typeface="Arial" panose="020B0604020202020204" pitchFamily="34" charset="0"/>
              <a:buChar char="•"/>
            </a:pPr>
            <a:r>
              <a:rPr sz="3450" spc="0" baseline="5658" dirty="0" smtClean="0">
                <a:latin typeface="Lucida Sans Unicode"/>
                <a:cs typeface="Lucida Sans Unicode"/>
              </a:rPr>
              <a:t>Uninitialized</a:t>
            </a:r>
            <a:r>
              <a:rPr sz="3450" spc="-149" baseline="5658" dirty="0" smtClean="0">
                <a:latin typeface="Lucida Sans Unicode"/>
                <a:cs typeface="Lucida Sans Unicode"/>
              </a:rPr>
              <a:t> </a:t>
            </a:r>
            <a:r>
              <a:rPr sz="3450" spc="0" baseline="5658" dirty="0" smtClean="0">
                <a:latin typeface="Lucida Sans Unicode"/>
                <a:cs typeface="Lucida Sans Unicode"/>
              </a:rPr>
              <a:t>uses</a:t>
            </a:r>
            <a:r>
              <a:rPr sz="3450" spc="9" baseline="5658" dirty="0" smtClean="0">
                <a:latin typeface="Lucida Sans Unicode"/>
                <a:cs typeface="Lucida Sans Unicode"/>
              </a:rPr>
              <a:t> </a:t>
            </a:r>
            <a:r>
              <a:rPr sz="3450" spc="0" baseline="5658" dirty="0" smtClean="0">
                <a:latin typeface="Lucida Sans Unicode"/>
                <a:cs typeface="Lucida Sans Unicode"/>
              </a:rPr>
              <a:t>of </a:t>
            </a:r>
            <a:r>
              <a:rPr sz="3600" spc="4" baseline="5423" dirty="0" smtClean="0">
                <a:latin typeface="Lucida Sans Unicode"/>
                <a:cs typeface="Lucida Sans Unicode"/>
              </a:rPr>
              <a:t>scala</a:t>
            </a:r>
            <a:r>
              <a:rPr sz="3600" spc="0" baseline="5423" dirty="0" smtClean="0">
                <a:latin typeface="Lucida Sans Unicode"/>
                <a:cs typeface="Lucida Sans Unicode"/>
              </a:rPr>
              <a:t>r</a:t>
            </a:r>
            <a:r>
              <a:rPr sz="3600" spc="-15" baseline="5423" dirty="0" smtClean="0">
                <a:latin typeface="Lucida Sans Unicode"/>
                <a:cs typeface="Lucida Sans Unicode"/>
              </a:rPr>
              <a:t> </a:t>
            </a:r>
            <a:r>
              <a:rPr sz="3450" spc="0" baseline="5658" dirty="0" smtClean="0">
                <a:latin typeface="Lucida Sans Unicode"/>
                <a:cs typeface="Lucida Sans Unicode"/>
              </a:rPr>
              <a:t>variables</a:t>
            </a:r>
            <a:endParaRPr sz="2300" dirty="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02584" y="2657088"/>
            <a:ext cx="2305130" cy="76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endParaRPr sz="2300" dirty="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22871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770261" y="345186"/>
            <a:ext cx="9136379" cy="68496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90407" y="2950512"/>
            <a:ext cx="2297429" cy="2221230"/>
          </a:xfrm>
          <a:custGeom>
            <a:avLst/>
            <a:gdLst/>
            <a:ahLst/>
            <a:cxnLst/>
            <a:rect l="l" t="t" r="r" b="b"/>
            <a:pathLst>
              <a:path w="2297429" h="2221230">
                <a:moveTo>
                  <a:pt x="312608" y="27292"/>
                </a:moveTo>
                <a:lnTo>
                  <a:pt x="325581" y="24322"/>
                </a:lnTo>
                <a:lnTo>
                  <a:pt x="338756" y="21850"/>
                </a:lnTo>
                <a:lnTo>
                  <a:pt x="352132" y="19881"/>
                </a:lnTo>
                <a:lnTo>
                  <a:pt x="297306" y="19956"/>
                </a:lnTo>
                <a:lnTo>
                  <a:pt x="258540" y="34040"/>
                </a:lnTo>
                <a:lnTo>
                  <a:pt x="221640" y="52611"/>
                </a:lnTo>
                <a:lnTo>
                  <a:pt x="187036" y="75280"/>
                </a:lnTo>
                <a:lnTo>
                  <a:pt x="155159" y="101657"/>
                </a:lnTo>
                <a:lnTo>
                  <a:pt x="120979" y="138527"/>
                </a:lnTo>
                <a:lnTo>
                  <a:pt x="92937" y="179023"/>
                </a:lnTo>
                <a:lnTo>
                  <a:pt x="70786" y="224023"/>
                </a:lnTo>
                <a:lnTo>
                  <a:pt x="55625" y="269699"/>
                </a:lnTo>
                <a:lnTo>
                  <a:pt x="46481" y="321515"/>
                </a:lnTo>
                <a:lnTo>
                  <a:pt x="44195" y="358091"/>
                </a:lnTo>
                <a:lnTo>
                  <a:pt x="44195" y="2183081"/>
                </a:lnTo>
                <a:lnTo>
                  <a:pt x="2297429" y="2183081"/>
                </a:lnTo>
                <a:lnTo>
                  <a:pt x="2297429" y="364949"/>
                </a:lnTo>
                <a:lnTo>
                  <a:pt x="1938527" y="6047"/>
                </a:lnTo>
                <a:lnTo>
                  <a:pt x="396239" y="6047"/>
                </a:lnTo>
                <a:lnTo>
                  <a:pt x="351152" y="8832"/>
                </a:lnTo>
                <a:lnTo>
                  <a:pt x="310568" y="16326"/>
                </a:lnTo>
                <a:lnTo>
                  <a:pt x="379475" y="17477"/>
                </a:lnTo>
                <a:lnTo>
                  <a:pt x="1933955" y="17477"/>
                </a:lnTo>
                <a:lnTo>
                  <a:pt x="2285999" y="369521"/>
                </a:lnTo>
                <a:lnTo>
                  <a:pt x="2285999" y="2171651"/>
                </a:lnTo>
                <a:lnTo>
                  <a:pt x="55625" y="2171651"/>
                </a:lnTo>
                <a:lnTo>
                  <a:pt x="55625" y="339803"/>
                </a:lnTo>
                <a:lnTo>
                  <a:pt x="57150" y="322277"/>
                </a:lnTo>
                <a:lnTo>
                  <a:pt x="66293" y="271985"/>
                </a:lnTo>
                <a:lnTo>
                  <a:pt x="82356" y="224383"/>
                </a:lnTo>
                <a:lnTo>
                  <a:pt x="99431" y="190134"/>
                </a:lnTo>
                <a:lnTo>
                  <a:pt x="120180" y="157971"/>
                </a:lnTo>
                <a:lnTo>
                  <a:pt x="144018" y="127967"/>
                </a:lnTo>
                <a:lnTo>
                  <a:pt x="173647" y="99835"/>
                </a:lnTo>
                <a:lnTo>
                  <a:pt x="205386" y="75556"/>
                </a:lnTo>
                <a:lnTo>
                  <a:pt x="239169" y="55275"/>
                </a:lnTo>
                <a:lnTo>
                  <a:pt x="274932" y="39139"/>
                </a:lnTo>
                <a:lnTo>
                  <a:pt x="299841" y="30755"/>
                </a:lnTo>
                <a:lnTo>
                  <a:pt x="312608" y="27292"/>
                </a:lnTo>
                <a:close/>
              </a:path>
              <a:path w="2297429" h="2221230">
                <a:moveTo>
                  <a:pt x="297306" y="19956"/>
                </a:moveTo>
                <a:lnTo>
                  <a:pt x="352132" y="19881"/>
                </a:lnTo>
                <a:lnTo>
                  <a:pt x="365706" y="18422"/>
                </a:lnTo>
                <a:lnTo>
                  <a:pt x="379475" y="17477"/>
                </a:lnTo>
                <a:lnTo>
                  <a:pt x="310568" y="16326"/>
                </a:lnTo>
                <a:lnTo>
                  <a:pt x="297306" y="19956"/>
                </a:lnTo>
                <a:close/>
              </a:path>
              <a:path w="2297429" h="2221230">
                <a:moveTo>
                  <a:pt x="280404" y="13997"/>
                </a:moveTo>
                <a:lnTo>
                  <a:pt x="293966" y="9687"/>
                </a:lnTo>
                <a:lnTo>
                  <a:pt x="307685" y="5911"/>
                </a:lnTo>
                <a:lnTo>
                  <a:pt x="212406" y="7390"/>
                </a:lnTo>
                <a:lnTo>
                  <a:pt x="198995" y="14778"/>
                </a:lnTo>
                <a:lnTo>
                  <a:pt x="185865" y="22689"/>
                </a:lnTo>
                <a:lnTo>
                  <a:pt x="173029" y="31117"/>
                </a:lnTo>
                <a:lnTo>
                  <a:pt x="160498" y="40055"/>
                </a:lnTo>
                <a:lnTo>
                  <a:pt x="148286" y="49496"/>
                </a:lnTo>
                <a:lnTo>
                  <a:pt x="136404" y="59433"/>
                </a:lnTo>
                <a:lnTo>
                  <a:pt x="124866" y="69859"/>
                </a:lnTo>
                <a:lnTo>
                  <a:pt x="113684" y="80768"/>
                </a:lnTo>
                <a:lnTo>
                  <a:pt x="102869" y="92153"/>
                </a:lnTo>
                <a:lnTo>
                  <a:pt x="95011" y="100967"/>
                </a:lnTo>
                <a:lnTo>
                  <a:pt x="87061" y="110563"/>
                </a:lnTo>
                <a:lnTo>
                  <a:pt x="79256" y="120671"/>
                </a:lnTo>
                <a:lnTo>
                  <a:pt x="71650" y="131218"/>
                </a:lnTo>
                <a:lnTo>
                  <a:pt x="64295" y="142128"/>
                </a:lnTo>
                <a:lnTo>
                  <a:pt x="57246" y="153329"/>
                </a:lnTo>
                <a:lnTo>
                  <a:pt x="50557" y="164744"/>
                </a:lnTo>
                <a:lnTo>
                  <a:pt x="44280" y="176301"/>
                </a:lnTo>
                <a:lnTo>
                  <a:pt x="38471" y="187925"/>
                </a:lnTo>
                <a:lnTo>
                  <a:pt x="33183" y="199541"/>
                </a:lnTo>
                <a:lnTo>
                  <a:pt x="28469" y="211076"/>
                </a:lnTo>
                <a:lnTo>
                  <a:pt x="24383" y="222455"/>
                </a:lnTo>
                <a:lnTo>
                  <a:pt x="17525" y="240743"/>
                </a:lnTo>
                <a:lnTo>
                  <a:pt x="8381" y="278843"/>
                </a:lnTo>
                <a:lnTo>
                  <a:pt x="2286" y="318467"/>
                </a:lnTo>
                <a:lnTo>
                  <a:pt x="0" y="358091"/>
                </a:lnTo>
                <a:lnTo>
                  <a:pt x="38" y="2200514"/>
                </a:lnTo>
                <a:lnTo>
                  <a:pt x="4369" y="2213946"/>
                </a:lnTo>
                <a:lnTo>
                  <a:pt x="14270" y="2223585"/>
                </a:lnTo>
                <a:lnTo>
                  <a:pt x="27431" y="2227277"/>
                </a:lnTo>
                <a:lnTo>
                  <a:pt x="2315449" y="2227201"/>
                </a:lnTo>
                <a:lnTo>
                  <a:pt x="2328613" y="2222667"/>
                </a:lnTo>
                <a:lnTo>
                  <a:pt x="2338028" y="2212605"/>
                </a:lnTo>
                <a:lnTo>
                  <a:pt x="2341625" y="2199083"/>
                </a:lnTo>
                <a:lnTo>
                  <a:pt x="2341625" y="350471"/>
                </a:lnTo>
                <a:lnTo>
                  <a:pt x="1965197" y="-29766"/>
                </a:lnTo>
                <a:lnTo>
                  <a:pt x="1953005" y="-38148"/>
                </a:lnTo>
                <a:lnTo>
                  <a:pt x="395477" y="-38148"/>
                </a:lnTo>
                <a:lnTo>
                  <a:pt x="343690" y="-34425"/>
                </a:lnTo>
                <a:lnTo>
                  <a:pt x="298072" y="-25564"/>
                </a:lnTo>
                <a:lnTo>
                  <a:pt x="254199" y="-11564"/>
                </a:lnTo>
                <a:lnTo>
                  <a:pt x="335516" y="0"/>
                </a:lnTo>
                <a:lnTo>
                  <a:pt x="349589" y="-2115"/>
                </a:lnTo>
                <a:lnTo>
                  <a:pt x="363741" y="-3659"/>
                </a:lnTo>
                <a:lnTo>
                  <a:pt x="377951" y="-4620"/>
                </a:lnTo>
                <a:lnTo>
                  <a:pt x="1943099" y="-4620"/>
                </a:lnTo>
                <a:lnTo>
                  <a:pt x="2308097" y="360377"/>
                </a:lnTo>
                <a:lnTo>
                  <a:pt x="2308097" y="2193749"/>
                </a:lnTo>
                <a:lnTo>
                  <a:pt x="33528" y="2193749"/>
                </a:lnTo>
                <a:lnTo>
                  <a:pt x="33528" y="339041"/>
                </a:lnTo>
                <a:lnTo>
                  <a:pt x="35051" y="320753"/>
                </a:lnTo>
                <a:lnTo>
                  <a:pt x="49530" y="249887"/>
                </a:lnTo>
                <a:lnTo>
                  <a:pt x="64647" y="210200"/>
                </a:lnTo>
                <a:lnTo>
                  <a:pt x="82058" y="176069"/>
                </a:lnTo>
                <a:lnTo>
                  <a:pt x="103105" y="144010"/>
                </a:lnTo>
                <a:lnTo>
                  <a:pt x="127254" y="114251"/>
                </a:lnTo>
                <a:lnTo>
                  <a:pt x="157705" y="84356"/>
                </a:lnTo>
                <a:lnTo>
                  <a:pt x="191501" y="58314"/>
                </a:lnTo>
                <a:lnTo>
                  <a:pt x="228114" y="36386"/>
                </a:lnTo>
                <a:lnTo>
                  <a:pt x="267018" y="18832"/>
                </a:lnTo>
                <a:lnTo>
                  <a:pt x="280404" y="13997"/>
                </a:lnTo>
                <a:close/>
              </a:path>
              <a:path w="2297429" h="2221230">
                <a:moveTo>
                  <a:pt x="321542" y="2678"/>
                </a:moveTo>
                <a:lnTo>
                  <a:pt x="335516" y="0"/>
                </a:lnTo>
                <a:lnTo>
                  <a:pt x="226085" y="532"/>
                </a:lnTo>
                <a:lnTo>
                  <a:pt x="212406" y="7390"/>
                </a:lnTo>
                <a:lnTo>
                  <a:pt x="307685" y="5911"/>
                </a:lnTo>
                <a:lnTo>
                  <a:pt x="321542" y="2678"/>
                </a:lnTo>
                <a:close/>
              </a:path>
            </a:pathLst>
          </a:custGeom>
          <a:solidFill>
            <a:srgbClr val="1D76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78871" y="4395215"/>
            <a:ext cx="2322575" cy="1901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52207" y="4376166"/>
            <a:ext cx="2368782" cy="1951885"/>
          </a:xfrm>
          <a:custGeom>
            <a:avLst/>
            <a:gdLst/>
            <a:ahLst/>
            <a:cxnLst/>
            <a:rect l="l" t="t" r="r" b="b"/>
            <a:pathLst>
              <a:path w="2368782" h="1951885">
                <a:moveTo>
                  <a:pt x="2337221" y="17277"/>
                </a:moveTo>
                <a:lnTo>
                  <a:pt x="2330105" y="8421"/>
                </a:lnTo>
                <a:lnTo>
                  <a:pt x="2224845" y="107462"/>
                </a:lnTo>
                <a:lnTo>
                  <a:pt x="2286412" y="65047"/>
                </a:lnTo>
                <a:lnTo>
                  <a:pt x="2233303" y="114979"/>
                </a:lnTo>
                <a:lnTo>
                  <a:pt x="2350726" y="34083"/>
                </a:lnTo>
                <a:lnTo>
                  <a:pt x="2343824" y="25494"/>
                </a:lnTo>
                <a:lnTo>
                  <a:pt x="2344682" y="24903"/>
                </a:lnTo>
                <a:lnTo>
                  <a:pt x="2338026" y="16520"/>
                </a:lnTo>
                <a:lnTo>
                  <a:pt x="2337221" y="17277"/>
                </a:lnTo>
                <a:close/>
              </a:path>
              <a:path w="2368782" h="1951885">
                <a:moveTo>
                  <a:pt x="2368763" y="25529"/>
                </a:moveTo>
                <a:lnTo>
                  <a:pt x="2368782" y="13537"/>
                </a:lnTo>
                <a:lnTo>
                  <a:pt x="2338577" y="16001"/>
                </a:lnTo>
                <a:lnTo>
                  <a:pt x="2345435" y="24384"/>
                </a:lnTo>
                <a:lnTo>
                  <a:pt x="2368763" y="25529"/>
                </a:lnTo>
                <a:close/>
              </a:path>
              <a:path w="2368782" h="1951885">
                <a:moveTo>
                  <a:pt x="2323337" y="0"/>
                </a:moveTo>
                <a:lnTo>
                  <a:pt x="2330105" y="8421"/>
                </a:lnTo>
                <a:lnTo>
                  <a:pt x="2330958" y="7620"/>
                </a:lnTo>
                <a:lnTo>
                  <a:pt x="2363723" y="2286"/>
                </a:lnTo>
                <a:lnTo>
                  <a:pt x="2360565" y="-829"/>
                </a:lnTo>
                <a:lnTo>
                  <a:pt x="2349756" y="-6440"/>
                </a:lnTo>
                <a:lnTo>
                  <a:pt x="2337678" y="-7261"/>
                </a:lnTo>
                <a:lnTo>
                  <a:pt x="2326385" y="-3048"/>
                </a:lnTo>
                <a:lnTo>
                  <a:pt x="908304" y="974598"/>
                </a:lnTo>
                <a:lnTo>
                  <a:pt x="2323337" y="0"/>
                </a:lnTo>
                <a:close/>
              </a:path>
              <a:path w="2368782" h="1951885">
                <a:moveTo>
                  <a:pt x="1297686" y="1018794"/>
                </a:moveTo>
                <a:lnTo>
                  <a:pt x="1290828" y="1018794"/>
                </a:lnTo>
                <a:lnTo>
                  <a:pt x="1284732" y="1014984"/>
                </a:lnTo>
                <a:lnTo>
                  <a:pt x="1282445" y="1008126"/>
                </a:lnTo>
                <a:lnTo>
                  <a:pt x="1272539" y="1012698"/>
                </a:lnTo>
                <a:lnTo>
                  <a:pt x="1275011" y="1017829"/>
                </a:lnTo>
                <a:lnTo>
                  <a:pt x="1284588" y="1026908"/>
                </a:lnTo>
                <a:lnTo>
                  <a:pt x="1297686" y="1030224"/>
                </a:lnTo>
                <a:lnTo>
                  <a:pt x="1524000" y="1030224"/>
                </a:lnTo>
                <a:lnTo>
                  <a:pt x="1524000" y="1888998"/>
                </a:lnTo>
                <a:lnTo>
                  <a:pt x="55625" y="1888998"/>
                </a:lnTo>
                <a:lnTo>
                  <a:pt x="55625" y="1030224"/>
                </a:lnTo>
                <a:lnTo>
                  <a:pt x="916686" y="1018794"/>
                </a:lnTo>
                <a:lnTo>
                  <a:pt x="44196" y="1018794"/>
                </a:lnTo>
                <a:lnTo>
                  <a:pt x="44196" y="1900428"/>
                </a:lnTo>
                <a:lnTo>
                  <a:pt x="1535430" y="1900428"/>
                </a:lnTo>
                <a:lnTo>
                  <a:pt x="1535430" y="1018794"/>
                </a:lnTo>
                <a:lnTo>
                  <a:pt x="1297686" y="1018794"/>
                </a:lnTo>
                <a:close/>
              </a:path>
              <a:path w="2368782" h="1951885">
                <a:moveTo>
                  <a:pt x="916686" y="1008126"/>
                </a:moveTo>
                <a:lnTo>
                  <a:pt x="919733" y="1006601"/>
                </a:lnTo>
                <a:lnTo>
                  <a:pt x="908304" y="974598"/>
                </a:lnTo>
                <a:lnTo>
                  <a:pt x="26655" y="974610"/>
                </a:lnTo>
                <a:lnTo>
                  <a:pt x="13450" y="978760"/>
                </a:lnTo>
                <a:lnTo>
                  <a:pt x="3763" y="988702"/>
                </a:lnTo>
                <a:lnTo>
                  <a:pt x="0" y="1002030"/>
                </a:lnTo>
                <a:lnTo>
                  <a:pt x="38" y="1917860"/>
                </a:lnTo>
                <a:lnTo>
                  <a:pt x="4369" y="1931293"/>
                </a:lnTo>
                <a:lnTo>
                  <a:pt x="14270" y="1940932"/>
                </a:lnTo>
                <a:lnTo>
                  <a:pt x="27431" y="1944624"/>
                </a:lnTo>
                <a:lnTo>
                  <a:pt x="1553449" y="1944548"/>
                </a:lnTo>
                <a:lnTo>
                  <a:pt x="1566613" y="1940014"/>
                </a:lnTo>
                <a:lnTo>
                  <a:pt x="1576028" y="1929952"/>
                </a:lnTo>
                <a:lnTo>
                  <a:pt x="1579626" y="1916430"/>
                </a:lnTo>
                <a:lnTo>
                  <a:pt x="1579587" y="1000668"/>
                </a:lnTo>
                <a:lnTo>
                  <a:pt x="1293876" y="998220"/>
                </a:lnTo>
                <a:lnTo>
                  <a:pt x="1546098" y="1008126"/>
                </a:lnTo>
                <a:lnTo>
                  <a:pt x="1546098" y="1911096"/>
                </a:lnTo>
                <a:lnTo>
                  <a:pt x="33528" y="1911096"/>
                </a:lnTo>
                <a:lnTo>
                  <a:pt x="33528" y="1008126"/>
                </a:lnTo>
                <a:lnTo>
                  <a:pt x="916686" y="1008126"/>
                </a:lnTo>
                <a:close/>
              </a:path>
              <a:path w="2368782" h="1951885">
                <a:moveTo>
                  <a:pt x="2363544" y="36525"/>
                </a:moveTo>
                <a:lnTo>
                  <a:pt x="2368763" y="25529"/>
                </a:lnTo>
                <a:lnTo>
                  <a:pt x="2345435" y="24384"/>
                </a:lnTo>
                <a:lnTo>
                  <a:pt x="2338577" y="16001"/>
                </a:lnTo>
                <a:lnTo>
                  <a:pt x="2368782" y="13537"/>
                </a:lnTo>
                <a:lnTo>
                  <a:pt x="2363723" y="2286"/>
                </a:lnTo>
                <a:lnTo>
                  <a:pt x="2330958" y="7620"/>
                </a:lnTo>
                <a:lnTo>
                  <a:pt x="2338026" y="16520"/>
                </a:lnTo>
                <a:lnTo>
                  <a:pt x="2344682" y="24903"/>
                </a:lnTo>
                <a:lnTo>
                  <a:pt x="2351532" y="33528"/>
                </a:lnTo>
                <a:lnTo>
                  <a:pt x="2350726" y="34083"/>
                </a:lnTo>
                <a:lnTo>
                  <a:pt x="2233303" y="114979"/>
                </a:lnTo>
                <a:lnTo>
                  <a:pt x="2171890" y="157289"/>
                </a:lnTo>
                <a:lnTo>
                  <a:pt x="2224845" y="107462"/>
                </a:lnTo>
                <a:lnTo>
                  <a:pt x="2330105" y="8421"/>
                </a:lnTo>
                <a:lnTo>
                  <a:pt x="2323337" y="0"/>
                </a:lnTo>
                <a:lnTo>
                  <a:pt x="908304" y="974598"/>
                </a:lnTo>
                <a:lnTo>
                  <a:pt x="919733" y="1006601"/>
                </a:lnTo>
                <a:lnTo>
                  <a:pt x="2165695" y="148213"/>
                </a:lnTo>
                <a:lnTo>
                  <a:pt x="2112586" y="198145"/>
                </a:lnTo>
                <a:lnTo>
                  <a:pt x="925830" y="1015746"/>
                </a:lnTo>
                <a:lnTo>
                  <a:pt x="923544" y="1018032"/>
                </a:lnTo>
                <a:lnTo>
                  <a:pt x="920495" y="1018794"/>
                </a:lnTo>
                <a:lnTo>
                  <a:pt x="916686" y="1018794"/>
                </a:lnTo>
                <a:lnTo>
                  <a:pt x="55625" y="1030224"/>
                </a:lnTo>
                <a:lnTo>
                  <a:pt x="922019" y="1030224"/>
                </a:lnTo>
                <a:lnTo>
                  <a:pt x="928116" y="1027938"/>
                </a:lnTo>
                <a:lnTo>
                  <a:pt x="932688" y="1024889"/>
                </a:lnTo>
                <a:lnTo>
                  <a:pt x="2059040" y="248489"/>
                </a:lnTo>
                <a:lnTo>
                  <a:pt x="1278636" y="982218"/>
                </a:lnTo>
                <a:lnTo>
                  <a:pt x="1273754" y="988827"/>
                </a:lnTo>
                <a:lnTo>
                  <a:pt x="1270445" y="1000451"/>
                </a:lnTo>
                <a:lnTo>
                  <a:pt x="1272539" y="1012698"/>
                </a:lnTo>
                <a:lnTo>
                  <a:pt x="1282445" y="1008126"/>
                </a:lnTo>
                <a:lnTo>
                  <a:pt x="1280160" y="1002030"/>
                </a:lnTo>
                <a:lnTo>
                  <a:pt x="1281683" y="995172"/>
                </a:lnTo>
                <a:lnTo>
                  <a:pt x="1286256" y="990600"/>
                </a:lnTo>
                <a:lnTo>
                  <a:pt x="2118586" y="207444"/>
                </a:lnTo>
                <a:lnTo>
                  <a:pt x="2179934" y="165156"/>
                </a:lnTo>
                <a:lnTo>
                  <a:pt x="1293876" y="998220"/>
                </a:lnTo>
                <a:lnTo>
                  <a:pt x="1565118" y="978264"/>
                </a:lnTo>
                <a:lnTo>
                  <a:pt x="1551432" y="974598"/>
                </a:lnTo>
                <a:lnTo>
                  <a:pt x="1367028" y="974598"/>
                </a:lnTo>
                <a:lnTo>
                  <a:pt x="2356912" y="43165"/>
                </a:lnTo>
                <a:lnTo>
                  <a:pt x="2357627" y="42672"/>
                </a:lnTo>
                <a:lnTo>
                  <a:pt x="2360675" y="39624"/>
                </a:lnTo>
                <a:lnTo>
                  <a:pt x="2363544" y="36525"/>
                </a:lnTo>
                <a:close/>
              </a:path>
            </a:pathLst>
          </a:custGeom>
          <a:solidFill>
            <a:srgbClr val="1D76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20502" y="1870599"/>
            <a:ext cx="2177478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70"/>
              </a:lnSpc>
              <a:spcBef>
                <a:spcPts val="143"/>
              </a:spcBef>
            </a:pPr>
            <a:r>
              <a:rPr sz="2400" spc="0" baseline="18117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400" spc="507" baseline="18117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3600" spc="0" baseline="9038" dirty="0" smtClean="0">
                <a:latin typeface="Lucida Sans Unicode"/>
                <a:cs typeface="Lucida Sans Unicode"/>
              </a:rPr>
              <a:t>Uninitialized</a:t>
            </a:r>
            <a:endParaRPr sz="2400">
              <a:latin typeface="Lucida Sans Unicode"/>
              <a:cs typeface="Lucida Sans Unicode"/>
            </a:endParaRPr>
          </a:p>
          <a:p>
            <a:pPr marL="268730" marR="45720">
              <a:lnSpc>
                <a:spcPts val="2610"/>
              </a:lnSpc>
            </a:pPr>
            <a:r>
              <a:rPr sz="3600" spc="0" baseline="4519" dirty="0" smtClean="0">
                <a:latin typeface="Lucida Sans Unicode"/>
                <a:cs typeface="Lucida Sans Unicode"/>
              </a:rPr>
              <a:t>variable</a:t>
            </a:r>
            <a:endParaRPr sz="24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5668" y="1870599"/>
            <a:ext cx="7596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0" baseline="4519" dirty="0" smtClean="0">
                <a:latin typeface="Lucida Sans Unicode"/>
                <a:cs typeface="Lucida Sans Unicode"/>
              </a:rPr>
              <a:t>local</a:t>
            </a:r>
            <a:endParaRPr sz="24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08453" y="1919265"/>
            <a:ext cx="166132" cy="232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75"/>
              </a:lnSpc>
              <a:spcBef>
                <a:spcPts val="88"/>
              </a:spcBef>
            </a:pPr>
            <a:r>
              <a:rPr sz="1600" spc="0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04777" y="3579146"/>
            <a:ext cx="1495524" cy="10563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631">
              <a:lnSpc>
                <a:spcPts val="1714"/>
              </a:lnSpc>
              <a:spcBef>
                <a:spcPts val="85"/>
              </a:spcBef>
            </a:pPr>
            <a:r>
              <a:rPr sz="2100" spc="0" baseline="7747" dirty="0" smtClean="0">
                <a:latin typeface="Lucida Sans Unicode"/>
                <a:cs typeface="Lucida Sans Unicode"/>
              </a:rPr>
              <a:t>void</a:t>
            </a:r>
            <a:r>
              <a:rPr sz="2100" spc="-38" baseline="7747" dirty="0" smtClean="0">
                <a:latin typeface="Lucida Sans Unicode"/>
                <a:cs typeface="Lucida Sans Unicode"/>
              </a:rPr>
              <a:t> </a:t>
            </a:r>
            <a:r>
              <a:rPr sz="2100" spc="0" baseline="7747" dirty="0" smtClean="0">
                <a:latin typeface="Lucida Sans Unicode"/>
                <a:cs typeface="Lucida Sans Unicode"/>
              </a:rPr>
              <a:t>foo(int</a:t>
            </a:r>
            <a:r>
              <a:rPr sz="2100" spc="-44" baseline="7747" dirty="0" smtClean="0">
                <a:latin typeface="Lucida Sans Unicode"/>
                <a:cs typeface="Lucida Sans Unicode"/>
              </a:rPr>
              <a:t> </a:t>
            </a:r>
            <a:r>
              <a:rPr sz="2100" spc="0" baseline="7747" dirty="0" smtClean="0">
                <a:latin typeface="Lucida Sans Unicode"/>
                <a:cs typeface="Lucida Sans Unicode"/>
              </a:rPr>
              <a:t>i){</a:t>
            </a:r>
            <a:endParaRPr sz="1400">
              <a:latin typeface="Lucida Sans Unicode"/>
              <a:cs typeface="Lucida Sans Unicode"/>
            </a:endParaRPr>
          </a:p>
          <a:p>
            <a:pPr marL="179628" marR="26631">
              <a:lnSpc>
                <a:spcPts val="1680"/>
              </a:lnSpc>
            </a:pPr>
            <a:r>
              <a:rPr sz="2100" spc="0" baseline="9296" dirty="0" smtClean="0">
                <a:latin typeface="Lucida Sans Unicode"/>
                <a:cs typeface="Lucida Sans Unicode"/>
              </a:rPr>
              <a:t>int</a:t>
            </a:r>
            <a:r>
              <a:rPr sz="2100" spc="-17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a;</a:t>
            </a:r>
            <a:endParaRPr sz="1400">
              <a:latin typeface="Lucida Sans Unicode"/>
              <a:cs typeface="Lucida Sans Unicode"/>
            </a:endParaRPr>
          </a:p>
          <a:p>
            <a:pPr marL="179131" marR="26631">
              <a:lnSpc>
                <a:spcPts val="1680"/>
              </a:lnSpc>
            </a:pPr>
            <a:r>
              <a:rPr sz="2100" spc="0" baseline="9296" dirty="0" smtClean="0">
                <a:latin typeface="Lucida Sans Unicode"/>
                <a:cs typeface="Lucida Sans Unicode"/>
              </a:rPr>
              <a:t>if</a:t>
            </a:r>
            <a:r>
              <a:rPr sz="2100" spc="-19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(i)</a:t>
            </a:r>
            <a:r>
              <a:rPr sz="2100" spc="-38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a=1;</a:t>
            </a:r>
            <a:endParaRPr sz="1400">
              <a:latin typeface="Lucida Sans Unicode"/>
              <a:cs typeface="Lucida Sans Unicode"/>
            </a:endParaRPr>
          </a:p>
          <a:p>
            <a:pPr marL="179362">
              <a:lnSpc>
                <a:spcPts val="1680"/>
              </a:lnSpc>
            </a:pPr>
            <a:r>
              <a:rPr sz="2100" spc="0" baseline="9296" dirty="0" smtClean="0">
                <a:latin typeface="Lucida Sans Unicode"/>
                <a:cs typeface="Lucida Sans Unicode"/>
              </a:rPr>
              <a:t>printf</a:t>
            </a:r>
            <a:r>
              <a:rPr sz="2100" spc="-42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(“%d”,</a:t>
            </a:r>
            <a:r>
              <a:rPr sz="2100" spc="-52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a);</a:t>
            </a:r>
            <a:endParaRPr sz="1400">
              <a:latin typeface="Lucida Sans Unicode"/>
              <a:cs typeface="Lucida Sans Unicode"/>
            </a:endParaRPr>
          </a:p>
          <a:p>
            <a:pPr marL="12700" marR="26631">
              <a:lnSpc>
                <a:spcPts val="1565"/>
              </a:lnSpc>
            </a:pPr>
            <a:r>
              <a:rPr sz="2100" spc="0" baseline="6197" dirty="0" smtClean="0">
                <a:latin typeface="Lucida Sans Unicode"/>
                <a:cs typeface="Lucida Sans Unicode"/>
              </a:rPr>
              <a:t>}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8373" y="5665011"/>
            <a:ext cx="1195435" cy="360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“a”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uninitialized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sz="1200" spc="0" dirty="0" smtClean="0">
                <a:latin typeface="Times New Roman"/>
                <a:cs typeface="Times New Roman"/>
              </a:rPr>
              <a:t>local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1273943" y="6293357"/>
            <a:ext cx="4885943" cy="917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60995" y="6288024"/>
            <a:ext cx="3690366" cy="933450"/>
          </a:xfrm>
          <a:custGeom>
            <a:avLst/>
            <a:gdLst/>
            <a:ahLst/>
            <a:cxnLst/>
            <a:rect l="l" t="t" r="r" b="b"/>
            <a:pathLst>
              <a:path w="3690366" h="933450">
                <a:moveTo>
                  <a:pt x="0" y="0"/>
                </a:moveTo>
                <a:lnTo>
                  <a:pt x="7620" y="6858"/>
                </a:lnTo>
                <a:lnTo>
                  <a:pt x="2858917" y="915924"/>
                </a:lnTo>
                <a:lnTo>
                  <a:pt x="3638900" y="9159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0261" y="6134099"/>
            <a:ext cx="3404615" cy="1060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3403" y="6130289"/>
            <a:ext cx="3410711" cy="10980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60811" y="967740"/>
            <a:ext cx="4796789" cy="4495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90407" y="3712512"/>
            <a:ext cx="2297430" cy="2221230"/>
          </a:xfrm>
          <a:custGeom>
            <a:avLst/>
            <a:gdLst/>
            <a:ahLst/>
            <a:cxnLst/>
            <a:rect l="l" t="t" r="r" b="b"/>
            <a:pathLst>
              <a:path w="2297430" h="2221230">
                <a:moveTo>
                  <a:pt x="312608" y="27292"/>
                </a:moveTo>
                <a:lnTo>
                  <a:pt x="325581" y="24322"/>
                </a:lnTo>
                <a:lnTo>
                  <a:pt x="338756" y="21850"/>
                </a:lnTo>
                <a:lnTo>
                  <a:pt x="352132" y="19881"/>
                </a:lnTo>
                <a:lnTo>
                  <a:pt x="297306" y="19956"/>
                </a:lnTo>
                <a:lnTo>
                  <a:pt x="258540" y="34040"/>
                </a:lnTo>
                <a:lnTo>
                  <a:pt x="221640" y="52611"/>
                </a:lnTo>
                <a:lnTo>
                  <a:pt x="187036" y="75280"/>
                </a:lnTo>
                <a:lnTo>
                  <a:pt x="155159" y="101657"/>
                </a:lnTo>
                <a:lnTo>
                  <a:pt x="120979" y="138527"/>
                </a:lnTo>
                <a:lnTo>
                  <a:pt x="92937" y="179023"/>
                </a:lnTo>
                <a:lnTo>
                  <a:pt x="70786" y="224023"/>
                </a:lnTo>
                <a:lnTo>
                  <a:pt x="55625" y="269699"/>
                </a:lnTo>
                <a:lnTo>
                  <a:pt x="46481" y="321515"/>
                </a:lnTo>
                <a:lnTo>
                  <a:pt x="44195" y="358091"/>
                </a:lnTo>
                <a:lnTo>
                  <a:pt x="44195" y="2183081"/>
                </a:lnTo>
                <a:lnTo>
                  <a:pt x="2297430" y="2183081"/>
                </a:lnTo>
                <a:lnTo>
                  <a:pt x="2297429" y="364949"/>
                </a:lnTo>
                <a:lnTo>
                  <a:pt x="1938527" y="6047"/>
                </a:lnTo>
                <a:lnTo>
                  <a:pt x="396239" y="6047"/>
                </a:lnTo>
                <a:lnTo>
                  <a:pt x="351152" y="8832"/>
                </a:lnTo>
                <a:lnTo>
                  <a:pt x="310568" y="16326"/>
                </a:lnTo>
                <a:lnTo>
                  <a:pt x="379475" y="17477"/>
                </a:lnTo>
                <a:lnTo>
                  <a:pt x="1933955" y="17477"/>
                </a:lnTo>
                <a:lnTo>
                  <a:pt x="2285999" y="369521"/>
                </a:lnTo>
                <a:lnTo>
                  <a:pt x="2285999" y="2171651"/>
                </a:lnTo>
                <a:lnTo>
                  <a:pt x="55625" y="2171651"/>
                </a:lnTo>
                <a:lnTo>
                  <a:pt x="55625" y="339803"/>
                </a:lnTo>
                <a:lnTo>
                  <a:pt x="57150" y="322277"/>
                </a:lnTo>
                <a:lnTo>
                  <a:pt x="66293" y="271985"/>
                </a:lnTo>
                <a:lnTo>
                  <a:pt x="82356" y="224383"/>
                </a:lnTo>
                <a:lnTo>
                  <a:pt x="99431" y="190134"/>
                </a:lnTo>
                <a:lnTo>
                  <a:pt x="120180" y="157971"/>
                </a:lnTo>
                <a:lnTo>
                  <a:pt x="144018" y="127967"/>
                </a:lnTo>
                <a:lnTo>
                  <a:pt x="173647" y="99835"/>
                </a:lnTo>
                <a:lnTo>
                  <a:pt x="205386" y="75556"/>
                </a:lnTo>
                <a:lnTo>
                  <a:pt x="239169" y="55275"/>
                </a:lnTo>
                <a:lnTo>
                  <a:pt x="274932" y="39139"/>
                </a:lnTo>
                <a:lnTo>
                  <a:pt x="299841" y="30755"/>
                </a:lnTo>
                <a:lnTo>
                  <a:pt x="312608" y="27292"/>
                </a:lnTo>
                <a:close/>
              </a:path>
              <a:path w="2297430" h="2221230">
                <a:moveTo>
                  <a:pt x="297306" y="19956"/>
                </a:moveTo>
                <a:lnTo>
                  <a:pt x="352132" y="19881"/>
                </a:lnTo>
                <a:lnTo>
                  <a:pt x="365706" y="18422"/>
                </a:lnTo>
                <a:lnTo>
                  <a:pt x="379475" y="17477"/>
                </a:lnTo>
                <a:lnTo>
                  <a:pt x="310568" y="16326"/>
                </a:lnTo>
                <a:lnTo>
                  <a:pt x="297306" y="19956"/>
                </a:lnTo>
                <a:close/>
              </a:path>
              <a:path w="2297430" h="2221230">
                <a:moveTo>
                  <a:pt x="280404" y="13997"/>
                </a:moveTo>
                <a:lnTo>
                  <a:pt x="293966" y="9687"/>
                </a:lnTo>
                <a:lnTo>
                  <a:pt x="307685" y="5911"/>
                </a:lnTo>
                <a:lnTo>
                  <a:pt x="212406" y="7390"/>
                </a:lnTo>
                <a:lnTo>
                  <a:pt x="198995" y="14778"/>
                </a:lnTo>
                <a:lnTo>
                  <a:pt x="185865" y="22689"/>
                </a:lnTo>
                <a:lnTo>
                  <a:pt x="173029" y="31117"/>
                </a:lnTo>
                <a:lnTo>
                  <a:pt x="160498" y="40055"/>
                </a:lnTo>
                <a:lnTo>
                  <a:pt x="148286" y="49496"/>
                </a:lnTo>
                <a:lnTo>
                  <a:pt x="136404" y="59433"/>
                </a:lnTo>
                <a:lnTo>
                  <a:pt x="124866" y="69859"/>
                </a:lnTo>
                <a:lnTo>
                  <a:pt x="113684" y="80768"/>
                </a:lnTo>
                <a:lnTo>
                  <a:pt x="102869" y="92153"/>
                </a:lnTo>
                <a:lnTo>
                  <a:pt x="95011" y="100967"/>
                </a:lnTo>
                <a:lnTo>
                  <a:pt x="87061" y="110563"/>
                </a:lnTo>
                <a:lnTo>
                  <a:pt x="79256" y="120671"/>
                </a:lnTo>
                <a:lnTo>
                  <a:pt x="71650" y="131218"/>
                </a:lnTo>
                <a:lnTo>
                  <a:pt x="64295" y="142128"/>
                </a:lnTo>
                <a:lnTo>
                  <a:pt x="57246" y="153329"/>
                </a:lnTo>
                <a:lnTo>
                  <a:pt x="50557" y="164744"/>
                </a:lnTo>
                <a:lnTo>
                  <a:pt x="44280" y="176301"/>
                </a:lnTo>
                <a:lnTo>
                  <a:pt x="38471" y="187925"/>
                </a:lnTo>
                <a:lnTo>
                  <a:pt x="33183" y="199541"/>
                </a:lnTo>
                <a:lnTo>
                  <a:pt x="28469" y="211076"/>
                </a:lnTo>
                <a:lnTo>
                  <a:pt x="24383" y="222455"/>
                </a:lnTo>
                <a:lnTo>
                  <a:pt x="17525" y="240743"/>
                </a:lnTo>
                <a:lnTo>
                  <a:pt x="8381" y="278843"/>
                </a:lnTo>
                <a:lnTo>
                  <a:pt x="2286" y="318467"/>
                </a:lnTo>
                <a:lnTo>
                  <a:pt x="0" y="358091"/>
                </a:lnTo>
                <a:lnTo>
                  <a:pt x="38" y="2200514"/>
                </a:lnTo>
                <a:lnTo>
                  <a:pt x="4369" y="2213946"/>
                </a:lnTo>
                <a:lnTo>
                  <a:pt x="14270" y="2223585"/>
                </a:lnTo>
                <a:lnTo>
                  <a:pt x="27431" y="2227277"/>
                </a:lnTo>
                <a:lnTo>
                  <a:pt x="2315449" y="2227201"/>
                </a:lnTo>
                <a:lnTo>
                  <a:pt x="2328613" y="2222667"/>
                </a:lnTo>
                <a:lnTo>
                  <a:pt x="2338028" y="2212605"/>
                </a:lnTo>
                <a:lnTo>
                  <a:pt x="2341626" y="2199083"/>
                </a:lnTo>
                <a:lnTo>
                  <a:pt x="2341625" y="350471"/>
                </a:lnTo>
                <a:lnTo>
                  <a:pt x="2338577" y="343613"/>
                </a:lnTo>
                <a:lnTo>
                  <a:pt x="2333244" y="338279"/>
                </a:lnTo>
                <a:lnTo>
                  <a:pt x="1965197" y="-29766"/>
                </a:lnTo>
                <a:lnTo>
                  <a:pt x="1959863" y="-35100"/>
                </a:lnTo>
                <a:lnTo>
                  <a:pt x="1953005" y="-38148"/>
                </a:lnTo>
                <a:lnTo>
                  <a:pt x="395478" y="-38148"/>
                </a:lnTo>
                <a:lnTo>
                  <a:pt x="343690" y="-34425"/>
                </a:lnTo>
                <a:lnTo>
                  <a:pt x="298072" y="-25564"/>
                </a:lnTo>
                <a:lnTo>
                  <a:pt x="254199" y="-11564"/>
                </a:lnTo>
                <a:lnTo>
                  <a:pt x="226085" y="532"/>
                </a:lnTo>
                <a:lnTo>
                  <a:pt x="335516" y="0"/>
                </a:lnTo>
                <a:lnTo>
                  <a:pt x="349589" y="-2115"/>
                </a:lnTo>
                <a:lnTo>
                  <a:pt x="363741" y="-3659"/>
                </a:lnTo>
                <a:lnTo>
                  <a:pt x="377951" y="-4620"/>
                </a:lnTo>
                <a:lnTo>
                  <a:pt x="1943099" y="-4620"/>
                </a:lnTo>
                <a:lnTo>
                  <a:pt x="2308097" y="360377"/>
                </a:lnTo>
                <a:lnTo>
                  <a:pt x="2308098" y="2193749"/>
                </a:lnTo>
                <a:lnTo>
                  <a:pt x="33528" y="2193749"/>
                </a:lnTo>
                <a:lnTo>
                  <a:pt x="33528" y="339041"/>
                </a:lnTo>
                <a:lnTo>
                  <a:pt x="35051" y="320753"/>
                </a:lnTo>
                <a:lnTo>
                  <a:pt x="49530" y="249887"/>
                </a:lnTo>
                <a:lnTo>
                  <a:pt x="64647" y="210200"/>
                </a:lnTo>
                <a:lnTo>
                  <a:pt x="82058" y="176069"/>
                </a:lnTo>
                <a:lnTo>
                  <a:pt x="103105" y="144010"/>
                </a:lnTo>
                <a:lnTo>
                  <a:pt x="127254" y="114251"/>
                </a:lnTo>
                <a:lnTo>
                  <a:pt x="157705" y="84356"/>
                </a:lnTo>
                <a:lnTo>
                  <a:pt x="191501" y="58314"/>
                </a:lnTo>
                <a:lnTo>
                  <a:pt x="228114" y="36386"/>
                </a:lnTo>
                <a:lnTo>
                  <a:pt x="267018" y="18832"/>
                </a:lnTo>
                <a:lnTo>
                  <a:pt x="280404" y="13997"/>
                </a:lnTo>
                <a:close/>
              </a:path>
              <a:path w="2297430" h="2221230">
                <a:moveTo>
                  <a:pt x="321542" y="2678"/>
                </a:moveTo>
                <a:lnTo>
                  <a:pt x="335516" y="0"/>
                </a:lnTo>
                <a:lnTo>
                  <a:pt x="226085" y="532"/>
                </a:lnTo>
                <a:lnTo>
                  <a:pt x="212406" y="7390"/>
                </a:lnTo>
                <a:lnTo>
                  <a:pt x="307685" y="5911"/>
                </a:lnTo>
                <a:lnTo>
                  <a:pt x="321542" y="2678"/>
                </a:lnTo>
                <a:close/>
              </a:path>
            </a:pathLst>
          </a:custGeom>
          <a:solidFill>
            <a:srgbClr val="1D76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24207" y="3709480"/>
            <a:ext cx="2297417" cy="849630"/>
          </a:xfrm>
          <a:custGeom>
            <a:avLst/>
            <a:gdLst/>
            <a:ahLst/>
            <a:cxnLst/>
            <a:rect l="l" t="t" r="r" b="b"/>
            <a:pathLst>
              <a:path w="2297417" h="849630">
                <a:moveTo>
                  <a:pt x="48005" y="101281"/>
                </a:moveTo>
                <a:lnTo>
                  <a:pt x="47244" y="107377"/>
                </a:lnTo>
                <a:lnTo>
                  <a:pt x="45720" y="113473"/>
                </a:lnTo>
                <a:lnTo>
                  <a:pt x="44196" y="125665"/>
                </a:lnTo>
                <a:lnTo>
                  <a:pt x="44196" y="814513"/>
                </a:lnTo>
                <a:lnTo>
                  <a:pt x="2297417" y="814513"/>
                </a:lnTo>
                <a:lnTo>
                  <a:pt x="2297417" y="139381"/>
                </a:lnTo>
                <a:lnTo>
                  <a:pt x="2167115" y="9079"/>
                </a:lnTo>
                <a:lnTo>
                  <a:pt x="161544" y="9079"/>
                </a:lnTo>
                <a:lnTo>
                  <a:pt x="2162543" y="20509"/>
                </a:lnTo>
                <a:lnTo>
                  <a:pt x="2286000" y="143953"/>
                </a:lnTo>
                <a:lnTo>
                  <a:pt x="2286000" y="803083"/>
                </a:lnTo>
                <a:lnTo>
                  <a:pt x="55625" y="803083"/>
                </a:lnTo>
                <a:lnTo>
                  <a:pt x="55625" y="120331"/>
                </a:lnTo>
                <a:lnTo>
                  <a:pt x="56387" y="114997"/>
                </a:lnTo>
                <a:lnTo>
                  <a:pt x="57912" y="108901"/>
                </a:lnTo>
                <a:lnTo>
                  <a:pt x="58674" y="103567"/>
                </a:lnTo>
                <a:lnTo>
                  <a:pt x="60198" y="98233"/>
                </a:lnTo>
                <a:lnTo>
                  <a:pt x="62353" y="92465"/>
                </a:lnTo>
                <a:lnTo>
                  <a:pt x="67480" y="81319"/>
                </a:lnTo>
                <a:lnTo>
                  <a:pt x="73591" y="71248"/>
                </a:lnTo>
                <a:lnTo>
                  <a:pt x="81534" y="60133"/>
                </a:lnTo>
                <a:lnTo>
                  <a:pt x="91270" y="49923"/>
                </a:lnTo>
                <a:lnTo>
                  <a:pt x="101387" y="41631"/>
                </a:lnTo>
                <a:lnTo>
                  <a:pt x="112421" y="34540"/>
                </a:lnTo>
                <a:lnTo>
                  <a:pt x="91814" y="35014"/>
                </a:lnTo>
                <a:lnTo>
                  <a:pt x="81971" y="43581"/>
                </a:lnTo>
                <a:lnTo>
                  <a:pt x="73151" y="53275"/>
                </a:lnTo>
                <a:lnTo>
                  <a:pt x="70553" y="56495"/>
                </a:lnTo>
                <a:lnTo>
                  <a:pt x="62675" y="67395"/>
                </a:lnTo>
                <a:lnTo>
                  <a:pt x="56956" y="77547"/>
                </a:lnTo>
                <a:lnTo>
                  <a:pt x="52398" y="88370"/>
                </a:lnTo>
                <a:lnTo>
                  <a:pt x="48005" y="101281"/>
                </a:lnTo>
                <a:close/>
              </a:path>
              <a:path w="2297417" h="849630">
                <a:moveTo>
                  <a:pt x="114002" y="21379"/>
                </a:moveTo>
                <a:lnTo>
                  <a:pt x="102539" y="27603"/>
                </a:lnTo>
                <a:lnTo>
                  <a:pt x="91814" y="35014"/>
                </a:lnTo>
                <a:lnTo>
                  <a:pt x="112421" y="34540"/>
                </a:lnTo>
                <a:lnTo>
                  <a:pt x="124200" y="28766"/>
                </a:lnTo>
                <a:lnTo>
                  <a:pt x="136554" y="24425"/>
                </a:lnTo>
                <a:lnTo>
                  <a:pt x="149313" y="21634"/>
                </a:lnTo>
                <a:lnTo>
                  <a:pt x="162305" y="20509"/>
                </a:lnTo>
                <a:lnTo>
                  <a:pt x="126061" y="16370"/>
                </a:lnTo>
                <a:lnTo>
                  <a:pt x="114002" y="21379"/>
                </a:lnTo>
                <a:close/>
              </a:path>
              <a:path w="2297417" h="849630">
                <a:moveTo>
                  <a:pt x="33527" y="125665"/>
                </a:moveTo>
                <a:lnTo>
                  <a:pt x="35813" y="105091"/>
                </a:lnTo>
                <a:lnTo>
                  <a:pt x="37337" y="98995"/>
                </a:lnTo>
                <a:lnTo>
                  <a:pt x="39624" y="92137"/>
                </a:lnTo>
                <a:lnTo>
                  <a:pt x="39703" y="91831"/>
                </a:lnTo>
                <a:lnTo>
                  <a:pt x="43772" y="80124"/>
                </a:lnTo>
                <a:lnTo>
                  <a:pt x="49618" y="68179"/>
                </a:lnTo>
                <a:lnTo>
                  <a:pt x="56582" y="56898"/>
                </a:lnTo>
                <a:lnTo>
                  <a:pt x="64008" y="47179"/>
                </a:lnTo>
                <a:lnTo>
                  <a:pt x="68643" y="41893"/>
                </a:lnTo>
                <a:lnTo>
                  <a:pt x="77994" y="32659"/>
                </a:lnTo>
                <a:lnTo>
                  <a:pt x="88126" y="24377"/>
                </a:lnTo>
                <a:lnTo>
                  <a:pt x="98959" y="17113"/>
                </a:lnTo>
                <a:lnTo>
                  <a:pt x="110410" y="10934"/>
                </a:lnTo>
                <a:lnTo>
                  <a:pt x="46070" y="17496"/>
                </a:lnTo>
                <a:lnTo>
                  <a:pt x="37337" y="27367"/>
                </a:lnTo>
                <a:lnTo>
                  <a:pt x="32875" y="33573"/>
                </a:lnTo>
                <a:lnTo>
                  <a:pt x="25868" y="44197"/>
                </a:lnTo>
                <a:lnTo>
                  <a:pt x="19226" y="55593"/>
                </a:lnTo>
                <a:lnTo>
                  <a:pt x="13333" y="67458"/>
                </a:lnTo>
                <a:lnTo>
                  <a:pt x="8574" y="79486"/>
                </a:lnTo>
                <a:lnTo>
                  <a:pt x="5334" y="91375"/>
                </a:lnTo>
                <a:lnTo>
                  <a:pt x="3810" y="98995"/>
                </a:lnTo>
                <a:lnTo>
                  <a:pt x="762" y="115759"/>
                </a:lnTo>
                <a:lnTo>
                  <a:pt x="762" y="124141"/>
                </a:lnTo>
                <a:lnTo>
                  <a:pt x="0" y="132523"/>
                </a:lnTo>
                <a:lnTo>
                  <a:pt x="38" y="831946"/>
                </a:lnTo>
                <a:lnTo>
                  <a:pt x="4369" y="845379"/>
                </a:lnTo>
                <a:lnTo>
                  <a:pt x="14270" y="855018"/>
                </a:lnTo>
                <a:lnTo>
                  <a:pt x="27432" y="858709"/>
                </a:lnTo>
                <a:lnTo>
                  <a:pt x="2315438" y="858633"/>
                </a:lnTo>
                <a:lnTo>
                  <a:pt x="2328606" y="854100"/>
                </a:lnTo>
                <a:lnTo>
                  <a:pt x="2338018" y="844037"/>
                </a:lnTo>
                <a:lnTo>
                  <a:pt x="2341613" y="830515"/>
                </a:lnTo>
                <a:lnTo>
                  <a:pt x="2341613" y="124903"/>
                </a:lnTo>
                <a:lnTo>
                  <a:pt x="2338565" y="118045"/>
                </a:lnTo>
                <a:lnTo>
                  <a:pt x="2333231" y="112711"/>
                </a:lnTo>
                <a:lnTo>
                  <a:pt x="2193798" y="-26734"/>
                </a:lnTo>
                <a:lnTo>
                  <a:pt x="2188464" y="-32068"/>
                </a:lnTo>
                <a:lnTo>
                  <a:pt x="2181593" y="-35116"/>
                </a:lnTo>
                <a:lnTo>
                  <a:pt x="166877" y="-35116"/>
                </a:lnTo>
                <a:lnTo>
                  <a:pt x="158496" y="-34354"/>
                </a:lnTo>
                <a:lnTo>
                  <a:pt x="149195" y="-33671"/>
                </a:lnTo>
                <a:lnTo>
                  <a:pt x="136209" y="-31788"/>
                </a:lnTo>
                <a:lnTo>
                  <a:pt x="123478" y="-28867"/>
                </a:lnTo>
                <a:lnTo>
                  <a:pt x="111057" y="-24944"/>
                </a:lnTo>
                <a:lnTo>
                  <a:pt x="98999" y="-20059"/>
                </a:lnTo>
                <a:lnTo>
                  <a:pt x="87359" y="-14247"/>
                </a:lnTo>
                <a:lnTo>
                  <a:pt x="76192" y="-7548"/>
                </a:lnTo>
                <a:lnTo>
                  <a:pt x="65552" y="0"/>
                </a:lnTo>
                <a:lnTo>
                  <a:pt x="134846" y="2100"/>
                </a:lnTo>
                <a:lnTo>
                  <a:pt x="147667" y="-420"/>
                </a:lnTo>
                <a:lnTo>
                  <a:pt x="160782" y="-1588"/>
                </a:lnTo>
                <a:lnTo>
                  <a:pt x="2171700" y="-1588"/>
                </a:lnTo>
                <a:lnTo>
                  <a:pt x="2308098" y="134809"/>
                </a:lnTo>
                <a:lnTo>
                  <a:pt x="2308098" y="825181"/>
                </a:lnTo>
                <a:lnTo>
                  <a:pt x="33527" y="825181"/>
                </a:lnTo>
                <a:lnTo>
                  <a:pt x="33527" y="125665"/>
                </a:lnTo>
                <a:close/>
              </a:path>
              <a:path w="2297417" h="849630">
                <a:moveTo>
                  <a:pt x="55493" y="8360"/>
                </a:moveTo>
                <a:lnTo>
                  <a:pt x="46070" y="17496"/>
                </a:lnTo>
                <a:lnTo>
                  <a:pt x="110410" y="10934"/>
                </a:lnTo>
                <a:lnTo>
                  <a:pt x="122400" y="5907"/>
                </a:lnTo>
                <a:lnTo>
                  <a:pt x="134846" y="2100"/>
                </a:lnTo>
                <a:lnTo>
                  <a:pt x="65552" y="0"/>
                </a:lnTo>
                <a:lnTo>
                  <a:pt x="55493" y="8360"/>
                </a:lnTo>
                <a:close/>
              </a:path>
            </a:pathLst>
          </a:custGeom>
          <a:solidFill>
            <a:srgbClr val="1D76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72901" y="1955421"/>
            <a:ext cx="1496363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0"/>
              </a:lnSpc>
              <a:spcBef>
                <a:spcPts val="145"/>
              </a:spcBef>
            </a:pPr>
            <a:r>
              <a:rPr sz="2700" spc="0" baseline="9662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9662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4820" dirty="0" smtClean="0">
                <a:latin typeface="Lucida Sans Unicode"/>
                <a:cs typeface="Lucida Sans Unicode"/>
              </a:rPr>
              <a:t>Output</a:t>
            </a:r>
            <a:endParaRPr sz="27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56365" y="2364867"/>
            <a:ext cx="172490" cy="705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485"/>
              </a:lnSpc>
              <a:spcBef>
                <a:spcPts val="124"/>
              </a:spcBef>
            </a:pPr>
            <a:r>
              <a:rPr sz="2300" spc="0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endParaRPr sz="23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40"/>
              </a:spcBef>
            </a:pPr>
            <a:r>
              <a:rPr sz="2300" spc="0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6959" y="2398004"/>
            <a:ext cx="2857711" cy="11746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0708">
              <a:lnSpc>
                <a:spcPts val="2750"/>
              </a:lnSpc>
              <a:spcBef>
                <a:spcPts val="137"/>
              </a:spcBef>
            </a:pPr>
            <a:r>
              <a:rPr sz="3450" spc="0" baseline="8488" dirty="0" smtClean="0">
                <a:latin typeface="Lucida Sans Unicode"/>
                <a:cs typeface="Lucida Sans Unicode"/>
              </a:rPr>
              <a:t>Name</a:t>
            </a:r>
            <a:r>
              <a:rPr sz="3450" spc="-48" baseline="8488" dirty="0" smtClean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:</a:t>
            </a:r>
            <a:r>
              <a:rPr sz="3450" spc="-9" baseline="8488" dirty="0" smtClean="0"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latin typeface="Lucida Sans Unicode"/>
                <a:cs typeface="Lucida Sans Unicode"/>
              </a:rPr>
              <a:t>“output.txt”</a:t>
            </a:r>
            <a:endParaRPr sz="2300">
              <a:latin typeface="Lucida Sans Unicode"/>
              <a:cs typeface="Lucida Sans Unicode"/>
            </a:endParaRPr>
          </a:p>
          <a:p>
            <a:pPr marL="60708" marR="43776">
              <a:lnSpc>
                <a:spcPts val="3060"/>
              </a:lnSpc>
              <a:spcBef>
                <a:spcPts val="15"/>
              </a:spcBef>
            </a:pPr>
            <a:r>
              <a:rPr sz="3450" spc="0" baseline="7545" dirty="0" smtClean="0">
                <a:latin typeface="Lucida Sans Unicode"/>
                <a:cs typeface="Lucida Sans Unicode"/>
              </a:rPr>
              <a:t>Format</a:t>
            </a:r>
            <a:endParaRPr sz="2300">
              <a:latin typeface="Lucida Sans Unicode"/>
              <a:cs typeface="Lucida Sans Unicode"/>
            </a:endParaRPr>
          </a:p>
          <a:p>
            <a:pPr marL="12700" marR="43776">
              <a:lnSpc>
                <a:spcPts val="2590"/>
              </a:lnSpc>
              <a:spcBef>
                <a:spcPts val="824"/>
              </a:spcBef>
            </a:pPr>
            <a:r>
              <a:rPr sz="2700" spc="0" baseline="2410" dirty="0" smtClean="0">
                <a:latin typeface="Lucida Sans Unicode"/>
                <a:cs typeface="Lucida Sans Unicode"/>
              </a:rPr>
              <a:t>Input: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1722" y="3318681"/>
            <a:ext cx="90775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2700" spc="0" baseline="4820" dirty="0" smtClean="0">
                <a:latin typeface="Lucida Sans Unicode"/>
                <a:cs typeface="Lucida Sans Unicode"/>
              </a:rPr>
              <a:t>Output: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04777" y="3807746"/>
            <a:ext cx="1812426" cy="2123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631">
              <a:lnSpc>
                <a:spcPts val="1714"/>
              </a:lnSpc>
              <a:spcBef>
                <a:spcPts val="85"/>
              </a:spcBef>
            </a:pPr>
            <a:r>
              <a:rPr sz="2100" spc="0" baseline="7747" dirty="0" smtClean="0">
                <a:latin typeface="Lucida Sans Unicode"/>
                <a:cs typeface="Lucida Sans Unicode"/>
              </a:rPr>
              <a:t>void</a:t>
            </a:r>
            <a:r>
              <a:rPr sz="2100" spc="-38" baseline="7747" dirty="0" smtClean="0">
                <a:latin typeface="Lucida Sans Unicode"/>
                <a:cs typeface="Lucida Sans Unicode"/>
              </a:rPr>
              <a:t> </a:t>
            </a:r>
            <a:r>
              <a:rPr sz="2100" spc="0" baseline="7747" dirty="0" smtClean="0">
                <a:latin typeface="Lucida Sans Unicode"/>
                <a:cs typeface="Lucida Sans Unicode"/>
              </a:rPr>
              <a:t>foo(int</a:t>
            </a:r>
            <a:r>
              <a:rPr sz="2100" spc="-44" baseline="7747" dirty="0" smtClean="0">
                <a:latin typeface="Lucida Sans Unicode"/>
                <a:cs typeface="Lucida Sans Unicode"/>
              </a:rPr>
              <a:t> </a:t>
            </a:r>
            <a:r>
              <a:rPr sz="2100" spc="0" baseline="7747" dirty="0" smtClean="0">
                <a:latin typeface="Lucida Sans Unicode"/>
                <a:cs typeface="Lucida Sans Unicode"/>
              </a:rPr>
              <a:t>i){</a:t>
            </a:r>
            <a:endParaRPr sz="1400">
              <a:latin typeface="Lucida Sans Unicode"/>
              <a:cs typeface="Lucida Sans Unicode"/>
            </a:endParaRPr>
          </a:p>
          <a:p>
            <a:pPr marL="179628" marR="26631">
              <a:lnSpc>
                <a:spcPts val="1680"/>
              </a:lnSpc>
            </a:pPr>
            <a:r>
              <a:rPr sz="2100" spc="0" baseline="9296" dirty="0" smtClean="0">
                <a:latin typeface="Lucida Sans Unicode"/>
                <a:cs typeface="Lucida Sans Unicode"/>
              </a:rPr>
              <a:t>int</a:t>
            </a:r>
            <a:r>
              <a:rPr sz="2100" spc="-17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a;</a:t>
            </a:r>
            <a:endParaRPr sz="1400">
              <a:latin typeface="Lucida Sans Unicode"/>
              <a:cs typeface="Lucida Sans Unicode"/>
            </a:endParaRPr>
          </a:p>
          <a:p>
            <a:pPr marL="179131" marR="26631">
              <a:lnSpc>
                <a:spcPts val="1680"/>
              </a:lnSpc>
            </a:pPr>
            <a:r>
              <a:rPr sz="2100" spc="0" baseline="9296" dirty="0" smtClean="0">
                <a:latin typeface="Lucida Sans Unicode"/>
                <a:cs typeface="Lucida Sans Unicode"/>
              </a:rPr>
              <a:t>if</a:t>
            </a:r>
            <a:r>
              <a:rPr sz="2100" spc="-19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(i)</a:t>
            </a:r>
            <a:r>
              <a:rPr sz="2100" spc="-38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a=1;</a:t>
            </a:r>
            <a:endParaRPr sz="1400">
              <a:latin typeface="Lucida Sans Unicode"/>
              <a:cs typeface="Lucida Sans Unicode"/>
            </a:endParaRPr>
          </a:p>
          <a:p>
            <a:pPr marL="179362" marR="26631">
              <a:lnSpc>
                <a:spcPts val="1680"/>
              </a:lnSpc>
            </a:pPr>
            <a:r>
              <a:rPr sz="2100" spc="0" baseline="9296" dirty="0" smtClean="0">
                <a:latin typeface="Lucida Sans Unicode"/>
                <a:cs typeface="Lucida Sans Unicode"/>
              </a:rPr>
              <a:t>printf</a:t>
            </a:r>
            <a:r>
              <a:rPr sz="2100" spc="-42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(“%d”,</a:t>
            </a:r>
            <a:r>
              <a:rPr sz="2100" spc="-52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a);</a:t>
            </a:r>
            <a:endParaRPr sz="1400">
              <a:latin typeface="Lucida Sans Unicode"/>
              <a:cs typeface="Lucida Sans Unicode"/>
            </a:endParaRPr>
          </a:p>
          <a:p>
            <a:pPr marL="12700" marR="26631">
              <a:lnSpc>
                <a:spcPts val="1680"/>
              </a:lnSpc>
            </a:pPr>
            <a:r>
              <a:rPr sz="2100" spc="0" baseline="9296" dirty="0" smtClean="0">
                <a:latin typeface="Lucida Sans Unicode"/>
                <a:cs typeface="Lucida Sans Unicode"/>
              </a:rPr>
              <a:t>}</a:t>
            </a:r>
            <a:endParaRPr sz="1400">
              <a:latin typeface="Lucida Sans Unicode"/>
              <a:cs typeface="Lucida Sans Unicode"/>
            </a:endParaRPr>
          </a:p>
          <a:p>
            <a:pPr marL="12700" marR="26631">
              <a:lnSpc>
                <a:spcPts val="1680"/>
              </a:lnSpc>
            </a:pPr>
            <a:r>
              <a:rPr sz="2100" spc="0" baseline="9296" dirty="0" smtClean="0">
                <a:latin typeface="Lucida Sans Unicode"/>
                <a:cs typeface="Lucida Sans Unicode"/>
              </a:rPr>
              <a:t>int</a:t>
            </a:r>
            <a:r>
              <a:rPr sz="2100" spc="-17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main(){</a:t>
            </a:r>
            <a:endParaRPr sz="1400">
              <a:latin typeface="Lucida Sans Unicode"/>
              <a:cs typeface="Lucida Sans Unicode"/>
            </a:endParaRPr>
          </a:p>
          <a:p>
            <a:pPr marL="179628" marR="26631">
              <a:lnSpc>
                <a:spcPts val="1680"/>
              </a:lnSpc>
            </a:pPr>
            <a:r>
              <a:rPr sz="2100" spc="0" baseline="9296" dirty="0" smtClean="0">
                <a:latin typeface="Lucida Sans Unicode"/>
                <a:cs typeface="Lucida Sans Unicode"/>
              </a:rPr>
              <a:t>int</a:t>
            </a:r>
            <a:r>
              <a:rPr sz="2100" spc="-17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x;</a:t>
            </a:r>
            <a:endParaRPr sz="1400">
              <a:latin typeface="Lucida Sans Unicode"/>
              <a:cs typeface="Lucida Sans Unicode"/>
            </a:endParaRPr>
          </a:p>
          <a:p>
            <a:pPr marL="178936">
              <a:lnSpc>
                <a:spcPts val="1680"/>
              </a:lnSpc>
            </a:pPr>
            <a:r>
              <a:rPr sz="2100" spc="0" baseline="9296" dirty="0" smtClean="0">
                <a:latin typeface="Lucida Sans Unicode"/>
                <a:cs typeface="Lucida Sans Unicode"/>
              </a:rPr>
              <a:t>scanf</a:t>
            </a:r>
            <a:r>
              <a:rPr sz="2100" spc="-40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(“%d\n”,</a:t>
            </a:r>
            <a:r>
              <a:rPr sz="2100" spc="-58" baseline="9296" dirty="0" smtClean="0">
                <a:latin typeface="Lucida Sans Unicode"/>
                <a:cs typeface="Lucida Sans Unicode"/>
              </a:rPr>
              <a:t> </a:t>
            </a:r>
            <a:r>
              <a:rPr sz="2100" spc="0" baseline="9296" dirty="0" smtClean="0">
                <a:latin typeface="Lucida Sans Unicode"/>
                <a:cs typeface="Lucida Sans Unicode"/>
              </a:rPr>
              <a:t>&amp;x);</a:t>
            </a:r>
            <a:endParaRPr sz="1400">
              <a:latin typeface="Lucida Sans Unicode"/>
              <a:cs typeface="Lucida Sans Unicode"/>
            </a:endParaRPr>
          </a:p>
          <a:p>
            <a:pPr marL="179362" marR="26631">
              <a:lnSpc>
                <a:spcPts val="1680"/>
              </a:lnSpc>
            </a:pPr>
            <a:r>
              <a:rPr sz="2100" spc="0" baseline="9296" dirty="0" smtClean="0">
                <a:latin typeface="Lucida Sans Unicode"/>
                <a:cs typeface="Lucida Sans Unicode"/>
              </a:rPr>
              <a:t>foo(x);</a:t>
            </a:r>
            <a:endParaRPr sz="1400">
              <a:latin typeface="Lucida Sans Unicode"/>
              <a:cs typeface="Lucida Sans Unicode"/>
            </a:endParaRPr>
          </a:p>
          <a:p>
            <a:pPr marL="12700" marR="26631">
              <a:lnSpc>
                <a:spcPts val="1565"/>
              </a:lnSpc>
            </a:pPr>
            <a:r>
              <a:rPr sz="2100" spc="0" baseline="6197" dirty="0" smtClean="0">
                <a:latin typeface="Lucida Sans Unicode"/>
                <a:cs typeface="Lucida Sans Unicode"/>
              </a:rPr>
              <a:t>}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71521" y="4048538"/>
            <a:ext cx="545245" cy="202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00"/>
              </a:lnSpc>
              <a:spcBef>
                <a:spcPts val="80"/>
              </a:spcBef>
            </a:pPr>
            <a:r>
              <a:rPr sz="2100" spc="0" baseline="6197" dirty="0" smtClean="0">
                <a:latin typeface="Lucida Sans Unicode"/>
                <a:cs typeface="Lucida Sans Unicode"/>
              </a:rPr>
              <a:t>foo:</a:t>
            </a:r>
            <a:r>
              <a:rPr sz="2100" spc="-31" baseline="6197" dirty="0" smtClean="0">
                <a:latin typeface="Lucida Sans Unicode"/>
                <a:cs typeface="Lucida Sans Unicode"/>
              </a:rPr>
              <a:t> </a:t>
            </a:r>
            <a:r>
              <a:rPr sz="2100" spc="0" baseline="6197" dirty="0" smtClean="0">
                <a:latin typeface="Lucida Sans Unicode"/>
                <a:cs typeface="Lucida Sans Unicode"/>
              </a:rPr>
              <a:t>a</a:t>
            </a:r>
            <a:endParaRPr sz="14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273943" y="6293357"/>
            <a:ext cx="4885943" cy="917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60995" y="6288024"/>
            <a:ext cx="3690366" cy="933450"/>
          </a:xfrm>
          <a:custGeom>
            <a:avLst/>
            <a:gdLst/>
            <a:ahLst/>
            <a:cxnLst/>
            <a:rect l="l" t="t" r="r" b="b"/>
            <a:pathLst>
              <a:path w="3690366" h="933450">
                <a:moveTo>
                  <a:pt x="0" y="0"/>
                </a:moveTo>
                <a:lnTo>
                  <a:pt x="7620" y="6858"/>
                </a:lnTo>
                <a:lnTo>
                  <a:pt x="2858917" y="915924"/>
                </a:lnTo>
                <a:lnTo>
                  <a:pt x="3638900" y="9159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0261" y="6134099"/>
            <a:ext cx="3404615" cy="1060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3403" y="6130289"/>
            <a:ext cx="3410711" cy="10980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64621" y="934973"/>
            <a:ext cx="3076194" cy="4076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91902" y="1726821"/>
            <a:ext cx="1991459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0"/>
              </a:lnSpc>
              <a:spcBef>
                <a:spcPts val="145"/>
              </a:spcBef>
            </a:pPr>
            <a:r>
              <a:rPr sz="2700" spc="0" baseline="9662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9662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4820" dirty="0" smtClean="0">
                <a:latin typeface="Lucida Sans Unicode"/>
                <a:cs typeface="Lucida Sans Unicode"/>
              </a:rPr>
              <a:t>Download</a:t>
            </a:r>
            <a:endParaRPr sz="27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75365" y="2136267"/>
            <a:ext cx="172490" cy="705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85"/>
              </a:lnSpc>
              <a:spcBef>
                <a:spcPts val="124"/>
              </a:spcBef>
            </a:pPr>
            <a:r>
              <a:rPr sz="2300" spc="0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endParaRPr sz="23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40"/>
              </a:spcBef>
            </a:pPr>
            <a:r>
              <a:rPr sz="2300" spc="0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3968" y="2169404"/>
            <a:ext cx="6246613" cy="24722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450" spc="0" baseline="8488" dirty="0" smtClean="0">
                <a:latin typeface="Lucida Sans Unicode"/>
                <a:cs typeface="Lucida Sans Unicode"/>
              </a:rPr>
              <a:t>Directory:</a:t>
            </a:r>
            <a:r>
              <a:rPr sz="3450" spc="-109" baseline="8488" dirty="0" smtClean="0">
                <a:latin typeface="Lucida Sans Unicode"/>
                <a:cs typeface="Lucida Sans Unicode"/>
              </a:rPr>
              <a:t> </a:t>
            </a:r>
            <a:r>
              <a:rPr lang="en-US" sz="3450" spc="0" baseline="8488" smtClean="0">
                <a:latin typeface="Lucida Sans Unicode"/>
                <a:cs typeface="Lucida Sans Unicode"/>
              </a:rPr>
              <a:t>/</a:t>
            </a:r>
            <a:r>
              <a:rPr lang="en-US" sz="3450" spc="0" baseline="8488" smtClean="0">
                <a:latin typeface="Lucida Sans Unicode"/>
                <a:cs typeface="Lucida Sans Unicode"/>
              </a:rPr>
              <a:t>homes/cs502/</a:t>
            </a:r>
            <a:r>
              <a:rPr sz="3450" spc="0" baseline="8488" smtClean="0">
                <a:latin typeface="Lucida Sans Unicode"/>
                <a:cs typeface="Lucida Sans Unicode"/>
              </a:rPr>
              <a:t>Fall1</a:t>
            </a:r>
            <a:r>
              <a:rPr lang="en-US" sz="3450" spc="0" baseline="8488" dirty="0" smtClean="0">
                <a:latin typeface="Lucida Sans Unicode"/>
                <a:cs typeface="Lucida Sans Unicode"/>
              </a:rPr>
              <a:t>4</a:t>
            </a:r>
            <a:r>
              <a:rPr sz="3450" spc="0" baseline="8488" dirty="0" smtClean="0">
                <a:latin typeface="Lucida Sans Unicode"/>
                <a:cs typeface="Lucida Sans Unicode"/>
              </a:rPr>
              <a:t>/</a:t>
            </a:r>
            <a:endParaRPr sz="2300" dirty="0">
              <a:latin typeface="Lucida Sans Unicode"/>
              <a:cs typeface="Lucida Sans Unicode"/>
            </a:endParaRPr>
          </a:p>
          <a:p>
            <a:pPr marL="12700" marR="43776">
              <a:lnSpc>
                <a:spcPts val="3060"/>
              </a:lnSpc>
              <a:spcBef>
                <a:spcPts val="15"/>
              </a:spcBef>
            </a:pPr>
            <a:r>
              <a:rPr sz="3450" spc="0" baseline="7545" dirty="0" smtClean="0">
                <a:latin typeface="Lucida Sans Unicode"/>
                <a:cs typeface="Lucida Sans Unicode"/>
              </a:rPr>
              <a:t>File:</a:t>
            </a:r>
            <a:r>
              <a:rPr sz="3450" spc="-45" baseline="7545" dirty="0" smtClean="0">
                <a:latin typeface="Lucida Sans Unicode"/>
                <a:cs typeface="Lucida Sans Unicode"/>
              </a:rPr>
              <a:t> </a:t>
            </a:r>
            <a:r>
              <a:rPr sz="3450" spc="0" baseline="7545" dirty="0" smtClean="0">
                <a:latin typeface="Lucida Sans Unicode"/>
                <a:cs typeface="Lucida Sans Unicode"/>
              </a:rPr>
              <a:t>cs502_fall1</a:t>
            </a:r>
            <a:r>
              <a:rPr lang="en-US" sz="3450" spc="0" baseline="7545" dirty="0" smtClean="0">
                <a:latin typeface="Lucida Sans Unicode"/>
                <a:cs typeface="Lucida Sans Unicode"/>
              </a:rPr>
              <a:t>4_proj1</a:t>
            </a:r>
            <a:r>
              <a:rPr sz="3450" spc="0" baseline="7545" dirty="0" smtClean="0">
                <a:latin typeface="Lucida Sans Unicode"/>
                <a:cs typeface="Lucida Sans Unicode"/>
              </a:rPr>
              <a:t>.tar.gz</a:t>
            </a:r>
            <a:endParaRPr sz="2300" dirty="0">
              <a:latin typeface="Lucida Sans Unicode"/>
              <a:cs typeface="Lucida Sans Unicode"/>
            </a:endParaRPr>
          </a:p>
          <a:p>
            <a:pPr marL="21841" marR="43776">
              <a:lnSpc>
                <a:spcPts val="2900"/>
              </a:lnSpc>
            </a:pPr>
            <a:r>
              <a:rPr sz="3150" spc="0" baseline="9662" dirty="0" smtClean="0">
                <a:solidFill>
                  <a:srgbClr val="D91F28"/>
                </a:solidFill>
                <a:latin typeface="Times New Roman"/>
                <a:cs typeface="Times New Roman"/>
              </a:rPr>
              <a:t>x </a:t>
            </a:r>
            <a:r>
              <a:rPr sz="3150" spc="283" baseline="9662" dirty="0" smtClean="0">
                <a:solidFill>
                  <a:srgbClr val="D91F28"/>
                </a:solidFill>
                <a:latin typeface="Times New Roman"/>
                <a:cs typeface="Times New Roman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Install</a:t>
            </a:r>
            <a:r>
              <a:rPr lang="en-US" sz="3150" spc="0" baseline="7230" dirty="0" smtClean="0">
                <a:latin typeface="Lucida Sans Unicode"/>
                <a:cs typeface="Lucida Sans Unicode"/>
              </a:rPr>
              <a:t> (tar -</a:t>
            </a:r>
            <a:r>
              <a:rPr lang="en-US" sz="3150" spc="0" baseline="7230" dirty="0" err="1" smtClean="0">
                <a:latin typeface="Lucida Sans Unicode"/>
                <a:cs typeface="Lucida Sans Unicode"/>
              </a:rPr>
              <a:t>xvf</a:t>
            </a:r>
            <a:r>
              <a:rPr lang="en-US" sz="3150" spc="0" baseline="7230" dirty="0" smtClean="0">
                <a:latin typeface="Lucida Sans Unicode"/>
                <a:cs typeface="Lucida Sans Unicode"/>
              </a:rPr>
              <a:t>)</a:t>
            </a:r>
            <a:endParaRPr sz="2100" dirty="0">
              <a:latin typeface="Lucida Sans Unicode"/>
              <a:cs typeface="Lucida Sans Unicode"/>
            </a:endParaRPr>
          </a:p>
          <a:p>
            <a:pPr marL="305305" marR="43776">
              <a:lnSpc>
                <a:spcPts val="2665"/>
              </a:lnSpc>
            </a:pPr>
            <a:r>
              <a:rPr sz="2850" spc="0" baseline="9154" dirty="0" smtClean="0">
                <a:solidFill>
                  <a:srgbClr val="D91F28"/>
                </a:solidFill>
                <a:latin typeface="Times New Roman"/>
                <a:cs typeface="Times New Roman"/>
              </a:rPr>
              <a:t>x  </a:t>
            </a:r>
            <a:r>
              <a:rPr sz="2850" spc="88" baseline="9154" dirty="0" smtClean="0">
                <a:solidFill>
                  <a:srgbClr val="D91F28"/>
                </a:solidFill>
                <a:latin typeface="Times New Roman"/>
                <a:cs typeface="Times New Roman"/>
              </a:rPr>
              <a:t> </a:t>
            </a:r>
            <a:r>
              <a:rPr sz="2850" spc="0" baseline="6850" dirty="0" smtClean="0">
                <a:latin typeface="Lucida Sans Unicode"/>
                <a:cs typeface="Lucida Sans Unicode"/>
              </a:rPr>
              <a:t>working</a:t>
            </a:r>
            <a:r>
              <a:rPr sz="2850" spc="-19" baseline="6850" dirty="0" smtClean="0">
                <a:latin typeface="Lucida Sans Unicode"/>
                <a:cs typeface="Lucida Sans Unicode"/>
              </a:rPr>
              <a:t> </a:t>
            </a:r>
            <a:r>
              <a:rPr sz="2850" spc="0" baseline="6850" dirty="0" smtClean="0">
                <a:latin typeface="Lucida Sans Unicode"/>
                <a:cs typeface="Lucida Sans Unicode"/>
              </a:rPr>
              <a:t>directory</a:t>
            </a:r>
            <a:endParaRPr sz="1900" dirty="0">
              <a:latin typeface="Lucida Sans Unicode"/>
              <a:cs typeface="Lucida Sans Unicode"/>
            </a:endParaRPr>
          </a:p>
          <a:p>
            <a:pPr marL="305305" marR="43776">
              <a:lnSpc>
                <a:spcPts val="2675"/>
              </a:lnSpc>
              <a:spcBef>
                <a:spcPts val="0"/>
              </a:spcBef>
            </a:pPr>
            <a:r>
              <a:rPr sz="2850" spc="0" baseline="9154" dirty="0" smtClean="0">
                <a:solidFill>
                  <a:srgbClr val="D91F28"/>
                </a:solidFill>
                <a:latin typeface="Times New Roman"/>
                <a:cs typeface="Times New Roman"/>
              </a:rPr>
              <a:t>x  </a:t>
            </a:r>
            <a:r>
              <a:rPr sz="2850" spc="88" baseline="9154" dirty="0" smtClean="0">
                <a:solidFill>
                  <a:srgbClr val="D91F28"/>
                </a:solidFill>
                <a:latin typeface="Times New Roman"/>
                <a:cs typeface="Times New Roman"/>
              </a:rPr>
              <a:t> </a:t>
            </a:r>
            <a:r>
              <a:rPr sz="2850" spc="0" baseline="6850" dirty="0" smtClean="0">
                <a:latin typeface="Lucida Sans Unicode"/>
                <a:cs typeface="Lucida Sans Unicode"/>
              </a:rPr>
              <a:t>Makefile, template file</a:t>
            </a:r>
            <a:endParaRPr sz="1900" dirty="0">
              <a:latin typeface="Lucida Sans Unicode"/>
              <a:cs typeface="Lucida Sans Unicode"/>
            </a:endParaRPr>
          </a:p>
          <a:p>
            <a:pPr marL="21841" marR="43776">
              <a:lnSpc>
                <a:spcPts val="2940"/>
              </a:lnSpc>
              <a:spcBef>
                <a:spcPts val="13"/>
              </a:spcBef>
            </a:pPr>
            <a:r>
              <a:rPr sz="3150" spc="0" baseline="9662" dirty="0" smtClean="0">
                <a:solidFill>
                  <a:srgbClr val="D91F28"/>
                </a:solidFill>
                <a:latin typeface="Times New Roman"/>
                <a:cs typeface="Times New Roman"/>
              </a:rPr>
              <a:t>x </a:t>
            </a:r>
            <a:r>
              <a:rPr sz="3150" spc="283" baseline="9662" dirty="0" smtClean="0">
                <a:solidFill>
                  <a:srgbClr val="D91F28"/>
                </a:solidFill>
                <a:latin typeface="Times New Roman"/>
                <a:cs typeface="Times New Roman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Gcc-4.7.0_src</a:t>
            </a:r>
            <a:endParaRPr sz="2100" dirty="0">
              <a:latin typeface="Lucida Sans Unicode"/>
              <a:cs typeface="Lucida Sans Unicode"/>
            </a:endParaRPr>
          </a:p>
          <a:p>
            <a:pPr marL="305305" marR="43776">
              <a:lnSpc>
                <a:spcPts val="2475"/>
              </a:lnSpc>
            </a:pPr>
            <a:r>
              <a:rPr sz="2850" spc="0" baseline="4577" dirty="0" smtClean="0">
                <a:solidFill>
                  <a:srgbClr val="D91F28"/>
                </a:solidFill>
                <a:latin typeface="Times New Roman"/>
                <a:cs typeface="Times New Roman"/>
              </a:rPr>
              <a:t>x  </a:t>
            </a:r>
            <a:r>
              <a:rPr sz="2850" spc="88" baseline="4577" dirty="0" smtClean="0">
                <a:solidFill>
                  <a:srgbClr val="D91F28"/>
                </a:solidFill>
                <a:latin typeface="Times New Roman"/>
                <a:cs typeface="Times New Roman"/>
              </a:rPr>
              <a:t> </a:t>
            </a:r>
            <a:r>
              <a:rPr sz="2850" spc="0" baseline="3425" dirty="0" smtClean="0">
                <a:latin typeface="Lucida Sans Unicode"/>
                <a:cs typeface="Lucida Sans Unicode"/>
              </a:rPr>
              <a:t>softlink</a:t>
            </a:r>
            <a:endParaRPr sz="19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1902" y="4729101"/>
            <a:ext cx="4794893" cy="759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15"/>
              </a:lnSpc>
              <a:spcBef>
                <a:spcPts val="160"/>
              </a:spcBef>
            </a:pPr>
            <a:r>
              <a:rPr sz="2700" spc="0" baseline="17714" dirty="0" smtClean="0">
                <a:solidFill>
                  <a:srgbClr val="2DA1BE"/>
                </a:solidFill>
                <a:latin typeface="Times New Roman"/>
                <a:cs typeface="Times New Roman"/>
              </a:rPr>
              <a:t>`</a:t>
            </a:r>
            <a:r>
              <a:rPr sz="2700" spc="315" baseline="17714" dirty="0" smtClean="0">
                <a:solidFill>
                  <a:srgbClr val="2DA1BE"/>
                </a:solidFill>
                <a:latin typeface="Times New Roman"/>
                <a:cs typeface="Times New Roman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Work</a:t>
            </a:r>
            <a:r>
              <a:rPr sz="4050" spc="-9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under your SCRATCH</a:t>
            </a:r>
            <a:endParaRPr sz="2700">
              <a:latin typeface="Lucida Sans Unicode"/>
              <a:cs typeface="Lucida Sans Unicode"/>
            </a:endParaRPr>
          </a:p>
          <a:p>
            <a:pPr marL="296162" marR="51435">
              <a:lnSpc>
                <a:spcPts val="2770"/>
              </a:lnSpc>
            </a:pPr>
            <a:r>
              <a:rPr sz="3450" spc="0" baseline="4769" dirty="0" smtClean="0">
                <a:solidFill>
                  <a:srgbClr val="2DA1BE"/>
                </a:solidFill>
                <a:latin typeface="Verdana"/>
                <a:cs typeface="Verdana"/>
              </a:rPr>
              <a:t>◦</a:t>
            </a:r>
            <a:r>
              <a:rPr sz="3450" spc="171" baseline="4769" dirty="0" smtClean="0">
                <a:solidFill>
                  <a:srgbClr val="2DA1BE"/>
                </a:solidFill>
                <a:latin typeface="Verdana"/>
                <a:cs typeface="Verdana"/>
              </a:rPr>
              <a:t> </a:t>
            </a:r>
            <a:r>
              <a:rPr sz="3450" spc="0" baseline="3772" dirty="0" smtClean="0">
                <a:latin typeface="Lucida Sans Unicode"/>
                <a:cs typeface="Lucida Sans Unicode"/>
              </a:rPr>
              <a:t>$</a:t>
            </a:r>
            <a:r>
              <a:rPr sz="3450" spc="-14" baseline="3772" dirty="0" smtClean="0">
                <a:latin typeface="Lucida Sans Unicode"/>
                <a:cs typeface="Lucida Sans Unicode"/>
              </a:rPr>
              <a:t> </a:t>
            </a:r>
            <a:r>
              <a:rPr sz="3450" spc="0" baseline="3772" dirty="0" smtClean="0">
                <a:latin typeface="Lucida Sans Unicode"/>
                <a:cs typeface="Lucida Sans Unicode"/>
              </a:rPr>
              <a:t>cd</a:t>
            </a:r>
            <a:r>
              <a:rPr sz="3450" spc="-26" baseline="3772" dirty="0" smtClean="0">
                <a:latin typeface="Lucida Sans Unicode"/>
                <a:cs typeface="Lucida Sans Unicode"/>
              </a:rPr>
              <a:t> </a:t>
            </a:r>
            <a:r>
              <a:rPr sz="3450" spc="0" baseline="3772" dirty="0" smtClean="0">
                <a:latin typeface="Lucida Sans Unicode"/>
                <a:cs typeface="Lucida Sans Unicode"/>
              </a:rPr>
              <a:t>~/scratch</a:t>
            </a:r>
            <a:endParaRPr sz="2300">
              <a:latin typeface="Lucida Sans Unicode"/>
              <a:cs typeface="Lucida Sans Unicode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17900" y="4729101"/>
            <a:ext cx="1555863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0"/>
              </a:lnSpc>
              <a:spcBef>
                <a:spcPts val="145"/>
              </a:spcBef>
            </a:pPr>
            <a:r>
              <a:rPr sz="4050" spc="0" baseline="4820" dirty="0" smtClean="0">
                <a:latin typeface="Lucida Sans Unicode"/>
                <a:cs typeface="Lucida Sans Unicode"/>
              </a:rPr>
              <a:t>directory</a:t>
            </a:r>
            <a:endParaRPr sz="27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Prelude - Understanding 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50816" y="2607170"/>
            <a:ext cx="846001" cy="635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66" dirty="0"/>
              <a:t>Parsing</a:t>
            </a:r>
          </a:p>
          <a:p>
            <a:r>
              <a:rPr lang="en-US" sz="1766" dirty="0"/>
              <a:t> in </a:t>
            </a:r>
            <a:r>
              <a:rPr lang="en-US" sz="1766" dirty="0" err="1"/>
              <a:t>gcc</a:t>
            </a:r>
            <a:endParaRPr lang="en-US" sz="1766" dirty="0"/>
          </a:p>
        </p:txBody>
      </p:sp>
      <p:sp>
        <p:nvSpPr>
          <p:cNvPr id="5" name="TextBox 4"/>
          <p:cNvSpPr txBox="1"/>
          <p:nvPr/>
        </p:nvSpPr>
        <p:spPr>
          <a:xfrm>
            <a:off x="4169270" y="2018453"/>
            <a:ext cx="1601913" cy="398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7" b="1" dirty="0"/>
              <a:t>AST/GENERIC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69766" y="2018453"/>
            <a:ext cx="1624740" cy="398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7" dirty="0"/>
              <a:t>C source code</a:t>
            </a:r>
          </a:p>
        </p:txBody>
      </p:sp>
      <p:sp>
        <p:nvSpPr>
          <p:cNvPr id="7" name="Rectangle 6"/>
          <p:cNvSpPr/>
          <p:nvPr/>
        </p:nvSpPr>
        <p:spPr>
          <a:xfrm>
            <a:off x="636976" y="2775373"/>
            <a:ext cx="1261533" cy="756920"/>
          </a:xfrm>
          <a:prstGeom prst="rect">
            <a:avLst/>
          </a:prstGeom>
          <a:solidFill>
            <a:schemeClr val="accent1">
              <a:alpha val="0"/>
            </a:schemeClr>
          </a:solidFill>
          <a:ln w="29591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66" dirty="0" err="1">
                <a:solidFill>
                  <a:schemeClr val="tx1"/>
                </a:solidFill>
              </a:rPr>
              <a:t>int</a:t>
            </a:r>
            <a:r>
              <a:rPr lang="en-US" sz="1766" dirty="0">
                <a:solidFill>
                  <a:schemeClr val="tx1"/>
                </a:solidFill>
              </a:rPr>
              <a:t> count; </a:t>
            </a:r>
          </a:p>
        </p:txBody>
      </p:sp>
      <p:sp>
        <p:nvSpPr>
          <p:cNvPr id="8" name="Rectangle 7"/>
          <p:cNvSpPr/>
          <p:nvPr/>
        </p:nvSpPr>
        <p:spPr>
          <a:xfrm>
            <a:off x="8206175" y="2943578"/>
            <a:ext cx="1766147" cy="756920"/>
          </a:xfrm>
          <a:prstGeom prst="rect">
            <a:avLst/>
          </a:prstGeom>
          <a:solidFill>
            <a:schemeClr val="accent1">
              <a:alpha val="0"/>
            </a:schemeClr>
          </a:solidFill>
          <a:ln w="29591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66" dirty="0" err="1">
                <a:solidFill>
                  <a:schemeClr val="tx1"/>
                </a:solidFill>
              </a:rPr>
              <a:t>int</a:t>
            </a:r>
            <a:r>
              <a:rPr lang="en-US" sz="1766" dirty="0">
                <a:solidFill>
                  <a:schemeClr val="tx1"/>
                </a:solidFill>
              </a:rPr>
              <a:t> count;</a:t>
            </a:r>
          </a:p>
        </p:txBody>
      </p:sp>
      <p:sp>
        <p:nvSpPr>
          <p:cNvPr id="9" name="Oval 8"/>
          <p:cNvSpPr/>
          <p:nvPr/>
        </p:nvSpPr>
        <p:spPr>
          <a:xfrm>
            <a:off x="4001064" y="3784600"/>
            <a:ext cx="1513840" cy="504613"/>
          </a:xfrm>
          <a:prstGeom prst="ellipse">
            <a:avLst/>
          </a:prstGeom>
          <a:solidFill>
            <a:schemeClr val="accent1">
              <a:alpha val="0"/>
            </a:schemeClr>
          </a:solidFill>
          <a:ln w="29591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14" dirty="0">
                <a:solidFill>
                  <a:schemeClr val="tx1"/>
                </a:solidFill>
              </a:rPr>
              <a:t>VAR_DECL</a:t>
            </a:r>
          </a:p>
        </p:txBody>
      </p:sp>
      <p:cxnSp>
        <p:nvCxnSpPr>
          <p:cNvPr id="18" name="Straight Arrow Connector 17"/>
          <p:cNvCxnSpPr>
            <a:stCxn id="9" idx="4"/>
            <a:endCxn id="55" idx="0"/>
          </p:cNvCxnSpPr>
          <p:nvPr/>
        </p:nvCxnSpPr>
        <p:spPr>
          <a:xfrm>
            <a:off x="4757985" y="4289213"/>
            <a:ext cx="1639993" cy="756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5" idx="4"/>
          </p:cNvCxnSpPr>
          <p:nvPr/>
        </p:nvCxnSpPr>
        <p:spPr>
          <a:xfrm>
            <a:off x="6397978" y="5550746"/>
            <a:ext cx="0" cy="588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4"/>
            <a:endCxn id="64" idx="0"/>
          </p:cNvCxnSpPr>
          <p:nvPr/>
        </p:nvCxnSpPr>
        <p:spPr>
          <a:xfrm flipH="1">
            <a:off x="3454400" y="4289213"/>
            <a:ext cx="1303584" cy="672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ight Arrow 42"/>
          <p:cNvSpPr/>
          <p:nvPr/>
        </p:nvSpPr>
        <p:spPr>
          <a:xfrm>
            <a:off x="2150816" y="3279987"/>
            <a:ext cx="1093329" cy="168204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7"/>
          </a:p>
        </p:txBody>
      </p:sp>
      <p:sp>
        <p:nvSpPr>
          <p:cNvPr id="44" name="Right Arrow 43"/>
          <p:cNvSpPr/>
          <p:nvPr/>
        </p:nvSpPr>
        <p:spPr>
          <a:xfrm>
            <a:off x="6103620" y="3364089"/>
            <a:ext cx="1093329" cy="168204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7"/>
          </a:p>
        </p:txBody>
      </p:sp>
      <p:sp>
        <p:nvSpPr>
          <p:cNvPr id="45" name="TextBox 44"/>
          <p:cNvSpPr txBox="1"/>
          <p:nvPr/>
        </p:nvSpPr>
        <p:spPr>
          <a:xfrm>
            <a:off x="468771" y="2186658"/>
            <a:ext cx="1624740" cy="398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87" dirty="0"/>
              <a:t>C source code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19518" y="2775373"/>
            <a:ext cx="1159292" cy="364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66" b="1" i="1" dirty="0" err="1">
                <a:solidFill>
                  <a:schemeClr val="accent1"/>
                </a:solidFill>
              </a:rPr>
              <a:t>Unparsing</a:t>
            </a:r>
            <a:endParaRPr lang="en-US" sz="1766" b="1" i="1" dirty="0">
              <a:solidFill>
                <a:schemeClr val="accent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5178496" y="5046134"/>
            <a:ext cx="2438964" cy="504613"/>
          </a:xfrm>
          <a:prstGeom prst="ellipse">
            <a:avLst/>
          </a:prstGeom>
          <a:solidFill>
            <a:schemeClr val="accent1">
              <a:alpha val="0"/>
            </a:schemeClr>
          </a:solidFill>
          <a:ln w="29591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14" dirty="0">
                <a:solidFill>
                  <a:schemeClr val="tx1"/>
                </a:solidFill>
              </a:rPr>
              <a:t>IDENTIFIER_NODE</a:t>
            </a:r>
          </a:p>
        </p:txBody>
      </p:sp>
      <p:sp>
        <p:nvSpPr>
          <p:cNvPr id="64" name="Oval 63"/>
          <p:cNvSpPr/>
          <p:nvPr/>
        </p:nvSpPr>
        <p:spPr>
          <a:xfrm>
            <a:off x="2234918" y="4962031"/>
            <a:ext cx="2438964" cy="504613"/>
          </a:xfrm>
          <a:prstGeom prst="ellipse">
            <a:avLst/>
          </a:prstGeom>
          <a:solidFill>
            <a:schemeClr val="accent1">
              <a:alpha val="0"/>
            </a:schemeClr>
          </a:solidFill>
          <a:ln w="29591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14" dirty="0">
                <a:solidFill>
                  <a:schemeClr val="tx1"/>
                </a:solidFill>
              </a:rPr>
              <a:t>INTEGER_TYPE</a:t>
            </a:r>
          </a:p>
        </p:txBody>
      </p:sp>
      <p:sp>
        <p:nvSpPr>
          <p:cNvPr id="65" name="Oval 64"/>
          <p:cNvSpPr/>
          <p:nvPr/>
        </p:nvSpPr>
        <p:spPr>
          <a:xfrm>
            <a:off x="1057487" y="5971258"/>
            <a:ext cx="2438964" cy="504613"/>
          </a:xfrm>
          <a:prstGeom prst="ellipse">
            <a:avLst/>
          </a:prstGeom>
          <a:solidFill>
            <a:schemeClr val="accent1">
              <a:alpha val="0"/>
            </a:schemeClr>
          </a:solidFill>
          <a:ln w="29591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14" dirty="0">
                <a:solidFill>
                  <a:schemeClr val="tx1"/>
                </a:solidFill>
              </a:rPr>
              <a:t>IDENTIFIER_NODE</a:t>
            </a:r>
          </a:p>
        </p:txBody>
      </p:sp>
      <p:cxnSp>
        <p:nvCxnSpPr>
          <p:cNvPr id="67" name="Straight Arrow Connector 66"/>
          <p:cNvCxnSpPr>
            <a:stCxn id="64" idx="4"/>
            <a:endCxn id="65" idx="0"/>
          </p:cNvCxnSpPr>
          <p:nvPr/>
        </p:nvCxnSpPr>
        <p:spPr>
          <a:xfrm flipH="1">
            <a:off x="2276969" y="5466645"/>
            <a:ext cx="1177431" cy="504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5" idx="4"/>
            <a:endCxn id="31" idx="0"/>
          </p:cNvCxnSpPr>
          <p:nvPr/>
        </p:nvCxnSpPr>
        <p:spPr>
          <a:xfrm>
            <a:off x="2276969" y="6475871"/>
            <a:ext cx="0" cy="672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4" idx="4"/>
            <a:endCxn id="36" idx="0"/>
          </p:cNvCxnSpPr>
          <p:nvPr/>
        </p:nvCxnSpPr>
        <p:spPr>
          <a:xfrm>
            <a:off x="3454400" y="5466644"/>
            <a:ext cx="1009227" cy="672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757985" y="4457419"/>
            <a:ext cx="1067023" cy="296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24" b="1" dirty="0"/>
              <a:t>DECL_NAME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96452" y="4457419"/>
            <a:ext cx="960519" cy="296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24" b="1" dirty="0"/>
              <a:t>TREE_TYPE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150816" y="5550747"/>
            <a:ext cx="1061509" cy="296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24" b="1" dirty="0"/>
              <a:t>TYPE_NAME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496451" y="5634850"/>
            <a:ext cx="1368388" cy="296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24" b="1" dirty="0"/>
              <a:t>TYPE_PRECISION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814406" y="6559974"/>
            <a:ext cx="2102556" cy="296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4" b="1" dirty="0"/>
              <a:t>IDENTIFIER_POINTER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430802" y="5718952"/>
            <a:ext cx="2102556" cy="296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4" b="1" dirty="0"/>
              <a:t>IDENTIFIER_POINTER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46202" y="7148689"/>
            <a:ext cx="1261533" cy="420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7" dirty="0">
                <a:solidFill>
                  <a:schemeClr val="tx1"/>
                </a:solidFill>
              </a:rPr>
              <a:t>“</a:t>
            </a:r>
            <a:r>
              <a:rPr lang="en-US" sz="1987" dirty="0" err="1">
                <a:solidFill>
                  <a:schemeClr val="tx1"/>
                </a:solidFill>
              </a:rPr>
              <a:t>int</a:t>
            </a:r>
            <a:r>
              <a:rPr lang="en-US" sz="1987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832860" y="6139462"/>
            <a:ext cx="1261533" cy="420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7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67211" y="6139462"/>
            <a:ext cx="1261533" cy="420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7" dirty="0">
                <a:solidFill>
                  <a:schemeClr val="tx1"/>
                </a:solidFill>
              </a:rPr>
              <a:t>“count”</a:t>
            </a:r>
          </a:p>
        </p:txBody>
      </p:sp>
      <p:sp>
        <p:nvSpPr>
          <p:cNvPr id="50" name="Oval 49"/>
          <p:cNvSpPr/>
          <p:nvPr/>
        </p:nvSpPr>
        <p:spPr>
          <a:xfrm>
            <a:off x="3916962" y="2859476"/>
            <a:ext cx="1766147" cy="504613"/>
          </a:xfrm>
          <a:prstGeom prst="ellipse">
            <a:avLst/>
          </a:prstGeom>
          <a:solidFill>
            <a:schemeClr val="accent1">
              <a:alpha val="0"/>
            </a:schemeClr>
          </a:solidFill>
          <a:ln w="29591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14" dirty="0">
                <a:solidFill>
                  <a:schemeClr val="tx1"/>
                </a:solidFill>
              </a:rPr>
              <a:t>DECL_EXPR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16963" y="3448192"/>
            <a:ext cx="1417183" cy="296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24" b="1" dirty="0"/>
              <a:t>DECL_EXPR_DECL</a:t>
            </a:r>
          </a:p>
        </p:txBody>
      </p:sp>
      <p:cxnSp>
        <p:nvCxnSpPr>
          <p:cNvPr id="52" name="Straight Arrow Connector 51"/>
          <p:cNvCxnSpPr>
            <a:stCxn id="50" idx="4"/>
            <a:endCxn id="51" idx="2"/>
          </p:cNvCxnSpPr>
          <p:nvPr/>
        </p:nvCxnSpPr>
        <p:spPr>
          <a:xfrm flipH="1">
            <a:off x="4625555" y="3364089"/>
            <a:ext cx="174481" cy="380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0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GCC 4.7.0 source code hierarchy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57984" y="1850249"/>
            <a:ext cx="1513840" cy="4205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7" dirty="0" err="1">
                <a:solidFill>
                  <a:schemeClr val="tx1"/>
                </a:solidFill>
              </a:rPr>
              <a:t>gcc</a:t>
            </a:r>
            <a:r>
              <a:rPr lang="en-US" sz="1987" dirty="0">
                <a:solidFill>
                  <a:schemeClr val="tx1"/>
                </a:solidFill>
              </a:rPr>
              <a:t> 4.7.0</a:t>
            </a:r>
          </a:p>
        </p:txBody>
      </p:sp>
      <p:sp>
        <p:nvSpPr>
          <p:cNvPr id="5" name="Rectangle 4"/>
          <p:cNvSpPr/>
          <p:nvPr/>
        </p:nvSpPr>
        <p:spPr>
          <a:xfrm>
            <a:off x="973384" y="2943578"/>
            <a:ext cx="1513840" cy="4205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7" dirty="0" err="1">
                <a:solidFill>
                  <a:schemeClr val="tx1"/>
                </a:solidFill>
              </a:rPr>
              <a:t>libcpp</a:t>
            </a:r>
            <a:endParaRPr lang="en-US" sz="1987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07736" y="2943578"/>
            <a:ext cx="1513840" cy="4205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7" dirty="0" err="1">
                <a:solidFill>
                  <a:schemeClr val="tx1"/>
                </a:solidFill>
              </a:rPr>
              <a:t>libgcc</a:t>
            </a:r>
            <a:endParaRPr lang="en-US" sz="1987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57984" y="2943578"/>
            <a:ext cx="1513840" cy="4205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7" dirty="0" err="1">
                <a:solidFill>
                  <a:schemeClr val="tx1"/>
                </a:solidFill>
              </a:rPr>
              <a:t>gcc</a:t>
            </a:r>
            <a:r>
              <a:rPr lang="en-US" sz="1987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6692336" y="2943578"/>
            <a:ext cx="1513840" cy="4205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7" dirty="0">
                <a:solidFill>
                  <a:schemeClr val="tx1"/>
                </a:solidFill>
              </a:rPr>
              <a:t>lib&lt;FE&gt;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8458482" y="2943578"/>
            <a:ext cx="1513840" cy="4205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32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55429" y="4036907"/>
            <a:ext cx="1513840" cy="4205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7" dirty="0">
                <a:solidFill>
                  <a:schemeClr val="tx1"/>
                </a:solidFill>
              </a:rPr>
              <a:t>c-family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05678" y="4036907"/>
            <a:ext cx="1513840" cy="4205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7" dirty="0">
                <a:solidFill>
                  <a:schemeClr val="tx1"/>
                </a:solidFill>
              </a:rPr>
              <a:t>&lt;FE&gt;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55927" y="4036907"/>
            <a:ext cx="1513840" cy="925124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7" dirty="0">
                <a:solidFill>
                  <a:schemeClr val="tx1"/>
                </a:solidFill>
              </a:rPr>
              <a:t>tree.def</a:t>
            </a:r>
          </a:p>
          <a:p>
            <a:pPr algn="ctr"/>
            <a:r>
              <a:rPr lang="en-US" sz="1987" dirty="0" err="1">
                <a:solidFill>
                  <a:schemeClr val="tx1"/>
                </a:solidFill>
              </a:rPr>
              <a:t>tree.h</a:t>
            </a:r>
            <a:endParaRPr lang="en-US" sz="1987" dirty="0">
              <a:solidFill>
                <a:schemeClr val="tx1"/>
              </a:solidFill>
            </a:endParaRPr>
          </a:p>
          <a:p>
            <a:pPr algn="ctr"/>
            <a:r>
              <a:rPr lang="en-US" sz="1987" dirty="0">
                <a:solidFill>
                  <a:schemeClr val="tx1"/>
                </a:solidFill>
              </a:rPr>
              <a:t>c-</a:t>
            </a:r>
            <a:r>
              <a:rPr lang="en-US" sz="1987" dirty="0" err="1">
                <a:solidFill>
                  <a:schemeClr val="tx1"/>
                </a:solidFill>
              </a:rPr>
              <a:t>parser.c</a:t>
            </a:r>
            <a:endParaRPr lang="en-US" sz="1987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22073" y="4036907"/>
            <a:ext cx="1513840" cy="4205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32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15" name="Straight Arrow Connector 14"/>
          <p:cNvCxnSpPr>
            <a:stCxn id="4" idx="2"/>
            <a:endCxn id="5" idx="0"/>
          </p:cNvCxnSpPr>
          <p:nvPr/>
        </p:nvCxnSpPr>
        <p:spPr>
          <a:xfrm flipH="1">
            <a:off x="1730304" y="2270760"/>
            <a:ext cx="3784600" cy="672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>
          <a:xfrm flipH="1">
            <a:off x="3664656" y="2270760"/>
            <a:ext cx="1850249" cy="672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2"/>
            <a:endCxn id="7" idx="0"/>
          </p:cNvCxnSpPr>
          <p:nvPr/>
        </p:nvCxnSpPr>
        <p:spPr>
          <a:xfrm>
            <a:off x="5514904" y="2270760"/>
            <a:ext cx="0" cy="672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2"/>
            <a:endCxn id="8" idx="0"/>
          </p:cNvCxnSpPr>
          <p:nvPr/>
        </p:nvCxnSpPr>
        <p:spPr>
          <a:xfrm>
            <a:off x="5514905" y="2270760"/>
            <a:ext cx="1934351" cy="672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2"/>
            <a:endCxn id="9" idx="0"/>
          </p:cNvCxnSpPr>
          <p:nvPr/>
        </p:nvCxnSpPr>
        <p:spPr>
          <a:xfrm>
            <a:off x="5514904" y="2270760"/>
            <a:ext cx="3700498" cy="672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  <a:endCxn id="10" idx="0"/>
          </p:cNvCxnSpPr>
          <p:nvPr/>
        </p:nvCxnSpPr>
        <p:spPr>
          <a:xfrm flipH="1">
            <a:off x="3412349" y="3364089"/>
            <a:ext cx="2102556" cy="672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2"/>
            <a:endCxn id="11" idx="0"/>
          </p:cNvCxnSpPr>
          <p:nvPr/>
        </p:nvCxnSpPr>
        <p:spPr>
          <a:xfrm flipH="1">
            <a:off x="5262598" y="3364089"/>
            <a:ext cx="252307" cy="672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2"/>
            <a:endCxn id="12" idx="0"/>
          </p:cNvCxnSpPr>
          <p:nvPr/>
        </p:nvCxnSpPr>
        <p:spPr>
          <a:xfrm>
            <a:off x="5514905" y="3364089"/>
            <a:ext cx="1597942" cy="672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2"/>
            <a:endCxn id="13" idx="0"/>
          </p:cNvCxnSpPr>
          <p:nvPr/>
        </p:nvCxnSpPr>
        <p:spPr>
          <a:xfrm>
            <a:off x="5514904" y="3364089"/>
            <a:ext cx="3364089" cy="672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730304" y="5298440"/>
            <a:ext cx="1513840" cy="4205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7" dirty="0">
                <a:solidFill>
                  <a:schemeClr val="tx1"/>
                </a:solidFill>
              </a:rPr>
              <a:t>c-</a:t>
            </a:r>
            <a:r>
              <a:rPr lang="en-US" sz="1987" dirty="0" err="1">
                <a:solidFill>
                  <a:schemeClr val="tx1"/>
                </a:solidFill>
              </a:rPr>
              <a:t>opts.c</a:t>
            </a:r>
            <a:endParaRPr lang="en-US" sz="1987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48758" y="5298440"/>
            <a:ext cx="1513840" cy="4205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32" b="1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46" name="Straight Arrow Connector 45"/>
          <p:cNvCxnSpPr>
            <a:stCxn id="10" idx="2"/>
            <a:endCxn id="42" idx="0"/>
          </p:cNvCxnSpPr>
          <p:nvPr/>
        </p:nvCxnSpPr>
        <p:spPr>
          <a:xfrm flipH="1">
            <a:off x="2487225" y="4457418"/>
            <a:ext cx="925124" cy="841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2"/>
            <a:endCxn id="45" idx="0"/>
          </p:cNvCxnSpPr>
          <p:nvPr/>
        </p:nvCxnSpPr>
        <p:spPr>
          <a:xfrm>
            <a:off x="3412349" y="4457418"/>
            <a:ext cx="1093329" cy="841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178496" y="6391769"/>
            <a:ext cx="3952804" cy="7569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7" b="1" dirty="0">
                <a:solidFill>
                  <a:schemeClr val="tx1"/>
                </a:solidFill>
              </a:rPr>
              <a:t>TREE_CODE(fn) = FUNCTION_DECL</a:t>
            </a:r>
          </a:p>
        </p:txBody>
      </p:sp>
    </p:spTree>
    <p:extLst>
      <p:ext uri="{BB962C8B-B14F-4D97-AF65-F5344CB8AC3E}">
        <p14:creationId xmlns:p14="http://schemas.microsoft.com/office/powerpoint/2010/main" val="169935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384</Words>
  <Application>Microsoft Office PowerPoint</Application>
  <PresentationFormat>Custom</PresentationFormat>
  <Paragraphs>137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Lucida Sans Unicode</vt:lpstr>
      <vt:lpstr>Times New Roman</vt:lpstr>
      <vt:lpstr>Verdana</vt:lpstr>
      <vt:lpstr>Office Theme</vt:lpstr>
      <vt:lpstr>Visio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Prelude - Understanding AST</vt:lpstr>
      <vt:lpstr>GCC 4.7.0 source code hierarchy</vt:lpstr>
      <vt:lpstr>CS502 Project 1 Invocation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Praveen Kumar</cp:lastModifiedBy>
  <cp:revision>16</cp:revision>
  <dcterms:modified xsi:type="dcterms:W3CDTF">2014-10-23T20:25:06Z</dcterms:modified>
</cp:coreProperties>
</file>