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7" r:id="rId2"/>
    <p:sldId id="647" r:id="rId3"/>
    <p:sldId id="651" r:id="rId4"/>
    <p:sldId id="652" r:id="rId5"/>
    <p:sldId id="649" r:id="rId6"/>
    <p:sldId id="653" r:id="rId7"/>
    <p:sldId id="654" r:id="rId8"/>
    <p:sldId id="659" r:id="rId9"/>
    <p:sldId id="648" r:id="rId10"/>
    <p:sldId id="660" r:id="rId11"/>
    <p:sldId id="606" r:id="rId12"/>
    <p:sldId id="614" r:id="rId13"/>
    <p:sldId id="656" r:id="rId14"/>
    <p:sldId id="615" r:id="rId15"/>
    <p:sldId id="658" r:id="rId16"/>
    <p:sldId id="624" r:id="rId17"/>
    <p:sldId id="650" r:id="rId18"/>
    <p:sldId id="625" r:id="rId19"/>
    <p:sldId id="626" r:id="rId20"/>
    <p:sldId id="627" r:id="rId21"/>
    <p:sldId id="628" r:id="rId22"/>
    <p:sldId id="630" r:id="rId23"/>
    <p:sldId id="631" r:id="rId24"/>
    <p:sldId id="632" r:id="rId25"/>
    <p:sldId id="633" r:id="rId26"/>
    <p:sldId id="634" r:id="rId27"/>
    <p:sldId id="636" r:id="rId28"/>
    <p:sldId id="637" r:id="rId29"/>
  </p:sldIdLst>
  <p:sldSz cx="9144000" cy="6858000" type="letter"/>
  <p:notesSz cx="6985000" cy="9271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048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918" tIns="45152" rIns="91918" bIns="451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2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1675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44150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6830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8/17/2014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8/17/2014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Units of Time, Storage, Throughput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819400" y="4800600"/>
            <a:ext cx="32766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Updated: </a:t>
            </a:r>
            <a:r>
              <a:rPr lang="en-US" dirty="0" smtClean="0"/>
              <a:t>08/17/2014 </a:t>
            </a:r>
            <a:r>
              <a:rPr lang="en-US" dirty="0" smtClean="0"/>
              <a:t>AA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6396335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Morgan Kaufmann </a:t>
            </a:r>
            <a:r>
              <a:rPr lang="en-US" dirty="0" smtClean="0"/>
              <a:t>et al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Clock Cycle Exercises</a:t>
            </a:r>
          </a:p>
        </p:txBody>
      </p:sp>
      <p:sp>
        <p:nvSpPr>
          <p:cNvPr id="9219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processor runs at 5 KHz, what is its cycle time?</a:t>
            </a:r>
          </a:p>
          <a:p>
            <a:pPr>
              <a:buFontTx/>
              <a:buNone/>
            </a:pPr>
            <a:r>
              <a:rPr lang="en-US" dirty="0" smtClean="0"/>
              <a:t>	Answer: 1/5000 = 1/(5x10^3) = 1/5 x 10^-3 = 0.2 x 10^-3 = 0.0002 seconds</a:t>
            </a:r>
          </a:p>
          <a:p>
            <a:endParaRPr lang="en-US" dirty="0" smtClean="0"/>
          </a:p>
          <a:p>
            <a:r>
              <a:rPr lang="en-US" dirty="0" smtClean="0"/>
              <a:t>A processor runs at 100 MHz, what is its cycle time in ns?</a:t>
            </a:r>
          </a:p>
          <a:p>
            <a:pPr>
              <a:buFontTx/>
              <a:buNone/>
            </a:pPr>
            <a:r>
              <a:rPr lang="en-US" dirty="0" smtClean="0"/>
              <a:t>	 Answer: 1 / 100 x 10^6 = 1 / 1x10^8 = 1 x 10^-8 seconds</a:t>
            </a:r>
          </a:p>
          <a:p>
            <a:pPr>
              <a:buFontTx/>
              <a:buNone/>
            </a:pPr>
            <a:r>
              <a:rPr lang="en-US" dirty="0" smtClean="0"/>
              <a:t>      1 x 10^-8 seconds = 10 x 10^-9 seconds = 10 ns</a:t>
            </a:r>
          </a:p>
          <a:p>
            <a:endParaRPr lang="en-US" dirty="0" smtClean="0"/>
          </a:p>
          <a:p>
            <a:r>
              <a:rPr lang="en-US" dirty="0" smtClean="0"/>
              <a:t>What is the clock speed in Hz of a processor whose cycle time is 2 x 10^-3 seconds?</a:t>
            </a:r>
          </a:p>
          <a:p>
            <a:pPr>
              <a:buFontTx/>
              <a:buNone/>
            </a:pPr>
            <a:r>
              <a:rPr lang="en-US" dirty="0" smtClean="0"/>
              <a:t>	 Answer: 1 / ( 2 x 10^-3) = ½ x 10^3 = 0.5 x 1000 = 500 Hz </a:t>
            </a:r>
          </a:p>
          <a:p>
            <a:endParaRPr lang="en-US" dirty="0" smtClean="0"/>
          </a:p>
          <a:p>
            <a:r>
              <a:rPr lang="en-US" dirty="0" smtClean="0"/>
              <a:t>What is the clock speed in </a:t>
            </a:r>
            <a:r>
              <a:rPr lang="en-US" dirty="0" err="1" smtClean="0"/>
              <a:t>Mhz</a:t>
            </a:r>
            <a:r>
              <a:rPr lang="en-US" dirty="0" smtClean="0"/>
              <a:t> of a processor whose cycle time is 2 x 10^-6 seconds?</a:t>
            </a:r>
          </a:p>
          <a:p>
            <a:pPr>
              <a:buFontTx/>
              <a:buNone/>
            </a:pPr>
            <a:r>
              <a:rPr lang="en-US" dirty="0" smtClean="0"/>
              <a:t>	 Answer: 1 / (2 x 10^-6) = ½ x 10^6 = 0.5 x 1,000,000 = .5 </a:t>
            </a:r>
            <a:r>
              <a:rPr lang="en-US" dirty="0" err="1" smtClean="0"/>
              <a:t>Mhz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of Memory or Storage</a:t>
            </a:r>
          </a:p>
        </p:txBody>
      </p:sp>
      <p:sp>
        <p:nvSpPr>
          <p:cNvPr id="10243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mtClean="0"/>
              <a:t>1 bit</a:t>
            </a:r>
          </a:p>
          <a:p>
            <a:endParaRPr lang="en-US" smtClean="0"/>
          </a:p>
          <a:p>
            <a:r>
              <a:rPr lang="en-US" smtClean="0"/>
              <a:t>1 byte = 8 bits</a:t>
            </a:r>
          </a:p>
          <a:p>
            <a:pPr lvl="1"/>
            <a:r>
              <a:rPr lang="en-US" smtClean="0"/>
              <a:t>Represent 1 character of text with 1 byte</a:t>
            </a:r>
          </a:p>
          <a:p>
            <a:endParaRPr lang="en-US" smtClean="0"/>
          </a:p>
          <a:p>
            <a:r>
              <a:rPr lang="en-US" smtClean="0"/>
              <a:t>1 kilobyte = 1 KB = 1024 bytes		about 10^3 bytes</a:t>
            </a:r>
          </a:p>
          <a:p>
            <a:pPr lvl="1"/>
            <a:r>
              <a:rPr lang="en-US" smtClean="0"/>
              <a:t>Typical word processor file 100 KB</a:t>
            </a:r>
          </a:p>
          <a:p>
            <a:endParaRPr lang="en-US" smtClean="0"/>
          </a:p>
          <a:p>
            <a:r>
              <a:rPr lang="en-US" smtClean="0"/>
              <a:t>1 megabyte = 1024 KB  = 1 MB		about 10^6 bytes</a:t>
            </a:r>
          </a:p>
          <a:p>
            <a:pPr lvl="1"/>
            <a:r>
              <a:rPr lang="en-US" smtClean="0"/>
              <a:t>Digital photograph 1 to 4 MB</a:t>
            </a:r>
          </a:p>
          <a:p>
            <a:endParaRPr lang="en-US" smtClean="0"/>
          </a:p>
          <a:p>
            <a:r>
              <a:rPr lang="en-US" smtClean="0"/>
              <a:t>1 gigabyte = 1024 MB			about 10^9 bytes</a:t>
            </a:r>
          </a:p>
          <a:p>
            <a:pPr lvl="1"/>
            <a:r>
              <a:rPr lang="en-US" smtClean="0"/>
              <a:t>Digital movie file 1 GB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11267" name="AutoShap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 256,000,000 bytes as…</a:t>
            </a:r>
          </a:p>
          <a:p>
            <a:endParaRPr lang="en-US" dirty="0" smtClean="0"/>
          </a:p>
          <a:p>
            <a:r>
              <a:rPr lang="en-US" dirty="0" smtClean="0"/>
              <a:t>_________ Megabytes MB</a:t>
            </a:r>
          </a:p>
          <a:p>
            <a:endParaRPr lang="en-US" dirty="0" smtClean="0"/>
          </a:p>
          <a:p>
            <a:r>
              <a:rPr lang="en-US" dirty="0" smtClean="0"/>
              <a:t>_________ Gigabytes GB</a:t>
            </a:r>
          </a:p>
          <a:p>
            <a:endParaRPr lang="en-US" dirty="0" smtClean="0"/>
          </a:p>
          <a:p>
            <a:r>
              <a:rPr lang="en-US" dirty="0" smtClean="0"/>
              <a:t>_________ Kilobytes 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11267" name="AutoShap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 256,000,000 bytes as…</a:t>
            </a:r>
          </a:p>
          <a:p>
            <a:endParaRPr lang="en-US" dirty="0" smtClean="0"/>
          </a:p>
          <a:p>
            <a:r>
              <a:rPr lang="en-US" u="sng" dirty="0" smtClean="0"/>
              <a:t>     256       </a:t>
            </a:r>
            <a:r>
              <a:rPr lang="en-US" dirty="0" smtClean="0"/>
              <a:t>Megabytes MB</a:t>
            </a:r>
          </a:p>
          <a:p>
            <a:endParaRPr lang="en-US" dirty="0" smtClean="0"/>
          </a:p>
          <a:p>
            <a:r>
              <a:rPr lang="en-US" u="sng" dirty="0" smtClean="0"/>
              <a:t>     0.256    </a:t>
            </a:r>
            <a:r>
              <a:rPr lang="en-US" dirty="0" smtClean="0"/>
              <a:t>Gigabytes GB</a:t>
            </a:r>
          </a:p>
          <a:p>
            <a:endParaRPr lang="en-US" dirty="0" smtClean="0"/>
          </a:p>
          <a:p>
            <a:r>
              <a:rPr lang="en-US" u="sng" dirty="0" smtClean="0"/>
              <a:t>  256,000  </a:t>
            </a:r>
            <a:r>
              <a:rPr lang="en-US" dirty="0" smtClean="0"/>
              <a:t>Kilobytes 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12291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382000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Express 3.0 x 10^6 bytes as…</a:t>
            </a:r>
          </a:p>
          <a:p>
            <a:endParaRPr lang="en-US" sz="2400" dirty="0" smtClean="0"/>
          </a:p>
          <a:p>
            <a:r>
              <a:rPr lang="en-US" sz="2400" dirty="0" smtClean="0"/>
              <a:t>____ Megabytes MB</a:t>
            </a:r>
          </a:p>
          <a:p>
            <a:pPr>
              <a:buFontTx/>
              <a:buNone/>
            </a:pPr>
            <a:r>
              <a:rPr lang="en-US" sz="2400" dirty="0" smtClean="0"/>
              <a:t>	</a:t>
            </a:r>
          </a:p>
          <a:p>
            <a:r>
              <a:rPr lang="en-US" sz="2400" dirty="0" smtClean="0"/>
              <a:t>____ Gigabytes GB</a:t>
            </a:r>
          </a:p>
          <a:p>
            <a:pPr>
              <a:buFontTx/>
              <a:buNone/>
            </a:pPr>
            <a:r>
              <a:rPr lang="en-US" sz="2400" dirty="0" smtClean="0"/>
              <a:t>	</a:t>
            </a:r>
          </a:p>
          <a:p>
            <a:r>
              <a:rPr lang="en-US" sz="2400" dirty="0" smtClean="0"/>
              <a:t>____ Kilobytes KB</a:t>
            </a:r>
          </a:p>
          <a:p>
            <a:pPr>
              <a:buFontTx/>
              <a:buNone/>
            </a:pPr>
            <a:r>
              <a:rPr lang="en-US" sz="28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</a:t>
            </a:r>
          </a:p>
        </p:txBody>
      </p:sp>
      <p:sp>
        <p:nvSpPr>
          <p:cNvPr id="12291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382000" cy="4572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Express 3.0 x 10^6 bytes as…</a:t>
            </a:r>
          </a:p>
          <a:p>
            <a:endParaRPr lang="en-US" dirty="0" smtClean="0"/>
          </a:p>
          <a:p>
            <a:r>
              <a:rPr lang="en-US" dirty="0" smtClean="0"/>
              <a:t>____ Megabytes MB</a:t>
            </a:r>
          </a:p>
          <a:p>
            <a:pPr>
              <a:buFontTx/>
              <a:buNone/>
            </a:pPr>
            <a:r>
              <a:rPr lang="en-US" dirty="0" smtClean="0"/>
              <a:t>	3.0 x 10^6 bytes / 10^6 bytes/MB = 3.0 MB</a:t>
            </a:r>
          </a:p>
          <a:p>
            <a:endParaRPr lang="en-US" dirty="0" smtClean="0"/>
          </a:p>
          <a:p>
            <a:r>
              <a:rPr lang="en-US" dirty="0" smtClean="0"/>
              <a:t>____ Gigabytes GB</a:t>
            </a:r>
          </a:p>
          <a:p>
            <a:pPr>
              <a:buFontTx/>
              <a:buNone/>
            </a:pPr>
            <a:r>
              <a:rPr lang="en-US" dirty="0" smtClean="0"/>
              <a:t>	3.0 x 10^6 bytes / 10^9 bytes/GB = </a:t>
            </a:r>
          </a:p>
          <a:p>
            <a:pPr>
              <a:buFontTx/>
              <a:buNone/>
            </a:pPr>
            <a:r>
              <a:rPr lang="en-US" dirty="0" smtClean="0"/>
              <a:t>     3.0 x 10^-3 GB = </a:t>
            </a:r>
          </a:p>
          <a:p>
            <a:pPr>
              <a:buFontTx/>
              <a:buNone/>
            </a:pPr>
            <a:r>
              <a:rPr lang="en-US" dirty="0" smtClean="0"/>
              <a:t>	0.003 GB</a:t>
            </a:r>
          </a:p>
          <a:p>
            <a:endParaRPr lang="en-US" dirty="0" smtClean="0"/>
          </a:p>
          <a:p>
            <a:r>
              <a:rPr lang="en-US" dirty="0" smtClean="0"/>
              <a:t>____ Kilobytes KB</a:t>
            </a:r>
          </a:p>
          <a:p>
            <a:pPr>
              <a:buFontTx/>
              <a:buNone/>
            </a:pPr>
            <a:r>
              <a:rPr lang="en-US" dirty="0" smtClean="0"/>
              <a:t>	3.0 x 10^6 bytes / 10^3 bytes/KB = </a:t>
            </a:r>
          </a:p>
          <a:p>
            <a:pPr>
              <a:buFontTx/>
              <a:buNone/>
            </a:pPr>
            <a:r>
              <a:rPr lang="en-US" dirty="0" smtClean="0"/>
              <a:t>     3.0 x 10^3 KB =</a:t>
            </a:r>
          </a:p>
          <a:p>
            <a:pPr>
              <a:buFontTx/>
              <a:buNone/>
            </a:pPr>
            <a:r>
              <a:rPr lang="en-US" dirty="0" smtClean="0"/>
              <a:t>	3000 KB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Throughput</a:t>
            </a:r>
          </a:p>
        </p:txBody>
      </p:sp>
      <p:sp>
        <p:nvSpPr>
          <p:cNvPr id="13315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4495800"/>
          </a:xfrm>
        </p:spPr>
        <p:txBody>
          <a:bodyPr>
            <a:normAutofit fontScale="70000" lnSpcReduction="20000"/>
          </a:bodyPr>
          <a:lstStyle/>
          <a:p>
            <a:r>
              <a:rPr lang="en-US" smtClean="0"/>
              <a:t>Throughput is a measure of the amount of work completed per unit of time.</a:t>
            </a:r>
          </a:p>
          <a:p>
            <a:endParaRPr lang="en-US" smtClean="0"/>
          </a:p>
          <a:p>
            <a:r>
              <a:rPr lang="en-US" smtClean="0"/>
              <a:t>Example:</a:t>
            </a:r>
          </a:p>
          <a:p>
            <a:pPr>
              <a:buFontTx/>
              <a:buNone/>
            </a:pPr>
            <a:r>
              <a:rPr lang="en-US" smtClean="0"/>
              <a:t>	Willy Wonka’s Chocolate Factory produces 600 everlasting gobstoppers every 4 hours.</a:t>
            </a:r>
          </a:p>
          <a:p>
            <a:pPr>
              <a:buFontTx/>
              <a:buNone/>
            </a:pPr>
            <a:r>
              <a:rPr lang="en-US" smtClean="0"/>
              <a:t>	What is the throughput in gobstoppers per hour? = 150 g / hr</a:t>
            </a:r>
          </a:p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Example:</a:t>
            </a:r>
          </a:p>
          <a:p>
            <a:pPr>
              <a:buFontTx/>
              <a:buNone/>
            </a:pPr>
            <a:r>
              <a:rPr lang="en-US" smtClean="0"/>
              <a:t>	Throughput of 100 gallons of chocolate / minute</a:t>
            </a:r>
          </a:p>
          <a:p>
            <a:pPr>
              <a:buFontTx/>
              <a:buNone/>
            </a:pPr>
            <a:r>
              <a:rPr lang="en-US" smtClean="0"/>
              <a:t>	How many gallons processed in 10 hours?</a:t>
            </a:r>
          </a:p>
          <a:p>
            <a:pPr>
              <a:buFontTx/>
              <a:buNone/>
            </a:pPr>
            <a:r>
              <a:rPr lang="en-US" smtClean="0"/>
              <a:t>	100 x 60 x 10 = 60,000 gallons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Bus Bandwidth</a:t>
            </a:r>
          </a:p>
        </p:txBody>
      </p:sp>
      <p:sp>
        <p:nvSpPr>
          <p:cNvPr id="14339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4495800"/>
          </a:xfrm>
        </p:spPr>
        <p:txBody>
          <a:bodyPr>
            <a:normAutofit fontScale="62500" lnSpcReduction="20000"/>
          </a:bodyPr>
          <a:lstStyle/>
          <a:p>
            <a:r>
              <a:rPr lang="en-US" smtClean="0"/>
              <a:t>Bandwidth is the speed which information can be moved along a bus</a:t>
            </a:r>
          </a:p>
          <a:p>
            <a:endParaRPr lang="en-US" smtClean="0"/>
          </a:p>
          <a:p>
            <a:r>
              <a:rPr lang="en-US" smtClean="0"/>
              <a:t>Bandwidth = amount of information (or stuff) moved / unit time</a:t>
            </a:r>
          </a:p>
          <a:p>
            <a:endParaRPr lang="en-US" smtClean="0"/>
          </a:p>
          <a:p>
            <a:r>
              <a:rPr lang="en-US" smtClean="0"/>
              <a:t>Bandwidth is measured in bytes, KB, or MB per second</a:t>
            </a:r>
          </a:p>
          <a:p>
            <a:endParaRPr lang="en-US" smtClean="0"/>
          </a:p>
          <a:p>
            <a:r>
              <a:rPr lang="en-US" smtClean="0"/>
              <a:t>Examples:</a:t>
            </a:r>
          </a:p>
          <a:p>
            <a:pPr lvl="1"/>
            <a:r>
              <a:rPr lang="en-US" smtClean="0"/>
              <a:t>100 KB per second</a:t>
            </a:r>
          </a:p>
          <a:p>
            <a:pPr lvl="1"/>
            <a:r>
              <a:rPr lang="en-US" smtClean="0"/>
              <a:t>2 GB  per second</a:t>
            </a:r>
          </a:p>
          <a:p>
            <a:pPr lvl="1"/>
            <a:endParaRPr lang="en-US" smtClean="0"/>
          </a:p>
          <a:p>
            <a:r>
              <a:rPr lang="en-US" smtClean="0"/>
              <a:t>What factors determine the peak or maximum bandwidth of a bus?</a:t>
            </a:r>
          </a:p>
          <a:p>
            <a:endParaRPr lang="en-US" smtClean="0"/>
          </a:p>
          <a:p>
            <a:r>
              <a:rPr lang="en-US" smtClean="0"/>
              <a:t>Consider the tale of the fire-fighting gondoliers...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Fire-fighting Gondoliers</a:t>
            </a:r>
          </a:p>
        </p:txBody>
      </p:sp>
      <p:sp>
        <p:nvSpPr>
          <p:cNvPr id="15363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There is a fire in Venice</a:t>
            </a:r>
          </a:p>
          <a:p>
            <a:endParaRPr lang="en-US" smtClean="0"/>
          </a:p>
          <a:p>
            <a:r>
              <a:rPr lang="en-US" smtClean="0"/>
              <a:t>The 16 fire fighters need to cross a canal to get to the fire</a:t>
            </a:r>
          </a:p>
          <a:p>
            <a:endParaRPr lang="en-US" smtClean="0"/>
          </a:p>
          <a:p>
            <a:r>
              <a:rPr lang="en-US" smtClean="0"/>
              <a:t>One gondola and its gondolier can ferry one fire fighter and his or her equipment in 10 minutes</a:t>
            </a:r>
          </a:p>
          <a:p>
            <a:endParaRPr lang="en-US" smtClean="0"/>
          </a:p>
          <a:p>
            <a:r>
              <a:rPr lang="en-US" smtClean="0"/>
              <a:t>How long will it take to move all 16 fire fighters?</a:t>
            </a:r>
          </a:p>
          <a:p>
            <a:pPr lvl="1">
              <a:buFontTx/>
              <a:buNone/>
            </a:pPr>
            <a:r>
              <a:rPr lang="en-US" smtClean="0"/>
              <a:t>16 x 10 minutes = 160 minutes (ignore empty last return trip)</a:t>
            </a:r>
          </a:p>
          <a:p>
            <a:endParaRPr lang="en-US" smtClean="0"/>
          </a:p>
          <a:p>
            <a:r>
              <a:rPr lang="en-US" smtClean="0"/>
              <a:t>What is the bandwidth?</a:t>
            </a:r>
          </a:p>
          <a:p>
            <a:pPr lvl="1">
              <a:buFontTx/>
              <a:buNone/>
            </a:pPr>
            <a:r>
              <a:rPr lang="en-US" smtClean="0"/>
              <a:t>16 / 160 = 0.1 fire fighter per minute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33400" y="6172200"/>
            <a:ext cx="25908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Source: Rick Russell from about.com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Fire-fighting Gondoliers: Speedup #1</a:t>
            </a:r>
          </a:p>
        </p:txBody>
      </p:sp>
      <p:sp>
        <p:nvSpPr>
          <p:cNvPr id="16387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The gondolier realizes that more help is needed and so he calls 7 of his gondolier pals to bring their boats</a:t>
            </a:r>
          </a:p>
          <a:p>
            <a:endParaRPr lang="en-US" smtClean="0"/>
          </a:p>
          <a:p>
            <a:r>
              <a:rPr lang="en-US" smtClean="0"/>
              <a:t>Now 8 fire fighters can cross the canal at the same time</a:t>
            </a:r>
          </a:p>
          <a:p>
            <a:endParaRPr lang="en-US" smtClean="0"/>
          </a:p>
          <a:p>
            <a:r>
              <a:rPr lang="en-US" smtClean="0"/>
              <a:t>How long will it take to move all 16 fire fighters?</a:t>
            </a:r>
          </a:p>
          <a:p>
            <a:pPr lvl="1">
              <a:buFontTx/>
              <a:buNone/>
            </a:pPr>
            <a:r>
              <a:rPr lang="en-US" smtClean="0"/>
              <a:t>2 x 10 minutes = 20 minutes</a:t>
            </a:r>
          </a:p>
          <a:p>
            <a:endParaRPr lang="en-US" smtClean="0"/>
          </a:p>
          <a:p>
            <a:r>
              <a:rPr lang="en-US" smtClean="0"/>
              <a:t>What is the bandwidth?</a:t>
            </a:r>
          </a:p>
          <a:p>
            <a:pPr lvl="1">
              <a:buFontTx/>
              <a:buNone/>
            </a:pPr>
            <a:r>
              <a:rPr lang="en-US" smtClean="0"/>
              <a:t>16 / 20 = 0.8 fire fighter per minute (8 times faster)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KHz, MHz, GHz, …My head hurtz!</a:t>
            </a:r>
          </a:p>
        </p:txBody>
      </p:sp>
      <p:sp>
        <p:nvSpPr>
          <p:cNvPr id="3075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5029200"/>
          </a:xfrm>
        </p:spPr>
        <p:txBody>
          <a:bodyPr/>
          <a:lstStyle/>
          <a:p>
            <a:pPr lvl="2">
              <a:buFontTx/>
              <a:buNone/>
            </a:pPr>
            <a:r>
              <a:rPr lang="en-US" dirty="0" smtClean="0"/>
              <a:t>Hertz is a measure of the frequency of a periodic event.</a:t>
            </a:r>
          </a:p>
          <a:p>
            <a:pPr lvl="2">
              <a:buFontTx/>
              <a:buNone/>
            </a:pPr>
            <a:r>
              <a:rPr lang="en-US" dirty="0" smtClean="0"/>
              <a:t>Named for German physicist Heinrich Rudolf Hertz</a:t>
            </a:r>
          </a:p>
          <a:p>
            <a:pPr lvl="2">
              <a:buFontTx/>
              <a:buNone/>
            </a:pPr>
            <a:r>
              <a:rPr lang="en-US" dirty="0" smtClean="0"/>
              <a:t>One hertz means one time per second.</a:t>
            </a:r>
          </a:p>
          <a:p>
            <a:pPr lvl="2">
              <a:buFontTx/>
              <a:buNone/>
            </a:pP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Exercise:</a:t>
            </a:r>
          </a:p>
          <a:p>
            <a:pPr lvl="2">
              <a:buFontTx/>
              <a:buNone/>
            </a:pPr>
            <a:r>
              <a:rPr lang="en-US" dirty="0" smtClean="0"/>
              <a:t>The average human heart beats 72 times per minute.</a:t>
            </a:r>
          </a:p>
          <a:p>
            <a:pPr lvl="2">
              <a:buFontTx/>
              <a:buNone/>
            </a:pP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What is frequency of the heart in hertz?</a:t>
            </a:r>
          </a:p>
          <a:p>
            <a:pPr lvl="2">
              <a:buFontTx/>
              <a:buNone/>
            </a:pP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72 beats per minute / 60 seconds per minute</a:t>
            </a:r>
          </a:p>
          <a:p>
            <a:pPr lvl="2">
              <a:buFontTx/>
              <a:buNone/>
            </a:pPr>
            <a:r>
              <a:rPr lang="en-US" dirty="0" smtClean="0"/>
              <a:t>= 1.2 Hertz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Fire-fighting Gondoliers: Speedup #2</a:t>
            </a:r>
          </a:p>
        </p:txBody>
      </p:sp>
      <p:sp>
        <p:nvSpPr>
          <p:cNvPr id="17411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The mayor runs up screaming that his cat is stuck in a burning building and must be saved in 5 minutes.</a:t>
            </a:r>
          </a:p>
          <a:p>
            <a:endParaRPr lang="en-US" smtClean="0"/>
          </a:p>
          <a:p>
            <a:r>
              <a:rPr lang="en-US" smtClean="0"/>
              <a:t>Is there any way to get a fire fighter across in time?</a:t>
            </a:r>
          </a:p>
          <a:p>
            <a:pPr lvl="1"/>
            <a:r>
              <a:rPr lang="en-US" smtClean="0"/>
              <a:t>Speed up the transfer speed</a:t>
            </a:r>
          </a:p>
          <a:p>
            <a:pPr lvl="1"/>
            <a:endParaRPr lang="en-US" smtClean="0"/>
          </a:p>
          <a:p>
            <a:r>
              <a:rPr lang="en-US" smtClean="0"/>
              <a:t>Suppose the 8 gondoliers had 8 motor boats that can ferry one fire fighter and his or her equipment in 4 minutes</a:t>
            </a:r>
          </a:p>
          <a:p>
            <a:endParaRPr lang="en-US" smtClean="0"/>
          </a:p>
          <a:p>
            <a:r>
              <a:rPr lang="en-US" smtClean="0"/>
              <a:t>How long will it take to move all 16 fire fighters?</a:t>
            </a:r>
          </a:p>
          <a:p>
            <a:pPr lvl="1">
              <a:buFontTx/>
              <a:buNone/>
            </a:pPr>
            <a:r>
              <a:rPr lang="en-US" smtClean="0"/>
              <a:t>2 x 4 minutes = 8 minutes</a:t>
            </a:r>
          </a:p>
          <a:p>
            <a:endParaRPr lang="en-US" smtClean="0"/>
          </a:p>
          <a:p>
            <a:r>
              <a:rPr lang="en-US" smtClean="0"/>
              <a:t>What is the bandwidth?</a:t>
            </a:r>
          </a:p>
          <a:p>
            <a:pPr lvl="1">
              <a:buFontTx/>
              <a:buNone/>
            </a:pPr>
            <a:r>
              <a:rPr lang="en-US" smtClean="0"/>
              <a:t>16 / 8 = 2.0 fire fighter per minute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Bandwidth Summary</a:t>
            </a:r>
          </a:p>
        </p:txBody>
      </p:sp>
      <p:sp>
        <p:nvSpPr>
          <p:cNvPr id="18435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Increase bandwidth by increasing the “width” of the bus or the number of lanes of the highway to move more information at the same time</a:t>
            </a:r>
          </a:p>
          <a:p>
            <a:pPr lvl="1"/>
            <a:r>
              <a:rPr lang="en-US" smtClean="0"/>
              <a:t>Typical PC buses transport information in chunks of 8, 16, 32, 64, 128 or 256 bytes</a:t>
            </a:r>
          </a:p>
          <a:p>
            <a:pPr lvl="1"/>
            <a:endParaRPr lang="en-US" smtClean="0"/>
          </a:p>
          <a:p>
            <a:r>
              <a:rPr lang="en-US" smtClean="0"/>
              <a:t>Increase the speed of travel on the bus (“raise the speed limit”)</a:t>
            </a:r>
          </a:p>
          <a:p>
            <a:pPr lvl="1"/>
            <a:r>
              <a:rPr lang="en-US" smtClean="0"/>
              <a:t>Bus speed is rated in cycles per second</a:t>
            </a:r>
          </a:p>
          <a:p>
            <a:pPr lvl="1"/>
            <a:r>
              <a:rPr lang="en-US" smtClean="0"/>
              <a:t>One cycle represents one transfer of information </a:t>
            </a:r>
          </a:p>
          <a:p>
            <a:pPr lvl="2"/>
            <a:r>
              <a:rPr lang="en-US" smtClean="0"/>
              <a:t>(One gondola crossing)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Bandwidth Questions</a:t>
            </a:r>
          </a:p>
        </p:txBody>
      </p:sp>
      <p:sp>
        <p:nvSpPr>
          <p:cNvPr id="19459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If a bus runs at 100 million clock cycles per second (100MHz) and it delivers 8 bytes on each clock cycle, what is its bandwidth?</a:t>
            </a:r>
          </a:p>
          <a:p>
            <a:endParaRPr lang="en-US" smtClean="0"/>
          </a:p>
          <a:p>
            <a:pPr lvl="1"/>
            <a:r>
              <a:rPr lang="en-US" smtClean="0"/>
              <a:t>800 million bytes per second = 800 MB / second</a:t>
            </a:r>
          </a:p>
          <a:p>
            <a:pPr lvl="1"/>
            <a:endParaRPr lang="en-US" smtClean="0"/>
          </a:p>
          <a:p>
            <a:endParaRPr lang="en-US" smtClean="0"/>
          </a:p>
          <a:p>
            <a:r>
              <a:rPr lang="en-US" smtClean="0"/>
              <a:t>If a bus runs at 150MHz and delivers 8 bytes per clock cycle, then what is its bandwidth?</a:t>
            </a:r>
          </a:p>
          <a:p>
            <a:pPr lvl="1"/>
            <a:r>
              <a:rPr lang="en-US" smtClean="0"/>
              <a:t>8 x 150 million = 1,200 MB / second = 1.2 GB / second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Bandwidth Questions</a:t>
            </a:r>
          </a:p>
        </p:txBody>
      </p:sp>
      <p:sp>
        <p:nvSpPr>
          <p:cNvPr id="20483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(1) What is the bandwidth expressed in bytes/second of an 8-bit wide bus running at 10 MHz?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(2) What is the bandwidth expressed in MB/second of a 32-bit wide bus running at 10 MHz?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(3) What speed must an 8-bit wide bus have in order to equal the bandwidth of a 64-bit wide bus running at 800 MHz?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Bandwidth Questions</a:t>
            </a:r>
          </a:p>
        </p:txBody>
      </p:sp>
      <p:sp>
        <p:nvSpPr>
          <p:cNvPr id="21507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mtClean="0"/>
              <a:t>(1) What is the bandwidth expressed in bytes/second of an 8-bit wide bus running at 10 MHz?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1 bytes x 10,000,000 per second = 10,000,000 bytes/sec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(2) What is the bandwidth expressed in MB/second of a 32-bit wide bus running at 10 MHz?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4 bytes x 10,000,000 per second = 40,000,000 bytes/sec = 40 MB/sec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(3) What speed must an 8-bit wide bus have in order to equal the bandwidth of a 64-bit wide bus running at 800 MHz?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The 8-bit wide bus carries one-eight the data per transfer so it must run at a rate of eight times that of the 64-bit bus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ym typeface="Wingdings" pitchFamily="2" charset="2"/>
              </a:rPr>
              <a:t> 8 x 800 MHz = 6,400 MHz = 6.4 GHz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Peak versus Sustained Bandwidth</a:t>
            </a:r>
          </a:p>
        </p:txBody>
      </p:sp>
      <p:sp>
        <p:nvSpPr>
          <p:cNvPr id="22531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382000" cy="4419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previous bandwidth calculations represent the theoretical or peak bandwidth assuming that a constant stream of data is always being pumped one-way through the bus</a:t>
            </a:r>
          </a:p>
          <a:p>
            <a:endParaRPr lang="en-US" dirty="0" smtClean="0"/>
          </a:p>
          <a:p>
            <a:r>
              <a:rPr lang="en-US" dirty="0" smtClean="0"/>
              <a:t>(1) In practice a bus services two-way traffic</a:t>
            </a:r>
          </a:p>
          <a:p>
            <a:pPr lvl="1"/>
            <a:r>
              <a:rPr lang="en-US" dirty="0" smtClean="0"/>
              <a:t>For example, send data from CPU to RAM or from RAM to CPU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(2) In practice there is some overhead involved in preparing to send and in receiving a chunk of data</a:t>
            </a:r>
          </a:p>
          <a:p>
            <a:pPr lvl="1"/>
            <a:r>
              <a:rPr lang="en-US" dirty="0" smtClean="0"/>
              <a:t>This overhead is called latency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Consequently, in practice the actual or sustained bandwidth of a bus is less than its theoretical or peak bandwidth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Latency and Fire-fighting Gondoliers</a:t>
            </a:r>
          </a:p>
        </p:txBody>
      </p:sp>
      <p:sp>
        <p:nvSpPr>
          <p:cNvPr id="23555" name="AutoShap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Our estimate of 10 minutes to transmit one fire fighter from one side of the canal to the other was greatly simplified</a:t>
            </a:r>
          </a:p>
          <a:p>
            <a:endParaRPr lang="en-US" dirty="0" smtClean="0"/>
          </a:p>
          <a:p>
            <a:r>
              <a:rPr lang="en-US" dirty="0" smtClean="0"/>
              <a:t>Consider how that 10 minutes might be spent...</a:t>
            </a:r>
          </a:p>
          <a:p>
            <a:pPr lvl="1"/>
            <a:r>
              <a:rPr lang="en-US" dirty="0" smtClean="0"/>
              <a:t>Load fire fighter and gear: 1.5 minute</a:t>
            </a:r>
          </a:p>
          <a:p>
            <a:pPr lvl="1"/>
            <a:r>
              <a:rPr lang="en-US" dirty="0" smtClean="0"/>
              <a:t>Cross the canal with the fire fighter: 4 minutes</a:t>
            </a:r>
          </a:p>
          <a:p>
            <a:pPr lvl="1"/>
            <a:r>
              <a:rPr lang="en-US" dirty="0" smtClean="0"/>
              <a:t>Unload fire fighter and gear: 1.5 minute</a:t>
            </a:r>
          </a:p>
          <a:p>
            <a:pPr lvl="1"/>
            <a:r>
              <a:rPr lang="en-US" dirty="0" smtClean="0"/>
              <a:t>Empty boat returns to the fire station: 3 minutes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Only 4 of the 10 minutes is spent actually moving a fire fighter</a:t>
            </a:r>
          </a:p>
          <a:p>
            <a:pPr lvl="1"/>
            <a:r>
              <a:rPr lang="en-US" dirty="0" smtClean="0"/>
              <a:t>Two-way trip represents reality of bus needing to handle two-way transmissions of data; only one of which goes at a time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Loading/unloading represents latency (overhead)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Buses</a:t>
            </a:r>
          </a:p>
        </p:txBody>
      </p:sp>
      <p:sp>
        <p:nvSpPr>
          <p:cNvPr id="24579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Having a USB digital camera, hard drive, and video card sharing the same bus would be like having pedestrians, bicyclists, and automobiles sharing the same road</a:t>
            </a:r>
          </a:p>
          <a:p>
            <a:endParaRPr lang="en-US" smtClean="0"/>
          </a:p>
          <a:p>
            <a:r>
              <a:rPr lang="en-US" smtClean="0"/>
              <a:t>Modern PC motherboards include more than one bus to accommodate traffic flowing at vastly different speeds</a:t>
            </a:r>
          </a:p>
          <a:p>
            <a:endParaRPr lang="en-US" smtClean="0"/>
          </a:p>
          <a:p>
            <a:r>
              <a:rPr lang="en-US" smtClean="0"/>
              <a:t>Use a separate switch and bus line for each different type of traffic</a:t>
            </a:r>
          </a:p>
          <a:p>
            <a:pPr lvl="1"/>
            <a:r>
              <a:rPr lang="en-US" smtClean="0"/>
              <a:t>USB bus (slowest speed)</a:t>
            </a:r>
          </a:p>
          <a:p>
            <a:pPr lvl="1"/>
            <a:r>
              <a:rPr lang="en-US" smtClean="0"/>
              <a:t>Expansion device bus for hard drive, CD, DVD, network card</a:t>
            </a:r>
          </a:p>
          <a:p>
            <a:pPr lvl="1"/>
            <a:r>
              <a:rPr lang="en-US" smtClean="0"/>
              <a:t>Video bus (PCI-E 16x)</a:t>
            </a:r>
          </a:p>
          <a:p>
            <a:pPr lvl="1"/>
            <a:r>
              <a:rPr lang="en-US" smtClean="0"/>
              <a:t>Frontside bus – connects CPU &amp; 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PC Bus Bandwidths</a:t>
            </a:r>
          </a:p>
        </p:txBody>
      </p:sp>
      <p:sp>
        <p:nvSpPr>
          <p:cNvPr id="25603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382000" cy="4876800"/>
          </a:xfrm>
        </p:spPr>
        <p:txBody>
          <a:bodyPr/>
          <a:lstStyle/>
          <a:p>
            <a:r>
              <a:rPr lang="en-US" sz="1600" dirty="0" smtClean="0"/>
              <a:t>USB 1.0 bus</a:t>
            </a:r>
          </a:p>
          <a:p>
            <a:pPr lvl="1"/>
            <a:r>
              <a:rPr lang="en-US" sz="1600" dirty="0" smtClean="0"/>
              <a:t>12 </a:t>
            </a:r>
            <a:r>
              <a:rPr lang="en-US" sz="1600" dirty="0" err="1" smtClean="0"/>
              <a:t>Mbits</a:t>
            </a:r>
            <a:r>
              <a:rPr lang="en-US" sz="1600" dirty="0" smtClean="0"/>
              <a:t> per second (megabits)</a:t>
            </a:r>
          </a:p>
          <a:p>
            <a:pPr lvl="1"/>
            <a:r>
              <a:rPr lang="en-US" sz="1600" dirty="0" smtClean="0"/>
              <a:t>How many Megabytes per second?		12/8 = 1.5 MB/sec</a:t>
            </a:r>
          </a:p>
          <a:p>
            <a:pPr lvl="1"/>
            <a:endParaRPr lang="en-US" sz="1600" dirty="0" smtClean="0"/>
          </a:p>
          <a:p>
            <a:r>
              <a:rPr lang="en-US" sz="1600" dirty="0" smtClean="0"/>
              <a:t>USB 2.0 bus</a:t>
            </a:r>
          </a:p>
          <a:p>
            <a:pPr lvl="1"/>
            <a:r>
              <a:rPr lang="en-US" sz="1600" dirty="0" smtClean="0"/>
              <a:t>480 </a:t>
            </a:r>
            <a:r>
              <a:rPr lang="en-US" sz="1600" dirty="0" err="1" smtClean="0"/>
              <a:t>Mbits</a:t>
            </a:r>
            <a:r>
              <a:rPr lang="en-US" sz="1600" dirty="0" smtClean="0"/>
              <a:t> per second (megabits)</a:t>
            </a:r>
          </a:p>
          <a:p>
            <a:pPr lvl="1"/>
            <a:r>
              <a:rPr lang="en-US" sz="1600" dirty="0" smtClean="0"/>
              <a:t>How many Megabytes per second?		480/8 = 60 MB/sec</a:t>
            </a:r>
          </a:p>
          <a:p>
            <a:pPr lvl="1"/>
            <a:endParaRPr lang="en-US" sz="1600" dirty="0" smtClean="0"/>
          </a:p>
          <a:p>
            <a:r>
              <a:rPr lang="en-US" sz="1600" dirty="0" smtClean="0"/>
              <a:t>PCI bus: 132 MB per second</a:t>
            </a:r>
          </a:p>
          <a:p>
            <a:pPr lvl="1"/>
            <a:endParaRPr lang="en-US" sz="1600" dirty="0" smtClean="0"/>
          </a:p>
          <a:p>
            <a:r>
              <a:rPr lang="en-US" sz="1600" dirty="0" smtClean="0"/>
              <a:t>AGP 8X: 2 GB per second</a:t>
            </a:r>
          </a:p>
          <a:p>
            <a:endParaRPr lang="en-US" sz="1600" dirty="0" smtClean="0"/>
          </a:p>
          <a:p>
            <a:r>
              <a:rPr lang="en-US" sz="1600" dirty="0" smtClean="0"/>
              <a:t>PCI Express: 250 MB  per second</a:t>
            </a:r>
          </a:p>
          <a:p>
            <a:pPr lvl="1"/>
            <a:r>
              <a:rPr lang="en-US" sz="1600" dirty="0" smtClean="0"/>
              <a:t>Video slot is 16x or 4 GB per second</a:t>
            </a:r>
          </a:p>
          <a:p>
            <a:pPr lvl="1">
              <a:buFontTx/>
              <a:buNone/>
            </a:pPr>
            <a:endParaRPr lang="en-US" sz="1600" dirty="0" smtClean="0"/>
          </a:p>
          <a:p>
            <a:r>
              <a:rPr lang="en-US" sz="1600" dirty="0" err="1" smtClean="0"/>
              <a:t>Frontside</a:t>
            </a:r>
            <a:r>
              <a:rPr lang="en-US" sz="1600" dirty="0" smtClean="0"/>
              <a:t> bus 3.16 GHZ Intel E8500 1.33GHZ FSB</a:t>
            </a:r>
          </a:p>
          <a:p>
            <a:pPr lvl="1">
              <a:buFontTx/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 Time</a:t>
            </a:r>
          </a:p>
        </p:txBody>
      </p:sp>
      <p:sp>
        <p:nvSpPr>
          <p:cNvPr id="4099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hummingbird can flap its wings up to 80 times per second.</a:t>
            </a:r>
          </a:p>
          <a:p>
            <a:endParaRPr lang="en-US" dirty="0" smtClean="0"/>
          </a:p>
          <a:p>
            <a:r>
              <a:rPr lang="en-US" dirty="0" smtClean="0"/>
              <a:t>The hummingbird flaps its wings at 80 Hertz.</a:t>
            </a:r>
          </a:p>
          <a:p>
            <a:endParaRPr lang="en-US" dirty="0" smtClean="0"/>
          </a:p>
          <a:p>
            <a:r>
              <a:rPr lang="en-US" dirty="0" smtClean="0"/>
              <a:t>How many seconds does it take for each flap?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1 / 80 times/second = 1/80 second = 0.0125 seconds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duration of time to complete one event is called the cycle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Time and Frequency</a:t>
            </a:r>
          </a:p>
        </p:txBody>
      </p:sp>
      <p:sp>
        <p:nvSpPr>
          <p:cNvPr id="5123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Chihuahua can do one wag of its tail in 0.1 seconds.</a:t>
            </a:r>
          </a:p>
          <a:p>
            <a:pPr lvl="1">
              <a:buFontTx/>
              <a:buNone/>
            </a:pPr>
            <a:r>
              <a:rPr lang="en-US" dirty="0" smtClean="0"/>
              <a:t>0.1 seconds / wag</a:t>
            </a:r>
          </a:p>
          <a:p>
            <a:endParaRPr lang="en-US" dirty="0" smtClean="0"/>
          </a:p>
          <a:p>
            <a:r>
              <a:rPr lang="en-US" dirty="0" smtClean="0"/>
              <a:t>How many times does the dog wag its tail in one second?</a:t>
            </a:r>
          </a:p>
          <a:p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1 / (0.1 seconds / wag) = 10 wags / second</a:t>
            </a:r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What is the frequency of this dog’s tail wagging? 10 HZ</a:t>
            </a:r>
          </a:p>
          <a:p>
            <a:endParaRPr lang="en-US" dirty="0" smtClean="0"/>
          </a:p>
          <a:p>
            <a:r>
              <a:rPr lang="en-US" dirty="0" smtClean="0"/>
              <a:t>What is the relationship between cycle time and frequency?</a:t>
            </a:r>
          </a:p>
          <a:p>
            <a:pPr lvl="1"/>
            <a:r>
              <a:rPr lang="en-US" dirty="0" smtClean="0"/>
              <a:t>They are reciprocals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of Frequency</a:t>
            </a:r>
          </a:p>
        </p:txBody>
      </p:sp>
      <p:sp>
        <p:nvSpPr>
          <p:cNvPr id="6147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1 Cycle per second = 1 Hertz = 1 Hz</a:t>
            </a:r>
          </a:p>
          <a:p>
            <a:pPr lvl="1"/>
            <a:r>
              <a:rPr lang="en-US" sz="2400" dirty="0" smtClean="0"/>
              <a:t>One operation per second</a:t>
            </a:r>
          </a:p>
          <a:p>
            <a:endParaRPr lang="en-US" sz="2400" dirty="0" smtClean="0"/>
          </a:p>
          <a:p>
            <a:r>
              <a:rPr lang="en-US" sz="2400" dirty="0" smtClean="0"/>
              <a:t>1,000 (10^3) Cycles per second = 1 Kilohertz = 1 KHz</a:t>
            </a:r>
          </a:p>
          <a:p>
            <a:pPr lvl="1"/>
            <a:r>
              <a:rPr lang="en-US" sz="2400" dirty="0" smtClean="0"/>
              <a:t>1,000 operations per second</a:t>
            </a:r>
          </a:p>
          <a:p>
            <a:endParaRPr lang="en-US" sz="2400" dirty="0" smtClean="0"/>
          </a:p>
          <a:p>
            <a:r>
              <a:rPr lang="en-US" sz="2400" dirty="0" smtClean="0"/>
              <a:t>1,000,000 (10^6) Cycles per second = 1 Megahertz = 1 MHz</a:t>
            </a:r>
          </a:p>
          <a:p>
            <a:endParaRPr lang="en-US" sz="2400" dirty="0" smtClean="0"/>
          </a:p>
          <a:p>
            <a:r>
              <a:rPr lang="en-US" sz="2400" dirty="0" smtClean="0"/>
              <a:t>1,000,000,000 (10^9) Cycles per second = 1 Gigahertz =    1 GHz</a:t>
            </a:r>
          </a:p>
          <a:p>
            <a:endParaRPr lang="en-US" sz="2400" dirty="0" smtClean="0"/>
          </a:p>
          <a:p>
            <a:r>
              <a:rPr lang="en-US" sz="2400" dirty="0" smtClean="0"/>
              <a:t>1 x 10^12 Cycles per second = 1 Terahertz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of Time</a:t>
            </a:r>
          </a:p>
        </p:txBody>
      </p:sp>
      <p:sp>
        <p:nvSpPr>
          <p:cNvPr id="7171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4800600"/>
          </a:xfrm>
        </p:spPr>
        <p:txBody>
          <a:bodyPr/>
          <a:lstStyle/>
          <a:p>
            <a:r>
              <a:rPr lang="en-US" dirty="0" smtClean="0"/>
              <a:t>Second</a:t>
            </a:r>
          </a:p>
          <a:p>
            <a:endParaRPr lang="en-US" dirty="0" smtClean="0"/>
          </a:p>
          <a:p>
            <a:r>
              <a:rPr lang="en-US" dirty="0" smtClean="0"/>
              <a:t>Millisecond = ms = 1/1000</a:t>
            </a:r>
            <a:r>
              <a:rPr lang="en-US" baseline="30000" dirty="0" smtClean="0"/>
              <a:t>th</a:t>
            </a:r>
            <a:r>
              <a:rPr lang="en-US" dirty="0" smtClean="0"/>
              <a:t> of a second = 1 x 10^-3 seconds</a:t>
            </a:r>
          </a:p>
          <a:p>
            <a:endParaRPr lang="en-US" dirty="0" smtClean="0"/>
          </a:p>
          <a:p>
            <a:r>
              <a:rPr lang="en-US" dirty="0" smtClean="0"/>
              <a:t>Microsecond = µs = 1 x 10^-6 seconds</a:t>
            </a:r>
          </a:p>
          <a:p>
            <a:endParaRPr lang="en-US" dirty="0" smtClean="0"/>
          </a:p>
          <a:p>
            <a:r>
              <a:rPr lang="en-US" dirty="0" smtClean="0"/>
              <a:t>Nanosecond = ns = 1 x 10^-9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of Time Exercises</a:t>
            </a:r>
          </a:p>
        </p:txBody>
      </p:sp>
      <p:sp>
        <p:nvSpPr>
          <p:cNvPr id="8195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Exercise: Convert 2.5 seconds to milliseconds</a:t>
            </a:r>
          </a:p>
          <a:p>
            <a:pPr lvl="1">
              <a:buFontTx/>
              <a:buNone/>
            </a:pPr>
            <a:r>
              <a:rPr lang="en-US" dirty="0" smtClean="0"/>
              <a:t>Answer:</a:t>
            </a:r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0.00004 seconds into milliseconds</a:t>
            </a:r>
          </a:p>
          <a:p>
            <a:pPr lvl="1">
              <a:buFontTx/>
              <a:buNone/>
            </a:pPr>
            <a:r>
              <a:rPr lang="en-US" dirty="0" smtClean="0"/>
              <a:t>Answer:</a:t>
            </a:r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0.04 ms to nanoseconds</a:t>
            </a:r>
          </a:p>
          <a:p>
            <a:pPr lvl="1">
              <a:buFontTx/>
              <a:buNone/>
            </a:pPr>
            <a:r>
              <a:rPr lang="en-US" dirty="0" smtClean="0"/>
              <a:t>Answer:</a:t>
            </a:r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5 microseconds into seconds</a:t>
            </a:r>
          </a:p>
          <a:p>
            <a:pPr>
              <a:buFontTx/>
              <a:buNone/>
            </a:pPr>
            <a:r>
              <a:rPr lang="en-US" dirty="0" smtClean="0"/>
              <a:t>	 Answer: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of Time Exercises</a:t>
            </a:r>
          </a:p>
        </p:txBody>
      </p:sp>
      <p:sp>
        <p:nvSpPr>
          <p:cNvPr id="8195" name="AutoShap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Exercise: Convert 2.5 seconds to milliseconds</a:t>
            </a:r>
          </a:p>
          <a:p>
            <a:pPr lvl="1">
              <a:buFontTx/>
              <a:buNone/>
            </a:pPr>
            <a:r>
              <a:rPr lang="en-US" dirty="0" smtClean="0"/>
              <a:t>Answer: 2.5 seconds x 1000 ms / second = 2500 ms</a:t>
            </a:r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0.00004 seconds into milliseconds</a:t>
            </a:r>
          </a:p>
          <a:p>
            <a:pPr lvl="1">
              <a:buFontTx/>
              <a:buNone/>
            </a:pPr>
            <a:r>
              <a:rPr lang="en-US" dirty="0" smtClean="0"/>
              <a:t>Answer: 0.00004 seconds x 1000 ms/second = 0.04 ms</a:t>
            </a:r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0.04 ms to nanoseconds</a:t>
            </a:r>
          </a:p>
          <a:p>
            <a:pPr lvl="1">
              <a:buFontTx/>
              <a:buNone/>
            </a:pPr>
            <a:r>
              <a:rPr lang="en-US" dirty="0" smtClean="0"/>
              <a:t>Answer: 0.04 ms x 1000000 ns/ms = 40000 ns</a:t>
            </a:r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Exercise: Convert 5 microseconds into seconds</a:t>
            </a:r>
          </a:p>
          <a:p>
            <a:pPr>
              <a:buFontTx/>
              <a:buNone/>
            </a:pPr>
            <a:r>
              <a:rPr lang="en-US" dirty="0" smtClean="0"/>
              <a:t>	 Answer: 5 x 10^-6 seconds = 0.000005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Clock Cycle Exercises</a:t>
            </a:r>
          </a:p>
        </p:txBody>
      </p:sp>
      <p:sp>
        <p:nvSpPr>
          <p:cNvPr id="9219" name="AutoShap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3820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processor runs at 5 KHz, what is its cycle time?</a:t>
            </a:r>
          </a:p>
          <a:p>
            <a:pPr>
              <a:buFontTx/>
              <a:buNone/>
            </a:pPr>
            <a:r>
              <a:rPr lang="en-US" dirty="0" smtClean="0"/>
              <a:t>	Answer: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processor runs at 100 MHz, what is its cycle time in ns?</a:t>
            </a:r>
          </a:p>
          <a:p>
            <a:pPr>
              <a:buFontTx/>
              <a:buNone/>
            </a:pPr>
            <a:r>
              <a:rPr lang="en-US" dirty="0" smtClean="0"/>
              <a:t>	 Answer:</a:t>
            </a:r>
          </a:p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  <a:p>
            <a:r>
              <a:rPr lang="en-US" dirty="0" smtClean="0"/>
              <a:t>What is the clock speed in Hz of a processor whose cycle time is 2 x 10^-3 seconds?</a:t>
            </a:r>
          </a:p>
          <a:p>
            <a:pPr>
              <a:buFontTx/>
              <a:buNone/>
            </a:pPr>
            <a:r>
              <a:rPr lang="en-US" dirty="0" smtClean="0"/>
              <a:t>	 Answer:</a:t>
            </a:r>
          </a:p>
          <a:p>
            <a:endParaRPr lang="en-US" dirty="0" smtClean="0"/>
          </a:p>
          <a:p>
            <a:r>
              <a:rPr lang="en-US" dirty="0" smtClean="0"/>
              <a:t>What is the clock speed in </a:t>
            </a:r>
            <a:r>
              <a:rPr lang="en-US" dirty="0" err="1" smtClean="0"/>
              <a:t>Mhz</a:t>
            </a:r>
            <a:r>
              <a:rPr lang="en-US" dirty="0" smtClean="0"/>
              <a:t> of a processor whose cycle time is 2 x 10^-6 seconds?</a:t>
            </a:r>
          </a:p>
          <a:p>
            <a:pPr>
              <a:buFontTx/>
              <a:buNone/>
            </a:pPr>
            <a:r>
              <a:rPr lang="en-US" dirty="0" smtClean="0"/>
              <a:t>	 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11403035</TotalTime>
  <Pages>93</Pages>
  <Words>1530</Words>
  <Application>Microsoft Office PowerPoint</Application>
  <PresentationFormat>Letter Paper (8.5x11 in)</PresentationFormat>
  <Paragraphs>312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Franklin Gothic Book</vt:lpstr>
      <vt:lpstr>Franklin Gothic Medium</vt:lpstr>
      <vt:lpstr>Times New Roman</vt:lpstr>
      <vt:lpstr>Wingdings</vt:lpstr>
      <vt:lpstr>Wingdings 2</vt:lpstr>
      <vt:lpstr>Trek</vt:lpstr>
      <vt:lpstr>Units of Time, Storage, Throughput</vt:lpstr>
      <vt:lpstr>KHz, MHz, GHz, …My head hurtz!</vt:lpstr>
      <vt:lpstr>Cycle Time</vt:lpstr>
      <vt:lpstr>Cycle Time and Frequency</vt:lpstr>
      <vt:lpstr>Units of Frequency</vt:lpstr>
      <vt:lpstr>Units of Time</vt:lpstr>
      <vt:lpstr>Units of Time Exercises</vt:lpstr>
      <vt:lpstr>Units of Time Exercises</vt:lpstr>
      <vt:lpstr>Clock Cycle Exercises</vt:lpstr>
      <vt:lpstr>Clock Cycle Exercises</vt:lpstr>
      <vt:lpstr>Units of Memory or Storage</vt:lpstr>
      <vt:lpstr>Exercise</vt:lpstr>
      <vt:lpstr>Exercise</vt:lpstr>
      <vt:lpstr>Exercise</vt:lpstr>
      <vt:lpstr>Exercise</vt:lpstr>
      <vt:lpstr>Throughput</vt:lpstr>
      <vt:lpstr>Bus Bandwidth</vt:lpstr>
      <vt:lpstr>Fire-fighting Gondoliers</vt:lpstr>
      <vt:lpstr>Fire-fighting Gondoliers: Speedup #1</vt:lpstr>
      <vt:lpstr>Fire-fighting Gondoliers: Speedup #2</vt:lpstr>
      <vt:lpstr>Bandwidth Summary</vt:lpstr>
      <vt:lpstr>Bandwidth Questions</vt:lpstr>
      <vt:lpstr>Bandwidth Questions</vt:lpstr>
      <vt:lpstr>Bandwidth Questions</vt:lpstr>
      <vt:lpstr>Peak versus Sustained Bandwidth</vt:lpstr>
      <vt:lpstr>Latency and Fire-fighting Gondoliers</vt:lpstr>
      <vt:lpstr>Multiple Buses</vt:lpstr>
      <vt:lpstr>PC Bus Bandwidths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Lectures for 2nd Edition</dc:title>
  <dc:subject/>
  <dc:creator>Tod Amon</dc:creator>
  <cp:keywords/>
  <dc:description/>
  <cp:lastModifiedBy>Anne Applin</cp:lastModifiedBy>
  <cp:revision>518</cp:revision>
  <cp:lastPrinted>1997-08-28T16:06:06Z</cp:lastPrinted>
  <dcterms:created xsi:type="dcterms:W3CDTF">1997-08-27T20:06:46Z</dcterms:created>
  <dcterms:modified xsi:type="dcterms:W3CDTF">2014-08-17T18:51:36Z</dcterms:modified>
</cp:coreProperties>
</file>