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60" r:id="rId1"/>
  </p:sldMasterIdLst>
  <p:sldIdLst>
    <p:sldId id="347" r:id="rId2"/>
    <p:sldId id="257" r:id="rId3"/>
    <p:sldId id="258" r:id="rId4"/>
    <p:sldId id="344" r:id="rId5"/>
    <p:sldId id="345" r:id="rId6"/>
    <p:sldId id="346" r:id="rId7"/>
    <p:sldId id="293" r:id="rId8"/>
    <p:sldId id="308" r:id="rId9"/>
    <p:sldId id="270" r:id="rId10"/>
    <p:sldId id="322" r:id="rId11"/>
    <p:sldId id="271" r:id="rId12"/>
    <p:sldId id="272" r:id="rId13"/>
    <p:sldId id="312" r:id="rId14"/>
    <p:sldId id="310" r:id="rId15"/>
    <p:sldId id="313" r:id="rId16"/>
    <p:sldId id="323" r:id="rId17"/>
    <p:sldId id="324" r:id="rId18"/>
    <p:sldId id="328" r:id="rId19"/>
    <p:sldId id="273" r:id="rId20"/>
    <p:sldId id="274" r:id="rId21"/>
    <p:sldId id="336" r:id="rId22"/>
    <p:sldId id="334" r:id="rId23"/>
    <p:sldId id="338" r:id="rId24"/>
    <p:sldId id="343" r:id="rId25"/>
    <p:sldId id="277" r:id="rId26"/>
    <p:sldId id="337" r:id="rId27"/>
    <p:sldId id="333" r:id="rId28"/>
    <p:sldId id="341" r:id="rId29"/>
    <p:sldId id="278" r:id="rId30"/>
    <p:sldId id="279" r:id="rId31"/>
    <p:sldId id="299" r:id="rId32"/>
    <p:sldId id="320" r:id="rId33"/>
    <p:sldId id="282" r:id="rId34"/>
    <p:sldId id="283" r:id="rId35"/>
    <p:sldId id="284" r:id="rId36"/>
    <p:sldId id="287" r:id="rId37"/>
    <p:sldId id="300" r:id="rId38"/>
    <p:sldId id="301" r:id="rId39"/>
    <p:sldId id="285" r:id="rId40"/>
    <p:sldId id="302" r:id="rId41"/>
    <p:sldId id="303" r:id="rId42"/>
    <p:sldId id="304" r:id="rId43"/>
    <p:sldId id="305" r:id="rId44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3300"/>
    <a:srgbClr val="008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2" d="100"/>
          <a:sy n="62" d="100"/>
        </p:scale>
        <p:origin x="702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Title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Computer Organization</a:t>
            </a:r>
            <a:endParaRPr lang="en-US" dirty="0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A5D64E13-FCE2-4EC5-BBE6-F0DA37CD572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Computer Organization</a:t>
            </a:r>
          </a:p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146B37-C8F8-4637-824B-EDACA8C16EF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Computer Organization</a:t>
            </a:r>
          </a:p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0FB531-0C4A-454F-9516-7903C4ABCE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r>
              <a:rPr lang="en-US" dirty="0" smtClean="0"/>
              <a:t>Computer Organization</a:t>
            </a:r>
          </a:p>
          <a:p>
            <a:endParaRPr lang="en-US" dirty="0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D692BA2A-1405-413D-990B-B5145BBC261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Computer Organization</a:t>
            </a:r>
          </a:p>
          <a:p>
            <a:endParaRPr lang="en-US" dirty="0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FE5699-94A6-4F12-95C2-27BBA6BFFD7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Computer Organization</a:t>
            </a:r>
          </a:p>
          <a:p>
            <a:endParaRPr lang="en-US" dirty="0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8D6E5E-AA83-44CB-AC4C-412CB29FA3E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5" name="Text Placeholder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8" name="Content Placeholder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Computer Organization</a:t>
            </a:r>
          </a:p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8F29067C-764D-41D1-A367-655ECD97F96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Computer Organization</a:t>
            </a:r>
          </a:p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F88961-4AB6-4895-8F44-3B3112254D4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Computer Organization</a:t>
            </a:r>
          </a:p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A433A1-EFD2-4A3F-95BD-C4741337E49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Footer Placeholder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Computer Organization</a:t>
            </a:r>
          </a:p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B6BCAF-1C5D-453D-98A1-2ED3C2F6A95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Computer Organization</a:t>
            </a:r>
          </a:p>
          <a:p>
            <a:endParaRPr lang="en-US" dirty="0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D5103-B44A-438C-8D7F-A0394E67CDD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r>
              <a:rPr lang="en-US" dirty="0" smtClean="0"/>
              <a:t>Computer Organization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1F436CAE-2DFF-4956-A078-96D4975FF11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Title Placeholder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Overview of Instruction Set Architectures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Adapted from Ch. 4 of N. Carter’s Computer Architecture</a:t>
            </a:r>
          </a:p>
          <a:p>
            <a:endParaRPr lang="en-US" dirty="0"/>
          </a:p>
        </p:txBody>
      </p:sp>
      <p:sp>
        <p:nvSpPr>
          <p:cNvPr id="4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3124200" y="76200"/>
            <a:ext cx="3352800" cy="288925"/>
          </a:xfrm>
        </p:spPr>
        <p:txBody>
          <a:bodyPr/>
          <a:lstStyle/>
          <a:p>
            <a:r>
              <a:rPr lang="en-US" dirty="0" smtClean="0"/>
              <a:t>Computer Organization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Legacy of Stack Machines</a:t>
            </a:r>
          </a:p>
        </p:txBody>
      </p:sp>
      <p:sp>
        <p:nvSpPr>
          <p:cNvPr id="7270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Modern compilers still use RPN and a stack algorithm to compile arithmetic expressions</a:t>
            </a:r>
          </a:p>
          <a:p>
            <a:endParaRPr lang="en-US"/>
          </a:p>
          <a:p>
            <a:r>
              <a:rPr lang="en-US"/>
              <a:t>Function calls are implemented using a stack of activation records that hold function return addresses &amp; local variables</a:t>
            </a:r>
          </a:p>
        </p:txBody>
      </p:sp>
      <p:sp>
        <p:nvSpPr>
          <p:cNvPr id="6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3124200" y="76200"/>
            <a:ext cx="3352800" cy="288925"/>
          </a:xfrm>
        </p:spPr>
        <p:txBody>
          <a:bodyPr/>
          <a:lstStyle/>
          <a:p>
            <a:r>
              <a:rPr lang="en-US" dirty="0" smtClean="0"/>
              <a:t>Computer Organization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Summary of Stack Machines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Stack instructions take less memory to encode since 0 or 1 operand instructions.</a:t>
            </a:r>
          </a:p>
          <a:p>
            <a:r>
              <a:rPr lang="en-US"/>
              <a:t>Easier to write a stack machine assembler or compiler.</a:t>
            </a:r>
          </a:p>
          <a:p>
            <a:r>
              <a:rPr lang="en-US"/>
              <a:t>Stack does not support random access.</a:t>
            </a:r>
          </a:p>
          <a:p>
            <a:r>
              <a:rPr lang="en-US"/>
              <a:t>Bottleneck since all operations occur only with the few values atop the stack.</a:t>
            </a:r>
          </a:p>
        </p:txBody>
      </p:sp>
      <p:sp>
        <p:nvSpPr>
          <p:cNvPr id="6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3124200" y="76200"/>
            <a:ext cx="3352800" cy="288925"/>
          </a:xfrm>
        </p:spPr>
        <p:txBody>
          <a:bodyPr/>
          <a:lstStyle/>
          <a:p>
            <a:r>
              <a:rPr lang="en-US" dirty="0" smtClean="0"/>
              <a:t>Computer Organization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Accumulator Architectures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1946 paper on “Stored program computer” proposed a </a:t>
            </a:r>
            <a:r>
              <a:rPr lang="en-US" b="1" i="1"/>
              <a:t>single</a:t>
            </a:r>
            <a:r>
              <a:rPr lang="en-US"/>
              <a:t> ALU register called the accumulator.</a:t>
            </a:r>
          </a:p>
          <a:p>
            <a:endParaRPr lang="en-US"/>
          </a:p>
          <a:p>
            <a:r>
              <a:rPr lang="en-US"/>
              <a:t>The EDSAC (1950) used its accumulator register to hold the result of the processor’s calculations (like our TOY-1 calculator)</a:t>
            </a:r>
          </a:p>
        </p:txBody>
      </p:sp>
      <p:sp>
        <p:nvSpPr>
          <p:cNvPr id="6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3124200" y="76200"/>
            <a:ext cx="3352800" cy="288925"/>
          </a:xfrm>
        </p:spPr>
        <p:txBody>
          <a:bodyPr/>
          <a:lstStyle/>
          <a:p>
            <a:r>
              <a:rPr lang="en-US" dirty="0" smtClean="0"/>
              <a:t>Computer Organization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EDSAC</a:t>
            </a:r>
          </a:p>
        </p:txBody>
      </p:sp>
      <p:pic>
        <p:nvPicPr>
          <p:cNvPr id="61445" name="Picture 5" descr="edsac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1828800" y="1981200"/>
            <a:ext cx="5715000" cy="3648075"/>
          </a:xfrm>
          <a:noFill/>
          <a:ln/>
        </p:spPr>
      </p:pic>
      <p:sp>
        <p:nvSpPr>
          <p:cNvPr id="61447" name="Text Box 7"/>
          <p:cNvSpPr txBox="1">
            <a:spLocks noChangeArrowheads="1"/>
          </p:cNvSpPr>
          <p:nvPr/>
        </p:nvSpPr>
        <p:spPr bwMode="auto">
          <a:xfrm>
            <a:off x="152400" y="6400800"/>
            <a:ext cx="49530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/>
              <a:t>http://www.dcs.warwick.ac.uk/~edsac (c) Martin Campbell-Kelly</a:t>
            </a:r>
          </a:p>
        </p:txBody>
      </p:sp>
      <p:sp>
        <p:nvSpPr>
          <p:cNvPr id="61448" name="Text Box 8"/>
          <p:cNvSpPr txBox="1">
            <a:spLocks noChangeArrowheads="1"/>
          </p:cNvSpPr>
          <p:nvPr/>
        </p:nvSpPr>
        <p:spPr bwMode="auto">
          <a:xfrm>
            <a:off x="1524000" y="5715000"/>
            <a:ext cx="6324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Photo of EDSAC just after its completion in 1949</a:t>
            </a:r>
          </a:p>
        </p:txBody>
      </p:sp>
      <p:sp>
        <p:nvSpPr>
          <p:cNvPr id="8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3124200" y="76200"/>
            <a:ext cx="3352800" cy="288925"/>
          </a:xfrm>
        </p:spPr>
        <p:txBody>
          <a:bodyPr/>
          <a:lstStyle/>
          <a:p>
            <a:r>
              <a:rPr lang="en-US" dirty="0" smtClean="0"/>
              <a:t>Computer Organization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Accumulator Register</a:t>
            </a:r>
          </a:p>
        </p:txBody>
      </p:sp>
      <p:sp>
        <p:nvSpPr>
          <p:cNvPr id="5939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18 machine instructions each specified by a single letter mnemonic such as </a:t>
            </a:r>
            <a:r>
              <a:rPr lang="en-US" i="1"/>
              <a:t>A = Add</a:t>
            </a:r>
          </a:p>
          <a:p>
            <a:endParaRPr lang="en-US"/>
          </a:p>
          <a:p>
            <a:r>
              <a:rPr lang="en-US"/>
              <a:t>Each mnemonic was translated by a simple “keyboard” into binary in the form of holes punched on a paper tape</a:t>
            </a:r>
          </a:p>
        </p:txBody>
      </p:sp>
      <p:sp>
        <p:nvSpPr>
          <p:cNvPr id="6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3124200" y="76200"/>
            <a:ext cx="3352800" cy="288925"/>
          </a:xfrm>
        </p:spPr>
        <p:txBody>
          <a:bodyPr/>
          <a:lstStyle/>
          <a:p>
            <a:r>
              <a:rPr lang="en-US" dirty="0" smtClean="0"/>
              <a:t>Computer Organization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EDSAC Mnemonics</a:t>
            </a:r>
          </a:p>
        </p:txBody>
      </p:sp>
      <p:sp>
        <p:nvSpPr>
          <p:cNvPr id="6349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A		Add</a:t>
            </a:r>
          </a:p>
          <a:p>
            <a:r>
              <a:rPr lang="en-US"/>
              <a:t>S 		Subtract</a:t>
            </a:r>
          </a:p>
          <a:p>
            <a:r>
              <a:rPr lang="en-US"/>
              <a:t>I 		Read</a:t>
            </a:r>
          </a:p>
          <a:p>
            <a:r>
              <a:rPr lang="en-US"/>
              <a:t>T 		Transfer information to storage</a:t>
            </a:r>
          </a:p>
          <a:p>
            <a:r>
              <a:rPr lang="en-US"/>
              <a:t>Z 		Stop the machine</a:t>
            </a:r>
          </a:p>
        </p:txBody>
      </p:sp>
      <p:sp>
        <p:nvSpPr>
          <p:cNvPr id="6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3124200" y="76200"/>
            <a:ext cx="3352800" cy="288925"/>
          </a:xfrm>
        </p:spPr>
        <p:txBody>
          <a:bodyPr/>
          <a:lstStyle/>
          <a:p>
            <a:r>
              <a:rPr lang="en-US" dirty="0" smtClean="0"/>
              <a:t>Computer Organization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DEC PDP-8 (1965)</a:t>
            </a:r>
          </a:p>
        </p:txBody>
      </p:sp>
      <p:sp>
        <p:nvSpPr>
          <p:cNvPr id="7373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Single accumulator register</a:t>
            </a:r>
          </a:p>
          <a:p>
            <a:endParaRPr lang="en-US"/>
          </a:p>
          <a:p>
            <a:r>
              <a:rPr lang="en-US"/>
              <a:t>Each assembly instruction is encoded into 12 bits</a:t>
            </a:r>
          </a:p>
          <a:p>
            <a:endParaRPr lang="en-US"/>
          </a:p>
          <a:p>
            <a:r>
              <a:rPr lang="en-US"/>
              <a:t>8 different machine instructions</a:t>
            </a:r>
          </a:p>
        </p:txBody>
      </p:sp>
      <p:sp>
        <p:nvSpPr>
          <p:cNvPr id="6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3124200" y="76200"/>
            <a:ext cx="3352800" cy="288925"/>
          </a:xfrm>
        </p:spPr>
        <p:txBody>
          <a:bodyPr/>
          <a:lstStyle/>
          <a:p>
            <a:r>
              <a:rPr lang="en-US" dirty="0" smtClean="0"/>
              <a:t>Computer Organization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PDP-8 Instruction Format</a:t>
            </a:r>
          </a:p>
        </p:txBody>
      </p:sp>
      <p:sp>
        <p:nvSpPr>
          <p:cNvPr id="7475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3 bits to encode one of 8 possible machine instructions</a:t>
            </a:r>
          </a:p>
          <a:p>
            <a:endParaRPr lang="en-US"/>
          </a:p>
          <a:p>
            <a:r>
              <a:rPr lang="en-US"/>
              <a:t>Remaining 9 bits used to specify either a constant, memory address, or I/O device parameter</a:t>
            </a:r>
          </a:p>
        </p:txBody>
      </p:sp>
      <p:sp>
        <p:nvSpPr>
          <p:cNvPr id="74756" name="Text Box 4"/>
          <p:cNvSpPr txBox="1">
            <a:spLocks noChangeArrowheads="1"/>
          </p:cNvSpPr>
          <p:nvPr/>
        </p:nvSpPr>
        <p:spPr bwMode="auto">
          <a:xfrm>
            <a:off x="1752600" y="5486400"/>
            <a:ext cx="1371600" cy="476250"/>
          </a:xfrm>
          <a:prstGeom prst="rect">
            <a:avLst/>
          </a:prstGeom>
          <a:solidFill>
            <a:srgbClr val="C0C0C0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Op-Code</a:t>
            </a:r>
          </a:p>
        </p:txBody>
      </p:sp>
      <p:sp>
        <p:nvSpPr>
          <p:cNvPr id="74757" name="Text Box 5"/>
          <p:cNvSpPr txBox="1">
            <a:spLocks noChangeArrowheads="1"/>
          </p:cNvSpPr>
          <p:nvPr/>
        </p:nvSpPr>
        <p:spPr bwMode="auto">
          <a:xfrm>
            <a:off x="3124200" y="5486400"/>
            <a:ext cx="4495800" cy="476250"/>
          </a:xfrm>
          <a:prstGeom prst="rect">
            <a:avLst/>
          </a:prstGeom>
          <a:solidFill>
            <a:srgbClr val="C0C0C0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/>
              <a:t>Address / Data</a:t>
            </a:r>
          </a:p>
        </p:txBody>
      </p:sp>
      <p:sp>
        <p:nvSpPr>
          <p:cNvPr id="74758" name="Text Box 6"/>
          <p:cNvSpPr txBox="1">
            <a:spLocks noChangeArrowheads="1"/>
          </p:cNvSpPr>
          <p:nvPr/>
        </p:nvSpPr>
        <p:spPr bwMode="auto">
          <a:xfrm>
            <a:off x="1981200" y="5943600"/>
            <a:ext cx="914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3 bits</a:t>
            </a:r>
          </a:p>
        </p:txBody>
      </p:sp>
      <p:sp>
        <p:nvSpPr>
          <p:cNvPr id="74759" name="Text Box 7"/>
          <p:cNvSpPr txBox="1">
            <a:spLocks noChangeArrowheads="1"/>
          </p:cNvSpPr>
          <p:nvPr/>
        </p:nvSpPr>
        <p:spPr bwMode="auto">
          <a:xfrm>
            <a:off x="4724400" y="5943600"/>
            <a:ext cx="914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9 bits</a:t>
            </a:r>
          </a:p>
        </p:txBody>
      </p:sp>
      <p:sp>
        <p:nvSpPr>
          <p:cNvPr id="10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3124200" y="76200"/>
            <a:ext cx="3352800" cy="288925"/>
          </a:xfrm>
        </p:spPr>
        <p:txBody>
          <a:bodyPr/>
          <a:lstStyle/>
          <a:p>
            <a:r>
              <a:rPr lang="en-US" dirty="0" smtClean="0"/>
              <a:t>Computer Organization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Example PDP-8 Program</a:t>
            </a:r>
          </a:p>
        </p:txBody>
      </p:sp>
      <p:sp>
        <p:nvSpPr>
          <p:cNvPr id="7885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 sz="2400">
                <a:latin typeface="Arial" charset="0"/>
              </a:rPr>
              <a:t>// Computer C = A + B</a:t>
            </a:r>
          </a:p>
          <a:p>
            <a:pPr>
              <a:buFontTx/>
              <a:buNone/>
            </a:pPr>
            <a:r>
              <a:rPr lang="en-US" sz="2400">
                <a:latin typeface="Arial" charset="0"/>
              </a:rPr>
              <a:t>// Clear accumulator to zero</a:t>
            </a:r>
          </a:p>
          <a:p>
            <a:pPr>
              <a:buFontTx/>
              <a:buNone/>
            </a:pPr>
            <a:r>
              <a:rPr lang="en-US" sz="2400">
                <a:latin typeface="Arial" charset="0"/>
              </a:rPr>
              <a:t>CLA</a:t>
            </a:r>
          </a:p>
          <a:p>
            <a:pPr>
              <a:buFontTx/>
              <a:buNone/>
            </a:pPr>
            <a:r>
              <a:rPr lang="en-US" sz="2400">
                <a:latin typeface="Arial" charset="0"/>
              </a:rPr>
              <a:t>// accumulator = accumulator + A</a:t>
            </a:r>
          </a:p>
          <a:p>
            <a:pPr>
              <a:buFontTx/>
              <a:buNone/>
            </a:pPr>
            <a:r>
              <a:rPr lang="en-US" sz="2400">
                <a:latin typeface="Arial" charset="0"/>
              </a:rPr>
              <a:t>TAD		A</a:t>
            </a:r>
          </a:p>
          <a:p>
            <a:pPr>
              <a:buFontTx/>
              <a:buNone/>
            </a:pPr>
            <a:r>
              <a:rPr lang="en-US" sz="2400">
                <a:latin typeface="Arial" charset="0"/>
              </a:rPr>
              <a:t>// accumulator = accumulator + B</a:t>
            </a:r>
          </a:p>
          <a:p>
            <a:pPr>
              <a:buFontTx/>
              <a:buNone/>
            </a:pPr>
            <a:r>
              <a:rPr lang="en-US" sz="2400">
                <a:latin typeface="Arial" charset="0"/>
              </a:rPr>
              <a:t>TAD		B</a:t>
            </a:r>
          </a:p>
          <a:p>
            <a:pPr>
              <a:buFontTx/>
              <a:buNone/>
            </a:pPr>
            <a:r>
              <a:rPr lang="en-US" sz="2400">
                <a:latin typeface="Arial" charset="0"/>
              </a:rPr>
              <a:t>// store accumulator value into memory location C</a:t>
            </a:r>
          </a:p>
          <a:p>
            <a:pPr>
              <a:buFontTx/>
              <a:buNone/>
            </a:pPr>
            <a:r>
              <a:rPr lang="en-US" sz="2400">
                <a:latin typeface="Arial" charset="0"/>
              </a:rPr>
              <a:t>DCA		C</a:t>
            </a:r>
          </a:p>
        </p:txBody>
      </p:sp>
      <p:sp>
        <p:nvSpPr>
          <p:cNvPr id="78852" name="Text Box 4"/>
          <p:cNvSpPr txBox="1">
            <a:spLocks noChangeArrowheads="1"/>
          </p:cNvSpPr>
          <p:nvPr/>
        </p:nvSpPr>
        <p:spPr bwMode="auto">
          <a:xfrm>
            <a:off x="76200" y="6477000"/>
            <a:ext cx="56388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200"/>
              <a:t>Source: http://userpages.wittenberg.edu/bshelburne/Comp255S/PDP8Assembler.htm</a:t>
            </a:r>
          </a:p>
        </p:txBody>
      </p:sp>
      <p:sp>
        <p:nvSpPr>
          <p:cNvPr id="7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3124200" y="76200"/>
            <a:ext cx="3352800" cy="288925"/>
          </a:xfrm>
        </p:spPr>
        <p:txBody>
          <a:bodyPr/>
          <a:lstStyle/>
          <a:p>
            <a:r>
              <a:rPr lang="en-US" dirty="0" smtClean="0"/>
              <a:t>Computer Organization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Accumulator &amp; Registers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sz="2800"/>
              <a:t>Some early personal computer processors such as the MOS 6502 had an accumulator plus two index registers</a:t>
            </a:r>
          </a:p>
          <a:p>
            <a:endParaRPr lang="en-US" sz="2800"/>
          </a:p>
          <a:p>
            <a:r>
              <a:rPr lang="en-US" sz="2800"/>
              <a:t>Examples: Apple II, Commodore 64, Atari 800, Nintendo NES 8-bit game console</a:t>
            </a:r>
          </a:p>
          <a:p>
            <a:endParaRPr lang="en-US" sz="2800"/>
          </a:p>
          <a:p>
            <a:r>
              <a:rPr lang="en-US" sz="2800"/>
              <a:t>Word size is 8-bits (1 byte)</a:t>
            </a:r>
          </a:p>
        </p:txBody>
      </p:sp>
      <p:sp>
        <p:nvSpPr>
          <p:cNvPr id="6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3124200" y="76200"/>
            <a:ext cx="3352800" cy="288925"/>
          </a:xfrm>
        </p:spPr>
        <p:txBody>
          <a:bodyPr/>
          <a:lstStyle/>
          <a:p>
            <a:r>
              <a:rPr lang="en-US" dirty="0" smtClean="0"/>
              <a:t>Computer Organization</a:t>
            </a:r>
            <a:endParaRPr lang="en-US" dirty="0"/>
          </a:p>
        </p:txBody>
      </p:sp>
      <p:sp>
        <p:nvSpPr>
          <p:cNvPr id="7" name="Footer Placeholder 1"/>
          <p:cNvSpPr txBox="1">
            <a:spLocks/>
          </p:cNvSpPr>
          <p:nvPr/>
        </p:nvSpPr>
        <p:spPr>
          <a:xfrm>
            <a:off x="3276600" y="228600"/>
            <a:ext cx="3352800" cy="288925"/>
          </a:xfrm>
          <a:prstGeom prst="rect">
            <a:avLst/>
          </a:prstGeom>
        </p:spPr>
        <p:txBody>
          <a:bodyPr vert="horz"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accent1">
                    <a:shade val="75000"/>
                  </a:schemeClr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Computer Organization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chemeClr val="accent1">
                  <a:shade val="75000"/>
                </a:schemeClr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Variety of Instruction Sets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Number of operands for ALU instructions</a:t>
            </a:r>
          </a:p>
          <a:p>
            <a:r>
              <a:rPr lang="en-US"/>
              <a:t>Number and type of processor registers</a:t>
            </a:r>
          </a:p>
          <a:p>
            <a:r>
              <a:rPr lang="en-US"/>
              <a:t>How to refer to memory locations</a:t>
            </a:r>
          </a:p>
          <a:p>
            <a:r>
              <a:rPr lang="en-US"/>
              <a:t>Number of bits used to address memory</a:t>
            </a:r>
          </a:p>
          <a:p>
            <a:r>
              <a:rPr lang="en-US"/>
              <a:t>Number of bits needed to encode a machine language instruction</a:t>
            </a:r>
          </a:p>
          <a:p>
            <a:endParaRPr lang="en-US"/>
          </a:p>
        </p:txBody>
      </p:sp>
      <p:sp>
        <p:nvSpPr>
          <p:cNvPr id="6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3124200" y="76200"/>
            <a:ext cx="3352800" cy="288925"/>
          </a:xfrm>
        </p:spPr>
        <p:txBody>
          <a:bodyPr/>
          <a:lstStyle/>
          <a:p>
            <a:r>
              <a:rPr lang="en-US" dirty="0" smtClean="0"/>
              <a:t>Computer Organization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6502 Processor</a:t>
            </a:r>
          </a:p>
        </p:txBody>
      </p:sp>
      <p:sp>
        <p:nvSpPr>
          <p:cNvPr id="20483" name="Text Box 3"/>
          <p:cNvSpPr txBox="1">
            <a:spLocks noChangeArrowheads="1"/>
          </p:cNvSpPr>
          <p:nvPr/>
        </p:nvSpPr>
        <p:spPr bwMode="auto">
          <a:xfrm>
            <a:off x="2286000" y="2514600"/>
            <a:ext cx="5029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/>
          </a:p>
        </p:txBody>
      </p:sp>
      <p:sp>
        <p:nvSpPr>
          <p:cNvPr id="20484" name="Text Box 4"/>
          <p:cNvSpPr txBox="1">
            <a:spLocks noChangeArrowheads="1"/>
          </p:cNvSpPr>
          <p:nvPr/>
        </p:nvSpPr>
        <p:spPr bwMode="auto">
          <a:xfrm>
            <a:off x="1828800" y="2133600"/>
            <a:ext cx="2743200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/>
              <a:t>8-bit Accumulator</a:t>
            </a:r>
          </a:p>
        </p:txBody>
      </p:sp>
      <p:sp>
        <p:nvSpPr>
          <p:cNvPr id="20485" name="Text Box 5"/>
          <p:cNvSpPr txBox="1">
            <a:spLocks noChangeArrowheads="1"/>
          </p:cNvSpPr>
          <p:nvPr/>
        </p:nvSpPr>
        <p:spPr bwMode="auto">
          <a:xfrm>
            <a:off x="1828800" y="2590800"/>
            <a:ext cx="2743200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/>
              <a:t>X Index Register</a:t>
            </a:r>
          </a:p>
        </p:txBody>
      </p:sp>
      <p:sp>
        <p:nvSpPr>
          <p:cNvPr id="20486" name="Text Box 6"/>
          <p:cNvSpPr txBox="1">
            <a:spLocks noChangeArrowheads="1"/>
          </p:cNvSpPr>
          <p:nvPr/>
        </p:nvSpPr>
        <p:spPr bwMode="auto">
          <a:xfrm>
            <a:off x="1828800" y="3048000"/>
            <a:ext cx="2743200" cy="495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/>
              <a:t>Y Index Register</a:t>
            </a:r>
          </a:p>
        </p:txBody>
      </p:sp>
      <p:sp>
        <p:nvSpPr>
          <p:cNvPr id="20487" name="Text Box 7"/>
          <p:cNvSpPr txBox="1">
            <a:spLocks noChangeArrowheads="1"/>
          </p:cNvSpPr>
          <p:nvPr/>
        </p:nvSpPr>
        <p:spPr bwMode="auto">
          <a:xfrm>
            <a:off x="1828800" y="3581400"/>
            <a:ext cx="5486400" cy="473075"/>
          </a:xfrm>
          <a:prstGeom prst="rect">
            <a:avLst/>
          </a:prstGeom>
          <a:noFill/>
          <a:ln w="158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/>
              <a:t>16-bit Program Counter</a:t>
            </a:r>
          </a:p>
        </p:txBody>
      </p:sp>
      <p:sp>
        <p:nvSpPr>
          <p:cNvPr id="20489" name="Text Box 9"/>
          <p:cNvSpPr txBox="1">
            <a:spLocks noChangeArrowheads="1"/>
          </p:cNvSpPr>
          <p:nvPr/>
        </p:nvSpPr>
        <p:spPr bwMode="auto">
          <a:xfrm>
            <a:off x="1828800" y="4038600"/>
            <a:ext cx="5486400" cy="473075"/>
          </a:xfrm>
          <a:prstGeom prst="rect">
            <a:avLst/>
          </a:prstGeom>
          <a:noFill/>
          <a:ln w="158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/>
              <a:t>16-bit Stack Pointer</a:t>
            </a:r>
          </a:p>
        </p:txBody>
      </p:sp>
      <p:sp>
        <p:nvSpPr>
          <p:cNvPr id="20491" name="Text Box 11"/>
          <p:cNvSpPr txBox="1">
            <a:spLocks noChangeArrowheads="1"/>
          </p:cNvSpPr>
          <p:nvPr/>
        </p:nvSpPr>
        <p:spPr bwMode="auto">
          <a:xfrm>
            <a:off x="1447800" y="5243513"/>
            <a:ext cx="6553200" cy="1004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3 8-bit registers: accumulator, X index, and Y index</a:t>
            </a:r>
          </a:p>
          <a:p>
            <a:pPr>
              <a:spcBef>
                <a:spcPct val="50000"/>
              </a:spcBef>
            </a:pPr>
            <a:r>
              <a:rPr lang="en-US"/>
              <a:t>Stack is used for passing function parameters</a:t>
            </a:r>
          </a:p>
        </p:txBody>
      </p:sp>
      <p:sp>
        <p:nvSpPr>
          <p:cNvPr id="20492" name="Text Box 12"/>
          <p:cNvSpPr txBox="1">
            <a:spLocks noChangeArrowheads="1"/>
          </p:cNvSpPr>
          <p:nvPr/>
        </p:nvSpPr>
        <p:spPr bwMode="auto">
          <a:xfrm>
            <a:off x="1828800" y="4556125"/>
            <a:ext cx="2895600" cy="473075"/>
          </a:xfrm>
          <a:prstGeom prst="rect">
            <a:avLst/>
          </a:prstGeom>
          <a:noFill/>
          <a:ln w="158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/>
              <a:t>8-bit Processor Status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6502 Addressing Modes</a:t>
            </a:r>
          </a:p>
        </p:txBody>
      </p:sp>
      <p:sp>
        <p:nvSpPr>
          <p:cNvPr id="8806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i="1"/>
              <a:t>Addressing mode</a:t>
            </a:r>
            <a:r>
              <a:rPr lang="en-US"/>
              <a:t> is the way in which operand values are specified</a:t>
            </a:r>
          </a:p>
          <a:p>
            <a:endParaRPr lang="en-US"/>
          </a:p>
          <a:p>
            <a:r>
              <a:rPr lang="en-US"/>
              <a:t>6502 provided...</a:t>
            </a:r>
          </a:p>
          <a:p>
            <a:pPr lvl="1"/>
            <a:r>
              <a:rPr lang="en-US"/>
              <a:t>Immediate mode</a:t>
            </a:r>
          </a:p>
          <a:p>
            <a:pPr lvl="1"/>
            <a:r>
              <a:rPr lang="en-US"/>
              <a:t>Absolute memory addressing</a:t>
            </a:r>
          </a:p>
          <a:p>
            <a:pPr lvl="1"/>
            <a:r>
              <a:rPr lang="en-US"/>
              <a:t>Absolute indexed memory addressing</a:t>
            </a:r>
          </a:p>
        </p:txBody>
      </p:sp>
      <p:sp>
        <p:nvSpPr>
          <p:cNvPr id="6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3124200" y="76200"/>
            <a:ext cx="3352800" cy="288925"/>
          </a:xfrm>
        </p:spPr>
        <p:txBody>
          <a:bodyPr/>
          <a:lstStyle/>
          <a:p>
            <a:r>
              <a:rPr lang="en-US" dirty="0" smtClean="0"/>
              <a:t>Computer Organization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Immediate Mode</a:t>
            </a:r>
          </a:p>
        </p:txBody>
      </p:sp>
      <p:sp>
        <p:nvSpPr>
          <p:cNvPr id="8601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Operand value is directly specified as a constant value</a:t>
            </a:r>
          </a:p>
          <a:p>
            <a:r>
              <a:rPr lang="en-US"/>
              <a:t># designates operand as immediate value</a:t>
            </a:r>
          </a:p>
          <a:p>
            <a:endParaRPr lang="en-US"/>
          </a:p>
          <a:p>
            <a:r>
              <a:rPr lang="en-US"/>
              <a:t>Example:</a:t>
            </a:r>
          </a:p>
          <a:p>
            <a:pPr lvl="1">
              <a:buFontTx/>
              <a:buNone/>
            </a:pPr>
            <a:r>
              <a:rPr lang="en-US"/>
              <a:t>// Load accumulator with value 10</a:t>
            </a:r>
          </a:p>
          <a:p>
            <a:pPr lvl="1">
              <a:buFontTx/>
              <a:buNone/>
            </a:pPr>
            <a:r>
              <a:rPr lang="en-US"/>
              <a:t>LDA	#10</a:t>
            </a:r>
          </a:p>
        </p:txBody>
      </p:sp>
      <p:sp>
        <p:nvSpPr>
          <p:cNvPr id="6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3124200" y="76200"/>
            <a:ext cx="3352800" cy="288925"/>
          </a:xfrm>
        </p:spPr>
        <p:txBody>
          <a:bodyPr/>
          <a:lstStyle/>
          <a:p>
            <a:r>
              <a:rPr lang="en-US" dirty="0" smtClean="0"/>
              <a:t>Computer Organization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Immediate Mode</a:t>
            </a:r>
          </a:p>
        </p:txBody>
      </p:sp>
      <p:sp>
        <p:nvSpPr>
          <p:cNvPr id="9011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 sz="2800"/>
              <a:t>// Load accumulator with value 0</a:t>
            </a:r>
          </a:p>
          <a:p>
            <a:pPr>
              <a:buFontTx/>
              <a:buNone/>
            </a:pPr>
            <a:r>
              <a:rPr lang="en-US" sz="2800"/>
              <a:t>LDA		#0</a:t>
            </a:r>
          </a:p>
          <a:p>
            <a:pPr>
              <a:buFontTx/>
              <a:buNone/>
            </a:pPr>
            <a:endParaRPr lang="en-US" sz="2800"/>
          </a:p>
          <a:p>
            <a:pPr>
              <a:buFontTx/>
              <a:buNone/>
            </a:pPr>
            <a:r>
              <a:rPr lang="en-US" sz="2800"/>
              <a:t>// Add value 10 to contents of accumulator</a:t>
            </a:r>
          </a:p>
          <a:p>
            <a:pPr>
              <a:buFontTx/>
              <a:buNone/>
            </a:pPr>
            <a:r>
              <a:rPr lang="en-US" sz="2800"/>
              <a:t>ADC		#10</a:t>
            </a:r>
          </a:p>
          <a:p>
            <a:pPr>
              <a:buFontTx/>
              <a:buNone/>
            </a:pPr>
            <a:endParaRPr lang="en-US" sz="2800"/>
          </a:p>
          <a:p>
            <a:pPr>
              <a:buFontTx/>
              <a:buNone/>
            </a:pPr>
            <a:r>
              <a:rPr lang="en-US" sz="2800"/>
              <a:t>// Subtract value 5 from accumulator</a:t>
            </a:r>
          </a:p>
          <a:p>
            <a:pPr>
              <a:buFontTx/>
              <a:buNone/>
            </a:pPr>
            <a:r>
              <a:rPr lang="en-US" sz="2800"/>
              <a:t>SBC		#5</a:t>
            </a:r>
          </a:p>
        </p:txBody>
      </p:sp>
      <p:sp>
        <p:nvSpPr>
          <p:cNvPr id="6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3124200" y="76200"/>
            <a:ext cx="3352800" cy="288925"/>
          </a:xfrm>
        </p:spPr>
        <p:txBody>
          <a:bodyPr/>
          <a:lstStyle/>
          <a:p>
            <a:r>
              <a:rPr lang="en-US" dirty="0" smtClean="0"/>
              <a:t>Computer Organization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Immediate Mode Example</a:t>
            </a:r>
          </a:p>
        </p:txBody>
      </p:sp>
      <p:sp>
        <p:nvSpPr>
          <p:cNvPr id="9523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/>
              <a:t>Show contents of accumulator after executing these instructions</a:t>
            </a:r>
          </a:p>
          <a:p>
            <a:pPr>
              <a:buFontTx/>
              <a:buNone/>
            </a:pPr>
            <a:endParaRPr lang="en-US"/>
          </a:p>
          <a:p>
            <a:pPr>
              <a:buFontTx/>
              <a:buNone/>
            </a:pPr>
            <a:r>
              <a:rPr lang="en-US"/>
              <a:t>LDA		#7</a:t>
            </a:r>
          </a:p>
          <a:p>
            <a:pPr>
              <a:buFontTx/>
              <a:buNone/>
            </a:pPr>
            <a:r>
              <a:rPr lang="en-US"/>
              <a:t>ADC		#10</a:t>
            </a:r>
          </a:p>
          <a:p>
            <a:pPr>
              <a:buFontTx/>
              <a:buNone/>
            </a:pPr>
            <a:r>
              <a:rPr lang="en-US"/>
              <a:t>SBC		#3</a:t>
            </a:r>
          </a:p>
        </p:txBody>
      </p:sp>
      <p:sp>
        <p:nvSpPr>
          <p:cNvPr id="95236" name="Text Box 4"/>
          <p:cNvSpPr txBox="1">
            <a:spLocks noChangeArrowheads="1"/>
          </p:cNvSpPr>
          <p:nvPr/>
        </p:nvSpPr>
        <p:spPr bwMode="auto">
          <a:xfrm>
            <a:off x="5029200" y="3657600"/>
            <a:ext cx="2743200" cy="473075"/>
          </a:xfrm>
          <a:prstGeom prst="rect">
            <a:avLst/>
          </a:prstGeom>
          <a:noFill/>
          <a:ln w="158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/>
              <a:t>Accum. = 7</a:t>
            </a:r>
          </a:p>
        </p:txBody>
      </p:sp>
      <p:sp>
        <p:nvSpPr>
          <p:cNvPr id="95240" name="Text Box 8"/>
          <p:cNvSpPr txBox="1">
            <a:spLocks noChangeArrowheads="1"/>
          </p:cNvSpPr>
          <p:nvPr/>
        </p:nvSpPr>
        <p:spPr bwMode="auto">
          <a:xfrm>
            <a:off x="5029200" y="4251325"/>
            <a:ext cx="2743200" cy="473075"/>
          </a:xfrm>
          <a:prstGeom prst="rect">
            <a:avLst/>
          </a:prstGeom>
          <a:noFill/>
          <a:ln w="158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/>
              <a:t>Accum. = 17</a:t>
            </a:r>
          </a:p>
        </p:txBody>
      </p:sp>
      <p:sp>
        <p:nvSpPr>
          <p:cNvPr id="95241" name="Text Box 9"/>
          <p:cNvSpPr txBox="1">
            <a:spLocks noChangeArrowheads="1"/>
          </p:cNvSpPr>
          <p:nvPr/>
        </p:nvSpPr>
        <p:spPr bwMode="auto">
          <a:xfrm>
            <a:off x="5029200" y="4860925"/>
            <a:ext cx="2743200" cy="473075"/>
          </a:xfrm>
          <a:prstGeom prst="rect">
            <a:avLst/>
          </a:prstGeom>
          <a:noFill/>
          <a:ln w="158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/>
              <a:t>Accum. = 14</a:t>
            </a:r>
          </a:p>
        </p:txBody>
      </p:sp>
      <p:sp>
        <p:nvSpPr>
          <p:cNvPr id="95242" name="Line 10"/>
          <p:cNvSpPr>
            <a:spLocks noChangeShapeType="1"/>
          </p:cNvSpPr>
          <p:nvPr/>
        </p:nvSpPr>
        <p:spPr bwMode="auto">
          <a:xfrm>
            <a:off x="3352800" y="3886200"/>
            <a:ext cx="1524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5243" name="Line 11"/>
          <p:cNvSpPr>
            <a:spLocks noChangeShapeType="1"/>
          </p:cNvSpPr>
          <p:nvPr/>
        </p:nvSpPr>
        <p:spPr bwMode="auto">
          <a:xfrm>
            <a:off x="3352800" y="4495800"/>
            <a:ext cx="1524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5244" name="Line 12"/>
          <p:cNvSpPr>
            <a:spLocks noChangeShapeType="1"/>
          </p:cNvSpPr>
          <p:nvPr/>
        </p:nvSpPr>
        <p:spPr bwMode="auto">
          <a:xfrm>
            <a:off x="3352800" y="5105400"/>
            <a:ext cx="1524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3124200" y="76200"/>
            <a:ext cx="3352800" cy="288925"/>
          </a:xfrm>
        </p:spPr>
        <p:txBody>
          <a:bodyPr/>
          <a:lstStyle/>
          <a:p>
            <a:r>
              <a:rPr lang="en-US" dirty="0" smtClean="0"/>
              <a:t>Computer Organization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Absolute Memory Addressing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/>
              <a:t>// Load accumulator with value at memory</a:t>
            </a:r>
          </a:p>
          <a:p>
            <a:pPr>
              <a:buFontTx/>
              <a:buNone/>
            </a:pPr>
            <a:r>
              <a:rPr lang="en-US"/>
              <a:t>// address 1000</a:t>
            </a:r>
          </a:p>
          <a:p>
            <a:pPr>
              <a:buFontTx/>
              <a:buNone/>
            </a:pPr>
            <a:r>
              <a:rPr lang="en-US"/>
              <a:t>LDA </a:t>
            </a:r>
            <a:r>
              <a:rPr lang="en-US">
                <a:solidFill>
                  <a:srgbClr val="CC3300"/>
                </a:solidFill>
              </a:rPr>
              <a:t>1000</a:t>
            </a:r>
          </a:p>
          <a:p>
            <a:pPr lvl="1">
              <a:buFontTx/>
              <a:buNone/>
            </a:pPr>
            <a:endParaRPr lang="en-US"/>
          </a:p>
          <a:p>
            <a:pPr lvl="1">
              <a:buFontTx/>
              <a:buNone/>
            </a:pPr>
            <a:endParaRPr lang="en-US"/>
          </a:p>
          <a:p>
            <a:pPr lvl="1">
              <a:buFontTx/>
              <a:buNone/>
            </a:pPr>
            <a:endParaRPr lang="en-US"/>
          </a:p>
          <a:p>
            <a:pPr lvl="1">
              <a:buFontTx/>
              <a:buNone/>
            </a:pPr>
            <a:r>
              <a:rPr lang="en-US" sz="3200"/>
              <a:t>Each addressable memory location is 8-bits</a:t>
            </a:r>
          </a:p>
        </p:txBody>
      </p:sp>
      <p:grpSp>
        <p:nvGrpSpPr>
          <p:cNvPr id="23564" name="Group 12"/>
          <p:cNvGrpSpPr>
            <a:grpSpLocks/>
          </p:cNvGrpSpPr>
          <p:nvPr/>
        </p:nvGrpSpPr>
        <p:grpSpPr bwMode="auto">
          <a:xfrm>
            <a:off x="6934200" y="3184525"/>
            <a:ext cx="1447800" cy="1844675"/>
            <a:chOff x="2688" y="2496"/>
            <a:chExt cx="912" cy="1162"/>
          </a:xfrm>
        </p:grpSpPr>
        <p:sp>
          <p:nvSpPr>
            <p:cNvPr id="23556" name="Text Box 4"/>
            <p:cNvSpPr txBox="1">
              <a:spLocks noChangeArrowheads="1"/>
            </p:cNvSpPr>
            <p:nvPr/>
          </p:nvSpPr>
          <p:spPr bwMode="auto">
            <a:xfrm>
              <a:off x="3216" y="3072"/>
              <a:ext cx="384" cy="298"/>
            </a:xfrm>
            <a:prstGeom prst="rect">
              <a:avLst/>
            </a:prstGeom>
            <a:solidFill>
              <a:srgbClr val="99CCFF"/>
            </a:solidFill>
            <a:ln w="158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/>
                <a:t>10</a:t>
              </a:r>
            </a:p>
          </p:txBody>
        </p:sp>
        <p:sp>
          <p:nvSpPr>
            <p:cNvPr id="23557" name="Text Box 5"/>
            <p:cNvSpPr txBox="1">
              <a:spLocks noChangeArrowheads="1"/>
            </p:cNvSpPr>
            <p:nvPr/>
          </p:nvSpPr>
          <p:spPr bwMode="auto">
            <a:xfrm>
              <a:off x="3216" y="2784"/>
              <a:ext cx="384" cy="298"/>
            </a:xfrm>
            <a:prstGeom prst="rect">
              <a:avLst/>
            </a:prstGeom>
            <a:solidFill>
              <a:srgbClr val="99CCFF"/>
            </a:solidFill>
            <a:ln w="158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/>
                <a:t>20</a:t>
              </a:r>
            </a:p>
          </p:txBody>
        </p:sp>
        <p:sp>
          <p:nvSpPr>
            <p:cNvPr id="23558" name="Text Box 6"/>
            <p:cNvSpPr txBox="1">
              <a:spLocks noChangeArrowheads="1"/>
            </p:cNvSpPr>
            <p:nvPr/>
          </p:nvSpPr>
          <p:spPr bwMode="auto">
            <a:xfrm>
              <a:off x="3216" y="2496"/>
              <a:ext cx="384" cy="298"/>
            </a:xfrm>
            <a:prstGeom prst="rect">
              <a:avLst/>
            </a:prstGeom>
            <a:solidFill>
              <a:srgbClr val="99CCFF"/>
            </a:solidFill>
            <a:ln w="158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b="1"/>
                <a:t>30</a:t>
              </a:r>
            </a:p>
          </p:txBody>
        </p:sp>
        <p:sp>
          <p:nvSpPr>
            <p:cNvPr id="23559" name="Text Box 7"/>
            <p:cNvSpPr txBox="1">
              <a:spLocks noChangeArrowheads="1"/>
            </p:cNvSpPr>
            <p:nvPr/>
          </p:nvSpPr>
          <p:spPr bwMode="auto">
            <a:xfrm>
              <a:off x="2688" y="2496"/>
              <a:ext cx="576" cy="288"/>
            </a:xfrm>
            <a:prstGeom prst="rect">
              <a:avLst/>
            </a:prstGeom>
            <a:noFill/>
            <a:ln w="1587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>
                  <a:solidFill>
                    <a:srgbClr val="CC3300"/>
                  </a:solidFill>
                </a:rPr>
                <a:t>1000</a:t>
              </a:r>
            </a:p>
          </p:txBody>
        </p:sp>
        <p:sp>
          <p:nvSpPr>
            <p:cNvPr id="23560" name="Text Box 8"/>
            <p:cNvSpPr txBox="1">
              <a:spLocks noChangeArrowheads="1"/>
            </p:cNvSpPr>
            <p:nvPr/>
          </p:nvSpPr>
          <p:spPr bwMode="auto">
            <a:xfrm>
              <a:off x="2688" y="2784"/>
              <a:ext cx="576" cy="288"/>
            </a:xfrm>
            <a:prstGeom prst="rect">
              <a:avLst/>
            </a:prstGeom>
            <a:noFill/>
            <a:ln w="1587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/>
                <a:t>1001</a:t>
              </a:r>
            </a:p>
          </p:txBody>
        </p:sp>
        <p:sp>
          <p:nvSpPr>
            <p:cNvPr id="23561" name="Text Box 9"/>
            <p:cNvSpPr txBox="1">
              <a:spLocks noChangeArrowheads="1"/>
            </p:cNvSpPr>
            <p:nvPr/>
          </p:nvSpPr>
          <p:spPr bwMode="auto">
            <a:xfrm>
              <a:off x="2688" y="3072"/>
              <a:ext cx="576" cy="288"/>
            </a:xfrm>
            <a:prstGeom prst="rect">
              <a:avLst/>
            </a:prstGeom>
            <a:noFill/>
            <a:ln w="1587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/>
                <a:t>1002</a:t>
              </a:r>
            </a:p>
          </p:txBody>
        </p:sp>
        <p:sp>
          <p:nvSpPr>
            <p:cNvPr id="23562" name="Text Box 10"/>
            <p:cNvSpPr txBox="1">
              <a:spLocks noChangeArrowheads="1"/>
            </p:cNvSpPr>
            <p:nvPr/>
          </p:nvSpPr>
          <p:spPr bwMode="auto">
            <a:xfrm>
              <a:off x="3216" y="3360"/>
              <a:ext cx="384" cy="298"/>
            </a:xfrm>
            <a:prstGeom prst="rect">
              <a:avLst/>
            </a:prstGeom>
            <a:solidFill>
              <a:srgbClr val="99CCFF"/>
            </a:solidFill>
            <a:ln w="158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/>
                <a:t>60</a:t>
              </a:r>
            </a:p>
          </p:txBody>
        </p:sp>
        <p:sp>
          <p:nvSpPr>
            <p:cNvPr id="23563" name="Text Box 11"/>
            <p:cNvSpPr txBox="1">
              <a:spLocks noChangeArrowheads="1"/>
            </p:cNvSpPr>
            <p:nvPr/>
          </p:nvSpPr>
          <p:spPr bwMode="auto">
            <a:xfrm>
              <a:off x="2688" y="3360"/>
              <a:ext cx="576" cy="288"/>
            </a:xfrm>
            <a:prstGeom prst="rect">
              <a:avLst/>
            </a:prstGeom>
            <a:noFill/>
            <a:ln w="1587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/>
                <a:t>1003</a:t>
              </a:r>
            </a:p>
          </p:txBody>
        </p:sp>
      </p:grpSp>
      <p:sp>
        <p:nvSpPr>
          <p:cNvPr id="23565" name="Text Box 13"/>
          <p:cNvSpPr txBox="1">
            <a:spLocks noChangeArrowheads="1"/>
          </p:cNvSpPr>
          <p:nvPr/>
        </p:nvSpPr>
        <p:spPr bwMode="auto">
          <a:xfrm>
            <a:off x="3429000" y="3200400"/>
            <a:ext cx="2743200" cy="473075"/>
          </a:xfrm>
          <a:prstGeom prst="rect">
            <a:avLst/>
          </a:prstGeom>
          <a:noFill/>
          <a:ln w="158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/>
              <a:t>Accum. = 30</a:t>
            </a:r>
          </a:p>
        </p:txBody>
      </p:sp>
      <p:sp>
        <p:nvSpPr>
          <p:cNvPr id="16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3124200" y="76200"/>
            <a:ext cx="3352800" cy="288925"/>
          </a:xfrm>
        </p:spPr>
        <p:txBody>
          <a:bodyPr/>
          <a:lstStyle/>
          <a:p>
            <a:r>
              <a:rPr lang="en-US" dirty="0" smtClean="0"/>
              <a:t>Computer Organization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Example </a:t>
            </a:r>
          </a:p>
        </p:txBody>
      </p:sp>
      <p:sp>
        <p:nvSpPr>
          <p:cNvPr id="89091" name="Text Box 3"/>
          <p:cNvSpPr txBox="1">
            <a:spLocks noChangeArrowheads="1"/>
          </p:cNvSpPr>
          <p:nvPr/>
        </p:nvSpPr>
        <p:spPr bwMode="auto">
          <a:xfrm>
            <a:off x="1371600" y="1981200"/>
            <a:ext cx="7086600" cy="3743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Example assembly code to compute C = A + B</a:t>
            </a:r>
          </a:p>
          <a:p>
            <a:pPr>
              <a:spcBef>
                <a:spcPct val="50000"/>
              </a:spcBef>
            </a:pPr>
            <a:r>
              <a:rPr lang="en-US"/>
              <a:t>// Load accumulator with A from address 1000</a:t>
            </a:r>
          </a:p>
          <a:p>
            <a:pPr>
              <a:spcBef>
                <a:spcPct val="50000"/>
              </a:spcBef>
            </a:pPr>
            <a:r>
              <a:rPr lang="en-US"/>
              <a:t>LDA 1000	</a:t>
            </a:r>
          </a:p>
          <a:p>
            <a:pPr>
              <a:spcBef>
                <a:spcPct val="50000"/>
              </a:spcBef>
            </a:pPr>
            <a:r>
              <a:rPr lang="en-US"/>
              <a:t>// Add value of B from address 1001 to accumulator</a:t>
            </a:r>
          </a:p>
          <a:p>
            <a:pPr>
              <a:spcBef>
                <a:spcPct val="50000"/>
              </a:spcBef>
            </a:pPr>
            <a:r>
              <a:rPr lang="en-US"/>
              <a:t>ADC 1001	</a:t>
            </a:r>
          </a:p>
          <a:p>
            <a:pPr>
              <a:spcBef>
                <a:spcPct val="50000"/>
              </a:spcBef>
            </a:pPr>
            <a:r>
              <a:rPr lang="en-US"/>
              <a:t>// Store contents of accumulator in C location 1002</a:t>
            </a:r>
          </a:p>
          <a:p>
            <a:pPr>
              <a:spcBef>
                <a:spcPct val="50000"/>
              </a:spcBef>
            </a:pPr>
            <a:r>
              <a:rPr lang="en-US"/>
              <a:t>STA 1002</a:t>
            </a:r>
          </a:p>
        </p:txBody>
      </p:sp>
      <p:sp>
        <p:nvSpPr>
          <p:cNvPr id="6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3124200" y="76200"/>
            <a:ext cx="3352800" cy="288925"/>
          </a:xfrm>
        </p:spPr>
        <p:txBody>
          <a:bodyPr/>
          <a:lstStyle/>
          <a:p>
            <a:r>
              <a:rPr lang="en-US" dirty="0" smtClean="0"/>
              <a:t>Computer Organization</a:t>
            </a:r>
            <a:endParaRPr lang="en-US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Absolute Indexed Addressing</a:t>
            </a:r>
          </a:p>
        </p:txBody>
      </p:sp>
      <p:sp>
        <p:nvSpPr>
          <p:cNvPr id="8499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lvl="1">
              <a:buFontTx/>
              <a:buNone/>
            </a:pPr>
            <a:r>
              <a:rPr lang="en-US" sz="2400"/>
              <a:t>// Load accumulator with value at memory </a:t>
            </a:r>
          </a:p>
          <a:p>
            <a:pPr lvl="1">
              <a:buFontTx/>
              <a:buNone/>
            </a:pPr>
            <a:r>
              <a:rPr lang="en-US" sz="2400"/>
              <a:t>// address 1000 + value of X index register</a:t>
            </a:r>
          </a:p>
          <a:p>
            <a:pPr lvl="1">
              <a:buFontTx/>
              <a:buNone/>
            </a:pPr>
            <a:r>
              <a:rPr lang="en-US" sz="2400"/>
              <a:t>LDX #2</a:t>
            </a:r>
          </a:p>
          <a:p>
            <a:pPr lvl="1">
              <a:buFontTx/>
              <a:buNone/>
            </a:pPr>
            <a:r>
              <a:rPr lang="en-US" sz="2400"/>
              <a:t>LDA 1000,X</a:t>
            </a:r>
          </a:p>
          <a:p>
            <a:pPr lvl="1">
              <a:buFontTx/>
              <a:buNone/>
            </a:pPr>
            <a:endParaRPr lang="en-US" sz="2400"/>
          </a:p>
          <a:p>
            <a:pPr lvl="1">
              <a:buFontTx/>
              <a:buNone/>
            </a:pPr>
            <a:r>
              <a:rPr lang="en-US" sz="2400"/>
              <a:t>Accumulator gets value of 10</a:t>
            </a:r>
          </a:p>
          <a:p>
            <a:pPr lvl="1">
              <a:buFontTx/>
              <a:buNone/>
            </a:pPr>
            <a:r>
              <a:rPr lang="en-US" sz="2400"/>
              <a:t>from address 1000+2 = </a:t>
            </a:r>
            <a:r>
              <a:rPr lang="en-US" sz="2400">
                <a:solidFill>
                  <a:srgbClr val="CC3300"/>
                </a:solidFill>
              </a:rPr>
              <a:t>1002</a:t>
            </a:r>
          </a:p>
          <a:p>
            <a:pPr lvl="1">
              <a:buFontTx/>
              <a:buNone/>
            </a:pPr>
            <a:r>
              <a:rPr lang="en-US" sz="2400"/>
              <a:t>Accum. = Memory[1000 + 2] = 10</a:t>
            </a:r>
            <a:endParaRPr lang="en-US"/>
          </a:p>
        </p:txBody>
      </p:sp>
      <p:grpSp>
        <p:nvGrpSpPr>
          <p:cNvPr id="84996" name="Group 4"/>
          <p:cNvGrpSpPr>
            <a:grpSpLocks/>
          </p:cNvGrpSpPr>
          <p:nvPr/>
        </p:nvGrpSpPr>
        <p:grpSpPr bwMode="auto">
          <a:xfrm>
            <a:off x="6248400" y="4327525"/>
            <a:ext cx="1447800" cy="1844675"/>
            <a:chOff x="2688" y="2496"/>
            <a:chExt cx="912" cy="1162"/>
          </a:xfrm>
        </p:grpSpPr>
        <p:sp>
          <p:nvSpPr>
            <p:cNvPr id="84997" name="Text Box 5"/>
            <p:cNvSpPr txBox="1">
              <a:spLocks noChangeArrowheads="1"/>
            </p:cNvSpPr>
            <p:nvPr/>
          </p:nvSpPr>
          <p:spPr bwMode="auto">
            <a:xfrm>
              <a:off x="3216" y="3072"/>
              <a:ext cx="384" cy="298"/>
            </a:xfrm>
            <a:prstGeom prst="rect">
              <a:avLst/>
            </a:prstGeom>
            <a:solidFill>
              <a:srgbClr val="99CCFF"/>
            </a:solidFill>
            <a:ln w="158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/>
                <a:t>10</a:t>
              </a:r>
            </a:p>
          </p:txBody>
        </p:sp>
        <p:sp>
          <p:nvSpPr>
            <p:cNvPr id="84998" name="Text Box 6"/>
            <p:cNvSpPr txBox="1">
              <a:spLocks noChangeArrowheads="1"/>
            </p:cNvSpPr>
            <p:nvPr/>
          </p:nvSpPr>
          <p:spPr bwMode="auto">
            <a:xfrm>
              <a:off x="3216" y="2784"/>
              <a:ext cx="384" cy="298"/>
            </a:xfrm>
            <a:prstGeom prst="rect">
              <a:avLst/>
            </a:prstGeom>
            <a:solidFill>
              <a:srgbClr val="99CCFF"/>
            </a:solidFill>
            <a:ln w="158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/>
                <a:t>20</a:t>
              </a:r>
            </a:p>
          </p:txBody>
        </p:sp>
        <p:sp>
          <p:nvSpPr>
            <p:cNvPr id="84999" name="Text Box 7"/>
            <p:cNvSpPr txBox="1">
              <a:spLocks noChangeArrowheads="1"/>
            </p:cNvSpPr>
            <p:nvPr/>
          </p:nvSpPr>
          <p:spPr bwMode="auto">
            <a:xfrm>
              <a:off x="3216" y="2496"/>
              <a:ext cx="384" cy="298"/>
            </a:xfrm>
            <a:prstGeom prst="rect">
              <a:avLst/>
            </a:prstGeom>
            <a:solidFill>
              <a:srgbClr val="99CCFF"/>
            </a:solidFill>
            <a:ln w="158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/>
                <a:t>30</a:t>
              </a:r>
            </a:p>
          </p:txBody>
        </p:sp>
        <p:sp>
          <p:nvSpPr>
            <p:cNvPr id="85000" name="Text Box 8"/>
            <p:cNvSpPr txBox="1">
              <a:spLocks noChangeArrowheads="1"/>
            </p:cNvSpPr>
            <p:nvPr/>
          </p:nvSpPr>
          <p:spPr bwMode="auto">
            <a:xfrm>
              <a:off x="2688" y="2496"/>
              <a:ext cx="576" cy="288"/>
            </a:xfrm>
            <a:prstGeom prst="rect">
              <a:avLst/>
            </a:prstGeom>
            <a:noFill/>
            <a:ln w="1587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/>
                <a:t>1000</a:t>
              </a:r>
            </a:p>
          </p:txBody>
        </p:sp>
        <p:sp>
          <p:nvSpPr>
            <p:cNvPr id="85001" name="Text Box 9"/>
            <p:cNvSpPr txBox="1">
              <a:spLocks noChangeArrowheads="1"/>
            </p:cNvSpPr>
            <p:nvPr/>
          </p:nvSpPr>
          <p:spPr bwMode="auto">
            <a:xfrm>
              <a:off x="2688" y="2784"/>
              <a:ext cx="576" cy="288"/>
            </a:xfrm>
            <a:prstGeom prst="rect">
              <a:avLst/>
            </a:prstGeom>
            <a:noFill/>
            <a:ln w="1587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/>
                <a:t>1001</a:t>
              </a:r>
            </a:p>
          </p:txBody>
        </p:sp>
        <p:sp>
          <p:nvSpPr>
            <p:cNvPr id="85002" name="Text Box 10"/>
            <p:cNvSpPr txBox="1">
              <a:spLocks noChangeArrowheads="1"/>
            </p:cNvSpPr>
            <p:nvPr/>
          </p:nvSpPr>
          <p:spPr bwMode="auto">
            <a:xfrm>
              <a:off x="2688" y="3072"/>
              <a:ext cx="576" cy="288"/>
            </a:xfrm>
            <a:prstGeom prst="rect">
              <a:avLst/>
            </a:prstGeom>
            <a:noFill/>
            <a:ln w="1587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>
                  <a:solidFill>
                    <a:srgbClr val="CC3300"/>
                  </a:solidFill>
                </a:rPr>
                <a:t>1002</a:t>
              </a:r>
            </a:p>
          </p:txBody>
        </p:sp>
        <p:sp>
          <p:nvSpPr>
            <p:cNvPr id="85003" name="Text Box 11"/>
            <p:cNvSpPr txBox="1">
              <a:spLocks noChangeArrowheads="1"/>
            </p:cNvSpPr>
            <p:nvPr/>
          </p:nvSpPr>
          <p:spPr bwMode="auto">
            <a:xfrm>
              <a:off x="3216" y="3360"/>
              <a:ext cx="384" cy="298"/>
            </a:xfrm>
            <a:prstGeom prst="rect">
              <a:avLst/>
            </a:prstGeom>
            <a:solidFill>
              <a:srgbClr val="99CCFF"/>
            </a:solidFill>
            <a:ln w="158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/>
                <a:t>60</a:t>
              </a:r>
            </a:p>
          </p:txBody>
        </p:sp>
        <p:sp>
          <p:nvSpPr>
            <p:cNvPr id="85004" name="Text Box 12"/>
            <p:cNvSpPr txBox="1">
              <a:spLocks noChangeArrowheads="1"/>
            </p:cNvSpPr>
            <p:nvPr/>
          </p:nvSpPr>
          <p:spPr bwMode="auto">
            <a:xfrm>
              <a:off x="2688" y="3360"/>
              <a:ext cx="576" cy="288"/>
            </a:xfrm>
            <a:prstGeom prst="rect">
              <a:avLst/>
            </a:prstGeom>
            <a:noFill/>
            <a:ln w="1587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/>
                <a:t>1003</a:t>
              </a:r>
            </a:p>
          </p:txBody>
        </p:sp>
      </p:grpSp>
      <p:sp>
        <p:nvSpPr>
          <p:cNvPr id="85005" name="Text Box 13"/>
          <p:cNvSpPr txBox="1">
            <a:spLocks noChangeArrowheads="1"/>
          </p:cNvSpPr>
          <p:nvPr/>
        </p:nvSpPr>
        <p:spPr bwMode="auto">
          <a:xfrm>
            <a:off x="5029200" y="3429000"/>
            <a:ext cx="2743200" cy="473075"/>
          </a:xfrm>
          <a:prstGeom prst="rect">
            <a:avLst/>
          </a:prstGeom>
          <a:noFill/>
          <a:ln w="158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/>
              <a:t>Accum. = 10</a:t>
            </a:r>
          </a:p>
        </p:txBody>
      </p:sp>
      <p:sp>
        <p:nvSpPr>
          <p:cNvPr id="85006" name="Text Box 14"/>
          <p:cNvSpPr txBox="1">
            <a:spLocks noChangeArrowheads="1"/>
          </p:cNvSpPr>
          <p:nvPr/>
        </p:nvSpPr>
        <p:spPr bwMode="auto">
          <a:xfrm>
            <a:off x="5029200" y="2895600"/>
            <a:ext cx="2743200" cy="473075"/>
          </a:xfrm>
          <a:prstGeom prst="rect">
            <a:avLst/>
          </a:prstGeom>
          <a:noFill/>
          <a:ln w="158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/>
              <a:t>X = 2</a:t>
            </a:r>
          </a:p>
        </p:txBody>
      </p:sp>
      <p:sp>
        <p:nvSpPr>
          <p:cNvPr id="85008" name="Line 16"/>
          <p:cNvSpPr>
            <a:spLocks noChangeShapeType="1"/>
          </p:cNvSpPr>
          <p:nvPr/>
        </p:nvSpPr>
        <p:spPr bwMode="auto">
          <a:xfrm>
            <a:off x="2667000" y="3124200"/>
            <a:ext cx="2286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5009" name="Line 17"/>
          <p:cNvSpPr>
            <a:spLocks noChangeShapeType="1"/>
          </p:cNvSpPr>
          <p:nvPr/>
        </p:nvSpPr>
        <p:spPr bwMode="auto">
          <a:xfrm>
            <a:off x="2971800" y="3581400"/>
            <a:ext cx="19812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9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3124200" y="76200"/>
            <a:ext cx="3352800" cy="288925"/>
          </a:xfrm>
        </p:spPr>
        <p:txBody>
          <a:bodyPr/>
          <a:lstStyle/>
          <a:p>
            <a:r>
              <a:rPr lang="en-US" dirty="0" smtClean="0"/>
              <a:t>Computer Organization</a:t>
            </a:r>
            <a:endParaRPr lang="en-US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Indexing Array Elements</a:t>
            </a:r>
          </a:p>
        </p:txBody>
      </p:sp>
      <p:sp>
        <p:nvSpPr>
          <p:cNvPr id="9318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If we increment the X-index register we can use absolute indexing to step through the elements of an array</a:t>
            </a:r>
          </a:p>
          <a:p>
            <a:endParaRPr lang="en-US"/>
          </a:p>
          <a:p>
            <a:r>
              <a:rPr lang="en-US" b="1" i="1"/>
              <a:t>LDX</a:t>
            </a:r>
            <a:r>
              <a:rPr lang="en-US"/>
              <a:t> instruction increments the value of the X-index register</a:t>
            </a:r>
          </a:p>
        </p:txBody>
      </p:sp>
      <p:sp>
        <p:nvSpPr>
          <p:cNvPr id="6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3124200" y="76200"/>
            <a:ext cx="3352800" cy="288925"/>
          </a:xfrm>
        </p:spPr>
        <p:txBody>
          <a:bodyPr/>
          <a:lstStyle/>
          <a:p>
            <a:r>
              <a:rPr lang="en-US" dirty="0" smtClean="0"/>
              <a:t>Computer Organization</a:t>
            </a:r>
            <a:endParaRPr lang="en-US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Sum of Array Elements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idx="1"/>
          </p:nvPr>
        </p:nvSpPr>
        <p:spPr>
          <a:xfrm>
            <a:off x="5410200" y="1981200"/>
            <a:ext cx="2362200" cy="3581400"/>
          </a:xfrm>
        </p:spPr>
        <p:txBody>
          <a:bodyPr>
            <a:normAutofit fontScale="92500" lnSpcReduction="10000"/>
          </a:bodyPr>
          <a:lstStyle/>
          <a:p>
            <a:pPr>
              <a:buFontTx/>
              <a:buNone/>
            </a:pPr>
            <a:r>
              <a:rPr lang="en-US" sz="2400"/>
              <a:t>LDA	#0</a:t>
            </a:r>
          </a:p>
          <a:p>
            <a:pPr>
              <a:buFontTx/>
              <a:buNone/>
            </a:pPr>
            <a:r>
              <a:rPr lang="en-US" sz="2400"/>
              <a:t>LDX	#0</a:t>
            </a:r>
          </a:p>
          <a:p>
            <a:pPr>
              <a:buFontTx/>
              <a:buNone/>
            </a:pPr>
            <a:r>
              <a:rPr lang="en-US" sz="2400"/>
              <a:t>ADC	1000,X</a:t>
            </a:r>
          </a:p>
          <a:p>
            <a:pPr>
              <a:buFontTx/>
              <a:buNone/>
            </a:pPr>
            <a:r>
              <a:rPr lang="en-US" sz="2400"/>
              <a:t>INX</a:t>
            </a:r>
          </a:p>
          <a:p>
            <a:pPr>
              <a:buFontTx/>
              <a:buNone/>
            </a:pPr>
            <a:r>
              <a:rPr lang="en-US" sz="2400"/>
              <a:t>ADC	1000,X</a:t>
            </a:r>
          </a:p>
          <a:p>
            <a:pPr>
              <a:buFontTx/>
              <a:buNone/>
            </a:pPr>
            <a:r>
              <a:rPr lang="en-US" sz="2400"/>
              <a:t>INX</a:t>
            </a:r>
          </a:p>
          <a:p>
            <a:pPr>
              <a:buFontTx/>
              <a:buNone/>
            </a:pPr>
            <a:r>
              <a:rPr lang="en-US" sz="2400"/>
              <a:t>ADC	1000,X</a:t>
            </a:r>
          </a:p>
          <a:p>
            <a:pPr>
              <a:buFontTx/>
              <a:buNone/>
            </a:pPr>
            <a:r>
              <a:rPr lang="en-US" sz="2400"/>
              <a:t>STA	1003</a:t>
            </a:r>
          </a:p>
          <a:p>
            <a:pPr>
              <a:buFontTx/>
              <a:buNone/>
            </a:pPr>
            <a:r>
              <a:rPr lang="en-US" sz="2400"/>
              <a:t>	</a:t>
            </a:r>
          </a:p>
        </p:txBody>
      </p:sp>
      <p:sp>
        <p:nvSpPr>
          <p:cNvPr id="24591" name="Text Box 15"/>
          <p:cNvSpPr txBox="1">
            <a:spLocks noChangeArrowheads="1"/>
          </p:cNvSpPr>
          <p:nvPr/>
        </p:nvSpPr>
        <p:spPr bwMode="auto">
          <a:xfrm>
            <a:off x="1143000" y="1828800"/>
            <a:ext cx="3733800" cy="1370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3 8-bit integers in memory locations 1000-1002.</a:t>
            </a:r>
          </a:p>
          <a:p>
            <a:pPr>
              <a:spcBef>
                <a:spcPct val="50000"/>
              </a:spcBef>
            </a:pPr>
            <a:r>
              <a:rPr lang="en-US"/>
              <a:t>Store sum in location 1003.</a:t>
            </a:r>
          </a:p>
        </p:txBody>
      </p:sp>
      <p:sp>
        <p:nvSpPr>
          <p:cNvPr id="24592" name="Text Box 16"/>
          <p:cNvSpPr txBox="1">
            <a:spLocks noChangeArrowheads="1"/>
          </p:cNvSpPr>
          <p:nvPr/>
        </p:nvSpPr>
        <p:spPr bwMode="auto">
          <a:xfrm>
            <a:off x="1676400" y="5715000"/>
            <a:ext cx="1295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Memory</a:t>
            </a:r>
          </a:p>
        </p:txBody>
      </p:sp>
      <p:grpSp>
        <p:nvGrpSpPr>
          <p:cNvPr id="24593" name="Group 17"/>
          <p:cNvGrpSpPr>
            <a:grpSpLocks/>
          </p:cNvGrpSpPr>
          <p:nvPr/>
        </p:nvGrpSpPr>
        <p:grpSpPr bwMode="auto">
          <a:xfrm>
            <a:off x="1600200" y="3733800"/>
            <a:ext cx="1447800" cy="1844675"/>
            <a:chOff x="2688" y="2496"/>
            <a:chExt cx="912" cy="1162"/>
          </a:xfrm>
        </p:grpSpPr>
        <p:sp>
          <p:nvSpPr>
            <p:cNvPr id="24594" name="Text Box 18"/>
            <p:cNvSpPr txBox="1">
              <a:spLocks noChangeArrowheads="1"/>
            </p:cNvSpPr>
            <p:nvPr/>
          </p:nvSpPr>
          <p:spPr bwMode="auto">
            <a:xfrm>
              <a:off x="3216" y="3072"/>
              <a:ext cx="384" cy="298"/>
            </a:xfrm>
            <a:prstGeom prst="rect">
              <a:avLst/>
            </a:prstGeom>
            <a:solidFill>
              <a:srgbClr val="99CCFF"/>
            </a:solidFill>
            <a:ln w="158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/>
                <a:t>10</a:t>
              </a:r>
            </a:p>
          </p:txBody>
        </p:sp>
        <p:sp>
          <p:nvSpPr>
            <p:cNvPr id="24595" name="Text Box 19"/>
            <p:cNvSpPr txBox="1">
              <a:spLocks noChangeArrowheads="1"/>
            </p:cNvSpPr>
            <p:nvPr/>
          </p:nvSpPr>
          <p:spPr bwMode="auto">
            <a:xfrm>
              <a:off x="3216" y="2784"/>
              <a:ext cx="384" cy="298"/>
            </a:xfrm>
            <a:prstGeom prst="rect">
              <a:avLst/>
            </a:prstGeom>
            <a:solidFill>
              <a:srgbClr val="99CCFF"/>
            </a:solidFill>
            <a:ln w="158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/>
                <a:t>20</a:t>
              </a:r>
            </a:p>
          </p:txBody>
        </p:sp>
        <p:sp>
          <p:nvSpPr>
            <p:cNvPr id="24596" name="Text Box 20"/>
            <p:cNvSpPr txBox="1">
              <a:spLocks noChangeArrowheads="1"/>
            </p:cNvSpPr>
            <p:nvPr/>
          </p:nvSpPr>
          <p:spPr bwMode="auto">
            <a:xfrm>
              <a:off x="3216" y="2496"/>
              <a:ext cx="384" cy="298"/>
            </a:xfrm>
            <a:prstGeom prst="rect">
              <a:avLst/>
            </a:prstGeom>
            <a:solidFill>
              <a:srgbClr val="99CCFF"/>
            </a:solidFill>
            <a:ln w="158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/>
                <a:t>30</a:t>
              </a:r>
            </a:p>
          </p:txBody>
        </p:sp>
        <p:sp>
          <p:nvSpPr>
            <p:cNvPr id="24597" name="Text Box 21"/>
            <p:cNvSpPr txBox="1">
              <a:spLocks noChangeArrowheads="1"/>
            </p:cNvSpPr>
            <p:nvPr/>
          </p:nvSpPr>
          <p:spPr bwMode="auto">
            <a:xfrm>
              <a:off x="2688" y="2496"/>
              <a:ext cx="576" cy="288"/>
            </a:xfrm>
            <a:prstGeom prst="rect">
              <a:avLst/>
            </a:prstGeom>
            <a:noFill/>
            <a:ln w="1587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/>
                <a:t>1000</a:t>
              </a:r>
            </a:p>
          </p:txBody>
        </p:sp>
        <p:sp>
          <p:nvSpPr>
            <p:cNvPr id="24598" name="Text Box 22"/>
            <p:cNvSpPr txBox="1">
              <a:spLocks noChangeArrowheads="1"/>
            </p:cNvSpPr>
            <p:nvPr/>
          </p:nvSpPr>
          <p:spPr bwMode="auto">
            <a:xfrm>
              <a:off x="2688" y="2784"/>
              <a:ext cx="576" cy="288"/>
            </a:xfrm>
            <a:prstGeom prst="rect">
              <a:avLst/>
            </a:prstGeom>
            <a:noFill/>
            <a:ln w="1587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/>
                <a:t>1001</a:t>
              </a:r>
            </a:p>
          </p:txBody>
        </p:sp>
        <p:sp>
          <p:nvSpPr>
            <p:cNvPr id="24599" name="Text Box 23"/>
            <p:cNvSpPr txBox="1">
              <a:spLocks noChangeArrowheads="1"/>
            </p:cNvSpPr>
            <p:nvPr/>
          </p:nvSpPr>
          <p:spPr bwMode="auto">
            <a:xfrm>
              <a:off x="2688" y="3072"/>
              <a:ext cx="576" cy="288"/>
            </a:xfrm>
            <a:prstGeom prst="rect">
              <a:avLst/>
            </a:prstGeom>
            <a:noFill/>
            <a:ln w="1587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/>
                <a:t>1002</a:t>
              </a:r>
            </a:p>
          </p:txBody>
        </p:sp>
        <p:sp>
          <p:nvSpPr>
            <p:cNvPr id="24600" name="Text Box 24"/>
            <p:cNvSpPr txBox="1">
              <a:spLocks noChangeArrowheads="1"/>
            </p:cNvSpPr>
            <p:nvPr/>
          </p:nvSpPr>
          <p:spPr bwMode="auto">
            <a:xfrm>
              <a:off x="3216" y="3360"/>
              <a:ext cx="384" cy="298"/>
            </a:xfrm>
            <a:prstGeom prst="rect">
              <a:avLst/>
            </a:prstGeom>
            <a:solidFill>
              <a:srgbClr val="99CCFF"/>
            </a:solidFill>
            <a:ln w="158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/>
                <a:t>60</a:t>
              </a:r>
            </a:p>
          </p:txBody>
        </p:sp>
        <p:sp>
          <p:nvSpPr>
            <p:cNvPr id="24601" name="Text Box 25"/>
            <p:cNvSpPr txBox="1">
              <a:spLocks noChangeArrowheads="1"/>
            </p:cNvSpPr>
            <p:nvPr/>
          </p:nvSpPr>
          <p:spPr bwMode="auto">
            <a:xfrm>
              <a:off x="2688" y="3360"/>
              <a:ext cx="576" cy="288"/>
            </a:xfrm>
            <a:prstGeom prst="rect">
              <a:avLst/>
            </a:prstGeom>
            <a:noFill/>
            <a:ln w="1587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/>
                <a:t>1003</a:t>
              </a:r>
            </a:p>
          </p:txBody>
        </p:sp>
      </p:grpSp>
      <p:sp>
        <p:nvSpPr>
          <p:cNvPr id="17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3124200" y="76200"/>
            <a:ext cx="3352800" cy="288925"/>
          </a:xfrm>
        </p:spPr>
        <p:txBody>
          <a:bodyPr/>
          <a:lstStyle/>
          <a:p>
            <a:r>
              <a:rPr lang="en-US" dirty="0" smtClean="0"/>
              <a:t>Computer Organization</a:t>
            </a:r>
            <a:endParaRPr lang="en-US" dirty="0"/>
          </a:p>
        </p:txBody>
      </p:sp>
      <p:sp>
        <p:nvSpPr>
          <p:cNvPr id="18" name="Footer Placeholder 1"/>
          <p:cNvSpPr txBox="1">
            <a:spLocks/>
          </p:cNvSpPr>
          <p:nvPr/>
        </p:nvSpPr>
        <p:spPr>
          <a:xfrm>
            <a:off x="3276600" y="228600"/>
            <a:ext cx="3352800" cy="288925"/>
          </a:xfrm>
          <a:prstGeom prst="rect">
            <a:avLst/>
          </a:prstGeom>
        </p:spPr>
        <p:txBody>
          <a:bodyPr vert="horz"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accent1">
                    <a:shade val="75000"/>
                  </a:schemeClr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Computer Organization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chemeClr val="accent1">
                  <a:shade val="75000"/>
                </a:schemeClr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Number of Operands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 dirty="0"/>
              <a:t>Zero operands for ALU instructions:</a:t>
            </a:r>
          </a:p>
          <a:p>
            <a:pPr>
              <a:buFontTx/>
              <a:buNone/>
            </a:pPr>
            <a:r>
              <a:rPr lang="en-US" dirty="0"/>
              <a:t>Stack architectures </a:t>
            </a:r>
            <a:r>
              <a:rPr lang="en-US" dirty="0" smtClean="0"/>
              <a:t>operate </a:t>
            </a:r>
            <a:r>
              <a:rPr lang="en-US" dirty="0"/>
              <a:t>on data values held in a last-in-first-out (LIFO) stack.</a:t>
            </a:r>
          </a:p>
          <a:p>
            <a:pPr>
              <a:buFontTx/>
              <a:buNone/>
            </a:pPr>
            <a:r>
              <a:rPr lang="en-US" dirty="0"/>
              <a:t>Push a new value on top of stack.</a:t>
            </a:r>
          </a:p>
          <a:p>
            <a:pPr>
              <a:buFontTx/>
              <a:buNone/>
            </a:pPr>
            <a:r>
              <a:rPr lang="en-US" dirty="0"/>
              <a:t>Pop the topmost value(s) off the stack.</a:t>
            </a:r>
          </a:p>
          <a:p>
            <a:pPr>
              <a:buFontTx/>
              <a:buNone/>
            </a:pPr>
            <a:endParaRPr lang="en-US" dirty="0"/>
          </a:p>
        </p:txBody>
      </p:sp>
      <p:sp>
        <p:nvSpPr>
          <p:cNvPr id="6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3124200" y="76200"/>
            <a:ext cx="3352800" cy="288925"/>
          </a:xfrm>
        </p:spPr>
        <p:txBody>
          <a:bodyPr/>
          <a:lstStyle/>
          <a:p>
            <a:r>
              <a:rPr lang="en-US" dirty="0" smtClean="0"/>
              <a:t>Computer Organization</a:t>
            </a:r>
            <a:endParaRPr lang="en-US" dirty="0"/>
          </a:p>
        </p:txBody>
      </p:sp>
      <p:sp>
        <p:nvSpPr>
          <p:cNvPr id="7" name="Footer Placeholder 1"/>
          <p:cNvSpPr txBox="1">
            <a:spLocks/>
          </p:cNvSpPr>
          <p:nvPr/>
        </p:nvSpPr>
        <p:spPr>
          <a:xfrm>
            <a:off x="3276600" y="228600"/>
            <a:ext cx="3352800" cy="288925"/>
          </a:xfrm>
          <a:prstGeom prst="rect">
            <a:avLst/>
          </a:prstGeom>
        </p:spPr>
        <p:txBody>
          <a:bodyPr vert="horz"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accent1">
                    <a:shade val="75000"/>
                  </a:schemeClr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Computer Organization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chemeClr val="accent1">
                  <a:shade val="75000"/>
                </a:schemeClr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Exercise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idx="1"/>
          </p:nvPr>
        </p:nvSpPr>
        <p:spPr>
          <a:xfrm>
            <a:off x="5410200" y="1981200"/>
            <a:ext cx="2362200" cy="3581400"/>
          </a:xfrm>
        </p:spPr>
        <p:txBody>
          <a:bodyPr>
            <a:normAutofit fontScale="92500" lnSpcReduction="10000"/>
          </a:bodyPr>
          <a:lstStyle/>
          <a:p>
            <a:pPr>
              <a:buFontTx/>
              <a:buNone/>
            </a:pPr>
            <a:r>
              <a:rPr lang="en-US" sz="2400"/>
              <a:t>LDA	#0</a:t>
            </a:r>
          </a:p>
          <a:p>
            <a:pPr>
              <a:buFontTx/>
              <a:buNone/>
            </a:pPr>
            <a:r>
              <a:rPr lang="en-US" sz="2400"/>
              <a:t>LDX	#0</a:t>
            </a:r>
          </a:p>
          <a:p>
            <a:pPr>
              <a:buFontTx/>
              <a:buNone/>
            </a:pPr>
            <a:r>
              <a:rPr lang="en-US" sz="2400"/>
              <a:t>ADC	1000,X</a:t>
            </a:r>
          </a:p>
          <a:p>
            <a:pPr>
              <a:buFontTx/>
              <a:buNone/>
            </a:pPr>
            <a:r>
              <a:rPr lang="en-US" sz="2400"/>
              <a:t>INX</a:t>
            </a:r>
          </a:p>
          <a:p>
            <a:pPr>
              <a:buFontTx/>
              <a:buNone/>
            </a:pPr>
            <a:r>
              <a:rPr lang="en-US" sz="2400"/>
              <a:t>ADC	1000,X</a:t>
            </a:r>
          </a:p>
          <a:p>
            <a:pPr>
              <a:buFontTx/>
              <a:buNone/>
            </a:pPr>
            <a:r>
              <a:rPr lang="en-US" sz="2400"/>
              <a:t>INX</a:t>
            </a:r>
          </a:p>
          <a:p>
            <a:pPr>
              <a:buFontTx/>
              <a:buNone/>
            </a:pPr>
            <a:r>
              <a:rPr lang="en-US" sz="2400"/>
              <a:t>ADC	1000,X</a:t>
            </a:r>
          </a:p>
          <a:p>
            <a:pPr>
              <a:buFontTx/>
              <a:buNone/>
            </a:pPr>
            <a:r>
              <a:rPr lang="en-US" sz="2400"/>
              <a:t>STA	1003</a:t>
            </a:r>
          </a:p>
          <a:p>
            <a:pPr>
              <a:buFontTx/>
              <a:buNone/>
            </a:pPr>
            <a:r>
              <a:rPr lang="en-US" sz="2400"/>
              <a:t>	</a:t>
            </a:r>
          </a:p>
        </p:txBody>
      </p:sp>
      <p:sp>
        <p:nvSpPr>
          <p:cNvPr id="26636" name="Text Box 12"/>
          <p:cNvSpPr txBox="1">
            <a:spLocks noChangeArrowheads="1"/>
          </p:cNvSpPr>
          <p:nvPr/>
        </p:nvSpPr>
        <p:spPr bwMode="auto">
          <a:xfrm>
            <a:off x="1143000" y="1828800"/>
            <a:ext cx="3733800" cy="1370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Show contents of X-index and accumulator after each</a:t>
            </a:r>
          </a:p>
          <a:p>
            <a:pPr>
              <a:spcBef>
                <a:spcPct val="50000"/>
              </a:spcBef>
            </a:pPr>
            <a:r>
              <a:rPr lang="en-US"/>
              <a:t>instruction is executed.</a:t>
            </a:r>
          </a:p>
        </p:txBody>
      </p:sp>
      <p:sp>
        <p:nvSpPr>
          <p:cNvPr id="26638" name="Text Box 14"/>
          <p:cNvSpPr txBox="1">
            <a:spLocks noChangeArrowheads="1"/>
          </p:cNvSpPr>
          <p:nvPr/>
        </p:nvSpPr>
        <p:spPr bwMode="auto">
          <a:xfrm>
            <a:off x="1676400" y="5715000"/>
            <a:ext cx="1295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Memory</a:t>
            </a:r>
          </a:p>
        </p:txBody>
      </p:sp>
      <p:grpSp>
        <p:nvGrpSpPr>
          <p:cNvPr id="26639" name="Group 15"/>
          <p:cNvGrpSpPr>
            <a:grpSpLocks/>
          </p:cNvGrpSpPr>
          <p:nvPr/>
        </p:nvGrpSpPr>
        <p:grpSpPr bwMode="auto">
          <a:xfrm>
            <a:off x="1600200" y="3733800"/>
            <a:ext cx="1447800" cy="1844675"/>
            <a:chOff x="2688" y="2496"/>
            <a:chExt cx="912" cy="1162"/>
          </a:xfrm>
        </p:grpSpPr>
        <p:sp>
          <p:nvSpPr>
            <p:cNvPr id="26640" name="Text Box 16"/>
            <p:cNvSpPr txBox="1">
              <a:spLocks noChangeArrowheads="1"/>
            </p:cNvSpPr>
            <p:nvPr/>
          </p:nvSpPr>
          <p:spPr bwMode="auto">
            <a:xfrm>
              <a:off x="3216" y="3072"/>
              <a:ext cx="384" cy="298"/>
            </a:xfrm>
            <a:prstGeom prst="rect">
              <a:avLst/>
            </a:prstGeom>
            <a:solidFill>
              <a:srgbClr val="99CCFF"/>
            </a:solidFill>
            <a:ln w="158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/>
                <a:t>10</a:t>
              </a:r>
            </a:p>
          </p:txBody>
        </p:sp>
        <p:sp>
          <p:nvSpPr>
            <p:cNvPr id="26641" name="Text Box 17"/>
            <p:cNvSpPr txBox="1">
              <a:spLocks noChangeArrowheads="1"/>
            </p:cNvSpPr>
            <p:nvPr/>
          </p:nvSpPr>
          <p:spPr bwMode="auto">
            <a:xfrm>
              <a:off x="3216" y="2784"/>
              <a:ext cx="384" cy="298"/>
            </a:xfrm>
            <a:prstGeom prst="rect">
              <a:avLst/>
            </a:prstGeom>
            <a:solidFill>
              <a:srgbClr val="99CCFF"/>
            </a:solidFill>
            <a:ln w="158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/>
                <a:t>20</a:t>
              </a:r>
            </a:p>
          </p:txBody>
        </p:sp>
        <p:sp>
          <p:nvSpPr>
            <p:cNvPr id="26642" name="Text Box 18"/>
            <p:cNvSpPr txBox="1">
              <a:spLocks noChangeArrowheads="1"/>
            </p:cNvSpPr>
            <p:nvPr/>
          </p:nvSpPr>
          <p:spPr bwMode="auto">
            <a:xfrm>
              <a:off x="3216" y="2496"/>
              <a:ext cx="384" cy="298"/>
            </a:xfrm>
            <a:prstGeom prst="rect">
              <a:avLst/>
            </a:prstGeom>
            <a:solidFill>
              <a:srgbClr val="99CCFF"/>
            </a:solidFill>
            <a:ln w="158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/>
                <a:t>30</a:t>
              </a:r>
            </a:p>
          </p:txBody>
        </p:sp>
        <p:sp>
          <p:nvSpPr>
            <p:cNvPr id="26643" name="Text Box 19"/>
            <p:cNvSpPr txBox="1">
              <a:spLocks noChangeArrowheads="1"/>
            </p:cNvSpPr>
            <p:nvPr/>
          </p:nvSpPr>
          <p:spPr bwMode="auto">
            <a:xfrm>
              <a:off x="2688" y="2496"/>
              <a:ext cx="576" cy="288"/>
            </a:xfrm>
            <a:prstGeom prst="rect">
              <a:avLst/>
            </a:prstGeom>
            <a:noFill/>
            <a:ln w="1587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/>
                <a:t>1000</a:t>
              </a:r>
            </a:p>
          </p:txBody>
        </p:sp>
        <p:sp>
          <p:nvSpPr>
            <p:cNvPr id="26644" name="Text Box 20"/>
            <p:cNvSpPr txBox="1">
              <a:spLocks noChangeArrowheads="1"/>
            </p:cNvSpPr>
            <p:nvPr/>
          </p:nvSpPr>
          <p:spPr bwMode="auto">
            <a:xfrm>
              <a:off x="2688" y="2784"/>
              <a:ext cx="576" cy="288"/>
            </a:xfrm>
            <a:prstGeom prst="rect">
              <a:avLst/>
            </a:prstGeom>
            <a:noFill/>
            <a:ln w="1587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/>
                <a:t>1001</a:t>
              </a:r>
            </a:p>
          </p:txBody>
        </p:sp>
        <p:sp>
          <p:nvSpPr>
            <p:cNvPr id="26645" name="Text Box 21"/>
            <p:cNvSpPr txBox="1">
              <a:spLocks noChangeArrowheads="1"/>
            </p:cNvSpPr>
            <p:nvPr/>
          </p:nvSpPr>
          <p:spPr bwMode="auto">
            <a:xfrm>
              <a:off x="2688" y="3072"/>
              <a:ext cx="576" cy="288"/>
            </a:xfrm>
            <a:prstGeom prst="rect">
              <a:avLst/>
            </a:prstGeom>
            <a:noFill/>
            <a:ln w="1587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/>
                <a:t>1002</a:t>
              </a:r>
            </a:p>
          </p:txBody>
        </p:sp>
        <p:sp>
          <p:nvSpPr>
            <p:cNvPr id="26646" name="Text Box 22"/>
            <p:cNvSpPr txBox="1">
              <a:spLocks noChangeArrowheads="1"/>
            </p:cNvSpPr>
            <p:nvPr/>
          </p:nvSpPr>
          <p:spPr bwMode="auto">
            <a:xfrm>
              <a:off x="3216" y="3360"/>
              <a:ext cx="384" cy="298"/>
            </a:xfrm>
            <a:prstGeom prst="rect">
              <a:avLst/>
            </a:prstGeom>
            <a:solidFill>
              <a:srgbClr val="99CCFF"/>
            </a:solidFill>
            <a:ln w="158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/>
                <a:t>60</a:t>
              </a:r>
            </a:p>
          </p:txBody>
        </p:sp>
        <p:sp>
          <p:nvSpPr>
            <p:cNvPr id="26647" name="Text Box 23"/>
            <p:cNvSpPr txBox="1">
              <a:spLocks noChangeArrowheads="1"/>
            </p:cNvSpPr>
            <p:nvPr/>
          </p:nvSpPr>
          <p:spPr bwMode="auto">
            <a:xfrm>
              <a:off x="2688" y="3360"/>
              <a:ext cx="576" cy="288"/>
            </a:xfrm>
            <a:prstGeom prst="rect">
              <a:avLst/>
            </a:prstGeom>
            <a:noFill/>
            <a:ln w="1587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/>
                <a:t>1003</a:t>
              </a:r>
            </a:p>
          </p:txBody>
        </p:sp>
      </p:grp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Exercise: Solution</a:t>
            </a:r>
          </a:p>
        </p:txBody>
      </p:sp>
      <p:sp>
        <p:nvSpPr>
          <p:cNvPr id="47107" name="Rectangle 1027"/>
          <p:cNvSpPr>
            <a:spLocks noGrp="1" noChangeArrowheads="1"/>
          </p:cNvSpPr>
          <p:nvPr>
            <p:ph idx="1"/>
          </p:nvPr>
        </p:nvSpPr>
        <p:spPr>
          <a:xfrm>
            <a:off x="3048000" y="1981200"/>
            <a:ext cx="2362200" cy="3581400"/>
          </a:xfrm>
        </p:spPr>
        <p:txBody>
          <a:bodyPr>
            <a:normAutofit fontScale="92500" lnSpcReduction="10000"/>
          </a:bodyPr>
          <a:lstStyle/>
          <a:p>
            <a:pPr>
              <a:buFontTx/>
              <a:buNone/>
            </a:pPr>
            <a:r>
              <a:rPr lang="en-US" sz="2400"/>
              <a:t>LDA	#0</a:t>
            </a:r>
          </a:p>
          <a:p>
            <a:pPr>
              <a:buFontTx/>
              <a:buNone/>
            </a:pPr>
            <a:r>
              <a:rPr lang="en-US" sz="2400"/>
              <a:t>LDX	#0</a:t>
            </a:r>
          </a:p>
          <a:p>
            <a:pPr>
              <a:buFontTx/>
              <a:buNone/>
            </a:pPr>
            <a:r>
              <a:rPr lang="en-US" sz="2400"/>
              <a:t>ADC	1000,X</a:t>
            </a:r>
          </a:p>
          <a:p>
            <a:pPr>
              <a:buFontTx/>
              <a:buNone/>
            </a:pPr>
            <a:r>
              <a:rPr lang="en-US" sz="2400"/>
              <a:t>INX</a:t>
            </a:r>
          </a:p>
          <a:p>
            <a:pPr>
              <a:buFontTx/>
              <a:buNone/>
            </a:pPr>
            <a:r>
              <a:rPr lang="en-US" sz="2400"/>
              <a:t>ADC	1000,X</a:t>
            </a:r>
          </a:p>
          <a:p>
            <a:pPr>
              <a:buFontTx/>
              <a:buNone/>
            </a:pPr>
            <a:r>
              <a:rPr lang="en-US" sz="2400"/>
              <a:t>INX</a:t>
            </a:r>
          </a:p>
          <a:p>
            <a:pPr>
              <a:buFontTx/>
              <a:buNone/>
            </a:pPr>
            <a:r>
              <a:rPr lang="en-US" sz="2400"/>
              <a:t>ADC	1000,X</a:t>
            </a:r>
          </a:p>
          <a:p>
            <a:pPr>
              <a:buFontTx/>
              <a:buNone/>
            </a:pPr>
            <a:r>
              <a:rPr lang="en-US" sz="2400"/>
              <a:t>STA	1003</a:t>
            </a:r>
          </a:p>
          <a:p>
            <a:pPr>
              <a:buFontTx/>
              <a:buNone/>
            </a:pPr>
            <a:r>
              <a:rPr lang="en-US" sz="2400"/>
              <a:t>	</a:t>
            </a:r>
          </a:p>
        </p:txBody>
      </p:sp>
      <p:sp>
        <p:nvSpPr>
          <p:cNvPr id="47117" name="Rectangle 1037"/>
          <p:cNvSpPr>
            <a:spLocks noChangeArrowheads="1"/>
          </p:cNvSpPr>
          <p:nvPr/>
        </p:nvSpPr>
        <p:spPr bwMode="auto">
          <a:xfrm>
            <a:off x="5638800" y="1981200"/>
            <a:ext cx="3124200" cy="3581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en-US"/>
              <a:t>A = 0		X = ?</a:t>
            </a:r>
          </a:p>
          <a:p>
            <a:pPr marL="342900" indent="-342900">
              <a:spcBef>
                <a:spcPct val="20000"/>
              </a:spcBef>
            </a:pPr>
            <a:r>
              <a:rPr lang="en-US"/>
              <a:t>A = 0		X = 0</a:t>
            </a:r>
          </a:p>
          <a:p>
            <a:pPr marL="342900" indent="-342900">
              <a:spcBef>
                <a:spcPct val="20000"/>
              </a:spcBef>
            </a:pPr>
            <a:r>
              <a:rPr lang="en-US"/>
              <a:t>A = 30		X = 0</a:t>
            </a:r>
          </a:p>
          <a:p>
            <a:pPr marL="342900" indent="-342900">
              <a:spcBef>
                <a:spcPct val="20000"/>
              </a:spcBef>
            </a:pPr>
            <a:r>
              <a:rPr lang="en-US"/>
              <a:t>A = 30		X = 1</a:t>
            </a:r>
          </a:p>
          <a:p>
            <a:pPr marL="342900" indent="-342900">
              <a:spcBef>
                <a:spcPct val="20000"/>
              </a:spcBef>
            </a:pPr>
            <a:r>
              <a:rPr lang="en-US"/>
              <a:t>A = 50		X = 1</a:t>
            </a:r>
          </a:p>
          <a:p>
            <a:pPr marL="342900" indent="-342900">
              <a:spcBef>
                <a:spcPct val="20000"/>
              </a:spcBef>
            </a:pPr>
            <a:r>
              <a:rPr lang="en-US"/>
              <a:t>A = 50		X = 2</a:t>
            </a:r>
          </a:p>
          <a:p>
            <a:pPr marL="342900" indent="-342900">
              <a:spcBef>
                <a:spcPct val="20000"/>
              </a:spcBef>
            </a:pPr>
            <a:r>
              <a:rPr lang="en-US"/>
              <a:t>A = 60		X = 2</a:t>
            </a:r>
          </a:p>
          <a:p>
            <a:pPr marL="342900" indent="-342900">
              <a:spcBef>
                <a:spcPct val="20000"/>
              </a:spcBef>
            </a:pPr>
            <a:r>
              <a:rPr lang="en-US"/>
              <a:t>A = 60		X = 2</a:t>
            </a:r>
          </a:p>
        </p:txBody>
      </p:sp>
      <p:sp>
        <p:nvSpPr>
          <p:cNvPr id="47119" name="Text Box 1039"/>
          <p:cNvSpPr txBox="1">
            <a:spLocks noChangeArrowheads="1"/>
          </p:cNvSpPr>
          <p:nvPr/>
        </p:nvSpPr>
        <p:spPr bwMode="auto">
          <a:xfrm>
            <a:off x="1143000" y="4114800"/>
            <a:ext cx="1295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Memory</a:t>
            </a:r>
          </a:p>
        </p:txBody>
      </p:sp>
      <p:grpSp>
        <p:nvGrpSpPr>
          <p:cNvPr id="47120" name="Group 1040"/>
          <p:cNvGrpSpPr>
            <a:grpSpLocks/>
          </p:cNvGrpSpPr>
          <p:nvPr/>
        </p:nvGrpSpPr>
        <p:grpSpPr bwMode="auto">
          <a:xfrm>
            <a:off x="1066800" y="2133600"/>
            <a:ext cx="1447800" cy="1844675"/>
            <a:chOff x="2688" y="2496"/>
            <a:chExt cx="912" cy="1162"/>
          </a:xfrm>
        </p:grpSpPr>
        <p:sp>
          <p:nvSpPr>
            <p:cNvPr id="47121" name="Text Box 1041"/>
            <p:cNvSpPr txBox="1">
              <a:spLocks noChangeArrowheads="1"/>
            </p:cNvSpPr>
            <p:nvPr/>
          </p:nvSpPr>
          <p:spPr bwMode="auto">
            <a:xfrm>
              <a:off x="3216" y="3072"/>
              <a:ext cx="384" cy="298"/>
            </a:xfrm>
            <a:prstGeom prst="rect">
              <a:avLst/>
            </a:prstGeom>
            <a:solidFill>
              <a:srgbClr val="99CCFF"/>
            </a:solidFill>
            <a:ln w="158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/>
                <a:t>10</a:t>
              </a:r>
            </a:p>
          </p:txBody>
        </p:sp>
        <p:sp>
          <p:nvSpPr>
            <p:cNvPr id="47122" name="Text Box 1042"/>
            <p:cNvSpPr txBox="1">
              <a:spLocks noChangeArrowheads="1"/>
            </p:cNvSpPr>
            <p:nvPr/>
          </p:nvSpPr>
          <p:spPr bwMode="auto">
            <a:xfrm>
              <a:off x="3216" y="2784"/>
              <a:ext cx="384" cy="298"/>
            </a:xfrm>
            <a:prstGeom prst="rect">
              <a:avLst/>
            </a:prstGeom>
            <a:solidFill>
              <a:srgbClr val="99CCFF"/>
            </a:solidFill>
            <a:ln w="158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/>
                <a:t>20</a:t>
              </a:r>
            </a:p>
          </p:txBody>
        </p:sp>
        <p:sp>
          <p:nvSpPr>
            <p:cNvPr id="47123" name="Text Box 1043"/>
            <p:cNvSpPr txBox="1">
              <a:spLocks noChangeArrowheads="1"/>
            </p:cNvSpPr>
            <p:nvPr/>
          </p:nvSpPr>
          <p:spPr bwMode="auto">
            <a:xfrm>
              <a:off x="3216" y="2496"/>
              <a:ext cx="384" cy="298"/>
            </a:xfrm>
            <a:prstGeom prst="rect">
              <a:avLst/>
            </a:prstGeom>
            <a:solidFill>
              <a:srgbClr val="99CCFF"/>
            </a:solidFill>
            <a:ln w="158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/>
                <a:t>30</a:t>
              </a:r>
            </a:p>
          </p:txBody>
        </p:sp>
        <p:sp>
          <p:nvSpPr>
            <p:cNvPr id="47124" name="Text Box 1044"/>
            <p:cNvSpPr txBox="1">
              <a:spLocks noChangeArrowheads="1"/>
            </p:cNvSpPr>
            <p:nvPr/>
          </p:nvSpPr>
          <p:spPr bwMode="auto">
            <a:xfrm>
              <a:off x="2688" y="2496"/>
              <a:ext cx="576" cy="288"/>
            </a:xfrm>
            <a:prstGeom prst="rect">
              <a:avLst/>
            </a:prstGeom>
            <a:noFill/>
            <a:ln w="1587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/>
                <a:t>1000</a:t>
              </a:r>
            </a:p>
          </p:txBody>
        </p:sp>
        <p:sp>
          <p:nvSpPr>
            <p:cNvPr id="47125" name="Text Box 1045"/>
            <p:cNvSpPr txBox="1">
              <a:spLocks noChangeArrowheads="1"/>
            </p:cNvSpPr>
            <p:nvPr/>
          </p:nvSpPr>
          <p:spPr bwMode="auto">
            <a:xfrm>
              <a:off x="2688" y="2784"/>
              <a:ext cx="576" cy="288"/>
            </a:xfrm>
            <a:prstGeom prst="rect">
              <a:avLst/>
            </a:prstGeom>
            <a:noFill/>
            <a:ln w="1587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/>
                <a:t>1001</a:t>
              </a:r>
            </a:p>
          </p:txBody>
        </p:sp>
        <p:sp>
          <p:nvSpPr>
            <p:cNvPr id="47126" name="Text Box 1046"/>
            <p:cNvSpPr txBox="1">
              <a:spLocks noChangeArrowheads="1"/>
            </p:cNvSpPr>
            <p:nvPr/>
          </p:nvSpPr>
          <p:spPr bwMode="auto">
            <a:xfrm>
              <a:off x="2688" y="3072"/>
              <a:ext cx="576" cy="288"/>
            </a:xfrm>
            <a:prstGeom prst="rect">
              <a:avLst/>
            </a:prstGeom>
            <a:noFill/>
            <a:ln w="1587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/>
                <a:t>1002</a:t>
              </a:r>
            </a:p>
          </p:txBody>
        </p:sp>
        <p:sp>
          <p:nvSpPr>
            <p:cNvPr id="47127" name="Text Box 1047"/>
            <p:cNvSpPr txBox="1">
              <a:spLocks noChangeArrowheads="1"/>
            </p:cNvSpPr>
            <p:nvPr/>
          </p:nvSpPr>
          <p:spPr bwMode="auto">
            <a:xfrm>
              <a:off x="3216" y="3360"/>
              <a:ext cx="384" cy="298"/>
            </a:xfrm>
            <a:prstGeom prst="rect">
              <a:avLst/>
            </a:prstGeom>
            <a:solidFill>
              <a:srgbClr val="99CCFF"/>
            </a:solidFill>
            <a:ln w="158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/>
                <a:t>60</a:t>
              </a:r>
            </a:p>
          </p:txBody>
        </p:sp>
        <p:sp>
          <p:nvSpPr>
            <p:cNvPr id="47128" name="Text Box 1048"/>
            <p:cNvSpPr txBox="1">
              <a:spLocks noChangeArrowheads="1"/>
            </p:cNvSpPr>
            <p:nvPr/>
          </p:nvSpPr>
          <p:spPr bwMode="auto">
            <a:xfrm>
              <a:off x="2688" y="3360"/>
              <a:ext cx="576" cy="288"/>
            </a:xfrm>
            <a:prstGeom prst="rect">
              <a:avLst/>
            </a:prstGeom>
            <a:noFill/>
            <a:ln w="1587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/>
                <a:t>1003</a:t>
              </a:r>
            </a:p>
          </p:txBody>
        </p:sp>
      </p:grpSp>
      <p:sp>
        <p:nvSpPr>
          <p:cNvPr id="17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3124200" y="76200"/>
            <a:ext cx="3352800" cy="288925"/>
          </a:xfrm>
        </p:spPr>
        <p:txBody>
          <a:bodyPr/>
          <a:lstStyle/>
          <a:p>
            <a:r>
              <a:rPr lang="en-US" dirty="0" smtClean="0"/>
              <a:t>Computer Organization</a:t>
            </a:r>
            <a:endParaRPr lang="en-US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6502 In Perspective</a:t>
            </a:r>
          </a:p>
        </p:txBody>
      </p:sp>
      <p:sp>
        <p:nvSpPr>
          <p:cNvPr id="7065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en-US"/>
              <a:t>“The 6502 was much superior to the Intel 8080. I had studied computer architecture as the primary interest of my life. The versatile addressing modes of the 6502 meant more than even if the 8080 had been a 16 bit machine.”</a:t>
            </a:r>
          </a:p>
          <a:p>
            <a:pPr>
              <a:lnSpc>
                <a:spcPct val="90000"/>
              </a:lnSpc>
              <a:buFontTx/>
              <a:buNone/>
            </a:pPr>
            <a:endParaRPr lang="en-US"/>
          </a:p>
          <a:p>
            <a:pPr>
              <a:lnSpc>
                <a:spcPct val="90000"/>
              </a:lnSpc>
              <a:buFontTx/>
              <a:buNone/>
            </a:pPr>
            <a:r>
              <a:rPr lang="en-US"/>
              <a:t>Steve Wozniak</a:t>
            </a:r>
          </a:p>
        </p:txBody>
      </p:sp>
      <p:sp>
        <p:nvSpPr>
          <p:cNvPr id="70660" name="Text Box 4"/>
          <p:cNvSpPr txBox="1">
            <a:spLocks noChangeArrowheads="1"/>
          </p:cNvSpPr>
          <p:nvPr/>
        </p:nvSpPr>
        <p:spPr bwMode="auto">
          <a:xfrm>
            <a:off x="228600" y="6324600"/>
            <a:ext cx="38862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/>
              <a:t>Source: http://www.woz.org/letters/general/81.html</a:t>
            </a:r>
          </a:p>
        </p:txBody>
      </p:sp>
      <p:sp>
        <p:nvSpPr>
          <p:cNvPr id="7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3124200" y="76200"/>
            <a:ext cx="3352800" cy="288925"/>
          </a:xfrm>
        </p:spPr>
        <p:txBody>
          <a:bodyPr/>
          <a:lstStyle/>
          <a:p>
            <a:r>
              <a:rPr lang="en-US" dirty="0" smtClean="0"/>
              <a:t>Computer Organization</a:t>
            </a:r>
            <a:endParaRPr lang="en-US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800"/>
              <a:t>Too Few Registers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Stack, accumulator, and accumulator + index registers must perform slower memory accesses whenever a program needs to use many different variables at the same time</a:t>
            </a:r>
          </a:p>
          <a:p>
            <a:r>
              <a:rPr lang="en-US"/>
              <a:t>Example:</a:t>
            </a:r>
          </a:p>
          <a:p>
            <a:pPr lvl="1">
              <a:buFontTx/>
              <a:buNone/>
            </a:pPr>
            <a:r>
              <a:rPr lang="en-US"/>
              <a:t>q = sqrt(x*x + y*y + z) / log(a - b)</a:t>
            </a:r>
          </a:p>
        </p:txBody>
      </p:sp>
      <p:sp>
        <p:nvSpPr>
          <p:cNvPr id="6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3124200" y="76200"/>
            <a:ext cx="3352800" cy="288925"/>
          </a:xfrm>
        </p:spPr>
        <p:txBody>
          <a:bodyPr/>
          <a:lstStyle/>
          <a:p>
            <a:r>
              <a:rPr lang="en-US" dirty="0" smtClean="0"/>
              <a:t>Computer Organization</a:t>
            </a:r>
            <a:endParaRPr lang="en-US" dirty="0"/>
          </a:p>
        </p:txBody>
      </p:sp>
      <p:sp>
        <p:nvSpPr>
          <p:cNvPr id="7" name="Footer Placeholder 1"/>
          <p:cNvSpPr txBox="1">
            <a:spLocks/>
          </p:cNvSpPr>
          <p:nvPr/>
        </p:nvSpPr>
        <p:spPr>
          <a:xfrm>
            <a:off x="3276600" y="228600"/>
            <a:ext cx="3352800" cy="288925"/>
          </a:xfrm>
          <a:prstGeom prst="rect">
            <a:avLst/>
          </a:prstGeom>
        </p:spPr>
        <p:txBody>
          <a:bodyPr vert="horz"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accent1">
                    <a:shade val="75000"/>
                  </a:schemeClr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Computer Organization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chemeClr val="accent1">
                  <a:shade val="75000"/>
                </a:schemeClr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000"/>
              <a:t>General Purpose Register Machines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GPR machines make no distinction between accumulator and index registers.</a:t>
            </a:r>
          </a:p>
          <a:p>
            <a:endParaRPr lang="en-US"/>
          </a:p>
          <a:p>
            <a:r>
              <a:rPr lang="en-US"/>
              <a:t>Any register may be used to load/store memory and perform arithmetic or comparison operations.</a:t>
            </a:r>
          </a:p>
          <a:p>
            <a:endParaRPr lang="en-US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000"/>
              <a:t>General Purpose Register Machines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Examples: MIPS R3000, Intel Pentium, Power PC, Sun SPARC</a:t>
            </a:r>
          </a:p>
          <a:p>
            <a:endParaRPr lang="en-US"/>
          </a:p>
        </p:txBody>
      </p:sp>
      <p:sp>
        <p:nvSpPr>
          <p:cNvPr id="31748" name="Text Box 4"/>
          <p:cNvSpPr txBox="1">
            <a:spLocks noChangeArrowheads="1"/>
          </p:cNvSpPr>
          <p:nvPr/>
        </p:nvSpPr>
        <p:spPr bwMode="auto">
          <a:xfrm>
            <a:off x="1371600" y="3429000"/>
            <a:ext cx="6553200" cy="301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u="sng"/>
              <a:t>Processor		Number of GPR’s</a:t>
            </a:r>
            <a:endParaRPr lang="en-US"/>
          </a:p>
          <a:p>
            <a:pPr>
              <a:spcBef>
                <a:spcPct val="50000"/>
              </a:spcBef>
            </a:pPr>
            <a:r>
              <a:rPr lang="en-US"/>
              <a:t>Intel 80386		8</a:t>
            </a:r>
          </a:p>
          <a:p>
            <a:pPr>
              <a:spcBef>
                <a:spcPct val="50000"/>
              </a:spcBef>
            </a:pPr>
            <a:r>
              <a:rPr lang="en-US"/>
              <a:t>MIPS R3000		31</a:t>
            </a:r>
          </a:p>
          <a:p>
            <a:pPr>
              <a:spcBef>
                <a:spcPct val="50000"/>
              </a:spcBef>
            </a:pPr>
            <a:r>
              <a:rPr lang="en-US"/>
              <a:t>Power PC G4		32</a:t>
            </a:r>
          </a:p>
          <a:p>
            <a:pPr>
              <a:spcBef>
                <a:spcPct val="50000"/>
              </a:spcBef>
            </a:pPr>
            <a:r>
              <a:rPr lang="en-US"/>
              <a:t>Not counting floating point or multimedia MMX registers</a:t>
            </a:r>
          </a:p>
        </p:txBody>
      </p:sp>
      <p:sp>
        <p:nvSpPr>
          <p:cNvPr id="7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3124200" y="76200"/>
            <a:ext cx="3352800" cy="288925"/>
          </a:xfrm>
        </p:spPr>
        <p:txBody>
          <a:bodyPr/>
          <a:lstStyle/>
          <a:p>
            <a:r>
              <a:rPr lang="en-US" dirty="0" smtClean="0"/>
              <a:t>Computer Organization</a:t>
            </a:r>
            <a:endParaRPr lang="en-US" dirty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GPR Assembly Example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Registers r0 - r7</a:t>
            </a:r>
          </a:p>
          <a:p>
            <a:r>
              <a:rPr lang="en-US"/>
              <a:t>Introduce 3 operand arithmetic operators</a:t>
            </a:r>
          </a:p>
          <a:p>
            <a:pPr>
              <a:buFontTx/>
              <a:buNone/>
            </a:pPr>
            <a:endParaRPr lang="en-US"/>
          </a:p>
          <a:p>
            <a:pPr>
              <a:buFontTx/>
              <a:buNone/>
            </a:pPr>
            <a:r>
              <a:rPr lang="en-US"/>
              <a:t>LOAD	r0, 15	# r0 = 15</a:t>
            </a:r>
          </a:p>
          <a:p>
            <a:pPr>
              <a:buFontTx/>
              <a:buNone/>
            </a:pPr>
            <a:r>
              <a:rPr lang="en-US"/>
              <a:t>LOAD	r1, 10	# r1 = 10</a:t>
            </a:r>
          </a:p>
          <a:p>
            <a:pPr>
              <a:buFontTx/>
              <a:buNone/>
            </a:pPr>
            <a:r>
              <a:rPr lang="en-US"/>
              <a:t>ADD		r2, r0, r1	# r2 = r0 + r1</a:t>
            </a:r>
          </a:p>
          <a:p>
            <a:pPr>
              <a:buFontTx/>
              <a:buNone/>
            </a:pPr>
            <a:r>
              <a:rPr lang="en-US"/>
              <a:t>MUL		r3, r0, r1	# r3 = r0 * r1</a:t>
            </a:r>
          </a:p>
        </p:txBody>
      </p:sp>
      <p:sp>
        <p:nvSpPr>
          <p:cNvPr id="6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3124200" y="76200"/>
            <a:ext cx="3352800" cy="288925"/>
          </a:xfrm>
        </p:spPr>
        <p:txBody>
          <a:bodyPr/>
          <a:lstStyle/>
          <a:p>
            <a:r>
              <a:rPr lang="en-US" dirty="0" smtClean="0"/>
              <a:t>Computer Organization</a:t>
            </a:r>
            <a:endParaRPr lang="en-US" dirty="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GPR Exercise</a:t>
            </a:r>
          </a:p>
        </p:txBody>
      </p:sp>
      <p:sp>
        <p:nvSpPr>
          <p:cNvPr id="4813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4.11 Assume all registers contain 0, what is the value of R7 after these instructions?</a:t>
            </a:r>
          </a:p>
          <a:p>
            <a:pPr>
              <a:buFontTx/>
              <a:buNone/>
            </a:pPr>
            <a:endParaRPr lang="en-US" sz="2000">
              <a:latin typeface="Arial" charset="0"/>
            </a:endParaRPr>
          </a:p>
          <a:p>
            <a:pPr>
              <a:buFontTx/>
              <a:buNone/>
            </a:pPr>
            <a:r>
              <a:rPr lang="en-US" sz="2000">
                <a:latin typeface="Arial" charset="0"/>
              </a:rPr>
              <a:t>MOV	R7, #4</a:t>
            </a:r>
          </a:p>
          <a:p>
            <a:pPr>
              <a:buFontTx/>
              <a:buNone/>
            </a:pPr>
            <a:r>
              <a:rPr lang="en-US" sz="2000">
                <a:latin typeface="Arial" charset="0"/>
              </a:rPr>
              <a:t>MOV	R8, #3</a:t>
            </a:r>
          </a:p>
          <a:p>
            <a:pPr>
              <a:buFontTx/>
              <a:buNone/>
            </a:pPr>
            <a:r>
              <a:rPr lang="en-US" sz="2000">
                <a:latin typeface="Arial" charset="0"/>
              </a:rPr>
              <a:t>ADD	R9, R7, R7</a:t>
            </a:r>
          </a:p>
          <a:p>
            <a:pPr>
              <a:buFontTx/>
              <a:buNone/>
            </a:pPr>
            <a:r>
              <a:rPr lang="en-US" sz="2000">
                <a:latin typeface="Arial" charset="0"/>
              </a:rPr>
              <a:t>SUB	R7, R9, R8</a:t>
            </a:r>
          </a:p>
          <a:p>
            <a:pPr>
              <a:buFontTx/>
              <a:buNone/>
            </a:pPr>
            <a:r>
              <a:rPr lang="en-US" sz="2000">
                <a:latin typeface="Arial" charset="0"/>
              </a:rPr>
              <a:t>MUL	R9, R7, R7</a:t>
            </a:r>
          </a:p>
        </p:txBody>
      </p:sp>
      <p:sp>
        <p:nvSpPr>
          <p:cNvPr id="6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3124200" y="76200"/>
            <a:ext cx="3352800" cy="288925"/>
          </a:xfrm>
        </p:spPr>
        <p:txBody>
          <a:bodyPr/>
          <a:lstStyle/>
          <a:p>
            <a:r>
              <a:rPr lang="en-US" dirty="0" smtClean="0"/>
              <a:t>Computer Organization</a:t>
            </a:r>
            <a:endParaRPr lang="en-US" dirty="0"/>
          </a:p>
        </p:txBody>
      </p:sp>
      <p:sp>
        <p:nvSpPr>
          <p:cNvPr id="7" name="Footer Placeholder 1"/>
          <p:cNvSpPr txBox="1">
            <a:spLocks/>
          </p:cNvSpPr>
          <p:nvPr/>
        </p:nvSpPr>
        <p:spPr>
          <a:xfrm>
            <a:off x="3276600" y="228600"/>
            <a:ext cx="3352800" cy="288925"/>
          </a:xfrm>
          <a:prstGeom prst="rect">
            <a:avLst/>
          </a:prstGeom>
        </p:spPr>
        <p:txBody>
          <a:bodyPr vert="horz"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accent1">
                    <a:shade val="75000"/>
                  </a:schemeClr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Computer Organization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chemeClr val="accent1">
                  <a:shade val="75000"/>
                </a:schemeClr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GPR Exercise: Solution</a:t>
            </a:r>
          </a:p>
        </p:txBody>
      </p:sp>
      <p:sp>
        <p:nvSpPr>
          <p:cNvPr id="4915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4.11 Assume all registers contain 0, what is the value of R7 after these instructions?</a:t>
            </a:r>
          </a:p>
          <a:p>
            <a:pPr>
              <a:buFontTx/>
              <a:buNone/>
            </a:pPr>
            <a:endParaRPr lang="en-US" sz="2000">
              <a:latin typeface="Arial" charset="0"/>
            </a:endParaRPr>
          </a:p>
          <a:p>
            <a:pPr>
              <a:buFontTx/>
              <a:buNone/>
            </a:pPr>
            <a:r>
              <a:rPr lang="en-US" sz="2000">
                <a:latin typeface="Arial" charset="0"/>
              </a:rPr>
              <a:t>MOV	R7, #4			R7 = 4</a:t>
            </a:r>
          </a:p>
          <a:p>
            <a:pPr>
              <a:buFontTx/>
              <a:buNone/>
            </a:pPr>
            <a:r>
              <a:rPr lang="en-US" sz="2000">
                <a:latin typeface="Arial" charset="0"/>
              </a:rPr>
              <a:t>MOV	R8, #3			R7 = 4, R8 = 3</a:t>
            </a:r>
          </a:p>
          <a:p>
            <a:pPr>
              <a:buFontTx/>
              <a:buNone/>
            </a:pPr>
            <a:r>
              <a:rPr lang="en-US" sz="2000">
                <a:latin typeface="Arial" charset="0"/>
              </a:rPr>
              <a:t>ADD	R9, R7, R7		R7 = 4, R8 = 3 , R9 = 8</a:t>
            </a:r>
          </a:p>
          <a:p>
            <a:pPr>
              <a:buFontTx/>
              <a:buNone/>
            </a:pPr>
            <a:r>
              <a:rPr lang="en-US" sz="2000">
                <a:latin typeface="Arial" charset="0"/>
              </a:rPr>
              <a:t>SUB	R7, R9, R8		R7 = 8 – 3 = 5, R8 = 3, R9 = 8</a:t>
            </a:r>
          </a:p>
          <a:p>
            <a:pPr>
              <a:buFontTx/>
              <a:buNone/>
            </a:pPr>
            <a:r>
              <a:rPr lang="en-US" sz="2000">
                <a:latin typeface="Arial" charset="0"/>
              </a:rPr>
              <a:t>MUL	R9, R7, R7		</a:t>
            </a:r>
            <a:r>
              <a:rPr lang="en-US" sz="2000" b="1">
                <a:solidFill>
                  <a:srgbClr val="CC3300"/>
                </a:solidFill>
                <a:latin typeface="Arial" charset="0"/>
              </a:rPr>
              <a:t>R7 = 5</a:t>
            </a:r>
            <a:r>
              <a:rPr lang="en-US" sz="2000">
                <a:latin typeface="Arial" charset="0"/>
              </a:rPr>
              <a:t>, R8 = 3, R9 = 5 * 5 = 25</a:t>
            </a:r>
          </a:p>
          <a:p>
            <a:pPr>
              <a:buFontTx/>
              <a:buNone/>
            </a:pPr>
            <a:endParaRPr lang="en-US" sz="2000">
              <a:latin typeface="Arial" charset="0"/>
            </a:endParaRPr>
          </a:p>
          <a:p>
            <a:pPr>
              <a:buFontTx/>
              <a:buNone/>
            </a:pPr>
            <a:r>
              <a:rPr lang="en-US" sz="2000">
                <a:latin typeface="Arial" charset="0"/>
              </a:rPr>
              <a:t>Register R7 contains 5 after execution of these instructions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GPR versus Stack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Fast random access to values in registers.</a:t>
            </a:r>
          </a:p>
          <a:p>
            <a:r>
              <a:rPr lang="en-US"/>
              <a:t>Harder to write optimized compiler since must carefully decide how to allocate registers.</a:t>
            </a:r>
          </a:p>
          <a:p>
            <a:r>
              <a:rPr lang="en-US"/>
              <a:t>But a well-made compiler can produce faster code if it can keep all or most needed variables in fast registers.</a:t>
            </a:r>
          </a:p>
          <a:p>
            <a:r>
              <a:rPr lang="en-US"/>
              <a:t>GPR has displaced stack machines.</a:t>
            </a:r>
          </a:p>
        </p:txBody>
      </p:sp>
      <p:sp>
        <p:nvSpPr>
          <p:cNvPr id="6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3124200" y="76200"/>
            <a:ext cx="3352800" cy="288925"/>
          </a:xfrm>
        </p:spPr>
        <p:txBody>
          <a:bodyPr/>
          <a:lstStyle/>
          <a:p>
            <a:r>
              <a:rPr lang="en-US" dirty="0" smtClean="0"/>
              <a:t>Computer Organization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Stack Machine Instructions</a:t>
            </a:r>
          </a:p>
        </p:txBody>
      </p:sp>
      <p:sp>
        <p:nvSpPr>
          <p:cNvPr id="9625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Push operand value</a:t>
            </a:r>
          </a:p>
          <a:p>
            <a:r>
              <a:rPr lang="en-US"/>
              <a:t>Pop </a:t>
            </a:r>
          </a:p>
          <a:p>
            <a:r>
              <a:rPr lang="en-US"/>
              <a:t>MUL</a:t>
            </a:r>
          </a:p>
          <a:p>
            <a:r>
              <a:rPr lang="en-US"/>
              <a:t>ADD</a:t>
            </a:r>
          </a:p>
          <a:p>
            <a:r>
              <a:rPr lang="en-US"/>
              <a:t>SUB</a:t>
            </a:r>
          </a:p>
          <a:p>
            <a:r>
              <a:rPr lang="en-US"/>
              <a:t>DIV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GPR Exercise</a:t>
            </a:r>
          </a:p>
        </p:txBody>
      </p:sp>
      <p:sp>
        <p:nvSpPr>
          <p:cNvPr id="5017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4.12: Write a GPR assembly program to compute 5 + (3 x 7) – 8.  Use any registers R0-R7.</a:t>
            </a:r>
          </a:p>
        </p:txBody>
      </p:sp>
      <p:sp>
        <p:nvSpPr>
          <p:cNvPr id="6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3124200" y="76200"/>
            <a:ext cx="3352800" cy="288925"/>
          </a:xfrm>
        </p:spPr>
        <p:txBody>
          <a:bodyPr/>
          <a:lstStyle/>
          <a:p>
            <a:r>
              <a:rPr lang="en-US" dirty="0" smtClean="0"/>
              <a:t>Computer Organization</a:t>
            </a:r>
            <a:endParaRPr lang="en-US" dirty="0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GPR Exercise: Solution</a:t>
            </a:r>
          </a:p>
        </p:txBody>
      </p:sp>
      <p:sp>
        <p:nvSpPr>
          <p:cNvPr id="5120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sz="2800"/>
              <a:t>4.12: Compute: 5 + (3 x 7) – 8</a:t>
            </a:r>
          </a:p>
          <a:p>
            <a:pPr>
              <a:buFontTx/>
              <a:buNone/>
            </a:pPr>
            <a:r>
              <a:rPr lang="en-US" sz="2000">
                <a:latin typeface="Arial" charset="0"/>
              </a:rPr>
              <a:t>MOV	R1, #3			R1 = 3</a:t>
            </a:r>
          </a:p>
          <a:p>
            <a:pPr>
              <a:buFontTx/>
              <a:buNone/>
            </a:pPr>
            <a:r>
              <a:rPr lang="en-US" sz="2000">
                <a:latin typeface="Arial" charset="0"/>
              </a:rPr>
              <a:t>MOV	R2, #7			R1 = 3, R2 = 7</a:t>
            </a:r>
          </a:p>
          <a:p>
            <a:pPr>
              <a:buFontTx/>
              <a:buNone/>
            </a:pPr>
            <a:r>
              <a:rPr lang="en-US" sz="2000">
                <a:latin typeface="Arial" charset="0"/>
              </a:rPr>
              <a:t>MUL	R1, R1, R2		R1 = 21, R2 = 7</a:t>
            </a:r>
          </a:p>
          <a:p>
            <a:pPr>
              <a:buFontTx/>
              <a:buNone/>
            </a:pPr>
            <a:r>
              <a:rPr lang="en-US" sz="2000">
                <a:latin typeface="Arial" charset="0"/>
              </a:rPr>
              <a:t>MOV	R2, #5			R1 = 21, R2 = 5</a:t>
            </a:r>
          </a:p>
          <a:p>
            <a:pPr>
              <a:buFontTx/>
              <a:buNone/>
            </a:pPr>
            <a:r>
              <a:rPr lang="en-US" sz="2000">
                <a:latin typeface="Arial" charset="0"/>
              </a:rPr>
              <a:t>ADD	R1, R1, R2		R1 = 26</a:t>
            </a:r>
          </a:p>
          <a:p>
            <a:pPr>
              <a:buFontTx/>
              <a:buNone/>
            </a:pPr>
            <a:r>
              <a:rPr lang="en-US" sz="2000">
                <a:latin typeface="Arial" charset="0"/>
              </a:rPr>
              <a:t>MOV	R2, #8			R1 = 26, R2 = 8</a:t>
            </a:r>
          </a:p>
          <a:p>
            <a:pPr>
              <a:buFontTx/>
              <a:buNone/>
            </a:pPr>
            <a:r>
              <a:rPr lang="en-US" sz="2000">
                <a:latin typeface="Arial" charset="0"/>
              </a:rPr>
              <a:t>SUB	R1, R1, R2		</a:t>
            </a:r>
            <a:r>
              <a:rPr lang="en-US" sz="2000" b="1">
                <a:solidFill>
                  <a:srgbClr val="CC3300"/>
                </a:solidFill>
                <a:latin typeface="Arial" charset="0"/>
              </a:rPr>
              <a:t>R1 = 18</a:t>
            </a:r>
            <a:r>
              <a:rPr lang="en-US" sz="2000">
                <a:latin typeface="Arial" charset="0"/>
              </a:rPr>
              <a:t>, R2 = 8</a:t>
            </a:r>
          </a:p>
          <a:p>
            <a:pPr>
              <a:buFontTx/>
              <a:buNone/>
            </a:pPr>
            <a:endParaRPr lang="en-US" sz="2000">
              <a:latin typeface="Arial" charset="0"/>
            </a:endParaRPr>
          </a:p>
          <a:p>
            <a:pPr>
              <a:buFontTx/>
              <a:buNone/>
            </a:pPr>
            <a:r>
              <a:rPr lang="en-US" sz="2000">
                <a:latin typeface="Arial" charset="0"/>
              </a:rPr>
              <a:t>There are other equivalent instruction sequences.</a:t>
            </a:r>
          </a:p>
        </p:txBody>
      </p:sp>
      <p:sp>
        <p:nvSpPr>
          <p:cNvPr id="6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3124200" y="76200"/>
            <a:ext cx="3352800" cy="288925"/>
          </a:xfrm>
        </p:spPr>
        <p:txBody>
          <a:bodyPr/>
          <a:lstStyle/>
          <a:p>
            <a:r>
              <a:rPr lang="en-US" dirty="0" smtClean="0"/>
              <a:t>Computer Organization</a:t>
            </a:r>
            <a:endParaRPr lang="en-US" dirty="0"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GPR Exercise</a:t>
            </a:r>
          </a:p>
        </p:txBody>
      </p:sp>
      <p:sp>
        <p:nvSpPr>
          <p:cNvPr id="5222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4.13: Write GPR assembly instructions to compute ((10 x 8) + (4 – 7))</a:t>
            </a:r>
            <a:r>
              <a:rPr lang="en-US" baseline="30000"/>
              <a:t>2</a:t>
            </a:r>
            <a:r>
              <a:rPr lang="en-US"/>
              <a:t>. 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GPR Exercise: Solution</a:t>
            </a:r>
          </a:p>
        </p:txBody>
      </p:sp>
      <p:sp>
        <p:nvSpPr>
          <p:cNvPr id="53251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981200"/>
            <a:ext cx="7772400" cy="45720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dirty="0"/>
              <a:t>4.13: compute ((10 x 8) + (4 – 7))</a:t>
            </a:r>
            <a:r>
              <a:rPr lang="en-US" baseline="30000" dirty="0"/>
              <a:t>2</a:t>
            </a:r>
            <a:endParaRPr lang="en-US" dirty="0"/>
          </a:p>
          <a:p>
            <a:pPr>
              <a:lnSpc>
                <a:spcPct val="90000"/>
              </a:lnSpc>
              <a:buFontTx/>
              <a:buNone/>
            </a:pPr>
            <a:endParaRPr lang="en-US" sz="2000" dirty="0">
              <a:latin typeface="Arial" charset="0"/>
            </a:endParaRPr>
          </a:p>
          <a:p>
            <a:pPr>
              <a:lnSpc>
                <a:spcPct val="90000"/>
              </a:lnSpc>
              <a:buFontTx/>
              <a:buNone/>
            </a:pPr>
            <a:r>
              <a:rPr lang="en-US" sz="2000" dirty="0">
                <a:latin typeface="Arial" charset="0"/>
              </a:rPr>
              <a:t>MOV	R1, </a:t>
            </a:r>
            <a:r>
              <a:rPr lang="en-US" sz="2000" dirty="0" smtClean="0">
                <a:latin typeface="Arial" charset="0"/>
              </a:rPr>
              <a:t>#10</a:t>
            </a:r>
            <a:r>
              <a:rPr lang="en-US" sz="2000" dirty="0">
                <a:latin typeface="Arial" charset="0"/>
              </a:rPr>
              <a:t>			R1 = 10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2000" dirty="0">
                <a:latin typeface="Arial" charset="0"/>
              </a:rPr>
              <a:t>MOV	R2, #8			R1 = 10, R2= 8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2000" dirty="0">
                <a:latin typeface="Arial" charset="0"/>
              </a:rPr>
              <a:t>MUL	R1, R1, R2		R1 = 80, R2 = 8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2000" dirty="0">
                <a:latin typeface="Arial" charset="0"/>
              </a:rPr>
              <a:t>MOV	R2, #4			R1 = 80, R2 = 4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2000" dirty="0">
                <a:latin typeface="Arial" charset="0"/>
              </a:rPr>
              <a:t>MOV	R3, #7			R1 = 80, R2 =4, R3 = 7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2000" dirty="0">
                <a:latin typeface="Arial" charset="0"/>
              </a:rPr>
              <a:t>SUB	R2, R2, R3		R1 = 80, R2 = -3, R3 = 7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2000" dirty="0">
                <a:latin typeface="Arial" charset="0"/>
              </a:rPr>
              <a:t>ADD	R1, R1, R2		R1 = 77, R2 = -3, R3 = 7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2000" dirty="0">
                <a:latin typeface="Arial" charset="0"/>
              </a:rPr>
              <a:t>MUL	R1, R1, R1		</a:t>
            </a:r>
            <a:r>
              <a:rPr lang="en-US" sz="2000" b="1" dirty="0">
                <a:solidFill>
                  <a:srgbClr val="CC3300"/>
                </a:solidFill>
                <a:latin typeface="Arial" charset="0"/>
              </a:rPr>
              <a:t>R1 = 5929</a:t>
            </a:r>
            <a:r>
              <a:rPr lang="en-US" sz="2000" dirty="0">
                <a:latin typeface="Arial" charset="0"/>
              </a:rPr>
              <a:t>, R2 = -3, R3 = 7</a:t>
            </a:r>
          </a:p>
          <a:p>
            <a:pPr>
              <a:lnSpc>
                <a:spcPct val="90000"/>
              </a:lnSpc>
              <a:buFontTx/>
              <a:buNone/>
            </a:pPr>
            <a:endParaRPr lang="en-US" sz="2000" dirty="0">
              <a:latin typeface="Arial" charset="0"/>
            </a:endParaRPr>
          </a:p>
          <a:p>
            <a:pPr>
              <a:lnSpc>
                <a:spcPct val="90000"/>
              </a:lnSpc>
              <a:buFontTx/>
              <a:buNone/>
            </a:pPr>
            <a:r>
              <a:rPr lang="en-US" sz="2000" dirty="0">
                <a:latin typeface="Arial" charset="0"/>
              </a:rPr>
              <a:t>Other instruction sequences are possible.</a:t>
            </a:r>
          </a:p>
        </p:txBody>
      </p:sp>
      <p:sp>
        <p:nvSpPr>
          <p:cNvPr id="6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3124200" y="76200"/>
            <a:ext cx="3352800" cy="288925"/>
          </a:xfrm>
        </p:spPr>
        <p:txBody>
          <a:bodyPr/>
          <a:lstStyle/>
          <a:p>
            <a:r>
              <a:rPr lang="en-US" dirty="0" smtClean="0"/>
              <a:t>Computer Organization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Multiplication with a Stack</a:t>
            </a:r>
          </a:p>
        </p:txBody>
      </p:sp>
      <p:sp>
        <p:nvSpPr>
          <p:cNvPr id="97283" name="Text Box 3"/>
          <p:cNvSpPr txBox="1">
            <a:spLocks noChangeArrowheads="1"/>
          </p:cNvSpPr>
          <p:nvPr/>
        </p:nvSpPr>
        <p:spPr bwMode="auto">
          <a:xfrm>
            <a:off x="2209800" y="4676775"/>
            <a:ext cx="609600" cy="473075"/>
          </a:xfrm>
          <a:prstGeom prst="rect">
            <a:avLst/>
          </a:prstGeom>
          <a:noFill/>
          <a:ln w="158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/>
              <a:t>10</a:t>
            </a:r>
          </a:p>
        </p:txBody>
      </p:sp>
      <p:sp>
        <p:nvSpPr>
          <p:cNvPr id="97284" name="Text Box 4"/>
          <p:cNvSpPr txBox="1">
            <a:spLocks noChangeArrowheads="1"/>
          </p:cNvSpPr>
          <p:nvPr/>
        </p:nvSpPr>
        <p:spPr bwMode="auto">
          <a:xfrm>
            <a:off x="1143000" y="4600575"/>
            <a:ext cx="7620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1"/>
              <a:t>Empty</a:t>
            </a:r>
            <a:endParaRPr lang="en-US"/>
          </a:p>
        </p:txBody>
      </p:sp>
      <p:sp>
        <p:nvSpPr>
          <p:cNvPr id="97285" name="Text Box 5"/>
          <p:cNvSpPr txBox="1">
            <a:spLocks noChangeArrowheads="1"/>
          </p:cNvSpPr>
          <p:nvPr/>
        </p:nvSpPr>
        <p:spPr bwMode="auto">
          <a:xfrm>
            <a:off x="2133600" y="4143375"/>
            <a:ext cx="9144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/>
              <a:t>Push #10</a:t>
            </a:r>
            <a:endParaRPr lang="en-US"/>
          </a:p>
        </p:txBody>
      </p:sp>
      <p:sp>
        <p:nvSpPr>
          <p:cNvPr id="97286" name="Text Box 6"/>
          <p:cNvSpPr txBox="1">
            <a:spLocks noChangeArrowheads="1"/>
          </p:cNvSpPr>
          <p:nvPr/>
        </p:nvSpPr>
        <p:spPr bwMode="auto">
          <a:xfrm>
            <a:off x="3200400" y="4676775"/>
            <a:ext cx="609600" cy="473075"/>
          </a:xfrm>
          <a:prstGeom prst="rect">
            <a:avLst/>
          </a:prstGeom>
          <a:noFill/>
          <a:ln w="158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/>
              <a:t>10</a:t>
            </a:r>
          </a:p>
        </p:txBody>
      </p:sp>
      <p:sp>
        <p:nvSpPr>
          <p:cNvPr id="97287" name="Text Box 7"/>
          <p:cNvSpPr txBox="1">
            <a:spLocks noChangeArrowheads="1"/>
          </p:cNvSpPr>
          <p:nvPr/>
        </p:nvSpPr>
        <p:spPr bwMode="auto">
          <a:xfrm>
            <a:off x="3124200" y="3686175"/>
            <a:ext cx="9144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/>
              <a:t>Push #20</a:t>
            </a:r>
            <a:endParaRPr lang="en-US"/>
          </a:p>
        </p:txBody>
      </p:sp>
      <p:sp>
        <p:nvSpPr>
          <p:cNvPr id="97288" name="Text Box 8"/>
          <p:cNvSpPr txBox="1">
            <a:spLocks noChangeArrowheads="1"/>
          </p:cNvSpPr>
          <p:nvPr/>
        </p:nvSpPr>
        <p:spPr bwMode="auto">
          <a:xfrm>
            <a:off x="3200400" y="4219575"/>
            <a:ext cx="609600" cy="473075"/>
          </a:xfrm>
          <a:prstGeom prst="rect">
            <a:avLst/>
          </a:prstGeom>
          <a:noFill/>
          <a:ln w="158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/>
              <a:t>20</a:t>
            </a:r>
          </a:p>
        </p:txBody>
      </p:sp>
      <p:sp>
        <p:nvSpPr>
          <p:cNvPr id="97289" name="Text Box 9"/>
          <p:cNvSpPr txBox="1">
            <a:spLocks noChangeArrowheads="1"/>
          </p:cNvSpPr>
          <p:nvPr/>
        </p:nvSpPr>
        <p:spPr bwMode="auto">
          <a:xfrm>
            <a:off x="4267200" y="4660900"/>
            <a:ext cx="762000" cy="473075"/>
          </a:xfrm>
          <a:prstGeom prst="rect">
            <a:avLst/>
          </a:prstGeom>
          <a:noFill/>
          <a:ln w="158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/>
              <a:t>200</a:t>
            </a:r>
          </a:p>
        </p:txBody>
      </p:sp>
      <p:sp>
        <p:nvSpPr>
          <p:cNvPr id="97290" name="Text Box 10"/>
          <p:cNvSpPr txBox="1">
            <a:spLocks noChangeArrowheads="1"/>
          </p:cNvSpPr>
          <p:nvPr/>
        </p:nvSpPr>
        <p:spPr bwMode="auto">
          <a:xfrm>
            <a:off x="4191000" y="4159250"/>
            <a:ext cx="7620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/>
              <a:t>MUL</a:t>
            </a:r>
            <a:endParaRPr lang="en-US"/>
          </a:p>
        </p:txBody>
      </p:sp>
      <p:grpSp>
        <p:nvGrpSpPr>
          <p:cNvPr id="97291" name="Group 11"/>
          <p:cNvGrpSpPr>
            <a:grpSpLocks/>
          </p:cNvGrpSpPr>
          <p:nvPr/>
        </p:nvGrpSpPr>
        <p:grpSpPr bwMode="auto">
          <a:xfrm>
            <a:off x="1143000" y="4981575"/>
            <a:ext cx="609600" cy="152400"/>
            <a:chOff x="768" y="3072"/>
            <a:chExt cx="384" cy="96"/>
          </a:xfrm>
        </p:grpSpPr>
        <p:sp>
          <p:nvSpPr>
            <p:cNvPr id="97292" name="Line 12"/>
            <p:cNvSpPr>
              <a:spLocks noChangeShapeType="1"/>
            </p:cNvSpPr>
            <p:nvPr/>
          </p:nvSpPr>
          <p:spPr bwMode="auto">
            <a:xfrm>
              <a:off x="768" y="3168"/>
              <a:ext cx="384" cy="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7293" name="Line 13"/>
            <p:cNvSpPr>
              <a:spLocks noChangeShapeType="1"/>
            </p:cNvSpPr>
            <p:nvPr/>
          </p:nvSpPr>
          <p:spPr bwMode="auto">
            <a:xfrm flipV="1">
              <a:off x="768" y="3072"/>
              <a:ext cx="0" cy="96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7294" name="Line 14"/>
            <p:cNvSpPr>
              <a:spLocks noChangeShapeType="1"/>
            </p:cNvSpPr>
            <p:nvPr/>
          </p:nvSpPr>
          <p:spPr bwMode="auto">
            <a:xfrm flipV="1">
              <a:off x="1152" y="3072"/>
              <a:ext cx="0" cy="96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97295" name="Text Box 15"/>
          <p:cNvSpPr txBox="1">
            <a:spLocks noChangeArrowheads="1"/>
          </p:cNvSpPr>
          <p:nvPr/>
        </p:nvSpPr>
        <p:spPr bwMode="auto">
          <a:xfrm>
            <a:off x="990600" y="1676400"/>
            <a:ext cx="5486400" cy="1004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Push two operands on top of stack</a:t>
            </a:r>
          </a:p>
          <a:p>
            <a:pPr>
              <a:spcBef>
                <a:spcPct val="50000"/>
              </a:spcBef>
            </a:pPr>
            <a:r>
              <a:rPr lang="en-US"/>
              <a:t>MUL: Pops two operands, pushes product</a:t>
            </a:r>
          </a:p>
        </p:txBody>
      </p:sp>
      <p:sp>
        <p:nvSpPr>
          <p:cNvPr id="97296" name="Text Box 16"/>
          <p:cNvSpPr txBox="1">
            <a:spLocks noChangeArrowheads="1"/>
          </p:cNvSpPr>
          <p:nvPr/>
        </p:nvSpPr>
        <p:spPr bwMode="auto">
          <a:xfrm>
            <a:off x="1066800" y="5378450"/>
            <a:ext cx="8382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600"/>
              <a:t>SP = -1</a:t>
            </a:r>
            <a:endParaRPr lang="en-US"/>
          </a:p>
        </p:txBody>
      </p:sp>
      <p:sp>
        <p:nvSpPr>
          <p:cNvPr id="97297" name="Text Box 17"/>
          <p:cNvSpPr txBox="1">
            <a:spLocks noChangeArrowheads="1"/>
          </p:cNvSpPr>
          <p:nvPr/>
        </p:nvSpPr>
        <p:spPr bwMode="auto">
          <a:xfrm>
            <a:off x="2133600" y="5378450"/>
            <a:ext cx="8382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600"/>
              <a:t>SP = 0</a:t>
            </a:r>
            <a:endParaRPr lang="en-US"/>
          </a:p>
        </p:txBody>
      </p:sp>
      <p:sp>
        <p:nvSpPr>
          <p:cNvPr id="97298" name="Text Box 18"/>
          <p:cNvSpPr txBox="1">
            <a:spLocks noChangeArrowheads="1"/>
          </p:cNvSpPr>
          <p:nvPr/>
        </p:nvSpPr>
        <p:spPr bwMode="auto">
          <a:xfrm>
            <a:off x="3124200" y="5378450"/>
            <a:ext cx="8382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600"/>
              <a:t>SP = 1</a:t>
            </a:r>
            <a:endParaRPr lang="en-US"/>
          </a:p>
        </p:txBody>
      </p:sp>
      <p:sp>
        <p:nvSpPr>
          <p:cNvPr id="97299" name="Text Box 19"/>
          <p:cNvSpPr txBox="1">
            <a:spLocks noChangeArrowheads="1"/>
          </p:cNvSpPr>
          <p:nvPr/>
        </p:nvSpPr>
        <p:spPr bwMode="auto">
          <a:xfrm>
            <a:off x="4191000" y="5378450"/>
            <a:ext cx="8382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600"/>
              <a:t>SP = 0</a:t>
            </a:r>
            <a:endParaRPr lang="en-US"/>
          </a:p>
        </p:txBody>
      </p:sp>
      <p:sp>
        <p:nvSpPr>
          <p:cNvPr id="97300" name="Text Box 20"/>
          <p:cNvSpPr txBox="1">
            <a:spLocks noChangeArrowheads="1"/>
          </p:cNvSpPr>
          <p:nvPr/>
        </p:nvSpPr>
        <p:spPr bwMode="auto">
          <a:xfrm>
            <a:off x="5410200" y="2932113"/>
            <a:ext cx="3429000" cy="2830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MUL instruction specifies no operands.  Implicitly pop operands from stack.</a:t>
            </a:r>
          </a:p>
          <a:p>
            <a:pPr>
              <a:spcBef>
                <a:spcPct val="50000"/>
              </a:spcBef>
            </a:pPr>
            <a:r>
              <a:rPr lang="en-US"/>
              <a:t>Push #10</a:t>
            </a:r>
          </a:p>
          <a:p>
            <a:pPr>
              <a:spcBef>
                <a:spcPct val="50000"/>
              </a:spcBef>
            </a:pPr>
            <a:r>
              <a:rPr lang="en-US"/>
              <a:t>Push #20</a:t>
            </a:r>
          </a:p>
          <a:p>
            <a:pPr>
              <a:spcBef>
                <a:spcPct val="50000"/>
              </a:spcBef>
            </a:pPr>
            <a:r>
              <a:rPr lang="en-US"/>
              <a:t>MUL</a:t>
            </a:r>
          </a:p>
        </p:txBody>
      </p:sp>
      <p:sp>
        <p:nvSpPr>
          <p:cNvPr id="23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3124200" y="76200"/>
            <a:ext cx="3352800" cy="288925"/>
          </a:xfrm>
        </p:spPr>
        <p:txBody>
          <a:bodyPr/>
          <a:lstStyle/>
          <a:p>
            <a:r>
              <a:rPr lang="en-US" dirty="0" smtClean="0"/>
              <a:t>Computer Organization</a:t>
            </a:r>
            <a:endParaRPr lang="en-US" dirty="0"/>
          </a:p>
        </p:txBody>
      </p:sp>
      <p:sp>
        <p:nvSpPr>
          <p:cNvPr id="24" name="Footer Placeholder 1"/>
          <p:cNvSpPr txBox="1">
            <a:spLocks/>
          </p:cNvSpPr>
          <p:nvPr/>
        </p:nvSpPr>
        <p:spPr>
          <a:xfrm>
            <a:off x="3276600" y="228600"/>
            <a:ext cx="3352800" cy="288925"/>
          </a:xfrm>
          <a:prstGeom prst="rect">
            <a:avLst/>
          </a:prstGeom>
        </p:spPr>
        <p:txBody>
          <a:bodyPr vert="horz"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accent1">
                    <a:shade val="75000"/>
                  </a:schemeClr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Computer Organization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chemeClr val="accent1">
                  <a:shade val="75000"/>
                </a:schemeClr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Subtraction with a Stack</a:t>
            </a:r>
          </a:p>
        </p:txBody>
      </p:sp>
      <p:sp>
        <p:nvSpPr>
          <p:cNvPr id="98307" name="Text Box 3"/>
          <p:cNvSpPr txBox="1">
            <a:spLocks noChangeArrowheads="1"/>
          </p:cNvSpPr>
          <p:nvPr/>
        </p:nvSpPr>
        <p:spPr bwMode="auto">
          <a:xfrm>
            <a:off x="2209800" y="4676775"/>
            <a:ext cx="609600" cy="473075"/>
          </a:xfrm>
          <a:prstGeom prst="rect">
            <a:avLst/>
          </a:prstGeom>
          <a:noFill/>
          <a:ln w="158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/>
              <a:t>10</a:t>
            </a:r>
          </a:p>
        </p:txBody>
      </p:sp>
      <p:sp>
        <p:nvSpPr>
          <p:cNvPr id="98308" name="Text Box 4"/>
          <p:cNvSpPr txBox="1">
            <a:spLocks noChangeArrowheads="1"/>
          </p:cNvSpPr>
          <p:nvPr/>
        </p:nvSpPr>
        <p:spPr bwMode="auto">
          <a:xfrm>
            <a:off x="1143000" y="4600575"/>
            <a:ext cx="7620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1"/>
              <a:t>Empty</a:t>
            </a:r>
            <a:endParaRPr lang="en-US"/>
          </a:p>
        </p:txBody>
      </p:sp>
      <p:sp>
        <p:nvSpPr>
          <p:cNvPr id="98309" name="Text Box 5"/>
          <p:cNvSpPr txBox="1">
            <a:spLocks noChangeArrowheads="1"/>
          </p:cNvSpPr>
          <p:nvPr/>
        </p:nvSpPr>
        <p:spPr bwMode="auto">
          <a:xfrm>
            <a:off x="2133600" y="4143375"/>
            <a:ext cx="9144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/>
              <a:t>Push #10</a:t>
            </a:r>
            <a:endParaRPr lang="en-US"/>
          </a:p>
        </p:txBody>
      </p:sp>
      <p:sp>
        <p:nvSpPr>
          <p:cNvPr id="98310" name="Text Box 6"/>
          <p:cNvSpPr txBox="1">
            <a:spLocks noChangeArrowheads="1"/>
          </p:cNvSpPr>
          <p:nvPr/>
        </p:nvSpPr>
        <p:spPr bwMode="auto">
          <a:xfrm>
            <a:off x="3200400" y="4676775"/>
            <a:ext cx="609600" cy="473075"/>
          </a:xfrm>
          <a:prstGeom prst="rect">
            <a:avLst/>
          </a:prstGeom>
          <a:noFill/>
          <a:ln w="158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/>
              <a:t>10</a:t>
            </a:r>
          </a:p>
        </p:txBody>
      </p:sp>
      <p:sp>
        <p:nvSpPr>
          <p:cNvPr id="98311" name="Text Box 7"/>
          <p:cNvSpPr txBox="1">
            <a:spLocks noChangeArrowheads="1"/>
          </p:cNvSpPr>
          <p:nvPr/>
        </p:nvSpPr>
        <p:spPr bwMode="auto">
          <a:xfrm>
            <a:off x="3124200" y="3686175"/>
            <a:ext cx="9144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/>
              <a:t>Push #20</a:t>
            </a:r>
            <a:endParaRPr lang="en-US"/>
          </a:p>
        </p:txBody>
      </p:sp>
      <p:sp>
        <p:nvSpPr>
          <p:cNvPr id="98312" name="Text Box 8"/>
          <p:cNvSpPr txBox="1">
            <a:spLocks noChangeArrowheads="1"/>
          </p:cNvSpPr>
          <p:nvPr/>
        </p:nvSpPr>
        <p:spPr bwMode="auto">
          <a:xfrm>
            <a:off x="3200400" y="4219575"/>
            <a:ext cx="609600" cy="473075"/>
          </a:xfrm>
          <a:prstGeom prst="rect">
            <a:avLst/>
          </a:prstGeom>
          <a:noFill/>
          <a:ln w="158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/>
              <a:t>20</a:t>
            </a:r>
          </a:p>
        </p:txBody>
      </p:sp>
      <p:sp>
        <p:nvSpPr>
          <p:cNvPr id="98313" name="Text Box 9"/>
          <p:cNvSpPr txBox="1">
            <a:spLocks noChangeArrowheads="1"/>
          </p:cNvSpPr>
          <p:nvPr/>
        </p:nvSpPr>
        <p:spPr bwMode="auto">
          <a:xfrm>
            <a:off x="4267200" y="4660900"/>
            <a:ext cx="609600" cy="473075"/>
          </a:xfrm>
          <a:prstGeom prst="rect">
            <a:avLst/>
          </a:prstGeom>
          <a:noFill/>
          <a:ln w="158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/>
              <a:t>-10</a:t>
            </a:r>
          </a:p>
        </p:txBody>
      </p:sp>
      <p:sp>
        <p:nvSpPr>
          <p:cNvPr id="98314" name="Text Box 10"/>
          <p:cNvSpPr txBox="1">
            <a:spLocks noChangeArrowheads="1"/>
          </p:cNvSpPr>
          <p:nvPr/>
        </p:nvSpPr>
        <p:spPr bwMode="auto">
          <a:xfrm>
            <a:off x="4191000" y="4159250"/>
            <a:ext cx="7620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/>
              <a:t>SUB</a:t>
            </a:r>
            <a:endParaRPr lang="en-US"/>
          </a:p>
        </p:txBody>
      </p:sp>
      <p:grpSp>
        <p:nvGrpSpPr>
          <p:cNvPr id="98315" name="Group 11"/>
          <p:cNvGrpSpPr>
            <a:grpSpLocks/>
          </p:cNvGrpSpPr>
          <p:nvPr/>
        </p:nvGrpSpPr>
        <p:grpSpPr bwMode="auto">
          <a:xfrm>
            <a:off x="1143000" y="4981575"/>
            <a:ext cx="609600" cy="152400"/>
            <a:chOff x="768" y="3072"/>
            <a:chExt cx="384" cy="96"/>
          </a:xfrm>
        </p:grpSpPr>
        <p:sp>
          <p:nvSpPr>
            <p:cNvPr id="98316" name="Line 12"/>
            <p:cNvSpPr>
              <a:spLocks noChangeShapeType="1"/>
            </p:cNvSpPr>
            <p:nvPr/>
          </p:nvSpPr>
          <p:spPr bwMode="auto">
            <a:xfrm>
              <a:off x="768" y="3168"/>
              <a:ext cx="384" cy="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8317" name="Line 13"/>
            <p:cNvSpPr>
              <a:spLocks noChangeShapeType="1"/>
            </p:cNvSpPr>
            <p:nvPr/>
          </p:nvSpPr>
          <p:spPr bwMode="auto">
            <a:xfrm flipV="1">
              <a:off x="768" y="3072"/>
              <a:ext cx="0" cy="96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8318" name="Line 14"/>
            <p:cNvSpPr>
              <a:spLocks noChangeShapeType="1"/>
            </p:cNvSpPr>
            <p:nvPr/>
          </p:nvSpPr>
          <p:spPr bwMode="auto">
            <a:xfrm flipV="1">
              <a:off x="1152" y="3072"/>
              <a:ext cx="0" cy="96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98319" name="Text Box 15"/>
          <p:cNvSpPr txBox="1">
            <a:spLocks noChangeArrowheads="1"/>
          </p:cNvSpPr>
          <p:nvPr/>
        </p:nvSpPr>
        <p:spPr bwMode="auto">
          <a:xfrm>
            <a:off x="990600" y="1676400"/>
            <a:ext cx="5791200" cy="1004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Push two operands on top of stack</a:t>
            </a:r>
          </a:p>
          <a:p>
            <a:pPr>
              <a:spcBef>
                <a:spcPct val="50000"/>
              </a:spcBef>
            </a:pPr>
            <a:r>
              <a:rPr lang="en-US"/>
              <a:t>SUB: Pops two operands, pushes difference</a:t>
            </a:r>
          </a:p>
        </p:txBody>
      </p:sp>
      <p:sp>
        <p:nvSpPr>
          <p:cNvPr id="98320" name="Text Box 16"/>
          <p:cNvSpPr txBox="1">
            <a:spLocks noChangeArrowheads="1"/>
          </p:cNvSpPr>
          <p:nvPr/>
        </p:nvSpPr>
        <p:spPr bwMode="auto">
          <a:xfrm>
            <a:off x="1066800" y="5378450"/>
            <a:ext cx="8382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600"/>
              <a:t>SP = -1</a:t>
            </a:r>
            <a:endParaRPr lang="en-US"/>
          </a:p>
        </p:txBody>
      </p:sp>
      <p:sp>
        <p:nvSpPr>
          <p:cNvPr id="98321" name="Text Box 17"/>
          <p:cNvSpPr txBox="1">
            <a:spLocks noChangeArrowheads="1"/>
          </p:cNvSpPr>
          <p:nvPr/>
        </p:nvSpPr>
        <p:spPr bwMode="auto">
          <a:xfrm>
            <a:off x="2133600" y="5378450"/>
            <a:ext cx="8382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600"/>
              <a:t>SP = 0</a:t>
            </a:r>
            <a:endParaRPr lang="en-US"/>
          </a:p>
        </p:txBody>
      </p:sp>
      <p:sp>
        <p:nvSpPr>
          <p:cNvPr id="98322" name="Text Box 18"/>
          <p:cNvSpPr txBox="1">
            <a:spLocks noChangeArrowheads="1"/>
          </p:cNvSpPr>
          <p:nvPr/>
        </p:nvSpPr>
        <p:spPr bwMode="auto">
          <a:xfrm>
            <a:off x="3124200" y="5378450"/>
            <a:ext cx="8382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600"/>
              <a:t>SP = 1</a:t>
            </a:r>
            <a:endParaRPr lang="en-US"/>
          </a:p>
        </p:txBody>
      </p:sp>
      <p:sp>
        <p:nvSpPr>
          <p:cNvPr id="98323" name="Text Box 19"/>
          <p:cNvSpPr txBox="1">
            <a:spLocks noChangeArrowheads="1"/>
          </p:cNvSpPr>
          <p:nvPr/>
        </p:nvSpPr>
        <p:spPr bwMode="auto">
          <a:xfrm>
            <a:off x="4191000" y="5378450"/>
            <a:ext cx="8382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600"/>
              <a:t>SP = 0</a:t>
            </a:r>
            <a:endParaRPr lang="en-US"/>
          </a:p>
        </p:txBody>
      </p:sp>
      <p:sp>
        <p:nvSpPr>
          <p:cNvPr id="98324" name="Text Box 20"/>
          <p:cNvSpPr txBox="1">
            <a:spLocks noChangeArrowheads="1"/>
          </p:cNvSpPr>
          <p:nvPr/>
        </p:nvSpPr>
        <p:spPr bwMode="auto">
          <a:xfrm>
            <a:off x="5410200" y="3200400"/>
            <a:ext cx="3429000" cy="2465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Subtracts top value from next value down</a:t>
            </a:r>
          </a:p>
          <a:p>
            <a:pPr>
              <a:spcBef>
                <a:spcPct val="50000"/>
              </a:spcBef>
            </a:pPr>
            <a:r>
              <a:rPr lang="en-US"/>
              <a:t>Push #10</a:t>
            </a:r>
          </a:p>
          <a:p>
            <a:pPr>
              <a:spcBef>
                <a:spcPct val="50000"/>
              </a:spcBef>
            </a:pPr>
            <a:r>
              <a:rPr lang="en-US"/>
              <a:t>Push #20</a:t>
            </a:r>
          </a:p>
          <a:p>
            <a:pPr>
              <a:spcBef>
                <a:spcPct val="50000"/>
              </a:spcBef>
            </a:pPr>
            <a:r>
              <a:rPr lang="en-US"/>
              <a:t>SUB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Stack Exercise</a:t>
            </a:r>
          </a:p>
        </p:txBody>
      </p:sp>
      <p:sp>
        <p:nvSpPr>
          <p:cNvPr id="40963" name="Rectangle 1027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4.7 Write a stack program that computes     </a:t>
            </a:r>
            <a:endParaRPr lang="en-US" dirty="0" smtClean="0"/>
          </a:p>
          <a:p>
            <a:r>
              <a:rPr lang="en-US" dirty="0" smtClean="0"/>
              <a:t>((</a:t>
            </a:r>
            <a:r>
              <a:rPr lang="en-US" dirty="0"/>
              <a:t>5 + (3 x 7)) – 8)</a:t>
            </a:r>
          </a:p>
          <a:p>
            <a:endParaRPr lang="en-US" dirty="0"/>
          </a:p>
          <a:p>
            <a:r>
              <a:rPr lang="en-US" dirty="0"/>
              <a:t>First, express in Reverse Polish Notation</a:t>
            </a:r>
          </a:p>
          <a:p>
            <a:pPr>
              <a:buFontTx/>
              <a:buNone/>
            </a:pPr>
            <a:r>
              <a:rPr lang="en-US" dirty="0"/>
              <a:t>5 + (3 7 x) – 8</a:t>
            </a:r>
          </a:p>
          <a:p>
            <a:pPr>
              <a:buFontTx/>
              <a:buNone/>
            </a:pPr>
            <a:r>
              <a:rPr lang="en-US" dirty="0"/>
              <a:t>5 (3 7 x) + - 8</a:t>
            </a:r>
          </a:p>
          <a:p>
            <a:pPr>
              <a:buFontTx/>
              <a:buNone/>
            </a:pPr>
            <a:r>
              <a:rPr lang="en-US" dirty="0"/>
              <a:t>5 (3 7 x) + 8 -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Stack Exercise: Solution</a:t>
            </a:r>
          </a:p>
        </p:txBody>
      </p:sp>
      <p:sp>
        <p:nvSpPr>
          <p:cNvPr id="57347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981200"/>
            <a:ext cx="7772400" cy="4343400"/>
          </a:xfrm>
        </p:spPr>
        <p:txBody>
          <a:bodyPr>
            <a:normAutofit lnSpcReduction="10000"/>
          </a:bodyPr>
          <a:lstStyle/>
          <a:p>
            <a:pPr>
              <a:lnSpc>
                <a:spcPct val="90000"/>
              </a:lnSpc>
            </a:pPr>
            <a:r>
              <a:rPr lang="en-US" sz="2800"/>
              <a:t>Write a stack program that computes               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2800"/>
              <a:t>	5 + (3 x 7) – 8</a:t>
            </a:r>
          </a:p>
          <a:p>
            <a:pPr>
              <a:lnSpc>
                <a:spcPct val="90000"/>
              </a:lnSpc>
              <a:buFontTx/>
              <a:buNone/>
            </a:pPr>
            <a:endParaRPr lang="en-US" sz="1800">
              <a:latin typeface="Arial" charset="0"/>
            </a:endParaRPr>
          </a:p>
          <a:p>
            <a:pPr>
              <a:lnSpc>
                <a:spcPct val="90000"/>
              </a:lnSpc>
              <a:buFontTx/>
              <a:buNone/>
            </a:pPr>
            <a:r>
              <a:rPr lang="en-US" sz="2400">
                <a:solidFill>
                  <a:schemeClr val="accent2"/>
                </a:solidFill>
              </a:rPr>
              <a:t>Trace the execution of the stack program to verify the result.</a:t>
            </a:r>
          </a:p>
          <a:p>
            <a:pPr>
              <a:lnSpc>
                <a:spcPct val="90000"/>
              </a:lnSpc>
              <a:buFontTx/>
              <a:buNone/>
            </a:pPr>
            <a:endParaRPr lang="en-US" sz="2400"/>
          </a:p>
          <a:p>
            <a:pPr>
              <a:lnSpc>
                <a:spcPct val="90000"/>
              </a:lnSpc>
              <a:buFontTx/>
              <a:buNone/>
            </a:pPr>
            <a:r>
              <a:rPr lang="en-US" sz="1800">
                <a:latin typeface="Arial" charset="0"/>
              </a:rPr>
              <a:t>PUSH	#5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1800">
                <a:latin typeface="Arial" charset="0"/>
              </a:rPr>
              <a:t>PUSH 	#3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1800">
                <a:latin typeface="Arial" charset="0"/>
              </a:rPr>
              <a:t>PUSH 	#7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1800">
                <a:latin typeface="Arial" charset="0"/>
              </a:rPr>
              <a:t>MUL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1800">
                <a:latin typeface="Arial" charset="0"/>
              </a:rPr>
              <a:t>ADD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1800">
                <a:latin typeface="Arial" charset="0"/>
              </a:rPr>
              <a:t>PUSH 	#8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1800">
                <a:latin typeface="Arial" charset="0"/>
              </a:rPr>
              <a:t>SUB</a:t>
            </a:r>
          </a:p>
        </p:txBody>
      </p:sp>
      <p:sp>
        <p:nvSpPr>
          <p:cNvPr id="6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3124200" y="76200"/>
            <a:ext cx="3352800" cy="288925"/>
          </a:xfrm>
        </p:spPr>
        <p:txBody>
          <a:bodyPr/>
          <a:lstStyle/>
          <a:p>
            <a:r>
              <a:rPr lang="en-US" dirty="0" smtClean="0"/>
              <a:t>Computer Organization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Stack Machines in History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Example: Burroughs 5000 (B5000)</a:t>
            </a:r>
          </a:p>
          <a:p>
            <a:r>
              <a:rPr lang="en-US"/>
              <a:t>Originated in 1961</a:t>
            </a:r>
          </a:p>
          <a:p>
            <a:pPr>
              <a:spcBef>
                <a:spcPts val="500"/>
              </a:spcBef>
              <a:spcAft>
                <a:spcPts val="500"/>
              </a:spcAft>
            </a:pPr>
            <a:r>
              <a:rPr lang="en-US"/>
              <a:t>Designed for ALGOL language</a:t>
            </a:r>
          </a:p>
          <a:p>
            <a:pPr>
              <a:spcBef>
                <a:spcPts val="500"/>
              </a:spcBef>
              <a:spcAft>
                <a:spcPts val="500"/>
              </a:spcAft>
            </a:pPr>
            <a:r>
              <a:rPr lang="en-US"/>
              <a:t>Wanted ease of language compiler development</a:t>
            </a:r>
          </a:p>
          <a:p>
            <a:pPr>
              <a:spcBef>
                <a:spcPts val="500"/>
              </a:spcBef>
              <a:spcAft>
                <a:spcPts val="500"/>
              </a:spcAft>
            </a:pPr>
            <a:r>
              <a:rPr lang="en-US"/>
              <a:t>Topmost two words of stack held in two processor registers rest of stack in memory.</a:t>
            </a:r>
          </a:p>
          <a:p>
            <a:endParaRPr lang="en-US"/>
          </a:p>
        </p:txBody>
      </p:sp>
      <p:sp>
        <p:nvSpPr>
          <p:cNvPr id="6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3124200" y="76200"/>
            <a:ext cx="3352800" cy="288925"/>
          </a:xfrm>
        </p:spPr>
        <p:txBody>
          <a:bodyPr/>
          <a:lstStyle/>
          <a:p>
            <a:r>
              <a:rPr lang="en-US" dirty="0" smtClean="0"/>
              <a:t>Computer Organization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rek">
  <a:themeElements>
    <a:clrScheme name="Origin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Trek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1299</TotalTime>
  <Words>1409</Words>
  <Application>Microsoft Office PowerPoint</Application>
  <PresentationFormat>On-screen Show (4:3)</PresentationFormat>
  <Paragraphs>420</Paragraphs>
  <Slides>43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43</vt:i4>
      </vt:variant>
    </vt:vector>
  </HeadingPairs>
  <TitlesOfParts>
    <vt:vector size="49" baseType="lpstr">
      <vt:lpstr>Arial</vt:lpstr>
      <vt:lpstr>Franklin Gothic Book</vt:lpstr>
      <vt:lpstr>Franklin Gothic Medium</vt:lpstr>
      <vt:lpstr>Times New Roman</vt:lpstr>
      <vt:lpstr>Wingdings 2</vt:lpstr>
      <vt:lpstr>Trek</vt:lpstr>
      <vt:lpstr>Overview of Instruction Set Architectures</vt:lpstr>
      <vt:lpstr>Variety of Instruction Sets</vt:lpstr>
      <vt:lpstr>Number of Operands</vt:lpstr>
      <vt:lpstr>Stack Machine Instructions</vt:lpstr>
      <vt:lpstr>Multiplication with a Stack</vt:lpstr>
      <vt:lpstr>Subtraction with a Stack</vt:lpstr>
      <vt:lpstr>Stack Exercise</vt:lpstr>
      <vt:lpstr>Stack Exercise: Solution</vt:lpstr>
      <vt:lpstr>Stack Machines in History</vt:lpstr>
      <vt:lpstr>Legacy of Stack Machines</vt:lpstr>
      <vt:lpstr>Summary of Stack Machines</vt:lpstr>
      <vt:lpstr>Accumulator Architectures</vt:lpstr>
      <vt:lpstr>EDSAC</vt:lpstr>
      <vt:lpstr>Accumulator Register</vt:lpstr>
      <vt:lpstr>EDSAC Mnemonics</vt:lpstr>
      <vt:lpstr>DEC PDP-8 (1965)</vt:lpstr>
      <vt:lpstr>PDP-8 Instruction Format</vt:lpstr>
      <vt:lpstr>Example PDP-8 Program</vt:lpstr>
      <vt:lpstr>Accumulator &amp; Registers</vt:lpstr>
      <vt:lpstr>6502 Processor</vt:lpstr>
      <vt:lpstr>6502 Addressing Modes</vt:lpstr>
      <vt:lpstr>Immediate Mode</vt:lpstr>
      <vt:lpstr>Immediate Mode</vt:lpstr>
      <vt:lpstr>Immediate Mode Example</vt:lpstr>
      <vt:lpstr>Absolute Memory Addressing</vt:lpstr>
      <vt:lpstr>Example </vt:lpstr>
      <vt:lpstr>Absolute Indexed Addressing</vt:lpstr>
      <vt:lpstr>Indexing Array Elements</vt:lpstr>
      <vt:lpstr>Sum of Array Elements</vt:lpstr>
      <vt:lpstr>Exercise</vt:lpstr>
      <vt:lpstr>Exercise: Solution</vt:lpstr>
      <vt:lpstr>6502 In Perspective</vt:lpstr>
      <vt:lpstr>Too Few Registers</vt:lpstr>
      <vt:lpstr>General Purpose Register Machines</vt:lpstr>
      <vt:lpstr>General Purpose Register Machines</vt:lpstr>
      <vt:lpstr>GPR Assembly Example</vt:lpstr>
      <vt:lpstr>GPR Exercise</vt:lpstr>
      <vt:lpstr>GPR Exercise: Solution</vt:lpstr>
      <vt:lpstr>GPR versus Stack</vt:lpstr>
      <vt:lpstr>GPR Exercise</vt:lpstr>
      <vt:lpstr>GPR Exercise: Solution</vt:lpstr>
      <vt:lpstr>GPR Exercise</vt:lpstr>
      <vt:lpstr>GPR Exercise: Solution</vt:lpstr>
    </vt:vector>
  </TitlesOfParts>
  <Company> 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Instruction Set Models</dc:title>
  <dc:creator> </dc:creator>
  <cp:lastModifiedBy>Anne Applin</cp:lastModifiedBy>
  <cp:revision>138</cp:revision>
  <dcterms:created xsi:type="dcterms:W3CDTF">1996-09-30T18:28:10Z</dcterms:created>
  <dcterms:modified xsi:type="dcterms:W3CDTF">2014-09-22T17:01:00Z</dcterms:modified>
</cp:coreProperties>
</file>