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347" r:id="rId2"/>
    <p:sldId id="257" r:id="rId3"/>
    <p:sldId id="258" r:id="rId4"/>
    <p:sldId id="344" r:id="rId5"/>
    <p:sldId id="345" r:id="rId6"/>
    <p:sldId id="346" r:id="rId7"/>
    <p:sldId id="293" r:id="rId8"/>
    <p:sldId id="308" r:id="rId9"/>
    <p:sldId id="270" r:id="rId10"/>
    <p:sldId id="322" r:id="rId11"/>
    <p:sldId id="271" r:id="rId12"/>
    <p:sldId id="272" r:id="rId13"/>
    <p:sldId id="312" r:id="rId14"/>
    <p:sldId id="310" r:id="rId15"/>
    <p:sldId id="313" r:id="rId16"/>
    <p:sldId id="323" r:id="rId17"/>
    <p:sldId id="324" r:id="rId18"/>
    <p:sldId id="328" r:id="rId19"/>
    <p:sldId id="273" r:id="rId20"/>
    <p:sldId id="274" r:id="rId21"/>
    <p:sldId id="336" r:id="rId22"/>
    <p:sldId id="334" r:id="rId23"/>
    <p:sldId id="338" r:id="rId24"/>
    <p:sldId id="343" r:id="rId25"/>
    <p:sldId id="277" r:id="rId26"/>
    <p:sldId id="337" r:id="rId27"/>
    <p:sldId id="333" r:id="rId28"/>
    <p:sldId id="341" r:id="rId29"/>
    <p:sldId id="278" r:id="rId30"/>
    <p:sldId id="279" r:id="rId31"/>
    <p:sldId id="299" r:id="rId32"/>
    <p:sldId id="320" r:id="rId33"/>
    <p:sldId id="282" r:id="rId34"/>
    <p:sldId id="283" r:id="rId35"/>
    <p:sldId id="284" r:id="rId36"/>
    <p:sldId id="287" r:id="rId37"/>
    <p:sldId id="300" r:id="rId38"/>
    <p:sldId id="301" r:id="rId39"/>
    <p:sldId id="285" r:id="rId40"/>
    <p:sldId id="302" r:id="rId41"/>
    <p:sldId id="303" r:id="rId42"/>
    <p:sldId id="304" r:id="rId43"/>
    <p:sldId id="305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D64E13-FCE2-4EC5-BBE6-F0DA37CD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6B37-C8F8-4637-824B-EDACA8C16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B531-0C4A-454F-9516-7903C4ABC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</a:p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92BA2A-1405-413D-990B-B5145BBC2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</a:p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5699-94A6-4F12-95C2-27BBA6BFF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</a:p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6E5E-AA83-44CB-AC4C-412CB29FA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29067C-764D-41D1-A367-655ECD97F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8961-4AB6-4895-8F44-3B3112254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33A1-EFD2-4A3F-95BD-C4741337E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BCAF-1C5D-453D-98A1-2ED3C2F6A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</a:p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5103-B44A-438C-8D7F-A0394E67CD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436CAE-2DFF-4956-A078-96D4975FF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Instruction Set Architectures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Adapted from Ch. 4 of N. Carter’s Computer Architecture</a:t>
            </a:r>
          </a:p>
          <a:p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Legacy of Stack Machines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Modern compilers still use RPN and a stack algorithm to compile arithmetic expressions</a:t>
            </a:r>
          </a:p>
          <a:p>
            <a:endParaRPr lang="en-US"/>
          </a:p>
          <a:p>
            <a:r>
              <a:rPr lang="en-US"/>
              <a:t>Function calls are implemented using a stack of activation records that hold function return addresses &amp; local variables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Stack Machines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Stack instructions take less memory to encode since 0 or 1 operand instructions.</a:t>
            </a:r>
          </a:p>
          <a:p>
            <a:r>
              <a:rPr lang="en-US"/>
              <a:t>Easier to write a stack machine assembler or compiler.</a:t>
            </a:r>
          </a:p>
          <a:p>
            <a:r>
              <a:rPr lang="en-US"/>
              <a:t>Stack does not support random access.</a:t>
            </a:r>
          </a:p>
          <a:p>
            <a:r>
              <a:rPr lang="en-US"/>
              <a:t>Bottleneck since all operations occur only with the few values atop the stack.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Accumulator Architectures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1946 paper on “Stored program computer” proposed a </a:t>
            </a:r>
            <a:r>
              <a:rPr lang="en-US" b="1" i="1"/>
              <a:t>single</a:t>
            </a:r>
            <a:r>
              <a:rPr lang="en-US"/>
              <a:t> ALU register called the accumulator.</a:t>
            </a:r>
          </a:p>
          <a:p>
            <a:endParaRPr lang="en-US"/>
          </a:p>
          <a:p>
            <a:r>
              <a:rPr lang="en-US"/>
              <a:t>The EDSAC (1950) used its accumulator register to hold the result of the processor’s calculations (like our TOY-1 calculator)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EDSAC</a:t>
            </a:r>
          </a:p>
        </p:txBody>
      </p:sp>
      <p:pic>
        <p:nvPicPr>
          <p:cNvPr id="61445" name="Picture 5" descr="edsa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981200"/>
            <a:ext cx="5715000" cy="3648075"/>
          </a:xfrm>
          <a:noFill/>
          <a:ln/>
        </p:spPr>
      </p:pic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52400" y="64008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http://www.dcs.warwick.ac.uk/~edsac (c) Martin Campbell-Kelly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4000" y="5715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Photo of EDSAC just after its completion in 1949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Accumulator Register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18 machine instructions each specified by a single letter mnemonic such as </a:t>
            </a:r>
            <a:r>
              <a:rPr lang="en-US" i="1"/>
              <a:t>A = Add</a:t>
            </a:r>
          </a:p>
          <a:p>
            <a:endParaRPr lang="en-US"/>
          </a:p>
          <a:p>
            <a:r>
              <a:rPr lang="en-US"/>
              <a:t>Each mnemonic was translated by a simple “keyboard” into binary in the form of holes punched on a paper tape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EDSAC Mnemonics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		Add</a:t>
            </a:r>
          </a:p>
          <a:p>
            <a:r>
              <a:rPr lang="en-US"/>
              <a:t>S 		Subtract</a:t>
            </a:r>
          </a:p>
          <a:p>
            <a:r>
              <a:rPr lang="en-US"/>
              <a:t>I 		Read</a:t>
            </a:r>
          </a:p>
          <a:p>
            <a:r>
              <a:rPr lang="en-US"/>
              <a:t>T 		Transfer information to storage</a:t>
            </a:r>
          </a:p>
          <a:p>
            <a:r>
              <a:rPr lang="en-US"/>
              <a:t>Z 		Stop the machine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 PDP-8 (1965)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Single accumulator register</a:t>
            </a:r>
          </a:p>
          <a:p>
            <a:endParaRPr lang="en-US"/>
          </a:p>
          <a:p>
            <a:r>
              <a:rPr lang="en-US"/>
              <a:t>Each assembly instruction is encoded into 12 bits</a:t>
            </a:r>
          </a:p>
          <a:p>
            <a:endParaRPr lang="en-US"/>
          </a:p>
          <a:p>
            <a:r>
              <a:rPr lang="en-US"/>
              <a:t>8 different machine instructions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PDP-8 Instruction Format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3 bits to encode one of 8 possible machine instructions</a:t>
            </a:r>
          </a:p>
          <a:p>
            <a:endParaRPr lang="en-US"/>
          </a:p>
          <a:p>
            <a:r>
              <a:rPr lang="en-US"/>
              <a:t>Remaining 9 bits used to specify either a constant, memory address, or I/O device parameter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752600" y="5486400"/>
            <a:ext cx="1371600" cy="47625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Op-Code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124200" y="5486400"/>
            <a:ext cx="4495800" cy="47625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Address / Data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981200" y="5943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bits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724400" y="5943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 bits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PDP-8 Program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>
                <a:latin typeface="Arial" charset="0"/>
              </a:rPr>
              <a:t>// Computer C = A + B</a:t>
            </a:r>
          </a:p>
          <a:p>
            <a:pPr>
              <a:buFontTx/>
              <a:buNone/>
            </a:pPr>
            <a:r>
              <a:rPr lang="en-US" sz="2400">
                <a:latin typeface="Arial" charset="0"/>
              </a:rPr>
              <a:t>// Clear accumulator to zero</a:t>
            </a:r>
          </a:p>
          <a:p>
            <a:pPr>
              <a:buFontTx/>
              <a:buNone/>
            </a:pPr>
            <a:r>
              <a:rPr lang="en-US" sz="2400">
                <a:latin typeface="Arial" charset="0"/>
              </a:rPr>
              <a:t>CLA</a:t>
            </a:r>
          </a:p>
          <a:p>
            <a:pPr>
              <a:buFontTx/>
              <a:buNone/>
            </a:pPr>
            <a:r>
              <a:rPr lang="en-US" sz="2400">
                <a:latin typeface="Arial" charset="0"/>
              </a:rPr>
              <a:t>// accumulator = accumulator + A</a:t>
            </a:r>
          </a:p>
          <a:p>
            <a:pPr>
              <a:buFontTx/>
              <a:buNone/>
            </a:pPr>
            <a:r>
              <a:rPr lang="en-US" sz="2400">
                <a:latin typeface="Arial" charset="0"/>
              </a:rPr>
              <a:t>TAD		A</a:t>
            </a:r>
          </a:p>
          <a:p>
            <a:pPr>
              <a:buFontTx/>
              <a:buNone/>
            </a:pPr>
            <a:r>
              <a:rPr lang="en-US" sz="2400">
                <a:latin typeface="Arial" charset="0"/>
              </a:rPr>
              <a:t>// accumulator = accumulator + B</a:t>
            </a:r>
          </a:p>
          <a:p>
            <a:pPr>
              <a:buFontTx/>
              <a:buNone/>
            </a:pPr>
            <a:r>
              <a:rPr lang="en-US" sz="2400">
                <a:latin typeface="Arial" charset="0"/>
              </a:rPr>
              <a:t>TAD		B</a:t>
            </a:r>
          </a:p>
          <a:p>
            <a:pPr>
              <a:buFontTx/>
              <a:buNone/>
            </a:pPr>
            <a:r>
              <a:rPr lang="en-US" sz="2400">
                <a:latin typeface="Arial" charset="0"/>
              </a:rPr>
              <a:t>// store accumulator value into memory location C</a:t>
            </a:r>
          </a:p>
          <a:p>
            <a:pPr>
              <a:buFontTx/>
              <a:buNone/>
            </a:pPr>
            <a:r>
              <a:rPr lang="en-US" sz="2400">
                <a:latin typeface="Arial" charset="0"/>
              </a:rPr>
              <a:t>DCA		C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6200" y="6477000"/>
            <a:ext cx="563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Source: http://userpages.wittenberg.edu/bshelburne/Comp255S/PDP8Assembler.htm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Accumulator &amp; Registers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Some early personal computer processors such as the MOS 6502 had an accumulator plus two index registers</a:t>
            </a:r>
          </a:p>
          <a:p>
            <a:endParaRPr lang="en-US" sz="2800"/>
          </a:p>
          <a:p>
            <a:r>
              <a:rPr lang="en-US" sz="2800"/>
              <a:t>Examples: Apple II, Commodore 64, Atari 800, Nintendo NES 8-bit game console</a:t>
            </a:r>
          </a:p>
          <a:p>
            <a:endParaRPr lang="en-US" sz="2800"/>
          </a:p>
          <a:p>
            <a:r>
              <a:rPr lang="en-US" sz="2800"/>
              <a:t>Word size is 8-bits (1 byte)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276600" y="228600"/>
            <a:ext cx="33528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Computer Organization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Variety of Instruction Sets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Number of operands for ALU instructions</a:t>
            </a:r>
          </a:p>
          <a:p>
            <a:r>
              <a:rPr lang="en-US"/>
              <a:t>Number and type of processor registers</a:t>
            </a:r>
          </a:p>
          <a:p>
            <a:r>
              <a:rPr lang="en-US"/>
              <a:t>How to refer to memory locations</a:t>
            </a:r>
          </a:p>
          <a:p>
            <a:r>
              <a:rPr lang="en-US"/>
              <a:t>Number of bits used to address memory</a:t>
            </a:r>
          </a:p>
          <a:p>
            <a:r>
              <a:rPr lang="en-US"/>
              <a:t>Number of bits needed to encode a machine language instruction</a:t>
            </a:r>
          </a:p>
          <a:p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6502 Processor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2514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828800" y="2133600"/>
            <a:ext cx="27432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8-bit Accumulator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828800" y="2590800"/>
            <a:ext cx="27432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X Index Register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828800" y="3048000"/>
            <a:ext cx="27432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 Index Register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828800" y="3581400"/>
            <a:ext cx="54864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16-bit Program Counter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828800" y="4038600"/>
            <a:ext cx="54864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16-bit Stack Pointer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447800" y="5243513"/>
            <a:ext cx="65532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8-bit registers: accumulator, X index, and Y index</a:t>
            </a:r>
          </a:p>
          <a:p>
            <a:pPr>
              <a:spcBef>
                <a:spcPct val="50000"/>
              </a:spcBef>
            </a:pPr>
            <a:r>
              <a:rPr lang="en-US"/>
              <a:t>Stack is used for passing function parameters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828800" y="4556125"/>
            <a:ext cx="28956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8-bit Processor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6502 Addressing Modes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Addressing mode</a:t>
            </a:r>
            <a:r>
              <a:rPr lang="en-US"/>
              <a:t> is the way in which operand values are specified</a:t>
            </a:r>
          </a:p>
          <a:p>
            <a:endParaRPr lang="en-US"/>
          </a:p>
          <a:p>
            <a:r>
              <a:rPr lang="en-US"/>
              <a:t>6502 provided...</a:t>
            </a:r>
          </a:p>
          <a:p>
            <a:pPr lvl="1"/>
            <a:r>
              <a:rPr lang="en-US"/>
              <a:t>Immediate mode</a:t>
            </a:r>
          </a:p>
          <a:p>
            <a:pPr lvl="1"/>
            <a:r>
              <a:rPr lang="en-US"/>
              <a:t>Absolute memory addressing</a:t>
            </a:r>
          </a:p>
          <a:p>
            <a:pPr lvl="1"/>
            <a:r>
              <a:rPr lang="en-US"/>
              <a:t>Absolute indexed memory addressing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Mode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Operand value is directly specified as a constant value</a:t>
            </a:r>
          </a:p>
          <a:p>
            <a:r>
              <a:rPr lang="en-US"/>
              <a:t># designates operand as immediate value</a:t>
            </a:r>
          </a:p>
          <a:p>
            <a:endParaRPr lang="en-US"/>
          </a:p>
          <a:p>
            <a:r>
              <a:rPr lang="en-US"/>
              <a:t>Example:</a:t>
            </a:r>
          </a:p>
          <a:p>
            <a:pPr lvl="1">
              <a:buFontTx/>
              <a:buNone/>
            </a:pPr>
            <a:r>
              <a:rPr lang="en-US"/>
              <a:t>// Load accumulator with value 10</a:t>
            </a:r>
          </a:p>
          <a:p>
            <a:pPr lvl="1">
              <a:buFontTx/>
              <a:buNone/>
            </a:pPr>
            <a:r>
              <a:rPr lang="en-US"/>
              <a:t>LDA	#10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Mode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// Load accumulator with value 0</a:t>
            </a:r>
          </a:p>
          <a:p>
            <a:pPr>
              <a:buFontTx/>
              <a:buNone/>
            </a:pPr>
            <a:r>
              <a:rPr lang="en-US" sz="2800"/>
              <a:t>LDA		#0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// Add value 10 to contents of accumulator</a:t>
            </a:r>
          </a:p>
          <a:p>
            <a:pPr>
              <a:buFontTx/>
              <a:buNone/>
            </a:pPr>
            <a:r>
              <a:rPr lang="en-US" sz="2800"/>
              <a:t>ADC		#10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// Subtract value 5 from accumulator</a:t>
            </a:r>
          </a:p>
          <a:p>
            <a:pPr>
              <a:buFontTx/>
              <a:buNone/>
            </a:pPr>
            <a:r>
              <a:rPr lang="en-US" sz="2800"/>
              <a:t>SBC		#5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Mode Example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Show contents of accumulator after executing these instructions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LDA		#7</a:t>
            </a:r>
          </a:p>
          <a:p>
            <a:pPr>
              <a:buFontTx/>
              <a:buNone/>
            </a:pPr>
            <a:r>
              <a:rPr lang="en-US"/>
              <a:t>ADC		#10</a:t>
            </a:r>
          </a:p>
          <a:p>
            <a:pPr>
              <a:buFontTx/>
              <a:buNone/>
            </a:pPr>
            <a:r>
              <a:rPr lang="en-US"/>
              <a:t>SBC		#3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029200" y="3657600"/>
            <a:ext cx="27432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Accum. = 7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5029200" y="4251325"/>
            <a:ext cx="27432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Accum. = 17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5029200" y="4860925"/>
            <a:ext cx="27432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Accum. = 14</a:t>
            </a:r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3352800" y="38862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3352800" y="44958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>
            <a:off x="3352800" y="51054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Memory Addressing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// Load accumulator with value at memory</a:t>
            </a:r>
          </a:p>
          <a:p>
            <a:pPr>
              <a:buFontTx/>
              <a:buNone/>
            </a:pPr>
            <a:r>
              <a:rPr lang="en-US"/>
              <a:t>// address 1000</a:t>
            </a:r>
          </a:p>
          <a:p>
            <a:pPr>
              <a:buFontTx/>
              <a:buNone/>
            </a:pPr>
            <a:r>
              <a:rPr lang="en-US"/>
              <a:t>LDA </a:t>
            </a:r>
            <a:r>
              <a:rPr lang="en-US">
                <a:solidFill>
                  <a:srgbClr val="CC3300"/>
                </a:solidFill>
              </a:rPr>
              <a:t>1000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 sz="3200"/>
              <a:t>Each addressable memory location is 8-bits</a:t>
            </a:r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6934200" y="3184525"/>
            <a:ext cx="1447800" cy="1844675"/>
            <a:chOff x="2688" y="2496"/>
            <a:chExt cx="912" cy="1162"/>
          </a:xfrm>
        </p:grpSpPr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3216" y="3072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3216" y="2784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20</a:t>
              </a: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3216" y="2496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30</a:t>
              </a:r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2688" y="2496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CC3300"/>
                  </a:solidFill>
                </a:rPr>
                <a:t>1000</a:t>
              </a: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2688" y="2784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1001</a:t>
              </a: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2688" y="3072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1002</a:t>
              </a: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3216" y="3360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60</a:t>
              </a: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2688" y="3360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1003</a:t>
              </a:r>
            </a:p>
          </p:txBody>
        </p:sp>
      </p:grp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429000" y="3200400"/>
            <a:ext cx="27432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Accum. = 30</a:t>
            </a:r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371600" y="1981200"/>
            <a:ext cx="7086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assembly code to compute C = A + B</a:t>
            </a:r>
          </a:p>
          <a:p>
            <a:pPr>
              <a:spcBef>
                <a:spcPct val="50000"/>
              </a:spcBef>
            </a:pPr>
            <a:r>
              <a:rPr lang="en-US"/>
              <a:t>// Load accumulator with A from address 1000</a:t>
            </a:r>
          </a:p>
          <a:p>
            <a:pPr>
              <a:spcBef>
                <a:spcPct val="50000"/>
              </a:spcBef>
            </a:pPr>
            <a:r>
              <a:rPr lang="en-US"/>
              <a:t>LDA 1000	</a:t>
            </a:r>
          </a:p>
          <a:p>
            <a:pPr>
              <a:spcBef>
                <a:spcPct val="50000"/>
              </a:spcBef>
            </a:pPr>
            <a:r>
              <a:rPr lang="en-US"/>
              <a:t>// Add value of B from address 1001 to accumulator</a:t>
            </a:r>
          </a:p>
          <a:p>
            <a:pPr>
              <a:spcBef>
                <a:spcPct val="50000"/>
              </a:spcBef>
            </a:pPr>
            <a:r>
              <a:rPr lang="en-US"/>
              <a:t>ADC 1001	</a:t>
            </a:r>
          </a:p>
          <a:p>
            <a:pPr>
              <a:spcBef>
                <a:spcPct val="50000"/>
              </a:spcBef>
            </a:pPr>
            <a:r>
              <a:rPr lang="en-US"/>
              <a:t>// Store contents of accumulator in C location 1002</a:t>
            </a:r>
          </a:p>
          <a:p>
            <a:pPr>
              <a:spcBef>
                <a:spcPct val="50000"/>
              </a:spcBef>
            </a:pPr>
            <a:r>
              <a:rPr lang="en-US"/>
              <a:t>STA 1002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Indexed Addressing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2400"/>
              <a:t>// Load accumulator with value at memory </a:t>
            </a:r>
          </a:p>
          <a:p>
            <a:pPr lvl="1">
              <a:buFontTx/>
              <a:buNone/>
            </a:pPr>
            <a:r>
              <a:rPr lang="en-US" sz="2400"/>
              <a:t>// address 1000 + value of X index register</a:t>
            </a:r>
          </a:p>
          <a:p>
            <a:pPr lvl="1">
              <a:buFontTx/>
              <a:buNone/>
            </a:pPr>
            <a:r>
              <a:rPr lang="en-US" sz="2400"/>
              <a:t>LDX #2</a:t>
            </a:r>
          </a:p>
          <a:p>
            <a:pPr lvl="1">
              <a:buFontTx/>
              <a:buNone/>
            </a:pPr>
            <a:r>
              <a:rPr lang="en-US" sz="2400"/>
              <a:t>LDA 1000,X</a:t>
            </a:r>
          </a:p>
          <a:p>
            <a:pPr lvl="1">
              <a:buFontTx/>
              <a:buNone/>
            </a:pPr>
            <a:endParaRPr lang="en-US" sz="2400"/>
          </a:p>
          <a:p>
            <a:pPr lvl="1">
              <a:buFontTx/>
              <a:buNone/>
            </a:pPr>
            <a:r>
              <a:rPr lang="en-US" sz="2400"/>
              <a:t>Accumulator gets value of 10</a:t>
            </a:r>
          </a:p>
          <a:p>
            <a:pPr lvl="1">
              <a:buFontTx/>
              <a:buNone/>
            </a:pPr>
            <a:r>
              <a:rPr lang="en-US" sz="2400"/>
              <a:t>from address 1000+2 = </a:t>
            </a:r>
            <a:r>
              <a:rPr lang="en-US" sz="2400">
                <a:solidFill>
                  <a:srgbClr val="CC3300"/>
                </a:solidFill>
              </a:rPr>
              <a:t>1002</a:t>
            </a:r>
          </a:p>
          <a:p>
            <a:pPr lvl="1">
              <a:buFontTx/>
              <a:buNone/>
            </a:pPr>
            <a:r>
              <a:rPr lang="en-US" sz="2400"/>
              <a:t>Accum. = Memory[1000 + 2] = 10</a:t>
            </a:r>
            <a:endParaRPr lang="en-US"/>
          </a:p>
        </p:txBody>
      </p:sp>
      <p:grpSp>
        <p:nvGrpSpPr>
          <p:cNvPr id="84996" name="Group 4"/>
          <p:cNvGrpSpPr>
            <a:grpSpLocks/>
          </p:cNvGrpSpPr>
          <p:nvPr/>
        </p:nvGrpSpPr>
        <p:grpSpPr bwMode="auto">
          <a:xfrm>
            <a:off x="6248400" y="4327525"/>
            <a:ext cx="1447800" cy="1844675"/>
            <a:chOff x="2688" y="2496"/>
            <a:chExt cx="912" cy="1162"/>
          </a:xfrm>
        </p:grpSpPr>
        <p:sp>
          <p:nvSpPr>
            <p:cNvPr id="84997" name="Text Box 5"/>
            <p:cNvSpPr txBox="1">
              <a:spLocks noChangeArrowheads="1"/>
            </p:cNvSpPr>
            <p:nvPr/>
          </p:nvSpPr>
          <p:spPr bwMode="auto">
            <a:xfrm>
              <a:off x="3216" y="3072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>
              <a:off x="3216" y="2784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20</a:t>
              </a:r>
            </a:p>
          </p:txBody>
        </p:sp>
        <p:sp>
          <p:nvSpPr>
            <p:cNvPr id="84999" name="Text Box 7"/>
            <p:cNvSpPr txBox="1">
              <a:spLocks noChangeArrowheads="1"/>
            </p:cNvSpPr>
            <p:nvPr/>
          </p:nvSpPr>
          <p:spPr bwMode="auto">
            <a:xfrm>
              <a:off x="3216" y="2496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30</a:t>
              </a:r>
            </a:p>
          </p:txBody>
        </p:sp>
        <p:sp>
          <p:nvSpPr>
            <p:cNvPr id="85000" name="Text Box 8"/>
            <p:cNvSpPr txBox="1">
              <a:spLocks noChangeArrowheads="1"/>
            </p:cNvSpPr>
            <p:nvPr/>
          </p:nvSpPr>
          <p:spPr bwMode="auto">
            <a:xfrm>
              <a:off x="2688" y="2496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1000</a:t>
              </a:r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2688" y="2784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1001</a:t>
              </a:r>
            </a:p>
          </p:txBody>
        </p:sp>
        <p:sp>
          <p:nvSpPr>
            <p:cNvPr id="85002" name="Text Box 10"/>
            <p:cNvSpPr txBox="1">
              <a:spLocks noChangeArrowheads="1"/>
            </p:cNvSpPr>
            <p:nvPr/>
          </p:nvSpPr>
          <p:spPr bwMode="auto">
            <a:xfrm>
              <a:off x="2688" y="3072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CC3300"/>
                  </a:solidFill>
                </a:rPr>
                <a:t>1002</a:t>
              </a:r>
            </a:p>
          </p:txBody>
        </p:sp>
        <p:sp>
          <p:nvSpPr>
            <p:cNvPr id="85003" name="Text Box 11"/>
            <p:cNvSpPr txBox="1">
              <a:spLocks noChangeArrowheads="1"/>
            </p:cNvSpPr>
            <p:nvPr/>
          </p:nvSpPr>
          <p:spPr bwMode="auto">
            <a:xfrm>
              <a:off x="3216" y="3360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60</a:t>
              </a:r>
            </a:p>
          </p:txBody>
        </p:sp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2688" y="3360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1003</a:t>
              </a:r>
            </a:p>
          </p:txBody>
        </p:sp>
      </p:grp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27432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Accum. = 10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5029200" y="2895600"/>
            <a:ext cx="27432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X = 2</a:t>
            </a:r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2667000" y="3124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>
            <a:off x="2971800" y="35814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Array Elements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we increment the X-index register we can use absolute indexing to step through the elements of an array</a:t>
            </a:r>
          </a:p>
          <a:p>
            <a:endParaRPr lang="en-US"/>
          </a:p>
          <a:p>
            <a:r>
              <a:rPr lang="en-US" b="1" i="1"/>
              <a:t>LDX</a:t>
            </a:r>
            <a:r>
              <a:rPr lang="en-US"/>
              <a:t> instruction increments the value of the X-index register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Array Elements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410200" y="1981200"/>
            <a:ext cx="2362200" cy="35814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400"/>
              <a:t>LDA	#0</a:t>
            </a:r>
          </a:p>
          <a:p>
            <a:pPr>
              <a:buFontTx/>
              <a:buNone/>
            </a:pPr>
            <a:r>
              <a:rPr lang="en-US" sz="2400"/>
              <a:t>LDX	#0</a:t>
            </a:r>
          </a:p>
          <a:p>
            <a:pPr>
              <a:buFontTx/>
              <a:buNone/>
            </a:pPr>
            <a:r>
              <a:rPr lang="en-US" sz="2400"/>
              <a:t>ADC	1000,X</a:t>
            </a:r>
          </a:p>
          <a:p>
            <a:pPr>
              <a:buFontTx/>
              <a:buNone/>
            </a:pPr>
            <a:r>
              <a:rPr lang="en-US" sz="2400"/>
              <a:t>INX</a:t>
            </a:r>
          </a:p>
          <a:p>
            <a:pPr>
              <a:buFontTx/>
              <a:buNone/>
            </a:pPr>
            <a:r>
              <a:rPr lang="en-US" sz="2400"/>
              <a:t>ADC	1000,X</a:t>
            </a:r>
          </a:p>
          <a:p>
            <a:pPr>
              <a:buFontTx/>
              <a:buNone/>
            </a:pPr>
            <a:r>
              <a:rPr lang="en-US" sz="2400"/>
              <a:t>INX</a:t>
            </a:r>
          </a:p>
          <a:p>
            <a:pPr>
              <a:buFontTx/>
              <a:buNone/>
            </a:pPr>
            <a:r>
              <a:rPr lang="en-US" sz="2400"/>
              <a:t>ADC	1000,X</a:t>
            </a:r>
          </a:p>
          <a:p>
            <a:pPr>
              <a:buFontTx/>
              <a:buNone/>
            </a:pPr>
            <a:r>
              <a:rPr lang="en-US" sz="2400"/>
              <a:t>STA	1003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143000" y="1828800"/>
            <a:ext cx="3733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8-bit integers in memory locations 1000-1002.</a:t>
            </a:r>
          </a:p>
          <a:p>
            <a:pPr>
              <a:spcBef>
                <a:spcPct val="50000"/>
              </a:spcBef>
            </a:pPr>
            <a:r>
              <a:rPr lang="en-US"/>
              <a:t>Store sum in location 1003.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676400" y="5715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Memory</a:t>
            </a:r>
          </a:p>
        </p:txBody>
      </p: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1600200" y="3733800"/>
            <a:ext cx="1447800" cy="1844675"/>
            <a:chOff x="2688" y="2496"/>
            <a:chExt cx="912" cy="1162"/>
          </a:xfrm>
        </p:grpSpPr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3216" y="3072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3216" y="2784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20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3216" y="2496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30</a:t>
              </a: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2688" y="2496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1000</a:t>
              </a:r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2688" y="2784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1001</a:t>
              </a:r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2688" y="3072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1002</a:t>
              </a: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3216" y="3360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60</a:t>
              </a: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2688" y="3360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1003</a:t>
              </a:r>
            </a:p>
          </p:txBody>
        </p:sp>
      </p:grpSp>
      <p:sp>
        <p:nvSpPr>
          <p:cNvPr id="1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18" name="Footer Placeholder 1"/>
          <p:cNvSpPr txBox="1">
            <a:spLocks/>
          </p:cNvSpPr>
          <p:nvPr/>
        </p:nvSpPr>
        <p:spPr>
          <a:xfrm>
            <a:off x="3276600" y="228600"/>
            <a:ext cx="33528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Computer Organization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of Operands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Zero operands for ALU instructions:</a:t>
            </a:r>
          </a:p>
          <a:p>
            <a:pPr>
              <a:buFontTx/>
              <a:buNone/>
            </a:pPr>
            <a:r>
              <a:rPr lang="en-US" dirty="0"/>
              <a:t>Stack architectures </a:t>
            </a:r>
            <a:r>
              <a:rPr lang="en-US" dirty="0" smtClean="0"/>
              <a:t>operate </a:t>
            </a:r>
            <a:r>
              <a:rPr lang="en-US" dirty="0"/>
              <a:t>on data values held in a last-in-first-out (LIFO) stack.</a:t>
            </a:r>
          </a:p>
          <a:p>
            <a:pPr>
              <a:buFontTx/>
              <a:buNone/>
            </a:pPr>
            <a:r>
              <a:rPr lang="en-US" dirty="0"/>
              <a:t>Push a new value on top of stack.</a:t>
            </a:r>
          </a:p>
          <a:p>
            <a:pPr>
              <a:buFontTx/>
              <a:buNone/>
            </a:pPr>
            <a:r>
              <a:rPr lang="en-US" dirty="0"/>
              <a:t>Pop the topmost value(s) off the stack.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276600" y="228600"/>
            <a:ext cx="33528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Computer Organization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410200" y="1981200"/>
            <a:ext cx="2362200" cy="35814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400"/>
              <a:t>LDA	#0</a:t>
            </a:r>
          </a:p>
          <a:p>
            <a:pPr>
              <a:buFontTx/>
              <a:buNone/>
            </a:pPr>
            <a:r>
              <a:rPr lang="en-US" sz="2400"/>
              <a:t>LDX	#0</a:t>
            </a:r>
          </a:p>
          <a:p>
            <a:pPr>
              <a:buFontTx/>
              <a:buNone/>
            </a:pPr>
            <a:r>
              <a:rPr lang="en-US" sz="2400"/>
              <a:t>ADC	1000,X</a:t>
            </a:r>
          </a:p>
          <a:p>
            <a:pPr>
              <a:buFontTx/>
              <a:buNone/>
            </a:pPr>
            <a:r>
              <a:rPr lang="en-US" sz="2400"/>
              <a:t>INX</a:t>
            </a:r>
          </a:p>
          <a:p>
            <a:pPr>
              <a:buFontTx/>
              <a:buNone/>
            </a:pPr>
            <a:r>
              <a:rPr lang="en-US" sz="2400"/>
              <a:t>ADC	1000,X</a:t>
            </a:r>
          </a:p>
          <a:p>
            <a:pPr>
              <a:buFontTx/>
              <a:buNone/>
            </a:pPr>
            <a:r>
              <a:rPr lang="en-US" sz="2400"/>
              <a:t>INX</a:t>
            </a:r>
          </a:p>
          <a:p>
            <a:pPr>
              <a:buFontTx/>
              <a:buNone/>
            </a:pPr>
            <a:r>
              <a:rPr lang="en-US" sz="2400"/>
              <a:t>ADC	1000,X</a:t>
            </a:r>
          </a:p>
          <a:p>
            <a:pPr>
              <a:buFontTx/>
              <a:buNone/>
            </a:pPr>
            <a:r>
              <a:rPr lang="en-US" sz="2400"/>
              <a:t>STA	1003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143000" y="1828800"/>
            <a:ext cx="3733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Show contents of X-index and accumulator after each</a:t>
            </a:r>
          </a:p>
          <a:p>
            <a:pPr>
              <a:spcBef>
                <a:spcPct val="50000"/>
              </a:spcBef>
            </a:pPr>
            <a:r>
              <a:rPr lang="en-US"/>
              <a:t>instruction is executed.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676400" y="5715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Memory</a:t>
            </a:r>
          </a:p>
        </p:txBody>
      </p: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1600200" y="3733800"/>
            <a:ext cx="1447800" cy="1844675"/>
            <a:chOff x="2688" y="2496"/>
            <a:chExt cx="912" cy="1162"/>
          </a:xfrm>
        </p:grpSpPr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3216" y="3072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3216" y="2784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20</a:t>
              </a: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3216" y="2496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30</a:t>
              </a:r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2688" y="2496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1000</a:t>
              </a:r>
            </a:p>
          </p:txBody>
        </p:sp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2688" y="2784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1001</a:t>
              </a:r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2688" y="3072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1002</a:t>
              </a:r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3216" y="3360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60</a:t>
              </a:r>
            </a:p>
          </p:txBody>
        </p:sp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2688" y="3360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1003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Exercise: Solution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0" y="1981200"/>
            <a:ext cx="2362200" cy="35814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400"/>
              <a:t>LDA	#0</a:t>
            </a:r>
          </a:p>
          <a:p>
            <a:pPr>
              <a:buFontTx/>
              <a:buNone/>
            </a:pPr>
            <a:r>
              <a:rPr lang="en-US" sz="2400"/>
              <a:t>LDX	#0</a:t>
            </a:r>
          </a:p>
          <a:p>
            <a:pPr>
              <a:buFontTx/>
              <a:buNone/>
            </a:pPr>
            <a:r>
              <a:rPr lang="en-US" sz="2400"/>
              <a:t>ADC	1000,X</a:t>
            </a:r>
          </a:p>
          <a:p>
            <a:pPr>
              <a:buFontTx/>
              <a:buNone/>
            </a:pPr>
            <a:r>
              <a:rPr lang="en-US" sz="2400"/>
              <a:t>INX</a:t>
            </a:r>
          </a:p>
          <a:p>
            <a:pPr>
              <a:buFontTx/>
              <a:buNone/>
            </a:pPr>
            <a:r>
              <a:rPr lang="en-US" sz="2400"/>
              <a:t>ADC	1000,X</a:t>
            </a:r>
          </a:p>
          <a:p>
            <a:pPr>
              <a:buFontTx/>
              <a:buNone/>
            </a:pPr>
            <a:r>
              <a:rPr lang="en-US" sz="2400"/>
              <a:t>INX</a:t>
            </a:r>
          </a:p>
          <a:p>
            <a:pPr>
              <a:buFontTx/>
              <a:buNone/>
            </a:pPr>
            <a:r>
              <a:rPr lang="en-US" sz="2400"/>
              <a:t>ADC	1000,X</a:t>
            </a:r>
          </a:p>
          <a:p>
            <a:pPr>
              <a:buFontTx/>
              <a:buNone/>
            </a:pPr>
            <a:r>
              <a:rPr lang="en-US" sz="2400"/>
              <a:t>STA	1003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</p:txBody>
      </p:sp>
      <p:sp>
        <p:nvSpPr>
          <p:cNvPr id="47117" name="Rectangle 1037"/>
          <p:cNvSpPr>
            <a:spLocks noChangeArrowheads="1"/>
          </p:cNvSpPr>
          <p:nvPr/>
        </p:nvSpPr>
        <p:spPr bwMode="auto">
          <a:xfrm>
            <a:off x="5638800" y="1981200"/>
            <a:ext cx="3124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/>
              <a:t>A = 0		X = ?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A = 0		X = 0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A = 30		X = 0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A = 30		X = 1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A = 50		X = 1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A = 50		X = 2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A = 60		X = 2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A = 60		X = 2</a:t>
            </a:r>
          </a:p>
        </p:txBody>
      </p:sp>
      <p:sp>
        <p:nvSpPr>
          <p:cNvPr id="47119" name="Text Box 1039"/>
          <p:cNvSpPr txBox="1">
            <a:spLocks noChangeArrowheads="1"/>
          </p:cNvSpPr>
          <p:nvPr/>
        </p:nvSpPr>
        <p:spPr bwMode="auto">
          <a:xfrm>
            <a:off x="1143000" y="4114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Memory</a:t>
            </a:r>
          </a:p>
        </p:txBody>
      </p:sp>
      <p:grpSp>
        <p:nvGrpSpPr>
          <p:cNvPr id="47120" name="Group 1040"/>
          <p:cNvGrpSpPr>
            <a:grpSpLocks/>
          </p:cNvGrpSpPr>
          <p:nvPr/>
        </p:nvGrpSpPr>
        <p:grpSpPr bwMode="auto">
          <a:xfrm>
            <a:off x="1066800" y="2133600"/>
            <a:ext cx="1447800" cy="1844675"/>
            <a:chOff x="2688" y="2496"/>
            <a:chExt cx="912" cy="1162"/>
          </a:xfrm>
        </p:grpSpPr>
        <p:sp>
          <p:nvSpPr>
            <p:cNvPr id="47121" name="Text Box 1041"/>
            <p:cNvSpPr txBox="1">
              <a:spLocks noChangeArrowheads="1"/>
            </p:cNvSpPr>
            <p:nvPr/>
          </p:nvSpPr>
          <p:spPr bwMode="auto">
            <a:xfrm>
              <a:off x="3216" y="3072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47122" name="Text Box 1042"/>
            <p:cNvSpPr txBox="1">
              <a:spLocks noChangeArrowheads="1"/>
            </p:cNvSpPr>
            <p:nvPr/>
          </p:nvSpPr>
          <p:spPr bwMode="auto">
            <a:xfrm>
              <a:off x="3216" y="2784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20</a:t>
              </a:r>
            </a:p>
          </p:txBody>
        </p:sp>
        <p:sp>
          <p:nvSpPr>
            <p:cNvPr id="47123" name="Text Box 1043"/>
            <p:cNvSpPr txBox="1">
              <a:spLocks noChangeArrowheads="1"/>
            </p:cNvSpPr>
            <p:nvPr/>
          </p:nvSpPr>
          <p:spPr bwMode="auto">
            <a:xfrm>
              <a:off x="3216" y="2496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30</a:t>
              </a:r>
            </a:p>
          </p:txBody>
        </p:sp>
        <p:sp>
          <p:nvSpPr>
            <p:cNvPr id="47124" name="Text Box 1044"/>
            <p:cNvSpPr txBox="1">
              <a:spLocks noChangeArrowheads="1"/>
            </p:cNvSpPr>
            <p:nvPr/>
          </p:nvSpPr>
          <p:spPr bwMode="auto">
            <a:xfrm>
              <a:off x="2688" y="2496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1000</a:t>
              </a:r>
            </a:p>
          </p:txBody>
        </p:sp>
        <p:sp>
          <p:nvSpPr>
            <p:cNvPr id="47125" name="Text Box 1045"/>
            <p:cNvSpPr txBox="1">
              <a:spLocks noChangeArrowheads="1"/>
            </p:cNvSpPr>
            <p:nvPr/>
          </p:nvSpPr>
          <p:spPr bwMode="auto">
            <a:xfrm>
              <a:off x="2688" y="2784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1001</a:t>
              </a:r>
            </a:p>
          </p:txBody>
        </p:sp>
        <p:sp>
          <p:nvSpPr>
            <p:cNvPr id="47126" name="Text Box 1046"/>
            <p:cNvSpPr txBox="1">
              <a:spLocks noChangeArrowheads="1"/>
            </p:cNvSpPr>
            <p:nvPr/>
          </p:nvSpPr>
          <p:spPr bwMode="auto">
            <a:xfrm>
              <a:off x="2688" y="3072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1002</a:t>
              </a:r>
            </a:p>
          </p:txBody>
        </p:sp>
        <p:sp>
          <p:nvSpPr>
            <p:cNvPr id="47127" name="Text Box 1047"/>
            <p:cNvSpPr txBox="1">
              <a:spLocks noChangeArrowheads="1"/>
            </p:cNvSpPr>
            <p:nvPr/>
          </p:nvSpPr>
          <p:spPr bwMode="auto">
            <a:xfrm>
              <a:off x="3216" y="3360"/>
              <a:ext cx="384" cy="298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60</a:t>
              </a:r>
            </a:p>
          </p:txBody>
        </p:sp>
        <p:sp>
          <p:nvSpPr>
            <p:cNvPr id="47128" name="Text Box 1048"/>
            <p:cNvSpPr txBox="1">
              <a:spLocks noChangeArrowheads="1"/>
            </p:cNvSpPr>
            <p:nvPr/>
          </p:nvSpPr>
          <p:spPr bwMode="auto">
            <a:xfrm>
              <a:off x="2688" y="3360"/>
              <a:ext cx="576" cy="28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1003</a:t>
              </a:r>
            </a:p>
          </p:txBody>
        </p:sp>
      </p:grpSp>
      <p:sp>
        <p:nvSpPr>
          <p:cNvPr id="1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6502 In Perspective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“The 6502 was much superior to the Intel 8080. I had studied computer architecture as the primary interest of my life. The versatile addressing modes of the 6502 meant more than even if the 8080 had been a 16 bit machine.”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Steve Wozniak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228600" y="63246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Source: http://www.woz.org/letters/general/81.html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Too Few Registers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Stack, accumulator, and accumulator + index registers must perform slower memory accesses whenever a program needs to use many different variables at the same time</a:t>
            </a:r>
          </a:p>
          <a:p>
            <a:r>
              <a:rPr lang="en-US"/>
              <a:t>Example:</a:t>
            </a:r>
          </a:p>
          <a:p>
            <a:pPr lvl="1">
              <a:buFontTx/>
              <a:buNone/>
            </a:pPr>
            <a:r>
              <a:rPr lang="en-US"/>
              <a:t>q = sqrt(x*x + y*y + z) / log(a - b)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276600" y="228600"/>
            <a:ext cx="33528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Computer Organization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General Purpose Register Machines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GPR machines make no distinction between accumulator and index registers.</a:t>
            </a:r>
          </a:p>
          <a:p>
            <a:endParaRPr lang="en-US"/>
          </a:p>
          <a:p>
            <a:r>
              <a:rPr lang="en-US"/>
              <a:t>Any register may be used to load/store memory and perform arithmetic or comparison operations.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General Purpose Register Machines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Examples: MIPS R3000, Intel Pentium, Power PC, Sun SPARC</a:t>
            </a:r>
          </a:p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371600" y="3429000"/>
            <a:ext cx="6553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Processor		Number of GPR’s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Intel 80386		8</a:t>
            </a:r>
          </a:p>
          <a:p>
            <a:pPr>
              <a:spcBef>
                <a:spcPct val="50000"/>
              </a:spcBef>
            </a:pPr>
            <a:r>
              <a:rPr lang="en-US"/>
              <a:t>MIPS R3000		31</a:t>
            </a:r>
          </a:p>
          <a:p>
            <a:pPr>
              <a:spcBef>
                <a:spcPct val="50000"/>
              </a:spcBef>
            </a:pPr>
            <a:r>
              <a:rPr lang="en-US"/>
              <a:t>Power PC G4		32</a:t>
            </a:r>
          </a:p>
          <a:p>
            <a:pPr>
              <a:spcBef>
                <a:spcPct val="50000"/>
              </a:spcBef>
            </a:pPr>
            <a:r>
              <a:rPr lang="en-US"/>
              <a:t>Not counting floating point or multimedia MMX registers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GPR Assembly Example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Registers r0 - r7</a:t>
            </a:r>
          </a:p>
          <a:p>
            <a:r>
              <a:rPr lang="en-US"/>
              <a:t>Introduce 3 operand arithmetic operators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LOAD	r0, 15	# r0 = 15</a:t>
            </a:r>
          </a:p>
          <a:p>
            <a:pPr>
              <a:buFontTx/>
              <a:buNone/>
            </a:pPr>
            <a:r>
              <a:rPr lang="en-US"/>
              <a:t>LOAD	r1, 10	# r1 = 10</a:t>
            </a:r>
          </a:p>
          <a:p>
            <a:pPr>
              <a:buFontTx/>
              <a:buNone/>
            </a:pPr>
            <a:r>
              <a:rPr lang="en-US"/>
              <a:t>ADD		r2, r0, r1	# r2 = r0 + r1</a:t>
            </a:r>
          </a:p>
          <a:p>
            <a:pPr>
              <a:buFontTx/>
              <a:buNone/>
            </a:pPr>
            <a:r>
              <a:rPr lang="en-US"/>
              <a:t>MUL		r3, r0, r1	# r3 = r0 * r1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GPR Exercise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4.11 Assume all registers contain 0, what is the value of R7 after these instructions?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MOV	R7, #4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MOV	R8, #3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ADD	R9, R7, R7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SUB	R7, R9, R8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MUL	R9, R7, R7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276600" y="228600"/>
            <a:ext cx="33528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Computer Organization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GPR Exercise: Solution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4.11 Assume all registers contain 0, what is the value of R7 after these instructions?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MOV	R7, #4			R7 = 4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MOV	R8, #3			R7 = 4, R8 = 3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ADD	R9, R7, R7		R7 = 4, R8 = 3 , R9 = 8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SUB	R7, R9, R8		R7 = 8 – 3 = 5, R8 = 3, R9 = 8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MUL	R9, R7, R7		</a:t>
            </a:r>
            <a:r>
              <a:rPr lang="en-US" sz="2000" b="1">
                <a:solidFill>
                  <a:srgbClr val="CC3300"/>
                </a:solidFill>
                <a:latin typeface="Arial" charset="0"/>
              </a:rPr>
              <a:t>R7 = 5</a:t>
            </a:r>
            <a:r>
              <a:rPr lang="en-US" sz="2000">
                <a:latin typeface="Arial" charset="0"/>
              </a:rPr>
              <a:t>, R8 = 3, R9 = 5 * 5 = 25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Register R7 contains 5 after execution of these instructions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GPR versus Stack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Fast random access to values in registers.</a:t>
            </a:r>
          </a:p>
          <a:p>
            <a:r>
              <a:rPr lang="en-US"/>
              <a:t>Harder to write optimized compiler since must carefully decide how to allocate registers.</a:t>
            </a:r>
          </a:p>
          <a:p>
            <a:r>
              <a:rPr lang="en-US"/>
              <a:t>But a well-made compiler can produce faster code if it can keep all or most needed variables in fast registers.</a:t>
            </a:r>
          </a:p>
          <a:p>
            <a:r>
              <a:rPr lang="en-US"/>
              <a:t>GPR has displaced stack machines.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Machine Instructions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Push operand value</a:t>
            </a:r>
          </a:p>
          <a:p>
            <a:r>
              <a:rPr lang="en-US"/>
              <a:t>Pop </a:t>
            </a:r>
          </a:p>
          <a:p>
            <a:r>
              <a:rPr lang="en-US"/>
              <a:t>MUL</a:t>
            </a:r>
          </a:p>
          <a:p>
            <a:r>
              <a:rPr lang="en-US"/>
              <a:t>ADD</a:t>
            </a:r>
          </a:p>
          <a:p>
            <a:r>
              <a:rPr lang="en-US"/>
              <a:t>SUB</a:t>
            </a:r>
          </a:p>
          <a:p>
            <a:r>
              <a:rPr lang="en-US"/>
              <a:t>DIV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GPR Exercise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4.12: Write a GPR assembly program to compute 5 + (3 x 7) – 8.  Use any registers R0-R7.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GPR Exercise: Solution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4.12: Compute: 5 + (3 x 7) – 8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MOV	R1, #3			R1 = 3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MOV	R2, #7			R1 = 3, R2 = 7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MUL	R1, R1, R2		R1 = 21, R2 = 7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MOV	R2, #5			R1 = 21, R2 = 5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ADD	R1, R1, R2		R1 = 26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MOV	R2, #8			R1 = 26, R2 = 8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SUB	R1, R1, R2		</a:t>
            </a:r>
            <a:r>
              <a:rPr lang="en-US" sz="2000" b="1">
                <a:solidFill>
                  <a:srgbClr val="CC3300"/>
                </a:solidFill>
                <a:latin typeface="Arial" charset="0"/>
              </a:rPr>
              <a:t>R1 = 18</a:t>
            </a:r>
            <a:r>
              <a:rPr lang="en-US" sz="2000">
                <a:latin typeface="Arial" charset="0"/>
              </a:rPr>
              <a:t>, R2 = 8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There are other equivalent instruction sequences.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GPR Exercise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4.13: Write GPR assembly instructions to compute ((10 x 8) + (4 – 7))</a:t>
            </a:r>
            <a:r>
              <a:rPr lang="en-US" baseline="30000"/>
              <a:t>2</a:t>
            </a:r>
            <a:r>
              <a:rPr lang="en-US"/>
              <a:t>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GPR Exercise: Solution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4.13: compute ((10 x 8) + (4 – 7))</a:t>
            </a:r>
            <a:r>
              <a:rPr lang="en-US" baseline="30000" dirty="0"/>
              <a:t>2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MOV	R1, </a:t>
            </a:r>
            <a:r>
              <a:rPr lang="en-US" sz="2000" dirty="0" smtClean="0">
                <a:latin typeface="Arial" charset="0"/>
              </a:rPr>
              <a:t>#10</a:t>
            </a:r>
            <a:r>
              <a:rPr lang="en-US" sz="2000" dirty="0">
                <a:latin typeface="Arial" charset="0"/>
              </a:rPr>
              <a:t>			R1 = 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MOV	R2, #8			R1 = 10, R2= 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MUL	R1, R1, R2		R1 = 80, R2 = 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MOV	R2, #4			R1 = 80, R2 = 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MOV	R3, #7			R1 = 80, R2 =4, R3 = 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SUB	R2, R2, R3		R1 = 80, R2 = -3, R3 = 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ADD	R1, R1, R2		R1 = 77, R2 = -3, R3 = 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MUL	R1, R1, R1		</a:t>
            </a:r>
            <a:r>
              <a:rPr lang="en-US" sz="2000" b="1" dirty="0">
                <a:solidFill>
                  <a:srgbClr val="CC3300"/>
                </a:solidFill>
                <a:latin typeface="Arial" charset="0"/>
              </a:rPr>
              <a:t>R1 = 5929</a:t>
            </a:r>
            <a:r>
              <a:rPr lang="en-US" sz="2000" dirty="0">
                <a:latin typeface="Arial" charset="0"/>
              </a:rPr>
              <a:t>, R2 = -3, R3 = 7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Other instruction sequences are possible.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Multiplication with a Stack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209800" y="4676775"/>
            <a:ext cx="6096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143000" y="4600575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Empty</a:t>
            </a:r>
            <a:endParaRPr lang="en-US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2133600" y="4143375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Push #10</a:t>
            </a:r>
            <a:endParaRPr lang="en-US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3200400" y="4676775"/>
            <a:ext cx="6096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3124200" y="3686175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Push #20</a:t>
            </a:r>
            <a:endParaRPr lang="en-US"/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200400" y="4219575"/>
            <a:ext cx="6096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4267200" y="4660900"/>
            <a:ext cx="7620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4191000" y="415925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MUL</a:t>
            </a:r>
            <a:endParaRPr lang="en-US"/>
          </a:p>
        </p:txBody>
      </p:sp>
      <p:grpSp>
        <p:nvGrpSpPr>
          <p:cNvPr id="97291" name="Group 11"/>
          <p:cNvGrpSpPr>
            <a:grpSpLocks/>
          </p:cNvGrpSpPr>
          <p:nvPr/>
        </p:nvGrpSpPr>
        <p:grpSpPr bwMode="auto">
          <a:xfrm>
            <a:off x="1143000" y="4981575"/>
            <a:ext cx="609600" cy="152400"/>
            <a:chOff x="768" y="3072"/>
            <a:chExt cx="384" cy="96"/>
          </a:xfrm>
        </p:grpSpPr>
        <p:sp>
          <p:nvSpPr>
            <p:cNvPr id="97292" name="Line 12"/>
            <p:cNvSpPr>
              <a:spLocks noChangeShapeType="1"/>
            </p:cNvSpPr>
            <p:nvPr/>
          </p:nvSpPr>
          <p:spPr bwMode="auto">
            <a:xfrm>
              <a:off x="768" y="3168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3" name="Line 13"/>
            <p:cNvSpPr>
              <a:spLocks noChangeShapeType="1"/>
            </p:cNvSpPr>
            <p:nvPr/>
          </p:nvSpPr>
          <p:spPr bwMode="auto">
            <a:xfrm flipV="1">
              <a:off x="768" y="3072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4" name="Line 14"/>
            <p:cNvSpPr>
              <a:spLocks noChangeShapeType="1"/>
            </p:cNvSpPr>
            <p:nvPr/>
          </p:nvSpPr>
          <p:spPr bwMode="auto">
            <a:xfrm flipV="1">
              <a:off x="1152" y="3072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990600" y="1676400"/>
            <a:ext cx="5486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Push two operands on top of stack</a:t>
            </a:r>
          </a:p>
          <a:p>
            <a:pPr>
              <a:spcBef>
                <a:spcPct val="50000"/>
              </a:spcBef>
            </a:pPr>
            <a:r>
              <a:rPr lang="en-US"/>
              <a:t>MUL: Pops two operands, pushes product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1066800" y="53784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SP = -1</a:t>
            </a:r>
            <a:endParaRPr lang="en-US"/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2133600" y="53784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SP = 0</a:t>
            </a:r>
            <a:endParaRPr lang="en-US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3124200" y="53784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SP = 1</a:t>
            </a:r>
            <a:endParaRPr lang="en-US"/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4191000" y="53784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SP = 0</a:t>
            </a:r>
            <a:endParaRPr lang="en-US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5410200" y="2932113"/>
            <a:ext cx="342900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MUL instruction specifies no operands.  Implicitly pop operands from stack.</a:t>
            </a:r>
          </a:p>
          <a:p>
            <a:pPr>
              <a:spcBef>
                <a:spcPct val="50000"/>
              </a:spcBef>
            </a:pPr>
            <a:r>
              <a:rPr lang="en-US"/>
              <a:t>Push #10</a:t>
            </a:r>
          </a:p>
          <a:p>
            <a:pPr>
              <a:spcBef>
                <a:spcPct val="50000"/>
              </a:spcBef>
            </a:pPr>
            <a:r>
              <a:rPr lang="en-US"/>
              <a:t>Push #20</a:t>
            </a:r>
          </a:p>
          <a:p>
            <a:pPr>
              <a:spcBef>
                <a:spcPct val="50000"/>
              </a:spcBef>
            </a:pPr>
            <a:r>
              <a:rPr lang="en-US"/>
              <a:t>MUL</a:t>
            </a:r>
          </a:p>
        </p:txBody>
      </p:sp>
      <p:sp>
        <p:nvSpPr>
          <p:cNvPr id="2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24" name="Footer Placeholder 1"/>
          <p:cNvSpPr txBox="1">
            <a:spLocks/>
          </p:cNvSpPr>
          <p:nvPr/>
        </p:nvSpPr>
        <p:spPr>
          <a:xfrm>
            <a:off x="3276600" y="228600"/>
            <a:ext cx="3352800" cy="28892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Computer Organization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Subtraction with a Stack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209800" y="4676775"/>
            <a:ext cx="6096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143000" y="4600575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Empty</a:t>
            </a:r>
            <a:endParaRPr lang="en-US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2133600" y="4143375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Push #10</a:t>
            </a:r>
            <a:endParaRPr lang="en-US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200400" y="4676775"/>
            <a:ext cx="6096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124200" y="3686175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Push #20</a:t>
            </a:r>
            <a:endParaRPr lang="en-US"/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3200400" y="4219575"/>
            <a:ext cx="6096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4267200" y="4660900"/>
            <a:ext cx="609600" cy="4730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-10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4191000" y="415925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SUB</a:t>
            </a:r>
            <a:endParaRPr lang="en-US"/>
          </a:p>
        </p:txBody>
      </p:sp>
      <p:grpSp>
        <p:nvGrpSpPr>
          <p:cNvPr id="98315" name="Group 11"/>
          <p:cNvGrpSpPr>
            <a:grpSpLocks/>
          </p:cNvGrpSpPr>
          <p:nvPr/>
        </p:nvGrpSpPr>
        <p:grpSpPr bwMode="auto">
          <a:xfrm>
            <a:off x="1143000" y="4981575"/>
            <a:ext cx="609600" cy="152400"/>
            <a:chOff x="768" y="3072"/>
            <a:chExt cx="384" cy="96"/>
          </a:xfrm>
        </p:grpSpPr>
        <p:sp>
          <p:nvSpPr>
            <p:cNvPr id="98316" name="Line 12"/>
            <p:cNvSpPr>
              <a:spLocks noChangeShapeType="1"/>
            </p:cNvSpPr>
            <p:nvPr/>
          </p:nvSpPr>
          <p:spPr bwMode="auto">
            <a:xfrm>
              <a:off x="768" y="3168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7" name="Line 13"/>
            <p:cNvSpPr>
              <a:spLocks noChangeShapeType="1"/>
            </p:cNvSpPr>
            <p:nvPr/>
          </p:nvSpPr>
          <p:spPr bwMode="auto">
            <a:xfrm flipV="1">
              <a:off x="768" y="3072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8" name="Line 14"/>
            <p:cNvSpPr>
              <a:spLocks noChangeShapeType="1"/>
            </p:cNvSpPr>
            <p:nvPr/>
          </p:nvSpPr>
          <p:spPr bwMode="auto">
            <a:xfrm flipV="1">
              <a:off x="1152" y="3072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990600" y="1676400"/>
            <a:ext cx="5791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Push two operands on top of stack</a:t>
            </a:r>
          </a:p>
          <a:p>
            <a:pPr>
              <a:spcBef>
                <a:spcPct val="50000"/>
              </a:spcBef>
            </a:pPr>
            <a:r>
              <a:rPr lang="en-US"/>
              <a:t>SUB: Pops two operands, pushes difference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1066800" y="53784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SP = -1</a:t>
            </a:r>
            <a:endParaRPr lang="en-US"/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2133600" y="53784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SP = 0</a:t>
            </a:r>
            <a:endParaRPr lang="en-US"/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3124200" y="53784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SP = 1</a:t>
            </a:r>
            <a:endParaRPr lang="en-US"/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4191000" y="53784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SP = 0</a:t>
            </a:r>
            <a:endParaRPr lang="en-US"/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5410200" y="3200400"/>
            <a:ext cx="34290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Subtracts top value from next value down</a:t>
            </a:r>
          </a:p>
          <a:p>
            <a:pPr>
              <a:spcBef>
                <a:spcPct val="50000"/>
              </a:spcBef>
            </a:pPr>
            <a:r>
              <a:rPr lang="en-US"/>
              <a:t>Push #10</a:t>
            </a:r>
          </a:p>
          <a:p>
            <a:pPr>
              <a:spcBef>
                <a:spcPct val="50000"/>
              </a:spcBef>
            </a:pPr>
            <a:r>
              <a:rPr lang="en-US"/>
              <a:t>Push #20</a:t>
            </a:r>
          </a:p>
          <a:p>
            <a:pPr>
              <a:spcBef>
                <a:spcPct val="50000"/>
              </a:spcBef>
            </a:pPr>
            <a:r>
              <a:rPr lang="en-US"/>
              <a:t>SUB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Exercise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4.7 Write a stack program that computes     </a:t>
            </a:r>
            <a:endParaRPr lang="en-US" dirty="0" smtClean="0"/>
          </a:p>
          <a:p>
            <a:r>
              <a:rPr lang="en-US" dirty="0" smtClean="0"/>
              <a:t>((</a:t>
            </a:r>
            <a:r>
              <a:rPr lang="en-US" dirty="0"/>
              <a:t>5 + (3 x 7)) – 8)</a:t>
            </a:r>
          </a:p>
          <a:p>
            <a:endParaRPr lang="en-US" dirty="0"/>
          </a:p>
          <a:p>
            <a:r>
              <a:rPr lang="en-US" dirty="0"/>
              <a:t>First, express in Reverse Polish Notation</a:t>
            </a:r>
          </a:p>
          <a:p>
            <a:pPr>
              <a:buFontTx/>
              <a:buNone/>
            </a:pPr>
            <a:r>
              <a:rPr lang="en-US" dirty="0"/>
              <a:t>5 + (3 7 x) – 8</a:t>
            </a:r>
          </a:p>
          <a:p>
            <a:pPr>
              <a:buFontTx/>
              <a:buNone/>
            </a:pPr>
            <a:r>
              <a:rPr lang="en-US" dirty="0"/>
              <a:t>5 (3 7 x) + - 8</a:t>
            </a:r>
          </a:p>
          <a:p>
            <a:pPr>
              <a:buFontTx/>
              <a:buNone/>
            </a:pPr>
            <a:r>
              <a:rPr lang="en-US" dirty="0"/>
              <a:t>5 (3 7 x) + 8 -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Exercise: Solution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Write a stack program that computes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5 + (3 x 7) – 8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Trace the execution of the stack program to verify the result.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</a:rPr>
              <a:t>PUSH	#5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</a:rPr>
              <a:t>PUSH 	#3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</a:rPr>
              <a:t>PUSH 	#7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</a:rPr>
              <a:t>MUL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</a:rPr>
              <a:t>ADD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</a:rPr>
              <a:t>PUSH 	#8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Arial" charset="0"/>
              </a:rPr>
              <a:t>SUB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Machines in History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Example: Burroughs 5000 (B5000)</a:t>
            </a:r>
          </a:p>
          <a:p>
            <a:r>
              <a:rPr lang="en-US"/>
              <a:t>Originated in 1961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/>
              <a:t>Designed for ALGOL language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/>
              <a:t>Wanted ease of language compiler development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/>
              <a:t>Topmost two words of stack held in two processor registers rest of stack in memory.</a:t>
            </a:r>
          </a:p>
          <a:p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1299</TotalTime>
  <Words>1409</Words>
  <Application>Microsoft Office PowerPoint</Application>
  <PresentationFormat>On-screen Show (4:3)</PresentationFormat>
  <Paragraphs>420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Franklin Gothic Book</vt:lpstr>
      <vt:lpstr>Franklin Gothic Medium</vt:lpstr>
      <vt:lpstr>Times New Roman</vt:lpstr>
      <vt:lpstr>Wingdings 2</vt:lpstr>
      <vt:lpstr>Trek</vt:lpstr>
      <vt:lpstr>Overview of Instruction Set Architectures</vt:lpstr>
      <vt:lpstr>Variety of Instruction Sets</vt:lpstr>
      <vt:lpstr>Number of Operands</vt:lpstr>
      <vt:lpstr>Stack Machine Instructions</vt:lpstr>
      <vt:lpstr>Multiplication with a Stack</vt:lpstr>
      <vt:lpstr>Subtraction with a Stack</vt:lpstr>
      <vt:lpstr>Stack Exercise</vt:lpstr>
      <vt:lpstr>Stack Exercise: Solution</vt:lpstr>
      <vt:lpstr>Stack Machines in History</vt:lpstr>
      <vt:lpstr>Legacy of Stack Machines</vt:lpstr>
      <vt:lpstr>Summary of Stack Machines</vt:lpstr>
      <vt:lpstr>Accumulator Architectures</vt:lpstr>
      <vt:lpstr>EDSAC</vt:lpstr>
      <vt:lpstr>Accumulator Register</vt:lpstr>
      <vt:lpstr>EDSAC Mnemonics</vt:lpstr>
      <vt:lpstr>DEC PDP-8 (1965)</vt:lpstr>
      <vt:lpstr>PDP-8 Instruction Format</vt:lpstr>
      <vt:lpstr>Example PDP-8 Program</vt:lpstr>
      <vt:lpstr>Accumulator &amp; Registers</vt:lpstr>
      <vt:lpstr>6502 Processor</vt:lpstr>
      <vt:lpstr>6502 Addressing Modes</vt:lpstr>
      <vt:lpstr>Immediate Mode</vt:lpstr>
      <vt:lpstr>Immediate Mode</vt:lpstr>
      <vt:lpstr>Immediate Mode Example</vt:lpstr>
      <vt:lpstr>Absolute Memory Addressing</vt:lpstr>
      <vt:lpstr>Example </vt:lpstr>
      <vt:lpstr>Absolute Indexed Addressing</vt:lpstr>
      <vt:lpstr>Indexing Array Elements</vt:lpstr>
      <vt:lpstr>Sum of Array Elements</vt:lpstr>
      <vt:lpstr>Exercise</vt:lpstr>
      <vt:lpstr>Exercise: Solution</vt:lpstr>
      <vt:lpstr>6502 In Perspective</vt:lpstr>
      <vt:lpstr>Too Few Registers</vt:lpstr>
      <vt:lpstr>General Purpose Register Machines</vt:lpstr>
      <vt:lpstr>General Purpose Register Machines</vt:lpstr>
      <vt:lpstr>GPR Assembly Example</vt:lpstr>
      <vt:lpstr>GPR Exercise</vt:lpstr>
      <vt:lpstr>GPR Exercise: Solution</vt:lpstr>
      <vt:lpstr>GPR versus Stack</vt:lpstr>
      <vt:lpstr>GPR Exercise</vt:lpstr>
      <vt:lpstr>GPR Exercise: Solution</vt:lpstr>
      <vt:lpstr>GPR Exercise</vt:lpstr>
      <vt:lpstr>GPR Exercise: Solution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Set Models</dc:title>
  <dc:creator> </dc:creator>
  <cp:lastModifiedBy>Anne Applin</cp:lastModifiedBy>
  <cp:revision>138</cp:revision>
  <dcterms:created xsi:type="dcterms:W3CDTF">1996-09-30T18:28:10Z</dcterms:created>
  <dcterms:modified xsi:type="dcterms:W3CDTF">2014-09-22T17:01:00Z</dcterms:modified>
</cp:coreProperties>
</file>