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
  </p:sldMasterIdLst>
  <p:notesMasterIdLst>
    <p:notesMasterId r:id="rId120"/>
  </p:notesMasterIdLst>
  <p:handoutMasterIdLst>
    <p:handoutMasterId r:id="rId121"/>
  </p:handoutMasterIdLst>
  <p:sldIdLst>
    <p:sldId id="257" r:id="rId2"/>
    <p:sldId id="259" r:id="rId3"/>
    <p:sldId id="274" r:id="rId4"/>
    <p:sldId id="275" r:id="rId5"/>
    <p:sldId id="276" r:id="rId6"/>
    <p:sldId id="403" r:id="rId7"/>
    <p:sldId id="277" r:id="rId8"/>
    <p:sldId id="264" r:id="rId9"/>
    <p:sldId id="287" r:id="rId10"/>
    <p:sldId id="265" r:id="rId11"/>
    <p:sldId id="288" r:id="rId12"/>
    <p:sldId id="290" r:id="rId13"/>
    <p:sldId id="291" r:id="rId14"/>
    <p:sldId id="292" r:id="rId15"/>
    <p:sldId id="278" r:id="rId16"/>
    <p:sldId id="281" r:id="rId17"/>
    <p:sldId id="279" r:id="rId18"/>
    <p:sldId id="282" r:id="rId19"/>
    <p:sldId id="283" r:id="rId20"/>
    <p:sldId id="284" r:id="rId21"/>
    <p:sldId id="285" r:id="rId22"/>
    <p:sldId id="286" r:id="rId23"/>
    <p:sldId id="333" r:id="rId24"/>
    <p:sldId id="334" r:id="rId25"/>
    <p:sldId id="335" r:id="rId26"/>
    <p:sldId id="336" r:id="rId27"/>
    <p:sldId id="338" r:id="rId28"/>
    <p:sldId id="340" r:id="rId29"/>
    <p:sldId id="342" r:id="rId30"/>
    <p:sldId id="343" r:id="rId31"/>
    <p:sldId id="378" r:id="rId32"/>
    <p:sldId id="341" r:id="rId33"/>
    <p:sldId id="293" r:id="rId34"/>
    <p:sldId id="294" r:id="rId35"/>
    <p:sldId id="295" r:id="rId36"/>
    <p:sldId id="296" r:id="rId37"/>
    <p:sldId id="344" r:id="rId38"/>
    <p:sldId id="297" r:id="rId39"/>
    <p:sldId id="271" r:id="rId40"/>
    <p:sldId id="320" r:id="rId41"/>
    <p:sldId id="345" r:id="rId42"/>
    <p:sldId id="346" r:id="rId43"/>
    <p:sldId id="347" r:id="rId44"/>
    <p:sldId id="348" r:id="rId45"/>
    <p:sldId id="364" r:id="rId46"/>
    <p:sldId id="321" r:id="rId47"/>
    <p:sldId id="322" r:id="rId48"/>
    <p:sldId id="302" r:id="rId49"/>
    <p:sldId id="306" r:id="rId50"/>
    <p:sldId id="303" r:id="rId51"/>
    <p:sldId id="307" r:id="rId52"/>
    <p:sldId id="385" r:id="rId53"/>
    <p:sldId id="312" r:id="rId54"/>
    <p:sldId id="405" r:id="rId55"/>
    <p:sldId id="308" r:id="rId56"/>
    <p:sldId id="349" r:id="rId57"/>
    <p:sldId id="304" r:id="rId58"/>
    <p:sldId id="350" r:id="rId59"/>
    <p:sldId id="404" r:id="rId60"/>
    <p:sldId id="313" r:id="rId61"/>
    <p:sldId id="380" r:id="rId62"/>
    <p:sldId id="309" r:id="rId63"/>
    <p:sldId id="351" r:id="rId64"/>
    <p:sldId id="352" r:id="rId65"/>
    <p:sldId id="353" r:id="rId66"/>
    <p:sldId id="354" r:id="rId67"/>
    <p:sldId id="375" r:id="rId68"/>
    <p:sldId id="406" r:id="rId69"/>
    <p:sldId id="410" r:id="rId70"/>
    <p:sldId id="407" r:id="rId71"/>
    <p:sldId id="408" r:id="rId72"/>
    <p:sldId id="409" r:id="rId73"/>
    <p:sldId id="368" r:id="rId74"/>
    <p:sldId id="369" r:id="rId75"/>
    <p:sldId id="370" r:id="rId76"/>
    <p:sldId id="371" r:id="rId77"/>
    <p:sldId id="372" r:id="rId78"/>
    <p:sldId id="311" r:id="rId79"/>
    <p:sldId id="411" r:id="rId80"/>
    <p:sldId id="355" r:id="rId81"/>
    <p:sldId id="356" r:id="rId82"/>
    <p:sldId id="357" r:id="rId83"/>
    <p:sldId id="358" r:id="rId84"/>
    <p:sldId id="382" r:id="rId85"/>
    <p:sldId id="383" r:id="rId86"/>
    <p:sldId id="384" r:id="rId87"/>
    <p:sldId id="388" r:id="rId88"/>
    <p:sldId id="389" r:id="rId89"/>
    <p:sldId id="392" r:id="rId90"/>
    <p:sldId id="426" r:id="rId91"/>
    <p:sldId id="393" r:id="rId92"/>
    <p:sldId id="373" r:id="rId93"/>
    <p:sldId id="394" r:id="rId94"/>
    <p:sldId id="395" r:id="rId95"/>
    <p:sldId id="317" r:id="rId96"/>
    <p:sldId id="361" r:id="rId97"/>
    <p:sldId id="414" r:id="rId98"/>
    <p:sldId id="318" r:id="rId99"/>
    <p:sldId id="362" r:id="rId100"/>
    <p:sldId id="363" r:id="rId101"/>
    <p:sldId id="319" r:id="rId102"/>
    <p:sldId id="412" r:id="rId103"/>
    <p:sldId id="413" r:id="rId104"/>
    <p:sldId id="415" r:id="rId105"/>
    <p:sldId id="416" r:id="rId106"/>
    <p:sldId id="417" r:id="rId107"/>
    <p:sldId id="402" r:id="rId108"/>
    <p:sldId id="374" r:id="rId109"/>
    <p:sldId id="396" r:id="rId110"/>
    <p:sldId id="397" r:id="rId111"/>
    <p:sldId id="425" r:id="rId112"/>
    <p:sldId id="418" r:id="rId113"/>
    <p:sldId id="419" r:id="rId114"/>
    <p:sldId id="420" r:id="rId115"/>
    <p:sldId id="421" r:id="rId116"/>
    <p:sldId id="422" r:id="rId117"/>
    <p:sldId id="423" r:id="rId118"/>
    <p:sldId id="424" r:id="rId119"/>
  </p:sldIdLst>
  <p:sldSz cx="9144000" cy="6858000" type="screen4x3"/>
  <p:notesSz cx="7315200" cy="9601200"/>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CC3300"/>
    <a:srgbClr val="008000"/>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2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1026"/>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pitchFamily="18" charset="0"/>
              </a:defRPr>
            </a:lvl1pPr>
          </a:lstStyle>
          <a:p>
            <a:endParaRPr lang="en-US"/>
          </a:p>
        </p:txBody>
      </p:sp>
      <p:sp>
        <p:nvSpPr>
          <p:cNvPr id="233475" name="Rectangle 1027"/>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pitchFamily="18" charset="0"/>
              </a:defRPr>
            </a:lvl1pPr>
          </a:lstStyle>
          <a:p>
            <a:endParaRPr lang="en-US"/>
          </a:p>
        </p:txBody>
      </p:sp>
      <p:sp>
        <p:nvSpPr>
          <p:cNvPr id="233476" name="Rectangle 1028"/>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pitchFamily="18" charset="0"/>
              </a:defRPr>
            </a:lvl1pPr>
          </a:lstStyle>
          <a:p>
            <a:endParaRPr lang="en-US"/>
          </a:p>
        </p:txBody>
      </p:sp>
      <p:sp>
        <p:nvSpPr>
          <p:cNvPr id="233477" name="Rectangle 1029"/>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atin typeface="Times" pitchFamily="18" charset="0"/>
              </a:defRPr>
            </a:lvl1pPr>
          </a:lstStyle>
          <a:p>
            <a:fld id="{561899AD-97BC-4E0E-8224-C872B6643217}" type="slidenum">
              <a:rPr lang="en-US"/>
              <a:pPr/>
              <a:t>‹#›</a:t>
            </a:fld>
            <a:endParaRPr lang="en-US"/>
          </a:p>
        </p:txBody>
      </p:sp>
    </p:spTree>
    <p:extLst>
      <p:ext uri="{BB962C8B-B14F-4D97-AF65-F5344CB8AC3E}">
        <p14:creationId xmlns:p14="http://schemas.microsoft.com/office/powerpoint/2010/main" val="1443579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pitchFamily="18" charset="0"/>
              </a:defRPr>
            </a:lvl1pPr>
          </a:lstStyle>
          <a:p>
            <a:endParaRPr lang="en-US" altLang="en-US"/>
          </a:p>
        </p:txBody>
      </p:sp>
      <p:sp>
        <p:nvSpPr>
          <p:cNvPr id="29699"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pitchFamily="18" charset="0"/>
              </a:defRPr>
            </a:lvl1pPr>
          </a:lstStyle>
          <a:p>
            <a:endParaRPr lang="en-US" altLang="en-US"/>
          </a:p>
        </p:txBody>
      </p:sp>
      <p:sp>
        <p:nvSpPr>
          <p:cNvPr id="297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2"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pitchFamily="18" charset="0"/>
              </a:defRPr>
            </a:lvl1pPr>
          </a:lstStyle>
          <a:p>
            <a:endParaRPr lang="en-US" altLang="en-US"/>
          </a:p>
        </p:txBody>
      </p:sp>
      <p:sp>
        <p:nvSpPr>
          <p:cNvPr id="29703"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atin typeface="Times" pitchFamily="18" charset="0"/>
              </a:defRPr>
            </a:lvl1pPr>
          </a:lstStyle>
          <a:p>
            <a:fld id="{78B6AFB4-CAF1-442D-A6BC-E7DD1C03A1DE}" type="slidenum">
              <a:rPr lang="en-US" altLang="en-US"/>
              <a:pPr/>
              <a:t>‹#›</a:t>
            </a:fld>
            <a:endParaRPr lang="en-US" altLang="en-US"/>
          </a:p>
        </p:txBody>
      </p:sp>
    </p:spTree>
    <p:extLst>
      <p:ext uri="{BB962C8B-B14F-4D97-AF65-F5344CB8AC3E}">
        <p14:creationId xmlns:p14="http://schemas.microsoft.com/office/powerpoint/2010/main" val="86745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endParaRPr lang="en-US"/>
          </a:p>
        </p:txBody>
      </p:sp>
      <p:sp>
        <p:nvSpPr>
          <p:cNvPr id="2" name="Footer Placeholder 1"/>
          <p:cNvSpPr>
            <a:spLocks noGrp="1"/>
          </p:cNvSpPr>
          <p:nvPr>
            <p:ph type="ftr" sz="quarter" idx="11"/>
          </p:nvPr>
        </p:nvSpPr>
        <p:spPr/>
        <p:txBody>
          <a:bodyPr/>
          <a:lstStyle/>
          <a:p>
            <a:r>
              <a:rPr lang="en-US" dirty="0" smtClean="0"/>
              <a:t>Computer Organization </a:t>
            </a:r>
          </a:p>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2B17047D-6D5E-4C3F-B3C9-7B66EDDE41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Computer Organization </a:t>
            </a:r>
          </a:p>
          <a:p>
            <a:endParaRPr lang="en-US" dirty="0"/>
          </a:p>
        </p:txBody>
      </p:sp>
      <p:sp>
        <p:nvSpPr>
          <p:cNvPr id="6" name="Slide Number Placeholder 5"/>
          <p:cNvSpPr>
            <a:spLocks noGrp="1"/>
          </p:cNvSpPr>
          <p:nvPr>
            <p:ph type="sldNum" sz="quarter" idx="12"/>
          </p:nvPr>
        </p:nvSpPr>
        <p:spPr/>
        <p:txBody>
          <a:bodyPr/>
          <a:lstStyle/>
          <a:p>
            <a:fld id="{FE237C4E-5271-48AE-BBF6-6AE8D51781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Computer Organization </a:t>
            </a:r>
          </a:p>
          <a:p>
            <a:endParaRPr lang="en-US" dirty="0"/>
          </a:p>
        </p:txBody>
      </p:sp>
      <p:sp>
        <p:nvSpPr>
          <p:cNvPr id="6" name="Slide Number Placeholder 5"/>
          <p:cNvSpPr>
            <a:spLocks noGrp="1"/>
          </p:cNvSpPr>
          <p:nvPr>
            <p:ph type="sldNum" sz="quarter" idx="12"/>
          </p:nvPr>
        </p:nvSpPr>
        <p:spPr/>
        <p:txBody>
          <a:bodyPr/>
          <a:lstStyle/>
          <a:p>
            <a:fld id="{32A3ED75-C523-4EC8-8FA7-0EE57ED9B21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F6D27D1-B736-43B8-B424-7453B7DCAD0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dirty="0" smtClean="0"/>
              <a:t>Computer Organization </a:t>
            </a:r>
          </a:p>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80963C58-8C74-4679-93C5-730BB0268D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endParaRPr lang="en-US"/>
          </a:p>
        </p:txBody>
      </p:sp>
      <p:sp>
        <p:nvSpPr>
          <p:cNvPr id="11" name="Footer Placeholder 10"/>
          <p:cNvSpPr>
            <a:spLocks noGrp="1"/>
          </p:cNvSpPr>
          <p:nvPr>
            <p:ph type="ftr" sz="quarter" idx="11"/>
          </p:nvPr>
        </p:nvSpPr>
        <p:spPr/>
        <p:txBody>
          <a:bodyPr/>
          <a:lstStyle/>
          <a:p>
            <a:r>
              <a:rPr lang="en-US" dirty="0" smtClean="0"/>
              <a:t>Computer Organization </a:t>
            </a:r>
          </a:p>
          <a:p>
            <a:endParaRPr lang="en-US" dirty="0"/>
          </a:p>
        </p:txBody>
      </p:sp>
      <p:sp>
        <p:nvSpPr>
          <p:cNvPr id="16" name="Slide Number Placeholder 15"/>
          <p:cNvSpPr>
            <a:spLocks noGrp="1"/>
          </p:cNvSpPr>
          <p:nvPr>
            <p:ph type="sldNum" sz="quarter" idx="12"/>
          </p:nvPr>
        </p:nvSpPr>
        <p:spPr/>
        <p:txBody>
          <a:bodyPr/>
          <a:lstStyle/>
          <a:p>
            <a:fld id="{56B7F141-3560-4169-8779-A47A6D6FFCEC}"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endParaRPr lang="en-US"/>
          </a:p>
        </p:txBody>
      </p:sp>
      <p:sp>
        <p:nvSpPr>
          <p:cNvPr id="10" name="Footer Placeholder 9"/>
          <p:cNvSpPr>
            <a:spLocks noGrp="1"/>
          </p:cNvSpPr>
          <p:nvPr>
            <p:ph type="ftr" sz="quarter" idx="11"/>
          </p:nvPr>
        </p:nvSpPr>
        <p:spPr/>
        <p:txBody>
          <a:bodyPr/>
          <a:lstStyle/>
          <a:p>
            <a:r>
              <a:rPr lang="en-US" dirty="0" smtClean="0"/>
              <a:t>Computer Organization </a:t>
            </a:r>
          </a:p>
          <a:p>
            <a:endParaRPr lang="en-US" dirty="0"/>
          </a:p>
        </p:txBody>
      </p:sp>
      <p:sp>
        <p:nvSpPr>
          <p:cNvPr id="31" name="Slide Number Placeholder 30"/>
          <p:cNvSpPr>
            <a:spLocks noGrp="1"/>
          </p:cNvSpPr>
          <p:nvPr>
            <p:ph type="sldNum" sz="quarter" idx="12"/>
          </p:nvPr>
        </p:nvSpPr>
        <p:spPr/>
        <p:txBody>
          <a:bodyPr/>
          <a:lstStyle/>
          <a:p>
            <a:fld id="{74C5801C-7819-4B2E-8BB4-4960C6BE2A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smtClean="0"/>
              <a:t>Computer Organization </a:t>
            </a:r>
          </a:p>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A35A541D-1DC2-4424-92B4-5E93BD161CA1}"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endParaRPr lang="en-US"/>
          </a:p>
        </p:txBody>
      </p:sp>
      <p:sp>
        <p:nvSpPr>
          <p:cNvPr id="21" name="Footer Placeholder 20"/>
          <p:cNvSpPr>
            <a:spLocks noGrp="1"/>
          </p:cNvSpPr>
          <p:nvPr>
            <p:ph type="ftr" sz="quarter" idx="11"/>
          </p:nvPr>
        </p:nvSpPr>
        <p:spPr/>
        <p:txBody>
          <a:bodyPr/>
          <a:lstStyle/>
          <a:p>
            <a:r>
              <a:rPr lang="en-US" dirty="0" smtClean="0"/>
              <a:t>Computer Organization </a:t>
            </a:r>
          </a:p>
          <a:p>
            <a:endParaRPr lang="en-US" dirty="0"/>
          </a:p>
        </p:txBody>
      </p:sp>
      <p:sp>
        <p:nvSpPr>
          <p:cNvPr id="6" name="Slide Number Placeholder 5"/>
          <p:cNvSpPr>
            <a:spLocks noGrp="1"/>
          </p:cNvSpPr>
          <p:nvPr>
            <p:ph type="sldNum" sz="quarter" idx="12"/>
          </p:nvPr>
        </p:nvSpPr>
        <p:spPr/>
        <p:txBody>
          <a:bodyPr/>
          <a:lstStyle/>
          <a:p>
            <a:fld id="{73DE899F-C2F4-44DE-AFA0-A1DF5ABC0C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24" name="Footer Placeholder 23"/>
          <p:cNvSpPr>
            <a:spLocks noGrp="1"/>
          </p:cNvSpPr>
          <p:nvPr>
            <p:ph type="ftr" sz="quarter" idx="11"/>
          </p:nvPr>
        </p:nvSpPr>
        <p:spPr/>
        <p:txBody>
          <a:bodyPr/>
          <a:lstStyle/>
          <a:p>
            <a:r>
              <a:rPr lang="en-US" dirty="0" smtClean="0"/>
              <a:t>Computer Organization </a:t>
            </a:r>
          </a:p>
          <a:p>
            <a:endParaRPr lang="en-US" dirty="0"/>
          </a:p>
        </p:txBody>
      </p:sp>
      <p:sp>
        <p:nvSpPr>
          <p:cNvPr id="7" name="Slide Number Placeholder 6"/>
          <p:cNvSpPr>
            <a:spLocks noGrp="1"/>
          </p:cNvSpPr>
          <p:nvPr>
            <p:ph type="sldNum" sz="quarter" idx="12"/>
          </p:nvPr>
        </p:nvSpPr>
        <p:spPr/>
        <p:txBody>
          <a:bodyPr/>
          <a:lstStyle/>
          <a:p>
            <a:fld id="{C64C76F6-F79D-460E-B0BB-BD60AC2E376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US"/>
          </a:p>
        </p:txBody>
      </p:sp>
      <p:sp>
        <p:nvSpPr>
          <p:cNvPr id="29" name="Footer Placeholder 28"/>
          <p:cNvSpPr>
            <a:spLocks noGrp="1"/>
          </p:cNvSpPr>
          <p:nvPr>
            <p:ph type="ftr" sz="quarter" idx="11"/>
          </p:nvPr>
        </p:nvSpPr>
        <p:spPr/>
        <p:txBody>
          <a:bodyPr/>
          <a:lstStyle/>
          <a:p>
            <a:r>
              <a:rPr lang="en-US" dirty="0" smtClean="0"/>
              <a:t>Computer Organization </a:t>
            </a:r>
          </a:p>
          <a:p>
            <a:endParaRPr lang="en-US" dirty="0"/>
          </a:p>
        </p:txBody>
      </p:sp>
      <p:sp>
        <p:nvSpPr>
          <p:cNvPr id="7" name="Slide Number Placeholder 6"/>
          <p:cNvSpPr>
            <a:spLocks noGrp="1"/>
          </p:cNvSpPr>
          <p:nvPr>
            <p:ph type="sldNum" sz="quarter" idx="12"/>
          </p:nvPr>
        </p:nvSpPr>
        <p:spPr/>
        <p:txBody>
          <a:bodyPr/>
          <a:lstStyle/>
          <a:p>
            <a:fld id="{C62F7B58-66D3-473F-A9C0-0C327F321A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Computer Organization </a:t>
            </a:r>
          </a:p>
          <a:p>
            <a:endParaRPr lang="en-US" dirty="0"/>
          </a:p>
        </p:txBody>
      </p:sp>
      <p:sp>
        <p:nvSpPr>
          <p:cNvPr id="31" name="Slide Number Placeholder 30"/>
          <p:cNvSpPr>
            <a:spLocks noGrp="1"/>
          </p:cNvSpPr>
          <p:nvPr>
            <p:ph type="sldNum" sz="quarter" idx="12"/>
          </p:nvPr>
        </p:nvSpPr>
        <p:spPr/>
        <p:txBody>
          <a:bodyPr/>
          <a:lstStyle/>
          <a:p>
            <a:fld id="{0B491C4F-B687-4388-9C90-9593C8A18B07}"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dirty="0" smtClean="0"/>
              <a:t>Computer Organization </a:t>
            </a:r>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85BFFE6-2B8A-4BA9-AE3D-50C2FDB5FA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courses.missouristate.edu/KenVollmar/" TargetMode="External"/><Relationship Id="rId2" Type="http://schemas.openxmlformats.org/officeDocument/2006/relationships/hyperlink" Target="http://faculty.otterbein.edu/PSanders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533400"/>
            <a:ext cx="7772400" cy="1143000"/>
          </a:xfrm>
          <a:noFill/>
          <a:ln/>
        </p:spPr>
        <p:txBody>
          <a:bodyPr lIns="92075" tIns="46038" rIns="92075" bIns="46038">
            <a:normAutofit fontScale="90000"/>
          </a:bodyPr>
          <a:lstStyle/>
          <a:p>
            <a:r>
              <a:rPr lang="en-US" altLang="en-US"/>
              <a:t>MIPS Assembly Language Programming</a:t>
            </a:r>
          </a:p>
        </p:txBody>
      </p:sp>
      <p:sp>
        <p:nvSpPr>
          <p:cNvPr id="4099" name="Rectangle 3"/>
          <p:cNvSpPr>
            <a:spLocks noGrp="1" noChangeArrowheads="1"/>
          </p:cNvSpPr>
          <p:nvPr>
            <p:ph type="subTitle" idx="1"/>
          </p:nvPr>
        </p:nvSpPr>
        <p:spPr>
          <a:xfrm>
            <a:off x="2819400" y="4724400"/>
            <a:ext cx="3886200" cy="1143000"/>
          </a:xfrm>
          <a:noFill/>
          <a:ln/>
        </p:spPr>
        <p:txBody>
          <a:bodyPr lIns="92075" tIns="46038" rIns="92075" bIns="46038"/>
          <a:lstStyle/>
          <a:p>
            <a:r>
              <a:rPr lang="en-US" altLang="en-US" sz="2000" b="1">
                <a:latin typeface="Times New Roman" pitchFamily="18" charset="0"/>
              </a:rPr>
              <a:t>Notes adapted from PPT files accompanying Bob  Britton’s text</a:t>
            </a:r>
          </a:p>
          <a:p>
            <a:r>
              <a:rPr lang="en-US" altLang="en-US" sz="2000" b="1">
                <a:latin typeface="Times New Roman" pitchFamily="18" charset="0"/>
              </a:rPr>
              <a:t>© 2004 Pearson|Prentice Hall</a:t>
            </a:r>
          </a:p>
          <a:p>
            <a:pPr algn="l"/>
            <a:endParaRPr lang="en-US" altLang="en-US" b="1">
              <a:latin typeface="Times New Roman" pitchFamily="18" charset="0"/>
            </a:endParaRPr>
          </a:p>
        </p:txBody>
      </p:sp>
      <p:sp>
        <p:nvSpPr>
          <p:cNvPr id="4103" name="Text Box 7"/>
          <p:cNvSpPr txBox="1">
            <a:spLocks noChangeArrowheads="1"/>
          </p:cNvSpPr>
          <p:nvPr/>
        </p:nvSpPr>
        <p:spPr bwMode="auto">
          <a:xfrm>
            <a:off x="3048000" y="2286000"/>
            <a:ext cx="3352800" cy="336550"/>
          </a:xfrm>
          <a:prstGeom prst="rect">
            <a:avLst/>
          </a:prstGeom>
          <a:noFill/>
          <a:ln w="9525">
            <a:noFill/>
            <a:miter lim="800000"/>
            <a:headEnd/>
            <a:tailEnd/>
          </a:ln>
          <a:effectLst/>
        </p:spPr>
        <p:txBody>
          <a:bodyPr>
            <a:spAutoFit/>
          </a:bodyPr>
          <a:lstStyle/>
          <a:p>
            <a:pPr eaLnBrk="0" hangingPunct="0">
              <a:spcBef>
                <a:spcPct val="50000"/>
              </a:spcBef>
            </a:pPr>
            <a:endParaRPr lang="en-US" sz="1600">
              <a:latin typeface="Times New Roman" pitchFamily="18" charset="0"/>
            </a:endParaRPr>
          </a:p>
        </p:txBody>
      </p:sp>
      <p:pic>
        <p:nvPicPr>
          <p:cNvPr id="4104" name="Picture 8" descr="cpu-r4000"/>
          <p:cNvPicPr>
            <a:picLocks noChangeAspect="1" noChangeArrowheads="1"/>
          </p:cNvPicPr>
          <p:nvPr/>
        </p:nvPicPr>
        <p:blipFill>
          <a:blip r:embed="rId2" cstate="print"/>
          <a:srcRect/>
          <a:stretch>
            <a:fillRect/>
          </a:stretch>
        </p:blipFill>
        <p:spPr bwMode="auto">
          <a:xfrm>
            <a:off x="3124200" y="2209800"/>
            <a:ext cx="3105150" cy="2143125"/>
          </a:xfrm>
          <a:prstGeom prst="rect">
            <a:avLst/>
          </a:prstGeom>
          <a:noFill/>
        </p:spPr>
      </p:pic>
      <p:sp>
        <p:nvSpPr>
          <p:cNvPr id="4105" name="Text Box 9"/>
          <p:cNvSpPr txBox="1">
            <a:spLocks noChangeArrowheads="1"/>
          </p:cNvSpPr>
          <p:nvPr/>
        </p:nvSpPr>
        <p:spPr bwMode="auto">
          <a:xfrm>
            <a:off x="3429000" y="6400800"/>
            <a:ext cx="2362200" cy="366713"/>
          </a:xfrm>
          <a:prstGeom prst="rect">
            <a:avLst/>
          </a:prstGeom>
          <a:noFill/>
          <a:ln w="9525">
            <a:noFill/>
            <a:miter lim="800000"/>
            <a:headEnd/>
            <a:tailEnd/>
          </a:ln>
          <a:effectLst/>
        </p:spPr>
        <p:txBody>
          <a:bodyPr>
            <a:spAutoFit/>
          </a:bodyPr>
          <a:lstStyle/>
          <a:p>
            <a:pPr>
              <a:spcBef>
                <a:spcPct val="50000"/>
              </a:spcBef>
            </a:pPr>
            <a:r>
              <a:rPr lang="en-US" sz="1800" dirty="0"/>
              <a:t>Updated: </a:t>
            </a:r>
            <a:r>
              <a:rPr lang="en-US" sz="1800" dirty="0" smtClean="0"/>
              <a:t>10/01/2010</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3042" name="Rectangle 2"/>
          <p:cNvSpPr>
            <a:spLocks noGrp="1" noChangeArrowheads="1"/>
          </p:cNvSpPr>
          <p:nvPr>
            <p:ph type="title" idx="4294967295"/>
          </p:nvPr>
        </p:nvSpPr>
        <p:spPr>
          <a:xfrm>
            <a:off x="0" y="304800"/>
            <a:ext cx="7772400" cy="762000"/>
          </a:xfrm>
        </p:spPr>
        <p:txBody>
          <a:bodyPr/>
          <a:lstStyle/>
          <a:p>
            <a:r>
              <a:rPr lang="en-US" altLang="en-US">
                <a:solidFill>
                  <a:schemeClr val="tx1"/>
                </a:solidFill>
              </a:rPr>
              <a:t>DataPath Diagram</a:t>
            </a:r>
          </a:p>
        </p:txBody>
      </p:sp>
      <p:pic>
        <p:nvPicPr>
          <p:cNvPr id="343043" name="Picture 3"/>
          <p:cNvPicPr>
            <a:picLocks noChangeAspect="1" noChangeArrowheads="1"/>
          </p:cNvPicPr>
          <p:nvPr/>
        </p:nvPicPr>
        <p:blipFill>
          <a:blip r:embed="rId2" cstate="print"/>
          <a:srcRect/>
          <a:stretch>
            <a:fillRect/>
          </a:stretch>
        </p:blipFill>
        <p:spPr bwMode="auto">
          <a:xfrm>
            <a:off x="533400" y="1217613"/>
            <a:ext cx="8001000" cy="5346700"/>
          </a:xfrm>
          <a:prstGeom prst="rect">
            <a:avLst/>
          </a:prstGeom>
          <a:noFill/>
          <a:ln w="12700" cap="sq">
            <a:noFill/>
            <a:miter lim="800000"/>
            <a:headEnd type="none" w="sm" len="sm"/>
            <a:tailEnd type="none" w="sm" len="sm"/>
          </a:ln>
          <a:effectLst/>
        </p:spPr>
      </p:pic>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p:txBody>
          <a:bodyPr/>
          <a:lstStyle/>
          <a:p>
            <a:r>
              <a:rPr lang="en-US"/>
              <a:t>Arithmetic Shift Right</a:t>
            </a:r>
          </a:p>
        </p:txBody>
      </p:sp>
      <p:sp>
        <p:nvSpPr>
          <p:cNvPr id="451587" name="Rectangle 3"/>
          <p:cNvSpPr>
            <a:spLocks noGrp="1" noChangeArrowheads="1"/>
          </p:cNvSpPr>
          <p:nvPr>
            <p:ph idx="1"/>
          </p:nvPr>
        </p:nvSpPr>
        <p:spPr/>
        <p:txBody>
          <a:bodyPr/>
          <a:lstStyle/>
          <a:p>
            <a:r>
              <a:rPr lang="en-US"/>
              <a:t>Negative values are not maintained since logical shift right inserts 0 bits at the high-order end</a:t>
            </a:r>
          </a:p>
          <a:p>
            <a:endParaRPr lang="en-US"/>
          </a:p>
          <a:p>
            <a:r>
              <a:rPr lang="en-US"/>
              <a:t>MIPS provides the Arithmetic Shift Right that inserts a new bit at the high-order end that preserves the original sign bit</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r>
              <a:rPr lang="en-US"/>
              <a:t>Example 1: sra</a:t>
            </a:r>
          </a:p>
        </p:txBody>
      </p:sp>
      <p:sp>
        <p:nvSpPr>
          <p:cNvPr id="399363" name="Text Box 3"/>
          <p:cNvSpPr txBox="1">
            <a:spLocks noChangeArrowheads="1"/>
          </p:cNvSpPr>
          <p:nvPr/>
        </p:nvSpPr>
        <p:spPr bwMode="auto">
          <a:xfrm>
            <a:off x="990600" y="1524000"/>
            <a:ext cx="7848600" cy="3686175"/>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Let	$t0 = 0xFFFFFFE8 = -24</a:t>
            </a:r>
          </a:p>
          <a:p>
            <a:pPr eaLnBrk="0" hangingPunct="0">
              <a:spcBef>
                <a:spcPct val="50000"/>
              </a:spcBef>
            </a:pPr>
            <a:r>
              <a:rPr lang="en-US" sz="3200" b="1">
                <a:latin typeface="Courier New" pitchFamily="49" charset="0"/>
              </a:rPr>
              <a:t>sra	$t1, $t0, 1</a:t>
            </a:r>
          </a:p>
          <a:p>
            <a:pPr eaLnBrk="0" hangingPunct="0">
              <a:spcBef>
                <a:spcPct val="50000"/>
              </a:spcBef>
            </a:pPr>
            <a:r>
              <a:rPr lang="en-US" sz="3200" b="1">
                <a:latin typeface="Courier New" pitchFamily="49" charset="0"/>
              </a:rPr>
              <a:t>		 $t1 = 0xFFFFFFF4</a:t>
            </a:r>
          </a:p>
          <a:p>
            <a:pPr eaLnBrk="0" hangingPunct="0">
              <a:spcBef>
                <a:spcPct val="50000"/>
              </a:spcBef>
            </a:pPr>
            <a:endParaRPr lang="en-US" sz="2400"/>
          </a:p>
          <a:p>
            <a:pPr eaLnBrk="0" hangingPunct="0">
              <a:spcBef>
                <a:spcPct val="50000"/>
              </a:spcBef>
            </a:pPr>
            <a:r>
              <a:rPr lang="en-US" sz="2400"/>
              <a:t>$t0 = 1111 1111 1111 1111 1111 1111 1110 1000</a:t>
            </a:r>
          </a:p>
          <a:p>
            <a:pPr eaLnBrk="0" hangingPunct="0">
              <a:spcBef>
                <a:spcPct val="50000"/>
              </a:spcBef>
            </a:pPr>
            <a:r>
              <a:rPr lang="en-US" sz="2400"/>
              <a:t>$t1 = 1111 1111 1111 1111 1111 1111 1111 0100 = -12</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p:txBody>
          <a:bodyPr/>
          <a:lstStyle/>
          <a:p>
            <a:r>
              <a:rPr lang="en-US"/>
              <a:t>Example 1 continued...</a:t>
            </a:r>
          </a:p>
        </p:txBody>
      </p:sp>
      <p:sp>
        <p:nvSpPr>
          <p:cNvPr id="504835" name="Text Box 3"/>
          <p:cNvSpPr txBox="1">
            <a:spLocks noChangeArrowheads="1"/>
          </p:cNvSpPr>
          <p:nvPr/>
        </p:nvSpPr>
        <p:spPr bwMode="auto">
          <a:xfrm>
            <a:off x="990600" y="1524000"/>
            <a:ext cx="7620000" cy="3870325"/>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Let	$t0 = 0xFFFFFFE8 = -24</a:t>
            </a:r>
          </a:p>
          <a:p>
            <a:pPr eaLnBrk="0" hangingPunct="0">
              <a:spcBef>
                <a:spcPct val="50000"/>
              </a:spcBef>
            </a:pPr>
            <a:r>
              <a:rPr lang="en-US" sz="3200" b="1">
                <a:latin typeface="Courier New" pitchFamily="49" charset="0"/>
              </a:rPr>
              <a:t>sra $t2, $t0, 2</a:t>
            </a:r>
          </a:p>
          <a:p>
            <a:pPr eaLnBrk="0" hangingPunct="0">
              <a:spcBef>
                <a:spcPct val="50000"/>
              </a:spcBef>
            </a:pPr>
            <a:r>
              <a:rPr lang="en-US" sz="3200" b="1">
                <a:latin typeface="Courier New" pitchFamily="49" charset="0"/>
              </a:rPr>
              <a:t>		 $t2 = 0xFFFFFFFA</a:t>
            </a:r>
          </a:p>
          <a:p>
            <a:pPr eaLnBrk="0" hangingPunct="0">
              <a:spcBef>
                <a:spcPct val="50000"/>
              </a:spcBef>
            </a:pPr>
            <a:endParaRPr lang="en-US" sz="3200" b="1">
              <a:latin typeface="Courier New" pitchFamily="49" charset="0"/>
            </a:endParaRPr>
          </a:p>
          <a:p>
            <a:pPr eaLnBrk="0" hangingPunct="0">
              <a:spcBef>
                <a:spcPct val="50000"/>
              </a:spcBef>
            </a:pPr>
            <a:r>
              <a:rPr lang="en-US" sz="2400"/>
              <a:t>$t0 = 1111 1111 1111 1111 1111 1111 1110 1000</a:t>
            </a:r>
          </a:p>
          <a:p>
            <a:pPr eaLnBrk="0" hangingPunct="0">
              <a:spcBef>
                <a:spcPct val="50000"/>
              </a:spcBef>
            </a:pPr>
            <a:r>
              <a:rPr lang="en-US" sz="2400"/>
              <a:t>$t2 = 1111 1111 1111 1111 1111 1111 1111 1010 = -6</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lstStyle/>
          <a:p>
            <a:r>
              <a:rPr lang="en-US"/>
              <a:t>Example 1 continued.</a:t>
            </a:r>
          </a:p>
        </p:txBody>
      </p:sp>
      <p:sp>
        <p:nvSpPr>
          <p:cNvPr id="505859" name="Text Box 3"/>
          <p:cNvSpPr txBox="1">
            <a:spLocks noChangeArrowheads="1"/>
          </p:cNvSpPr>
          <p:nvPr/>
        </p:nvSpPr>
        <p:spPr bwMode="auto">
          <a:xfrm>
            <a:off x="990600" y="1524000"/>
            <a:ext cx="7620000" cy="3870325"/>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Let	$t0 = 0xFFFFFFE8 = -24</a:t>
            </a:r>
          </a:p>
          <a:p>
            <a:pPr eaLnBrk="0" hangingPunct="0">
              <a:spcBef>
                <a:spcPct val="50000"/>
              </a:spcBef>
            </a:pPr>
            <a:r>
              <a:rPr lang="en-US" sz="3200" b="1">
                <a:latin typeface="Courier New" pitchFamily="49" charset="0"/>
              </a:rPr>
              <a:t>sra $t3, $t0, 3</a:t>
            </a:r>
          </a:p>
          <a:p>
            <a:pPr eaLnBrk="0" hangingPunct="0">
              <a:spcBef>
                <a:spcPct val="50000"/>
              </a:spcBef>
            </a:pPr>
            <a:r>
              <a:rPr lang="en-US" sz="3200" b="1">
                <a:latin typeface="Courier New" pitchFamily="49" charset="0"/>
              </a:rPr>
              <a:t>		 $t3 = 0xFFFFFFFD</a:t>
            </a:r>
          </a:p>
          <a:p>
            <a:pPr eaLnBrk="0" hangingPunct="0">
              <a:spcBef>
                <a:spcPct val="50000"/>
              </a:spcBef>
            </a:pPr>
            <a:endParaRPr lang="en-US" sz="3200" b="1">
              <a:latin typeface="Courier New" pitchFamily="49" charset="0"/>
            </a:endParaRPr>
          </a:p>
          <a:p>
            <a:pPr eaLnBrk="0" hangingPunct="0">
              <a:spcBef>
                <a:spcPct val="50000"/>
              </a:spcBef>
            </a:pPr>
            <a:r>
              <a:rPr lang="en-US" sz="2400"/>
              <a:t>$t0 = 1111 1111 1111 1111 1111 1111 1110 1000</a:t>
            </a:r>
          </a:p>
          <a:p>
            <a:pPr eaLnBrk="0" hangingPunct="0">
              <a:spcBef>
                <a:spcPct val="50000"/>
              </a:spcBef>
            </a:pPr>
            <a:r>
              <a:rPr lang="en-US" sz="2400"/>
              <a:t>$t3 = 1111 1111 1111 1111 1111 1111 1111 1101 = -3</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p:txBody>
          <a:bodyPr/>
          <a:lstStyle/>
          <a:p>
            <a:r>
              <a:rPr lang="en-US"/>
              <a:t>Example 2: sra</a:t>
            </a:r>
          </a:p>
        </p:txBody>
      </p:sp>
      <p:sp>
        <p:nvSpPr>
          <p:cNvPr id="507907" name="Text Box 3"/>
          <p:cNvSpPr txBox="1">
            <a:spLocks noChangeArrowheads="1"/>
          </p:cNvSpPr>
          <p:nvPr/>
        </p:nvSpPr>
        <p:spPr bwMode="auto">
          <a:xfrm>
            <a:off x="990600" y="1524000"/>
            <a:ext cx="7848600" cy="4965700"/>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Let	$t0 = 0xFFFFFFEB = -21</a:t>
            </a:r>
          </a:p>
          <a:p>
            <a:pPr eaLnBrk="0" hangingPunct="0">
              <a:spcBef>
                <a:spcPct val="50000"/>
              </a:spcBef>
            </a:pPr>
            <a:r>
              <a:rPr lang="en-US" sz="3200" b="1">
                <a:latin typeface="Courier New" pitchFamily="49" charset="0"/>
              </a:rPr>
              <a:t>sra $t1, $t0, 1</a:t>
            </a:r>
          </a:p>
          <a:p>
            <a:pPr eaLnBrk="0" hangingPunct="0">
              <a:spcBef>
                <a:spcPct val="50000"/>
              </a:spcBef>
            </a:pPr>
            <a:r>
              <a:rPr lang="en-US" sz="3200" b="1">
                <a:latin typeface="Courier New" pitchFamily="49" charset="0"/>
              </a:rPr>
              <a:t>		 $t1 = 0xFFFFFFF5</a:t>
            </a:r>
          </a:p>
          <a:p>
            <a:pPr eaLnBrk="0" hangingPunct="0">
              <a:spcBef>
                <a:spcPct val="50000"/>
              </a:spcBef>
            </a:pPr>
            <a:endParaRPr lang="en-US" sz="3200" b="1">
              <a:latin typeface="Courier New" pitchFamily="49" charset="0"/>
            </a:endParaRPr>
          </a:p>
          <a:p>
            <a:pPr eaLnBrk="0" hangingPunct="0">
              <a:spcBef>
                <a:spcPct val="50000"/>
              </a:spcBef>
            </a:pPr>
            <a:r>
              <a:rPr lang="en-US" sz="2400"/>
              <a:t>$t0 = 1111 1111 1111 1111 1111 1111 1110 1011</a:t>
            </a:r>
          </a:p>
          <a:p>
            <a:pPr eaLnBrk="0" hangingPunct="0">
              <a:spcBef>
                <a:spcPct val="50000"/>
              </a:spcBef>
            </a:pPr>
            <a:r>
              <a:rPr lang="en-US" sz="2400"/>
              <a:t>$t1 = 1111 1111 1111 1111 1111 1111 1111 0101 = </a:t>
            </a:r>
            <a:r>
              <a:rPr lang="en-US" sz="2400">
                <a:solidFill>
                  <a:srgbClr val="CC3300"/>
                </a:solidFill>
              </a:rPr>
              <a:t>-11</a:t>
            </a:r>
          </a:p>
          <a:p>
            <a:pPr eaLnBrk="0" hangingPunct="0">
              <a:spcBef>
                <a:spcPct val="50000"/>
              </a:spcBef>
            </a:pPr>
            <a:r>
              <a:rPr lang="en-US" sz="2400">
                <a:solidFill>
                  <a:srgbClr val="CC3300"/>
                </a:solidFill>
              </a:rPr>
              <a:t>-21 / 2 = -11?		This is a “mathematical” result</a:t>
            </a:r>
          </a:p>
          <a:p>
            <a:pPr eaLnBrk="0" hangingPunct="0">
              <a:spcBef>
                <a:spcPct val="50000"/>
              </a:spcBef>
            </a:pPr>
            <a:r>
              <a:rPr lang="en-US" sz="2400">
                <a:solidFill>
                  <a:srgbClr val="CC3300"/>
                </a:solidFill>
              </a:rPr>
              <a:t>-11 x 2 = -22 + 1 = -21 (Add remainder of 1)</a:t>
            </a:r>
            <a:endParaRPr lang="en-US" sz="24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lstStyle/>
          <a:p>
            <a:r>
              <a:rPr lang="en-US"/>
              <a:t>Example 2: continued.</a:t>
            </a:r>
          </a:p>
        </p:txBody>
      </p:sp>
      <p:sp>
        <p:nvSpPr>
          <p:cNvPr id="508931" name="Text Box 3"/>
          <p:cNvSpPr txBox="1">
            <a:spLocks noChangeArrowheads="1"/>
          </p:cNvSpPr>
          <p:nvPr/>
        </p:nvSpPr>
        <p:spPr bwMode="auto">
          <a:xfrm>
            <a:off x="990600" y="1524000"/>
            <a:ext cx="7848600" cy="4783138"/>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Let	$t0 = 0xFFFFFFEB = -21</a:t>
            </a:r>
          </a:p>
          <a:p>
            <a:pPr eaLnBrk="0" hangingPunct="0">
              <a:spcBef>
                <a:spcPct val="50000"/>
              </a:spcBef>
            </a:pPr>
            <a:r>
              <a:rPr lang="en-US" sz="3200" b="1">
                <a:latin typeface="Courier New" pitchFamily="49" charset="0"/>
              </a:rPr>
              <a:t>sra $t2, $t0, 2</a:t>
            </a:r>
          </a:p>
          <a:p>
            <a:pPr eaLnBrk="0" hangingPunct="0">
              <a:spcBef>
                <a:spcPct val="50000"/>
              </a:spcBef>
            </a:pPr>
            <a:r>
              <a:rPr lang="en-US" sz="3200" b="1">
                <a:latin typeface="Courier New" pitchFamily="49" charset="0"/>
              </a:rPr>
              <a:t>		 $t2 = 0xFFFFFFFA</a:t>
            </a:r>
          </a:p>
          <a:p>
            <a:pPr eaLnBrk="0" hangingPunct="0">
              <a:spcBef>
                <a:spcPct val="50000"/>
              </a:spcBef>
            </a:pPr>
            <a:endParaRPr lang="en-US" sz="3200" b="1">
              <a:latin typeface="Courier New" pitchFamily="49" charset="0"/>
            </a:endParaRPr>
          </a:p>
          <a:p>
            <a:pPr eaLnBrk="0" hangingPunct="0">
              <a:spcBef>
                <a:spcPct val="50000"/>
              </a:spcBef>
            </a:pPr>
            <a:r>
              <a:rPr lang="en-US" sz="2400"/>
              <a:t>$t0 = 1111 1111 1111 1111 1111 1111 1110 1011</a:t>
            </a:r>
          </a:p>
          <a:p>
            <a:pPr eaLnBrk="0" hangingPunct="0">
              <a:spcBef>
                <a:spcPct val="50000"/>
              </a:spcBef>
            </a:pPr>
            <a:r>
              <a:rPr lang="en-US" sz="2400"/>
              <a:t>$t1 = 1111 1111 1111 1111 1111 1111 1111 1010 = </a:t>
            </a:r>
            <a:r>
              <a:rPr lang="en-US" sz="2400">
                <a:solidFill>
                  <a:srgbClr val="CC3300"/>
                </a:solidFill>
              </a:rPr>
              <a:t>-6</a:t>
            </a:r>
          </a:p>
          <a:p>
            <a:pPr eaLnBrk="0" hangingPunct="0">
              <a:spcBef>
                <a:spcPct val="50000"/>
              </a:spcBef>
            </a:pPr>
            <a:r>
              <a:rPr lang="en-US" sz="2400">
                <a:solidFill>
                  <a:srgbClr val="CC3300"/>
                </a:solidFill>
              </a:rPr>
              <a:t>-21 / 4 = -6?	</a:t>
            </a:r>
            <a:r>
              <a:rPr lang="en-US" sz="2400"/>
              <a:t>When there is an uneven division via a sra, then truncate in the negative direction!</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p:txBody>
          <a:bodyPr/>
          <a:lstStyle/>
          <a:p>
            <a:r>
              <a:rPr lang="en-US"/>
              <a:t>Example 3: sra</a:t>
            </a:r>
          </a:p>
        </p:txBody>
      </p:sp>
      <p:sp>
        <p:nvSpPr>
          <p:cNvPr id="509955" name="Rectangle 3"/>
          <p:cNvSpPr>
            <a:spLocks noGrp="1" noChangeArrowheads="1"/>
          </p:cNvSpPr>
          <p:nvPr>
            <p:ph idx="1"/>
          </p:nvPr>
        </p:nvSpPr>
        <p:spPr/>
        <p:txBody>
          <a:bodyPr/>
          <a:lstStyle/>
          <a:p>
            <a:pPr>
              <a:spcBef>
                <a:spcPts val="500"/>
              </a:spcBef>
              <a:spcAft>
                <a:spcPts val="500"/>
              </a:spcAft>
            </a:pPr>
            <a:r>
              <a:rPr lang="en-US" sz="2400"/>
              <a:t>-38 = 111111111111111111111111 1101 1010</a:t>
            </a:r>
          </a:p>
          <a:p>
            <a:pPr>
              <a:spcBef>
                <a:spcPts val="500"/>
              </a:spcBef>
              <a:spcAft>
                <a:spcPts val="500"/>
              </a:spcAft>
            </a:pPr>
            <a:r>
              <a:rPr lang="en-US" sz="2400"/>
              <a:t>divide by 4 we would sra by 2 bit positions</a:t>
            </a:r>
            <a:endParaRPr lang="en-US"/>
          </a:p>
          <a:p>
            <a:pPr>
              <a:spcBef>
                <a:spcPts val="500"/>
              </a:spcBef>
              <a:spcAft>
                <a:spcPts val="500"/>
              </a:spcAft>
            </a:pPr>
            <a:r>
              <a:rPr lang="en-US"/>
              <a:t>gives </a:t>
            </a:r>
          </a:p>
          <a:p>
            <a:pPr>
              <a:spcBef>
                <a:spcPts val="500"/>
              </a:spcBef>
              <a:spcAft>
                <a:spcPts val="500"/>
              </a:spcAft>
            </a:pPr>
            <a:r>
              <a:rPr lang="en-US" sz="2400"/>
              <a:t>111111111111111111111111 1111 0110, which is -10</a:t>
            </a:r>
            <a:r>
              <a:rPr lang="en-US"/>
              <a:t> </a:t>
            </a:r>
          </a:p>
          <a:p>
            <a:pPr>
              <a:spcBef>
                <a:spcPts val="500"/>
              </a:spcBef>
              <a:spcAft>
                <a:spcPts val="500"/>
              </a:spcAft>
            </a:pPr>
            <a:r>
              <a:rPr lang="en-US"/>
              <a:t>It makes mathematicians happy, because it agrees with the remainder of +2, that is, -10*4 +2 = -38. The answer has been truncated (rounded down) in the negative direction.</a:t>
            </a:r>
          </a:p>
        </p:txBody>
      </p:sp>
      <p:sp>
        <p:nvSpPr>
          <p:cNvPr id="509956" name="Text Box 4"/>
          <p:cNvSpPr txBox="1">
            <a:spLocks noChangeArrowheads="1"/>
          </p:cNvSpPr>
          <p:nvPr/>
        </p:nvSpPr>
        <p:spPr bwMode="auto">
          <a:xfrm>
            <a:off x="228600" y="6324600"/>
            <a:ext cx="3962400" cy="274638"/>
          </a:xfrm>
          <a:prstGeom prst="rect">
            <a:avLst/>
          </a:prstGeom>
          <a:noFill/>
          <a:ln w="9525">
            <a:noFill/>
            <a:miter lim="800000"/>
            <a:headEnd/>
            <a:tailEnd/>
          </a:ln>
          <a:effectLst/>
        </p:spPr>
        <p:txBody>
          <a:bodyPr>
            <a:spAutoFit/>
          </a:bodyPr>
          <a:lstStyle/>
          <a:p>
            <a:pPr>
              <a:spcBef>
                <a:spcPct val="50000"/>
              </a:spcBef>
            </a:pPr>
            <a:r>
              <a:rPr lang="en-US"/>
              <a:t>Reference: </a:t>
            </a:r>
            <a:r>
              <a:rPr lang="en-US">
                <a:latin typeface="Times" pitchFamily="18" charset="0"/>
              </a:rPr>
              <a:t>http://www.compapp.dcu.ie/~ray/CA225b.html</a:t>
            </a:r>
            <a:endParaRPr lang="en-US" sz="2400">
              <a:latin typeface="Times" pitchFamily="18"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1026"/>
          <p:cNvSpPr>
            <a:spLocks noGrp="1" noChangeArrowheads="1"/>
          </p:cNvSpPr>
          <p:nvPr>
            <p:ph type="title"/>
          </p:nvPr>
        </p:nvSpPr>
        <p:spPr/>
        <p:txBody>
          <a:bodyPr/>
          <a:lstStyle/>
          <a:p>
            <a:r>
              <a:rPr lang="en-US"/>
              <a:t>Exercises</a:t>
            </a:r>
          </a:p>
        </p:txBody>
      </p:sp>
      <p:sp>
        <p:nvSpPr>
          <p:cNvPr id="493571" name="Rectangle 1027"/>
          <p:cNvSpPr>
            <a:spLocks noGrp="1" noChangeArrowheads="1"/>
          </p:cNvSpPr>
          <p:nvPr>
            <p:ph idx="1"/>
          </p:nvPr>
        </p:nvSpPr>
        <p:spPr/>
        <p:txBody>
          <a:bodyPr/>
          <a:lstStyle/>
          <a:p>
            <a:pPr>
              <a:lnSpc>
                <a:spcPct val="80000"/>
              </a:lnSpc>
            </a:pPr>
            <a:r>
              <a:rPr lang="en-US" sz="2400"/>
              <a:t>Assume binary numbers are 8-bit two’s complement</a:t>
            </a:r>
          </a:p>
          <a:p>
            <a:pPr>
              <a:lnSpc>
                <a:spcPct val="80000"/>
              </a:lnSpc>
            </a:pPr>
            <a:endParaRPr lang="en-US" sz="2400"/>
          </a:p>
          <a:p>
            <a:pPr>
              <a:lnSpc>
                <a:spcPct val="80000"/>
              </a:lnSpc>
            </a:pPr>
            <a:r>
              <a:rPr lang="en-US" sz="2400"/>
              <a:t>Logical shift left by 3 bits </a:t>
            </a:r>
          </a:p>
          <a:p>
            <a:pPr lvl="1">
              <a:lnSpc>
                <a:spcPct val="80000"/>
              </a:lnSpc>
              <a:buFontTx/>
              <a:buNone/>
            </a:pPr>
            <a:r>
              <a:rPr lang="en-US" sz="2000"/>
              <a:t>00001011</a:t>
            </a:r>
          </a:p>
          <a:p>
            <a:pPr lvl="1">
              <a:lnSpc>
                <a:spcPct val="80000"/>
              </a:lnSpc>
              <a:buFontTx/>
              <a:buNone/>
            </a:pPr>
            <a:endParaRPr lang="en-US" sz="2000"/>
          </a:p>
          <a:p>
            <a:pPr>
              <a:lnSpc>
                <a:spcPct val="80000"/>
              </a:lnSpc>
            </a:pPr>
            <a:r>
              <a:rPr lang="en-US" sz="2400"/>
              <a:t>Logical shift left by 4 bits </a:t>
            </a:r>
          </a:p>
          <a:p>
            <a:pPr lvl="1">
              <a:lnSpc>
                <a:spcPct val="80000"/>
              </a:lnSpc>
              <a:buFontTx/>
              <a:buNone/>
            </a:pPr>
            <a:r>
              <a:rPr lang="en-US" sz="2000"/>
              <a:t>00001011</a:t>
            </a:r>
          </a:p>
          <a:p>
            <a:pPr lvl="1">
              <a:lnSpc>
                <a:spcPct val="80000"/>
              </a:lnSpc>
            </a:pPr>
            <a:endParaRPr lang="en-US" sz="2000"/>
          </a:p>
          <a:p>
            <a:pPr>
              <a:lnSpc>
                <a:spcPct val="80000"/>
              </a:lnSpc>
            </a:pPr>
            <a:r>
              <a:rPr lang="en-US" sz="2400"/>
              <a:t>Logical shift right by 2 bits</a:t>
            </a:r>
          </a:p>
          <a:p>
            <a:pPr lvl="1">
              <a:lnSpc>
                <a:spcPct val="80000"/>
              </a:lnSpc>
              <a:buFontTx/>
              <a:buNone/>
            </a:pPr>
            <a:r>
              <a:rPr lang="en-US" sz="2000"/>
              <a:t>11001001</a:t>
            </a:r>
          </a:p>
          <a:p>
            <a:pPr lvl="1">
              <a:lnSpc>
                <a:spcPct val="80000"/>
              </a:lnSpc>
            </a:pPr>
            <a:endParaRPr lang="en-US" sz="2000"/>
          </a:p>
          <a:p>
            <a:pPr>
              <a:lnSpc>
                <a:spcPct val="80000"/>
              </a:lnSpc>
            </a:pPr>
            <a:r>
              <a:rPr lang="en-US" sz="2400"/>
              <a:t>Arithmetic shift right by 3 bits</a:t>
            </a:r>
          </a:p>
          <a:p>
            <a:pPr lvl="1">
              <a:lnSpc>
                <a:spcPct val="80000"/>
              </a:lnSpc>
              <a:buFontTx/>
              <a:buNone/>
            </a:pPr>
            <a:r>
              <a:rPr lang="en-US" sz="2000"/>
              <a:t>11001001</a:t>
            </a:r>
          </a:p>
        </p:txBody>
      </p:sp>
      <p:sp>
        <p:nvSpPr>
          <p:cNvPr id="493572" name="Text Box 1028"/>
          <p:cNvSpPr txBox="1">
            <a:spLocks noChangeArrowheads="1"/>
          </p:cNvSpPr>
          <p:nvPr/>
        </p:nvSpPr>
        <p:spPr bwMode="auto">
          <a:xfrm>
            <a:off x="5257800" y="2286000"/>
            <a:ext cx="3581400" cy="3013075"/>
          </a:xfrm>
          <a:prstGeom prst="rect">
            <a:avLst/>
          </a:prstGeom>
          <a:noFill/>
          <a:ln w="9525">
            <a:noFill/>
            <a:miter lim="800000"/>
            <a:headEnd/>
            <a:tailEnd/>
          </a:ln>
          <a:effectLst/>
        </p:spPr>
        <p:txBody>
          <a:bodyPr>
            <a:spAutoFit/>
          </a:bodyPr>
          <a:lstStyle/>
          <a:p>
            <a:pPr>
              <a:spcBef>
                <a:spcPct val="50000"/>
              </a:spcBef>
            </a:pPr>
            <a:r>
              <a:rPr lang="en-US" sz="2400"/>
              <a:t>Show the base 10 integer value before &amp; after each shift.</a:t>
            </a:r>
          </a:p>
          <a:p>
            <a:pPr>
              <a:spcBef>
                <a:spcPct val="50000"/>
              </a:spcBef>
            </a:pPr>
            <a:endParaRPr lang="en-US" sz="2400"/>
          </a:p>
          <a:p>
            <a:pPr>
              <a:spcBef>
                <a:spcPct val="50000"/>
              </a:spcBef>
            </a:pPr>
            <a:r>
              <a:rPr lang="en-US" sz="2400"/>
              <a:t>Which of these results in a potentially undesirable change in sign?</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p:txBody>
          <a:bodyPr/>
          <a:lstStyle/>
          <a:p>
            <a:r>
              <a:rPr lang="en-US"/>
              <a:t>Programming Exercise</a:t>
            </a:r>
          </a:p>
        </p:txBody>
      </p:sp>
      <p:sp>
        <p:nvSpPr>
          <p:cNvPr id="462851" name="Rectangle 3"/>
          <p:cNvSpPr>
            <a:spLocks noGrp="1" noChangeArrowheads="1"/>
          </p:cNvSpPr>
          <p:nvPr>
            <p:ph idx="1"/>
          </p:nvPr>
        </p:nvSpPr>
        <p:spPr/>
        <p:txBody>
          <a:bodyPr/>
          <a:lstStyle/>
          <a:p>
            <a:pPr>
              <a:lnSpc>
                <a:spcPct val="90000"/>
              </a:lnSpc>
            </a:pPr>
            <a:r>
              <a:rPr lang="en-US"/>
              <a:t>Let $t0 = 0xC4FA0000, which is the hexadecimal representation for IEEE single precision value -2000</a:t>
            </a:r>
          </a:p>
          <a:p>
            <a:pPr>
              <a:lnSpc>
                <a:spcPct val="90000"/>
              </a:lnSpc>
            </a:pPr>
            <a:r>
              <a:rPr lang="en-US"/>
              <a:t>Use bit-wise AND to mask out the 8 bits of the exponent (bits 23-30 out of bits 0..31)</a:t>
            </a:r>
          </a:p>
          <a:p>
            <a:pPr>
              <a:lnSpc>
                <a:spcPct val="90000"/>
              </a:lnSpc>
            </a:pPr>
            <a:r>
              <a:rPr lang="en-US"/>
              <a:t>Shift 8-bits of exponent to the right</a:t>
            </a:r>
          </a:p>
          <a:p>
            <a:pPr>
              <a:lnSpc>
                <a:spcPct val="90000"/>
              </a:lnSpc>
            </a:pPr>
            <a:r>
              <a:rPr lang="en-US"/>
              <a:t>Subtract bias of 127</a:t>
            </a:r>
          </a:p>
          <a:p>
            <a:pPr>
              <a:lnSpc>
                <a:spcPct val="90000"/>
              </a:lnSpc>
            </a:pPr>
            <a:r>
              <a:rPr lang="en-US"/>
              <a:t>What is the value of the unbiased exponent?</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p:txBody>
          <a:bodyPr/>
          <a:lstStyle/>
          <a:p>
            <a:r>
              <a:rPr lang="en-US"/>
              <a:t>Programming Exercise</a:t>
            </a:r>
          </a:p>
        </p:txBody>
      </p:sp>
      <p:sp>
        <p:nvSpPr>
          <p:cNvPr id="487427" name="Rectangle 3"/>
          <p:cNvSpPr>
            <a:spLocks noGrp="1" noChangeArrowheads="1"/>
          </p:cNvSpPr>
          <p:nvPr>
            <p:ph idx="1"/>
          </p:nvPr>
        </p:nvSpPr>
        <p:spPr/>
        <p:txBody>
          <a:bodyPr/>
          <a:lstStyle/>
          <a:p>
            <a:pPr>
              <a:lnSpc>
                <a:spcPct val="90000"/>
              </a:lnSpc>
              <a:buFontTx/>
              <a:buNone/>
            </a:pPr>
            <a:r>
              <a:rPr lang="en-US" sz="2800" dirty="0"/>
              <a:t>Let $t0 = 0xC4FA0000</a:t>
            </a:r>
          </a:p>
          <a:p>
            <a:pPr>
              <a:lnSpc>
                <a:spcPct val="90000"/>
              </a:lnSpc>
              <a:buFontTx/>
              <a:buNone/>
            </a:pPr>
            <a:r>
              <a:rPr lang="en-US" sz="2800" dirty="0"/>
              <a:t>1</a:t>
            </a:r>
            <a:r>
              <a:rPr lang="en-US" sz="2800" b="1" dirty="0">
                <a:solidFill>
                  <a:srgbClr val="CC3300"/>
                </a:solidFill>
              </a:rPr>
              <a:t>100 0100 1</a:t>
            </a:r>
            <a:r>
              <a:rPr lang="en-US" sz="2800" dirty="0"/>
              <a:t>111 1010 0000 0000 0000 0000</a:t>
            </a:r>
          </a:p>
          <a:p>
            <a:pPr>
              <a:lnSpc>
                <a:spcPct val="90000"/>
              </a:lnSpc>
              <a:buFontTx/>
              <a:buNone/>
            </a:pPr>
            <a:endParaRPr lang="en-US" sz="2800" dirty="0"/>
          </a:p>
          <a:p>
            <a:pPr>
              <a:lnSpc>
                <a:spcPct val="90000"/>
              </a:lnSpc>
              <a:buFontTx/>
              <a:buNone/>
            </a:pPr>
            <a:r>
              <a:rPr lang="en-US" sz="2800" dirty="0"/>
              <a:t>Let $t1 = mask off the 8-bits of the exponent</a:t>
            </a:r>
          </a:p>
          <a:p>
            <a:pPr>
              <a:lnSpc>
                <a:spcPct val="90000"/>
              </a:lnSpc>
              <a:buFontTx/>
              <a:buNone/>
            </a:pPr>
            <a:r>
              <a:rPr lang="en-US" sz="2800" dirty="0"/>
              <a:t>0</a:t>
            </a:r>
            <a:r>
              <a:rPr lang="en-US" sz="2800" b="1" dirty="0">
                <a:solidFill>
                  <a:srgbClr val="CC3300"/>
                </a:solidFill>
              </a:rPr>
              <a:t>100 0100 1</a:t>
            </a:r>
            <a:r>
              <a:rPr lang="en-US" sz="2800" dirty="0"/>
              <a:t>000 0000 0000 0000 0000 0000</a:t>
            </a:r>
          </a:p>
          <a:p>
            <a:pPr>
              <a:lnSpc>
                <a:spcPct val="90000"/>
              </a:lnSpc>
              <a:buFontTx/>
              <a:buNone/>
            </a:pPr>
            <a:endParaRPr lang="en-US" sz="2800" dirty="0"/>
          </a:p>
          <a:p>
            <a:pPr>
              <a:lnSpc>
                <a:spcPct val="90000"/>
              </a:lnSpc>
              <a:buFontTx/>
              <a:buNone/>
            </a:pPr>
            <a:r>
              <a:rPr lang="en-US" sz="2800" dirty="0"/>
              <a:t>Let $t2 = shift right until rightmost bit of exponent occupies the low-order bit 0 position</a:t>
            </a:r>
          </a:p>
          <a:p>
            <a:pPr>
              <a:lnSpc>
                <a:spcPct val="90000"/>
              </a:lnSpc>
              <a:buFontTx/>
              <a:buNone/>
            </a:pPr>
            <a:r>
              <a:rPr lang="en-US" sz="2800" dirty="0"/>
              <a:t>0000 0000 0000 0000 0000 0000 </a:t>
            </a:r>
            <a:r>
              <a:rPr lang="en-US" sz="2800" b="1" dirty="0">
                <a:solidFill>
                  <a:srgbClr val="CC3300"/>
                </a:solidFill>
              </a:rPr>
              <a:t>1000 1001</a:t>
            </a:r>
            <a:r>
              <a:rPr lang="en-US" sz="28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r>
              <a:rPr lang="en-US"/>
              <a:t>Data buses</a:t>
            </a:r>
          </a:p>
        </p:txBody>
      </p:sp>
      <p:sp>
        <p:nvSpPr>
          <p:cNvPr id="367619" name="Rectangle 3"/>
          <p:cNvSpPr>
            <a:spLocks noGrp="1" noChangeArrowheads="1"/>
          </p:cNvSpPr>
          <p:nvPr>
            <p:ph idx="1"/>
          </p:nvPr>
        </p:nvSpPr>
        <p:spPr/>
        <p:txBody>
          <a:bodyPr/>
          <a:lstStyle/>
          <a:p>
            <a:r>
              <a:rPr lang="en-US" dirty="0"/>
              <a:t>The lines in the data path diagram are buses.</a:t>
            </a:r>
          </a:p>
          <a:p>
            <a:r>
              <a:rPr lang="en-US" dirty="0"/>
              <a:t>A bus is a set of electrical lines capable of transmitting binary values.</a:t>
            </a:r>
          </a:p>
          <a:p>
            <a:r>
              <a:rPr lang="en-US" dirty="0"/>
              <a:t>The buses in the MIPS R3000 are 32-bits wide.</a:t>
            </a:r>
          </a:p>
          <a:p>
            <a:r>
              <a:rPr lang="en-US" dirty="0" smtClean="0"/>
              <a:t>Thus </a:t>
            </a:r>
            <a:r>
              <a:rPr lang="en-US" dirty="0"/>
              <a:t>MIPS bus transmits data in 32-bit chunks.</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p:txBody>
          <a:bodyPr/>
          <a:lstStyle/>
          <a:p>
            <a:r>
              <a:rPr lang="en-US"/>
              <a:t>Programming Exercise</a:t>
            </a:r>
          </a:p>
        </p:txBody>
      </p:sp>
      <p:sp>
        <p:nvSpPr>
          <p:cNvPr id="488451" name="Rectangle 3"/>
          <p:cNvSpPr>
            <a:spLocks noGrp="1" noChangeArrowheads="1"/>
          </p:cNvSpPr>
          <p:nvPr>
            <p:ph idx="1"/>
          </p:nvPr>
        </p:nvSpPr>
        <p:spPr/>
        <p:txBody>
          <a:bodyPr/>
          <a:lstStyle/>
          <a:p>
            <a:pPr>
              <a:buFontTx/>
              <a:buNone/>
            </a:pPr>
            <a:r>
              <a:rPr lang="en-US" sz="2800"/>
              <a:t>$t2 = Result after shifting bits of the exponent</a:t>
            </a:r>
          </a:p>
          <a:p>
            <a:pPr>
              <a:buFontTx/>
              <a:buNone/>
            </a:pPr>
            <a:r>
              <a:rPr lang="en-US" sz="2800"/>
              <a:t>0000 0000 0000 0000 0000 0000 </a:t>
            </a:r>
            <a:r>
              <a:rPr lang="en-US" sz="2800" b="1">
                <a:solidFill>
                  <a:srgbClr val="CC3300"/>
                </a:solidFill>
              </a:rPr>
              <a:t>1000 1001</a:t>
            </a:r>
          </a:p>
          <a:p>
            <a:pPr>
              <a:buFontTx/>
              <a:buNone/>
            </a:pPr>
            <a:endParaRPr lang="en-US" sz="2800" b="1">
              <a:solidFill>
                <a:srgbClr val="CC3300"/>
              </a:solidFill>
            </a:endParaRPr>
          </a:p>
          <a:p>
            <a:pPr>
              <a:buFontTx/>
              <a:buNone/>
            </a:pPr>
            <a:r>
              <a:rPr lang="en-US" sz="2800"/>
              <a:t>Let $t3 = $t2 - 127</a:t>
            </a:r>
          </a:p>
          <a:p>
            <a:pPr>
              <a:buFontTx/>
              <a:buNone/>
            </a:pPr>
            <a:r>
              <a:rPr lang="en-US" sz="2800"/>
              <a:t>Subtract bias value of 127 (base 10)</a:t>
            </a:r>
          </a:p>
          <a:p>
            <a:pPr>
              <a:buFontTx/>
              <a:buNone/>
            </a:pPr>
            <a:endParaRPr lang="en-US" sz="2800"/>
          </a:p>
          <a:p>
            <a:pPr>
              <a:buFontTx/>
              <a:buNone/>
            </a:pPr>
            <a:r>
              <a:rPr lang="en-US" sz="2800"/>
              <a:t>Final result is the actual value of the power of 2 exponent</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p:txBody>
          <a:bodyPr/>
          <a:lstStyle/>
          <a:p>
            <a:r>
              <a:rPr lang="en-US"/>
              <a:t>EXTRA</a:t>
            </a:r>
          </a:p>
        </p:txBody>
      </p:sp>
      <p:sp>
        <p:nvSpPr>
          <p:cNvPr id="518147" name="Rectangle 3"/>
          <p:cNvSpPr>
            <a:spLocks noGrp="1" noChangeArrowheads="1"/>
          </p:cNvSpPr>
          <p:nvPr>
            <p:ph idx="1"/>
          </p:nvPr>
        </p:nvSpPr>
        <p:spPr/>
        <p:txBody>
          <a:bodyPr/>
          <a:lstStyle/>
          <a:p>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p:txBody>
          <a:bodyPr/>
          <a:lstStyle/>
          <a:p>
            <a:r>
              <a:rPr lang="en-US"/>
              <a:t>Programming Exercise</a:t>
            </a:r>
          </a:p>
        </p:txBody>
      </p:sp>
      <p:sp>
        <p:nvSpPr>
          <p:cNvPr id="510979" name="Rectangle 3"/>
          <p:cNvSpPr>
            <a:spLocks noGrp="1" noChangeArrowheads="1"/>
          </p:cNvSpPr>
          <p:nvPr>
            <p:ph idx="1"/>
          </p:nvPr>
        </p:nvSpPr>
        <p:spPr/>
        <p:txBody>
          <a:bodyPr/>
          <a:lstStyle/>
          <a:p>
            <a:r>
              <a:rPr lang="en-US"/>
              <a:t>Given an arbitrary 32-bit IEEE single precision floating point number</a:t>
            </a:r>
          </a:p>
          <a:p>
            <a:endParaRPr lang="en-US"/>
          </a:p>
          <a:p>
            <a:r>
              <a:rPr lang="en-US"/>
              <a:t>Use bitwise logical AND to examine the contents of the sign bit</a:t>
            </a:r>
          </a:p>
          <a:p>
            <a:pPr lvl="1"/>
            <a:r>
              <a:rPr lang="en-US"/>
              <a:t>A result of 0 indicates a positive value</a:t>
            </a:r>
          </a:p>
          <a:p>
            <a:pPr lvl="1"/>
            <a:r>
              <a:rPr lang="en-US"/>
              <a:t>A non-zero result indicates a negative value</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p:txBody>
          <a:bodyPr/>
          <a:lstStyle/>
          <a:p>
            <a:r>
              <a:rPr lang="en-US"/>
              <a:t>Programming Exercise</a:t>
            </a:r>
          </a:p>
        </p:txBody>
      </p:sp>
      <p:sp>
        <p:nvSpPr>
          <p:cNvPr id="512003" name="Rectangle 3"/>
          <p:cNvSpPr>
            <a:spLocks noGrp="1" noChangeArrowheads="1"/>
          </p:cNvSpPr>
          <p:nvPr>
            <p:ph idx="1"/>
          </p:nvPr>
        </p:nvSpPr>
        <p:spPr/>
        <p:txBody>
          <a:bodyPr/>
          <a:lstStyle/>
          <a:p>
            <a:pPr>
              <a:lnSpc>
                <a:spcPct val="80000"/>
              </a:lnSpc>
            </a:pPr>
            <a:r>
              <a:rPr lang="en-US" sz="2800"/>
              <a:t>Set $t0 = 0xC4FA, which is the hexadecimal representation for high-order 16-bits of the IEEE single precision value -2000</a:t>
            </a:r>
          </a:p>
          <a:p>
            <a:pPr>
              <a:lnSpc>
                <a:spcPct val="80000"/>
              </a:lnSpc>
            </a:pPr>
            <a:endParaRPr lang="en-US" sz="2800"/>
          </a:p>
          <a:p>
            <a:pPr>
              <a:lnSpc>
                <a:spcPct val="80000"/>
              </a:lnSpc>
            </a:pPr>
            <a:r>
              <a:rPr lang="en-US" sz="2800"/>
              <a:t>The actual 32-bit encoding for -2000 is 0xC4FA</a:t>
            </a:r>
            <a:r>
              <a:rPr lang="en-US" sz="2800">
                <a:solidFill>
                  <a:srgbClr val="008000"/>
                </a:solidFill>
              </a:rPr>
              <a:t>0000</a:t>
            </a:r>
          </a:p>
          <a:p>
            <a:pPr>
              <a:lnSpc>
                <a:spcPct val="80000"/>
              </a:lnSpc>
            </a:pPr>
            <a:endParaRPr lang="en-US" sz="2800"/>
          </a:p>
          <a:p>
            <a:pPr>
              <a:lnSpc>
                <a:spcPct val="80000"/>
              </a:lnSpc>
            </a:pPr>
            <a:r>
              <a:rPr lang="en-US" sz="2800"/>
              <a:t>This simplified example discards the </a:t>
            </a:r>
            <a:r>
              <a:rPr lang="en-US" sz="2800">
                <a:solidFill>
                  <a:srgbClr val="008000"/>
                </a:solidFill>
              </a:rPr>
              <a:t>least significant 16-bits of the mantissa</a:t>
            </a:r>
            <a:r>
              <a:rPr lang="en-US" sz="2800"/>
              <a:t> so that the bit mask can be expressed as a 16-bit immediate mode constant</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p:txBody>
          <a:bodyPr/>
          <a:lstStyle/>
          <a:p>
            <a:r>
              <a:rPr lang="en-US"/>
              <a:t>IEEE Single Precision</a:t>
            </a:r>
          </a:p>
        </p:txBody>
      </p:sp>
      <p:sp>
        <p:nvSpPr>
          <p:cNvPr id="513027" name="Rectangle 3"/>
          <p:cNvSpPr>
            <a:spLocks noGrp="1" noChangeArrowheads="1"/>
          </p:cNvSpPr>
          <p:nvPr>
            <p:ph idx="1"/>
          </p:nvPr>
        </p:nvSpPr>
        <p:spPr>
          <a:xfrm>
            <a:off x="457200" y="1600200"/>
            <a:ext cx="8229600" cy="2895600"/>
          </a:xfrm>
        </p:spPr>
        <p:txBody>
          <a:bodyPr/>
          <a:lstStyle/>
          <a:p>
            <a:r>
              <a:rPr lang="en-US"/>
              <a:t>IEEE single precision floating point value is encoded using 32-bits</a:t>
            </a:r>
          </a:p>
          <a:p>
            <a:endParaRPr lang="en-US"/>
          </a:p>
          <a:p>
            <a:r>
              <a:rPr lang="en-US"/>
              <a:t>The high order bit (index 31) represents the sign</a:t>
            </a:r>
          </a:p>
        </p:txBody>
      </p:sp>
      <p:sp>
        <p:nvSpPr>
          <p:cNvPr id="513028" name="Text Box 4"/>
          <p:cNvSpPr txBox="1">
            <a:spLocks noChangeArrowheads="1"/>
          </p:cNvSpPr>
          <p:nvPr/>
        </p:nvSpPr>
        <p:spPr bwMode="auto">
          <a:xfrm>
            <a:off x="2228850" y="4911725"/>
            <a:ext cx="280988" cy="317500"/>
          </a:xfrm>
          <a:prstGeom prst="rect">
            <a:avLst/>
          </a:prstGeom>
          <a:solidFill>
            <a:srgbClr val="99CCFF"/>
          </a:solidFill>
          <a:ln w="12700">
            <a:solidFill>
              <a:schemeClr val="tx1"/>
            </a:solidFill>
            <a:miter lim="800000"/>
            <a:headEnd/>
            <a:tailEnd/>
          </a:ln>
          <a:effectLst/>
        </p:spPr>
        <p:txBody>
          <a:bodyPr>
            <a:spAutoFit/>
          </a:bodyPr>
          <a:lstStyle/>
          <a:p>
            <a:pPr algn="ctr" eaLnBrk="0" hangingPunct="0">
              <a:spcBef>
                <a:spcPct val="50000"/>
              </a:spcBef>
            </a:pPr>
            <a:r>
              <a:rPr lang="en-US" sz="1400" b="1"/>
              <a:t>1</a:t>
            </a:r>
          </a:p>
        </p:txBody>
      </p:sp>
      <p:sp>
        <p:nvSpPr>
          <p:cNvPr id="513029" name="Text Box 5"/>
          <p:cNvSpPr txBox="1">
            <a:spLocks noChangeArrowheads="1"/>
          </p:cNvSpPr>
          <p:nvPr/>
        </p:nvSpPr>
        <p:spPr bwMode="auto">
          <a:xfrm>
            <a:off x="2509838" y="4913313"/>
            <a:ext cx="1004887" cy="317500"/>
          </a:xfrm>
          <a:prstGeom prst="rect">
            <a:avLst/>
          </a:prstGeom>
          <a:noFill/>
          <a:ln w="12700">
            <a:solidFill>
              <a:schemeClr val="tx1"/>
            </a:solidFill>
            <a:miter lim="800000"/>
            <a:headEnd/>
            <a:tailEnd/>
          </a:ln>
          <a:effectLst/>
        </p:spPr>
        <p:txBody>
          <a:bodyPr>
            <a:spAutoFit/>
          </a:bodyPr>
          <a:lstStyle/>
          <a:p>
            <a:pPr algn="ctr" eaLnBrk="0" hangingPunct="0">
              <a:spcBef>
                <a:spcPct val="50000"/>
              </a:spcBef>
            </a:pPr>
            <a:r>
              <a:rPr lang="en-US" sz="1400"/>
              <a:t>8 bits</a:t>
            </a:r>
          </a:p>
        </p:txBody>
      </p:sp>
      <p:sp>
        <p:nvSpPr>
          <p:cNvPr id="513030" name="Text Box 6"/>
          <p:cNvSpPr txBox="1">
            <a:spLocks noChangeArrowheads="1"/>
          </p:cNvSpPr>
          <p:nvPr/>
        </p:nvSpPr>
        <p:spPr bwMode="auto">
          <a:xfrm>
            <a:off x="3513138" y="4914900"/>
            <a:ext cx="3725862" cy="317500"/>
          </a:xfrm>
          <a:prstGeom prst="rect">
            <a:avLst/>
          </a:prstGeom>
          <a:noFill/>
          <a:ln w="12700">
            <a:solidFill>
              <a:schemeClr val="tx1"/>
            </a:solidFill>
            <a:miter lim="800000"/>
            <a:headEnd/>
            <a:tailEnd/>
          </a:ln>
          <a:effectLst/>
        </p:spPr>
        <p:txBody>
          <a:bodyPr>
            <a:spAutoFit/>
          </a:bodyPr>
          <a:lstStyle/>
          <a:p>
            <a:pPr algn="ctr" eaLnBrk="0" hangingPunct="0">
              <a:spcBef>
                <a:spcPct val="50000"/>
              </a:spcBef>
            </a:pPr>
            <a:r>
              <a:rPr lang="en-US" sz="1400"/>
              <a:t>23 bits</a:t>
            </a:r>
          </a:p>
        </p:txBody>
      </p:sp>
      <p:sp>
        <p:nvSpPr>
          <p:cNvPr id="513031" name="Text Box 7"/>
          <p:cNvSpPr txBox="1">
            <a:spLocks noChangeArrowheads="1"/>
          </p:cNvSpPr>
          <p:nvPr/>
        </p:nvSpPr>
        <p:spPr bwMode="auto">
          <a:xfrm>
            <a:off x="4875213" y="4576763"/>
            <a:ext cx="927100"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mantissa</a:t>
            </a:r>
            <a:endParaRPr lang="en-US" sz="2400">
              <a:latin typeface="Times New Roman" pitchFamily="18" charset="0"/>
            </a:endParaRPr>
          </a:p>
        </p:txBody>
      </p:sp>
      <p:sp>
        <p:nvSpPr>
          <p:cNvPr id="513032" name="Text Box 8"/>
          <p:cNvSpPr txBox="1">
            <a:spLocks noChangeArrowheads="1"/>
          </p:cNvSpPr>
          <p:nvPr/>
        </p:nvSpPr>
        <p:spPr bwMode="auto">
          <a:xfrm>
            <a:off x="2535238" y="4578350"/>
            <a:ext cx="985837"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exponent</a:t>
            </a:r>
            <a:endParaRPr lang="en-US" sz="2400">
              <a:latin typeface="Times New Roman" pitchFamily="18" charset="0"/>
            </a:endParaRPr>
          </a:p>
        </p:txBody>
      </p:sp>
      <p:sp>
        <p:nvSpPr>
          <p:cNvPr id="513033" name="Text Box 9"/>
          <p:cNvSpPr txBox="1">
            <a:spLocks noChangeArrowheads="1"/>
          </p:cNvSpPr>
          <p:nvPr/>
        </p:nvSpPr>
        <p:spPr bwMode="auto">
          <a:xfrm>
            <a:off x="1774825" y="4572000"/>
            <a:ext cx="800100"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sign bit</a:t>
            </a:r>
            <a:endParaRPr lang="en-US" sz="2400">
              <a:latin typeface="Times New Roman" pitchFamily="18" charset="0"/>
            </a:endParaRPr>
          </a:p>
        </p:txBody>
      </p:sp>
      <p:sp>
        <p:nvSpPr>
          <p:cNvPr id="513034" name="Text Box 10"/>
          <p:cNvSpPr txBox="1">
            <a:spLocks noChangeArrowheads="1"/>
          </p:cNvSpPr>
          <p:nvPr/>
        </p:nvSpPr>
        <p:spPr bwMode="auto">
          <a:xfrm>
            <a:off x="6934200" y="5257800"/>
            <a:ext cx="381000" cy="457200"/>
          </a:xfrm>
          <a:prstGeom prst="rect">
            <a:avLst/>
          </a:prstGeom>
          <a:noFill/>
          <a:ln w="9525">
            <a:noFill/>
            <a:miter lim="800000"/>
            <a:headEnd/>
            <a:tailEnd/>
          </a:ln>
          <a:effectLst/>
        </p:spPr>
        <p:txBody>
          <a:bodyPr>
            <a:spAutoFit/>
          </a:bodyPr>
          <a:lstStyle/>
          <a:p>
            <a:pPr>
              <a:spcBef>
                <a:spcPct val="50000"/>
              </a:spcBef>
            </a:pPr>
            <a:r>
              <a:rPr lang="en-US" sz="2400"/>
              <a:t>0</a:t>
            </a:r>
          </a:p>
        </p:txBody>
      </p:sp>
      <p:sp>
        <p:nvSpPr>
          <p:cNvPr id="513035" name="Text Box 11"/>
          <p:cNvSpPr txBox="1">
            <a:spLocks noChangeArrowheads="1"/>
          </p:cNvSpPr>
          <p:nvPr/>
        </p:nvSpPr>
        <p:spPr bwMode="auto">
          <a:xfrm>
            <a:off x="3505200" y="5257800"/>
            <a:ext cx="533400" cy="457200"/>
          </a:xfrm>
          <a:prstGeom prst="rect">
            <a:avLst/>
          </a:prstGeom>
          <a:noFill/>
          <a:ln w="9525">
            <a:noFill/>
            <a:miter lim="800000"/>
            <a:headEnd/>
            <a:tailEnd/>
          </a:ln>
          <a:effectLst/>
        </p:spPr>
        <p:txBody>
          <a:bodyPr>
            <a:spAutoFit/>
          </a:bodyPr>
          <a:lstStyle/>
          <a:p>
            <a:pPr>
              <a:spcBef>
                <a:spcPct val="50000"/>
              </a:spcBef>
            </a:pPr>
            <a:r>
              <a:rPr lang="en-US" sz="2400"/>
              <a:t>22</a:t>
            </a:r>
          </a:p>
        </p:txBody>
      </p:sp>
      <p:sp>
        <p:nvSpPr>
          <p:cNvPr id="513036" name="Text Box 12"/>
          <p:cNvSpPr txBox="1">
            <a:spLocks noChangeArrowheads="1"/>
          </p:cNvSpPr>
          <p:nvPr/>
        </p:nvSpPr>
        <p:spPr bwMode="auto">
          <a:xfrm>
            <a:off x="2057400" y="5257800"/>
            <a:ext cx="533400" cy="457200"/>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rPr>
              <a:t>31</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p:txBody>
          <a:bodyPr/>
          <a:lstStyle/>
          <a:p>
            <a:r>
              <a:rPr lang="en-US"/>
              <a:t>Simplified Example</a:t>
            </a:r>
          </a:p>
        </p:txBody>
      </p:sp>
      <p:sp>
        <p:nvSpPr>
          <p:cNvPr id="514051" name="Rectangle 3"/>
          <p:cNvSpPr>
            <a:spLocks noGrp="1" noChangeArrowheads="1"/>
          </p:cNvSpPr>
          <p:nvPr>
            <p:ph idx="1"/>
          </p:nvPr>
        </p:nvSpPr>
        <p:spPr>
          <a:xfrm>
            <a:off x="457200" y="1600200"/>
            <a:ext cx="8229600" cy="2895600"/>
          </a:xfrm>
        </p:spPr>
        <p:txBody>
          <a:bodyPr/>
          <a:lstStyle/>
          <a:p>
            <a:r>
              <a:rPr lang="en-US"/>
              <a:t>For this example we arbitrarily truncate the mantissa to its 7 most significant bits</a:t>
            </a:r>
          </a:p>
          <a:p>
            <a:r>
              <a:rPr lang="en-US"/>
              <a:t>Later on we’ll see more instructions that will enable us to work with the full 32-bit encoded value</a:t>
            </a:r>
          </a:p>
        </p:txBody>
      </p:sp>
      <p:sp>
        <p:nvSpPr>
          <p:cNvPr id="514052" name="Text Box 4"/>
          <p:cNvSpPr txBox="1">
            <a:spLocks noChangeArrowheads="1"/>
          </p:cNvSpPr>
          <p:nvPr/>
        </p:nvSpPr>
        <p:spPr bwMode="auto">
          <a:xfrm>
            <a:off x="2228850" y="4911725"/>
            <a:ext cx="280988" cy="317500"/>
          </a:xfrm>
          <a:prstGeom prst="rect">
            <a:avLst/>
          </a:prstGeom>
          <a:solidFill>
            <a:srgbClr val="99CCFF"/>
          </a:solidFill>
          <a:ln w="12700">
            <a:solidFill>
              <a:schemeClr val="tx1"/>
            </a:solidFill>
            <a:miter lim="800000"/>
            <a:headEnd/>
            <a:tailEnd/>
          </a:ln>
          <a:effectLst/>
        </p:spPr>
        <p:txBody>
          <a:bodyPr>
            <a:spAutoFit/>
          </a:bodyPr>
          <a:lstStyle/>
          <a:p>
            <a:pPr algn="ctr" eaLnBrk="0" hangingPunct="0">
              <a:spcBef>
                <a:spcPct val="50000"/>
              </a:spcBef>
            </a:pPr>
            <a:r>
              <a:rPr lang="en-US" sz="1400" b="1"/>
              <a:t>1</a:t>
            </a:r>
          </a:p>
        </p:txBody>
      </p:sp>
      <p:sp>
        <p:nvSpPr>
          <p:cNvPr id="514053" name="Text Box 5"/>
          <p:cNvSpPr txBox="1">
            <a:spLocks noChangeArrowheads="1"/>
          </p:cNvSpPr>
          <p:nvPr/>
        </p:nvSpPr>
        <p:spPr bwMode="auto">
          <a:xfrm>
            <a:off x="2509838" y="4913313"/>
            <a:ext cx="1004887" cy="317500"/>
          </a:xfrm>
          <a:prstGeom prst="rect">
            <a:avLst/>
          </a:prstGeom>
          <a:noFill/>
          <a:ln w="12700">
            <a:solidFill>
              <a:schemeClr val="tx1"/>
            </a:solidFill>
            <a:miter lim="800000"/>
            <a:headEnd/>
            <a:tailEnd/>
          </a:ln>
          <a:effectLst/>
        </p:spPr>
        <p:txBody>
          <a:bodyPr>
            <a:spAutoFit/>
          </a:bodyPr>
          <a:lstStyle/>
          <a:p>
            <a:pPr algn="ctr" eaLnBrk="0" hangingPunct="0">
              <a:spcBef>
                <a:spcPct val="50000"/>
              </a:spcBef>
            </a:pPr>
            <a:r>
              <a:rPr lang="en-US" sz="1400"/>
              <a:t>8 bits</a:t>
            </a:r>
          </a:p>
        </p:txBody>
      </p:sp>
      <p:sp>
        <p:nvSpPr>
          <p:cNvPr id="514054" name="Text Box 6"/>
          <p:cNvSpPr txBox="1">
            <a:spLocks noChangeArrowheads="1"/>
          </p:cNvSpPr>
          <p:nvPr/>
        </p:nvSpPr>
        <p:spPr bwMode="auto">
          <a:xfrm>
            <a:off x="3513138" y="4914900"/>
            <a:ext cx="3725862" cy="317500"/>
          </a:xfrm>
          <a:prstGeom prst="rect">
            <a:avLst/>
          </a:prstGeom>
          <a:noFill/>
          <a:ln w="12700">
            <a:solidFill>
              <a:schemeClr val="tx1"/>
            </a:solidFill>
            <a:miter lim="800000"/>
            <a:headEnd/>
            <a:tailEnd/>
          </a:ln>
          <a:effectLst/>
        </p:spPr>
        <p:txBody>
          <a:bodyPr>
            <a:spAutoFit/>
          </a:bodyPr>
          <a:lstStyle/>
          <a:p>
            <a:pPr algn="ctr" eaLnBrk="0" hangingPunct="0">
              <a:spcBef>
                <a:spcPct val="50000"/>
              </a:spcBef>
            </a:pPr>
            <a:r>
              <a:rPr lang="en-US" sz="1400"/>
              <a:t>7 bits</a:t>
            </a:r>
          </a:p>
        </p:txBody>
      </p:sp>
      <p:sp>
        <p:nvSpPr>
          <p:cNvPr id="514055" name="Text Box 7"/>
          <p:cNvSpPr txBox="1">
            <a:spLocks noChangeArrowheads="1"/>
          </p:cNvSpPr>
          <p:nvPr/>
        </p:nvSpPr>
        <p:spPr bwMode="auto">
          <a:xfrm>
            <a:off x="4343400" y="4576763"/>
            <a:ext cx="1905000"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Truncated Mantissa</a:t>
            </a:r>
            <a:endParaRPr lang="en-US" sz="2400">
              <a:latin typeface="Times New Roman" pitchFamily="18" charset="0"/>
            </a:endParaRPr>
          </a:p>
        </p:txBody>
      </p:sp>
      <p:sp>
        <p:nvSpPr>
          <p:cNvPr id="514056" name="Text Box 8"/>
          <p:cNvSpPr txBox="1">
            <a:spLocks noChangeArrowheads="1"/>
          </p:cNvSpPr>
          <p:nvPr/>
        </p:nvSpPr>
        <p:spPr bwMode="auto">
          <a:xfrm>
            <a:off x="2535238" y="4578350"/>
            <a:ext cx="985837"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exponent</a:t>
            </a:r>
            <a:endParaRPr lang="en-US" sz="2400">
              <a:latin typeface="Times New Roman" pitchFamily="18" charset="0"/>
            </a:endParaRPr>
          </a:p>
        </p:txBody>
      </p:sp>
      <p:sp>
        <p:nvSpPr>
          <p:cNvPr id="514057" name="Text Box 9"/>
          <p:cNvSpPr txBox="1">
            <a:spLocks noChangeArrowheads="1"/>
          </p:cNvSpPr>
          <p:nvPr/>
        </p:nvSpPr>
        <p:spPr bwMode="auto">
          <a:xfrm>
            <a:off x="1774825" y="4572000"/>
            <a:ext cx="800100" cy="336550"/>
          </a:xfrm>
          <a:prstGeom prst="rect">
            <a:avLst/>
          </a:prstGeom>
          <a:noFill/>
          <a:ln w="12700">
            <a:noFill/>
            <a:miter lim="800000"/>
            <a:headEnd/>
            <a:tailEnd/>
          </a:ln>
          <a:effectLst/>
        </p:spPr>
        <p:txBody>
          <a:bodyPr>
            <a:spAutoFit/>
          </a:bodyPr>
          <a:lstStyle/>
          <a:p>
            <a:pPr eaLnBrk="0" hangingPunct="0">
              <a:spcBef>
                <a:spcPct val="50000"/>
              </a:spcBef>
            </a:pPr>
            <a:r>
              <a:rPr lang="en-US" sz="1600">
                <a:latin typeface="Times New Roman" pitchFamily="18" charset="0"/>
              </a:rPr>
              <a:t>sign bit</a:t>
            </a:r>
            <a:endParaRPr lang="en-US" sz="2400">
              <a:latin typeface="Times New Roman" pitchFamily="18" charset="0"/>
            </a:endParaRPr>
          </a:p>
        </p:txBody>
      </p:sp>
      <p:sp>
        <p:nvSpPr>
          <p:cNvPr id="514058" name="Text Box 10"/>
          <p:cNvSpPr txBox="1">
            <a:spLocks noChangeArrowheads="1"/>
          </p:cNvSpPr>
          <p:nvPr/>
        </p:nvSpPr>
        <p:spPr bwMode="auto">
          <a:xfrm>
            <a:off x="6934200" y="5257800"/>
            <a:ext cx="381000" cy="457200"/>
          </a:xfrm>
          <a:prstGeom prst="rect">
            <a:avLst/>
          </a:prstGeom>
          <a:noFill/>
          <a:ln w="9525">
            <a:noFill/>
            <a:miter lim="800000"/>
            <a:headEnd/>
            <a:tailEnd/>
          </a:ln>
          <a:effectLst/>
        </p:spPr>
        <p:txBody>
          <a:bodyPr>
            <a:spAutoFit/>
          </a:bodyPr>
          <a:lstStyle/>
          <a:p>
            <a:pPr>
              <a:spcBef>
                <a:spcPct val="50000"/>
              </a:spcBef>
            </a:pPr>
            <a:r>
              <a:rPr lang="en-US" sz="2400"/>
              <a:t>0</a:t>
            </a:r>
          </a:p>
        </p:txBody>
      </p:sp>
      <p:sp>
        <p:nvSpPr>
          <p:cNvPr id="514059" name="Text Box 11"/>
          <p:cNvSpPr txBox="1">
            <a:spLocks noChangeArrowheads="1"/>
          </p:cNvSpPr>
          <p:nvPr/>
        </p:nvSpPr>
        <p:spPr bwMode="auto">
          <a:xfrm>
            <a:off x="3505200" y="5257800"/>
            <a:ext cx="533400" cy="457200"/>
          </a:xfrm>
          <a:prstGeom prst="rect">
            <a:avLst/>
          </a:prstGeom>
          <a:noFill/>
          <a:ln w="9525">
            <a:noFill/>
            <a:miter lim="800000"/>
            <a:headEnd/>
            <a:tailEnd/>
          </a:ln>
          <a:effectLst/>
        </p:spPr>
        <p:txBody>
          <a:bodyPr>
            <a:spAutoFit/>
          </a:bodyPr>
          <a:lstStyle/>
          <a:p>
            <a:pPr>
              <a:spcBef>
                <a:spcPct val="50000"/>
              </a:spcBef>
            </a:pPr>
            <a:r>
              <a:rPr lang="en-US" sz="2400"/>
              <a:t>6</a:t>
            </a:r>
          </a:p>
        </p:txBody>
      </p:sp>
      <p:sp>
        <p:nvSpPr>
          <p:cNvPr id="514060" name="Text Box 12"/>
          <p:cNvSpPr txBox="1">
            <a:spLocks noChangeArrowheads="1"/>
          </p:cNvSpPr>
          <p:nvPr/>
        </p:nvSpPr>
        <p:spPr bwMode="auto">
          <a:xfrm>
            <a:off x="2057400" y="5257800"/>
            <a:ext cx="533400" cy="457200"/>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rPr>
              <a:t>16</a:t>
            </a:r>
          </a:p>
        </p:txBody>
      </p:sp>
      <p:sp>
        <p:nvSpPr>
          <p:cNvPr id="514061" name="Text Box 13"/>
          <p:cNvSpPr txBox="1">
            <a:spLocks noChangeArrowheads="1"/>
          </p:cNvSpPr>
          <p:nvPr/>
        </p:nvSpPr>
        <p:spPr bwMode="auto">
          <a:xfrm>
            <a:off x="76200" y="6324600"/>
            <a:ext cx="5410200" cy="457200"/>
          </a:xfrm>
          <a:prstGeom prst="rect">
            <a:avLst/>
          </a:prstGeom>
          <a:noFill/>
          <a:ln w="9525">
            <a:noFill/>
            <a:miter lim="800000"/>
            <a:headEnd/>
            <a:tailEnd/>
          </a:ln>
          <a:effectLst/>
        </p:spPr>
        <p:txBody>
          <a:bodyPr>
            <a:spAutoFit/>
          </a:bodyPr>
          <a:lstStyle/>
          <a:p>
            <a:pPr>
              <a:spcBef>
                <a:spcPct val="50000"/>
              </a:spcBef>
            </a:pPr>
            <a:r>
              <a:rPr lang="en-US" sz="2400"/>
              <a:t>This simplification is for example only</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p:txBody>
          <a:bodyPr/>
          <a:lstStyle/>
          <a:p>
            <a:r>
              <a:rPr lang="en-US"/>
              <a:t>Programming Exercise</a:t>
            </a:r>
          </a:p>
        </p:txBody>
      </p:sp>
      <p:sp>
        <p:nvSpPr>
          <p:cNvPr id="515075" name="Rectangle 3"/>
          <p:cNvSpPr>
            <a:spLocks noGrp="1" noChangeArrowheads="1"/>
          </p:cNvSpPr>
          <p:nvPr>
            <p:ph idx="1"/>
          </p:nvPr>
        </p:nvSpPr>
        <p:spPr/>
        <p:txBody>
          <a:bodyPr/>
          <a:lstStyle/>
          <a:p>
            <a:r>
              <a:rPr lang="en-US" sz="2800"/>
              <a:t>Determine the hexadecimal value that represents the 16-bit mask</a:t>
            </a:r>
          </a:p>
          <a:p>
            <a:endParaRPr lang="en-US" sz="2800"/>
          </a:p>
          <a:p>
            <a:r>
              <a:rPr lang="en-US" sz="2800"/>
              <a:t>Use bit-wise </a:t>
            </a:r>
            <a:r>
              <a:rPr lang="en-US" sz="2800" b="1" i="1"/>
              <a:t>andi</a:t>
            </a:r>
            <a:r>
              <a:rPr lang="en-US" sz="2800"/>
              <a:t> to extract the high-order or sign bit (Assume to be in position 16 for now)</a:t>
            </a:r>
          </a:p>
          <a:p>
            <a:pPr lvl="1"/>
            <a:r>
              <a:rPr lang="en-US" sz="2400"/>
              <a:t>Mask will have a single 1 bit in the high order position</a:t>
            </a:r>
          </a:p>
          <a:p>
            <a:pPr lvl="1"/>
            <a:r>
              <a:rPr lang="en-US" sz="2400"/>
              <a:t>Express the mask as a 16-bit immediate constant</a:t>
            </a:r>
          </a:p>
          <a:p>
            <a:endParaRPr lang="en-US" sz="2800"/>
          </a:p>
          <a:p>
            <a:r>
              <a:rPr lang="en-US" sz="2800"/>
              <a:t>Leave the result in register $t1</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p:txBody>
          <a:bodyPr/>
          <a:lstStyle/>
          <a:p>
            <a:r>
              <a:rPr lang="en-US"/>
              <a:t>Programming Exercise</a:t>
            </a:r>
          </a:p>
        </p:txBody>
      </p:sp>
      <p:sp>
        <p:nvSpPr>
          <p:cNvPr id="516099" name="Rectangle 3"/>
          <p:cNvSpPr>
            <a:spLocks noGrp="1" noChangeArrowheads="1"/>
          </p:cNvSpPr>
          <p:nvPr>
            <p:ph idx="1"/>
          </p:nvPr>
        </p:nvSpPr>
        <p:spPr/>
        <p:txBody>
          <a:bodyPr/>
          <a:lstStyle/>
          <a:p>
            <a:pPr>
              <a:lnSpc>
                <a:spcPct val="90000"/>
              </a:lnSpc>
            </a:pPr>
            <a:r>
              <a:rPr lang="en-US"/>
              <a:t>Set $t0 = 0x44FA, which is the hexadecimal representation for the high-order 16-bits of IEEE single precision value +2000</a:t>
            </a:r>
          </a:p>
          <a:p>
            <a:pPr>
              <a:lnSpc>
                <a:spcPct val="90000"/>
              </a:lnSpc>
            </a:pPr>
            <a:endParaRPr lang="en-US"/>
          </a:p>
          <a:p>
            <a:pPr>
              <a:lnSpc>
                <a:spcPct val="90000"/>
              </a:lnSpc>
            </a:pPr>
            <a:r>
              <a:rPr lang="en-US"/>
              <a:t>Repeat the previous exercise to examine the contents of the sign bit</a:t>
            </a:r>
          </a:p>
          <a:p>
            <a:pPr>
              <a:lnSpc>
                <a:spcPct val="90000"/>
              </a:lnSpc>
            </a:pPr>
            <a:endParaRPr lang="en-US"/>
          </a:p>
          <a:p>
            <a:pPr>
              <a:lnSpc>
                <a:spcPct val="90000"/>
              </a:lnSpc>
            </a:pPr>
            <a:r>
              <a:rPr lang="en-US"/>
              <a:t>Leave the result in register $t1</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p:txBody>
          <a:bodyPr/>
          <a:lstStyle/>
          <a:p>
            <a:r>
              <a:rPr lang="en-US"/>
              <a:t>Programming Exercise</a:t>
            </a:r>
          </a:p>
        </p:txBody>
      </p:sp>
      <p:sp>
        <p:nvSpPr>
          <p:cNvPr id="517123" name="Rectangle 3"/>
          <p:cNvSpPr>
            <a:spLocks noGrp="1" noChangeArrowheads="1"/>
          </p:cNvSpPr>
          <p:nvPr>
            <p:ph idx="1"/>
          </p:nvPr>
        </p:nvSpPr>
        <p:spPr/>
        <p:txBody>
          <a:bodyPr/>
          <a:lstStyle/>
          <a:p>
            <a:r>
              <a:rPr lang="en-US"/>
              <a:t>A final value of 0x0000 indicates a positive sign</a:t>
            </a:r>
          </a:p>
          <a:p>
            <a:endParaRPr lang="en-US"/>
          </a:p>
          <a:p>
            <a:r>
              <a:rPr lang="en-US"/>
              <a:t>A non-zero value of 0x8000 indicates a negative sign (1 in the sign bit position)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p:txBody>
          <a:bodyPr/>
          <a:lstStyle/>
          <a:p>
            <a:r>
              <a:rPr lang="en-US"/>
              <a:t>Control Unit</a:t>
            </a:r>
          </a:p>
        </p:txBody>
      </p:sp>
      <p:sp>
        <p:nvSpPr>
          <p:cNvPr id="369667" name="Rectangle 3"/>
          <p:cNvSpPr>
            <a:spLocks noGrp="1" noChangeArrowheads="1"/>
          </p:cNvSpPr>
          <p:nvPr>
            <p:ph idx="1"/>
          </p:nvPr>
        </p:nvSpPr>
        <p:spPr/>
        <p:txBody>
          <a:bodyPr/>
          <a:lstStyle/>
          <a:p>
            <a:r>
              <a:rPr lang="en-US" dirty="0"/>
              <a:t>The control unit transmits control signals to the various functional units indicating when each should perform a specified operation.</a:t>
            </a:r>
          </a:p>
          <a:p>
            <a:r>
              <a:rPr lang="en-US" dirty="0"/>
              <a:t>For example, the control unit sends </a:t>
            </a:r>
            <a:r>
              <a:rPr lang="en-US"/>
              <a:t>a </a:t>
            </a:r>
            <a:r>
              <a:rPr lang="en-US" smtClean="0"/>
              <a:t>signal </a:t>
            </a:r>
            <a:r>
              <a:rPr lang="en-US" dirty="0"/>
              <a:t>to a multiplexer to select an input signal to be transmitted.</a:t>
            </a:r>
          </a:p>
          <a:p>
            <a:r>
              <a:rPr lang="en-US" dirty="0"/>
              <a:t>For example, signal when a register should load a value from memory.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1026"/>
          <p:cNvSpPr>
            <a:spLocks noGrp="1" noChangeArrowheads="1"/>
          </p:cNvSpPr>
          <p:nvPr>
            <p:ph type="title"/>
          </p:nvPr>
        </p:nvSpPr>
        <p:spPr/>
        <p:txBody>
          <a:bodyPr/>
          <a:lstStyle/>
          <a:p>
            <a:r>
              <a:rPr lang="en-US"/>
              <a:t>MIPS Register File</a:t>
            </a:r>
          </a:p>
        </p:txBody>
      </p:sp>
      <p:sp>
        <p:nvSpPr>
          <p:cNvPr id="370691" name="Rectangle 1027"/>
          <p:cNvSpPr>
            <a:spLocks noGrp="1" noChangeArrowheads="1"/>
          </p:cNvSpPr>
          <p:nvPr>
            <p:ph idx="1"/>
          </p:nvPr>
        </p:nvSpPr>
        <p:spPr/>
        <p:txBody>
          <a:bodyPr/>
          <a:lstStyle/>
          <a:p>
            <a:r>
              <a:rPr lang="en-US"/>
              <a:t>A </a:t>
            </a:r>
            <a:r>
              <a:rPr lang="en-US" b="1" i="1"/>
              <a:t>register</a:t>
            </a:r>
            <a:r>
              <a:rPr lang="en-US"/>
              <a:t> is an electronic component located inside the processor that holds a value being used in a recent computation.</a:t>
            </a:r>
          </a:p>
          <a:p>
            <a:endParaRPr lang="en-US"/>
          </a:p>
          <a:p>
            <a:r>
              <a:rPr lang="en-US"/>
              <a:t>The processor can access and operate on values in registers much faster than it can do so with values in main memory.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US"/>
              <a:t>MIPS Load &amp; Store</a:t>
            </a:r>
          </a:p>
        </p:txBody>
      </p:sp>
      <p:sp>
        <p:nvSpPr>
          <p:cNvPr id="371715" name="Rectangle 3"/>
          <p:cNvSpPr>
            <a:spLocks noGrp="1" noChangeArrowheads="1"/>
          </p:cNvSpPr>
          <p:nvPr>
            <p:ph idx="1"/>
          </p:nvPr>
        </p:nvSpPr>
        <p:spPr/>
        <p:txBody>
          <a:bodyPr/>
          <a:lstStyle/>
          <a:p>
            <a:r>
              <a:rPr lang="en-US"/>
              <a:t>As we’ll soon see all MIPS computation instructions only operate on values held in registers.</a:t>
            </a:r>
          </a:p>
          <a:p>
            <a:endParaRPr lang="en-US"/>
          </a:p>
          <a:p>
            <a:r>
              <a:rPr lang="en-US"/>
              <a:t>Typical MIPS instruction sequence:</a:t>
            </a:r>
          </a:p>
          <a:p>
            <a:pPr lvl="1"/>
            <a:r>
              <a:rPr lang="en-US"/>
              <a:t>Load values into registers from memory</a:t>
            </a:r>
          </a:p>
          <a:p>
            <a:pPr lvl="1"/>
            <a:r>
              <a:rPr lang="en-US"/>
              <a:t>Perform computation instruction</a:t>
            </a:r>
          </a:p>
          <a:p>
            <a:pPr lvl="1"/>
            <a:r>
              <a:rPr lang="en-US"/>
              <a:t>Store result to memory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a:t>MIPS Registers</a:t>
            </a:r>
          </a:p>
        </p:txBody>
      </p:sp>
      <p:sp>
        <p:nvSpPr>
          <p:cNvPr id="357379" name="Rectangle 3"/>
          <p:cNvSpPr>
            <a:spLocks noGrp="1" noChangeArrowheads="1"/>
          </p:cNvSpPr>
          <p:nvPr>
            <p:ph idx="1"/>
          </p:nvPr>
        </p:nvSpPr>
        <p:spPr/>
        <p:txBody>
          <a:bodyPr/>
          <a:lstStyle/>
          <a:p>
            <a:r>
              <a:rPr lang="en-US" sz="2800"/>
              <a:t>Thirty-two 32-bit registers</a:t>
            </a:r>
          </a:p>
          <a:p>
            <a:endParaRPr lang="en-US" sz="2800"/>
          </a:p>
          <a:p>
            <a:r>
              <a:rPr lang="en-US" sz="2800"/>
              <a:t>24 registers available for programmer use</a:t>
            </a:r>
          </a:p>
          <a:p>
            <a:endParaRPr lang="en-US" sz="2800"/>
          </a:p>
          <a:p>
            <a:r>
              <a:rPr lang="en-US" sz="2800"/>
              <a:t>8 registers are special purpose or reserved</a:t>
            </a:r>
          </a:p>
          <a:p>
            <a:endParaRPr lang="en-US" sz="2800"/>
          </a:p>
          <a:p>
            <a:r>
              <a:rPr lang="en-US" sz="2800"/>
              <a:t>In MIPS assembly a $ precedes the name of a register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lstStyle/>
          <a:p>
            <a:r>
              <a:rPr lang="en-US"/>
              <a:t>MIPS Registers</a:t>
            </a:r>
          </a:p>
        </p:txBody>
      </p:sp>
      <p:sp>
        <p:nvSpPr>
          <p:cNvPr id="360451" name="Rectangle 3"/>
          <p:cNvSpPr>
            <a:spLocks noGrp="1" noChangeArrowheads="1"/>
          </p:cNvSpPr>
          <p:nvPr>
            <p:ph idx="1"/>
          </p:nvPr>
        </p:nvSpPr>
        <p:spPr/>
        <p:txBody>
          <a:bodyPr/>
          <a:lstStyle/>
          <a:p>
            <a:r>
              <a:rPr lang="en-US"/>
              <a:t>The 24 registers available for programmer use are given symbolic names that suggest their purpose according to convention.</a:t>
            </a:r>
          </a:p>
          <a:p>
            <a:pPr lvl="1"/>
            <a:r>
              <a:rPr lang="en-US"/>
              <a:t>Main program variables</a:t>
            </a:r>
          </a:p>
          <a:p>
            <a:pPr lvl="1"/>
            <a:r>
              <a:rPr lang="en-US"/>
              <a:t>Local variables inside functions</a:t>
            </a:r>
          </a:p>
          <a:p>
            <a:pPr lvl="1"/>
            <a:r>
              <a:rPr lang="en-US"/>
              <a:t>Function parameters</a:t>
            </a:r>
          </a:p>
          <a:p>
            <a:pPr lvl="1"/>
            <a:r>
              <a:rPr lang="en-US"/>
              <a:t>Function return values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p:txBody>
          <a:bodyPr/>
          <a:lstStyle/>
          <a:p>
            <a:r>
              <a:rPr lang="en-US"/>
              <a:t>Main Program Registers</a:t>
            </a:r>
          </a:p>
        </p:txBody>
      </p:sp>
      <p:sp>
        <p:nvSpPr>
          <p:cNvPr id="358403" name="Rectangle 3"/>
          <p:cNvSpPr>
            <a:spLocks noGrp="1" noChangeArrowheads="1"/>
          </p:cNvSpPr>
          <p:nvPr>
            <p:ph idx="1"/>
          </p:nvPr>
        </p:nvSpPr>
        <p:spPr/>
        <p:txBody>
          <a:bodyPr/>
          <a:lstStyle/>
          <a:p>
            <a:r>
              <a:rPr lang="en-US"/>
              <a:t>8 “Main program registers”</a:t>
            </a:r>
          </a:p>
          <a:p>
            <a:endParaRPr lang="en-US"/>
          </a:p>
          <a:p>
            <a:r>
              <a:rPr lang="en-US"/>
              <a:t>Registers $s0 through $s7 are used to hold program variables that persist after function calls are completed.</a:t>
            </a:r>
          </a:p>
          <a:p>
            <a:endParaRPr lang="en-US"/>
          </a:p>
          <a:p>
            <a:r>
              <a:rPr lang="en-US"/>
              <a:t>For example, use $s0 through $s7 for main program variables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r>
              <a:rPr lang="en-US"/>
              <a:t>Local Variable Registers</a:t>
            </a:r>
          </a:p>
        </p:txBody>
      </p:sp>
      <p:sp>
        <p:nvSpPr>
          <p:cNvPr id="361475" name="Rectangle 3"/>
          <p:cNvSpPr>
            <a:spLocks noGrp="1" noChangeArrowheads="1"/>
          </p:cNvSpPr>
          <p:nvPr>
            <p:ph idx="1"/>
          </p:nvPr>
        </p:nvSpPr>
        <p:spPr/>
        <p:txBody>
          <a:bodyPr/>
          <a:lstStyle/>
          <a:p>
            <a:r>
              <a:rPr lang="en-US"/>
              <a:t>10 “local variable registers”</a:t>
            </a:r>
          </a:p>
          <a:p>
            <a:endParaRPr lang="en-US"/>
          </a:p>
          <a:p>
            <a:r>
              <a:rPr lang="en-US"/>
              <a:t>Registers $t0 through $t9 are used to hold the local variables of a function.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p:txBody>
          <a:bodyPr/>
          <a:lstStyle/>
          <a:p>
            <a:r>
              <a:rPr lang="en-US"/>
              <a:t>Function Parameter Registers</a:t>
            </a:r>
          </a:p>
        </p:txBody>
      </p:sp>
      <p:sp>
        <p:nvSpPr>
          <p:cNvPr id="362499" name="Rectangle 3"/>
          <p:cNvSpPr>
            <a:spLocks noGrp="1" noChangeArrowheads="1"/>
          </p:cNvSpPr>
          <p:nvPr>
            <p:ph idx="1"/>
          </p:nvPr>
        </p:nvSpPr>
        <p:spPr/>
        <p:txBody>
          <a:bodyPr/>
          <a:lstStyle/>
          <a:p>
            <a:r>
              <a:rPr lang="en-US"/>
              <a:t>4 “function parameter registers”</a:t>
            </a:r>
          </a:p>
          <a:p>
            <a:endParaRPr lang="en-US"/>
          </a:p>
          <a:p>
            <a:r>
              <a:rPr lang="en-US"/>
              <a:t>Registers $a0 through $a3 are used to pass parameter values into functions.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a:xfrm>
            <a:off x="685800" y="304800"/>
            <a:ext cx="7772400" cy="1371600"/>
          </a:xfrm>
        </p:spPr>
        <p:txBody>
          <a:bodyPr/>
          <a:lstStyle/>
          <a:p>
            <a:r>
              <a:rPr lang="en-US"/>
              <a:t>Benefits of Studying Assembly Language Programming</a:t>
            </a:r>
          </a:p>
        </p:txBody>
      </p:sp>
      <p:sp>
        <p:nvSpPr>
          <p:cNvPr id="336899" name="Rectangle 3"/>
          <p:cNvSpPr>
            <a:spLocks noGrp="1" noChangeArrowheads="1"/>
          </p:cNvSpPr>
          <p:nvPr>
            <p:ph idx="1"/>
          </p:nvPr>
        </p:nvSpPr>
        <p:spPr>
          <a:xfrm>
            <a:off x="457200" y="2103438"/>
            <a:ext cx="8229600" cy="3611562"/>
          </a:xfrm>
        </p:spPr>
        <p:txBody>
          <a:bodyPr/>
          <a:lstStyle/>
          <a:p>
            <a:pPr>
              <a:buFontTx/>
              <a:buNone/>
            </a:pPr>
            <a:r>
              <a:rPr lang="en-US" sz="2800"/>
              <a:t>Gain insights into writing more efficient code</a:t>
            </a:r>
          </a:p>
          <a:p>
            <a:pPr>
              <a:buFontTx/>
              <a:buNone/>
            </a:pPr>
            <a:endParaRPr lang="en-US" sz="2800"/>
          </a:p>
          <a:p>
            <a:pPr>
              <a:buFontTx/>
              <a:buNone/>
            </a:pPr>
            <a:r>
              <a:rPr lang="en-US" sz="2800"/>
              <a:t>Understand the behind-the-scenes work done by high-level language compilers</a:t>
            </a:r>
          </a:p>
          <a:p>
            <a:pPr>
              <a:buFontTx/>
              <a:buNone/>
            </a:pPr>
            <a:endParaRPr lang="en-US" sz="2800"/>
          </a:p>
          <a:p>
            <a:pPr>
              <a:buFontTx/>
              <a:buNone/>
            </a:pPr>
            <a:r>
              <a:rPr lang="en-US" sz="2800"/>
              <a:t>Open new opportunities in the field of embedded processors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lstStyle/>
          <a:p>
            <a:r>
              <a:rPr lang="en-US"/>
              <a:t>Function Return Registers</a:t>
            </a:r>
          </a:p>
        </p:txBody>
      </p:sp>
      <p:sp>
        <p:nvSpPr>
          <p:cNvPr id="363523" name="Rectangle 3"/>
          <p:cNvSpPr>
            <a:spLocks noGrp="1" noChangeArrowheads="1"/>
          </p:cNvSpPr>
          <p:nvPr>
            <p:ph idx="1"/>
          </p:nvPr>
        </p:nvSpPr>
        <p:spPr/>
        <p:txBody>
          <a:bodyPr/>
          <a:lstStyle/>
          <a:p>
            <a:r>
              <a:rPr lang="en-US"/>
              <a:t>2 “function return value registers”</a:t>
            </a:r>
          </a:p>
          <a:p>
            <a:endParaRPr lang="en-US"/>
          </a:p>
          <a:p>
            <a:r>
              <a:rPr lang="en-US"/>
              <a:t>Registers $v0 and $v1 are used to return values from function calls.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lstStyle/>
          <a:p>
            <a:r>
              <a:rPr lang="en-US"/>
              <a:t>Special Purpose Registers</a:t>
            </a:r>
          </a:p>
        </p:txBody>
      </p:sp>
      <p:sp>
        <p:nvSpPr>
          <p:cNvPr id="364547" name="Rectangle 3"/>
          <p:cNvSpPr>
            <a:spLocks noGrp="1" noChangeArrowheads="1"/>
          </p:cNvSpPr>
          <p:nvPr>
            <p:ph idx="1"/>
          </p:nvPr>
        </p:nvSpPr>
        <p:spPr/>
        <p:txBody>
          <a:bodyPr/>
          <a:lstStyle/>
          <a:p>
            <a:r>
              <a:rPr lang="en-US" sz="2800"/>
              <a:t>$sp The </a:t>
            </a:r>
            <a:r>
              <a:rPr lang="en-US" sz="2800" i="1"/>
              <a:t>stack pointer</a:t>
            </a:r>
            <a:r>
              <a:rPr lang="en-US" sz="2800"/>
              <a:t> register points to the top of a stack used to dynamically allocate memory while the program runs.</a:t>
            </a:r>
          </a:p>
          <a:p>
            <a:endParaRPr lang="en-US" sz="2800"/>
          </a:p>
          <a:p>
            <a:r>
              <a:rPr lang="en-US" sz="2800"/>
              <a:t>$ra This register is loaded with the </a:t>
            </a:r>
            <a:r>
              <a:rPr lang="en-US" sz="2800" i="1"/>
              <a:t>return address</a:t>
            </a:r>
            <a:r>
              <a:rPr lang="en-US" sz="2800"/>
              <a:t> when invoking a function call.</a:t>
            </a:r>
          </a:p>
          <a:p>
            <a:endParaRPr lang="en-US" sz="2800"/>
          </a:p>
          <a:p>
            <a:r>
              <a:rPr lang="en-US" sz="2800"/>
              <a:t>$fp The </a:t>
            </a:r>
            <a:r>
              <a:rPr lang="en-US" sz="2800" i="1"/>
              <a:t>frame pointer</a:t>
            </a:r>
            <a:r>
              <a:rPr lang="en-US" sz="2800"/>
              <a:t> gives the memory offset where function local variables and parameters are stored.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p:txBody>
          <a:bodyPr/>
          <a:lstStyle/>
          <a:p>
            <a:r>
              <a:rPr lang="en-US"/>
              <a:t>Zero Register</a:t>
            </a:r>
          </a:p>
        </p:txBody>
      </p:sp>
      <p:sp>
        <p:nvSpPr>
          <p:cNvPr id="365571" name="Rectangle 3"/>
          <p:cNvSpPr>
            <a:spLocks noGrp="1" noChangeArrowheads="1"/>
          </p:cNvSpPr>
          <p:nvPr>
            <p:ph idx="1"/>
          </p:nvPr>
        </p:nvSpPr>
        <p:spPr/>
        <p:txBody>
          <a:bodyPr/>
          <a:lstStyle/>
          <a:p>
            <a:r>
              <a:rPr lang="en-US"/>
              <a:t>Register zero $0 is reserved to always contain the frequently used constant 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p:txBody>
          <a:bodyPr/>
          <a:lstStyle/>
          <a:p>
            <a:r>
              <a:rPr lang="en-US"/>
              <a:t>A Quick Look at MIPS</a:t>
            </a:r>
          </a:p>
        </p:txBody>
      </p:sp>
      <p:sp>
        <p:nvSpPr>
          <p:cNvPr id="419843" name="Rectangle 3"/>
          <p:cNvSpPr>
            <a:spLocks noGrp="1" noChangeArrowheads="1"/>
          </p:cNvSpPr>
          <p:nvPr>
            <p:ph idx="1"/>
          </p:nvPr>
        </p:nvSpPr>
        <p:spPr/>
        <p:txBody>
          <a:bodyPr/>
          <a:lstStyle/>
          <a:p>
            <a:r>
              <a:rPr lang="en-US" dirty="0"/>
              <a:t>The </a:t>
            </a:r>
            <a:r>
              <a:rPr lang="en-US" dirty="0" smtClean="0"/>
              <a:t>MARS </a:t>
            </a:r>
            <a:r>
              <a:rPr lang="en-US" dirty="0"/>
              <a:t>Simulator</a:t>
            </a:r>
          </a:p>
          <a:p>
            <a:endParaRPr lang="en-US" dirty="0"/>
          </a:p>
          <a:p>
            <a:r>
              <a:rPr lang="en-US" dirty="0" smtClean="0"/>
              <a:t>MARS </a:t>
            </a:r>
            <a:r>
              <a:rPr lang="en-US" dirty="0"/>
              <a:t>text editor</a:t>
            </a:r>
          </a:p>
          <a:p>
            <a:endParaRPr lang="en-US" dirty="0"/>
          </a:p>
          <a:p>
            <a:r>
              <a:rPr lang="en-US" dirty="0"/>
              <a:t>A first MIPS program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r>
              <a:rPr lang="en-US" dirty="0" smtClean="0"/>
              <a:t>MARS: </a:t>
            </a:r>
            <a:r>
              <a:rPr lang="en-US" dirty="0"/>
              <a:t>A MIPS Simulator</a:t>
            </a:r>
          </a:p>
        </p:txBody>
      </p:sp>
      <p:sp>
        <p:nvSpPr>
          <p:cNvPr id="420867" name="Rectangle 3"/>
          <p:cNvSpPr>
            <a:spLocks noGrp="1" noChangeArrowheads="1"/>
          </p:cNvSpPr>
          <p:nvPr>
            <p:ph idx="1"/>
          </p:nvPr>
        </p:nvSpPr>
        <p:spPr>
          <a:xfrm>
            <a:off x="457200" y="1600200"/>
            <a:ext cx="8229600" cy="3856038"/>
          </a:xfrm>
        </p:spPr>
        <p:txBody>
          <a:bodyPr>
            <a:normAutofit fontScale="92500"/>
          </a:bodyPr>
          <a:lstStyle/>
          <a:p>
            <a:r>
              <a:rPr lang="en-US" dirty="0"/>
              <a:t>Simulator for the MIPS R2000/R3000</a:t>
            </a:r>
          </a:p>
          <a:p>
            <a:r>
              <a:rPr lang="en-US" dirty="0" smtClean="0"/>
              <a:t>MARS - </a:t>
            </a:r>
            <a:r>
              <a:rPr lang="en-US" b="1" i="1" dirty="0"/>
              <a:t>MIPS Assembler and Runtime Simulator</a:t>
            </a:r>
            <a:endParaRPr lang="en-US" b="1" dirty="0"/>
          </a:p>
          <a:p>
            <a:endParaRPr lang="en-US" dirty="0"/>
          </a:p>
          <a:p>
            <a:r>
              <a:rPr lang="en-US" i="1" dirty="0" smtClean="0"/>
              <a:t>Jointly </a:t>
            </a:r>
            <a:r>
              <a:rPr lang="en-US" i="1" dirty="0"/>
              <a:t>developed by </a:t>
            </a:r>
            <a:r>
              <a:rPr lang="en-US" i="1" dirty="0">
                <a:hlinkClick r:id="rId2"/>
              </a:rPr>
              <a:t>Pete Sanderson </a:t>
            </a:r>
            <a:r>
              <a:rPr lang="en-US" i="1" dirty="0"/>
              <a:t>(programming) and </a:t>
            </a:r>
            <a:r>
              <a:rPr lang="en-US" i="1" dirty="0">
                <a:hlinkClick r:id="rId3"/>
              </a:rPr>
              <a:t>Ken </a:t>
            </a:r>
            <a:r>
              <a:rPr lang="en-US" i="1" dirty="0" err="1">
                <a:hlinkClick r:id="rId3"/>
              </a:rPr>
              <a:t>Vollmar</a:t>
            </a:r>
            <a:r>
              <a:rPr lang="en-US" i="1" dirty="0"/>
              <a:t> (details and paperwork). </a:t>
            </a:r>
            <a:endParaRPr lang="en-US" i="1" dirty="0" smtClean="0"/>
          </a:p>
          <a:p>
            <a:r>
              <a:rPr lang="en-US" dirty="0" smtClean="0"/>
              <a:t>Available </a:t>
            </a:r>
            <a:r>
              <a:rPr lang="en-US" dirty="0"/>
              <a:t>as a free </a:t>
            </a:r>
            <a:r>
              <a:rPr lang="en-US" dirty="0" smtClean="0"/>
              <a:t>download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r>
              <a:rPr lang="en-US" dirty="0"/>
              <a:t>Where to Get </a:t>
            </a:r>
            <a:r>
              <a:rPr lang="en-US" dirty="0" smtClean="0"/>
              <a:t>MARS?</a:t>
            </a:r>
            <a:endParaRPr lang="en-US" dirty="0"/>
          </a:p>
        </p:txBody>
      </p:sp>
      <p:sp>
        <p:nvSpPr>
          <p:cNvPr id="421891" name="Rectangle 3"/>
          <p:cNvSpPr>
            <a:spLocks noGrp="1" noChangeArrowheads="1"/>
          </p:cNvSpPr>
          <p:nvPr>
            <p:ph idx="1"/>
          </p:nvPr>
        </p:nvSpPr>
        <p:spPr>
          <a:xfrm>
            <a:off x="457200" y="1600200"/>
            <a:ext cx="8229600" cy="2681288"/>
          </a:xfrm>
        </p:spPr>
        <p:txBody>
          <a:bodyPr/>
          <a:lstStyle/>
          <a:p>
            <a:r>
              <a:rPr lang="en-US" sz="2400" dirty="0"/>
              <a:t>http://courses.missouristate.edu/KenVollmar/MARS/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r>
              <a:rPr lang="en-US" dirty="0" smtClean="0"/>
              <a:t>mars tutorials</a:t>
            </a:r>
            <a:endParaRPr lang="en-US" dirty="0"/>
          </a:p>
        </p:txBody>
      </p:sp>
      <p:sp>
        <p:nvSpPr>
          <p:cNvPr id="422915" name="Rectangle 3"/>
          <p:cNvSpPr>
            <a:spLocks noGrp="1" noChangeArrowheads="1"/>
          </p:cNvSpPr>
          <p:nvPr>
            <p:ph idx="1"/>
          </p:nvPr>
        </p:nvSpPr>
        <p:spPr/>
        <p:txBody>
          <a:bodyPr/>
          <a:lstStyle/>
          <a:p>
            <a:r>
              <a:rPr lang="en-US" dirty="0"/>
              <a:t>http://courses.missouristate.edu/KenVollmar/MARS/tutorial.htm</a:t>
            </a:r>
            <a:endParaRPr lang="en-US" u="sng" dirty="0">
              <a:solidFill>
                <a:srgbClr val="FF99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1026"/>
          <p:cNvSpPr>
            <a:spLocks noGrp="1" noChangeArrowheads="1"/>
          </p:cNvSpPr>
          <p:nvPr>
            <p:ph type="title"/>
          </p:nvPr>
        </p:nvSpPr>
        <p:spPr/>
        <p:txBody>
          <a:bodyPr/>
          <a:lstStyle/>
          <a:p>
            <a:r>
              <a:rPr lang="en-US" dirty="0"/>
              <a:t>Run the </a:t>
            </a:r>
            <a:r>
              <a:rPr lang="en-US" dirty="0" smtClean="0"/>
              <a:t>MARS </a:t>
            </a:r>
            <a:r>
              <a:rPr lang="en-US" dirty="0"/>
              <a:t>Editor</a:t>
            </a:r>
          </a:p>
        </p:txBody>
      </p:sp>
      <p:sp>
        <p:nvSpPr>
          <p:cNvPr id="424963" name="Text Box 1027"/>
          <p:cNvSpPr txBox="1">
            <a:spLocks noChangeArrowheads="1"/>
          </p:cNvSpPr>
          <p:nvPr/>
        </p:nvSpPr>
        <p:spPr bwMode="auto">
          <a:xfrm>
            <a:off x="1676400" y="2133600"/>
            <a:ext cx="6324600" cy="336550"/>
          </a:xfrm>
          <a:prstGeom prst="rect">
            <a:avLst/>
          </a:prstGeom>
          <a:noFill/>
          <a:ln w="9525">
            <a:noFill/>
            <a:miter lim="800000"/>
            <a:headEnd/>
            <a:tailEnd/>
          </a:ln>
          <a:effectLst/>
        </p:spPr>
        <p:txBody>
          <a:bodyPr>
            <a:spAutoFit/>
          </a:bodyPr>
          <a:lstStyle/>
          <a:p>
            <a:pPr eaLnBrk="0" hangingPunct="0">
              <a:spcBef>
                <a:spcPct val="50000"/>
              </a:spcBef>
            </a:pPr>
            <a:endParaRPr lang="en-US" sz="1600">
              <a:latin typeface="Times New Roman" pitchFamily="18"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584" y="1371600"/>
            <a:ext cx="8020050" cy="5221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1026"/>
          <p:cNvSpPr>
            <a:spLocks noGrp="1" noChangeArrowheads="1"/>
          </p:cNvSpPr>
          <p:nvPr>
            <p:ph type="title"/>
          </p:nvPr>
        </p:nvSpPr>
        <p:spPr>
          <a:xfrm>
            <a:off x="685800" y="304800"/>
            <a:ext cx="7772400" cy="1143000"/>
          </a:xfrm>
        </p:spPr>
        <p:txBody>
          <a:bodyPr/>
          <a:lstStyle/>
          <a:p>
            <a:r>
              <a:rPr lang="en-US"/>
              <a:t>Edit Hello World</a:t>
            </a:r>
          </a:p>
        </p:txBody>
      </p:sp>
      <p:sp>
        <p:nvSpPr>
          <p:cNvPr id="427011" name="Text Box 1027"/>
          <p:cNvSpPr txBox="1">
            <a:spLocks noChangeArrowheads="1"/>
          </p:cNvSpPr>
          <p:nvPr/>
        </p:nvSpPr>
        <p:spPr bwMode="auto">
          <a:xfrm>
            <a:off x="1143000" y="1828800"/>
            <a:ext cx="7239000" cy="4737100"/>
          </a:xfrm>
          <a:prstGeom prst="rect">
            <a:avLst/>
          </a:prstGeom>
          <a:noFill/>
          <a:ln w="9525">
            <a:noFill/>
            <a:miter lim="800000"/>
            <a:headEnd/>
            <a:tailEnd/>
          </a:ln>
          <a:effectLst/>
        </p:spPr>
        <p:txBody>
          <a:bodyPr>
            <a:spAutoFit/>
          </a:bodyPr>
          <a:lstStyle/>
          <a:p>
            <a:pPr eaLnBrk="0" hangingPunct="0"/>
            <a:r>
              <a:rPr lang="en-US" sz="1600" dirty="0">
                <a:latin typeface="Courier New" pitchFamily="49" charset="0"/>
              </a:rPr>
              <a:t># HELLO WORLD</a:t>
            </a:r>
          </a:p>
          <a:p>
            <a:pPr eaLnBrk="0" hangingPunct="0"/>
            <a:r>
              <a:rPr lang="en-US" sz="1600" dirty="0">
                <a:latin typeface="Courier New" pitchFamily="49" charset="0"/>
              </a:rPr>
              <a:t>	</a:t>
            </a:r>
            <a:r>
              <a:rPr lang="en-US" sz="1600" b="1" dirty="0">
                <a:latin typeface="Courier New" pitchFamily="49" charset="0"/>
              </a:rPr>
              <a:t>.data</a:t>
            </a:r>
            <a:r>
              <a:rPr lang="en-US" sz="1600" dirty="0">
                <a:latin typeface="Courier New" pitchFamily="49" charset="0"/>
              </a:rPr>
              <a:t>	</a:t>
            </a:r>
          </a:p>
          <a:p>
            <a:pPr eaLnBrk="0" hangingPunct="0"/>
            <a:r>
              <a:rPr lang="en-US" sz="1600" dirty="0">
                <a:latin typeface="Courier New" pitchFamily="49" charset="0"/>
              </a:rPr>
              <a:t># Symbolic label Hello: data type is ASCII string	</a:t>
            </a:r>
          </a:p>
          <a:p>
            <a:pPr eaLnBrk="0" hangingPunct="0"/>
            <a:r>
              <a:rPr lang="en-US" sz="1600" b="1" dirty="0">
                <a:latin typeface="Courier New" pitchFamily="49" charset="0"/>
              </a:rPr>
              <a:t>Hello:</a:t>
            </a:r>
            <a:r>
              <a:rPr lang="en-US" sz="1600" dirty="0">
                <a:latin typeface="Courier New" pitchFamily="49" charset="0"/>
              </a:rPr>
              <a:t>	</a:t>
            </a:r>
            <a:r>
              <a:rPr lang="en-US" sz="1600" b="1" dirty="0">
                <a:latin typeface="Courier New" pitchFamily="49" charset="0"/>
              </a:rPr>
              <a:t>.</a:t>
            </a:r>
            <a:r>
              <a:rPr lang="en-US" sz="1600" b="1" dirty="0" err="1">
                <a:latin typeface="Courier New" pitchFamily="49" charset="0"/>
              </a:rPr>
              <a:t>asciiz</a:t>
            </a:r>
            <a:r>
              <a:rPr lang="en-US" sz="1600" dirty="0">
                <a:latin typeface="Courier New" pitchFamily="49" charset="0"/>
              </a:rPr>
              <a:t>	"</a:t>
            </a:r>
            <a:r>
              <a:rPr lang="en-US" sz="1600" dirty="0" smtClean="0">
                <a:latin typeface="Courier New" pitchFamily="49" charset="0"/>
              </a:rPr>
              <a:t>Hello World\n</a:t>
            </a:r>
            <a:r>
              <a:rPr lang="en-US" sz="1600" dirty="0">
                <a:latin typeface="Courier New" pitchFamily="49" charset="0"/>
              </a:rPr>
              <a:t>"</a:t>
            </a:r>
          </a:p>
          <a:p>
            <a:pPr eaLnBrk="0" hangingPunct="0"/>
            <a:endParaRPr lang="en-US" sz="1600" dirty="0">
              <a:latin typeface="Courier New" pitchFamily="49" charset="0"/>
            </a:endParaRPr>
          </a:p>
          <a:p>
            <a:pPr eaLnBrk="0" hangingPunct="0"/>
            <a:r>
              <a:rPr lang="en-US" sz="1600" dirty="0">
                <a:latin typeface="Courier New" pitchFamily="49" charset="0"/>
              </a:rPr>
              <a:t>	</a:t>
            </a:r>
            <a:r>
              <a:rPr lang="en-US" sz="1600" b="1" dirty="0">
                <a:latin typeface="Courier New" pitchFamily="49" charset="0"/>
              </a:rPr>
              <a:t>.text	</a:t>
            </a:r>
            <a:r>
              <a:rPr lang="en-US" sz="1600" dirty="0">
                <a:latin typeface="Courier New" pitchFamily="49" charset="0"/>
              </a:rPr>
              <a:t># Text segment is unused for now.</a:t>
            </a:r>
          </a:p>
          <a:p>
            <a:pPr eaLnBrk="0" hangingPunct="0"/>
            <a:endParaRPr lang="en-US" sz="1600" dirty="0">
              <a:latin typeface="Courier New" pitchFamily="49" charset="0"/>
            </a:endParaRPr>
          </a:p>
          <a:p>
            <a:pPr eaLnBrk="0" hangingPunct="0"/>
            <a:r>
              <a:rPr lang="en-US" sz="1600" b="1" dirty="0">
                <a:latin typeface="Courier New" pitchFamily="49" charset="0"/>
              </a:rPr>
              <a:t>main:</a:t>
            </a:r>
            <a:r>
              <a:rPr lang="en-US" sz="1600" dirty="0">
                <a:latin typeface="Courier New" pitchFamily="49" charset="0"/>
              </a:rPr>
              <a:t>	# Start of code section</a:t>
            </a:r>
          </a:p>
          <a:p>
            <a:pPr eaLnBrk="0" hangingPunct="0"/>
            <a:r>
              <a:rPr lang="en-US" sz="1600" dirty="0">
                <a:latin typeface="Courier New" pitchFamily="49" charset="0"/>
              </a:rPr>
              <a:t>	# Load register $v0 with code 4 for OS print.</a:t>
            </a:r>
          </a:p>
          <a:p>
            <a:pPr eaLnBrk="0" hangingPunct="0"/>
            <a:r>
              <a:rPr lang="en-US" sz="1600" dirty="0">
                <a:latin typeface="Courier New" pitchFamily="49" charset="0"/>
              </a:rPr>
              <a:t>	</a:t>
            </a:r>
            <a:r>
              <a:rPr lang="en-US" sz="1600" b="1" dirty="0">
                <a:latin typeface="Courier New" pitchFamily="49" charset="0"/>
              </a:rPr>
              <a:t>li</a:t>
            </a:r>
            <a:r>
              <a:rPr lang="en-US" sz="1600" dirty="0">
                <a:latin typeface="Courier New" pitchFamily="49" charset="0"/>
              </a:rPr>
              <a:t> $v0, 4</a:t>
            </a:r>
          </a:p>
          <a:p>
            <a:pPr eaLnBrk="0" hangingPunct="0"/>
            <a:r>
              <a:rPr lang="en-US" sz="1600" dirty="0">
                <a:latin typeface="Courier New" pitchFamily="49" charset="0"/>
              </a:rPr>
              <a:t>	</a:t>
            </a:r>
          </a:p>
          <a:p>
            <a:pPr eaLnBrk="0" hangingPunct="0"/>
            <a:r>
              <a:rPr lang="en-US" sz="1600" dirty="0">
                <a:latin typeface="Courier New" pitchFamily="49" charset="0"/>
              </a:rPr>
              <a:t>	# Load address $a0 with address of string.</a:t>
            </a:r>
          </a:p>
          <a:p>
            <a:pPr eaLnBrk="0" hangingPunct="0"/>
            <a:r>
              <a:rPr lang="en-US" sz="1600" dirty="0">
                <a:latin typeface="Courier New" pitchFamily="49" charset="0"/>
              </a:rPr>
              <a:t>    	# Label names are case sensitive.</a:t>
            </a:r>
          </a:p>
          <a:p>
            <a:pPr eaLnBrk="0" hangingPunct="0"/>
            <a:r>
              <a:rPr lang="en-US" sz="1600" dirty="0">
                <a:latin typeface="Courier New" pitchFamily="49" charset="0"/>
              </a:rPr>
              <a:t>	</a:t>
            </a:r>
            <a:r>
              <a:rPr lang="en-US" sz="1600" b="1" dirty="0">
                <a:latin typeface="Courier New" pitchFamily="49" charset="0"/>
              </a:rPr>
              <a:t>la</a:t>
            </a:r>
            <a:r>
              <a:rPr lang="en-US" sz="1600" dirty="0">
                <a:latin typeface="Courier New" pitchFamily="49" charset="0"/>
              </a:rPr>
              <a:t> $a0, Hello		</a:t>
            </a:r>
          </a:p>
          <a:p>
            <a:pPr eaLnBrk="0" hangingPunct="0"/>
            <a:endParaRPr lang="en-US" sz="1600" dirty="0">
              <a:latin typeface="Courier New" pitchFamily="49" charset="0"/>
            </a:endParaRPr>
          </a:p>
          <a:p>
            <a:pPr eaLnBrk="0" hangingPunct="0"/>
            <a:r>
              <a:rPr lang="en-US" sz="1600" dirty="0">
                <a:latin typeface="Courier New" pitchFamily="49" charset="0"/>
              </a:rPr>
              <a:t>	# call operating system to perform print operation</a:t>
            </a:r>
          </a:p>
          <a:p>
            <a:pPr eaLnBrk="0" hangingPunct="0"/>
            <a:r>
              <a:rPr lang="en-US" sz="1600" dirty="0">
                <a:latin typeface="Courier New" pitchFamily="49" charset="0"/>
              </a:rPr>
              <a:t>	</a:t>
            </a:r>
            <a:r>
              <a:rPr lang="en-US" sz="1600" b="1" dirty="0" err="1">
                <a:latin typeface="Courier New" pitchFamily="49" charset="0"/>
              </a:rPr>
              <a:t>syscall</a:t>
            </a:r>
            <a:r>
              <a:rPr lang="en-US" sz="1600" dirty="0">
                <a:latin typeface="Courier New" pitchFamily="49" charset="0"/>
              </a:rPr>
              <a:t>	</a:t>
            </a:r>
          </a:p>
          <a:p>
            <a:pPr eaLnBrk="0" hangingPunct="0"/>
            <a:r>
              <a:rPr lang="en-US" sz="1600" dirty="0">
                <a:latin typeface="Courier New" pitchFamily="49" charset="0"/>
              </a:rPr>
              <a:t>		</a:t>
            </a:r>
          </a:p>
          <a:p>
            <a:pPr eaLnBrk="0" hangingPunct="0"/>
            <a:r>
              <a:rPr lang="en-US" sz="1600" dirty="0">
                <a:latin typeface="Courier New" pitchFamily="49" charset="0"/>
              </a:rPr>
              <a:t># END OF PROGRAM - MUST LEAVE ONE BLANK LINE AT END.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1026"/>
          <p:cNvSpPr>
            <a:spLocks noGrp="1" noChangeArrowheads="1"/>
          </p:cNvSpPr>
          <p:nvPr>
            <p:ph type="title"/>
          </p:nvPr>
        </p:nvSpPr>
        <p:spPr/>
        <p:txBody>
          <a:bodyPr/>
          <a:lstStyle/>
          <a:p>
            <a:r>
              <a:rPr lang="en-US"/>
              <a:t>Load Immediate</a:t>
            </a:r>
          </a:p>
        </p:txBody>
      </p:sp>
      <p:sp>
        <p:nvSpPr>
          <p:cNvPr id="429059" name="Rectangle 1027"/>
          <p:cNvSpPr>
            <a:spLocks noGrp="1" noChangeArrowheads="1"/>
          </p:cNvSpPr>
          <p:nvPr>
            <p:ph idx="1"/>
          </p:nvPr>
        </p:nvSpPr>
        <p:spPr>
          <a:xfrm>
            <a:off x="457200" y="1600200"/>
            <a:ext cx="8382000" cy="4525963"/>
          </a:xfrm>
        </p:spPr>
        <p:txBody>
          <a:bodyPr/>
          <a:lstStyle/>
          <a:p>
            <a:r>
              <a:rPr lang="en-US"/>
              <a:t>Loads specified numeric value into the destination register</a:t>
            </a:r>
          </a:p>
          <a:p>
            <a:endParaRPr lang="en-US"/>
          </a:p>
          <a:p>
            <a:r>
              <a:rPr lang="en-US"/>
              <a:t>General format for </a:t>
            </a:r>
            <a:r>
              <a:rPr lang="en-US">
                <a:latin typeface="Courier New" pitchFamily="49" charset="0"/>
              </a:rPr>
              <a:t>LI</a:t>
            </a:r>
          </a:p>
          <a:p>
            <a:pPr>
              <a:buFontTx/>
              <a:buNone/>
            </a:pPr>
            <a:r>
              <a:rPr lang="en-US" sz="2800">
                <a:latin typeface="Courier New" pitchFamily="49" charset="0"/>
              </a:rPr>
              <a:t>li	&lt;destination_reg&gt;, &lt;number&gt;</a:t>
            </a:r>
          </a:p>
          <a:p>
            <a:pPr>
              <a:buFontTx/>
              <a:buNone/>
            </a:pPr>
            <a:endParaRPr lang="en-US" sz="2800">
              <a:latin typeface="Courier New" pitchFamily="49" charset="0"/>
            </a:endParaRPr>
          </a:p>
          <a:p>
            <a:r>
              <a:rPr lang="en-US"/>
              <a:t>Specific example: $v0 = 4</a:t>
            </a:r>
          </a:p>
          <a:p>
            <a:pPr>
              <a:buFontTx/>
              <a:buNone/>
            </a:pPr>
            <a:r>
              <a:rPr lang="en-US" sz="2800">
                <a:latin typeface="Courier New" pitchFamily="49" charset="0"/>
              </a:rPr>
              <a:t>li	$v0, 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r>
              <a:rPr lang="en-US"/>
              <a:t>Why MIPS?</a:t>
            </a:r>
          </a:p>
        </p:txBody>
      </p:sp>
      <p:sp>
        <p:nvSpPr>
          <p:cNvPr id="352259" name="Rectangle 3"/>
          <p:cNvSpPr>
            <a:spLocks noGrp="1" noChangeArrowheads="1"/>
          </p:cNvSpPr>
          <p:nvPr>
            <p:ph idx="1"/>
          </p:nvPr>
        </p:nvSpPr>
        <p:spPr/>
        <p:txBody>
          <a:bodyPr/>
          <a:lstStyle/>
          <a:p>
            <a:r>
              <a:rPr lang="en-US" dirty="0"/>
              <a:t>Easier to understand than Intel 80x86</a:t>
            </a:r>
          </a:p>
          <a:p>
            <a:r>
              <a:rPr lang="en-US" dirty="0"/>
              <a:t>Can focus more on methodology of assembly programming</a:t>
            </a:r>
          </a:p>
          <a:p>
            <a:r>
              <a:rPr lang="en-US" dirty="0" smtClean="0"/>
              <a:t>MARS </a:t>
            </a:r>
            <a:r>
              <a:rPr lang="en-US" dirty="0"/>
              <a:t>software simulator for MIPS R3000 32-bit RISC processor</a:t>
            </a:r>
          </a:p>
          <a:p>
            <a:r>
              <a:rPr lang="en-US" dirty="0"/>
              <a:t>Skills learned will benefit learning assembly (if needed) for latest processors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en-US"/>
              <a:t>Load Address</a:t>
            </a:r>
          </a:p>
        </p:txBody>
      </p:sp>
      <p:sp>
        <p:nvSpPr>
          <p:cNvPr id="430083" name="Rectangle 3"/>
          <p:cNvSpPr>
            <a:spLocks noGrp="1" noChangeArrowheads="1"/>
          </p:cNvSpPr>
          <p:nvPr>
            <p:ph idx="1"/>
          </p:nvPr>
        </p:nvSpPr>
        <p:spPr/>
        <p:txBody>
          <a:bodyPr/>
          <a:lstStyle/>
          <a:p>
            <a:pPr>
              <a:lnSpc>
                <a:spcPct val="90000"/>
              </a:lnSpc>
            </a:pPr>
            <a:r>
              <a:rPr lang="en-US"/>
              <a:t>Load given memory address into destination register</a:t>
            </a:r>
          </a:p>
          <a:p>
            <a:pPr>
              <a:lnSpc>
                <a:spcPct val="90000"/>
              </a:lnSpc>
            </a:pPr>
            <a:endParaRPr lang="en-US"/>
          </a:p>
          <a:p>
            <a:pPr>
              <a:lnSpc>
                <a:spcPct val="90000"/>
              </a:lnSpc>
            </a:pPr>
            <a:r>
              <a:rPr lang="en-US"/>
              <a:t>General format for LA instruction</a:t>
            </a:r>
          </a:p>
          <a:p>
            <a:pPr>
              <a:lnSpc>
                <a:spcPct val="90000"/>
              </a:lnSpc>
              <a:buFontTx/>
              <a:buNone/>
            </a:pPr>
            <a:r>
              <a:rPr lang="en-US">
                <a:latin typeface="Courier New" pitchFamily="49" charset="0"/>
              </a:rPr>
              <a:t>la	&lt;destination_reg&gt;, &lt;addr&gt;</a:t>
            </a:r>
          </a:p>
          <a:p>
            <a:pPr>
              <a:lnSpc>
                <a:spcPct val="90000"/>
              </a:lnSpc>
              <a:buFontTx/>
              <a:buNone/>
            </a:pPr>
            <a:endParaRPr lang="en-US">
              <a:latin typeface="Courier New" pitchFamily="49" charset="0"/>
            </a:endParaRPr>
          </a:p>
          <a:p>
            <a:pPr>
              <a:lnSpc>
                <a:spcPct val="90000"/>
              </a:lnSpc>
            </a:pPr>
            <a:r>
              <a:rPr lang="en-US"/>
              <a:t>Specific example: $a0 = (hello)</a:t>
            </a:r>
          </a:p>
          <a:p>
            <a:pPr>
              <a:lnSpc>
                <a:spcPct val="90000"/>
              </a:lnSpc>
              <a:buFontTx/>
              <a:buNone/>
            </a:pPr>
            <a:r>
              <a:rPr lang="en-US">
                <a:latin typeface="Courier New" pitchFamily="49" charset="0"/>
              </a:rPr>
              <a:t>la	$a0, Hello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Rectangle 1026"/>
          <p:cNvSpPr>
            <a:spLocks noGrp="1" noChangeArrowheads="1"/>
          </p:cNvSpPr>
          <p:nvPr>
            <p:ph type="title"/>
          </p:nvPr>
        </p:nvSpPr>
        <p:spPr/>
        <p:txBody>
          <a:bodyPr/>
          <a:lstStyle/>
          <a:p>
            <a:r>
              <a:rPr lang="en-US"/>
              <a:t>Case Sensitivity</a:t>
            </a:r>
          </a:p>
        </p:txBody>
      </p:sp>
      <p:sp>
        <p:nvSpPr>
          <p:cNvPr id="466947" name="Rectangle 1027"/>
          <p:cNvSpPr>
            <a:spLocks noGrp="1" noChangeArrowheads="1"/>
          </p:cNvSpPr>
          <p:nvPr>
            <p:ph idx="1"/>
          </p:nvPr>
        </p:nvSpPr>
        <p:spPr/>
        <p:txBody>
          <a:bodyPr/>
          <a:lstStyle/>
          <a:p>
            <a:pPr>
              <a:lnSpc>
                <a:spcPct val="90000"/>
              </a:lnSpc>
            </a:pPr>
            <a:r>
              <a:rPr lang="en-US"/>
              <a:t>MIPS assembly language is case sensitive</a:t>
            </a:r>
          </a:p>
          <a:p>
            <a:pPr>
              <a:lnSpc>
                <a:spcPct val="90000"/>
              </a:lnSpc>
            </a:pPr>
            <a:endParaRPr lang="en-US"/>
          </a:p>
          <a:p>
            <a:pPr>
              <a:lnSpc>
                <a:spcPct val="90000"/>
              </a:lnSpc>
            </a:pPr>
            <a:r>
              <a:rPr lang="en-US"/>
              <a:t>Mnemonic commands must be expressed in lower case, for example:</a:t>
            </a:r>
          </a:p>
          <a:p>
            <a:pPr lvl="1">
              <a:lnSpc>
                <a:spcPct val="90000"/>
              </a:lnSpc>
              <a:buFontTx/>
              <a:buNone/>
            </a:pPr>
            <a:r>
              <a:rPr lang="en-US" sz="3200" b="1">
                <a:latin typeface="Courier New" pitchFamily="49" charset="0"/>
              </a:rPr>
              <a:t>li</a:t>
            </a:r>
          </a:p>
          <a:p>
            <a:pPr lvl="1">
              <a:lnSpc>
                <a:spcPct val="90000"/>
              </a:lnSpc>
              <a:buFontTx/>
              <a:buNone/>
            </a:pPr>
            <a:r>
              <a:rPr lang="en-US" sz="3200" b="1">
                <a:latin typeface="Courier New" pitchFamily="49" charset="0"/>
              </a:rPr>
              <a:t>la</a:t>
            </a:r>
          </a:p>
          <a:p>
            <a:pPr lvl="1">
              <a:lnSpc>
                <a:spcPct val="90000"/>
              </a:lnSpc>
              <a:buFontTx/>
              <a:buNone/>
            </a:pPr>
            <a:r>
              <a:rPr lang="en-US" sz="3200" b="1">
                <a:latin typeface="Courier New" pitchFamily="49" charset="0"/>
              </a:rPr>
              <a:t>add</a:t>
            </a:r>
          </a:p>
          <a:p>
            <a:pPr lvl="1">
              <a:lnSpc>
                <a:spcPct val="90000"/>
              </a:lnSpc>
              <a:buFontTx/>
              <a:buNone/>
            </a:pPr>
            <a:r>
              <a:rPr lang="en-US" sz="3200" b="1">
                <a:latin typeface="Courier New" pitchFamily="49" charset="0"/>
              </a:rPr>
              <a:t>sub</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r>
              <a:rPr lang="en-US" dirty="0" smtClean="0"/>
              <a:t>Mars</a:t>
            </a:r>
            <a:endParaRPr lang="en-US" dirty="0"/>
          </a:p>
        </p:txBody>
      </p:sp>
      <p:sp>
        <p:nvSpPr>
          <p:cNvPr id="428035" name="Rectangle 3"/>
          <p:cNvSpPr>
            <a:spLocks noGrp="1" noChangeArrowheads="1"/>
          </p:cNvSpPr>
          <p:nvPr>
            <p:ph idx="1"/>
          </p:nvPr>
        </p:nvSpPr>
        <p:spPr/>
        <p:txBody>
          <a:bodyPr/>
          <a:lstStyle/>
          <a:p>
            <a:r>
              <a:rPr lang="en-US" dirty="0" smtClean="0"/>
              <a:t>Single-step </a:t>
            </a:r>
            <a:r>
              <a:rPr lang="en-US" dirty="0"/>
              <a:t>using </a:t>
            </a:r>
            <a:r>
              <a:rPr lang="en-US" dirty="0" smtClean="0"/>
              <a:t>F7 </a:t>
            </a:r>
            <a:r>
              <a:rPr lang="en-US" dirty="0"/>
              <a:t>key</a:t>
            </a:r>
          </a:p>
          <a:p>
            <a:endParaRPr lang="en-US" dirty="0"/>
          </a:p>
          <a:p>
            <a:r>
              <a:rPr lang="en-US" dirty="0"/>
              <a:t>Examine contents of:</a:t>
            </a:r>
          </a:p>
          <a:p>
            <a:pPr lvl="1"/>
            <a:r>
              <a:rPr lang="en-US" dirty="0"/>
              <a:t>$v0</a:t>
            </a:r>
          </a:p>
          <a:p>
            <a:pPr lvl="1"/>
            <a:r>
              <a:rPr lang="en-US" dirty="0"/>
              <a:t>$a0</a:t>
            </a:r>
          </a:p>
          <a:p>
            <a:pPr lvl="1"/>
            <a:r>
              <a:rPr lang="en-US" dirty="0"/>
              <a:t>Memory contents of string shown in hex #s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lstStyle/>
          <a:p>
            <a:r>
              <a:rPr lang="en-US"/>
              <a:t>Arithmetic Logic Unit (ALU)</a:t>
            </a:r>
          </a:p>
        </p:txBody>
      </p:sp>
      <p:sp>
        <p:nvSpPr>
          <p:cNvPr id="372739" name="Rectangle 3"/>
          <p:cNvSpPr>
            <a:spLocks noGrp="1" noChangeArrowheads="1"/>
          </p:cNvSpPr>
          <p:nvPr>
            <p:ph idx="1"/>
          </p:nvPr>
        </p:nvSpPr>
        <p:spPr/>
        <p:txBody>
          <a:bodyPr/>
          <a:lstStyle/>
          <a:p>
            <a:r>
              <a:rPr lang="en-US"/>
              <a:t>The ALU is a digital logic circuit that can perform binary integer arithmetic operations such as add, subtract, multiply, and divide.</a:t>
            </a:r>
          </a:p>
          <a:p>
            <a:endParaRPr lang="en-US"/>
          </a:p>
          <a:p>
            <a:r>
              <a:rPr lang="en-US"/>
              <a:t>The ALU also performs binary logical operations such as AND, OR, NOR, and Exclusive OR.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r>
              <a:rPr lang="en-US"/>
              <a:t>Program Counter (PC)</a:t>
            </a:r>
          </a:p>
        </p:txBody>
      </p:sp>
      <p:sp>
        <p:nvSpPr>
          <p:cNvPr id="373763" name="Rectangle 3"/>
          <p:cNvSpPr>
            <a:spLocks noGrp="1" noChangeArrowheads="1"/>
          </p:cNvSpPr>
          <p:nvPr>
            <p:ph idx="1"/>
          </p:nvPr>
        </p:nvSpPr>
        <p:spPr/>
        <p:txBody>
          <a:bodyPr/>
          <a:lstStyle/>
          <a:p>
            <a:r>
              <a:rPr lang="en-US"/>
              <a:t>The program counter holds the memory address of the next instruction to be executed.</a:t>
            </a:r>
          </a:p>
          <a:p>
            <a:endParaRPr lang="en-US"/>
          </a:p>
          <a:p>
            <a:r>
              <a:rPr lang="en-US"/>
              <a:t>When a new program is started, the operating system will initialize the PC to the address of the first instruction.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r>
              <a:rPr lang="en-US"/>
              <a:t>Fetch-Execute Cycle</a:t>
            </a:r>
          </a:p>
        </p:txBody>
      </p:sp>
      <p:sp>
        <p:nvSpPr>
          <p:cNvPr id="374787" name="Rectangle 3"/>
          <p:cNvSpPr>
            <a:spLocks noGrp="1" noChangeArrowheads="1"/>
          </p:cNvSpPr>
          <p:nvPr>
            <p:ph idx="1"/>
          </p:nvPr>
        </p:nvSpPr>
        <p:spPr/>
        <p:txBody>
          <a:bodyPr/>
          <a:lstStyle/>
          <a:p>
            <a:r>
              <a:rPr lang="en-US"/>
              <a:t>The processor accesses the instruction addressed by the program counter.</a:t>
            </a:r>
          </a:p>
          <a:p>
            <a:endParaRPr lang="en-US"/>
          </a:p>
          <a:p>
            <a:r>
              <a:rPr lang="en-US"/>
              <a:t>The current instruction is stored in the instruction register (IR).</a:t>
            </a:r>
          </a:p>
          <a:p>
            <a:endParaRPr lang="en-US"/>
          </a:p>
          <a:p>
            <a:r>
              <a:rPr lang="en-US"/>
              <a:t>Increment the program counter to point to the next instruction.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en-US"/>
              <a:t>Fetch-Execute Cycle</a:t>
            </a:r>
          </a:p>
        </p:txBody>
      </p:sp>
      <p:sp>
        <p:nvSpPr>
          <p:cNvPr id="375811" name="Rectangle 3"/>
          <p:cNvSpPr>
            <a:spLocks noGrp="1" noChangeArrowheads="1"/>
          </p:cNvSpPr>
          <p:nvPr>
            <p:ph idx="1"/>
          </p:nvPr>
        </p:nvSpPr>
        <p:spPr/>
        <p:txBody>
          <a:bodyPr/>
          <a:lstStyle/>
          <a:p>
            <a:r>
              <a:rPr lang="en-US" sz="2800"/>
              <a:t>The processor decodes the instruction to determine its opcode and operands.</a:t>
            </a:r>
          </a:p>
          <a:p>
            <a:endParaRPr lang="en-US" sz="2800"/>
          </a:p>
          <a:p>
            <a:r>
              <a:rPr lang="en-US" sz="2800"/>
              <a:t>Optional, fetch operands from memory</a:t>
            </a:r>
          </a:p>
          <a:p>
            <a:endParaRPr lang="en-US" sz="2800"/>
          </a:p>
          <a:p>
            <a:r>
              <a:rPr lang="en-US" sz="2800"/>
              <a:t>The processor executes the instruction.</a:t>
            </a:r>
          </a:p>
          <a:p>
            <a:endParaRPr lang="en-US" sz="2800"/>
          </a:p>
          <a:p>
            <a:r>
              <a:rPr lang="en-US" sz="2800"/>
              <a:t>Memory and/or registers are updated to reflect the result of the instruction.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p:txBody>
          <a:bodyPr/>
          <a:lstStyle/>
          <a:p>
            <a:r>
              <a:rPr lang="en-US" dirty="0" smtClean="0"/>
              <a:t>Mars </a:t>
            </a:r>
            <a:r>
              <a:rPr lang="en-US" dirty="0"/>
              <a:t>Exercise</a:t>
            </a:r>
          </a:p>
        </p:txBody>
      </p:sp>
      <p:sp>
        <p:nvSpPr>
          <p:cNvPr id="431107" name="Rectangle 3"/>
          <p:cNvSpPr>
            <a:spLocks noGrp="1" noChangeArrowheads="1"/>
          </p:cNvSpPr>
          <p:nvPr>
            <p:ph idx="1"/>
          </p:nvPr>
        </p:nvSpPr>
        <p:spPr/>
        <p:txBody>
          <a:bodyPr/>
          <a:lstStyle/>
          <a:p>
            <a:pPr>
              <a:lnSpc>
                <a:spcPct val="80000"/>
              </a:lnSpc>
            </a:pPr>
            <a:r>
              <a:rPr lang="en-US" sz="2800" dirty="0" smtClean="0"/>
              <a:t>Assemble the </a:t>
            </a:r>
            <a:r>
              <a:rPr lang="en-US" sz="2800" dirty="0"/>
              <a:t>source code for the Hello world program</a:t>
            </a:r>
          </a:p>
          <a:p>
            <a:pPr>
              <a:lnSpc>
                <a:spcPct val="80000"/>
              </a:lnSpc>
            </a:pPr>
            <a:endParaRPr lang="en-US" sz="2800" dirty="0"/>
          </a:p>
          <a:p>
            <a:pPr>
              <a:lnSpc>
                <a:spcPct val="80000"/>
              </a:lnSpc>
            </a:pPr>
            <a:r>
              <a:rPr lang="en-US" sz="2800" dirty="0"/>
              <a:t>Single-step through the code by pressing the </a:t>
            </a:r>
            <a:r>
              <a:rPr lang="en-US" sz="2800" dirty="0" smtClean="0"/>
              <a:t>F7 </a:t>
            </a:r>
            <a:r>
              <a:rPr lang="en-US" sz="2800" dirty="0"/>
              <a:t>key</a:t>
            </a:r>
          </a:p>
          <a:p>
            <a:pPr>
              <a:lnSpc>
                <a:spcPct val="80000"/>
              </a:lnSpc>
            </a:pPr>
            <a:endParaRPr lang="en-US" sz="2800" dirty="0"/>
          </a:p>
          <a:p>
            <a:pPr>
              <a:lnSpc>
                <a:spcPct val="80000"/>
              </a:lnSpc>
            </a:pPr>
            <a:r>
              <a:rPr lang="en-US" sz="2800" dirty="0"/>
              <a:t>Note how the PC increments by 4 after each instruction</a:t>
            </a:r>
          </a:p>
          <a:p>
            <a:pPr>
              <a:lnSpc>
                <a:spcPct val="80000"/>
              </a:lnSpc>
            </a:pPr>
            <a:endParaRPr lang="en-US" sz="2800" dirty="0"/>
          </a:p>
          <a:p>
            <a:pPr>
              <a:lnSpc>
                <a:spcPct val="80000"/>
              </a:lnSpc>
            </a:pPr>
            <a:r>
              <a:rPr lang="en-US" sz="2800" dirty="0"/>
              <a:t>Inspect the memory address where each instruction is stored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p:txBody>
          <a:bodyPr/>
          <a:lstStyle/>
          <a:p>
            <a:r>
              <a:rPr lang="en-US"/>
              <a:t>MIPS Instruction Format</a:t>
            </a:r>
          </a:p>
        </p:txBody>
      </p:sp>
      <p:sp>
        <p:nvSpPr>
          <p:cNvPr id="376835" name="Rectangle 3"/>
          <p:cNvSpPr>
            <a:spLocks noGrp="1" noChangeArrowheads="1"/>
          </p:cNvSpPr>
          <p:nvPr>
            <p:ph idx="1"/>
          </p:nvPr>
        </p:nvSpPr>
        <p:spPr/>
        <p:txBody>
          <a:bodyPr/>
          <a:lstStyle/>
          <a:p>
            <a:r>
              <a:rPr lang="en-US"/>
              <a:t>All MIPS instructions are 32-bits in length.</a:t>
            </a:r>
          </a:p>
          <a:p>
            <a:r>
              <a:rPr lang="en-US"/>
              <a:t>MIPS employs a fixed instruction size, which simplifies matters.</a:t>
            </a:r>
          </a:p>
          <a:p>
            <a:r>
              <a:rPr lang="en-US"/>
              <a:t>The program counter is incremented by 4 after each instruction.</a:t>
            </a:r>
          </a:p>
          <a:p>
            <a:r>
              <a:rPr lang="en-US"/>
              <a:t>Other processors such as the CISC Intel 80x86 have variable length instructions.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a:xfrm>
            <a:off x="685800" y="609600"/>
            <a:ext cx="7772400" cy="1752600"/>
          </a:xfrm>
        </p:spPr>
        <p:txBody>
          <a:bodyPr/>
          <a:lstStyle/>
          <a:p>
            <a:r>
              <a:rPr lang="en-US" altLang="en-US"/>
              <a:t>MIPS Instruction Set</a:t>
            </a:r>
          </a:p>
        </p:txBody>
      </p:sp>
      <p:sp>
        <p:nvSpPr>
          <p:cNvPr id="349187" name="Rectangle 3"/>
          <p:cNvSpPr>
            <a:spLocks noGrp="1" noChangeArrowheads="1"/>
          </p:cNvSpPr>
          <p:nvPr>
            <p:ph idx="1"/>
          </p:nvPr>
        </p:nvSpPr>
        <p:spPr>
          <a:xfrm>
            <a:off x="533400" y="2514600"/>
            <a:ext cx="7772400" cy="3505200"/>
          </a:xfrm>
        </p:spPr>
        <p:txBody>
          <a:bodyPr/>
          <a:lstStyle/>
          <a:p>
            <a:pPr>
              <a:lnSpc>
                <a:spcPct val="90000"/>
              </a:lnSpc>
            </a:pPr>
            <a:r>
              <a:rPr lang="en-US" altLang="en-US" sz="2800"/>
              <a:t>Arithmetic, Logic, and Shifting Instructions</a:t>
            </a:r>
          </a:p>
          <a:p>
            <a:pPr>
              <a:lnSpc>
                <a:spcPct val="90000"/>
              </a:lnSpc>
            </a:pPr>
            <a:endParaRPr lang="en-US" altLang="en-US" sz="2800"/>
          </a:p>
          <a:p>
            <a:pPr>
              <a:lnSpc>
                <a:spcPct val="90000"/>
              </a:lnSpc>
            </a:pPr>
            <a:r>
              <a:rPr lang="en-US" altLang="en-US" sz="2800"/>
              <a:t>Load and Store Instructions</a:t>
            </a:r>
          </a:p>
          <a:p>
            <a:pPr>
              <a:lnSpc>
                <a:spcPct val="90000"/>
              </a:lnSpc>
            </a:pPr>
            <a:endParaRPr lang="en-US" altLang="en-US" sz="2800"/>
          </a:p>
          <a:p>
            <a:pPr>
              <a:lnSpc>
                <a:spcPct val="90000"/>
              </a:lnSpc>
            </a:pPr>
            <a:r>
              <a:rPr lang="en-US" altLang="en-US" sz="2800"/>
              <a:t>Conditional Branch Instructions</a:t>
            </a:r>
          </a:p>
          <a:p>
            <a:pPr>
              <a:lnSpc>
                <a:spcPct val="90000"/>
              </a:lnSpc>
            </a:pPr>
            <a:endParaRPr lang="en-US" altLang="en-US" sz="2800"/>
          </a:p>
          <a:p>
            <a:pPr>
              <a:lnSpc>
                <a:spcPct val="90000"/>
              </a:lnSpc>
            </a:pPr>
            <a:r>
              <a:rPr lang="en-US" altLang="en-US" sz="2800"/>
              <a:t>Function Call Instructions</a:t>
            </a:r>
          </a:p>
          <a:p>
            <a:pPr>
              <a:lnSpc>
                <a:spcPct val="90000"/>
              </a:lnSpc>
            </a:pPr>
            <a:endParaRPr lang="en-US"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r>
              <a:rPr lang="en-US"/>
              <a:t>Current Applications of MIPS</a:t>
            </a:r>
          </a:p>
        </p:txBody>
      </p:sp>
      <p:sp>
        <p:nvSpPr>
          <p:cNvPr id="353283" name="Rectangle 3"/>
          <p:cNvSpPr>
            <a:spLocks noGrp="1" noChangeArrowheads="1"/>
          </p:cNvSpPr>
          <p:nvPr>
            <p:ph idx="1"/>
          </p:nvPr>
        </p:nvSpPr>
        <p:spPr/>
        <p:txBody>
          <a:bodyPr/>
          <a:lstStyle/>
          <a:p>
            <a:r>
              <a:rPr lang="en-US"/>
              <a:t>MIPS 32-bit and 64-bit processors are embedded in many electronic devices:</a:t>
            </a:r>
          </a:p>
          <a:p>
            <a:pPr lvl="1"/>
            <a:r>
              <a:rPr lang="en-US"/>
              <a:t>Broadcom Sentry5 secured network gateway: embedded 200 MHz MIPS 32-bit</a:t>
            </a:r>
          </a:p>
          <a:p>
            <a:pPr lvl="1"/>
            <a:r>
              <a:rPr lang="en-US"/>
              <a:t>Time Warner cable Pace DC-550 HD Digital Cable set-top box</a:t>
            </a:r>
          </a:p>
          <a:p>
            <a:pPr lvl="1"/>
            <a:r>
              <a:rPr lang="en-US"/>
              <a:t>Toshiba licensed MIPS R3000A processor in Lexmark Optra laser printer</a:t>
            </a:r>
          </a:p>
          <a:p>
            <a:endParaRPr lang="en-US"/>
          </a:p>
          <a:p>
            <a:endParaRPr lang="en-US"/>
          </a:p>
        </p:txBody>
      </p:sp>
      <p:sp>
        <p:nvSpPr>
          <p:cNvPr id="353284" name="Text Box 4"/>
          <p:cNvSpPr txBox="1">
            <a:spLocks noChangeArrowheads="1"/>
          </p:cNvSpPr>
          <p:nvPr/>
        </p:nvSpPr>
        <p:spPr bwMode="auto">
          <a:xfrm>
            <a:off x="1295400" y="6400800"/>
            <a:ext cx="6781800" cy="274638"/>
          </a:xfrm>
          <a:prstGeom prst="rect">
            <a:avLst/>
          </a:prstGeom>
          <a:noFill/>
          <a:ln w="9525">
            <a:noFill/>
            <a:miter lim="800000"/>
            <a:headEnd/>
            <a:tailEnd/>
          </a:ln>
          <a:effectLst/>
        </p:spPr>
        <p:txBody>
          <a:bodyPr>
            <a:spAutoFit/>
          </a:bodyPr>
          <a:lstStyle/>
          <a:p>
            <a:pPr eaLnBrk="0" hangingPunct="0">
              <a:spcBef>
                <a:spcPct val="50000"/>
              </a:spcBef>
            </a:pPr>
            <a:r>
              <a:rPr lang="en-US">
                <a:latin typeface="Times New Roman" pitchFamily="18" charset="0"/>
              </a:rPr>
              <a:t>Source: Press releases at www.mips.com            </a:t>
            </a:r>
            <a:r>
              <a:rPr lang="en-US">
                <a:latin typeface="Times" pitchFamily="18" charset="0"/>
              </a:rPr>
              <a:t>http://www.mips.com/content/PressRoom/PressReleases</a:t>
            </a:r>
            <a:endParaRPr lang="en-US" sz="2400">
              <a:latin typeface="Times"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r>
              <a:rPr lang="en-US"/>
              <a:t>Simplicity Favors Regularity </a:t>
            </a:r>
          </a:p>
        </p:txBody>
      </p:sp>
      <p:sp>
        <p:nvSpPr>
          <p:cNvPr id="400387" name="AutoShape 3"/>
          <p:cNvSpPr>
            <a:spLocks noChangeArrowheads="1"/>
          </p:cNvSpPr>
          <p:nvPr/>
        </p:nvSpPr>
        <p:spPr bwMode="auto">
          <a:xfrm>
            <a:off x="457200" y="1905000"/>
            <a:ext cx="8382000" cy="4114800"/>
          </a:xfrm>
          <a:prstGeom prst="roundRect">
            <a:avLst>
              <a:gd name="adj" fmla="val 12477"/>
            </a:avLst>
          </a:prstGeom>
          <a:noFill/>
          <a:ln w="9525">
            <a:noFill/>
            <a:round/>
            <a:headEnd/>
            <a:tailEnd/>
          </a:ln>
          <a:effectLst/>
        </p:spPr>
        <p:txBody>
          <a:bodyPr lIns="90488" tIns="44450" rIns="90488" bIns="44450"/>
          <a:lstStyle/>
          <a:p>
            <a:pPr marL="342900" indent="-342900">
              <a:spcBef>
                <a:spcPct val="20000"/>
              </a:spcBef>
              <a:buFontTx/>
              <a:buChar char="•"/>
            </a:pPr>
            <a:r>
              <a:rPr lang="en-US" sz="3200"/>
              <a:t>All arithmetic instructions have 3 operands</a:t>
            </a:r>
          </a:p>
          <a:p>
            <a:pPr marL="342900" indent="-342900">
              <a:spcBef>
                <a:spcPct val="20000"/>
              </a:spcBef>
              <a:buFontTx/>
              <a:buChar char="•"/>
            </a:pPr>
            <a:r>
              <a:rPr lang="en-US" sz="3200"/>
              <a:t>Operand order is fixed (destination first)</a:t>
            </a:r>
            <a:br>
              <a:rPr lang="en-US" sz="3200"/>
            </a:br>
            <a:r>
              <a:rPr lang="en-US" sz="3200"/>
              <a:t>	</a:t>
            </a:r>
            <a:br>
              <a:rPr lang="en-US" sz="3200"/>
            </a:br>
            <a:r>
              <a:rPr lang="en-US" sz="3200"/>
              <a:t>C code:  	</a:t>
            </a:r>
            <a:r>
              <a:rPr lang="en-US" sz="3200">
                <a:latin typeface="Courier New" pitchFamily="49" charset="0"/>
              </a:rPr>
              <a:t>A = B + C;</a:t>
            </a:r>
          </a:p>
          <a:p>
            <a:pPr marL="342900" indent="-342900">
              <a:spcBef>
                <a:spcPct val="20000"/>
              </a:spcBef>
            </a:pPr>
            <a:r>
              <a:rPr lang="en-US" sz="3200"/>
              <a:t/>
            </a:r>
            <a:br>
              <a:rPr lang="en-US" sz="3200"/>
            </a:br>
            <a:r>
              <a:rPr lang="en-US" sz="3200"/>
              <a:t># Let A = $s0, B = $s1, and C = $s2.</a:t>
            </a:r>
            <a:br>
              <a:rPr lang="en-US" sz="3200"/>
            </a:br>
            <a:r>
              <a:rPr lang="en-US" sz="3200">
                <a:latin typeface="Courier New" pitchFamily="49" charset="0"/>
              </a:rPr>
              <a:t>add $s0, $s1, $s2</a:t>
            </a:r>
            <a:endParaRPr lang="en-US" sz="3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r>
              <a:rPr lang="en-US"/>
              <a:t>Addition Example</a:t>
            </a:r>
          </a:p>
        </p:txBody>
      </p:sp>
      <p:sp>
        <p:nvSpPr>
          <p:cNvPr id="432131" name="Rectangle 3"/>
          <p:cNvSpPr>
            <a:spLocks noGrp="1" noChangeArrowheads="1"/>
          </p:cNvSpPr>
          <p:nvPr>
            <p:ph idx="1"/>
          </p:nvPr>
        </p:nvSpPr>
        <p:spPr/>
        <p:txBody>
          <a:bodyPr/>
          <a:lstStyle/>
          <a:p>
            <a:pPr>
              <a:lnSpc>
                <a:spcPct val="90000"/>
              </a:lnSpc>
              <a:buFontTx/>
              <a:buNone/>
            </a:pPr>
            <a:r>
              <a:rPr lang="en-US">
                <a:latin typeface="Courier New" pitchFamily="49" charset="0"/>
              </a:rPr>
              <a:t># $t0 = 10 (base 10)</a:t>
            </a:r>
          </a:p>
          <a:p>
            <a:pPr>
              <a:lnSpc>
                <a:spcPct val="90000"/>
              </a:lnSpc>
              <a:buFontTx/>
              <a:buNone/>
            </a:pPr>
            <a:r>
              <a:rPr lang="en-US">
                <a:latin typeface="Courier New" pitchFamily="49" charset="0"/>
              </a:rPr>
              <a:t>li		$t0, 10</a:t>
            </a:r>
          </a:p>
          <a:p>
            <a:pPr>
              <a:lnSpc>
                <a:spcPct val="90000"/>
              </a:lnSpc>
              <a:buFontTx/>
              <a:buNone/>
            </a:pPr>
            <a:endParaRPr lang="en-US">
              <a:latin typeface="Courier New" pitchFamily="49" charset="0"/>
            </a:endParaRPr>
          </a:p>
          <a:p>
            <a:pPr>
              <a:lnSpc>
                <a:spcPct val="90000"/>
              </a:lnSpc>
              <a:buFontTx/>
              <a:buNone/>
            </a:pPr>
            <a:r>
              <a:rPr lang="en-US">
                <a:latin typeface="Courier New" pitchFamily="49" charset="0"/>
              </a:rPr>
              <a:t># $t1 = 20 (base 10)</a:t>
            </a:r>
          </a:p>
          <a:p>
            <a:pPr>
              <a:lnSpc>
                <a:spcPct val="90000"/>
              </a:lnSpc>
              <a:buFontTx/>
              <a:buNone/>
            </a:pPr>
            <a:r>
              <a:rPr lang="en-US">
                <a:latin typeface="Courier New" pitchFamily="49" charset="0"/>
              </a:rPr>
              <a:t>li		$t1, 20</a:t>
            </a:r>
          </a:p>
          <a:p>
            <a:pPr>
              <a:lnSpc>
                <a:spcPct val="90000"/>
              </a:lnSpc>
              <a:buFontTx/>
              <a:buNone/>
            </a:pPr>
            <a:endParaRPr lang="en-US">
              <a:latin typeface="Courier New" pitchFamily="49" charset="0"/>
            </a:endParaRPr>
          </a:p>
          <a:p>
            <a:pPr>
              <a:lnSpc>
                <a:spcPct val="90000"/>
              </a:lnSpc>
              <a:buFontTx/>
              <a:buNone/>
            </a:pPr>
            <a:r>
              <a:rPr lang="en-US">
                <a:latin typeface="Courier New" pitchFamily="49" charset="0"/>
              </a:rPr>
              <a:t># $t2 = $t0 + $t1</a:t>
            </a:r>
          </a:p>
          <a:p>
            <a:pPr>
              <a:lnSpc>
                <a:spcPct val="90000"/>
              </a:lnSpc>
              <a:buFontTx/>
              <a:buNone/>
            </a:pPr>
            <a:r>
              <a:rPr lang="en-US">
                <a:latin typeface="Courier New" pitchFamily="49" charset="0"/>
              </a:rPr>
              <a:t>add		$t2, $t0, $t1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r>
              <a:rPr lang="en-US" dirty="0"/>
              <a:t>Use </a:t>
            </a:r>
            <a:r>
              <a:rPr lang="en-US" dirty="0" smtClean="0"/>
              <a:t>mars </a:t>
            </a:r>
            <a:r>
              <a:rPr lang="en-US" dirty="0"/>
              <a:t>to Trace Addition</a:t>
            </a:r>
          </a:p>
        </p:txBody>
      </p:sp>
      <p:sp>
        <p:nvSpPr>
          <p:cNvPr id="433155" name="Rectangle 3"/>
          <p:cNvSpPr>
            <a:spLocks noGrp="1" noChangeArrowheads="1"/>
          </p:cNvSpPr>
          <p:nvPr>
            <p:ph idx="1"/>
          </p:nvPr>
        </p:nvSpPr>
        <p:spPr/>
        <p:txBody>
          <a:bodyPr/>
          <a:lstStyle/>
          <a:p>
            <a:pPr>
              <a:buFontTx/>
              <a:buNone/>
            </a:pPr>
            <a:r>
              <a:rPr lang="en-US"/>
              <a:t>Examine register contents</a:t>
            </a:r>
          </a:p>
          <a:p>
            <a:pPr>
              <a:buFontTx/>
              <a:buNone/>
            </a:pPr>
            <a:r>
              <a:rPr lang="en-US"/>
              <a:t>$t0 = 0x0000000A = 10 (base 10)</a:t>
            </a:r>
          </a:p>
          <a:p>
            <a:pPr>
              <a:buFontTx/>
              <a:buNone/>
            </a:pPr>
            <a:endParaRPr lang="en-US"/>
          </a:p>
          <a:p>
            <a:pPr>
              <a:buFontTx/>
              <a:buNone/>
            </a:pPr>
            <a:r>
              <a:rPr lang="en-US"/>
              <a:t>$t1 = 0x00000014 = 20 (base 10)</a:t>
            </a:r>
          </a:p>
          <a:p>
            <a:pPr>
              <a:buFontTx/>
              <a:buNone/>
            </a:pPr>
            <a:endParaRPr lang="en-US"/>
          </a:p>
          <a:p>
            <a:pPr>
              <a:buFontTx/>
              <a:buNone/>
            </a:pPr>
            <a:r>
              <a:rPr lang="en-US"/>
              <a:t>$t2 = 0x0000001E = 30 (base 10)</a:t>
            </a:r>
          </a:p>
          <a:p>
            <a:pPr>
              <a:buFontTx/>
              <a:buNone/>
            </a:pP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p:txBody>
          <a:bodyPr/>
          <a:lstStyle/>
          <a:p>
            <a:r>
              <a:rPr lang="en-US"/>
              <a:t>Subtraction Example</a:t>
            </a:r>
          </a:p>
        </p:txBody>
      </p:sp>
      <p:sp>
        <p:nvSpPr>
          <p:cNvPr id="434179" name="Rectangle 3"/>
          <p:cNvSpPr>
            <a:spLocks noGrp="1" noChangeArrowheads="1"/>
          </p:cNvSpPr>
          <p:nvPr>
            <p:ph idx="1"/>
          </p:nvPr>
        </p:nvSpPr>
        <p:spPr/>
        <p:txBody>
          <a:bodyPr/>
          <a:lstStyle/>
          <a:p>
            <a:pPr>
              <a:lnSpc>
                <a:spcPct val="90000"/>
              </a:lnSpc>
              <a:buFontTx/>
              <a:buNone/>
            </a:pPr>
            <a:r>
              <a:rPr lang="en-US">
                <a:latin typeface="Courier New" pitchFamily="49" charset="0"/>
              </a:rPr>
              <a:t># $t0 = 10</a:t>
            </a:r>
          </a:p>
          <a:p>
            <a:pPr>
              <a:lnSpc>
                <a:spcPct val="90000"/>
              </a:lnSpc>
              <a:buFontTx/>
              <a:buNone/>
            </a:pPr>
            <a:r>
              <a:rPr lang="en-US">
                <a:latin typeface="Courier New" pitchFamily="49" charset="0"/>
              </a:rPr>
              <a:t>li		$t0, 10</a:t>
            </a:r>
          </a:p>
          <a:p>
            <a:pPr>
              <a:lnSpc>
                <a:spcPct val="90000"/>
              </a:lnSpc>
              <a:buFontTx/>
              <a:buNone/>
            </a:pPr>
            <a:endParaRPr lang="en-US">
              <a:latin typeface="Courier New" pitchFamily="49" charset="0"/>
            </a:endParaRPr>
          </a:p>
          <a:p>
            <a:pPr>
              <a:lnSpc>
                <a:spcPct val="90000"/>
              </a:lnSpc>
              <a:buFontTx/>
              <a:buNone/>
            </a:pPr>
            <a:r>
              <a:rPr lang="en-US">
                <a:latin typeface="Courier New" pitchFamily="49" charset="0"/>
              </a:rPr>
              <a:t># $t1 = 20</a:t>
            </a:r>
          </a:p>
          <a:p>
            <a:pPr>
              <a:lnSpc>
                <a:spcPct val="90000"/>
              </a:lnSpc>
              <a:buFontTx/>
              <a:buNone/>
            </a:pPr>
            <a:r>
              <a:rPr lang="en-US">
                <a:latin typeface="Courier New" pitchFamily="49" charset="0"/>
              </a:rPr>
              <a:t>li		$t1, 20</a:t>
            </a:r>
          </a:p>
          <a:p>
            <a:pPr>
              <a:lnSpc>
                <a:spcPct val="90000"/>
              </a:lnSpc>
              <a:buFontTx/>
              <a:buNone/>
            </a:pPr>
            <a:endParaRPr lang="en-US">
              <a:latin typeface="Courier New" pitchFamily="49" charset="0"/>
            </a:endParaRPr>
          </a:p>
          <a:p>
            <a:pPr>
              <a:lnSpc>
                <a:spcPct val="90000"/>
              </a:lnSpc>
              <a:buFontTx/>
              <a:buNone/>
            </a:pPr>
            <a:r>
              <a:rPr lang="en-US">
                <a:latin typeface="Courier New" pitchFamily="49" charset="0"/>
              </a:rPr>
              <a:t># $t2 = $t0 - $t1</a:t>
            </a:r>
          </a:p>
          <a:p>
            <a:pPr>
              <a:lnSpc>
                <a:spcPct val="90000"/>
              </a:lnSpc>
              <a:buFontTx/>
              <a:buNone/>
            </a:pPr>
            <a:r>
              <a:rPr lang="en-US">
                <a:latin typeface="Courier New" pitchFamily="49" charset="0"/>
              </a:rPr>
              <a:t>sub		$t2, $t0, $t1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p:txBody>
          <a:bodyPr/>
          <a:lstStyle/>
          <a:p>
            <a:r>
              <a:rPr lang="en-US" dirty="0"/>
              <a:t>Use </a:t>
            </a:r>
            <a:r>
              <a:rPr lang="en-US" dirty="0" smtClean="0"/>
              <a:t>mars </a:t>
            </a:r>
            <a:r>
              <a:rPr lang="en-US" dirty="0"/>
              <a:t>to Trace Subtraction</a:t>
            </a:r>
          </a:p>
        </p:txBody>
      </p:sp>
      <p:sp>
        <p:nvSpPr>
          <p:cNvPr id="435203" name="Rectangle 3"/>
          <p:cNvSpPr>
            <a:spLocks noGrp="1" noChangeArrowheads="1"/>
          </p:cNvSpPr>
          <p:nvPr>
            <p:ph idx="1"/>
          </p:nvPr>
        </p:nvSpPr>
        <p:spPr/>
        <p:txBody>
          <a:bodyPr/>
          <a:lstStyle/>
          <a:p>
            <a:pPr>
              <a:lnSpc>
                <a:spcPct val="90000"/>
              </a:lnSpc>
              <a:buFontTx/>
              <a:buNone/>
            </a:pPr>
            <a:r>
              <a:rPr lang="en-US" sz="2800" dirty="0"/>
              <a:t>Examine register contents</a:t>
            </a:r>
          </a:p>
          <a:p>
            <a:pPr>
              <a:lnSpc>
                <a:spcPct val="90000"/>
              </a:lnSpc>
              <a:buFontTx/>
              <a:buNone/>
            </a:pPr>
            <a:r>
              <a:rPr lang="en-US" sz="2800" dirty="0"/>
              <a:t>$t0 = 0x0000000A = 10 (base 10)</a:t>
            </a:r>
          </a:p>
          <a:p>
            <a:pPr>
              <a:lnSpc>
                <a:spcPct val="90000"/>
              </a:lnSpc>
              <a:buFontTx/>
              <a:buNone/>
            </a:pPr>
            <a:endParaRPr lang="en-US" sz="2800" dirty="0"/>
          </a:p>
          <a:p>
            <a:pPr>
              <a:lnSpc>
                <a:spcPct val="90000"/>
              </a:lnSpc>
              <a:buFontTx/>
              <a:buNone/>
            </a:pPr>
            <a:r>
              <a:rPr lang="en-US" sz="2800" dirty="0"/>
              <a:t>$t1 = 0x00000014 = 20 (base 10)</a:t>
            </a:r>
          </a:p>
          <a:p>
            <a:pPr>
              <a:lnSpc>
                <a:spcPct val="90000"/>
              </a:lnSpc>
              <a:buFontTx/>
              <a:buNone/>
            </a:pPr>
            <a:endParaRPr lang="en-US" sz="2800" dirty="0"/>
          </a:p>
          <a:p>
            <a:pPr>
              <a:lnSpc>
                <a:spcPct val="90000"/>
              </a:lnSpc>
              <a:buFontTx/>
              <a:buNone/>
            </a:pPr>
            <a:r>
              <a:rPr lang="en-US" sz="2800" dirty="0"/>
              <a:t>$t2 = 0xFFFFFFF6 = -10 (base 10)</a:t>
            </a:r>
          </a:p>
          <a:p>
            <a:pPr>
              <a:lnSpc>
                <a:spcPct val="90000"/>
              </a:lnSpc>
              <a:buFontTx/>
              <a:buNone/>
            </a:pPr>
            <a:endParaRPr lang="en-US" sz="2800" dirty="0"/>
          </a:p>
          <a:p>
            <a:pPr>
              <a:lnSpc>
                <a:spcPct val="90000"/>
              </a:lnSpc>
              <a:buFontTx/>
              <a:buNone/>
            </a:pPr>
            <a:r>
              <a:rPr lang="en-US" sz="2800" dirty="0" smtClean="0"/>
              <a:t>MARS </a:t>
            </a:r>
            <a:r>
              <a:rPr lang="en-US" sz="2800" dirty="0"/>
              <a:t>shows 32-bit register and memory contents as a string of 8 hexadecimal digits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1026"/>
          <p:cNvSpPr>
            <a:spLocks noGrp="1" noChangeArrowheads="1"/>
          </p:cNvSpPr>
          <p:nvPr>
            <p:ph type="title"/>
          </p:nvPr>
        </p:nvSpPr>
        <p:spPr/>
        <p:txBody>
          <a:bodyPr/>
          <a:lstStyle/>
          <a:p>
            <a:r>
              <a:rPr lang="en-US"/>
              <a:t>Negative Integers</a:t>
            </a:r>
          </a:p>
        </p:txBody>
      </p:sp>
      <p:sp>
        <p:nvSpPr>
          <p:cNvPr id="452611" name="Rectangle 1027"/>
          <p:cNvSpPr>
            <a:spLocks noGrp="1" noChangeArrowheads="1"/>
          </p:cNvSpPr>
          <p:nvPr>
            <p:ph idx="1"/>
          </p:nvPr>
        </p:nvSpPr>
        <p:spPr/>
        <p:txBody>
          <a:bodyPr/>
          <a:lstStyle/>
          <a:p>
            <a:pPr>
              <a:buFontTx/>
              <a:buNone/>
            </a:pPr>
            <a:r>
              <a:rPr lang="en-US"/>
              <a:t># Result of 10 – 20 = -10</a:t>
            </a:r>
          </a:p>
          <a:p>
            <a:pPr>
              <a:buFontTx/>
              <a:buNone/>
            </a:pPr>
            <a:r>
              <a:rPr lang="en-US"/>
              <a:t>$t2 = 0xFFFFFFF6</a:t>
            </a:r>
          </a:p>
          <a:p>
            <a:endParaRPr lang="en-US"/>
          </a:p>
          <a:p>
            <a:r>
              <a:rPr lang="en-US"/>
              <a:t>Can you determine how the MIPS processor represents negative integers such as -10?</a:t>
            </a:r>
          </a:p>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a:xfrm>
            <a:off x="685800" y="228600"/>
            <a:ext cx="7772400" cy="1143000"/>
          </a:xfrm>
        </p:spPr>
        <p:txBody>
          <a:bodyPr/>
          <a:lstStyle/>
          <a:p>
            <a:r>
              <a:rPr lang="en-US"/>
              <a:t>Programming Exercise</a:t>
            </a:r>
          </a:p>
        </p:txBody>
      </p:sp>
      <p:sp>
        <p:nvSpPr>
          <p:cNvPr id="401411" name="AutoShape 3"/>
          <p:cNvSpPr>
            <a:spLocks noChangeArrowheads="1"/>
          </p:cNvSpPr>
          <p:nvPr/>
        </p:nvSpPr>
        <p:spPr bwMode="auto">
          <a:xfrm>
            <a:off x="457200" y="1371600"/>
            <a:ext cx="8382000" cy="4800600"/>
          </a:xfrm>
          <a:prstGeom prst="roundRect">
            <a:avLst>
              <a:gd name="adj" fmla="val 12477"/>
            </a:avLst>
          </a:prstGeom>
          <a:noFill/>
          <a:ln w="9525">
            <a:noFill/>
            <a:round/>
            <a:headEnd/>
            <a:tailEnd/>
          </a:ln>
          <a:effectLst/>
        </p:spPr>
        <p:txBody>
          <a:bodyPr lIns="90488" tIns="44450" rIns="90488" bIns="44450"/>
          <a:lstStyle/>
          <a:p>
            <a:pPr marL="342900" indent="-342900">
              <a:spcBef>
                <a:spcPct val="20000"/>
              </a:spcBef>
            </a:pPr>
            <a:endParaRPr lang="en-US" sz="2400"/>
          </a:p>
        </p:txBody>
      </p:sp>
      <p:sp>
        <p:nvSpPr>
          <p:cNvPr id="401412" name="Text Box 4"/>
          <p:cNvSpPr txBox="1">
            <a:spLocks noChangeArrowheads="1"/>
          </p:cNvSpPr>
          <p:nvPr/>
        </p:nvSpPr>
        <p:spPr bwMode="auto">
          <a:xfrm>
            <a:off x="914400" y="1524000"/>
            <a:ext cx="7315200" cy="4081463"/>
          </a:xfrm>
          <a:prstGeom prst="rect">
            <a:avLst/>
          </a:prstGeom>
          <a:noFill/>
          <a:ln w="9525">
            <a:noFill/>
            <a:miter lim="800000"/>
            <a:headEnd/>
            <a:tailEnd/>
          </a:ln>
          <a:effectLst/>
        </p:spPr>
        <p:txBody>
          <a:bodyPr>
            <a:spAutoFit/>
          </a:bodyPr>
          <a:lstStyle/>
          <a:p>
            <a:pPr>
              <a:spcBef>
                <a:spcPct val="50000"/>
              </a:spcBef>
            </a:pPr>
            <a:r>
              <a:rPr lang="en-US" sz="2800"/>
              <a:t>Compute (9 + 16) – (3 + 22)</a:t>
            </a:r>
          </a:p>
          <a:p>
            <a:pPr>
              <a:spcBef>
                <a:spcPct val="50000"/>
              </a:spcBef>
            </a:pPr>
            <a:endParaRPr lang="en-US" sz="2800">
              <a:latin typeface="Courier New" pitchFamily="49" charset="0"/>
            </a:endParaRPr>
          </a:p>
          <a:p>
            <a:pPr>
              <a:spcBef>
                <a:spcPct val="50000"/>
              </a:spcBef>
            </a:pPr>
            <a:r>
              <a:rPr lang="en-US" sz="2400">
                <a:latin typeface="Courier New" pitchFamily="49" charset="0"/>
              </a:rPr>
              <a:t>Use two or more of the MIPS registers $t0, $t1, ...$t7 with the</a:t>
            </a:r>
          </a:p>
          <a:p>
            <a:pPr>
              <a:spcBef>
                <a:spcPct val="50000"/>
              </a:spcBef>
            </a:pPr>
            <a:r>
              <a:rPr lang="en-US" sz="2400">
                <a:latin typeface="Courier New" pitchFamily="49" charset="0"/>
              </a:rPr>
              <a:t>li, add, and sub instructions.</a:t>
            </a:r>
          </a:p>
          <a:p>
            <a:pPr>
              <a:spcBef>
                <a:spcPct val="50000"/>
              </a:spcBef>
            </a:pPr>
            <a:endParaRPr lang="en-US" sz="2400">
              <a:latin typeface="Courier New" pitchFamily="49" charset="0"/>
            </a:endParaRPr>
          </a:p>
          <a:p>
            <a:pPr>
              <a:spcBef>
                <a:spcPct val="50000"/>
              </a:spcBef>
            </a:pPr>
            <a:r>
              <a:rPr lang="en-US" sz="2400">
                <a:latin typeface="Courier New" pitchFamily="49" charset="0"/>
              </a:rPr>
              <a:t>You can do this using as few as two registers or as many as seven.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r>
              <a:rPr lang="en-US"/>
              <a:t>Smaller is Faster</a:t>
            </a:r>
          </a:p>
        </p:txBody>
      </p:sp>
      <p:sp>
        <p:nvSpPr>
          <p:cNvPr id="402435" name="Rectangle 3"/>
          <p:cNvSpPr>
            <a:spLocks noGrp="1" noChangeArrowheads="1"/>
          </p:cNvSpPr>
          <p:nvPr>
            <p:ph idx="1"/>
          </p:nvPr>
        </p:nvSpPr>
        <p:spPr/>
        <p:txBody>
          <a:bodyPr>
            <a:normAutofit lnSpcReduction="10000"/>
          </a:bodyPr>
          <a:lstStyle/>
          <a:p>
            <a:r>
              <a:rPr lang="en-US" sz="2400"/>
              <a:t>MIPS provides only 32 registers.</a:t>
            </a:r>
          </a:p>
          <a:p>
            <a:endParaRPr lang="en-US" sz="2400"/>
          </a:p>
          <a:p>
            <a:r>
              <a:rPr lang="en-US" sz="2400"/>
              <a:t>Many more registers would increase clock cycle time due to increased distance.</a:t>
            </a:r>
          </a:p>
          <a:p>
            <a:endParaRPr lang="en-US" sz="2400"/>
          </a:p>
          <a:p>
            <a:r>
              <a:rPr lang="en-US" sz="2400"/>
              <a:t>Large programs will use more data than can be held in 32 or even more registers.</a:t>
            </a:r>
          </a:p>
          <a:p>
            <a:endParaRPr lang="en-US" sz="2400"/>
          </a:p>
          <a:p>
            <a:r>
              <a:rPr lang="en-US" sz="2400"/>
              <a:t>Data is held in memory until needed for processing when required values are copied into faster accessible processor registers.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en-US"/>
              <a:t>Add Instruction</a:t>
            </a:r>
          </a:p>
        </p:txBody>
      </p:sp>
      <p:sp>
        <p:nvSpPr>
          <p:cNvPr id="381955" name="Text Box 3"/>
          <p:cNvSpPr txBox="1">
            <a:spLocks noChangeArrowheads="1"/>
          </p:cNvSpPr>
          <p:nvPr/>
        </p:nvSpPr>
        <p:spPr bwMode="auto">
          <a:xfrm>
            <a:off x="685800" y="1676400"/>
            <a:ext cx="8077200" cy="4567238"/>
          </a:xfrm>
          <a:prstGeom prst="rect">
            <a:avLst/>
          </a:prstGeom>
          <a:noFill/>
          <a:ln w="9525">
            <a:noFill/>
            <a:miter lim="800000"/>
            <a:headEnd/>
            <a:tailEnd/>
          </a:ln>
          <a:effectLst/>
        </p:spPr>
        <p:txBody>
          <a:bodyPr>
            <a:spAutoFit/>
          </a:bodyPr>
          <a:lstStyle/>
          <a:p>
            <a:pPr eaLnBrk="0" hangingPunct="0">
              <a:spcBef>
                <a:spcPct val="50000"/>
              </a:spcBef>
            </a:pPr>
            <a:r>
              <a:rPr lang="en-US" sz="2400"/>
              <a:t>Pseudo code for an addition statement.</a:t>
            </a:r>
          </a:p>
          <a:p>
            <a:pPr eaLnBrk="0" hangingPunct="0">
              <a:spcBef>
                <a:spcPct val="50000"/>
              </a:spcBef>
            </a:pPr>
            <a:r>
              <a:rPr lang="en-US" sz="2400"/>
              <a:t>$t0 = $t1 + $t2;</a:t>
            </a:r>
          </a:p>
          <a:p>
            <a:pPr eaLnBrk="0" hangingPunct="0">
              <a:spcBef>
                <a:spcPct val="50000"/>
              </a:spcBef>
            </a:pPr>
            <a:endParaRPr lang="en-US" sz="2400"/>
          </a:p>
          <a:p>
            <a:pPr eaLnBrk="0" hangingPunct="0">
              <a:spcBef>
                <a:spcPct val="50000"/>
              </a:spcBef>
            </a:pPr>
            <a:r>
              <a:rPr lang="en-US" sz="2400"/>
              <a:t>Convert pseudo code statement into MIPS assembly language statement.</a:t>
            </a:r>
          </a:p>
          <a:p>
            <a:pPr eaLnBrk="0" hangingPunct="0">
              <a:spcBef>
                <a:spcPct val="50000"/>
              </a:spcBef>
            </a:pPr>
            <a:endParaRPr lang="en-US" sz="2400"/>
          </a:p>
          <a:p>
            <a:pPr eaLnBrk="0" hangingPunct="0">
              <a:spcBef>
                <a:spcPct val="50000"/>
              </a:spcBef>
            </a:pPr>
            <a:r>
              <a:rPr lang="en-US" sz="2400"/>
              <a:t># Add contents of registers $t1 and $t2 store sum in register $t0.</a:t>
            </a:r>
          </a:p>
          <a:p>
            <a:pPr eaLnBrk="0" hangingPunct="0">
              <a:spcBef>
                <a:spcPct val="50000"/>
              </a:spcBef>
            </a:pPr>
            <a:r>
              <a:rPr lang="en-US" sz="2800" b="1">
                <a:latin typeface="Courier New" pitchFamily="49" charset="0"/>
              </a:rPr>
              <a:t>add	$t0, $t1, $t2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p:txBody>
          <a:bodyPr>
            <a:normAutofit fontScale="90000"/>
          </a:bodyPr>
          <a:lstStyle/>
          <a:p>
            <a:r>
              <a:rPr lang="en-US" sz="4000"/>
              <a:t>Add Instruction</a:t>
            </a:r>
            <a:br>
              <a:rPr lang="en-US" sz="4000"/>
            </a:br>
            <a:r>
              <a:rPr lang="en-US" sz="4000"/>
              <a:t>Immediate Version</a:t>
            </a:r>
          </a:p>
        </p:txBody>
      </p:sp>
      <p:sp>
        <p:nvSpPr>
          <p:cNvPr id="386051" name="Text Box 3"/>
          <p:cNvSpPr txBox="1">
            <a:spLocks noChangeArrowheads="1"/>
          </p:cNvSpPr>
          <p:nvPr/>
        </p:nvSpPr>
        <p:spPr bwMode="auto">
          <a:xfrm>
            <a:off x="685800" y="2057400"/>
            <a:ext cx="8077200" cy="3889375"/>
          </a:xfrm>
          <a:prstGeom prst="rect">
            <a:avLst/>
          </a:prstGeom>
          <a:noFill/>
          <a:ln w="9525">
            <a:noFill/>
            <a:miter lim="800000"/>
            <a:headEnd/>
            <a:tailEnd/>
          </a:ln>
          <a:effectLst/>
        </p:spPr>
        <p:txBody>
          <a:bodyPr>
            <a:spAutoFit/>
          </a:bodyPr>
          <a:lstStyle/>
          <a:p>
            <a:pPr eaLnBrk="0" hangingPunct="0">
              <a:spcBef>
                <a:spcPct val="50000"/>
              </a:spcBef>
            </a:pPr>
            <a:r>
              <a:rPr lang="en-US" sz="2400" dirty="0"/>
              <a:t>Pseudo code for an addition statement.</a:t>
            </a:r>
          </a:p>
          <a:p>
            <a:pPr eaLnBrk="0" hangingPunct="0">
              <a:spcBef>
                <a:spcPct val="50000"/>
              </a:spcBef>
            </a:pPr>
            <a:r>
              <a:rPr lang="en-US" sz="2400" dirty="0"/>
              <a:t>$t0 = $t1 + 15;</a:t>
            </a:r>
          </a:p>
          <a:p>
            <a:pPr eaLnBrk="0" hangingPunct="0">
              <a:spcBef>
                <a:spcPct val="50000"/>
              </a:spcBef>
            </a:pPr>
            <a:endParaRPr lang="en-US" sz="2400" dirty="0"/>
          </a:p>
          <a:p>
            <a:pPr eaLnBrk="0" hangingPunct="0">
              <a:spcBef>
                <a:spcPct val="50000"/>
              </a:spcBef>
            </a:pPr>
            <a:r>
              <a:rPr lang="en-US" sz="1800" dirty="0"/>
              <a:t>Convert pseudo code statement into MIPS assembly language statement.</a:t>
            </a:r>
          </a:p>
          <a:p>
            <a:pPr eaLnBrk="0" hangingPunct="0">
              <a:spcBef>
                <a:spcPct val="50000"/>
              </a:spcBef>
            </a:pPr>
            <a:endParaRPr lang="en-US" sz="1800" dirty="0"/>
          </a:p>
          <a:p>
            <a:pPr eaLnBrk="0" hangingPunct="0">
              <a:spcBef>
                <a:spcPct val="50000"/>
              </a:spcBef>
            </a:pPr>
            <a:r>
              <a:rPr lang="en-US" sz="2000" dirty="0"/>
              <a:t># </a:t>
            </a:r>
            <a:r>
              <a:rPr lang="en-US" sz="2000" dirty="0" smtClean="0"/>
              <a:t>“</a:t>
            </a:r>
            <a:r>
              <a:rPr lang="en-US" sz="2000" dirty="0" err="1" smtClean="0"/>
              <a:t>i</a:t>
            </a:r>
            <a:r>
              <a:rPr lang="en-US" sz="2000" dirty="0" smtClean="0"/>
              <a:t>” </a:t>
            </a:r>
            <a:r>
              <a:rPr lang="en-US" sz="2000" dirty="0"/>
              <a:t>signifies immediate format. The integer constant is a 16-bit value.</a:t>
            </a:r>
          </a:p>
          <a:p>
            <a:pPr eaLnBrk="0" hangingPunct="0">
              <a:spcBef>
                <a:spcPct val="50000"/>
              </a:spcBef>
            </a:pPr>
            <a:r>
              <a:rPr lang="en-US" sz="2800" b="1" dirty="0" err="1">
                <a:latin typeface="Courier New" pitchFamily="49" charset="0"/>
              </a:rPr>
              <a:t>addi</a:t>
            </a:r>
            <a:r>
              <a:rPr lang="en-US" sz="2800" b="1" dirty="0">
                <a:latin typeface="Courier New" pitchFamily="49" charset="0"/>
              </a:rPr>
              <a:t>	 $t0, $t1, 15</a:t>
            </a:r>
          </a:p>
          <a:p>
            <a:pPr eaLnBrk="0" hangingPunct="0">
              <a:spcBef>
                <a:spcPct val="50000"/>
              </a:spcBef>
            </a:pP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a:xfrm>
            <a:off x="685800" y="152400"/>
            <a:ext cx="7772400" cy="1143000"/>
          </a:xfrm>
        </p:spPr>
        <p:txBody>
          <a:bodyPr/>
          <a:lstStyle/>
          <a:p>
            <a:r>
              <a:rPr lang="en-US"/>
              <a:t>More Familiar MIPS Adopters</a:t>
            </a:r>
          </a:p>
        </p:txBody>
      </p:sp>
      <p:sp>
        <p:nvSpPr>
          <p:cNvPr id="354309" name="Text Box 5"/>
          <p:cNvSpPr txBox="1">
            <a:spLocks noChangeArrowheads="1"/>
          </p:cNvSpPr>
          <p:nvPr/>
        </p:nvSpPr>
        <p:spPr bwMode="auto">
          <a:xfrm>
            <a:off x="5410200" y="2667000"/>
            <a:ext cx="2667000" cy="336550"/>
          </a:xfrm>
          <a:prstGeom prst="rect">
            <a:avLst/>
          </a:prstGeom>
          <a:noFill/>
          <a:ln w="9525">
            <a:noFill/>
            <a:miter lim="800000"/>
            <a:headEnd/>
            <a:tailEnd/>
          </a:ln>
          <a:effectLst/>
        </p:spPr>
        <p:txBody>
          <a:bodyPr>
            <a:spAutoFit/>
          </a:bodyPr>
          <a:lstStyle/>
          <a:p>
            <a:pPr eaLnBrk="0" hangingPunct="0">
              <a:spcBef>
                <a:spcPct val="50000"/>
              </a:spcBef>
            </a:pPr>
            <a:endParaRPr lang="en-US" sz="1600">
              <a:latin typeface="Times New Roman" pitchFamily="18" charset="0"/>
            </a:endParaRPr>
          </a:p>
        </p:txBody>
      </p:sp>
      <p:grpSp>
        <p:nvGrpSpPr>
          <p:cNvPr id="354313" name="Group 9"/>
          <p:cNvGrpSpPr>
            <a:grpSpLocks/>
          </p:cNvGrpSpPr>
          <p:nvPr/>
        </p:nvGrpSpPr>
        <p:grpSpPr bwMode="auto">
          <a:xfrm>
            <a:off x="1524000" y="1066800"/>
            <a:ext cx="2133600" cy="2928938"/>
            <a:chOff x="4032" y="1056"/>
            <a:chExt cx="1344" cy="1845"/>
          </a:xfrm>
        </p:grpSpPr>
        <p:pic>
          <p:nvPicPr>
            <p:cNvPr id="354310" name="Picture 6" descr="PSOne"/>
            <p:cNvPicPr>
              <a:picLocks noChangeAspect="1" noChangeArrowheads="1"/>
            </p:cNvPicPr>
            <p:nvPr/>
          </p:nvPicPr>
          <p:blipFill>
            <a:blip r:embed="rId2" cstate="print"/>
            <a:srcRect/>
            <a:stretch>
              <a:fillRect/>
            </a:stretch>
          </p:blipFill>
          <p:spPr bwMode="auto">
            <a:xfrm>
              <a:off x="4032" y="1056"/>
              <a:ext cx="1320" cy="1260"/>
            </a:xfrm>
            <a:prstGeom prst="rect">
              <a:avLst/>
            </a:prstGeom>
            <a:noFill/>
          </p:spPr>
        </p:pic>
        <p:sp>
          <p:nvSpPr>
            <p:cNvPr id="354311" name="Text Box 7"/>
            <p:cNvSpPr txBox="1">
              <a:spLocks noChangeArrowheads="1"/>
            </p:cNvSpPr>
            <p:nvPr/>
          </p:nvSpPr>
          <p:spPr bwMode="auto">
            <a:xfrm>
              <a:off x="4032" y="2304"/>
              <a:ext cx="1344" cy="597"/>
            </a:xfrm>
            <a:prstGeom prst="rect">
              <a:avLst/>
            </a:prstGeom>
            <a:noFill/>
            <a:ln w="9525">
              <a:noFill/>
              <a:miter lim="800000"/>
              <a:headEnd/>
              <a:tailEnd/>
            </a:ln>
            <a:effectLst/>
          </p:spPr>
          <p:txBody>
            <a:bodyPr>
              <a:spAutoFit/>
            </a:bodyPr>
            <a:lstStyle/>
            <a:p>
              <a:pPr algn="ctr" eaLnBrk="0" hangingPunct="0">
                <a:spcBef>
                  <a:spcPct val="50000"/>
                </a:spcBef>
              </a:pPr>
              <a:r>
                <a:rPr lang="en-US" sz="1600">
                  <a:latin typeface="Times New Roman" pitchFamily="18" charset="0"/>
                </a:rPr>
                <a:t>Sony PSOne</a:t>
              </a:r>
            </a:p>
            <a:p>
              <a:pPr algn="ctr" eaLnBrk="0" hangingPunct="0">
                <a:spcBef>
                  <a:spcPct val="50000"/>
                </a:spcBef>
              </a:pPr>
              <a:r>
                <a:rPr lang="en-US" sz="1600">
                  <a:latin typeface="Times" pitchFamily="18" charset="0"/>
                </a:rPr>
                <a:t>33 MHz MIPS R3000A</a:t>
              </a:r>
              <a:endParaRPr lang="en-US" sz="2400">
                <a:latin typeface="Times" pitchFamily="18" charset="0"/>
              </a:endParaRPr>
            </a:p>
          </p:txBody>
        </p:sp>
      </p:grpSp>
      <p:grpSp>
        <p:nvGrpSpPr>
          <p:cNvPr id="354325" name="Group 21"/>
          <p:cNvGrpSpPr>
            <a:grpSpLocks/>
          </p:cNvGrpSpPr>
          <p:nvPr/>
        </p:nvGrpSpPr>
        <p:grpSpPr bwMode="auto">
          <a:xfrm>
            <a:off x="1371600" y="4114800"/>
            <a:ext cx="2590800" cy="2684463"/>
            <a:chOff x="2688" y="864"/>
            <a:chExt cx="1632" cy="1691"/>
          </a:xfrm>
        </p:grpSpPr>
        <p:sp>
          <p:nvSpPr>
            <p:cNvPr id="354314" name="Text Box 10"/>
            <p:cNvSpPr txBox="1">
              <a:spLocks noChangeArrowheads="1"/>
            </p:cNvSpPr>
            <p:nvPr/>
          </p:nvSpPr>
          <p:spPr bwMode="auto">
            <a:xfrm>
              <a:off x="2688" y="912"/>
              <a:ext cx="1632" cy="212"/>
            </a:xfrm>
            <a:prstGeom prst="rect">
              <a:avLst/>
            </a:prstGeom>
            <a:noFill/>
            <a:ln w="9525">
              <a:noFill/>
              <a:miter lim="800000"/>
              <a:headEnd/>
              <a:tailEnd/>
            </a:ln>
            <a:effectLst/>
          </p:spPr>
          <p:txBody>
            <a:bodyPr>
              <a:spAutoFit/>
            </a:bodyPr>
            <a:lstStyle/>
            <a:p>
              <a:pPr eaLnBrk="0" hangingPunct="0">
                <a:spcBef>
                  <a:spcPct val="50000"/>
                </a:spcBef>
              </a:pPr>
              <a:endParaRPr lang="en-US" sz="1600">
                <a:latin typeface="Times New Roman" pitchFamily="18" charset="0"/>
              </a:endParaRPr>
            </a:p>
          </p:txBody>
        </p:sp>
        <p:pic>
          <p:nvPicPr>
            <p:cNvPr id="354315" name="Picture 11" descr="aibo"/>
            <p:cNvPicPr>
              <a:picLocks noChangeAspect="1" noChangeArrowheads="1"/>
            </p:cNvPicPr>
            <p:nvPr/>
          </p:nvPicPr>
          <p:blipFill>
            <a:blip r:embed="rId3" cstate="print"/>
            <a:srcRect/>
            <a:stretch>
              <a:fillRect/>
            </a:stretch>
          </p:blipFill>
          <p:spPr bwMode="auto">
            <a:xfrm>
              <a:off x="2736" y="864"/>
              <a:ext cx="1392" cy="1237"/>
            </a:xfrm>
            <a:prstGeom prst="rect">
              <a:avLst/>
            </a:prstGeom>
            <a:noFill/>
          </p:spPr>
        </p:pic>
        <p:sp>
          <p:nvSpPr>
            <p:cNvPr id="354316" name="Text Box 12"/>
            <p:cNvSpPr txBox="1">
              <a:spLocks noChangeArrowheads="1"/>
            </p:cNvSpPr>
            <p:nvPr/>
          </p:nvSpPr>
          <p:spPr bwMode="auto">
            <a:xfrm>
              <a:off x="2736" y="2112"/>
              <a:ext cx="1392" cy="443"/>
            </a:xfrm>
            <a:prstGeom prst="rect">
              <a:avLst/>
            </a:prstGeom>
            <a:noFill/>
            <a:ln w="9525">
              <a:noFill/>
              <a:miter lim="800000"/>
              <a:headEnd/>
              <a:tailEnd/>
            </a:ln>
            <a:effectLst/>
          </p:spPr>
          <p:txBody>
            <a:bodyPr>
              <a:spAutoFit/>
            </a:bodyPr>
            <a:lstStyle/>
            <a:p>
              <a:pPr algn="ctr" eaLnBrk="0" hangingPunct="0">
                <a:spcBef>
                  <a:spcPct val="50000"/>
                </a:spcBef>
              </a:pPr>
              <a:r>
                <a:rPr lang="en-US" sz="1600">
                  <a:latin typeface="Times New Roman" pitchFamily="18" charset="0"/>
                </a:rPr>
                <a:t>Sony Aibo Robot Dog</a:t>
              </a:r>
            </a:p>
            <a:p>
              <a:pPr algn="ctr" eaLnBrk="0" hangingPunct="0">
                <a:spcBef>
                  <a:spcPct val="50000"/>
                </a:spcBef>
              </a:pPr>
              <a:r>
                <a:rPr lang="en-US" sz="1600">
                  <a:latin typeface="Times New Roman" pitchFamily="18" charset="0"/>
                </a:rPr>
                <a:t>200 MHz MIPS</a:t>
              </a:r>
            </a:p>
          </p:txBody>
        </p:sp>
      </p:grpSp>
      <p:grpSp>
        <p:nvGrpSpPr>
          <p:cNvPr id="354324" name="Group 20"/>
          <p:cNvGrpSpPr>
            <a:grpSpLocks/>
          </p:cNvGrpSpPr>
          <p:nvPr/>
        </p:nvGrpSpPr>
        <p:grpSpPr bwMode="auto">
          <a:xfrm>
            <a:off x="5029200" y="1143000"/>
            <a:ext cx="2209800" cy="1981200"/>
            <a:chOff x="432" y="2784"/>
            <a:chExt cx="1392" cy="1248"/>
          </a:xfrm>
        </p:grpSpPr>
        <p:pic>
          <p:nvPicPr>
            <p:cNvPr id="354322" name="Picture 18" descr="N64"/>
            <p:cNvPicPr>
              <a:picLocks noChangeAspect="1" noChangeArrowheads="1"/>
            </p:cNvPicPr>
            <p:nvPr/>
          </p:nvPicPr>
          <p:blipFill>
            <a:blip r:embed="rId4" cstate="print"/>
            <a:srcRect/>
            <a:stretch>
              <a:fillRect/>
            </a:stretch>
          </p:blipFill>
          <p:spPr bwMode="auto">
            <a:xfrm>
              <a:off x="528" y="2784"/>
              <a:ext cx="1296" cy="799"/>
            </a:xfrm>
            <a:prstGeom prst="rect">
              <a:avLst/>
            </a:prstGeom>
            <a:noFill/>
          </p:spPr>
        </p:pic>
        <p:sp>
          <p:nvSpPr>
            <p:cNvPr id="354323" name="Text Box 19"/>
            <p:cNvSpPr txBox="1">
              <a:spLocks noChangeArrowheads="1"/>
            </p:cNvSpPr>
            <p:nvPr/>
          </p:nvSpPr>
          <p:spPr bwMode="auto">
            <a:xfrm>
              <a:off x="432" y="3589"/>
              <a:ext cx="1392" cy="443"/>
            </a:xfrm>
            <a:prstGeom prst="rect">
              <a:avLst/>
            </a:prstGeom>
            <a:noFill/>
            <a:ln w="9525">
              <a:noFill/>
              <a:miter lim="800000"/>
              <a:headEnd/>
              <a:tailEnd/>
            </a:ln>
            <a:effectLst/>
          </p:spPr>
          <p:txBody>
            <a:bodyPr>
              <a:spAutoFit/>
            </a:bodyPr>
            <a:lstStyle/>
            <a:p>
              <a:pPr algn="ctr" eaLnBrk="0" hangingPunct="0">
                <a:spcBef>
                  <a:spcPct val="50000"/>
                </a:spcBef>
              </a:pPr>
              <a:r>
                <a:rPr lang="en-US" sz="1600">
                  <a:latin typeface="Times New Roman" pitchFamily="18" charset="0"/>
                </a:rPr>
                <a:t>Nintendo 64</a:t>
              </a:r>
            </a:p>
            <a:p>
              <a:pPr algn="ctr" eaLnBrk="0" hangingPunct="0">
                <a:spcBef>
                  <a:spcPct val="50000"/>
                </a:spcBef>
              </a:pPr>
              <a:r>
                <a:rPr lang="en-US" sz="1600">
                  <a:latin typeface="Times New Roman" pitchFamily="18" charset="0"/>
                </a:rPr>
                <a:t>100 MHz MIPS R4300i</a:t>
              </a:r>
            </a:p>
          </p:txBody>
        </p:sp>
      </p:grpSp>
      <p:grpSp>
        <p:nvGrpSpPr>
          <p:cNvPr id="354329" name="Group 25"/>
          <p:cNvGrpSpPr>
            <a:grpSpLocks/>
          </p:cNvGrpSpPr>
          <p:nvPr/>
        </p:nvGrpSpPr>
        <p:grpSpPr bwMode="auto">
          <a:xfrm>
            <a:off x="4724400" y="3556000"/>
            <a:ext cx="3048000" cy="3073400"/>
            <a:chOff x="2976" y="2240"/>
            <a:chExt cx="1920" cy="1936"/>
          </a:xfrm>
        </p:grpSpPr>
        <p:sp>
          <p:nvSpPr>
            <p:cNvPr id="354326" name="Text Box 22"/>
            <p:cNvSpPr txBox="1">
              <a:spLocks noChangeArrowheads="1"/>
            </p:cNvSpPr>
            <p:nvPr/>
          </p:nvSpPr>
          <p:spPr bwMode="auto">
            <a:xfrm>
              <a:off x="2976" y="3536"/>
              <a:ext cx="1920" cy="640"/>
            </a:xfrm>
            <a:prstGeom prst="rect">
              <a:avLst/>
            </a:prstGeom>
            <a:noFill/>
            <a:ln w="9525">
              <a:noFill/>
              <a:miter lim="800000"/>
              <a:headEnd/>
              <a:tailEnd/>
            </a:ln>
            <a:effectLst/>
          </p:spPr>
          <p:txBody>
            <a:bodyPr>
              <a:spAutoFit/>
            </a:bodyPr>
            <a:lstStyle/>
            <a:p>
              <a:pPr algn="ctr" eaLnBrk="0" hangingPunct="0">
                <a:spcBef>
                  <a:spcPts val="500"/>
                </a:spcBef>
                <a:spcAft>
                  <a:spcPts val="500"/>
                </a:spcAft>
              </a:pPr>
              <a:r>
                <a:rPr lang="en-US" sz="1600">
                  <a:latin typeface="Times" pitchFamily="18" charset="0"/>
                </a:rPr>
                <a:t>Sony PS2</a:t>
              </a:r>
            </a:p>
            <a:p>
              <a:pPr algn="ctr" eaLnBrk="0" hangingPunct="0">
                <a:spcBef>
                  <a:spcPts val="500"/>
                </a:spcBef>
                <a:spcAft>
                  <a:spcPts val="500"/>
                </a:spcAft>
              </a:pPr>
              <a:r>
                <a:rPr lang="en-US" sz="1600">
                  <a:latin typeface="Times" pitchFamily="18" charset="0"/>
                </a:rPr>
                <a:t>295 MHz MIPS R5900 and MIPS R3000 for PsOne compatibility</a:t>
              </a:r>
              <a:endParaRPr lang="en-US" sz="1600">
                <a:latin typeface="Times New Roman" pitchFamily="18" charset="0"/>
              </a:endParaRPr>
            </a:p>
          </p:txBody>
        </p:sp>
        <p:pic>
          <p:nvPicPr>
            <p:cNvPr id="354328" name="Picture 24" descr="PS2"/>
            <p:cNvPicPr>
              <a:picLocks noChangeAspect="1" noChangeArrowheads="1"/>
            </p:cNvPicPr>
            <p:nvPr/>
          </p:nvPicPr>
          <p:blipFill>
            <a:blip r:embed="rId5" cstate="print"/>
            <a:srcRect/>
            <a:stretch>
              <a:fillRect/>
            </a:stretch>
          </p:blipFill>
          <p:spPr bwMode="auto">
            <a:xfrm>
              <a:off x="3264" y="2240"/>
              <a:ext cx="1320" cy="1260"/>
            </a:xfrm>
            <a:prstGeom prst="rect">
              <a:avLst/>
            </a:prstGeom>
            <a:noFill/>
          </p:spPr>
        </p:pic>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p:txBody>
          <a:bodyPr/>
          <a:lstStyle/>
          <a:p>
            <a:r>
              <a:rPr lang="en-US"/>
              <a:t>Subtract Instruction</a:t>
            </a:r>
          </a:p>
        </p:txBody>
      </p:sp>
      <p:sp>
        <p:nvSpPr>
          <p:cNvPr id="382979" name="Text Box 3"/>
          <p:cNvSpPr txBox="1">
            <a:spLocks noChangeArrowheads="1"/>
          </p:cNvSpPr>
          <p:nvPr/>
        </p:nvSpPr>
        <p:spPr bwMode="auto">
          <a:xfrm>
            <a:off x="762000" y="2057400"/>
            <a:ext cx="7924800" cy="4152900"/>
          </a:xfrm>
          <a:prstGeom prst="rect">
            <a:avLst/>
          </a:prstGeom>
          <a:noFill/>
          <a:ln w="9525">
            <a:noFill/>
            <a:miter lim="800000"/>
            <a:headEnd/>
            <a:tailEnd/>
          </a:ln>
          <a:effectLst/>
        </p:spPr>
        <p:txBody>
          <a:bodyPr>
            <a:spAutoFit/>
          </a:bodyPr>
          <a:lstStyle/>
          <a:p>
            <a:pPr eaLnBrk="0" hangingPunct="0">
              <a:spcBef>
                <a:spcPct val="50000"/>
              </a:spcBef>
            </a:pPr>
            <a:r>
              <a:rPr lang="en-US" sz="2800"/>
              <a:t>Pseudo code for a subtraction statement.</a:t>
            </a:r>
          </a:p>
          <a:p>
            <a:pPr eaLnBrk="0" hangingPunct="0">
              <a:spcBef>
                <a:spcPct val="50000"/>
              </a:spcBef>
            </a:pPr>
            <a:r>
              <a:rPr lang="en-US" sz="2800"/>
              <a:t>$t0 = $t1 - $t2;</a:t>
            </a:r>
          </a:p>
          <a:p>
            <a:pPr eaLnBrk="0" hangingPunct="0">
              <a:spcBef>
                <a:spcPct val="50000"/>
              </a:spcBef>
            </a:pPr>
            <a:endParaRPr lang="en-US" sz="2800"/>
          </a:p>
          <a:p>
            <a:pPr eaLnBrk="0" hangingPunct="0">
              <a:spcBef>
                <a:spcPct val="50000"/>
              </a:spcBef>
            </a:pPr>
            <a:r>
              <a:rPr lang="en-US" sz="2800"/>
              <a:t>Convert pseudo code statement into MIPS assembly language statement.</a:t>
            </a:r>
          </a:p>
          <a:p>
            <a:pPr eaLnBrk="0" hangingPunct="0">
              <a:spcBef>
                <a:spcPct val="50000"/>
              </a:spcBef>
            </a:pPr>
            <a:endParaRPr lang="en-US" sz="2800"/>
          </a:p>
          <a:p>
            <a:pPr eaLnBrk="0" hangingPunct="0">
              <a:spcBef>
                <a:spcPct val="50000"/>
              </a:spcBef>
            </a:pPr>
            <a:r>
              <a:rPr lang="en-US" sz="2800" b="1">
                <a:latin typeface="Courier New" pitchFamily="49" charset="0"/>
              </a:rPr>
              <a:t>sub	$t0, $t1, $t2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normAutofit fontScale="90000"/>
          </a:bodyPr>
          <a:lstStyle/>
          <a:p>
            <a:r>
              <a:rPr lang="en-US" sz="4000"/>
              <a:t>Subtract Instruction</a:t>
            </a:r>
            <a:br>
              <a:rPr lang="en-US" sz="4000"/>
            </a:br>
            <a:r>
              <a:rPr lang="en-US" sz="4000"/>
              <a:t>Immediate Version</a:t>
            </a:r>
          </a:p>
        </p:txBody>
      </p:sp>
      <p:sp>
        <p:nvSpPr>
          <p:cNvPr id="387075" name="Text Box 3"/>
          <p:cNvSpPr txBox="1">
            <a:spLocks noChangeArrowheads="1"/>
          </p:cNvSpPr>
          <p:nvPr/>
        </p:nvSpPr>
        <p:spPr bwMode="auto">
          <a:xfrm>
            <a:off x="762000" y="2270125"/>
            <a:ext cx="7848600" cy="396875"/>
          </a:xfrm>
          <a:prstGeom prst="rect">
            <a:avLst/>
          </a:prstGeom>
          <a:noFill/>
          <a:ln w="9525">
            <a:noFill/>
            <a:miter lim="800000"/>
            <a:headEnd/>
            <a:tailEnd/>
          </a:ln>
          <a:effectLst/>
        </p:spPr>
        <p:txBody>
          <a:bodyPr>
            <a:spAutoFit/>
          </a:bodyPr>
          <a:lstStyle/>
          <a:p>
            <a:pPr eaLnBrk="0" hangingPunct="0">
              <a:spcBef>
                <a:spcPct val="50000"/>
              </a:spcBef>
            </a:pPr>
            <a:endParaRPr lang="en-US" sz="2000"/>
          </a:p>
        </p:txBody>
      </p:sp>
      <p:sp>
        <p:nvSpPr>
          <p:cNvPr id="387076" name="Text Box 4"/>
          <p:cNvSpPr txBox="1">
            <a:spLocks noChangeArrowheads="1"/>
          </p:cNvSpPr>
          <p:nvPr/>
        </p:nvSpPr>
        <p:spPr bwMode="auto">
          <a:xfrm>
            <a:off x="2133600" y="2209800"/>
            <a:ext cx="5181600" cy="3195638"/>
          </a:xfrm>
          <a:prstGeom prst="rect">
            <a:avLst/>
          </a:prstGeom>
          <a:noFill/>
          <a:ln w="9525">
            <a:noFill/>
            <a:miter lim="800000"/>
            <a:headEnd/>
            <a:tailEnd/>
          </a:ln>
          <a:effectLst/>
        </p:spPr>
        <p:txBody>
          <a:bodyPr>
            <a:spAutoFit/>
          </a:bodyPr>
          <a:lstStyle/>
          <a:p>
            <a:pPr>
              <a:spcBef>
                <a:spcPct val="50000"/>
              </a:spcBef>
            </a:pPr>
            <a:r>
              <a:rPr lang="en-US" sz="2400"/>
              <a:t>Not provided by MIPS R2000/3000</a:t>
            </a:r>
          </a:p>
          <a:p>
            <a:pPr>
              <a:spcBef>
                <a:spcPct val="50000"/>
              </a:spcBef>
            </a:pPr>
            <a:endParaRPr lang="en-US" sz="2400"/>
          </a:p>
          <a:p>
            <a:pPr>
              <a:spcBef>
                <a:spcPct val="50000"/>
              </a:spcBef>
            </a:pPr>
            <a:r>
              <a:rPr lang="en-US" sz="2400"/>
              <a:t>Use addi with a negative value</a:t>
            </a:r>
          </a:p>
          <a:p>
            <a:pPr>
              <a:spcBef>
                <a:spcPct val="50000"/>
              </a:spcBef>
            </a:pPr>
            <a:endParaRPr lang="en-US" sz="2400"/>
          </a:p>
          <a:p>
            <a:pPr>
              <a:spcBef>
                <a:spcPct val="50000"/>
              </a:spcBef>
            </a:pPr>
            <a:r>
              <a:rPr lang="en-US" sz="2400"/>
              <a:t># decrement value of $t0 by 1.</a:t>
            </a:r>
          </a:p>
          <a:p>
            <a:pPr>
              <a:spcBef>
                <a:spcPct val="50000"/>
              </a:spcBef>
            </a:pPr>
            <a:r>
              <a:rPr lang="en-US" sz="2400"/>
              <a:t>addi	$t0, $t0, -1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1026"/>
          <p:cNvSpPr>
            <a:spLocks noGrp="1" noChangeArrowheads="1"/>
          </p:cNvSpPr>
          <p:nvPr>
            <p:ph type="title"/>
          </p:nvPr>
        </p:nvSpPr>
        <p:spPr/>
        <p:txBody>
          <a:bodyPr/>
          <a:lstStyle/>
          <a:p>
            <a:r>
              <a:rPr lang="en-US"/>
              <a:t>Immediate Values are 16-Bits</a:t>
            </a:r>
          </a:p>
        </p:txBody>
      </p:sp>
      <p:sp>
        <p:nvSpPr>
          <p:cNvPr id="475139" name="Rectangle 1027"/>
          <p:cNvSpPr>
            <a:spLocks noGrp="1" noChangeArrowheads="1"/>
          </p:cNvSpPr>
          <p:nvPr>
            <p:ph idx="1"/>
          </p:nvPr>
        </p:nvSpPr>
        <p:spPr/>
        <p:txBody>
          <a:bodyPr/>
          <a:lstStyle/>
          <a:p>
            <a:r>
              <a:rPr lang="en-US"/>
              <a:t>Immediate mode instructions can specify an integer constant that uses up to 16-bits</a:t>
            </a:r>
          </a:p>
          <a:p>
            <a:endParaRPr lang="en-US"/>
          </a:p>
          <a:p>
            <a:r>
              <a:rPr lang="en-US"/>
              <a:t>Since the 32-bit MIPS instruction must also encode the op-code (or command) and the register numbers, only 16-bits are left to encode the immediate constant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p:txBody>
          <a:bodyPr/>
          <a:lstStyle/>
          <a:p>
            <a:r>
              <a:rPr lang="en-US"/>
              <a:t>Logical Bit-wise AND</a:t>
            </a:r>
          </a:p>
        </p:txBody>
      </p:sp>
      <p:sp>
        <p:nvSpPr>
          <p:cNvPr id="392195" name="Rectangle 3"/>
          <p:cNvSpPr>
            <a:spLocks noGrp="1" noChangeArrowheads="1"/>
          </p:cNvSpPr>
          <p:nvPr>
            <p:ph idx="1"/>
          </p:nvPr>
        </p:nvSpPr>
        <p:spPr>
          <a:xfrm>
            <a:off x="457200" y="1600200"/>
            <a:ext cx="8229600" cy="1927225"/>
          </a:xfrm>
        </p:spPr>
        <p:txBody>
          <a:bodyPr/>
          <a:lstStyle/>
          <a:p>
            <a:r>
              <a:rPr lang="en-US"/>
              <a:t>Sets a bit 1 only if the corresponding pair of source bits are both 1; else the result bit is 0.</a:t>
            </a:r>
          </a:p>
        </p:txBody>
      </p:sp>
      <p:sp>
        <p:nvSpPr>
          <p:cNvPr id="392196" name="Text Box 4"/>
          <p:cNvSpPr txBox="1">
            <a:spLocks noChangeArrowheads="1"/>
          </p:cNvSpPr>
          <p:nvPr/>
        </p:nvSpPr>
        <p:spPr bwMode="auto">
          <a:xfrm>
            <a:off x="3124200" y="3429000"/>
            <a:ext cx="2514600" cy="204311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	</a:t>
            </a:r>
            <a:r>
              <a:rPr lang="en-US" sz="3200" b="1">
                <a:solidFill>
                  <a:srgbClr val="0000FF"/>
                </a:solidFill>
                <a:latin typeface="Times New Roman" pitchFamily="18" charset="0"/>
              </a:rPr>
              <a:t>0	1</a:t>
            </a:r>
          </a:p>
          <a:p>
            <a:pPr eaLnBrk="0" hangingPunct="0">
              <a:spcBef>
                <a:spcPct val="50000"/>
              </a:spcBef>
            </a:pPr>
            <a:r>
              <a:rPr lang="en-US" sz="3200" b="1">
                <a:solidFill>
                  <a:srgbClr val="008000"/>
                </a:solidFill>
                <a:latin typeface="Times New Roman" pitchFamily="18" charset="0"/>
              </a:rPr>
              <a:t>0</a:t>
            </a:r>
            <a:r>
              <a:rPr lang="en-US" sz="3200">
                <a:latin typeface="Times New Roman" pitchFamily="18" charset="0"/>
              </a:rPr>
              <a:t>	0	0</a:t>
            </a:r>
          </a:p>
          <a:p>
            <a:pPr eaLnBrk="0" hangingPunct="0">
              <a:spcBef>
                <a:spcPct val="50000"/>
              </a:spcBef>
            </a:pPr>
            <a:r>
              <a:rPr lang="en-US" sz="3200" b="1">
                <a:solidFill>
                  <a:srgbClr val="008000"/>
                </a:solidFill>
                <a:latin typeface="Times New Roman" pitchFamily="18" charset="0"/>
              </a:rPr>
              <a:t>1</a:t>
            </a:r>
            <a:r>
              <a:rPr lang="en-US" sz="3200">
                <a:latin typeface="Times New Roman" pitchFamily="18" charset="0"/>
              </a:rPr>
              <a:t>	0	1</a:t>
            </a:r>
          </a:p>
        </p:txBody>
      </p:sp>
      <p:sp>
        <p:nvSpPr>
          <p:cNvPr id="392197" name="Line 5"/>
          <p:cNvSpPr>
            <a:spLocks noChangeShapeType="1"/>
          </p:cNvSpPr>
          <p:nvPr/>
        </p:nvSpPr>
        <p:spPr bwMode="auto">
          <a:xfrm>
            <a:off x="2819400" y="4038600"/>
            <a:ext cx="3124200" cy="1588"/>
          </a:xfrm>
          <a:prstGeom prst="line">
            <a:avLst/>
          </a:prstGeom>
          <a:noFill/>
          <a:ln w="25400">
            <a:solidFill>
              <a:schemeClr val="tx1"/>
            </a:solidFill>
            <a:round/>
            <a:headEnd/>
            <a:tailEnd/>
          </a:ln>
          <a:effectLst/>
        </p:spPr>
        <p:txBody>
          <a:bodyPr wrap="none" anchor="ctr"/>
          <a:lstStyle/>
          <a:p>
            <a:endParaRPr lang="en-US"/>
          </a:p>
        </p:txBody>
      </p:sp>
      <p:sp>
        <p:nvSpPr>
          <p:cNvPr id="392198" name="Line 6"/>
          <p:cNvSpPr>
            <a:spLocks noChangeShapeType="1"/>
          </p:cNvSpPr>
          <p:nvPr/>
        </p:nvSpPr>
        <p:spPr bwMode="auto">
          <a:xfrm flipV="1">
            <a:off x="3733800" y="3276600"/>
            <a:ext cx="0" cy="2438400"/>
          </a:xfrm>
          <a:prstGeom prst="line">
            <a:avLst/>
          </a:prstGeom>
          <a:noFill/>
          <a:ln w="25400">
            <a:solidFill>
              <a:schemeClr val="tx1"/>
            </a:solidFill>
            <a:round/>
            <a:headEnd/>
            <a:tailEnd/>
          </a:ln>
          <a:effectLst/>
        </p:spPr>
        <p:txBody>
          <a:bodyPr wrap="none" anchor="ctr"/>
          <a:lstStyle/>
          <a:p>
            <a:endParaRPr lang="en-US"/>
          </a:p>
        </p:txBody>
      </p:sp>
      <p:sp>
        <p:nvSpPr>
          <p:cNvPr id="392199" name="Text Box 7"/>
          <p:cNvSpPr txBox="1">
            <a:spLocks noChangeArrowheads="1"/>
          </p:cNvSpPr>
          <p:nvPr/>
        </p:nvSpPr>
        <p:spPr bwMode="auto">
          <a:xfrm>
            <a:off x="2133600" y="3124200"/>
            <a:ext cx="1447800" cy="762000"/>
          </a:xfrm>
          <a:prstGeom prst="rect">
            <a:avLst/>
          </a:prstGeom>
          <a:noFill/>
          <a:ln w="9525">
            <a:noFill/>
            <a:miter lim="800000"/>
            <a:headEnd/>
            <a:tailEnd/>
          </a:ln>
          <a:effectLst/>
        </p:spPr>
        <p:txBody>
          <a:bodyPr>
            <a:spAutoFit/>
          </a:bodyPr>
          <a:lstStyle/>
          <a:p>
            <a:pPr>
              <a:spcBef>
                <a:spcPct val="50000"/>
              </a:spcBef>
            </a:pPr>
            <a:r>
              <a:rPr lang="en-US" sz="4400"/>
              <a:t>AND</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1026"/>
          <p:cNvSpPr>
            <a:spLocks noGrp="1" noChangeArrowheads="1"/>
          </p:cNvSpPr>
          <p:nvPr>
            <p:ph type="title"/>
          </p:nvPr>
        </p:nvSpPr>
        <p:spPr/>
        <p:txBody>
          <a:bodyPr/>
          <a:lstStyle/>
          <a:p>
            <a:r>
              <a:rPr lang="en-US"/>
              <a:t>Exercise</a:t>
            </a:r>
          </a:p>
        </p:txBody>
      </p:sp>
      <p:sp>
        <p:nvSpPr>
          <p:cNvPr id="496643" name="Rectangle 1027"/>
          <p:cNvSpPr>
            <a:spLocks noGrp="1" noChangeArrowheads="1"/>
          </p:cNvSpPr>
          <p:nvPr>
            <p:ph idx="1"/>
          </p:nvPr>
        </p:nvSpPr>
        <p:spPr>
          <a:xfrm>
            <a:off x="457200" y="1600200"/>
            <a:ext cx="4953000" cy="4525963"/>
          </a:xfrm>
        </p:spPr>
        <p:txBody>
          <a:bodyPr/>
          <a:lstStyle/>
          <a:p>
            <a:pPr>
              <a:lnSpc>
                <a:spcPct val="90000"/>
              </a:lnSpc>
            </a:pPr>
            <a:r>
              <a:rPr lang="en-US"/>
              <a:t>Compute bitwise AND</a:t>
            </a:r>
          </a:p>
          <a:p>
            <a:pPr lvl="1">
              <a:lnSpc>
                <a:spcPct val="90000"/>
              </a:lnSpc>
              <a:buFontTx/>
              <a:buNone/>
            </a:pPr>
            <a:r>
              <a:rPr lang="en-US"/>
              <a:t>11001</a:t>
            </a:r>
          </a:p>
          <a:p>
            <a:pPr lvl="1">
              <a:lnSpc>
                <a:spcPct val="90000"/>
              </a:lnSpc>
              <a:buFontTx/>
              <a:buNone/>
            </a:pPr>
            <a:r>
              <a:rPr lang="en-US" u="sng"/>
              <a:t>01011</a:t>
            </a:r>
          </a:p>
          <a:p>
            <a:pPr lvl="1">
              <a:lnSpc>
                <a:spcPct val="90000"/>
              </a:lnSpc>
              <a:buFontTx/>
              <a:buNone/>
            </a:pPr>
            <a:r>
              <a:rPr lang="en-US"/>
              <a:t>01001</a:t>
            </a:r>
          </a:p>
          <a:p>
            <a:pPr lvl="1">
              <a:lnSpc>
                <a:spcPct val="90000"/>
              </a:lnSpc>
              <a:buFontTx/>
              <a:buNone/>
            </a:pPr>
            <a:endParaRPr lang="en-US"/>
          </a:p>
          <a:p>
            <a:pPr>
              <a:lnSpc>
                <a:spcPct val="90000"/>
              </a:lnSpc>
            </a:pPr>
            <a:r>
              <a:rPr lang="en-US"/>
              <a:t>Compute bitwise AND</a:t>
            </a:r>
          </a:p>
          <a:p>
            <a:pPr lvl="1">
              <a:lnSpc>
                <a:spcPct val="90000"/>
              </a:lnSpc>
              <a:buFontTx/>
              <a:buNone/>
            </a:pPr>
            <a:r>
              <a:rPr lang="en-US"/>
              <a:t>10110		10110</a:t>
            </a:r>
          </a:p>
          <a:p>
            <a:pPr lvl="1">
              <a:lnSpc>
                <a:spcPct val="90000"/>
              </a:lnSpc>
              <a:buFontTx/>
              <a:buNone/>
            </a:pPr>
            <a:r>
              <a:rPr lang="en-US" u="sng"/>
              <a:t>11100</a:t>
            </a:r>
            <a:r>
              <a:rPr lang="en-US"/>
              <a:t>		</a:t>
            </a:r>
            <a:r>
              <a:rPr lang="en-US" u="sng"/>
              <a:t>01100</a:t>
            </a:r>
          </a:p>
          <a:p>
            <a:pPr lvl="1">
              <a:lnSpc>
                <a:spcPct val="90000"/>
              </a:lnSpc>
              <a:buFontTx/>
              <a:buNone/>
            </a:pPr>
            <a:r>
              <a:rPr lang="en-US"/>
              <a:t>10100		00100</a:t>
            </a:r>
          </a:p>
        </p:txBody>
      </p:sp>
      <p:sp>
        <p:nvSpPr>
          <p:cNvPr id="496644" name="Text Box 1028"/>
          <p:cNvSpPr txBox="1">
            <a:spLocks noChangeArrowheads="1"/>
          </p:cNvSpPr>
          <p:nvPr/>
        </p:nvSpPr>
        <p:spPr bwMode="auto">
          <a:xfrm>
            <a:off x="5029200" y="5105400"/>
            <a:ext cx="3429000" cy="641350"/>
          </a:xfrm>
          <a:prstGeom prst="rect">
            <a:avLst/>
          </a:prstGeom>
          <a:noFill/>
          <a:ln w="9525">
            <a:noFill/>
            <a:miter lim="800000"/>
            <a:headEnd/>
            <a:tailEnd/>
          </a:ln>
          <a:effectLst/>
        </p:spPr>
        <p:txBody>
          <a:bodyPr>
            <a:spAutoFit/>
          </a:bodyPr>
          <a:lstStyle/>
          <a:p>
            <a:pPr>
              <a:spcBef>
                <a:spcPct val="50000"/>
              </a:spcBef>
            </a:pPr>
            <a:r>
              <a:rPr lang="en-US" sz="1800"/>
              <a:t>Intuitively what is the effect of bitwise AND?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ChangeArrowheads="1"/>
          </p:cNvSpPr>
          <p:nvPr>
            <p:ph type="title"/>
          </p:nvPr>
        </p:nvSpPr>
        <p:spPr/>
        <p:txBody>
          <a:bodyPr/>
          <a:lstStyle/>
          <a:p>
            <a:r>
              <a:rPr lang="en-US"/>
              <a:t>Logical Bit-wise AND Instruction</a:t>
            </a:r>
          </a:p>
        </p:txBody>
      </p:sp>
      <p:sp>
        <p:nvSpPr>
          <p:cNvPr id="388099" name="Text Box 3"/>
          <p:cNvSpPr txBox="1">
            <a:spLocks noChangeArrowheads="1"/>
          </p:cNvSpPr>
          <p:nvPr/>
        </p:nvSpPr>
        <p:spPr bwMode="auto">
          <a:xfrm>
            <a:off x="838200" y="1676400"/>
            <a:ext cx="7772400" cy="42926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AND statement.</a:t>
            </a:r>
          </a:p>
          <a:p>
            <a:pPr eaLnBrk="0" hangingPunct="0">
              <a:spcBef>
                <a:spcPct val="50000"/>
              </a:spcBef>
            </a:pPr>
            <a:r>
              <a:rPr lang="en-US" sz="2400"/>
              <a:t>// &amp; is bit-wise AND using C or C++ notation</a:t>
            </a:r>
            <a:endParaRPr lang="en-US" sz="2400">
              <a:latin typeface="Times New Roman" pitchFamily="18" charset="0"/>
            </a:endParaRPr>
          </a:p>
          <a:p>
            <a:pPr eaLnBrk="0" hangingPunct="0">
              <a:spcBef>
                <a:spcPct val="50000"/>
              </a:spcBef>
            </a:pPr>
            <a:r>
              <a:rPr lang="en-US" sz="2400">
                <a:latin typeface="Times New Roman" pitchFamily="18" charset="0"/>
              </a:rPr>
              <a:t>$t0 = $t1 &amp; $t2;</a:t>
            </a:r>
          </a:p>
          <a:p>
            <a:pPr eaLnBrk="0" hangingPunct="0">
              <a:spcBef>
                <a:spcPct val="50000"/>
              </a:spcBef>
            </a:pPr>
            <a:r>
              <a:rPr lang="en-US" sz="2400">
                <a:latin typeface="Times New Roman" pitchFamily="18" charset="0"/>
              </a:rPr>
              <a:t>	</a:t>
            </a: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3200" b="1">
                <a:latin typeface="Courier New" pitchFamily="49" charset="0"/>
              </a:rPr>
              <a:t>and	$t0, $t1, $t2</a:t>
            </a:r>
            <a:r>
              <a:rPr lang="en-US" sz="2400">
                <a:latin typeface="Courier New" pitchFamily="49" charset="0"/>
              </a:rPr>
              <a:t>	</a:t>
            </a:r>
            <a:endParaRPr lang="en-US" sz="1600">
              <a:latin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lstStyle/>
          <a:p>
            <a:r>
              <a:rPr lang="en-US"/>
              <a:t>Bit-wise AND Example</a:t>
            </a:r>
          </a:p>
        </p:txBody>
      </p:sp>
      <p:sp>
        <p:nvSpPr>
          <p:cNvPr id="436227" name="Rectangle 3"/>
          <p:cNvSpPr>
            <a:spLocks noGrp="1" noChangeArrowheads="1"/>
          </p:cNvSpPr>
          <p:nvPr>
            <p:ph idx="1"/>
          </p:nvPr>
        </p:nvSpPr>
        <p:spPr>
          <a:xfrm>
            <a:off x="457200" y="1600200"/>
            <a:ext cx="8534400" cy="1981200"/>
          </a:xfrm>
        </p:spPr>
        <p:txBody>
          <a:bodyPr/>
          <a:lstStyle/>
          <a:p>
            <a:r>
              <a:rPr lang="en-US"/>
              <a:t>Extract the least significant bit of </a:t>
            </a:r>
            <a:r>
              <a:rPr lang="en-US">
                <a:solidFill>
                  <a:srgbClr val="0066FF"/>
                </a:solidFill>
              </a:rPr>
              <a:t>$t1</a:t>
            </a:r>
          </a:p>
          <a:p>
            <a:r>
              <a:rPr lang="en-US"/>
              <a:t>Set low-order bit to 1 in </a:t>
            </a:r>
            <a:r>
              <a:rPr lang="en-US">
                <a:solidFill>
                  <a:srgbClr val="008000"/>
                </a:solidFill>
              </a:rPr>
              <a:t>$t2</a:t>
            </a:r>
          </a:p>
          <a:p>
            <a:pPr>
              <a:buFontTx/>
              <a:buNone/>
            </a:pPr>
            <a:endParaRPr lang="en-US"/>
          </a:p>
        </p:txBody>
      </p:sp>
      <p:sp>
        <p:nvSpPr>
          <p:cNvPr id="436228" name="Text Box 4"/>
          <p:cNvSpPr txBox="1">
            <a:spLocks noChangeArrowheads="1"/>
          </p:cNvSpPr>
          <p:nvPr/>
        </p:nvSpPr>
        <p:spPr bwMode="auto">
          <a:xfrm>
            <a:off x="838200" y="2895600"/>
            <a:ext cx="7010400" cy="1220788"/>
          </a:xfrm>
          <a:prstGeom prst="rect">
            <a:avLst/>
          </a:prstGeom>
          <a:noFill/>
          <a:ln w="9525">
            <a:noFill/>
            <a:miter lim="800000"/>
            <a:headEnd/>
            <a:tailEnd/>
          </a:ln>
          <a:effectLst/>
        </p:spPr>
        <p:txBody>
          <a:bodyPr>
            <a:spAutoFit/>
          </a:bodyPr>
          <a:lstStyle/>
          <a:p>
            <a:pPr eaLnBrk="0" hangingPunct="0">
              <a:spcBef>
                <a:spcPct val="50000"/>
              </a:spcBef>
              <a:buFontTx/>
              <a:buChar char="•"/>
            </a:pPr>
            <a:r>
              <a:rPr lang="en-US" sz="3200">
                <a:latin typeface="Times New Roman" pitchFamily="18" charset="0"/>
              </a:rPr>
              <a:t>What does the result tell us about $t1?</a:t>
            </a:r>
          </a:p>
          <a:p>
            <a:pPr eaLnBrk="0" hangingPunct="0">
              <a:spcBef>
                <a:spcPct val="50000"/>
              </a:spcBef>
            </a:pPr>
            <a:r>
              <a:rPr lang="en-US" sz="2800">
                <a:solidFill>
                  <a:srgbClr val="0066FF"/>
                </a:solidFill>
                <a:latin typeface="Times New Roman" pitchFamily="18" charset="0"/>
              </a:rPr>
              <a:t>$t1 = 10101010 10101010 10101010 101010</a:t>
            </a:r>
            <a:r>
              <a:rPr lang="en-US" sz="2800" b="1">
                <a:solidFill>
                  <a:srgbClr val="0066FF"/>
                </a:solidFill>
                <a:latin typeface="Times New Roman" pitchFamily="18" charset="0"/>
              </a:rPr>
              <a:t>11</a:t>
            </a:r>
          </a:p>
        </p:txBody>
      </p:sp>
      <p:sp>
        <p:nvSpPr>
          <p:cNvPr id="436229" name="Text Box 5"/>
          <p:cNvSpPr txBox="1">
            <a:spLocks noChangeArrowheads="1"/>
          </p:cNvSpPr>
          <p:nvPr/>
        </p:nvSpPr>
        <p:spPr bwMode="auto">
          <a:xfrm>
            <a:off x="838200" y="4191000"/>
            <a:ext cx="7315200" cy="519113"/>
          </a:xfrm>
          <a:prstGeom prst="rect">
            <a:avLst/>
          </a:prstGeom>
          <a:noFill/>
          <a:ln w="9525">
            <a:noFill/>
            <a:miter lim="800000"/>
            <a:headEnd/>
            <a:tailEnd/>
          </a:ln>
          <a:effectLst/>
        </p:spPr>
        <p:txBody>
          <a:bodyPr>
            <a:spAutoFit/>
          </a:bodyPr>
          <a:lstStyle/>
          <a:p>
            <a:pPr eaLnBrk="0" hangingPunct="0">
              <a:spcBef>
                <a:spcPct val="50000"/>
              </a:spcBef>
            </a:pPr>
            <a:r>
              <a:rPr lang="en-US" sz="2800">
                <a:solidFill>
                  <a:srgbClr val="008000"/>
                </a:solidFill>
                <a:latin typeface="Times New Roman" pitchFamily="18" charset="0"/>
              </a:rPr>
              <a:t>$t2 = 00000000 00000000 00000000 000000</a:t>
            </a:r>
            <a:r>
              <a:rPr lang="en-US" sz="2800" b="1">
                <a:solidFill>
                  <a:srgbClr val="008000"/>
                </a:solidFill>
                <a:latin typeface="Times New Roman" pitchFamily="18" charset="0"/>
              </a:rPr>
              <a:t>01</a:t>
            </a:r>
          </a:p>
        </p:txBody>
      </p:sp>
      <p:sp>
        <p:nvSpPr>
          <p:cNvPr id="436230" name="Text Box 6"/>
          <p:cNvSpPr txBox="1">
            <a:spLocks noChangeArrowheads="1"/>
          </p:cNvSpPr>
          <p:nvPr/>
        </p:nvSpPr>
        <p:spPr bwMode="auto">
          <a:xfrm>
            <a:off x="838200" y="5943600"/>
            <a:ext cx="7239000" cy="519113"/>
          </a:xfrm>
          <a:prstGeom prst="rect">
            <a:avLst/>
          </a:prstGeom>
          <a:noFill/>
          <a:ln w="9525">
            <a:noFill/>
            <a:miter lim="800000"/>
            <a:headEnd/>
            <a:tailEnd/>
          </a:ln>
          <a:effectLst/>
        </p:spPr>
        <p:txBody>
          <a:bodyPr>
            <a:spAutoFit/>
          </a:bodyPr>
          <a:lstStyle/>
          <a:p>
            <a:pPr eaLnBrk="0" hangingPunct="0">
              <a:spcBef>
                <a:spcPct val="50000"/>
              </a:spcBef>
            </a:pPr>
            <a:r>
              <a:rPr lang="en-US" sz="2800">
                <a:solidFill>
                  <a:srgbClr val="CC3300"/>
                </a:solidFill>
                <a:latin typeface="Times New Roman" pitchFamily="18" charset="0"/>
              </a:rPr>
              <a:t>$t0 = 00000000 00000000 00000000 000000</a:t>
            </a:r>
            <a:r>
              <a:rPr lang="en-US" sz="2800" b="1">
                <a:solidFill>
                  <a:srgbClr val="CC3300"/>
                </a:solidFill>
                <a:latin typeface="Times New Roman" pitchFamily="18" charset="0"/>
              </a:rPr>
              <a:t>01</a:t>
            </a:r>
          </a:p>
        </p:txBody>
      </p:sp>
      <p:sp>
        <p:nvSpPr>
          <p:cNvPr id="436231" name="Line 7"/>
          <p:cNvSpPr>
            <a:spLocks noChangeShapeType="1"/>
          </p:cNvSpPr>
          <p:nvPr/>
        </p:nvSpPr>
        <p:spPr bwMode="auto">
          <a:xfrm>
            <a:off x="5562600" y="4724400"/>
            <a:ext cx="0" cy="11430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36232" name="Text Box 8"/>
          <p:cNvSpPr txBox="1">
            <a:spLocks noChangeArrowheads="1"/>
          </p:cNvSpPr>
          <p:nvPr/>
        </p:nvSpPr>
        <p:spPr bwMode="auto">
          <a:xfrm>
            <a:off x="1752600" y="5032375"/>
            <a:ext cx="3352800" cy="530225"/>
          </a:xfrm>
          <a:prstGeom prst="rect">
            <a:avLst/>
          </a:prstGeom>
          <a:noFill/>
          <a:ln w="9525">
            <a:noFill/>
            <a:miter lim="800000"/>
            <a:headEnd/>
            <a:tailEnd/>
          </a:ln>
          <a:effectLst/>
        </p:spPr>
        <p:txBody>
          <a:bodyPr>
            <a:spAutoFit/>
          </a:bodyPr>
          <a:lstStyle/>
          <a:p>
            <a:pPr>
              <a:lnSpc>
                <a:spcPct val="90000"/>
              </a:lnSpc>
              <a:spcBef>
                <a:spcPct val="20000"/>
              </a:spcBef>
            </a:pPr>
            <a:r>
              <a:rPr lang="en-US" sz="3200" b="1"/>
              <a:t>and	</a:t>
            </a:r>
            <a:r>
              <a:rPr lang="en-US" sz="3200" b="1">
                <a:solidFill>
                  <a:srgbClr val="CC3300"/>
                </a:solidFill>
              </a:rPr>
              <a:t>$t0</a:t>
            </a:r>
            <a:r>
              <a:rPr lang="en-US" sz="3200" b="1"/>
              <a:t>, </a:t>
            </a:r>
            <a:r>
              <a:rPr lang="en-US" sz="3200" b="1">
                <a:solidFill>
                  <a:srgbClr val="0066FF"/>
                </a:solidFill>
              </a:rPr>
              <a:t>$t1</a:t>
            </a:r>
            <a:r>
              <a:rPr lang="en-US" sz="3200" b="1"/>
              <a:t>, </a:t>
            </a:r>
            <a:r>
              <a:rPr lang="en-US" sz="3200" b="1">
                <a:solidFill>
                  <a:srgbClr val="008000"/>
                </a:solidFill>
              </a:rPr>
              <a:t>$t2</a:t>
            </a:r>
            <a:endParaRPr lang="en-US" sz="32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normAutofit fontScale="90000"/>
          </a:bodyPr>
          <a:lstStyle/>
          <a:p>
            <a:r>
              <a:rPr lang="en-US"/>
              <a:t>Logical Bit-wise AND -Immediate Format</a:t>
            </a:r>
          </a:p>
        </p:txBody>
      </p:sp>
      <p:sp>
        <p:nvSpPr>
          <p:cNvPr id="384003" name="Text Box 3"/>
          <p:cNvSpPr txBox="1">
            <a:spLocks noChangeArrowheads="1"/>
          </p:cNvSpPr>
          <p:nvPr/>
        </p:nvSpPr>
        <p:spPr bwMode="auto">
          <a:xfrm>
            <a:off x="914400" y="1676400"/>
            <a:ext cx="7162800" cy="4339650"/>
          </a:xfrm>
          <a:prstGeom prst="rect">
            <a:avLst/>
          </a:prstGeom>
          <a:noFill/>
          <a:ln w="9525">
            <a:noFill/>
            <a:miter lim="800000"/>
            <a:headEnd/>
            <a:tailEnd/>
          </a:ln>
          <a:effectLst/>
        </p:spPr>
        <p:txBody>
          <a:bodyPr>
            <a:spAutoFit/>
          </a:bodyPr>
          <a:lstStyle/>
          <a:p>
            <a:pPr eaLnBrk="0" hangingPunct="0">
              <a:spcBef>
                <a:spcPct val="50000"/>
              </a:spcBef>
            </a:pPr>
            <a:r>
              <a:rPr lang="en-US" sz="2400" dirty="0">
                <a:latin typeface="Times New Roman" pitchFamily="18" charset="0"/>
              </a:rPr>
              <a:t>Pseudo code for a logical bit-wise AND statement.</a:t>
            </a:r>
          </a:p>
          <a:p>
            <a:pPr eaLnBrk="0" hangingPunct="0">
              <a:spcBef>
                <a:spcPct val="50000"/>
              </a:spcBef>
            </a:pPr>
            <a:r>
              <a:rPr lang="en-US" sz="2400" dirty="0"/>
              <a:t>// &amp; is bit-wise AND using C or C++ notation</a:t>
            </a:r>
            <a:endParaRPr lang="en-US" sz="2400" dirty="0">
              <a:latin typeface="Times New Roman" pitchFamily="18" charset="0"/>
            </a:endParaRPr>
          </a:p>
          <a:p>
            <a:pPr eaLnBrk="0" hangingPunct="0">
              <a:spcBef>
                <a:spcPct val="50000"/>
              </a:spcBef>
            </a:pPr>
            <a:r>
              <a:rPr lang="en-US" sz="2400" dirty="0">
                <a:latin typeface="Times New Roman" pitchFamily="18" charset="0"/>
              </a:rPr>
              <a:t>$t0 = $t1 &amp; 0xFF;	</a:t>
            </a:r>
          </a:p>
          <a:p>
            <a:pPr eaLnBrk="0" hangingPunct="0">
              <a:spcBef>
                <a:spcPct val="50000"/>
              </a:spcBef>
            </a:pPr>
            <a:endParaRPr lang="en-US" sz="2400" dirty="0">
              <a:latin typeface="Times New Roman" pitchFamily="18" charset="0"/>
            </a:endParaRPr>
          </a:p>
          <a:p>
            <a:pPr eaLnBrk="0" hangingPunct="0">
              <a:spcBef>
                <a:spcPct val="50000"/>
              </a:spcBef>
            </a:pPr>
            <a:r>
              <a:rPr lang="en-US" sz="2400" dirty="0">
                <a:latin typeface="Times New Roman" pitchFamily="18" charset="0"/>
              </a:rPr>
              <a:t>Convert pseudo code into MIPS assembly language</a:t>
            </a:r>
          </a:p>
          <a:p>
            <a:pPr eaLnBrk="0" hangingPunct="0">
              <a:spcBef>
                <a:spcPct val="50000"/>
              </a:spcBef>
            </a:pPr>
            <a:endParaRPr lang="en-US" sz="2400" dirty="0">
              <a:latin typeface="Times New Roman" pitchFamily="18" charset="0"/>
            </a:endParaRPr>
          </a:p>
          <a:p>
            <a:pPr eaLnBrk="0" hangingPunct="0">
              <a:spcBef>
                <a:spcPct val="50000"/>
              </a:spcBef>
            </a:pPr>
            <a:r>
              <a:rPr lang="en-US" sz="2400" dirty="0"/>
              <a:t># </a:t>
            </a:r>
            <a:r>
              <a:rPr lang="en-US" sz="2400" dirty="0" smtClean="0"/>
              <a:t>“</a:t>
            </a:r>
            <a:r>
              <a:rPr lang="en-US" sz="2400" dirty="0" err="1" smtClean="0"/>
              <a:t>i</a:t>
            </a:r>
            <a:r>
              <a:rPr lang="en-US" sz="2400" dirty="0" smtClean="0"/>
              <a:t>” </a:t>
            </a:r>
            <a:r>
              <a:rPr lang="en-US" sz="2400" dirty="0"/>
              <a:t>indicates immediate mode format</a:t>
            </a:r>
            <a:endParaRPr lang="en-US" sz="2400" dirty="0">
              <a:latin typeface="Times New Roman" pitchFamily="18" charset="0"/>
            </a:endParaRPr>
          </a:p>
          <a:p>
            <a:pPr eaLnBrk="0" hangingPunct="0">
              <a:spcBef>
                <a:spcPct val="50000"/>
              </a:spcBef>
            </a:pPr>
            <a:r>
              <a:rPr lang="en-US" sz="2400" b="1" dirty="0" err="1">
                <a:latin typeface="Courier New" pitchFamily="49" charset="0"/>
              </a:rPr>
              <a:t>andi</a:t>
            </a:r>
            <a:r>
              <a:rPr lang="en-US" sz="2400" b="1" dirty="0">
                <a:latin typeface="Courier New" pitchFamily="49" charset="0"/>
              </a:rPr>
              <a:t>	$t0, $t1, 0xFF</a:t>
            </a:r>
            <a:r>
              <a:rPr lang="en-US" sz="2400" dirty="0">
                <a:latin typeface="Courier New" pitchFamily="49" charset="0"/>
              </a:rPr>
              <a:t>	</a:t>
            </a:r>
            <a:r>
              <a:rPr lang="en-US" sz="2400" dirty="0">
                <a:latin typeface="Times New Roman" pitchFamily="18" charset="0"/>
              </a:rPr>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1026"/>
          <p:cNvSpPr>
            <a:spLocks noGrp="1" noChangeArrowheads="1"/>
          </p:cNvSpPr>
          <p:nvPr>
            <p:ph type="title"/>
          </p:nvPr>
        </p:nvSpPr>
        <p:spPr/>
        <p:txBody>
          <a:bodyPr/>
          <a:lstStyle/>
          <a:p>
            <a:r>
              <a:rPr lang="en-US"/>
              <a:t>Bit-wise AND Example</a:t>
            </a:r>
          </a:p>
        </p:txBody>
      </p:sp>
      <p:sp>
        <p:nvSpPr>
          <p:cNvPr id="437251" name="Rectangle 1027"/>
          <p:cNvSpPr>
            <a:spLocks noGrp="1" noChangeArrowheads="1"/>
          </p:cNvSpPr>
          <p:nvPr>
            <p:ph idx="1"/>
          </p:nvPr>
        </p:nvSpPr>
        <p:spPr>
          <a:xfrm>
            <a:off x="457200" y="1600200"/>
            <a:ext cx="8382000" cy="1219200"/>
          </a:xfrm>
        </p:spPr>
        <p:txBody>
          <a:bodyPr/>
          <a:lstStyle/>
          <a:p>
            <a:r>
              <a:rPr lang="en-US"/>
              <a:t>Extract the 8 least significant bits of $t1</a:t>
            </a:r>
          </a:p>
          <a:p>
            <a:r>
              <a:rPr lang="en-US"/>
              <a:t>Constant 0xFF has 8 low order bits set to 1</a:t>
            </a:r>
            <a:endParaRPr lang="en-US" b="1">
              <a:solidFill>
                <a:srgbClr val="008000"/>
              </a:solidFill>
              <a:latin typeface="Courier New" pitchFamily="49" charset="0"/>
            </a:endParaRPr>
          </a:p>
        </p:txBody>
      </p:sp>
      <p:sp>
        <p:nvSpPr>
          <p:cNvPr id="437252" name="Text Box 1028"/>
          <p:cNvSpPr txBox="1">
            <a:spLocks noChangeArrowheads="1"/>
          </p:cNvSpPr>
          <p:nvPr/>
        </p:nvSpPr>
        <p:spPr bwMode="auto">
          <a:xfrm>
            <a:off x="1219200" y="3200400"/>
            <a:ext cx="7010400" cy="400110"/>
          </a:xfrm>
          <a:prstGeom prst="rect">
            <a:avLst/>
          </a:prstGeom>
          <a:noFill/>
          <a:ln w="9525">
            <a:noFill/>
            <a:miter lim="800000"/>
            <a:headEnd/>
            <a:tailEnd/>
          </a:ln>
          <a:effectLst/>
        </p:spPr>
        <p:txBody>
          <a:bodyPr>
            <a:spAutoFit/>
          </a:bodyPr>
          <a:lstStyle/>
          <a:p>
            <a:pPr eaLnBrk="0" hangingPunct="0">
              <a:spcBef>
                <a:spcPct val="50000"/>
              </a:spcBef>
            </a:pPr>
            <a:r>
              <a:rPr lang="en-US" sz="2000" dirty="0">
                <a:solidFill>
                  <a:srgbClr val="0066FF"/>
                </a:solidFill>
                <a:latin typeface="Courier New" pitchFamily="49" charset="0"/>
                <a:cs typeface="Courier New" pitchFamily="49" charset="0"/>
              </a:rPr>
              <a:t>$t1 = 10101010 10101010 10101010 </a:t>
            </a:r>
            <a:r>
              <a:rPr lang="en-US" sz="2000" b="1" dirty="0">
                <a:solidFill>
                  <a:srgbClr val="0066FF"/>
                </a:solidFill>
                <a:latin typeface="Courier New" pitchFamily="49" charset="0"/>
                <a:cs typeface="Courier New" pitchFamily="49" charset="0"/>
              </a:rPr>
              <a:t>10101010</a:t>
            </a:r>
          </a:p>
        </p:txBody>
      </p:sp>
      <p:sp>
        <p:nvSpPr>
          <p:cNvPr id="437253" name="Text Box 1029"/>
          <p:cNvSpPr txBox="1">
            <a:spLocks noChangeArrowheads="1"/>
          </p:cNvSpPr>
          <p:nvPr/>
        </p:nvSpPr>
        <p:spPr bwMode="auto">
          <a:xfrm>
            <a:off x="1066800" y="3962400"/>
            <a:ext cx="7315200" cy="400110"/>
          </a:xfrm>
          <a:prstGeom prst="rect">
            <a:avLst/>
          </a:prstGeom>
          <a:noFill/>
          <a:ln w="9525">
            <a:noFill/>
            <a:miter lim="800000"/>
            <a:headEnd/>
            <a:tailEnd/>
          </a:ln>
          <a:effectLst/>
        </p:spPr>
        <p:txBody>
          <a:bodyPr>
            <a:spAutoFit/>
          </a:bodyPr>
          <a:lstStyle/>
          <a:p>
            <a:pPr eaLnBrk="0" hangingPunct="0">
              <a:spcBef>
                <a:spcPct val="50000"/>
              </a:spcBef>
            </a:pPr>
            <a:r>
              <a:rPr lang="en-US" sz="2000" dirty="0">
                <a:solidFill>
                  <a:srgbClr val="008000"/>
                </a:solidFill>
                <a:latin typeface="Courier New" pitchFamily="49" charset="0"/>
                <a:cs typeface="Courier New" pitchFamily="49" charset="0"/>
              </a:rPr>
              <a:t>0xFF = </a:t>
            </a:r>
            <a:r>
              <a:rPr lang="en-US" sz="2000" dirty="0">
                <a:solidFill>
                  <a:schemeClr val="bg2"/>
                </a:solidFill>
                <a:latin typeface="Courier New" pitchFamily="49" charset="0"/>
                <a:cs typeface="Courier New" pitchFamily="49" charset="0"/>
              </a:rPr>
              <a:t>00000000 00000000</a:t>
            </a:r>
            <a:r>
              <a:rPr lang="en-US" sz="2000" dirty="0">
                <a:solidFill>
                  <a:srgbClr val="008000"/>
                </a:solidFill>
                <a:latin typeface="Courier New" pitchFamily="49" charset="0"/>
                <a:cs typeface="Courier New" pitchFamily="49" charset="0"/>
              </a:rPr>
              <a:t> 00000000 </a:t>
            </a:r>
            <a:r>
              <a:rPr lang="en-US" sz="2000" b="1" dirty="0">
                <a:solidFill>
                  <a:srgbClr val="008000"/>
                </a:solidFill>
                <a:latin typeface="Courier New" pitchFamily="49" charset="0"/>
                <a:cs typeface="Courier New" pitchFamily="49" charset="0"/>
              </a:rPr>
              <a:t>11111111</a:t>
            </a:r>
          </a:p>
        </p:txBody>
      </p:sp>
      <p:sp>
        <p:nvSpPr>
          <p:cNvPr id="437254" name="Text Box 1030"/>
          <p:cNvSpPr txBox="1">
            <a:spLocks noChangeArrowheads="1"/>
          </p:cNvSpPr>
          <p:nvPr/>
        </p:nvSpPr>
        <p:spPr bwMode="auto">
          <a:xfrm>
            <a:off x="1143000" y="5791200"/>
            <a:ext cx="7239000" cy="400110"/>
          </a:xfrm>
          <a:prstGeom prst="rect">
            <a:avLst/>
          </a:prstGeom>
          <a:noFill/>
          <a:ln w="9525">
            <a:noFill/>
            <a:miter lim="800000"/>
            <a:headEnd/>
            <a:tailEnd/>
          </a:ln>
          <a:effectLst/>
        </p:spPr>
        <p:txBody>
          <a:bodyPr>
            <a:spAutoFit/>
          </a:bodyPr>
          <a:lstStyle/>
          <a:p>
            <a:pPr eaLnBrk="0" hangingPunct="0">
              <a:spcBef>
                <a:spcPct val="50000"/>
              </a:spcBef>
            </a:pPr>
            <a:r>
              <a:rPr lang="en-US" sz="2000" dirty="0">
                <a:solidFill>
                  <a:srgbClr val="CC3300"/>
                </a:solidFill>
                <a:latin typeface="Courier New" pitchFamily="49" charset="0"/>
                <a:cs typeface="Courier New" pitchFamily="49" charset="0"/>
              </a:rPr>
              <a:t>$t0 = 00000000 00000000 00000000 </a:t>
            </a:r>
            <a:r>
              <a:rPr lang="en-US" sz="2000" b="1" dirty="0">
                <a:solidFill>
                  <a:srgbClr val="CC3300"/>
                </a:solidFill>
                <a:latin typeface="Courier New" pitchFamily="49" charset="0"/>
                <a:cs typeface="Courier New" pitchFamily="49" charset="0"/>
              </a:rPr>
              <a:t>10101010</a:t>
            </a:r>
          </a:p>
        </p:txBody>
      </p:sp>
      <p:sp>
        <p:nvSpPr>
          <p:cNvPr id="437255" name="Line 1031"/>
          <p:cNvSpPr>
            <a:spLocks noChangeShapeType="1"/>
          </p:cNvSpPr>
          <p:nvPr/>
        </p:nvSpPr>
        <p:spPr bwMode="auto">
          <a:xfrm>
            <a:off x="5791200" y="4495800"/>
            <a:ext cx="0" cy="12954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37256" name="Text Box 1032"/>
          <p:cNvSpPr txBox="1">
            <a:spLocks noChangeArrowheads="1"/>
          </p:cNvSpPr>
          <p:nvPr/>
        </p:nvSpPr>
        <p:spPr bwMode="auto">
          <a:xfrm>
            <a:off x="1828800" y="4876800"/>
            <a:ext cx="3810000" cy="579438"/>
          </a:xfrm>
          <a:prstGeom prst="rect">
            <a:avLst/>
          </a:prstGeom>
          <a:noFill/>
          <a:ln w="9525">
            <a:noFill/>
            <a:miter lim="800000"/>
            <a:headEnd/>
            <a:tailEnd/>
          </a:ln>
          <a:effectLst/>
        </p:spPr>
        <p:txBody>
          <a:bodyPr>
            <a:spAutoFit/>
          </a:bodyPr>
          <a:lstStyle/>
          <a:p>
            <a:pPr>
              <a:spcBef>
                <a:spcPct val="50000"/>
              </a:spcBef>
            </a:pPr>
            <a:r>
              <a:rPr lang="en-US" sz="3200"/>
              <a:t>and</a:t>
            </a:r>
            <a:r>
              <a:rPr lang="en-US" sz="3200" b="1"/>
              <a:t>	</a:t>
            </a:r>
            <a:r>
              <a:rPr lang="en-US" sz="3200" b="1">
                <a:solidFill>
                  <a:srgbClr val="CC3300"/>
                </a:solidFill>
              </a:rPr>
              <a:t>$t0</a:t>
            </a:r>
            <a:r>
              <a:rPr lang="en-US" sz="3200" b="1"/>
              <a:t>, </a:t>
            </a:r>
            <a:r>
              <a:rPr lang="en-US" sz="3200" b="1">
                <a:solidFill>
                  <a:srgbClr val="0066FF"/>
                </a:solidFill>
              </a:rPr>
              <a:t>$t1</a:t>
            </a:r>
            <a:r>
              <a:rPr lang="en-US" sz="3200" b="1"/>
              <a:t>, 0xFF</a:t>
            </a:r>
          </a:p>
        </p:txBody>
      </p:sp>
      <p:sp>
        <p:nvSpPr>
          <p:cNvPr id="437258" name="Text Box 1034"/>
          <p:cNvSpPr txBox="1">
            <a:spLocks noChangeArrowheads="1"/>
          </p:cNvSpPr>
          <p:nvPr/>
        </p:nvSpPr>
        <p:spPr bwMode="auto">
          <a:xfrm>
            <a:off x="76200" y="6477000"/>
            <a:ext cx="5867400" cy="274638"/>
          </a:xfrm>
          <a:prstGeom prst="rect">
            <a:avLst/>
          </a:prstGeom>
          <a:noFill/>
          <a:ln w="9525">
            <a:noFill/>
            <a:miter lim="800000"/>
            <a:headEnd/>
            <a:tailEnd/>
          </a:ln>
          <a:effectLst/>
        </p:spPr>
        <p:txBody>
          <a:bodyPr>
            <a:spAutoFit/>
          </a:bodyPr>
          <a:lstStyle/>
          <a:p>
            <a:pPr>
              <a:spcBef>
                <a:spcPct val="50000"/>
              </a:spcBef>
            </a:pPr>
            <a:r>
              <a:rPr lang="en-US"/>
              <a:t>Gray shaded bits indicate assumed 0’s since the immediate constant is only 16-bits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4098"/>
          <p:cNvSpPr>
            <a:spLocks noGrp="1" noChangeArrowheads="1"/>
          </p:cNvSpPr>
          <p:nvPr>
            <p:ph type="title"/>
          </p:nvPr>
        </p:nvSpPr>
        <p:spPr/>
        <p:txBody>
          <a:bodyPr/>
          <a:lstStyle/>
          <a:p>
            <a:r>
              <a:rPr lang="en-US"/>
              <a:t>Exercise</a:t>
            </a:r>
          </a:p>
        </p:txBody>
      </p:sp>
      <p:sp>
        <p:nvSpPr>
          <p:cNvPr id="495619" name="Rectangle 4099"/>
          <p:cNvSpPr>
            <a:spLocks noGrp="1" noChangeArrowheads="1"/>
          </p:cNvSpPr>
          <p:nvPr>
            <p:ph idx="1"/>
          </p:nvPr>
        </p:nvSpPr>
        <p:spPr/>
        <p:txBody>
          <a:bodyPr/>
          <a:lstStyle/>
          <a:p>
            <a:r>
              <a:rPr lang="en-US" sz="2800"/>
              <a:t>Given the 16-bits</a:t>
            </a:r>
          </a:p>
          <a:p>
            <a:pPr lvl="1">
              <a:buFontTx/>
              <a:buNone/>
            </a:pPr>
            <a:r>
              <a:rPr lang="en-US" sz="2400"/>
              <a:t>			1100 1101 0010 1101</a:t>
            </a:r>
          </a:p>
          <a:p>
            <a:pPr lvl="1">
              <a:buFontTx/>
              <a:buNone/>
            </a:pPr>
            <a:endParaRPr lang="en-US" sz="2400"/>
          </a:p>
          <a:p>
            <a:pPr lvl="1">
              <a:buFontTx/>
              <a:buNone/>
            </a:pPr>
            <a:r>
              <a:rPr lang="en-US" sz="2400"/>
              <a:t>And	xxxx xxxx xxxx xxxx</a:t>
            </a:r>
          </a:p>
          <a:p>
            <a:pPr lvl="1">
              <a:buFontTx/>
              <a:buNone/>
            </a:pPr>
            <a:r>
              <a:rPr lang="en-US" sz="2400"/>
              <a:t>			----------------------------</a:t>
            </a:r>
          </a:p>
          <a:p>
            <a:pPr lvl="1">
              <a:buFontTx/>
              <a:buNone/>
            </a:pPr>
            <a:r>
              <a:rPr lang="en-US" sz="2400"/>
              <a:t>			1100 000 0000 1101</a:t>
            </a:r>
          </a:p>
          <a:p>
            <a:pPr lvl="1">
              <a:buFontTx/>
              <a:buNone/>
            </a:pPr>
            <a:endParaRPr lang="en-US" sz="2400"/>
          </a:p>
          <a:p>
            <a:pPr lvl="1">
              <a:buFontTx/>
              <a:buNone/>
            </a:pPr>
            <a:r>
              <a:rPr lang="en-US" sz="2400"/>
              <a:t>What are the 16-bits to mask off the four low and high order bits?  Express the mask in hex.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1026"/>
          <p:cNvSpPr>
            <a:spLocks noGrp="1" noChangeArrowheads="1"/>
          </p:cNvSpPr>
          <p:nvPr>
            <p:ph type="title"/>
          </p:nvPr>
        </p:nvSpPr>
        <p:spPr/>
        <p:txBody>
          <a:bodyPr/>
          <a:lstStyle/>
          <a:p>
            <a:r>
              <a:rPr lang="en-US"/>
              <a:t>Sony PSP</a:t>
            </a:r>
          </a:p>
        </p:txBody>
      </p:sp>
      <p:sp>
        <p:nvSpPr>
          <p:cNvPr id="494595" name="Rectangle 1027"/>
          <p:cNvSpPr>
            <a:spLocks noGrp="1" noChangeArrowheads="1"/>
          </p:cNvSpPr>
          <p:nvPr>
            <p:ph idx="1"/>
          </p:nvPr>
        </p:nvSpPr>
        <p:spPr/>
        <p:txBody>
          <a:bodyPr/>
          <a:lstStyle/>
          <a:p>
            <a:r>
              <a:rPr lang="en-US"/>
              <a:t>Next-generation hand-held entertainment device</a:t>
            </a:r>
          </a:p>
          <a:p>
            <a:r>
              <a:rPr lang="en-US"/>
              <a:t>Video games,MP3 audio, MPEG4 video</a:t>
            </a:r>
          </a:p>
          <a:p>
            <a:r>
              <a:rPr lang="en-US"/>
              <a:t>Two 333 MHz MIPS R4000 processors</a:t>
            </a:r>
          </a:p>
          <a:p>
            <a:r>
              <a:rPr lang="en-US"/>
              <a:t>Projected U.S. launch in Q1 2005</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p:txBody>
          <a:bodyPr/>
          <a:lstStyle/>
          <a:p>
            <a:r>
              <a:rPr lang="en-US"/>
              <a:t>Logical Bit-wise OR</a:t>
            </a:r>
          </a:p>
        </p:txBody>
      </p:sp>
      <p:sp>
        <p:nvSpPr>
          <p:cNvPr id="393219" name="Rectangle 3"/>
          <p:cNvSpPr>
            <a:spLocks noGrp="1" noChangeArrowheads="1"/>
          </p:cNvSpPr>
          <p:nvPr>
            <p:ph idx="1"/>
          </p:nvPr>
        </p:nvSpPr>
        <p:spPr>
          <a:xfrm>
            <a:off x="457200" y="1600200"/>
            <a:ext cx="8229600" cy="1927225"/>
          </a:xfrm>
        </p:spPr>
        <p:txBody>
          <a:bodyPr/>
          <a:lstStyle/>
          <a:p>
            <a:r>
              <a:rPr lang="en-US"/>
              <a:t>Sets a bit 1 if either of the corresponding pair of source bits is 1; else result bit is 0.</a:t>
            </a:r>
          </a:p>
        </p:txBody>
      </p:sp>
      <p:sp>
        <p:nvSpPr>
          <p:cNvPr id="393220" name="Text Box 4"/>
          <p:cNvSpPr txBox="1">
            <a:spLocks noChangeArrowheads="1"/>
          </p:cNvSpPr>
          <p:nvPr/>
        </p:nvSpPr>
        <p:spPr bwMode="auto">
          <a:xfrm>
            <a:off x="3581400" y="3733800"/>
            <a:ext cx="2514600" cy="204311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	</a:t>
            </a:r>
            <a:r>
              <a:rPr lang="en-US" sz="3200" b="1">
                <a:solidFill>
                  <a:srgbClr val="0000FF"/>
                </a:solidFill>
                <a:latin typeface="Times New Roman" pitchFamily="18" charset="0"/>
              </a:rPr>
              <a:t>0	1</a:t>
            </a:r>
          </a:p>
          <a:p>
            <a:pPr eaLnBrk="0" hangingPunct="0">
              <a:spcBef>
                <a:spcPct val="50000"/>
              </a:spcBef>
            </a:pPr>
            <a:r>
              <a:rPr lang="en-US" sz="3200" b="1">
                <a:solidFill>
                  <a:srgbClr val="008000"/>
                </a:solidFill>
                <a:latin typeface="Times New Roman" pitchFamily="18" charset="0"/>
              </a:rPr>
              <a:t>0</a:t>
            </a:r>
            <a:r>
              <a:rPr lang="en-US" sz="3200">
                <a:latin typeface="Times New Roman" pitchFamily="18" charset="0"/>
              </a:rPr>
              <a:t>	0	1</a:t>
            </a:r>
          </a:p>
          <a:p>
            <a:pPr eaLnBrk="0" hangingPunct="0">
              <a:spcBef>
                <a:spcPct val="50000"/>
              </a:spcBef>
            </a:pPr>
            <a:r>
              <a:rPr lang="en-US" sz="3200" b="1">
                <a:solidFill>
                  <a:srgbClr val="008000"/>
                </a:solidFill>
                <a:latin typeface="Times New Roman" pitchFamily="18" charset="0"/>
              </a:rPr>
              <a:t>1</a:t>
            </a:r>
            <a:r>
              <a:rPr lang="en-US" sz="3200">
                <a:latin typeface="Times New Roman" pitchFamily="18" charset="0"/>
              </a:rPr>
              <a:t>	1	1</a:t>
            </a:r>
          </a:p>
        </p:txBody>
      </p:sp>
      <p:sp>
        <p:nvSpPr>
          <p:cNvPr id="393221" name="Line 5"/>
          <p:cNvSpPr>
            <a:spLocks noChangeShapeType="1"/>
          </p:cNvSpPr>
          <p:nvPr/>
        </p:nvSpPr>
        <p:spPr bwMode="auto">
          <a:xfrm>
            <a:off x="3276600" y="4343400"/>
            <a:ext cx="3124200" cy="1588"/>
          </a:xfrm>
          <a:prstGeom prst="line">
            <a:avLst/>
          </a:prstGeom>
          <a:noFill/>
          <a:ln w="25400">
            <a:solidFill>
              <a:schemeClr val="tx1"/>
            </a:solidFill>
            <a:round/>
            <a:headEnd/>
            <a:tailEnd/>
          </a:ln>
          <a:effectLst/>
        </p:spPr>
        <p:txBody>
          <a:bodyPr wrap="none" anchor="ctr"/>
          <a:lstStyle/>
          <a:p>
            <a:endParaRPr lang="en-US"/>
          </a:p>
        </p:txBody>
      </p:sp>
      <p:sp>
        <p:nvSpPr>
          <p:cNvPr id="393222" name="Line 6"/>
          <p:cNvSpPr>
            <a:spLocks noChangeShapeType="1"/>
          </p:cNvSpPr>
          <p:nvPr/>
        </p:nvSpPr>
        <p:spPr bwMode="auto">
          <a:xfrm flipV="1">
            <a:off x="4191000" y="3581400"/>
            <a:ext cx="0" cy="2438400"/>
          </a:xfrm>
          <a:prstGeom prst="line">
            <a:avLst/>
          </a:prstGeom>
          <a:noFill/>
          <a:ln w="25400">
            <a:solidFill>
              <a:schemeClr val="tx1"/>
            </a:solidFill>
            <a:round/>
            <a:headEnd/>
            <a:tailEnd/>
          </a:ln>
          <a:effectLst/>
        </p:spPr>
        <p:txBody>
          <a:bodyPr wrap="none" anchor="ctr"/>
          <a:lstStyle/>
          <a:p>
            <a:endParaRPr lang="en-US"/>
          </a:p>
        </p:txBody>
      </p:sp>
      <p:sp>
        <p:nvSpPr>
          <p:cNvPr id="393223" name="Text Box 7"/>
          <p:cNvSpPr txBox="1">
            <a:spLocks noChangeArrowheads="1"/>
          </p:cNvSpPr>
          <p:nvPr/>
        </p:nvSpPr>
        <p:spPr bwMode="auto">
          <a:xfrm>
            <a:off x="2895600" y="3429000"/>
            <a:ext cx="1143000" cy="762000"/>
          </a:xfrm>
          <a:prstGeom prst="rect">
            <a:avLst/>
          </a:prstGeom>
          <a:noFill/>
          <a:ln w="9525">
            <a:noFill/>
            <a:miter lim="800000"/>
            <a:headEnd/>
            <a:tailEnd/>
          </a:ln>
          <a:effectLst/>
        </p:spPr>
        <p:txBody>
          <a:bodyPr>
            <a:spAutoFit/>
          </a:bodyPr>
          <a:lstStyle/>
          <a:p>
            <a:pPr>
              <a:spcBef>
                <a:spcPct val="50000"/>
              </a:spcBef>
            </a:pPr>
            <a:r>
              <a:rPr lang="en-US" sz="4400"/>
              <a:t>OR</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050"/>
          <p:cNvSpPr>
            <a:spLocks noGrp="1" noChangeArrowheads="1"/>
          </p:cNvSpPr>
          <p:nvPr>
            <p:ph type="title"/>
          </p:nvPr>
        </p:nvSpPr>
        <p:spPr/>
        <p:txBody>
          <a:bodyPr/>
          <a:lstStyle/>
          <a:p>
            <a:r>
              <a:rPr lang="en-US"/>
              <a:t>Exercise</a:t>
            </a:r>
          </a:p>
        </p:txBody>
      </p:sp>
      <p:sp>
        <p:nvSpPr>
          <p:cNvPr id="468995" name="Rectangle 2051"/>
          <p:cNvSpPr>
            <a:spLocks noGrp="1" noChangeArrowheads="1"/>
          </p:cNvSpPr>
          <p:nvPr>
            <p:ph idx="1"/>
          </p:nvPr>
        </p:nvSpPr>
        <p:spPr/>
        <p:txBody>
          <a:bodyPr/>
          <a:lstStyle/>
          <a:p>
            <a:pPr>
              <a:lnSpc>
                <a:spcPct val="90000"/>
              </a:lnSpc>
            </a:pPr>
            <a:r>
              <a:rPr lang="en-US"/>
              <a:t>Compute bitwise OR</a:t>
            </a:r>
          </a:p>
          <a:p>
            <a:pPr lvl="1">
              <a:lnSpc>
                <a:spcPct val="90000"/>
              </a:lnSpc>
              <a:buFontTx/>
              <a:buNone/>
            </a:pPr>
            <a:r>
              <a:rPr lang="en-US"/>
              <a:t>11001</a:t>
            </a:r>
          </a:p>
          <a:p>
            <a:pPr lvl="1">
              <a:lnSpc>
                <a:spcPct val="90000"/>
              </a:lnSpc>
              <a:buFontTx/>
              <a:buNone/>
            </a:pPr>
            <a:r>
              <a:rPr lang="en-US" u="sng"/>
              <a:t>01011</a:t>
            </a:r>
          </a:p>
          <a:p>
            <a:pPr lvl="1">
              <a:lnSpc>
                <a:spcPct val="90000"/>
              </a:lnSpc>
              <a:buFontTx/>
              <a:buNone/>
            </a:pPr>
            <a:r>
              <a:rPr lang="en-US"/>
              <a:t>11011</a:t>
            </a:r>
          </a:p>
          <a:p>
            <a:pPr lvl="1">
              <a:lnSpc>
                <a:spcPct val="90000"/>
              </a:lnSpc>
              <a:buFontTx/>
              <a:buNone/>
            </a:pPr>
            <a:endParaRPr lang="en-US"/>
          </a:p>
          <a:p>
            <a:pPr>
              <a:lnSpc>
                <a:spcPct val="90000"/>
              </a:lnSpc>
            </a:pPr>
            <a:r>
              <a:rPr lang="en-US"/>
              <a:t>Compute bitwise OR</a:t>
            </a:r>
          </a:p>
          <a:p>
            <a:pPr lvl="1">
              <a:lnSpc>
                <a:spcPct val="90000"/>
              </a:lnSpc>
              <a:buFontTx/>
              <a:buNone/>
            </a:pPr>
            <a:r>
              <a:rPr lang="en-US"/>
              <a:t>00111</a:t>
            </a:r>
          </a:p>
          <a:p>
            <a:pPr lvl="1">
              <a:lnSpc>
                <a:spcPct val="90000"/>
              </a:lnSpc>
              <a:buFontTx/>
              <a:buNone/>
            </a:pPr>
            <a:r>
              <a:rPr lang="en-US" u="sng"/>
              <a:t>10001</a:t>
            </a:r>
          </a:p>
          <a:p>
            <a:pPr lvl="1">
              <a:lnSpc>
                <a:spcPct val="90000"/>
              </a:lnSpc>
              <a:buFontTx/>
              <a:buNone/>
            </a:pPr>
            <a:r>
              <a:rPr lang="en-US"/>
              <a:t>10111</a:t>
            </a:r>
          </a:p>
        </p:txBody>
      </p:sp>
      <p:sp>
        <p:nvSpPr>
          <p:cNvPr id="468996" name="Text Box 2052"/>
          <p:cNvSpPr txBox="1">
            <a:spLocks noChangeArrowheads="1"/>
          </p:cNvSpPr>
          <p:nvPr/>
        </p:nvSpPr>
        <p:spPr bwMode="auto">
          <a:xfrm>
            <a:off x="5029200" y="5105400"/>
            <a:ext cx="3429000" cy="641350"/>
          </a:xfrm>
          <a:prstGeom prst="rect">
            <a:avLst/>
          </a:prstGeom>
          <a:noFill/>
          <a:ln w="9525">
            <a:noFill/>
            <a:miter lim="800000"/>
            <a:headEnd/>
            <a:tailEnd/>
          </a:ln>
          <a:effectLst/>
        </p:spPr>
        <p:txBody>
          <a:bodyPr>
            <a:spAutoFit/>
          </a:bodyPr>
          <a:lstStyle/>
          <a:p>
            <a:pPr>
              <a:spcBef>
                <a:spcPct val="50000"/>
              </a:spcBef>
            </a:pPr>
            <a:r>
              <a:rPr lang="en-US" sz="1800"/>
              <a:t>Intuitively what is the effect of bitwise OR?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p:txBody>
          <a:bodyPr/>
          <a:lstStyle/>
          <a:p>
            <a:r>
              <a:rPr lang="en-US"/>
              <a:t>Logical Bit-wise OR Instruction</a:t>
            </a:r>
          </a:p>
        </p:txBody>
      </p:sp>
      <p:sp>
        <p:nvSpPr>
          <p:cNvPr id="389123" name="Text Box 3"/>
          <p:cNvSpPr txBox="1">
            <a:spLocks noChangeArrowheads="1"/>
          </p:cNvSpPr>
          <p:nvPr/>
        </p:nvSpPr>
        <p:spPr bwMode="auto">
          <a:xfrm>
            <a:off x="762000" y="2057400"/>
            <a:ext cx="7696200" cy="42926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OR statement.</a:t>
            </a:r>
          </a:p>
          <a:p>
            <a:pPr eaLnBrk="0" hangingPunct="0">
              <a:spcBef>
                <a:spcPct val="50000"/>
              </a:spcBef>
            </a:pPr>
            <a:r>
              <a:rPr lang="en-US" sz="2400"/>
              <a:t>// | is bit-wise OR using C or C++ notation</a:t>
            </a:r>
          </a:p>
          <a:p>
            <a:pPr eaLnBrk="0" hangingPunct="0">
              <a:spcBef>
                <a:spcPct val="50000"/>
              </a:spcBef>
            </a:pPr>
            <a:r>
              <a:rPr lang="en-US" sz="2400">
                <a:latin typeface="Times New Roman" pitchFamily="18" charset="0"/>
              </a:rPr>
              <a:t>$t0 = $t0 | $t1;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3200" b="1">
                <a:latin typeface="Courier New" pitchFamily="49" charset="0"/>
              </a:rPr>
              <a:t>or	$t0, $t0, $t1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1026"/>
          <p:cNvSpPr>
            <a:spLocks noGrp="1" noChangeArrowheads="1"/>
          </p:cNvSpPr>
          <p:nvPr>
            <p:ph type="title"/>
          </p:nvPr>
        </p:nvSpPr>
        <p:spPr/>
        <p:txBody>
          <a:bodyPr/>
          <a:lstStyle/>
          <a:p>
            <a:r>
              <a:rPr lang="en-US"/>
              <a:t>Bit-Wise OR Example </a:t>
            </a:r>
          </a:p>
        </p:txBody>
      </p:sp>
      <p:sp>
        <p:nvSpPr>
          <p:cNvPr id="438275" name="Rectangle 1027"/>
          <p:cNvSpPr>
            <a:spLocks noGrp="1" noChangeArrowheads="1"/>
          </p:cNvSpPr>
          <p:nvPr>
            <p:ph idx="1"/>
          </p:nvPr>
        </p:nvSpPr>
        <p:spPr>
          <a:xfrm>
            <a:off x="457200" y="1600200"/>
            <a:ext cx="8229600" cy="1219200"/>
          </a:xfrm>
        </p:spPr>
        <p:txBody>
          <a:bodyPr/>
          <a:lstStyle/>
          <a:p>
            <a:r>
              <a:rPr lang="en-US"/>
              <a:t>Set the two low order bits of $t0 to 1 but leave all other bits of $t0 unchanged</a:t>
            </a:r>
          </a:p>
        </p:txBody>
      </p:sp>
      <p:sp>
        <p:nvSpPr>
          <p:cNvPr id="438276" name="Text Box 1028"/>
          <p:cNvSpPr txBox="1">
            <a:spLocks noChangeArrowheads="1"/>
          </p:cNvSpPr>
          <p:nvPr/>
        </p:nvSpPr>
        <p:spPr bwMode="auto">
          <a:xfrm>
            <a:off x="609600" y="2971800"/>
            <a:ext cx="79248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0000FF"/>
                </a:solidFill>
                <a:latin typeface="Courier New" pitchFamily="49" charset="0"/>
                <a:cs typeface="Courier New" pitchFamily="49" charset="0"/>
              </a:rPr>
              <a:t>$t0 = 10101010 10101010 10101010 101010</a:t>
            </a:r>
            <a:r>
              <a:rPr lang="en-US" sz="2400" b="1" dirty="0">
                <a:solidFill>
                  <a:srgbClr val="0000FF"/>
                </a:solidFill>
                <a:latin typeface="Courier New" pitchFamily="49" charset="0"/>
                <a:cs typeface="Courier New" pitchFamily="49" charset="0"/>
              </a:rPr>
              <a:t>10</a:t>
            </a:r>
          </a:p>
        </p:txBody>
      </p:sp>
      <p:sp>
        <p:nvSpPr>
          <p:cNvPr id="438277" name="Text Box 1029"/>
          <p:cNvSpPr txBox="1">
            <a:spLocks noChangeArrowheads="1"/>
          </p:cNvSpPr>
          <p:nvPr/>
        </p:nvSpPr>
        <p:spPr bwMode="auto">
          <a:xfrm>
            <a:off x="609600" y="3733800"/>
            <a:ext cx="78486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008000"/>
                </a:solidFill>
                <a:latin typeface="Courier New" pitchFamily="49" charset="0"/>
                <a:cs typeface="Courier New" pitchFamily="49" charset="0"/>
              </a:rPr>
              <a:t>$t1 = 00000000 00000000 00000000 000000</a:t>
            </a:r>
            <a:r>
              <a:rPr lang="en-US" sz="2400" b="1" dirty="0">
                <a:solidFill>
                  <a:srgbClr val="008000"/>
                </a:solidFill>
                <a:latin typeface="Courier New" pitchFamily="49" charset="0"/>
                <a:cs typeface="Courier New" pitchFamily="49" charset="0"/>
              </a:rPr>
              <a:t>11</a:t>
            </a:r>
          </a:p>
        </p:txBody>
      </p:sp>
      <p:sp>
        <p:nvSpPr>
          <p:cNvPr id="438278" name="Text Box 1030"/>
          <p:cNvSpPr txBox="1">
            <a:spLocks noChangeArrowheads="1"/>
          </p:cNvSpPr>
          <p:nvPr/>
        </p:nvSpPr>
        <p:spPr bwMode="auto">
          <a:xfrm>
            <a:off x="609600" y="5410200"/>
            <a:ext cx="7772400" cy="457200"/>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CC3300"/>
                </a:solidFill>
                <a:latin typeface="Courier New" pitchFamily="49" charset="0"/>
                <a:cs typeface="Courier New" pitchFamily="49" charset="0"/>
              </a:rPr>
              <a:t>$t0 = 10101010 10101010 10101010 101010</a:t>
            </a:r>
            <a:r>
              <a:rPr lang="en-US" sz="2400" b="1" dirty="0">
                <a:solidFill>
                  <a:srgbClr val="CC3300"/>
                </a:solidFill>
                <a:latin typeface="Courier New" pitchFamily="49" charset="0"/>
                <a:cs typeface="Courier New" pitchFamily="49" charset="0"/>
              </a:rPr>
              <a:t>11</a:t>
            </a:r>
          </a:p>
        </p:txBody>
      </p:sp>
      <p:sp>
        <p:nvSpPr>
          <p:cNvPr id="438279" name="Line 1031"/>
          <p:cNvSpPr>
            <a:spLocks noChangeShapeType="1"/>
          </p:cNvSpPr>
          <p:nvPr/>
        </p:nvSpPr>
        <p:spPr bwMode="auto">
          <a:xfrm>
            <a:off x="5562600" y="4191000"/>
            <a:ext cx="0" cy="11430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38280" name="Text Box 1032"/>
          <p:cNvSpPr txBox="1">
            <a:spLocks noChangeArrowheads="1"/>
          </p:cNvSpPr>
          <p:nvPr/>
        </p:nvSpPr>
        <p:spPr bwMode="auto">
          <a:xfrm>
            <a:off x="1981200" y="4449763"/>
            <a:ext cx="3352800" cy="579437"/>
          </a:xfrm>
          <a:prstGeom prst="rect">
            <a:avLst/>
          </a:prstGeom>
          <a:noFill/>
          <a:ln w="9525">
            <a:noFill/>
            <a:miter lim="800000"/>
            <a:headEnd/>
            <a:tailEnd/>
          </a:ln>
          <a:effectLst/>
        </p:spPr>
        <p:txBody>
          <a:bodyPr>
            <a:spAutoFit/>
          </a:bodyPr>
          <a:lstStyle/>
          <a:p>
            <a:pPr>
              <a:spcBef>
                <a:spcPct val="20000"/>
              </a:spcBef>
            </a:pPr>
            <a:r>
              <a:rPr lang="en-US" sz="3200" b="1"/>
              <a:t>or	</a:t>
            </a:r>
            <a:r>
              <a:rPr lang="en-US" sz="3200" b="1">
                <a:solidFill>
                  <a:srgbClr val="CC3300"/>
                </a:solidFill>
              </a:rPr>
              <a:t>$t0</a:t>
            </a:r>
            <a:r>
              <a:rPr lang="en-US" sz="3200" b="1"/>
              <a:t>, </a:t>
            </a:r>
            <a:r>
              <a:rPr lang="en-US" sz="3200" b="1">
                <a:solidFill>
                  <a:srgbClr val="0000FF"/>
                </a:solidFill>
              </a:rPr>
              <a:t>$t0</a:t>
            </a:r>
            <a:r>
              <a:rPr lang="en-US" sz="3200" b="1"/>
              <a:t>, </a:t>
            </a:r>
            <a:r>
              <a:rPr lang="en-US" sz="3200" b="1">
                <a:solidFill>
                  <a:srgbClr val="008000"/>
                </a:solidFill>
              </a:rPr>
              <a:t>$t1</a:t>
            </a:r>
            <a:endParaRPr lang="en-US" sz="32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title"/>
          </p:nvPr>
        </p:nvSpPr>
        <p:spPr/>
        <p:txBody>
          <a:bodyPr>
            <a:normAutofit fontScale="90000"/>
          </a:bodyPr>
          <a:lstStyle/>
          <a:p>
            <a:r>
              <a:rPr lang="en-US" sz="4000"/>
              <a:t>Logical Bit-wise OR Instruction</a:t>
            </a:r>
            <a:br>
              <a:rPr lang="en-US" sz="4000"/>
            </a:br>
            <a:r>
              <a:rPr lang="en-US" sz="4000"/>
              <a:t>Immediate Format</a:t>
            </a:r>
          </a:p>
        </p:txBody>
      </p:sp>
      <p:sp>
        <p:nvSpPr>
          <p:cNvPr id="439299" name="Text Box 3"/>
          <p:cNvSpPr txBox="1">
            <a:spLocks noChangeArrowheads="1"/>
          </p:cNvSpPr>
          <p:nvPr/>
        </p:nvSpPr>
        <p:spPr bwMode="auto">
          <a:xfrm>
            <a:off x="762000" y="2057400"/>
            <a:ext cx="7696200" cy="42926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OR statement.</a:t>
            </a:r>
          </a:p>
          <a:p>
            <a:pPr eaLnBrk="0" hangingPunct="0">
              <a:spcBef>
                <a:spcPct val="50000"/>
              </a:spcBef>
            </a:pPr>
            <a:r>
              <a:rPr lang="en-US" sz="2400"/>
              <a:t>// | is bit-wise OR using C or C++ notation</a:t>
            </a:r>
          </a:p>
          <a:p>
            <a:pPr eaLnBrk="0" hangingPunct="0">
              <a:spcBef>
                <a:spcPct val="50000"/>
              </a:spcBef>
            </a:pPr>
            <a:r>
              <a:rPr lang="en-US" sz="2400">
                <a:latin typeface="Times New Roman" pitchFamily="18" charset="0"/>
              </a:rPr>
              <a:t>$t0 = $t0 | 0xFF;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3200" b="1">
                <a:latin typeface="Courier New" pitchFamily="49" charset="0"/>
              </a:rPr>
              <a:t>ori	$t0, $t0, 0xFF</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p:txBody>
          <a:bodyPr/>
          <a:lstStyle/>
          <a:p>
            <a:r>
              <a:rPr lang="en-US"/>
              <a:t>Bit-Wise OR Example </a:t>
            </a:r>
          </a:p>
        </p:txBody>
      </p:sp>
      <p:sp>
        <p:nvSpPr>
          <p:cNvPr id="440323" name="Rectangle 3"/>
          <p:cNvSpPr>
            <a:spLocks noGrp="1" noChangeArrowheads="1"/>
          </p:cNvSpPr>
          <p:nvPr>
            <p:ph idx="1"/>
          </p:nvPr>
        </p:nvSpPr>
        <p:spPr>
          <a:xfrm>
            <a:off x="457200" y="1600200"/>
            <a:ext cx="8229600" cy="914400"/>
          </a:xfrm>
        </p:spPr>
        <p:txBody>
          <a:bodyPr/>
          <a:lstStyle/>
          <a:p>
            <a:r>
              <a:rPr lang="en-US"/>
              <a:t>Set least significant 8 bits of $t0 to 1</a:t>
            </a:r>
          </a:p>
        </p:txBody>
      </p:sp>
      <p:sp>
        <p:nvSpPr>
          <p:cNvPr id="440324" name="Text Box 4"/>
          <p:cNvSpPr txBox="1">
            <a:spLocks noChangeArrowheads="1"/>
          </p:cNvSpPr>
          <p:nvPr/>
        </p:nvSpPr>
        <p:spPr bwMode="auto">
          <a:xfrm>
            <a:off x="533400" y="2819400"/>
            <a:ext cx="7772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0000FF"/>
                </a:solidFill>
                <a:latin typeface="Courier New" pitchFamily="49" charset="0"/>
                <a:cs typeface="Courier New" pitchFamily="49" charset="0"/>
              </a:rPr>
              <a:t>$t0 = 10101010 10101010 10101010 </a:t>
            </a:r>
            <a:r>
              <a:rPr lang="en-US" sz="2400" b="1" dirty="0">
                <a:solidFill>
                  <a:srgbClr val="0000FF"/>
                </a:solidFill>
                <a:latin typeface="Courier New" pitchFamily="49" charset="0"/>
                <a:cs typeface="Courier New" pitchFamily="49" charset="0"/>
              </a:rPr>
              <a:t>10101010</a:t>
            </a:r>
          </a:p>
        </p:txBody>
      </p:sp>
      <p:sp>
        <p:nvSpPr>
          <p:cNvPr id="440325" name="Text Box 5"/>
          <p:cNvSpPr txBox="1">
            <a:spLocks noChangeArrowheads="1"/>
          </p:cNvSpPr>
          <p:nvPr/>
        </p:nvSpPr>
        <p:spPr bwMode="auto">
          <a:xfrm>
            <a:off x="304800" y="3581400"/>
            <a:ext cx="79248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008000"/>
                </a:solidFill>
                <a:latin typeface="Courier New" pitchFamily="49" charset="0"/>
                <a:cs typeface="Courier New" pitchFamily="49" charset="0"/>
              </a:rPr>
              <a:t>0xFF = </a:t>
            </a:r>
            <a:r>
              <a:rPr lang="en-US" sz="2400" dirty="0">
                <a:solidFill>
                  <a:schemeClr val="bg2"/>
                </a:solidFill>
                <a:latin typeface="Courier New" pitchFamily="49" charset="0"/>
                <a:cs typeface="Courier New" pitchFamily="49" charset="0"/>
              </a:rPr>
              <a:t>00000000 00000000</a:t>
            </a:r>
            <a:r>
              <a:rPr lang="en-US" sz="2400" dirty="0">
                <a:solidFill>
                  <a:srgbClr val="008000"/>
                </a:solidFill>
                <a:latin typeface="Courier New" pitchFamily="49" charset="0"/>
                <a:cs typeface="Courier New" pitchFamily="49" charset="0"/>
              </a:rPr>
              <a:t> 00000000 </a:t>
            </a:r>
            <a:r>
              <a:rPr lang="en-US" sz="2400" b="1" dirty="0">
                <a:solidFill>
                  <a:srgbClr val="008000"/>
                </a:solidFill>
                <a:latin typeface="Courier New" pitchFamily="49" charset="0"/>
                <a:cs typeface="Courier New" pitchFamily="49" charset="0"/>
              </a:rPr>
              <a:t>11111111</a:t>
            </a:r>
          </a:p>
        </p:txBody>
      </p:sp>
      <p:sp>
        <p:nvSpPr>
          <p:cNvPr id="440326" name="Text Box 6"/>
          <p:cNvSpPr txBox="1">
            <a:spLocks noChangeArrowheads="1"/>
          </p:cNvSpPr>
          <p:nvPr/>
        </p:nvSpPr>
        <p:spPr bwMode="auto">
          <a:xfrm>
            <a:off x="457200" y="5486400"/>
            <a:ext cx="80010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dirty="0">
                <a:solidFill>
                  <a:srgbClr val="CC3300"/>
                </a:solidFill>
                <a:latin typeface="Courier New" pitchFamily="49" charset="0"/>
                <a:cs typeface="Courier New" pitchFamily="49" charset="0"/>
              </a:rPr>
              <a:t>$t0 = 10101010 10101010 10101010 </a:t>
            </a:r>
            <a:r>
              <a:rPr lang="en-US" sz="2400" b="1" dirty="0">
                <a:solidFill>
                  <a:srgbClr val="CC3300"/>
                </a:solidFill>
                <a:latin typeface="Courier New" pitchFamily="49" charset="0"/>
                <a:cs typeface="Courier New" pitchFamily="49" charset="0"/>
              </a:rPr>
              <a:t>11111111</a:t>
            </a:r>
          </a:p>
        </p:txBody>
      </p:sp>
      <p:sp>
        <p:nvSpPr>
          <p:cNvPr id="440327" name="Line 7"/>
          <p:cNvSpPr>
            <a:spLocks noChangeShapeType="1"/>
          </p:cNvSpPr>
          <p:nvPr/>
        </p:nvSpPr>
        <p:spPr bwMode="auto">
          <a:xfrm>
            <a:off x="5715000" y="4114800"/>
            <a:ext cx="0" cy="13716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40328" name="Text Box 8"/>
          <p:cNvSpPr txBox="1">
            <a:spLocks noChangeArrowheads="1"/>
          </p:cNvSpPr>
          <p:nvPr/>
        </p:nvSpPr>
        <p:spPr bwMode="auto">
          <a:xfrm>
            <a:off x="1752600" y="4449763"/>
            <a:ext cx="3733800" cy="579437"/>
          </a:xfrm>
          <a:prstGeom prst="rect">
            <a:avLst/>
          </a:prstGeom>
          <a:noFill/>
          <a:ln w="9525">
            <a:noFill/>
            <a:miter lim="800000"/>
            <a:headEnd/>
            <a:tailEnd/>
          </a:ln>
          <a:effectLst/>
        </p:spPr>
        <p:txBody>
          <a:bodyPr>
            <a:spAutoFit/>
          </a:bodyPr>
          <a:lstStyle/>
          <a:p>
            <a:pPr>
              <a:spcBef>
                <a:spcPct val="20000"/>
              </a:spcBef>
            </a:pPr>
            <a:r>
              <a:rPr lang="en-US" sz="3200" b="1"/>
              <a:t>ori	</a:t>
            </a:r>
            <a:r>
              <a:rPr lang="en-US" sz="3200" b="1">
                <a:solidFill>
                  <a:srgbClr val="CC3300"/>
                </a:solidFill>
              </a:rPr>
              <a:t>$t0</a:t>
            </a:r>
            <a:r>
              <a:rPr lang="en-US" sz="3200" b="1"/>
              <a:t>, </a:t>
            </a:r>
            <a:r>
              <a:rPr lang="en-US" sz="3200" b="1">
                <a:solidFill>
                  <a:srgbClr val="0000FF"/>
                </a:solidFill>
              </a:rPr>
              <a:t>$t0</a:t>
            </a:r>
            <a:r>
              <a:rPr lang="en-US" sz="3200" b="1"/>
              <a:t>, </a:t>
            </a:r>
            <a:r>
              <a:rPr lang="en-US" sz="3200" b="1">
                <a:solidFill>
                  <a:srgbClr val="008000"/>
                </a:solidFill>
              </a:rPr>
              <a:t>0xFF</a:t>
            </a:r>
            <a:endParaRPr lang="en-US" sz="3200"/>
          </a:p>
        </p:txBody>
      </p:sp>
      <p:sp>
        <p:nvSpPr>
          <p:cNvPr id="440329" name="Text Box 9"/>
          <p:cNvSpPr txBox="1">
            <a:spLocks noChangeArrowheads="1"/>
          </p:cNvSpPr>
          <p:nvPr/>
        </p:nvSpPr>
        <p:spPr bwMode="auto">
          <a:xfrm>
            <a:off x="76200" y="6477000"/>
            <a:ext cx="5867400" cy="274638"/>
          </a:xfrm>
          <a:prstGeom prst="rect">
            <a:avLst/>
          </a:prstGeom>
          <a:noFill/>
          <a:ln w="9525">
            <a:noFill/>
            <a:miter lim="800000"/>
            <a:headEnd/>
            <a:tailEnd/>
          </a:ln>
          <a:effectLst/>
        </p:spPr>
        <p:txBody>
          <a:bodyPr>
            <a:spAutoFit/>
          </a:bodyPr>
          <a:lstStyle/>
          <a:p>
            <a:pPr>
              <a:spcBef>
                <a:spcPct val="50000"/>
              </a:spcBef>
            </a:pPr>
            <a:r>
              <a:rPr lang="en-US"/>
              <a:t>Gray shaded bits indicate assumed 0’s since the immediate constant is only 16-bits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en-US"/>
              <a:t>Load Immediate Value</a:t>
            </a:r>
          </a:p>
        </p:txBody>
      </p:sp>
      <p:sp>
        <p:nvSpPr>
          <p:cNvPr id="441347" name="Rectangle 3"/>
          <p:cNvSpPr>
            <a:spLocks noGrp="1" noChangeArrowheads="1"/>
          </p:cNvSpPr>
          <p:nvPr>
            <p:ph idx="1"/>
          </p:nvPr>
        </p:nvSpPr>
        <p:spPr>
          <a:xfrm>
            <a:off x="457200" y="1600200"/>
            <a:ext cx="8229600" cy="1828800"/>
          </a:xfrm>
        </p:spPr>
        <p:txBody>
          <a:bodyPr/>
          <a:lstStyle/>
          <a:p>
            <a:r>
              <a:rPr lang="en-US"/>
              <a:t>The immediate form of logical OR can also be used to load an immediate value into a register</a:t>
            </a:r>
            <a:endParaRPr lang="en-US" b="1">
              <a:solidFill>
                <a:srgbClr val="008000"/>
              </a:solidFill>
              <a:latin typeface="Courier New" pitchFamily="49" charset="0"/>
            </a:endParaRPr>
          </a:p>
        </p:txBody>
      </p:sp>
      <p:sp>
        <p:nvSpPr>
          <p:cNvPr id="441348" name="Text Box 4"/>
          <p:cNvSpPr txBox="1">
            <a:spLocks noChangeArrowheads="1"/>
          </p:cNvSpPr>
          <p:nvPr/>
        </p:nvSpPr>
        <p:spPr bwMode="auto">
          <a:xfrm>
            <a:off x="1447800" y="3581400"/>
            <a:ext cx="63246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008000"/>
                </a:solidFill>
                <a:latin typeface="Times New Roman" pitchFamily="18" charset="0"/>
              </a:rPr>
              <a:t>0xFF = </a:t>
            </a:r>
            <a:r>
              <a:rPr lang="en-US" sz="2400">
                <a:solidFill>
                  <a:schemeClr val="bg2"/>
                </a:solidFill>
                <a:latin typeface="Times New Roman" pitchFamily="18" charset="0"/>
              </a:rPr>
              <a:t>00000000 00000000</a:t>
            </a:r>
            <a:r>
              <a:rPr lang="en-US" sz="2400">
                <a:solidFill>
                  <a:srgbClr val="008000"/>
                </a:solidFill>
                <a:latin typeface="Times New Roman" pitchFamily="18" charset="0"/>
              </a:rPr>
              <a:t> 00000000 </a:t>
            </a:r>
            <a:r>
              <a:rPr lang="en-US" sz="2400" b="1">
                <a:solidFill>
                  <a:srgbClr val="008000"/>
                </a:solidFill>
                <a:latin typeface="Times New Roman" pitchFamily="18" charset="0"/>
              </a:rPr>
              <a:t>11111111</a:t>
            </a:r>
          </a:p>
        </p:txBody>
      </p:sp>
      <p:sp>
        <p:nvSpPr>
          <p:cNvPr id="441349" name="Text Box 5"/>
          <p:cNvSpPr txBox="1">
            <a:spLocks noChangeArrowheads="1"/>
          </p:cNvSpPr>
          <p:nvPr/>
        </p:nvSpPr>
        <p:spPr bwMode="auto">
          <a:xfrm>
            <a:off x="1447800" y="4038600"/>
            <a:ext cx="63246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0000FF"/>
                </a:solidFill>
                <a:latin typeface="Times New Roman" pitchFamily="18" charset="0"/>
              </a:rPr>
              <a:t>$zero = 00000000 00000000 00000000 </a:t>
            </a:r>
            <a:r>
              <a:rPr lang="en-US" sz="2400" b="1">
                <a:solidFill>
                  <a:srgbClr val="0000FF"/>
                </a:solidFill>
                <a:latin typeface="Times New Roman" pitchFamily="18" charset="0"/>
              </a:rPr>
              <a:t>00000000</a:t>
            </a:r>
          </a:p>
        </p:txBody>
      </p:sp>
      <p:sp>
        <p:nvSpPr>
          <p:cNvPr id="441350" name="Text Box 6"/>
          <p:cNvSpPr txBox="1">
            <a:spLocks noChangeArrowheads="1"/>
          </p:cNvSpPr>
          <p:nvPr/>
        </p:nvSpPr>
        <p:spPr bwMode="auto">
          <a:xfrm>
            <a:off x="1676400" y="5486400"/>
            <a:ext cx="63246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CC3300"/>
                </a:solidFill>
                <a:latin typeface="Times New Roman" pitchFamily="18" charset="0"/>
              </a:rPr>
              <a:t>$t0 = 00000000 00000000 00000000 </a:t>
            </a:r>
            <a:r>
              <a:rPr lang="en-US" sz="2400" b="1">
                <a:solidFill>
                  <a:srgbClr val="CC3300"/>
                </a:solidFill>
                <a:latin typeface="Times New Roman" pitchFamily="18" charset="0"/>
              </a:rPr>
              <a:t>11111111</a:t>
            </a:r>
          </a:p>
        </p:txBody>
      </p:sp>
      <p:sp>
        <p:nvSpPr>
          <p:cNvPr id="441351" name="Line 7"/>
          <p:cNvSpPr>
            <a:spLocks noChangeShapeType="1"/>
          </p:cNvSpPr>
          <p:nvPr/>
        </p:nvSpPr>
        <p:spPr bwMode="auto">
          <a:xfrm>
            <a:off x="5867400" y="4495800"/>
            <a:ext cx="0" cy="990600"/>
          </a:xfrm>
          <a:prstGeom prst="line">
            <a:avLst/>
          </a:prstGeom>
          <a:noFill/>
          <a:ln w="50800">
            <a:solidFill>
              <a:schemeClr val="tx1"/>
            </a:solidFill>
            <a:round/>
            <a:headEnd/>
            <a:tailEnd type="triangle" w="med" len="med"/>
          </a:ln>
          <a:effectLst/>
        </p:spPr>
        <p:txBody>
          <a:bodyPr/>
          <a:lstStyle/>
          <a:p>
            <a:endParaRPr lang="en-US"/>
          </a:p>
        </p:txBody>
      </p:sp>
      <p:sp>
        <p:nvSpPr>
          <p:cNvPr id="441352" name="Text Box 8"/>
          <p:cNvSpPr txBox="1">
            <a:spLocks noChangeArrowheads="1"/>
          </p:cNvSpPr>
          <p:nvPr/>
        </p:nvSpPr>
        <p:spPr bwMode="auto">
          <a:xfrm>
            <a:off x="1447800" y="4648200"/>
            <a:ext cx="4343400" cy="579438"/>
          </a:xfrm>
          <a:prstGeom prst="rect">
            <a:avLst/>
          </a:prstGeom>
          <a:noFill/>
          <a:ln w="9525">
            <a:noFill/>
            <a:miter lim="800000"/>
            <a:headEnd/>
            <a:tailEnd/>
          </a:ln>
          <a:effectLst/>
        </p:spPr>
        <p:txBody>
          <a:bodyPr>
            <a:spAutoFit/>
          </a:bodyPr>
          <a:lstStyle/>
          <a:p>
            <a:pPr>
              <a:spcBef>
                <a:spcPct val="50000"/>
              </a:spcBef>
            </a:pPr>
            <a:r>
              <a:rPr lang="en-US" sz="3200" b="1"/>
              <a:t>ori	</a:t>
            </a:r>
            <a:r>
              <a:rPr lang="en-US" sz="3200" b="1">
                <a:solidFill>
                  <a:srgbClr val="CC3300"/>
                </a:solidFill>
              </a:rPr>
              <a:t>$t0</a:t>
            </a:r>
            <a:r>
              <a:rPr lang="en-US" sz="3200" b="1"/>
              <a:t>, </a:t>
            </a:r>
            <a:r>
              <a:rPr lang="en-US" sz="3200" b="1">
                <a:solidFill>
                  <a:srgbClr val="0000FF"/>
                </a:solidFill>
              </a:rPr>
              <a:t>$zero</a:t>
            </a:r>
            <a:r>
              <a:rPr lang="en-US" sz="3200" b="1"/>
              <a:t>, </a:t>
            </a:r>
            <a:r>
              <a:rPr lang="en-US" sz="3200" b="1">
                <a:solidFill>
                  <a:srgbClr val="008000"/>
                </a:solidFill>
              </a:rPr>
              <a:t>0xFF</a:t>
            </a:r>
          </a:p>
        </p:txBody>
      </p:sp>
      <p:sp>
        <p:nvSpPr>
          <p:cNvPr id="441353" name="Text Box 9"/>
          <p:cNvSpPr txBox="1">
            <a:spLocks noChangeArrowheads="1"/>
          </p:cNvSpPr>
          <p:nvPr/>
        </p:nvSpPr>
        <p:spPr bwMode="auto">
          <a:xfrm>
            <a:off x="76200" y="6477000"/>
            <a:ext cx="5867400" cy="274638"/>
          </a:xfrm>
          <a:prstGeom prst="rect">
            <a:avLst/>
          </a:prstGeom>
          <a:noFill/>
          <a:ln w="9525">
            <a:noFill/>
            <a:miter lim="800000"/>
            <a:headEnd/>
            <a:tailEnd/>
          </a:ln>
          <a:effectLst/>
        </p:spPr>
        <p:txBody>
          <a:bodyPr>
            <a:spAutoFit/>
          </a:bodyPr>
          <a:lstStyle/>
          <a:p>
            <a:pPr>
              <a:spcBef>
                <a:spcPct val="50000"/>
              </a:spcBef>
            </a:pPr>
            <a:r>
              <a:rPr lang="en-US"/>
              <a:t>Gray shaded bits indicate assumed 0’s since the immediate constant is only 16-bits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Rectangle 2"/>
          <p:cNvSpPr>
            <a:spLocks noGrp="1" noChangeArrowheads="1"/>
          </p:cNvSpPr>
          <p:nvPr>
            <p:ph type="title"/>
          </p:nvPr>
        </p:nvSpPr>
        <p:spPr/>
        <p:txBody>
          <a:bodyPr/>
          <a:lstStyle/>
          <a:p>
            <a:r>
              <a:rPr lang="en-US"/>
              <a:t>Load Immediate Value</a:t>
            </a:r>
          </a:p>
        </p:txBody>
      </p:sp>
      <p:sp>
        <p:nvSpPr>
          <p:cNvPr id="463875" name="Rectangle 3"/>
          <p:cNvSpPr>
            <a:spLocks noGrp="1" noChangeArrowheads="1"/>
          </p:cNvSpPr>
          <p:nvPr>
            <p:ph idx="1"/>
          </p:nvPr>
        </p:nvSpPr>
        <p:spPr>
          <a:xfrm>
            <a:off x="457200" y="1600200"/>
            <a:ext cx="8229600" cy="4648200"/>
          </a:xfrm>
        </p:spPr>
        <p:txBody>
          <a:bodyPr/>
          <a:lstStyle/>
          <a:p>
            <a:r>
              <a:rPr lang="en-US"/>
              <a:t>The immediate form of logical OR can also be used to load an immediate value into a register</a:t>
            </a:r>
          </a:p>
          <a:p>
            <a:endParaRPr lang="en-US"/>
          </a:p>
          <a:p>
            <a:r>
              <a:rPr lang="en-US"/>
              <a:t>These two instructions are equivalent.</a:t>
            </a:r>
          </a:p>
          <a:p>
            <a:pPr>
              <a:buFontTx/>
              <a:buNone/>
            </a:pPr>
            <a:r>
              <a:rPr lang="en-US" b="1">
                <a:latin typeface="Courier New" pitchFamily="49" charset="0"/>
              </a:rPr>
              <a:t>	ori	$t0, $zero, 0xFF</a:t>
            </a:r>
          </a:p>
          <a:p>
            <a:pPr>
              <a:buFontTx/>
              <a:buNone/>
            </a:pPr>
            <a:r>
              <a:rPr lang="en-US" b="1">
                <a:latin typeface="Courier New" pitchFamily="49" charset="0"/>
              </a:rPr>
              <a:t>	li		$t0, 0xFF</a:t>
            </a:r>
          </a:p>
          <a:p>
            <a:pPr>
              <a:buFontTx/>
              <a:buNone/>
            </a:pPr>
            <a:r>
              <a:rPr lang="en-US" b="1">
                <a:latin typeface="Courier New" pitchFamily="49" charset="0"/>
              </a:rPr>
              <a:t>The li is a pseudo-instruction</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p:txBody>
          <a:bodyPr/>
          <a:lstStyle/>
          <a:p>
            <a:r>
              <a:rPr lang="en-US"/>
              <a:t>Programming Exercise</a:t>
            </a:r>
          </a:p>
        </p:txBody>
      </p:sp>
      <p:sp>
        <p:nvSpPr>
          <p:cNvPr id="497667" name="Rectangle 3"/>
          <p:cNvSpPr>
            <a:spLocks noGrp="1" noChangeArrowheads="1"/>
          </p:cNvSpPr>
          <p:nvPr>
            <p:ph idx="1"/>
          </p:nvPr>
        </p:nvSpPr>
        <p:spPr>
          <a:xfrm>
            <a:off x="457200" y="1600200"/>
            <a:ext cx="8534400" cy="4525963"/>
          </a:xfrm>
        </p:spPr>
        <p:txBody>
          <a:bodyPr/>
          <a:lstStyle/>
          <a:p>
            <a:r>
              <a:rPr lang="en-US" sz="2800"/>
              <a:t>Find a way to represent sets of fruit.</a:t>
            </a:r>
          </a:p>
          <a:p>
            <a:r>
              <a:rPr lang="en-US" sz="2800"/>
              <a:t>{ apple, banana, grape, lemon,  </a:t>
            </a:r>
          </a:p>
          <a:p>
            <a:pPr>
              <a:buFontTx/>
              <a:buNone/>
            </a:pPr>
            <a:r>
              <a:rPr lang="en-US" sz="2800"/>
              <a:t>     mango, orange, peach, strawberry }</a:t>
            </a:r>
          </a:p>
          <a:p>
            <a:pPr>
              <a:buFontTx/>
              <a:buNone/>
            </a:pPr>
            <a:endParaRPr lang="en-US" sz="2800"/>
          </a:p>
          <a:p>
            <a:pPr>
              <a:buFontTx/>
              <a:buNone/>
            </a:pPr>
            <a:r>
              <a:rPr lang="en-US" sz="2800"/>
              <a:t>Let set A = { apple, banana, lemon }</a:t>
            </a:r>
          </a:p>
          <a:p>
            <a:pPr>
              <a:buFontTx/>
              <a:buNone/>
            </a:pPr>
            <a:r>
              <a:rPr lang="en-US" sz="2800"/>
              <a:t>      set B = { apple, mango, peach }</a:t>
            </a:r>
          </a:p>
          <a:p>
            <a:pPr>
              <a:buFontTx/>
              <a:buNone/>
            </a:pPr>
            <a:r>
              <a:rPr lang="en-US" sz="2800"/>
              <a:t>A union B = { apple, banana, lemon, mango, peach }</a:t>
            </a:r>
          </a:p>
          <a:p>
            <a:pPr>
              <a:buFontTx/>
              <a:buNone/>
            </a:pPr>
            <a:r>
              <a:rPr lang="en-US" sz="2800"/>
              <a:t>A intersect B = { apple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title"/>
          </p:nvPr>
        </p:nvSpPr>
        <p:spPr/>
        <p:txBody>
          <a:bodyPr/>
          <a:lstStyle/>
          <a:p>
            <a:r>
              <a:rPr lang="en-US"/>
              <a:t>Solution</a:t>
            </a:r>
          </a:p>
        </p:txBody>
      </p:sp>
      <p:sp>
        <p:nvSpPr>
          <p:cNvPr id="501763" name="Rectangle 3"/>
          <p:cNvSpPr>
            <a:spLocks noGrp="1" noChangeArrowheads="1"/>
          </p:cNvSpPr>
          <p:nvPr>
            <p:ph idx="1"/>
          </p:nvPr>
        </p:nvSpPr>
        <p:spPr>
          <a:xfrm>
            <a:off x="457200" y="1600200"/>
            <a:ext cx="8229600" cy="4876800"/>
          </a:xfrm>
        </p:spPr>
        <p:txBody>
          <a:bodyPr/>
          <a:lstStyle/>
          <a:p>
            <a:pPr>
              <a:lnSpc>
                <a:spcPct val="80000"/>
              </a:lnSpc>
            </a:pPr>
            <a:r>
              <a:rPr lang="en-US" sz="2800"/>
              <a:t>Assign a bit to represent each fruit</a:t>
            </a:r>
          </a:p>
          <a:p>
            <a:pPr lvl="4">
              <a:lnSpc>
                <a:spcPct val="80000"/>
              </a:lnSpc>
              <a:buFontTx/>
              <a:buNone/>
            </a:pPr>
            <a:r>
              <a:rPr lang="en-US" sz="1800"/>
              <a:t>		SET A			SET B</a:t>
            </a:r>
          </a:p>
          <a:p>
            <a:pPr>
              <a:lnSpc>
                <a:spcPct val="80000"/>
              </a:lnSpc>
              <a:buFontTx/>
              <a:buNone/>
            </a:pPr>
            <a:r>
              <a:rPr lang="en-US" sz="2800"/>
              <a:t>1		apple		apple			apple</a:t>
            </a:r>
          </a:p>
          <a:p>
            <a:pPr>
              <a:lnSpc>
                <a:spcPct val="80000"/>
              </a:lnSpc>
              <a:buFontTx/>
              <a:buNone/>
            </a:pPr>
            <a:r>
              <a:rPr lang="en-US" sz="2800"/>
              <a:t>2		banana	banana</a:t>
            </a:r>
          </a:p>
          <a:p>
            <a:pPr>
              <a:lnSpc>
                <a:spcPct val="80000"/>
              </a:lnSpc>
              <a:buFontTx/>
              <a:buNone/>
            </a:pPr>
            <a:r>
              <a:rPr lang="en-US" sz="2800"/>
              <a:t>4		grape		</a:t>
            </a:r>
          </a:p>
          <a:p>
            <a:pPr>
              <a:lnSpc>
                <a:spcPct val="80000"/>
              </a:lnSpc>
              <a:buFontTx/>
              <a:buNone/>
            </a:pPr>
            <a:r>
              <a:rPr lang="en-US" sz="2800"/>
              <a:t>8		lemon	lemon</a:t>
            </a:r>
          </a:p>
          <a:p>
            <a:pPr>
              <a:lnSpc>
                <a:spcPct val="80000"/>
              </a:lnSpc>
              <a:buFontTx/>
              <a:buNone/>
            </a:pPr>
            <a:r>
              <a:rPr lang="en-US" sz="2800"/>
              <a:t>16	mango				mango</a:t>
            </a:r>
          </a:p>
          <a:p>
            <a:pPr>
              <a:lnSpc>
                <a:spcPct val="80000"/>
              </a:lnSpc>
              <a:buFontTx/>
              <a:buNone/>
            </a:pPr>
            <a:r>
              <a:rPr lang="en-US" sz="2800"/>
              <a:t>32	orange</a:t>
            </a:r>
          </a:p>
          <a:p>
            <a:pPr>
              <a:lnSpc>
                <a:spcPct val="80000"/>
              </a:lnSpc>
              <a:buFontTx/>
              <a:buNone/>
            </a:pPr>
            <a:r>
              <a:rPr lang="en-US" sz="2800"/>
              <a:t>64	peach				peach</a:t>
            </a:r>
          </a:p>
          <a:p>
            <a:pPr>
              <a:lnSpc>
                <a:spcPct val="80000"/>
              </a:lnSpc>
              <a:buFontTx/>
              <a:buNone/>
            </a:pPr>
            <a:r>
              <a:rPr lang="en-US" sz="2800"/>
              <a:t>128	strawberry</a:t>
            </a:r>
          </a:p>
          <a:p>
            <a:pPr>
              <a:lnSpc>
                <a:spcPct val="80000"/>
              </a:lnSpc>
              <a:buFontTx/>
              <a:buNone/>
            </a:pPr>
            <a:r>
              <a:rPr lang="en-US" sz="2800"/>
              <a:t>				11 = 0x0B		81 = 0x51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p:txBody>
          <a:bodyPr/>
          <a:lstStyle/>
          <a:p>
            <a:r>
              <a:rPr lang="en-US"/>
              <a:t>History of MIPS</a:t>
            </a:r>
          </a:p>
        </p:txBody>
      </p:sp>
      <p:sp>
        <p:nvSpPr>
          <p:cNvPr id="355331" name="Rectangle 3"/>
          <p:cNvSpPr>
            <a:spLocks noGrp="1" noChangeArrowheads="1"/>
          </p:cNvSpPr>
          <p:nvPr>
            <p:ph idx="1"/>
          </p:nvPr>
        </p:nvSpPr>
        <p:spPr/>
        <p:txBody>
          <a:bodyPr/>
          <a:lstStyle/>
          <a:p>
            <a:r>
              <a:rPr lang="en-US" sz="2400"/>
              <a:t>Company founded in 1984 as outgrowth of John Hennessey’s research at Stanford University</a:t>
            </a:r>
          </a:p>
          <a:p>
            <a:endParaRPr lang="en-US" sz="2400"/>
          </a:p>
          <a:p>
            <a:r>
              <a:rPr lang="en-US" sz="2400"/>
              <a:t>MIPS RISC processors were used extensively in workstations produced by Silicon Graphics</a:t>
            </a:r>
          </a:p>
          <a:p>
            <a:endParaRPr lang="en-US" sz="2400"/>
          </a:p>
          <a:p>
            <a:r>
              <a:rPr lang="en-US" sz="2400"/>
              <a:t>MIPS = Microprocessor without Interlocked Pipeline Stages</a:t>
            </a:r>
            <a:endParaRPr lang="en-US" b="1" i="1"/>
          </a:p>
        </p:txBody>
      </p:sp>
      <p:sp>
        <p:nvSpPr>
          <p:cNvPr id="355332" name="Text Box 4"/>
          <p:cNvSpPr txBox="1">
            <a:spLocks noChangeArrowheads="1"/>
          </p:cNvSpPr>
          <p:nvPr/>
        </p:nvSpPr>
        <p:spPr bwMode="auto">
          <a:xfrm>
            <a:off x="4648200" y="4343400"/>
            <a:ext cx="3124200" cy="336550"/>
          </a:xfrm>
          <a:prstGeom prst="rect">
            <a:avLst/>
          </a:prstGeom>
          <a:noFill/>
          <a:ln w="9525">
            <a:noFill/>
            <a:miter lim="800000"/>
            <a:headEnd/>
            <a:tailEnd/>
          </a:ln>
          <a:effectLst/>
        </p:spPr>
        <p:txBody>
          <a:bodyPr>
            <a:spAutoFit/>
          </a:bodyPr>
          <a:lstStyle/>
          <a:p>
            <a:pPr eaLnBrk="0" hangingPunct="0">
              <a:spcBef>
                <a:spcPct val="50000"/>
              </a:spcBef>
            </a:pPr>
            <a:endParaRPr lang="en-US" sz="1600">
              <a:latin typeface="Times New Roman" pitchFamily="18" charset="0"/>
            </a:endParaRPr>
          </a:p>
        </p:txBody>
      </p:sp>
      <p:pic>
        <p:nvPicPr>
          <p:cNvPr id="355333" name="Picture 5" descr="crim1"/>
          <p:cNvPicPr>
            <a:picLocks noChangeAspect="1" noChangeArrowheads="1"/>
          </p:cNvPicPr>
          <p:nvPr/>
        </p:nvPicPr>
        <p:blipFill>
          <a:blip r:embed="rId2" cstate="print"/>
          <a:srcRect/>
          <a:stretch>
            <a:fillRect/>
          </a:stretch>
        </p:blipFill>
        <p:spPr bwMode="auto">
          <a:xfrm>
            <a:off x="5486400" y="4724400"/>
            <a:ext cx="2209800" cy="1844675"/>
          </a:xfrm>
          <a:prstGeom prst="rect">
            <a:avLst/>
          </a:prstGeom>
          <a:noFill/>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p:txBody>
          <a:bodyPr/>
          <a:lstStyle/>
          <a:p>
            <a:r>
              <a:rPr lang="en-US"/>
              <a:t>Solution</a:t>
            </a:r>
          </a:p>
        </p:txBody>
      </p:sp>
      <p:sp>
        <p:nvSpPr>
          <p:cNvPr id="498691" name="Rectangle 3"/>
          <p:cNvSpPr>
            <a:spLocks noGrp="1" noChangeArrowheads="1"/>
          </p:cNvSpPr>
          <p:nvPr>
            <p:ph idx="1"/>
          </p:nvPr>
        </p:nvSpPr>
        <p:spPr/>
        <p:txBody>
          <a:bodyPr/>
          <a:lstStyle/>
          <a:p>
            <a:pPr>
              <a:lnSpc>
                <a:spcPct val="90000"/>
              </a:lnSpc>
              <a:buFontTx/>
              <a:buNone/>
            </a:pPr>
            <a:r>
              <a:rPr lang="en-US"/>
              <a:t># Set bit pattern of 1’s for members of set A</a:t>
            </a:r>
          </a:p>
          <a:p>
            <a:pPr>
              <a:lnSpc>
                <a:spcPct val="90000"/>
              </a:lnSpc>
              <a:buFontTx/>
              <a:buNone/>
            </a:pPr>
            <a:r>
              <a:rPr lang="en-US"/>
              <a:t>li		$t0, 0x0B</a:t>
            </a:r>
          </a:p>
          <a:p>
            <a:pPr>
              <a:lnSpc>
                <a:spcPct val="90000"/>
              </a:lnSpc>
              <a:buFontTx/>
              <a:buNone/>
            </a:pPr>
            <a:r>
              <a:rPr lang="en-US"/>
              <a:t># Set bit pattern of 1’s for members of set B</a:t>
            </a:r>
          </a:p>
          <a:p>
            <a:pPr>
              <a:lnSpc>
                <a:spcPct val="90000"/>
              </a:lnSpc>
              <a:buFontTx/>
              <a:buNone/>
            </a:pPr>
            <a:r>
              <a:rPr lang="en-US"/>
              <a:t>li   	$t1, 0x51</a:t>
            </a:r>
          </a:p>
          <a:p>
            <a:pPr>
              <a:lnSpc>
                <a:spcPct val="90000"/>
              </a:lnSpc>
              <a:buFontTx/>
              <a:buNone/>
            </a:pPr>
            <a:r>
              <a:rPr lang="en-US"/>
              <a:t># Use bitwise AND for intersection of sets</a:t>
            </a:r>
          </a:p>
          <a:p>
            <a:pPr>
              <a:lnSpc>
                <a:spcPct val="90000"/>
              </a:lnSpc>
              <a:buFontTx/>
              <a:buNone/>
            </a:pPr>
            <a:r>
              <a:rPr lang="en-US"/>
              <a:t>and 	$t2, $t0, $t1</a:t>
            </a:r>
          </a:p>
          <a:p>
            <a:pPr>
              <a:lnSpc>
                <a:spcPct val="90000"/>
              </a:lnSpc>
              <a:buFontTx/>
              <a:buNone/>
            </a:pPr>
            <a:r>
              <a:rPr lang="en-US"/>
              <a:t># Use bitwise OR for union of sets</a:t>
            </a:r>
          </a:p>
          <a:p>
            <a:pPr>
              <a:lnSpc>
                <a:spcPct val="90000"/>
              </a:lnSpc>
              <a:buFontTx/>
              <a:buNone/>
            </a:pPr>
            <a:r>
              <a:rPr lang="en-US"/>
              <a:t>or 	$t3, $t0, $t1</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4" name="Rectangle 2"/>
          <p:cNvSpPr>
            <a:spLocks noGrp="1" noChangeArrowheads="1"/>
          </p:cNvSpPr>
          <p:nvPr>
            <p:ph type="title"/>
          </p:nvPr>
        </p:nvSpPr>
        <p:spPr/>
        <p:txBody>
          <a:bodyPr/>
          <a:lstStyle/>
          <a:p>
            <a:r>
              <a:rPr lang="en-US"/>
              <a:t>Programming Exercise</a:t>
            </a:r>
          </a:p>
        </p:txBody>
      </p:sp>
      <p:sp>
        <p:nvSpPr>
          <p:cNvPr id="499715" name="Rectangle 3"/>
          <p:cNvSpPr>
            <a:spLocks noGrp="1" noChangeArrowheads="1"/>
          </p:cNvSpPr>
          <p:nvPr>
            <p:ph idx="1"/>
          </p:nvPr>
        </p:nvSpPr>
        <p:spPr/>
        <p:txBody>
          <a:bodyPr/>
          <a:lstStyle/>
          <a:p>
            <a:pPr>
              <a:lnSpc>
                <a:spcPct val="90000"/>
              </a:lnSpc>
            </a:pPr>
            <a:r>
              <a:rPr lang="en-US"/>
              <a:t>Can we add one more instruction that can tell us whether or not apple is a member of the intersection of sets A and B?</a:t>
            </a:r>
          </a:p>
          <a:p>
            <a:pPr>
              <a:lnSpc>
                <a:spcPct val="90000"/>
              </a:lnSpc>
            </a:pPr>
            <a:endParaRPr lang="en-US"/>
          </a:p>
          <a:p>
            <a:pPr>
              <a:lnSpc>
                <a:spcPct val="90000"/>
              </a:lnSpc>
            </a:pPr>
            <a:r>
              <a:rPr lang="en-US"/>
              <a:t>Can we add a second instruction that can tell us whether or not strawberry is a member of the union of sets A, B?</a:t>
            </a:r>
          </a:p>
          <a:p>
            <a:pPr>
              <a:lnSpc>
                <a:spcPct val="90000"/>
              </a:lnSpc>
            </a:pPr>
            <a:endParaRPr lang="en-US"/>
          </a:p>
          <a:p>
            <a:pPr>
              <a:lnSpc>
                <a:spcPct val="90000"/>
              </a:lnSpc>
            </a:pPr>
            <a:r>
              <a:rPr lang="en-US"/>
              <a:t>Result of operation != 0 means YES</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p:txBody>
          <a:bodyPr/>
          <a:lstStyle/>
          <a:p>
            <a:r>
              <a:rPr lang="en-US"/>
              <a:t>Solution</a:t>
            </a:r>
          </a:p>
        </p:txBody>
      </p:sp>
      <p:sp>
        <p:nvSpPr>
          <p:cNvPr id="500739" name="Rectangle 3"/>
          <p:cNvSpPr>
            <a:spLocks noGrp="1" noChangeArrowheads="1"/>
          </p:cNvSpPr>
          <p:nvPr>
            <p:ph idx="1"/>
          </p:nvPr>
        </p:nvSpPr>
        <p:spPr/>
        <p:txBody>
          <a:bodyPr/>
          <a:lstStyle/>
          <a:p>
            <a:pPr>
              <a:lnSpc>
                <a:spcPct val="90000"/>
              </a:lnSpc>
              <a:buFontTx/>
              <a:buNone/>
            </a:pPr>
            <a:r>
              <a:rPr lang="en-US"/>
              <a:t>li		$t0, </a:t>
            </a:r>
          </a:p>
          <a:p>
            <a:pPr>
              <a:lnSpc>
                <a:spcPct val="90000"/>
              </a:lnSpc>
              <a:buFontTx/>
              <a:buNone/>
            </a:pPr>
            <a:r>
              <a:rPr lang="en-US"/>
              <a:t>li   	$t1, </a:t>
            </a:r>
          </a:p>
          <a:p>
            <a:pPr>
              <a:lnSpc>
                <a:spcPct val="90000"/>
              </a:lnSpc>
              <a:buFontTx/>
              <a:buNone/>
            </a:pPr>
            <a:r>
              <a:rPr lang="en-US"/>
              <a:t>and 	$t2, $t0, $t1</a:t>
            </a:r>
          </a:p>
          <a:p>
            <a:pPr>
              <a:lnSpc>
                <a:spcPct val="90000"/>
              </a:lnSpc>
              <a:buFontTx/>
              <a:buNone/>
            </a:pPr>
            <a:r>
              <a:rPr lang="en-US"/>
              <a:t>or 	$t3, $t0, $t1</a:t>
            </a:r>
          </a:p>
          <a:p>
            <a:pPr>
              <a:lnSpc>
                <a:spcPct val="90000"/>
              </a:lnSpc>
              <a:buFontTx/>
              <a:buNone/>
            </a:pPr>
            <a:r>
              <a:rPr lang="en-US"/>
              <a:t># Mask off bit for apple</a:t>
            </a:r>
          </a:p>
          <a:p>
            <a:pPr>
              <a:lnSpc>
                <a:spcPct val="90000"/>
              </a:lnSpc>
              <a:buFontTx/>
              <a:buNone/>
            </a:pPr>
            <a:r>
              <a:rPr lang="en-US"/>
              <a:t>andi $t2, $t2, 0x01</a:t>
            </a:r>
          </a:p>
          <a:p>
            <a:pPr>
              <a:lnSpc>
                <a:spcPct val="90000"/>
              </a:lnSpc>
              <a:buFontTx/>
              <a:buNone/>
            </a:pPr>
            <a:r>
              <a:rPr lang="en-US"/>
              <a:t># Mask off bit for strawberry</a:t>
            </a:r>
          </a:p>
          <a:p>
            <a:pPr>
              <a:lnSpc>
                <a:spcPct val="90000"/>
              </a:lnSpc>
              <a:buFontTx/>
              <a:buNone/>
            </a:pPr>
            <a:r>
              <a:rPr lang="en-US"/>
              <a:t>andi $t3, $t3, 0x80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Rectangle 2"/>
          <p:cNvSpPr>
            <a:spLocks noGrp="1" noChangeArrowheads="1"/>
          </p:cNvSpPr>
          <p:nvPr>
            <p:ph type="title"/>
          </p:nvPr>
        </p:nvSpPr>
        <p:spPr/>
        <p:txBody>
          <a:bodyPr/>
          <a:lstStyle/>
          <a:p>
            <a:r>
              <a:rPr lang="en-US"/>
              <a:t>Logical Bit-wise NOT</a:t>
            </a:r>
          </a:p>
        </p:txBody>
      </p:sp>
      <p:sp>
        <p:nvSpPr>
          <p:cNvPr id="456707" name="Text Box 3"/>
          <p:cNvSpPr txBox="1">
            <a:spLocks noChangeArrowheads="1"/>
          </p:cNvSpPr>
          <p:nvPr/>
        </p:nvSpPr>
        <p:spPr bwMode="auto">
          <a:xfrm>
            <a:off x="914400" y="2330450"/>
            <a:ext cx="7620000" cy="2774950"/>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Inverts all bits</a:t>
            </a:r>
          </a:p>
          <a:p>
            <a:pPr eaLnBrk="0" hangingPunct="0">
              <a:spcBef>
                <a:spcPct val="50000"/>
              </a:spcBef>
            </a:pPr>
            <a:r>
              <a:rPr lang="en-US" sz="3200">
                <a:latin typeface="Times New Roman" pitchFamily="18" charset="0"/>
              </a:rPr>
              <a:t>	0 becomes 1		1010</a:t>
            </a:r>
          </a:p>
          <a:p>
            <a:pPr eaLnBrk="0" hangingPunct="0">
              <a:spcBef>
                <a:spcPct val="50000"/>
              </a:spcBef>
            </a:pPr>
            <a:r>
              <a:rPr lang="en-US" sz="3200">
                <a:latin typeface="Times New Roman" pitchFamily="18" charset="0"/>
              </a:rPr>
              <a:t>	1 becomes 0		       NOT</a:t>
            </a:r>
          </a:p>
          <a:p>
            <a:pPr eaLnBrk="0" hangingPunct="0">
              <a:spcBef>
                <a:spcPct val="50000"/>
              </a:spcBef>
            </a:pPr>
            <a:r>
              <a:rPr lang="en-US" sz="3200">
                <a:latin typeface="Times New Roman" pitchFamily="18" charset="0"/>
              </a:rPr>
              <a:t>					0101</a:t>
            </a:r>
          </a:p>
        </p:txBody>
      </p:sp>
      <p:sp>
        <p:nvSpPr>
          <p:cNvPr id="456708" name="Line 4"/>
          <p:cNvSpPr>
            <a:spLocks noChangeShapeType="1"/>
          </p:cNvSpPr>
          <p:nvPr/>
        </p:nvSpPr>
        <p:spPr bwMode="auto">
          <a:xfrm>
            <a:off x="5943600" y="3657600"/>
            <a:ext cx="0" cy="914400"/>
          </a:xfrm>
          <a:prstGeom prst="line">
            <a:avLst/>
          </a:prstGeom>
          <a:noFill/>
          <a:ln w="50800">
            <a:solidFill>
              <a:schemeClr val="tx1"/>
            </a:solidFill>
            <a:round/>
            <a:headEnd/>
            <a:tailEnd type="triangle" w="med" len="med"/>
          </a:ln>
          <a:effectLst/>
        </p:spPr>
        <p:txBody>
          <a:bodyPr/>
          <a:lstStyle/>
          <a:p>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p:txBody>
          <a:bodyPr/>
          <a:lstStyle/>
          <a:p>
            <a:r>
              <a:rPr lang="en-US"/>
              <a:t>Logical Bit-wise NOT</a:t>
            </a:r>
          </a:p>
        </p:txBody>
      </p:sp>
      <p:sp>
        <p:nvSpPr>
          <p:cNvPr id="457731" name="Text Box 3"/>
          <p:cNvSpPr txBox="1">
            <a:spLocks noChangeArrowheads="1"/>
          </p:cNvSpPr>
          <p:nvPr/>
        </p:nvSpPr>
        <p:spPr bwMode="auto">
          <a:xfrm>
            <a:off x="1219200" y="4144963"/>
            <a:ext cx="3276600" cy="579437"/>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not	</a:t>
            </a:r>
            <a:r>
              <a:rPr lang="en-US" sz="3200" b="1">
                <a:solidFill>
                  <a:srgbClr val="CC3300"/>
                </a:solidFill>
                <a:latin typeface="Courier New" pitchFamily="49" charset="0"/>
              </a:rPr>
              <a:t>$t1</a:t>
            </a:r>
            <a:r>
              <a:rPr lang="en-US" sz="3200" b="1">
                <a:latin typeface="Courier New" pitchFamily="49" charset="0"/>
              </a:rPr>
              <a:t>, </a:t>
            </a:r>
            <a:r>
              <a:rPr lang="en-US" sz="3200" b="1">
                <a:solidFill>
                  <a:srgbClr val="0000FF"/>
                </a:solidFill>
                <a:latin typeface="Courier New" pitchFamily="49" charset="0"/>
              </a:rPr>
              <a:t>$t0</a:t>
            </a:r>
            <a:endParaRPr lang="en-US" sz="3200" b="1">
              <a:latin typeface="Courier New" pitchFamily="49" charset="0"/>
            </a:endParaRPr>
          </a:p>
        </p:txBody>
      </p:sp>
      <p:sp>
        <p:nvSpPr>
          <p:cNvPr id="457732" name="Text Box 4"/>
          <p:cNvSpPr txBox="1">
            <a:spLocks noChangeArrowheads="1"/>
          </p:cNvSpPr>
          <p:nvPr/>
        </p:nvSpPr>
        <p:spPr bwMode="auto">
          <a:xfrm>
            <a:off x="1600200" y="1905000"/>
            <a:ext cx="6781800" cy="185896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Set $t1 to be the negation of $t0</a:t>
            </a:r>
          </a:p>
          <a:p>
            <a:pPr eaLnBrk="0" hangingPunct="0">
              <a:spcBef>
                <a:spcPct val="50000"/>
              </a:spcBef>
            </a:pPr>
            <a:r>
              <a:rPr lang="en-US" sz="3200">
                <a:latin typeface="Times New Roman" pitchFamily="18" charset="0"/>
              </a:rPr>
              <a:t>Let</a:t>
            </a:r>
          </a:p>
          <a:p>
            <a:pPr eaLnBrk="0" hangingPunct="0">
              <a:spcBef>
                <a:spcPct val="50000"/>
              </a:spcBef>
            </a:pPr>
            <a:r>
              <a:rPr lang="en-US" sz="2400">
                <a:solidFill>
                  <a:srgbClr val="0000FF"/>
                </a:solidFill>
                <a:latin typeface="Times New Roman" pitchFamily="18" charset="0"/>
              </a:rPr>
              <a:t>$t0 = 00000000 00000000 00000000 11111111</a:t>
            </a:r>
          </a:p>
        </p:txBody>
      </p:sp>
      <p:sp>
        <p:nvSpPr>
          <p:cNvPr id="457733" name="Text Box 5"/>
          <p:cNvSpPr txBox="1">
            <a:spLocks noChangeArrowheads="1"/>
          </p:cNvSpPr>
          <p:nvPr/>
        </p:nvSpPr>
        <p:spPr bwMode="auto">
          <a:xfrm>
            <a:off x="1600200" y="5105400"/>
            <a:ext cx="64770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CC3300"/>
                </a:solidFill>
                <a:latin typeface="Times New Roman" pitchFamily="18" charset="0"/>
              </a:rPr>
              <a:t>$t1 = 11111111 11111111 11111111 00000000</a:t>
            </a:r>
          </a:p>
        </p:txBody>
      </p:sp>
      <p:sp>
        <p:nvSpPr>
          <p:cNvPr id="457734" name="Line 6"/>
          <p:cNvSpPr>
            <a:spLocks noChangeShapeType="1"/>
          </p:cNvSpPr>
          <p:nvPr/>
        </p:nvSpPr>
        <p:spPr bwMode="auto">
          <a:xfrm>
            <a:off x="4800600" y="3886200"/>
            <a:ext cx="1588" cy="1143000"/>
          </a:xfrm>
          <a:prstGeom prst="line">
            <a:avLst/>
          </a:prstGeom>
          <a:noFill/>
          <a:ln w="50800">
            <a:solidFill>
              <a:schemeClr val="tx1"/>
            </a:solidFill>
            <a:round/>
            <a:headEnd/>
            <a:tailEnd type="triangle" w="med" len="med"/>
          </a:ln>
          <a:effectLst/>
        </p:spPr>
        <p:txBody>
          <a:bodyPr wrap="none" anchor="ctr"/>
          <a:lstStyle/>
          <a:p>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Rectangle 2"/>
          <p:cNvSpPr>
            <a:spLocks noGrp="1" noChangeArrowheads="1"/>
          </p:cNvSpPr>
          <p:nvPr>
            <p:ph type="title"/>
          </p:nvPr>
        </p:nvSpPr>
        <p:spPr/>
        <p:txBody>
          <a:bodyPr/>
          <a:lstStyle/>
          <a:p>
            <a:r>
              <a:rPr lang="en-US"/>
              <a:t>Logical Bit-wise NOR</a:t>
            </a:r>
          </a:p>
        </p:txBody>
      </p:sp>
      <p:sp>
        <p:nvSpPr>
          <p:cNvPr id="458755" name="Rectangle 3"/>
          <p:cNvSpPr>
            <a:spLocks noGrp="1" noChangeArrowheads="1"/>
          </p:cNvSpPr>
          <p:nvPr>
            <p:ph type="body" sz="half" idx="1"/>
          </p:nvPr>
        </p:nvSpPr>
        <p:spPr>
          <a:xfrm>
            <a:off x="457200" y="1600200"/>
            <a:ext cx="8229600" cy="914400"/>
          </a:xfrm>
        </p:spPr>
        <p:txBody>
          <a:bodyPr/>
          <a:lstStyle/>
          <a:p>
            <a:r>
              <a:rPr lang="en-US" sz="2800"/>
              <a:t>Computes the negation of OR.</a:t>
            </a:r>
          </a:p>
        </p:txBody>
      </p:sp>
      <p:sp>
        <p:nvSpPr>
          <p:cNvPr id="458756" name="Text Box 4"/>
          <p:cNvSpPr txBox="1">
            <a:spLocks noChangeArrowheads="1"/>
          </p:cNvSpPr>
          <p:nvPr/>
        </p:nvSpPr>
        <p:spPr bwMode="auto">
          <a:xfrm>
            <a:off x="1219200" y="3429000"/>
            <a:ext cx="2514600" cy="204311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	</a:t>
            </a:r>
            <a:r>
              <a:rPr lang="en-US" sz="3200" b="1">
                <a:solidFill>
                  <a:srgbClr val="0000FF"/>
                </a:solidFill>
                <a:latin typeface="Times New Roman" pitchFamily="18" charset="0"/>
              </a:rPr>
              <a:t>0	1</a:t>
            </a:r>
          </a:p>
          <a:p>
            <a:pPr eaLnBrk="0" hangingPunct="0">
              <a:spcBef>
                <a:spcPct val="50000"/>
              </a:spcBef>
            </a:pPr>
            <a:r>
              <a:rPr lang="en-US" sz="3200" b="1">
                <a:solidFill>
                  <a:srgbClr val="008000"/>
                </a:solidFill>
                <a:latin typeface="Times New Roman" pitchFamily="18" charset="0"/>
              </a:rPr>
              <a:t>0</a:t>
            </a:r>
            <a:r>
              <a:rPr lang="en-US" sz="3200">
                <a:latin typeface="Times New Roman" pitchFamily="18" charset="0"/>
              </a:rPr>
              <a:t>	0	1</a:t>
            </a:r>
          </a:p>
          <a:p>
            <a:pPr eaLnBrk="0" hangingPunct="0">
              <a:spcBef>
                <a:spcPct val="50000"/>
              </a:spcBef>
            </a:pPr>
            <a:r>
              <a:rPr lang="en-US" sz="3200" b="1">
                <a:solidFill>
                  <a:srgbClr val="008000"/>
                </a:solidFill>
                <a:latin typeface="Times New Roman" pitchFamily="18" charset="0"/>
              </a:rPr>
              <a:t>1</a:t>
            </a:r>
            <a:r>
              <a:rPr lang="en-US" sz="3200">
                <a:latin typeface="Times New Roman" pitchFamily="18" charset="0"/>
              </a:rPr>
              <a:t>	1	1</a:t>
            </a:r>
          </a:p>
        </p:txBody>
      </p:sp>
      <p:sp>
        <p:nvSpPr>
          <p:cNvPr id="458757" name="Line 5"/>
          <p:cNvSpPr>
            <a:spLocks noChangeShapeType="1"/>
          </p:cNvSpPr>
          <p:nvPr/>
        </p:nvSpPr>
        <p:spPr bwMode="auto">
          <a:xfrm>
            <a:off x="914400" y="4038600"/>
            <a:ext cx="3124200" cy="1588"/>
          </a:xfrm>
          <a:prstGeom prst="line">
            <a:avLst/>
          </a:prstGeom>
          <a:noFill/>
          <a:ln w="25400">
            <a:solidFill>
              <a:schemeClr val="tx1"/>
            </a:solidFill>
            <a:round/>
            <a:headEnd/>
            <a:tailEnd/>
          </a:ln>
          <a:effectLst/>
        </p:spPr>
        <p:txBody>
          <a:bodyPr wrap="none" anchor="ctr"/>
          <a:lstStyle/>
          <a:p>
            <a:endParaRPr lang="en-US"/>
          </a:p>
        </p:txBody>
      </p:sp>
      <p:sp>
        <p:nvSpPr>
          <p:cNvPr id="458758" name="Line 6"/>
          <p:cNvSpPr>
            <a:spLocks noChangeShapeType="1"/>
          </p:cNvSpPr>
          <p:nvPr/>
        </p:nvSpPr>
        <p:spPr bwMode="auto">
          <a:xfrm flipV="1">
            <a:off x="1828800" y="3276600"/>
            <a:ext cx="0" cy="2438400"/>
          </a:xfrm>
          <a:prstGeom prst="line">
            <a:avLst/>
          </a:prstGeom>
          <a:noFill/>
          <a:ln w="25400">
            <a:solidFill>
              <a:schemeClr val="tx1"/>
            </a:solidFill>
            <a:round/>
            <a:headEnd/>
            <a:tailEnd/>
          </a:ln>
          <a:effectLst/>
        </p:spPr>
        <p:txBody>
          <a:bodyPr wrap="none" anchor="ctr"/>
          <a:lstStyle/>
          <a:p>
            <a:endParaRPr lang="en-US"/>
          </a:p>
        </p:txBody>
      </p:sp>
      <p:sp>
        <p:nvSpPr>
          <p:cNvPr id="458759" name="Text Box 7"/>
          <p:cNvSpPr txBox="1">
            <a:spLocks noChangeArrowheads="1"/>
          </p:cNvSpPr>
          <p:nvPr/>
        </p:nvSpPr>
        <p:spPr bwMode="auto">
          <a:xfrm>
            <a:off x="685800" y="3200400"/>
            <a:ext cx="1143000" cy="762000"/>
          </a:xfrm>
          <a:prstGeom prst="rect">
            <a:avLst/>
          </a:prstGeom>
          <a:noFill/>
          <a:ln w="9525">
            <a:noFill/>
            <a:miter lim="800000"/>
            <a:headEnd/>
            <a:tailEnd/>
          </a:ln>
          <a:effectLst/>
        </p:spPr>
        <p:txBody>
          <a:bodyPr>
            <a:spAutoFit/>
          </a:bodyPr>
          <a:lstStyle/>
          <a:p>
            <a:pPr>
              <a:spcBef>
                <a:spcPct val="50000"/>
              </a:spcBef>
            </a:pPr>
            <a:r>
              <a:rPr lang="en-US" sz="4400"/>
              <a:t>OR</a:t>
            </a:r>
          </a:p>
        </p:txBody>
      </p:sp>
      <p:sp>
        <p:nvSpPr>
          <p:cNvPr id="458761" name="Text Box 9"/>
          <p:cNvSpPr txBox="1">
            <a:spLocks noChangeArrowheads="1"/>
          </p:cNvSpPr>
          <p:nvPr/>
        </p:nvSpPr>
        <p:spPr bwMode="auto">
          <a:xfrm>
            <a:off x="5715000" y="3429000"/>
            <a:ext cx="2514600" cy="204311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	</a:t>
            </a:r>
            <a:r>
              <a:rPr lang="en-US" sz="3200" b="1">
                <a:solidFill>
                  <a:srgbClr val="0000FF"/>
                </a:solidFill>
                <a:latin typeface="Times New Roman" pitchFamily="18" charset="0"/>
              </a:rPr>
              <a:t>0	1</a:t>
            </a:r>
          </a:p>
          <a:p>
            <a:pPr eaLnBrk="0" hangingPunct="0">
              <a:spcBef>
                <a:spcPct val="50000"/>
              </a:spcBef>
            </a:pPr>
            <a:r>
              <a:rPr lang="en-US" sz="3200" b="1">
                <a:solidFill>
                  <a:srgbClr val="008000"/>
                </a:solidFill>
                <a:latin typeface="Times New Roman" pitchFamily="18" charset="0"/>
              </a:rPr>
              <a:t>0</a:t>
            </a:r>
            <a:r>
              <a:rPr lang="en-US" sz="3200">
                <a:latin typeface="Times New Roman" pitchFamily="18" charset="0"/>
              </a:rPr>
              <a:t>	1	0</a:t>
            </a:r>
          </a:p>
          <a:p>
            <a:pPr eaLnBrk="0" hangingPunct="0">
              <a:spcBef>
                <a:spcPct val="50000"/>
              </a:spcBef>
            </a:pPr>
            <a:r>
              <a:rPr lang="en-US" sz="3200" b="1">
                <a:solidFill>
                  <a:srgbClr val="008000"/>
                </a:solidFill>
                <a:latin typeface="Times New Roman" pitchFamily="18" charset="0"/>
              </a:rPr>
              <a:t>1</a:t>
            </a:r>
            <a:r>
              <a:rPr lang="en-US" sz="3200">
                <a:latin typeface="Times New Roman" pitchFamily="18" charset="0"/>
              </a:rPr>
              <a:t>	0	0</a:t>
            </a:r>
          </a:p>
        </p:txBody>
      </p:sp>
      <p:sp>
        <p:nvSpPr>
          <p:cNvPr id="458762" name="Line 10"/>
          <p:cNvSpPr>
            <a:spLocks noChangeShapeType="1"/>
          </p:cNvSpPr>
          <p:nvPr/>
        </p:nvSpPr>
        <p:spPr bwMode="auto">
          <a:xfrm>
            <a:off x="5410200" y="4038600"/>
            <a:ext cx="3124200" cy="1588"/>
          </a:xfrm>
          <a:prstGeom prst="line">
            <a:avLst/>
          </a:prstGeom>
          <a:noFill/>
          <a:ln w="25400">
            <a:solidFill>
              <a:schemeClr val="tx1"/>
            </a:solidFill>
            <a:round/>
            <a:headEnd/>
            <a:tailEnd/>
          </a:ln>
          <a:effectLst/>
        </p:spPr>
        <p:txBody>
          <a:bodyPr wrap="none" anchor="ctr"/>
          <a:lstStyle/>
          <a:p>
            <a:endParaRPr lang="en-US"/>
          </a:p>
        </p:txBody>
      </p:sp>
      <p:sp>
        <p:nvSpPr>
          <p:cNvPr id="458763" name="Line 11"/>
          <p:cNvSpPr>
            <a:spLocks noChangeShapeType="1"/>
          </p:cNvSpPr>
          <p:nvPr/>
        </p:nvSpPr>
        <p:spPr bwMode="auto">
          <a:xfrm flipV="1">
            <a:off x="6324600" y="3276600"/>
            <a:ext cx="0" cy="2438400"/>
          </a:xfrm>
          <a:prstGeom prst="line">
            <a:avLst/>
          </a:prstGeom>
          <a:noFill/>
          <a:ln w="25400">
            <a:solidFill>
              <a:schemeClr val="tx1"/>
            </a:solidFill>
            <a:round/>
            <a:headEnd/>
            <a:tailEnd/>
          </a:ln>
          <a:effectLst/>
        </p:spPr>
        <p:txBody>
          <a:bodyPr wrap="none" anchor="ctr"/>
          <a:lstStyle/>
          <a:p>
            <a:endParaRPr lang="en-US"/>
          </a:p>
        </p:txBody>
      </p:sp>
      <p:sp>
        <p:nvSpPr>
          <p:cNvPr id="458764" name="Text Box 12"/>
          <p:cNvSpPr txBox="1">
            <a:spLocks noChangeArrowheads="1"/>
          </p:cNvSpPr>
          <p:nvPr/>
        </p:nvSpPr>
        <p:spPr bwMode="auto">
          <a:xfrm>
            <a:off x="4724400" y="3200400"/>
            <a:ext cx="1600200" cy="762000"/>
          </a:xfrm>
          <a:prstGeom prst="rect">
            <a:avLst/>
          </a:prstGeom>
          <a:noFill/>
          <a:ln w="9525">
            <a:noFill/>
            <a:miter lim="800000"/>
            <a:headEnd/>
            <a:tailEnd/>
          </a:ln>
          <a:effectLst/>
        </p:spPr>
        <p:txBody>
          <a:bodyPr>
            <a:spAutoFit/>
          </a:bodyPr>
          <a:lstStyle/>
          <a:p>
            <a:pPr>
              <a:spcBef>
                <a:spcPct val="50000"/>
              </a:spcBef>
            </a:pPr>
            <a:r>
              <a:rPr lang="en-US" sz="4400"/>
              <a:t>NOR</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p:txBody>
          <a:bodyPr/>
          <a:lstStyle/>
          <a:p>
            <a:r>
              <a:rPr lang="en-US"/>
              <a:t>Logical Bit-wise NOR</a:t>
            </a:r>
          </a:p>
        </p:txBody>
      </p:sp>
      <p:sp>
        <p:nvSpPr>
          <p:cNvPr id="459779" name="Text Box 3"/>
          <p:cNvSpPr txBox="1">
            <a:spLocks noChangeArrowheads="1"/>
          </p:cNvSpPr>
          <p:nvPr/>
        </p:nvSpPr>
        <p:spPr bwMode="auto">
          <a:xfrm>
            <a:off x="838200" y="2057400"/>
            <a:ext cx="7543800" cy="4202113"/>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NOR statement.</a:t>
            </a:r>
          </a:p>
          <a:p>
            <a:pPr eaLnBrk="0" hangingPunct="0">
              <a:spcBef>
                <a:spcPct val="50000"/>
              </a:spcBef>
            </a:pPr>
            <a:r>
              <a:rPr lang="en-US" sz="2400"/>
              <a:t>// ~ is bit-wise negation in C or C++</a:t>
            </a:r>
            <a:endParaRPr lang="en-US" sz="2400">
              <a:latin typeface="Times New Roman" pitchFamily="18" charset="0"/>
            </a:endParaRPr>
          </a:p>
          <a:p>
            <a:pPr eaLnBrk="0" hangingPunct="0">
              <a:spcBef>
                <a:spcPct val="50000"/>
              </a:spcBef>
            </a:pPr>
            <a:r>
              <a:rPr lang="en-US" sz="2400">
                <a:latin typeface="Times New Roman" pitchFamily="18" charset="0"/>
              </a:rPr>
              <a:t>$t2 = ~($t0 | $t1);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2800" b="1">
                <a:latin typeface="Courier New" pitchFamily="49" charset="0"/>
              </a:rPr>
              <a:t>nor	$t2, $t0, $t1</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Rectangle 3074"/>
          <p:cNvSpPr>
            <a:spLocks noGrp="1" noChangeArrowheads="1"/>
          </p:cNvSpPr>
          <p:nvPr>
            <p:ph type="title"/>
          </p:nvPr>
        </p:nvSpPr>
        <p:spPr/>
        <p:txBody>
          <a:bodyPr/>
          <a:lstStyle/>
          <a:p>
            <a:r>
              <a:rPr lang="en-US"/>
              <a:t>Logical Bit-wise NOR</a:t>
            </a:r>
          </a:p>
        </p:txBody>
      </p:sp>
      <p:sp>
        <p:nvSpPr>
          <p:cNvPr id="460803" name="Text Box 3075"/>
          <p:cNvSpPr txBox="1">
            <a:spLocks noChangeArrowheads="1"/>
          </p:cNvSpPr>
          <p:nvPr/>
        </p:nvSpPr>
        <p:spPr bwMode="auto">
          <a:xfrm>
            <a:off x="685800" y="4068763"/>
            <a:ext cx="4648200" cy="579437"/>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nor	</a:t>
            </a:r>
            <a:r>
              <a:rPr lang="en-US" sz="3200" b="1">
                <a:solidFill>
                  <a:srgbClr val="CC3300"/>
                </a:solidFill>
                <a:latin typeface="Courier New" pitchFamily="49" charset="0"/>
              </a:rPr>
              <a:t>$t2</a:t>
            </a:r>
            <a:r>
              <a:rPr lang="en-US" sz="3200" b="1">
                <a:latin typeface="Courier New" pitchFamily="49" charset="0"/>
              </a:rPr>
              <a:t>, </a:t>
            </a:r>
            <a:r>
              <a:rPr lang="en-US" sz="3200" b="1">
                <a:solidFill>
                  <a:srgbClr val="0000FF"/>
                </a:solidFill>
                <a:latin typeface="Courier New" pitchFamily="49" charset="0"/>
              </a:rPr>
              <a:t>$t0</a:t>
            </a:r>
            <a:r>
              <a:rPr lang="en-US" sz="3200" b="1">
                <a:latin typeface="Courier New" pitchFamily="49" charset="0"/>
              </a:rPr>
              <a:t>, </a:t>
            </a:r>
            <a:r>
              <a:rPr lang="en-US" sz="3200" b="1">
                <a:solidFill>
                  <a:srgbClr val="008000"/>
                </a:solidFill>
                <a:latin typeface="Courier New" pitchFamily="49" charset="0"/>
              </a:rPr>
              <a:t>$t1</a:t>
            </a:r>
          </a:p>
        </p:txBody>
      </p:sp>
      <p:sp>
        <p:nvSpPr>
          <p:cNvPr id="460804" name="Text Box 3076"/>
          <p:cNvSpPr txBox="1">
            <a:spLocks noChangeArrowheads="1"/>
          </p:cNvSpPr>
          <p:nvPr/>
        </p:nvSpPr>
        <p:spPr bwMode="auto">
          <a:xfrm>
            <a:off x="1600200" y="2057400"/>
            <a:ext cx="6172200" cy="1127125"/>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Let</a:t>
            </a:r>
          </a:p>
          <a:p>
            <a:pPr eaLnBrk="0" hangingPunct="0">
              <a:spcBef>
                <a:spcPct val="50000"/>
              </a:spcBef>
            </a:pPr>
            <a:r>
              <a:rPr lang="en-US" sz="2400">
                <a:solidFill>
                  <a:srgbClr val="0000FF"/>
                </a:solidFill>
                <a:latin typeface="Times New Roman" pitchFamily="18" charset="0"/>
              </a:rPr>
              <a:t>$t0 = 00000000 00000000 00000000 11111111</a:t>
            </a:r>
          </a:p>
        </p:txBody>
      </p:sp>
      <p:sp>
        <p:nvSpPr>
          <p:cNvPr id="460805" name="Text Box 3077"/>
          <p:cNvSpPr txBox="1">
            <a:spLocks noChangeArrowheads="1"/>
          </p:cNvSpPr>
          <p:nvPr/>
        </p:nvSpPr>
        <p:spPr bwMode="auto">
          <a:xfrm>
            <a:off x="1600200" y="3200400"/>
            <a:ext cx="60198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008000"/>
                </a:solidFill>
                <a:latin typeface="Times New Roman" pitchFamily="18" charset="0"/>
              </a:rPr>
              <a:t>$t1 = 00000000 00000000 11111111 11111111</a:t>
            </a:r>
          </a:p>
        </p:txBody>
      </p:sp>
      <p:sp>
        <p:nvSpPr>
          <p:cNvPr id="460806" name="Text Box 3078"/>
          <p:cNvSpPr txBox="1">
            <a:spLocks noChangeArrowheads="1"/>
          </p:cNvSpPr>
          <p:nvPr/>
        </p:nvSpPr>
        <p:spPr bwMode="auto">
          <a:xfrm>
            <a:off x="1600200" y="5105400"/>
            <a:ext cx="60960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CC3300"/>
                </a:solidFill>
                <a:latin typeface="Times New Roman" pitchFamily="18" charset="0"/>
              </a:rPr>
              <a:t>$t2 = 11111111 11111111 00000000 00000000</a:t>
            </a:r>
          </a:p>
        </p:txBody>
      </p:sp>
      <p:sp>
        <p:nvSpPr>
          <p:cNvPr id="460807" name="Line 3079"/>
          <p:cNvSpPr>
            <a:spLocks noChangeShapeType="1"/>
          </p:cNvSpPr>
          <p:nvPr/>
        </p:nvSpPr>
        <p:spPr bwMode="auto">
          <a:xfrm>
            <a:off x="5715000" y="3733800"/>
            <a:ext cx="0" cy="12954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60808" name="Text Box 3080"/>
          <p:cNvSpPr txBox="1">
            <a:spLocks noChangeArrowheads="1"/>
          </p:cNvSpPr>
          <p:nvPr/>
        </p:nvSpPr>
        <p:spPr bwMode="auto">
          <a:xfrm>
            <a:off x="152400" y="6400800"/>
            <a:ext cx="3581400" cy="274638"/>
          </a:xfrm>
          <a:prstGeom prst="rect">
            <a:avLst/>
          </a:prstGeom>
          <a:noFill/>
          <a:ln w="9525">
            <a:noFill/>
            <a:miter lim="800000"/>
            <a:headEnd/>
            <a:tailEnd/>
          </a:ln>
          <a:effectLst/>
        </p:spPr>
        <p:txBody>
          <a:bodyPr>
            <a:spAutoFit/>
          </a:bodyPr>
          <a:lstStyle/>
          <a:p>
            <a:pPr>
              <a:spcBef>
                <a:spcPct val="50000"/>
              </a:spcBef>
            </a:pPr>
            <a:r>
              <a:rPr lang="en-US"/>
              <a:t>MIPS R3000 does not provide a NAND instruction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r>
              <a:rPr lang="en-US"/>
              <a:t>Logical Bit-wise Exclusive OR</a:t>
            </a:r>
          </a:p>
        </p:txBody>
      </p:sp>
      <p:sp>
        <p:nvSpPr>
          <p:cNvPr id="391171" name="Rectangle 3"/>
          <p:cNvSpPr>
            <a:spLocks noGrp="1" noChangeArrowheads="1"/>
          </p:cNvSpPr>
          <p:nvPr>
            <p:ph idx="1"/>
          </p:nvPr>
        </p:nvSpPr>
        <p:spPr>
          <a:xfrm>
            <a:off x="457200" y="1600200"/>
            <a:ext cx="8229600" cy="1927225"/>
          </a:xfrm>
        </p:spPr>
        <p:txBody>
          <a:bodyPr/>
          <a:lstStyle/>
          <a:p>
            <a:r>
              <a:rPr lang="en-US"/>
              <a:t>Exclusive-OR abbreviated XOR sets a bit 1 only if the corresponding pair of source bits differ; else the result bit is 0.</a:t>
            </a:r>
          </a:p>
        </p:txBody>
      </p:sp>
      <p:sp>
        <p:nvSpPr>
          <p:cNvPr id="391173" name="Text Box 5"/>
          <p:cNvSpPr txBox="1">
            <a:spLocks noChangeArrowheads="1"/>
          </p:cNvSpPr>
          <p:nvPr/>
        </p:nvSpPr>
        <p:spPr bwMode="auto">
          <a:xfrm>
            <a:off x="3124200" y="3962400"/>
            <a:ext cx="2514600" cy="2043113"/>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	</a:t>
            </a:r>
            <a:r>
              <a:rPr lang="en-US" sz="3200" b="1">
                <a:solidFill>
                  <a:srgbClr val="0000FF"/>
                </a:solidFill>
                <a:latin typeface="Times New Roman" pitchFamily="18" charset="0"/>
              </a:rPr>
              <a:t>0	1</a:t>
            </a:r>
          </a:p>
          <a:p>
            <a:pPr eaLnBrk="0" hangingPunct="0">
              <a:spcBef>
                <a:spcPct val="50000"/>
              </a:spcBef>
            </a:pPr>
            <a:r>
              <a:rPr lang="en-US" sz="3200" b="1">
                <a:solidFill>
                  <a:srgbClr val="008000"/>
                </a:solidFill>
                <a:latin typeface="Times New Roman" pitchFamily="18" charset="0"/>
              </a:rPr>
              <a:t>0</a:t>
            </a:r>
            <a:r>
              <a:rPr lang="en-US" sz="3200">
                <a:latin typeface="Times New Roman" pitchFamily="18" charset="0"/>
              </a:rPr>
              <a:t>	0	1</a:t>
            </a:r>
          </a:p>
          <a:p>
            <a:pPr eaLnBrk="0" hangingPunct="0">
              <a:spcBef>
                <a:spcPct val="50000"/>
              </a:spcBef>
            </a:pPr>
            <a:r>
              <a:rPr lang="en-US" sz="3200" b="1">
                <a:solidFill>
                  <a:srgbClr val="008000"/>
                </a:solidFill>
                <a:latin typeface="Times New Roman" pitchFamily="18" charset="0"/>
              </a:rPr>
              <a:t>1</a:t>
            </a:r>
            <a:r>
              <a:rPr lang="en-US" sz="3200">
                <a:latin typeface="Times New Roman" pitchFamily="18" charset="0"/>
              </a:rPr>
              <a:t>	1	0</a:t>
            </a:r>
          </a:p>
        </p:txBody>
      </p:sp>
      <p:sp>
        <p:nvSpPr>
          <p:cNvPr id="391174" name="Line 6"/>
          <p:cNvSpPr>
            <a:spLocks noChangeShapeType="1"/>
          </p:cNvSpPr>
          <p:nvPr/>
        </p:nvSpPr>
        <p:spPr bwMode="auto">
          <a:xfrm>
            <a:off x="2819400" y="4572000"/>
            <a:ext cx="3124200" cy="1588"/>
          </a:xfrm>
          <a:prstGeom prst="line">
            <a:avLst/>
          </a:prstGeom>
          <a:noFill/>
          <a:ln w="25400">
            <a:solidFill>
              <a:schemeClr val="tx1"/>
            </a:solidFill>
            <a:round/>
            <a:headEnd/>
            <a:tailEnd/>
          </a:ln>
          <a:effectLst/>
        </p:spPr>
        <p:txBody>
          <a:bodyPr wrap="none" anchor="ctr"/>
          <a:lstStyle/>
          <a:p>
            <a:endParaRPr lang="en-US"/>
          </a:p>
        </p:txBody>
      </p:sp>
      <p:sp>
        <p:nvSpPr>
          <p:cNvPr id="391176" name="Line 8"/>
          <p:cNvSpPr>
            <a:spLocks noChangeShapeType="1"/>
          </p:cNvSpPr>
          <p:nvPr/>
        </p:nvSpPr>
        <p:spPr bwMode="auto">
          <a:xfrm flipV="1">
            <a:off x="3733800" y="3810000"/>
            <a:ext cx="0" cy="2438400"/>
          </a:xfrm>
          <a:prstGeom prst="line">
            <a:avLst/>
          </a:prstGeom>
          <a:noFill/>
          <a:ln w="25400">
            <a:solidFill>
              <a:schemeClr val="tx1"/>
            </a:solidFill>
            <a:round/>
            <a:headEnd/>
            <a:tailEnd/>
          </a:ln>
          <a:effectLst/>
        </p:spPr>
        <p:txBody>
          <a:bodyPr wrap="none" anchor="ctr"/>
          <a:lstStyle/>
          <a:p>
            <a:endParaRPr lang="en-US"/>
          </a:p>
        </p:txBody>
      </p:sp>
      <p:sp>
        <p:nvSpPr>
          <p:cNvPr id="391177" name="Text Box 9"/>
          <p:cNvSpPr txBox="1">
            <a:spLocks noChangeArrowheads="1"/>
          </p:cNvSpPr>
          <p:nvPr/>
        </p:nvSpPr>
        <p:spPr bwMode="auto">
          <a:xfrm>
            <a:off x="2057400" y="3733800"/>
            <a:ext cx="1600200" cy="762000"/>
          </a:xfrm>
          <a:prstGeom prst="rect">
            <a:avLst/>
          </a:prstGeom>
          <a:noFill/>
          <a:ln w="9525">
            <a:noFill/>
            <a:miter lim="800000"/>
            <a:headEnd/>
            <a:tailEnd/>
          </a:ln>
          <a:effectLst/>
        </p:spPr>
        <p:txBody>
          <a:bodyPr>
            <a:spAutoFit/>
          </a:bodyPr>
          <a:lstStyle/>
          <a:p>
            <a:pPr>
              <a:spcBef>
                <a:spcPct val="50000"/>
              </a:spcBef>
            </a:pPr>
            <a:r>
              <a:rPr lang="en-US" sz="4400"/>
              <a:t>XOR</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1026"/>
          <p:cNvSpPr>
            <a:spLocks noGrp="1" noChangeArrowheads="1"/>
          </p:cNvSpPr>
          <p:nvPr>
            <p:ph type="title"/>
          </p:nvPr>
        </p:nvSpPr>
        <p:spPr/>
        <p:txBody>
          <a:bodyPr/>
          <a:lstStyle/>
          <a:p>
            <a:r>
              <a:rPr lang="en-US"/>
              <a:t>Exercise</a:t>
            </a:r>
          </a:p>
        </p:txBody>
      </p:sp>
      <p:sp>
        <p:nvSpPr>
          <p:cNvPr id="503811" name="Rectangle 1027"/>
          <p:cNvSpPr>
            <a:spLocks noGrp="1" noChangeArrowheads="1"/>
          </p:cNvSpPr>
          <p:nvPr>
            <p:ph idx="1"/>
          </p:nvPr>
        </p:nvSpPr>
        <p:spPr/>
        <p:txBody>
          <a:bodyPr/>
          <a:lstStyle/>
          <a:p>
            <a:pPr>
              <a:lnSpc>
                <a:spcPct val="90000"/>
              </a:lnSpc>
            </a:pPr>
            <a:r>
              <a:rPr lang="en-US"/>
              <a:t>Compute bitwise NOR</a:t>
            </a:r>
          </a:p>
          <a:p>
            <a:pPr lvl="1">
              <a:lnSpc>
                <a:spcPct val="90000"/>
              </a:lnSpc>
              <a:buFontTx/>
              <a:buNone/>
            </a:pPr>
            <a:r>
              <a:rPr lang="en-US"/>
              <a:t>11001</a:t>
            </a:r>
          </a:p>
          <a:p>
            <a:pPr lvl="1">
              <a:lnSpc>
                <a:spcPct val="90000"/>
              </a:lnSpc>
              <a:buFontTx/>
              <a:buNone/>
            </a:pPr>
            <a:r>
              <a:rPr lang="en-US" u="sng"/>
              <a:t>01011</a:t>
            </a:r>
          </a:p>
          <a:p>
            <a:pPr lvl="1">
              <a:lnSpc>
                <a:spcPct val="90000"/>
              </a:lnSpc>
              <a:buFontTx/>
              <a:buNone/>
            </a:pPr>
            <a:r>
              <a:rPr lang="en-US"/>
              <a:t>00100</a:t>
            </a:r>
          </a:p>
          <a:p>
            <a:pPr lvl="1">
              <a:lnSpc>
                <a:spcPct val="90000"/>
              </a:lnSpc>
              <a:buFontTx/>
              <a:buNone/>
            </a:pPr>
            <a:endParaRPr lang="en-US"/>
          </a:p>
          <a:p>
            <a:pPr>
              <a:lnSpc>
                <a:spcPct val="90000"/>
              </a:lnSpc>
            </a:pPr>
            <a:r>
              <a:rPr lang="en-US"/>
              <a:t>Compute bitwise NOR</a:t>
            </a:r>
          </a:p>
          <a:p>
            <a:pPr lvl="1">
              <a:lnSpc>
                <a:spcPct val="90000"/>
              </a:lnSpc>
              <a:buFontTx/>
              <a:buNone/>
            </a:pPr>
            <a:r>
              <a:rPr lang="en-US"/>
              <a:t>00110</a:t>
            </a:r>
          </a:p>
          <a:p>
            <a:pPr lvl="1">
              <a:lnSpc>
                <a:spcPct val="90000"/>
              </a:lnSpc>
              <a:buFontTx/>
              <a:buNone/>
            </a:pPr>
            <a:r>
              <a:rPr lang="en-US" u="sng"/>
              <a:t>10101</a:t>
            </a:r>
          </a:p>
          <a:p>
            <a:pPr lvl="1">
              <a:lnSpc>
                <a:spcPct val="90000"/>
              </a:lnSpc>
              <a:buFontTx/>
              <a:buNone/>
            </a:pPr>
            <a:r>
              <a:rPr lang="en-US"/>
              <a:t>01000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p:txBody>
          <a:bodyPr/>
          <a:lstStyle/>
          <a:p>
            <a:r>
              <a:rPr lang="en-US" altLang="en-US"/>
              <a:t>MIPS Computer Organization</a:t>
            </a:r>
            <a:endParaRPr lang="en-US" altLang="en-US" sz="4000"/>
          </a:p>
        </p:txBody>
      </p:sp>
      <p:sp>
        <p:nvSpPr>
          <p:cNvPr id="342019" name="Rectangle 3"/>
          <p:cNvSpPr>
            <a:spLocks noGrp="1" noChangeArrowheads="1"/>
          </p:cNvSpPr>
          <p:nvPr>
            <p:ph idx="1"/>
          </p:nvPr>
        </p:nvSpPr>
        <p:spPr>
          <a:xfrm>
            <a:off x="457200" y="1600200"/>
            <a:ext cx="5002213" cy="2514600"/>
          </a:xfrm>
        </p:spPr>
        <p:txBody>
          <a:bodyPr/>
          <a:lstStyle/>
          <a:p>
            <a:r>
              <a:rPr lang="en-US" altLang="en-US" sz="2800"/>
              <a:t>Functional units</a:t>
            </a:r>
          </a:p>
          <a:p>
            <a:r>
              <a:rPr lang="en-US" altLang="en-US" sz="2800"/>
              <a:t>Data path diagram</a:t>
            </a:r>
          </a:p>
          <a:p>
            <a:r>
              <a:rPr lang="en-US" altLang="en-US" sz="2800"/>
              <a:t>Control logic</a:t>
            </a:r>
          </a:p>
          <a:p>
            <a:r>
              <a:rPr lang="en-US" altLang="en-US" sz="2800"/>
              <a:t>Registers</a:t>
            </a:r>
          </a:p>
          <a:p>
            <a:endParaRPr lang="en-US" altLang="en-US" sz="2800"/>
          </a:p>
        </p:txBody>
      </p:sp>
      <p:pic>
        <p:nvPicPr>
          <p:cNvPr id="342020" name="Picture 4"/>
          <p:cNvPicPr>
            <a:picLocks noChangeAspect="1" noChangeArrowheads="1"/>
          </p:cNvPicPr>
          <p:nvPr/>
        </p:nvPicPr>
        <p:blipFill>
          <a:blip r:embed="rId2" cstate="print"/>
          <a:srcRect/>
          <a:stretch>
            <a:fillRect/>
          </a:stretch>
        </p:blipFill>
        <p:spPr bwMode="auto">
          <a:xfrm>
            <a:off x="4800600" y="2336800"/>
            <a:ext cx="3810000" cy="3314700"/>
          </a:xfrm>
          <a:prstGeom prst="rect">
            <a:avLst/>
          </a:prstGeom>
          <a:noFill/>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p:txBody>
          <a:bodyPr/>
          <a:lstStyle/>
          <a:p>
            <a:r>
              <a:rPr lang="en-US"/>
              <a:t>Logical Bit-wise XOR</a:t>
            </a:r>
          </a:p>
        </p:txBody>
      </p:sp>
      <p:sp>
        <p:nvSpPr>
          <p:cNvPr id="442371" name="Text Box 3"/>
          <p:cNvSpPr txBox="1">
            <a:spLocks noChangeArrowheads="1"/>
          </p:cNvSpPr>
          <p:nvPr/>
        </p:nvSpPr>
        <p:spPr bwMode="auto">
          <a:xfrm>
            <a:off x="914400" y="1752600"/>
            <a:ext cx="7696200" cy="4202113"/>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Exclusive-OR statement.</a:t>
            </a:r>
          </a:p>
          <a:p>
            <a:pPr eaLnBrk="0" hangingPunct="0">
              <a:spcBef>
                <a:spcPct val="50000"/>
              </a:spcBef>
            </a:pPr>
            <a:r>
              <a:rPr lang="en-US" sz="2400"/>
              <a:t>// ^ is bit-wise XOR using C or C++ notation</a:t>
            </a:r>
            <a:endParaRPr lang="en-US" sz="2400">
              <a:latin typeface="Times New Roman" pitchFamily="18" charset="0"/>
            </a:endParaRPr>
          </a:p>
          <a:p>
            <a:pPr eaLnBrk="0" hangingPunct="0">
              <a:spcBef>
                <a:spcPct val="50000"/>
              </a:spcBef>
            </a:pPr>
            <a:r>
              <a:rPr lang="en-US" sz="2400">
                <a:latin typeface="Times New Roman" pitchFamily="18" charset="0"/>
              </a:rPr>
              <a:t>$t2 = $t0 ^ $t1;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2800" b="1">
                <a:latin typeface="Courier New" pitchFamily="49" charset="0"/>
              </a:rPr>
              <a:t>xor	$t2, $t0, $t1</a:t>
            </a:r>
            <a:r>
              <a:rPr lang="en-US" sz="2400">
                <a:latin typeface="Times New Roman" pitchFamily="18" charset="0"/>
              </a:rPr>
              <a:t>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p:txBody>
          <a:bodyPr/>
          <a:lstStyle/>
          <a:p>
            <a:r>
              <a:rPr lang="en-US"/>
              <a:t>Logical Bit-wise XOR</a:t>
            </a:r>
          </a:p>
        </p:txBody>
      </p:sp>
      <p:sp>
        <p:nvSpPr>
          <p:cNvPr id="443395" name="Text Box 3"/>
          <p:cNvSpPr txBox="1">
            <a:spLocks noChangeArrowheads="1"/>
          </p:cNvSpPr>
          <p:nvPr/>
        </p:nvSpPr>
        <p:spPr bwMode="auto">
          <a:xfrm>
            <a:off x="685800" y="4129088"/>
            <a:ext cx="4343400" cy="579437"/>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xor	</a:t>
            </a:r>
            <a:r>
              <a:rPr lang="en-US" sz="3200" b="1">
                <a:solidFill>
                  <a:srgbClr val="CC3300"/>
                </a:solidFill>
                <a:latin typeface="Courier New" pitchFamily="49" charset="0"/>
              </a:rPr>
              <a:t>$t2</a:t>
            </a:r>
            <a:r>
              <a:rPr lang="en-US" sz="3200" b="1">
                <a:latin typeface="Courier New" pitchFamily="49" charset="0"/>
              </a:rPr>
              <a:t>, </a:t>
            </a:r>
            <a:r>
              <a:rPr lang="en-US" sz="3200" b="1">
                <a:solidFill>
                  <a:srgbClr val="0000FF"/>
                </a:solidFill>
                <a:latin typeface="Courier New" pitchFamily="49" charset="0"/>
              </a:rPr>
              <a:t>$t0</a:t>
            </a:r>
            <a:r>
              <a:rPr lang="en-US" sz="3200" b="1">
                <a:latin typeface="Courier New" pitchFamily="49" charset="0"/>
              </a:rPr>
              <a:t>, </a:t>
            </a:r>
            <a:r>
              <a:rPr lang="en-US" sz="3200" b="1">
                <a:solidFill>
                  <a:srgbClr val="008000"/>
                </a:solidFill>
                <a:latin typeface="Courier New" pitchFamily="49" charset="0"/>
              </a:rPr>
              <a:t>$t1</a:t>
            </a:r>
          </a:p>
        </p:txBody>
      </p:sp>
      <p:sp>
        <p:nvSpPr>
          <p:cNvPr id="443396" name="Text Box 4"/>
          <p:cNvSpPr txBox="1">
            <a:spLocks noChangeArrowheads="1"/>
          </p:cNvSpPr>
          <p:nvPr/>
        </p:nvSpPr>
        <p:spPr bwMode="auto">
          <a:xfrm>
            <a:off x="1524000" y="1828800"/>
            <a:ext cx="6248400" cy="1127125"/>
          </a:xfrm>
          <a:prstGeom prst="rect">
            <a:avLst/>
          </a:prstGeom>
          <a:noFill/>
          <a:ln w="9525">
            <a:noFill/>
            <a:miter lim="800000"/>
            <a:headEnd/>
            <a:tailEnd/>
          </a:ln>
          <a:effectLst/>
        </p:spPr>
        <p:txBody>
          <a:bodyPr>
            <a:spAutoFit/>
          </a:bodyPr>
          <a:lstStyle/>
          <a:p>
            <a:pPr eaLnBrk="0" hangingPunct="0">
              <a:spcBef>
                <a:spcPct val="50000"/>
              </a:spcBef>
            </a:pPr>
            <a:r>
              <a:rPr lang="en-US" sz="3200">
                <a:latin typeface="Times New Roman" pitchFamily="18" charset="0"/>
              </a:rPr>
              <a:t>Let</a:t>
            </a:r>
          </a:p>
          <a:p>
            <a:pPr eaLnBrk="0" hangingPunct="0">
              <a:spcBef>
                <a:spcPct val="50000"/>
              </a:spcBef>
            </a:pPr>
            <a:r>
              <a:rPr lang="en-US" sz="2400">
                <a:solidFill>
                  <a:srgbClr val="0000FF"/>
                </a:solidFill>
                <a:latin typeface="Times New Roman" pitchFamily="18" charset="0"/>
              </a:rPr>
              <a:t>$t0 = 00000000 11111111 00000000 11111111</a:t>
            </a:r>
          </a:p>
        </p:txBody>
      </p:sp>
      <p:sp>
        <p:nvSpPr>
          <p:cNvPr id="443397" name="Text Box 5"/>
          <p:cNvSpPr txBox="1">
            <a:spLocks noChangeArrowheads="1"/>
          </p:cNvSpPr>
          <p:nvPr/>
        </p:nvSpPr>
        <p:spPr bwMode="auto">
          <a:xfrm>
            <a:off x="1524000" y="3048000"/>
            <a:ext cx="60198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008000"/>
                </a:solidFill>
                <a:latin typeface="Times New Roman" pitchFamily="18" charset="0"/>
              </a:rPr>
              <a:t>$t1 = 00000000 11111111 11111111 00000000</a:t>
            </a:r>
          </a:p>
        </p:txBody>
      </p:sp>
      <p:sp>
        <p:nvSpPr>
          <p:cNvPr id="443398" name="Text Box 6"/>
          <p:cNvSpPr txBox="1">
            <a:spLocks noChangeArrowheads="1"/>
          </p:cNvSpPr>
          <p:nvPr/>
        </p:nvSpPr>
        <p:spPr bwMode="auto">
          <a:xfrm>
            <a:off x="1524000" y="5486400"/>
            <a:ext cx="60960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CC3300"/>
                </a:solidFill>
                <a:latin typeface="Times New Roman" pitchFamily="18" charset="0"/>
              </a:rPr>
              <a:t>$t2 = 00000000 00000000 11111111 11111111</a:t>
            </a:r>
          </a:p>
        </p:txBody>
      </p:sp>
      <p:sp>
        <p:nvSpPr>
          <p:cNvPr id="443399" name="Line 7"/>
          <p:cNvSpPr>
            <a:spLocks noChangeShapeType="1"/>
          </p:cNvSpPr>
          <p:nvPr/>
        </p:nvSpPr>
        <p:spPr bwMode="auto">
          <a:xfrm>
            <a:off x="5486400" y="3581400"/>
            <a:ext cx="0" cy="1752600"/>
          </a:xfrm>
          <a:prstGeom prst="line">
            <a:avLst/>
          </a:prstGeom>
          <a:noFill/>
          <a:ln w="50800">
            <a:solidFill>
              <a:schemeClr val="tx1"/>
            </a:solidFill>
            <a:round/>
            <a:headEnd/>
            <a:tailEnd type="triangle" w="med" len="med"/>
          </a:ln>
          <a:effectLst/>
        </p:spPr>
        <p:txBody>
          <a:bodyPr wrap="none" anchor="ctr"/>
          <a:lstStyle/>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1026"/>
          <p:cNvSpPr>
            <a:spLocks noGrp="1" noChangeArrowheads="1"/>
          </p:cNvSpPr>
          <p:nvPr>
            <p:ph type="title"/>
          </p:nvPr>
        </p:nvSpPr>
        <p:spPr/>
        <p:txBody>
          <a:bodyPr>
            <a:normAutofit fontScale="90000"/>
          </a:bodyPr>
          <a:lstStyle/>
          <a:p>
            <a:r>
              <a:rPr lang="en-US"/>
              <a:t>Logical Bit-wise XOR</a:t>
            </a:r>
            <a:br>
              <a:rPr lang="en-US"/>
            </a:br>
            <a:r>
              <a:rPr lang="en-US"/>
              <a:t>Immediate Format</a:t>
            </a:r>
          </a:p>
        </p:txBody>
      </p:sp>
      <p:sp>
        <p:nvSpPr>
          <p:cNvPr id="444419" name="Text Box 1027"/>
          <p:cNvSpPr txBox="1">
            <a:spLocks noChangeArrowheads="1"/>
          </p:cNvSpPr>
          <p:nvPr/>
        </p:nvSpPr>
        <p:spPr bwMode="auto">
          <a:xfrm>
            <a:off x="914400" y="1752600"/>
            <a:ext cx="7696200" cy="4202113"/>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logical bit-wise Exclusive-OR statement.</a:t>
            </a:r>
          </a:p>
          <a:p>
            <a:pPr eaLnBrk="0" hangingPunct="0">
              <a:spcBef>
                <a:spcPct val="50000"/>
              </a:spcBef>
            </a:pPr>
            <a:r>
              <a:rPr lang="en-US" sz="2400"/>
              <a:t>// ^ is bit-wise XOR using C or C++ notation</a:t>
            </a:r>
            <a:endParaRPr lang="en-US" sz="2400">
              <a:latin typeface="Times New Roman" pitchFamily="18" charset="0"/>
            </a:endParaRPr>
          </a:p>
          <a:p>
            <a:pPr eaLnBrk="0" hangingPunct="0">
              <a:spcBef>
                <a:spcPct val="50000"/>
              </a:spcBef>
            </a:pPr>
            <a:r>
              <a:rPr lang="en-US" sz="2400">
                <a:latin typeface="Times New Roman" pitchFamily="18" charset="0"/>
              </a:rPr>
              <a:t>$t2 = $t0 ^ 0xF0F0;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endParaRPr lang="en-US" sz="2400">
              <a:latin typeface="Times New Roman" pitchFamily="18" charset="0"/>
            </a:endParaRPr>
          </a:p>
          <a:p>
            <a:pPr eaLnBrk="0" hangingPunct="0">
              <a:spcBef>
                <a:spcPct val="50000"/>
              </a:spcBef>
            </a:pPr>
            <a:r>
              <a:rPr lang="en-US" sz="2800" b="1">
                <a:latin typeface="Courier New" pitchFamily="49" charset="0"/>
              </a:rPr>
              <a:t>xori		$t2, $t0, 0xF0F0</a:t>
            </a:r>
            <a:r>
              <a:rPr lang="en-US" sz="2400">
                <a:latin typeface="Times New Roman" pitchFamily="18" charset="0"/>
              </a:rPr>
              <a:t>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p:txBody>
          <a:bodyPr>
            <a:normAutofit fontScale="90000"/>
          </a:bodyPr>
          <a:lstStyle/>
          <a:p>
            <a:r>
              <a:rPr lang="en-US"/>
              <a:t>Logical Bit-wise XOR</a:t>
            </a:r>
            <a:br>
              <a:rPr lang="en-US"/>
            </a:br>
            <a:r>
              <a:rPr lang="en-US"/>
              <a:t>Immediate Format</a:t>
            </a:r>
          </a:p>
        </p:txBody>
      </p:sp>
      <p:sp>
        <p:nvSpPr>
          <p:cNvPr id="445443" name="Text Box 3"/>
          <p:cNvSpPr txBox="1">
            <a:spLocks noChangeArrowheads="1"/>
          </p:cNvSpPr>
          <p:nvPr/>
        </p:nvSpPr>
        <p:spPr bwMode="auto">
          <a:xfrm>
            <a:off x="1600200" y="2286000"/>
            <a:ext cx="6019800" cy="519113"/>
          </a:xfrm>
          <a:prstGeom prst="rect">
            <a:avLst/>
          </a:prstGeom>
          <a:noFill/>
          <a:ln w="9525">
            <a:noFill/>
            <a:miter lim="800000"/>
            <a:headEnd/>
            <a:tailEnd/>
          </a:ln>
          <a:effectLst/>
        </p:spPr>
        <p:txBody>
          <a:bodyPr>
            <a:spAutoFit/>
          </a:bodyPr>
          <a:lstStyle/>
          <a:p>
            <a:pPr eaLnBrk="0" hangingPunct="0">
              <a:spcBef>
                <a:spcPct val="50000"/>
              </a:spcBef>
            </a:pPr>
            <a:r>
              <a:rPr lang="en-US" sz="2800" b="1">
                <a:latin typeface="Courier New" pitchFamily="49" charset="0"/>
              </a:rPr>
              <a:t>xori		</a:t>
            </a:r>
            <a:r>
              <a:rPr lang="en-US" sz="2800" b="1">
                <a:solidFill>
                  <a:srgbClr val="CC3300"/>
                </a:solidFill>
                <a:latin typeface="Courier New" pitchFamily="49" charset="0"/>
              </a:rPr>
              <a:t>$t2</a:t>
            </a:r>
            <a:r>
              <a:rPr lang="en-US" sz="2800" b="1">
                <a:latin typeface="Courier New" pitchFamily="49" charset="0"/>
              </a:rPr>
              <a:t>, </a:t>
            </a:r>
            <a:r>
              <a:rPr lang="en-US" sz="2800" b="1">
                <a:solidFill>
                  <a:srgbClr val="0000FF"/>
                </a:solidFill>
                <a:latin typeface="Courier New" pitchFamily="49" charset="0"/>
              </a:rPr>
              <a:t>$t0</a:t>
            </a:r>
            <a:r>
              <a:rPr lang="en-US" sz="2800" b="1">
                <a:latin typeface="Courier New" pitchFamily="49" charset="0"/>
              </a:rPr>
              <a:t>, </a:t>
            </a:r>
            <a:r>
              <a:rPr lang="en-US" sz="2400" b="1">
                <a:solidFill>
                  <a:srgbClr val="008000"/>
                </a:solidFill>
              </a:rPr>
              <a:t>0xF0F0</a:t>
            </a:r>
          </a:p>
        </p:txBody>
      </p:sp>
      <p:sp>
        <p:nvSpPr>
          <p:cNvPr id="445449" name="Text Box 9"/>
          <p:cNvSpPr txBox="1">
            <a:spLocks noChangeArrowheads="1"/>
          </p:cNvSpPr>
          <p:nvPr/>
        </p:nvSpPr>
        <p:spPr bwMode="auto">
          <a:xfrm>
            <a:off x="762000" y="4038600"/>
            <a:ext cx="7391400" cy="457200"/>
          </a:xfrm>
          <a:prstGeom prst="rect">
            <a:avLst/>
          </a:prstGeom>
          <a:noFill/>
          <a:ln w="9525">
            <a:noFill/>
            <a:miter lim="800000"/>
            <a:headEnd/>
            <a:tailEnd/>
          </a:ln>
          <a:effectLst/>
        </p:spPr>
        <p:txBody>
          <a:bodyPr>
            <a:spAutoFit/>
          </a:bodyPr>
          <a:lstStyle/>
          <a:p>
            <a:pPr eaLnBrk="0" hangingPunct="0">
              <a:spcBef>
                <a:spcPct val="50000"/>
              </a:spcBef>
            </a:pPr>
            <a:r>
              <a:rPr lang="en-US" sz="2400" b="1">
                <a:solidFill>
                  <a:srgbClr val="008000"/>
                </a:solidFill>
              </a:rPr>
              <a:t>0xF0F0</a:t>
            </a:r>
            <a:r>
              <a:rPr lang="en-US" sz="2400">
                <a:solidFill>
                  <a:srgbClr val="0000FF"/>
                </a:solidFill>
                <a:latin typeface="Times New Roman" pitchFamily="18" charset="0"/>
              </a:rPr>
              <a:t> </a:t>
            </a:r>
            <a:r>
              <a:rPr lang="en-US" sz="2400">
                <a:solidFill>
                  <a:srgbClr val="008000"/>
                </a:solidFill>
                <a:latin typeface="Times New Roman" pitchFamily="18" charset="0"/>
              </a:rPr>
              <a:t>=</a:t>
            </a:r>
            <a:r>
              <a:rPr lang="en-US" sz="2400">
                <a:solidFill>
                  <a:srgbClr val="0000FF"/>
                </a:solidFill>
                <a:latin typeface="Times New Roman" pitchFamily="18" charset="0"/>
              </a:rPr>
              <a:t> </a:t>
            </a:r>
            <a:r>
              <a:rPr lang="en-US" sz="2400">
                <a:solidFill>
                  <a:schemeClr val="bg2"/>
                </a:solidFill>
                <a:latin typeface="Times New Roman" pitchFamily="18" charset="0"/>
              </a:rPr>
              <a:t>0000 0000 0000 0000</a:t>
            </a:r>
            <a:r>
              <a:rPr lang="en-US" sz="2400">
                <a:solidFill>
                  <a:srgbClr val="0000FF"/>
                </a:solidFill>
                <a:latin typeface="Times New Roman" pitchFamily="18" charset="0"/>
              </a:rPr>
              <a:t> </a:t>
            </a:r>
            <a:r>
              <a:rPr lang="en-US" sz="2400">
                <a:solidFill>
                  <a:srgbClr val="008000"/>
                </a:solidFill>
                <a:latin typeface="Times New Roman" pitchFamily="18" charset="0"/>
              </a:rPr>
              <a:t>1111 0000 1111 0000</a:t>
            </a:r>
            <a:r>
              <a:rPr lang="en-US" sz="2400">
                <a:solidFill>
                  <a:srgbClr val="0000FF"/>
                </a:solidFill>
                <a:latin typeface="Times New Roman" pitchFamily="18" charset="0"/>
              </a:rPr>
              <a:t> </a:t>
            </a:r>
          </a:p>
        </p:txBody>
      </p:sp>
      <p:sp>
        <p:nvSpPr>
          <p:cNvPr id="445450" name="Text Box 10"/>
          <p:cNvSpPr txBox="1">
            <a:spLocks noChangeArrowheads="1"/>
          </p:cNvSpPr>
          <p:nvPr/>
        </p:nvSpPr>
        <p:spPr bwMode="auto">
          <a:xfrm>
            <a:off x="1447800" y="3581400"/>
            <a:ext cx="68580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0000FF"/>
                </a:solidFill>
                <a:latin typeface="Times New Roman" pitchFamily="18" charset="0"/>
              </a:rPr>
              <a:t>$t0 = 0000 0000 1111 1111 1111 1111 0000 0000</a:t>
            </a:r>
          </a:p>
        </p:txBody>
      </p:sp>
      <p:sp>
        <p:nvSpPr>
          <p:cNvPr id="445451" name="Text Box 11"/>
          <p:cNvSpPr txBox="1">
            <a:spLocks noChangeArrowheads="1"/>
          </p:cNvSpPr>
          <p:nvPr/>
        </p:nvSpPr>
        <p:spPr bwMode="auto">
          <a:xfrm>
            <a:off x="1447800" y="5257800"/>
            <a:ext cx="64770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CC3300"/>
                </a:solidFill>
                <a:latin typeface="Times New Roman" pitchFamily="18" charset="0"/>
              </a:rPr>
              <a:t>$t2 = 0000 0000 1111 1111 0000 1111 1111 0000</a:t>
            </a:r>
          </a:p>
        </p:txBody>
      </p:sp>
      <p:sp>
        <p:nvSpPr>
          <p:cNvPr id="445452" name="Line 12"/>
          <p:cNvSpPr>
            <a:spLocks noChangeShapeType="1"/>
          </p:cNvSpPr>
          <p:nvPr/>
        </p:nvSpPr>
        <p:spPr bwMode="auto">
          <a:xfrm>
            <a:off x="4724400" y="4495800"/>
            <a:ext cx="0" cy="762000"/>
          </a:xfrm>
          <a:prstGeom prst="line">
            <a:avLst/>
          </a:prstGeom>
          <a:noFill/>
          <a:ln w="50800">
            <a:solidFill>
              <a:schemeClr val="tx1"/>
            </a:solidFill>
            <a:round/>
            <a:headEnd/>
            <a:tailEnd type="triangle" w="med" len="med"/>
          </a:ln>
          <a:effectLst/>
        </p:spPr>
        <p:txBody>
          <a:bodyPr wrap="none" anchor="ctr"/>
          <a:lstStyle/>
          <a:p>
            <a:endParaRPr lang="en-US"/>
          </a:p>
        </p:txBody>
      </p:sp>
      <p:sp>
        <p:nvSpPr>
          <p:cNvPr id="445453" name="Text Box 13"/>
          <p:cNvSpPr txBox="1">
            <a:spLocks noChangeArrowheads="1"/>
          </p:cNvSpPr>
          <p:nvPr/>
        </p:nvSpPr>
        <p:spPr bwMode="auto">
          <a:xfrm>
            <a:off x="76200" y="6477000"/>
            <a:ext cx="5867400" cy="274638"/>
          </a:xfrm>
          <a:prstGeom prst="rect">
            <a:avLst/>
          </a:prstGeom>
          <a:noFill/>
          <a:ln w="9525">
            <a:noFill/>
            <a:miter lim="800000"/>
            <a:headEnd/>
            <a:tailEnd/>
          </a:ln>
          <a:effectLst/>
        </p:spPr>
        <p:txBody>
          <a:bodyPr>
            <a:spAutoFit/>
          </a:bodyPr>
          <a:lstStyle/>
          <a:p>
            <a:pPr>
              <a:spcBef>
                <a:spcPct val="50000"/>
              </a:spcBef>
            </a:pPr>
            <a:r>
              <a:rPr lang="en-US"/>
              <a:t>Gray shaded bits indicate assumed 0’s since the immediate constant is only 16-bits</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a:lstStyle/>
          <a:p>
            <a:r>
              <a:rPr lang="en-US"/>
              <a:t>Exercise</a:t>
            </a:r>
          </a:p>
        </p:txBody>
      </p:sp>
      <p:sp>
        <p:nvSpPr>
          <p:cNvPr id="471043" name="Rectangle 3"/>
          <p:cNvSpPr>
            <a:spLocks noGrp="1" noChangeArrowheads="1"/>
          </p:cNvSpPr>
          <p:nvPr>
            <p:ph idx="1"/>
          </p:nvPr>
        </p:nvSpPr>
        <p:spPr/>
        <p:txBody>
          <a:bodyPr/>
          <a:lstStyle/>
          <a:p>
            <a:pPr>
              <a:lnSpc>
                <a:spcPct val="90000"/>
              </a:lnSpc>
            </a:pPr>
            <a:r>
              <a:rPr lang="en-US"/>
              <a:t>Compute bitwise XOR</a:t>
            </a:r>
          </a:p>
          <a:p>
            <a:pPr lvl="1">
              <a:lnSpc>
                <a:spcPct val="90000"/>
              </a:lnSpc>
              <a:buFontTx/>
              <a:buNone/>
            </a:pPr>
            <a:r>
              <a:rPr lang="en-US"/>
              <a:t>11001</a:t>
            </a:r>
          </a:p>
          <a:p>
            <a:pPr lvl="1">
              <a:lnSpc>
                <a:spcPct val="90000"/>
              </a:lnSpc>
              <a:buFontTx/>
              <a:buNone/>
            </a:pPr>
            <a:r>
              <a:rPr lang="en-US" u="sng"/>
              <a:t>01011</a:t>
            </a:r>
          </a:p>
          <a:p>
            <a:pPr lvl="1">
              <a:lnSpc>
                <a:spcPct val="90000"/>
              </a:lnSpc>
              <a:buFontTx/>
              <a:buNone/>
            </a:pPr>
            <a:r>
              <a:rPr lang="en-US"/>
              <a:t>10010</a:t>
            </a:r>
          </a:p>
          <a:p>
            <a:pPr lvl="1">
              <a:lnSpc>
                <a:spcPct val="90000"/>
              </a:lnSpc>
              <a:buFontTx/>
              <a:buNone/>
            </a:pPr>
            <a:endParaRPr lang="en-US"/>
          </a:p>
          <a:p>
            <a:pPr>
              <a:lnSpc>
                <a:spcPct val="90000"/>
              </a:lnSpc>
            </a:pPr>
            <a:r>
              <a:rPr lang="en-US"/>
              <a:t>Compute bitwise XOR</a:t>
            </a:r>
          </a:p>
          <a:p>
            <a:pPr lvl="1">
              <a:lnSpc>
                <a:spcPct val="90000"/>
              </a:lnSpc>
              <a:buFontTx/>
              <a:buNone/>
            </a:pPr>
            <a:r>
              <a:rPr lang="en-US"/>
              <a:t>10010</a:t>
            </a:r>
          </a:p>
          <a:p>
            <a:pPr lvl="1">
              <a:lnSpc>
                <a:spcPct val="90000"/>
              </a:lnSpc>
              <a:buFontTx/>
              <a:buNone/>
            </a:pPr>
            <a:r>
              <a:rPr lang="en-US" u="sng"/>
              <a:t>01011</a:t>
            </a:r>
          </a:p>
          <a:p>
            <a:pPr lvl="1">
              <a:lnSpc>
                <a:spcPct val="90000"/>
              </a:lnSpc>
              <a:buFontTx/>
              <a:buNone/>
            </a:pPr>
            <a:r>
              <a:rPr lang="en-US"/>
              <a:t>11001</a:t>
            </a:r>
          </a:p>
        </p:txBody>
      </p:sp>
      <p:sp>
        <p:nvSpPr>
          <p:cNvPr id="471044" name="Text Box 4"/>
          <p:cNvSpPr txBox="1">
            <a:spLocks noChangeArrowheads="1"/>
          </p:cNvSpPr>
          <p:nvPr/>
        </p:nvSpPr>
        <p:spPr bwMode="auto">
          <a:xfrm>
            <a:off x="5562600" y="3733800"/>
            <a:ext cx="2895600" cy="2290763"/>
          </a:xfrm>
          <a:prstGeom prst="rect">
            <a:avLst/>
          </a:prstGeom>
          <a:noFill/>
          <a:ln w="9525">
            <a:noFill/>
            <a:miter lim="800000"/>
            <a:headEnd/>
            <a:tailEnd/>
          </a:ln>
          <a:effectLst/>
        </p:spPr>
        <p:txBody>
          <a:bodyPr>
            <a:spAutoFit/>
          </a:bodyPr>
          <a:lstStyle/>
          <a:p>
            <a:pPr>
              <a:spcBef>
                <a:spcPct val="50000"/>
              </a:spcBef>
            </a:pPr>
            <a:r>
              <a:rPr lang="en-US" sz="1800"/>
              <a:t>Intuitively what does XOR do?</a:t>
            </a:r>
          </a:p>
          <a:p>
            <a:pPr>
              <a:spcBef>
                <a:spcPct val="50000"/>
              </a:spcBef>
            </a:pPr>
            <a:endParaRPr lang="en-US" sz="1800"/>
          </a:p>
          <a:p>
            <a:pPr>
              <a:spcBef>
                <a:spcPct val="50000"/>
              </a:spcBef>
            </a:pPr>
            <a:r>
              <a:rPr lang="en-US" sz="1800"/>
              <a:t>Note that being able to detect differences is useful in detecting errors when transmitting data</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p:txBody>
          <a:bodyPr/>
          <a:lstStyle/>
          <a:p>
            <a:r>
              <a:rPr lang="en-US"/>
              <a:t>Useful Property of XOR</a:t>
            </a:r>
          </a:p>
        </p:txBody>
      </p:sp>
      <p:sp>
        <p:nvSpPr>
          <p:cNvPr id="473091" name="Rectangle 3"/>
          <p:cNvSpPr>
            <a:spLocks noGrp="1" noChangeArrowheads="1"/>
          </p:cNvSpPr>
          <p:nvPr>
            <p:ph idx="1"/>
          </p:nvPr>
        </p:nvSpPr>
        <p:spPr>
          <a:xfrm>
            <a:off x="457200" y="1600200"/>
            <a:ext cx="8229600" cy="4876800"/>
          </a:xfrm>
        </p:spPr>
        <p:txBody>
          <a:bodyPr/>
          <a:lstStyle/>
          <a:p>
            <a:pPr>
              <a:lnSpc>
                <a:spcPct val="90000"/>
              </a:lnSpc>
            </a:pPr>
            <a:r>
              <a:rPr lang="en-US"/>
              <a:t>Compute bitwise XOR</a:t>
            </a:r>
          </a:p>
          <a:p>
            <a:pPr lvl="1">
              <a:lnSpc>
                <a:spcPct val="90000"/>
              </a:lnSpc>
              <a:buFontTx/>
              <a:buNone/>
            </a:pPr>
            <a:r>
              <a:rPr lang="en-US">
                <a:solidFill>
                  <a:srgbClr val="CC3300"/>
                </a:solidFill>
              </a:rPr>
              <a:t>00110</a:t>
            </a:r>
          </a:p>
          <a:p>
            <a:pPr lvl="1">
              <a:lnSpc>
                <a:spcPct val="90000"/>
              </a:lnSpc>
              <a:buFontTx/>
              <a:buNone/>
            </a:pPr>
            <a:r>
              <a:rPr lang="en-US" u="sng">
                <a:solidFill>
                  <a:srgbClr val="008000"/>
                </a:solidFill>
              </a:rPr>
              <a:t>10101</a:t>
            </a:r>
            <a:r>
              <a:rPr lang="en-US">
                <a:solidFill>
                  <a:srgbClr val="008000"/>
                </a:solidFill>
              </a:rPr>
              <a:t>	</a:t>
            </a:r>
            <a:r>
              <a:rPr lang="en-US">
                <a:solidFill>
                  <a:srgbClr val="008000"/>
                </a:solidFill>
                <a:sym typeface="Wingdings" pitchFamily="2" charset="2"/>
              </a:rPr>
              <a:t> Apply XOR bit pattern</a:t>
            </a:r>
            <a:endParaRPr lang="en-US">
              <a:solidFill>
                <a:srgbClr val="008000"/>
              </a:solidFill>
            </a:endParaRPr>
          </a:p>
          <a:p>
            <a:pPr lvl="1">
              <a:lnSpc>
                <a:spcPct val="90000"/>
              </a:lnSpc>
              <a:buFontTx/>
              <a:buNone/>
            </a:pPr>
            <a:r>
              <a:rPr lang="en-US">
                <a:solidFill>
                  <a:srgbClr val="0000FF"/>
                </a:solidFill>
              </a:rPr>
              <a:t>10011</a:t>
            </a:r>
          </a:p>
          <a:p>
            <a:pPr>
              <a:lnSpc>
                <a:spcPct val="90000"/>
              </a:lnSpc>
            </a:pPr>
            <a:endParaRPr lang="en-US">
              <a:solidFill>
                <a:srgbClr val="0000FF"/>
              </a:solidFill>
            </a:endParaRPr>
          </a:p>
          <a:p>
            <a:pPr>
              <a:lnSpc>
                <a:spcPct val="90000"/>
              </a:lnSpc>
            </a:pPr>
            <a:r>
              <a:rPr lang="en-US"/>
              <a:t>Compute bitwise XOR</a:t>
            </a:r>
          </a:p>
          <a:p>
            <a:pPr>
              <a:lnSpc>
                <a:spcPct val="90000"/>
              </a:lnSpc>
              <a:buFontTx/>
              <a:buNone/>
            </a:pPr>
            <a:r>
              <a:rPr lang="en-US" sz="2800"/>
              <a:t>	</a:t>
            </a:r>
            <a:r>
              <a:rPr lang="en-US" sz="2800">
                <a:solidFill>
                  <a:srgbClr val="0000FF"/>
                </a:solidFill>
              </a:rPr>
              <a:t>10011</a:t>
            </a:r>
          </a:p>
          <a:p>
            <a:pPr>
              <a:lnSpc>
                <a:spcPct val="90000"/>
              </a:lnSpc>
              <a:buFontTx/>
              <a:buNone/>
            </a:pPr>
            <a:r>
              <a:rPr lang="en-US">
                <a:solidFill>
                  <a:srgbClr val="008000"/>
                </a:solidFill>
              </a:rPr>
              <a:t>	</a:t>
            </a:r>
            <a:r>
              <a:rPr lang="en-US" sz="2800" u="sng">
                <a:solidFill>
                  <a:srgbClr val="008000"/>
                </a:solidFill>
              </a:rPr>
              <a:t>10101</a:t>
            </a:r>
            <a:r>
              <a:rPr lang="en-US" sz="2800">
                <a:solidFill>
                  <a:srgbClr val="008000"/>
                </a:solidFill>
              </a:rPr>
              <a:t>	</a:t>
            </a:r>
            <a:r>
              <a:rPr lang="en-US" sz="2800">
                <a:solidFill>
                  <a:srgbClr val="008000"/>
                </a:solidFill>
                <a:sym typeface="Wingdings" pitchFamily="2" charset="2"/>
              </a:rPr>
              <a:t> Apply XOR bit pattern AGAIN</a:t>
            </a:r>
            <a:endParaRPr lang="en-US" sz="2800" u="sng">
              <a:solidFill>
                <a:srgbClr val="008000"/>
              </a:solidFill>
            </a:endParaRPr>
          </a:p>
          <a:p>
            <a:pPr>
              <a:lnSpc>
                <a:spcPct val="90000"/>
              </a:lnSpc>
              <a:buFontTx/>
              <a:buNone/>
            </a:pPr>
            <a:r>
              <a:rPr lang="en-US" sz="2800">
                <a:solidFill>
                  <a:srgbClr val="008000"/>
                </a:solidFill>
              </a:rPr>
              <a:t>    </a:t>
            </a:r>
            <a:r>
              <a:rPr lang="en-US" sz="2800">
                <a:solidFill>
                  <a:srgbClr val="CC3300"/>
                </a:solidFill>
              </a:rPr>
              <a:t>00110	</a:t>
            </a:r>
            <a:r>
              <a:rPr lang="en-US" sz="2800">
                <a:solidFill>
                  <a:srgbClr val="CC3300"/>
                </a:solidFill>
                <a:sym typeface="Wingdings" pitchFamily="2" charset="2"/>
              </a:rPr>
              <a:t> Get back the original bit pattern</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p:txBody>
          <a:bodyPr/>
          <a:lstStyle/>
          <a:p>
            <a:r>
              <a:rPr lang="en-US"/>
              <a:t>Side Note: XOR Animation</a:t>
            </a:r>
          </a:p>
        </p:txBody>
      </p:sp>
      <p:sp>
        <p:nvSpPr>
          <p:cNvPr id="474115" name="Rectangle 3"/>
          <p:cNvSpPr>
            <a:spLocks noGrp="1" noChangeArrowheads="1"/>
          </p:cNvSpPr>
          <p:nvPr>
            <p:ph idx="1"/>
          </p:nvPr>
        </p:nvSpPr>
        <p:spPr>
          <a:xfrm>
            <a:off x="457200" y="1600200"/>
            <a:ext cx="8229600" cy="4267200"/>
          </a:xfrm>
        </p:spPr>
        <p:txBody>
          <a:bodyPr>
            <a:normAutofit lnSpcReduction="10000"/>
          </a:bodyPr>
          <a:lstStyle/>
          <a:p>
            <a:r>
              <a:rPr lang="en-US" sz="2800">
                <a:sym typeface="Wingdings" pitchFamily="2" charset="2"/>
              </a:rPr>
              <a:t>This property of XOR can be used to produce a simple animated graphics effect, e.g. moving cursors or rubber band rectangles</a:t>
            </a:r>
          </a:p>
          <a:p>
            <a:endParaRPr lang="en-US" sz="2800">
              <a:sym typeface="Wingdings" pitchFamily="2" charset="2"/>
            </a:endParaRPr>
          </a:p>
          <a:p>
            <a:r>
              <a:rPr lang="en-US" sz="2800">
                <a:sym typeface="Wingdings" pitchFamily="2" charset="2"/>
              </a:rPr>
              <a:t>XOR the bit pattern of the moving image once to make the shape appear</a:t>
            </a:r>
          </a:p>
          <a:p>
            <a:endParaRPr lang="en-US" sz="2800">
              <a:sym typeface="Wingdings" pitchFamily="2" charset="2"/>
            </a:endParaRPr>
          </a:p>
          <a:p>
            <a:r>
              <a:rPr lang="en-US" sz="2800">
                <a:sym typeface="Wingdings" pitchFamily="2" charset="2"/>
              </a:rPr>
              <a:t>XOR the bit pattern again to erase it leaving the background image intact</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p:txBody>
          <a:bodyPr/>
          <a:lstStyle/>
          <a:p>
            <a:r>
              <a:rPr lang="en-US"/>
              <a:t>Declaring 32-bit Constants</a:t>
            </a:r>
          </a:p>
        </p:txBody>
      </p:sp>
      <p:sp>
        <p:nvSpPr>
          <p:cNvPr id="478211" name="Rectangle 3"/>
          <p:cNvSpPr>
            <a:spLocks noGrp="1" noChangeArrowheads="1"/>
          </p:cNvSpPr>
          <p:nvPr>
            <p:ph idx="1"/>
          </p:nvPr>
        </p:nvSpPr>
        <p:spPr/>
        <p:txBody>
          <a:bodyPr/>
          <a:lstStyle/>
          <a:p>
            <a:r>
              <a:rPr lang="en-US"/>
              <a:t>Overcome the limitation of 16-bit immediate constants by declaring 32-bit constants in memory</a:t>
            </a:r>
          </a:p>
          <a:p>
            <a:endParaRPr lang="en-US"/>
          </a:p>
          <a:p>
            <a:r>
              <a:rPr lang="en-US"/>
              <a:t>Then load the 32-bit constant value from its memory location into a register</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p:txBody>
          <a:bodyPr/>
          <a:lstStyle/>
          <a:p>
            <a:r>
              <a:rPr lang="en-US"/>
              <a:t>Declaring 32-bit Constants</a:t>
            </a:r>
          </a:p>
        </p:txBody>
      </p:sp>
      <p:sp>
        <p:nvSpPr>
          <p:cNvPr id="479235" name="Rectangle 3"/>
          <p:cNvSpPr>
            <a:spLocks noGrp="1" noChangeArrowheads="1"/>
          </p:cNvSpPr>
          <p:nvPr>
            <p:ph idx="1"/>
          </p:nvPr>
        </p:nvSpPr>
        <p:spPr>
          <a:xfrm>
            <a:off x="457200" y="1600200"/>
            <a:ext cx="8382000" cy="4800600"/>
          </a:xfrm>
        </p:spPr>
        <p:txBody>
          <a:bodyPr/>
          <a:lstStyle/>
          <a:p>
            <a:pPr>
              <a:lnSpc>
                <a:spcPct val="80000"/>
              </a:lnSpc>
              <a:buFontTx/>
              <a:buNone/>
            </a:pPr>
            <a:r>
              <a:rPr lang="en-US" sz="2800" b="1" dirty="0">
                <a:latin typeface="Courier New" pitchFamily="49" charset="0"/>
              </a:rPr>
              <a:t>			.data</a:t>
            </a:r>
            <a:r>
              <a:rPr lang="en-US" sz="2800" dirty="0">
                <a:latin typeface="Courier New" pitchFamily="49" charset="0"/>
              </a:rPr>
              <a:t>	</a:t>
            </a:r>
          </a:p>
          <a:p>
            <a:pPr>
              <a:lnSpc>
                <a:spcPct val="80000"/>
              </a:lnSpc>
              <a:buFontTx/>
              <a:buNone/>
            </a:pPr>
            <a:r>
              <a:rPr lang="en-US" sz="2800" dirty="0">
                <a:latin typeface="Courier New" pitchFamily="49" charset="0"/>
              </a:rPr>
              <a:t># Declare 32-bit constant to </a:t>
            </a:r>
          </a:p>
          <a:p>
            <a:pPr>
              <a:lnSpc>
                <a:spcPct val="80000"/>
              </a:lnSpc>
              <a:buFontTx/>
              <a:buNone/>
            </a:pPr>
            <a:r>
              <a:rPr lang="en-US" sz="2800" dirty="0">
                <a:latin typeface="Courier New" pitchFamily="49" charset="0"/>
              </a:rPr>
              <a:t># represent IEEE single precision	</a:t>
            </a:r>
          </a:p>
          <a:p>
            <a:pPr>
              <a:lnSpc>
                <a:spcPct val="80000"/>
              </a:lnSpc>
              <a:buFontTx/>
              <a:buNone/>
            </a:pPr>
            <a:r>
              <a:rPr lang="en-US" sz="2800" dirty="0">
                <a:latin typeface="Courier New" pitchFamily="49" charset="0"/>
              </a:rPr>
              <a:t># floating point value -2000	</a:t>
            </a:r>
          </a:p>
          <a:p>
            <a:pPr>
              <a:lnSpc>
                <a:spcPct val="80000"/>
              </a:lnSpc>
              <a:buFontTx/>
              <a:buNone/>
            </a:pPr>
            <a:r>
              <a:rPr lang="en-US" sz="2800" b="1" dirty="0" err="1">
                <a:latin typeface="Courier New" pitchFamily="49" charset="0"/>
              </a:rPr>
              <a:t>FValue</a:t>
            </a:r>
            <a:r>
              <a:rPr lang="en-US" sz="2800" b="1" dirty="0">
                <a:latin typeface="Courier New" pitchFamily="49" charset="0"/>
              </a:rPr>
              <a:t>:</a:t>
            </a:r>
            <a:r>
              <a:rPr lang="en-US" sz="2800" dirty="0">
                <a:latin typeface="Courier New" pitchFamily="49" charset="0"/>
              </a:rPr>
              <a:t>	</a:t>
            </a:r>
            <a:r>
              <a:rPr lang="en-US" sz="2800" b="1" dirty="0">
                <a:latin typeface="Courier New" pitchFamily="49" charset="0"/>
              </a:rPr>
              <a:t>.word</a:t>
            </a:r>
            <a:r>
              <a:rPr lang="en-US" sz="2800" dirty="0">
                <a:latin typeface="Courier New" pitchFamily="49" charset="0"/>
              </a:rPr>
              <a:t> 0xC4FA0000</a:t>
            </a:r>
          </a:p>
          <a:p>
            <a:pPr>
              <a:lnSpc>
                <a:spcPct val="80000"/>
              </a:lnSpc>
              <a:buFontTx/>
              <a:buNone/>
            </a:pPr>
            <a:endParaRPr lang="en-US" sz="2800" dirty="0">
              <a:latin typeface="Courier New" pitchFamily="49" charset="0"/>
            </a:endParaRPr>
          </a:p>
          <a:p>
            <a:pPr>
              <a:lnSpc>
                <a:spcPct val="80000"/>
              </a:lnSpc>
              <a:buFontTx/>
              <a:buNone/>
            </a:pPr>
            <a:r>
              <a:rPr lang="en-US" sz="2800" dirty="0">
                <a:latin typeface="Courier New" pitchFamily="49" charset="0"/>
              </a:rPr>
              <a:t>main:	</a:t>
            </a:r>
          </a:p>
          <a:p>
            <a:pPr>
              <a:lnSpc>
                <a:spcPct val="80000"/>
              </a:lnSpc>
              <a:buFontTx/>
              <a:buNone/>
            </a:pPr>
            <a:r>
              <a:rPr lang="en-US" sz="2800" dirty="0">
                <a:latin typeface="Courier New" pitchFamily="49" charset="0"/>
              </a:rPr>
              <a:t>			# Load 32-bit word from</a:t>
            </a:r>
          </a:p>
          <a:p>
            <a:pPr>
              <a:lnSpc>
                <a:spcPct val="80000"/>
              </a:lnSpc>
              <a:buFontTx/>
              <a:buNone/>
            </a:pPr>
            <a:r>
              <a:rPr lang="en-US" sz="2800" dirty="0">
                <a:latin typeface="Courier New" pitchFamily="49" charset="0"/>
              </a:rPr>
              <a:t>			# labeled memory location</a:t>
            </a:r>
          </a:p>
          <a:p>
            <a:pPr>
              <a:lnSpc>
                <a:spcPct val="80000"/>
              </a:lnSpc>
              <a:buFontTx/>
              <a:buNone/>
            </a:pPr>
            <a:r>
              <a:rPr lang="en-US" sz="2800" dirty="0">
                <a:latin typeface="Courier New" pitchFamily="49" charset="0"/>
              </a:rPr>
              <a:t>			# into register $t0</a:t>
            </a:r>
          </a:p>
          <a:p>
            <a:pPr>
              <a:lnSpc>
                <a:spcPct val="80000"/>
              </a:lnSpc>
              <a:buFontTx/>
              <a:buNone/>
            </a:pPr>
            <a:r>
              <a:rPr lang="en-US" sz="2800" dirty="0">
                <a:latin typeface="Courier New" pitchFamily="49" charset="0"/>
              </a:rPr>
              <a:t>			</a:t>
            </a:r>
            <a:r>
              <a:rPr lang="en-US" sz="2800" dirty="0" err="1">
                <a:latin typeface="Courier New" pitchFamily="49" charset="0"/>
              </a:rPr>
              <a:t>lw</a:t>
            </a:r>
            <a:r>
              <a:rPr lang="en-US" sz="2800" dirty="0">
                <a:latin typeface="Courier New" pitchFamily="49" charset="0"/>
              </a:rPr>
              <a:t>	$t0, </a:t>
            </a:r>
            <a:r>
              <a:rPr lang="en-US" sz="2800" dirty="0" err="1">
                <a:latin typeface="Courier New" pitchFamily="49" charset="0"/>
              </a:rPr>
              <a:t>FValue</a:t>
            </a:r>
            <a:endParaRPr lang="en-US" sz="2800" dirty="0">
              <a:latin typeface="Courier New" pitchFamily="49"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p:txBody>
          <a:bodyPr/>
          <a:lstStyle/>
          <a:p>
            <a:r>
              <a:rPr lang="en-US"/>
              <a:t>Load Word Instruction</a:t>
            </a:r>
          </a:p>
        </p:txBody>
      </p:sp>
      <p:sp>
        <p:nvSpPr>
          <p:cNvPr id="483331" name="Rectangle 3"/>
          <p:cNvSpPr>
            <a:spLocks noGrp="1" noChangeArrowheads="1"/>
          </p:cNvSpPr>
          <p:nvPr>
            <p:ph idx="1"/>
          </p:nvPr>
        </p:nvSpPr>
        <p:spPr/>
        <p:txBody>
          <a:bodyPr/>
          <a:lstStyle/>
          <a:p>
            <a:pPr>
              <a:buFontTx/>
              <a:buNone/>
            </a:pPr>
            <a:r>
              <a:rPr lang="en-US"/>
              <a:t>Load a 32-bit word value from the given memory address into destination register</a:t>
            </a:r>
          </a:p>
          <a:p>
            <a:pPr>
              <a:buFontTx/>
              <a:buNone/>
            </a:pPr>
            <a:endParaRPr lang="en-US"/>
          </a:p>
          <a:p>
            <a:pPr>
              <a:buFontTx/>
              <a:buNone/>
            </a:pPr>
            <a:r>
              <a:rPr lang="en-US"/>
              <a:t>lw	&lt;destination_register&gt;, &lt;address&gt;</a:t>
            </a:r>
          </a:p>
          <a:p>
            <a:pPr>
              <a:buFontTx/>
              <a:buNone/>
            </a:pPr>
            <a:endParaRPr lang="en-US"/>
          </a:p>
          <a:p>
            <a:pPr>
              <a:buFontTx/>
              <a:buNone/>
            </a:pPr>
            <a:r>
              <a:rPr lang="en-US"/>
              <a:t>Use a symbolic label name so the assembler figures out the actual address</a:t>
            </a:r>
          </a:p>
          <a:p>
            <a:pPr>
              <a:buFontTx/>
              <a:buNone/>
            </a:pPr>
            <a:r>
              <a:rPr lang="en-US"/>
              <a:t>lw	$t0, FValue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p:txBody>
          <a:bodyPr/>
          <a:lstStyle/>
          <a:p>
            <a:r>
              <a:rPr lang="en-US"/>
              <a:t>Functional Units</a:t>
            </a:r>
          </a:p>
        </p:txBody>
      </p:sp>
      <p:sp>
        <p:nvSpPr>
          <p:cNvPr id="366595" name="Rectangle 3"/>
          <p:cNvSpPr>
            <a:spLocks noGrp="1" noChangeArrowheads="1"/>
          </p:cNvSpPr>
          <p:nvPr>
            <p:ph idx="1"/>
          </p:nvPr>
        </p:nvSpPr>
        <p:spPr/>
        <p:txBody>
          <a:bodyPr/>
          <a:lstStyle/>
          <a:p>
            <a:r>
              <a:rPr lang="en-US"/>
              <a:t>Control unit</a:t>
            </a:r>
          </a:p>
          <a:p>
            <a:r>
              <a:rPr lang="en-US"/>
              <a:t>Register file</a:t>
            </a:r>
          </a:p>
          <a:p>
            <a:r>
              <a:rPr lang="en-US"/>
              <a:t>Arithmetic Logic Unit (ALU)</a:t>
            </a:r>
          </a:p>
          <a:p>
            <a:r>
              <a:rPr lang="en-US"/>
              <a:t>Program Counter (PC)</a:t>
            </a:r>
          </a:p>
          <a:p>
            <a:r>
              <a:rPr lang="en-US"/>
              <a:t>Instruction Register (IR)</a:t>
            </a:r>
          </a:p>
          <a:p>
            <a:r>
              <a:rPr lang="en-US"/>
              <a:t>Memory access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masking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 </a:t>
            </a:r>
            <a:r>
              <a:rPr lang="en-US" dirty="0"/>
              <a:t>common use of logical operations is isolating, or "masking" parts of words. Just like a mask covers your face and lets your eyes show through, a bit mask lets some bits show through, and hides others. Think of one operand as the "data" and the other as the "mask". </a:t>
            </a:r>
            <a:r>
              <a:rPr lang="en-US" dirty="0" smtClean="0"/>
              <a:t>For </a:t>
            </a:r>
            <a:r>
              <a:rPr lang="en-US" dirty="0"/>
              <a:t>the different operations: </a:t>
            </a:r>
            <a:br>
              <a:rPr lang="en-US" dirty="0"/>
            </a:br>
            <a:r>
              <a:rPr lang="en-US" dirty="0"/>
              <a:t>  </a:t>
            </a:r>
          </a:p>
          <a:p>
            <a:r>
              <a:rPr lang="en-US" dirty="0" smtClean="0"/>
              <a:t>AND </a:t>
            </a:r>
            <a:r>
              <a:rPr lang="en-US" dirty="0"/>
              <a:t>- for every 1 in the mask, the data bit shows. For every 0 in the mask, the result is 0, the data bit is hidden.</a:t>
            </a:r>
          </a:p>
          <a:p>
            <a:r>
              <a:rPr lang="en-US" dirty="0" smtClean="0"/>
              <a:t>OR</a:t>
            </a:r>
            <a:r>
              <a:rPr lang="en-US" dirty="0"/>
              <a:t>   - for every 0 in the mask, the data bit shows. For every 1 in the mask, the result is 1, hiding the data bit.</a:t>
            </a:r>
          </a:p>
          <a:p>
            <a:r>
              <a:rPr lang="en-US" dirty="0" smtClean="0"/>
              <a:t>XOR </a:t>
            </a:r>
            <a:r>
              <a:rPr lang="en-US" dirty="0"/>
              <a:t>- for every 0 in the mask, the data bit is unchanged. For every 1 in the mask, the data bit is reversed. If you XOR twice, the original value is     restored. This property is often used in graphic programming to show moving objects. If something is put into an image with XOR, another XOR will remove it. If you see something that changes </a:t>
            </a:r>
            <a:r>
              <a:rPr lang="en-US" dirty="0" smtClean="0"/>
              <a:t>colors </a:t>
            </a:r>
            <a:r>
              <a:rPr lang="en-US" dirty="0"/>
              <a:t>to contrast with whatever background there is, XOR operations are being used.</a:t>
            </a:r>
          </a:p>
          <a:p>
            <a:endParaRPr lang="en-US" dirty="0"/>
          </a:p>
        </p:txBody>
      </p:sp>
    </p:spTree>
    <p:extLst>
      <p:ext uri="{BB962C8B-B14F-4D97-AF65-F5344CB8AC3E}">
        <p14:creationId xmlns:p14="http://schemas.microsoft.com/office/powerpoint/2010/main" val="19785228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1026"/>
          <p:cNvSpPr>
            <a:spLocks noGrp="1" noChangeArrowheads="1"/>
          </p:cNvSpPr>
          <p:nvPr>
            <p:ph type="title"/>
          </p:nvPr>
        </p:nvSpPr>
        <p:spPr/>
        <p:txBody>
          <a:bodyPr/>
          <a:lstStyle/>
          <a:p>
            <a:r>
              <a:rPr lang="en-US"/>
              <a:t>Programming Assignment</a:t>
            </a:r>
          </a:p>
        </p:txBody>
      </p:sp>
      <p:sp>
        <p:nvSpPr>
          <p:cNvPr id="484355" name="Rectangle 1027"/>
          <p:cNvSpPr>
            <a:spLocks noGrp="1" noChangeArrowheads="1"/>
          </p:cNvSpPr>
          <p:nvPr>
            <p:ph idx="1"/>
          </p:nvPr>
        </p:nvSpPr>
        <p:spPr/>
        <p:txBody>
          <a:bodyPr/>
          <a:lstStyle/>
          <a:p>
            <a:pPr>
              <a:lnSpc>
                <a:spcPct val="90000"/>
              </a:lnSpc>
            </a:pPr>
            <a:r>
              <a:rPr lang="en-US" sz="2800" dirty="0"/>
              <a:t>Set $t0 = 0xC4FA0000, which is the hexadecimal representation for the 32-bit IEEE single precision value -2000</a:t>
            </a:r>
          </a:p>
          <a:p>
            <a:pPr>
              <a:lnSpc>
                <a:spcPct val="90000"/>
              </a:lnSpc>
            </a:pPr>
            <a:endParaRPr lang="en-US" sz="2800" dirty="0"/>
          </a:p>
          <a:p>
            <a:pPr>
              <a:lnSpc>
                <a:spcPct val="90000"/>
              </a:lnSpc>
            </a:pPr>
            <a:r>
              <a:rPr lang="en-US" sz="2800" dirty="0"/>
              <a:t>Declare two 32-bit word values in memory for 0xC4FA0000 and the mask to isolate the value of the sign bit</a:t>
            </a:r>
          </a:p>
          <a:p>
            <a:pPr>
              <a:lnSpc>
                <a:spcPct val="90000"/>
              </a:lnSpc>
            </a:pPr>
            <a:endParaRPr lang="en-US" sz="2800" dirty="0"/>
          </a:p>
          <a:p>
            <a:pPr>
              <a:lnSpc>
                <a:spcPct val="90000"/>
              </a:lnSpc>
            </a:pPr>
            <a:r>
              <a:rPr lang="en-US" sz="2800" dirty="0"/>
              <a:t>Use bitwise logical AND to determine the value of the sign bit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Rectangle 2"/>
          <p:cNvSpPr>
            <a:spLocks noGrp="1" noChangeArrowheads="1"/>
          </p:cNvSpPr>
          <p:nvPr>
            <p:ph type="title"/>
          </p:nvPr>
        </p:nvSpPr>
        <p:spPr/>
        <p:txBody>
          <a:bodyPr/>
          <a:lstStyle/>
          <a:p>
            <a:r>
              <a:rPr lang="en-US"/>
              <a:t>Programming Assignment</a:t>
            </a:r>
          </a:p>
        </p:txBody>
      </p:sp>
      <p:sp>
        <p:nvSpPr>
          <p:cNvPr id="461827" name="Rectangle 3"/>
          <p:cNvSpPr>
            <a:spLocks noGrp="1" noChangeArrowheads="1"/>
          </p:cNvSpPr>
          <p:nvPr>
            <p:ph idx="1"/>
          </p:nvPr>
        </p:nvSpPr>
        <p:spPr/>
        <p:txBody>
          <a:bodyPr/>
          <a:lstStyle/>
          <a:p>
            <a:r>
              <a:rPr lang="en-US" sz="2800"/>
              <a:t>Load $t0 with an arbitrary IEEE single precision value such as 0xC4FA0000, which is the hexadecimal representation for -2000</a:t>
            </a:r>
          </a:p>
          <a:p>
            <a:endParaRPr lang="en-US" sz="2800"/>
          </a:p>
          <a:p>
            <a:r>
              <a:rPr lang="en-US" sz="2800"/>
              <a:t>Write a sequence of bitwise MIPS assembly instructions to invert the sign bit in $t0</a:t>
            </a:r>
          </a:p>
          <a:p>
            <a:endParaRPr lang="en-US" sz="2800"/>
          </a:p>
          <a:p>
            <a:r>
              <a:rPr lang="en-US" sz="2800"/>
              <a:t>The code should work with any 32-bit IEEE value positive or negative</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1026"/>
          <p:cNvSpPr>
            <a:spLocks noGrp="1" noChangeArrowheads="1"/>
          </p:cNvSpPr>
          <p:nvPr>
            <p:ph type="title"/>
          </p:nvPr>
        </p:nvSpPr>
        <p:spPr/>
        <p:txBody>
          <a:bodyPr/>
          <a:lstStyle/>
          <a:p>
            <a:r>
              <a:rPr lang="en-US"/>
              <a:t>Programming Assignment</a:t>
            </a:r>
          </a:p>
        </p:txBody>
      </p:sp>
      <p:sp>
        <p:nvSpPr>
          <p:cNvPr id="485379" name="Rectangle 1027"/>
          <p:cNvSpPr>
            <a:spLocks noGrp="1" noChangeArrowheads="1"/>
          </p:cNvSpPr>
          <p:nvPr>
            <p:ph idx="1"/>
          </p:nvPr>
        </p:nvSpPr>
        <p:spPr>
          <a:xfrm>
            <a:off x="457200" y="1600200"/>
            <a:ext cx="8229600" cy="3810000"/>
          </a:xfrm>
        </p:spPr>
        <p:txBody>
          <a:bodyPr>
            <a:normAutofit fontScale="92500"/>
          </a:bodyPr>
          <a:lstStyle/>
          <a:p>
            <a:r>
              <a:rPr lang="en-US"/>
              <a:t>Example: Invert the high-order bit</a:t>
            </a:r>
          </a:p>
          <a:p>
            <a:endParaRPr lang="en-US"/>
          </a:p>
          <a:p>
            <a:pPr>
              <a:buFontTx/>
              <a:buNone/>
            </a:pPr>
            <a:r>
              <a:rPr lang="en-US" b="1">
                <a:solidFill>
                  <a:srgbClr val="CC3300"/>
                </a:solidFill>
              </a:rPr>
              <a:t>1</a:t>
            </a:r>
            <a:r>
              <a:rPr lang="en-US"/>
              <a:t>100 0100 1111 1010 0000 0000 0000 0000</a:t>
            </a:r>
          </a:p>
          <a:p>
            <a:pPr>
              <a:buFontTx/>
              <a:buNone/>
            </a:pPr>
            <a:endParaRPr lang="en-US"/>
          </a:p>
          <a:p>
            <a:pPr>
              <a:buFontTx/>
              <a:buNone/>
            </a:pPr>
            <a:endParaRPr lang="en-US"/>
          </a:p>
          <a:p>
            <a:pPr>
              <a:buFontTx/>
              <a:buNone/>
            </a:pPr>
            <a:r>
              <a:rPr lang="en-US" b="1">
                <a:solidFill>
                  <a:srgbClr val="0066FF"/>
                </a:solidFill>
              </a:rPr>
              <a:t>0</a:t>
            </a:r>
            <a:r>
              <a:rPr lang="en-US"/>
              <a:t>100 0100 1111 1010 0000 0000 0000 0000</a:t>
            </a:r>
          </a:p>
        </p:txBody>
      </p:sp>
      <p:sp>
        <p:nvSpPr>
          <p:cNvPr id="485380" name="Line 1028"/>
          <p:cNvSpPr>
            <a:spLocks noChangeShapeType="1"/>
          </p:cNvSpPr>
          <p:nvPr/>
        </p:nvSpPr>
        <p:spPr bwMode="auto">
          <a:xfrm>
            <a:off x="685800" y="3352800"/>
            <a:ext cx="0" cy="1143000"/>
          </a:xfrm>
          <a:prstGeom prst="line">
            <a:avLst/>
          </a:prstGeom>
          <a:noFill/>
          <a:ln w="50800">
            <a:solidFill>
              <a:schemeClr val="tx1"/>
            </a:solidFill>
            <a:round/>
            <a:headEnd/>
            <a:tailEnd type="triangle" w="med" len="med"/>
          </a:ln>
          <a:effectLst/>
        </p:spPr>
        <p:txBody>
          <a:bodyPr/>
          <a:lstStyle/>
          <a:p>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en-US"/>
              <a:t>Programming Assignment</a:t>
            </a:r>
          </a:p>
        </p:txBody>
      </p:sp>
      <p:sp>
        <p:nvSpPr>
          <p:cNvPr id="486403" name="Rectangle 3"/>
          <p:cNvSpPr>
            <a:spLocks noGrp="1" noChangeArrowheads="1"/>
          </p:cNvSpPr>
          <p:nvPr>
            <p:ph idx="1"/>
          </p:nvPr>
        </p:nvSpPr>
        <p:spPr/>
        <p:txBody>
          <a:bodyPr/>
          <a:lstStyle/>
          <a:p>
            <a:r>
              <a:rPr lang="en-US" dirty="0"/>
              <a:t>Test your code using one positive and one negative floating point value</a:t>
            </a:r>
          </a:p>
          <a:p>
            <a:endParaRPr lang="en-US" dirty="0"/>
          </a:p>
          <a:p>
            <a:r>
              <a:rPr lang="en-US" dirty="0"/>
              <a:t>Check your results using the IEEE floating point conversion Java applet at</a:t>
            </a:r>
          </a:p>
          <a:p>
            <a:pPr>
              <a:buFontTx/>
              <a:buNone/>
            </a:pPr>
            <a:r>
              <a:rPr lang="en-US" dirty="0"/>
              <a:t>	</a:t>
            </a:r>
            <a:r>
              <a:rPr lang="en-US" sz="2400" dirty="0"/>
              <a:t> http://babbage.cs.qc.cuny.edu/IEEE-754.old/32bit.html</a:t>
            </a: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r>
              <a:rPr lang="en-US"/>
              <a:t>Logical Bit-wise Shift Left</a:t>
            </a:r>
          </a:p>
        </p:txBody>
      </p:sp>
      <p:sp>
        <p:nvSpPr>
          <p:cNvPr id="397315" name="Text Box 3"/>
          <p:cNvSpPr txBox="1">
            <a:spLocks noChangeArrowheads="1"/>
          </p:cNvSpPr>
          <p:nvPr/>
        </p:nvSpPr>
        <p:spPr bwMode="auto">
          <a:xfrm>
            <a:off x="914400" y="2057400"/>
            <a:ext cx="7543800" cy="3927475"/>
          </a:xfrm>
          <a:prstGeom prst="rect">
            <a:avLst/>
          </a:prstGeom>
          <a:noFill/>
          <a:ln w="9525">
            <a:noFill/>
            <a:miter lim="800000"/>
            <a:headEnd/>
            <a:tailEnd/>
          </a:ln>
          <a:effectLst/>
        </p:spPr>
        <p:txBody>
          <a:bodyPr>
            <a:spAutoFit/>
          </a:bodyPr>
          <a:lstStyle/>
          <a:p>
            <a:pPr eaLnBrk="0" hangingPunct="0">
              <a:spcBef>
                <a:spcPct val="50000"/>
              </a:spcBef>
            </a:pPr>
            <a:r>
              <a:rPr lang="en-US" sz="2400"/>
              <a:t>Pseudo code for a bit-wise shift left statement.</a:t>
            </a:r>
          </a:p>
          <a:p>
            <a:pPr eaLnBrk="0" hangingPunct="0">
              <a:spcBef>
                <a:spcPct val="50000"/>
              </a:spcBef>
            </a:pPr>
            <a:r>
              <a:rPr lang="en-US" sz="2400"/>
              <a:t>// &lt;&lt; is bit-wise shift left in C or C++ notation</a:t>
            </a:r>
          </a:p>
          <a:p>
            <a:pPr eaLnBrk="0" hangingPunct="0">
              <a:spcBef>
                <a:spcPct val="50000"/>
              </a:spcBef>
            </a:pPr>
            <a:r>
              <a:rPr lang="en-US" sz="2400"/>
              <a:t>$t0 = $t0 &lt;&lt; 2;	</a:t>
            </a:r>
          </a:p>
          <a:p>
            <a:pPr eaLnBrk="0" hangingPunct="0">
              <a:spcBef>
                <a:spcPct val="50000"/>
              </a:spcBef>
            </a:pPr>
            <a:endParaRPr lang="en-US" sz="2400"/>
          </a:p>
          <a:p>
            <a:pPr eaLnBrk="0" hangingPunct="0">
              <a:spcBef>
                <a:spcPct val="50000"/>
              </a:spcBef>
            </a:pPr>
            <a:r>
              <a:rPr lang="en-US" sz="2400"/>
              <a:t># Shift bits two places to left same as multiply by 4.</a:t>
            </a:r>
          </a:p>
          <a:p>
            <a:pPr eaLnBrk="0" hangingPunct="0">
              <a:spcBef>
                <a:spcPct val="50000"/>
              </a:spcBef>
            </a:pPr>
            <a:r>
              <a:rPr lang="en-US" sz="2400"/>
              <a:t># mnemonic is SLL expressed in lower case</a:t>
            </a:r>
          </a:p>
          <a:p>
            <a:pPr eaLnBrk="0" hangingPunct="0">
              <a:spcBef>
                <a:spcPct val="50000"/>
              </a:spcBef>
            </a:pPr>
            <a:r>
              <a:rPr lang="en-US" sz="3200" b="1">
                <a:latin typeface="Courier New" pitchFamily="49" charset="0"/>
              </a:rPr>
              <a:t>sll	$t0, $t0, 2</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050"/>
          <p:cNvSpPr>
            <a:spLocks noGrp="1" noChangeArrowheads="1"/>
          </p:cNvSpPr>
          <p:nvPr>
            <p:ph type="title"/>
          </p:nvPr>
        </p:nvSpPr>
        <p:spPr/>
        <p:txBody>
          <a:bodyPr/>
          <a:lstStyle/>
          <a:p>
            <a:r>
              <a:rPr lang="en-US"/>
              <a:t>Logical Bit-wise Shift Left</a:t>
            </a:r>
          </a:p>
        </p:txBody>
      </p:sp>
      <p:sp>
        <p:nvSpPr>
          <p:cNvPr id="449539" name="Text Box 2051"/>
          <p:cNvSpPr txBox="1">
            <a:spLocks noChangeArrowheads="1"/>
          </p:cNvSpPr>
          <p:nvPr/>
        </p:nvSpPr>
        <p:spPr bwMode="auto">
          <a:xfrm>
            <a:off x="1524000" y="2057400"/>
            <a:ext cx="6553200" cy="2222500"/>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sll	$t0, $t0, 2</a:t>
            </a:r>
          </a:p>
          <a:p>
            <a:pPr eaLnBrk="0" hangingPunct="0">
              <a:spcBef>
                <a:spcPct val="50000"/>
              </a:spcBef>
            </a:pPr>
            <a:r>
              <a:rPr lang="en-US" sz="2400">
                <a:latin typeface="Times New Roman" pitchFamily="18" charset="0"/>
              </a:rPr>
              <a:t>The effect is a very fast multiply by a power of two.</a:t>
            </a:r>
          </a:p>
          <a:p>
            <a:pPr eaLnBrk="0" hangingPunct="0">
              <a:spcBef>
                <a:spcPct val="50000"/>
              </a:spcBef>
            </a:pPr>
            <a:r>
              <a:rPr lang="en-US" sz="2400">
                <a:latin typeface="Times New Roman" pitchFamily="18" charset="0"/>
              </a:rPr>
              <a:t>Shifts in </a:t>
            </a:r>
            <a:r>
              <a:rPr lang="en-US" sz="2400">
                <a:solidFill>
                  <a:srgbClr val="008000"/>
                </a:solidFill>
                <a:latin typeface="Times New Roman" pitchFamily="18" charset="0"/>
              </a:rPr>
              <a:t>two </a:t>
            </a:r>
            <a:r>
              <a:rPr lang="en-US" sz="2400" b="1">
                <a:solidFill>
                  <a:srgbClr val="008000"/>
                </a:solidFill>
                <a:latin typeface="Times New Roman" pitchFamily="18" charset="0"/>
              </a:rPr>
              <a:t>0</a:t>
            </a:r>
            <a:r>
              <a:rPr lang="en-US" sz="2400">
                <a:solidFill>
                  <a:srgbClr val="008000"/>
                </a:solidFill>
                <a:latin typeface="Times New Roman" pitchFamily="18" charset="0"/>
              </a:rPr>
              <a:t> bits</a:t>
            </a:r>
            <a:r>
              <a:rPr lang="en-US" sz="2400">
                <a:latin typeface="Times New Roman" pitchFamily="18" charset="0"/>
              </a:rPr>
              <a:t> at the low-order end.</a:t>
            </a:r>
          </a:p>
          <a:p>
            <a:pPr eaLnBrk="0" hangingPunct="0">
              <a:spcBef>
                <a:spcPct val="50000"/>
              </a:spcBef>
            </a:pPr>
            <a:r>
              <a:rPr lang="en-US" sz="2400">
                <a:latin typeface="Times New Roman" pitchFamily="18" charset="0"/>
              </a:rPr>
              <a:t>The </a:t>
            </a:r>
            <a:r>
              <a:rPr lang="en-US" sz="2400">
                <a:solidFill>
                  <a:srgbClr val="996600"/>
                </a:solidFill>
                <a:latin typeface="Times New Roman" pitchFamily="18" charset="0"/>
              </a:rPr>
              <a:t>two high-order bits</a:t>
            </a:r>
            <a:r>
              <a:rPr lang="en-US" sz="2400">
                <a:latin typeface="Times New Roman" pitchFamily="18" charset="0"/>
              </a:rPr>
              <a:t> are pushed off the left end.</a:t>
            </a:r>
          </a:p>
        </p:txBody>
      </p:sp>
      <p:sp>
        <p:nvSpPr>
          <p:cNvPr id="449540" name="Text Box 2052"/>
          <p:cNvSpPr txBox="1">
            <a:spLocks noChangeArrowheads="1"/>
          </p:cNvSpPr>
          <p:nvPr/>
        </p:nvSpPr>
        <p:spPr bwMode="auto">
          <a:xfrm>
            <a:off x="1600200" y="4648200"/>
            <a:ext cx="6324600" cy="4572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$t0 = </a:t>
            </a:r>
            <a:r>
              <a:rPr lang="en-US" sz="2400" b="1">
                <a:solidFill>
                  <a:srgbClr val="996600"/>
                </a:solidFill>
                <a:latin typeface="Times New Roman" pitchFamily="18" charset="0"/>
              </a:rPr>
              <a:t>00</a:t>
            </a:r>
            <a:r>
              <a:rPr lang="en-US" sz="2400">
                <a:latin typeface="Times New Roman" pitchFamily="18" charset="0"/>
              </a:rPr>
              <a:t>000000 00000000 00000000 </a:t>
            </a:r>
            <a:r>
              <a:rPr lang="en-US" sz="2400" b="1">
                <a:solidFill>
                  <a:srgbClr val="0000FF"/>
                </a:solidFill>
                <a:latin typeface="Times New Roman" pitchFamily="18" charset="0"/>
              </a:rPr>
              <a:t>1</a:t>
            </a:r>
            <a:r>
              <a:rPr lang="en-US" sz="2400">
                <a:latin typeface="Times New Roman" pitchFamily="18" charset="0"/>
              </a:rPr>
              <a:t>111111</a:t>
            </a:r>
            <a:r>
              <a:rPr lang="en-US" sz="2400" b="1">
                <a:solidFill>
                  <a:srgbClr val="CC3300"/>
                </a:solidFill>
                <a:latin typeface="Times New Roman" pitchFamily="18" charset="0"/>
              </a:rPr>
              <a:t>1</a:t>
            </a:r>
          </a:p>
        </p:txBody>
      </p:sp>
      <p:sp>
        <p:nvSpPr>
          <p:cNvPr id="449541" name="Text Box 2053"/>
          <p:cNvSpPr txBox="1">
            <a:spLocks noChangeArrowheads="1"/>
          </p:cNvSpPr>
          <p:nvPr/>
        </p:nvSpPr>
        <p:spPr bwMode="auto">
          <a:xfrm>
            <a:off x="1600200" y="5638800"/>
            <a:ext cx="6019800" cy="4572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$t0 = 00000000 00000000 000000</a:t>
            </a:r>
            <a:r>
              <a:rPr lang="en-US" sz="2400" b="1">
                <a:solidFill>
                  <a:srgbClr val="0000FF"/>
                </a:solidFill>
                <a:latin typeface="Times New Roman" pitchFamily="18" charset="0"/>
              </a:rPr>
              <a:t>1</a:t>
            </a:r>
            <a:r>
              <a:rPr lang="en-US" sz="2400">
                <a:latin typeface="Times New Roman" pitchFamily="18" charset="0"/>
              </a:rPr>
              <a:t>1 11111</a:t>
            </a:r>
            <a:r>
              <a:rPr lang="en-US" sz="2400" b="1">
                <a:solidFill>
                  <a:srgbClr val="CC3300"/>
                </a:solidFill>
                <a:latin typeface="Times New Roman" pitchFamily="18" charset="0"/>
              </a:rPr>
              <a:t>1</a:t>
            </a:r>
            <a:r>
              <a:rPr lang="en-US" sz="2400" b="1">
                <a:solidFill>
                  <a:srgbClr val="008000"/>
                </a:solidFill>
                <a:latin typeface="Times New Roman" pitchFamily="18" charset="0"/>
              </a:rPr>
              <a:t>00</a:t>
            </a:r>
          </a:p>
        </p:txBody>
      </p:sp>
      <p:sp>
        <p:nvSpPr>
          <p:cNvPr id="449542" name="Line 2054"/>
          <p:cNvSpPr>
            <a:spLocks noChangeShapeType="1"/>
          </p:cNvSpPr>
          <p:nvPr/>
        </p:nvSpPr>
        <p:spPr bwMode="auto">
          <a:xfrm>
            <a:off x="4876800" y="5105400"/>
            <a:ext cx="0" cy="533400"/>
          </a:xfrm>
          <a:prstGeom prst="line">
            <a:avLst/>
          </a:prstGeom>
          <a:noFill/>
          <a:ln w="50800">
            <a:solidFill>
              <a:schemeClr val="tx1"/>
            </a:solidFill>
            <a:round/>
            <a:headEnd/>
            <a:tailEnd type="triangle" w="med" len="med"/>
          </a:ln>
          <a:effectLst/>
        </p:spPr>
        <p:txBody>
          <a:bodyPr wrap="none" anchor="ctr"/>
          <a:lstStyle/>
          <a:p>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p:txBody>
          <a:bodyPr/>
          <a:lstStyle/>
          <a:p>
            <a:r>
              <a:rPr lang="en-US"/>
              <a:t>Example: Shift Left Logical</a:t>
            </a:r>
          </a:p>
        </p:txBody>
      </p:sp>
      <p:sp>
        <p:nvSpPr>
          <p:cNvPr id="506883" name="Rectangle 3"/>
          <p:cNvSpPr>
            <a:spLocks noGrp="1" noChangeArrowheads="1"/>
          </p:cNvSpPr>
          <p:nvPr>
            <p:ph idx="1"/>
          </p:nvPr>
        </p:nvSpPr>
        <p:spPr/>
        <p:txBody>
          <a:bodyPr/>
          <a:lstStyle/>
          <a:p>
            <a:r>
              <a:rPr lang="en-US" b="1">
                <a:latin typeface="Courier New" pitchFamily="49" charset="0"/>
              </a:rPr>
              <a:t>Let	$t0 = 0xFFFFFFE8 = -24</a:t>
            </a:r>
          </a:p>
          <a:p>
            <a:endParaRPr lang="en-US" b="1">
              <a:latin typeface="Courier New" pitchFamily="49" charset="0"/>
            </a:endParaRPr>
          </a:p>
          <a:p>
            <a:r>
              <a:rPr lang="en-US" sz="2400"/>
              <a:t>$t0 = 1111 1111 1111 1111 1111 1111 1110 1000</a:t>
            </a:r>
          </a:p>
          <a:p>
            <a:endParaRPr lang="en-US" sz="2400"/>
          </a:p>
          <a:p>
            <a:r>
              <a:rPr lang="en-US" sz="2400"/>
              <a:t>sll	$t1, $t0, 1</a:t>
            </a:r>
          </a:p>
          <a:p>
            <a:endParaRPr lang="en-US" sz="2400"/>
          </a:p>
          <a:p>
            <a:r>
              <a:rPr lang="en-US" sz="2400"/>
              <a:t>$t1 = 1111 1111 1111 1111 1111 1111 1101 0000 = -48</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r>
              <a:rPr lang="en-US"/>
              <a:t>Logical Bit-wise Shift Right</a:t>
            </a:r>
          </a:p>
        </p:txBody>
      </p:sp>
      <p:sp>
        <p:nvSpPr>
          <p:cNvPr id="398339" name="Text Box 3"/>
          <p:cNvSpPr txBox="1">
            <a:spLocks noChangeArrowheads="1"/>
          </p:cNvSpPr>
          <p:nvPr/>
        </p:nvSpPr>
        <p:spPr bwMode="auto">
          <a:xfrm>
            <a:off x="990600" y="2057400"/>
            <a:ext cx="7391400" cy="42926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Pseudo code for a bit-wise shift right statement.</a:t>
            </a:r>
          </a:p>
          <a:p>
            <a:pPr eaLnBrk="0" hangingPunct="0">
              <a:spcBef>
                <a:spcPct val="50000"/>
              </a:spcBef>
            </a:pPr>
            <a:r>
              <a:rPr lang="en-US" sz="2400"/>
              <a:t>// &lt;&lt; is bit-wise shift right in C or C++ notation</a:t>
            </a:r>
            <a:endParaRPr lang="en-US" sz="2400">
              <a:latin typeface="Times New Roman" pitchFamily="18" charset="0"/>
            </a:endParaRPr>
          </a:p>
          <a:p>
            <a:pPr eaLnBrk="0" hangingPunct="0">
              <a:spcBef>
                <a:spcPct val="50000"/>
              </a:spcBef>
            </a:pPr>
            <a:r>
              <a:rPr lang="en-US" sz="2400">
                <a:latin typeface="Times New Roman" pitchFamily="18" charset="0"/>
              </a:rPr>
              <a:t>$t0 = $t0 &gt;&gt; 2;	</a:t>
            </a:r>
          </a:p>
          <a:p>
            <a:pPr eaLnBrk="0" hangingPunct="0">
              <a:spcBef>
                <a:spcPct val="50000"/>
              </a:spcBef>
            </a:pPr>
            <a:endParaRPr lang="en-US" sz="2400">
              <a:latin typeface="Times New Roman" pitchFamily="18" charset="0"/>
            </a:endParaRPr>
          </a:p>
          <a:p>
            <a:pPr eaLnBrk="0" hangingPunct="0">
              <a:spcBef>
                <a:spcPct val="50000"/>
              </a:spcBef>
            </a:pPr>
            <a:r>
              <a:rPr lang="en-US" sz="2400">
                <a:latin typeface="Times New Roman" pitchFamily="18" charset="0"/>
              </a:rPr>
              <a:t>Convert pseudo code statement into MIPS assembly language statement.</a:t>
            </a:r>
          </a:p>
          <a:p>
            <a:pPr eaLnBrk="0" hangingPunct="0">
              <a:spcBef>
                <a:spcPct val="50000"/>
              </a:spcBef>
            </a:pPr>
            <a:r>
              <a:rPr lang="en-US" sz="2400">
                <a:latin typeface="Times New Roman" pitchFamily="18" charset="0"/>
              </a:rPr>
              <a:t># Shift bits two places to right same as divide by 4.</a:t>
            </a:r>
          </a:p>
          <a:p>
            <a:pPr eaLnBrk="0" hangingPunct="0">
              <a:spcBef>
                <a:spcPct val="50000"/>
              </a:spcBef>
            </a:pPr>
            <a:r>
              <a:rPr lang="en-US" sz="3200" b="1">
                <a:latin typeface="Courier New" pitchFamily="49" charset="0"/>
              </a:rPr>
              <a:t>srl	$t0, $t0, 2</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p:txBody>
          <a:bodyPr/>
          <a:lstStyle/>
          <a:p>
            <a:r>
              <a:rPr lang="en-US"/>
              <a:t>Logical Bit-wise Shift Right</a:t>
            </a:r>
          </a:p>
        </p:txBody>
      </p:sp>
      <p:sp>
        <p:nvSpPr>
          <p:cNvPr id="450563" name="Text Box 3"/>
          <p:cNvSpPr txBox="1">
            <a:spLocks noChangeArrowheads="1"/>
          </p:cNvSpPr>
          <p:nvPr/>
        </p:nvSpPr>
        <p:spPr bwMode="auto">
          <a:xfrm>
            <a:off x="762000" y="1752600"/>
            <a:ext cx="8001000" cy="2954338"/>
          </a:xfrm>
          <a:prstGeom prst="rect">
            <a:avLst/>
          </a:prstGeom>
          <a:noFill/>
          <a:ln w="9525">
            <a:noFill/>
            <a:miter lim="800000"/>
            <a:headEnd/>
            <a:tailEnd/>
          </a:ln>
          <a:effectLst/>
        </p:spPr>
        <p:txBody>
          <a:bodyPr>
            <a:spAutoFit/>
          </a:bodyPr>
          <a:lstStyle/>
          <a:p>
            <a:pPr eaLnBrk="0" hangingPunct="0">
              <a:spcBef>
                <a:spcPct val="50000"/>
              </a:spcBef>
            </a:pPr>
            <a:r>
              <a:rPr lang="en-US" sz="3200" b="1">
                <a:latin typeface="Courier New" pitchFamily="49" charset="0"/>
              </a:rPr>
              <a:t>srl	$t0, $t0, 2</a:t>
            </a:r>
          </a:p>
          <a:p>
            <a:pPr eaLnBrk="0" hangingPunct="0">
              <a:spcBef>
                <a:spcPct val="50000"/>
              </a:spcBef>
            </a:pPr>
            <a:endParaRPr lang="en-US" sz="3200" b="1">
              <a:latin typeface="Courier New" pitchFamily="49" charset="0"/>
            </a:endParaRPr>
          </a:p>
          <a:p>
            <a:pPr eaLnBrk="0" hangingPunct="0">
              <a:spcBef>
                <a:spcPct val="50000"/>
              </a:spcBef>
            </a:pPr>
            <a:r>
              <a:rPr lang="en-US" sz="2400">
                <a:latin typeface="Times New Roman" pitchFamily="18" charset="0"/>
              </a:rPr>
              <a:t>The effect is a very fast division by a power of two.</a:t>
            </a:r>
          </a:p>
          <a:p>
            <a:pPr eaLnBrk="0" hangingPunct="0">
              <a:spcBef>
                <a:spcPct val="50000"/>
              </a:spcBef>
            </a:pPr>
            <a:r>
              <a:rPr lang="en-US" sz="2400">
                <a:latin typeface="Times New Roman" pitchFamily="18" charset="0"/>
              </a:rPr>
              <a:t>Shift in </a:t>
            </a:r>
            <a:r>
              <a:rPr lang="en-US" sz="2400" b="1">
                <a:solidFill>
                  <a:srgbClr val="0000FF"/>
                </a:solidFill>
                <a:latin typeface="Times New Roman" pitchFamily="18" charset="0"/>
              </a:rPr>
              <a:t>0</a:t>
            </a:r>
            <a:r>
              <a:rPr lang="en-US" sz="2400">
                <a:solidFill>
                  <a:srgbClr val="0000FF"/>
                </a:solidFill>
                <a:latin typeface="Times New Roman" pitchFamily="18" charset="0"/>
              </a:rPr>
              <a:t> </a:t>
            </a:r>
            <a:r>
              <a:rPr lang="en-US" sz="2400">
                <a:latin typeface="Times New Roman" pitchFamily="18" charset="0"/>
              </a:rPr>
              <a:t>bits at high-order end and shift existing bits to right.</a:t>
            </a:r>
          </a:p>
          <a:p>
            <a:pPr eaLnBrk="0" hangingPunct="0">
              <a:spcBef>
                <a:spcPct val="50000"/>
              </a:spcBef>
            </a:pPr>
            <a:r>
              <a:rPr lang="en-US" sz="2400">
                <a:solidFill>
                  <a:srgbClr val="996600"/>
                </a:solidFill>
                <a:latin typeface="Times New Roman" pitchFamily="18" charset="0"/>
              </a:rPr>
              <a:t>Low-order bits</a:t>
            </a:r>
            <a:r>
              <a:rPr lang="en-US" sz="2400">
                <a:latin typeface="Times New Roman" pitchFamily="18" charset="0"/>
              </a:rPr>
              <a:t> are lost as they are pushed off the far right end.</a:t>
            </a:r>
          </a:p>
        </p:txBody>
      </p:sp>
      <p:sp>
        <p:nvSpPr>
          <p:cNvPr id="450564" name="Text Box 4"/>
          <p:cNvSpPr txBox="1">
            <a:spLocks noChangeArrowheads="1"/>
          </p:cNvSpPr>
          <p:nvPr/>
        </p:nvSpPr>
        <p:spPr bwMode="auto">
          <a:xfrm>
            <a:off x="1371600" y="4953000"/>
            <a:ext cx="6096000" cy="4572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$t0 = 00000000 00000000 00000000 </a:t>
            </a:r>
            <a:r>
              <a:rPr lang="en-US" sz="2400" b="1">
                <a:solidFill>
                  <a:srgbClr val="CC3300"/>
                </a:solidFill>
                <a:latin typeface="Times New Roman" pitchFamily="18" charset="0"/>
              </a:rPr>
              <a:t>1</a:t>
            </a:r>
            <a:r>
              <a:rPr lang="en-US" sz="2400">
                <a:latin typeface="Times New Roman" pitchFamily="18" charset="0"/>
              </a:rPr>
              <a:t>1111</a:t>
            </a:r>
            <a:r>
              <a:rPr lang="en-US" sz="2400" b="1">
                <a:solidFill>
                  <a:srgbClr val="008000"/>
                </a:solidFill>
                <a:latin typeface="Times New Roman" pitchFamily="18" charset="0"/>
              </a:rPr>
              <a:t>1</a:t>
            </a:r>
            <a:r>
              <a:rPr lang="en-US" sz="2400" b="1">
                <a:solidFill>
                  <a:srgbClr val="996600"/>
                </a:solidFill>
                <a:latin typeface="Times New Roman" pitchFamily="18" charset="0"/>
              </a:rPr>
              <a:t>11</a:t>
            </a:r>
          </a:p>
        </p:txBody>
      </p:sp>
      <p:sp>
        <p:nvSpPr>
          <p:cNvPr id="450565" name="Text Box 5"/>
          <p:cNvSpPr txBox="1">
            <a:spLocks noChangeArrowheads="1"/>
          </p:cNvSpPr>
          <p:nvPr/>
        </p:nvSpPr>
        <p:spPr bwMode="auto">
          <a:xfrm>
            <a:off x="1371600" y="5835650"/>
            <a:ext cx="6172200" cy="457200"/>
          </a:xfrm>
          <a:prstGeom prst="rect">
            <a:avLst/>
          </a:prstGeom>
          <a:noFill/>
          <a:ln w="9525">
            <a:noFill/>
            <a:miter lim="800000"/>
            <a:headEnd/>
            <a:tailEnd/>
          </a:ln>
          <a:effectLst/>
        </p:spPr>
        <p:txBody>
          <a:bodyPr>
            <a:spAutoFit/>
          </a:bodyPr>
          <a:lstStyle/>
          <a:p>
            <a:pPr eaLnBrk="0" hangingPunct="0">
              <a:spcBef>
                <a:spcPct val="50000"/>
              </a:spcBef>
            </a:pPr>
            <a:r>
              <a:rPr lang="en-US" sz="2400">
                <a:latin typeface="Times New Roman" pitchFamily="18" charset="0"/>
              </a:rPr>
              <a:t>$t0 = </a:t>
            </a:r>
            <a:r>
              <a:rPr lang="en-US" sz="2400" b="1">
                <a:solidFill>
                  <a:srgbClr val="0066FF"/>
                </a:solidFill>
                <a:latin typeface="Times New Roman" pitchFamily="18" charset="0"/>
              </a:rPr>
              <a:t>00</a:t>
            </a:r>
            <a:r>
              <a:rPr lang="en-US" sz="2400">
                <a:latin typeface="Times New Roman" pitchFamily="18" charset="0"/>
              </a:rPr>
              <a:t>000000 00000000 00000000 00</a:t>
            </a:r>
            <a:r>
              <a:rPr lang="en-US" sz="2400" b="1">
                <a:solidFill>
                  <a:srgbClr val="CC3300"/>
                </a:solidFill>
                <a:latin typeface="Times New Roman" pitchFamily="18" charset="0"/>
              </a:rPr>
              <a:t>1</a:t>
            </a:r>
            <a:r>
              <a:rPr lang="en-US" sz="2400">
                <a:latin typeface="Times New Roman" pitchFamily="18" charset="0"/>
              </a:rPr>
              <a:t>1111</a:t>
            </a:r>
            <a:r>
              <a:rPr lang="en-US" sz="2400" b="1">
                <a:solidFill>
                  <a:srgbClr val="008000"/>
                </a:solidFill>
                <a:latin typeface="Times New Roman" pitchFamily="18" charset="0"/>
              </a:rPr>
              <a:t>1</a:t>
            </a:r>
          </a:p>
        </p:txBody>
      </p:sp>
      <p:sp>
        <p:nvSpPr>
          <p:cNvPr id="450566" name="Line 6"/>
          <p:cNvSpPr>
            <a:spLocks noChangeShapeType="1"/>
          </p:cNvSpPr>
          <p:nvPr/>
        </p:nvSpPr>
        <p:spPr bwMode="auto">
          <a:xfrm>
            <a:off x="4495800" y="5334000"/>
            <a:ext cx="0" cy="533400"/>
          </a:xfrm>
          <a:prstGeom prst="line">
            <a:avLst/>
          </a:prstGeom>
          <a:noFill/>
          <a:ln w="50800">
            <a:solidFill>
              <a:schemeClr val="tx1"/>
            </a:solidFill>
            <a:round/>
            <a:headEnd/>
            <a:tailEnd type="triangle" w="med" len="med"/>
          </a:ln>
          <a:effectLst/>
        </p:spPr>
        <p:txBody>
          <a:bodyPr wrap="none" anchor="ct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10661</TotalTime>
  <Words>3734</Words>
  <Application>Microsoft Office PowerPoint</Application>
  <PresentationFormat>On-screen Show (4:3)</PresentationFormat>
  <Paragraphs>827</Paragraphs>
  <Slides>118</Slides>
  <Notes>0</Notes>
  <HiddenSlides>0</HiddenSlides>
  <MMClips>0</MMClips>
  <ScaleCrop>false</ScaleCrop>
  <HeadingPairs>
    <vt:vector size="4" baseType="variant">
      <vt:variant>
        <vt:lpstr>Theme</vt:lpstr>
      </vt:variant>
      <vt:variant>
        <vt:i4>1</vt:i4>
      </vt:variant>
      <vt:variant>
        <vt:lpstr>Slide Titles</vt:lpstr>
      </vt:variant>
      <vt:variant>
        <vt:i4>118</vt:i4>
      </vt:variant>
    </vt:vector>
  </HeadingPairs>
  <TitlesOfParts>
    <vt:vector size="119" baseType="lpstr">
      <vt:lpstr>Trek</vt:lpstr>
      <vt:lpstr>MIPS Assembly Language Programming</vt:lpstr>
      <vt:lpstr>Benefits of Studying Assembly Language Programming</vt:lpstr>
      <vt:lpstr>Why MIPS?</vt:lpstr>
      <vt:lpstr>Current Applications of MIPS</vt:lpstr>
      <vt:lpstr>More Familiar MIPS Adopters</vt:lpstr>
      <vt:lpstr>Sony PSP</vt:lpstr>
      <vt:lpstr>History of MIPS</vt:lpstr>
      <vt:lpstr>MIPS Computer Organization</vt:lpstr>
      <vt:lpstr>Functional Units</vt:lpstr>
      <vt:lpstr>DataPath Diagram</vt:lpstr>
      <vt:lpstr>Data buses</vt:lpstr>
      <vt:lpstr>Control Unit</vt:lpstr>
      <vt:lpstr>MIPS Register File</vt:lpstr>
      <vt:lpstr>MIPS Load &amp; Store</vt:lpstr>
      <vt:lpstr>MIPS Registers</vt:lpstr>
      <vt:lpstr>MIPS Registers</vt:lpstr>
      <vt:lpstr>Main Program Registers</vt:lpstr>
      <vt:lpstr>Local Variable Registers</vt:lpstr>
      <vt:lpstr>Function Parameter Registers</vt:lpstr>
      <vt:lpstr>Function Return Registers</vt:lpstr>
      <vt:lpstr>Special Purpose Registers</vt:lpstr>
      <vt:lpstr>Zero Register</vt:lpstr>
      <vt:lpstr>A Quick Look at MIPS</vt:lpstr>
      <vt:lpstr>MARS: A MIPS Simulator</vt:lpstr>
      <vt:lpstr>Where to Get MARS?</vt:lpstr>
      <vt:lpstr>mars tutorials</vt:lpstr>
      <vt:lpstr>Run the MARS Editor</vt:lpstr>
      <vt:lpstr>Edit Hello World</vt:lpstr>
      <vt:lpstr>Load Immediate</vt:lpstr>
      <vt:lpstr>Load Address</vt:lpstr>
      <vt:lpstr>Case Sensitivity</vt:lpstr>
      <vt:lpstr>Mars</vt:lpstr>
      <vt:lpstr>Arithmetic Logic Unit (ALU)</vt:lpstr>
      <vt:lpstr>Program Counter (PC)</vt:lpstr>
      <vt:lpstr>Fetch-Execute Cycle</vt:lpstr>
      <vt:lpstr>Fetch-Execute Cycle</vt:lpstr>
      <vt:lpstr>Mars Exercise</vt:lpstr>
      <vt:lpstr>MIPS Instruction Format</vt:lpstr>
      <vt:lpstr>MIPS Instruction Set</vt:lpstr>
      <vt:lpstr>Simplicity Favors Regularity </vt:lpstr>
      <vt:lpstr>Addition Example</vt:lpstr>
      <vt:lpstr>Use mars to Trace Addition</vt:lpstr>
      <vt:lpstr>Subtraction Example</vt:lpstr>
      <vt:lpstr>Use mars to Trace Subtraction</vt:lpstr>
      <vt:lpstr>Negative Integers</vt:lpstr>
      <vt:lpstr>Programming Exercise</vt:lpstr>
      <vt:lpstr>Smaller is Faster</vt:lpstr>
      <vt:lpstr>Add Instruction</vt:lpstr>
      <vt:lpstr>Add Instruction Immediate Version</vt:lpstr>
      <vt:lpstr>Subtract Instruction</vt:lpstr>
      <vt:lpstr>Subtract Instruction Immediate Version</vt:lpstr>
      <vt:lpstr>Immediate Values are 16-Bits</vt:lpstr>
      <vt:lpstr>Logical Bit-wise AND</vt:lpstr>
      <vt:lpstr>Exercise</vt:lpstr>
      <vt:lpstr>Logical Bit-wise AND Instruction</vt:lpstr>
      <vt:lpstr>Bit-wise AND Example</vt:lpstr>
      <vt:lpstr>Logical Bit-wise AND -Immediate Format</vt:lpstr>
      <vt:lpstr>Bit-wise AND Example</vt:lpstr>
      <vt:lpstr>Exercise</vt:lpstr>
      <vt:lpstr>Logical Bit-wise OR</vt:lpstr>
      <vt:lpstr>Exercise</vt:lpstr>
      <vt:lpstr>Logical Bit-wise OR Instruction</vt:lpstr>
      <vt:lpstr>Bit-Wise OR Example </vt:lpstr>
      <vt:lpstr>Logical Bit-wise OR Instruction Immediate Format</vt:lpstr>
      <vt:lpstr>Bit-Wise OR Example </vt:lpstr>
      <vt:lpstr>Load Immediate Value</vt:lpstr>
      <vt:lpstr>Load Immediate Value</vt:lpstr>
      <vt:lpstr>Programming Exercise</vt:lpstr>
      <vt:lpstr>Solution</vt:lpstr>
      <vt:lpstr>Solution</vt:lpstr>
      <vt:lpstr>Programming Exercise</vt:lpstr>
      <vt:lpstr>Solution</vt:lpstr>
      <vt:lpstr>Logical Bit-wise NOT</vt:lpstr>
      <vt:lpstr>Logical Bit-wise NOT</vt:lpstr>
      <vt:lpstr>Logical Bit-wise NOR</vt:lpstr>
      <vt:lpstr>Logical Bit-wise NOR</vt:lpstr>
      <vt:lpstr>Logical Bit-wise NOR</vt:lpstr>
      <vt:lpstr>Logical Bit-wise Exclusive OR</vt:lpstr>
      <vt:lpstr>Exercise</vt:lpstr>
      <vt:lpstr>Logical Bit-wise XOR</vt:lpstr>
      <vt:lpstr>Logical Bit-wise XOR</vt:lpstr>
      <vt:lpstr>Logical Bit-wise XOR Immediate Format</vt:lpstr>
      <vt:lpstr>Logical Bit-wise XOR Immediate Format</vt:lpstr>
      <vt:lpstr>Exercise</vt:lpstr>
      <vt:lpstr>Useful Property of XOR</vt:lpstr>
      <vt:lpstr>Side Note: XOR Animation</vt:lpstr>
      <vt:lpstr>Declaring 32-bit Constants</vt:lpstr>
      <vt:lpstr>Declaring 32-bit Constants</vt:lpstr>
      <vt:lpstr>Load Word Instruction</vt:lpstr>
      <vt:lpstr>masking</vt:lpstr>
      <vt:lpstr>Programming Assignment</vt:lpstr>
      <vt:lpstr>Programming Assignment</vt:lpstr>
      <vt:lpstr>Programming Assignment</vt:lpstr>
      <vt:lpstr>Programming Assignment</vt:lpstr>
      <vt:lpstr>Logical Bit-wise Shift Left</vt:lpstr>
      <vt:lpstr>Logical Bit-wise Shift Left</vt:lpstr>
      <vt:lpstr>Example: Shift Left Logical</vt:lpstr>
      <vt:lpstr>Logical Bit-wise Shift Right</vt:lpstr>
      <vt:lpstr>Logical Bit-wise Shift Right</vt:lpstr>
      <vt:lpstr>Arithmetic Shift Right</vt:lpstr>
      <vt:lpstr>Example 1: sra</vt:lpstr>
      <vt:lpstr>Example 1 continued...</vt:lpstr>
      <vt:lpstr>Example 1 continued.</vt:lpstr>
      <vt:lpstr>Example 2: sra</vt:lpstr>
      <vt:lpstr>Example 2: continued.</vt:lpstr>
      <vt:lpstr>Example 3: sra</vt:lpstr>
      <vt:lpstr>Exercises</vt:lpstr>
      <vt:lpstr>Programming Exercise</vt:lpstr>
      <vt:lpstr>Programming Exercise</vt:lpstr>
      <vt:lpstr>Programming Exercise</vt:lpstr>
      <vt:lpstr>EXTRA</vt:lpstr>
      <vt:lpstr>Programming Exercise</vt:lpstr>
      <vt:lpstr>Programming Exercise</vt:lpstr>
      <vt:lpstr>IEEE Single Precision</vt:lpstr>
      <vt:lpstr>Simplified Example</vt:lpstr>
      <vt:lpstr>Programming Exercise</vt:lpstr>
      <vt:lpstr>Programming Exercise</vt:lpstr>
      <vt:lpstr>Programming Exercise</vt:lpstr>
    </vt:vector>
  </TitlesOfParts>
  <Company>CSUC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MIPS Assembly Language Programming    CSCI 51A</dc:title>
  <dc:creator>Robert Britton</dc:creator>
  <cp:lastModifiedBy>Anne Applin</cp:lastModifiedBy>
  <cp:revision>366</cp:revision>
  <cp:lastPrinted>2000-02-08T06:56:16Z</cp:lastPrinted>
  <dcterms:created xsi:type="dcterms:W3CDTF">2000-02-08T06:49:08Z</dcterms:created>
  <dcterms:modified xsi:type="dcterms:W3CDTF">2013-07-19T17:21:15Z</dcterms:modified>
</cp:coreProperties>
</file>