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72"/>
  </p:notesMasterIdLst>
  <p:handoutMasterIdLst>
    <p:handoutMasterId r:id="rId73"/>
  </p:handoutMasterIdLst>
  <p:sldIdLst>
    <p:sldId id="426" r:id="rId2"/>
    <p:sldId id="289" r:id="rId3"/>
    <p:sldId id="316" r:id="rId4"/>
    <p:sldId id="322" r:id="rId5"/>
    <p:sldId id="339" r:id="rId6"/>
    <p:sldId id="347" r:id="rId7"/>
    <p:sldId id="338" r:id="rId8"/>
    <p:sldId id="340" r:id="rId9"/>
    <p:sldId id="348" r:id="rId10"/>
    <p:sldId id="317" r:id="rId11"/>
    <p:sldId id="318" r:id="rId12"/>
    <p:sldId id="364" r:id="rId13"/>
    <p:sldId id="365" r:id="rId14"/>
    <p:sldId id="392" r:id="rId15"/>
    <p:sldId id="393" r:id="rId16"/>
    <p:sldId id="395" r:id="rId17"/>
    <p:sldId id="396" r:id="rId18"/>
    <p:sldId id="349" r:id="rId19"/>
    <p:sldId id="350" r:id="rId20"/>
    <p:sldId id="351" r:id="rId21"/>
    <p:sldId id="352" r:id="rId22"/>
    <p:sldId id="353" r:id="rId23"/>
    <p:sldId id="354" r:id="rId24"/>
    <p:sldId id="397" r:id="rId25"/>
    <p:sldId id="422" r:id="rId26"/>
    <p:sldId id="355" r:id="rId27"/>
    <p:sldId id="356" r:id="rId28"/>
    <p:sldId id="357" r:id="rId29"/>
    <p:sldId id="358" r:id="rId30"/>
    <p:sldId id="423" r:id="rId31"/>
    <p:sldId id="398" r:id="rId32"/>
    <p:sldId id="399" r:id="rId33"/>
    <p:sldId id="400" r:id="rId34"/>
    <p:sldId id="424" r:id="rId35"/>
    <p:sldId id="401" r:id="rId36"/>
    <p:sldId id="402" r:id="rId37"/>
    <p:sldId id="415" r:id="rId38"/>
    <p:sldId id="406" r:id="rId39"/>
    <p:sldId id="407" r:id="rId40"/>
    <p:sldId id="403" r:id="rId41"/>
    <p:sldId id="404" r:id="rId42"/>
    <p:sldId id="405" r:id="rId43"/>
    <p:sldId id="408" r:id="rId44"/>
    <p:sldId id="409" r:id="rId45"/>
    <p:sldId id="410" r:id="rId46"/>
    <p:sldId id="359" r:id="rId47"/>
    <p:sldId id="321" r:id="rId48"/>
    <p:sldId id="267" r:id="rId49"/>
    <p:sldId id="362" r:id="rId50"/>
    <p:sldId id="363" r:id="rId51"/>
    <p:sldId id="411" r:id="rId52"/>
    <p:sldId id="412" r:id="rId53"/>
    <p:sldId id="416" r:id="rId54"/>
    <p:sldId id="324" r:id="rId55"/>
    <p:sldId id="366" r:id="rId56"/>
    <p:sldId id="367" r:id="rId57"/>
    <p:sldId id="370" r:id="rId58"/>
    <p:sldId id="368" r:id="rId59"/>
    <p:sldId id="369" r:id="rId60"/>
    <p:sldId id="413" r:id="rId61"/>
    <p:sldId id="414" r:id="rId62"/>
    <p:sldId id="371" r:id="rId63"/>
    <p:sldId id="372" r:id="rId64"/>
    <p:sldId id="373" r:id="rId65"/>
    <p:sldId id="374" r:id="rId66"/>
    <p:sldId id="375" r:id="rId67"/>
    <p:sldId id="377" r:id="rId68"/>
    <p:sldId id="378" r:id="rId69"/>
    <p:sldId id="379" r:id="rId70"/>
    <p:sldId id="425" r:id="rId71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330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8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t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3347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3347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b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3347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>
                <a:latin typeface="Times" pitchFamily="18" charset="0"/>
              </a:defRPr>
            </a:lvl1pPr>
          </a:lstStyle>
          <a:p>
            <a:fld id="{D2CCEFD3-DB7B-4023-8A04-0141B24702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96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t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03725"/>
            <a:ext cx="51244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b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>
                <a:latin typeface="Times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92882" bIns="46441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>
                <a:latin typeface="Times" pitchFamily="18" charset="0"/>
              </a:defRPr>
            </a:lvl1pPr>
          </a:lstStyle>
          <a:p>
            <a:fld id="{0AD014D6-D159-4FBA-A600-C94B58D376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105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23AFB88-0C8B-4113-930F-F3727327DA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A9956-91F6-48A8-9D38-10BAA681CB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55A3E-33DB-450C-9BCB-072B08398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AE1E9F-6ECB-4F28-9D33-0AF8A4304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7E6B-538E-4A76-B4B9-1A0F2F88CC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3983-6ECE-4A7A-8554-42BE5049E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AB7160-6C01-41B6-BBCA-FA8C8669BB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8354-010B-4E72-8234-97ABC9E0C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97A-2B9B-4C8A-A681-5D4DD1F7FF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E56-D7DB-4E23-8431-739D93BC0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175E-DDC8-40BB-8EBB-009F3DAB3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1925BD-8649-49E0-A9B3-94A60A9CD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Branching &amp; Loops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Updated 7/9/2013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If Statement</a:t>
            </a:r>
          </a:p>
        </p:txBody>
      </p:sp>
      <p:sp>
        <p:nvSpPr>
          <p:cNvPr id="397315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5438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# high-level language pseudo code</a:t>
            </a:r>
            <a:endParaRPr lang="en-US" sz="2400" b="1">
              <a:latin typeface="Courier New" pitchFamily="49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if ( $s3 != $s4 )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  $s0 = $s1 + $s2;</a:t>
            </a:r>
          </a:p>
          <a:p>
            <a:pPr eaLnBrk="0" hangingPunct="0"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# MIPS branch-friendly pseudo code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if( $s3 == $s4 )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  goto endif;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$s0 = $s1 + $s2;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endif:</a:t>
            </a:r>
          </a:p>
        </p:txBody>
      </p:sp>
      <p:sp>
        <p:nvSpPr>
          <p:cNvPr id="397316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56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See: page 123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If Statement</a:t>
            </a:r>
          </a:p>
        </p:txBody>
      </p:sp>
      <p:sp>
        <p:nvSpPr>
          <p:cNvPr id="398339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162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 dirty="0">
                <a:latin typeface="Courier New" pitchFamily="49" charset="0"/>
              </a:rPr>
              <a:t>if( $s3 </a:t>
            </a:r>
            <a:r>
              <a:rPr lang="en-US" sz="2400" b="1" dirty="0">
                <a:solidFill>
                  <a:srgbClr val="CC3300"/>
                </a:solidFill>
                <a:latin typeface="Courier New" pitchFamily="49" charset="0"/>
              </a:rPr>
              <a:t>==</a:t>
            </a:r>
            <a:r>
              <a:rPr lang="en-US" sz="2400" b="1" dirty="0">
                <a:latin typeface="Courier New" pitchFamily="49" charset="0"/>
              </a:rPr>
              <a:t> $s4 )</a:t>
            </a:r>
          </a:p>
          <a:p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err="1">
                <a:latin typeface="Courier New" pitchFamily="49" charset="0"/>
              </a:rPr>
              <a:t>goto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</a:rPr>
              <a:t>$s0 = $s1 + $s2;</a:t>
            </a:r>
          </a:p>
          <a:p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:</a:t>
            </a:r>
          </a:p>
          <a:p>
            <a:endParaRPr lang="en-US" sz="2400" b="1" dirty="0">
              <a:latin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</a:rPr>
              <a:t># Equivalent MIPS assembly code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	</a:t>
            </a:r>
            <a:r>
              <a:rPr lang="en-US" sz="2400" b="1" dirty="0" err="1">
                <a:solidFill>
                  <a:srgbClr val="CC3300"/>
                </a:solidFill>
                <a:latin typeface="Courier New" pitchFamily="49" charset="0"/>
              </a:rPr>
              <a:t>beq</a:t>
            </a:r>
            <a:r>
              <a:rPr lang="en-US" sz="2400" b="1" dirty="0">
                <a:latin typeface="Courier New" pitchFamily="49" charset="0"/>
              </a:rPr>
              <a:t>	$s3, $s4, </a:t>
            </a:r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	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	add	$s0, $s1, $s2	</a:t>
            </a:r>
            <a:r>
              <a:rPr lang="en-US" sz="2400" b="1" i="1" dirty="0">
                <a:solidFill>
                  <a:srgbClr val="00B050"/>
                </a:solidFill>
                <a:latin typeface="Courier New" pitchFamily="49" charset="0"/>
              </a:rPr>
              <a:t># f = g + h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:	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	remainder of the program...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the branch-friendly pseudo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if ($t0 == $t1)</a:t>
            </a:r>
          </a:p>
          <a:p>
            <a:pPr>
              <a:buFontTx/>
              <a:buNone/>
            </a:pPr>
            <a:r>
              <a:rPr lang="en-US"/>
              <a:t>{</a:t>
            </a:r>
          </a:p>
          <a:p>
            <a:pPr>
              <a:buFontTx/>
              <a:buNone/>
            </a:pPr>
            <a:r>
              <a:rPr lang="en-US"/>
              <a:t>	$t0 += 1;</a:t>
            </a:r>
          </a:p>
          <a:p>
            <a:pPr>
              <a:buFontTx/>
              <a:buNone/>
            </a:pPr>
            <a:r>
              <a:rPr lang="en-US"/>
              <a:t>	$s0 += $t0;</a:t>
            </a:r>
          </a:p>
          <a:p>
            <a:pPr>
              <a:buFontTx/>
              <a:buNone/>
            </a:pP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the equivalent MIPS assembly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if ($t0 != $t1)</a:t>
            </a:r>
          </a:p>
          <a:p>
            <a:pPr>
              <a:buFontTx/>
              <a:buNone/>
            </a:pPr>
            <a:r>
              <a:rPr lang="en-US"/>
              <a:t>   goto END_IF;</a:t>
            </a:r>
          </a:p>
          <a:p>
            <a:pPr>
              <a:buFontTx/>
              <a:buNone/>
            </a:pPr>
            <a:r>
              <a:rPr lang="en-US"/>
              <a:t>$t0 += 1;</a:t>
            </a:r>
          </a:p>
          <a:p>
            <a:pPr>
              <a:buFontTx/>
              <a:buNone/>
            </a:pPr>
            <a:r>
              <a:rPr lang="en-US"/>
              <a:t>$s0 += $t0;</a:t>
            </a:r>
          </a:p>
          <a:p>
            <a:pPr>
              <a:buFontTx/>
              <a:buNone/>
            </a:pPr>
            <a:r>
              <a:rPr lang="en-US"/>
              <a:t>END_IF: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			bne	$t0, $t1, END_IF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	# $t0 = $t0 + 1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	addi	$t0, $t0, 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	# $s0 = $s0 + $t0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	add	$s0, $s0, $t0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END_IF: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the equivalent MIPS assembly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if ($t0 == 25)</a:t>
            </a:r>
          </a:p>
          <a:p>
            <a:pPr>
              <a:buFontTx/>
              <a:buNone/>
            </a:pPr>
            <a:r>
              <a:rPr lang="en-US"/>
              <a:t>{</a:t>
            </a:r>
          </a:p>
          <a:p>
            <a:pPr>
              <a:buFontTx/>
              <a:buNone/>
            </a:pPr>
            <a:r>
              <a:rPr lang="en-US"/>
              <a:t>  $t0 = $t0 + 10;</a:t>
            </a:r>
          </a:p>
          <a:p>
            <a:pPr>
              <a:buFontTx/>
              <a:buNone/>
            </a:pP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First, the branch-friendly pseudo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if ($t0 != 25)</a:t>
            </a:r>
          </a:p>
          <a:p>
            <a:pPr>
              <a:buFontTx/>
              <a:buNone/>
            </a:pPr>
            <a:r>
              <a:rPr lang="en-US"/>
              <a:t>   goto END_IF</a:t>
            </a:r>
          </a:p>
          <a:p>
            <a:pPr>
              <a:buFontTx/>
              <a:buNone/>
            </a:pPr>
            <a:r>
              <a:rPr lang="en-US"/>
              <a:t>$t0 = $t0 + 10;</a:t>
            </a:r>
          </a:p>
          <a:p>
            <a:pPr>
              <a:buFontTx/>
              <a:buNone/>
            </a:pPr>
            <a:r>
              <a:rPr lang="en-US"/>
              <a:t>END_IF: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MIPS assembly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		li	$t1, 25</a:t>
            </a:r>
          </a:p>
          <a:p>
            <a:pPr>
              <a:buFontTx/>
              <a:buNone/>
            </a:pPr>
            <a:r>
              <a:rPr lang="en-US"/>
              <a:t>		bne	$t0, $t1, END_IF</a:t>
            </a:r>
          </a:p>
          <a:p>
            <a:pPr>
              <a:buFontTx/>
              <a:buNone/>
            </a:pPr>
            <a:r>
              <a:rPr lang="en-US"/>
              <a:t> 		addi	$t0, $t0, 10</a:t>
            </a:r>
          </a:p>
          <a:p>
            <a:pPr>
              <a:buFontTx/>
              <a:buNone/>
            </a:pPr>
            <a:r>
              <a:rPr lang="en-US"/>
              <a:t>END_IF:</a:t>
            </a:r>
          </a:p>
          <a:p>
            <a:pPr>
              <a:buFontTx/>
              <a:buNone/>
            </a:pPr>
            <a:r>
              <a:rPr lang="en-US"/>
              <a:t>		# remainder of the program…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Less Than or Equal</a:t>
            </a:r>
          </a:p>
        </p:txBody>
      </p:sp>
      <p:sp>
        <p:nvSpPr>
          <p:cNvPr id="446467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4676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Go to LABEL if value in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$s0 is less than or equal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to value in $s1.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ble		$s0, $s1, LABEL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Less Than or Equal</a:t>
            </a:r>
          </a:p>
        </p:txBody>
      </p:sp>
      <p:sp>
        <p:nvSpPr>
          <p:cNvPr id="447491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Courier New" pitchFamily="49" charset="0"/>
              </a:rPr>
              <a:t># high-level language pseudo code</a:t>
            </a:r>
          </a:p>
          <a:p>
            <a:r>
              <a:rPr lang="en-US" sz="2800" b="1">
                <a:latin typeface="Courier New" pitchFamily="49" charset="0"/>
              </a:rPr>
              <a:t>if ($t0 &gt; $t1)</a:t>
            </a:r>
          </a:p>
          <a:p>
            <a:r>
              <a:rPr lang="en-US" sz="2800" b="1">
                <a:latin typeface="Courier New" pitchFamily="49" charset="0"/>
              </a:rPr>
              <a:t>  $t0 = $t0 – 1;</a:t>
            </a:r>
          </a:p>
          <a:p>
            <a:endParaRPr lang="en-US" sz="28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800" b="1">
                <a:latin typeface="Courier New" pitchFamily="49" charset="0"/>
              </a:rPr>
              <a:t>if ($t0 &lt;= $t1)</a:t>
            </a:r>
          </a:p>
          <a:p>
            <a:r>
              <a:rPr lang="en-US" sz="2800" b="1">
                <a:latin typeface="Courier New" pitchFamily="49" charset="0"/>
              </a:rPr>
              <a:t>   goto endif;</a:t>
            </a:r>
          </a:p>
          <a:p>
            <a:r>
              <a:rPr lang="en-US" sz="2800" b="1">
                <a:latin typeface="Courier New" pitchFamily="49" charset="0"/>
              </a:rPr>
              <a:t>$t0 = $t0 – 1;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Branching &amp; Loops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Making decisions and repeating instructions</a:t>
            </a:r>
          </a:p>
          <a:p>
            <a:pPr lvl="1"/>
            <a:r>
              <a:rPr lang="en-US"/>
              <a:t>If-then</a:t>
            </a:r>
          </a:p>
          <a:p>
            <a:pPr lvl="1"/>
            <a:r>
              <a:rPr lang="en-US"/>
              <a:t>If-then-else</a:t>
            </a:r>
          </a:p>
          <a:p>
            <a:pPr lvl="1"/>
            <a:r>
              <a:rPr lang="en-US"/>
              <a:t>while loop</a:t>
            </a:r>
          </a:p>
          <a:p>
            <a:pPr lvl="1"/>
            <a:r>
              <a:rPr lang="en-US"/>
              <a:t>for loop</a:t>
            </a:r>
          </a:p>
          <a:p>
            <a:pPr lvl="1"/>
            <a:r>
              <a:rPr lang="en-US"/>
              <a:t>switch statement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Less Than or Equal</a:t>
            </a:r>
          </a:p>
        </p:txBody>
      </p:sp>
      <p:sp>
        <p:nvSpPr>
          <p:cNvPr id="448515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>
                <a:latin typeface="Courier New" pitchFamily="49" charset="0"/>
              </a:rPr>
              <a:t>if ($t0 </a:t>
            </a:r>
            <a:r>
              <a:rPr lang="en-US" sz="2400" b="1">
                <a:solidFill>
                  <a:srgbClr val="CC3300"/>
                </a:solidFill>
                <a:latin typeface="Courier New" pitchFamily="49" charset="0"/>
              </a:rPr>
              <a:t>&lt;=</a:t>
            </a:r>
            <a:r>
              <a:rPr lang="en-US" sz="2400" b="1">
                <a:latin typeface="Courier New" pitchFamily="49" charset="0"/>
              </a:rPr>
              <a:t> $t1)</a:t>
            </a:r>
          </a:p>
          <a:p>
            <a:r>
              <a:rPr lang="en-US" sz="2400" b="1">
                <a:latin typeface="Courier New" pitchFamily="49" charset="0"/>
              </a:rPr>
              <a:t>   goto endif;</a:t>
            </a:r>
          </a:p>
          <a:p>
            <a:r>
              <a:rPr lang="en-US" sz="2400" b="1">
                <a:latin typeface="Courier New" pitchFamily="49" charset="0"/>
              </a:rPr>
              <a:t>$t0 = $t0 – 1;</a:t>
            </a:r>
          </a:p>
          <a:p>
            <a:r>
              <a:rPr lang="en-US" sz="2400" b="1">
                <a:latin typeface="Courier New" pitchFamily="49" charset="0"/>
              </a:rPr>
              <a:t>endif: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ble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Greater Than or Equal</a:t>
            </a:r>
          </a:p>
        </p:txBody>
      </p:sp>
      <p:sp>
        <p:nvSpPr>
          <p:cNvPr id="449539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>
                <a:latin typeface="Courier New" pitchFamily="49" charset="0"/>
              </a:rPr>
              <a:t>if ($t0 </a:t>
            </a:r>
            <a:r>
              <a:rPr lang="en-US" sz="2400" b="1">
                <a:solidFill>
                  <a:srgbClr val="CC3300"/>
                </a:solidFill>
                <a:latin typeface="Courier New" pitchFamily="49" charset="0"/>
              </a:rPr>
              <a:t>&gt;=</a:t>
            </a:r>
            <a:r>
              <a:rPr lang="en-US" sz="2400" b="1">
                <a:latin typeface="Courier New" pitchFamily="49" charset="0"/>
              </a:rPr>
              <a:t> $t1)</a:t>
            </a:r>
          </a:p>
          <a:p>
            <a:r>
              <a:rPr lang="en-US" sz="2400" b="1">
                <a:latin typeface="Courier New" pitchFamily="49" charset="0"/>
              </a:rPr>
              <a:t>   goto endif;</a:t>
            </a:r>
          </a:p>
          <a:p>
            <a:r>
              <a:rPr lang="en-US" sz="2400" b="1">
                <a:latin typeface="Courier New" pitchFamily="49" charset="0"/>
              </a:rPr>
              <a:t>$t0 = $t0 – 1;</a:t>
            </a:r>
          </a:p>
          <a:p>
            <a:r>
              <a:rPr lang="en-US" sz="2400" b="1">
                <a:latin typeface="Courier New" pitchFamily="49" charset="0"/>
              </a:rPr>
              <a:t>endif: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bge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Less Than</a:t>
            </a:r>
          </a:p>
        </p:txBody>
      </p:sp>
      <p:sp>
        <p:nvSpPr>
          <p:cNvPr id="450563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>
                <a:latin typeface="Courier New" pitchFamily="49" charset="0"/>
              </a:rPr>
              <a:t>if ($t0 </a:t>
            </a:r>
            <a:r>
              <a:rPr lang="en-US" sz="2400" b="1">
                <a:solidFill>
                  <a:srgbClr val="CC3300"/>
                </a:solidFill>
                <a:latin typeface="Courier New" pitchFamily="49" charset="0"/>
              </a:rPr>
              <a:t>&lt;</a:t>
            </a:r>
            <a:r>
              <a:rPr lang="en-US" sz="2400" b="1">
                <a:latin typeface="Courier New" pitchFamily="49" charset="0"/>
              </a:rPr>
              <a:t> $t1)</a:t>
            </a:r>
          </a:p>
          <a:p>
            <a:r>
              <a:rPr lang="en-US" sz="2400" b="1">
                <a:latin typeface="Courier New" pitchFamily="49" charset="0"/>
              </a:rPr>
              <a:t>   goto endif;</a:t>
            </a:r>
          </a:p>
          <a:p>
            <a:r>
              <a:rPr lang="en-US" sz="2400" b="1">
                <a:latin typeface="Courier New" pitchFamily="49" charset="0"/>
              </a:rPr>
              <a:t>$t0 = $t0 – 1;</a:t>
            </a:r>
          </a:p>
          <a:p>
            <a:r>
              <a:rPr lang="en-US" sz="2400" b="1">
                <a:latin typeface="Courier New" pitchFamily="49" charset="0"/>
              </a:rPr>
              <a:t>endif: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blt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Greater Than</a:t>
            </a:r>
          </a:p>
        </p:txBody>
      </p:sp>
      <p:sp>
        <p:nvSpPr>
          <p:cNvPr id="451587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>
                <a:latin typeface="Courier New" pitchFamily="49" charset="0"/>
              </a:rPr>
              <a:t>if ($t0 </a:t>
            </a:r>
            <a:r>
              <a:rPr lang="en-US" sz="2400" b="1">
                <a:solidFill>
                  <a:srgbClr val="CC3300"/>
                </a:solidFill>
                <a:latin typeface="Courier New" pitchFamily="49" charset="0"/>
              </a:rPr>
              <a:t>&gt;</a:t>
            </a:r>
            <a:r>
              <a:rPr lang="en-US" sz="2400" b="1">
                <a:latin typeface="Courier New" pitchFamily="49" charset="0"/>
              </a:rPr>
              <a:t> $t1)</a:t>
            </a:r>
          </a:p>
          <a:p>
            <a:r>
              <a:rPr lang="en-US" sz="2400" b="1">
                <a:latin typeface="Courier New" pitchFamily="49" charset="0"/>
              </a:rPr>
              <a:t>   goto endif;</a:t>
            </a:r>
          </a:p>
          <a:p>
            <a:r>
              <a:rPr lang="en-US" sz="2400" b="1">
                <a:latin typeface="Courier New" pitchFamily="49" charset="0"/>
              </a:rPr>
              <a:t>$t0 = $t0 – 1;</a:t>
            </a:r>
          </a:p>
          <a:p>
            <a:r>
              <a:rPr lang="en-US" sz="2400" b="1">
                <a:latin typeface="Courier New" pitchFamily="49" charset="0"/>
              </a:rPr>
              <a:t>endif: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bgt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Comparisons &amp; Branch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</a:t>
            </a:r>
            <a:r>
              <a:rPr lang="en-US" b="1" u="sng"/>
              <a:t>Pseudo Code		MIPS instruction</a:t>
            </a:r>
            <a:endParaRPr lang="en-US"/>
          </a:p>
          <a:p>
            <a:pPr lvl="1">
              <a:buFontTx/>
              <a:buNone/>
            </a:pPr>
            <a:r>
              <a:rPr lang="en-US"/>
              <a:t>if ($t0 == $t1) goto		beq $t0, $t1, label</a:t>
            </a:r>
          </a:p>
          <a:p>
            <a:pPr lvl="1">
              <a:buFontTx/>
              <a:buNone/>
            </a:pPr>
            <a:r>
              <a:rPr lang="en-US"/>
              <a:t>if ($t0 != $t1) goto		bne $t0, $t1, label</a:t>
            </a:r>
          </a:p>
          <a:p>
            <a:pPr lvl="1">
              <a:buFontTx/>
              <a:buNone/>
            </a:pPr>
            <a:r>
              <a:rPr lang="en-US"/>
              <a:t>if ($t0 &lt; $t1) goto		blt $t0, $t1, label</a:t>
            </a:r>
          </a:p>
          <a:p>
            <a:pPr lvl="1">
              <a:buFontTx/>
              <a:buNone/>
            </a:pPr>
            <a:r>
              <a:rPr lang="en-US"/>
              <a:t>if ($t0 &gt; $t1) goto		bgt $t0, $t1, label</a:t>
            </a:r>
          </a:p>
          <a:p>
            <a:pPr lvl="1">
              <a:buFontTx/>
              <a:buNone/>
            </a:pPr>
            <a:r>
              <a:rPr lang="en-US"/>
              <a:t>if ($t0 &lt;= $t1) goto		ble $t0, $t1, label</a:t>
            </a:r>
          </a:p>
          <a:p>
            <a:pPr lvl="1">
              <a:buFontTx/>
              <a:buNone/>
            </a:pPr>
            <a:r>
              <a:rPr lang="en-US"/>
              <a:t>if ($t0 &gt;= $t1) goto		bge $t0, $t1, label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branch-friendly pseudo code and MIPS assembly for each: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if($t0 &gt; $t1)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$t0 = $t0 + 1;</a:t>
            </a:r>
          </a:p>
          <a:p>
            <a:pPr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if($t0 &lt;= $t1)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$t0 = $t0 + 1;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Comparisons with Zero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Branch comparisons will frequently be made with zero</a:t>
            </a:r>
          </a:p>
          <a:p>
            <a:pPr lvl="1"/>
            <a:r>
              <a:rPr lang="en-US"/>
              <a:t>if (X == 0)</a:t>
            </a:r>
          </a:p>
          <a:p>
            <a:pPr lvl="1"/>
            <a:r>
              <a:rPr lang="en-US"/>
              <a:t>if (X != 0)</a:t>
            </a:r>
          </a:p>
          <a:p>
            <a:pPr lvl="1"/>
            <a:r>
              <a:rPr lang="en-US"/>
              <a:t>if (X &gt; 0)</a:t>
            </a:r>
          </a:p>
          <a:p>
            <a:pPr lvl="1"/>
            <a:r>
              <a:rPr lang="en-US"/>
              <a:t>if (X &lt; 0)</a:t>
            </a:r>
          </a:p>
          <a:p>
            <a:pPr lvl="1"/>
            <a:r>
              <a:rPr lang="en-US"/>
              <a:t>if (X &gt;= 0)</a:t>
            </a:r>
          </a:p>
          <a:p>
            <a:pPr lvl="1"/>
            <a:r>
              <a:rPr lang="en-US"/>
              <a:t>if (X &lt;= 0)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Comparisons with Zero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dirty="0"/>
              <a:t>	</a:t>
            </a:r>
            <a:r>
              <a:rPr lang="en-US" b="1" u="sng" dirty="0"/>
              <a:t>Pseudo Code		MIPS instruction</a:t>
            </a:r>
            <a:endParaRPr lang="en-US" dirty="0"/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($t0 ==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beqz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$t0, label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($t0 !=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bnez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$t0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label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($t0 &gt;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bgtz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t0, label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($t0 &lt;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bltz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t0, label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($t0 &gt;=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bgez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t0, label</a:t>
            </a:r>
          </a:p>
          <a:p>
            <a:pPr lvl="1"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(X &lt;= 0)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blez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t0, label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Equal to Zero</a:t>
            </a:r>
          </a:p>
        </p:txBody>
      </p:sp>
      <p:sp>
        <p:nvSpPr>
          <p:cNvPr id="454659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 dirty="0">
                <a:latin typeface="Courier New" pitchFamily="49" charset="0"/>
              </a:rPr>
              <a:t>if ($t0 </a:t>
            </a:r>
            <a:r>
              <a:rPr lang="en-US" sz="2400" b="1" dirty="0">
                <a:solidFill>
                  <a:srgbClr val="CC3300"/>
                </a:solidFill>
                <a:latin typeface="Courier New" pitchFamily="49" charset="0"/>
              </a:rPr>
              <a:t>==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C3300"/>
                </a:solidFill>
                <a:latin typeface="Courier New" pitchFamily="49" charset="0"/>
              </a:rPr>
              <a:t>0</a:t>
            </a:r>
            <a:r>
              <a:rPr lang="en-US" sz="2400" b="1" dirty="0">
                <a:latin typeface="Courier New" pitchFamily="49" charset="0"/>
              </a:rPr>
              <a:t>) </a:t>
            </a:r>
            <a:r>
              <a:rPr lang="en-US" sz="2400" b="1" dirty="0" err="1">
                <a:latin typeface="Courier New" pitchFamily="49" charset="0"/>
              </a:rPr>
              <a:t>goto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</a:rPr>
              <a:t>$t0 = $t0 – 1;</a:t>
            </a:r>
          </a:p>
          <a:p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:</a:t>
            </a:r>
          </a:p>
          <a:p>
            <a:endParaRPr lang="en-US" sz="2400" b="1" dirty="0">
              <a:latin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err="1">
                <a:solidFill>
                  <a:srgbClr val="CC3300"/>
                </a:solidFill>
                <a:latin typeface="Courier New" pitchFamily="49" charset="0"/>
              </a:rPr>
              <a:t>beqz</a:t>
            </a:r>
            <a:r>
              <a:rPr lang="en-US" sz="2800" b="1" dirty="0">
                <a:latin typeface="Courier New" pitchFamily="49" charset="0"/>
              </a:rPr>
              <a:t>   $t0, </a:t>
            </a:r>
            <a:r>
              <a:rPr lang="en-US" sz="2800" b="1" dirty="0" err="1">
                <a:latin typeface="Courier New" pitchFamily="49" charset="0"/>
              </a:rPr>
              <a:t>endif</a:t>
            </a:r>
            <a:endParaRPr lang="en-US" sz="2800" b="1" dirty="0">
              <a:latin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</a:rPr>
              <a:t># </a:t>
            </a:r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</a:rPr>
              <a:t>else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</a:rPr>
              <a:t>$t0 = $t0 - 1</a:t>
            </a: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err="1">
                <a:latin typeface="Courier New" pitchFamily="49" charset="0"/>
              </a:rPr>
              <a:t>addi</a:t>
            </a:r>
            <a:r>
              <a:rPr lang="en-US" sz="2800" b="1" dirty="0">
                <a:latin typeface="Courier New" pitchFamily="49" charset="0"/>
              </a:rPr>
              <a:t>	$t0, $t0, -1</a:t>
            </a:r>
          </a:p>
          <a:p>
            <a:r>
              <a:rPr lang="en-US" sz="2800" b="1" dirty="0" err="1">
                <a:latin typeface="Courier New" pitchFamily="49" charset="0"/>
              </a:rPr>
              <a:t>endif</a:t>
            </a:r>
            <a:r>
              <a:rPr lang="en-US" sz="2800" b="1" dirty="0">
                <a:latin typeface="Courier New" pitchFamily="49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Not Equal to Zero</a:t>
            </a:r>
          </a:p>
        </p:txBody>
      </p:sp>
      <p:sp>
        <p:nvSpPr>
          <p:cNvPr id="455683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latin typeface="Courier New" pitchFamily="49" charset="0"/>
              </a:rPr>
              <a:t># MIPS branch-friendly pseudo code</a:t>
            </a:r>
          </a:p>
          <a:p>
            <a:r>
              <a:rPr lang="en-US" sz="2400" b="1" dirty="0">
                <a:latin typeface="Courier New" pitchFamily="49" charset="0"/>
              </a:rPr>
              <a:t>if ($t0 </a:t>
            </a:r>
            <a:r>
              <a:rPr lang="en-US" sz="2400" b="1" dirty="0">
                <a:solidFill>
                  <a:srgbClr val="CC3300"/>
                </a:solidFill>
                <a:latin typeface="Courier New" pitchFamily="49" charset="0"/>
              </a:rPr>
              <a:t>!=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C3300"/>
                </a:solidFill>
                <a:latin typeface="Courier New" pitchFamily="49" charset="0"/>
              </a:rPr>
              <a:t>0</a:t>
            </a:r>
            <a:r>
              <a:rPr lang="en-US" sz="2400" b="1" dirty="0">
                <a:latin typeface="Courier New" pitchFamily="49" charset="0"/>
              </a:rPr>
              <a:t>) </a:t>
            </a:r>
            <a:r>
              <a:rPr lang="en-US" sz="2400" b="1" dirty="0" err="1">
                <a:latin typeface="Courier New" pitchFamily="49" charset="0"/>
              </a:rPr>
              <a:t>goto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</a:rPr>
              <a:t>$t0 = $t0 – 1;</a:t>
            </a:r>
          </a:p>
          <a:p>
            <a:r>
              <a:rPr lang="en-US" sz="2400" b="1" dirty="0" err="1">
                <a:latin typeface="Courier New" pitchFamily="49" charset="0"/>
              </a:rPr>
              <a:t>endif</a:t>
            </a:r>
            <a:r>
              <a:rPr lang="en-US" sz="2400" b="1" dirty="0">
                <a:latin typeface="Courier New" pitchFamily="49" charset="0"/>
              </a:rPr>
              <a:t>:</a:t>
            </a:r>
          </a:p>
          <a:p>
            <a:endParaRPr lang="en-US" sz="2400" b="1" dirty="0">
              <a:latin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err="1">
                <a:solidFill>
                  <a:srgbClr val="CC3300"/>
                </a:solidFill>
                <a:latin typeface="Courier New" pitchFamily="49" charset="0"/>
              </a:rPr>
              <a:t>bnez</a:t>
            </a:r>
            <a:r>
              <a:rPr lang="en-US" sz="2800" b="1" dirty="0">
                <a:latin typeface="Courier New" pitchFamily="49" charset="0"/>
              </a:rPr>
              <a:t>   $t0, </a:t>
            </a:r>
            <a:r>
              <a:rPr lang="en-US" sz="2800" b="1" dirty="0" err="1">
                <a:latin typeface="Courier New" pitchFamily="49" charset="0"/>
              </a:rPr>
              <a:t>endif</a:t>
            </a:r>
            <a:endParaRPr lang="en-US" sz="2800" b="1" dirty="0">
              <a:latin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</a:rPr>
              <a:t># then $t0 = $t0 - 1</a:t>
            </a:r>
          </a:p>
          <a:p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err="1">
                <a:latin typeface="Courier New" pitchFamily="49" charset="0"/>
              </a:rPr>
              <a:t>addi</a:t>
            </a:r>
            <a:r>
              <a:rPr lang="en-US" sz="2800" b="1" dirty="0">
                <a:latin typeface="Courier New" pitchFamily="49" charset="0"/>
              </a:rPr>
              <a:t>	$t0, $t0, -1</a:t>
            </a:r>
          </a:p>
          <a:p>
            <a:r>
              <a:rPr lang="en-US" sz="2800" b="1" dirty="0" err="1">
                <a:latin typeface="Courier New" pitchFamily="49" charset="0"/>
              </a:rPr>
              <a:t>endif</a:t>
            </a:r>
            <a:r>
              <a:rPr lang="en-US" sz="2800" b="1" dirty="0">
                <a:latin typeface="Courier New" pitchFamily="49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Equal</a:t>
            </a:r>
          </a:p>
        </p:txBody>
      </p:sp>
      <p:sp>
        <p:nvSpPr>
          <p:cNvPr id="396291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162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Go to LABEL if value in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$s0 equals value in $s1.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beq	$s0, $s1, LABEL</a:t>
            </a:r>
          </a:p>
        </p:txBody>
      </p:sp>
      <p:sp>
        <p:nvSpPr>
          <p:cNvPr id="396292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56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See: page </a:t>
            </a:r>
            <a:r>
              <a:rPr lang="en-US" sz="1600" dirty="0" smtClean="0">
                <a:latin typeface="Times New Roman" pitchFamily="18" charset="0"/>
              </a:rPr>
              <a:t>105 </a:t>
            </a:r>
            <a:r>
              <a:rPr lang="en-US" sz="1600" dirty="0">
                <a:latin typeface="Times New Roman" pitchFamily="18" charset="0"/>
              </a:rPr>
              <a:t>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branch-friendly pseudo code and MIPS assembly for each: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if($t0 &gt;= 0)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  $t0 = $t0 + 1;</a:t>
            </a:r>
          </a:p>
          <a:p>
            <a:pPr>
              <a:buFontTx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if($t0 &lt; 0)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  $t0 = $t0 + 1;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/>
              <a:t>Compound Boolean Expressions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Using the aforementioned compare &amp; branch instructions, how might we implement this C / C++ statement?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if($t0 &gt; $t1 &amp;&amp; $t0 &lt; $t2)</a:t>
            </a:r>
          </a:p>
          <a:p>
            <a:pPr>
              <a:buFontTx/>
              <a:buNone/>
            </a:pPr>
            <a:r>
              <a:rPr lang="en-US"/>
              <a:t>   $t3 = $t3 + 1;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/>
              <a:t>Compound Boolean Expressions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/>
              <a:t>C / C++ code</a:t>
            </a:r>
          </a:p>
          <a:p>
            <a:pPr>
              <a:buFontTx/>
              <a:buNone/>
            </a:pPr>
            <a:r>
              <a:rPr lang="en-US"/>
              <a:t>if($t0 &gt; $t1 &amp;&amp; $t0 &lt; $t2)</a:t>
            </a:r>
          </a:p>
          <a:p>
            <a:pPr>
              <a:buFontTx/>
              <a:buNone/>
            </a:pPr>
            <a:r>
              <a:rPr lang="en-US"/>
              <a:t>   $t3 = $t3 + 1;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Branch-friendly code</a:t>
            </a:r>
          </a:p>
          <a:p>
            <a:pPr>
              <a:buFontTx/>
              <a:buNone/>
            </a:pPr>
            <a:r>
              <a:rPr lang="en-US"/>
              <a:t>if($t0 &lt;= $t1 || $t0 &gt;= $t2) goto next;</a:t>
            </a:r>
          </a:p>
          <a:p>
            <a:pPr>
              <a:buFontTx/>
              <a:buNone/>
            </a:pPr>
            <a:r>
              <a:rPr lang="en-US"/>
              <a:t>   $t3 = $t3 + 1;</a:t>
            </a:r>
          </a:p>
          <a:p>
            <a:pPr>
              <a:buFontTx/>
              <a:buNone/>
            </a:pPr>
            <a:r>
              <a:rPr lang="en-US"/>
              <a:t>next:</a:t>
            </a:r>
          </a:p>
        </p:txBody>
      </p:sp>
      <p:sp>
        <p:nvSpPr>
          <p:cNvPr id="505860" name="Text Box 4"/>
          <p:cNvSpPr txBox="1">
            <a:spLocks noChangeArrowheads="1"/>
          </p:cNvSpPr>
          <p:nvPr/>
        </p:nvSpPr>
        <p:spPr bwMode="auto">
          <a:xfrm>
            <a:off x="5638800" y="2970213"/>
            <a:ext cx="2743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Apply DeMorgan’s Law to invert the compound Boolean expression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/>
              <a:t>Compound Boolean Expressions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800" u="sng" dirty="0"/>
              <a:t>Branch-friendly pseudo code</a:t>
            </a:r>
            <a:endParaRPr lang="en-US" sz="2800" dirty="0"/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if($t0 &lt;= $t1 || $t0 &gt;= $t2)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next;</a:t>
            </a: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  $t3 = $t3 + 1;</a:t>
            </a: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next:</a:t>
            </a:r>
          </a:p>
          <a:p>
            <a:pPr>
              <a:buFontTx/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ble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$t0, $t1, next</a:t>
            </a: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bge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$t0, $t2, next</a:t>
            </a: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$t3, $t3, 1</a:t>
            </a:r>
          </a:p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next: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Exercises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branch-friendly pseudo code and MIPS assembly for:</a:t>
            </a:r>
          </a:p>
          <a:p>
            <a:pPr>
              <a:buFontTx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if($t0 &gt;= 0 &amp;&amp; $t0 &lt;= $t1)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  $t0 = $t0 + 1;</a:t>
            </a:r>
          </a:p>
          <a:p>
            <a:pPr>
              <a:buFontTx/>
              <a:buNone/>
            </a:pP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and Set Instructions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Perform a comparison of values in two source registers and set the Boolean result 0 or 1 into the destination register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$src1, $src2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	Sets $</a:t>
            </a:r>
            <a:r>
              <a:rPr lang="en-US" dirty="0" err="1"/>
              <a:t>dest</a:t>
            </a:r>
            <a:r>
              <a:rPr lang="en-US" dirty="0"/>
              <a:t> to 1 (true) if $src1 == $src2;</a:t>
            </a:r>
          </a:p>
          <a:p>
            <a:pPr>
              <a:buFontTx/>
              <a:buNone/>
            </a:pPr>
            <a:r>
              <a:rPr lang="en-US" dirty="0"/>
              <a:t>                     to 0 (false) otherwise.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&amp; Set Instructions</a:t>
            </a:r>
          </a:p>
        </p:txBody>
      </p:sp>
      <p:sp>
        <p:nvSpPr>
          <p:cNvPr id="508931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dirty="0"/>
              <a:t>	</a:t>
            </a:r>
            <a:r>
              <a:rPr lang="en-US" sz="3200" b="1" u="sng" dirty="0"/>
              <a:t>Pseudo Code		MIPS instruction</a:t>
            </a:r>
            <a:endParaRPr lang="en-US" sz="3200" dirty="0"/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== $s1)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!= $s1)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sne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&gt; $s1)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sgt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&lt; $s1)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&gt;= $s1)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$t0 = ($s0 &lt;= $s1)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sle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$t0, $s0, $s1</a:t>
            </a:r>
          </a:p>
          <a:p>
            <a:pPr marL="742950" lvl="1" indent="-285750">
              <a:spcBef>
                <a:spcPct val="20000"/>
              </a:spcBef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Evaluate this Boolean expression so that the result 0 (false) or 1 (true) is left in $t3.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3000" b="1" dirty="0">
                <a:latin typeface="Courier New" pitchFamily="49" charset="0"/>
                <a:cs typeface="Courier New" pitchFamily="49" charset="0"/>
              </a:rPr>
              <a:t>$t3 = ($s0 != $s1) &amp;&amp; ($s0 &gt; $s2)</a:t>
            </a:r>
          </a:p>
          <a:p>
            <a:pPr>
              <a:lnSpc>
                <a:spcPct val="90000"/>
              </a:lnSpc>
            </a:pPr>
            <a:endParaRPr lang="en-US" sz="3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dirty="0" err="1">
                <a:latin typeface="Courier New" pitchFamily="49" charset="0"/>
                <a:cs typeface="Courier New" pitchFamily="49" charset="0"/>
              </a:rPr>
              <a:t>sne</a:t>
            </a:r>
            <a:r>
              <a:rPr lang="en-US" sz="3000" b="1" dirty="0">
                <a:latin typeface="Courier New" pitchFamily="49" charset="0"/>
                <a:cs typeface="Courier New" pitchFamily="49" charset="0"/>
              </a:rPr>
              <a:t> $t0, $s0, $s1	</a:t>
            </a:r>
            <a:r>
              <a:rPr lang="en-US" sz="3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$t0 = ($s0 != $s1)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dirty="0" err="1">
                <a:latin typeface="Courier New" pitchFamily="49" charset="0"/>
                <a:cs typeface="Courier New" pitchFamily="49" charset="0"/>
              </a:rPr>
              <a:t>sgt</a:t>
            </a:r>
            <a:r>
              <a:rPr lang="en-US" sz="3000" b="1" dirty="0">
                <a:latin typeface="Courier New" pitchFamily="49" charset="0"/>
                <a:cs typeface="Courier New" pitchFamily="49" charset="0"/>
              </a:rPr>
              <a:t> $t1, $s0, $s2</a:t>
            </a:r>
            <a:r>
              <a:rPr lang="en-US" sz="3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# $t1 = ($s0 &gt; $s2)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dirty="0">
                <a:latin typeface="Courier New" pitchFamily="49" charset="0"/>
                <a:cs typeface="Courier New" pitchFamily="49" charset="0"/>
              </a:rPr>
              <a:t>and $t3, $t0, $t1	</a:t>
            </a:r>
            <a:r>
              <a:rPr lang="en-US" sz="3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$t3 = $t0 and $t1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test and set instructions along with the boolean and/or instructions to compute the following Boolean expression.</a:t>
            </a:r>
          </a:p>
          <a:p>
            <a:r>
              <a:rPr lang="en-US"/>
              <a:t>Leave the result 0 (false) or 1 (true) in $t0.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($s0 &gt;= $s1 || $s0 &lt;= $s2) &amp;&amp; $s1 &gt; $s3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($s0 &gt;= $s1 || $s0 &lt;= $s2) &amp;&amp; $s1 &gt; $s3</a:t>
            </a:r>
          </a:p>
          <a:p>
            <a:pPr>
              <a:buFontTx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sge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$t0, $s0, $s1</a:t>
            </a:r>
          </a:p>
          <a:p>
            <a:pPr>
              <a:buFontTx/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$s0, $s2</a:t>
            </a:r>
          </a:p>
          <a:p>
            <a:pPr>
              <a:buFontTx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or $t0, $t0, $t1</a:t>
            </a:r>
          </a:p>
          <a:p>
            <a:pPr>
              <a:buFontTx/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sgt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$s1, $s3</a:t>
            </a:r>
          </a:p>
          <a:p>
            <a:pPr>
              <a:buFontTx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and $t0, $t0, $t1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Labels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Sections of code may be given labels which the assembler will interpret as the address of the instruction following the label.</a:t>
            </a:r>
          </a:p>
          <a:p>
            <a:r>
              <a:rPr lang="en-US"/>
              <a:t>Use of labels saves the programmer from having to calculate the address of the branch target instruction.</a:t>
            </a:r>
          </a:p>
          <a:p>
            <a:r>
              <a:rPr lang="en-US"/>
              <a:t>Tip: Use meaningful label names.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/>
              <a:t>Given this “C / C++” code</a:t>
            </a:r>
            <a:endParaRPr lang="en-US"/>
          </a:p>
          <a:p>
            <a:pPr>
              <a:buFontTx/>
              <a:buNone/>
            </a:pPr>
            <a:r>
              <a:rPr lang="en-US"/>
              <a:t>if($t0 &gt;= $t1 || $t0 &lt;= $t2)</a:t>
            </a:r>
          </a:p>
          <a:p>
            <a:pPr>
              <a:buFontTx/>
              <a:buNone/>
            </a:pPr>
            <a:r>
              <a:rPr lang="en-US"/>
              <a:t>   $t3 = $t3 + 1;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Write the equivalent MIPS code using the test-and-set instructons, and/or, and one of the branch-zero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1600" dirty="0"/>
              <a:t>Note: If we use the test-and-set instructions to obtain a Boolean 0 or 1 that represents the result of the original Boolean expression, we do NOT need to negate the expression as we did with the compare-branch instructions</a:t>
            </a:r>
          </a:p>
          <a:p>
            <a:pPr>
              <a:buFontTx/>
              <a:buNone/>
            </a:pPr>
            <a:endParaRPr lang="en-US" sz="1600" dirty="0"/>
          </a:p>
          <a:p>
            <a:pPr>
              <a:buFontTx/>
              <a:buNone/>
            </a:pPr>
            <a:r>
              <a:rPr lang="en-US" sz="2400" u="sng" dirty="0"/>
              <a:t>MIPS Assembly code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sge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$s0, $t0, $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t1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$s0 = ($t0 &gt;= $t1)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$s1, $t0, $t2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$s1 = ($t0 &lt;= $t2)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or $s0, $s0, $s1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$s0 = $s0 || $s1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beqz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$s0, next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branch if 0 (false)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$t3, $t3, 1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next: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Exercise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MIPS assembly program to read an integer from the keyboard and print the message “Between 1 and 10” if the value entered is between 1 and 10, inclusive.</a:t>
            </a:r>
          </a:p>
          <a:p>
            <a:endParaRPr lang="en-US" dirty="0"/>
          </a:p>
          <a:p>
            <a:r>
              <a:rPr lang="en-US" dirty="0"/>
              <a:t>No output is displayed otherwise.</a:t>
            </a:r>
          </a:p>
          <a:p>
            <a:pPr>
              <a:buFontTx/>
              <a:buNone/>
            </a:pPr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Unconditional Branch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Branch to instruction immediately following the specified symbolic label</a:t>
            </a:r>
          </a:p>
          <a:p>
            <a:endParaRPr lang="en-US"/>
          </a:p>
          <a:p>
            <a:r>
              <a:rPr lang="en-US"/>
              <a:t>This is the MIPS “Goto” statement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4400" b="1">
                <a:latin typeface="Courier New" pitchFamily="49" charset="0"/>
              </a:rPr>
              <a:t>b		LABEL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Unconditional Branch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Branch to instruction immediately following the specified symbolic label</a:t>
            </a:r>
          </a:p>
          <a:p>
            <a:endParaRPr lang="en-US"/>
          </a:p>
          <a:p>
            <a:r>
              <a:rPr lang="en-US"/>
              <a:t>Label gives a 16-bit +/- displacement from the current instruction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4400" b="1">
                <a:latin typeface="Courier New" pitchFamily="49" charset="0"/>
              </a:rPr>
              <a:t>b		LABEL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Unconditional Jump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Jump to instruction immediately following the specified symbolic label</a:t>
            </a:r>
          </a:p>
          <a:p>
            <a:endParaRPr lang="en-US"/>
          </a:p>
          <a:p>
            <a:r>
              <a:rPr lang="en-US"/>
              <a:t>Label gives a 26-bit +/- displacement from the current instruction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4400" b="1">
                <a:latin typeface="Courier New" pitchFamily="49" charset="0"/>
              </a:rPr>
              <a:t>j		LABEL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if-then-else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# High-level language pseudo code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if ($s3 == $s4)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$s0 = $s1 + $s2;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else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$s0 = $s1 - $s2;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# MIPS branch-friendly pseudo code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if ($s3 != $s4) goto ELSE;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$s0 = $s1 + $s2;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goto END_ELSE;	# Acts like “break” in a switch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ELSE: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$s0 = $s1 - $s2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END_ELSE:</a:t>
            </a:r>
            <a:endParaRPr lang="en-US" sz="20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If-then-else</a:t>
            </a:r>
          </a:p>
        </p:txBody>
      </p:sp>
      <p:sp>
        <p:nvSpPr>
          <p:cNvPr id="401411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83058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# pseudo code		# MIPS Assembly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if($s3 != $s4)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   goto ELSE;		bne	$s3, $s4, ELSE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$s0 = $s1 + $s2;	add	$s0, $s1, $s2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goto END_ELSE;		b	END_ELSE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ELSE:				ELSE: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$s0 = $s1 - $s2;	sub	$s0, $s1, $s2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END_ELSE:			END_ELSE:</a:t>
            </a:r>
          </a:p>
        </p:txBody>
      </p:sp>
      <p:sp>
        <p:nvSpPr>
          <p:cNvPr id="401412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63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See: page 124-125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46115" name="Text Box 3"/>
          <p:cNvSpPr txBox="1">
            <a:spLocks noChangeArrowheads="1"/>
          </p:cNvSpPr>
          <p:nvPr/>
        </p:nvSpPr>
        <p:spPr bwMode="auto">
          <a:xfrm>
            <a:off x="898525" y="1447800"/>
            <a:ext cx="7940675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# High-level language pseudo code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if ($t0 &gt;= 0) 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  $s0 += 1; 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  $s1 += $s0;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else 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  $s0 -= 1;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  $s2 += $s0;</a:t>
            </a:r>
          </a:p>
          <a:p>
            <a:pPr eaLnBrk="0" hangingPunct="0"/>
            <a:r>
              <a:rPr lang="en-US" sz="2800" b="1" dirty="0"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– Part 1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Write the MIPS branch-friendly pseudo code for this if-then-else statement.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# High-level language pseudo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if ($t0 &gt;= 0)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$s0 += 1;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$s1 += $s0;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else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$s0 -=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$s2 += $s0;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Equal</a:t>
            </a:r>
          </a:p>
        </p:txBody>
      </p:sp>
      <p:sp>
        <p:nvSpPr>
          <p:cNvPr id="435203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162800" cy="43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high-level language pseudo code</a:t>
            </a:r>
          </a:p>
          <a:p>
            <a:r>
              <a:rPr lang="en-US" sz="2800" b="1">
                <a:latin typeface="Courier New" pitchFamily="49" charset="0"/>
              </a:rPr>
              <a:t>if ($t0 != $t1)</a:t>
            </a:r>
          </a:p>
          <a:p>
            <a:r>
              <a:rPr lang="en-US" sz="2800" b="1">
                <a:latin typeface="Courier New" pitchFamily="49" charset="0"/>
              </a:rPr>
              <a:t>  $t0 = $t0 – 1;</a:t>
            </a:r>
          </a:p>
          <a:p>
            <a:endParaRPr lang="en-US" sz="2800" b="1">
              <a:latin typeface="Courier New" pitchFamily="49" charset="0"/>
            </a:endParaRPr>
          </a:p>
          <a:p>
            <a:endParaRPr lang="en-US" sz="28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beq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– Part 2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Write the equivalent MIPS assembly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if ($t0 &lt; 0) </a:t>
            </a:r>
            <a:r>
              <a:rPr lang="en-US" sz="2800" b="1" dirty="0" err="1">
                <a:latin typeface="Courier New" pitchFamily="49" charset="0"/>
              </a:rPr>
              <a:t>goto</a:t>
            </a:r>
            <a:r>
              <a:rPr lang="en-US" sz="2800" b="1" dirty="0">
                <a:latin typeface="Courier New" pitchFamily="49" charset="0"/>
              </a:rPr>
              <a:t> ELSE;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  $s0 += 1;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  $s1 += $s0;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  </a:t>
            </a:r>
            <a:r>
              <a:rPr lang="en-US" sz="2800" b="1" dirty="0" err="1">
                <a:latin typeface="Courier New" pitchFamily="49" charset="0"/>
              </a:rPr>
              <a:t>goto</a:t>
            </a:r>
            <a:r>
              <a:rPr lang="en-US" sz="2800" b="1" dirty="0">
                <a:latin typeface="Courier New" pitchFamily="49" charset="0"/>
              </a:rPr>
              <a:t> END_ELSE;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ELSE: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  $s0 -=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  $s2 += $s0;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latin typeface="Courier New" pitchFamily="49" charset="0"/>
              </a:rPr>
              <a:t>END_ELSE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MIPS assembly code for:</a:t>
            </a:r>
          </a:p>
          <a:p>
            <a:pPr>
              <a:buFontTx/>
              <a:buNone/>
            </a:pPr>
            <a:r>
              <a:rPr lang="en-US"/>
              <a:t>if ($t0 == 0)</a:t>
            </a:r>
          </a:p>
          <a:p>
            <a:pPr>
              <a:buFontTx/>
              <a:buNone/>
            </a:pPr>
            <a:r>
              <a:rPr lang="en-US"/>
              <a:t>   $t0 = $t0 + 3;</a:t>
            </a:r>
          </a:p>
          <a:p>
            <a:pPr>
              <a:buFontTx/>
              <a:buNone/>
            </a:pPr>
            <a:r>
              <a:rPr lang="en-US"/>
              <a:t>else if($t0 == 1)</a:t>
            </a:r>
          </a:p>
          <a:p>
            <a:pPr>
              <a:buFontTx/>
              <a:buNone/>
            </a:pPr>
            <a:r>
              <a:rPr lang="en-US"/>
              <a:t>   $t0 = $t0 + 2;</a:t>
            </a:r>
          </a:p>
          <a:p>
            <a:pPr>
              <a:buFontTx/>
              <a:buNone/>
            </a:pPr>
            <a:r>
              <a:rPr lang="en-US"/>
              <a:t>else</a:t>
            </a:r>
          </a:p>
          <a:p>
            <a:pPr>
              <a:buFontTx/>
              <a:buNone/>
            </a:pPr>
            <a:r>
              <a:rPr lang="en-US"/>
              <a:t>   $t0 = $t0 + 1;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bnez</a:t>
            </a:r>
            <a:r>
              <a:rPr lang="en-US" sz="2400" dirty="0"/>
              <a:t> $t0</a:t>
            </a:r>
            <a:r>
              <a:rPr lang="en-US" sz="2400" dirty="0" smtClean="0"/>
              <a:t>, </a:t>
            </a:r>
            <a:r>
              <a:rPr lang="en-US" sz="2400" dirty="0"/>
              <a:t>else1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addi</a:t>
            </a:r>
            <a:r>
              <a:rPr lang="en-US" sz="2400" dirty="0"/>
              <a:t> $t0, $t0, 3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b  </a:t>
            </a:r>
            <a:r>
              <a:rPr lang="en-US" sz="2400" dirty="0" err="1"/>
              <a:t>endif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else1: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    li      $t2, 1		# must load constant 1 in a register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bne</a:t>
            </a:r>
            <a:r>
              <a:rPr lang="en-US" sz="2400" dirty="0"/>
              <a:t> $t0, $t2, else2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addi</a:t>
            </a:r>
            <a:r>
              <a:rPr lang="en-US" sz="2400" dirty="0"/>
              <a:t> $t0, $t0, 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b  </a:t>
            </a:r>
            <a:r>
              <a:rPr lang="en-US" sz="2400" dirty="0" err="1"/>
              <a:t>endif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else2: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   $t0 = $t0 + 1;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err="1"/>
              <a:t>endif</a:t>
            </a:r>
            <a:r>
              <a:rPr lang="en-US" sz="2400" dirty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Write MIPS code for this C/C++/Java…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if ($t0 &gt; 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if ($t0 &lt; $t1)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$t0 +=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else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$t0 += 2;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Loops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r>
              <a:rPr lang="en-US" sz="2800"/>
              <a:t>Use test-and-set or compare-and-branch instructions to test the loop Boolean condition.</a:t>
            </a:r>
          </a:p>
          <a:p>
            <a:endParaRPr lang="en-US" sz="2800"/>
          </a:p>
          <a:p>
            <a:r>
              <a:rPr lang="en-US" sz="2800"/>
              <a:t>Pre-test loop: branch test at front of loop.</a:t>
            </a:r>
          </a:p>
          <a:p>
            <a:endParaRPr lang="en-US" sz="2800"/>
          </a:p>
          <a:p>
            <a:r>
              <a:rPr lang="en-US" sz="2800"/>
              <a:t>Post-test loop: branch test at end of loop.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Do-While Loop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886200" cy="3200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# C++ do-while loop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int i = 0;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do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i = i + 1;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while(i &lt; 10);</a:t>
            </a:r>
          </a:p>
        </p:txBody>
      </p:sp>
      <p:sp>
        <p:nvSpPr>
          <p:cNvPr id="463876" name="Text Box 4"/>
          <p:cNvSpPr txBox="1">
            <a:spLocks noChangeArrowheads="1"/>
          </p:cNvSpPr>
          <p:nvPr/>
        </p:nvSpPr>
        <p:spPr bwMode="auto">
          <a:xfrm>
            <a:off x="4419600" y="1676400"/>
            <a:ext cx="45720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latin typeface="Courier New" pitchFamily="49" charset="0"/>
              </a:rPr>
              <a:t># Branch-friendly </a:t>
            </a:r>
          </a:p>
          <a:p>
            <a:pPr eaLnBrk="0" hangingPunct="0"/>
            <a:r>
              <a:rPr lang="en-US" sz="2400" b="1">
                <a:latin typeface="Courier New" pitchFamily="49" charset="0"/>
              </a:rPr>
              <a:t># pseudo code</a:t>
            </a:r>
          </a:p>
          <a:p>
            <a:pPr eaLnBrk="0" hangingPunct="0"/>
            <a:r>
              <a:rPr lang="en-US" sz="2400" b="1">
                <a:latin typeface="Courier New" pitchFamily="49" charset="0"/>
              </a:rPr>
              <a:t>   int i = 0;</a:t>
            </a:r>
          </a:p>
          <a:p>
            <a:pPr eaLnBrk="0" hangingPunct="0"/>
            <a:r>
              <a:rPr lang="en-US" sz="2400" b="1">
                <a:latin typeface="Courier New" pitchFamily="49" charset="0"/>
              </a:rPr>
              <a:t>LOOP:</a:t>
            </a:r>
          </a:p>
          <a:p>
            <a:pPr eaLnBrk="0" hangingPunct="0"/>
            <a:r>
              <a:rPr lang="en-US" sz="2400" b="1">
                <a:latin typeface="Courier New" pitchFamily="49" charset="0"/>
              </a:rPr>
              <a:t>   i = i + 1;</a:t>
            </a:r>
          </a:p>
          <a:p>
            <a:pPr eaLnBrk="0" hangingPunct="0"/>
            <a:r>
              <a:rPr lang="en-US" sz="2400" b="1">
                <a:latin typeface="Courier New" pitchFamily="49" charset="0"/>
              </a:rPr>
              <a:t>   if(i &lt; 10) goto LOOP;</a:t>
            </a:r>
            <a:endParaRPr lang="en-US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Do-While Loop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# Equivalent MIPS assembly code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li	$t0, 0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li	$t1, 10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LOOP: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# Increment $t0 by 1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addi	$t0, $t0, 1</a:t>
            </a:r>
          </a:p>
          <a:p>
            <a:pPr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# if $t0 &lt; 10 goto LOOP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blt	$t0, $t1,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Counting Down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Counting down to zero can be slightly more efficient if the direction of the counting loop does not matter</a:t>
            </a:r>
          </a:p>
          <a:p>
            <a:endParaRPr lang="en-US"/>
          </a:p>
          <a:p>
            <a:r>
              <a:rPr lang="en-US"/>
              <a:t>Avoids need for a second register to hold the upper bound of the loop 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Do-While Loop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# Branch-friendly pseudo code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int i = 10;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LOOP: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i = i - 1;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if (i &gt; 0) goto LOOP;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Do-While Loop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# Equivalent MIPS assembly code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li	$t0, 10</a:t>
            </a:r>
          </a:p>
          <a:p>
            <a:pPr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LOOP: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# Decrement $t0 by 1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addi	$t0, $t0, -1</a:t>
            </a:r>
          </a:p>
          <a:p>
            <a:pPr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# if $t0 &gt; 0 goto LOOP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		bgtz	$t0,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Branch-Friendly Pseudo Code</a:t>
            </a:r>
          </a:p>
        </p:txBody>
      </p:sp>
      <p:sp>
        <p:nvSpPr>
          <p:cNvPr id="443395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4676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Courier New" pitchFamily="49" charset="0"/>
              </a:rPr>
              <a:t># high-level language pseudo code</a:t>
            </a:r>
          </a:p>
          <a:p>
            <a:r>
              <a:rPr lang="en-US" sz="2800" b="1">
                <a:latin typeface="Courier New" pitchFamily="49" charset="0"/>
              </a:rPr>
              <a:t>if ($t0 != $t1)</a:t>
            </a:r>
          </a:p>
          <a:p>
            <a:r>
              <a:rPr lang="en-US" sz="2800" b="1">
                <a:latin typeface="Courier New" pitchFamily="49" charset="0"/>
              </a:rPr>
              <a:t>  $t0 = $t0 – 1;</a:t>
            </a:r>
          </a:p>
          <a:p>
            <a:endParaRPr lang="en-US" sz="28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800" b="1">
                <a:latin typeface="Courier New" pitchFamily="49" charset="0"/>
              </a:rPr>
              <a:t>if ($t0 == $t1)</a:t>
            </a:r>
          </a:p>
          <a:p>
            <a:r>
              <a:rPr lang="en-US" sz="2800" b="1">
                <a:latin typeface="Courier New" pitchFamily="49" charset="0"/>
              </a:rPr>
              <a:t>   goto endif;</a:t>
            </a:r>
          </a:p>
          <a:p>
            <a:r>
              <a:rPr lang="en-US" sz="2800" b="1">
                <a:latin typeface="Courier New" pitchFamily="49" charset="0"/>
              </a:rPr>
              <a:t>$t0 = $t0 – 1;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/>
              <a:t>Write the MIPS assembly code for:</a:t>
            </a:r>
          </a:p>
          <a:p>
            <a:pPr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# User must enter an integer between 1-10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int x;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do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cin &gt;&gt; x;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while(x &lt; 0 || x &gt; 10);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  # Load register with upper bound of 10.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  li $s0, 10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LOOP:	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  # Load register $v0 with code 5 for read integer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	li $v0, 5	</a:t>
            </a:r>
          </a:p>
          <a:p>
            <a:pPr>
              <a:buFontTx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	# Read integer returns value in $v0 register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syscall</a:t>
            </a:r>
            <a:endParaRPr lang="en-US" sz="2000" dirty="0">
              <a:latin typeface="Courier New" pitchFamily="49" charset="0"/>
            </a:endParaRPr>
          </a:p>
          <a:p>
            <a:pPr>
              <a:buFontTx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bltz</a:t>
            </a:r>
            <a:r>
              <a:rPr lang="en-US" sz="2000" dirty="0">
                <a:latin typeface="Courier New" pitchFamily="49" charset="0"/>
              </a:rPr>
              <a:t>	$v0, LOOP</a:t>
            </a:r>
            <a:endParaRPr lang="en-US" sz="2000" b="1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bgt</a:t>
            </a:r>
            <a:r>
              <a:rPr lang="en-US" sz="2000" dirty="0">
                <a:latin typeface="Courier New" pitchFamily="49" charset="0"/>
              </a:rPr>
              <a:t>		$v0, $s0,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While Loop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# High-level language pseudo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int i =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while (i &lt; 10)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i = i + 1;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# MIPS branch-friendly pseudo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int i =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LOOP: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if (i &gt;= 10) goto END_WHILE;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 i = i + 1;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 goto LOOP;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END_WHILE: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While Loop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MIPS branch-friendly pseudo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LOOP: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if (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&gt;= 10) </a:t>
            </a:r>
            <a:r>
              <a:rPr lang="en-US" sz="2000" b="1" dirty="0" err="1">
                <a:latin typeface="Courier New" pitchFamily="49" charset="0"/>
              </a:rPr>
              <a:t>goto</a:t>
            </a:r>
            <a:r>
              <a:rPr lang="en-US" sz="2000" b="1" dirty="0">
                <a:latin typeface="Courier New" pitchFamily="49" charset="0"/>
              </a:rPr>
              <a:t> END_WHILE;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+ 1;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goto</a:t>
            </a:r>
            <a:r>
              <a:rPr lang="en-US" sz="2000" b="1" dirty="0">
                <a:latin typeface="Courier New" pitchFamily="49" charset="0"/>
              </a:rPr>
              <a:t> LOOP;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Equivalent MIPS assembly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li	$t0,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li	$t1, 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LOOP:		</a:t>
            </a:r>
            <a:r>
              <a:rPr lang="en-US" sz="2000" b="1" dirty="0" err="1">
                <a:latin typeface="Courier New" pitchFamily="49" charset="0"/>
              </a:rPr>
              <a:t>bge</a:t>
            </a:r>
            <a:r>
              <a:rPr lang="en-US" sz="2000" b="1" dirty="0">
                <a:latin typeface="Courier New" pitchFamily="49" charset="0"/>
              </a:rPr>
              <a:t>	$t0, $t1, END_WHILE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addi</a:t>
            </a:r>
            <a:r>
              <a:rPr lang="en-US" sz="2000" b="1" dirty="0">
                <a:latin typeface="Courier New" pitchFamily="49" charset="0"/>
              </a:rPr>
              <a:t>	$t0, $t0, 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b	LOOP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END_WHILE: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the branch-friendly pseudo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while ($t0 &gt; 0 || $t1 &gt; 0)</a:t>
            </a: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{</a:t>
            </a:r>
          </a:p>
          <a:p>
            <a:pPr lvl="1">
              <a:buFontTx/>
              <a:buNone/>
            </a:pPr>
            <a:r>
              <a:rPr lang="en-US" b="1">
                <a:latin typeface="Courier New" pitchFamily="49" charset="0"/>
              </a:rPr>
              <a:t>$t0 += $s0;</a:t>
            </a:r>
          </a:p>
          <a:p>
            <a:pPr lvl="1">
              <a:buFontTx/>
              <a:buNone/>
            </a:pPr>
            <a:r>
              <a:rPr lang="en-US" b="1">
                <a:latin typeface="Courier New" pitchFamily="49" charset="0"/>
              </a:rPr>
              <a:t>$t1 += $s1;</a:t>
            </a: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the equivalent MIPS assembly code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WHILE: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if !($t0 &gt; 0 || $t1 &gt; 0) goto END_WHILE;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 $t0 += $s0;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 $t1 += $s1;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    goto WHILE;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END_WHILE: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Solution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Branch-friendly pseudo code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WHILE: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  if !($t0 &gt; 0 || $t1 &gt; 0) </a:t>
            </a:r>
            <a:r>
              <a:rPr lang="en-US" sz="1600" b="1" dirty="0" err="1">
                <a:latin typeface="Courier New" pitchFamily="49" charset="0"/>
              </a:rPr>
              <a:t>goto</a:t>
            </a:r>
            <a:r>
              <a:rPr lang="en-US" sz="1600" b="1" dirty="0">
                <a:latin typeface="Courier New" pitchFamily="49" charset="0"/>
              </a:rPr>
              <a:t> END_WHILE;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    $t0 += $s0;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    $t1 += $s1;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goto</a:t>
            </a:r>
            <a:r>
              <a:rPr lang="en-US" sz="1600" b="1" dirty="0">
                <a:latin typeface="Courier New" pitchFamily="49" charset="0"/>
              </a:rPr>
              <a:t> WHILE;</a:t>
            </a:r>
          </a:p>
          <a:p>
            <a:pPr>
              <a:buFontTx/>
              <a:buNone/>
            </a:pPr>
            <a:r>
              <a:rPr lang="en-US" sz="1600" b="1" dirty="0">
                <a:latin typeface="Courier New" pitchFamily="49" charset="0"/>
              </a:rPr>
              <a:t>END_WHILE: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Equivalent MIPS assembly code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WHILE:	</a:t>
            </a: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de-DE" sz="2000" b="1" dirty="0" smtClean="0">
                <a:latin typeface="Courier New" pitchFamily="49" charset="0"/>
              </a:rPr>
              <a:t>sgt   </a:t>
            </a:r>
            <a:r>
              <a:rPr lang="de-DE" sz="2000" b="1" dirty="0">
                <a:latin typeface="Courier New" pitchFamily="49" charset="0"/>
              </a:rPr>
              <a:t>$v0, $t0, $zero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sz="2000" b="1" dirty="0">
                <a:latin typeface="Courier New" pitchFamily="49" charset="0"/>
              </a:rPr>
              <a:t>	</a:t>
            </a:r>
            <a:r>
              <a:rPr lang="de-DE" sz="2000" b="1" dirty="0" smtClean="0">
                <a:latin typeface="Courier New" pitchFamily="49" charset="0"/>
              </a:rPr>
              <a:t>		sgt   </a:t>
            </a:r>
            <a:r>
              <a:rPr lang="de-DE" sz="2000" b="1" dirty="0">
                <a:latin typeface="Courier New" pitchFamily="49" charset="0"/>
              </a:rPr>
              <a:t>$v1, $t1, $</a:t>
            </a:r>
            <a:r>
              <a:rPr lang="de-DE" sz="2000" b="1" dirty="0" smtClean="0">
                <a:latin typeface="Courier New" pitchFamily="49" charset="0"/>
              </a:rPr>
              <a:t>zero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or    $v0, $v0, $v1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</a:t>
            </a:r>
            <a:r>
              <a:rPr lang="en-US" sz="2000" b="1" dirty="0" err="1">
                <a:latin typeface="Courier New" pitchFamily="49" charset="0"/>
              </a:rPr>
              <a:t>beqz</a:t>
            </a:r>
            <a:r>
              <a:rPr lang="en-US" sz="2000" b="1" dirty="0">
                <a:latin typeface="Courier New" pitchFamily="49" charset="0"/>
              </a:rPr>
              <a:t>	$v0, END_WHILE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add	$t0, $t0, $s0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add   $t1, $t1, $s1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		b     WHILE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END_WHILE: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Write the branch-friendly pseudo code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int i = 10;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int sum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while (i &gt;= 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  sum = sum + i;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i = i –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Write the equivalent MIPS assembly code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i = 10;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sum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WHILE: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if (i &lt; 0) goto END_WHILE;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sum = sum + i;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i = i –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goto WHILE;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END_WHILE: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Solution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# Branch-friendly pseudo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= 10;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sum =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WHILE: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&lt; 0) </a:t>
            </a:r>
            <a:r>
              <a:rPr lang="en-US" sz="1600" b="1" dirty="0" err="1">
                <a:latin typeface="Courier New" pitchFamily="49" charset="0"/>
              </a:rPr>
              <a:t>goto</a:t>
            </a:r>
            <a:r>
              <a:rPr lang="en-US" sz="1600" b="1" dirty="0">
                <a:latin typeface="Courier New" pitchFamily="49" charset="0"/>
              </a:rPr>
              <a:t> END_WHILE;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sum = sum +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=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–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goto</a:t>
            </a:r>
            <a:r>
              <a:rPr lang="en-US" sz="1600" b="1" dirty="0">
                <a:latin typeface="Courier New" pitchFamily="49" charset="0"/>
              </a:rPr>
              <a:t> WHILE;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# Equivalent MIPS assembly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			li 	$t0, 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			li	$s0,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WHILE:		</a:t>
            </a:r>
            <a:r>
              <a:rPr lang="en-US" sz="1600" b="1" dirty="0" err="1">
                <a:latin typeface="Courier New" pitchFamily="49" charset="0"/>
              </a:rPr>
              <a:t>bltz</a:t>
            </a:r>
            <a:r>
              <a:rPr lang="en-US" sz="1600" b="1" dirty="0">
                <a:latin typeface="Courier New" pitchFamily="49" charset="0"/>
              </a:rPr>
              <a:t>	$t0, END_WHILE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			add	$s0, $s0, $t0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</a:rPr>
              <a:t>addi</a:t>
            </a:r>
            <a:r>
              <a:rPr lang="en-US" sz="1600" b="1" dirty="0">
                <a:latin typeface="Courier New" pitchFamily="49" charset="0"/>
              </a:rPr>
              <a:t>	$t0, $t0, -1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			b	WHILE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END_WHILE: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Not Equal</a:t>
            </a:r>
          </a:p>
        </p:txBody>
      </p:sp>
      <p:sp>
        <p:nvSpPr>
          <p:cNvPr id="434179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467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Go to LABEL if value in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# $s0 not equal value in $s1.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Courier New" pitchFamily="49" charset="0"/>
              </a:rPr>
              <a:t>bne	$s0, $s1, LABEL</a:t>
            </a:r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56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See: page 123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Nested Loop Exercise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781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err="1"/>
              <a:t>int</a:t>
            </a:r>
            <a:r>
              <a:rPr lang="en-US" sz="2400" dirty="0"/>
              <a:t> x = 0;			# $t0 = x</a:t>
            </a:r>
          </a:p>
          <a:p>
            <a:pPr>
              <a:buFontTx/>
              <a:buNone/>
            </a:pPr>
            <a:r>
              <a:rPr lang="en-US" sz="2400" dirty="0"/>
              <a:t>while(x &lt; 3)			# $s0 = 3</a:t>
            </a:r>
          </a:p>
          <a:p>
            <a:pPr>
              <a:buFontTx/>
              <a:buNone/>
            </a:pPr>
            <a:r>
              <a:rPr lang="en-US" sz="2400" dirty="0"/>
              <a:t>{</a:t>
            </a:r>
          </a:p>
          <a:p>
            <a:pPr>
              <a:buFontTx/>
              <a:buNone/>
            </a:pPr>
            <a:r>
              <a:rPr lang="en-US" sz="2400" dirty="0"/>
              <a:t>   </a:t>
            </a:r>
            <a:r>
              <a:rPr lang="en-US" sz="2400" dirty="0" err="1"/>
              <a:t>int</a:t>
            </a:r>
            <a:r>
              <a:rPr lang="en-US" sz="2400" dirty="0"/>
              <a:t> y = 0;			# $t1 = y</a:t>
            </a:r>
          </a:p>
          <a:p>
            <a:pPr>
              <a:buFontTx/>
              <a:buNone/>
            </a:pPr>
            <a:r>
              <a:rPr lang="en-US" sz="2400" dirty="0"/>
              <a:t>   while(y &lt; 5)			# $s1 = 5</a:t>
            </a:r>
          </a:p>
          <a:p>
            <a:pPr>
              <a:buFontTx/>
              <a:buNone/>
            </a:pPr>
            <a:r>
              <a:rPr lang="en-US" sz="2400" dirty="0"/>
              <a:t>   {</a:t>
            </a:r>
          </a:p>
          <a:p>
            <a:pPr>
              <a:buFontTx/>
              <a:buNone/>
            </a:pPr>
            <a:r>
              <a:rPr lang="en-US" sz="2400" dirty="0"/>
              <a:t>      y++;</a:t>
            </a:r>
          </a:p>
          <a:p>
            <a:pPr>
              <a:buFontTx/>
              <a:buNone/>
            </a:pPr>
            <a:r>
              <a:rPr lang="en-US" sz="2400" dirty="0"/>
              <a:t>   }</a:t>
            </a:r>
          </a:p>
          <a:p>
            <a:pPr>
              <a:buFontTx/>
              <a:buNone/>
            </a:pPr>
            <a:r>
              <a:rPr lang="en-US" sz="2400" dirty="0"/>
              <a:t>   x++;</a:t>
            </a:r>
          </a:p>
          <a:p>
            <a:pPr>
              <a:buFontTx/>
              <a:buNone/>
            </a:pPr>
            <a:r>
              <a:rPr lang="en-US" sz="2400" dirty="0"/>
              <a:t>}</a:t>
            </a:r>
          </a:p>
        </p:txBody>
      </p:sp>
      <p:sp>
        <p:nvSpPr>
          <p:cNvPr id="539652" name="Text Box 4"/>
          <p:cNvSpPr txBox="1">
            <a:spLocks noChangeArrowheads="1"/>
          </p:cNvSpPr>
          <p:nvPr/>
        </p:nvSpPr>
        <p:spPr bwMode="auto">
          <a:xfrm>
            <a:off x="3505200" y="4724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Write the equivalent MIPS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Not Equal</a:t>
            </a:r>
          </a:p>
        </p:txBody>
      </p:sp>
      <p:sp>
        <p:nvSpPr>
          <p:cNvPr id="436227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Courier New" pitchFamily="49" charset="0"/>
              </a:rPr>
              <a:t># high-level language pseudo code</a:t>
            </a:r>
          </a:p>
          <a:p>
            <a:r>
              <a:rPr lang="en-US" sz="2800" b="1">
                <a:latin typeface="Courier New" pitchFamily="49" charset="0"/>
              </a:rPr>
              <a:t>if ($t0 == $t1)</a:t>
            </a:r>
          </a:p>
          <a:p>
            <a:r>
              <a:rPr lang="en-US" sz="2800" b="1">
                <a:latin typeface="Courier New" pitchFamily="49" charset="0"/>
              </a:rPr>
              <a:t>  $t0 = $t0 – 1;</a:t>
            </a:r>
          </a:p>
          <a:p>
            <a:endParaRPr lang="en-US" sz="28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800" b="1">
                <a:latin typeface="Courier New" pitchFamily="49" charset="0"/>
              </a:rPr>
              <a:t>if ($t0 != $t1)</a:t>
            </a:r>
          </a:p>
          <a:p>
            <a:r>
              <a:rPr lang="en-US" sz="2800" b="1">
                <a:latin typeface="Courier New" pitchFamily="49" charset="0"/>
              </a:rPr>
              <a:t>   goto endif;</a:t>
            </a:r>
          </a:p>
          <a:p>
            <a:r>
              <a:rPr lang="en-US" sz="2800" b="1">
                <a:latin typeface="Courier New" pitchFamily="49" charset="0"/>
              </a:rPr>
              <a:t>$t0 = $t0 – 1;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if Not Equal</a:t>
            </a:r>
          </a:p>
        </p:txBody>
      </p:sp>
      <p:sp>
        <p:nvSpPr>
          <p:cNvPr id="444419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75438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Courier New" pitchFamily="49" charset="0"/>
              </a:rPr>
              <a:t># MIPS branch-friendly pseudo code</a:t>
            </a:r>
          </a:p>
          <a:p>
            <a:r>
              <a:rPr lang="en-US" sz="2800" b="1">
                <a:latin typeface="Courier New" pitchFamily="49" charset="0"/>
              </a:rPr>
              <a:t>if ($t0 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!=</a:t>
            </a:r>
            <a:r>
              <a:rPr lang="en-US" sz="2800" b="1">
                <a:latin typeface="Courier New" pitchFamily="49" charset="0"/>
              </a:rPr>
              <a:t> $t1)</a:t>
            </a:r>
          </a:p>
          <a:p>
            <a:r>
              <a:rPr lang="en-US" sz="2800" b="1">
                <a:latin typeface="Courier New" pitchFamily="49" charset="0"/>
              </a:rPr>
              <a:t>   goto endif;</a:t>
            </a:r>
          </a:p>
          <a:p>
            <a:r>
              <a:rPr lang="en-US" sz="2800" b="1">
                <a:latin typeface="Courier New" pitchFamily="49" charset="0"/>
              </a:rPr>
              <a:t>$t0 = $t0 – 1;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  <a:p>
            <a:endParaRPr lang="en-US" sz="2800" b="1">
              <a:latin typeface="Courier New" pitchFamily="49" charset="0"/>
            </a:endParaRPr>
          </a:p>
          <a:p>
            <a:r>
              <a:rPr lang="en-US" sz="2800" b="1">
                <a:latin typeface="Courier New" pitchFamily="49" charset="0"/>
              </a:rPr>
              <a:t># Equivalent MIPS assembly code </a:t>
            </a:r>
          </a:p>
          <a:p>
            <a:r>
              <a:rPr lang="en-US" sz="2800" b="1">
                <a:latin typeface="Courier New" pitchFamily="49" charset="0"/>
              </a:rPr>
              <a:t>	</a:t>
            </a:r>
            <a:r>
              <a:rPr lang="en-US" sz="2800" b="1">
                <a:solidFill>
                  <a:srgbClr val="CC3300"/>
                </a:solidFill>
                <a:latin typeface="Courier New" pitchFamily="49" charset="0"/>
              </a:rPr>
              <a:t>bne</a:t>
            </a:r>
            <a:r>
              <a:rPr lang="en-US" sz="2800" b="1">
                <a:latin typeface="Courier New" pitchFamily="49" charset="0"/>
              </a:rPr>
              <a:t> 	$t0, $t1, endif</a:t>
            </a:r>
          </a:p>
          <a:p>
            <a:r>
              <a:rPr lang="en-US" sz="2800" b="1">
                <a:latin typeface="Courier New" pitchFamily="49" charset="0"/>
              </a:rPr>
              <a:t>	# then $t0 = $t0 - 1</a:t>
            </a:r>
          </a:p>
          <a:p>
            <a:r>
              <a:rPr lang="en-US" sz="2800" b="1">
                <a:latin typeface="Courier New" pitchFamily="49" charset="0"/>
              </a:rPr>
              <a:t>	addi	$t0, $t0, -1</a:t>
            </a:r>
          </a:p>
          <a:p>
            <a:r>
              <a:rPr lang="en-US" sz="2800" b="1">
                <a:latin typeface="Courier New" pitchFamily="49" charset="0"/>
              </a:rPr>
              <a:t>endif: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10087</TotalTime>
  <Words>2390</Words>
  <Application>Microsoft Office PowerPoint</Application>
  <PresentationFormat>On-screen Show (4:3)</PresentationFormat>
  <Paragraphs>642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8" baseType="lpstr">
      <vt:lpstr>Arial</vt:lpstr>
      <vt:lpstr>Courier New</vt:lpstr>
      <vt:lpstr>Franklin Gothic Book</vt:lpstr>
      <vt:lpstr>Franklin Gothic Medium</vt:lpstr>
      <vt:lpstr>Times</vt:lpstr>
      <vt:lpstr>Times New Roman</vt:lpstr>
      <vt:lpstr>Wingdings 2</vt:lpstr>
      <vt:lpstr>Trek</vt:lpstr>
      <vt:lpstr>Branching &amp; Loops</vt:lpstr>
      <vt:lpstr>Branching &amp; Loops</vt:lpstr>
      <vt:lpstr>Branch if Equal</vt:lpstr>
      <vt:lpstr>Labels</vt:lpstr>
      <vt:lpstr>Branch if Equal</vt:lpstr>
      <vt:lpstr>Branch-Friendly Pseudo Code</vt:lpstr>
      <vt:lpstr>Branch if Not Equal</vt:lpstr>
      <vt:lpstr>Branch if Not Equal</vt:lpstr>
      <vt:lpstr>Branch if Not Equal</vt:lpstr>
      <vt:lpstr>Example If Statement</vt:lpstr>
      <vt:lpstr>Example If Statement</vt:lpstr>
      <vt:lpstr>Exercise</vt:lpstr>
      <vt:lpstr>Exercise</vt:lpstr>
      <vt:lpstr>Exercise: Solution</vt:lpstr>
      <vt:lpstr>Example</vt:lpstr>
      <vt:lpstr>Example</vt:lpstr>
      <vt:lpstr>Example</vt:lpstr>
      <vt:lpstr>Branch if Less Than or Equal</vt:lpstr>
      <vt:lpstr>Branch if Less Than or Equal</vt:lpstr>
      <vt:lpstr>Branch if Less Than or Equal</vt:lpstr>
      <vt:lpstr>Branch if Greater Than or Equal</vt:lpstr>
      <vt:lpstr>Branch if Less Than</vt:lpstr>
      <vt:lpstr>Branch if Greater Than</vt:lpstr>
      <vt:lpstr>Comparisons &amp; Branch</vt:lpstr>
      <vt:lpstr>Exercises</vt:lpstr>
      <vt:lpstr>Comparisons with Zero</vt:lpstr>
      <vt:lpstr>Comparisons with Zero</vt:lpstr>
      <vt:lpstr>Branch if Equal to Zero</vt:lpstr>
      <vt:lpstr>Branch if Not Equal to Zero</vt:lpstr>
      <vt:lpstr>Exercises</vt:lpstr>
      <vt:lpstr>Compound Boolean Expressions</vt:lpstr>
      <vt:lpstr>Compound Boolean Expressions</vt:lpstr>
      <vt:lpstr>Compound Boolean Expressions</vt:lpstr>
      <vt:lpstr>Exercises</vt:lpstr>
      <vt:lpstr>Test and Set Instructions</vt:lpstr>
      <vt:lpstr>Test &amp; Set Instructions</vt:lpstr>
      <vt:lpstr>Example</vt:lpstr>
      <vt:lpstr>Exercise</vt:lpstr>
      <vt:lpstr>Exercise: Solution</vt:lpstr>
      <vt:lpstr>Exercise</vt:lpstr>
      <vt:lpstr>Exercise: Solution</vt:lpstr>
      <vt:lpstr>Programming Exercise</vt:lpstr>
      <vt:lpstr>Unconditional Branch</vt:lpstr>
      <vt:lpstr>Unconditional Branch</vt:lpstr>
      <vt:lpstr>Unconditional Jump</vt:lpstr>
      <vt:lpstr>Example if-then-else</vt:lpstr>
      <vt:lpstr>Example If-then-else</vt:lpstr>
      <vt:lpstr>Exercise</vt:lpstr>
      <vt:lpstr>Exercise – Part 1</vt:lpstr>
      <vt:lpstr>Exercise – Part 2</vt:lpstr>
      <vt:lpstr>Exercise</vt:lpstr>
      <vt:lpstr>Exercise: Solution</vt:lpstr>
      <vt:lpstr>Exercise</vt:lpstr>
      <vt:lpstr>Loops</vt:lpstr>
      <vt:lpstr>Example Do-While Loop</vt:lpstr>
      <vt:lpstr>Example Do-While Loop</vt:lpstr>
      <vt:lpstr>Counting Down</vt:lpstr>
      <vt:lpstr>Example Do-While Loop</vt:lpstr>
      <vt:lpstr>Example Do-While Loop</vt:lpstr>
      <vt:lpstr>Exercise</vt:lpstr>
      <vt:lpstr>Exercise: Solution</vt:lpstr>
      <vt:lpstr>While Loop</vt:lpstr>
      <vt:lpstr>While Loop</vt:lpstr>
      <vt:lpstr>Exercise</vt:lpstr>
      <vt:lpstr>Exercise</vt:lpstr>
      <vt:lpstr>Exercise Solution</vt:lpstr>
      <vt:lpstr>Exercise</vt:lpstr>
      <vt:lpstr>Exercise</vt:lpstr>
      <vt:lpstr>Exercise Solution</vt:lpstr>
      <vt:lpstr>Nested Loop Exercise</vt:lpstr>
    </vt:vector>
  </TitlesOfParts>
  <Company>Millsaps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MIPS Assembly Language Programming</dc:title>
  <dc:creator>William Bares</dc:creator>
  <cp:lastModifiedBy>Anne Applin</cp:lastModifiedBy>
  <cp:revision>342</cp:revision>
  <cp:lastPrinted>2000-02-08T06:56:16Z</cp:lastPrinted>
  <dcterms:created xsi:type="dcterms:W3CDTF">2000-02-08T06:49:08Z</dcterms:created>
  <dcterms:modified xsi:type="dcterms:W3CDTF">2014-10-22T18:18:20Z</dcterms:modified>
</cp:coreProperties>
</file>