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90"/>
  </p:notesMasterIdLst>
  <p:handoutMasterIdLst>
    <p:handoutMasterId r:id="rId91"/>
  </p:handoutMasterIdLst>
  <p:sldIdLst>
    <p:sldId id="454" r:id="rId2"/>
    <p:sldId id="271" r:id="rId3"/>
    <p:sldId id="377" r:id="rId4"/>
    <p:sldId id="426" r:id="rId5"/>
    <p:sldId id="427" r:id="rId6"/>
    <p:sldId id="307" r:id="rId7"/>
    <p:sldId id="308" r:id="rId8"/>
    <p:sldId id="309" r:id="rId9"/>
    <p:sldId id="337" r:id="rId10"/>
    <p:sldId id="274" r:id="rId11"/>
    <p:sldId id="344" r:id="rId12"/>
    <p:sldId id="368" r:id="rId13"/>
    <p:sldId id="369" r:id="rId14"/>
    <p:sldId id="370" r:id="rId15"/>
    <p:sldId id="371" r:id="rId16"/>
    <p:sldId id="372" r:id="rId17"/>
    <p:sldId id="347" r:id="rId18"/>
    <p:sldId id="379" r:id="rId19"/>
    <p:sldId id="376" r:id="rId20"/>
    <p:sldId id="380" r:id="rId21"/>
    <p:sldId id="345" r:id="rId22"/>
    <p:sldId id="346" r:id="rId23"/>
    <p:sldId id="373" r:id="rId24"/>
    <p:sldId id="374" r:id="rId25"/>
    <p:sldId id="378" r:id="rId26"/>
    <p:sldId id="428" r:id="rId27"/>
    <p:sldId id="429" r:id="rId28"/>
    <p:sldId id="430" r:id="rId29"/>
    <p:sldId id="442" r:id="rId30"/>
    <p:sldId id="443" r:id="rId31"/>
    <p:sldId id="444" r:id="rId32"/>
    <p:sldId id="445" r:id="rId33"/>
    <p:sldId id="446" r:id="rId34"/>
    <p:sldId id="447" r:id="rId35"/>
    <p:sldId id="448" r:id="rId36"/>
    <p:sldId id="449" r:id="rId37"/>
    <p:sldId id="450" r:id="rId38"/>
    <p:sldId id="451" r:id="rId39"/>
    <p:sldId id="452" r:id="rId40"/>
    <p:sldId id="453" r:id="rId41"/>
    <p:sldId id="275" r:id="rId42"/>
    <p:sldId id="338" r:id="rId43"/>
    <p:sldId id="339" r:id="rId44"/>
    <p:sldId id="340" r:id="rId45"/>
    <p:sldId id="341" r:id="rId46"/>
    <p:sldId id="431" r:id="rId47"/>
    <p:sldId id="432" r:id="rId48"/>
    <p:sldId id="342" r:id="rId49"/>
    <p:sldId id="433" r:id="rId50"/>
    <p:sldId id="434" r:id="rId51"/>
    <p:sldId id="279" r:id="rId52"/>
    <p:sldId id="281" r:id="rId53"/>
    <p:sldId id="435" r:id="rId54"/>
    <p:sldId id="436" r:id="rId55"/>
    <p:sldId id="437" r:id="rId56"/>
    <p:sldId id="438" r:id="rId57"/>
    <p:sldId id="439" r:id="rId58"/>
    <p:sldId id="440" r:id="rId59"/>
    <p:sldId id="353" r:id="rId60"/>
    <p:sldId id="352" r:id="rId61"/>
    <p:sldId id="441" r:id="rId62"/>
    <p:sldId id="409" r:id="rId63"/>
    <p:sldId id="391" r:id="rId64"/>
    <p:sldId id="410" r:id="rId65"/>
    <p:sldId id="382" r:id="rId66"/>
    <p:sldId id="381" r:id="rId67"/>
    <p:sldId id="383" r:id="rId68"/>
    <p:sldId id="384" r:id="rId69"/>
    <p:sldId id="385" r:id="rId70"/>
    <p:sldId id="393" r:id="rId71"/>
    <p:sldId id="411" r:id="rId72"/>
    <p:sldId id="412" r:id="rId73"/>
    <p:sldId id="387" r:id="rId74"/>
    <p:sldId id="388" r:id="rId75"/>
    <p:sldId id="414" r:id="rId76"/>
    <p:sldId id="415" r:id="rId77"/>
    <p:sldId id="416" r:id="rId78"/>
    <p:sldId id="420" r:id="rId79"/>
    <p:sldId id="421" r:id="rId80"/>
    <p:sldId id="413" r:id="rId81"/>
    <p:sldId id="424" r:id="rId82"/>
    <p:sldId id="422" r:id="rId83"/>
    <p:sldId id="423" r:id="rId84"/>
    <p:sldId id="389" r:id="rId85"/>
    <p:sldId id="417" r:id="rId86"/>
    <p:sldId id="418" r:id="rId87"/>
    <p:sldId id="419" r:id="rId88"/>
    <p:sldId id="425" r:id="rId8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notesMaster" Target="notesMasters/notesMaster1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fld id="{56A6367A-9134-42D6-82D2-005531DF6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1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fld id="{D6082C4B-5428-400E-8468-7ACAA97E20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563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9070ECE-5A70-495C-A005-062D0D41D8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19B00-E036-4AC2-94A7-476B1FF839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82DA37-F07E-4A4E-8FC6-F4522FA4EE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21D2A-BF86-4597-863A-607BB0564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7A255F7-523C-4D3D-90C8-F9EA26AF90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EF6E4-3E56-4B79-B549-C9B70E5915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9DBA2-D099-4D52-9F9B-C883B6B67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F3AD5686-192A-46A4-8876-08A23D9C76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830A0-43A3-47A4-A0B7-4913163A9B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58D88-0A73-427D-9307-D578635038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526B2-5D63-4D67-BB6B-F2C30E898C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2F980-26A7-44D3-9B18-FDFC36BC50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51E30E7-95BE-4722-A2E8-A0A0958FE2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Addressing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Updated 7/9/2013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from Memory Address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Load register $t0 with contents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of word at specified address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lw	$t0, 0xB300</a:t>
            </a:r>
          </a:p>
          <a:p>
            <a:pPr eaLnBrk="1" hangingPunct="1">
              <a:buFontTx/>
              <a:buNone/>
            </a:pPr>
            <a:endParaRPr lang="en-US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b="1" smtClean="0"/>
              <a:t>The address constant 0xB300 is expressed as a 16-bit immediate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to Memory Address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Store contents of register $t0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into word at specified address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sw	$t0, 0xB300</a:t>
            </a:r>
          </a:p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>
              <a:buFontTx/>
              <a:buNone/>
            </a:pPr>
            <a:r>
              <a:rPr lang="en-US" b="1" smtClean="0"/>
              <a:t>The address constant 0xB300 is expressed as a 16-bit immediate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16-bit Addressing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6978650" y="21336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6981825" y="2581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7"/>
          <p:cNvSpPr>
            <a:spLocks noChangeShapeType="1"/>
          </p:cNvSpPr>
          <p:nvPr/>
        </p:nvSpPr>
        <p:spPr bwMode="auto">
          <a:xfrm>
            <a:off x="6981825" y="3038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>
            <a:off x="6981825" y="34956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6981825" y="39544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6096000" y="2139950"/>
            <a:ext cx="619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0xB300</a:t>
            </a:r>
          </a:p>
        </p:txBody>
      </p:sp>
      <p:sp>
        <p:nvSpPr>
          <p:cNvPr id="13321" name="Rectangle 14"/>
          <p:cNvSpPr>
            <a:spLocks noChangeArrowheads="1"/>
          </p:cNvSpPr>
          <p:nvPr/>
        </p:nvSpPr>
        <p:spPr bwMode="auto">
          <a:xfrm>
            <a:off x="7110413" y="21748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0xFF00FF00</a:t>
            </a: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7110413" y="2633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23" name="Rectangle 16"/>
          <p:cNvSpPr>
            <a:spLocks noChangeArrowheads="1"/>
          </p:cNvSpPr>
          <p:nvPr/>
        </p:nvSpPr>
        <p:spPr bwMode="auto">
          <a:xfrm>
            <a:off x="7110413" y="30908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24" name="Rectangle 17"/>
          <p:cNvSpPr>
            <a:spLocks noChangeArrowheads="1"/>
          </p:cNvSpPr>
          <p:nvPr/>
        </p:nvSpPr>
        <p:spPr bwMode="auto">
          <a:xfrm>
            <a:off x="7110413" y="35480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25" name="Rectangle 18"/>
          <p:cNvSpPr>
            <a:spLocks noChangeArrowheads="1"/>
          </p:cNvSpPr>
          <p:nvPr/>
        </p:nvSpPr>
        <p:spPr bwMode="auto">
          <a:xfrm>
            <a:off x="6978650" y="39624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9"/>
          <p:cNvSpPr>
            <a:spLocks noChangeShapeType="1"/>
          </p:cNvSpPr>
          <p:nvPr/>
        </p:nvSpPr>
        <p:spPr bwMode="auto">
          <a:xfrm>
            <a:off x="6981825" y="44100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20"/>
          <p:cNvSpPr>
            <a:spLocks noChangeShapeType="1"/>
          </p:cNvSpPr>
          <p:nvPr/>
        </p:nvSpPr>
        <p:spPr bwMode="auto">
          <a:xfrm>
            <a:off x="6981825" y="4867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21"/>
          <p:cNvSpPr>
            <a:spLocks noChangeShapeType="1"/>
          </p:cNvSpPr>
          <p:nvPr/>
        </p:nvSpPr>
        <p:spPr bwMode="auto">
          <a:xfrm>
            <a:off x="6981825" y="5324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22"/>
          <p:cNvSpPr>
            <a:spLocks noChangeShapeType="1"/>
          </p:cNvSpPr>
          <p:nvPr/>
        </p:nvSpPr>
        <p:spPr bwMode="auto">
          <a:xfrm>
            <a:off x="6981825" y="57832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27"/>
          <p:cNvSpPr>
            <a:spLocks noChangeArrowheads="1"/>
          </p:cNvSpPr>
          <p:nvPr/>
        </p:nvSpPr>
        <p:spPr bwMode="auto">
          <a:xfrm>
            <a:off x="7110413" y="40036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31" name="Rectangle 28"/>
          <p:cNvSpPr>
            <a:spLocks noChangeArrowheads="1"/>
          </p:cNvSpPr>
          <p:nvPr/>
        </p:nvSpPr>
        <p:spPr bwMode="auto">
          <a:xfrm>
            <a:off x="7110413" y="44624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32" name="Rectangle 29"/>
          <p:cNvSpPr>
            <a:spLocks noChangeArrowheads="1"/>
          </p:cNvSpPr>
          <p:nvPr/>
        </p:nvSpPr>
        <p:spPr bwMode="auto">
          <a:xfrm>
            <a:off x="7110413" y="4919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33" name="Rectangle 30"/>
          <p:cNvSpPr>
            <a:spLocks noChangeArrowheads="1"/>
          </p:cNvSpPr>
          <p:nvPr/>
        </p:nvSpPr>
        <p:spPr bwMode="auto">
          <a:xfrm>
            <a:off x="7110413" y="53768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3334" name="Rectangle 31"/>
          <p:cNvSpPr>
            <a:spLocks noChangeArrowheads="1"/>
          </p:cNvSpPr>
          <p:nvPr/>
        </p:nvSpPr>
        <p:spPr bwMode="auto">
          <a:xfrm>
            <a:off x="6096000" y="2597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0xB304</a:t>
            </a:r>
          </a:p>
        </p:txBody>
      </p:sp>
      <p:sp>
        <p:nvSpPr>
          <p:cNvPr id="13335" name="Rectangle 32"/>
          <p:cNvSpPr>
            <a:spLocks noChangeArrowheads="1"/>
          </p:cNvSpPr>
          <p:nvPr/>
        </p:nvSpPr>
        <p:spPr bwMode="auto">
          <a:xfrm>
            <a:off x="6096000" y="3054350"/>
            <a:ext cx="762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0xB308</a:t>
            </a:r>
          </a:p>
        </p:txBody>
      </p:sp>
      <p:sp>
        <p:nvSpPr>
          <p:cNvPr id="13336" name="Rectangle 33"/>
          <p:cNvSpPr>
            <a:spLocks noChangeArrowheads="1"/>
          </p:cNvSpPr>
          <p:nvPr/>
        </p:nvSpPr>
        <p:spPr bwMode="auto">
          <a:xfrm>
            <a:off x="6096000" y="35115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0xB30C</a:t>
            </a:r>
          </a:p>
        </p:txBody>
      </p:sp>
      <p:sp>
        <p:nvSpPr>
          <p:cNvPr id="13337" name="Rectangle 34"/>
          <p:cNvSpPr>
            <a:spLocks noChangeArrowheads="1"/>
          </p:cNvSpPr>
          <p:nvPr/>
        </p:nvSpPr>
        <p:spPr bwMode="auto">
          <a:xfrm>
            <a:off x="6096000" y="396240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0xB310</a:t>
            </a:r>
          </a:p>
        </p:txBody>
      </p:sp>
      <p:sp>
        <p:nvSpPr>
          <p:cNvPr id="13338" name="Rectangle 35"/>
          <p:cNvSpPr>
            <a:spLocks noChangeArrowheads="1"/>
          </p:cNvSpPr>
          <p:nvPr/>
        </p:nvSpPr>
        <p:spPr bwMode="auto">
          <a:xfrm>
            <a:off x="6096000" y="44259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0xB314</a:t>
            </a:r>
          </a:p>
        </p:txBody>
      </p:sp>
      <p:sp>
        <p:nvSpPr>
          <p:cNvPr id="13339" name="Rectangle 36"/>
          <p:cNvSpPr>
            <a:spLocks noChangeArrowheads="1"/>
          </p:cNvSpPr>
          <p:nvPr/>
        </p:nvSpPr>
        <p:spPr bwMode="auto">
          <a:xfrm>
            <a:off x="6096000" y="4883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0xB318</a:t>
            </a:r>
          </a:p>
        </p:txBody>
      </p:sp>
      <p:sp>
        <p:nvSpPr>
          <p:cNvPr id="13340" name="Rectangle 37"/>
          <p:cNvSpPr>
            <a:spLocks noChangeArrowheads="1"/>
          </p:cNvSpPr>
          <p:nvPr/>
        </p:nvSpPr>
        <p:spPr bwMode="auto">
          <a:xfrm>
            <a:off x="6096000" y="53403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0xB31C</a:t>
            </a:r>
          </a:p>
        </p:txBody>
      </p:sp>
      <p:sp>
        <p:nvSpPr>
          <p:cNvPr id="13341" name="Text Box 39"/>
          <p:cNvSpPr txBox="1">
            <a:spLocks noChangeArrowheads="1"/>
          </p:cNvSpPr>
          <p:nvPr/>
        </p:nvSpPr>
        <p:spPr bwMode="auto">
          <a:xfrm>
            <a:off x="990600" y="19812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lw	$t0, 0xB300</a:t>
            </a:r>
          </a:p>
        </p:txBody>
      </p:sp>
      <p:sp>
        <p:nvSpPr>
          <p:cNvPr id="13342" name="Text Box 41"/>
          <p:cNvSpPr txBox="1">
            <a:spLocks noChangeArrowheads="1"/>
          </p:cNvSpPr>
          <p:nvPr/>
        </p:nvSpPr>
        <p:spPr bwMode="auto">
          <a:xfrm>
            <a:off x="1066800" y="3124200"/>
            <a:ext cx="4648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# Result is that register $t0 holds the # 32-bit value </a:t>
            </a:r>
            <a:r>
              <a:rPr lang="en-US" sz="2400" b="1">
                <a:solidFill>
                  <a:srgbClr val="000000"/>
                </a:solidFill>
              </a:rPr>
              <a:t>0xFF00FF00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16-bit Addressing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978650" y="21336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981825" y="2581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6981825" y="3038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6981825" y="34956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6981825" y="39544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096000" y="2139950"/>
            <a:ext cx="619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0xB300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7110413" y="21748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0xFF00FF00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7110413" y="2633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7110413" y="30908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7110413" y="35480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978650" y="39624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6981825" y="44100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6981825" y="4867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6981825" y="5324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6981825" y="57832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7110413" y="40036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 New Roman" pitchFamily="18" charset="0"/>
              </a:rPr>
              <a:t>0xFF00FF00</a:t>
            </a:r>
          </a:p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endParaRPr lang="en-US" sz="12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7110413" y="44624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7110413" y="4919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7110413" y="53768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6096000" y="2597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0xB304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6096000" y="3054350"/>
            <a:ext cx="762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0xB308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6096000" y="35115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0xB30C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6096000" y="396240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0xB310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6096000" y="44259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0xB314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6096000" y="4883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0xB318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6096000" y="53403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0xB31C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990600" y="1752600"/>
            <a:ext cx="3581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lw	$t0, 0xB300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sw	$t0, 0xB310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066800" y="3124200"/>
            <a:ext cx="4648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# Result is that register memory # location 0xB310 is assigned </a:t>
            </a:r>
          </a:p>
          <a:p>
            <a:pPr>
              <a:spcBef>
                <a:spcPct val="50000"/>
              </a:spcBef>
            </a:pPr>
            <a:r>
              <a:rPr lang="en-US" sz="2400"/>
              <a:t># the 32-bit value </a:t>
            </a:r>
            <a:r>
              <a:rPr lang="en-US" sz="2400" b="1">
                <a:solidFill>
                  <a:srgbClr val="000000"/>
                </a:solidFill>
              </a:rPr>
              <a:t>0xFF00FF00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978650" y="21336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6981825" y="2581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6981825" y="3038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6981825" y="34956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6981825" y="39544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6096000" y="2139950"/>
            <a:ext cx="619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0xB300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7110413" y="21748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A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7110413" y="2633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B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7110413" y="30908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Temp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7110413" y="35480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6978650" y="39624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6981825" y="44100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6981825" y="4867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6981825" y="5324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6981825" y="57832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9"/>
          <p:cNvSpPr>
            <a:spLocks noChangeArrowheads="1"/>
          </p:cNvSpPr>
          <p:nvPr/>
        </p:nvSpPr>
        <p:spPr bwMode="auto">
          <a:xfrm>
            <a:off x="7110413" y="44624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5379" name="Rectangle 20"/>
          <p:cNvSpPr>
            <a:spLocks noChangeArrowheads="1"/>
          </p:cNvSpPr>
          <p:nvPr/>
        </p:nvSpPr>
        <p:spPr bwMode="auto">
          <a:xfrm>
            <a:off x="7110413" y="4919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5380" name="Rectangle 21"/>
          <p:cNvSpPr>
            <a:spLocks noChangeArrowheads="1"/>
          </p:cNvSpPr>
          <p:nvPr/>
        </p:nvSpPr>
        <p:spPr bwMode="auto">
          <a:xfrm>
            <a:off x="7110413" y="53768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5381" name="Rectangle 22"/>
          <p:cNvSpPr>
            <a:spLocks noChangeArrowheads="1"/>
          </p:cNvSpPr>
          <p:nvPr/>
        </p:nvSpPr>
        <p:spPr bwMode="auto">
          <a:xfrm>
            <a:off x="6096000" y="2597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0xB304</a:t>
            </a:r>
          </a:p>
        </p:txBody>
      </p:sp>
      <p:sp>
        <p:nvSpPr>
          <p:cNvPr id="15382" name="Rectangle 23"/>
          <p:cNvSpPr>
            <a:spLocks noChangeArrowheads="1"/>
          </p:cNvSpPr>
          <p:nvPr/>
        </p:nvSpPr>
        <p:spPr bwMode="auto">
          <a:xfrm>
            <a:off x="6096000" y="3054350"/>
            <a:ext cx="762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0xB308</a:t>
            </a:r>
          </a:p>
        </p:txBody>
      </p:sp>
      <p:sp>
        <p:nvSpPr>
          <p:cNvPr id="15383" name="Rectangle 24"/>
          <p:cNvSpPr>
            <a:spLocks noChangeArrowheads="1"/>
          </p:cNvSpPr>
          <p:nvPr/>
        </p:nvSpPr>
        <p:spPr bwMode="auto">
          <a:xfrm>
            <a:off x="6096000" y="35115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0xB30C</a:t>
            </a:r>
          </a:p>
        </p:txBody>
      </p:sp>
      <p:sp>
        <p:nvSpPr>
          <p:cNvPr id="15384" name="Rectangle 25"/>
          <p:cNvSpPr>
            <a:spLocks noChangeArrowheads="1"/>
          </p:cNvSpPr>
          <p:nvPr/>
        </p:nvSpPr>
        <p:spPr bwMode="auto">
          <a:xfrm>
            <a:off x="6096000" y="396240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0xB310</a:t>
            </a:r>
          </a:p>
        </p:txBody>
      </p:sp>
      <p:sp>
        <p:nvSpPr>
          <p:cNvPr id="15385" name="Rectangle 26"/>
          <p:cNvSpPr>
            <a:spLocks noChangeArrowheads="1"/>
          </p:cNvSpPr>
          <p:nvPr/>
        </p:nvSpPr>
        <p:spPr bwMode="auto">
          <a:xfrm>
            <a:off x="6096000" y="44259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0xB314</a:t>
            </a:r>
          </a:p>
        </p:txBody>
      </p:sp>
      <p:sp>
        <p:nvSpPr>
          <p:cNvPr id="15386" name="Rectangle 27"/>
          <p:cNvSpPr>
            <a:spLocks noChangeArrowheads="1"/>
          </p:cNvSpPr>
          <p:nvPr/>
        </p:nvSpPr>
        <p:spPr bwMode="auto">
          <a:xfrm>
            <a:off x="6096000" y="4883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0xB318</a:t>
            </a:r>
          </a:p>
        </p:txBody>
      </p:sp>
      <p:sp>
        <p:nvSpPr>
          <p:cNvPr id="15387" name="Rectangle 28"/>
          <p:cNvSpPr>
            <a:spLocks noChangeArrowheads="1"/>
          </p:cNvSpPr>
          <p:nvPr/>
        </p:nvSpPr>
        <p:spPr bwMode="auto">
          <a:xfrm>
            <a:off x="6096000" y="53403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0xB31C</a:t>
            </a:r>
          </a:p>
        </p:txBody>
      </p:sp>
      <p:sp>
        <p:nvSpPr>
          <p:cNvPr id="15388" name="Text Box 29"/>
          <p:cNvSpPr txBox="1">
            <a:spLocks noChangeArrowheads="1"/>
          </p:cNvSpPr>
          <p:nvPr/>
        </p:nvSpPr>
        <p:spPr bwMode="auto">
          <a:xfrm>
            <a:off x="609600" y="2133600"/>
            <a:ext cx="51054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Let A, B, and Temp be 32-bit integer variables with memory addresses: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A: 0xB300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B: 0xB304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Courier New" pitchFamily="49" charset="0"/>
              </a:rPr>
              <a:t>Temp: 0xB308</a:t>
            </a:r>
          </a:p>
        </p:txBody>
      </p:sp>
      <p:sp>
        <p:nvSpPr>
          <p:cNvPr id="15389" name="Rectangle 31"/>
          <p:cNvSpPr>
            <a:spLocks noChangeArrowheads="1"/>
          </p:cNvSpPr>
          <p:nvPr/>
        </p:nvSpPr>
        <p:spPr bwMode="auto">
          <a:xfrm>
            <a:off x="7110413" y="4089400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978650" y="21336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6981825" y="2581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6981825" y="3038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6981825" y="34956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6981825" y="39544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6096000" y="2139950"/>
            <a:ext cx="619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0xB300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7110413" y="21748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A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110413" y="2633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B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7110413" y="30908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Temp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7110413" y="35480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6978650" y="39624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6981825" y="44100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6981825" y="4867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6981825" y="5324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6981825" y="57832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7110413" y="44624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7110413" y="4919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7110413" y="53768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6096000" y="2597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0xB304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6096000" y="3054350"/>
            <a:ext cx="762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0xB308</a:t>
            </a: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6096000" y="35115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0xB30C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6096000" y="396240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0xB310</a:t>
            </a: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6096000" y="44259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0xB314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6096000" y="4883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0xB318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6096000" y="53403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0xB31C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1143000" y="2057400"/>
            <a:ext cx="37338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Write 16-bit MIPS load/store word instructions to swap the values of A &amp; B.</a:t>
            </a: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7110413" y="4089400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Exercise: Solution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978650" y="21336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6981825" y="2581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6981825" y="3038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981825" y="34956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6981825" y="39544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096000" y="2139950"/>
            <a:ext cx="619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0xB300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7110413" y="21748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A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110413" y="2633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B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7110413" y="30908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600" b="1">
                <a:solidFill>
                  <a:srgbClr val="0000FF"/>
                </a:solidFill>
                <a:latin typeface="Times" pitchFamily="18" charset="0"/>
              </a:rPr>
              <a:t>Value of C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7110413" y="35480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6978650" y="39624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6981825" y="44100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6981825" y="48672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6981825" y="53244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981825" y="57832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7110413" y="44624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7110413" y="49196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7110413" y="53768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6096000" y="2597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0xB304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6096000" y="3054350"/>
            <a:ext cx="762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0xB308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6096000" y="35115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0xB30C</a:t>
            </a: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6096000" y="396240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0xB310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6096000" y="44259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0xB314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6096000" y="48831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0xB318</a:t>
            </a:r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6096000" y="5340350"/>
            <a:ext cx="7715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0xB31C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143000" y="1676400"/>
            <a:ext cx="3733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C = A</a:t>
            </a:r>
          </a:p>
          <a:p>
            <a:r>
              <a:rPr lang="en-US" sz="2400" b="1">
                <a:latin typeface="Courier New" pitchFamily="49" charset="0"/>
              </a:rPr>
              <a:t>lw $t0, 0xB300</a:t>
            </a:r>
          </a:p>
          <a:p>
            <a:r>
              <a:rPr lang="en-US" sz="2400" b="1">
                <a:latin typeface="Courier New" pitchFamily="49" charset="0"/>
              </a:rPr>
              <a:t>sw $t0, 0xB308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400" b="1">
                <a:latin typeface="Courier New" pitchFamily="49" charset="0"/>
              </a:rPr>
              <a:t># A = B</a:t>
            </a:r>
          </a:p>
          <a:p>
            <a:r>
              <a:rPr lang="en-US" sz="2400" b="1">
                <a:latin typeface="Courier New" pitchFamily="49" charset="0"/>
              </a:rPr>
              <a:t>lw $t0, 0xB304</a:t>
            </a:r>
          </a:p>
          <a:p>
            <a:r>
              <a:rPr lang="en-US" sz="2400" b="1">
                <a:latin typeface="Courier New" pitchFamily="49" charset="0"/>
              </a:rPr>
              <a:t>sw $t0, 0xB300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400" b="1">
                <a:latin typeface="Courier New" pitchFamily="49" charset="0"/>
              </a:rPr>
              <a:t># B = C</a:t>
            </a:r>
          </a:p>
          <a:p>
            <a:r>
              <a:rPr lang="en-US" sz="2400" b="1">
                <a:latin typeface="Courier New" pitchFamily="49" charset="0"/>
              </a:rPr>
              <a:t>lw $t0, 0xB308</a:t>
            </a:r>
          </a:p>
          <a:p>
            <a:r>
              <a:rPr lang="en-US" sz="2400" b="1">
                <a:latin typeface="Courier New" pitchFamily="49" charset="0"/>
              </a:rPr>
              <a:t>sw $t0, 0xB304</a:t>
            </a:r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7110413" y="4089400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Register Memory Addressing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immediate constant can only specify a 16-bit address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 16-bit address can only index up to     2</a:t>
            </a:r>
            <a:r>
              <a:rPr lang="en-US" baseline="30000" smtClean="0"/>
              <a:t>16</a:t>
            </a:r>
            <a:r>
              <a:rPr lang="en-US" smtClean="0"/>
              <a:t> / 4 or 4,096 32-bit words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Overcome this limit by using a register to hold the memory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general a programmer does not get to choose the address where a piece of data will be stored.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programmer requests space to hold data and the Operating System provides the starting address of an unused block of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Request Space for Data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Use the “load address” la instruction to load a 32-bit register with the address of a given labeled datum.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Familiar example: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Courier New" pitchFamily="49" charset="0"/>
              </a:rPr>
              <a:t>			.data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Courier New" pitchFamily="49" charset="0"/>
              </a:rPr>
              <a:t>Messg:	.asciiz	“Hello\n”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Courier New" pitchFamily="49" charset="0"/>
              </a:rPr>
              <a:t>			.text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Courier New" pitchFamily="49" charset="0"/>
              </a:rPr>
              <a:t>main: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Courier New" pitchFamily="49" charset="0"/>
              </a:rPr>
              <a:t>			la		$a0, Messg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&amp; Store Instructions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MIPS is a “load-store” architecture meaning only load &amp; store instructions access memory.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Since all MIPS arithmetic and logical instructions operate on registers, the load and store instructions are used to move data between the registers and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Request Space for Data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Use the “load address” la instruction to load a 32-bit register with the address of a given labeled datum.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Example: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			.data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A:		.word		100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B:		.word		200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Temp:	.word		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			.text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main: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</a:rPr>
              <a:t>			la		$a0,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from Memory Address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Load register $t0 with contents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of word whose 32-bit address is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given by register $a0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lw	$t0, ($a0)</a:t>
            </a:r>
          </a:p>
          <a:p>
            <a:pPr eaLnBrk="1" hangingPunct="1">
              <a:buFontTx/>
              <a:buNone/>
            </a:pPr>
            <a:endParaRPr lang="en-US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The ()s are necessary to say interpret the contents of $a0 as an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to Memory Address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Store contents of register $t0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into word whose 32-bit address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# is given by register $a1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Courier New" pitchFamily="49" charset="0"/>
              </a:rPr>
              <a:t>sw	$t0, ($a1)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Programming Exercise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Declare 32-bit data words A, B, and Temp having initial values of 100, 200, and 0, respectively.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Use the load address, load word, and store word instructions to swap the values of data variables A and 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Programming Exercise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			.data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Initialize variable A to 100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A:		.word		100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Initialize variable B to 200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B:		.word		200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Initialize variable Temp to 0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Temp:		.word		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Solution</a:t>
            </a:r>
          </a:p>
        </p:txBody>
      </p:sp>
      <p:sp>
        <p:nvSpPr>
          <p:cNvPr id="26627" name="Text Box 4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816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$a0 = address of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la $a0,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$a1 = address of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la $a1,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$a2 = address of temp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la $a2, Temp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Temp =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lw</a:t>
            </a:r>
            <a:r>
              <a:rPr lang="en-US" sz="1800" dirty="0" smtClean="0">
                <a:latin typeface="Courier New" pitchFamily="49" charset="0"/>
              </a:rPr>
              <a:t> $t0, 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sw</a:t>
            </a:r>
            <a:r>
              <a:rPr lang="en-US" sz="1800" dirty="0" smtClean="0">
                <a:latin typeface="Courier New" pitchFamily="49" charset="0"/>
              </a:rPr>
              <a:t> $t0, ($a2)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A =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lw</a:t>
            </a:r>
            <a:r>
              <a:rPr lang="en-US" sz="1800" dirty="0" smtClean="0">
                <a:latin typeface="Courier New" pitchFamily="49" charset="0"/>
              </a:rPr>
              <a:t> $t0, ($a1)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sw</a:t>
            </a:r>
            <a:r>
              <a:rPr lang="en-US" sz="1800" dirty="0" smtClean="0">
                <a:latin typeface="Courier New" pitchFamily="49" charset="0"/>
              </a:rPr>
              <a:t> $t0, 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B = Temp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lw</a:t>
            </a:r>
            <a:r>
              <a:rPr lang="en-US" sz="1800" dirty="0" smtClean="0">
                <a:latin typeface="Courier New" pitchFamily="49" charset="0"/>
              </a:rPr>
              <a:t> $t0, ($a2)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sw</a:t>
            </a:r>
            <a:r>
              <a:rPr lang="en-US" sz="1800" dirty="0" smtClean="0">
                <a:latin typeface="Courier New" pitchFamily="49" charset="0"/>
              </a:rPr>
              <a:t> $t0, ($a1)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 Area of Two Rooms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			.data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# Initialize variable </a:t>
            </a:r>
            <a:r>
              <a:rPr lang="en-US" sz="2400" b="1" dirty="0" err="1" smtClean="0">
                <a:latin typeface="Courier New" pitchFamily="49" charset="0"/>
              </a:rPr>
              <a:t>widthA</a:t>
            </a:r>
            <a:r>
              <a:rPr lang="en-US" sz="2400" b="1" dirty="0" smtClean="0">
                <a:latin typeface="Courier New" pitchFamily="49" charset="0"/>
              </a:rPr>
              <a:t> to 10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 smtClean="0">
                <a:latin typeface="Courier New" pitchFamily="49" charset="0"/>
              </a:rPr>
              <a:t>widthA</a:t>
            </a:r>
            <a:r>
              <a:rPr lang="en-US" sz="2400" b="1" dirty="0" smtClean="0">
                <a:latin typeface="Courier New" pitchFamily="49" charset="0"/>
              </a:rPr>
              <a:t>:		.word		10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# Initialize variable </a:t>
            </a:r>
            <a:r>
              <a:rPr lang="en-US" sz="2400" b="1" dirty="0" err="1" smtClean="0">
                <a:latin typeface="Courier New" pitchFamily="49" charset="0"/>
              </a:rPr>
              <a:t>heightA</a:t>
            </a:r>
            <a:r>
              <a:rPr lang="en-US" sz="2400" b="1" dirty="0" smtClean="0">
                <a:latin typeface="Courier New" pitchFamily="49" charset="0"/>
              </a:rPr>
              <a:t> to 20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 smtClean="0">
                <a:latin typeface="Courier New" pitchFamily="49" charset="0"/>
              </a:rPr>
              <a:t>heightA</a:t>
            </a:r>
            <a:r>
              <a:rPr lang="en-US" sz="2400" b="1" dirty="0" smtClean="0">
                <a:latin typeface="Courier New" pitchFamily="49" charset="0"/>
              </a:rPr>
              <a:t>:		.word		20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# Initialize variable </a:t>
            </a:r>
            <a:r>
              <a:rPr lang="en-US" sz="2400" b="1" dirty="0" err="1" smtClean="0">
                <a:latin typeface="Courier New" pitchFamily="49" charset="0"/>
              </a:rPr>
              <a:t>widthB</a:t>
            </a:r>
            <a:r>
              <a:rPr lang="en-US" sz="2400" b="1" dirty="0" smtClean="0">
                <a:latin typeface="Courier New" pitchFamily="49" charset="0"/>
              </a:rPr>
              <a:t> to 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 smtClean="0">
                <a:latin typeface="Courier New" pitchFamily="49" charset="0"/>
              </a:rPr>
              <a:t>widthB</a:t>
            </a:r>
            <a:r>
              <a:rPr lang="en-US" sz="2400" b="1" dirty="0" smtClean="0">
                <a:latin typeface="Courier New" pitchFamily="49" charset="0"/>
              </a:rPr>
              <a:t>:		.word		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# Initialize variable </a:t>
            </a:r>
            <a:r>
              <a:rPr lang="en-US" sz="2400" b="1" dirty="0" err="1" smtClean="0">
                <a:latin typeface="Courier New" pitchFamily="49" charset="0"/>
              </a:rPr>
              <a:t>heightB</a:t>
            </a:r>
            <a:r>
              <a:rPr lang="en-US" sz="2400" b="1" dirty="0" smtClean="0">
                <a:latin typeface="Courier New" pitchFamily="49" charset="0"/>
              </a:rPr>
              <a:t> to 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 smtClean="0">
                <a:latin typeface="Courier New" pitchFamily="49" charset="0"/>
              </a:rPr>
              <a:t>heightB</a:t>
            </a:r>
            <a:r>
              <a:rPr lang="en-US" sz="2400" b="1" dirty="0" smtClean="0">
                <a:latin typeface="Courier New" pitchFamily="49" charset="0"/>
              </a:rPr>
              <a:t>:		.word		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# Initialize variable area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Courier New" pitchFamily="49" charset="0"/>
              </a:rPr>
              <a:t>area:			.word		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Solution – Page 1 of 2</a:t>
            </a:r>
          </a:p>
        </p:txBody>
      </p:sp>
      <p:sp>
        <p:nvSpPr>
          <p:cNvPr id="28675" name="Text Box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4648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# $a0 = address of </a:t>
            </a:r>
            <a:r>
              <a:rPr lang="en-US" sz="2400" dirty="0" err="1" smtClean="0">
                <a:latin typeface="Courier New" pitchFamily="49" charset="0"/>
              </a:rPr>
              <a:t>widthA</a:t>
            </a:r>
            <a:endParaRPr lang="en-US" sz="24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la $a0, </a:t>
            </a:r>
            <a:r>
              <a:rPr lang="en-US" sz="2400" dirty="0" err="1" smtClean="0">
                <a:latin typeface="Courier New" pitchFamily="49" charset="0"/>
              </a:rPr>
              <a:t>widthA</a:t>
            </a:r>
            <a:endParaRPr lang="en-US" sz="24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# $a1 = address of </a:t>
            </a:r>
            <a:r>
              <a:rPr lang="en-US" sz="2400" dirty="0" err="1" smtClean="0">
                <a:latin typeface="Courier New" pitchFamily="49" charset="0"/>
              </a:rPr>
              <a:t>heightA</a:t>
            </a:r>
            <a:endParaRPr lang="en-US" sz="24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la $a1, </a:t>
            </a:r>
            <a:r>
              <a:rPr lang="en-US" sz="2400" dirty="0" err="1" smtClean="0">
                <a:latin typeface="Courier New" pitchFamily="49" charset="0"/>
              </a:rPr>
              <a:t>heightA</a:t>
            </a:r>
            <a:endParaRPr lang="en-US" sz="24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# Get width &amp; height of room A into 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# $t0 and $t1</a:t>
            </a:r>
          </a:p>
          <a:p>
            <a:pPr eaLnBrk="1" hangingPunct="1">
              <a:buFontTx/>
              <a:buNone/>
            </a:pPr>
            <a:r>
              <a:rPr lang="en-US" sz="2400" dirty="0" err="1" smtClean="0">
                <a:latin typeface="Courier New" pitchFamily="49" charset="0"/>
              </a:rPr>
              <a:t>lw</a:t>
            </a:r>
            <a:r>
              <a:rPr lang="en-US" sz="2400" dirty="0" smtClean="0">
                <a:latin typeface="Courier New" pitchFamily="49" charset="0"/>
              </a:rPr>
              <a:t> $t0, ($a0)</a:t>
            </a:r>
          </a:p>
          <a:p>
            <a:pPr eaLnBrk="1" hangingPunct="1">
              <a:buFontTx/>
              <a:buNone/>
            </a:pPr>
            <a:r>
              <a:rPr lang="en-US" sz="2400" dirty="0" err="1" smtClean="0">
                <a:latin typeface="Courier New" pitchFamily="49" charset="0"/>
              </a:rPr>
              <a:t>lw</a:t>
            </a:r>
            <a:r>
              <a:rPr lang="en-US" sz="2400" dirty="0" smtClean="0">
                <a:latin typeface="Courier New" pitchFamily="49" charset="0"/>
              </a:rPr>
              <a:t> $t1, ($a1)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# </a:t>
            </a:r>
            <a:r>
              <a:rPr lang="en-US" sz="2400" dirty="0" smtClean="0">
                <a:latin typeface="Courier New" pitchFamily="49" charset="0"/>
              </a:rPr>
              <a:t>$s0 </a:t>
            </a:r>
            <a:r>
              <a:rPr lang="en-US" sz="2400" dirty="0" smtClean="0">
                <a:latin typeface="Courier New" pitchFamily="49" charset="0"/>
              </a:rPr>
              <a:t>= $t0 x $t1 area of room A</a:t>
            </a:r>
          </a:p>
          <a:p>
            <a:pPr eaLnBrk="1" hangingPunct="1">
              <a:buFontTx/>
              <a:buNone/>
            </a:pPr>
            <a:r>
              <a:rPr lang="en-US" sz="2400" dirty="0" err="1" smtClean="0">
                <a:latin typeface="Courier New" pitchFamily="49" charset="0"/>
              </a:rPr>
              <a:t>mul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$s0</a:t>
            </a:r>
            <a:r>
              <a:rPr lang="en-US" sz="2400" dirty="0" smtClean="0">
                <a:latin typeface="Courier New" pitchFamily="49" charset="0"/>
              </a:rPr>
              <a:t>, $t0, $t1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Solution – Page 2 of 2</a:t>
            </a:r>
          </a:p>
        </p:txBody>
      </p:sp>
      <p:sp>
        <p:nvSpPr>
          <p:cNvPr id="29699" name="Text Box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5029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$a0 = address of </a:t>
            </a:r>
            <a:r>
              <a:rPr lang="en-US" sz="2000" dirty="0" err="1" smtClean="0">
                <a:latin typeface="Courier New" pitchFamily="49" charset="0"/>
              </a:rPr>
              <a:t>widthB</a:t>
            </a: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la $a0, </a:t>
            </a:r>
            <a:r>
              <a:rPr lang="en-US" sz="2000" dirty="0" err="1" smtClean="0">
                <a:latin typeface="Courier New" pitchFamily="49" charset="0"/>
              </a:rPr>
              <a:t>widthB</a:t>
            </a: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$a1 = address of </a:t>
            </a:r>
            <a:r>
              <a:rPr lang="en-US" sz="2000" dirty="0" err="1" smtClean="0">
                <a:latin typeface="Courier New" pitchFamily="49" charset="0"/>
              </a:rPr>
              <a:t>heightB</a:t>
            </a: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la $a1, </a:t>
            </a:r>
            <a:r>
              <a:rPr lang="en-US" sz="2000" dirty="0" err="1" smtClean="0">
                <a:latin typeface="Courier New" pitchFamily="49" charset="0"/>
              </a:rPr>
              <a:t>heightB</a:t>
            </a: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Get width &amp; height of room B into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$t0 and $t1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err="1" smtClean="0">
                <a:latin typeface="Courier New" pitchFamily="49" charset="0"/>
              </a:rPr>
              <a:t>lw</a:t>
            </a:r>
            <a:r>
              <a:rPr lang="en-US" sz="2000" dirty="0" smtClean="0">
                <a:latin typeface="Courier New" pitchFamily="49" charset="0"/>
              </a:rPr>
              <a:t> $t0, 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err="1" smtClean="0">
                <a:latin typeface="Courier New" pitchFamily="49" charset="0"/>
              </a:rPr>
              <a:t>lw</a:t>
            </a:r>
            <a:r>
              <a:rPr lang="en-US" sz="2000" dirty="0" smtClean="0">
                <a:latin typeface="Courier New" pitchFamily="49" charset="0"/>
              </a:rPr>
              <a:t> $t1, ($a1)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</a:t>
            </a:r>
            <a:r>
              <a:rPr lang="en-US" sz="2000" dirty="0" smtClean="0">
                <a:latin typeface="Courier New" pitchFamily="49" charset="0"/>
              </a:rPr>
              <a:t>$s1 </a:t>
            </a:r>
            <a:r>
              <a:rPr lang="en-US" sz="2000" dirty="0" smtClean="0">
                <a:latin typeface="Courier New" pitchFamily="49" charset="0"/>
              </a:rPr>
              <a:t>= $t0 x $t1 area of room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err="1" smtClean="0">
                <a:latin typeface="Courier New" pitchFamily="49" charset="0"/>
              </a:rPr>
              <a:t>mul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$s1</a:t>
            </a:r>
            <a:r>
              <a:rPr lang="en-US" sz="2000" dirty="0" smtClean="0">
                <a:latin typeface="Courier New" pitchFamily="49" charset="0"/>
              </a:rPr>
              <a:t>, $t0, $t1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</a:t>
            </a:r>
            <a:r>
              <a:rPr lang="en-US" sz="2000" dirty="0" smtClean="0">
                <a:latin typeface="Courier New" pitchFamily="49" charset="0"/>
              </a:rPr>
              <a:t>$s2 </a:t>
            </a:r>
            <a:r>
              <a:rPr lang="en-US" sz="2000" dirty="0" smtClean="0">
                <a:latin typeface="Courier New" pitchFamily="49" charset="0"/>
              </a:rPr>
              <a:t>= </a:t>
            </a:r>
            <a:r>
              <a:rPr lang="en-US" sz="2000" dirty="0" smtClean="0">
                <a:latin typeface="Courier New" pitchFamily="49" charset="0"/>
              </a:rPr>
              <a:t>$s0 </a:t>
            </a:r>
            <a:r>
              <a:rPr lang="en-US" sz="2000" dirty="0" smtClean="0">
                <a:latin typeface="Courier New" pitchFamily="49" charset="0"/>
              </a:rPr>
              <a:t>+ </a:t>
            </a:r>
            <a:r>
              <a:rPr lang="en-US" sz="2000" dirty="0" smtClean="0">
                <a:latin typeface="Courier New" pitchFamily="49" charset="0"/>
              </a:rPr>
              <a:t>$s1</a:t>
            </a: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add </a:t>
            </a:r>
            <a:r>
              <a:rPr lang="en-US" sz="2000" dirty="0" smtClean="0">
                <a:latin typeface="Courier New" pitchFamily="49" charset="0"/>
              </a:rPr>
              <a:t>$s2</a:t>
            </a:r>
            <a:r>
              <a:rPr lang="en-US" sz="2000" dirty="0" smtClean="0">
                <a:latin typeface="Courier New" pitchFamily="49" charset="0"/>
              </a:rPr>
              <a:t>, </a:t>
            </a:r>
            <a:r>
              <a:rPr lang="en-US" sz="2000" dirty="0" smtClean="0">
                <a:latin typeface="Courier New" pitchFamily="49" charset="0"/>
              </a:rPr>
              <a:t>$s0</a:t>
            </a:r>
            <a:r>
              <a:rPr lang="en-US" sz="2000" dirty="0" smtClean="0">
                <a:latin typeface="Courier New" pitchFamily="49" charset="0"/>
              </a:rPr>
              <a:t>, </a:t>
            </a:r>
            <a:r>
              <a:rPr lang="en-US" sz="2000" dirty="0" smtClean="0">
                <a:latin typeface="Courier New" pitchFamily="49" charset="0"/>
              </a:rPr>
              <a:t>$s1</a:t>
            </a: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Store total area into variable.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la  $a2, area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err="1" smtClean="0">
                <a:latin typeface="Courier New" pitchFamily="49" charset="0"/>
              </a:rPr>
              <a:t>sw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$s2</a:t>
            </a:r>
            <a:r>
              <a:rPr lang="en-US" sz="2000" dirty="0" smtClean="0">
                <a:latin typeface="Courier New" pitchFamily="49" charset="0"/>
              </a:rPr>
              <a:t>, ($a2)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Addressing Bytes of Memory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MIPS provides instructions to load and store one byte of memory at a time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Load &amp; store of bytes involves the low-order 8-bits of a processor 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Stored in 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typical real-world program will have more data than can be stored simultaneously in the 24-programmer usable MIPS registers.</a:t>
            </a:r>
          </a:p>
          <a:p>
            <a:pPr eaLnBrk="1" hangingPunct="1"/>
            <a:r>
              <a:rPr lang="en-US" smtClean="0"/>
              <a:t>Must store program data in main memory and move data currently processed into registers, process data, and store results back to main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 at specified 16-bit immediate address into the destination register</a:t>
            </a:r>
          </a:p>
          <a:p>
            <a:pPr lvl="1" eaLnBrk="1" hangingPunct="1"/>
            <a:r>
              <a:rPr lang="en-US" smtClean="0"/>
              <a:t>Byte address can be 0, 1, 2, 3, ... and is </a:t>
            </a:r>
            <a:r>
              <a:rPr lang="en-US" b="1" i="1" smtClean="0">
                <a:solidFill>
                  <a:srgbClr val="CC3300"/>
                </a:solidFill>
              </a:rPr>
              <a:t>not</a:t>
            </a:r>
            <a:r>
              <a:rPr lang="en-US" smtClean="0"/>
              <a:t> required to be a multiple of 4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8-bit value is sign-extended to fill the 32-bit 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Load byte at address 0x45EF into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register $t0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lb	$t0, 0x45EF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667000" y="35814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Byte at address 0x45EF:   </a:t>
            </a:r>
            <a:r>
              <a:rPr lang="en-US" sz="2800">
                <a:solidFill>
                  <a:srgbClr val="CC3300"/>
                </a:solidFill>
              </a:rPr>
              <a:t>0</a:t>
            </a:r>
            <a:r>
              <a:rPr lang="en-US" sz="2800"/>
              <a:t>001 1100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09600" y="5181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$t0 = </a:t>
            </a:r>
            <a:r>
              <a:rPr lang="en-US" sz="2800">
                <a:solidFill>
                  <a:srgbClr val="CC3300"/>
                </a:solidFill>
              </a:rPr>
              <a:t>0000 0000 0000 0000 0000 0000</a:t>
            </a:r>
            <a:r>
              <a:rPr lang="en-US" sz="2800"/>
              <a:t> 0001 1100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7772400" y="4114800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914400" y="60960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Two’s complement sign extension fills 24 high-order bits with sign bit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Load byte at address 0x45EF into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register $t0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lb	$t0, 0x45EF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667000" y="35814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Byte at address 0x45EF:   </a:t>
            </a:r>
            <a:r>
              <a:rPr lang="en-US" sz="2800">
                <a:solidFill>
                  <a:srgbClr val="CC3300"/>
                </a:solidFill>
              </a:rPr>
              <a:t>1</a:t>
            </a:r>
            <a:r>
              <a:rPr lang="en-US" sz="2800"/>
              <a:t>111 1100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609600" y="5181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$t0 = </a:t>
            </a:r>
            <a:r>
              <a:rPr lang="en-US" sz="2800">
                <a:solidFill>
                  <a:srgbClr val="CC3300"/>
                </a:solidFill>
              </a:rPr>
              <a:t>1111 1111 1111 1111 1111 1111</a:t>
            </a:r>
            <a:r>
              <a:rPr lang="en-US" sz="2800"/>
              <a:t> 1111 1100</a:t>
            </a:r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7772400" y="4114800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914400" y="60960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Two’s complement sign extension fills 24 high-order bits with sign bit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 Unsigned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 at specified 16-bit immediate address into the destination register</a:t>
            </a:r>
          </a:p>
          <a:p>
            <a:pPr lvl="1" eaLnBrk="1" hangingPunct="1"/>
            <a:r>
              <a:rPr lang="en-US" smtClean="0"/>
              <a:t>Byte address can be 0, 1, 2, 3, ... and is </a:t>
            </a:r>
            <a:r>
              <a:rPr lang="en-US" b="1" i="1" smtClean="0">
                <a:solidFill>
                  <a:srgbClr val="CC3300"/>
                </a:solidFill>
              </a:rPr>
              <a:t>not</a:t>
            </a:r>
            <a:r>
              <a:rPr lang="en-US" smtClean="0">
                <a:solidFill>
                  <a:srgbClr val="CC3300"/>
                </a:solidFill>
              </a:rPr>
              <a:t> </a:t>
            </a:r>
            <a:r>
              <a:rPr lang="en-US" smtClean="0"/>
              <a:t>required to be a multiple of 4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8-bit value is not sign extended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High-order bits of destination register are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 Unsigned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Load byte at address 0x45EF into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register $t0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lbu	$t0, 0x45EF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667000" y="35814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Byte at address 0x45EF:   </a:t>
            </a:r>
            <a:r>
              <a:rPr lang="en-US" sz="2800" b="1">
                <a:solidFill>
                  <a:srgbClr val="009900"/>
                </a:solidFill>
              </a:rPr>
              <a:t>0001 1100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09600" y="5181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$t0 = 0000 0000 0000 0000 0000 0000 </a:t>
            </a:r>
            <a:r>
              <a:rPr lang="en-US" sz="2800" b="1">
                <a:solidFill>
                  <a:srgbClr val="009900"/>
                </a:solidFill>
              </a:rPr>
              <a:t>0001 1100</a:t>
            </a:r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7772400" y="4114800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914400" y="60960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lbu fills 24 high-order bits of register to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 Byte Unsigned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Load byte at address 0x45EF into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register $t0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lbu	$t0, 0x45EF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667000" y="35814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Byte at address 0x45EF:   </a:t>
            </a:r>
            <a:r>
              <a:rPr lang="en-US" sz="2800" b="1">
                <a:solidFill>
                  <a:srgbClr val="009900"/>
                </a:solidFill>
              </a:rPr>
              <a:t>1111 1100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09600" y="5181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$t0 = 0000 0000 0000 0000 0000 0000 </a:t>
            </a:r>
            <a:r>
              <a:rPr lang="en-US" sz="2800" b="1">
                <a:solidFill>
                  <a:srgbClr val="009900"/>
                </a:solidFill>
              </a:rPr>
              <a:t>1111 1100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7772400" y="4114800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914400" y="60960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lbu fills 24 high-order bits of register to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Byte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low-order 8-bits of register into byte specified 16-bit immediate address</a:t>
            </a:r>
          </a:p>
          <a:p>
            <a:pPr lvl="1" eaLnBrk="1" hangingPunct="1"/>
            <a:r>
              <a:rPr lang="en-US" smtClean="0"/>
              <a:t>Byte address can be 0, 1, 2, 3, ... and is </a:t>
            </a:r>
            <a:r>
              <a:rPr lang="en-US" b="1" i="1" smtClean="0">
                <a:solidFill>
                  <a:srgbClr val="CC3300"/>
                </a:solidFill>
              </a:rPr>
              <a:t>not</a:t>
            </a:r>
            <a:r>
              <a:rPr lang="en-US" smtClean="0"/>
              <a:t> required to be a multiple of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Byte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Store low-order 8-bits of register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# into byte at address 0x45EF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Courier New" pitchFamily="49" charset="0"/>
              </a:rPr>
              <a:t>sb	$t0, 0x45EF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667000" y="5195888"/>
            <a:ext cx="609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Byte at address 0x45EF:   </a:t>
            </a:r>
            <a:r>
              <a:rPr lang="en-US" sz="2800" b="1">
                <a:solidFill>
                  <a:srgbClr val="009900"/>
                </a:solidFill>
              </a:rPr>
              <a:t>0001 1100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609600" y="3519488"/>
            <a:ext cx="815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$t0 = 0000 0000 0000 0110 1100 1011 </a:t>
            </a:r>
            <a:r>
              <a:rPr lang="en-US" sz="2800" b="1">
                <a:solidFill>
                  <a:srgbClr val="009900"/>
                </a:solidFill>
              </a:rPr>
              <a:t>0001 1100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7772400" y="4114800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Declare 32-bit data bytes A, B, and Temp having initial values of 128, 7, and 0, respectively.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Use the load address, load byte or load byte unsigned, and store byte instructions to swap the values of data variables A and 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			.data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Initialize variable A to 128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A:		.byte		128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Initialize variable B to 7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B:		.byte		7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Initialize variable Temp to 0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Temp:		.byte		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Variables to Registers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686800" cy="510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>
                <a:latin typeface="Helvetica" pitchFamily="34" charset="0"/>
              </a:rPr>
              <a:t>Pascal or C, programmers use descriptive variable names such as: speed, volume, or size.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>
                <a:latin typeface="Helvetica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>
                <a:latin typeface="Helvetica" pitchFamily="34" charset="0"/>
              </a:rPr>
              <a:t>When the machine language code runs on the processor, the variables will be stored in memory locations and/or registers.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>
              <a:latin typeface="Helvetic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>
                <a:latin typeface="Helvetica" pitchFamily="34" charset="0"/>
              </a:rPr>
              <a:t>To efficiently execute code, a compiler will attempt to keep the variables that are referenced most often in processor registers because access to a variable in a processor register is much faster than access to memory.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 smtClean="0">
                <a:latin typeface="Helvetica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 smtClean="0">
                <a:latin typeface="Helvetica" pitchFamily="34" charset="0"/>
              </a:rPr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Solution</a:t>
            </a:r>
          </a:p>
        </p:txBody>
      </p:sp>
      <p:sp>
        <p:nvSpPr>
          <p:cNvPr id="41987" name="Text 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816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$a0 = address of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la $a0,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$a1 = address of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la $a1,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$a2 = address of temp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la $a2, Temp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Temp =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lbu</a:t>
            </a:r>
            <a:r>
              <a:rPr lang="en-US" sz="1800" dirty="0" smtClean="0">
                <a:latin typeface="Courier New" pitchFamily="49" charset="0"/>
              </a:rPr>
              <a:t> $t0, 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sb</a:t>
            </a:r>
            <a:r>
              <a:rPr lang="en-US" sz="1800" dirty="0" smtClean="0">
                <a:latin typeface="Courier New" pitchFamily="49" charset="0"/>
              </a:rPr>
              <a:t>  $t0, ($a2)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A = 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lbu</a:t>
            </a:r>
            <a:r>
              <a:rPr lang="en-US" sz="1800" dirty="0" smtClean="0">
                <a:latin typeface="Courier New" pitchFamily="49" charset="0"/>
              </a:rPr>
              <a:t> $t0, ($a1)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sb</a:t>
            </a:r>
            <a:r>
              <a:rPr lang="en-US" sz="1800" dirty="0" smtClean="0">
                <a:latin typeface="Courier New" pitchFamily="49" charset="0"/>
              </a:rPr>
              <a:t>  $t0, 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# B = Temp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lbu</a:t>
            </a:r>
            <a:r>
              <a:rPr lang="en-US" sz="1800" dirty="0" smtClean="0">
                <a:latin typeface="Courier New" pitchFamily="49" charset="0"/>
              </a:rPr>
              <a:t> $t0, ($a2)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err="1" smtClean="0">
                <a:latin typeface="Courier New" pitchFamily="49" charset="0"/>
              </a:rPr>
              <a:t>sb</a:t>
            </a:r>
            <a:r>
              <a:rPr lang="en-US" sz="1800" dirty="0" smtClean="0">
                <a:latin typeface="Courier New" pitchFamily="49" charset="0"/>
              </a:rPr>
              <a:t>  $t0, ($a1)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 Plus Displacement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Programs will frequently access memory locations in sequence.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C[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+ B[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 Plus Displacement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Specify the effective (actual) address using two parts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Base: the fixed address marking the beginning of a “chunk” of memory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Displacement: an integer offset from the base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 Plus Displacement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019800" cy="4525963"/>
          </a:xfrm>
        </p:spPr>
        <p:txBody>
          <a:bodyPr/>
          <a:lstStyle/>
          <a:p>
            <a:pPr eaLnBrk="1" hangingPunct="1"/>
            <a:r>
              <a:rPr lang="en-US" smtClean="0"/>
              <a:t>Effective Address = </a:t>
            </a:r>
          </a:p>
          <a:p>
            <a:pPr lvl="1" eaLnBrk="1" hangingPunct="1">
              <a:buFontTx/>
              <a:buNone/>
            </a:pPr>
            <a:r>
              <a:rPr lang="en-US" smtClean="0"/>
              <a:t>Base Address + Displacement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Suppose the first 32-bit word of an array is stored at address 1000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Let the base address be 1000</a:t>
            </a:r>
          </a:p>
        </p:txBody>
      </p:sp>
      <p:grpSp>
        <p:nvGrpSpPr>
          <p:cNvPr id="45060" name="Group 4"/>
          <p:cNvGrpSpPr>
            <a:grpSpLocks/>
          </p:cNvGrpSpPr>
          <p:nvPr/>
        </p:nvGrpSpPr>
        <p:grpSpPr bwMode="auto">
          <a:xfrm>
            <a:off x="7010400" y="2438400"/>
            <a:ext cx="1219200" cy="352425"/>
            <a:chOff x="1632" y="1248"/>
            <a:chExt cx="768" cy="222"/>
          </a:xfrm>
        </p:grpSpPr>
        <p:sp>
          <p:nvSpPr>
            <p:cNvPr id="45085" name="Text Box 5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1000</a:t>
              </a:r>
            </a:p>
          </p:txBody>
        </p:sp>
        <p:sp>
          <p:nvSpPr>
            <p:cNvPr id="45086" name="Text Box 6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7</a:t>
              </a:r>
            </a:p>
          </p:txBody>
        </p:sp>
      </p:grpSp>
      <p:grpSp>
        <p:nvGrpSpPr>
          <p:cNvPr id="45061" name="Group 7"/>
          <p:cNvGrpSpPr>
            <a:grpSpLocks/>
          </p:cNvGrpSpPr>
          <p:nvPr/>
        </p:nvGrpSpPr>
        <p:grpSpPr bwMode="auto">
          <a:xfrm>
            <a:off x="7010400" y="2743200"/>
            <a:ext cx="1219200" cy="352425"/>
            <a:chOff x="1632" y="1248"/>
            <a:chExt cx="768" cy="222"/>
          </a:xfrm>
        </p:grpSpPr>
        <p:sp>
          <p:nvSpPr>
            <p:cNvPr id="45083" name="Text Box 8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1004</a:t>
              </a:r>
            </a:p>
          </p:txBody>
        </p:sp>
        <p:sp>
          <p:nvSpPr>
            <p:cNvPr id="45084" name="Text Box 9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23</a:t>
              </a:r>
            </a:p>
          </p:txBody>
        </p:sp>
      </p:grpSp>
      <p:grpSp>
        <p:nvGrpSpPr>
          <p:cNvPr id="45062" name="Group 10"/>
          <p:cNvGrpSpPr>
            <a:grpSpLocks/>
          </p:cNvGrpSpPr>
          <p:nvPr/>
        </p:nvGrpSpPr>
        <p:grpSpPr bwMode="auto">
          <a:xfrm>
            <a:off x="7010400" y="3048000"/>
            <a:ext cx="1219200" cy="352425"/>
            <a:chOff x="1632" y="1248"/>
            <a:chExt cx="768" cy="222"/>
          </a:xfrm>
        </p:grpSpPr>
        <p:sp>
          <p:nvSpPr>
            <p:cNvPr id="45081" name="Text Box 11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1008</a:t>
              </a:r>
            </a:p>
          </p:txBody>
        </p:sp>
        <p:sp>
          <p:nvSpPr>
            <p:cNvPr id="45082" name="Text Box 12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32</a:t>
              </a:r>
            </a:p>
          </p:txBody>
        </p:sp>
      </p:grpSp>
      <p:grpSp>
        <p:nvGrpSpPr>
          <p:cNvPr id="45063" name="Group 13"/>
          <p:cNvGrpSpPr>
            <a:grpSpLocks/>
          </p:cNvGrpSpPr>
          <p:nvPr/>
        </p:nvGrpSpPr>
        <p:grpSpPr bwMode="auto">
          <a:xfrm>
            <a:off x="7010400" y="3352800"/>
            <a:ext cx="1219200" cy="352425"/>
            <a:chOff x="1632" y="1248"/>
            <a:chExt cx="768" cy="222"/>
          </a:xfrm>
        </p:grpSpPr>
        <p:sp>
          <p:nvSpPr>
            <p:cNvPr id="45079" name="Text Box 14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1012</a:t>
              </a:r>
            </a:p>
          </p:txBody>
        </p:sp>
        <p:sp>
          <p:nvSpPr>
            <p:cNvPr id="45080" name="Text Box 15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45064" name="Group 16"/>
          <p:cNvGrpSpPr>
            <a:grpSpLocks/>
          </p:cNvGrpSpPr>
          <p:nvPr/>
        </p:nvGrpSpPr>
        <p:grpSpPr bwMode="auto">
          <a:xfrm>
            <a:off x="7010400" y="3657600"/>
            <a:ext cx="1219200" cy="352425"/>
            <a:chOff x="1632" y="1248"/>
            <a:chExt cx="768" cy="222"/>
          </a:xfrm>
        </p:grpSpPr>
        <p:sp>
          <p:nvSpPr>
            <p:cNvPr id="45077" name="Text Box 17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1016</a:t>
              </a:r>
            </a:p>
          </p:txBody>
        </p:sp>
        <p:sp>
          <p:nvSpPr>
            <p:cNvPr id="45078" name="Text Box 18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4</a:t>
              </a:r>
            </a:p>
          </p:txBody>
        </p:sp>
      </p:grpSp>
      <p:grpSp>
        <p:nvGrpSpPr>
          <p:cNvPr id="45065" name="Group 19"/>
          <p:cNvGrpSpPr>
            <a:grpSpLocks/>
          </p:cNvGrpSpPr>
          <p:nvPr/>
        </p:nvGrpSpPr>
        <p:grpSpPr bwMode="auto">
          <a:xfrm>
            <a:off x="7010400" y="3962400"/>
            <a:ext cx="1219200" cy="352425"/>
            <a:chOff x="1632" y="1248"/>
            <a:chExt cx="768" cy="222"/>
          </a:xfrm>
        </p:grpSpPr>
        <p:sp>
          <p:nvSpPr>
            <p:cNvPr id="45075" name="Text Box 20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1020</a:t>
              </a:r>
            </a:p>
          </p:txBody>
        </p:sp>
        <p:sp>
          <p:nvSpPr>
            <p:cNvPr id="45076" name="Text Box 21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89</a:t>
              </a:r>
            </a:p>
          </p:txBody>
        </p:sp>
      </p:grpSp>
      <p:grpSp>
        <p:nvGrpSpPr>
          <p:cNvPr id="45066" name="Group 22"/>
          <p:cNvGrpSpPr>
            <a:grpSpLocks/>
          </p:cNvGrpSpPr>
          <p:nvPr/>
        </p:nvGrpSpPr>
        <p:grpSpPr bwMode="auto">
          <a:xfrm>
            <a:off x="7010400" y="4267200"/>
            <a:ext cx="1219200" cy="352425"/>
            <a:chOff x="1632" y="1248"/>
            <a:chExt cx="768" cy="222"/>
          </a:xfrm>
        </p:grpSpPr>
        <p:sp>
          <p:nvSpPr>
            <p:cNvPr id="45073" name="Text Box 23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1024</a:t>
              </a:r>
            </a:p>
          </p:txBody>
        </p:sp>
        <p:sp>
          <p:nvSpPr>
            <p:cNvPr id="45074" name="Text Box 24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120</a:t>
              </a:r>
            </a:p>
          </p:txBody>
        </p:sp>
      </p:grpSp>
      <p:grpSp>
        <p:nvGrpSpPr>
          <p:cNvPr id="45067" name="Group 25"/>
          <p:cNvGrpSpPr>
            <a:grpSpLocks/>
          </p:cNvGrpSpPr>
          <p:nvPr/>
        </p:nvGrpSpPr>
        <p:grpSpPr bwMode="auto">
          <a:xfrm>
            <a:off x="7010400" y="4572000"/>
            <a:ext cx="1219200" cy="352425"/>
            <a:chOff x="1632" y="1248"/>
            <a:chExt cx="768" cy="222"/>
          </a:xfrm>
        </p:grpSpPr>
        <p:sp>
          <p:nvSpPr>
            <p:cNvPr id="45071" name="Text Box 26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1028</a:t>
              </a:r>
            </a:p>
          </p:txBody>
        </p:sp>
        <p:sp>
          <p:nvSpPr>
            <p:cNvPr id="45072" name="Text Box 27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45068" name="Group 28"/>
          <p:cNvGrpSpPr>
            <a:grpSpLocks/>
          </p:cNvGrpSpPr>
          <p:nvPr/>
        </p:nvGrpSpPr>
        <p:grpSpPr bwMode="auto">
          <a:xfrm>
            <a:off x="7010400" y="4876800"/>
            <a:ext cx="1219200" cy="352425"/>
            <a:chOff x="1632" y="1248"/>
            <a:chExt cx="768" cy="222"/>
          </a:xfrm>
        </p:grpSpPr>
        <p:sp>
          <p:nvSpPr>
            <p:cNvPr id="45069" name="Text Box 29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1032</a:t>
              </a:r>
            </a:p>
          </p:txBody>
        </p:sp>
        <p:sp>
          <p:nvSpPr>
            <p:cNvPr id="45070" name="Text Box 30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 Plus Displacement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019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Effective Address =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Base Address + Displacement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Use the displacement to index an element of the array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Since this is an array of 32-bit words the displacement must also be a multiple of 4</a:t>
            </a:r>
          </a:p>
        </p:txBody>
      </p:sp>
      <p:grpSp>
        <p:nvGrpSpPr>
          <p:cNvPr id="46084" name="Group 4"/>
          <p:cNvGrpSpPr>
            <a:grpSpLocks/>
          </p:cNvGrpSpPr>
          <p:nvPr/>
        </p:nvGrpSpPr>
        <p:grpSpPr bwMode="auto">
          <a:xfrm>
            <a:off x="7010400" y="2438400"/>
            <a:ext cx="1219200" cy="352425"/>
            <a:chOff x="1632" y="1248"/>
            <a:chExt cx="768" cy="222"/>
          </a:xfrm>
        </p:grpSpPr>
        <p:sp>
          <p:nvSpPr>
            <p:cNvPr id="46109" name="Text Box 5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1000</a:t>
              </a:r>
            </a:p>
          </p:txBody>
        </p:sp>
        <p:sp>
          <p:nvSpPr>
            <p:cNvPr id="46110" name="Text Box 6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7</a:t>
              </a:r>
            </a:p>
          </p:txBody>
        </p:sp>
      </p:grpSp>
      <p:grpSp>
        <p:nvGrpSpPr>
          <p:cNvPr id="46085" name="Group 7"/>
          <p:cNvGrpSpPr>
            <a:grpSpLocks/>
          </p:cNvGrpSpPr>
          <p:nvPr/>
        </p:nvGrpSpPr>
        <p:grpSpPr bwMode="auto">
          <a:xfrm>
            <a:off x="7010400" y="2743200"/>
            <a:ext cx="1219200" cy="352425"/>
            <a:chOff x="1632" y="1248"/>
            <a:chExt cx="768" cy="222"/>
          </a:xfrm>
        </p:grpSpPr>
        <p:sp>
          <p:nvSpPr>
            <p:cNvPr id="46107" name="Text Box 8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1004</a:t>
              </a:r>
            </a:p>
          </p:txBody>
        </p:sp>
        <p:sp>
          <p:nvSpPr>
            <p:cNvPr id="46108" name="Text Box 9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23</a:t>
              </a:r>
            </a:p>
          </p:txBody>
        </p:sp>
      </p:grpSp>
      <p:grpSp>
        <p:nvGrpSpPr>
          <p:cNvPr id="46086" name="Group 10"/>
          <p:cNvGrpSpPr>
            <a:grpSpLocks/>
          </p:cNvGrpSpPr>
          <p:nvPr/>
        </p:nvGrpSpPr>
        <p:grpSpPr bwMode="auto">
          <a:xfrm>
            <a:off x="7010400" y="3048000"/>
            <a:ext cx="1219200" cy="352425"/>
            <a:chOff x="1632" y="1248"/>
            <a:chExt cx="768" cy="222"/>
          </a:xfrm>
        </p:grpSpPr>
        <p:sp>
          <p:nvSpPr>
            <p:cNvPr id="46105" name="Text Box 11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1008</a:t>
              </a:r>
            </a:p>
          </p:txBody>
        </p:sp>
        <p:sp>
          <p:nvSpPr>
            <p:cNvPr id="46106" name="Text Box 12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32</a:t>
              </a:r>
            </a:p>
          </p:txBody>
        </p:sp>
      </p:grpSp>
      <p:grpSp>
        <p:nvGrpSpPr>
          <p:cNvPr id="46087" name="Group 13"/>
          <p:cNvGrpSpPr>
            <a:grpSpLocks/>
          </p:cNvGrpSpPr>
          <p:nvPr/>
        </p:nvGrpSpPr>
        <p:grpSpPr bwMode="auto">
          <a:xfrm>
            <a:off x="7010400" y="3352800"/>
            <a:ext cx="1219200" cy="352425"/>
            <a:chOff x="1632" y="1248"/>
            <a:chExt cx="768" cy="222"/>
          </a:xfrm>
        </p:grpSpPr>
        <p:sp>
          <p:nvSpPr>
            <p:cNvPr id="46103" name="Text Box 14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1012</a:t>
              </a:r>
            </a:p>
          </p:txBody>
        </p:sp>
        <p:sp>
          <p:nvSpPr>
            <p:cNvPr id="46104" name="Text Box 15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46088" name="Group 16"/>
          <p:cNvGrpSpPr>
            <a:grpSpLocks/>
          </p:cNvGrpSpPr>
          <p:nvPr/>
        </p:nvGrpSpPr>
        <p:grpSpPr bwMode="auto">
          <a:xfrm>
            <a:off x="7010400" y="3657600"/>
            <a:ext cx="1219200" cy="352425"/>
            <a:chOff x="1632" y="1248"/>
            <a:chExt cx="768" cy="222"/>
          </a:xfrm>
        </p:grpSpPr>
        <p:sp>
          <p:nvSpPr>
            <p:cNvPr id="46101" name="Text Box 17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1016</a:t>
              </a:r>
            </a:p>
          </p:txBody>
        </p:sp>
        <p:sp>
          <p:nvSpPr>
            <p:cNvPr id="46102" name="Text Box 18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4</a:t>
              </a:r>
            </a:p>
          </p:txBody>
        </p:sp>
      </p:grpSp>
      <p:grpSp>
        <p:nvGrpSpPr>
          <p:cNvPr id="46089" name="Group 19"/>
          <p:cNvGrpSpPr>
            <a:grpSpLocks/>
          </p:cNvGrpSpPr>
          <p:nvPr/>
        </p:nvGrpSpPr>
        <p:grpSpPr bwMode="auto">
          <a:xfrm>
            <a:off x="7010400" y="3962400"/>
            <a:ext cx="1219200" cy="352425"/>
            <a:chOff x="1632" y="1248"/>
            <a:chExt cx="768" cy="222"/>
          </a:xfrm>
        </p:grpSpPr>
        <p:sp>
          <p:nvSpPr>
            <p:cNvPr id="46099" name="Text Box 20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1020</a:t>
              </a:r>
            </a:p>
          </p:txBody>
        </p:sp>
        <p:sp>
          <p:nvSpPr>
            <p:cNvPr id="46100" name="Text Box 21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89</a:t>
              </a:r>
            </a:p>
          </p:txBody>
        </p:sp>
      </p:grpSp>
      <p:grpSp>
        <p:nvGrpSpPr>
          <p:cNvPr id="46090" name="Group 22"/>
          <p:cNvGrpSpPr>
            <a:grpSpLocks/>
          </p:cNvGrpSpPr>
          <p:nvPr/>
        </p:nvGrpSpPr>
        <p:grpSpPr bwMode="auto">
          <a:xfrm>
            <a:off x="7010400" y="4267200"/>
            <a:ext cx="1219200" cy="352425"/>
            <a:chOff x="1632" y="1248"/>
            <a:chExt cx="768" cy="222"/>
          </a:xfrm>
        </p:grpSpPr>
        <p:sp>
          <p:nvSpPr>
            <p:cNvPr id="46097" name="Text Box 23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1024</a:t>
              </a:r>
            </a:p>
          </p:txBody>
        </p:sp>
        <p:sp>
          <p:nvSpPr>
            <p:cNvPr id="46098" name="Text Box 24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120</a:t>
              </a:r>
            </a:p>
          </p:txBody>
        </p:sp>
      </p:grpSp>
      <p:grpSp>
        <p:nvGrpSpPr>
          <p:cNvPr id="46091" name="Group 25"/>
          <p:cNvGrpSpPr>
            <a:grpSpLocks/>
          </p:cNvGrpSpPr>
          <p:nvPr/>
        </p:nvGrpSpPr>
        <p:grpSpPr bwMode="auto">
          <a:xfrm>
            <a:off x="7010400" y="4572000"/>
            <a:ext cx="1219200" cy="352425"/>
            <a:chOff x="1632" y="1248"/>
            <a:chExt cx="768" cy="222"/>
          </a:xfrm>
        </p:grpSpPr>
        <p:sp>
          <p:nvSpPr>
            <p:cNvPr id="46095" name="Text Box 26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1028</a:t>
              </a:r>
            </a:p>
          </p:txBody>
        </p:sp>
        <p:sp>
          <p:nvSpPr>
            <p:cNvPr id="46096" name="Text Box 27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46092" name="Group 28"/>
          <p:cNvGrpSpPr>
            <a:grpSpLocks/>
          </p:cNvGrpSpPr>
          <p:nvPr/>
        </p:nvGrpSpPr>
        <p:grpSpPr bwMode="auto">
          <a:xfrm>
            <a:off x="7010400" y="4876800"/>
            <a:ext cx="1219200" cy="352425"/>
            <a:chOff x="1632" y="1248"/>
            <a:chExt cx="768" cy="222"/>
          </a:xfrm>
        </p:grpSpPr>
        <p:sp>
          <p:nvSpPr>
            <p:cNvPr id="46093" name="Text Box 29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1032</a:t>
              </a:r>
            </a:p>
          </p:txBody>
        </p:sp>
        <p:sp>
          <p:nvSpPr>
            <p:cNvPr id="46094" name="Text Box 30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 Plus Displacement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477000" cy="4525963"/>
          </a:xfrm>
        </p:spPr>
        <p:txBody>
          <a:bodyPr/>
          <a:lstStyle/>
          <a:p>
            <a:pPr eaLnBrk="1" hangingPunct="1"/>
            <a:r>
              <a:rPr lang="en-US" sz="2800" smtClean="0"/>
              <a:t>Effective Address = 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Base Address + Displacement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800" smtClean="0"/>
              <a:t>Access array[</a:t>
            </a:r>
            <a:r>
              <a:rPr lang="en-US" sz="2800" smtClean="0">
                <a:solidFill>
                  <a:srgbClr val="0000FF"/>
                </a:solidFill>
              </a:rPr>
              <a:t>5</a:t>
            </a:r>
            <a:r>
              <a:rPr lang="en-US" sz="2800" smtClean="0"/>
              <a:t>] which is the 6</a:t>
            </a:r>
            <a:r>
              <a:rPr lang="en-US" sz="2800" baseline="30000" smtClean="0"/>
              <a:t>th</a:t>
            </a:r>
            <a:r>
              <a:rPr lang="en-US" sz="2800" smtClean="0"/>
              <a:t> 32-bit word of the array</a:t>
            </a:r>
          </a:p>
          <a:p>
            <a:pPr lvl="1" eaLnBrk="1" hangingPunct="1"/>
            <a:r>
              <a:rPr lang="en-US" sz="2400" smtClean="0"/>
              <a:t>Base address = 1000</a:t>
            </a:r>
          </a:p>
          <a:p>
            <a:pPr lvl="1" eaLnBrk="1" hangingPunct="1"/>
            <a:r>
              <a:rPr lang="en-US" sz="2400" smtClean="0"/>
              <a:t>Displacement = 20 = </a:t>
            </a:r>
            <a:r>
              <a:rPr lang="en-US" sz="2400" smtClean="0">
                <a:solidFill>
                  <a:srgbClr val="0000FF"/>
                </a:solidFill>
              </a:rPr>
              <a:t>5</a:t>
            </a:r>
            <a:r>
              <a:rPr lang="en-US" sz="2400" smtClean="0"/>
              <a:t> * 4 </a:t>
            </a:r>
          </a:p>
          <a:p>
            <a:pPr lvl="1" eaLnBrk="1" hangingPunct="1"/>
            <a:endParaRPr lang="en-US" sz="2400" smtClean="0"/>
          </a:p>
          <a:p>
            <a:pPr eaLnBrk="1" hangingPunct="1"/>
            <a:r>
              <a:rPr lang="en-US" sz="2800" smtClean="0"/>
              <a:t>Effective address = 1000 + 20 = 1020</a:t>
            </a:r>
          </a:p>
        </p:txBody>
      </p:sp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7239000" y="2438400"/>
            <a:ext cx="1219200" cy="352425"/>
            <a:chOff x="1632" y="1248"/>
            <a:chExt cx="768" cy="222"/>
          </a:xfrm>
        </p:grpSpPr>
        <p:sp>
          <p:nvSpPr>
            <p:cNvPr id="47132" name="Text Box 5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1000</a:t>
              </a:r>
            </a:p>
          </p:txBody>
        </p:sp>
        <p:sp>
          <p:nvSpPr>
            <p:cNvPr id="47133" name="Text Box 6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7</a:t>
              </a:r>
            </a:p>
          </p:txBody>
        </p:sp>
      </p:grpSp>
      <p:grpSp>
        <p:nvGrpSpPr>
          <p:cNvPr id="47109" name="Group 7"/>
          <p:cNvGrpSpPr>
            <a:grpSpLocks/>
          </p:cNvGrpSpPr>
          <p:nvPr/>
        </p:nvGrpSpPr>
        <p:grpSpPr bwMode="auto">
          <a:xfrm>
            <a:off x="7239000" y="2743200"/>
            <a:ext cx="1219200" cy="352425"/>
            <a:chOff x="1632" y="1248"/>
            <a:chExt cx="768" cy="222"/>
          </a:xfrm>
        </p:grpSpPr>
        <p:sp>
          <p:nvSpPr>
            <p:cNvPr id="47130" name="Text Box 8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1004</a:t>
              </a:r>
            </a:p>
          </p:txBody>
        </p:sp>
        <p:sp>
          <p:nvSpPr>
            <p:cNvPr id="47131" name="Text Box 9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23</a:t>
              </a:r>
            </a:p>
          </p:txBody>
        </p:sp>
      </p:grpSp>
      <p:grpSp>
        <p:nvGrpSpPr>
          <p:cNvPr id="47110" name="Group 10"/>
          <p:cNvGrpSpPr>
            <a:grpSpLocks/>
          </p:cNvGrpSpPr>
          <p:nvPr/>
        </p:nvGrpSpPr>
        <p:grpSpPr bwMode="auto">
          <a:xfrm>
            <a:off x="7239000" y="3048000"/>
            <a:ext cx="1219200" cy="352425"/>
            <a:chOff x="1632" y="1248"/>
            <a:chExt cx="768" cy="222"/>
          </a:xfrm>
        </p:grpSpPr>
        <p:sp>
          <p:nvSpPr>
            <p:cNvPr id="47128" name="Text Box 11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1008</a:t>
              </a:r>
            </a:p>
          </p:txBody>
        </p:sp>
        <p:sp>
          <p:nvSpPr>
            <p:cNvPr id="47129" name="Text Box 12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32</a:t>
              </a:r>
            </a:p>
          </p:txBody>
        </p:sp>
      </p:grpSp>
      <p:grpSp>
        <p:nvGrpSpPr>
          <p:cNvPr id="47111" name="Group 13"/>
          <p:cNvGrpSpPr>
            <a:grpSpLocks/>
          </p:cNvGrpSpPr>
          <p:nvPr/>
        </p:nvGrpSpPr>
        <p:grpSpPr bwMode="auto">
          <a:xfrm>
            <a:off x="7239000" y="3352800"/>
            <a:ext cx="1219200" cy="352425"/>
            <a:chOff x="1632" y="1248"/>
            <a:chExt cx="768" cy="222"/>
          </a:xfrm>
        </p:grpSpPr>
        <p:sp>
          <p:nvSpPr>
            <p:cNvPr id="47126" name="Text Box 14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1012</a:t>
              </a:r>
            </a:p>
          </p:txBody>
        </p:sp>
        <p:sp>
          <p:nvSpPr>
            <p:cNvPr id="47127" name="Text Box 15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16</a:t>
              </a:r>
            </a:p>
          </p:txBody>
        </p:sp>
      </p:grpSp>
      <p:sp>
        <p:nvSpPr>
          <p:cNvPr id="47112" name="Text Box 17"/>
          <p:cNvSpPr txBox="1">
            <a:spLocks noChangeArrowheads="1"/>
          </p:cNvSpPr>
          <p:nvPr/>
        </p:nvSpPr>
        <p:spPr bwMode="auto">
          <a:xfrm>
            <a:off x="7239000" y="36576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1016</a:t>
            </a:r>
          </a:p>
        </p:txBody>
      </p:sp>
      <p:sp>
        <p:nvSpPr>
          <p:cNvPr id="47113" name="Text Box 18"/>
          <p:cNvSpPr txBox="1">
            <a:spLocks noChangeArrowheads="1"/>
          </p:cNvSpPr>
          <p:nvPr/>
        </p:nvSpPr>
        <p:spPr bwMode="auto">
          <a:xfrm>
            <a:off x="7848600" y="3657600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9</a:t>
            </a:r>
          </a:p>
        </p:txBody>
      </p:sp>
      <p:grpSp>
        <p:nvGrpSpPr>
          <p:cNvPr id="47114" name="Group 19"/>
          <p:cNvGrpSpPr>
            <a:grpSpLocks/>
          </p:cNvGrpSpPr>
          <p:nvPr/>
        </p:nvGrpSpPr>
        <p:grpSpPr bwMode="auto">
          <a:xfrm>
            <a:off x="7239000" y="3962400"/>
            <a:ext cx="1219200" cy="352425"/>
            <a:chOff x="1632" y="1248"/>
            <a:chExt cx="768" cy="222"/>
          </a:xfrm>
        </p:grpSpPr>
        <p:sp>
          <p:nvSpPr>
            <p:cNvPr id="47124" name="Text Box 20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1020</a:t>
              </a:r>
            </a:p>
          </p:txBody>
        </p:sp>
        <p:sp>
          <p:nvSpPr>
            <p:cNvPr id="47125" name="Text Box 21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FF99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89</a:t>
              </a:r>
            </a:p>
          </p:txBody>
        </p:sp>
      </p:grpSp>
      <p:grpSp>
        <p:nvGrpSpPr>
          <p:cNvPr id="47115" name="Group 22"/>
          <p:cNvGrpSpPr>
            <a:grpSpLocks/>
          </p:cNvGrpSpPr>
          <p:nvPr/>
        </p:nvGrpSpPr>
        <p:grpSpPr bwMode="auto">
          <a:xfrm>
            <a:off x="7239000" y="4267200"/>
            <a:ext cx="1219200" cy="352425"/>
            <a:chOff x="1632" y="1248"/>
            <a:chExt cx="768" cy="222"/>
          </a:xfrm>
        </p:grpSpPr>
        <p:sp>
          <p:nvSpPr>
            <p:cNvPr id="47122" name="Text Box 23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1024</a:t>
              </a:r>
            </a:p>
          </p:txBody>
        </p:sp>
        <p:sp>
          <p:nvSpPr>
            <p:cNvPr id="47123" name="Text Box 24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120</a:t>
              </a:r>
            </a:p>
          </p:txBody>
        </p:sp>
      </p:grpSp>
      <p:grpSp>
        <p:nvGrpSpPr>
          <p:cNvPr id="47116" name="Group 25"/>
          <p:cNvGrpSpPr>
            <a:grpSpLocks/>
          </p:cNvGrpSpPr>
          <p:nvPr/>
        </p:nvGrpSpPr>
        <p:grpSpPr bwMode="auto">
          <a:xfrm>
            <a:off x="7239000" y="4572000"/>
            <a:ext cx="1219200" cy="352425"/>
            <a:chOff x="1632" y="1248"/>
            <a:chExt cx="768" cy="222"/>
          </a:xfrm>
        </p:grpSpPr>
        <p:sp>
          <p:nvSpPr>
            <p:cNvPr id="47120" name="Text Box 26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1028</a:t>
              </a:r>
            </a:p>
          </p:txBody>
        </p:sp>
        <p:sp>
          <p:nvSpPr>
            <p:cNvPr id="47121" name="Text Box 27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47117" name="Group 28"/>
          <p:cNvGrpSpPr>
            <a:grpSpLocks/>
          </p:cNvGrpSpPr>
          <p:nvPr/>
        </p:nvGrpSpPr>
        <p:grpSpPr bwMode="auto">
          <a:xfrm>
            <a:off x="7239000" y="4876800"/>
            <a:ext cx="1219200" cy="352425"/>
            <a:chOff x="1632" y="1248"/>
            <a:chExt cx="768" cy="222"/>
          </a:xfrm>
        </p:grpSpPr>
        <p:sp>
          <p:nvSpPr>
            <p:cNvPr id="47118" name="Text Box 29"/>
            <p:cNvSpPr txBox="1">
              <a:spLocks noChangeArrowheads="1"/>
            </p:cNvSpPr>
            <p:nvPr/>
          </p:nvSpPr>
          <p:spPr bwMode="auto">
            <a:xfrm>
              <a:off x="1632" y="124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1032</a:t>
              </a:r>
            </a:p>
          </p:txBody>
        </p:sp>
        <p:sp>
          <p:nvSpPr>
            <p:cNvPr id="47119" name="Text Box 30"/>
            <p:cNvSpPr txBox="1">
              <a:spLocks noChangeArrowheads="1"/>
            </p:cNvSpPr>
            <p:nvPr/>
          </p:nvSpPr>
          <p:spPr bwMode="auto">
            <a:xfrm>
              <a:off x="2016" y="1248"/>
              <a:ext cx="384" cy="222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Base Displacement Exercise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3276600" y="2032000"/>
            <a:ext cx="5029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Give the base address and offset to index the following elements of the array of 32-bit words.</a:t>
            </a:r>
          </a:p>
          <a:p>
            <a:pPr eaLnBrk="0" hangingPunct="0">
              <a:spcBef>
                <a:spcPct val="50000"/>
              </a:spcBef>
            </a:pPr>
            <a:endParaRPr lang="en-US" sz="2400"/>
          </a:p>
          <a:p>
            <a:pPr eaLnBrk="0" hangingPunct="0">
              <a:spcBef>
                <a:spcPct val="50000"/>
              </a:spcBef>
            </a:pPr>
            <a:r>
              <a:rPr lang="en-US" sz="2400"/>
              <a:t>1) A[3]</a:t>
            </a:r>
          </a:p>
          <a:p>
            <a:pPr eaLnBrk="0" hangingPunct="0">
              <a:spcBef>
                <a:spcPct val="50000"/>
              </a:spcBef>
            </a:pPr>
            <a:endParaRPr lang="en-US" sz="2400"/>
          </a:p>
          <a:p>
            <a:pPr eaLnBrk="0" hangingPunct="0">
              <a:spcBef>
                <a:spcPct val="50000"/>
              </a:spcBef>
            </a:pPr>
            <a:r>
              <a:rPr lang="en-US" sz="2400"/>
              <a:t>2) A[6]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066800" y="23907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2000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676400" y="23907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7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066800" y="26955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2004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676400" y="26955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23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066800" y="30003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2008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676400" y="30003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32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066800" y="33051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2012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1676400" y="33051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16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066800" y="36099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2016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1676400" y="36099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4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066800" y="39147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2020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1676400" y="39147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89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066800" y="42195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2024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1676400" y="42195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120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1066800" y="45243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2028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1676400" y="45243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16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1066800" y="48291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2032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1676400" y="48291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 Solution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276600" y="1524000"/>
            <a:ext cx="47244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1) A[3]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Base = 2000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Offset = 12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Effective address = 2012</a:t>
            </a:r>
          </a:p>
          <a:p>
            <a:pPr eaLnBrk="0" hangingPunct="0">
              <a:spcBef>
                <a:spcPct val="50000"/>
              </a:spcBef>
            </a:pPr>
            <a:endParaRPr lang="en-US" sz="2400"/>
          </a:p>
          <a:p>
            <a:pPr eaLnBrk="0" hangingPunct="0">
              <a:spcBef>
                <a:spcPct val="50000"/>
              </a:spcBef>
            </a:pPr>
            <a:r>
              <a:rPr lang="en-US" sz="2400"/>
              <a:t>2) A[6]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Base = 2000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Offset = 24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Effective address = 2024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066800" y="23907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2000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676400" y="23907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7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066800" y="26955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2004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676400" y="26955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23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066800" y="30003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2008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676400" y="30003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32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066800" y="33051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2012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1676400" y="33051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16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066800" y="36099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2016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1676400" y="36099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4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1066800" y="39147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2020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1676400" y="39147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89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1066800" y="42195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2024</a:t>
            </a: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1676400" y="42195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120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1066800" y="45243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2028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1676400" y="45243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16</a:t>
            </a: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1066800" y="4829175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2032</a:t>
            </a: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1676400" y="4829175"/>
            <a:ext cx="609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MIPS Base Plus Displacement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base address must be given in one of the MIPS registers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MIPS displacement is a 16-bit integer ranging between -32,768 to +32,764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effective address must be a multiple of four when using load/store word 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Declaring Array Data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Declare three arrays of unsigned 8-bit integers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			.data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X:		.byte 1, 2, 4, 8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Y:		.byte 3, 7, 2, 4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Z:		.byte 0, 0, 0,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“Spilling” Registers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Put less commonly used data or variables needed later into memory.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Keep currently used data or variables in registers.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compiler or assembly programmer must utilize registers well since register access is faster than memory access.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Setting Base Address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Load the address of the array’s symbolic label into base register $a0</a:t>
            </a:r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</a:rPr>
              <a:t>la		$a0, X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	la		$a1, Y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	la		$a2, 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Write MIPS assembly code to compute: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Z[0] = X[0] + Y[0];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Solution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compute Z[0] = X[0] + Y[0]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Byte-sized chunks increment by 1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lbu</a:t>
            </a:r>
            <a:r>
              <a:rPr lang="en-US" b="1" dirty="0" smtClean="0">
                <a:latin typeface="Courier New" pitchFamily="49" charset="0"/>
              </a:rPr>
              <a:t>		$t0, 0($a0)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lbu</a:t>
            </a:r>
            <a:r>
              <a:rPr lang="en-US" b="1" dirty="0" smtClean="0">
                <a:latin typeface="Courier New" pitchFamily="49" charset="0"/>
              </a:rPr>
              <a:t>		$t1, 0($a1)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add		$t2, $t0, $t1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sb</a:t>
            </a:r>
            <a:r>
              <a:rPr lang="en-US" b="1" dirty="0" smtClean="0">
                <a:latin typeface="Courier New" pitchFamily="49" charset="0"/>
              </a:rPr>
              <a:t>		$t2, 0($a2)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Write MIPS assembly code to compute: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Z[3] = X[3] + Y[3];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Solution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compute Z[3] = X[3] + Y[3]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Byte-sized chunks increment by 1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lbu</a:t>
            </a:r>
            <a:r>
              <a:rPr lang="en-US" b="1" dirty="0" smtClean="0">
                <a:latin typeface="Courier New" pitchFamily="49" charset="0"/>
              </a:rPr>
              <a:t>		$t0, 3($a0)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lbu</a:t>
            </a:r>
            <a:r>
              <a:rPr lang="en-US" b="1" dirty="0" smtClean="0">
                <a:latin typeface="Courier New" pitchFamily="49" charset="0"/>
              </a:rPr>
              <a:t>		$t1, 3($a1)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add		$t2, $t0, $t1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sb</a:t>
            </a:r>
            <a:r>
              <a:rPr lang="en-US" b="1" dirty="0" smtClean="0">
                <a:latin typeface="Courier New" pitchFamily="49" charset="0"/>
              </a:rPr>
              <a:t>		$t2, 3($a2)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Declaring Array Data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Declare three arrays of unsigned 32-bit integers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			.data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X:		.word 1, 2, 4, 8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Y:		.word 3, 7, 2, 4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Z:		.word 0, 0, 0,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Setting Base Address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Load the address of the array’s symbolic label into base register $a0</a:t>
            </a:r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</a:rPr>
              <a:t>la		$a0, X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	la		$a1, Y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	la		$a2, 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Write MIPS assembly code to compute: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Z[3] = X[3] + Y[3];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Solution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compute Z[3] = X[3] + Y[3]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word-sized chunks increment by 4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 Offset is 3 x 4 or 12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lw</a:t>
            </a:r>
            <a:r>
              <a:rPr lang="en-US" b="1" dirty="0" smtClean="0">
                <a:latin typeface="Courier New" pitchFamily="49" charset="0"/>
              </a:rPr>
              <a:t>		$t0, 12($a0)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lw</a:t>
            </a:r>
            <a:r>
              <a:rPr lang="en-US" b="1" dirty="0" smtClean="0">
                <a:latin typeface="Courier New" pitchFamily="49" charset="0"/>
              </a:rPr>
              <a:t>		$t1, 12($a1)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add		$t2, $t0, $t1</a:t>
            </a:r>
          </a:p>
          <a:p>
            <a:pPr eaLnBrk="1" hangingPunct="1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sw</a:t>
            </a:r>
            <a:r>
              <a:rPr lang="en-US" b="1" dirty="0" smtClean="0">
                <a:latin typeface="Courier New" pitchFamily="49" charset="0"/>
              </a:rPr>
              <a:t>		$t2, 12($a2)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Declaring an Empty Array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			.data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# Allocate 32 bytes for Empty array.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Empty:	.space	32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/>
              <a:t>Specify the amount of space to allocate as a number of bytes.</a:t>
            </a:r>
          </a:p>
          <a:p>
            <a:pPr eaLnBrk="1" hangingPunct="1">
              <a:buFontTx/>
              <a:buNone/>
            </a:pPr>
            <a:endParaRPr lang="en-US" sz="2400" b="1" smtClean="0"/>
          </a:p>
          <a:p>
            <a:pPr eaLnBrk="1" hangingPunct="1">
              <a:buFontTx/>
              <a:buNone/>
            </a:pPr>
            <a:r>
              <a:rPr lang="en-US" sz="2400" b="1" smtClean="0"/>
              <a:t>To allocate a number of words multiply by 4 bytes per word.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Memory Organization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28600" y="1143000"/>
            <a:ext cx="6172200" cy="5029200"/>
          </a:xfrm>
          <a:prstGeom prst="roundRect">
            <a:avLst>
              <a:gd name="adj" fmla="val 12477"/>
            </a:avLst>
          </a:prstGeom>
          <a:noFill/>
          <a:ln w="9525">
            <a:noFill/>
            <a:round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/>
              <a:t>Viewed as a large, single-dimension array, with an address.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/>
              <a:t>A memory address is an index into the array such as 0, 1, 2, 3...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/>
              <a:t>"Byte addressing" means that the index refers to one byte or 8 bits of data.</a:t>
            </a:r>
          </a:p>
        </p:txBody>
      </p:sp>
      <p:grpSp>
        <p:nvGrpSpPr>
          <p:cNvPr id="7172" name="Group 41"/>
          <p:cNvGrpSpPr>
            <a:grpSpLocks/>
          </p:cNvGrpSpPr>
          <p:nvPr/>
        </p:nvGrpSpPr>
        <p:grpSpPr bwMode="auto">
          <a:xfrm>
            <a:off x="6629400" y="2057400"/>
            <a:ext cx="2133600" cy="2895600"/>
            <a:chOff x="3195" y="2418"/>
            <a:chExt cx="1018" cy="1528"/>
          </a:xfrm>
        </p:grpSpPr>
        <p:sp>
          <p:nvSpPr>
            <p:cNvPr id="7173" name="Rectangle 19"/>
            <p:cNvSpPr>
              <a:spLocks noChangeArrowheads="1"/>
            </p:cNvSpPr>
            <p:nvPr/>
          </p:nvSpPr>
          <p:spPr bwMode="auto">
            <a:xfrm>
              <a:off x="3341" y="2418"/>
              <a:ext cx="710" cy="14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4" name="Line 20"/>
            <p:cNvSpPr>
              <a:spLocks noChangeShapeType="1"/>
            </p:cNvSpPr>
            <p:nvPr/>
          </p:nvSpPr>
          <p:spPr bwMode="auto">
            <a:xfrm>
              <a:off x="3343" y="2627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Line 21"/>
            <p:cNvSpPr>
              <a:spLocks noChangeShapeType="1"/>
            </p:cNvSpPr>
            <p:nvPr/>
          </p:nvSpPr>
          <p:spPr bwMode="auto">
            <a:xfrm>
              <a:off x="3343" y="2841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Line 22"/>
            <p:cNvSpPr>
              <a:spLocks noChangeShapeType="1"/>
            </p:cNvSpPr>
            <p:nvPr/>
          </p:nvSpPr>
          <p:spPr bwMode="auto">
            <a:xfrm>
              <a:off x="3343" y="3054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Line 23"/>
            <p:cNvSpPr>
              <a:spLocks noChangeShapeType="1"/>
            </p:cNvSpPr>
            <p:nvPr/>
          </p:nvSpPr>
          <p:spPr bwMode="auto">
            <a:xfrm>
              <a:off x="3343" y="3267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Line 24"/>
            <p:cNvSpPr>
              <a:spLocks noChangeShapeType="1"/>
            </p:cNvSpPr>
            <p:nvPr/>
          </p:nvSpPr>
          <p:spPr bwMode="auto">
            <a:xfrm>
              <a:off x="3343" y="3480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Line 25"/>
            <p:cNvSpPr>
              <a:spLocks noChangeShapeType="1"/>
            </p:cNvSpPr>
            <p:nvPr/>
          </p:nvSpPr>
          <p:spPr bwMode="auto">
            <a:xfrm>
              <a:off x="3343" y="3694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Line 26"/>
            <p:cNvSpPr>
              <a:spLocks noChangeShapeType="1"/>
            </p:cNvSpPr>
            <p:nvPr/>
          </p:nvSpPr>
          <p:spPr bwMode="auto">
            <a:xfrm>
              <a:off x="3343" y="3907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Rectangle 27"/>
            <p:cNvSpPr>
              <a:spLocks noChangeArrowheads="1"/>
            </p:cNvSpPr>
            <p:nvPr/>
          </p:nvSpPr>
          <p:spPr bwMode="auto">
            <a:xfrm>
              <a:off x="3195" y="2422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0</a:t>
              </a:r>
            </a:p>
          </p:txBody>
        </p:sp>
        <p:sp>
          <p:nvSpPr>
            <p:cNvPr id="7182" name="Rectangle 28"/>
            <p:cNvSpPr>
              <a:spLocks noChangeArrowheads="1"/>
            </p:cNvSpPr>
            <p:nvPr/>
          </p:nvSpPr>
          <p:spPr bwMode="auto">
            <a:xfrm>
              <a:off x="3195" y="2635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1</a:t>
              </a:r>
            </a:p>
          </p:txBody>
        </p:sp>
        <p:sp>
          <p:nvSpPr>
            <p:cNvPr id="7183" name="Rectangle 29"/>
            <p:cNvSpPr>
              <a:spLocks noChangeArrowheads="1"/>
            </p:cNvSpPr>
            <p:nvPr/>
          </p:nvSpPr>
          <p:spPr bwMode="auto">
            <a:xfrm>
              <a:off x="3195" y="2849"/>
              <a:ext cx="316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2</a:t>
              </a:r>
            </a:p>
          </p:txBody>
        </p:sp>
        <p:sp>
          <p:nvSpPr>
            <p:cNvPr id="7184" name="Rectangle 30"/>
            <p:cNvSpPr>
              <a:spLocks noChangeArrowheads="1"/>
            </p:cNvSpPr>
            <p:nvPr/>
          </p:nvSpPr>
          <p:spPr bwMode="auto">
            <a:xfrm>
              <a:off x="3195" y="3062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3</a:t>
              </a:r>
            </a:p>
          </p:txBody>
        </p:sp>
        <p:sp>
          <p:nvSpPr>
            <p:cNvPr id="7185" name="Rectangle 31"/>
            <p:cNvSpPr>
              <a:spLocks noChangeArrowheads="1"/>
            </p:cNvSpPr>
            <p:nvPr/>
          </p:nvSpPr>
          <p:spPr bwMode="auto">
            <a:xfrm>
              <a:off x="3195" y="3275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4</a:t>
              </a:r>
            </a:p>
          </p:txBody>
        </p:sp>
        <p:sp>
          <p:nvSpPr>
            <p:cNvPr id="7186" name="Rectangle 32"/>
            <p:cNvSpPr>
              <a:spLocks noChangeArrowheads="1"/>
            </p:cNvSpPr>
            <p:nvPr/>
          </p:nvSpPr>
          <p:spPr bwMode="auto">
            <a:xfrm>
              <a:off x="3195" y="3488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5</a:t>
              </a:r>
            </a:p>
          </p:txBody>
        </p:sp>
        <p:sp>
          <p:nvSpPr>
            <p:cNvPr id="7187" name="Rectangle 33"/>
            <p:cNvSpPr>
              <a:spLocks noChangeArrowheads="1"/>
            </p:cNvSpPr>
            <p:nvPr/>
          </p:nvSpPr>
          <p:spPr bwMode="auto">
            <a:xfrm>
              <a:off x="3195" y="3702"/>
              <a:ext cx="316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6</a:t>
              </a:r>
            </a:p>
          </p:txBody>
        </p:sp>
        <p:sp>
          <p:nvSpPr>
            <p:cNvPr id="7188" name="Rectangle 34"/>
            <p:cNvSpPr>
              <a:spLocks noChangeArrowheads="1"/>
            </p:cNvSpPr>
            <p:nvPr/>
          </p:nvSpPr>
          <p:spPr bwMode="auto">
            <a:xfrm>
              <a:off x="3408" y="2438"/>
              <a:ext cx="80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  <p:sp>
          <p:nvSpPr>
            <p:cNvPr id="7189" name="Rectangle 35"/>
            <p:cNvSpPr>
              <a:spLocks noChangeArrowheads="1"/>
            </p:cNvSpPr>
            <p:nvPr/>
          </p:nvSpPr>
          <p:spPr bwMode="auto">
            <a:xfrm>
              <a:off x="3408" y="2651"/>
              <a:ext cx="80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  <p:sp>
          <p:nvSpPr>
            <p:cNvPr id="7190" name="Rectangle 36"/>
            <p:cNvSpPr>
              <a:spLocks noChangeArrowheads="1"/>
            </p:cNvSpPr>
            <p:nvPr/>
          </p:nvSpPr>
          <p:spPr bwMode="auto">
            <a:xfrm>
              <a:off x="3408" y="2864"/>
              <a:ext cx="80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  <p:sp>
          <p:nvSpPr>
            <p:cNvPr id="7191" name="Rectangle 37"/>
            <p:cNvSpPr>
              <a:spLocks noChangeArrowheads="1"/>
            </p:cNvSpPr>
            <p:nvPr/>
          </p:nvSpPr>
          <p:spPr bwMode="auto">
            <a:xfrm>
              <a:off x="3408" y="3078"/>
              <a:ext cx="80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  <p:sp>
          <p:nvSpPr>
            <p:cNvPr id="7192" name="Rectangle 38"/>
            <p:cNvSpPr>
              <a:spLocks noChangeArrowheads="1"/>
            </p:cNvSpPr>
            <p:nvPr/>
          </p:nvSpPr>
          <p:spPr bwMode="auto">
            <a:xfrm>
              <a:off x="3408" y="3291"/>
              <a:ext cx="80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  <p:sp>
          <p:nvSpPr>
            <p:cNvPr id="7193" name="Rectangle 39"/>
            <p:cNvSpPr>
              <a:spLocks noChangeArrowheads="1"/>
            </p:cNvSpPr>
            <p:nvPr/>
          </p:nvSpPr>
          <p:spPr bwMode="auto">
            <a:xfrm>
              <a:off x="3408" y="3504"/>
              <a:ext cx="80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  <p:sp>
          <p:nvSpPr>
            <p:cNvPr id="7194" name="Rectangle 40"/>
            <p:cNvSpPr>
              <a:spLocks noChangeArrowheads="1"/>
            </p:cNvSpPr>
            <p:nvPr/>
          </p:nvSpPr>
          <p:spPr bwMode="auto">
            <a:xfrm>
              <a:off x="3408" y="3717"/>
              <a:ext cx="80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8 bits of data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Filling an Array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.data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# Allocate 32 bytes for Empty array.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Empty:	.space	32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main:		la	$a0, Empty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	$t0, 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# Store $t0 into Empty[0]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sw</a:t>
            </a:r>
            <a:r>
              <a:rPr lang="en-US" sz="2000" b="1" dirty="0" smtClean="0">
                <a:latin typeface="Courier New" pitchFamily="49" charset="0"/>
              </a:rPr>
              <a:t>	$t0, 0($a0)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# Store $t0 into Empty[1] 					</a:t>
            </a:r>
            <a:r>
              <a:rPr lang="en-US" sz="2000" b="1" dirty="0" err="1" smtClean="0">
                <a:latin typeface="Courier New" pitchFamily="49" charset="0"/>
              </a:rPr>
              <a:t>sw</a:t>
            </a:r>
            <a:r>
              <a:rPr lang="en-US" sz="2000" b="1" dirty="0" smtClean="0">
                <a:latin typeface="Courier New" pitchFamily="49" charset="0"/>
              </a:rPr>
              <a:t>	$t0, 4($a0)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# Store $t0 into Empty[2]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sw</a:t>
            </a:r>
            <a:r>
              <a:rPr lang="en-US" sz="2000" b="1" dirty="0" smtClean="0">
                <a:latin typeface="Courier New" pitchFamily="49" charset="0"/>
              </a:rPr>
              <a:t>	$t0, 8($a0)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# Store $t0 into Empty[3]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sw</a:t>
            </a:r>
            <a:r>
              <a:rPr lang="en-US" sz="2000" b="1" dirty="0" smtClean="0">
                <a:latin typeface="Courier New" pitchFamily="49" charset="0"/>
              </a:rPr>
              <a:t>	$t0, 12($a0)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Filling an Array – Take Two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la	$a0, Empty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li</a:t>
            </a:r>
            <a:r>
              <a:rPr lang="en-US" sz="1600" b="1" dirty="0" smtClean="0">
                <a:latin typeface="Courier New" pitchFamily="49" charset="0"/>
              </a:rPr>
              <a:t>	$t0, 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# Store $t0 into Empty[0]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sw</a:t>
            </a:r>
            <a:r>
              <a:rPr lang="en-US" sz="1600" b="1" dirty="0" smtClean="0">
                <a:latin typeface="Courier New" pitchFamily="49" charset="0"/>
              </a:rPr>
              <a:t>	$t0, 0($a0)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          	# </a:t>
            </a:r>
            <a:r>
              <a:rPr lang="en-US" sz="1600" b="1" dirty="0" err="1" smtClean="0">
                <a:latin typeface="Courier New" pitchFamily="49" charset="0"/>
              </a:rPr>
              <a:t>Addr</a:t>
            </a:r>
            <a:r>
              <a:rPr lang="en-US" sz="1600" b="1" dirty="0" smtClean="0">
                <a:latin typeface="Courier New" pitchFamily="49" charset="0"/>
              </a:rPr>
              <a:t> = </a:t>
            </a:r>
            <a:r>
              <a:rPr lang="en-US" sz="1600" b="1" dirty="0" err="1" smtClean="0">
                <a:latin typeface="Courier New" pitchFamily="49" charset="0"/>
              </a:rPr>
              <a:t>base+displacement</a:t>
            </a:r>
            <a:endParaRPr lang="en-US" sz="16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addi</a:t>
            </a:r>
            <a:r>
              <a:rPr lang="en-US" sz="1600" b="1" dirty="0" smtClean="0">
                <a:latin typeface="Courier New" pitchFamily="49" charset="0"/>
              </a:rPr>
              <a:t> $a0, $a0,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# Store $t0 into Empty[1] 					</a:t>
            </a:r>
            <a:r>
              <a:rPr lang="en-US" sz="1600" b="1" dirty="0" err="1" smtClean="0">
                <a:latin typeface="Courier New" pitchFamily="49" charset="0"/>
              </a:rPr>
              <a:t>sw</a:t>
            </a:r>
            <a:r>
              <a:rPr lang="en-US" sz="1600" b="1" dirty="0" smtClean="0">
                <a:latin typeface="Courier New" pitchFamily="49" charset="0"/>
              </a:rPr>
              <a:t>	$t0, 4($a0)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 			# </a:t>
            </a:r>
            <a:r>
              <a:rPr lang="en-US" sz="1600" b="1" dirty="0" err="1" smtClean="0">
                <a:latin typeface="Courier New" pitchFamily="49" charset="0"/>
              </a:rPr>
              <a:t>Addr</a:t>
            </a:r>
            <a:r>
              <a:rPr lang="en-US" sz="1600" b="1" dirty="0" smtClean="0">
                <a:latin typeface="Courier New" pitchFamily="49" charset="0"/>
              </a:rPr>
              <a:t> = </a:t>
            </a:r>
            <a:r>
              <a:rPr lang="en-US" sz="1600" b="1" dirty="0" err="1" smtClean="0">
                <a:latin typeface="Courier New" pitchFamily="49" charset="0"/>
              </a:rPr>
              <a:t>base+displacement</a:t>
            </a:r>
            <a:endParaRPr lang="en-US" sz="16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addi</a:t>
            </a:r>
            <a:r>
              <a:rPr lang="en-US" sz="1600" b="1" dirty="0" smtClean="0">
                <a:latin typeface="Courier New" pitchFamily="49" charset="0"/>
              </a:rPr>
              <a:t> $a0, $a0,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# Store $t0 into Empty[2]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sw</a:t>
            </a:r>
            <a:r>
              <a:rPr lang="en-US" sz="1600" b="1" dirty="0" smtClean="0">
                <a:latin typeface="Courier New" pitchFamily="49" charset="0"/>
              </a:rPr>
              <a:t>	$t0, 8($a0)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 			# </a:t>
            </a:r>
            <a:r>
              <a:rPr lang="en-US" sz="1600" b="1" dirty="0" err="1" smtClean="0">
                <a:latin typeface="Courier New" pitchFamily="49" charset="0"/>
              </a:rPr>
              <a:t>Addr</a:t>
            </a:r>
            <a:r>
              <a:rPr lang="en-US" sz="1600" b="1" dirty="0" smtClean="0">
                <a:latin typeface="Courier New" pitchFamily="49" charset="0"/>
              </a:rPr>
              <a:t> = </a:t>
            </a:r>
            <a:r>
              <a:rPr lang="en-US" sz="1600" b="1" dirty="0" err="1" smtClean="0">
                <a:latin typeface="Courier New" pitchFamily="49" charset="0"/>
              </a:rPr>
              <a:t>base+displacement</a:t>
            </a:r>
            <a:endParaRPr lang="en-US" sz="16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addi</a:t>
            </a:r>
            <a:r>
              <a:rPr lang="en-US" sz="1600" b="1" dirty="0" smtClean="0">
                <a:latin typeface="Courier New" pitchFamily="49" charset="0"/>
              </a:rPr>
              <a:t> $a0, $a0,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# Store $t0 into Empty[3]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		</a:t>
            </a:r>
            <a:r>
              <a:rPr lang="en-US" sz="1600" b="1" dirty="0" err="1" smtClean="0">
                <a:latin typeface="Courier New" pitchFamily="49" charset="0"/>
              </a:rPr>
              <a:t>sw</a:t>
            </a:r>
            <a:r>
              <a:rPr lang="en-US" sz="1600" b="1" dirty="0" smtClean="0">
                <a:latin typeface="Courier New" pitchFamily="49" charset="0"/>
              </a:rPr>
              <a:t>	$t0, 12($a0)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b="1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Declare Messg to be an array of 4 bytes</a:t>
            </a:r>
          </a:p>
          <a:p>
            <a:pPr eaLnBrk="1" hangingPunct="1"/>
            <a:r>
              <a:rPr lang="en-US" smtClean="0"/>
              <a:t>Use the </a:t>
            </a:r>
            <a:r>
              <a:rPr lang="en-US" b="1" smtClean="0"/>
              <a:t>li</a:t>
            </a:r>
            <a:r>
              <a:rPr lang="en-US" smtClean="0"/>
              <a:t> and </a:t>
            </a:r>
            <a:r>
              <a:rPr lang="en-US" b="1" smtClean="0"/>
              <a:t>sb</a:t>
            </a:r>
            <a:r>
              <a:rPr lang="en-US" smtClean="0"/>
              <a:t> instructions to fill this array with the characters “H”, “O”, “T”</a:t>
            </a:r>
          </a:p>
          <a:p>
            <a:pPr lvl="2" eaLnBrk="1" hangingPunct="1"/>
            <a:r>
              <a:rPr lang="en-US" smtClean="0"/>
              <a:t>65 is the ASCII code for “A”</a:t>
            </a:r>
          </a:p>
          <a:p>
            <a:pPr eaLnBrk="1" hangingPunct="1"/>
            <a:r>
              <a:rPr lang="en-US" smtClean="0"/>
              <a:t>Store the value 0x00 into the last element of the array to null terminate the string</a:t>
            </a:r>
          </a:p>
          <a:p>
            <a:pPr eaLnBrk="1" hangingPunct="1"/>
            <a:r>
              <a:rPr lang="en-US" smtClean="0"/>
              <a:t>Use the print string system call to display the characters in the array Messg.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Loops and Arrays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the MIPS displacement must be a constant, it is of little help when we want to use a loop to process an array.</a:t>
            </a:r>
          </a:p>
          <a:p>
            <a:pPr eaLnBrk="1" hangingPunct="1"/>
            <a:r>
              <a:rPr lang="en-US" smtClean="0"/>
              <a:t>Always fix the displacement to zero.</a:t>
            </a:r>
          </a:p>
          <a:p>
            <a:pPr eaLnBrk="1" hangingPunct="1"/>
            <a:r>
              <a:rPr lang="en-US" smtClean="0"/>
              <a:t>Increment or decrement the array base address to step through the array.</a:t>
            </a:r>
          </a:p>
          <a:p>
            <a:pPr eaLnBrk="1" hangingPunct="1"/>
            <a:r>
              <a:rPr lang="en-US" smtClean="0"/>
              <a:t>Increment or decrement by the size of each element in bytes.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Filling an Array using Loop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.data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# Allocate 32 bytes for Empty array.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Empty:		.space	32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.text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main: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la	$a0, Empty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# Value to fill each element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li	$v0, 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# Count of elements to initialize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li	$t0,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Loop: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# May omit offset of 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</a:t>
            </a:r>
            <a:r>
              <a:rPr lang="en-US" sz="1800" b="1" dirty="0" err="1" smtClean="0">
                <a:latin typeface="Courier New" pitchFamily="49" charset="0"/>
              </a:rPr>
              <a:t>sw</a:t>
            </a:r>
            <a:r>
              <a:rPr lang="en-US" sz="1800" b="1" dirty="0" smtClean="0">
                <a:latin typeface="Courier New" pitchFamily="49" charset="0"/>
              </a:rPr>
              <a:t>	$v0, 0($a0)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# Increment array pointer by element size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</a:t>
            </a:r>
            <a:r>
              <a:rPr lang="en-US" sz="1800" b="1" dirty="0" err="1" smtClean="0">
                <a:latin typeface="Courier New" pitchFamily="49" charset="0"/>
              </a:rPr>
              <a:t>addi</a:t>
            </a:r>
            <a:r>
              <a:rPr lang="en-US" sz="1800" b="1" dirty="0" smtClean="0">
                <a:latin typeface="Courier New" pitchFamily="49" charset="0"/>
              </a:rPr>
              <a:t> 	$a0, $a0,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</a:t>
            </a:r>
            <a:r>
              <a:rPr lang="en-US" sz="1800" b="1" dirty="0" err="1" smtClean="0">
                <a:latin typeface="Courier New" pitchFamily="49" charset="0"/>
              </a:rPr>
              <a:t>addi</a:t>
            </a:r>
            <a:r>
              <a:rPr lang="en-US" sz="1800" b="1" dirty="0" smtClean="0">
                <a:latin typeface="Courier New" pitchFamily="49" charset="0"/>
              </a:rPr>
              <a:t> 	$t0, $t0, -1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		</a:t>
            </a:r>
            <a:r>
              <a:rPr lang="en-US" sz="1800" b="1" dirty="0" err="1" smtClean="0">
                <a:latin typeface="Courier New" pitchFamily="49" charset="0"/>
              </a:rPr>
              <a:t>bgtz</a:t>
            </a:r>
            <a:r>
              <a:rPr lang="en-US" sz="1800" b="1" dirty="0" smtClean="0">
                <a:latin typeface="Courier New" pitchFamily="49" charset="0"/>
              </a:rPr>
              <a:t> 	$t0, Loop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Exercise: Array Sum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1295400" y="1447800"/>
            <a:ext cx="72390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int i = 0;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int sum = 0;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int A[] = { </a:t>
            </a:r>
            <a:r>
              <a:rPr lang="en-US" sz="1600" b="1">
                <a:latin typeface="Courier New" pitchFamily="49" charset="0"/>
              </a:rPr>
              <a:t>10, 15, 2, 7, 5, 8, 44, 89, 9, 77</a:t>
            </a:r>
            <a:r>
              <a:rPr lang="en-US" sz="2400" b="1">
                <a:latin typeface="Courier New" pitchFamily="49" charset="0"/>
              </a:rPr>
              <a:t> };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while(i &lt; 10)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{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  sum += A[i];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  i++;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Exercise: Array Sum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/>
              <a:t>		</a:t>
            </a:r>
            <a:r>
              <a:rPr lang="en-US" sz="2400" b="1" smtClean="0">
                <a:latin typeface="Courier New" pitchFamily="49" charset="0"/>
              </a:rPr>
              <a:t>.data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urier New" pitchFamily="49" charset="0"/>
              </a:rPr>
              <a:t>A:	.byte	 10, 15, 2, 7, 5, 8, 44, 89, 9, 77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4400" b="1" smtClean="0"/>
              <a:t>Given the array of unsigned 8-bit integers</a:t>
            </a:r>
          </a:p>
          <a:p>
            <a:pPr eaLnBrk="1" hangingPunct="1">
              <a:buFontTx/>
              <a:buNone/>
            </a:pPr>
            <a:r>
              <a:rPr lang="en-US" sz="4400" b="1" smtClean="0"/>
              <a:t>Accumulate the sum in $s0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of Array of Bytes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dirty="0" smtClean="0"/>
              <a:t>		</a:t>
            </a:r>
            <a:r>
              <a:rPr lang="en-US" sz="2000" b="1" dirty="0" smtClean="0">
                <a:latin typeface="Courier New" pitchFamily="49" charset="0"/>
              </a:rPr>
              <a:t>	.data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A:			.byte	10, 15, 2, 7, 5, 8, 44, 89, 9, 77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</a:rPr>
              <a:t>		.text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main:		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la 	$a0, A	# Base address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li	$t0, 0	# Loop counter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li	$t7, 10	# Loop limit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li	$s0, 0	# Sum = 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LOOP:		</a:t>
            </a:r>
            <a:r>
              <a:rPr lang="en-US" sz="2000" b="1" dirty="0" err="1" smtClean="0">
                <a:solidFill>
                  <a:srgbClr val="008000"/>
                </a:solidFill>
                <a:latin typeface="Courier New" pitchFamily="49" charset="0"/>
              </a:rPr>
              <a:t>lb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	$t1, 0($a0)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add	$s0, $s0, $t1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# increment </a:t>
            </a:r>
            <a:r>
              <a:rPr lang="en-US" sz="2000" b="1" dirty="0" err="1" smtClean="0">
                <a:solidFill>
                  <a:srgbClr val="008000"/>
                </a:solidFill>
                <a:latin typeface="Courier New" pitchFamily="49" charset="0"/>
              </a:rPr>
              <a:t>base+displacemnet</a:t>
            </a:r>
            <a:endParaRPr lang="en-US" sz="2000" b="1" dirty="0" smtClean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solidFill>
                  <a:srgbClr val="008000"/>
                </a:solidFill>
                <a:latin typeface="Courier New" pitchFamily="49" charset="0"/>
              </a:rPr>
              <a:t>addi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	$a0, $a0, 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addi</a:t>
            </a:r>
            <a:r>
              <a:rPr lang="en-US" sz="2000" b="1" dirty="0" smtClean="0">
                <a:latin typeface="Courier New" pitchFamily="49" charset="0"/>
              </a:rPr>
              <a:t>	$t0, $t0, 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blt</a:t>
            </a:r>
            <a:r>
              <a:rPr lang="en-US" sz="2000" b="1" dirty="0" smtClean="0">
                <a:latin typeface="Courier New" pitchFamily="49" charset="0"/>
              </a:rPr>
              <a:t>	$t0, $t7, LOOP</a:t>
            </a:r>
            <a:endParaRPr lang="en-US" b="1" dirty="0" smtClean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 Over Array of Words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loop through an array of 32-bit words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Increment address register by 4 bytes to move on to the next array element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of Array of Words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dirty="0" smtClean="0"/>
              <a:t>		</a:t>
            </a:r>
            <a:r>
              <a:rPr lang="en-US" sz="2000" b="1" dirty="0" smtClean="0">
                <a:latin typeface="Courier New" pitchFamily="49" charset="0"/>
              </a:rPr>
              <a:t>	.data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A:			.word	10, 15, 2, 7, 5, 8, 44, 89, 9, 77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</a:rPr>
              <a:t>		.text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main:		</a:t>
            </a:r>
            <a:r>
              <a:rPr lang="en-US" sz="2000" b="1" dirty="0" smtClean="0">
                <a:solidFill>
                  <a:srgbClr val="C00000"/>
                </a:solidFill>
                <a:latin typeface="Courier New" pitchFamily="49" charset="0"/>
              </a:rPr>
              <a:t>la 	$a0, A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		# Base address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	$t0, 0		# Loop counter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	$t7, 10		# Loop limit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	$s0, 0		# Sum = 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LOOP:		</a:t>
            </a:r>
            <a:r>
              <a:rPr lang="en-US" sz="2000" b="1" dirty="0" err="1" smtClean="0">
                <a:solidFill>
                  <a:srgbClr val="C00000"/>
                </a:solidFill>
                <a:latin typeface="Courier New" pitchFamily="49" charset="0"/>
              </a:rPr>
              <a:t>lw</a:t>
            </a:r>
            <a:r>
              <a:rPr lang="en-US" sz="2000" b="1" dirty="0" smtClean="0">
                <a:solidFill>
                  <a:srgbClr val="C00000"/>
                </a:solidFill>
                <a:latin typeface="Courier New" pitchFamily="49" charset="0"/>
              </a:rPr>
              <a:t>	$t1, 0($a0)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add	$s0, $s0, $t1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# increment base address in register $a0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solidFill>
                  <a:srgbClr val="C00000"/>
                </a:solidFill>
                <a:latin typeface="Courier New" pitchFamily="49" charset="0"/>
              </a:rPr>
              <a:t>addi</a:t>
            </a:r>
            <a:r>
              <a:rPr lang="en-US" sz="2000" b="1" dirty="0" smtClean="0">
                <a:solidFill>
                  <a:srgbClr val="C00000"/>
                </a:solidFill>
                <a:latin typeface="Courier New" pitchFamily="49" charset="0"/>
              </a:rPr>
              <a:t>	$a0, $a0,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addi</a:t>
            </a:r>
            <a:r>
              <a:rPr lang="en-US" sz="2000" b="1" dirty="0" smtClean="0">
                <a:latin typeface="Courier New" pitchFamily="49" charset="0"/>
              </a:rPr>
              <a:t>	$t0, $t0, 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</a:t>
            </a:r>
            <a:r>
              <a:rPr lang="en-US" sz="2000" b="1" dirty="0" err="1" smtClean="0">
                <a:latin typeface="Courier New" pitchFamily="49" charset="0"/>
              </a:rPr>
              <a:t>blt</a:t>
            </a:r>
            <a:r>
              <a:rPr lang="en-US" sz="2000" b="1" dirty="0" smtClean="0">
                <a:latin typeface="Courier New" pitchFamily="49" charset="0"/>
              </a:rPr>
              <a:t>	$t0, $t7, LOOP</a:t>
            </a:r>
            <a:endParaRPr lang="en-US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Memory Organization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28600" y="1143000"/>
            <a:ext cx="8382000" cy="4114800"/>
          </a:xfrm>
          <a:prstGeom prst="roundRect">
            <a:avLst>
              <a:gd name="adj" fmla="val 12477"/>
            </a:avLst>
          </a:prstGeom>
          <a:noFill/>
          <a:ln w="9525">
            <a:noFill/>
            <a:round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For MIPS, a word is 32 bits or 4 bytes.</a:t>
            </a:r>
            <a:br>
              <a:rPr lang="en-US" sz="3200"/>
            </a:br>
            <a:endParaRPr lang="en-US" sz="3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2</a:t>
            </a:r>
            <a:r>
              <a:rPr lang="en-US" sz="3200" baseline="30000"/>
              <a:t>32</a:t>
            </a:r>
            <a:r>
              <a:rPr lang="en-US" sz="3200"/>
              <a:t> bytes with byte addresses from 0 to 2</a:t>
            </a:r>
            <a:r>
              <a:rPr lang="en-US" sz="3200" baseline="30000"/>
              <a:t>32</a:t>
            </a:r>
            <a:r>
              <a:rPr lang="en-US" sz="3200"/>
              <a:t>-1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2</a:t>
            </a:r>
            <a:r>
              <a:rPr lang="en-US" sz="3200" baseline="30000"/>
              <a:t>30</a:t>
            </a:r>
            <a:r>
              <a:rPr lang="en-US" sz="3200"/>
              <a:t> words with byte addresses 0, 4, 8, ... 2</a:t>
            </a:r>
            <a:r>
              <a:rPr lang="en-US" sz="3200" baseline="30000"/>
              <a:t>30</a:t>
            </a:r>
            <a:r>
              <a:rPr lang="en-US" sz="3200"/>
              <a:t>-4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 b="1" dirty="0" smtClean="0"/>
              <a:t>		</a:t>
            </a:r>
            <a:r>
              <a:rPr lang="en-US" sz="2000" b="1" dirty="0" smtClean="0">
                <a:latin typeface="Courier New" pitchFamily="49" charset="0"/>
              </a:rPr>
              <a:t>	.data</a:t>
            </a:r>
          </a:p>
          <a:p>
            <a:pPr eaLnBrk="1" hangingPunct="1"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A:			.word	10, 15, 2, 7, 5, 8, 44, 89, 9, 77</a:t>
            </a:r>
          </a:p>
          <a:p>
            <a:pPr eaLnBrk="1" hangingPunct="1"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Write a loop to find the maximum value.</a:t>
            </a:r>
          </a:p>
          <a:p>
            <a:pPr eaLnBrk="1" hangingPunct="1"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Leave the maximum value in register $A1.</a:t>
            </a:r>
          </a:p>
          <a:p>
            <a:pPr eaLnBrk="1" hangingPunct="1"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Print out value of maximum.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Reading a String from Keyboard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.data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# Declare buffer array of 80 bytes.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err="1" smtClean="0">
                <a:latin typeface="Courier New" pitchFamily="49" charset="0"/>
              </a:rPr>
              <a:t>SBuf</a:t>
            </a:r>
            <a:r>
              <a:rPr lang="en-US" sz="2000" b="1" dirty="0" smtClean="0">
                <a:latin typeface="Courier New" pitchFamily="49" charset="0"/>
              </a:rPr>
              <a:t>:		.space	80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	.text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main: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# Read string system call in register $v0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li	$v0, 8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# Load address of string into register $a0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la	$a0, </a:t>
            </a:r>
            <a:r>
              <a:rPr lang="en-US" sz="2000" b="1" dirty="0" err="1" smtClean="0">
                <a:latin typeface="Courier New" pitchFamily="49" charset="0"/>
              </a:rPr>
              <a:t>SBuf</a:t>
            </a: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# Specify size of buffer in register $a1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li	$a1, 80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</a:rPr>
              <a:t>syscall</a:t>
            </a:r>
            <a:endParaRPr lang="en-US" sz="2000" b="1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Assume Letters is the label for an array of 80 bytes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Assume its contents have been initialized to contain only upper or lower case letters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string ends with the ‘\0’ ASCII integer code value of zero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Write a loop to convert all lower case letters to their upper case equivalents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‘A’ = 65, ‘Z’ = 90, ‘a’ = 97, ‘z’ = 122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Two-Dimensional Arrays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elements of a multi-dimensional array are stored in consecutive locations in memory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mtClean="0"/>
              <a:t>Row major order: assign array elements to memory locations row-by-row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mtClean="0"/>
              <a:t>Column major order: assign array elements to memory locations column-by-column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Row-Major 8-Bit Example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800" smtClean="0"/>
              <a:t>		col</a:t>
            </a:r>
          </a:p>
          <a:p>
            <a:pPr eaLnBrk="1" hangingPunct="1">
              <a:buFontTx/>
              <a:buNone/>
            </a:pPr>
            <a:r>
              <a:rPr lang="en-US" sz="2800" smtClean="0"/>
              <a:t>row	0	1	2</a:t>
            </a:r>
          </a:p>
          <a:p>
            <a:pPr eaLnBrk="1" hangingPunct="1">
              <a:buFontTx/>
              <a:buNone/>
            </a:pPr>
            <a:r>
              <a:rPr lang="en-US" sz="2800" smtClean="0"/>
              <a:t>0		‘A’	‘B’	‘C’</a:t>
            </a:r>
          </a:p>
          <a:p>
            <a:pPr eaLnBrk="1" hangingPunct="1">
              <a:buFontTx/>
              <a:buNone/>
            </a:pPr>
            <a:r>
              <a:rPr lang="en-US" sz="2800" smtClean="0"/>
              <a:t>1		‘D’	‘E’	‘F’</a:t>
            </a:r>
          </a:p>
          <a:p>
            <a:pPr eaLnBrk="1" hangingPunct="1">
              <a:buFontTx/>
              <a:buNone/>
            </a:pPr>
            <a:r>
              <a:rPr lang="en-US" sz="2800" smtClean="0"/>
              <a:t>2		‘G’	‘H’	‘I’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z="2800" smtClean="0"/>
              <a:t>‘A’	‘B’	‘C’	‘D’	‘E’	‘F’	‘G’	‘H’	‘I’</a:t>
            </a:r>
          </a:p>
          <a:p>
            <a:pPr eaLnBrk="1" hangingPunct="1">
              <a:buFontTx/>
              <a:buNone/>
            </a:pPr>
            <a:r>
              <a:rPr lang="en-US" sz="2800" smtClean="0"/>
              <a:t>0		1	2	3	4	5	6	7	8</a:t>
            </a:r>
          </a:p>
          <a:p>
            <a:pPr eaLnBrk="1" hangingPunct="1">
              <a:buFontTx/>
              <a:buNone/>
            </a:pPr>
            <a:r>
              <a:rPr lang="en-US" sz="2800" smtClean="0"/>
              <a:t>----------- memory address of elements ------------&gt;</a:t>
            </a:r>
            <a:endParaRPr lang="en-US" smtClean="0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5257800" y="15240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FYI: C, C++, Java store array elements according to row-major order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5334000" y="29718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Can you derive the equation to go from [row][col] to offset?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Row Major Exercise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Given array A of 8-bit elements in row-major order.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8 rows and 10 columns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A[row][col], for 0 &lt;= row &lt; 8 and 0 &lt;= col &lt; 10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Find offset in bytes for elements: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A[0][8] = (0 * 10) + 8 = 8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A[1][0] = (1 * 10) + 0 = 10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A[1][9] = (1 * 10) + 9 = 19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A[6][6] = (6 * 10) + 6 = 66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A[7][9] = (7 * 10) + 9 = 79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A[r][c] = (r * num_columns) + c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Row-Major 32-Bit Example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800" smtClean="0"/>
              <a:t>		col</a:t>
            </a:r>
          </a:p>
          <a:p>
            <a:pPr eaLnBrk="1" hangingPunct="1">
              <a:buFontTx/>
              <a:buNone/>
            </a:pPr>
            <a:r>
              <a:rPr lang="en-US" sz="2800" smtClean="0"/>
              <a:t>row	0	1	2</a:t>
            </a:r>
          </a:p>
          <a:p>
            <a:pPr eaLnBrk="1" hangingPunct="1">
              <a:buFontTx/>
              <a:buNone/>
            </a:pPr>
            <a:r>
              <a:rPr lang="en-US" sz="2800" smtClean="0"/>
              <a:t>0		‘A’	‘B’	‘C’</a:t>
            </a:r>
          </a:p>
          <a:p>
            <a:pPr eaLnBrk="1" hangingPunct="1">
              <a:buFontTx/>
              <a:buNone/>
            </a:pPr>
            <a:r>
              <a:rPr lang="en-US" sz="2800" smtClean="0"/>
              <a:t>1		‘D’	‘E’	‘F’</a:t>
            </a:r>
          </a:p>
          <a:p>
            <a:pPr eaLnBrk="1" hangingPunct="1">
              <a:buFontTx/>
              <a:buNone/>
            </a:pPr>
            <a:r>
              <a:rPr lang="en-US" sz="2800" smtClean="0"/>
              <a:t>2		‘G’	‘H’	‘I’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z="2800" smtClean="0"/>
              <a:t>‘A’	‘B’	‘C’	‘D’	‘E’	‘F’	‘G’	‘H’	‘I’</a:t>
            </a:r>
          </a:p>
          <a:p>
            <a:pPr eaLnBrk="1" hangingPunct="1">
              <a:buFontTx/>
              <a:buNone/>
            </a:pPr>
            <a:r>
              <a:rPr lang="en-US" sz="2800" smtClean="0"/>
              <a:t>0		4	8	12	16	20	24	28	32</a:t>
            </a:r>
          </a:p>
          <a:p>
            <a:pPr eaLnBrk="1" hangingPunct="1">
              <a:buFontTx/>
              <a:buNone/>
            </a:pPr>
            <a:r>
              <a:rPr lang="en-US" sz="2800" smtClean="0"/>
              <a:t>----------- memory address of elements ------------&gt;</a:t>
            </a:r>
            <a:endParaRPr lang="en-US" smtClean="0"/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5257800" y="19812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FYI: C, C++, Java store array elements according to row-major order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Row Major Exercise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Given array A of 32-bit elements in row-major order.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8 rows and 10 columns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A[row][col], for 0 &lt;= row &lt; 8 and 0 &lt;= col &lt; 10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Find offset in bytes for elements: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A[0][8] = (0 * 10*4) + 8*4 = 0 + 32 = 32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A[1][0] = (1 * 10*4) + 0*4 = 40 + 0 = 40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A[1][9] = (1 * 10*4) + 9*4 = 40 + 36 = 76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A[6][6] = (6 * 10*4) + 6*4 = 240 +24 = 264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A[7][9] = (7 * 10*4) + 9*4 = 280 + 36 = 316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A[r][c] = ((r * num_columns) + c) * element_size)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Row Major Addressing Exercise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Assume row-major array of 32-bit integers</a:t>
            </a:r>
          </a:p>
          <a:p>
            <a:pPr eaLnBrk="1" hangingPunct="1"/>
            <a:r>
              <a:rPr lang="en-US" smtClean="0"/>
              <a:t>40 Rows and 80 columns</a:t>
            </a:r>
          </a:p>
          <a:p>
            <a:pPr eaLnBrk="1" hangingPunct="1"/>
            <a:r>
              <a:rPr lang="en-US" smtClean="0"/>
              <a:t>Assume all elements are initialized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Write MIPS code to compute:</a:t>
            </a:r>
          </a:p>
          <a:p>
            <a:pPr eaLnBrk="1" hangingPunct="1">
              <a:buFontTx/>
              <a:buNone/>
            </a:pPr>
            <a:r>
              <a:rPr lang="en-US" smtClean="0"/>
              <a:t>	A[16][12] = 32 * A[16][11]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Row Major Addressing Solution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600" dirty="0" smtClean="0"/>
              <a:t>A[r][c] = ((r * 80) + c) * </a:t>
            </a:r>
            <a:r>
              <a:rPr lang="en-US" sz="1600" dirty="0" err="1" smtClean="0"/>
              <a:t>element_size</a:t>
            </a:r>
            <a:r>
              <a:rPr lang="en-US" sz="16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Write MIPS code to compute: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A[16][12] = 32 * A[16][11]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la		$a0,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li</a:t>
            </a:r>
            <a:r>
              <a:rPr lang="en-US" sz="1800" dirty="0" smtClean="0">
                <a:latin typeface="Courier New" pitchFamily="49" charset="0"/>
              </a:rPr>
              <a:t>		$s0, 80		# Num columns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li</a:t>
            </a:r>
            <a:r>
              <a:rPr lang="en-US" sz="1800" dirty="0" smtClean="0">
                <a:latin typeface="Courier New" pitchFamily="49" charset="0"/>
              </a:rPr>
              <a:t>		$t0, 16		# Row index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mul</a:t>
            </a:r>
            <a:r>
              <a:rPr lang="en-US" sz="1800" dirty="0" smtClean="0">
                <a:latin typeface="Courier New" pitchFamily="49" charset="0"/>
              </a:rPr>
              <a:t>		$t0, $t0, $s0		# r = r * 80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addi</a:t>
            </a:r>
            <a:r>
              <a:rPr lang="en-US" sz="1800" dirty="0" smtClean="0">
                <a:latin typeface="Courier New" pitchFamily="49" charset="0"/>
              </a:rPr>
              <a:t>		$t0, $t0, 11		# Add column index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sll</a:t>
            </a:r>
            <a:r>
              <a:rPr lang="en-US" sz="1800" dirty="0" smtClean="0">
                <a:latin typeface="Courier New" pitchFamily="49" charset="0"/>
              </a:rPr>
              <a:t>		$t0, $t0, 2		# multiply by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add		$t0, $t0, $a0		# add base + offset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lw</a:t>
            </a:r>
            <a:r>
              <a:rPr lang="en-US" sz="1800" dirty="0" smtClean="0">
                <a:latin typeface="Courier New" pitchFamily="49" charset="0"/>
              </a:rPr>
              <a:t>		$v0, ($t0)		# Get A[16][11]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sll</a:t>
            </a:r>
            <a:r>
              <a:rPr lang="en-US" sz="1800" dirty="0" smtClean="0">
                <a:latin typeface="Courier New" pitchFamily="49" charset="0"/>
              </a:rPr>
              <a:t>		$v0, $v0, 5		# 32 * A[16][11]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addi</a:t>
            </a:r>
            <a:r>
              <a:rPr lang="en-US" sz="1800" dirty="0" smtClean="0">
                <a:latin typeface="Courier New" pitchFamily="49" charset="0"/>
              </a:rPr>
              <a:t>		$t0, $t0, 4		# Add of A[16][12]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sw</a:t>
            </a:r>
            <a:r>
              <a:rPr lang="en-US" sz="1800" dirty="0" smtClean="0">
                <a:latin typeface="Courier New" pitchFamily="49" charset="0"/>
              </a:rPr>
              <a:t>		$v0, ($t0)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MIPS 32-bit Words</a:t>
            </a:r>
          </a:p>
        </p:txBody>
      </p:sp>
      <p:grpSp>
        <p:nvGrpSpPr>
          <p:cNvPr id="9219" name="Group 1040"/>
          <p:cNvGrpSpPr>
            <a:grpSpLocks/>
          </p:cNvGrpSpPr>
          <p:nvPr/>
        </p:nvGrpSpPr>
        <p:grpSpPr bwMode="auto">
          <a:xfrm>
            <a:off x="6400800" y="1981200"/>
            <a:ext cx="2133600" cy="1905000"/>
            <a:chOff x="923" y="1426"/>
            <a:chExt cx="1089" cy="888"/>
          </a:xfrm>
        </p:grpSpPr>
        <p:sp>
          <p:nvSpPr>
            <p:cNvPr id="9234" name="Rectangle 1027"/>
            <p:cNvSpPr>
              <a:spLocks noChangeArrowheads="1"/>
            </p:cNvSpPr>
            <p:nvPr/>
          </p:nvSpPr>
          <p:spPr bwMode="auto">
            <a:xfrm>
              <a:off x="1140" y="1426"/>
              <a:ext cx="710" cy="85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Line 1028"/>
            <p:cNvSpPr>
              <a:spLocks noChangeShapeType="1"/>
            </p:cNvSpPr>
            <p:nvPr/>
          </p:nvSpPr>
          <p:spPr bwMode="auto">
            <a:xfrm>
              <a:off x="1142" y="1635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Line 1029"/>
            <p:cNvSpPr>
              <a:spLocks noChangeShapeType="1"/>
            </p:cNvSpPr>
            <p:nvPr/>
          </p:nvSpPr>
          <p:spPr bwMode="auto">
            <a:xfrm>
              <a:off x="1142" y="1848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Line 1030"/>
            <p:cNvSpPr>
              <a:spLocks noChangeShapeType="1"/>
            </p:cNvSpPr>
            <p:nvPr/>
          </p:nvSpPr>
          <p:spPr bwMode="auto">
            <a:xfrm>
              <a:off x="1142" y="2061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Line 1031"/>
            <p:cNvSpPr>
              <a:spLocks noChangeShapeType="1"/>
            </p:cNvSpPr>
            <p:nvPr/>
          </p:nvSpPr>
          <p:spPr bwMode="auto">
            <a:xfrm>
              <a:off x="1142" y="2275"/>
              <a:ext cx="7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Rectangle 1032"/>
            <p:cNvSpPr>
              <a:spLocks noChangeArrowheads="1"/>
            </p:cNvSpPr>
            <p:nvPr/>
          </p:nvSpPr>
          <p:spPr bwMode="auto">
            <a:xfrm>
              <a:off x="994" y="1429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0</a:t>
              </a:r>
            </a:p>
          </p:txBody>
        </p:sp>
        <p:sp>
          <p:nvSpPr>
            <p:cNvPr id="9240" name="Rectangle 1033"/>
            <p:cNvSpPr>
              <a:spLocks noChangeArrowheads="1"/>
            </p:cNvSpPr>
            <p:nvPr/>
          </p:nvSpPr>
          <p:spPr bwMode="auto">
            <a:xfrm>
              <a:off x="994" y="1643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4</a:t>
              </a:r>
            </a:p>
          </p:txBody>
        </p:sp>
        <p:sp>
          <p:nvSpPr>
            <p:cNvPr id="9241" name="Rectangle 1034"/>
            <p:cNvSpPr>
              <a:spLocks noChangeArrowheads="1"/>
            </p:cNvSpPr>
            <p:nvPr/>
          </p:nvSpPr>
          <p:spPr bwMode="auto">
            <a:xfrm>
              <a:off x="994" y="1856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8</a:t>
              </a:r>
            </a:p>
          </p:txBody>
        </p:sp>
        <p:sp>
          <p:nvSpPr>
            <p:cNvPr id="9242" name="Rectangle 1035"/>
            <p:cNvSpPr>
              <a:spLocks noChangeArrowheads="1"/>
            </p:cNvSpPr>
            <p:nvPr/>
          </p:nvSpPr>
          <p:spPr bwMode="auto">
            <a:xfrm>
              <a:off x="923" y="2069"/>
              <a:ext cx="3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imes" pitchFamily="18" charset="0"/>
                </a:rPr>
                <a:t>12</a:t>
              </a:r>
            </a:p>
          </p:txBody>
        </p:sp>
        <p:sp>
          <p:nvSpPr>
            <p:cNvPr id="9243" name="Rectangle 1036"/>
            <p:cNvSpPr>
              <a:spLocks noChangeArrowheads="1"/>
            </p:cNvSpPr>
            <p:nvPr/>
          </p:nvSpPr>
          <p:spPr bwMode="auto">
            <a:xfrm>
              <a:off x="1207" y="1445"/>
              <a:ext cx="80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32 bits of data</a:t>
              </a:r>
            </a:p>
          </p:txBody>
        </p:sp>
        <p:sp>
          <p:nvSpPr>
            <p:cNvPr id="9244" name="Rectangle 1037"/>
            <p:cNvSpPr>
              <a:spLocks noChangeArrowheads="1"/>
            </p:cNvSpPr>
            <p:nvPr/>
          </p:nvSpPr>
          <p:spPr bwMode="auto">
            <a:xfrm>
              <a:off x="1207" y="1659"/>
              <a:ext cx="80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32 bits of data</a:t>
              </a:r>
            </a:p>
          </p:txBody>
        </p:sp>
        <p:sp>
          <p:nvSpPr>
            <p:cNvPr id="9245" name="Rectangle 1038"/>
            <p:cNvSpPr>
              <a:spLocks noChangeArrowheads="1"/>
            </p:cNvSpPr>
            <p:nvPr/>
          </p:nvSpPr>
          <p:spPr bwMode="auto">
            <a:xfrm>
              <a:off x="1207" y="1872"/>
              <a:ext cx="80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32 bits of data</a:t>
              </a:r>
            </a:p>
          </p:txBody>
        </p:sp>
        <p:sp>
          <p:nvSpPr>
            <p:cNvPr id="9246" name="Rectangle 1039"/>
            <p:cNvSpPr>
              <a:spLocks noChangeArrowheads="1"/>
            </p:cNvSpPr>
            <p:nvPr/>
          </p:nvSpPr>
          <p:spPr bwMode="auto">
            <a:xfrm>
              <a:off x="1207" y="2085"/>
              <a:ext cx="80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9050" tIns="26988" rIns="19050" bIns="26988"/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32 bits of data</a:t>
              </a:r>
            </a:p>
          </p:txBody>
        </p:sp>
      </p:grpSp>
      <p:sp>
        <p:nvSpPr>
          <p:cNvPr id="9220" name="Text Box 1041"/>
          <p:cNvSpPr txBox="1">
            <a:spLocks noChangeArrowheads="1"/>
          </p:cNvSpPr>
          <p:nvPr/>
        </p:nvSpPr>
        <p:spPr bwMode="auto">
          <a:xfrm>
            <a:off x="1066800" y="1828800"/>
            <a:ext cx="51816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3200">
                <a:latin typeface="Times" pitchFamily="18" charset="0"/>
              </a:rPr>
              <a:t>Words are aligned by chunks of 4-bytes (32-bits)</a:t>
            </a:r>
          </a:p>
          <a:p>
            <a:pPr eaLnBrk="0" hangingPunct="0">
              <a:buFontTx/>
              <a:buChar char="•"/>
            </a:pPr>
            <a:endParaRPr lang="en-US" sz="3200">
              <a:latin typeface="Times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3200">
                <a:latin typeface="Times" pitchFamily="18" charset="0"/>
              </a:rPr>
              <a:t>Words addresses at 0, 4, 8, 12, 16, 20, 24, ...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9221" name="Rectangle 1043"/>
          <p:cNvSpPr>
            <a:spLocks noChangeArrowheads="1"/>
          </p:cNvSpPr>
          <p:nvPr/>
        </p:nvSpPr>
        <p:spPr bwMode="auto">
          <a:xfrm>
            <a:off x="6826250" y="3810000"/>
            <a:ext cx="1390650" cy="18272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Line 1044"/>
          <p:cNvSpPr>
            <a:spLocks noChangeShapeType="1"/>
          </p:cNvSpPr>
          <p:nvPr/>
        </p:nvSpPr>
        <p:spPr bwMode="auto">
          <a:xfrm>
            <a:off x="6829425" y="42576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Line 1045"/>
          <p:cNvSpPr>
            <a:spLocks noChangeShapeType="1"/>
          </p:cNvSpPr>
          <p:nvPr/>
        </p:nvSpPr>
        <p:spPr bwMode="auto">
          <a:xfrm>
            <a:off x="6829425" y="47148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1046"/>
          <p:cNvSpPr>
            <a:spLocks noChangeShapeType="1"/>
          </p:cNvSpPr>
          <p:nvPr/>
        </p:nvSpPr>
        <p:spPr bwMode="auto">
          <a:xfrm>
            <a:off x="6829425" y="5172075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1047"/>
          <p:cNvSpPr>
            <a:spLocks noChangeShapeType="1"/>
          </p:cNvSpPr>
          <p:nvPr/>
        </p:nvSpPr>
        <p:spPr bwMode="auto">
          <a:xfrm>
            <a:off x="6829425" y="5630863"/>
            <a:ext cx="137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48"/>
          <p:cNvSpPr>
            <a:spLocks noChangeArrowheads="1"/>
          </p:cNvSpPr>
          <p:nvPr/>
        </p:nvSpPr>
        <p:spPr bwMode="auto">
          <a:xfrm>
            <a:off x="6400800" y="3816350"/>
            <a:ext cx="3937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16</a:t>
            </a:r>
          </a:p>
        </p:txBody>
      </p:sp>
      <p:sp>
        <p:nvSpPr>
          <p:cNvPr id="9227" name="Rectangle 1049"/>
          <p:cNvSpPr>
            <a:spLocks noChangeArrowheads="1"/>
          </p:cNvSpPr>
          <p:nvPr/>
        </p:nvSpPr>
        <p:spPr bwMode="auto">
          <a:xfrm>
            <a:off x="6400800" y="4275138"/>
            <a:ext cx="31750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20</a:t>
            </a:r>
          </a:p>
        </p:txBody>
      </p:sp>
      <p:sp>
        <p:nvSpPr>
          <p:cNvPr id="9228" name="Rectangle 1050"/>
          <p:cNvSpPr>
            <a:spLocks noChangeArrowheads="1"/>
          </p:cNvSpPr>
          <p:nvPr/>
        </p:nvSpPr>
        <p:spPr bwMode="auto">
          <a:xfrm>
            <a:off x="6400800" y="4732338"/>
            <a:ext cx="31750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24</a:t>
            </a:r>
          </a:p>
        </p:txBody>
      </p:sp>
      <p:sp>
        <p:nvSpPr>
          <p:cNvPr id="9229" name="Rectangle 1051"/>
          <p:cNvSpPr>
            <a:spLocks noChangeArrowheads="1"/>
          </p:cNvSpPr>
          <p:nvPr/>
        </p:nvSpPr>
        <p:spPr bwMode="auto">
          <a:xfrm>
            <a:off x="6400800" y="5189538"/>
            <a:ext cx="38100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imes" pitchFamily="18" charset="0"/>
              </a:rPr>
              <a:t>28</a:t>
            </a:r>
          </a:p>
        </p:txBody>
      </p:sp>
      <p:sp>
        <p:nvSpPr>
          <p:cNvPr id="9230" name="Rectangle 1052"/>
          <p:cNvSpPr>
            <a:spLocks noChangeArrowheads="1"/>
          </p:cNvSpPr>
          <p:nvPr/>
        </p:nvSpPr>
        <p:spPr bwMode="auto">
          <a:xfrm>
            <a:off x="6958013" y="3851275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9231" name="Rectangle 1053"/>
          <p:cNvSpPr>
            <a:spLocks noChangeArrowheads="1"/>
          </p:cNvSpPr>
          <p:nvPr/>
        </p:nvSpPr>
        <p:spPr bwMode="auto">
          <a:xfrm>
            <a:off x="6958013" y="43100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9232" name="Rectangle 1054"/>
          <p:cNvSpPr>
            <a:spLocks noChangeArrowheads="1"/>
          </p:cNvSpPr>
          <p:nvPr/>
        </p:nvSpPr>
        <p:spPr bwMode="auto">
          <a:xfrm>
            <a:off x="6958013" y="4767263"/>
            <a:ext cx="1576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  <p:sp>
        <p:nvSpPr>
          <p:cNvPr id="9233" name="Rectangle 1055"/>
          <p:cNvSpPr>
            <a:spLocks noChangeArrowheads="1"/>
          </p:cNvSpPr>
          <p:nvPr/>
        </p:nvSpPr>
        <p:spPr bwMode="auto">
          <a:xfrm>
            <a:off x="6958013" y="5224463"/>
            <a:ext cx="157638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imes" pitchFamily="18" charset="0"/>
              </a:rPr>
              <a:t>32 bits of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Nested Loop Exercise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781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row = 0;			# $t0 = row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while(row &lt; 5)		     # $s0 = 3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0;			# $t1 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col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while(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&lt; 4)		# $s1 = 5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row++;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3505200" y="47244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Write the equivalent MIPS code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Two-D Array Exercise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			.data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# 5 rows x 4 columns row-major order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A:	.word		1, 2, 3, 4, 5, 6, 7, 8, 9,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			10, 11, 12, 13, 14, 15, 16,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			17, 18, 19, 20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	# the data above must be on one line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NEW_LINE:	.</a:t>
            </a:r>
            <a:r>
              <a:rPr lang="en-US" sz="2400" dirty="0" err="1" smtClean="0">
                <a:latin typeface="Courier New" pitchFamily="49" charset="0"/>
              </a:rPr>
              <a:t>asciiz</a:t>
            </a:r>
            <a:r>
              <a:rPr lang="en-US" sz="2400" dirty="0" smtClean="0">
                <a:latin typeface="Courier New" pitchFamily="49" charset="0"/>
              </a:rPr>
              <a:t>	“\n”</a:t>
            </a:r>
          </a:p>
          <a:p>
            <a:pPr eaLnBrk="1" hangingPunct="1">
              <a:buFontTx/>
              <a:buNone/>
            </a:pPr>
            <a:endParaRPr lang="en-US" sz="24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Write a nested loop to print the 5x4 table</a:t>
            </a:r>
          </a:p>
          <a:p>
            <a:pPr eaLnBrk="1" hangingPunct="1">
              <a:buFontTx/>
              <a:buNone/>
            </a:pPr>
            <a:endParaRPr lang="en-US" sz="24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 the Treasure $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			.data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# Five rows x 6 columns ASCII maze board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# Assume row major-order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# Find ROW and COL indices of treasure $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A:	.byte		‘#’, ‘#’, ‘#’, ‘#’, ‘#’, ‘#’,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  	‘#’, ‘.’, ‘.’, ‘#’, ‘.’, ‘#’,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			‘#’, ‘.’, ‘.’, ‘#’, ‘$’, ‘#’,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			‘#’, ‘.’, ‘.’, ‘.’, ‘.’, ‘#’,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			‘#’, ‘#’, ‘#’, ‘#’, ‘#’, ‘#’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Goal:		.byte 	‘$’</a:t>
            </a:r>
          </a:p>
          <a:p>
            <a:pPr eaLnBrk="1" hangingPunct="1">
              <a:buFontTx/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What’s the most efficient way to find the row and column indices where the treasure ‘$’ is found.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Solution: 1-D loop to count offset of ‘$’ element</a:t>
            </a:r>
          </a:p>
          <a:p>
            <a:pPr lvl="1" eaLnBrk="1" hangingPunct="1"/>
            <a:r>
              <a:rPr lang="en-US" smtClean="0"/>
              <a:t>Row = offset / row_size</a:t>
            </a:r>
          </a:p>
          <a:p>
            <a:pPr lvl="1" eaLnBrk="1" hangingPunct="1"/>
            <a:r>
              <a:rPr lang="en-US" smtClean="0"/>
              <a:t>Col = offset % row_size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Column-Major 8-Bit Example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		col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row		0	1	2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0		‘A’	‘B’	‘C’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1       ‘D’	‘E’	‘F’</a:t>
            </a:r>
          </a:p>
          <a:p>
            <a:pPr marL="609600" indent="-609600" eaLnBrk="1" hangingPunct="1">
              <a:buFontTx/>
              <a:buNone/>
            </a:pPr>
            <a:endParaRPr lang="en-US" smtClean="0"/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‘A’		‘D’	‘B’	‘E’	‘C’	‘F’	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0		1	2	3	4	5	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----------- memory address of elements ------------&gt;</a:t>
            </a:r>
            <a:endParaRPr lang="en-US" smtClean="0"/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5257800" y="19812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FYI: FORTRAN stores array elements according to column-major order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791200" y="33528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Can you derive the equation to go from [row][col] to offset?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Column Major Exercise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Given array A of 8-bit elements in column-major order.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8 rows and 10 columns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A[row][col], for 0 &lt;= row &lt; 8 and 0 &lt;= col &lt; 10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Find offset in bytes for elements: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A[0][8] = (8 * 8) + 0 = 64 + 0 = 64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A[1][0] = (0 * 8) + 1 = 1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A[1][9] = (9 * 8) + 1 = 73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A[6][6] = (6 * 8) + 8 = 56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A[7][9] = (9 * 8) + 7 = 79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A[r][c] = (c * num_rows) + r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Column-Major 32-Bit Example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		col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row		0	1	2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0		‘A’	‘B’	‘C’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1       ‘D’	‘E’	‘F’</a:t>
            </a:r>
          </a:p>
          <a:p>
            <a:pPr marL="609600" indent="-609600" eaLnBrk="1" hangingPunct="1">
              <a:buFontTx/>
              <a:buNone/>
            </a:pPr>
            <a:endParaRPr lang="en-US" smtClean="0"/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‘A’		‘D’	‘B’	‘E’	‘C’	‘F’	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0		4	8	12	16	20	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----------- memory address of elements ------------&gt;</a:t>
            </a:r>
            <a:endParaRPr lang="en-US" smtClean="0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5257800" y="1981200"/>
            <a:ext cx="2895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FYI: FORTRAN stores array elements according to column-major order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Column Major Exercise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Given array A of 32-bit elements in column-major order.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8 rows and 10 columns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A[row][col], for 0 &lt;= row &lt; 8 and 0 &lt;= col &lt; 10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Find offset in bytes for elements: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A[0][8] = ((8 * 8) + 0)*4 = 64*4 = 256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A[1][0] = ((0 * 8) + 1)*4 = 1*4 = 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A[1][9] = ((9 * 8) + 1)*4 = 73*4 = 292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A[6][6] = ((6 * 8) + 8)*4 = 56*4 = 224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A[7][9] = ((9 * 8) + 7)*4 = 79*4 = 316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A[r][c] = ((c * num_rows) + r) * element_size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Column Major Exercise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810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			.data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# 3 rows, 4 columns stored in column-major order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A:		.word	10, 8, 16, 15, 3, 5, 7, 2, 9, 4, 11, 6</a:t>
            </a:r>
          </a:p>
          <a:p>
            <a:pPr eaLnBrk="1" hangingPunct="1">
              <a:buFontTx/>
              <a:buNone/>
            </a:pP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			.text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main:</a:t>
            </a:r>
          </a:p>
          <a:p>
            <a:pPr eaLnBrk="1" hangingPunct="1">
              <a:buFontTx/>
              <a:buNone/>
            </a:pPr>
            <a:endParaRPr lang="en-US" sz="20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Write a loop in MIPS code to find the sum of the four elements on the second (middle row).</a:t>
            </a:r>
          </a:p>
          <a:p>
            <a:pPr eaLnBrk="1" hangingPunct="1">
              <a:buFontTx/>
              <a:buNone/>
            </a:pP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7162800" y="5486400"/>
            <a:ext cx="1752600" cy="1201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lain" startAt="10"/>
            </a:pPr>
            <a:r>
              <a:rPr lang="en-US"/>
              <a:t>15   7   4</a:t>
            </a:r>
          </a:p>
          <a:p>
            <a:pPr marL="457200" indent="-457200">
              <a:spcBef>
                <a:spcPct val="50000"/>
              </a:spcBef>
              <a:buFontTx/>
              <a:buAutoNum type="arabicPlain" startAt="8"/>
            </a:pPr>
            <a:r>
              <a:rPr lang="en-US"/>
              <a:t>3    2    11</a:t>
            </a:r>
          </a:p>
          <a:p>
            <a:pPr marL="457200" indent="-457200">
              <a:spcBef>
                <a:spcPct val="50000"/>
              </a:spcBef>
            </a:pPr>
            <a:r>
              <a:rPr lang="en-US"/>
              <a:t>16   5    9     6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 Alignment for LW / SW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MIPS load and store instructions that move 32-bit word values between registers and 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lw: Load word instruction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sw: Store word instruction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Load word &amp; store word instructions require memory address to be a multiple of 4 such as 0, 4, 8, 12, 16,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11683</TotalTime>
  <Words>3515</Words>
  <Application>Microsoft Office PowerPoint</Application>
  <PresentationFormat>On-screen Show (4:3)</PresentationFormat>
  <Paragraphs>921</Paragraphs>
  <Slides>88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7" baseType="lpstr">
      <vt:lpstr>Arial</vt:lpstr>
      <vt:lpstr>Courier New</vt:lpstr>
      <vt:lpstr>Franklin Gothic Book</vt:lpstr>
      <vt:lpstr>Franklin Gothic Medium</vt:lpstr>
      <vt:lpstr>Helvetica</vt:lpstr>
      <vt:lpstr>Times</vt:lpstr>
      <vt:lpstr>Times New Roman</vt:lpstr>
      <vt:lpstr>Wingdings 2</vt:lpstr>
      <vt:lpstr>Trek</vt:lpstr>
      <vt:lpstr>Memory Addressing</vt:lpstr>
      <vt:lpstr>Load &amp; Store Instructions</vt:lpstr>
      <vt:lpstr>Data Stored in RAM</vt:lpstr>
      <vt:lpstr>Variables to Registers</vt:lpstr>
      <vt:lpstr>“Spilling” Registers</vt:lpstr>
      <vt:lpstr>Memory Organization</vt:lpstr>
      <vt:lpstr>Memory Organization</vt:lpstr>
      <vt:lpstr>MIPS 32-bit Words</vt:lpstr>
      <vt:lpstr>Word Alignment for LW / SW</vt:lpstr>
      <vt:lpstr>Load from Memory Address</vt:lpstr>
      <vt:lpstr>Store to Memory Address</vt:lpstr>
      <vt:lpstr>Example 16-bit Addressing</vt:lpstr>
      <vt:lpstr>Example 16-bit Addressing</vt:lpstr>
      <vt:lpstr>Exercise</vt:lpstr>
      <vt:lpstr>Exercise</vt:lpstr>
      <vt:lpstr>Exercise: Solution</vt:lpstr>
      <vt:lpstr>Register Memory Addressing</vt:lpstr>
      <vt:lpstr>Memory Allocation</vt:lpstr>
      <vt:lpstr>Request Space for Data</vt:lpstr>
      <vt:lpstr>Request Space for Data</vt:lpstr>
      <vt:lpstr>Load from Memory Address</vt:lpstr>
      <vt:lpstr>Store to Memory Address</vt:lpstr>
      <vt:lpstr>Programming Exercise</vt:lpstr>
      <vt:lpstr>Programming Exercise</vt:lpstr>
      <vt:lpstr>Solution</vt:lpstr>
      <vt:lpstr>Compute Area of Two Rooms</vt:lpstr>
      <vt:lpstr>Solution – Page 1 of 2</vt:lpstr>
      <vt:lpstr>Solution – Page 2 of 2</vt:lpstr>
      <vt:lpstr>Addressing Bytes of Memory</vt:lpstr>
      <vt:lpstr>Load Byte</vt:lpstr>
      <vt:lpstr>Load Byte</vt:lpstr>
      <vt:lpstr>Load Byte</vt:lpstr>
      <vt:lpstr>Load Byte Unsigned</vt:lpstr>
      <vt:lpstr>Load Byte Unsigned</vt:lpstr>
      <vt:lpstr>Load Byte Unsigned</vt:lpstr>
      <vt:lpstr>Store Byte</vt:lpstr>
      <vt:lpstr>Store Byte</vt:lpstr>
      <vt:lpstr>Exercise</vt:lpstr>
      <vt:lpstr>Exercise</vt:lpstr>
      <vt:lpstr>Solution</vt:lpstr>
      <vt:lpstr>Base Plus Displacement</vt:lpstr>
      <vt:lpstr>Base Plus Displacement</vt:lpstr>
      <vt:lpstr>Base Plus Displacement</vt:lpstr>
      <vt:lpstr>Base Plus Displacement</vt:lpstr>
      <vt:lpstr>Base Plus Displacement</vt:lpstr>
      <vt:lpstr>Base Displacement Exercise</vt:lpstr>
      <vt:lpstr>Exercise Solution</vt:lpstr>
      <vt:lpstr>MIPS Base Plus Displacement</vt:lpstr>
      <vt:lpstr>Declaring Array Data</vt:lpstr>
      <vt:lpstr>Setting Base Address</vt:lpstr>
      <vt:lpstr>Exercise</vt:lpstr>
      <vt:lpstr>Solution</vt:lpstr>
      <vt:lpstr>Exercise</vt:lpstr>
      <vt:lpstr>Solution</vt:lpstr>
      <vt:lpstr>Declaring Array Data</vt:lpstr>
      <vt:lpstr>Setting Base Address</vt:lpstr>
      <vt:lpstr>Exercise</vt:lpstr>
      <vt:lpstr>Solution</vt:lpstr>
      <vt:lpstr>Declaring an Empty Array</vt:lpstr>
      <vt:lpstr>Filling an Array</vt:lpstr>
      <vt:lpstr>Filling an Array – Take Two</vt:lpstr>
      <vt:lpstr>Exercise</vt:lpstr>
      <vt:lpstr>Loops and Arrays</vt:lpstr>
      <vt:lpstr>Filling an Array using Loop</vt:lpstr>
      <vt:lpstr>Exercise: Array Sum</vt:lpstr>
      <vt:lpstr>Exercise: Array Sum</vt:lpstr>
      <vt:lpstr>Sum of Array of Bytes</vt:lpstr>
      <vt:lpstr>Loop Over Array of Words</vt:lpstr>
      <vt:lpstr>Sum of Array of Words</vt:lpstr>
      <vt:lpstr>Exercise</vt:lpstr>
      <vt:lpstr>Reading a String from Keyboard</vt:lpstr>
      <vt:lpstr>Exercise</vt:lpstr>
      <vt:lpstr>Two-Dimensional Arrays</vt:lpstr>
      <vt:lpstr>Row-Major 8-Bit Example</vt:lpstr>
      <vt:lpstr>Row Major Exercise</vt:lpstr>
      <vt:lpstr>Row-Major 32-Bit Example</vt:lpstr>
      <vt:lpstr>Row Major Exercise</vt:lpstr>
      <vt:lpstr>Row Major Addressing Exercise</vt:lpstr>
      <vt:lpstr>Row Major Addressing Solution</vt:lpstr>
      <vt:lpstr>Nested Loop Exercise</vt:lpstr>
      <vt:lpstr>Two-D Array Exercise</vt:lpstr>
      <vt:lpstr>Find the Treasure $</vt:lpstr>
      <vt:lpstr>Question</vt:lpstr>
      <vt:lpstr>Column-Major 8-Bit Example</vt:lpstr>
      <vt:lpstr>Column Major Exercise</vt:lpstr>
      <vt:lpstr>Column-Major 32-Bit Example</vt:lpstr>
      <vt:lpstr>Column Major Exercise</vt:lpstr>
      <vt:lpstr>Column Major Exercise</vt:lpstr>
    </vt:vector>
  </TitlesOfParts>
  <Company>Millsaps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MIPS Assembly Language Programming</dc:title>
  <dc:creator>William Bares</dc:creator>
  <cp:lastModifiedBy>Anne Applin</cp:lastModifiedBy>
  <cp:revision>396</cp:revision>
  <cp:lastPrinted>2000-02-08T06:56:16Z</cp:lastPrinted>
  <dcterms:created xsi:type="dcterms:W3CDTF">2000-02-08T06:49:08Z</dcterms:created>
  <dcterms:modified xsi:type="dcterms:W3CDTF">2014-10-27T18:44:19Z</dcterms:modified>
</cp:coreProperties>
</file>