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7" r:id="rId1"/>
  </p:sldMasterIdLst>
  <p:notesMasterIdLst>
    <p:notesMasterId r:id="rId9"/>
  </p:notesMasterIdLst>
  <p:handoutMasterIdLst>
    <p:handoutMasterId r:id="rId10"/>
  </p:handoutMasterIdLst>
  <p:sldIdLst>
    <p:sldId id="335" r:id="rId2"/>
    <p:sldId id="385" r:id="rId3"/>
    <p:sldId id="386" r:id="rId4"/>
    <p:sldId id="387" r:id="rId5"/>
    <p:sldId id="388" r:id="rId6"/>
    <p:sldId id="389" r:id="rId7"/>
    <p:sldId id="390" r:id="rId8"/>
  </p:sldIdLst>
  <p:sldSz cx="9144000" cy="6858000" type="screen4x3"/>
  <p:notesSz cx="69850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3300"/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80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2" tIns="46441" rIns="92882" bIns="46441" numCol="1" anchor="t" anchorCtr="0" compatLnSpc="1">
            <a:prstTxWarp prst="textNoShape">
              <a:avLst/>
            </a:prstTxWarp>
          </a:bodyPr>
          <a:lstStyle>
            <a:lvl1pPr defTabSz="928688" eaLnBrk="0" hangingPunct="0">
              <a:defRPr sz="1200">
                <a:latin typeface="Times" pitchFamily="18" charset="0"/>
              </a:defRPr>
            </a:lvl1pPr>
          </a:lstStyle>
          <a:p>
            <a:endParaRPr lang="en-US"/>
          </a:p>
        </p:txBody>
      </p:sp>
      <p:sp>
        <p:nvSpPr>
          <p:cNvPr id="23347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2" tIns="46441" rIns="92882" bIns="46441" numCol="1" anchor="t" anchorCtr="0" compatLnSpc="1">
            <a:prstTxWarp prst="textNoShape">
              <a:avLst/>
            </a:prstTxWarp>
          </a:bodyPr>
          <a:lstStyle>
            <a:lvl1pPr algn="r" defTabSz="928688" eaLnBrk="0" hangingPunct="0">
              <a:defRPr sz="1200">
                <a:latin typeface="Times" pitchFamily="18" charset="0"/>
              </a:defRPr>
            </a:lvl1pPr>
          </a:lstStyle>
          <a:p>
            <a:endParaRPr lang="en-US"/>
          </a:p>
        </p:txBody>
      </p:sp>
      <p:sp>
        <p:nvSpPr>
          <p:cNvPr id="23347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2" tIns="46441" rIns="92882" bIns="46441" numCol="1" anchor="b" anchorCtr="0" compatLnSpc="1">
            <a:prstTxWarp prst="textNoShape">
              <a:avLst/>
            </a:prstTxWarp>
          </a:bodyPr>
          <a:lstStyle>
            <a:lvl1pPr defTabSz="928688" eaLnBrk="0" hangingPunct="0">
              <a:defRPr sz="1200">
                <a:latin typeface="Times" pitchFamily="18" charset="0"/>
              </a:defRPr>
            </a:lvl1pPr>
          </a:lstStyle>
          <a:p>
            <a:endParaRPr lang="en-US"/>
          </a:p>
        </p:txBody>
      </p:sp>
      <p:sp>
        <p:nvSpPr>
          <p:cNvPr id="233477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2" tIns="46441" rIns="92882" bIns="46441" numCol="1" anchor="b" anchorCtr="0" compatLnSpc="1">
            <a:prstTxWarp prst="textNoShape">
              <a:avLst/>
            </a:prstTxWarp>
          </a:bodyPr>
          <a:lstStyle>
            <a:lvl1pPr algn="r" defTabSz="928688" eaLnBrk="0" hangingPunct="0">
              <a:defRPr sz="1200">
                <a:latin typeface="Times" pitchFamily="18" charset="0"/>
              </a:defRPr>
            </a:lvl1pPr>
          </a:lstStyle>
          <a:p>
            <a:fld id="{DF99FE22-DE02-48F8-99B0-47874199C9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4450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2" tIns="46441" rIns="92882" bIns="46441" numCol="1" anchor="t" anchorCtr="0" compatLnSpc="1">
            <a:prstTxWarp prst="textNoShape">
              <a:avLst/>
            </a:prstTxWarp>
          </a:bodyPr>
          <a:lstStyle>
            <a:lvl1pPr defTabSz="928688" eaLnBrk="0" hangingPunct="0">
              <a:defRPr sz="1200">
                <a:latin typeface="Times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2" tIns="46441" rIns="92882" bIns="46441" numCol="1" anchor="t" anchorCtr="0" compatLnSpc="1">
            <a:prstTxWarp prst="textNoShape">
              <a:avLst/>
            </a:prstTxWarp>
          </a:bodyPr>
          <a:lstStyle>
            <a:lvl1pPr algn="r" defTabSz="928688" eaLnBrk="0" hangingPunct="0">
              <a:defRPr sz="1200">
                <a:latin typeface="Times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4403725"/>
            <a:ext cx="512445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2" tIns="46441" rIns="92882" bIns="464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2" tIns="46441" rIns="92882" bIns="46441" numCol="1" anchor="b" anchorCtr="0" compatLnSpc="1">
            <a:prstTxWarp prst="textNoShape">
              <a:avLst/>
            </a:prstTxWarp>
          </a:bodyPr>
          <a:lstStyle>
            <a:lvl1pPr defTabSz="928688" eaLnBrk="0" hangingPunct="0">
              <a:defRPr sz="1200">
                <a:latin typeface="Times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2" tIns="46441" rIns="92882" bIns="46441" numCol="1" anchor="b" anchorCtr="0" compatLnSpc="1">
            <a:prstTxWarp prst="textNoShape">
              <a:avLst/>
            </a:prstTxWarp>
          </a:bodyPr>
          <a:lstStyle>
            <a:lvl1pPr algn="r" defTabSz="928688" eaLnBrk="0" hangingPunct="0">
              <a:defRPr sz="1200">
                <a:latin typeface="Times" pitchFamily="18" charset="0"/>
              </a:defRPr>
            </a:lvl1pPr>
          </a:lstStyle>
          <a:p>
            <a:fld id="{851B6A29-6C3E-4EBE-93C8-04A069CD4D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43991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37EA52E-7B88-4D24-9843-70125D1A26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987A4-2516-4DC0-B339-FBFF02522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D8928-DB4D-4B94-91D5-67672A0CD4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445E3C6-BB6F-44E0-90C6-53C4F899F0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4915-0D7C-46AC-A41D-7B3E15D368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FFB11-2AFB-48D3-ABF3-D3EE9AB3F8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97A7AD8-B011-48F7-A823-F7F19EA1EA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81E43-A6A6-47BE-9777-71F67A35B3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EC907-0285-4742-83E0-53F2BB0845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92E93-C551-41BC-ACAC-F8EDF2EA5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98CB5-3B80-46EE-B7A0-7CF53D6A31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EE9FCC3-026E-48C8-87A9-0692AC26CC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/>
          <a:lstStyle/>
          <a:p>
            <a:r>
              <a:rPr lang="en-US"/>
              <a:t>Switch Statement</a:t>
            </a:r>
          </a:p>
        </p:txBody>
      </p:sp>
      <p:sp>
        <p:nvSpPr>
          <p:cNvPr id="431108" name="Text Box 4"/>
          <p:cNvSpPr txBox="1">
            <a:spLocks noChangeArrowheads="1"/>
          </p:cNvSpPr>
          <p:nvPr/>
        </p:nvSpPr>
        <p:spPr bwMode="auto">
          <a:xfrm>
            <a:off x="3429000" y="6096000"/>
            <a:ext cx="2286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Updated </a:t>
            </a:r>
            <a:r>
              <a:rPr lang="en-US" dirty="0" smtClean="0"/>
              <a:t>7/11/2013</a:t>
            </a:r>
            <a:endParaRPr lang="en-US" dirty="0"/>
          </a:p>
        </p:txBody>
      </p:sp>
      <p:sp>
        <p:nvSpPr>
          <p:cNvPr id="431109" name="Text Box 5"/>
          <p:cNvSpPr txBox="1">
            <a:spLocks noChangeArrowheads="1"/>
          </p:cNvSpPr>
          <p:nvPr/>
        </p:nvSpPr>
        <p:spPr bwMode="auto">
          <a:xfrm>
            <a:off x="2667000" y="4267200"/>
            <a:ext cx="3886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Pre-requisites: 1D array addressing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Switch Statement</a:t>
            </a:r>
          </a:p>
        </p:txBody>
      </p:sp>
      <p:sp>
        <p:nvSpPr>
          <p:cNvPr id="4833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b="1" dirty="0">
                <a:latin typeface="Courier New" pitchFamily="49" charset="0"/>
              </a:rPr>
              <a:t># high-level language pseudo code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 err="1">
                <a:latin typeface="Courier New" pitchFamily="49" charset="0"/>
              </a:rPr>
              <a:t>int</a:t>
            </a:r>
            <a:r>
              <a:rPr lang="en-US" sz="2800" b="1" dirty="0">
                <a:latin typeface="Courier New" pitchFamily="49" charset="0"/>
              </a:rPr>
              <a:t> C = 2;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 err="1">
                <a:latin typeface="Courier New" pitchFamily="49" charset="0"/>
              </a:rPr>
              <a:t>int</a:t>
            </a:r>
            <a:r>
              <a:rPr lang="en-US" sz="2800" b="1" dirty="0">
                <a:latin typeface="Courier New" pitchFamily="49" charset="0"/>
              </a:rPr>
              <a:t> X = 0;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>
                <a:latin typeface="Courier New" pitchFamily="49" charset="0"/>
              </a:rPr>
              <a:t>switch(C)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>
                <a:latin typeface="Courier New" pitchFamily="49" charset="0"/>
              </a:rPr>
              <a:t>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>
                <a:latin typeface="Courier New" pitchFamily="49" charset="0"/>
              </a:rPr>
              <a:t>  case 0: X = X + 1; break;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>
                <a:latin typeface="Courier New" pitchFamily="49" charset="0"/>
              </a:rPr>
              <a:t>  case 1: X = X + 2; break;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>
                <a:latin typeface="Courier New" pitchFamily="49" charset="0"/>
              </a:rPr>
              <a:t>  case 2: X = X + 3; break;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Switch Statement</a:t>
            </a:r>
          </a:p>
        </p:txBody>
      </p:sp>
      <p:sp>
        <p:nvSpPr>
          <p:cNvPr id="4843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JUMP_TABLE = { case0, case1, case2 }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800" b="1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# Default skips over switch if key value is out of range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if (C &lt; 0) goto END_SWITCH;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if (C &gt; 2) goto END_SWITCH;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800" b="1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goto JUMP_TABLE[C];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800" b="1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case0: $s0 = $s0 + 1; goto END_SWITCH;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case1: $s0 = $s0 + 2; goto END_SWITCH;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case2: $s0 = $s0 + 3; goto END_SWITCH;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800" b="1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END_SWITCH: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MIPS Jump Table</a:t>
            </a:r>
          </a:p>
        </p:txBody>
      </p:sp>
      <p:sp>
        <p:nvSpPr>
          <p:cNvPr id="4853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/>
              <a:t>Initialize an array of 32-bit words so each element holds the address of the first instruction of each switch case</a:t>
            </a:r>
          </a:p>
          <a:p>
            <a:pPr>
              <a:lnSpc>
                <a:spcPct val="90000"/>
              </a:lnSpc>
            </a:pPr>
            <a:endParaRPr lang="en-US" sz="120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latin typeface="Courier New" pitchFamily="49" charset="0"/>
              </a:rPr>
              <a:t>				.data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latin typeface="Courier New" pitchFamily="49" charset="0"/>
              </a:rPr>
              <a:t>JUMP_TABLE:	.word		case0, case1, case2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latin typeface="Courier New" pitchFamily="49" charset="0"/>
              </a:rPr>
              <a:t>...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latin typeface="Courier New" pitchFamily="49" charset="0"/>
              </a:rPr>
              <a:t>case0:		add	$s0, $s0, 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latin typeface="Courier New" pitchFamily="49" charset="0"/>
              </a:rPr>
              <a:t>				b	END_SWITCH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latin typeface="Courier New" pitchFamily="49" charset="0"/>
              </a:rPr>
              <a:t>case1:		add	$s0, $s0, 2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latin typeface="Courier New" pitchFamily="49" charset="0"/>
              </a:rPr>
              <a:t>				b	END_SWITCH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latin typeface="Courier New" pitchFamily="49" charset="0"/>
              </a:rPr>
              <a:t>case2:		add	$s0, $s0, 3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latin typeface="Courier New" pitchFamily="49" charset="0"/>
              </a:rPr>
              <a:t>				b	END_SWITCH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Jump Register Instruction</a:t>
            </a:r>
          </a:p>
        </p:txBody>
      </p:sp>
      <p:sp>
        <p:nvSpPr>
          <p:cNvPr id="4864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Jump to the 32-bit address contained in the specified register</a:t>
            </a:r>
          </a:p>
          <a:p>
            <a:endParaRPr lang="en-US"/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	</a:t>
            </a:r>
            <a:r>
              <a:rPr lang="en-US" sz="4400" b="1">
                <a:latin typeface="Courier New" pitchFamily="49" charset="0"/>
              </a:rPr>
              <a:t>jr		$t1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the Jump Table</a:t>
            </a:r>
          </a:p>
        </p:txBody>
      </p:sp>
      <p:sp>
        <p:nvSpPr>
          <p:cNvPr id="4874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/>
              <a:t>The case variable value 0, 1, or 2 is used to index an element of the Jump Table</a:t>
            </a:r>
          </a:p>
          <a:p>
            <a:endParaRPr lang="en-US" sz="2800"/>
          </a:p>
          <a:p>
            <a:r>
              <a:rPr lang="en-US" sz="2800"/>
              <a:t>Must multiply case variable value by 4 since the Jump Table is an array of words</a:t>
            </a:r>
          </a:p>
          <a:p>
            <a:endParaRPr lang="en-US" sz="2800"/>
          </a:p>
          <a:p>
            <a:pPr>
              <a:buFontTx/>
              <a:buNone/>
            </a:pPr>
            <a:r>
              <a:rPr lang="en-US" sz="2800" b="1">
                <a:latin typeface="Courier New" pitchFamily="49" charset="0"/>
              </a:rPr>
              <a:t>int C = 2;	// C = 0, 1, or 2</a:t>
            </a:r>
          </a:p>
          <a:p>
            <a:pPr>
              <a:buFontTx/>
              <a:buNone/>
            </a:pPr>
            <a:r>
              <a:rPr lang="en-US" sz="2800" b="1">
                <a:latin typeface="Courier New" pitchFamily="49" charset="0"/>
              </a:rPr>
              <a:t>$t1 = JumpTable[C*4];</a:t>
            </a:r>
          </a:p>
          <a:p>
            <a:pPr>
              <a:buFontTx/>
              <a:buNone/>
            </a:pPr>
            <a:r>
              <a:rPr lang="en-US" sz="2800" b="1">
                <a:latin typeface="Courier New" pitchFamily="49" charset="0"/>
              </a:rPr>
              <a:t>jr	$t1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MIPS Switch Statement</a:t>
            </a:r>
          </a:p>
        </p:txBody>
      </p:sp>
      <p:sp>
        <p:nvSpPr>
          <p:cNvPr id="4884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		</a:t>
            </a:r>
            <a:r>
              <a:rPr lang="en-US" sz="1600" b="1" dirty="0" smtClean="0">
                <a:latin typeface="Courier New" pitchFamily="49" charset="0"/>
              </a:rPr>
              <a:t>.</a:t>
            </a:r>
            <a:r>
              <a:rPr lang="en-US" sz="1600" b="1" dirty="0">
                <a:latin typeface="Courier New" pitchFamily="49" charset="0"/>
              </a:rPr>
              <a:t>data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JUMP_TABLE:	.word	case0, case1, case2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			.text</a:t>
            </a:r>
            <a:endParaRPr lang="en-US" sz="16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main: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	# Let $t0 hold the switch value 0, 1, or 2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			</a:t>
            </a:r>
            <a:r>
              <a:rPr lang="en-US" sz="1600" b="1" dirty="0" err="1">
                <a:latin typeface="Courier New" pitchFamily="49" charset="0"/>
              </a:rPr>
              <a:t>bltz</a:t>
            </a:r>
            <a:r>
              <a:rPr lang="en-US" sz="1600" b="1" dirty="0">
                <a:latin typeface="Courier New" pitchFamily="49" charset="0"/>
              </a:rPr>
              <a:t>	$t0, END_SWITCH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			</a:t>
            </a:r>
            <a:r>
              <a:rPr lang="en-US" sz="1600" b="1" dirty="0" err="1">
                <a:latin typeface="Courier New" pitchFamily="49" charset="0"/>
              </a:rPr>
              <a:t>li</a:t>
            </a:r>
            <a:r>
              <a:rPr lang="en-US" sz="1600" b="1" dirty="0">
                <a:latin typeface="Courier New" pitchFamily="49" charset="0"/>
              </a:rPr>
              <a:t>	$t1, 2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			</a:t>
            </a:r>
            <a:r>
              <a:rPr lang="en-US" sz="1600" b="1" dirty="0" err="1">
                <a:latin typeface="Courier New" pitchFamily="49" charset="0"/>
              </a:rPr>
              <a:t>bgt</a:t>
            </a:r>
            <a:r>
              <a:rPr lang="en-US" sz="1600" b="1" dirty="0">
                <a:latin typeface="Courier New" pitchFamily="49" charset="0"/>
              </a:rPr>
              <a:t>	$t0, $t1, END_SWITCH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	# Multiply switch value 0, 1, or 2 by 4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			</a:t>
            </a:r>
            <a:r>
              <a:rPr lang="en-US" sz="1600" b="1" dirty="0" err="1">
                <a:latin typeface="Courier New" pitchFamily="49" charset="0"/>
              </a:rPr>
              <a:t>sll</a:t>
            </a:r>
            <a:r>
              <a:rPr lang="en-US" sz="1600" b="1" dirty="0">
                <a:latin typeface="Courier New" pitchFamily="49" charset="0"/>
              </a:rPr>
              <a:t>	$t0, $t0, 2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			la	$a0, JUMP_TABLE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			add	$a0, $a0, $t0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			</a:t>
            </a:r>
            <a:r>
              <a:rPr lang="en-US" sz="1600" b="1" dirty="0" err="1">
                <a:latin typeface="Courier New" pitchFamily="49" charset="0"/>
              </a:rPr>
              <a:t>lw</a:t>
            </a:r>
            <a:r>
              <a:rPr lang="en-US" sz="1600" b="1" dirty="0">
                <a:latin typeface="Courier New" pitchFamily="49" charset="0"/>
              </a:rPr>
              <a:t>	$t2, 0($a0)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			</a:t>
            </a:r>
            <a:r>
              <a:rPr lang="en-US" sz="1600" b="1" dirty="0" err="1">
                <a:latin typeface="Courier New" pitchFamily="49" charset="0"/>
              </a:rPr>
              <a:t>jr</a:t>
            </a:r>
            <a:r>
              <a:rPr lang="en-US" sz="1600" b="1" dirty="0">
                <a:latin typeface="Courier New" pitchFamily="49" charset="0"/>
              </a:rPr>
              <a:t>	$t2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case0:		add	$s0, $s0, 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			b	END_SWITCH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case1:		add	$s0, $s0, 2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			b	END_SWITCH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case2:		add	$s0, $s0, 3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			b	END_SWITCH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END_SWITCH: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8848</TotalTime>
  <Words>237</Words>
  <Application>Microsoft Office PowerPoint</Application>
  <PresentationFormat>On-screen Show (4:3)</PresentationFormat>
  <Paragraphs>73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Trek</vt:lpstr>
      <vt:lpstr>Switch Statement</vt:lpstr>
      <vt:lpstr>Example Switch Statement</vt:lpstr>
      <vt:lpstr>Example Switch Statement</vt:lpstr>
      <vt:lpstr>MIPS Jump Table</vt:lpstr>
      <vt:lpstr>Jump Register Instruction</vt:lpstr>
      <vt:lpstr>Using the Jump Table</vt:lpstr>
      <vt:lpstr>MIPS Switch Statement</vt:lpstr>
    </vt:vector>
  </TitlesOfParts>
  <Company>Millsaps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MIPS Assembly Language Programming</dc:title>
  <dc:creator>William Bares</dc:creator>
  <cp:lastModifiedBy>Anne Applin</cp:lastModifiedBy>
  <cp:revision>342</cp:revision>
  <cp:lastPrinted>2000-02-08T06:56:16Z</cp:lastPrinted>
  <dcterms:created xsi:type="dcterms:W3CDTF">2000-02-08T06:49:08Z</dcterms:created>
  <dcterms:modified xsi:type="dcterms:W3CDTF">2014-04-04T13:18:02Z</dcterms:modified>
</cp:coreProperties>
</file>